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2" r:id="rId5"/>
    <p:sldId id="274" r:id="rId6"/>
    <p:sldId id="272" r:id="rId7"/>
    <p:sldId id="264" r:id="rId8"/>
    <p:sldId id="273" r:id="rId9"/>
    <p:sldId id="276" r:id="rId10"/>
    <p:sldId id="277" r:id="rId11"/>
    <p:sldId id="271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9719" autoAdjust="0"/>
  </p:normalViewPr>
  <p:slideViewPr>
    <p:cSldViewPr>
      <p:cViewPr varScale="1">
        <p:scale>
          <a:sx n="75" d="100"/>
          <a:sy n="75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atul\work\interference\What-if\talks\msr-cognet-summi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5480752405949261"/>
          <c:y val="5.1400618628371884E-2"/>
          <c:w val="0.81389482564679461"/>
          <c:h val="0.73848803755299841"/>
        </c:manualLayout>
      </c:layout>
      <c:scatterChart>
        <c:scatterStyle val="smoothMarker"/>
        <c:ser>
          <c:idx val="0"/>
          <c:order val="0"/>
          <c:tx>
            <c:v>No scaling</c:v>
          </c:tx>
          <c:xVal>
            <c:numRef>
              <c:f>Sheet1!$A$2:$A$31</c:f>
              <c:numCache>
                <c:formatCode>General</c:formatCode>
                <c:ptCount val="30"/>
                <c:pt idx="0">
                  <c:v>0.62600611910000004</c:v>
                </c:pt>
                <c:pt idx="1">
                  <c:v>0.6348235294000002</c:v>
                </c:pt>
                <c:pt idx="2">
                  <c:v>0.70990502040000025</c:v>
                </c:pt>
                <c:pt idx="3">
                  <c:v>0.73647222220000019</c:v>
                </c:pt>
                <c:pt idx="4">
                  <c:v>0.74637491840000025</c:v>
                </c:pt>
                <c:pt idx="5">
                  <c:v>0.8813513514000002</c:v>
                </c:pt>
                <c:pt idx="6">
                  <c:v>0.88640429340000026</c:v>
                </c:pt>
                <c:pt idx="7">
                  <c:v>0.95281329920000002</c:v>
                </c:pt>
                <c:pt idx="8">
                  <c:v>0.96018589250000042</c:v>
                </c:pt>
                <c:pt idx="9">
                  <c:v>0.96096096099999972</c:v>
                </c:pt>
                <c:pt idx="10">
                  <c:v>0.96640830879999973</c:v>
                </c:pt>
                <c:pt idx="11">
                  <c:v>0.96907150480000004</c:v>
                </c:pt>
                <c:pt idx="12">
                  <c:v>0.97934551640000023</c:v>
                </c:pt>
                <c:pt idx="13">
                  <c:v>0.98847727760000004</c:v>
                </c:pt>
                <c:pt idx="14">
                  <c:v>0.98854465479999998</c:v>
                </c:pt>
                <c:pt idx="15">
                  <c:v>0.98887227680000001</c:v>
                </c:pt>
                <c:pt idx="16">
                  <c:v>0.9897046233000002</c:v>
                </c:pt>
                <c:pt idx="17">
                  <c:v>0.98985236019999978</c:v>
                </c:pt>
                <c:pt idx="18">
                  <c:v>0.99162172570000007</c:v>
                </c:pt>
                <c:pt idx="19">
                  <c:v>0.99336131669999994</c:v>
                </c:pt>
                <c:pt idx="20">
                  <c:v>0.99432867879999998</c:v>
                </c:pt>
                <c:pt idx="21">
                  <c:v>0.99433142860000001</c:v>
                </c:pt>
                <c:pt idx="22">
                  <c:v>0.99913213889999974</c:v>
                </c:pt>
                <c:pt idx="23">
                  <c:v>0.99941792779999961</c:v>
                </c:pt>
                <c:pt idx="24">
                  <c:v>0.99955535789999983</c:v>
                </c:pt>
                <c:pt idx="25">
                  <c:v>0.99961007130000001</c:v>
                </c:pt>
                <c:pt idx="26">
                  <c:v>0.99988901220000026</c:v>
                </c:pt>
                <c:pt idx="27">
                  <c:v>0.99997939840000005</c:v>
                </c:pt>
                <c:pt idx="28">
                  <c:v>1</c:v>
                </c:pt>
                <c:pt idx="29">
                  <c:v>1</c:v>
                </c:pt>
              </c:numCache>
            </c:numRef>
          </c:xVal>
          <c:yVal>
            <c:numRef>
              <c:f>Sheet1!$B$2:$B$31</c:f>
              <c:numCache>
                <c:formatCode>General</c:formatCode>
                <c:ptCount val="30"/>
                <c:pt idx="0">
                  <c:v>3.3333333330000006E-2</c:v>
                </c:pt>
                <c:pt idx="1">
                  <c:v>6.6666666669999999E-2</c:v>
                </c:pt>
                <c:pt idx="2">
                  <c:v>0.1</c:v>
                </c:pt>
                <c:pt idx="3">
                  <c:v>0.13333333330000005</c:v>
                </c:pt>
                <c:pt idx="4">
                  <c:v>0.16666666669999999</c:v>
                </c:pt>
                <c:pt idx="5">
                  <c:v>0.2</c:v>
                </c:pt>
                <c:pt idx="6">
                  <c:v>0.23333333330000006</c:v>
                </c:pt>
                <c:pt idx="7">
                  <c:v>0.26666666670000011</c:v>
                </c:pt>
                <c:pt idx="8">
                  <c:v>0.3000000000000001</c:v>
                </c:pt>
                <c:pt idx="9">
                  <c:v>0.33333333330000015</c:v>
                </c:pt>
                <c:pt idx="10">
                  <c:v>0.36666666670000014</c:v>
                </c:pt>
                <c:pt idx="11">
                  <c:v>0.4</c:v>
                </c:pt>
                <c:pt idx="12">
                  <c:v>0.43333333330000012</c:v>
                </c:pt>
                <c:pt idx="13">
                  <c:v>0.46666666670000012</c:v>
                </c:pt>
                <c:pt idx="14">
                  <c:v>0.5</c:v>
                </c:pt>
                <c:pt idx="15">
                  <c:v>0.53333333329999999</c:v>
                </c:pt>
                <c:pt idx="16">
                  <c:v>0.5666666667000001</c:v>
                </c:pt>
                <c:pt idx="17">
                  <c:v>0.6000000000000002</c:v>
                </c:pt>
                <c:pt idx="18">
                  <c:v>0.63333333330000019</c:v>
                </c:pt>
                <c:pt idx="19">
                  <c:v>0.6666666667000003</c:v>
                </c:pt>
                <c:pt idx="20">
                  <c:v>0.70000000000000018</c:v>
                </c:pt>
                <c:pt idx="21">
                  <c:v>0.73333333329999995</c:v>
                </c:pt>
                <c:pt idx="22">
                  <c:v>0.76666666670000005</c:v>
                </c:pt>
                <c:pt idx="23">
                  <c:v>0.8</c:v>
                </c:pt>
                <c:pt idx="24">
                  <c:v>0.83333333330000003</c:v>
                </c:pt>
                <c:pt idx="25">
                  <c:v>0.86666666670000003</c:v>
                </c:pt>
                <c:pt idx="26">
                  <c:v>0.9</c:v>
                </c:pt>
                <c:pt idx="27">
                  <c:v>0.93333333330000001</c:v>
                </c:pt>
                <c:pt idx="28">
                  <c:v>0.96666666670000001</c:v>
                </c:pt>
                <c:pt idx="29">
                  <c:v>1</c:v>
                </c:pt>
              </c:numCache>
            </c:numRef>
          </c:yVal>
          <c:smooth val="1"/>
        </c:ser>
        <c:ser>
          <c:idx val="1"/>
          <c:order val="1"/>
          <c:tx>
            <c:v>Scale = 10%</c:v>
          </c:tx>
          <c:xVal>
            <c:numRef>
              <c:f>Sheet1!$D$2:$D$31</c:f>
              <c:numCache>
                <c:formatCode>General</c:formatCode>
                <c:ptCount val="30"/>
                <c:pt idx="0">
                  <c:v>0.32994328920000021</c:v>
                </c:pt>
                <c:pt idx="1">
                  <c:v>0.49154899440000016</c:v>
                </c:pt>
                <c:pt idx="2">
                  <c:v>0.55950204240000001</c:v>
                </c:pt>
                <c:pt idx="3">
                  <c:v>0.60700712590000006</c:v>
                </c:pt>
                <c:pt idx="4">
                  <c:v>0.66418585530000041</c:v>
                </c:pt>
                <c:pt idx="5">
                  <c:v>0.66996212119999998</c:v>
                </c:pt>
                <c:pt idx="6">
                  <c:v>0.82661752660000021</c:v>
                </c:pt>
                <c:pt idx="7">
                  <c:v>0.8559620282</c:v>
                </c:pt>
                <c:pt idx="8">
                  <c:v>0.85860570240000045</c:v>
                </c:pt>
                <c:pt idx="9">
                  <c:v>0.85957716699999998</c:v>
                </c:pt>
                <c:pt idx="10">
                  <c:v>0.87284552850000041</c:v>
                </c:pt>
                <c:pt idx="11">
                  <c:v>0.87977484470000022</c:v>
                </c:pt>
                <c:pt idx="12">
                  <c:v>0.89073786410000022</c:v>
                </c:pt>
                <c:pt idx="13">
                  <c:v>0.89686201160000023</c:v>
                </c:pt>
                <c:pt idx="14">
                  <c:v>0.89735367970000002</c:v>
                </c:pt>
                <c:pt idx="15">
                  <c:v>0.89980540960000044</c:v>
                </c:pt>
                <c:pt idx="16">
                  <c:v>0.89998041520000038</c:v>
                </c:pt>
                <c:pt idx="17">
                  <c:v>0.90292968750000024</c:v>
                </c:pt>
                <c:pt idx="18">
                  <c:v>0.91243221529999996</c:v>
                </c:pt>
                <c:pt idx="19">
                  <c:v>0.91313945340000024</c:v>
                </c:pt>
                <c:pt idx="20">
                  <c:v>0.92620340889999997</c:v>
                </c:pt>
                <c:pt idx="21">
                  <c:v>0.93329290479999982</c:v>
                </c:pt>
                <c:pt idx="22">
                  <c:v>0.93434271820000003</c:v>
                </c:pt>
                <c:pt idx="23">
                  <c:v>0.96779069770000026</c:v>
                </c:pt>
                <c:pt idx="24">
                  <c:v>0.99303278689999963</c:v>
                </c:pt>
                <c:pt idx="25">
                  <c:v>0.99908350309999983</c:v>
                </c:pt>
                <c:pt idx="26">
                  <c:v>0.99947089950000001</c:v>
                </c:pt>
                <c:pt idx="27">
                  <c:v>0.99972602740000005</c:v>
                </c:pt>
                <c:pt idx="28">
                  <c:v>0.99989909180000003</c:v>
                </c:pt>
                <c:pt idx="29">
                  <c:v>1</c:v>
                </c:pt>
              </c:numCache>
            </c:numRef>
          </c:xVal>
          <c:yVal>
            <c:numRef>
              <c:f>Sheet1!$E$2:$E$31</c:f>
              <c:numCache>
                <c:formatCode>General</c:formatCode>
                <c:ptCount val="30"/>
                <c:pt idx="0">
                  <c:v>3.3333333330000006E-2</c:v>
                </c:pt>
                <c:pt idx="1">
                  <c:v>6.6666666669999999E-2</c:v>
                </c:pt>
                <c:pt idx="2">
                  <c:v>0.1</c:v>
                </c:pt>
                <c:pt idx="3">
                  <c:v>0.13333333330000005</c:v>
                </c:pt>
                <c:pt idx="4">
                  <c:v>0.16666666669999999</c:v>
                </c:pt>
                <c:pt idx="5">
                  <c:v>0.2</c:v>
                </c:pt>
                <c:pt idx="6">
                  <c:v>0.23333333330000006</c:v>
                </c:pt>
                <c:pt idx="7">
                  <c:v>0.26666666670000011</c:v>
                </c:pt>
                <c:pt idx="8">
                  <c:v>0.3000000000000001</c:v>
                </c:pt>
                <c:pt idx="9">
                  <c:v>0.33333333330000015</c:v>
                </c:pt>
                <c:pt idx="10">
                  <c:v>0.36666666670000014</c:v>
                </c:pt>
                <c:pt idx="11">
                  <c:v>0.4</c:v>
                </c:pt>
                <c:pt idx="12">
                  <c:v>0.43333333330000012</c:v>
                </c:pt>
                <c:pt idx="13">
                  <c:v>0.46666666670000012</c:v>
                </c:pt>
                <c:pt idx="14">
                  <c:v>0.5</c:v>
                </c:pt>
                <c:pt idx="15">
                  <c:v>0.53333333329999999</c:v>
                </c:pt>
                <c:pt idx="16">
                  <c:v>0.5666666667000001</c:v>
                </c:pt>
                <c:pt idx="17">
                  <c:v>0.6000000000000002</c:v>
                </c:pt>
                <c:pt idx="18">
                  <c:v>0.63333333330000019</c:v>
                </c:pt>
                <c:pt idx="19">
                  <c:v>0.6666666667000003</c:v>
                </c:pt>
                <c:pt idx="20">
                  <c:v>0.70000000000000018</c:v>
                </c:pt>
                <c:pt idx="21">
                  <c:v>0.73333333329999995</c:v>
                </c:pt>
                <c:pt idx="22">
                  <c:v>0.76666666670000005</c:v>
                </c:pt>
                <c:pt idx="23">
                  <c:v>0.8</c:v>
                </c:pt>
                <c:pt idx="24">
                  <c:v>0.83333333330000003</c:v>
                </c:pt>
                <c:pt idx="25">
                  <c:v>0.86666666670000003</c:v>
                </c:pt>
                <c:pt idx="26">
                  <c:v>0.9</c:v>
                </c:pt>
                <c:pt idx="27">
                  <c:v>0.93333333330000001</c:v>
                </c:pt>
                <c:pt idx="28">
                  <c:v>0.96666666670000001</c:v>
                </c:pt>
                <c:pt idx="29">
                  <c:v>1</c:v>
                </c:pt>
              </c:numCache>
            </c:numRef>
          </c:yVal>
          <c:smooth val="1"/>
        </c:ser>
        <c:ser>
          <c:idx val="2"/>
          <c:order val="2"/>
          <c:tx>
            <c:v>Scale = 50%</c:v>
          </c:tx>
          <c:xVal>
            <c:numRef>
              <c:f>Sheet1!$J$2:$J$31</c:f>
              <c:numCache>
                <c:formatCode>General</c:formatCode>
                <c:ptCount val="30"/>
                <c:pt idx="0">
                  <c:v>0.24914008320000006</c:v>
                </c:pt>
                <c:pt idx="1">
                  <c:v>0.3055381236000001</c:v>
                </c:pt>
                <c:pt idx="2">
                  <c:v>0.3275816993000002</c:v>
                </c:pt>
                <c:pt idx="3">
                  <c:v>0.39423515980000001</c:v>
                </c:pt>
                <c:pt idx="4">
                  <c:v>0.45770739059999999</c:v>
                </c:pt>
                <c:pt idx="5">
                  <c:v>0.47806481480000013</c:v>
                </c:pt>
                <c:pt idx="6">
                  <c:v>0.50930930929999996</c:v>
                </c:pt>
                <c:pt idx="7">
                  <c:v>0.60593014040000004</c:v>
                </c:pt>
                <c:pt idx="8">
                  <c:v>0.6172824791</c:v>
                </c:pt>
                <c:pt idx="9">
                  <c:v>0.64253048779999999</c:v>
                </c:pt>
                <c:pt idx="10">
                  <c:v>0.64307135470000032</c:v>
                </c:pt>
                <c:pt idx="11">
                  <c:v>0.6437898495000004</c:v>
                </c:pt>
                <c:pt idx="12">
                  <c:v>0.64721549640000042</c:v>
                </c:pt>
                <c:pt idx="13">
                  <c:v>0.65417434440000022</c:v>
                </c:pt>
                <c:pt idx="14">
                  <c:v>0.65520581110000042</c:v>
                </c:pt>
                <c:pt idx="15">
                  <c:v>0.65970319630000041</c:v>
                </c:pt>
                <c:pt idx="16">
                  <c:v>0.66102888350000044</c:v>
                </c:pt>
                <c:pt idx="17">
                  <c:v>0.66191635630000023</c:v>
                </c:pt>
                <c:pt idx="18">
                  <c:v>0.66554213320000022</c:v>
                </c:pt>
                <c:pt idx="19">
                  <c:v>0.67570332479999995</c:v>
                </c:pt>
                <c:pt idx="20">
                  <c:v>0.68549188230000047</c:v>
                </c:pt>
                <c:pt idx="21">
                  <c:v>0.6866141732000004</c:v>
                </c:pt>
                <c:pt idx="22">
                  <c:v>0.6929258242000006</c:v>
                </c:pt>
                <c:pt idx="23">
                  <c:v>0.69776378360000024</c:v>
                </c:pt>
                <c:pt idx="24">
                  <c:v>0.73163163160000044</c:v>
                </c:pt>
                <c:pt idx="25">
                  <c:v>0.76074731780000038</c:v>
                </c:pt>
                <c:pt idx="26">
                  <c:v>0.84732026140000005</c:v>
                </c:pt>
                <c:pt idx="27">
                  <c:v>0.9425135764</c:v>
                </c:pt>
                <c:pt idx="28">
                  <c:v>1</c:v>
                </c:pt>
                <c:pt idx="29">
                  <c:v>1</c:v>
                </c:pt>
              </c:numCache>
            </c:numRef>
          </c:xVal>
          <c:yVal>
            <c:numRef>
              <c:f>Sheet1!$K$2:$K$31</c:f>
              <c:numCache>
                <c:formatCode>General</c:formatCode>
                <c:ptCount val="30"/>
                <c:pt idx="0">
                  <c:v>3.3333333330000006E-2</c:v>
                </c:pt>
                <c:pt idx="1">
                  <c:v>6.6666666669999999E-2</c:v>
                </c:pt>
                <c:pt idx="2">
                  <c:v>0.1</c:v>
                </c:pt>
                <c:pt idx="3">
                  <c:v>0.13333333330000005</c:v>
                </c:pt>
                <c:pt idx="4">
                  <c:v>0.16666666669999999</c:v>
                </c:pt>
                <c:pt idx="5">
                  <c:v>0.2</c:v>
                </c:pt>
                <c:pt idx="6">
                  <c:v>0.23333333330000006</c:v>
                </c:pt>
                <c:pt idx="7">
                  <c:v>0.26666666670000011</c:v>
                </c:pt>
                <c:pt idx="8">
                  <c:v>0.3000000000000001</c:v>
                </c:pt>
                <c:pt idx="9">
                  <c:v>0.33333333330000015</c:v>
                </c:pt>
                <c:pt idx="10">
                  <c:v>0.36666666670000014</c:v>
                </c:pt>
                <c:pt idx="11">
                  <c:v>0.4</c:v>
                </c:pt>
                <c:pt idx="12">
                  <c:v>0.43333333330000012</c:v>
                </c:pt>
                <c:pt idx="13">
                  <c:v>0.46666666670000012</c:v>
                </c:pt>
                <c:pt idx="14">
                  <c:v>0.5</c:v>
                </c:pt>
                <c:pt idx="15">
                  <c:v>0.53333333329999999</c:v>
                </c:pt>
                <c:pt idx="16">
                  <c:v>0.5666666667000001</c:v>
                </c:pt>
                <c:pt idx="17">
                  <c:v>0.6000000000000002</c:v>
                </c:pt>
                <c:pt idx="18">
                  <c:v>0.63333333330000019</c:v>
                </c:pt>
                <c:pt idx="19">
                  <c:v>0.6666666667000003</c:v>
                </c:pt>
                <c:pt idx="20">
                  <c:v>0.70000000000000018</c:v>
                </c:pt>
                <c:pt idx="21">
                  <c:v>0.73333333329999995</c:v>
                </c:pt>
                <c:pt idx="22">
                  <c:v>0.76666666670000005</c:v>
                </c:pt>
                <c:pt idx="23">
                  <c:v>0.8</c:v>
                </c:pt>
                <c:pt idx="24">
                  <c:v>0.83333333330000003</c:v>
                </c:pt>
                <c:pt idx="25">
                  <c:v>0.86666666670000003</c:v>
                </c:pt>
                <c:pt idx="26">
                  <c:v>0.9</c:v>
                </c:pt>
                <c:pt idx="27">
                  <c:v>0.93333333330000001</c:v>
                </c:pt>
                <c:pt idx="28">
                  <c:v>0.96666666670000001</c:v>
                </c:pt>
                <c:pt idx="29">
                  <c:v>1</c:v>
                </c:pt>
              </c:numCache>
            </c:numRef>
          </c:yVal>
          <c:smooth val="1"/>
        </c:ser>
        <c:axId val="61945728"/>
        <c:axId val="61976576"/>
      </c:scatterChart>
      <c:valAx>
        <c:axId val="61945728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Actual</a:t>
                </a:r>
                <a:r>
                  <a:rPr lang="en-US" sz="1600" baseline="0"/>
                  <a:t> / predicted throughput</a:t>
                </a:r>
                <a:endParaRPr lang="en-US" sz="1600"/>
              </a:p>
            </c:rich>
          </c:tx>
          <c:layout>
            <c:manualLayout>
              <c:xMode val="edge"/>
              <c:yMode val="edge"/>
              <c:x val="0.34365719910011261"/>
              <c:y val="0.9023672521704019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1976576"/>
        <c:crosses val="autoZero"/>
        <c:crossBetween val="midCat"/>
      </c:valAx>
      <c:valAx>
        <c:axId val="61976576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/>
                  <a:t>Cumulative </a:t>
                </a:r>
                <a:r>
                  <a:rPr lang="en-US" sz="1600" dirty="0" smtClean="0"/>
                  <a:t>fraction of </a:t>
                </a:r>
                <a:r>
                  <a:rPr lang="en-US" sz="1600" dirty="0"/>
                  <a:t>flows</a:t>
                </a:r>
              </a:p>
            </c:rich>
          </c:tx>
          <c:layout>
            <c:manualLayout>
              <c:xMode val="edge"/>
              <c:yMode val="edge"/>
              <c:x val="2.5836122047244107E-2"/>
              <c:y val="0.11564225721784779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19457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4296853518310224"/>
          <c:y val="0.11813067837674142"/>
          <c:w val="0.31664617231296216"/>
          <c:h val="0.21761185216205278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spPr>
    <a:solidFill>
      <a:schemeClr val="accent1">
        <a:lumMod val="20000"/>
        <a:lumOff val="80000"/>
      </a:schemeClr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930796150481189"/>
          <c:y val="5.1400554097404488E-2"/>
          <c:w val="0.79765179352580984"/>
          <c:h val="0.70005358705161858"/>
        </c:manualLayout>
      </c:layout>
      <c:barChart>
        <c:barDir val="col"/>
        <c:grouping val="clustered"/>
        <c:ser>
          <c:idx val="1"/>
          <c:order val="0"/>
          <c:tx>
            <c:v>Without optimization</c:v>
          </c:tx>
          <c:cat>
            <c:numRef>
              <c:f>Sheet2!$A$1:$A$6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</c:numCache>
            </c:numRef>
          </c:cat>
          <c:val>
            <c:numRef>
              <c:f>Sheet2!$C$1:$C$6</c:f>
              <c:numCache>
                <c:formatCode>General</c:formatCode>
                <c:ptCount val="6"/>
                <c:pt idx="0">
                  <c:v>1.0561399999999899</c:v>
                </c:pt>
                <c:pt idx="1">
                  <c:v>2.62846</c:v>
                </c:pt>
                <c:pt idx="2">
                  <c:v>1.7178399999999998</c:v>
                </c:pt>
                <c:pt idx="3">
                  <c:v>0.78230115942028899</c:v>
                </c:pt>
                <c:pt idx="4">
                  <c:v>1.1565525559947303</c:v>
                </c:pt>
                <c:pt idx="5">
                  <c:v>1.5582733333333301</c:v>
                </c:pt>
              </c:numCache>
            </c:numRef>
          </c:val>
        </c:ser>
        <c:ser>
          <c:idx val="0"/>
          <c:order val="1"/>
          <c:tx>
            <c:v>With optimization</c:v>
          </c:tx>
          <c:cat>
            <c:numRef>
              <c:f>Sheet2!$A$1:$A$6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</c:numCache>
            </c:numRef>
          </c:cat>
          <c:val>
            <c:numRef>
              <c:f>Sheet2!$B$1:$B$6</c:f>
              <c:numCache>
                <c:formatCode>General</c:formatCode>
                <c:ptCount val="6"/>
                <c:pt idx="0">
                  <c:v>1.0464599999999999</c:v>
                </c:pt>
                <c:pt idx="1">
                  <c:v>2.61076</c:v>
                </c:pt>
                <c:pt idx="2">
                  <c:v>2.69014</c:v>
                </c:pt>
                <c:pt idx="3">
                  <c:v>4.163719999999989</c:v>
                </c:pt>
                <c:pt idx="4">
                  <c:v>4.3632399999999896</c:v>
                </c:pt>
                <c:pt idx="5">
                  <c:v>5.1736199999999899</c:v>
                </c:pt>
              </c:numCache>
            </c:numRef>
          </c:val>
        </c:ser>
        <c:axId val="62026880"/>
        <c:axId val="62028800"/>
      </c:barChart>
      <c:catAx>
        <c:axId val="620268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Number of flows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028800"/>
        <c:crosses val="autoZero"/>
        <c:auto val="1"/>
        <c:lblAlgn val="ctr"/>
        <c:lblOffset val="100"/>
      </c:catAx>
      <c:valAx>
        <c:axId val="620288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 smtClean="0"/>
                  <a:t>Average total throughput (Mbps)</a:t>
                </a:r>
                <a:endParaRPr lang="en-US" sz="16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2026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952680483905032"/>
          <c:y val="7.8864443415161356E-2"/>
          <c:w val="0.36825097293872755"/>
          <c:h val="0.16743438320209994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solidFill>
      <a:schemeClr val="accent1">
        <a:lumMod val="20000"/>
        <a:lumOff val="80000"/>
      </a:schemeClr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4247A-7CFD-4369-9111-4B8877942B24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52682-E3C4-47D1-BF8A-7E8227258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52682-E3C4-47D1-BF8A-7E82272588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838" y="6245225"/>
            <a:ext cx="3681412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59563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819400" cy="365125"/>
          </a:xfrm>
        </p:spPr>
        <p:txBody>
          <a:bodyPr/>
          <a:lstStyle/>
          <a:p>
            <a:r>
              <a:rPr lang="en-US" smtClean="0"/>
              <a:t>ratul | msr cognitive summit | june '08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B050D-4B93-4C1B-BD84-CD9F556FF2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63575"/>
            <a:ext cx="8458200" cy="1927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Predictable performance optimization </a:t>
            </a:r>
            <a:br>
              <a:rPr lang="en-US" dirty="0" smtClean="0"/>
            </a:br>
            <a:r>
              <a:rPr lang="en-US" dirty="0" smtClean="0"/>
              <a:t>for wireless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2800"/>
            <a:ext cx="91440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Ratul Mahajan </a:t>
            </a:r>
          </a:p>
          <a:p>
            <a:r>
              <a:rPr lang="en-US" sz="3000" i="1" dirty="0" smtClean="0">
                <a:solidFill>
                  <a:schemeClr val="bg1">
                    <a:lumMod val="50000"/>
                  </a:schemeClr>
                </a:solidFill>
              </a:rPr>
              <a:t>Microsoft Research</a:t>
            </a:r>
            <a:br>
              <a:rPr lang="en-US" sz="3000" i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3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3000" i="1" dirty="0" smtClean="0">
                <a:solidFill>
                  <a:schemeClr val="bg1">
                    <a:lumMod val="50000"/>
                  </a:schemeClr>
                </a:solidFill>
              </a:rPr>
              <a:t>Joint work with</a:t>
            </a:r>
            <a:br>
              <a:rPr lang="en-US" sz="3000" i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/>
              <a:t> Yi Li,  Lili Qiu, Eric Rozner, Yin Zhang </a:t>
            </a:r>
            <a:r>
              <a:rPr lang="en-US" sz="3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(UT, Austin)</a:t>
            </a:r>
            <a:endParaRPr lang="en-US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Benefit of throughput optimization in a testbed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1143000" y="1828800"/>
          <a:ext cx="6629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Simple measurements on off-the-shelf hardware can provide accurate and tractable RF profile </a:t>
            </a:r>
            <a:r>
              <a:rPr lang="en-US" sz="2000" dirty="0" smtClean="0"/>
              <a:t>[SIGCOMM2006]</a:t>
            </a: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Compare with abstract models (e.g., distance) or direct, detailed measurements</a:t>
            </a:r>
          </a:p>
          <a:p>
            <a:pPr lvl="4"/>
            <a:endParaRPr lang="en-US" sz="1600" dirty="0" smtClean="0"/>
          </a:p>
          <a:p>
            <a:r>
              <a:rPr lang="en-US" sz="2800" dirty="0" smtClean="0"/>
              <a:t>It is possible to model interference, MAC, and traffic in a way that balances fidelity and tractability </a:t>
            </a:r>
            <a:r>
              <a:rPr lang="en-US" sz="2100" dirty="0" smtClean="0">
                <a:solidFill>
                  <a:prstClr val="white"/>
                </a:solidFill>
              </a:rPr>
              <a:t>[MobiCom2007]</a:t>
            </a: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The three are inter-dependent</a:t>
            </a:r>
          </a:p>
          <a:p>
            <a:pPr lvl="4"/>
            <a:endParaRPr lang="en-US" sz="1600" dirty="0" smtClean="0"/>
          </a:p>
          <a:p>
            <a:r>
              <a:rPr lang="en-US" sz="2800" dirty="0" smtClean="0"/>
              <a:t>Holistically controlling source rates is important for achieving desired outcomes </a:t>
            </a:r>
            <a:r>
              <a:rPr lang="en-US" sz="2100" dirty="0" smtClean="0">
                <a:solidFill>
                  <a:prstClr val="white"/>
                </a:solidFill>
              </a:rPr>
              <a:t>[SIGCOMM2008]</a:t>
            </a: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Impact of transmissions not limited to the traversed path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challenges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Changing spectrum availability and no fixed transmission channels</a:t>
            </a:r>
          </a:p>
          <a:p>
            <a:r>
              <a:rPr lang="en-US" sz="2800" dirty="0" smtClean="0"/>
              <a:t>Newfangled receivers</a:t>
            </a:r>
          </a:p>
          <a:p>
            <a:r>
              <a:rPr lang="en-US" sz="2800" dirty="0" smtClean="0"/>
              <a:t>Heterogeneous MACs</a:t>
            </a:r>
          </a:p>
          <a:p>
            <a:r>
              <a:rPr lang="en-US" sz="2800" dirty="0" smtClean="0"/>
              <a:t>Multiple competing networks</a:t>
            </a:r>
          </a:p>
          <a:p>
            <a:r>
              <a:rPr lang="en-US" sz="2800" dirty="0" smtClean="0"/>
              <a:t>……</a:t>
            </a:r>
          </a:p>
          <a:p>
            <a:endParaRPr lang="en-US" sz="2800" dirty="0" smtClean="0"/>
          </a:p>
          <a:p>
            <a:r>
              <a:rPr lang="en-US" sz="2800" dirty="0" smtClean="0"/>
              <a:t>As we move towards a brave new wireless world, performance predictability should be a central goal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Wireless performance is unpredictable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Even basic questions are hard to answer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How much traffic can a given network support?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What happens if a new flow starts?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What happens if a node is removed?</a:t>
            </a:r>
          </a:p>
          <a:p>
            <a:endParaRPr lang="en-US" dirty="0" smtClean="0"/>
          </a:p>
          <a:p>
            <a:r>
              <a:rPr lang="en-US" dirty="0" smtClean="0"/>
              <a:t>Arguably the most frustrating aspect of wireless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Mysteriously inconsistent performance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Makes it almost impossible to plan and manage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An example of performance weirdness</a:t>
            </a:r>
            <a:endParaRPr lang="en-US" sz="4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1336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9624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57912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Sink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6" idx="6"/>
            <a:endCxn id="27" idx="2"/>
          </p:cNvCxnSpPr>
          <p:nvPr/>
        </p:nvCxnSpPr>
        <p:spPr>
          <a:xfrm>
            <a:off x="3352800" y="27813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7" idx="6"/>
            <a:endCxn id="28" idx="2"/>
          </p:cNvCxnSpPr>
          <p:nvPr/>
        </p:nvCxnSpPr>
        <p:spPr>
          <a:xfrm>
            <a:off x="5181600" y="27813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276600" y="23622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Good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5400" y="2362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Bad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20574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8862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57150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Sink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37" idx="6"/>
            <a:endCxn id="38" idx="2"/>
          </p:cNvCxnSpPr>
          <p:nvPr/>
        </p:nvCxnSpPr>
        <p:spPr>
          <a:xfrm>
            <a:off x="3276600" y="19431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8" idx="6"/>
            <a:endCxn id="39" idx="2"/>
          </p:cNvCxnSpPr>
          <p:nvPr/>
        </p:nvCxnSpPr>
        <p:spPr>
          <a:xfrm>
            <a:off x="5105400" y="19431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76600" y="15048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Bad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29200" y="15240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Good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2" name="Group 59"/>
          <p:cNvGrpSpPr/>
          <p:nvPr/>
        </p:nvGrpSpPr>
        <p:grpSpPr>
          <a:xfrm>
            <a:off x="304801" y="3505198"/>
            <a:ext cx="4114799" cy="2819403"/>
            <a:chOff x="4648201" y="3505198"/>
            <a:chExt cx="4114799" cy="2819403"/>
          </a:xfrm>
        </p:grpSpPr>
        <p:grpSp>
          <p:nvGrpSpPr>
            <p:cNvPr id="3" name="Group 43"/>
            <p:cNvGrpSpPr/>
            <p:nvPr/>
          </p:nvGrpSpPr>
          <p:grpSpPr>
            <a:xfrm>
              <a:off x="4648201" y="3505198"/>
              <a:ext cx="4114799" cy="2819403"/>
              <a:chOff x="248622" y="2209653"/>
              <a:chExt cx="4247177" cy="2971947"/>
            </a:xfrm>
          </p:grpSpPr>
          <p:pic>
            <p:nvPicPr>
              <p:cNvPr id="50" name="Picture 49" descr="pe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48622" y="2209657"/>
                <a:ext cx="4247177" cy="2971943"/>
              </a:xfrm>
              <a:prstGeom prst="rect">
                <a:avLst/>
              </a:prstGeom>
            </p:spPr>
          </p:pic>
          <p:sp>
            <p:nvSpPr>
              <p:cNvPr id="51" name="Rectangle 50"/>
              <p:cNvSpPr/>
              <p:nvPr/>
            </p:nvSpPr>
            <p:spPr>
              <a:xfrm rot="16200000">
                <a:off x="-891312" y="3405768"/>
                <a:ext cx="2650655" cy="2584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accent2"/>
                    </a:solidFill>
                  </a:rPr>
                  <a:t>UDP throughput (Kbps)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219200" y="4953000"/>
                <a:ext cx="2819400" cy="228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accent2"/>
                    </a:solidFill>
                  </a:rPr>
                  <a:t>Loss rate on the bad link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990600" y="3810000"/>
                <a:ext cx="1219200" cy="304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000" dirty="0" smtClean="0">
                    <a:solidFill>
                      <a:schemeClr val="accent2"/>
                    </a:solidFill>
                  </a:rPr>
                  <a:t>good-bad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2362200" y="3276600"/>
                <a:ext cx="1219200" cy="304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000" dirty="0" smtClean="0">
                    <a:solidFill>
                      <a:schemeClr val="accent2"/>
                    </a:solidFill>
                  </a:rPr>
                  <a:t>bad-good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2819400" y="24384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7239000" y="3729335"/>
              <a:ext cx="12192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Testbed</a:t>
              </a:r>
              <a:endParaRPr lang="en-US" sz="2000" dirty="0"/>
            </a:p>
          </p:txBody>
        </p:sp>
      </p:grpSp>
      <p:grpSp>
        <p:nvGrpSpPr>
          <p:cNvPr id="4" name="Group 57"/>
          <p:cNvGrpSpPr/>
          <p:nvPr/>
        </p:nvGrpSpPr>
        <p:grpSpPr>
          <a:xfrm>
            <a:off x="4648200" y="3505200"/>
            <a:ext cx="4114800" cy="2830768"/>
            <a:chOff x="304800" y="3505200"/>
            <a:chExt cx="4114800" cy="2830768"/>
          </a:xfrm>
        </p:grpSpPr>
        <p:grpSp>
          <p:nvGrpSpPr>
            <p:cNvPr id="5" name="Group 48"/>
            <p:cNvGrpSpPr/>
            <p:nvPr/>
          </p:nvGrpSpPr>
          <p:grpSpPr>
            <a:xfrm>
              <a:off x="304800" y="3505200"/>
              <a:ext cx="4114800" cy="2830768"/>
              <a:chOff x="304800" y="3505200"/>
              <a:chExt cx="4114800" cy="2830768"/>
            </a:xfrm>
          </p:grpSpPr>
          <p:grpSp>
            <p:nvGrpSpPr>
              <p:cNvPr id="9" name="Group 23"/>
              <p:cNvGrpSpPr/>
              <p:nvPr/>
            </p:nvGrpSpPr>
            <p:grpSpPr>
              <a:xfrm>
                <a:off x="304800" y="3505200"/>
                <a:ext cx="4114800" cy="2830768"/>
                <a:chOff x="381000" y="3429000"/>
                <a:chExt cx="4114800" cy="2830768"/>
              </a:xfrm>
            </p:grpSpPr>
            <p:pic>
              <p:nvPicPr>
                <p:cNvPr id="10" name="Picture 9" descr="twohops_throughput.png"/>
                <p:cNvPicPr>
                  <a:picLocks noChangeAspect="1"/>
                </p:cNvPicPr>
                <p:nvPr/>
              </p:nvPicPr>
              <p:blipFill>
                <a:blip r:embed="rId5" cstate="print"/>
                <a:srcRect l="-327" t="23333" b="23333"/>
                <a:stretch>
                  <a:fillRect/>
                </a:stretch>
              </p:blipFill>
              <p:spPr>
                <a:xfrm>
                  <a:off x="381000" y="3429000"/>
                  <a:ext cx="4114800" cy="2830768"/>
                </a:xfrm>
                <a:prstGeom prst="rect">
                  <a:avLst/>
                </a:prstGeom>
              </p:spPr>
            </p:pic>
            <p:sp>
              <p:nvSpPr>
                <p:cNvPr id="11" name="Rectangle 10"/>
                <p:cNvSpPr/>
                <p:nvPr/>
              </p:nvSpPr>
              <p:spPr>
                <a:xfrm>
                  <a:off x="2895600" y="3581400"/>
                  <a:ext cx="1066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295400" y="6019800"/>
                  <a:ext cx="2819400" cy="2286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Loss rate on the bad link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 rot="16200000">
                  <a:off x="-457200" y="4572001"/>
                  <a:ext cx="2438400" cy="3048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solidFill>
                        <a:schemeClr val="accent2"/>
                      </a:solidFill>
                    </a:rPr>
                    <a:t>UDP throughput (Kbps)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371600" y="5257800"/>
                  <a:ext cx="1219200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good-bad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2362200" y="4343400"/>
                  <a:ext cx="1219200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bad-good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</p:grpSp>
          <p:cxnSp>
            <p:nvCxnSpPr>
              <p:cNvPr id="47" name="Straight Arrow Connector 46"/>
              <p:cNvCxnSpPr/>
              <p:nvPr/>
            </p:nvCxnSpPr>
            <p:spPr>
              <a:xfrm rot="5400000">
                <a:off x="2248694" y="5142706"/>
                <a:ext cx="533400" cy="1588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2514600" y="504086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2x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2362200" y="3657600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Simulation</a:t>
              </a:r>
              <a:endParaRPr lang="en-US" sz="2000" dirty="0"/>
            </a:p>
          </p:txBody>
        </p:sp>
      </p:grpSp>
      <p:grpSp>
        <p:nvGrpSpPr>
          <p:cNvPr id="12" name="Group 61"/>
          <p:cNvGrpSpPr/>
          <p:nvPr/>
        </p:nvGrpSpPr>
        <p:grpSpPr>
          <a:xfrm>
            <a:off x="2362200" y="3447197"/>
            <a:ext cx="4191000" cy="2877403"/>
            <a:chOff x="4724400" y="3429000"/>
            <a:chExt cx="4191000" cy="2877403"/>
          </a:xfrm>
        </p:grpSpPr>
        <p:pic>
          <p:nvPicPr>
            <p:cNvPr id="63" name="Picture 62" descr="rate-control.png"/>
            <p:cNvPicPr>
              <a:picLocks noChangeAspect="1"/>
            </p:cNvPicPr>
            <p:nvPr/>
          </p:nvPicPr>
          <p:blipFill>
            <a:blip r:embed="rId6" cstate="print"/>
            <a:srcRect l="4314" t="25556" r="-654" b="23333"/>
            <a:stretch>
              <a:fillRect/>
            </a:stretch>
          </p:blipFill>
          <p:spPr>
            <a:xfrm>
              <a:off x="4724400" y="3429000"/>
              <a:ext cx="4191000" cy="2877403"/>
            </a:xfrm>
            <a:prstGeom prst="rect">
              <a:avLst/>
            </a:prstGeom>
          </p:spPr>
        </p:pic>
        <p:sp>
          <p:nvSpPr>
            <p:cNvPr id="64" name="Rectangle 63"/>
            <p:cNvSpPr/>
            <p:nvPr/>
          </p:nvSpPr>
          <p:spPr>
            <a:xfrm>
              <a:off x="7086600" y="5257800"/>
              <a:ext cx="1295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162800" y="3657600"/>
              <a:ext cx="1219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dirty="0" smtClean="0">
                  <a:solidFill>
                    <a:schemeClr val="accent2"/>
                  </a:solidFill>
                </a:rPr>
                <a:t>bad-good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62800" y="4876800"/>
              <a:ext cx="1219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dirty="0" smtClean="0">
                  <a:solidFill>
                    <a:schemeClr val="accent2"/>
                  </a:solidFill>
                </a:rPr>
                <a:t>good-bad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562600" y="6019800"/>
              <a:ext cx="2819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2"/>
                  </a:solidFill>
                </a:rPr>
                <a:t>Source rate (Kbps)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6200000">
              <a:off x="3742899" y="4620904"/>
              <a:ext cx="2344002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2"/>
                  </a:solidFill>
                </a:rPr>
                <a:t>UDP throughput (Kbps)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16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Predictable performance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sz="2800" dirty="0" smtClean="0"/>
              <a:t>Given a (multi-hop) wireless network: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Can its performance for a given traffic pattern be predicted?</a:t>
            </a:r>
          </a:p>
          <a:p>
            <a:pPr marL="914400" lvl="1" indent="-514350"/>
            <a:endParaRPr lang="en-US" sz="2400" dirty="0" smtClean="0"/>
          </a:p>
          <a:p>
            <a:pPr marL="514350" indent="-514350">
              <a:buAutoNum type="arabicPeriod" startAt="2"/>
            </a:pPr>
            <a:r>
              <a:rPr lang="en-US" sz="2800" dirty="0" smtClean="0"/>
              <a:t>Can it be systematically optimized per a desired objective such as fairness or throughput?</a:t>
            </a:r>
          </a:p>
          <a:p>
            <a:pPr marL="514350" indent="-514350">
              <a:buAutoNum type="arabicPeriod" startAt="2"/>
            </a:pPr>
            <a:endParaRPr lang="en-US" sz="2800" dirty="0" smtClean="0"/>
          </a:p>
          <a:p>
            <a:pPr marL="514350" indent="-514350"/>
            <a:r>
              <a:rPr lang="en-US" sz="2800" dirty="0" smtClean="0"/>
              <a:t>Yes, and Yes, at least in the context of WiFi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msr</a:t>
            </a:r>
            <a:r>
              <a:rPr lang="en-US" dirty="0" smtClean="0"/>
              <a:t> cognitive summit | </a:t>
            </a:r>
            <a:r>
              <a:rPr lang="en-US" dirty="0" err="1" smtClean="0"/>
              <a:t>june</a:t>
            </a:r>
            <a:r>
              <a:rPr lang="en-US" dirty="0" smtClean="0"/>
              <a:t>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approach: measurement-based modeling and optimization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67000" cy="365125"/>
          </a:xfrm>
        </p:spPr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msr</a:t>
            </a:r>
            <a:r>
              <a:rPr lang="en-US" dirty="0" smtClean="0"/>
              <a:t> cognitive summit | </a:t>
            </a:r>
            <a:r>
              <a:rPr lang="en-US" dirty="0" err="1" smtClean="0"/>
              <a:t>june</a:t>
            </a:r>
            <a:r>
              <a:rPr lang="en-US" dirty="0" smtClean="0"/>
              <a:t>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95600" y="19812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Measure the RF profile of the network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895600" y="35052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Constraints on sending rate and loss rate of each link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819400" y="5105400"/>
            <a:ext cx="3733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Find compliant source rates that meet the objective </a:t>
            </a:r>
            <a:endParaRPr lang="en-US" sz="2400" dirty="0"/>
          </a:p>
        </p:txBody>
      </p:sp>
      <p:cxnSp>
        <p:nvCxnSpPr>
          <p:cNvPr id="11" name="Shape 10"/>
          <p:cNvCxnSpPr>
            <a:stCxn id="6" idx="2"/>
            <a:endCxn id="8" idx="0"/>
          </p:cNvCxnSpPr>
          <p:nvPr/>
        </p:nvCxnSpPr>
        <p:spPr>
          <a:xfrm rot="5400000">
            <a:off x="4381500" y="3200400"/>
            <a:ext cx="6096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8" idx="2"/>
            <a:endCxn id="9" idx="0"/>
          </p:cNvCxnSpPr>
          <p:nvPr/>
        </p:nvCxnSpPr>
        <p:spPr>
          <a:xfrm rot="5400000">
            <a:off x="4343400" y="4762500"/>
            <a:ext cx="6858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Measurements</a:t>
            </a:r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289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One or two nodes broadcast at a time</a:t>
            </a:r>
          </a:p>
          <a:p>
            <a:pPr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Yields information on loss and deferral probabilities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67000" cy="365125"/>
          </a:xfrm>
        </p:spPr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msr</a:t>
            </a:r>
            <a:r>
              <a:rPr lang="en-US" dirty="0" smtClean="0"/>
              <a:t> cognitive summit | </a:t>
            </a:r>
            <a:r>
              <a:rPr lang="en-US" dirty="0" err="1" smtClean="0"/>
              <a:t>june</a:t>
            </a:r>
            <a:r>
              <a:rPr lang="en-US" dirty="0" smtClean="0"/>
              <a:t>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1676400"/>
            <a:ext cx="32766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Measure the RF profile of the  network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32004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Constraints on sending rate and loss rate of each link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81000" y="4800600"/>
            <a:ext cx="3733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Find compliant source rates that meet the objective </a:t>
            </a:r>
            <a:endParaRPr lang="en-US" sz="2400" dirty="0"/>
          </a:p>
        </p:txBody>
      </p:sp>
      <p:cxnSp>
        <p:nvCxnSpPr>
          <p:cNvPr id="11" name="Shape 10"/>
          <p:cNvCxnSpPr>
            <a:stCxn id="6" idx="2"/>
            <a:endCxn id="8" idx="0"/>
          </p:cNvCxnSpPr>
          <p:nvPr/>
        </p:nvCxnSpPr>
        <p:spPr>
          <a:xfrm rot="5400000">
            <a:off x="1943100" y="2895600"/>
            <a:ext cx="6096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8" idx="2"/>
            <a:endCxn id="9" idx="0"/>
          </p:cNvCxnSpPr>
          <p:nvPr/>
        </p:nvCxnSpPr>
        <p:spPr>
          <a:xfrm rot="5400000">
            <a:off x="1905000" y="4457700"/>
            <a:ext cx="6858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67000" cy="365125"/>
          </a:xfrm>
        </p:spPr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msr</a:t>
            </a:r>
            <a:r>
              <a:rPr lang="en-US" dirty="0" smtClean="0"/>
              <a:t> cognitive summit | </a:t>
            </a:r>
            <a:r>
              <a:rPr lang="en-US" dirty="0" err="1" smtClean="0"/>
              <a:t>june</a:t>
            </a:r>
            <a:r>
              <a:rPr lang="en-US" dirty="0" smtClean="0"/>
              <a:t>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3200400"/>
            <a:ext cx="35814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Constraints on sending rate and loss rate of each link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81000" y="4800600"/>
            <a:ext cx="3733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Find compliant source rates that meet the objective </a:t>
            </a:r>
            <a:endParaRPr lang="en-US" sz="2400" dirty="0"/>
          </a:p>
        </p:txBody>
      </p:sp>
      <p:cxnSp>
        <p:nvCxnSpPr>
          <p:cNvPr id="11" name="Shape 10"/>
          <p:cNvCxnSpPr>
            <a:stCxn id="12" idx="2"/>
            <a:endCxn id="8" idx="0"/>
          </p:cNvCxnSpPr>
          <p:nvPr/>
        </p:nvCxnSpPr>
        <p:spPr>
          <a:xfrm rot="5400000">
            <a:off x="1943100" y="2895600"/>
            <a:ext cx="6096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8" idx="2"/>
            <a:endCxn id="9" idx="0"/>
          </p:cNvCxnSpPr>
          <p:nvPr/>
        </p:nvCxnSpPr>
        <p:spPr>
          <a:xfrm rot="5400000">
            <a:off x="1905000" y="4457700"/>
            <a:ext cx="6858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/>
          <p:cNvSpPr txBox="1">
            <a:spLocks/>
          </p:cNvSpPr>
          <p:nvPr/>
        </p:nvSpPr>
        <p:spPr>
          <a:xfrm>
            <a:off x="4267200" y="1676400"/>
            <a:ext cx="4724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O(n</a:t>
            </a:r>
            <a:r>
              <a:rPr lang="en-US" sz="2400" baseline="30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) constraints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Link throughput is a function of loss rate and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probability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Link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probability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 function of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probability of other links and deferral probability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Link loss rate depends on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probability of other links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probability is bounded by a function of loss rate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6764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Measure the RF profile of the network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67000" cy="365125"/>
          </a:xfrm>
        </p:spPr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msr</a:t>
            </a:r>
            <a:r>
              <a:rPr lang="en-US" dirty="0" smtClean="0"/>
              <a:t> cognitive summit | </a:t>
            </a:r>
            <a:r>
              <a:rPr lang="en-US" dirty="0" err="1" smtClean="0"/>
              <a:t>june</a:t>
            </a:r>
            <a:r>
              <a:rPr lang="en-US" dirty="0" smtClean="0"/>
              <a:t> '08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32004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Constraints on sending rate and loss rate of each link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81000" y="4800600"/>
            <a:ext cx="37338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Find compliant source rates that meet the objective </a:t>
            </a:r>
            <a:endParaRPr lang="en-US" sz="2400" dirty="0"/>
          </a:p>
        </p:txBody>
      </p:sp>
      <p:cxnSp>
        <p:nvCxnSpPr>
          <p:cNvPr id="11" name="Shape 10"/>
          <p:cNvCxnSpPr>
            <a:stCxn id="14" idx="2"/>
            <a:endCxn id="8" idx="0"/>
          </p:cNvCxnSpPr>
          <p:nvPr/>
        </p:nvCxnSpPr>
        <p:spPr>
          <a:xfrm rot="5400000">
            <a:off x="1943100" y="2895600"/>
            <a:ext cx="6096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8" idx="2"/>
            <a:endCxn id="9" idx="0"/>
          </p:cNvCxnSpPr>
          <p:nvPr/>
        </p:nvCxnSpPr>
        <p:spPr>
          <a:xfrm rot="5400000">
            <a:off x="1905000" y="4457700"/>
            <a:ext cx="685800" cy="1588"/>
          </a:xfrm>
          <a:prstGeom prst="bentConnector3">
            <a:avLst>
              <a:gd name="adj1" fmla="val 50000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419600" y="1676400"/>
            <a:ext cx="441960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Inputs: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Traffic matrix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Routing matrix</a:t>
            </a:r>
          </a:p>
          <a:p>
            <a:r>
              <a:rPr lang="en-US" sz="2400" dirty="0" smtClean="0"/>
              <a:t>Optimization objective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Output: </a:t>
            </a:r>
          </a:p>
          <a:p>
            <a:r>
              <a:rPr lang="en-US" sz="2400" dirty="0" smtClean="0"/>
              <a:t>Per-flow source rate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6764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Measure the RF profile of the network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Accuracy of throughput prediction in a testbed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600200" y="1752600"/>
          <a:ext cx="6096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msr cognitive summit | june '08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50D-4B93-4C1B-BD84-CD9F556FF2E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1|84"/>
</p:tagLst>
</file>

<file path=ppt/theme/theme1.xml><?xml version="1.0" encoding="utf-8"?>
<a:theme xmlns:a="http://schemas.openxmlformats.org/drawingml/2006/main" name="IMC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usc2008</Template>
  <TotalTime>5473</TotalTime>
  <Words>608</Words>
  <Application>Microsoft Office PowerPoint</Application>
  <PresentationFormat>On-screen Show (4:3)</PresentationFormat>
  <Paragraphs>132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IMC07</vt:lpstr>
      <vt:lpstr>Predictable performance optimization  for wireless networks</vt:lpstr>
      <vt:lpstr>Wireless performance is unpredictable</vt:lpstr>
      <vt:lpstr>An example of performance weirdness</vt:lpstr>
      <vt:lpstr>Predictable performance optimization</vt:lpstr>
      <vt:lpstr>Our approach: measurement-based modeling and optimization</vt:lpstr>
      <vt:lpstr>Measurements</vt:lpstr>
      <vt:lpstr>Modeling</vt:lpstr>
      <vt:lpstr>Optimization</vt:lpstr>
      <vt:lpstr>Accuracy of throughput prediction in a testbed</vt:lpstr>
      <vt:lpstr>Benefit of throughput optimization in a testbed</vt:lpstr>
      <vt:lpstr>Lessons learned</vt:lpstr>
      <vt:lpstr>More challenges ahead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Ratul Mahajan</dc:creator>
  <cp:lastModifiedBy>Ratul Mahajan</cp:lastModifiedBy>
  <cp:revision>180</cp:revision>
  <dcterms:created xsi:type="dcterms:W3CDTF">2008-05-31T21:42:14Z</dcterms:created>
  <dcterms:modified xsi:type="dcterms:W3CDTF">2008-06-10T07:02:28Z</dcterms:modified>
</cp:coreProperties>
</file>