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7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1689E7-D135-494E-B45A-18EE85910437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46465-27A6-1B44-A08E-92815D3185D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Mention Aaron Beach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446465-27A6-1B44-A08E-92815D3185D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7296-84AE-6843-A36B-AFBE5A64C157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B182-13C2-7C49-989B-93EB81EB5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7296-84AE-6843-A36B-AFBE5A64C157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B182-13C2-7C49-989B-93EB81EB5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7296-84AE-6843-A36B-AFBE5A64C157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B182-13C2-7C49-989B-93EB81EB5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7296-84AE-6843-A36B-AFBE5A64C157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B182-13C2-7C49-989B-93EB81EB5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7296-84AE-6843-A36B-AFBE5A64C157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B182-13C2-7C49-989B-93EB81EB5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7296-84AE-6843-A36B-AFBE5A64C157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B182-13C2-7C49-989B-93EB81EB5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7296-84AE-6843-A36B-AFBE5A64C157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B182-13C2-7C49-989B-93EB81EB5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7296-84AE-6843-A36B-AFBE5A64C157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B182-13C2-7C49-989B-93EB81EB5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7296-84AE-6843-A36B-AFBE5A64C157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B182-13C2-7C49-989B-93EB81EB5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7296-84AE-6843-A36B-AFBE5A64C157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B182-13C2-7C49-989B-93EB81EB5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A7296-84AE-6843-A36B-AFBE5A64C157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1B182-13C2-7C49-989B-93EB81EB5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A7296-84AE-6843-A36B-AFBE5A64C157}" type="datetimeFigureOut">
              <a:rPr lang="en-US" smtClean="0"/>
              <a:pPr/>
              <a:t>6/2/10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1B182-13C2-7C49-989B-93EB81EB56E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7" descr="line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6581775"/>
            <a:ext cx="8610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 descr="culogogold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82000" y="6170613"/>
            <a:ext cx="685800" cy="66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jpeg"/><Relationship Id="rId6" Type="http://schemas.openxmlformats.org/officeDocument/2006/relationships/image" Target="../media/image7.jpeg"/><Relationship Id="rId7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4" Type="http://schemas.openxmlformats.org/officeDocument/2006/relationships/image" Target="../media/image7.jpeg"/><Relationship Id="rId5" Type="http://schemas.openxmlformats.org/officeDocument/2006/relationships/image" Target="../media/image8.jpe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ommercial_seal copy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6000"/>
          </a:blip>
          <a:srcRect/>
          <a:stretch>
            <a:fillRect/>
          </a:stretch>
        </p:blipFill>
        <p:spPr bwMode="auto">
          <a:xfrm>
            <a:off x="1371600" y="228600"/>
            <a:ext cx="6350000" cy="631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Towards Context-Aware Computing via the Mobile Social Cloud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Prof. Rick Han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University of Colorado at Boulder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Context-Aware Mobile Social Networks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59187" y="1729275"/>
            <a:ext cx="10485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Who?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535430" y="1729275"/>
            <a:ext cx="13369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Where?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1959187" y="3296433"/>
            <a:ext cx="4913168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Context-Aware “System”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845006" y="5766606"/>
            <a:ext cx="54055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Context-Aware Mobile Applications</a:t>
            </a:r>
            <a:endParaRPr lang="en-US" sz="28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688815" y="2350735"/>
            <a:ext cx="914400" cy="914400"/>
          </a:xfrm>
          <a:prstGeom prst="straightConnector1">
            <a:avLst/>
          </a:prstGeom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5064755" y="2403233"/>
            <a:ext cx="1043938" cy="742463"/>
          </a:xfrm>
          <a:prstGeom prst="straightConnector1">
            <a:avLst/>
          </a:prstGeom>
          <a:ln w="635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3789891" y="4981802"/>
            <a:ext cx="1541937" cy="1588"/>
          </a:xfrm>
          <a:prstGeom prst="straightConnector1">
            <a:avLst/>
          </a:prstGeom>
          <a:ln w="635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9" name="Picture 12" descr="iphone_home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72355" y="1417638"/>
            <a:ext cx="938212" cy="154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9373" y="4291041"/>
            <a:ext cx="4121802" cy="1542732"/>
          </a:xfrm>
          <a:prstGeom prst="rect">
            <a:avLst/>
          </a:prstGeom>
        </p:spPr>
      </p:pic>
      <p:grpSp>
        <p:nvGrpSpPr>
          <p:cNvPr id="24" name="Group 23"/>
          <p:cNvGrpSpPr/>
          <p:nvPr/>
        </p:nvGrpSpPr>
        <p:grpSpPr>
          <a:xfrm>
            <a:off x="363624" y="1369593"/>
            <a:ext cx="1877437" cy="2527161"/>
            <a:chOff x="457200" y="1342857"/>
            <a:chExt cx="1877437" cy="2527161"/>
          </a:xfrm>
        </p:grpSpPr>
        <p:grpSp>
          <p:nvGrpSpPr>
            <p:cNvPr id="18" name="Group 17"/>
            <p:cNvGrpSpPr/>
            <p:nvPr/>
          </p:nvGrpSpPr>
          <p:grpSpPr>
            <a:xfrm>
              <a:off x="512163" y="1342857"/>
              <a:ext cx="1655762" cy="1819275"/>
              <a:chOff x="471700" y="1508125"/>
              <a:chExt cx="1655762" cy="1819275"/>
            </a:xfrm>
          </p:grpSpPr>
          <p:sp>
            <p:nvSpPr>
              <p:cNvPr id="14" name="Can 13"/>
              <p:cNvSpPr/>
              <p:nvPr/>
            </p:nvSpPr>
            <p:spPr>
              <a:xfrm>
                <a:off x="527262" y="1508125"/>
                <a:ext cx="1431925" cy="1103312"/>
              </a:xfrm>
              <a:prstGeom prst="can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dirty="0">
                    <a:solidFill>
                      <a:prstClr val="white"/>
                    </a:solidFill>
                  </a:rPr>
                  <a:t>Social Networks</a:t>
                </a:r>
              </a:p>
            </p:txBody>
          </p:sp>
          <p:pic>
            <p:nvPicPr>
              <p:cNvPr id="15" name="Picture 50" descr="facebook.jpeg"/>
              <p:cNvPicPr>
                <a:picLocks noChangeAspect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471700" y="2801937"/>
                <a:ext cx="476250" cy="476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6" name="Picture 52" descr="twitter.jpeg"/>
              <p:cNvPicPr>
                <a:picLocks noChangeAspect="1"/>
              </p:cNvPicPr>
              <p:nvPr/>
            </p:nvPicPr>
            <p:blipFill>
              <a:blip r:embed="rId6"/>
              <a:srcRect/>
              <a:stretch>
                <a:fillRect/>
              </a:stretch>
            </p:blipFill>
            <p:spPr bwMode="auto">
              <a:xfrm>
                <a:off x="1025737" y="2801937"/>
                <a:ext cx="476250" cy="476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7" name="Picture 53" descr="linkedin.jpeg"/>
              <p:cNvPicPr>
                <a:picLocks noChangeAspect="1"/>
              </p:cNvPicPr>
              <p:nvPr/>
            </p:nvPicPr>
            <p:blipFill>
              <a:blip r:embed="rId7"/>
              <a:srcRect/>
              <a:stretch>
                <a:fillRect/>
              </a:stretch>
            </p:blipFill>
            <p:spPr bwMode="auto">
              <a:xfrm>
                <a:off x="1565487" y="2765425"/>
                <a:ext cx="561975" cy="5619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23" name="TextBox 22"/>
            <p:cNvSpPr txBox="1"/>
            <p:nvPr/>
          </p:nvSpPr>
          <p:spPr>
            <a:xfrm>
              <a:off x="457200" y="3162132"/>
              <a:ext cx="187743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FontTx/>
                <a:buChar char="-"/>
              </a:pPr>
              <a:r>
                <a:rPr lang="en-US" sz="2000" dirty="0" smtClean="0"/>
                <a:t>My Preferences</a:t>
              </a:r>
            </a:p>
            <a:p>
              <a:pPr>
                <a:buFontTx/>
                <a:buChar char="-"/>
              </a:pPr>
              <a:r>
                <a:rPr lang="en-US" sz="2000" dirty="0" smtClean="0"/>
                <a:t>My Friends</a:t>
              </a:r>
              <a:endParaRPr lang="en-US" sz="2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SocialFusion</a:t>
            </a:r>
            <a:r>
              <a:rPr lang="en-US" dirty="0" smtClean="0"/>
              <a:t> Project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59187" y="1729275"/>
            <a:ext cx="10485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Who?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535430" y="1729275"/>
            <a:ext cx="13369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Where?</a:t>
            </a:r>
            <a:endParaRPr lang="en-US" sz="2800" dirty="0"/>
          </a:p>
        </p:txBody>
      </p:sp>
      <p:sp>
        <p:nvSpPr>
          <p:cNvPr id="6" name="Oval 5"/>
          <p:cNvSpPr/>
          <p:nvPr/>
        </p:nvSpPr>
        <p:spPr>
          <a:xfrm>
            <a:off x="1959187" y="3296433"/>
            <a:ext cx="4913168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/>
              <a:t>SocialFusion</a:t>
            </a:r>
            <a:endParaRPr lang="en-US" sz="24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688815" y="2350735"/>
            <a:ext cx="914400" cy="914400"/>
          </a:xfrm>
          <a:prstGeom prst="straightConnector1">
            <a:avLst/>
          </a:prstGeom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5064755" y="2403233"/>
            <a:ext cx="1043938" cy="742463"/>
          </a:xfrm>
          <a:prstGeom prst="straightConnector1">
            <a:avLst/>
          </a:prstGeom>
          <a:ln w="635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iphone_home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2355" y="1417638"/>
            <a:ext cx="938212" cy="154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" name="Group 9"/>
          <p:cNvGrpSpPr/>
          <p:nvPr/>
        </p:nvGrpSpPr>
        <p:grpSpPr>
          <a:xfrm>
            <a:off x="363624" y="1369593"/>
            <a:ext cx="1877437" cy="2527161"/>
            <a:chOff x="457200" y="1342857"/>
            <a:chExt cx="1877437" cy="2527161"/>
          </a:xfrm>
        </p:grpSpPr>
        <p:grpSp>
          <p:nvGrpSpPr>
            <p:cNvPr id="11" name="Group 17"/>
            <p:cNvGrpSpPr/>
            <p:nvPr/>
          </p:nvGrpSpPr>
          <p:grpSpPr>
            <a:xfrm>
              <a:off x="512163" y="1342857"/>
              <a:ext cx="1655762" cy="1819275"/>
              <a:chOff x="471700" y="1508125"/>
              <a:chExt cx="1655762" cy="1819275"/>
            </a:xfrm>
          </p:grpSpPr>
          <p:sp>
            <p:nvSpPr>
              <p:cNvPr id="13" name="Can 12"/>
              <p:cNvSpPr/>
              <p:nvPr/>
            </p:nvSpPr>
            <p:spPr>
              <a:xfrm>
                <a:off x="527262" y="1508125"/>
                <a:ext cx="1431925" cy="1103312"/>
              </a:xfrm>
              <a:prstGeom prst="can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45720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400" dirty="0">
                    <a:solidFill>
                      <a:prstClr val="white"/>
                    </a:solidFill>
                  </a:rPr>
                  <a:t>Social Networks</a:t>
                </a:r>
              </a:p>
            </p:txBody>
          </p:sp>
          <p:pic>
            <p:nvPicPr>
              <p:cNvPr id="14" name="Picture 50" descr="facebook.jpeg"/>
              <p:cNvPicPr>
                <a:picLocks noChangeAspect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71700" y="2801937"/>
                <a:ext cx="476250" cy="476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" name="Picture 52" descr="twitter.jpeg"/>
              <p:cNvPicPr>
                <a:picLocks noChangeAspect="1"/>
              </p:cNvPicPr>
              <p:nvPr/>
            </p:nvPicPr>
            <p:blipFill>
              <a:blip r:embed="rId4"/>
              <a:srcRect/>
              <a:stretch>
                <a:fillRect/>
              </a:stretch>
            </p:blipFill>
            <p:spPr bwMode="auto">
              <a:xfrm>
                <a:off x="1025737" y="2801937"/>
                <a:ext cx="476250" cy="476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6" name="Picture 53" descr="linkedin.jpeg"/>
              <p:cNvPicPr>
                <a:picLocks noChangeAspect="1"/>
              </p:cNvPicPr>
              <p:nvPr/>
            </p:nvPicPr>
            <p:blipFill>
              <a:blip r:embed="rId5"/>
              <a:srcRect/>
              <a:stretch>
                <a:fillRect/>
              </a:stretch>
            </p:blipFill>
            <p:spPr bwMode="auto">
              <a:xfrm>
                <a:off x="1565487" y="2765425"/>
                <a:ext cx="561975" cy="5619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sp>
          <p:nvSpPr>
            <p:cNvPr id="12" name="TextBox 11"/>
            <p:cNvSpPr txBox="1"/>
            <p:nvPr/>
          </p:nvSpPr>
          <p:spPr>
            <a:xfrm>
              <a:off x="457200" y="3162132"/>
              <a:ext cx="187743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buFontTx/>
                <a:buChar char="-"/>
              </a:pPr>
              <a:r>
                <a:rPr lang="en-US" sz="2000" dirty="0" smtClean="0"/>
                <a:t>My Preferences</a:t>
              </a:r>
            </a:p>
            <a:p>
              <a:pPr>
                <a:buFontTx/>
                <a:buChar char="-"/>
              </a:pPr>
              <a:r>
                <a:rPr lang="en-US" sz="2000" dirty="0" smtClean="0"/>
                <a:t>My Friends</a:t>
              </a:r>
              <a:endParaRPr lang="en-US" sz="2000" dirty="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804566" y="1467665"/>
            <a:ext cx="1744463" cy="1798263"/>
            <a:chOff x="3804566" y="1467665"/>
            <a:chExt cx="1744463" cy="1798263"/>
          </a:xfrm>
        </p:grpSpPr>
        <p:cxnSp>
          <p:nvCxnSpPr>
            <p:cNvPr id="17" name="Straight Arrow Connector 16"/>
            <p:cNvCxnSpPr/>
            <p:nvPr/>
          </p:nvCxnSpPr>
          <p:spPr>
            <a:xfrm rot="5400000">
              <a:off x="4143681" y="2935786"/>
              <a:ext cx="658697" cy="1588"/>
            </a:xfrm>
            <a:prstGeom prst="straightConnector1">
              <a:avLst/>
            </a:prstGeom>
            <a:ln w="635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3804566" y="1467665"/>
              <a:ext cx="1744463" cy="113877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What?</a:t>
              </a:r>
            </a:p>
            <a:p>
              <a:r>
                <a:rPr lang="en-US" sz="2000" dirty="0" smtClean="0"/>
                <a:t>Sensor activity,</a:t>
              </a:r>
            </a:p>
            <a:p>
              <a:r>
                <a:rPr lang="en-US" sz="2000" dirty="0" smtClean="0"/>
                <a:t>Mood, etc.</a:t>
              </a:r>
              <a:endParaRPr lang="en-US" sz="20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0" y="4210832"/>
            <a:ext cx="4279750" cy="2327140"/>
            <a:chOff x="0" y="4210832"/>
            <a:chExt cx="4279750" cy="2327140"/>
          </a:xfrm>
        </p:grpSpPr>
        <p:grpSp>
          <p:nvGrpSpPr>
            <p:cNvPr id="28" name="Group 27"/>
            <p:cNvGrpSpPr/>
            <p:nvPr/>
          </p:nvGrpSpPr>
          <p:grpSpPr>
            <a:xfrm>
              <a:off x="0" y="4210832"/>
              <a:ext cx="4121802" cy="2327140"/>
              <a:chOff x="0" y="4210832"/>
              <a:chExt cx="4121802" cy="2327140"/>
            </a:xfrm>
          </p:grpSpPr>
          <p:pic>
            <p:nvPicPr>
              <p:cNvPr id="23" name="Picture 22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0" y="4995240"/>
                <a:ext cx="4121802" cy="1542732"/>
              </a:xfrm>
              <a:prstGeom prst="rect">
                <a:avLst/>
              </a:prstGeom>
            </p:spPr>
          </p:pic>
          <p:cxnSp>
            <p:nvCxnSpPr>
              <p:cNvPr id="25" name="Straight Arrow Connector 24"/>
              <p:cNvCxnSpPr/>
              <p:nvPr/>
            </p:nvCxnSpPr>
            <p:spPr>
              <a:xfrm rot="10800000" flipV="1">
                <a:off x="2443463" y="4210832"/>
                <a:ext cx="1159753" cy="784409"/>
              </a:xfrm>
              <a:prstGeom prst="straightConnector1">
                <a:avLst/>
              </a:prstGeom>
              <a:ln w="635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9" name="TextBox 28"/>
            <p:cNvSpPr txBox="1"/>
            <p:nvPr/>
          </p:nvSpPr>
          <p:spPr>
            <a:xfrm>
              <a:off x="2241061" y="4210832"/>
              <a:ext cx="2038689" cy="1200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Individually</a:t>
              </a:r>
            </a:p>
            <a:p>
              <a:pPr algn="ctr"/>
              <a:r>
                <a:rPr lang="en-US" sz="2400" dirty="0" smtClean="0"/>
                <a:t>Context-Aware</a:t>
              </a:r>
            </a:p>
            <a:p>
              <a:pPr algn="ctr"/>
              <a:r>
                <a:rPr lang="en-US" sz="2400" dirty="0" smtClean="0"/>
                <a:t>App’s</a:t>
              </a:r>
              <a:endParaRPr lang="en-US" sz="2400" dirty="0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6872355" y="3582646"/>
            <a:ext cx="1564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[HotMobile10]</a:t>
            </a:r>
            <a:endParaRPr lang="en-US" dirty="0"/>
          </a:p>
        </p:txBody>
      </p:sp>
      <p:grpSp>
        <p:nvGrpSpPr>
          <p:cNvPr id="41" name="Group 40"/>
          <p:cNvGrpSpPr/>
          <p:nvPr/>
        </p:nvGrpSpPr>
        <p:grpSpPr>
          <a:xfrm>
            <a:off x="4223745" y="4211627"/>
            <a:ext cx="3928907" cy="2277179"/>
            <a:chOff x="4223745" y="4211627"/>
            <a:chExt cx="3928907" cy="2277179"/>
          </a:xfrm>
        </p:grpSpPr>
        <p:cxnSp>
          <p:nvCxnSpPr>
            <p:cNvPr id="22" name="Straight Arrow Connector 21"/>
            <p:cNvCxnSpPr/>
            <p:nvPr/>
          </p:nvCxnSpPr>
          <p:spPr>
            <a:xfrm rot="5400000">
              <a:off x="4169053" y="4602640"/>
              <a:ext cx="783615" cy="1589"/>
            </a:xfrm>
            <a:prstGeom prst="straightConnector1">
              <a:avLst/>
            </a:prstGeom>
            <a:ln w="635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4223745" y="5011478"/>
              <a:ext cx="2344437" cy="1477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WhozThat</a:t>
              </a:r>
              <a:r>
                <a:rPr lang="en-US" dirty="0" smtClean="0"/>
                <a:t>?</a:t>
              </a:r>
            </a:p>
            <a:p>
              <a:r>
                <a:rPr lang="en-US" dirty="0" smtClean="0"/>
                <a:t>Mobile Social Network</a:t>
              </a:r>
            </a:p>
            <a:p>
              <a:r>
                <a:rPr lang="en-US" dirty="0" smtClean="0"/>
                <a:t>[IEEENetwork08]</a:t>
              </a:r>
            </a:p>
            <a:p>
              <a:r>
                <a:rPr lang="en-US" dirty="0" err="1" smtClean="0"/>
                <a:t>Loopt</a:t>
              </a:r>
              <a:r>
                <a:rPr lang="en-US" dirty="0" smtClean="0"/>
                <a:t>, Foursquare, etc.</a:t>
              </a:r>
            </a:p>
            <a:p>
              <a:endParaRPr lang="en-US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4512713" y="4311255"/>
              <a:ext cx="36399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Group Context-Aware App’s</a:t>
              </a:r>
              <a:endParaRPr lang="en-US" sz="2400" dirty="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5535430" y="4210832"/>
            <a:ext cx="3574211" cy="2543908"/>
            <a:chOff x="5535430" y="4210832"/>
            <a:chExt cx="3574211" cy="2543908"/>
          </a:xfrm>
        </p:grpSpPr>
        <p:cxnSp>
          <p:nvCxnSpPr>
            <p:cNvPr id="24" name="Straight Arrow Connector 23"/>
            <p:cNvCxnSpPr/>
            <p:nvPr/>
          </p:nvCxnSpPr>
          <p:spPr>
            <a:xfrm>
              <a:off x="5535430" y="4210832"/>
              <a:ext cx="1146127" cy="830999"/>
            </a:xfrm>
            <a:prstGeom prst="straightConnector1">
              <a:avLst/>
            </a:prstGeom>
            <a:ln w="635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6550377" y="5000413"/>
              <a:ext cx="2559264" cy="17543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Context-Aware Group</a:t>
              </a:r>
            </a:p>
            <a:p>
              <a:r>
                <a:rPr lang="en-US" dirty="0" smtClean="0"/>
                <a:t>Video</a:t>
              </a:r>
            </a:p>
            <a:p>
              <a:r>
                <a:rPr lang="en-US" dirty="0" err="1" smtClean="0"/>
                <a:t>SocialAwareFlicks</a:t>
              </a:r>
              <a:r>
                <a:rPr lang="en-US" dirty="0" smtClean="0"/>
                <a:t> [MS09]</a:t>
              </a:r>
            </a:p>
            <a:p>
              <a:r>
                <a:rPr lang="en-US" dirty="0" smtClean="0"/>
                <a:t>Context-Aware Group</a:t>
              </a:r>
            </a:p>
            <a:p>
              <a:r>
                <a:rPr lang="en-US" dirty="0" smtClean="0"/>
                <a:t>Audio - Music Jukebox</a:t>
              </a:r>
            </a:p>
            <a:p>
              <a:r>
                <a:rPr lang="en-US" dirty="0" smtClean="0"/>
                <a:t>New apps…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" name="Group 81"/>
          <p:cNvGrpSpPr/>
          <p:nvPr/>
        </p:nvGrpSpPr>
        <p:grpSpPr>
          <a:xfrm>
            <a:off x="1308158" y="2120975"/>
            <a:ext cx="7762355" cy="4330062"/>
            <a:chOff x="1308158" y="2120975"/>
            <a:chExt cx="7762355" cy="4330062"/>
          </a:xfrm>
        </p:grpSpPr>
        <p:pic>
          <p:nvPicPr>
            <p:cNvPr id="87" name="Picture 8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308158" y="2120975"/>
              <a:ext cx="6071210" cy="4330062"/>
            </a:xfrm>
            <a:prstGeom prst="rect">
              <a:avLst/>
            </a:prstGeom>
          </p:spPr>
        </p:pic>
        <p:sp>
          <p:nvSpPr>
            <p:cNvPr id="73" name="TextBox 72"/>
            <p:cNvSpPr txBox="1"/>
            <p:nvPr/>
          </p:nvSpPr>
          <p:spPr>
            <a:xfrm>
              <a:off x="7566526" y="2564025"/>
              <a:ext cx="1503987" cy="267765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Mobile</a:t>
              </a:r>
            </a:p>
            <a:p>
              <a:r>
                <a:rPr lang="en-US" sz="2400" dirty="0" smtClean="0"/>
                <a:t>Cloud</a:t>
              </a:r>
            </a:p>
            <a:p>
              <a:r>
                <a:rPr lang="en-US" sz="2400" dirty="0" smtClean="0"/>
                <a:t>Services</a:t>
              </a:r>
            </a:p>
            <a:p>
              <a:r>
                <a:rPr lang="en-US" sz="2400" dirty="0" smtClean="0"/>
                <a:t>(Context-</a:t>
              </a:r>
            </a:p>
            <a:p>
              <a:r>
                <a:rPr lang="en-US" sz="2400" dirty="0" smtClean="0"/>
                <a:t>Aware),</a:t>
              </a:r>
            </a:p>
            <a:p>
              <a:r>
                <a:rPr lang="en-US" sz="2400" dirty="0" smtClean="0"/>
                <a:t>e.g. Azure,</a:t>
              </a:r>
            </a:p>
            <a:p>
              <a:r>
                <a:rPr lang="en-US" sz="2400" dirty="0" smtClean="0"/>
                <a:t>EC2, etc.</a:t>
              </a:r>
              <a:endParaRPr lang="en-US" sz="240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069987" y="5287624"/>
              <a:ext cx="18940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[CUTechReport09]</a:t>
              </a: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113"/>
            <a:ext cx="8229600" cy="69575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Distributing </a:t>
            </a:r>
            <a:r>
              <a:rPr lang="en-US" dirty="0" err="1" smtClean="0"/>
              <a:t>SocialFusion</a:t>
            </a:r>
            <a:r>
              <a:rPr lang="en-US" dirty="0" smtClean="0"/>
              <a:t> in the Cloud</a:t>
            </a:r>
            <a:endParaRPr lang="en-US" dirty="0"/>
          </a:p>
        </p:txBody>
      </p:sp>
      <p:grpSp>
        <p:nvGrpSpPr>
          <p:cNvPr id="3" name="Group 11"/>
          <p:cNvGrpSpPr/>
          <p:nvPr/>
        </p:nvGrpSpPr>
        <p:grpSpPr>
          <a:xfrm>
            <a:off x="949162" y="735295"/>
            <a:ext cx="1597480" cy="1617579"/>
            <a:chOff x="949162" y="1457167"/>
            <a:chExt cx="1597480" cy="1617579"/>
          </a:xfrm>
        </p:grpSpPr>
        <p:sp>
          <p:nvSpPr>
            <p:cNvPr id="5" name="Oval 4"/>
            <p:cNvSpPr/>
            <p:nvPr/>
          </p:nvSpPr>
          <p:spPr>
            <a:xfrm>
              <a:off x="1069474" y="1751263"/>
              <a:ext cx="628316" cy="655053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042738" y="1871575"/>
              <a:ext cx="7399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Who?</a:t>
              </a:r>
              <a:endParaRPr lang="en-US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1782732" y="1751263"/>
              <a:ext cx="628316" cy="655053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742628" y="1871575"/>
              <a:ext cx="8040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What?</a:t>
              </a:r>
              <a:endParaRPr lang="en-US" dirty="0"/>
            </a:p>
          </p:txBody>
        </p:sp>
        <p:sp>
          <p:nvSpPr>
            <p:cNvPr id="9" name="Oval 8"/>
            <p:cNvSpPr/>
            <p:nvPr/>
          </p:nvSpPr>
          <p:spPr>
            <a:xfrm>
              <a:off x="1415102" y="2353203"/>
              <a:ext cx="628316" cy="655053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08158" y="2473515"/>
              <a:ext cx="9254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Where?</a:t>
              </a:r>
              <a:endParaRPr lang="en-US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949162" y="1457167"/>
              <a:ext cx="1557376" cy="1617579"/>
            </a:xfrm>
            <a:prstGeom prst="ellips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12"/>
          <p:cNvGrpSpPr/>
          <p:nvPr/>
        </p:nvGrpSpPr>
        <p:grpSpPr>
          <a:xfrm>
            <a:off x="3273971" y="735295"/>
            <a:ext cx="1597480" cy="1617579"/>
            <a:chOff x="949162" y="1457167"/>
            <a:chExt cx="1597480" cy="1617579"/>
          </a:xfrm>
        </p:grpSpPr>
        <p:sp>
          <p:nvSpPr>
            <p:cNvPr id="14" name="Oval 13"/>
            <p:cNvSpPr/>
            <p:nvPr/>
          </p:nvSpPr>
          <p:spPr>
            <a:xfrm>
              <a:off x="1069474" y="1751263"/>
              <a:ext cx="628316" cy="655053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042738" y="1871575"/>
              <a:ext cx="7399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Who?</a:t>
              </a:r>
              <a:endParaRPr lang="en-US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1782732" y="1751263"/>
              <a:ext cx="628316" cy="655053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742628" y="1871575"/>
              <a:ext cx="8040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What?</a:t>
              </a:r>
              <a:endParaRPr lang="en-US" dirty="0"/>
            </a:p>
          </p:txBody>
        </p:sp>
        <p:sp>
          <p:nvSpPr>
            <p:cNvPr id="18" name="Oval 17"/>
            <p:cNvSpPr/>
            <p:nvPr/>
          </p:nvSpPr>
          <p:spPr>
            <a:xfrm>
              <a:off x="1415102" y="2353203"/>
              <a:ext cx="628316" cy="655053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308158" y="2473515"/>
              <a:ext cx="9254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Where?</a:t>
              </a:r>
              <a:endParaRPr lang="en-US" dirty="0"/>
            </a:p>
          </p:txBody>
        </p:sp>
        <p:sp>
          <p:nvSpPr>
            <p:cNvPr id="20" name="Oval 19"/>
            <p:cNvSpPr/>
            <p:nvPr/>
          </p:nvSpPr>
          <p:spPr>
            <a:xfrm>
              <a:off x="949162" y="1457167"/>
              <a:ext cx="1557376" cy="1617579"/>
            </a:xfrm>
            <a:prstGeom prst="ellips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20"/>
          <p:cNvGrpSpPr/>
          <p:nvPr/>
        </p:nvGrpSpPr>
        <p:grpSpPr>
          <a:xfrm>
            <a:off x="5608101" y="736004"/>
            <a:ext cx="1597480" cy="1617579"/>
            <a:chOff x="949162" y="1457167"/>
            <a:chExt cx="1597480" cy="1617579"/>
          </a:xfrm>
        </p:grpSpPr>
        <p:sp>
          <p:nvSpPr>
            <p:cNvPr id="22" name="Oval 21"/>
            <p:cNvSpPr/>
            <p:nvPr/>
          </p:nvSpPr>
          <p:spPr>
            <a:xfrm>
              <a:off x="1069474" y="1751263"/>
              <a:ext cx="628316" cy="655053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042738" y="1871575"/>
              <a:ext cx="7399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Who?</a:t>
              </a:r>
              <a:endParaRPr lang="en-US" dirty="0"/>
            </a:p>
          </p:txBody>
        </p:sp>
        <p:sp>
          <p:nvSpPr>
            <p:cNvPr id="24" name="Oval 23"/>
            <p:cNvSpPr/>
            <p:nvPr/>
          </p:nvSpPr>
          <p:spPr>
            <a:xfrm>
              <a:off x="1782732" y="1751263"/>
              <a:ext cx="628316" cy="655053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742628" y="1871575"/>
              <a:ext cx="8040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What?</a:t>
              </a:r>
              <a:endParaRPr lang="en-US" dirty="0"/>
            </a:p>
          </p:txBody>
        </p:sp>
        <p:sp>
          <p:nvSpPr>
            <p:cNvPr id="26" name="Oval 25"/>
            <p:cNvSpPr/>
            <p:nvPr/>
          </p:nvSpPr>
          <p:spPr>
            <a:xfrm>
              <a:off x="1415102" y="2353203"/>
              <a:ext cx="628316" cy="655053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308158" y="2473515"/>
              <a:ext cx="9254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Where?</a:t>
              </a:r>
              <a:endParaRPr lang="en-US" dirty="0"/>
            </a:p>
          </p:txBody>
        </p:sp>
        <p:sp>
          <p:nvSpPr>
            <p:cNvPr id="28" name="Oval 27"/>
            <p:cNvSpPr/>
            <p:nvPr/>
          </p:nvSpPr>
          <p:spPr>
            <a:xfrm>
              <a:off x="949162" y="1457167"/>
              <a:ext cx="1557376" cy="1617579"/>
            </a:xfrm>
            <a:prstGeom prst="ellipse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9" name="Magnetic Disk 28"/>
          <p:cNvSpPr/>
          <p:nvPr/>
        </p:nvSpPr>
        <p:spPr>
          <a:xfrm>
            <a:off x="1697790" y="2566770"/>
            <a:ext cx="5004567" cy="695156"/>
          </a:xfrm>
          <a:prstGeom prst="flowChartMagneticDisk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DB</a:t>
            </a:r>
            <a:endParaRPr lang="en-US" sz="2800" dirty="0"/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2319467" y="1867692"/>
            <a:ext cx="914400" cy="914400"/>
          </a:xfrm>
          <a:prstGeom prst="straightConnector1">
            <a:avLst/>
          </a:prstGeom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4835212" y="1888892"/>
            <a:ext cx="1043938" cy="742463"/>
          </a:xfrm>
          <a:prstGeom prst="straightConnector1">
            <a:avLst/>
          </a:prstGeom>
          <a:ln w="635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5400000">
            <a:off x="3764527" y="2440486"/>
            <a:ext cx="683209" cy="1588"/>
          </a:xfrm>
          <a:prstGeom prst="straightConnector1">
            <a:avLst/>
          </a:prstGeom>
          <a:ln w="635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83462" y="2758914"/>
            <a:ext cx="1231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Distributed</a:t>
            </a:r>
            <a:endParaRPr lang="en-US" dirty="0"/>
          </a:p>
        </p:txBody>
      </p:sp>
      <p:grpSp>
        <p:nvGrpSpPr>
          <p:cNvPr id="90" name="Group 89"/>
          <p:cNvGrpSpPr/>
          <p:nvPr/>
        </p:nvGrpSpPr>
        <p:grpSpPr>
          <a:xfrm>
            <a:off x="156726" y="3098745"/>
            <a:ext cx="6335597" cy="1499355"/>
            <a:chOff x="156726" y="3098745"/>
            <a:chExt cx="6335597" cy="1499355"/>
          </a:xfrm>
        </p:grpSpPr>
        <p:cxnSp>
          <p:nvCxnSpPr>
            <p:cNvPr id="37" name="Straight Arrow Connector 36"/>
            <p:cNvCxnSpPr/>
            <p:nvPr/>
          </p:nvCxnSpPr>
          <p:spPr>
            <a:xfrm rot="5400000">
              <a:off x="2203251" y="3306542"/>
              <a:ext cx="417183" cy="1589"/>
            </a:xfrm>
            <a:prstGeom prst="straightConnector1">
              <a:avLst/>
            </a:prstGeom>
            <a:ln w="635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>
              <a:off x="2043418" y="3507234"/>
              <a:ext cx="763910" cy="442497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DM1</a:t>
              </a:r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233867" y="3507234"/>
              <a:ext cx="763910" cy="442497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DM2</a:t>
              </a:r>
              <a:endParaRPr lang="en-US" dirty="0"/>
            </a:p>
          </p:txBody>
        </p:sp>
        <p:sp>
          <p:nvSpPr>
            <p:cNvPr id="41" name="Rectangle 40"/>
            <p:cNvSpPr/>
            <p:nvPr/>
          </p:nvSpPr>
          <p:spPr>
            <a:xfrm>
              <a:off x="5728413" y="3507234"/>
              <a:ext cx="763910" cy="442497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DMN</a:t>
              </a:r>
              <a:endParaRPr lang="en-US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2630373" y="4155603"/>
              <a:ext cx="763910" cy="442497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DML2</a:t>
              </a:r>
              <a:endParaRPr lang="en-US" dirty="0"/>
            </a:p>
          </p:txBody>
        </p:sp>
        <p:cxnSp>
          <p:nvCxnSpPr>
            <p:cNvPr id="43" name="Straight Arrow Connector 42"/>
            <p:cNvCxnSpPr/>
            <p:nvPr/>
          </p:nvCxnSpPr>
          <p:spPr>
            <a:xfrm rot="5400000">
              <a:off x="3423581" y="3336043"/>
              <a:ext cx="417183" cy="1589"/>
            </a:xfrm>
            <a:prstGeom prst="straightConnector1">
              <a:avLst/>
            </a:prstGeom>
            <a:ln w="635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rot="5400000">
              <a:off x="5866244" y="3336043"/>
              <a:ext cx="417183" cy="1589"/>
            </a:xfrm>
            <a:prstGeom prst="straightConnector1">
              <a:avLst/>
            </a:prstGeom>
            <a:ln w="635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4558371" y="3201478"/>
              <a:ext cx="53882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…</a:t>
              </a:r>
              <a:endParaRPr lang="en-US" sz="4000" dirty="0"/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>
              <a:off x="2566627" y="3947010"/>
              <a:ext cx="240702" cy="208593"/>
            </a:xfrm>
            <a:prstGeom prst="straightConnector1">
              <a:avLst/>
            </a:prstGeom>
            <a:ln w="635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 rot="5400000">
              <a:off x="3209780" y="3971099"/>
              <a:ext cx="208593" cy="160414"/>
            </a:xfrm>
            <a:prstGeom prst="straightConnector1">
              <a:avLst/>
            </a:prstGeom>
            <a:ln w="635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Left Brace 55"/>
            <p:cNvSpPr/>
            <p:nvPr/>
          </p:nvSpPr>
          <p:spPr>
            <a:xfrm>
              <a:off x="1415102" y="3507234"/>
              <a:ext cx="367630" cy="1090866"/>
            </a:xfrm>
            <a:prstGeom prst="leftBrac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56726" y="3383219"/>
              <a:ext cx="1707619" cy="1200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Data Mining</a:t>
              </a:r>
            </a:p>
            <a:p>
              <a:r>
                <a:rPr lang="en-US" sz="2400" dirty="0" smtClean="0"/>
                <a:t>Inference</a:t>
              </a:r>
            </a:p>
            <a:p>
              <a:r>
                <a:rPr lang="en-US" sz="2400" dirty="0" smtClean="0"/>
                <a:t>“Layer”</a:t>
              </a:r>
              <a:endParaRPr lang="en-US" sz="2400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489496" y="4144693"/>
              <a:ext cx="763910" cy="442497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DML2</a:t>
              </a:r>
              <a:endParaRPr lang="en-US" dirty="0"/>
            </a:p>
          </p:txBody>
        </p:sp>
        <p:cxnSp>
          <p:nvCxnSpPr>
            <p:cNvPr id="59" name="Straight Arrow Connector 58"/>
            <p:cNvCxnSpPr/>
            <p:nvPr/>
          </p:nvCxnSpPr>
          <p:spPr>
            <a:xfrm>
              <a:off x="4425750" y="3936100"/>
              <a:ext cx="240702" cy="208593"/>
            </a:xfrm>
            <a:prstGeom prst="straightConnector1">
              <a:avLst/>
            </a:prstGeom>
            <a:ln w="635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 rot="5400000">
              <a:off x="5068903" y="3960189"/>
              <a:ext cx="208593" cy="160414"/>
            </a:xfrm>
            <a:prstGeom prst="straightConnector1">
              <a:avLst/>
            </a:prstGeom>
            <a:ln w="635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85"/>
          <p:cNvGrpSpPr/>
          <p:nvPr/>
        </p:nvGrpSpPr>
        <p:grpSpPr>
          <a:xfrm>
            <a:off x="33527" y="5470702"/>
            <a:ext cx="8195063" cy="1432051"/>
            <a:chOff x="33527" y="5470702"/>
            <a:chExt cx="8195063" cy="1432051"/>
          </a:xfrm>
        </p:grpSpPr>
        <p:cxnSp>
          <p:nvCxnSpPr>
            <p:cNvPr id="72" name="Straight Arrow Connector 71"/>
            <p:cNvCxnSpPr/>
            <p:nvPr/>
          </p:nvCxnSpPr>
          <p:spPr>
            <a:xfrm rot="5400000">
              <a:off x="5660335" y="5882819"/>
              <a:ext cx="825824" cy="1590"/>
            </a:xfrm>
            <a:prstGeom prst="straightConnector1">
              <a:avLst/>
            </a:prstGeom>
            <a:ln w="635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 rot="5400000">
              <a:off x="4219294" y="6090070"/>
              <a:ext cx="412912" cy="1588"/>
            </a:xfrm>
            <a:prstGeom prst="straightConnector1">
              <a:avLst/>
            </a:prstGeom>
            <a:ln w="635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rot="5400000">
              <a:off x="2001313" y="5884408"/>
              <a:ext cx="825824" cy="1588"/>
            </a:xfrm>
            <a:prstGeom prst="straightConnector1">
              <a:avLst/>
            </a:prstGeom>
            <a:ln w="635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1163050" y="6256422"/>
              <a:ext cx="168507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Minority Report</a:t>
              </a:r>
            </a:p>
            <a:p>
              <a:pPr algn="ctr"/>
              <a:r>
                <a:rPr lang="en-US" dirty="0" smtClean="0"/>
                <a:t>App</a:t>
              </a:r>
              <a:endParaRPr lang="en-US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4002389" y="6256422"/>
              <a:ext cx="143993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Mobile Social</a:t>
              </a:r>
            </a:p>
            <a:p>
              <a:pPr algn="ctr"/>
              <a:r>
                <a:rPr lang="en-US" dirty="0" smtClean="0"/>
                <a:t>Networks</a:t>
              </a:r>
              <a:endParaRPr lang="en-US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5420572" y="6251773"/>
              <a:ext cx="280801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Context-Aware Group Video</a:t>
              </a:r>
            </a:p>
            <a:p>
              <a:pPr algn="ctr"/>
              <a:r>
                <a:rPr lang="en-US" dirty="0" smtClean="0"/>
                <a:t>And Audio Apps</a:t>
              </a:r>
              <a:endParaRPr lang="en-US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33527" y="5884408"/>
              <a:ext cx="2038689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Context-Aware</a:t>
              </a:r>
            </a:p>
            <a:p>
              <a:r>
                <a:rPr lang="en-US" sz="2400" dirty="0" smtClean="0"/>
                <a:t>App’s</a:t>
              </a:r>
              <a:endParaRPr lang="en-US" sz="2400" dirty="0"/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-66639" y="3949731"/>
            <a:ext cx="6558962" cy="2066059"/>
            <a:chOff x="-66639" y="3949731"/>
            <a:chExt cx="6558962" cy="2066059"/>
          </a:xfrm>
        </p:grpSpPr>
        <p:grpSp>
          <p:nvGrpSpPr>
            <p:cNvPr id="21" name="Group 81"/>
            <p:cNvGrpSpPr/>
            <p:nvPr/>
          </p:nvGrpSpPr>
          <p:grpSpPr>
            <a:xfrm>
              <a:off x="-66639" y="3949731"/>
              <a:ext cx="6558962" cy="2066059"/>
              <a:chOff x="-66639" y="3949731"/>
              <a:chExt cx="6558962" cy="2066059"/>
            </a:xfrm>
          </p:grpSpPr>
          <p:cxnSp>
            <p:nvCxnSpPr>
              <p:cNvPr id="48" name="Straight Arrow Connector 47"/>
              <p:cNvCxnSpPr/>
              <p:nvPr/>
            </p:nvCxnSpPr>
            <p:spPr>
              <a:xfrm rot="5400000">
                <a:off x="1865167" y="4494024"/>
                <a:ext cx="1090175" cy="1589"/>
              </a:xfrm>
              <a:prstGeom prst="straightConnector1">
                <a:avLst/>
              </a:prstGeom>
              <a:ln w="635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Rectangle 50"/>
              <p:cNvSpPr/>
              <p:nvPr/>
            </p:nvSpPr>
            <p:spPr>
              <a:xfrm>
                <a:off x="2043418" y="5039906"/>
                <a:ext cx="763910" cy="42778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REC1</a:t>
                </a:r>
                <a:endParaRPr lang="en-US" dirty="0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3233869" y="5039906"/>
                <a:ext cx="763910" cy="42778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REC2</a:t>
                </a:r>
                <a:endParaRPr lang="en-US" dirty="0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4043795" y="5588004"/>
                <a:ext cx="763910" cy="42778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RECX</a:t>
                </a:r>
                <a:endParaRPr lang="en-US" dirty="0"/>
              </a:p>
            </p:txBody>
          </p:sp>
          <p:cxnSp>
            <p:nvCxnSpPr>
              <p:cNvPr id="54" name="Straight Arrow Connector 53"/>
              <p:cNvCxnSpPr>
                <a:endCxn id="52" idx="0"/>
              </p:cNvCxnSpPr>
              <p:nvPr/>
            </p:nvCxnSpPr>
            <p:spPr>
              <a:xfrm>
                <a:off x="3004718" y="4598100"/>
                <a:ext cx="611106" cy="441806"/>
              </a:xfrm>
              <a:prstGeom prst="straightConnector1">
                <a:avLst/>
              </a:prstGeom>
              <a:ln w="635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Arrow Connector 61"/>
              <p:cNvCxnSpPr/>
              <p:nvPr/>
            </p:nvCxnSpPr>
            <p:spPr>
              <a:xfrm>
                <a:off x="3883622" y="5327321"/>
                <a:ext cx="367630" cy="280741"/>
              </a:xfrm>
              <a:prstGeom prst="straightConnector1">
                <a:avLst/>
              </a:prstGeom>
              <a:ln w="635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Straight Arrow Connector 65"/>
              <p:cNvCxnSpPr>
                <a:endCxn id="53" idx="0"/>
              </p:cNvCxnSpPr>
              <p:nvPr/>
            </p:nvCxnSpPr>
            <p:spPr>
              <a:xfrm rot="5400000">
                <a:off x="4128142" y="4884799"/>
                <a:ext cx="1000814" cy="405597"/>
              </a:xfrm>
              <a:prstGeom prst="straightConnector1">
                <a:avLst/>
              </a:prstGeom>
              <a:ln w="635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Left Brace 67"/>
              <p:cNvSpPr/>
              <p:nvPr/>
            </p:nvSpPr>
            <p:spPr>
              <a:xfrm>
                <a:off x="1401924" y="5010492"/>
                <a:ext cx="420912" cy="1005298"/>
              </a:xfrm>
              <a:prstGeom prst="leftBrace">
                <a:avLst/>
              </a:pr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-66639" y="4625045"/>
                <a:ext cx="2397712" cy="12003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Recommendation</a:t>
                </a:r>
              </a:p>
              <a:p>
                <a:r>
                  <a:rPr lang="en-US" sz="2400" dirty="0" smtClean="0"/>
                  <a:t>Or Actuation</a:t>
                </a:r>
              </a:p>
              <a:p>
                <a:r>
                  <a:rPr lang="en-US" sz="2400" dirty="0" smtClean="0"/>
                  <a:t>“Layer”</a:t>
                </a:r>
                <a:endParaRPr lang="en-US" sz="2400" dirty="0"/>
              </a:p>
            </p:txBody>
          </p:sp>
          <p:cxnSp>
            <p:nvCxnSpPr>
              <p:cNvPr id="70" name="Straight Arrow Connector 69"/>
              <p:cNvCxnSpPr/>
              <p:nvPr/>
            </p:nvCxnSpPr>
            <p:spPr>
              <a:xfrm rot="5400000">
                <a:off x="5531337" y="4494024"/>
                <a:ext cx="1090175" cy="1589"/>
              </a:xfrm>
              <a:prstGeom prst="straightConnector1">
                <a:avLst/>
              </a:prstGeom>
              <a:ln w="635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1" name="Rectangle 70"/>
              <p:cNvSpPr/>
              <p:nvPr/>
            </p:nvSpPr>
            <p:spPr>
              <a:xfrm>
                <a:off x="5728413" y="5039906"/>
                <a:ext cx="763910" cy="427786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REC2</a:t>
                </a:r>
                <a:endParaRPr lang="en-US" dirty="0"/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4636326" y="4759806"/>
                <a:ext cx="538829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 smtClean="0"/>
                  <a:t>…</a:t>
                </a:r>
                <a:endParaRPr lang="en-US" sz="4000" dirty="0"/>
              </a:p>
            </p:txBody>
          </p:sp>
        </p:grpSp>
        <p:cxnSp>
          <p:nvCxnSpPr>
            <p:cNvPr id="88" name="Straight Connector 87"/>
            <p:cNvCxnSpPr/>
            <p:nvPr/>
          </p:nvCxnSpPr>
          <p:spPr>
            <a:xfrm>
              <a:off x="1782732" y="4759806"/>
              <a:ext cx="4709591" cy="1588"/>
            </a:xfrm>
            <a:prstGeom prst="line">
              <a:avLst/>
            </a:prstGeom>
            <a:ln w="25400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Magnetic Disk 24"/>
          <p:cNvSpPr/>
          <p:nvPr/>
        </p:nvSpPr>
        <p:spPr>
          <a:xfrm>
            <a:off x="1774415" y="3046276"/>
            <a:ext cx="5004567" cy="695156"/>
          </a:xfrm>
          <a:prstGeom prst="flowChartMagneticDisk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DB</a:t>
            </a:r>
            <a:endParaRPr lang="en-US" sz="2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Privacy in the Context-Aware</a:t>
            </a:r>
            <a:br>
              <a:rPr lang="en-US" dirty="0" smtClean="0"/>
            </a:br>
            <a:r>
              <a:rPr lang="en-US" dirty="0" smtClean="0"/>
              <a:t>Mobile Cloud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59187" y="1568859"/>
            <a:ext cx="10485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Who?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004536" y="1568859"/>
            <a:ext cx="13369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Where?</a:t>
            </a:r>
            <a:endParaRPr lang="en-US" sz="2800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774415" y="2152073"/>
            <a:ext cx="914400" cy="914400"/>
          </a:xfrm>
          <a:prstGeom prst="straightConnector1">
            <a:avLst/>
          </a:prstGeom>
          <a:ln w="635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6146693" y="2273387"/>
            <a:ext cx="1043938" cy="742463"/>
          </a:xfrm>
          <a:prstGeom prst="straightConnector1">
            <a:avLst/>
          </a:prstGeom>
          <a:ln w="635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iphone_home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41461" y="1209177"/>
            <a:ext cx="938212" cy="154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an 12"/>
          <p:cNvSpPr/>
          <p:nvPr/>
        </p:nvSpPr>
        <p:spPr>
          <a:xfrm>
            <a:off x="474149" y="1209177"/>
            <a:ext cx="1431925" cy="1103312"/>
          </a:xfrm>
          <a:prstGeom prst="ca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prstClr val="white"/>
              </a:solidFill>
            </a:endParaRPr>
          </a:p>
        </p:txBody>
      </p:sp>
      <p:pic>
        <p:nvPicPr>
          <p:cNvPr id="14" name="Picture 50" descr="facebook.jpe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61677" y="1568859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" name="Straight Arrow Connector 17"/>
          <p:cNvCxnSpPr>
            <a:stCxn id="19" idx="2"/>
          </p:cNvCxnSpPr>
          <p:nvPr/>
        </p:nvCxnSpPr>
        <p:spPr>
          <a:xfrm rot="16200000" flipH="1">
            <a:off x="3934958" y="2629310"/>
            <a:ext cx="1074510" cy="47"/>
          </a:xfrm>
          <a:prstGeom prst="straightConnector1">
            <a:avLst/>
          </a:prstGeom>
          <a:ln w="635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898142" y="1568859"/>
            <a:ext cx="11480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What?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0" y="2350810"/>
            <a:ext cx="7301074" cy="1618796"/>
            <a:chOff x="0" y="2350810"/>
            <a:chExt cx="7301074" cy="1618796"/>
          </a:xfrm>
        </p:grpSpPr>
        <p:grpSp>
          <p:nvGrpSpPr>
            <p:cNvPr id="27" name="Group 26"/>
            <p:cNvGrpSpPr/>
            <p:nvPr/>
          </p:nvGrpSpPr>
          <p:grpSpPr>
            <a:xfrm>
              <a:off x="1437927" y="2350810"/>
              <a:ext cx="5863147" cy="416528"/>
              <a:chOff x="1437927" y="2671642"/>
              <a:chExt cx="5863147" cy="416528"/>
            </a:xfrm>
            <a:solidFill>
              <a:schemeClr val="accent2"/>
            </a:solidFill>
          </p:grpSpPr>
          <p:sp>
            <p:nvSpPr>
              <p:cNvPr id="22" name="Rectangle 21"/>
              <p:cNvSpPr/>
              <p:nvPr/>
            </p:nvSpPr>
            <p:spPr>
              <a:xfrm>
                <a:off x="1437927" y="2671642"/>
                <a:ext cx="1296538" cy="416528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PRIVACY</a:t>
                </a:r>
                <a:endParaRPr lang="en-US" dirty="0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3823921" y="2671642"/>
                <a:ext cx="1296538" cy="416528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PRIVACY</a:t>
                </a:r>
                <a:endParaRPr lang="en-US" dirty="0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6004536" y="2671642"/>
                <a:ext cx="1296538" cy="416528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PRIVACY</a:t>
                </a:r>
                <a:endParaRPr lang="en-US" dirty="0"/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0" y="3046276"/>
              <a:ext cx="1692628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Aaron Beach:</a:t>
              </a:r>
            </a:p>
            <a:p>
              <a:r>
                <a:rPr lang="en-US" dirty="0" smtClean="0"/>
                <a:t>PP-Anonymity</a:t>
              </a:r>
            </a:p>
            <a:p>
              <a:r>
                <a:rPr lang="en-US" dirty="0"/>
                <a:t>v</a:t>
              </a:r>
              <a:r>
                <a:rPr lang="en-US" dirty="0" smtClean="0"/>
                <a:t>s. K-Anonymity</a:t>
              </a:r>
              <a:endParaRPr lang="en-US" dirty="0"/>
            </a:p>
          </p:txBody>
        </p:sp>
        <p:cxnSp>
          <p:nvCxnSpPr>
            <p:cNvPr id="50" name="Straight Connector 49"/>
            <p:cNvCxnSpPr>
              <a:stCxn id="48" idx="0"/>
            </p:cNvCxnSpPr>
            <p:nvPr/>
          </p:nvCxnSpPr>
          <p:spPr>
            <a:xfrm rot="5400000" flipH="1" flipV="1">
              <a:off x="997483" y="2605829"/>
              <a:ext cx="289278" cy="591616"/>
            </a:xfrm>
            <a:prstGeom prst="line">
              <a:avLst/>
            </a:prstGeom>
            <a:ln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/>
          <p:cNvGrpSpPr/>
          <p:nvPr/>
        </p:nvGrpSpPr>
        <p:grpSpPr>
          <a:xfrm>
            <a:off x="1774415" y="3569236"/>
            <a:ext cx="7443465" cy="3166639"/>
            <a:chOff x="1774415" y="3569236"/>
            <a:chExt cx="7443465" cy="3166639"/>
          </a:xfrm>
        </p:grpSpPr>
        <p:grpSp>
          <p:nvGrpSpPr>
            <p:cNvPr id="53" name="Group 52"/>
            <p:cNvGrpSpPr/>
            <p:nvPr/>
          </p:nvGrpSpPr>
          <p:grpSpPr>
            <a:xfrm>
              <a:off x="1774415" y="3569236"/>
              <a:ext cx="5004567" cy="3166639"/>
              <a:chOff x="1774415" y="3569236"/>
              <a:chExt cx="5004567" cy="3166639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1774415" y="3997170"/>
                <a:ext cx="5004567" cy="574841"/>
              </a:xfrm>
              <a:prstGeom prst="rect">
                <a:avLst/>
              </a:prstGeom>
              <a:solidFill>
                <a:srgbClr val="C0504D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PRIVACY ANONYMIZATION</a:t>
                </a:r>
                <a:endParaRPr lang="en-US" dirty="0"/>
              </a:p>
            </p:txBody>
          </p:sp>
          <p:cxnSp>
            <p:nvCxnSpPr>
              <p:cNvPr id="29" name="Straight Arrow Connector 28"/>
              <p:cNvCxnSpPr/>
              <p:nvPr/>
            </p:nvCxnSpPr>
            <p:spPr>
              <a:xfrm rot="5400000">
                <a:off x="4198414" y="3842965"/>
                <a:ext cx="549046" cy="1588"/>
              </a:xfrm>
              <a:prstGeom prst="straightConnector1">
                <a:avLst/>
              </a:prstGeom>
              <a:ln w="635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/>
              <p:cNvCxnSpPr/>
              <p:nvPr/>
            </p:nvCxnSpPr>
            <p:spPr>
              <a:xfrm rot="5400000">
                <a:off x="2413498" y="3842965"/>
                <a:ext cx="549046" cy="1588"/>
              </a:xfrm>
              <a:prstGeom prst="straightConnector1">
                <a:avLst/>
              </a:prstGeom>
              <a:ln w="635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/>
              <p:nvPr/>
            </p:nvCxnSpPr>
            <p:spPr>
              <a:xfrm rot="5400000">
                <a:off x="6022113" y="3842965"/>
                <a:ext cx="549046" cy="1588"/>
              </a:xfrm>
              <a:prstGeom prst="straightConnector1">
                <a:avLst/>
              </a:prstGeom>
              <a:ln w="635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Rectangle 34"/>
              <p:cNvSpPr/>
              <p:nvPr/>
            </p:nvSpPr>
            <p:spPr>
              <a:xfrm>
                <a:off x="1774415" y="4764515"/>
                <a:ext cx="5004567" cy="57484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Data Mining/Inference</a:t>
                </a:r>
                <a:endParaRPr lang="en-US" dirty="0"/>
              </a:p>
            </p:txBody>
          </p:sp>
          <p:cxnSp>
            <p:nvCxnSpPr>
              <p:cNvPr id="36" name="Straight Arrow Connector 35"/>
              <p:cNvCxnSpPr/>
              <p:nvPr/>
            </p:nvCxnSpPr>
            <p:spPr>
              <a:xfrm rot="5400000">
                <a:off x="4198414" y="4610310"/>
                <a:ext cx="549046" cy="1588"/>
              </a:xfrm>
              <a:prstGeom prst="straightConnector1">
                <a:avLst/>
              </a:prstGeom>
              <a:ln w="635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/>
              <p:cNvCxnSpPr/>
              <p:nvPr/>
            </p:nvCxnSpPr>
            <p:spPr>
              <a:xfrm rot="5400000">
                <a:off x="2413498" y="4610310"/>
                <a:ext cx="549046" cy="1588"/>
              </a:xfrm>
              <a:prstGeom prst="straightConnector1">
                <a:avLst/>
              </a:prstGeom>
              <a:ln w="635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/>
              <p:nvPr/>
            </p:nvCxnSpPr>
            <p:spPr>
              <a:xfrm rot="5400000">
                <a:off x="6022113" y="4610310"/>
                <a:ext cx="549046" cy="1588"/>
              </a:xfrm>
              <a:prstGeom prst="straightConnector1">
                <a:avLst/>
              </a:prstGeom>
              <a:ln w="635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Rectangle 38"/>
              <p:cNvSpPr/>
              <p:nvPr/>
            </p:nvSpPr>
            <p:spPr>
              <a:xfrm>
                <a:off x="1774415" y="5518492"/>
                <a:ext cx="5004567" cy="574841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Recommendation</a:t>
                </a:r>
                <a:endParaRPr lang="en-US" dirty="0"/>
              </a:p>
            </p:txBody>
          </p:sp>
          <p:cxnSp>
            <p:nvCxnSpPr>
              <p:cNvPr id="40" name="Straight Arrow Connector 39"/>
              <p:cNvCxnSpPr/>
              <p:nvPr/>
            </p:nvCxnSpPr>
            <p:spPr>
              <a:xfrm rot="5400000">
                <a:off x="4198414" y="5364287"/>
                <a:ext cx="549046" cy="1588"/>
              </a:xfrm>
              <a:prstGeom prst="straightConnector1">
                <a:avLst/>
              </a:prstGeom>
              <a:ln w="635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/>
              <p:nvPr/>
            </p:nvCxnSpPr>
            <p:spPr>
              <a:xfrm rot="5400000">
                <a:off x="2413498" y="5364287"/>
                <a:ext cx="549046" cy="1588"/>
              </a:xfrm>
              <a:prstGeom prst="straightConnector1">
                <a:avLst/>
              </a:prstGeom>
              <a:ln w="635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/>
              <p:cNvCxnSpPr/>
              <p:nvPr/>
            </p:nvCxnSpPr>
            <p:spPr>
              <a:xfrm rot="5400000">
                <a:off x="6022113" y="5364287"/>
                <a:ext cx="549046" cy="1588"/>
              </a:xfrm>
              <a:prstGeom prst="straightConnector1">
                <a:avLst/>
              </a:prstGeom>
              <a:ln w="635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Arrow Connector 42"/>
              <p:cNvCxnSpPr/>
              <p:nvPr/>
            </p:nvCxnSpPr>
            <p:spPr>
              <a:xfrm rot="5400000">
                <a:off x="4200002" y="6065733"/>
                <a:ext cx="549046" cy="1588"/>
              </a:xfrm>
              <a:prstGeom prst="straightConnector1">
                <a:avLst/>
              </a:prstGeom>
              <a:ln w="635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/>
              <p:nvPr/>
            </p:nvCxnSpPr>
            <p:spPr>
              <a:xfrm rot="5400000">
                <a:off x="2415086" y="6065733"/>
                <a:ext cx="549046" cy="1588"/>
              </a:xfrm>
              <a:prstGeom prst="straightConnector1">
                <a:avLst/>
              </a:prstGeom>
              <a:ln w="635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Arrow Connector 44"/>
              <p:cNvCxnSpPr/>
              <p:nvPr/>
            </p:nvCxnSpPr>
            <p:spPr>
              <a:xfrm rot="5400000">
                <a:off x="6023701" y="6065733"/>
                <a:ext cx="549046" cy="1588"/>
              </a:xfrm>
              <a:prstGeom prst="straightConnector1">
                <a:avLst/>
              </a:prstGeom>
              <a:ln w="635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7" name="TextBox 46"/>
              <p:cNvSpPr txBox="1"/>
              <p:nvPr/>
            </p:nvSpPr>
            <p:spPr>
              <a:xfrm>
                <a:off x="2638513" y="6274210"/>
                <a:ext cx="373927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Context-Aware Mobile App’s</a:t>
                </a:r>
                <a:endParaRPr lang="en-US" sz="2400" dirty="0"/>
              </a:p>
            </p:txBody>
          </p:sp>
        </p:grpSp>
        <p:sp>
          <p:nvSpPr>
            <p:cNvPr id="54" name="TextBox 53"/>
            <p:cNvSpPr txBox="1"/>
            <p:nvPr/>
          </p:nvSpPr>
          <p:spPr>
            <a:xfrm>
              <a:off x="6852742" y="3728276"/>
              <a:ext cx="2365138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“Group” Privacy</a:t>
              </a:r>
            </a:p>
            <a:p>
              <a:r>
                <a:rPr lang="en-US" dirty="0" smtClean="0"/>
                <a:t>Issues, </a:t>
              </a:r>
              <a:r>
                <a:rPr lang="en-US" dirty="0" err="1" smtClean="0"/>
                <a:t>anonymize</a:t>
              </a:r>
              <a:endParaRPr lang="en-US" dirty="0" smtClean="0"/>
            </a:p>
            <a:p>
              <a:r>
                <a:rPr lang="en-US" dirty="0"/>
                <a:t>b</a:t>
              </a:r>
              <a:r>
                <a:rPr lang="en-US" dirty="0" smtClean="0"/>
                <a:t>efore releasing to</a:t>
              </a:r>
            </a:p>
            <a:p>
              <a:r>
                <a:rPr lang="en-US" dirty="0" smtClean="0"/>
                <a:t>3</a:t>
              </a:r>
              <a:r>
                <a:rPr lang="en-US" baseline="30000" dirty="0" smtClean="0"/>
                <a:t>rd</a:t>
              </a:r>
              <a:r>
                <a:rPr lang="en-US" dirty="0" smtClean="0"/>
                <a:t> parties downstream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CawbWeb</a:t>
            </a:r>
            <a:r>
              <a:rPr lang="en-US" dirty="0" smtClean="0"/>
              <a:t> - The Context-Aware Mobile Web/Cloud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make developing a context-aware app easy</a:t>
            </a:r>
            <a:r>
              <a:rPr lang="en-US" dirty="0" smtClean="0"/>
              <a:t>? (and the results reusable)</a:t>
            </a:r>
          </a:p>
          <a:p>
            <a:pPr lvl="1"/>
            <a:r>
              <a:rPr lang="en-US" dirty="0" smtClean="0"/>
              <a:t>Specify what you “want” to do in </a:t>
            </a:r>
            <a:r>
              <a:rPr lang="en-US" dirty="0" err="1" smtClean="0"/>
              <a:t>CawbWeb</a:t>
            </a:r>
            <a:r>
              <a:rPr lang="en-US" dirty="0" smtClean="0"/>
              <a:t>, e.g. in a series of </a:t>
            </a:r>
            <a:r>
              <a:rPr lang="en-US" i="1" dirty="0" smtClean="0"/>
              <a:t>intentions</a:t>
            </a:r>
          </a:p>
          <a:p>
            <a:pPr lvl="1"/>
            <a:r>
              <a:rPr lang="en-US" dirty="0" smtClean="0"/>
              <a:t>Compile these </a:t>
            </a:r>
            <a:r>
              <a:rPr lang="en-US" i="1" dirty="0" smtClean="0"/>
              <a:t>intentions </a:t>
            </a:r>
            <a:r>
              <a:rPr lang="en-US" dirty="0" smtClean="0"/>
              <a:t>into a working app</a:t>
            </a:r>
          </a:p>
          <a:p>
            <a:pPr lvl="1"/>
            <a:r>
              <a:rPr lang="en-US" dirty="0" smtClean="0"/>
              <a:t>Compiler hides details of how to compose Web services, e.g. WSDL, etc.</a:t>
            </a:r>
          </a:p>
          <a:p>
            <a:pPr lvl="1"/>
            <a:r>
              <a:rPr lang="en-US" dirty="0" smtClean="0"/>
              <a:t>[</a:t>
            </a:r>
            <a:r>
              <a:rPr lang="en-US" dirty="0" err="1" smtClean="0"/>
              <a:t>CawbWeb</a:t>
            </a:r>
            <a:r>
              <a:rPr lang="en-US" dirty="0" smtClean="0"/>
              <a:t> CU Tech Report 2010]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Research challenges </a:t>
            </a:r>
            <a:r>
              <a:rPr lang="en-US" dirty="0" smtClean="0"/>
              <a:t>encountered (and not solved):</a:t>
            </a:r>
          </a:p>
          <a:p>
            <a:pPr lvl="1"/>
            <a:r>
              <a:rPr lang="en-US" dirty="0" smtClean="0"/>
              <a:t>What are the important attributes to track?</a:t>
            </a:r>
          </a:p>
          <a:p>
            <a:pPr lvl="1"/>
            <a:r>
              <a:rPr lang="en-US" dirty="0" smtClean="0"/>
              <a:t>Group </a:t>
            </a:r>
            <a:r>
              <a:rPr lang="en-US" dirty="0" smtClean="0"/>
              <a:t>inference and recommendation</a:t>
            </a:r>
          </a:p>
          <a:p>
            <a:pPr lvl="1"/>
            <a:r>
              <a:rPr lang="en-US" dirty="0" smtClean="0"/>
              <a:t>Privacy of individuals and groups</a:t>
            </a:r>
          </a:p>
          <a:p>
            <a:pPr lvl="1"/>
            <a:r>
              <a:rPr lang="en-US" dirty="0" smtClean="0"/>
              <a:t>How to make building context-aware app’s </a:t>
            </a:r>
            <a:r>
              <a:rPr lang="en-US" dirty="0" smtClean="0"/>
              <a:t>easy and reusable?</a:t>
            </a:r>
          </a:p>
          <a:p>
            <a:r>
              <a:rPr lang="en-US" dirty="0" err="1" smtClean="0"/>
              <a:t>rhan@</a:t>
            </a:r>
            <a:r>
              <a:rPr lang="en-US" dirty="0" err="1" smtClean="0"/>
              <a:t>cs.colorado.edu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</TotalTime>
  <Words>379</Words>
  <Application>Microsoft Macintosh PowerPoint</Application>
  <PresentationFormat>On-screen Show (4:3)</PresentationFormat>
  <Paragraphs>115</Paragraphs>
  <Slides>7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Towards Context-Aware Computing via the Mobile Social Cloud</vt:lpstr>
      <vt:lpstr>Context-Aware Mobile Social Networks</vt:lpstr>
      <vt:lpstr>The SocialFusion Project</vt:lpstr>
      <vt:lpstr>Distributing SocialFusion in the Cloud</vt:lpstr>
      <vt:lpstr>Privacy in the Context-Aware Mobile Cloud</vt:lpstr>
      <vt:lpstr>CawbWeb - The Context-Aware Mobile Web/Cloud</vt:lpstr>
      <vt:lpstr>Summary</vt:lpstr>
    </vt:vector>
  </TitlesOfParts>
  <Company>TechoShark,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Context-Aware Computing via the Mobile Social Cloud</dc:title>
  <dc:creator>Office 2004 Test Drive User</dc:creator>
  <cp:lastModifiedBy>Office 2004 Test Drive User</cp:lastModifiedBy>
  <cp:revision>40</cp:revision>
  <dcterms:created xsi:type="dcterms:W3CDTF">2010-06-02T09:14:29Z</dcterms:created>
  <dcterms:modified xsi:type="dcterms:W3CDTF">2010-06-02T16:42:56Z</dcterms:modified>
</cp:coreProperties>
</file>