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72" r:id="rId5"/>
    <p:sldId id="269" r:id="rId6"/>
    <p:sldId id="270" r:id="rId7"/>
    <p:sldId id="271" r:id="rId8"/>
    <p:sldId id="258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fld id="{9A983480-AF0D-B148-8915-88C143F3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-112" charset="0"/>
              </a:defRPr>
            </a:lvl1pPr>
          </a:lstStyle>
          <a:p>
            <a:pPr>
              <a:defRPr/>
            </a:pPr>
            <a:fld id="{8C476789-8B16-4240-B66C-77623027C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5F03F-5518-B640-B546-FBA72B18CA4A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ock_mobi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029200"/>
            <a:ext cx="22098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6553200" cy="1524000"/>
          </a:xfrm>
        </p:spPr>
        <p:txBody>
          <a:bodyPr/>
          <a:lstStyle>
            <a:lvl1pPr marL="0" indent="0" algn="ctr"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859F-AC42-5B43-8F38-84ACB5C70CDE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26FC-4A59-5243-99D2-BA934ABEA9BE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A40A-2F66-7F49-A3FA-6AB9CD849E85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27CE-64AF-334C-9830-532816A0D4F4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E42B-A3F7-E946-9E5F-D7F64010BAA4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A7C9-F568-EF4C-ACF5-8A136D03BA32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CC7A-ED82-6445-BE31-E4ADB7CC8E87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E35D-2482-3A4A-975D-D7FA2E2E1E16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C8ECA-F1E3-9E43-8C0B-B1690CEAA2DB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B4CA9-4F8A-8145-AEC1-B358E75A292D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pitchFamily="-112" charset="0"/>
              </a:defRPr>
            </a:lvl1pPr>
          </a:lstStyle>
          <a:p>
            <a:pPr>
              <a:defRPr/>
            </a:pPr>
            <a:fld id="{D9C7ED37-9BD1-5E44-9174-2317D763A708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52400" y="762000"/>
            <a:ext cx="8839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52400" y="6172200"/>
            <a:ext cx="8839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pic>
        <p:nvPicPr>
          <p:cNvPr id="1032" name="Picture 8" descr="block_mobilit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463" y="6218238"/>
            <a:ext cx="1219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pdf"/><Relationship Id="rId9" Type="http://schemas.openxmlformats.org/officeDocument/2006/relationships/image" Target="../media/image18.png"/><Relationship Id="rId10" Type="http://schemas.openxmlformats.org/officeDocument/2006/relationships/image" Target="../media/image19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Intentional Networking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553200" cy="1905000"/>
          </a:xfrm>
        </p:spPr>
        <p:txBody>
          <a:bodyPr/>
          <a:lstStyle/>
          <a:p>
            <a:r>
              <a:rPr lang="en-US" dirty="0" smtClean="0"/>
              <a:t>Brett Higgins, </a:t>
            </a:r>
            <a:r>
              <a:rPr lang="en-US" dirty="0" err="1" smtClean="0"/>
              <a:t>Azarias</a:t>
            </a:r>
            <a:r>
              <a:rPr lang="en-US" dirty="0" smtClean="0"/>
              <a:t> </a:t>
            </a:r>
            <a:r>
              <a:rPr lang="en-US" dirty="0" err="1" smtClean="0"/>
              <a:t>Reda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Alperovich</a:t>
            </a:r>
            <a:r>
              <a:rPr lang="en-US" dirty="0" smtClean="0"/>
              <a:t>, Jason </a:t>
            </a:r>
            <a:r>
              <a:rPr lang="en-US" dirty="0" err="1" smtClean="0"/>
              <a:t>Flinn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T.J. </a:t>
            </a:r>
            <a:r>
              <a:rPr lang="en-US" dirty="0" err="1" smtClean="0"/>
              <a:t>Giuli</a:t>
            </a:r>
            <a:r>
              <a:rPr lang="en-US" dirty="0" smtClean="0"/>
              <a:t> (Ford), Brian Noble, </a:t>
            </a:r>
            <a:br>
              <a:rPr lang="en-US" dirty="0" smtClean="0"/>
            </a:br>
            <a:r>
              <a:rPr lang="en-US" dirty="0" smtClean="0"/>
              <a:t>David Watson (Ford)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Application: </a:t>
            </a:r>
            <a:r>
              <a:rPr lang="en-US" dirty="0" err="1" smtClean="0"/>
              <a:t>BlueFS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DFS for mobile devices, consumer electronics</a:t>
            </a:r>
          </a:p>
          <a:p>
            <a:pPr lvl="1"/>
            <a:r>
              <a:rPr lang="en-US" dirty="0" smtClean="0"/>
              <a:t>RPC plus a bulk-transfer protocol</a:t>
            </a:r>
          </a:p>
          <a:p>
            <a:pPr lvl="1"/>
            <a:r>
              <a:rPr lang="en-US" dirty="0" smtClean="0"/>
              <a:t>on-demand and speculative fetches</a:t>
            </a:r>
          </a:p>
          <a:p>
            <a:pPr lvl="1"/>
            <a:r>
              <a:rPr lang="en-US" dirty="0" smtClean="0"/>
              <a:t>writes propagated asynchronously</a:t>
            </a:r>
          </a:p>
          <a:p>
            <a:r>
              <a:rPr lang="en-US" dirty="0" smtClean="0"/>
              <a:t>Intentional Networking modifications</a:t>
            </a:r>
          </a:p>
          <a:p>
            <a:pPr lvl="1"/>
            <a:r>
              <a:rPr lang="en-US" dirty="0" smtClean="0"/>
              <a:t>RPC stub generator: takes labels, ordering constraints</a:t>
            </a:r>
          </a:p>
          <a:p>
            <a:pPr lvl="1"/>
            <a:r>
              <a:rPr lang="en-US" dirty="0" smtClean="0"/>
              <a:t>on-demand block fetch: {foreground, small}</a:t>
            </a:r>
          </a:p>
          <a:p>
            <a:pPr lvl="1"/>
            <a:r>
              <a:rPr lang="en-US" dirty="0" smtClean="0"/>
              <a:t>data pre-fetch, write-back: {background, large}</a:t>
            </a:r>
          </a:p>
          <a:p>
            <a:pPr lvl="1"/>
            <a:r>
              <a:rPr lang="en-US" dirty="0" smtClean="0"/>
              <a:t>writes must be played back in order</a:t>
            </a:r>
          </a:p>
          <a:p>
            <a:r>
              <a:rPr lang="en-US" dirty="0" smtClean="0"/>
              <a:t>Less than 550 lines of code (out of &gt;44K)</a:t>
            </a:r>
          </a:p>
          <a:p>
            <a:pPr lvl="1"/>
            <a:r>
              <a:rPr lang="en-US" dirty="0" smtClean="0"/>
              <a:t>~400 in stub generator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environment: trace-based replay</a:t>
            </a:r>
          </a:p>
          <a:p>
            <a:pPr lvl="2"/>
            <a:r>
              <a:rPr lang="en-US" dirty="0" smtClean="0"/>
              <a:t>network observed during two live vehicle drives</a:t>
            </a:r>
          </a:p>
          <a:p>
            <a:pPr lvl="2"/>
            <a:r>
              <a:rPr lang="en-US" dirty="0" smtClean="0"/>
              <a:t>run Andrew-style benchmark under those conditions</a:t>
            </a:r>
          </a:p>
          <a:p>
            <a:r>
              <a:rPr lang="en-US" dirty="0" smtClean="0"/>
              <a:t>Compare Intentional Networking to three selection strategies</a:t>
            </a:r>
          </a:p>
          <a:p>
            <a:pPr lvl="1"/>
            <a:r>
              <a:rPr lang="en-US" dirty="0" smtClean="0"/>
              <a:t>always the lowest latency</a:t>
            </a:r>
          </a:p>
          <a:p>
            <a:pPr lvl="1"/>
            <a:r>
              <a:rPr lang="en-US" dirty="0" smtClean="0"/>
              <a:t>always the highest bandwidth</a:t>
            </a:r>
          </a:p>
          <a:p>
            <a:pPr lvl="1"/>
            <a:r>
              <a:rPr lang="en-US" dirty="0" smtClean="0"/>
              <a:t>minimum latency, sum of all bandwidths</a:t>
            </a:r>
          </a:p>
          <a:p>
            <a:r>
              <a:rPr lang="en-US" dirty="0" smtClean="0"/>
              <a:t>Intuition</a:t>
            </a:r>
          </a:p>
          <a:p>
            <a:pPr lvl="1"/>
            <a:r>
              <a:rPr lang="en-US" dirty="0" smtClean="0"/>
              <a:t>Total task time: beat single-networks, approach blend</a:t>
            </a:r>
          </a:p>
          <a:p>
            <a:pPr lvl="1"/>
            <a:r>
              <a:rPr lang="en-US" dirty="0" smtClean="0"/>
              <a:t>Response time: leverage hints for a big win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60960" y="35729881"/>
            <a:ext cx="7337177" cy="3200402"/>
            <a:chOff x="8560960" y="35814546"/>
            <a:chExt cx="7337177" cy="3200402"/>
          </a:xfrm>
        </p:grpSpPr>
        <p:pic>
          <p:nvPicPr>
            <p:cNvPr id="8" name="Picture 7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0403892" y="35814546"/>
              <a:ext cx="1343024" cy="3200400"/>
            </a:xfrm>
            <a:prstGeom prst="rect">
              <a:avLst/>
            </a:prstGeom>
          </p:spPr>
        </p:pic>
        <p:pic>
          <p:nvPicPr>
            <p:cNvPr id="9" name="Picture 8" descr="bluefs_v1_fixed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8998790" y="35814546"/>
              <a:ext cx="1343024" cy="3200400"/>
            </a:xfrm>
            <a:prstGeom prst="rect">
              <a:avLst/>
            </a:prstGeom>
          </p:spPr>
        </p:pic>
        <p:pic>
          <p:nvPicPr>
            <p:cNvPr id="10" name="Picture 9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3117017" y="35814548"/>
              <a:ext cx="1343024" cy="3200400"/>
            </a:xfrm>
            <a:prstGeom prst="rect">
              <a:avLst/>
            </a:prstGeom>
          </p:spPr>
        </p:pic>
        <p:pic>
          <p:nvPicPr>
            <p:cNvPr id="11" name="Picture 10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4555113" y="35814548"/>
              <a:ext cx="1343024" cy="3200400"/>
            </a:xfrm>
            <a:prstGeom prst="rect">
              <a:avLst/>
            </a:prstGeom>
          </p:spPr>
        </p:pic>
        <p:pic>
          <p:nvPicPr>
            <p:cNvPr id="12" name="Picture 11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 l="47844" b="63974"/>
                <a:stretch>
                  <a:fillRect/>
                </a:stretch>
              </p:blipFill>
            </mc:Choice>
            <mc:Fallback>
              <p:blipFill>
                <a:blip r:embed="rId11"/>
                <a:srcRect l="47844" b="63974"/>
                <a:stretch>
                  <a:fillRect/>
                </a:stretch>
              </p:blipFill>
            </mc:Fallback>
          </mc:AlternateContent>
          <p:spPr>
            <a:xfrm>
              <a:off x="11836400" y="36940371"/>
              <a:ext cx="1194322" cy="1143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7781480" y="37147500"/>
              <a:ext cx="19898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"/>
                  <a:cs typeface="Times"/>
                </a:rPr>
                <a:t>Time (seconds)</a:t>
              </a:r>
              <a:endParaRPr lang="en-US" sz="2200" b="1" dirty="0">
                <a:latin typeface="Times"/>
                <a:cs typeface="Time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13360" y="35882281"/>
            <a:ext cx="7337177" cy="3200402"/>
            <a:chOff x="8560960" y="35814546"/>
            <a:chExt cx="7337177" cy="3200402"/>
          </a:xfrm>
        </p:grpSpPr>
        <p:pic>
          <p:nvPicPr>
            <p:cNvPr id="15" name="Picture 14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0403892" y="35814546"/>
              <a:ext cx="1343024" cy="3200400"/>
            </a:xfrm>
            <a:prstGeom prst="rect">
              <a:avLst/>
            </a:prstGeom>
          </p:spPr>
        </p:pic>
        <p:pic>
          <p:nvPicPr>
            <p:cNvPr id="16" name="Picture 15" descr="bluefs_v1_fixed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8998790" y="35814546"/>
              <a:ext cx="1343024" cy="3200400"/>
            </a:xfrm>
            <a:prstGeom prst="rect">
              <a:avLst/>
            </a:prstGeom>
          </p:spPr>
        </p:pic>
        <p:pic>
          <p:nvPicPr>
            <p:cNvPr id="17" name="Picture 16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3117017" y="35814548"/>
              <a:ext cx="1343024" cy="3200400"/>
            </a:xfrm>
            <a:prstGeom prst="rect">
              <a:avLst/>
            </a:prstGeom>
          </p:spPr>
        </p:pic>
        <p:pic>
          <p:nvPicPr>
            <p:cNvPr id="18" name="Picture 17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4555113" y="35814548"/>
              <a:ext cx="1343024" cy="3200400"/>
            </a:xfrm>
            <a:prstGeom prst="rect">
              <a:avLst/>
            </a:prstGeom>
          </p:spPr>
        </p:pic>
        <p:pic>
          <p:nvPicPr>
            <p:cNvPr id="19" name="Picture 18" descr="bluefs_v2_sma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 l="47844" b="63974"/>
                <a:stretch>
                  <a:fillRect/>
                </a:stretch>
              </p:blipFill>
            </mc:Choice>
            <mc:Fallback>
              <p:blipFill>
                <a:blip r:embed="rId11"/>
                <a:srcRect l="47844" b="63974"/>
                <a:stretch>
                  <a:fillRect/>
                </a:stretch>
              </p:blipFill>
            </mc:Fallback>
          </mc:AlternateContent>
          <p:spPr>
            <a:xfrm>
              <a:off x="11836400" y="36940371"/>
              <a:ext cx="1194322" cy="1143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7781480" y="37147500"/>
              <a:ext cx="19898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"/>
                  <a:cs typeface="Times"/>
                </a:rPr>
                <a:t>Time (seconds)</a:t>
              </a:r>
              <a:endParaRPr lang="en-US" sz="2200" b="1" dirty="0">
                <a:latin typeface="Times"/>
                <a:cs typeface="Time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067" y="1066800"/>
            <a:ext cx="8534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Scratching the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</a:p>
          <a:p>
            <a:pPr lvl="1"/>
            <a:r>
              <a:rPr lang="en-US" dirty="0" smtClean="0"/>
              <a:t>expose events to applications</a:t>
            </a:r>
          </a:p>
          <a:p>
            <a:pPr lvl="1"/>
            <a:r>
              <a:rPr lang="en-US" dirty="0" smtClean="0"/>
              <a:t>keep background traffic out of the way</a:t>
            </a:r>
          </a:p>
          <a:p>
            <a:pPr lvl="1"/>
            <a:r>
              <a:rPr lang="en-US" dirty="0" smtClean="0"/>
              <a:t>more applications, experiments</a:t>
            </a:r>
          </a:p>
          <a:p>
            <a:r>
              <a:rPr lang="en-US" dirty="0" smtClean="0"/>
              <a:t>Other things to think about</a:t>
            </a:r>
          </a:p>
          <a:p>
            <a:pPr lvl="1"/>
            <a:r>
              <a:rPr lang="en-US" dirty="0" smtClean="0"/>
              <a:t>infer labels in existing applications?</a:t>
            </a:r>
          </a:p>
          <a:p>
            <a:pPr lvl="1"/>
            <a:r>
              <a:rPr lang="en-US" dirty="0" smtClean="0"/>
              <a:t>infer “foreground” from user behavior?</a:t>
            </a:r>
          </a:p>
          <a:p>
            <a:pPr lvl="1"/>
            <a:r>
              <a:rPr lang="en-US" dirty="0" smtClean="0"/>
              <a:t>express cross-application tradeoffs easily?</a:t>
            </a:r>
          </a:p>
          <a:p>
            <a:r>
              <a:rPr lang="en-US" dirty="0" smtClean="0"/>
              <a:t>A couple other things in the hopper</a:t>
            </a:r>
          </a:p>
          <a:p>
            <a:pPr lvl="1"/>
            <a:r>
              <a:rPr lang="en-US" dirty="0" smtClean="0"/>
              <a:t>information access in the developing world (</a:t>
            </a:r>
            <a:r>
              <a:rPr lang="en-US" dirty="0" err="1" smtClean="0"/>
              <a:t>Azarias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smooshed</a:t>
            </a:r>
            <a:r>
              <a:rPr lang="en-US" dirty="0" smtClean="0"/>
              <a:t> migration” of clients across access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devices experience significant network diversity</a:t>
            </a:r>
          </a:p>
          <a:p>
            <a:pPr lvl="1"/>
            <a:r>
              <a:rPr lang="en-US" dirty="0" smtClean="0"/>
              <a:t>as they move…</a:t>
            </a:r>
          </a:p>
          <a:p>
            <a:pPr lvl="1"/>
            <a:r>
              <a:rPr lang="en-US" dirty="0" smtClean="0"/>
              <a:t>…as other devices come and go…</a:t>
            </a:r>
          </a:p>
          <a:p>
            <a:pPr lvl="1"/>
            <a:r>
              <a:rPr lang="en-US" dirty="0" smtClean="0"/>
              <a:t>…across many different technologies.</a:t>
            </a:r>
          </a:p>
          <a:p>
            <a:r>
              <a:rPr lang="en-US" dirty="0" smtClean="0"/>
              <a:t>Not all messages are created equal</a:t>
            </a:r>
          </a:p>
          <a:p>
            <a:pPr lvl="1"/>
            <a:r>
              <a:rPr lang="en-US" dirty="0" smtClean="0"/>
              <a:t>some traffic latency sensitive,</a:t>
            </a:r>
          </a:p>
          <a:p>
            <a:pPr lvl="1"/>
            <a:r>
              <a:rPr lang="en-US" dirty="0" smtClean="0"/>
              <a:t>for some, eventual delivery is okay,</a:t>
            </a:r>
          </a:p>
          <a:p>
            <a:pPr lvl="1"/>
            <a:r>
              <a:rPr lang="en-US" dirty="0" smtClean="0"/>
              <a:t>some is purely opportunistic.</a:t>
            </a:r>
          </a:p>
          <a:p>
            <a:r>
              <a:rPr lang="en-US" dirty="0" smtClean="0"/>
              <a:t>Current systems either</a:t>
            </a:r>
          </a:p>
          <a:p>
            <a:pPr lvl="1"/>
            <a:r>
              <a:rPr lang="en-US" dirty="0" smtClean="0"/>
              <a:t>hide all of these details, inevitably mismatching traffic, or</a:t>
            </a:r>
          </a:p>
          <a:p>
            <a:pPr lvl="1"/>
            <a:r>
              <a:rPr lang="en-US" dirty="0" smtClean="0"/>
              <a:t>expose all the messy details, complicating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19200"/>
            <a:ext cx="1990419" cy="1768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00399"/>
            <a:ext cx="2134179" cy="1603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concerns</a:t>
            </a:r>
          </a:p>
          <a:p>
            <a:pPr lvl="1"/>
            <a:r>
              <a:rPr lang="en-US" dirty="0" smtClean="0"/>
              <a:t>system layer tracks, measures connectivity options</a:t>
            </a:r>
          </a:p>
          <a:p>
            <a:pPr lvl="1"/>
            <a:r>
              <a:rPr lang="en-US" dirty="0" smtClean="0"/>
              <a:t>applications describe their traffic</a:t>
            </a:r>
          </a:p>
          <a:p>
            <a:pPr lvl="1"/>
            <a:r>
              <a:rPr lang="en-US" dirty="0" smtClean="0"/>
              <a:t>system matches traffic to the right alternative</a:t>
            </a:r>
          </a:p>
          <a:p>
            <a:r>
              <a:rPr lang="en-US" dirty="0" smtClean="0"/>
              <a:t>Be qualitative</a:t>
            </a:r>
          </a:p>
          <a:p>
            <a:pPr lvl="1"/>
            <a:r>
              <a:rPr lang="en-US" dirty="0" smtClean="0"/>
              <a:t>applications specify only simple labels</a:t>
            </a:r>
          </a:p>
          <a:p>
            <a:pPr lvl="1"/>
            <a:r>
              <a:rPr lang="en-US" dirty="0" smtClean="0"/>
              <a:t>foreground vs. background; small vs. large</a:t>
            </a:r>
          </a:p>
          <a:p>
            <a:r>
              <a:rPr lang="en-US" dirty="0" smtClean="0"/>
              <a:t>Embrace concurrency</a:t>
            </a:r>
          </a:p>
          <a:p>
            <a:pPr lvl="1"/>
            <a:r>
              <a:rPr lang="en-US" dirty="0" smtClean="0"/>
              <a:t>multiple networks ~ multiple cores</a:t>
            </a:r>
          </a:p>
          <a:p>
            <a:pPr lvl="1"/>
            <a:r>
              <a:rPr lang="en-US" dirty="0" smtClean="0"/>
              <a:t>abstractions for safe (network) concurrency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838200"/>
            <a:ext cx="1476158" cy="1333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36497" y="2855103"/>
            <a:ext cx="1561262" cy="88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572000"/>
            <a:ext cx="1185801" cy="78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Multi-Sockets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676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 bwMode="auto">
          <a:xfrm>
            <a:off x="1828800" y="2438400"/>
            <a:ext cx="5486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42794" y="4038600"/>
            <a:ext cx="803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socket: single connection between correspondent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553200" y="1219200"/>
            <a:ext cx="914400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76400" y="1219200"/>
            <a:ext cx="914400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Multi-Sockets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676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743200" y="16764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3" name="Group 12"/>
          <p:cNvGrpSpPr/>
          <p:nvPr/>
        </p:nvGrpSpPr>
        <p:grpSpPr>
          <a:xfrm>
            <a:off x="2438400" y="1524000"/>
            <a:ext cx="304800" cy="1676400"/>
            <a:chOff x="2438400" y="2590800"/>
            <a:chExt cx="304800" cy="1676400"/>
          </a:xfrm>
        </p:grpSpPr>
        <p:sp>
          <p:nvSpPr>
            <p:cNvPr id="11" name="Oval 10"/>
            <p:cNvSpPr/>
            <p:nvPr/>
          </p:nvSpPr>
          <p:spPr bwMode="auto">
            <a:xfrm>
              <a:off x="2438400" y="3962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4384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00800" y="1524000"/>
            <a:ext cx="304800" cy="1676400"/>
            <a:chOff x="2438400" y="2590800"/>
            <a:chExt cx="304800" cy="1676400"/>
          </a:xfrm>
        </p:grpSpPr>
        <p:sp>
          <p:nvSpPr>
            <p:cNvPr id="15" name="Oval 14"/>
            <p:cNvSpPr/>
            <p:nvPr/>
          </p:nvSpPr>
          <p:spPr bwMode="auto">
            <a:xfrm>
              <a:off x="2438400" y="3962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4384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50748" y="4038600"/>
            <a:ext cx="601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Multi-sockets provide a “virtual connection”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743200" y="30480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553200" y="1219200"/>
            <a:ext cx="914400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76400" y="1219200"/>
            <a:ext cx="914400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Multi-Sockets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676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743200" y="16764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438400" y="1524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00800" y="1524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0748" y="4038600"/>
            <a:ext cx="6017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Multi-sockets provide a “virtual connection”</a:t>
            </a:r>
          </a:p>
          <a:p>
            <a:pPr algn="ctr"/>
            <a:r>
              <a:rPr lang="en-US" dirty="0" smtClean="0"/>
              <a:t>as alternatives come and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553200" y="1219200"/>
            <a:ext cx="914400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76400" y="1219200"/>
            <a:ext cx="914400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Multi-Sockets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67600" y="1219200"/>
            <a:ext cx="1143000" cy="2362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286000"/>
            <a:ext cx="304800" cy="304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743200" y="16764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3" name="Group 12"/>
          <p:cNvGrpSpPr/>
          <p:nvPr/>
        </p:nvGrpSpPr>
        <p:grpSpPr>
          <a:xfrm>
            <a:off x="2438400" y="1524000"/>
            <a:ext cx="304800" cy="1676400"/>
            <a:chOff x="2438400" y="2590800"/>
            <a:chExt cx="304800" cy="1676400"/>
          </a:xfrm>
        </p:grpSpPr>
        <p:sp>
          <p:nvSpPr>
            <p:cNvPr id="11" name="Oval 10"/>
            <p:cNvSpPr/>
            <p:nvPr/>
          </p:nvSpPr>
          <p:spPr bwMode="auto">
            <a:xfrm>
              <a:off x="2438400" y="3962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4384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00800" y="1524000"/>
            <a:ext cx="304800" cy="1676400"/>
            <a:chOff x="2438400" y="2590800"/>
            <a:chExt cx="304800" cy="1676400"/>
          </a:xfrm>
        </p:grpSpPr>
        <p:sp>
          <p:nvSpPr>
            <p:cNvPr id="15" name="Oval 14"/>
            <p:cNvSpPr/>
            <p:nvPr/>
          </p:nvSpPr>
          <p:spPr bwMode="auto">
            <a:xfrm>
              <a:off x="2438400" y="3962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4384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50744" y="4038600"/>
            <a:ext cx="601769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Multi-sockets provide a “virtual connection”</a:t>
            </a:r>
          </a:p>
          <a:p>
            <a:pPr algn="ctr"/>
            <a:r>
              <a:rPr lang="en-US" dirty="0" smtClean="0"/>
              <a:t>as alternatives come and go</a:t>
            </a:r>
          </a:p>
          <a:p>
            <a:pPr algn="ctr"/>
            <a:r>
              <a:rPr lang="en-US" dirty="0" smtClean="0"/>
              <a:t>and measure the performance of each</a:t>
            </a:r>
            <a:endParaRPr lang="en-US" dirty="0"/>
          </a:p>
        </p:txBody>
      </p:sp>
      <p:cxnSp>
        <p:nvCxnSpPr>
          <p:cNvPr id="31" name="Shape 30"/>
          <p:cNvCxnSpPr/>
          <p:nvPr/>
        </p:nvCxnSpPr>
        <p:spPr bwMode="auto">
          <a:xfrm rot="16200000" flipH="1">
            <a:off x="4464237" y="1174563"/>
            <a:ext cx="215526" cy="3746874"/>
          </a:xfrm>
          <a:prstGeom prst="curvedConnector5">
            <a:avLst>
              <a:gd name="adj1" fmla="val -106066"/>
              <a:gd name="adj2" fmla="val 50000"/>
              <a:gd name="adj3" fmla="val 206066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sm" len="lg"/>
            <a:tailEnd type="triangle" w="sm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Multi-sockets extend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the standard interface</a:t>
            </a:r>
          </a:p>
          <a:p>
            <a:pPr lvl="1"/>
            <a:r>
              <a:rPr lang="en-US" dirty="0" smtClean="0"/>
              <a:t>application provided with TCP semantics</a:t>
            </a:r>
          </a:p>
          <a:p>
            <a:pPr lvl="1"/>
            <a:r>
              <a:rPr lang="en-US" dirty="0" smtClean="0"/>
              <a:t>transparently pick the “best” option available at any time</a:t>
            </a:r>
          </a:p>
          <a:p>
            <a:endParaRPr lang="en-US" dirty="0" smtClean="0"/>
          </a:p>
          <a:p>
            <a:r>
              <a:rPr lang="en-US" dirty="0" smtClean="0"/>
              <a:t>Easy extension: what should “best” mean?</a:t>
            </a:r>
          </a:p>
          <a:p>
            <a:pPr lvl="1"/>
            <a:r>
              <a:rPr lang="en-US" dirty="0" smtClean="0"/>
              <a:t>optional label: small (latency) or large (bandwidth)</a:t>
            </a:r>
          </a:p>
          <a:p>
            <a:endParaRPr lang="en-US" dirty="0" smtClean="0"/>
          </a:p>
          <a:p>
            <a:r>
              <a:rPr lang="en-US" dirty="0" smtClean="0"/>
              <a:t>Interesting extension: what is important?</a:t>
            </a:r>
          </a:p>
          <a:p>
            <a:pPr lvl="1"/>
            <a:r>
              <a:rPr lang="en-US" dirty="0" smtClean="0"/>
              <a:t>another label: foreground or background</a:t>
            </a:r>
          </a:p>
          <a:p>
            <a:pPr lvl="1"/>
            <a:r>
              <a:rPr lang="en-US" dirty="0" smtClean="0"/>
              <a:t>foreground always* goes first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166" y="2590800"/>
            <a:ext cx="865414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648200"/>
            <a:ext cx="17272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ordered!  That’s crazy talk!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with the right </a:t>
            </a:r>
            <a:r>
              <a:rPr lang="en-US" i="1" dirty="0" smtClean="0"/>
              <a:t>abstractions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happens-before</a:t>
            </a:r>
          </a:p>
          <a:p>
            <a:r>
              <a:rPr lang="en-US" dirty="0" smtClean="0"/>
              <a:t>Applications can specify units of mutual exclusion...</a:t>
            </a:r>
          </a:p>
          <a:p>
            <a:pPr lvl="1"/>
            <a:r>
              <a:rPr lang="en-US" dirty="0" smtClean="0"/>
              <a:t>one or more send calls</a:t>
            </a:r>
          </a:p>
          <a:p>
            <a:r>
              <a:rPr lang="en-US" dirty="0" smtClean="0"/>
              <a:t>…and the partial order on those units</a:t>
            </a:r>
          </a:p>
          <a:p>
            <a:pPr lvl="1"/>
            <a:r>
              <a:rPr lang="en-US" dirty="0" smtClean="0"/>
              <a:t>naming prior units as dependencies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 default, each send() depends on the prior one</a:t>
            </a:r>
          </a:p>
          <a:p>
            <a:pPr lvl="1"/>
            <a:r>
              <a:rPr lang="en-US" dirty="0" smtClean="0"/>
              <a:t>applications must explicitly relax ordering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828800"/>
            <a:ext cx="725383" cy="109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276600"/>
            <a:ext cx="1587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7">
      <a:dk1>
        <a:srgbClr val="00337F"/>
      </a:dk1>
      <a:lt1>
        <a:srgbClr val="FFFFFF"/>
      </a:lt1>
      <a:dk2>
        <a:srgbClr val="00337F"/>
      </a:dk2>
      <a:lt2>
        <a:srgbClr val="000000"/>
      </a:lt2>
      <a:accent1>
        <a:srgbClr val="FCD016"/>
      </a:accent1>
      <a:accent2>
        <a:srgbClr val="3399FF"/>
      </a:accent2>
      <a:accent3>
        <a:srgbClr val="FFFFFF"/>
      </a:accent3>
      <a:accent4>
        <a:srgbClr val="002A6C"/>
      </a:accent4>
      <a:accent5>
        <a:srgbClr val="FDE4AB"/>
      </a:accent5>
      <a:accent6>
        <a:srgbClr val="2D8AE7"/>
      </a:accent6>
      <a:hlink>
        <a:srgbClr val="FFFF66"/>
      </a:hlink>
      <a:folHlink>
        <a:srgbClr val="CC3300"/>
      </a:folHlink>
    </a:clrScheme>
    <a:fontScheme name="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template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99"/>
        </a:dk1>
        <a:lt1>
          <a:srgbClr val="FFFFFF"/>
        </a:lt1>
        <a:dk2>
          <a:srgbClr val="000099"/>
        </a:dk2>
        <a:lt2>
          <a:srgbClr val="000066"/>
        </a:lt2>
        <a:accent1>
          <a:srgbClr val="F4E519"/>
        </a:accent1>
        <a:accent2>
          <a:srgbClr val="3399FF"/>
        </a:accent2>
        <a:accent3>
          <a:srgbClr val="FFFFFF"/>
        </a:accent3>
        <a:accent4>
          <a:srgbClr val="000082"/>
        </a:accent4>
        <a:accent5>
          <a:srgbClr val="F8F0AB"/>
        </a:accent5>
        <a:accent6>
          <a:srgbClr val="2D8AE7"/>
        </a:accent6>
        <a:hlink>
          <a:srgbClr val="FFFF66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337F"/>
        </a:dk1>
        <a:lt1>
          <a:srgbClr val="FFFFFF"/>
        </a:lt1>
        <a:dk2>
          <a:srgbClr val="00337F"/>
        </a:dk2>
        <a:lt2>
          <a:srgbClr val="000000"/>
        </a:lt2>
        <a:accent1>
          <a:srgbClr val="FCD016"/>
        </a:accent1>
        <a:accent2>
          <a:srgbClr val="3399FF"/>
        </a:accent2>
        <a:accent3>
          <a:srgbClr val="FFFFFF"/>
        </a:accent3>
        <a:accent4>
          <a:srgbClr val="002A6C"/>
        </a:accent4>
        <a:accent5>
          <a:srgbClr val="FDE4AB"/>
        </a:accent5>
        <a:accent6>
          <a:srgbClr val="2D8AE7"/>
        </a:accent6>
        <a:hlink>
          <a:srgbClr val="FFFF66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5737</TotalTime>
  <Words>605</Words>
  <Application>Microsoft Macintosh PowerPoint</Application>
  <PresentationFormat>On-screen Show (4:3)</PresentationFormat>
  <Paragraphs>112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</vt:lpstr>
      <vt:lpstr>Intentional Networking</vt:lpstr>
      <vt:lpstr>The problem</vt:lpstr>
      <vt:lpstr>The Insight</vt:lpstr>
      <vt:lpstr>Abstraction: Multi-Sockets</vt:lpstr>
      <vt:lpstr>Abstraction: Multi-Sockets</vt:lpstr>
      <vt:lpstr>Multi-Sockets</vt:lpstr>
      <vt:lpstr>Multi-Sockets</vt:lpstr>
      <vt:lpstr>Multi-sockets extend interface</vt:lpstr>
      <vt:lpstr>Not ordered!  That’s crazy talk!</vt:lpstr>
      <vt:lpstr>Example Application: BlueFS</vt:lpstr>
      <vt:lpstr>How did we do?</vt:lpstr>
      <vt:lpstr>Results</vt:lpstr>
      <vt:lpstr>Scratching the surface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Brian Noble</cp:lastModifiedBy>
  <cp:revision>52</cp:revision>
  <dcterms:created xsi:type="dcterms:W3CDTF">2010-06-02T18:09:11Z</dcterms:created>
  <dcterms:modified xsi:type="dcterms:W3CDTF">2010-06-02T18:11:18Z</dcterms:modified>
</cp:coreProperties>
</file>