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8"/>
  </p:notesMasterIdLst>
  <p:sldIdLst>
    <p:sldId id="284" r:id="rId2"/>
    <p:sldId id="271" r:id="rId3"/>
    <p:sldId id="256" r:id="rId4"/>
    <p:sldId id="272" r:id="rId5"/>
    <p:sldId id="260" r:id="rId6"/>
    <p:sldId id="261" r:id="rId7"/>
    <p:sldId id="300" r:id="rId8"/>
    <p:sldId id="301" r:id="rId9"/>
    <p:sldId id="302" r:id="rId10"/>
    <p:sldId id="303" r:id="rId11"/>
    <p:sldId id="304" r:id="rId12"/>
    <p:sldId id="275" r:id="rId13"/>
    <p:sldId id="305" r:id="rId14"/>
    <p:sldId id="306" r:id="rId15"/>
    <p:sldId id="276" r:id="rId16"/>
    <p:sldId id="282" r:id="rId17"/>
    <p:sldId id="279" r:id="rId18"/>
    <p:sldId id="288" r:id="rId19"/>
    <p:sldId id="289" r:id="rId20"/>
    <p:sldId id="280" r:id="rId21"/>
    <p:sldId id="296" r:id="rId22"/>
    <p:sldId id="298" r:id="rId23"/>
    <p:sldId id="277" r:id="rId24"/>
    <p:sldId id="293" r:id="rId25"/>
    <p:sldId id="257" r:id="rId26"/>
    <p:sldId id="270" r:id="rId27"/>
    <p:sldId id="269" r:id="rId28"/>
    <p:sldId id="278" r:id="rId29"/>
    <p:sldId id="281" r:id="rId30"/>
    <p:sldId id="292" r:id="rId31"/>
    <p:sldId id="291" r:id="rId32"/>
    <p:sldId id="299" r:id="rId33"/>
    <p:sldId id="287" r:id="rId34"/>
    <p:sldId id="290" r:id="rId35"/>
    <p:sldId id="258" r:id="rId36"/>
    <p:sldId id="259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6" autoAdjust="0"/>
    <p:restoredTop sz="94677" autoAdjust="0"/>
  </p:normalViewPr>
  <p:slideViewPr>
    <p:cSldViewPr>
      <p:cViewPr varScale="1">
        <p:scale>
          <a:sx n="86" d="100"/>
          <a:sy n="86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67507-1EB1-4440-ABE4-A0793ABF20B7}" type="datetimeFigureOut">
              <a:rPr lang="en-US" smtClean="0"/>
              <a:pPr/>
              <a:t>6/2/2010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EB1F2-84D7-45F1-A212-077B2B2674D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1EB1F2-84D7-45F1-A212-077B2B2674D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9D913B-92A5-4E5A-9B04-78FF3FDD6B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723838-6AB6-4428-826D-8F5FD465F33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67EECF-C367-464E-A6BF-6613152DE71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1F0AC0-0AD7-42CF-AE92-F39B58716C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AE4188-284A-450D-AFD5-4F47F00248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7120A7-5001-48E9-B4B4-21F6422A10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7D8C42-59CD-49E1-85C0-7DC0270C7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D692-8B0E-4871-A87B-8FFAF04015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21EC28-1CE6-43C5-AA88-C21136D449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6A2864-BD17-4E62-8422-80D4D719DC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9AE2577-CF64-451B-8818-E8C1360ADC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B1B4FCF-4A63-41FF-847E-39A4D23B1C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hawaii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library/dd877180.aspx" TargetMode="External"/><Relationship Id="rId2" Type="http://schemas.openxmlformats.org/officeDocument/2006/relationships/hyperlink" Target="http://www.microsoft.com/maps/isdk/aja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rnamehere.cloudapp.net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ebsite.com/PurchaseOrder/*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bzill@microsoft.com" TargetMode="External"/><Relationship Id="rId2" Type="http://schemas.openxmlformats.org/officeDocument/2006/relationships/hyperlink" Target="http://community.research.microsof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unity.research.microsoft.com/forums/149.aspx" TargetMode="Externa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://msdn.microsoft.com/windowsmobile/bb264327.aspx" TargetMode="External"/><Relationship Id="rId3" Type="http://schemas.openxmlformats.org/officeDocument/2006/relationships/hyperlink" Target="http://www.dreamspark.com/" TargetMode="External"/><Relationship Id="rId7" Type="http://schemas.openxmlformats.org/officeDocument/2006/relationships/hyperlink" Target="http://msdn.microsoft.com/windowsmobile" TargetMode="External"/><Relationship Id="rId2" Type="http://schemas.openxmlformats.org/officeDocument/2006/relationships/hyperlink" Target="http://www.msdn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sdn.microsoft.com/netframework" TargetMode="External"/><Relationship Id="rId5" Type="http://schemas.openxmlformats.org/officeDocument/2006/relationships/hyperlink" Target="http://msdn.microsoft.com/netframework/aa569263.aspx" TargetMode="External"/><Relationship Id="rId10" Type="http://schemas.openxmlformats.org/officeDocument/2006/relationships/hyperlink" Target="http://www.microsoft.com/downloads/details.aspx?familyid=E3821449-3C6B-42F1-9FD9-0041345B3385" TargetMode="External"/><Relationship Id="rId4" Type="http://schemas.openxmlformats.org/officeDocument/2006/relationships/hyperlink" Target="http://www.microsoft.com/web/downloads/platform.aspx" TargetMode="External"/><Relationship Id="rId9" Type="http://schemas.openxmlformats.org/officeDocument/2006/relationships/hyperlink" Target="http://go.microsoft.com/fwlink/?LinkId=87437" TargetMode="Externa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icrosoft.com/maps/isdk/ajax" TargetMode="External"/><Relationship Id="rId3" Type="http://schemas.openxmlformats.org/officeDocument/2006/relationships/hyperlink" Target="http://go.microsoft.com/fwlink/?LinkId=128752" TargetMode="External"/><Relationship Id="rId7" Type="http://schemas.openxmlformats.org/officeDocument/2006/relationships/hyperlink" Target="http://msdn.microsoft.com/library/bb676633.aspx" TargetMode="External"/><Relationship Id="rId2" Type="http://schemas.openxmlformats.org/officeDocument/2006/relationships/hyperlink" Target="http://www.microsoft.com/windowsazure/develope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o.microsoft.com/fwlink/?LinkID=91761" TargetMode="External"/><Relationship Id="rId5" Type="http://schemas.openxmlformats.org/officeDocument/2006/relationships/hyperlink" Target="http://www.microsoft.com/downloads/details.aspx?familyid=772990DA-8926-4DB0-958F-95C1DA572C84" TargetMode="External"/><Relationship Id="rId4" Type="http://schemas.openxmlformats.org/officeDocument/2006/relationships/hyperlink" Target="http://msdn.microsoft.com/library/dd179367.aspx" TargetMode="External"/><Relationship Id="rId9" Type="http://schemas.openxmlformats.org/officeDocument/2006/relationships/hyperlink" Target="http://msdn.microsoft.com/library/dd877180.aspx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Talk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Overview of Project</a:t>
            </a:r>
          </a:p>
          <a:p>
            <a:r>
              <a:rPr lang="en-US" sz="2400" dirty="0" smtClean="0"/>
              <a:t>Illustrative Example</a:t>
            </a:r>
          </a:p>
          <a:p>
            <a:r>
              <a:rPr lang="en-US" sz="2400" dirty="0" smtClean="0"/>
              <a:t>Details of What We’re </a:t>
            </a:r>
            <a:r>
              <a:rPr lang="en-US" sz="2400" dirty="0" smtClean="0"/>
              <a:t>Providing</a:t>
            </a:r>
          </a:p>
          <a:p>
            <a:r>
              <a:rPr lang="en-US" sz="2400" dirty="0" smtClean="0"/>
              <a:t>Comments from Suman and Romit</a:t>
            </a:r>
            <a:endParaRPr lang="en-US" sz="2400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Phone Phones Home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  <p:pic>
        <p:nvPicPr>
          <p:cNvPr id="16" name="Picture 10" descr="C:\Users\Brian\AppData\Local\Microsoft\Windows\Temporary Internet Files\Content.IE5\V110PCMW\MCBS00641_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0578" y="4648200"/>
            <a:ext cx="1224222" cy="1219200"/>
          </a:xfrm>
          <a:prstGeom prst="rect">
            <a:avLst/>
          </a:prstGeom>
          <a:noFill/>
        </p:spPr>
      </p:pic>
      <p:pic>
        <p:nvPicPr>
          <p:cNvPr id="17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823828">
            <a:off x="6486816" y="5475529"/>
            <a:ext cx="860263" cy="609600"/>
          </a:xfrm>
          <a:prstGeom prst="rect">
            <a:avLst/>
          </a:prstGeom>
          <a:noFill/>
        </p:spPr>
      </p:pic>
      <p:cxnSp>
        <p:nvCxnSpPr>
          <p:cNvPr id="19" name="Curved Connector 18"/>
          <p:cNvCxnSpPr>
            <a:stCxn id="17" idx="1"/>
            <a:endCxn id="14" idx="1"/>
          </p:cNvCxnSpPr>
          <p:nvPr/>
        </p:nvCxnSpPr>
        <p:spPr>
          <a:xfrm rot="5400000" flipH="1" flipV="1">
            <a:off x="5734878" y="3611697"/>
            <a:ext cx="2742798" cy="964657"/>
          </a:xfrm>
          <a:prstGeom prst="curvedConnector2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endCxn id="23" idx="2"/>
          </p:cNvCxnSpPr>
          <p:nvPr/>
        </p:nvCxnSpPr>
        <p:spPr>
          <a:xfrm rot="10800000">
            <a:off x="4762500" y="4724400"/>
            <a:ext cx="1714500" cy="1066800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Maps Location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  <p:pic>
        <p:nvPicPr>
          <p:cNvPr id="16" name="Picture 10" descr="C:\Users\Brian\AppData\Local\Microsoft\Windows\Temporary Internet Files\Content.IE5\V110PCMW\MCBS00641_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0578" y="4648200"/>
            <a:ext cx="1224222" cy="1219200"/>
          </a:xfrm>
          <a:prstGeom prst="rect">
            <a:avLst/>
          </a:prstGeom>
          <a:noFill/>
        </p:spPr>
      </p:pic>
      <p:pic>
        <p:nvPicPr>
          <p:cNvPr id="17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823828">
            <a:off x="6486816" y="5475529"/>
            <a:ext cx="860263" cy="609600"/>
          </a:xfrm>
          <a:prstGeom prst="rect">
            <a:avLst/>
          </a:prstGeom>
          <a:noFill/>
        </p:spPr>
      </p:pic>
      <p:cxnSp>
        <p:nvCxnSpPr>
          <p:cNvPr id="19" name="Curved Connector 18"/>
          <p:cNvCxnSpPr>
            <a:stCxn id="23" idx="2"/>
          </p:cNvCxnSpPr>
          <p:nvPr/>
        </p:nvCxnSpPr>
        <p:spPr>
          <a:xfrm rot="5400000">
            <a:off x="3143250" y="4019550"/>
            <a:ext cx="914400" cy="2324100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endCxn id="27" idx="2"/>
          </p:cNvCxnSpPr>
          <p:nvPr/>
        </p:nvCxnSpPr>
        <p:spPr>
          <a:xfrm rot="16200000" flipV="1">
            <a:off x="1047750" y="3714750"/>
            <a:ext cx="1295400" cy="876300"/>
          </a:xfrm>
          <a:prstGeom prst="curvedConnector3">
            <a:avLst>
              <a:gd name="adj1" fmla="val 50000"/>
            </a:avLst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Hawaii Platform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We will be providing phones, tools, SDKs, sample code</a:t>
            </a:r>
          </a:p>
          <a:p>
            <a:pPr lvl="1"/>
            <a:r>
              <a:rPr lang="en-US" sz="2000" dirty="0" smtClean="0"/>
              <a:t>HTC Pure</a:t>
            </a:r>
          </a:p>
          <a:p>
            <a:pPr lvl="2"/>
            <a:r>
              <a:rPr lang="en-US" sz="1800" dirty="0" smtClean="0"/>
              <a:t>A touch-screen </a:t>
            </a:r>
            <a:r>
              <a:rPr lang="en-US" sz="1800" dirty="0" err="1" smtClean="0"/>
              <a:t>smartphone</a:t>
            </a:r>
            <a:r>
              <a:rPr lang="en-US" sz="1800" dirty="0" smtClean="0"/>
              <a:t> running Windows Mobile 6.5.</a:t>
            </a:r>
          </a:p>
          <a:p>
            <a:pPr lvl="1"/>
            <a:r>
              <a:rPr lang="en-US" sz="2000" dirty="0" smtClean="0"/>
              <a:t>Windows Azure</a:t>
            </a:r>
          </a:p>
          <a:p>
            <a:pPr lvl="2"/>
            <a:r>
              <a:rPr lang="en-US" sz="1800" dirty="0" smtClean="0"/>
              <a:t>Hosted utility for web site/service and database services.</a:t>
            </a:r>
          </a:p>
          <a:p>
            <a:pPr lvl="1"/>
            <a:r>
              <a:rPr lang="en-US" sz="2000" dirty="0" smtClean="0"/>
              <a:t>Windows Live ID</a:t>
            </a:r>
          </a:p>
          <a:p>
            <a:pPr lvl="2"/>
            <a:r>
              <a:rPr lang="en-US" sz="1800" dirty="0" smtClean="0"/>
              <a:t>Web login service.</a:t>
            </a:r>
          </a:p>
          <a:p>
            <a:pPr lvl="1"/>
            <a:r>
              <a:rPr lang="en-US" sz="2000" dirty="0" smtClean="0"/>
              <a:t>Hawaii Location Service and mobile device API</a:t>
            </a:r>
          </a:p>
          <a:p>
            <a:pPr lvl="2"/>
            <a:r>
              <a:rPr lang="en-US" sz="1800" dirty="0" smtClean="0"/>
              <a:t>Provides current Latitude/Longitude/Altitude.</a:t>
            </a:r>
          </a:p>
          <a:p>
            <a:pPr lvl="1"/>
            <a:r>
              <a:rPr lang="en-US" sz="2000" dirty="0" smtClean="0"/>
              <a:t>Bing Maps</a:t>
            </a:r>
          </a:p>
          <a:p>
            <a:pPr lvl="2"/>
            <a:r>
              <a:rPr lang="en-US" sz="1800" dirty="0" smtClean="0"/>
              <a:t>Provides maps and imagery for a particular location.</a:t>
            </a:r>
          </a:p>
          <a:p>
            <a:pPr lvl="1"/>
            <a:r>
              <a:rPr lang="en-US" sz="2000" dirty="0" smtClean="0"/>
              <a:t>Hawaii Notification Service</a:t>
            </a:r>
          </a:p>
          <a:p>
            <a:pPr lvl="2"/>
            <a:r>
              <a:rPr lang="en-US" sz="1800" dirty="0" smtClean="0"/>
              <a:t>A persistent notification channel.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Three universities</a:t>
            </a:r>
          </a:p>
          <a:p>
            <a:pPr lvl="1"/>
            <a:r>
              <a:rPr lang="en-US" dirty="0" smtClean="0"/>
              <a:t>USC (Ramesh Govindan)</a:t>
            </a:r>
          </a:p>
          <a:p>
            <a:pPr lvl="1"/>
            <a:r>
              <a:rPr lang="en-US" dirty="0" smtClean="0"/>
              <a:t>Duke (Romit)</a:t>
            </a:r>
          </a:p>
          <a:p>
            <a:pPr lvl="1"/>
            <a:r>
              <a:rPr lang="en-US" dirty="0" smtClean="0"/>
              <a:t>U. of Wisconsin (Suman)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Similar program run in Israel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Next year:</a:t>
            </a:r>
          </a:p>
          <a:p>
            <a:pPr lvl="1"/>
            <a:r>
              <a:rPr lang="en-US" dirty="0" smtClean="0"/>
              <a:t>More services (e.g. a video streaming and </a:t>
            </a:r>
            <a:r>
              <a:rPr lang="en-US" dirty="0" err="1" smtClean="0"/>
              <a:t>transcoding</a:t>
            </a:r>
            <a:r>
              <a:rPr lang="en-US" dirty="0" smtClean="0"/>
              <a:t> service)</a:t>
            </a:r>
          </a:p>
          <a:p>
            <a:pPr lvl="1"/>
            <a:r>
              <a:rPr lang="en-US" dirty="0" smtClean="0"/>
              <a:t>At least 5 universities, including one or two outside US.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We’ll announce the program formally at </a:t>
            </a:r>
            <a:r>
              <a:rPr lang="en-US" dirty="0" err="1" smtClean="0"/>
              <a:t>MobiSys</a:t>
            </a:r>
            <a:r>
              <a:rPr lang="en-US" dirty="0" smtClean="0"/>
              <a:t> 2010</a:t>
            </a:r>
          </a:p>
          <a:p>
            <a:pPr lvl="1"/>
            <a:r>
              <a:rPr lang="en-US" dirty="0" smtClean="0"/>
              <a:t>Many of you have already been invited …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hlinkClick r:id="rId2"/>
              </a:rPr>
              <a:t>http://research.microsoft.com/hawaii/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Device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have standardized on the “HTC Pure” mobile phone for the Hawaii project.</a:t>
            </a:r>
          </a:p>
          <a:p>
            <a:pPr lvl="1"/>
            <a:r>
              <a:rPr lang="en-US" sz="2400" dirty="0" smtClean="0"/>
              <a:t>Windows Mobile 6.5 professional</a:t>
            </a:r>
          </a:p>
          <a:p>
            <a:pPr lvl="1"/>
            <a:r>
              <a:rPr lang="en-US" sz="2400" dirty="0" smtClean="0"/>
              <a:t>3.2” touch-screen (800 x 480 resolution)</a:t>
            </a:r>
          </a:p>
          <a:p>
            <a:pPr lvl="1"/>
            <a:r>
              <a:rPr lang="en-US" sz="2400" dirty="0" smtClean="0"/>
              <a:t>3G radio compatible with AT&amp;T’s network</a:t>
            </a:r>
          </a:p>
          <a:p>
            <a:pPr lvl="1"/>
            <a:r>
              <a:rPr lang="en-US" sz="2400" dirty="0" smtClean="0"/>
              <a:t>Wi-Fi (802.11 b/g)</a:t>
            </a:r>
          </a:p>
          <a:p>
            <a:pPr lvl="1"/>
            <a:r>
              <a:rPr lang="en-US" sz="2400" dirty="0" smtClean="0"/>
              <a:t>Bluetooth 2.0 with EDR</a:t>
            </a:r>
          </a:p>
          <a:p>
            <a:pPr lvl="1"/>
            <a:r>
              <a:rPr lang="en-US" sz="2400" dirty="0" smtClean="0"/>
              <a:t>GPS</a:t>
            </a:r>
          </a:p>
          <a:p>
            <a:pPr lvl="1"/>
            <a:r>
              <a:rPr lang="en-US" sz="2400" dirty="0" smtClean="0"/>
              <a:t>5MP auto-focus camera</a:t>
            </a:r>
          </a:p>
          <a:p>
            <a:pPr lvl="1"/>
            <a:r>
              <a:rPr lang="en-US" sz="2400" dirty="0" smtClean="0"/>
              <a:t>Also: accelerometer, ambient light sensor, FM radio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6" descr="HTC-P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450592"/>
            <a:ext cx="1316736" cy="280720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Mobile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Development Environment</a:t>
            </a:r>
          </a:p>
          <a:p>
            <a:pPr lvl="1"/>
            <a:r>
              <a:rPr lang="en-US" sz="2400" dirty="0" smtClean="0"/>
              <a:t>Visual Studio 2008 Professional SP1</a:t>
            </a:r>
          </a:p>
          <a:p>
            <a:pPr lvl="1"/>
            <a:r>
              <a:rPr lang="en-US" sz="2400" dirty="0" smtClean="0"/>
              <a:t>Windows Mobile 6 Professional SDK</a:t>
            </a:r>
          </a:p>
          <a:p>
            <a:pPr lvl="1"/>
            <a:r>
              <a:rPr lang="en-US" sz="2400" dirty="0" smtClean="0"/>
              <a:t>.NET Compact Framework 3.5</a:t>
            </a:r>
          </a:p>
          <a:p>
            <a:pPr lvl="1"/>
            <a:r>
              <a:rPr lang="en-US" sz="2400" dirty="0" smtClean="0"/>
              <a:t>Windows Mobile Device Center 6.1</a:t>
            </a:r>
          </a:p>
          <a:p>
            <a:r>
              <a:rPr lang="en-US" sz="2800" dirty="0" smtClean="0"/>
              <a:t>Similar to programming for the desktop</a:t>
            </a:r>
          </a:p>
          <a:p>
            <a:pPr lvl="1"/>
            <a:r>
              <a:rPr lang="en-US" sz="2400" dirty="0" smtClean="0"/>
              <a:t>.NET Compact Framework is subset of full framework.</a:t>
            </a:r>
          </a:p>
          <a:p>
            <a:r>
              <a:rPr lang="en-US" sz="2800" dirty="0" smtClean="0"/>
              <a:t>Demo of simple “Hello World” app</a:t>
            </a:r>
          </a:p>
          <a:p>
            <a:pPr lvl="1"/>
            <a:r>
              <a:rPr lang="en-US" sz="2400" dirty="0" smtClean="0"/>
              <a:t>Most things can be tested using the device emulator.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Hawaii Location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will be providing a prototype service and API</a:t>
            </a:r>
          </a:p>
          <a:p>
            <a:pPr lvl="1"/>
            <a:r>
              <a:rPr lang="en-US" sz="2400" dirty="0" smtClean="0"/>
              <a:t>Not yet public.  Please don’t distribute!</a:t>
            </a:r>
          </a:p>
          <a:p>
            <a:r>
              <a:rPr lang="en-US" sz="2800" dirty="0" smtClean="0"/>
              <a:t>Simple API for determining location</a:t>
            </a:r>
          </a:p>
          <a:p>
            <a:pPr lvl="1"/>
            <a:r>
              <a:rPr lang="en-US" sz="2400" dirty="0" smtClean="0"/>
              <a:t>Provides current Latitude/Longitude/Altitude.</a:t>
            </a:r>
          </a:p>
          <a:p>
            <a:r>
              <a:rPr lang="en-US" sz="2800" dirty="0" smtClean="0"/>
              <a:t>Handles GPS and radio-location for you.</a:t>
            </a:r>
          </a:p>
          <a:p>
            <a:pPr lvl="1"/>
            <a:r>
              <a:rPr lang="en-US" sz="2400" dirty="0" smtClean="0"/>
              <a:t>Collects location information from local sensors (GPS readings, WiFi AP bssids, cell phone towers, etc).</a:t>
            </a:r>
          </a:p>
          <a:p>
            <a:pPr lvl="1"/>
            <a:r>
              <a:rPr lang="en-US" sz="2400" dirty="0" smtClean="0"/>
              <a:t>Back-end service provides algorithms/database for determining location based on sensor information.</a:t>
            </a:r>
          </a:p>
          <a:p>
            <a:r>
              <a:rPr lang="en-US" sz="2800" dirty="0" smtClean="0"/>
              <a:t>Note privacy concerns on next slide.</a:t>
            </a:r>
          </a:p>
          <a:p>
            <a:pPr lvl="1"/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Users don’t like it when programs expose potentially private information to others without telling them.</a:t>
            </a:r>
          </a:p>
          <a:p>
            <a:pPr lvl="1"/>
            <a:r>
              <a:rPr lang="en-US" sz="2400" dirty="0" smtClean="0"/>
              <a:t>Some countries/jurisdictions have legal requirements.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Your applications MUST get the user’s consent before calling the location API.</a:t>
            </a:r>
          </a:p>
          <a:p>
            <a:pPr lvl="1"/>
            <a:r>
              <a:rPr lang="en-US" sz="2400" dirty="0" smtClean="0"/>
              <a:t>Once the user has consented, your app may remember this fact rather than ask on each run.</a:t>
            </a:r>
          </a:p>
          <a:p>
            <a:pPr lvl="1"/>
            <a:r>
              <a:rPr lang="en-US" sz="2400" dirty="0" smtClean="0"/>
              <a:t>Exact language required is specified in the SDK.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API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LiveLocation.CAB</a:t>
            </a:r>
          </a:p>
          <a:p>
            <a:pPr lvl="1"/>
            <a:r>
              <a:rPr lang="en-US" sz="2400" dirty="0" smtClean="0"/>
              <a:t>Installs on the phone.</a:t>
            </a:r>
          </a:p>
          <a:p>
            <a:pPr lvl="1"/>
            <a:r>
              <a:rPr lang="en-US" sz="2400" dirty="0" smtClean="0"/>
              <a:t>Extends the OS to include location capability.</a:t>
            </a:r>
          </a:p>
          <a:p>
            <a:r>
              <a:rPr lang="en-US" sz="2800" dirty="0" smtClean="0"/>
              <a:t>Applications link with LiveLocationLib.dll.</a:t>
            </a:r>
          </a:p>
          <a:p>
            <a:r>
              <a:rPr lang="en-US" sz="2800" dirty="0" smtClean="0"/>
              <a:t>LiveLocationWrapper provides a .NET API.</a:t>
            </a:r>
          </a:p>
          <a:p>
            <a:r>
              <a:rPr lang="en-US" sz="2800" dirty="0" smtClean="0"/>
              <a:t>API can be called two ways:</a:t>
            </a:r>
          </a:p>
          <a:p>
            <a:pPr lvl="1"/>
            <a:r>
              <a:rPr lang="en-US" sz="2400" dirty="0" smtClean="0"/>
              <a:t>One-shot.</a:t>
            </a:r>
          </a:p>
          <a:p>
            <a:pPr lvl="1"/>
            <a:r>
              <a:rPr lang="en-US" sz="2400" dirty="0" smtClean="0"/>
              <a:t>Provide asynchronous callback updates.</a:t>
            </a:r>
          </a:p>
          <a:p>
            <a:r>
              <a:rPr lang="en-US" sz="2800" dirty="0" smtClean="0"/>
              <a:t>Demo of simple location app.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48200"/>
          </a:xfrm>
        </p:spPr>
        <p:txBody>
          <a:bodyPr wrap="square">
            <a:noAutofit/>
          </a:bodyPr>
          <a:lstStyle/>
          <a:p>
            <a:pPr indent="0">
              <a:buNone/>
            </a:pPr>
            <a:r>
              <a:rPr lang="en-US" sz="2800" dirty="0" smtClean="0"/>
              <a:t>The goal of the Hawaii Project is to enable you to build applications that incorporate cloud services in order to enhance the end-user experience on mobile devices.</a:t>
            </a:r>
          </a:p>
          <a:p>
            <a:pPr indent="0">
              <a:buNone/>
            </a:pPr>
            <a:endParaRPr lang="en-US" sz="2800" dirty="0" smtClean="0"/>
          </a:p>
          <a:p>
            <a:pPr indent="0">
              <a:buNone/>
            </a:pPr>
            <a:r>
              <a:rPr lang="en-US" sz="2800" dirty="0" smtClean="0"/>
              <a:t>We want to encourage the creation of cloud-enabled mobile applications to better understand the systems and networking infrastructure needed to enable the next generation of applications.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Bing Maps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sz="2800" dirty="0" smtClean="0"/>
              <a:t>Provides information about a location.</a:t>
            </a:r>
          </a:p>
          <a:p>
            <a:pPr marL="800100" lvl="3" indent="-342900"/>
            <a:r>
              <a:rPr lang="en-US" sz="2400" dirty="0" smtClean="0"/>
              <a:t>Street maps, imagery, etc.</a:t>
            </a:r>
          </a:p>
          <a:p>
            <a:pPr marL="342900" lvl="2" indent="-342900"/>
            <a:r>
              <a:rPr lang="en-US" sz="2800" dirty="0" smtClean="0"/>
              <a:t>Translates between location representations.</a:t>
            </a:r>
          </a:p>
          <a:p>
            <a:pPr marL="800100" lvl="3" indent="-342900"/>
            <a:r>
              <a:rPr lang="en-US" sz="2400" dirty="0" smtClean="0"/>
              <a:t>E.g. street address to lat/long, place names, etc.</a:t>
            </a:r>
          </a:p>
          <a:p>
            <a:pPr marL="342900" lvl="2" indent="-342900"/>
            <a:r>
              <a:rPr lang="en-US" sz="2800" dirty="0" smtClean="0"/>
              <a:t>AJAX API for calling from browser.</a:t>
            </a:r>
          </a:p>
          <a:p>
            <a:pPr marL="800100" lvl="3" indent="-342900"/>
            <a:r>
              <a:rPr lang="en-US" dirty="0" smtClean="0"/>
              <a:t>Interactive SDK: </a:t>
            </a:r>
            <a:r>
              <a:rPr lang="en-US" dirty="0" smtClean="0">
                <a:hlinkClick r:id="rId2"/>
              </a:rPr>
              <a:t>http://www.microsoft.com/maps/isdk/ajax</a:t>
            </a:r>
            <a:endParaRPr lang="en-US" dirty="0" smtClean="0"/>
          </a:p>
          <a:p>
            <a:pPr marL="342900" lvl="2" indent="-342900"/>
            <a:r>
              <a:rPr lang="en-US" dirty="0" smtClean="0"/>
              <a:t>Other APIs (e.g. Web Services) available.</a:t>
            </a:r>
          </a:p>
          <a:p>
            <a:pPr marL="800100" lvl="3" indent="-342900"/>
            <a:r>
              <a:rPr lang="en-US" dirty="0" smtClean="0"/>
              <a:t>See </a:t>
            </a:r>
            <a:r>
              <a:rPr lang="en-US" dirty="0" smtClean="0">
                <a:hlinkClick r:id="rId3"/>
              </a:rPr>
              <a:t>http://msdn.microsoft.com/library/dd877180.aspx</a:t>
            </a:r>
            <a:endParaRPr lang="en-US" dirty="0" smtClean="0"/>
          </a:p>
          <a:p>
            <a:pPr marL="342900" lvl="2" indent="-342900"/>
            <a:r>
              <a:rPr lang="en-US" dirty="0" smtClean="0"/>
              <a:t>Demo of simple map display in a browser.</a:t>
            </a:r>
          </a:p>
          <a:p>
            <a:pPr marL="342900" lvl="2" indent="-342900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Bing Maps Example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&lt;html&gt;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&lt;head&gt;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&lt;meta http-equiv="Content-Type" content="text/html; </a:t>
            </a:r>
            <a:r>
              <a:rPr lang="en-US" sz="1300" dirty="0" err="1" smtClean="0">
                <a:latin typeface="Lucida Sans Typewriter" pitchFamily="49" charset="0"/>
              </a:rPr>
              <a:t>charset</a:t>
            </a:r>
            <a:r>
              <a:rPr lang="en-US" sz="1300" dirty="0" smtClean="0">
                <a:latin typeface="Lucida Sans Typewriter" pitchFamily="49" charset="0"/>
              </a:rPr>
              <a:t>=utf-8"&gt;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&lt;script type="text/</a:t>
            </a:r>
            <a:r>
              <a:rPr lang="en-US" sz="1300" dirty="0" err="1" smtClean="0">
                <a:latin typeface="Lucida Sans Typewriter" pitchFamily="49" charset="0"/>
              </a:rPr>
              <a:t>javascript</a:t>
            </a:r>
            <a:r>
              <a:rPr lang="en-US" sz="1300" dirty="0" smtClean="0">
                <a:latin typeface="Lucida Sans Typewriter" pitchFamily="49" charset="0"/>
              </a:rPr>
              <a:t>” </a:t>
            </a:r>
            <a:r>
              <a:rPr lang="en-US" sz="1300" dirty="0" err="1" smtClean="0">
                <a:latin typeface="Lucida Sans Typewriter" pitchFamily="49" charset="0"/>
              </a:rPr>
              <a:t>src</a:t>
            </a:r>
            <a:r>
              <a:rPr lang="en-US" sz="1300" dirty="0" smtClean="0">
                <a:latin typeface="Lucida Sans Typewriter" pitchFamily="49" charset="0"/>
              </a:rPr>
              <a:t>="http://ecn.dev.virtualearth.net/mapcontrol/mapcontrol.ashx?v=6.2"&gt;&lt;/script&gt;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&lt;script type="text/</a:t>
            </a:r>
            <a:r>
              <a:rPr lang="en-US" sz="1300" dirty="0" err="1" smtClean="0">
                <a:latin typeface="Lucida Sans Typewriter" pitchFamily="49" charset="0"/>
              </a:rPr>
              <a:t>javascript</a:t>
            </a:r>
            <a:r>
              <a:rPr lang="en-US" sz="1300" dirty="0" smtClean="0">
                <a:latin typeface="Lucida Sans Typewriter" pitchFamily="49" charset="0"/>
              </a:rPr>
              <a:t>"&gt;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</a:t>
            </a:r>
            <a:r>
              <a:rPr lang="en-US" sz="1300" dirty="0" err="1" smtClean="0">
                <a:latin typeface="Lucida Sans Typewriter" pitchFamily="49" charset="0"/>
              </a:rPr>
              <a:t>var</a:t>
            </a:r>
            <a:r>
              <a:rPr lang="en-US" sz="1300" dirty="0" smtClean="0">
                <a:latin typeface="Lucida Sans Typewriter" pitchFamily="49" charset="0"/>
              </a:rPr>
              <a:t> map = null;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function </a:t>
            </a:r>
            <a:r>
              <a:rPr lang="en-US" sz="1300" dirty="0" err="1" smtClean="0">
                <a:latin typeface="Lucida Sans Typewriter" pitchFamily="49" charset="0"/>
              </a:rPr>
              <a:t>GetMap</a:t>
            </a:r>
            <a:r>
              <a:rPr lang="en-US" sz="1300" dirty="0" smtClean="0">
                <a:latin typeface="Lucida Sans Typewriter" pitchFamily="49" charset="0"/>
              </a:rPr>
              <a:t>()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{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   map = new </a:t>
            </a:r>
            <a:r>
              <a:rPr lang="en-US" sz="1300" dirty="0" err="1" smtClean="0">
                <a:latin typeface="Lucida Sans Typewriter" pitchFamily="49" charset="0"/>
              </a:rPr>
              <a:t>VEMap</a:t>
            </a:r>
            <a:r>
              <a:rPr lang="en-US" sz="1300" dirty="0" smtClean="0">
                <a:latin typeface="Lucida Sans Typewriter" pitchFamily="49" charset="0"/>
              </a:rPr>
              <a:t>('</a:t>
            </a:r>
            <a:r>
              <a:rPr lang="en-US" sz="1300" dirty="0" err="1" smtClean="0">
                <a:latin typeface="Lucida Sans Typewriter" pitchFamily="49" charset="0"/>
              </a:rPr>
              <a:t>myMap</a:t>
            </a:r>
            <a:r>
              <a:rPr lang="en-US" sz="1300" dirty="0" smtClean="0">
                <a:latin typeface="Lucida Sans Typewriter" pitchFamily="49" charset="0"/>
              </a:rPr>
              <a:t>'); 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   </a:t>
            </a:r>
            <a:r>
              <a:rPr lang="en-US" sz="1300" dirty="0" err="1" smtClean="0">
                <a:latin typeface="Lucida Sans Typewriter" pitchFamily="49" charset="0"/>
              </a:rPr>
              <a:t>map.LoadMap</a:t>
            </a:r>
            <a:r>
              <a:rPr lang="en-US" sz="1300" dirty="0" smtClean="0">
                <a:latin typeface="Lucida Sans Typewriter" pitchFamily="49" charset="0"/>
              </a:rPr>
              <a:t>(new </a:t>
            </a:r>
            <a:r>
              <a:rPr lang="en-US" sz="1300" dirty="0" err="1" smtClean="0">
                <a:latin typeface="Lucida Sans Typewriter" pitchFamily="49" charset="0"/>
              </a:rPr>
              <a:t>VELatLong</a:t>
            </a:r>
            <a:r>
              <a:rPr lang="en-US" sz="1300" dirty="0" smtClean="0">
                <a:latin typeface="Lucida Sans Typewriter" pitchFamily="49" charset="0"/>
              </a:rPr>
              <a:t>(33.8125, -117.919), 18, 'h', false);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   }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&lt;/script&gt;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&lt;/head&gt;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&lt;body </a:t>
            </a:r>
            <a:r>
              <a:rPr lang="en-US" sz="1300" dirty="0" err="1" smtClean="0">
                <a:latin typeface="Lucida Sans Typewriter" pitchFamily="49" charset="0"/>
              </a:rPr>
              <a:t>onload</a:t>
            </a:r>
            <a:r>
              <a:rPr lang="en-US" sz="1300" dirty="0" smtClean="0">
                <a:latin typeface="Lucida Sans Typewriter" pitchFamily="49" charset="0"/>
              </a:rPr>
              <a:t>="</a:t>
            </a:r>
            <a:r>
              <a:rPr lang="en-US" sz="1300" dirty="0" err="1" smtClean="0">
                <a:latin typeface="Lucida Sans Typewriter" pitchFamily="49" charset="0"/>
              </a:rPr>
              <a:t>GetMap</a:t>
            </a:r>
            <a:r>
              <a:rPr lang="en-US" sz="1300" dirty="0" smtClean="0">
                <a:latin typeface="Lucida Sans Typewriter" pitchFamily="49" charset="0"/>
              </a:rPr>
              <a:t>();"&gt;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   &lt;div id='</a:t>
            </a:r>
            <a:r>
              <a:rPr lang="en-US" sz="1300" dirty="0" err="1" smtClean="0">
                <a:latin typeface="Lucida Sans Typewriter" pitchFamily="49" charset="0"/>
              </a:rPr>
              <a:t>myMap</a:t>
            </a:r>
            <a:r>
              <a:rPr lang="en-US" sz="1300" dirty="0" smtClean="0">
                <a:latin typeface="Lucida Sans Typewriter" pitchFamily="49" charset="0"/>
              </a:rPr>
              <a:t>' style="</a:t>
            </a:r>
            <a:r>
              <a:rPr lang="en-US" sz="1300" dirty="0" err="1" smtClean="0">
                <a:latin typeface="Lucida Sans Typewriter" pitchFamily="49" charset="0"/>
              </a:rPr>
              <a:t>position:relative</a:t>
            </a:r>
            <a:r>
              <a:rPr lang="en-US" sz="1300" dirty="0" smtClean="0">
                <a:latin typeface="Lucida Sans Typewriter" pitchFamily="49" charset="0"/>
              </a:rPr>
              <a:t>; width:400px; height:400px;"&gt;&lt;/div&gt;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   &lt;/body&gt;</a:t>
            </a:r>
          </a:p>
          <a:p>
            <a:pPr>
              <a:buNone/>
            </a:pPr>
            <a:r>
              <a:rPr lang="en-US" sz="1300" dirty="0" smtClean="0">
                <a:latin typeface="Lucida Sans Typewriter" pitchFamily="49" charset="0"/>
              </a:rPr>
              <a:t>&lt;/html&gt; </a:t>
            </a:r>
            <a:endParaRPr lang="en-US" sz="1300" dirty="0">
              <a:latin typeface="Lucida Sans Typewriter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Bing Maps Example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92946" y="1784350"/>
            <a:ext cx="721530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will be providing you with Azure accounts.</a:t>
            </a:r>
          </a:p>
          <a:p>
            <a:r>
              <a:rPr lang="en-US" sz="2800" dirty="0" smtClean="0"/>
              <a:t>Azure is essentially web and database services in the cloud.</a:t>
            </a:r>
          </a:p>
          <a:p>
            <a:r>
              <a:rPr lang="en-US" sz="2800" dirty="0" smtClean="0"/>
              <a:t>Hosted ASP.NET web site/service</a:t>
            </a:r>
          </a:p>
          <a:p>
            <a:pPr lvl="1"/>
            <a:r>
              <a:rPr lang="en-US" sz="2400" dirty="0" smtClean="0"/>
              <a:t>Looks like IIS with web management interface.</a:t>
            </a:r>
            <a:endParaRPr lang="en-US" sz="2800" dirty="0" smtClean="0"/>
          </a:p>
          <a:p>
            <a:r>
              <a:rPr lang="en-US" sz="2800" dirty="0" smtClean="0"/>
              <a:t>Websites are given URLs of the form </a:t>
            </a:r>
            <a:r>
              <a:rPr lang="en-US" sz="2800" dirty="0" smtClean="0">
                <a:hlinkClick r:id="rId2"/>
              </a:rPr>
              <a:t>http://&lt;YourNameHere&gt;.cloudapp.net/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Azure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Development Environment</a:t>
            </a:r>
          </a:p>
          <a:p>
            <a:pPr lvl="1"/>
            <a:r>
              <a:rPr lang="en-US" sz="2400" dirty="0" smtClean="0"/>
              <a:t>Visual Studio 2008 Professional SP1</a:t>
            </a:r>
          </a:p>
          <a:p>
            <a:pPr lvl="1"/>
            <a:r>
              <a:rPr lang="en-US" sz="2400" dirty="0" smtClean="0"/>
              <a:t>Windows Azure Tools for Visual Studio 2008</a:t>
            </a:r>
          </a:p>
          <a:p>
            <a:pPr lvl="1"/>
            <a:r>
              <a:rPr lang="en-US" sz="2400" dirty="0" smtClean="0"/>
              <a:t>Windows Azure SDK</a:t>
            </a:r>
          </a:p>
          <a:p>
            <a:r>
              <a:rPr lang="en-US" sz="2800" dirty="0" smtClean="0"/>
              <a:t>“Azure Tools for Visual Studio” streamlines the process of building Azure services:</a:t>
            </a:r>
          </a:p>
          <a:p>
            <a:pPr lvl="1"/>
            <a:r>
              <a:rPr lang="en-US" sz="2400" dirty="0" smtClean="0"/>
              <a:t>Project to hold Azure configuration.</a:t>
            </a:r>
          </a:p>
          <a:p>
            <a:pPr lvl="1"/>
            <a:r>
              <a:rPr lang="en-US" sz="2400" dirty="0" smtClean="0"/>
              <a:t>Project to hold standard ASP.NET website.</a:t>
            </a:r>
          </a:p>
          <a:p>
            <a:pPr lvl="1"/>
            <a:r>
              <a:rPr lang="en-US" sz="2400" dirty="0" smtClean="0"/>
              <a:t>Results can be directly uploaded to Azure.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ASP.NET Environment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Web site is an “Application”.</a:t>
            </a:r>
          </a:p>
          <a:p>
            <a:r>
              <a:rPr lang="en-US" sz="2800" dirty="0" smtClean="0"/>
              <a:t>Applications isolated by .NET runtime:</a:t>
            </a:r>
          </a:p>
          <a:p>
            <a:pPr lvl="1"/>
            <a:r>
              <a:rPr lang="en-US" sz="2400" dirty="0" smtClean="0"/>
              <a:t>Runs on App Pool thread(s).</a:t>
            </a:r>
          </a:p>
          <a:p>
            <a:pPr lvl="1"/>
            <a:r>
              <a:rPr lang="en-US" sz="2400" dirty="0" smtClean="0"/>
              <a:t>Created upon first HTTP request.</a:t>
            </a:r>
          </a:p>
          <a:p>
            <a:pPr lvl="1"/>
            <a:r>
              <a:rPr lang="en-US" sz="2400" dirty="0" smtClean="0"/>
              <a:t>Can timeout if no requests (default 20 </a:t>
            </a:r>
            <a:r>
              <a:rPr lang="en-US" sz="2400" dirty="0" err="1" smtClean="0"/>
              <a:t>mins</a:t>
            </a:r>
            <a:r>
              <a:rPr lang="en-US" sz="2400" dirty="0" smtClean="0"/>
              <a:t>).</a:t>
            </a:r>
          </a:p>
          <a:p>
            <a:r>
              <a:rPr lang="en-US" sz="2800" dirty="0" smtClean="0"/>
              <a:t>Most code runs as handlers to HTTP requests:</a:t>
            </a:r>
          </a:p>
          <a:p>
            <a:pPr lvl="1"/>
            <a:r>
              <a:rPr lang="en-US" sz="2400" dirty="0" smtClean="0"/>
              <a:t>The “</a:t>
            </a:r>
            <a:r>
              <a:rPr lang="en-US" sz="2400" dirty="0" err="1" smtClean="0"/>
              <a:t>Page_Load</a:t>
            </a:r>
            <a:r>
              <a:rPr lang="en-US" sz="2400" dirty="0" smtClean="0"/>
              <a:t>” event being the most common.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ASP.NET Handlers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Application/Session event handlers</a:t>
            </a:r>
          </a:p>
          <a:p>
            <a:pPr lvl="1"/>
            <a:r>
              <a:rPr lang="en-US" sz="2400" dirty="0" smtClean="0"/>
              <a:t>Specified in </a:t>
            </a:r>
            <a:r>
              <a:rPr lang="en-US" sz="2400" dirty="0" err="1" smtClean="0"/>
              <a:t>global.asax</a:t>
            </a:r>
            <a:r>
              <a:rPr lang="en-US" sz="2400" dirty="0" smtClean="0"/>
              <a:t> file.</a:t>
            </a:r>
          </a:p>
          <a:p>
            <a:pPr lvl="1"/>
            <a:r>
              <a:rPr lang="en-US" sz="2400" dirty="0" smtClean="0"/>
              <a:t>Application/Session start, end, error, etc.</a:t>
            </a:r>
          </a:p>
          <a:p>
            <a:r>
              <a:rPr lang="en-US" sz="2800" dirty="0" smtClean="0"/>
              <a:t>Page handlers for HTTP requests</a:t>
            </a:r>
          </a:p>
          <a:p>
            <a:pPr lvl="1"/>
            <a:r>
              <a:rPr lang="en-US" sz="2400" dirty="0" smtClean="0"/>
              <a:t>Filename.aspx (for layout and optional code).</a:t>
            </a:r>
          </a:p>
          <a:p>
            <a:pPr lvl="2"/>
            <a:r>
              <a:rPr lang="en-US" sz="1800" dirty="0" smtClean="0"/>
              <a:t>UI objects may be declared in layout and manipulated in code.</a:t>
            </a:r>
          </a:p>
          <a:p>
            <a:pPr lvl="1"/>
            <a:r>
              <a:rPr lang="en-US" sz="2400" dirty="0" smtClean="0"/>
              <a:t>Filename.aspx.cs (optional place for code).</a:t>
            </a:r>
          </a:p>
          <a:p>
            <a:r>
              <a:rPr lang="en-US" sz="2800" dirty="0" smtClean="0"/>
              <a:t>Raw HTTP handlers</a:t>
            </a:r>
          </a:p>
          <a:p>
            <a:pPr lvl="1"/>
            <a:r>
              <a:rPr lang="en-US" sz="2400" dirty="0" smtClean="0"/>
              <a:t>Mapped to arbitrary parts of namespace.</a:t>
            </a:r>
          </a:p>
          <a:p>
            <a:pPr lvl="2"/>
            <a:r>
              <a:rPr lang="en-US" sz="2000" dirty="0" smtClean="0"/>
              <a:t>E.g. </a:t>
            </a:r>
            <a:r>
              <a:rPr lang="en-US" sz="2000" dirty="0" smtClean="0">
                <a:hlinkClick r:id="rId2"/>
              </a:rPr>
              <a:t>http://website.com/PurchaseOrder/*</a:t>
            </a:r>
            <a:endParaRPr lang="en-US" sz="2000" dirty="0" smtClean="0"/>
          </a:p>
          <a:p>
            <a:pPr lvl="1"/>
            <a:r>
              <a:rPr lang="en-US" sz="2400" dirty="0" smtClean="0"/>
              <a:t>Asynchronous or Synchronous.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State in ASP.NET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Application State</a:t>
            </a:r>
          </a:p>
          <a:p>
            <a:pPr lvl="1"/>
            <a:r>
              <a:rPr lang="en-US" sz="2400" dirty="0" smtClean="0"/>
              <a:t>Defined on Application instance.</a:t>
            </a:r>
          </a:p>
          <a:p>
            <a:pPr lvl="1"/>
            <a:r>
              <a:rPr lang="en-US" sz="2400" dirty="0" smtClean="0"/>
              <a:t>“Application” dictionary object of name/object pairs.</a:t>
            </a:r>
          </a:p>
          <a:p>
            <a:r>
              <a:rPr lang="en-US" sz="2800" dirty="0" smtClean="0"/>
              <a:t>Session State</a:t>
            </a:r>
          </a:p>
          <a:p>
            <a:pPr lvl="1"/>
            <a:r>
              <a:rPr lang="en-US" sz="2400" dirty="0" smtClean="0"/>
              <a:t>In process, state server, SQL server options.</a:t>
            </a:r>
          </a:p>
          <a:p>
            <a:pPr lvl="1"/>
            <a:r>
              <a:rPr lang="en-US" sz="2400" dirty="0" smtClean="0"/>
              <a:t>“ViewState” dictionary object of name/object pairs.</a:t>
            </a:r>
          </a:p>
          <a:p>
            <a:r>
              <a:rPr lang="en-US" sz="2800" dirty="0" smtClean="0"/>
              <a:t>Page State</a:t>
            </a:r>
          </a:p>
          <a:p>
            <a:pPr lvl="1"/>
            <a:r>
              <a:rPr lang="en-US" sz="2400" dirty="0" smtClean="0"/>
              <a:t>Instance of Page object created per request.</a:t>
            </a:r>
          </a:p>
          <a:p>
            <a:pPr lvl="1"/>
            <a:r>
              <a:rPr lang="en-US" sz="2400" dirty="0" smtClean="0"/>
              <a:t>Only static members of object persist across calls.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Live ID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Live ID provides an authentication service.</a:t>
            </a:r>
          </a:p>
          <a:p>
            <a:pPr lvl="1"/>
            <a:r>
              <a:rPr lang="en-US" sz="2400" dirty="0" smtClean="0"/>
              <a:t>Handles web site “sign in” for you.</a:t>
            </a:r>
          </a:p>
          <a:p>
            <a:pPr lvl="1"/>
            <a:r>
              <a:rPr lang="en-US" sz="2400" dirty="0" smtClean="0"/>
              <a:t>Provides an unique ID for each signed-in user.</a:t>
            </a:r>
          </a:p>
          <a:p>
            <a:r>
              <a:rPr lang="en-US" sz="2800" dirty="0" smtClean="0"/>
              <a:t>Web Authentication SDK</a:t>
            </a:r>
          </a:p>
          <a:p>
            <a:pPr lvl="1"/>
            <a:r>
              <a:rPr lang="en-US" sz="2400" dirty="0" smtClean="0"/>
              <a:t>Source code for </a:t>
            </a:r>
            <a:r>
              <a:rPr lang="en-US" sz="2400" dirty="0" err="1" smtClean="0"/>
              <a:t>WindowsLiveLogin</a:t>
            </a:r>
            <a:r>
              <a:rPr lang="en-US" sz="2400" dirty="0" smtClean="0"/>
              <a:t> class.</a:t>
            </a:r>
          </a:p>
          <a:p>
            <a:pPr lvl="1"/>
            <a:r>
              <a:rPr lang="en-US" sz="2400" dirty="0" smtClean="0"/>
              <a:t>Example code for service callback handler.</a:t>
            </a:r>
          </a:p>
          <a:p>
            <a:pPr lvl="1"/>
            <a:r>
              <a:rPr lang="en-US" sz="2400" dirty="0" smtClean="0"/>
              <a:t>Example code showing use of API to get user id.</a:t>
            </a:r>
          </a:p>
          <a:p>
            <a:r>
              <a:rPr lang="en-US" sz="2800" dirty="0" smtClean="0"/>
              <a:t>Must register your web site URL with service:</a:t>
            </a:r>
          </a:p>
          <a:p>
            <a:pPr lvl="1"/>
            <a:r>
              <a:rPr lang="en-US" sz="2400" dirty="0" smtClean="0"/>
              <a:t>Register callback handler page.</a:t>
            </a:r>
          </a:p>
          <a:p>
            <a:pPr lvl="1"/>
            <a:r>
              <a:rPr lang="en-US" sz="2400" dirty="0" smtClean="0"/>
              <a:t>Get application id (use when calling service).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Hawaii Notification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will be providing an experimental notification service and example code for calling it.</a:t>
            </a:r>
          </a:p>
          <a:p>
            <a:r>
              <a:rPr lang="en-US" sz="2800" dirty="0" smtClean="0"/>
              <a:t>Provides a simple method of signaling mobile.</a:t>
            </a:r>
          </a:p>
          <a:p>
            <a:r>
              <a:rPr lang="en-US" sz="2800" dirty="0" smtClean="0"/>
              <a:t>Why a Notification Service?</a:t>
            </a:r>
          </a:p>
          <a:p>
            <a:pPr lvl="1"/>
            <a:r>
              <a:rPr lang="en-US" sz="2400" dirty="0" smtClean="0"/>
              <a:t>Mobile devices rarely have fixed public IP addresses.</a:t>
            </a:r>
          </a:p>
          <a:p>
            <a:pPr lvl="1"/>
            <a:r>
              <a:rPr lang="en-US" sz="2400" dirty="0" smtClean="0"/>
              <a:t>Power is limited, more efficient to have single system.</a:t>
            </a:r>
          </a:p>
          <a:p>
            <a:r>
              <a:rPr lang="en-US" dirty="0" smtClean="0"/>
              <a:t>Apps allocate channel(s) from service.</a:t>
            </a:r>
          </a:p>
          <a:p>
            <a:r>
              <a:rPr lang="en-US" dirty="0" smtClean="0"/>
              <a:t>Clients subscribe to channel(s).</a:t>
            </a:r>
          </a:p>
          <a:p>
            <a:r>
              <a:rPr lang="en-US" dirty="0" smtClean="0"/>
              <a:t>Channels can be signaled, waking clients.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err="1" smtClean="0"/>
              <a:t>hawaii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Victor Bahl, Jitu Padhye, Alec Wolman and Brian Zill</a:t>
            </a:r>
          </a:p>
          <a:p>
            <a:endParaRPr lang="en-US" dirty="0" smtClean="0"/>
          </a:p>
          <a:p>
            <a:r>
              <a:rPr lang="en-US" dirty="0" smtClean="0"/>
              <a:t>Networking Research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Hawaii Forum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Questions?  Problems?  Need Help?</a:t>
            </a:r>
          </a:p>
          <a:p>
            <a:r>
              <a:rPr lang="en-US" sz="2800" dirty="0" smtClean="0"/>
              <a:t>Discussion Forum for Hawaii Project:</a:t>
            </a:r>
          </a:p>
          <a:p>
            <a:pPr lvl="1"/>
            <a:r>
              <a:rPr lang="en-US" sz="2400" dirty="0" smtClean="0">
                <a:hlinkClick r:id="rId2"/>
              </a:rPr>
              <a:t>http://community.research.microsoft.com</a:t>
            </a:r>
            <a:endParaRPr lang="en-US" sz="2400" dirty="0" smtClean="0"/>
          </a:p>
          <a:p>
            <a:pPr lvl="1"/>
            <a:r>
              <a:rPr lang="en-US" sz="2400" dirty="0" smtClean="0"/>
              <a:t>Hawaii Project forum is private.</a:t>
            </a:r>
          </a:p>
          <a:p>
            <a:pPr lvl="1"/>
            <a:r>
              <a:rPr lang="en-US" sz="2400" dirty="0" smtClean="0"/>
              <a:t>Please create an account for yourself:</a:t>
            </a:r>
          </a:p>
          <a:p>
            <a:pPr lvl="2"/>
            <a:r>
              <a:rPr lang="en-US" sz="2000" dirty="0" smtClean="0"/>
              <a:t>See “Join” link at top of main page.</a:t>
            </a:r>
          </a:p>
          <a:p>
            <a:pPr lvl="1"/>
            <a:r>
              <a:rPr lang="en-US" sz="2400" dirty="0" smtClean="0"/>
              <a:t>Email me (</a:t>
            </a:r>
            <a:r>
              <a:rPr lang="en-US" sz="2400" dirty="0" smtClean="0">
                <a:hlinkClick r:id="rId3"/>
              </a:rPr>
              <a:t>bzill@microsoft.com</a:t>
            </a:r>
            <a:r>
              <a:rPr lang="en-US" sz="2400" dirty="0" smtClean="0"/>
              <a:t>) your account name and I’ll add you to the forum’s access list.</a:t>
            </a:r>
          </a:p>
          <a:p>
            <a:r>
              <a:rPr lang="en-US" sz="2800" dirty="0" smtClean="0"/>
              <a:t>Ask questions of us or your fellow students.</a:t>
            </a:r>
          </a:p>
          <a:p>
            <a:pPr lvl="1"/>
            <a:r>
              <a:rPr lang="en-US" sz="2000" dirty="0" smtClean="0">
                <a:hlinkClick r:id="rId4"/>
              </a:rPr>
              <a:t>http://community.research.microsoft.com/forums/149.aspx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General:</a:t>
            </a:r>
          </a:p>
          <a:p>
            <a:pPr lvl="1"/>
            <a:r>
              <a:rPr lang="en-US" sz="1600" dirty="0" smtClean="0"/>
              <a:t>Visual Studio 2008 Professional Edition Service Pack 1</a:t>
            </a:r>
          </a:p>
          <a:p>
            <a:pPr lvl="2"/>
            <a:r>
              <a:rPr lang="en-US" sz="1200" dirty="0" smtClean="0"/>
              <a:t>From MSDN </a:t>
            </a:r>
            <a:r>
              <a:rPr lang="en-US" sz="1200" dirty="0" smtClean="0">
                <a:hlinkClick r:id="rId2"/>
              </a:rPr>
              <a:t>http://www.msdn.com</a:t>
            </a:r>
            <a:r>
              <a:rPr lang="en-US" sz="1200" dirty="0" smtClean="0"/>
              <a:t> or </a:t>
            </a:r>
            <a:r>
              <a:rPr lang="en-US" sz="1200" dirty="0" err="1" smtClean="0"/>
              <a:t>DreamSpark</a:t>
            </a:r>
            <a:r>
              <a:rPr lang="en-US" sz="1200" dirty="0" smtClean="0"/>
              <a:t> </a:t>
            </a:r>
            <a:r>
              <a:rPr lang="en-US" sz="1200" dirty="0" smtClean="0">
                <a:hlinkClick r:id="rId3"/>
              </a:rPr>
              <a:t>http://www.dreamspark.com</a:t>
            </a:r>
            <a:endParaRPr lang="en-US" sz="1200" dirty="0" smtClean="0"/>
          </a:p>
          <a:p>
            <a:pPr lvl="1"/>
            <a:r>
              <a:rPr lang="en-US" sz="1600" dirty="0" smtClean="0"/>
              <a:t>Microsoft Web Platform Installer: </a:t>
            </a:r>
            <a:r>
              <a:rPr lang="en-US" sz="1600" dirty="0" smtClean="0">
                <a:hlinkClick r:id="rId4"/>
              </a:rPr>
              <a:t>http://www.microsoft.com/web/downloads/platform.aspx</a:t>
            </a:r>
            <a:endParaRPr lang="en-US" sz="1600" dirty="0" smtClean="0"/>
          </a:p>
          <a:p>
            <a:pPr lvl="1"/>
            <a:r>
              <a:rPr lang="en-US" sz="1600" dirty="0" smtClean="0"/>
              <a:t>.NET Framework 3.5 Service Pack 1 Download: </a:t>
            </a:r>
            <a:r>
              <a:rPr lang="en-US" sz="1600" dirty="0" smtClean="0">
                <a:hlinkClick r:id="rId5"/>
              </a:rPr>
              <a:t>http://msdn.microsoft.com/netframework/aa569263.aspx</a:t>
            </a:r>
            <a:endParaRPr lang="en-US" sz="1600" dirty="0" smtClean="0"/>
          </a:p>
          <a:p>
            <a:pPr lvl="1"/>
            <a:r>
              <a:rPr lang="en-US" sz="1600" dirty="0" smtClean="0"/>
              <a:t>.NET Framework Information: </a:t>
            </a:r>
            <a:r>
              <a:rPr lang="en-US" sz="1600" dirty="0" smtClean="0">
                <a:hlinkClick r:id="rId6"/>
              </a:rPr>
              <a:t>http://msdn.microsoft.com/netframework</a:t>
            </a:r>
            <a:endParaRPr lang="en-US" sz="1600" dirty="0" smtClean="0"/>
          </a:p>
          <a:p>
            <a:r>
              <a:rPr lang="en-US" sz="2000" b="1" dirty="0" smtClean="0"/>
              <a:t>Windows Mobile 6.5 Development:</a:t>
            </a:r>
          </a:p>
          <a:p>
            <a:pPr lvl="1"/>
            <a:r>
              <a:rPr lang="en-US" sz="1600" dirty="0" smtClean="0"/>
              <a:t>Windows Mobile Developer Center: </a:t>
            </a:r>
            <a:r>
              <a:rPr lang="en-US" sz="1600" dirty="0" smtClean="0">
                <a:hlinkClick r:id="rId7"/>
              </a:rPr>
              <a:t>http://msdn.microsoft.com/windowsmobile </a:t>
            </a:r>
            <a:endParaRPr lang="en-US" sz="1600" dirty="0" smtClean="0"/>
          </a:p>
          <a:p>
            <a:pPr lvl="1"/>
            <a:r>
              <a:rPr lang="en-US" sz="1600" dirty="0" smtClean="0"/>
              <a:t>Core Downloads for Windows Mobile Development: </a:t>
            </a:r>
            <a:r>
              <a:rPr lang="en-US" sz="1600" dirty="0" smtClean="0">
                <a:hlinkClick r:id="rId8"/>
              </a:rPr>
              <a:t>http://msdn.microsoft.com/windowsmobile/bb264327.aspx </a:t>
            </a:r>
            <a:endParaRPr lang="en-US" sz="1600" dirty="0" smtClean="0"/>
          </a:p>
          <a:p>
            <a:pPr lvl="2"/>
            <a:r>
              <a:rPr lang="en-US" sz="1400" dirty="0" smtClean="0"/>
              <a:t>Windows Mobile 6 Professional SDK: </a:t>
            </a:r>
            <a:r>
              <a:rPr lang="en-US" sz="1400" dirty="0" smtClean="0">
                <a:hlinkClick r:id="rId9"/>
              </a:rPr>
              <a:t>http://go.microsoft.com/fwlink/?LinkId=87437 </a:t>
            </a:r>
            <a:endParaRPr lang="en-US" sz="1400" dirty="0" smtClean="0"/>
          </a:p>
          <a:p>
            <a:pPr lvl="2"/>
            <a:r>
              <a:rPr lang="en-US" sz="1400" dirty="0" smtClean="0"/>
              <a:t>Windows Mobile Device Center 6.1 (for Vista/7) or Microsoft ActiveSync (for XP).</a:t>
            </a:r>
          </a:p>
          <a:p>
            <a:pPr lvl="1"/>
            <a:r>
              <a:rPr lang="en-US" sz="1600" dirty="0" smtClean="0"/>
              <a:t>.NET Compact Framework 3.5 Redistributable </a:t>
            </a:r>
            <a:r>
              <a:rPr lang="en-US" sz="1600" dirty="0" smtClean="0">
                <a:hlinkClick r:id="rId10"/>
              </a:rPr>
              <a:t>http://www.microsoft.com/downloads/details.aspx?familyid=E3821449-3C6B-42F1-9FD9-0041345B3385 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Web Application/Service using Windows Azure:</a:t>
            </a:r>
          </a:p>
          <a:p>
            <a:pPr lvl="1"/>
            <a:r>
              <a:rPr lang="en-US" sz="1600" dirty="0" smtClean="0"/>
              <a:t>Azure Developer Center: </a:t>
            </a:r>
            <a:r>
              <a:rPr lang="en-US" sz="1600" dirty="0" smtClean="0">
                <a:hlinkClick r:id="rId2"/>
              </a:rPr>
              <a:t>http://www.microsoft.com/windowsazure/developers </a:t>
            </a:r>
            <a:endParaRPr lang="en-US" sz="1600" dirty="0" smtClean="0"/>
          </a:p>
          <a:p>
            <a:pPr lvl="1"/>
            <a:r>
              <a:rPr lang="en-US" sz="1600" dirty="0" smtClean="0"/>
              <a:t>Windows Azure Tools for Visual Studio 2008 (includes Windows Azure SDK): </a:t>
            </a:r>
            <a:r>
              <a:rPr lang="en-US" sz="1600" dirty="0" smtClean="0">
                <a:hlinkClick r:id="rId3"/>
              </a:rPr>
              <a:t>http://go.microsoft.com/fwlink/?LinkId=128752</a:t>
            </a:r>
            <a:endParaRPr lang="en-US" sz="1600" dirty="0" smtClean="0"/>
          </a:p>
          <a:p>
            <a:pPr lvl="1"/>
            <a:r>
              <a:rPr lang="en-US" sz="1600" dirty="0" smtClean="0"/>
              <a:t>Windows Azure SDK Online documentation: </a:t>
            </a:r>
            <a:r>
              <a:rPr lang="en-US" sz="1600" dirty="0" smtClean="0">
                <a:hlinkClick r:id="rId4"/>
              </a:rPr>
              <a:t>http://msdn.microsoft.com/library/dd179367.aspx</a:t>
            </a:r>
            <a:endParaRPr lang="en-US" sz="1600" dirty="0" smtClean="0"/>
          </a:p>
          <a:p>
            <a:pPr lvl="1"/>
            <a:r>
              <a:rPr lang="en-US" sz="1600" dirty="0" smtClean="0"/>
              <a:t>Windows Azure Platform Training Kit: </a:t>
            </a:r>
            <a:r>
              <a:rPr lang="en-US" sz="1600" dirty="0" smtClean="0">
                <a:hlinkClick r:id="rId5"/>
              </a:rPr>
              <a:t>http://www.microsoft.com/downloads/details.aspx?familyid=772990DA-8926-4DB0-958F-95C1DA572C84 </a:t>
            </a:r>
            <a:endParaRPr lang="en-US" sz="1600" dirty="0" smtClean="0"/>
          </a:p>
          <a:p>
            <a:r>
              <a:rPr lang="en-US" sz="2000" b="1" dirty="0" smtClean="0"/>
              <a:t>Identification using Windows Live ID:</a:t>
            </a:r>
          </a:p>
          <a:p>
            <a:pPr lvl="1"/>
            <a:r>
              <a:rPr lang="en-US" sz="1600" dirty="0" smtClean="0"/>
              <a:t>Windows Live ID Web Auth SDK: </a:t>
            </a:r>
            <a:r>
              <a:rPr lang="en-US" sz="1600" dirty="0" smtClean="0">
                <a:hlinkClick r:id="rId6"/>
              </a:rPr>
              <a:t>http://go.microsoft.com/fwlink/?LinkID=91761 </a:t>
            </a:r>
            <a:endParaRPr lang="en-US" sz="1600" dirty="0" smtClean="0"/>
          </a:p>
          <a:p>
            <a:pPr lvl="1"/>
            <a:r>
              <a:rPr lang="en-US" sz="1600" dirty="0" smtClean="0"/>
              <a:t>Windows Live ID Web Authentication Online Documentation: </a:t>
            </a:r>
            <a:r>
              <a:rPr lang="en-US" sz="1600" dirty="0" smtClean="0">
                <a:hlinkClick r:id="rId7"/>
              </a:rPr>
              <a:t>http://msdn.microsoft.com/library/bb676633.aspx </a:t>
            </a:r>
            <a:endParaRPr lang="en-US" sz="1600" dirty="0" smtClean="0"/>
          </a:p>
          <a:p>
            <a:r>
              <a:rPr lang="en-US" sz="2000" b="1" dirty="0" smtClean="0"/>
              <a:t>Mapping using Bing Maps (formerly known as Virtual Earth):</a:t>
            </a:r>
          </a:p>
          <a:p>
            <a:pPr lvl="1"/>
            <a:r>
              <a:rPr lang="en-US" sz="1600" dirty="0" smtClean="0"/>
              <a:t>Interactive SDK: </a:t>
            </a:r>
            <a:r>
              <a:rPr lang="en-US" sz="1600" dirty="0" smtClean="0">
                <a:hlinkClick r:id="rId8"/>
              </a:rPr>
              <a:t>http://www.microsoft.com/maps/isdk/ajax </a:t>
            </a:r>
            <a:endParaRPr lang="en-US" sz="1600" dirty="0" smtClean="0"/>
          </a:p>
          <a:p>
            <a:pPr lvl="1"/>
            <a:r>
              <a:rPr lang="en-US" sz="1600" dirty="0" smtClean="0"/>
              <a:t>All Bing Maps SDKs: </a:t>
            </a:r>
            <a:r>
              <a:rPr lang="en-US" sz="1600" dirty="0" smtClean="0">
                <a:hlinkClick r:id="rId9"/>
              </a:rPr>
              <a:t>http://msdn.microsoft.com/library/dd877180.aspx 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App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400" dirty="0" smtClean="0"/>
              <a:t>Pothole Reporter - App for reporting potholes (w/ pictures) to a website that can display their location on a map.</a:t>
            </a:r>
          </a:p>
          <a:p>
            <a:r>
              <a:rPr lang="en-US" sz="1400" dirty="0" smtClean="0"/>
              <a:t>Directional Poke - Ping people in a particular physical region.</a:t>
            </a:r>
          </a:p>
          <a:p>
            <a:r>
              <a:rPr lang="en-US" sz="1400" dirty="0" smtClean="0"/>
              <a:t>Parking Assistant - Find public parking near you, tell others about open parking spaces, find your parked car.</a:t>
            </a:r>
          </a:p>
          <a:p>
            <a:r>
              <a:rPr lang="en-US" sz="1400" dirty="0" smtClean="0"/>
              <a:t>Taxi Fare Predictor - Crowd-sourced database and logic for estimating taxi fare between two points.</a:t>
            </a:r>
          </a:p>
          <a:p>
            <a:r>
              <a:rPr lang="en-US" sz="1400" dirty="0" smtClean="0"/>
              <a:t>Commute Logger - Determine which of your alternate routes is best for a particular day of week and time of day.</a:t>
            </a:r>
          </a:p>
          <a:p>
            <a:r>
              <a:rPr lang="en-US" sz="1400" dirty="0" smtClean="0"/>
              <a:t>Crowd News Reporting - Let a news site alert you to newsworthy events near you so you can cover the event.</a:t>
            </a:r>
          </a:p>
          <a:p>
            <a:r>
              <a:rPr lang="en-US" sz="1400" dirty="0" smtClean="0"/>
              <a:t>Virtual Graffiti - Post notes that only appear to other people who later visit the same physical location.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400" dirty="0" smtClean="0"/>
              <a:t>Workout Monitor - Use the accelerometer to determine things about a person's workout.</a:t>
            </a:r>
          </a:p>
          <a:p>
            <a:r>
              <a:rPr lang="en-US" sz="1400" dirty="0" smtClean="0"/>
              <a:t>Lecture Review - App and website for sharing reviews of a lecture with the other people present.</a:t>
            </a:r>
          </a:p>
          <a:p>
            <a:r>
              <a:rPr lang="en-US" sz="1400" dirty="0" smtClean="0"/>
              <a:t>Physical Presence Proof - Some means of proving your presence in a physical location, such as responding to some sort of challenge/response.</a:t>
            </a:r>
          </a:p>
          <a:p>
            <a:r>
              <a:rPr lang="en-US" sz="1400" dirty="0" smtClean="0"/>
              <a:t>Battery Monitor - Crowd-sourced comparison of your battery usage with other peoples to identify when your battery is no longer holding as good a charge.</a:t>
            </a:r>
          </a:p>
          <a:p>
            <a:r>
              <a:rPr lang="en-US" sz="1400" dirty="0" smtClean="0"/>
              <a:t>Photo Tagger - Geo-tag photos.</a:t>
            </a:r>
          </a:p>
          <a:p>
            <a:r>
              <a:rPr lang="en-US" sz="1400" dirty="0" smtClean="0"/>
              <a:t>Walking Route Suggestion - Find the optimal way around your College campus.</a:t>
            </a:r>
          </a:p>
          <a:p>
            <a:r>
              <a:rPr lang="en-US" sz="1400" dirty="0" smtClean="0"/>
              <a:t>Social Heat Map - See if your friends are around, or where they are congregating.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120A7-5001-48E9-B4B4-21F6422A10BA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Your Own Server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Server 2008 R2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Has IIS 7.5 (non R2 has IIS 7.0)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IIS </a:t>
            </a:r>
            <a:r>
              <a:rPr lang="en-US" sz="2800" dirty="0"/>
              <a:t>7.0/7.5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May need to enable using Server Manager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Roles -&gt; Roles Summary -&gt; Add Roles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ASP.NET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Need to enable using Server Manager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Roles -&gt; Role Services -&gt; Add Role Services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Features -&gt; Add Features -&gt; .NET Framework 3.5.1 Features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</a:t>
            </a:r>
            <a:r>
              <a:rPr lang="en-US" dirty="0" smtClean="0"/>
              <a:t>Sites </a:t>
            </a:r>
            <a:r>
              <a:rPr lang="en-US" dirty="0"/>
              <a:t>in IIS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Use IIS Manager to create web sites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Connect to server, Select server -&gt; Sites, Add Web Site…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Important </a:t>
            </a:r>
            <a:r>
              <a:rPr lang="en-US" sz="2800" dirty="0" smtClean="0"/>
              <a:t>site properties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Name (not externally visible)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Application Pool (usually one per web site)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Content Directory (usually under C:\InetPub)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Binding (defines external access point)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Host name, IP address(es), Port, Protocol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Global IIS </a:t>
            </a:r>
            <a:r>
              <a:rPr lang="en-US" sz="2800" dirty="0" smtClean="0"/>
              <a:t>configuration kept </a:t>
            </a:r>
            <a:r>
              <a:rPr lang="en-US" sz="2800" dirty="0"/>
              <a:t>in XML </a:t>
            </a:r>
            <a:r>
              <a:rPr lang="en-US" sz="2800" dirty="0" smtClean="0"/>
              <a:t>files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%SystemRoot%\System32\inetsrv\config\*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Site-specific configuration kept </a:t>
            </a:r>
            <a:r>
              <a:rPr lang="en-US" sz="2800" dirty="0"/>
              <a:t>in XML </a:t>
            </a:r>
            <a:r>
              <a:rPr lang="en-US" sz="2800" dirty="0" smtClean="0"/>
              <a:t>file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&lt;Content Directory&gt;\Web.Config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Cloud-enabled Mobile Apps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en-US" sz="2800" dirty="0" smtClean="0"/>
              <a:t>These “cloud-enabled mobile applications” are essentially distributed systems involving a potentially large number of components:</a:t>
            </a:r>
            <a:endParaRPr lang="en-US" sz="1000" dirty="0" smtClean="0"/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Mobile Device – UI, sensors, computation, storage.</a:t>
            </a:r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Web Site or Service – Web UI, computation, storage.</a:t>
            </a:r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Authentication – Cross-system identity verification.</a:t>
            </a:r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Location – Determining mobile device’s location from environmental clues.</a:t>
            </a:r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Mapping – Conversion between location representations (lat/long to map, or street address).</a:t>
            </a:r>
          </a:p>
          <a:p>
            <a:pPr lvl="1" indent="-182880">
              <a:buFont typeface="Arial" pitchFamily="34" charset="0"/>
              <a:buChar char="•"/>
            </a:pPr>
            <a:r>
              <a:rPr lang="en-US" sz="2400" dirty="0" smtClean="0"/>
              <a:t>Notification – Resource-efficient messaging.</a:t>
            </a:r>
          </a:p>
          <a:p>
            <a:pPr indent="0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A “Find My Phone” application to help people find their lost phones. </a:t>
            </a:r>
          </a:p>
          <a:p>
            <a:r>
              <a:rPr lang="en-US" sz="3000" dirty="0" smtClean="0"/>
              <a:t>Scenario:</a:t>
            </a:r>
          </a:p>
          <a:p>
            <a:pPr lvl="1"/>
            <a:r>
              <a:rPr lang="en-US" dirty="0" smtClean="0"/>
              <a:t>User loses their phone (oops).</a:t>
            </a:r>
          </a:p>
          <a:p>
            <a:pPr lvl="1"/>
            <a:r>
              <a:rPr lang="en-US" dirty="0" smtClean="0"/>
              <a:t>Logs into the “Find My Phone” website.</a:t>
            </a:r>
          </a:p>
          <a:p>
            <a:pPr lvl="1"/>
            <a:r>
              <a:rPr lang="en-US" dirty="0" smtClean="0"/>
              <a:t>Issues request for the phone to report in…</a:t>
            </a:r>
          </a:p>
          <a:p>
            <a:pPr lvl="1"/>
            <a:r>
              <a:rPr lang="en-US" dirty="0" smtClean="0"/>
              <a:t>Views the phone’s location on a map.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F0AC0-0AD7-42CF-AE92-F39B58716CC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Involved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38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029200"/>
            <a:ext cx="860263" cy="6096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and Register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38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5029200"/>
            <a:ext cx="860263" cy="6096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  <p:cxnSp>
        <p:nvCxnSpPr>
          <p:cNvPr id="22" name="Curved Connector 21"/>
          <p:cNvCxnSpPr>
            <a:stCxn id="1031" idx="0"/>
            <a:endCxn id="1042" idx="1"/>
          </p:cNvCxnSpPr>
          <p:nvPr/>
        </p:nvCxnSpPr>
        <p:spPr>
          <a:xfrm rot="5400000" flipH="1" flipV="1">
            <a:off x="2479592" y="2860593"/>
            <a:ext cx="1066800" cy="2660815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hape 41"/>
          <p:cNvCxnSpPr>
            <a:stCxn id="23" idx="2"/>
            <a:endCxn id="1038" idx="3"/>
          </p:cNvCxnSpPr>
          <p:nvPr/>
        </p:nvCxnSpPr>
        <p:spPr>
          <a:xfrm rot="5400000">
            <a:off x="3954382" y="4525882"/>
            <a:ext cx="609600" cy="1006637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1038" idx="0"/>
          </p:cNvCxnSpPr>
          <p:nvPr/>
        </p:nvCxnSpPr>
        <p:spPr>
          <a:xfrm rot="5400000" flipH="1" flipV="1">
            <a:off x="3339266" y="4025066"/>
            <a:ext cx="990600" cy="1017668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Phone is Lost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  <p:pic>
        <p:nvPicPr>
          <p:cNvPr id="16" name="Picture 10" descr="C:\Users\Brian\AppData\Local\Microsoft\Windows\Temporary Internet Files\Content.IE5\V110PCMW\MCBS00641_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0578" y="4648200"/>
            <a:ext cx="1224222" cy="1219200"/>
          </a:xfrm>
          <a:prstGeom prst="rect">
            <a:avLst/>
          </a:prstGeom>
          <a:noFill/>
        </p:spPr>
      </p:pic>
      <p:pic>
        <p:nvPicPr>
          <p:cNvPr id="17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823828">
            <a:off x="6486816" y="5475529"/>
            <a:ext cx="860263" cy="6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Login and Request Update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FD692-8B0E-4871-A87B-8FFAF040158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31" name="Picture 7" descr="C:\Users\Brian\AppData\Local\Microsoft\Windows\Temporary Internet Files\Content.IE5\V110PCMW\MCj0411476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4724400"/>
            <a:ext cx="1536370" cy="1143000"/>
          </a:xfrm>
          <a:prstGeom prst="rect">
            <a:avLst/>
          </a:prstGeom>
          <a:noFill/>
        </p:spPr>
      </p:pic>
      <p:pic>
        <p:nvPicPr>
          <p:cNvPr id="1040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7406" y="1371600"/>
            <a:ext cx="869594" cy="873252"/>
          </a:xfrm>
          <a:prstGeom prst="rect">
            <a:avLst/>
          </a:prstGeom>
          <a:noFill/>
        </p:spPr>
      </p:pic>
      <p:pic>
        <p:nvPicPr>
          <p:cNvPr id="1042" name="Picture 18" descr="C:\Users\Brian\AppData\Local\Microsoft\Windows\Temporary Internet Files\Content.IE5\2LWP1AP4\MCj0424790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3200400"/>
            <a:ext cx="878477" cy="91440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4114800" y="4078069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Find My Phone</a:t>
            </a:r>
            <a:endParaRPr lang="en-US" dirty="0"/>
          </a:p>
        </p:txBody>
      </p:sp>
      <p:pic>
        <p:nvPicPr>
          <p:cNvPr id="2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1806" y="1371600"/>
            <a:ext cx="869594" cy="873252"/>
          </a:xfrm>
          <a:prstGeom prst="rect">
            <a:avLst/>
          </a:prstGeom>
          <a:noFill/>
        </p:spPr>
      </p:pic>
      <p:pic>
        <p:nvPicPr>
          <p:cNvPr id="25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86000"/>
            <a:ext cx="869594" cy="873252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533400" y="31358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Bing Maps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09800" y="22098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Windows Live ID</a:t>
            </a:r>
          </a:p>
          <a:p>
            <a:pPr algn="ctr"/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953000" y="2209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Notification Service</a:t>
            </a:r>
            <a:endParaRPr lang="en-US" dirty="0"/>
          </a:p>
        </p:txBody>
      </p:sp>
      <p:pic>
        <p:nvPicPr>
          <p:cNvPr id="14" name="Picture 16" descr="C:\Users\Brian\AppData\Local\Microsoft\Windows\Temporary Internet Files\Content.IE5\V110PCMW\MCj0404159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88606" y="2286000"/>
            <a:ext cx="869594" cy="873252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7315200" y="32004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Hawaii Location Service</a:t>
            </a:r>
            <a:endParaRPr lang="en-US" dirty="0"/>
          </a:p>
        </p:txBody>
      </p:sp>
      <p:pic>
        <p:nvPicPr>
          <p:cNvPr id="16" name="Picture 10" descr="C:\Users\Brian\AppData\Local\Microsoft\Windows\Temporary Internet Files\Content.IE5\V110PCMW\MCBS00641_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0578" y="4648200"/>
            <a:ext cx="1224222" cy="1219200"/>
          </a:xfrm>
          <a:prstGeom prst="rect">
            <a:avLst/>
          </a:prstGeom>
          <a:noFill/>
        </p:spPr>
      </p:pic>
      <p:pic>
        <p:nvPicPr>
          <p:cNvPr id="17" name="Picture 14" descr="C:\Users\Brian\AppData\Local\Microsoft\Windows\Temporary Internet Files\Content.IE5\DZUZ6PIQ\MCj0436077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823828">
            <a:off x="6486816" y="5475529"/>
            <a:ext cx="860263" cy="609600"/>
          </a:xfrm>
          <a:prstGeom prst="rect">
            <a:avLst/>
          </a:prstGeom>
          <a:noFill/>
        </p:spPr>
      </p:pic>
      <p:cxnSp>
        <p:nvCxnSpPr>
          <p:cNvPr id="18" name="Curved Connector 21"/>
          <p:cNvCxnSpPr/>
          <p:nvPr/>
        </p:nvCxnSpPr>
        <p:spPr>
          <a:xfrm rot="5400000" flipH="1" flipV="1">
            <a:off x="2479592" y="2860593"/>
            <a:ext cx="1066800" cy="2660815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1042" idx="0"/>
          </p:cNvCxnSpPr>
          <p:nvPr/>
        </p:nvCxnSpPr>
        <p:spPr>
          <a:xfrm rot="16200000" flipV="1">
            <a:off x="4029621" y="2447381"/>
            <a:ext cx="609600" cy="896437"/>
          </a:xfrm>
          <a:prstGeom prst="curvedConnector2">
            <a:avLst/>
          </a:prstGeom>
          <a:ln w="635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endCxn id="29" idx="2"/>
          </p:cNvCxnSpPr>
          <p:nvPr/>
        </p:nvCxnSpPr>
        <p:spPr>
          <a:xfrm flipV="1">
            <a:off x="5181600" y="2856131"/>
            <a:ext cx="876300" cy="572872"/>
          </a:xfrm>
          <a:prstGeom prst="curvedConnector2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/>
          <p:nvPr/>
        </p:nvCxnSpPr>
        <p:spPr>
          <a:xfrm rot="16200000" flipH="1">
            <a:off x="5067300" y="4076700"/>
            <a:ext cx="2667000" cy="304800"/>
          </a:xfrm>
          <a:prstGeom prst="curvedConnector3">
            <a:avLst>
              <a:gd name="adj1" fmla="val 99076"/>
            </a:avLst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20171</TotalTime>
  <Words>2123</Words>
  <Application>Microsoft Office PowerPoint</Application>
  <PresentationFormat>On-screen Show (4:3)</PresentationFormat>
  <Paragraphs>365</Paragraphs>
  <Slides>36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Metro</vt:lpstr>
      <vt:lpstr>Talk Outline</vt:lpstr>
      <vt:lpstr>Overview</vt:lpstr>
      <vt:lpstr>Project hawaii</vt:lpstr>
      <vt:lpstr>Cloud-enabled Mobile Apps</vt:lpstr>
      <vt:lpstr>Example</vt:lpstr>
      <vt:lpstr>What’s Involved</vt:lpstr>
      <vt:lpstr>Download and Register</vt:lpstr>
      <vt:lpstr>Phone is Lost</vt:lpstr>
      <vt:lpstr>Login and Request Update</vt:lpstr>
      <vt:lpstr>Phone Phones Home</vt:lpstr>
      <vt:lpstr>User Maps Location</vt:lpstr>
      <vt:lpstr>Hawaii Platform Details</vt:lpstr>
      <vt:lpstr>Status</vt:lpstr>
      <vt:lpstr>Backup</vt:lpstr>
      <vt:lpstr>Mobile Device Details</vt:lpstr>
      <vt:lpstr>Windows Mobile Development</vt:lpstr>
      <vt:lpstr>Hawaii Location API</vt:lpstr>
      <vt:lpstr>Privacy Concerns</vt:lpstr>
      <vt:lpstr>Location API Details</vt:lpstr>
      <vt:lpstr>Bing Maps API</vt:lpstr>
      <vt:lpstr>Bing Maps Example</vt:lpstr>
      <vt:lpstr>Bing Maps Example</vt:lpstr>
      <vt:lpstr>Windows Azure Primer</vt:lpstr>
      <vt:lpstr>Windows Azure Development</vt:lpstr>
      <vt:lpstr>ASP.NET Environment</vt:lpstr>
      <vt:lpstr>ASP.NET Handlers</vt:lpstr>
      <vt:lpstr>Keeping State in ASP.NET</vt:lpstr>
      <vt:lpstr>Windows Live ID Primer</vt:lpstr>
      <vt:lpstr>Hawaii Notification Service</vt:lpstr>
      <vt:lpstr>Hawaii Forum</vt:lpstr>
      <vt:lpstr>Resources</vt:lpstr>
      <vt:lpstr>Resources Continued</vt:lpstr>
      <vt:lpstr>Appendix</vt:lpstr>
      <vt:lpstr>Random App Ideas</vt:lpstr>
      <vt:lpstr>Running Your Own Server</vt:lpstr>
      <vt:lpstr>Web Sites in IIS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I Learned Writing FindMyPhone</dc:title>
  <dc:creator>Brian Zill</dc:creator>
  <cp:lastModifiedBy>padhye</cp:lastModifiedBy>
  <cp:revision>295</cp:revision>
  <dcterms:created xsi:type="dcterms:W3CDTF">2009-09-24T17:07:20Z</dcterms:created>
  <dcterms:modified xsi:type="dcterms:W3CDTF">2010-06-03T20:42:23Z</dcterms:modified>
</cp:coreProperties>
</file>