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61" r:id="rId1"/>
  </p:sldMasterIdLst>
  <p:notesMasterIdLst>
    <p:notesMasterId r:id="rId18"/>
  </p:notesMasterIdLst>
  <p:handoutMasterIdLst>
    <p:handoutMasterId r:id="rId19"/>
  </p:handoutMasterIdLst>
  <p:sldIdLst>
    <p:sldId id="257" r:id="rId2"/>
    <p:sldId id="474" r:id="rId3"/>
    <p:sldId id="480" r:id="rId4"/>
    <p:sldId id="417" r:id="rId5"/>
    <p:sldId id="368" r:id="rId6"/>
    <p:sldId id="369" r:id="rId7"/>
    <p:sldId id="438" r:id="rId8"/>
    <p:sldId id="481" r:id="rId9"/>
    <p:sldId id="479" r:id="rId10"/>
    <p:sldId id="482" r:id="rId11"/>
    <p:sldId id="477" r:id="rId12"/>
    <p:sldId id="478" r:id="rId13"/>
    <p:sldId id="456" r:id="rId14"/>
    <p:sldId id="458" r:id="rId15"/>
    <p:sldId id="390" r:id="rId16"/>
    <p:sldId id="357" r:id="rId17"/>
  </p:sldIdLst>
  <p:sldSz cx="10972800" cy="8229600" type="B4JIS"/>
  <p:notesSz cx="6858000" cy="9144000"/>
  <p:defaultTextStyle>
    <a:defPPr>
      <a:defRPr lang="en-US"/>
    </a:defPPr>
    <a:lvl1pPr algn="l" rtl="0" fontAlgn="base">
      <a:spcBef>
        <a:spcPct val="0"/>
      </a:spcBef>
      <a:spcAft>
        <a:spcPct val="0"/>
      </a:spcAft>
      <a:defRPr sz="2900" kern="1200">
        <a:solidFill>
          <a:schemeClr val="bg2"/>
        </a:solidFill>
        <a:latin typeface="Segoe Semibold" pitchFamily="34" charset="0"/>
        <a:ea typeface="+mn-ea"/>
        <a:cs typeface="+mn-cs"/>
      </a:defRPr>
    </a:lvl1pPr>
    <a:lvl2pPr marL="457200" algn="l" rtl="0" fontAlgn="base">
      <a:spcBef>
        <a:spcPct val="0"/>
      </a:spcBef>
      <a:spcAft>
        <a:spcPct val="0"/>
      </a:spcAft>
      <a:defRPr sz="2900" kern="1200">
        <a:solidFill>
          <a:schemeClr val="bg2"/>
        </a:solidFill>
        <a:latin typeface="Segoe Semibold" pitchFamily="34" charset="0"/>
        <a:ea typeface="+mn-ea"/>
        <a:cs typeface="+mn-cs"/>
      </a:defRPr>
    </a:lvl2pPr>
    <a:lvl3pPr marL="914400" algn="l" rtl="0" fontAlgn="base">
      <a:spcBef>
        <a:spcPct val="0"/>
      </a:spcBef>
      <a:spcAft>
        <a:spcPct val="0"/>
      </a:spcAft>
      <a:defRPr sz="2900" kern="1200">
        <a:solidFill>
          <a:schemeClr val="bg2"/>
        </a:solidFill>
        <a:latin typeface="Segoe Semibold" pitchFamily="34" charset="0"/>
        <a:ea typeface="+mn-ea"/>
        <a:cs typeface="+mn-cs"/>
      </a:defRPr>
    </a:lvl3pPr>
    <a:lvl4pPr marL="1371600" algn="l" rtl="0" fontAlgn="base">
      <a:spcBef>
        <a:spcPct val="0"/>
      </a:spcBef>
      <a:spcAft>
        <a:spcPct val="0"/>
      </a:spcAft>
      <a:defRPr sz="2900" kern="1200">
        <a:solidFill>
          <a:schemeClr val="bg2"/>
        </a:solidFill>
        <a:latin typeface="Segoe Semibold" pitchFamily="34" charset="0"/>
        <a:ea typeface="+mn-ea"/>
        <a:cs typeface="+mn-cs"/>
      </a:defRPr>
    </a:lvl4pPr>
    <a:lvl5pPr marL="1828800" algn="l" rtl="0" fontAlgn="base">
      <a:spcBef>
        <a:spcPct val="0"/>
      </a:spcBef>
      <a:spcAft>
        <a:spcPct val="0"/>
      </a:spcAft>
      <a:defRPr sz="2900" kern="1200">
        <a:solidFill>
          <a:schemeClr val="bg2"/>
        </a:solidFill>
        <a:latin typeface="Segoe Semibold" pitchFamily="34" charset="0"/>
        <a:ea typeface="+mn-ea"/>
        <a:cs typeface="+mn-cs"/>
      </a:defRPr>
    </a:lvl5pPr>
    <a:lvl6pPr marL="2286000" algn="l" defTabSz="914400" rtl="0" eaLnBrk="1" latinLnBrk="0" hangingPunct="1">
      <a:defRPr sz="2900" kern="1200">
        <a:solidFill>
          <a:schemeClr val="bg2"/>
        </a:solidFill>
        <a:latin typeface="Segoe Semibold" pitchFamily="34" charset="0"/>
        <a:ea typeface="+mn-ea"/>
        <a:cs typeface="+mn-cs"/>
      </a:defRPr>
    </a:lvl6pPr>
    <a:lvl7pPr marL="2743200" algn="l" defTabSz="914400" rtl="0" eaLnBrk="1" latinLnBrk="0" hangingPunct="1">
      <a:defRPr sz="2900" kern="1200">
        <a:solidFill>
          <a:schemeClr val="bg2"/>
        </a:solidFill>
        <a:latin typeface="Segoe Semibold" pitchFamily="34" charset="0"/>
        <a:ea typeface="+mn-ea"/>
        <a:cs typeface="+mn-cs"/>
      </a:defRPr>
    </a:lvl7pPr>
    <a:lvl8pPr marL="3200400" algn="l" defTabSz="914400" rtl="0" eaLnBrk="1" latinLnBrk="0" hangingPunct="1">
      <a:defRPr sz="2900" kern="1200">
        <a:solidFill>
          <a:schemeClr val="bg2"/>
        </a:solidFill>
        <a:latin typeface="Segoe Semibold" pitchFamily="34" charset="0"/>
        <a:ea typeface="+mn-ea"/>
        <a:cs typeface="+mn-cs"/>
      </a:defRPr>
    </a:lvl8pPr>
    <a:lvl9pPr marL="3657600" algn="l" defTabSz="914400" rtl="0" eaLnBrk="1" latinLnBrk="0" hangingPunct="1">
      <a:defRPr sz="2900" kern="1200">
        <a:solidFill>
          <a:schemeClr val="bg2"/>
        </a:solidFill>
        <a:latin typeface="Segoe Semibold"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y Feil-Jacobs"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054EF1"/>
    <a:srgbClr val="FFFF99"/>
    <a:srgbClr val="6699FF"/>
    <a:srgbClr val="000000"/>
    <a:srgbClr val="3366FF"/>
    <a:srgbClr val="FFCC66"/>
    <a:srgbClr val="FFCCFF"/>
    <a:srgbClr val="FFFF66"/>
    <a:srgbClr val="FF0000"/>
    <a:srgbClr val="FF99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5432" autoAdjust="0"/>
    <p:restoredTop sz="86353" autoAdjust="0"/>
  </p:normalViewPr>
  <p:slideViewPr>
    <p:cSldViewPr>
      <p:cViewPr varScale="1">
        <p:scale>
          <a:sx n="78" d="100"/>
          <a:sy n="78" d="100"/>
        </p:scale>
        <p:origin x="-336" y="-90"/>
      </p:cViewPr>
      <p:guideLst>
        <p:guide orient="horz" pos="172"/>
        <p:guide orient="horz" pos="1069"/>
        <p:guide orient="horz" pos="1439"/>
        <p:guide orient="horz" pos="1780"/>
        <p:guide orient="horz" pos="3455"/>
        <p:guide pos="288"/>
        <p:guide pos="550"/>
        <p:guide pos="6624"/>
        <p:guide pos="1036"/>
        <p:guide pos="6136"/>
      </p:guideLst>
    </p:cSldViewPr>
  </p:slideViewPr>
  <p:notesTextViewPr>
    <p:cViewPr>
      <p:scale>
        <a:sx n="100" d="100"/>
        <a:sy n="100" d="100"/>
      </p:scale>
      <p:origin x="0" y="0"/>
    </p:cViewPr>
  </p:notesTextViewPr>
  <p:sorterViewPr>
    <p:cViewPr>
      <p:scale>
        <a:sx n="40" d="100"/>
        <a:sy n="40" d="100"/>
      </p:scale>
      <p:origin x="0" y="0"/>
    </p:cViewPr>
  </p:sorterViewPr>
  <p:notesViewPr>
    <p:cSldViewPr>
      <p:cViewPr varScale="1">
        <p:scale>
          <a:sx n="86" d="100"/>
          <a:sy n="86" d="100"/>
        </p:scale>
        <p:origin x="-1926"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tx1"/>
                </a:solidFill>
              </a:defRPr>
            </a:lvl1pPr>
          </a:lstStyle>
          <a:p>
            <a:fld id="{B8988EE8-69E4-45D3-BF91-4B3FFB4DCC2B}" type="datetime8">
              <a:rPr lang="en-US"/>
              <a:pPr/>
              <a:t>2008-06-11 05:42</a:t>
            </a:fld>
            <a:endParaRPr lang="en-US" dirty="0"/>
          </a:p>
        </p:txBody>
      </p:sp>
      <p:sp>
        <p:nvSpPr>
          <p:cNvPr id="19460" name="Rectangle 4"/>
          <p:cNvSpPr>
            <a:spLocks noGrp="1" noChangeArrowheads="1"/>
          </p:cNvSpPr>
          <p:nvPr>
            <p:ph type="ftr" sz="quarter" idx="2"/>
          </p:nvPr>
        </p:nvSpPr>
        <p:spPr bwMode="auto">
          <a:xfrm>
            <a:off x="0" y="8686800"/>
            <a:ext cx="61849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500">
                <a:latin typeface="Segoe" pitchFamily="34" charset="0"/>
                <a:cs typeface="Arial" charset="0"/>
              </a:defRPr>
            </a:lvl1p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19461" name="Rectangle 5"/>
          <p:cNvSpPr>
            <a:spLocks noGrp="1" noChangeArrowheads="1"/>
          </p:cNvSpPr>
          <p:nvPr>
            <p:ph type="sldNum" sz="quarter" idx="3"/>
          </p:nvPr>
        </p:nvSpPr>
        <p:spPr bwMode="auto">
          <a:xfrm>
            <a:off x="6246813" y="8686800"/>
            <a:ext cx="61118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1">
                <a:solidFill>
                  <a:schemeClr val="tx1"/>
                </a:solidFill>
              </a:defRPr>
            </a:lvl1pPr>
          </a:lstStyle>
          <a:p>
            <a:fld id="{5EF78607-D618-46D0-8905-7FF36D10D114}"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fld id="{81331B57-0BE5-4F82-AA58-76F53EFF3ADA}" type="datetime8">
              <a:rPr lang="en-US"/>
              <a:pPr/>
              <a:t>2008-06-11 05:42</a:t>
            </a:fld>
            <a:endParaRPr lang="en-US"/>
          </a:p>
        </p:txBody>
      </p:sp>
      <p:sp>
        <p:nvSpPr>
          <p:cNvPr id="29700" name="Rectangle 4"/>
          <p:cNvSpPr>
            <a:spLocks noGrp="1" noRot="1" noChangeAspect="1" noChangeArrowheads="1" noTextEdit="1"/>
          </p:cNvSpPr>
          <p:nvPr>
            <p:ph type="sldImg" idx="2"/>
          </p:nvPr>
        </p:nvSpPr>
        <p:spPr bwMode="auto">
          <a:xfrm>
            <a:off x="1241425" y="558800"/>
            <a:ext cx="4183063" cy="313690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414338" y="3798888"/>
            <a:ext cx="6021387" cy="895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8791575"/>
            <a:ext cx="5959475" cy="3508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500">
                <a:latin typeface="Segoe" pitchFamily="34" charset="0"/>
                <a:cs typeface="Arial" charset="0"/>
              </a:defRPr>
            </a:lvl1p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29703" name="Rectangle 7"/>
          <p:cNvSpPr>
            <a:spLocks noGrp="1" noChangeArrowheads="1"/>
          </p:cNvSpPr>
          <p:nvPr>
            <p:ph type="sldNum" sz="quarter" idx="5"/>
          </p:nvPr>
        </p:nvSpPr>
        <p:spPr bwMode="auto">
          <a:xfrm>
            <a:off x="5583238" y="8685213"/>
            <a:ext cx="127317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EC87E0CF-87F6-4B58-B8B8-DCAB2DAAF3CA}" type="slidenum">
              <a:rPr lang="en-US"/>
              <a:pPr/>
              <a:t>‹#›</a:t>
            </a:fld>
            <a:endParaRPr lang="en-US"/>
          </a:p>
        </p:txBody>
      </p:sp>
    </p:spTree>
  </p:cSld>
  <p:clrMap bg1="lt1" tx1="dk1" bg2="lt2" tx2="dk2" accent1="accent1" accent2="accent2" accent3="accent3" accent4="accent4" accent5="accent5" accent6="accent6" hlink="hlink" folHlink="folHlink"/>
  <p:hf/>
  <p:notesStyle>
    <a:lvl1pPr algn="l" rtl="0" fontAlgn="base">
      <a:lnSpc>
        <a:spcPct val="90000"/>
      </a:lnSpc>
      <a:spcBef>
        <a:spcPct val="20000"/>
      </a:spcBef>
      <a:spcAft>
        <a:spcPct val="0"/>
      </a:spcAft>
      <a:defRPr sz="1000" kern="1200">
        <a:solidFill>
          <a:schemeClr val="tx1"/>
        </a:solidFill>
        <a:latin typeface="Segoe" pitchFamily="34" charset="0"/>
        <a:ea typeface="+mn-ea"/>
        <a:cs typeface="+mn-cs"/>
      </a:defRPr>
    </a:lvl1pPr>
    <a:lvl2pPr marL="198438" indent="-195263"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2pPr>
    <a:lvl3pPr marL="404813" indent="-204788"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3pPr>
    <a:lvl4pPr marL="592138" indent="-185738"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4pPr>
    <a:lvl5pPr marL="768350" indent="-174625"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dirty="0" smtClean="0"/>
              <a:t>© 2006 Microsoft Corporation. All rights reserved. Microsoft, Windows, Windows Vista and other product names are or may be registered trademarks and/or trademarks in the U.S. and/or other countries.</a:t>
            </a:r>
          </a:p>
          <a:p>
            <a:r>
              <a:rPr lang="en-US" dirty="0"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br>
            <a:r>
              <a:rPr lang="en-US" dirty="0" smtClean="0"/>
              <a:t>MICROSOFT MAKES NO WARRANTIES, EXPRESS, IMPLIED OR STATUTORY, AS TO THE INFORMATION IN THIS PRESENTATION.</a:t>
            </a:r>
            <a:endParaRPr lang="en-US" dirty="0"/>
          </a:p>
        </p:txBody>
      </p:sp>
      <p:sp>
        <p:nvSpPr>
          <p:cNvPr id="7" name="Rectangle 7"/>
          <p:cNvSpPr>
            <a:spLocks noGrp="1" noChangeArrowheads="1"/>
          </p:cNvSpPr>
          <p:nvPr>
            <p:ph type="sldNum" sz="quarter" idx="5"/>
          </p:nvPr>
        </p:nvSpPr>
        <p:spPr/>
        <p:txBody>
          <a:bodyPr/>
          <a:lstStyle/>
          <a:p>
            <a:fld id="{78CF0CB0-E518-4F64-B316-5E0D53AF991E}" type="slidenum">
              <a:rPr lang="en-US" smtClean="0"/>
              <a:pPr/>
              <a:t>1</a:t>
            </a:fld>
            <a:endParaRPr lang="en-US" dirty="0"/>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a:ln/>
        </p:spPr>
      </p:sp>
      <p:sp>
        <p:nvSpPr>
          <p:cNvPr id="26626" name="Notes Placeholder 2"/>
          <p:cNvSpPr>
            <a:spLocks noGrp="1"/>
          </p:cNvSpPr>
          <p:nvPr>
            <p:ph type="body" idx="1"/>
          </p:nvPr>
        </p:nvSpPr>
        <p:spPr>
          <a:noFill/>
          <a:ln/>
        </p:spPr>
        <p:txBody>
          <a:bodyPr/>
          <a:lstStyle/>
          <a:p>
            <a:pPr eaLnBrk="1" hangingPunct="1"/>
            <a:r>
              <a:rPr lang="en-US" smtClean="0">
                <a:latin typeface="Segoe"/>
              </a:rPr>
              <a:t>Intel Xeon provides 13Gops</a:t>
            </a:r>
          </a:p>
        </p:txBody>
      </p:sp>
      <p:sp>
        <p:nvSpPr>
          <p:cNvPr id="26627" name="Header Placeholder 3"/>
          <p:cNvSpPr>
            <a:spLocks noGrp="1"/>
          </p:cNvSpPr>
          <p:nvPr>
            <p:ph type="hdr" sz="quarter"/>
          </p:nvPr>
        </p:nvSpPr>
        <p:spPr>
          <a:noFill/>
        </p:spPr>
        <p:txBody>
          <a:bodyPr/>
          <a:lstStyle/>
          <a:p>
            <a:endParaRPr lang="en-US" smtClean="0">
              <a:latin typeface="Segoe Semibold"/>
            </a:endParaRPr>
          </a:p>
        </p:txBody>
      </p:sp>
      <p:sp>
        <p:nvSpPr>
          <p:cNvPr id="26628" name="Date Placeholder 4"/>
          <p:cNvSpPr>
            <a:spLocks noGrp="1"/>
          </p:cNvSpPr>
          <p:nvPr>
            <p:ph type="dt" sz="quarter" idx="1"/>
          </p:nvPr>
        </p:nvSpPr>
        <p:spPr>
          <a:noFill/>
        </p:spPr>
        <p:txBody>
          <a:bodyPr/>
          <a:lstStyle/>
          <a:p>
            <a:fld id="{B5A2A892-E30C-4F3C-B8DE-E3791E94F786}" type="datetime8">
              <a:rPr lang="en-US" smtClean="0">
                <a:latin typeface="Segoe Semibold"/>
              </a:rPr>
              <a:pPr/>
              <a:t>2008-06-11 05:42</a:t>
            </a:fld>
            <a:endParaRPr lang="en-US" smtClean="0">
              <a:latin typeface="Segoe Semibold"/>
            </a:endParaRPr>
          </a:p>
        </p:txBody>
      </p:sp>
      <p:sp>
        <p:nvSpPr>
          <p:cNvPr id="26629" name="Footer Placeholder 5"/>
          <p:cNvSpPr>
            <a:spLocks noGrp="1"/>
          </p:cNvSpPr>
          <p:nvPr>
            <p:ph type="ftr" sz="quarter" idx="4"/>
          </p:nvPr>
        </p:nvSpPr>
        <p:spPr>
          <a:noFill/>
        </p:spPr>
        <p:txBody>
          <a:bodyPr/>
          <a:lstStyle/>
          <a:p>
            <a:r>
              <a:rPr lang="en-US" smtClean="0">
                <a:latin typeface="Segoe"/>
              </a:rPr>
              <a:t>© 2006 Microsoft Corporation. All rights reserved. Microsoft, Windows, Windows Vista and other product names are or may be registered trademarks and/or trademarks in the U.S. and/or other countries.</a:t>
            </a:r>
          </a:p>
          <a:p>
            <a:r>
              <a:rPr lang="en-US" smtClean="0">
                <a:latin typeface="Segoe"/>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latin typeface="Segoe"/>
              </a:rPr>
            </a:br>
            <a:r>
              <a:rPr lang="en-US" smtClean="0">
                <a:latin typeface="Segoe"/>
              </a:rPr>
              <a:t>MICROSOFT MAKES NO WARRANTIES, EXPRESS, IMPLIED OR STATUTORY, AS TO THE INFORMATION IN THIS PRESENTATION.</a:t>
            </a:r>
          </a:p>
        </p:txBody>
      </p:sp>
      <p:sp>
        <p:nvSpPr>
          <p:cNvPr id="26630" name="Slide Number Placeholder 6"/>
          <p:cNvSpPr>
            <a:spLocks noGrp="1"/>
          </p:cNvSpPr>
          <p:nvPr>
            <p:ph type="sldNum" sz="quarter" idx="5"/>
          </p:nvPr>
        </p:nvSpPr>
        <p:spPr>
          <a:noFill/>
        </p:spPr>
        <p:txBody>
          <a:bodyPr/>
          <a:lstStyle/>
          <a:p>
            <a:fld id="{C150C3BD-7CB8-4959-8767-CA36115D30DB}" type="slidenum">
              <a:rPr lang="en-US" smtClean="0">
                <a:latin typeface="Segoe Semibold"/>
              </a:rPr>
              <a:pPr/>
              <a:t>2</a:t>
            </a:fld>
            <a:endParaRPr lang="en-US" smtClean="0">
              <a:latin typeface="Segoe Semibo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2008-06-11 05:42</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Should we customize this goal for the talk????</a:t>
            </a: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2008-06-11 05:42</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zh-CN" alt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2008-06-11 05:42</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000" kern="1200" baseline="0" dirty="0" err="1" smtClean="0">
                <a:solidFill>
                  <a:schemeClr val="tx1"/>
                </a:solidFill>
                <a:latin typeface="Segoe" pitchFamily="34" charset="0"/>
                <a:ea typeface="+mn-ea"/>
                <a:cs typeface="+mn-cs"/>
              </a:rPr>
              <a:t>RxTxTurnaroundTime</a:t>
            </a:r>
            <a:r>
              <a:rPr lang="en-US" sz="1000" kern="1200" baseline="0" dirty="0" smtClean="0">
                <a:solidFill>
                  <a:schemeClr val="tx1"/>
                </a:solidFill>
                <a:latin typeface="Segoe" pitchFamily="34" charset="0"/>
                <a:ea typeface="+mn-ea"/>
                <a:cs typeface="+mn-cs"/>
              </a:rPr>
              <a:t> ::= The maximum time that the PHY requires to change from receiving to transmitting the start of the first symbol.</a:t>
            </a:r>
          </a:p>
          <a:p>
            <a:endParaRPr lang="en-US" sz="1000" kern="1200" baseline="0" dirty="0" smtClean="0">
              <a:solidFill>
                <a:schemeClr val="tx1"/>
              </a:solidFill>
              <a:latin typeface="Segoe" pitchFamily="34" charset="0"/>
              <a:ea typeface="+mn-ea"/>
              <a:cs typeface="+mn-cs"/>
            </a:endParaRPr>
          </a:p>
          <a:p>
            <a:pPr marL="0" marR="0" indent="0" algn="l" defTabSz="914400" rtl="0" eaLnBrk="1" fontAlgn="base" latinLnBrk="0" hangingPunct="1">
              <a:lnSpc>
                <a:spcPct val="90000"/>
              </a:lnSpc>
              <a:spcBef>
                <a:spcPct val="20000"/>
              </a:spcBef>
              <a:spcAft>
                <a:spcPct val="0"/>
              </a:spcAft>
              <a:buClrTx/>
              <a:buSzTx/>
              <a:buFontTx/>
              <a:buNone/>
              <a:tabLst/>
              <a:defRPr/>
            </a:pPr>
            <a:r>
              <a:rPr lang="en-US" sz="1000" kern="1200" baseline="0" dirty="0" err="1" smtClean="0">
                <a:solidFill>
                  <a:schemeClr val="tx1"/>
                </a:solidFill>
                <a:latin typeface="Segoe" pitchFamily="34" charset="0"/>
                <a:ea typeface="+mn-ea"/>
                <a:cs typeface="+mn-cs"/>
              </a:rPr>
              <a:t>RxTxSwitchTime</a:t>
            </a:r>
            <a:r>
              <a:rPr lang="en-US" sz="1000" kern="1200" baseline="0" dirty="0" smtClean="0">
                <a:solidFill>
                  <a:schemeClr val="tx1"/>
                </a:solidFill>
                <a:latin typeface="Segoe" pitchFamily="34" charset="0"/>
                <a:ea typeface="+mn-ea"/>
                <a:cs typeface="+mn-cs"/>
              </a:rPr>
              <a:t> ::= The nominal time that the PMD takes to switch from Receive to Transmit.</a:t>
            </a:r>
          </a:p>
          <a:p>
            <a:endParaRPr lang="en-US" sz="1000" kern="1200" baseline="0" dirty="0" smtClean="0">
              <a:solidFill>
                <a:schemeClr val="tx1"/>
              </a:solidFill>
              <a:latin typeface="Segoe" pitchFamily="34" charset="0"/>
              <a:ea typeface="+mn-ea"/>
              <a:cs typeface="+mn-cs"/>
            </a:endParaRPr>
          </a:p>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2008-06-11 05:42</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dirty="0" smtClean="0"/>
              <a:t>Preparation phase – load frame symbols onto RC board</a:t>
            </a:r>
          </a:p>
          <a:p>
            <a:pPr lvl="1"/>
            <a:r>
              <a:rPr lang="en-US" dirty="0" smtClean="0"/>
              <a:t>Medium access phase – involve MAC state-machine to control channel access </a:t>
            </a:r>
          </a:p>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2008-06-11 05:43</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Note1: Add </a:t>
            </a:r>
            <a:r>
              <a:rPr lang="en-US" smtClean="0"/>
              <a:t>a screen </a:t>
            </a:r>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2008-06-11 05:43</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14</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1: Add </a:t>
            </a: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2008-06-11 05:43</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73125" y="2825750"/>
            <a:ext cx="9337673" cy="1661993"/>
          </a:xfrm>
          <a:ln algn="ctr"/>
        </p:spPr>
        <p:txBody>
          <a:bodyPr lIns="0" tIns="0" rIns="0" bIns="0" anchor="b"/>
          <a:lstStyle>
            <a:lvl1pPr algn="l" rtl="0" fontAlgn="base">
              <a:lnSpc>
                <a:spcPct val="90000"/>
              </a:lnSpc>
              <a:spcBef>
                <a:spcPct val="0"/>
              </a:spcBef>
              <a:spcAft>
                <a:spcPct val="0"/>
              </a:spcAft>
              <a:defRPr lang="en-US" sz="6000" spc="0" baseline="0" dirty="0">
                <a:ln w="3175">
                  <a:noFill/>
                </a:ln>
                <a:solidFill>
                  <a:schemeClr val="accent1">
                    <a:lumMod val="50000"/>
                    <a:lumOff val="50000"/>
                  </a:schemeClr>
                </a:solidFill>
                <a:effectLst/>
                <a:latin typeface="Segoe" pitchFamily="34" charset="0"/>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873127" y="5248275"/>
            <a:ext cx="9324973" cy="567848"/>
          </a:xfrm>
        </p:spPr>
        <p:txBody>
          <a:bodyPr lIns="0" tIns="0" rIns="0" bIns="0" anchor="b"/>
          <a:lstStyle>
            <a:lvl1pPr marL="0" indent="0">
              <a:spcBef>
                <a:spcPct val="0"/>
              </a:spcBef>
              <a:buFont typeface="Wingdings" pitchFamily="2" charset="2"/>
              <a:buNone/>
              <a:defRPr sz="4100" baseline="0">
                <a:solidFill>
                  <a:schemeClr val="bg2"/>
                </a:solidFill>
              </a:defRPr>
            </a:lvl1pPr>
          </a:lstStyle>
          <a:p>
            <a:r>
              <a:rPr lang="en-US" dirty="0"/>
              <a:t>Click to edit Master subtitle style</a:t>
            </a:r>
          </a:p>
        </p:txBody>
      </p:sp>
      <p:sp>
        <p:nvSpPr>
          <p:cNvPr id="4" name="Rectangle 6"/>
          <p:cNvSpPr>
            <a:spLocks noGrp="1" noChangeArrowheads="1"/>
          </p:cNvSpPr>
          <p:nvPr>
            <p:ph type="sldNum" sz="quarter" idx="12"/>
          </p:nvPr>
        </p:nvSpPr>
        <p:spPr>
          <a:xfrm>
            <a:off x="8484870" y="7465696"/>
            <a:ext cx="2286000" cy="548640"/>
          </a:xfrm>
          <a:prstGeom prst="rect">
            <a:avLst/>
          </a:prstGeom>
          <a:ln/>
        </p:spPr>
        <p:txBody>
          <a:bodyPr lIns="109728" tIns="54864" rIns="109728" bIns="54864"/>
          <a:lstStyle>
            <a:lvl1pPr algn="r">
              <a:defRPr sz="2000"/>
            </a:lvl1pPr>
          </a:lstStyle>
          <a:p>
            <a:pPr>
              <a:defRPr/>
            </a:pPr>
            <a:fld id="{05F79666-4A2A-48BF-BA9C-3DB79E90F9E5}" type="slidenum">
              <a:rPr lang="zh-CN" altLang="en-US" smtClean="0"/>
              <a:pPr>
                <a:defRPr/>
              </a:pPr>
              <a:t>‹#›</a:t>
            </a:fld>
            <a:endParaRPr lang="en-US" altLang="zh-CN"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69557" y="1289266"/>
            <a:ext cx="10056494" cy="664797"/>
          </a:xfrm>
        </p:spPr>
        <p:txBody>
          <a:bodyPr/>
          <a:lstStyle>
            <a:lvl1pPr algn="l" rtl="0" fontAlgn="base">
              <a:lnSpc>
                <a:spcPct val="90000"/>
              </a:lnSpc>
              <a:spcBef>
                <a:spcPct val="0"/>
              </a:spcBef>
              <a:spcAft>
                <a:spcPct val="0"/>
              </a:spcAft>
              <a:defRPr lang="en-US" sz="4800" spc="0" baseline="0" dirty="0">
                <a:ln w="3175">
                  <a:noFill/>
                </a:ln>
                <a:solidFill>
                  <a:schemeClr val="accent1">
                    <a:lumMod val="50000"/>
                    <a:lumOff val="50000"/>
                  </a:schemeClr>
                </a:solidFill>
                <a:effectLst/>
                <a:latin typeface="Segoe" pitchFamily="34" charset="0"/>
                <a:ea typeface="+mn-ea"/>
                <a:cs typeface="Arial"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2496065"/>
            <a:ext cx="10056494" cy="5239265"/>
          </a:xfrm>
        </p:spPr>
        <p:txBody>
          <a:bodyPr/>
          <a:lstStyle>
            <a:lvl1pPr>
              <a:buFontTx/>
              <a:buBlip>
                <a:blip r:embed="rId2"/>
              </a:buBlip>
              <a:defRPr/>
            </a:lvl1pPr>
            <a:lvl2pPr>
              <a:buFontTx/>
              <a:buBlip>
                <a:blip r:embed="rId3"/>
              </a:buBlip>
              <a:defRPr/>
            </a:lvl2pPr>
            <a:lvl3pPr>
              <a:buFontTx/>
              <a:buBlip>
                <a:blip r:embed="rId3"/>
              </a:buBlip>
              <a:defRPr/>
            </a:lvl3pPr>
            <a:lvl4pPr>
              <a:buFontTx/>
              <a:buBlip>
                <a:blip r:embed="rId3"/>
              </a:buBlip>
              <a:defRPr/>
            </a:lvl4pPr>
            <a:lvl5pPr>
              <a:buFontTx/>
              <a:buBlip>
                <a:blip r:embed="rId3"/>
              </a:buBlip>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sldNum" sz="quarter" idx="12"/>
          </p:nvPr>
        </p:nvSpPr>
        <p:spPr>
          <a:xfrm>
            <a:off x="8484870" y="7465696"/>
            <a:ext cx="2286000" cy="548640"/>
          </a:xfrm>
          <a:prstGeom prst="rect">
            <a:avLst/>
          </a:prstGeom>
          <a:ln/>
        </p:spPr>
        <p:txBody>
          <a:bodyPr lIns="109728" tIns="54864" rIns="109728" bIns="54864"/>
          <a:lstStyle>
            <a:lvl1pPr algn="r">
              <a:defRPr sz="2000"/>
            </a:lvl1pPr>
          </a:lstStyle>
          <a:p>
            <a:pPr>
              <a:defRPr/>
            </a:pPr>
            <a:fld id="{05F79666-4A2A-48BF-BA9C-3DB79E90F9E5}" type="slidenum">
              <a:rPr lang="zh-CN" altLang="en-US" smtClean="0"/>
              <a:pPr>
                <a:defRPr/>
              </a:pPr>
              <a:t>‹#›</a:t>
            </a:fld>
            <a:endParaRPr lang="en-US" altLang="zh-CN"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heme" Target="../theme/theme1.xml"/><Relationship Id="rId7"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lum/>
          </a:blip>
          <a:srcRect/>
          <a:stretch>
            <a:fillRect t="-1000" b="-1000"/>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697038"/>
            <a:ext cx="10056494" cy="6647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Title Slide</a:t>
            </a:r>
          </a:p>
        </p:txBody>
      </p:sp>
      <p:sp>
        <p:nvSpPr>
          <p:cNvPr id="1027" name="Rectangle 8"/>
          <p:cNvSpPr>
            <a:spLocks noGrp="1" noChangeArrowheads="1"/>
          </p:cNvSpPr>
          <p:nvPr>
            <p:ph type="body" idx="1"/>
          </p:nvPr>
        </p:nvSpPr>
        <p:spPr bwMode="auto">
          <a:xfrm>
            <a:off x="457200" y="3120074"/>
            <a:ext cx="10056494" cy="249174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6" name="Picture 6" descr="MSREnglishLogo_White"/>
          <p:cNvPicPr>
            <a:picLocks noChangeAspect="1" noChangeArrowheads="1"/>
          </p:cNvPicPr>
          <p:nvPr/>
        </p:nvPicPr>
        <p:blipFill>
          <a:blip r:embed="rId5"/>
          <a:srcRect/>
          <a:stretch>
            <a:fillRect/>
          </a:stretch>
        </p:blipFill>
        <p:spPr bwMode="auto">
          <a:xfrm>
            <a:off x="8835081" y="235422"/>
            <a:ext cx="1556436" cy="435802"/>
          </a:xfrm>
          <a:prstGeom prst="rect">
            <a:avLst/>
          </a:prstGeom>
          <a:noFill/>
        </p:spPr>
      </p:pic>
      <p:sp>
        <p:nvSpPr>
          <p:cNvPr id="5" name="Rectangle 6"/>
          <p:cNvSpPr>
            <a:spLocks noGrp="1" noChangeArrowheads="1"/>
          </p:cNvSpPr>
          <p:nvPr>
            <p:ph type="sldNum" sz="quarter" idx="4"/>
          </p:nvPr>
        </p:nvSpPr>
        <p:spPr>
          <a:xfrm>
            <a:off x="8484870" y="7465696"/>
            <a:ext cx="2286000" cy="548640"/>
          </a:xfrm>
          <a:prstGeom prst="rect">
            <a:avLst/>
          </a:prstGeom>
          <a:ln/>
        </p:spPr>
        <p:txBody>
          <a:bodyPr lIns="109728" tIns="54864" rIns="109728" bIns="54864"/>
          <a:lstStyle>
            <a:lvl1pPr algn="r">
              <a:defRPr sz="2000">
                <a:solidFill>
                  <a:schemeClr val="bg2"/>
                </a:solidFill>
              </a:defRPr>
            </a:lvl1pPr>
          </a:lstStyle>
          <a:p>
            <a:pPr>
              <a:defRPr/>
            </a:pPr>
            <a:fld id="{05F79666-4A2A-48BF-BA9C-3DB79E90F9E5}" type="slidenum">
              <a:rPr lang="zh-CN" altLang="en-US" smtClean="0"/>
              <a:pPr>
                <a:defRPr/>
              </a:pPr>
              <a:t>‹#›</a:t>
            </a:fld>
            <a:endParaRPr lang="en-US" altLang="zh-CN" dirty="0"/>
          </a:p>
        </p:txBody>
      </p:sp>
    </p:spTree>
  </p:cSld>
  <p:clrMap bg1="dk2" tx1="lt1" bg2="dk1" tx2="lt2" accent1="accent1" accent2="accent2" accent3="accent3" accent4="accent4" accent5="accent5" accent6="accent6" hlink="hlink" folHlink="folHlink"/>
  <p:sldLayoutIdLst>
    <p:sldLayoutId id="2147483662" r:id="rId1"/>
    <p:sldLayoutId id="2147483669" r:id="rId2"/>
  </p:sldLayoutIdLst>
  <p:transition>
    <p:fade/>
  </p:transition>
  <p:timing>
    <p:tnLst>
      <p:par>
        <p:cTn id="1" dur="indefinite" restart="never" nodeType="tmRoot"/>
      </p:par>
    </p:tnLst>
  </p:timing>
  <p:hf hdr="0" ftr="0" dt="0"/>
  <p:txStyles>
    <p:titleStyle>
      <a:lvl1pPr algn="l" defTabSz="1095376" rtl="0" eaLnBrk="0" fontAlgn="base" hangingPunct="0">
        <a:lnSpc>
          <a:spcPct val="90000"/>
        </a:lnSpc>
        <a:spcBef>
          <a:spcPct val="0"/>
        </a:spcBef>
        <a:spcAft>
          <a:spcPct val="0"/>
        </a:spcAft>
        <a:defRPr lang="en-US" sz="4800" b="0" cap="none" spc="-360" baseline="0" dirty="0" smtClean="0">
          <a:ln w="3175">
            <a:noFill/>
          </a:ln>
          <a:solidFill>
            <a:schemeClr val="tx2">
              <a:lumMod val="50000"/>
            </a:schemeClr>
          </a:solidFill>
          <a:effectLst/>
          <a:latin typeface="Segoe" pitchFamily="34" charset="0"/>
          <a:ea typeface="+mn-ea"/>
          <a:cs typeface="Arial" charset="0"/>
        </a:defRPr>
      </a:lvl1pPr>
      <a:lvl2pPr algn="l" defTabSz="1095376" rtl="0" eaLnBrk="0" fontAlgn="base" hangingPunct="0">
        <a:lnSpc>
          <a:spcPct val="90000"/>
        </a:lnSpc>
        <a:spcBef>
          <a:spcPct val="0"/>
        </a:spcBef>
        <a:spcAft>
          <a:spcPct val="0"/>
        </a:spcAft>
        <a:defRPr sz="5400">
          <a:solidFill>
            <a:schemeClr val="tx2"/>
          </a:solidFill>
          <a:latin typeface="Segoe Semibold" pitchFamily="34" charset="0"/>
        </a:defRPr>
      </a:lvl2pPr>
      <a:lvl3pPr algn="l" defTabSz="1095376" rtl="0" eaLnBrk="0" fontAlgn="base" hangingPunct="0">
        <a:lnSpc>
          <a:spcPct val="90000"/>
        </a:lnSpc>
        <a:spcBef>
          <a:spcPct val="0"/>
        </a:spcBef>
        <a:spcAft>
          <a:spcPct val="0"/>
        </a:spcAft>
        <a:defRPr sz="5400">
          <a:solidFill>
            <a:schemeClr val="tx2"/>
          </a:solidFill>
          <a:latin typeface="Segoe Semibold" pitchFamily="34" charset="0"/>
        </a:defRPr>
      </a:lvl3pPr>
      <a:lvl4pPr algn="l" defTabSz="1095376" rtl="0" eaLnBrk="0" fontAlgn="base" hangingPunct="0">
        <a:lnSpc>
          <a:spcPct val="90000"/>
        </a:lnSpc>
        <a:spcBef>
          <a:spcPct val="0"/>
        </a:spcBef>
        <a:spcAft>
          <a:spcPct val="0"/>
        </a:spcAft>
        <a:defRPr sz="5400">
          <a:solidFill>
            <a:schemeClr val="tx2"/>
          </a:solidFill>
          <a:latin typeface="Segoe Semibold" pitchFamily="34" charset="0"/>
        </a:defRPr>
      </a:lvl4pPr>
      <a:lvl5pPr algn="l" defTabSz="1095376" rtl="0" eaLnBrk="0" fontAlgn="base" hangingPunct="0">
        <a:lnSpc>
          <a:spcPct val="90000"/>
        </a:lnSpc>
        <a:spcBef>
          <a:spcPct val="0"/>
        </a:spcBef>
        <a:spcAft>
          <a:spcPct val="0"/>
        </a:spcAft>
        <a:defRPr sz="5400">
          <a:solidFill>
            <a:schemeClr val="tx2"/>
          </a:solidFill>
          <a:latin typeface="Segoe Semibold" pitchFamily="34" charset="0"/>
        </a:defRPr>
      </a:lvl5pPr>
      <a:lvl6pPr marL="457182" algn="l" defTabSz="1096919" rtl="0" fontAlgn="base">
        <a:lnSpc>
          <a:spcPct val="90000"/>
        </a:lnSpc>
        <a:spcBef>
          <a:spcPct val="0"/>
        </a:spcBef>
        <a:spcAft>
          <a:spcPct val="0"/>
        </a:spcAft>
        <a:defRPr sz="5400">
          <a:solidFill>
            <a:schemeClr val="tx2"/>
          </a:solidFill>
          <a:latin typeface="Segoe Semibold" pitchFamily="34" charset="0"/>
        </a:defRPr>
      </a:lvl6pPr>
      <a:lvl7pPr marL="914364" algn="l" defTabSz="1096919" rtl="0" fontAlgn="base">
        <a:lnSpc>
          <a:spcPct val="90000"/>
        </a:lnSpc>
        <a:spcBef>
          <a:spcPct val="0"/>
        </a:spcBef>
        <a:spcAft>
          <a:spcPct val="0"/>
        </a:spcAft>
        <a:defRPr sz="5400">
          <a:solidFill>
            <a:schemeClr val="tx2"/>
          </a:solidFill>
          <a:latin typeface="Segoe Semibold" pitchFamily="34" charset="0"/>
        </a:defRPr>
      </a:lvl7pPr>
      <a:lvl8pPr marL="1371545" algn="l" defTabSz="1096919" rtl="0" fontAlgn="base">
        <a:lnSpc>
          <a:spcPct val="90000"/>
        </a:lnSpc>
        <a:spcBef>
          <a:spcPct val="0"/>
        </a:spcBef>
        <a:spcAft>
          <a:spcPct val="0"/>
        </a:spcAft>
        <a:defRPr sz="5400">
          <a:solidFill>
            <a:schemeClr val="tx2"/>
          </a:solidFill>
          <a:latin typeface="Segoe Semibold" pitchFamily="34" charset="0"/>
        </a:defRPr>
      </a:lvl8pPr>
      <a:lvl9pPr marL="1828727" algn="l" defTabSz="1096919" rtl="0" fontAlgn="base">
        <a:lnSpc>
          <a:spcPct val="90000"/>
        </a:lnSpc>
        <a:spcBef>
          <a:spcPct val="0"/>
        </a:spcBef>
        <a:spcAft>
          <a:spcPct val="0"/>
        </a:spcAft>
        <a:defRPr sz="5400">
          <a:solidFill>
            <a:schemeClr val="tx2"/>
          </a:solidFill>
          <a:latin typeface="Segoe Semibold" pitchFamily="34" charset="0"/>
        </a:defRPr>
      </a:lvl9pPr>
    </p:titleStyle>
    <p:bodyStyle>
      <a:lvl1pPr marL="459106" indent="-459106" algn="l" defTabSz="1095376" rtl="0" eaLnBrk="0" fontAlgn="base" hangingPunct="0">
        <a:lnSpc>
          <a:spcPct val="90000"/>
        </a:lnSpc>
        <a:spcBef>
          <a:spcPct val="30000"/>
        </a:spcBef>
        <a:spcAft>
          <a:spcPct val="0"/>
        </a:spcAft>
        <a:buClr>
          <a:schemeClr val="tx2"/>
        </a:buClr>
        <a:buSzPct val="95000"/>
        <a:buFontTx/>
        <a:buBlip>
          <a:blip r:embed="rId6"/>
        </a:buBlip>
        <a:defRPr sz="3600">
          <a:solidFill>
            <a:schemeClr val="bg2"/>
          </a:solidFill>
          <a:latin typeface="+mn-lt"/>
          <a:ea typeface="+mn-ea"/>
          <a:cs typeface="+mn-cs"/>
        </a:defRPr>
      </a:lvl1pPr>
      <a:lvl2pPr marL="845820" indent="-381000" algn="l" defTabSz="1095376" rtl="0" eaLnBrk="0" fontAlgn="base" hangingPunct="0">
        <a:lnSpc>
          <a:spcPct val="90000"/>
        </a:lnSpc>
        <a:spcBef>
          <a:spcPct val="30000"/>
        </a:spcBef>
        <a:spcAft>
          <a:spcPct val="0"/>
        </a:spcAft>
        <a:buClr>
          <a:schemeClr val="tx2"/>
        </a:buClr>
        <a:buSzPct val="80000"/>
        <a:buFontTx/>
        <a:buBlip>
          <a:blip r:embed="rId7"/>
        </a:buBlip>
        <a:defRPr sz="3200">
          <a:solidFill>
            <a:schemeClr val="bg2"/>
          </a:solidFill>
          <a:latin typeface="+mn-lt"/>
        </a:defRPr>
      </a:lvl2pPr>
      <a:lvl3pPr marL="1186816" indent="-339090" algn="l" defTabSz="1095376" rtl="0" eaLnBrk="0" fontAlgn="base" hangingPunct="0">
        <a:lnSpc>
          <a:spcPct val="90000"/>
        </a:lnSpc>
        <a:spcBef>
          <a:spcPct val="30000"/>
        </a:spcBef>
        <a:spcAft>
          <a:spcPct val="0"/>
        </a:spcAft>
        <a:buClr>
          <a:schemeClr val="tx2"/>
        </a:buClr>
        <a:buSzPct val="80000"/>
        <a:buFontTx/>
        <a:buBlip>
          <a:blip r:embed="rId7"/>
        </a:buBlip>
        <a:defRPr sz="2800">
          <a:solidFill>
            <a:schemeClr val="bg2"/>
          </a:solidFill>
          <a:latin typeface="+mn-lt"/>
        </a:defRPr>
      </a:lvl3pPr>
      <a:lvl4pPr marL="1520190" indent="-331470" algn="l" defTabSz="1095376" rtl="0" eaLnBrk="0" fontAlgn="base" hangingPunct="0">
        <a:lnSpc>
          <a:spcPct val="90000"/>
        </a:lnSpc>
        <a:spcBef>
          <a:spcPct val="30000"/>
        </a:spcBef>
        <a:spcAft>
          <a:spcPct val="0"/>
        </a:spcAft>
        <a:buClr>
          <a:schemeClr val="tx2"/>
        </a:buClr>
        <a:buSzPct val="80000"/>
        <a:buFontTx/>
        <a:buBlip>
          <a:blip r:embed="rId7"/>
        </a:buBlip>
        <a:defRPr sz="2400">
          <a:solidFill>
            <a:schemeClr val="bg2"/>
          </a:solidFill>
          <a:latin typeface="+mn-lt"/>
        </a:defRPr>
      </a:lvl4pPr>
      <a:lvl5pPr marL="1836420" indent="-312420" algn="l" defTabSz="1095376" rtl="0" eaLnBrk="0" fontAlgn="base" hangingPunct="0">
        <a:lnSpc>
          <a:spcPct val="90000"/>
        </a:lnSpc>
        <a:spcBef>
          <a:spcPct val="30000"/>
        </a:spcBef>
        <a:spcAft>
          <a:spcPct val="0"/>
        </a:spcAft>
        <a:buClr>
          <a:schemeClr val="tx2"/>
        </a:buClr>
        <a:buSzPct val="80000"/>
        <a:buFontTx/>
        <a:buBlip>
          <a:blip r:embed="rId7"/>
        </a:buBlip>
        <a:defRPr sz="2400">
          <a:solidFill>
            <a:schemeClr val="bg2"/>
          </a:solidFill>
          <a:latin typeface="+mn-lt"/>
        </a:defRPr>
      </a:lvl5pPr>
      <a:lvl6pPr marL="2293847" indent="-314312" algn="l" defTabSz="1096919" rtl="0" fontAlgn="base">
        <a:lnSpc>
          <a:spcPct val="90000"/>
        </a:lnSpc>
        <a:spcBef>
          <a:spcPct val="30000"/>
        </a:spcBef>
        <a:spcAft>
          <a:spcPct val="0"/>
        </a:spcAft>
        <a:buClr>
          <a:schemeClr val="tx2"/>
        </a:buClr>
        <a:buSzPct val="80000"/>
        <a:buFont typeface="Wingdings" pitchFamily="2" charset="2"/>
        <a:buBlip>
          <a:blip r:embed="rId8"/>
        </a:buBlip>
        <a:defRPr sz="2400">
          <a:solidFill>
            <a:schemeClr val="tx1"/>
          </a:solidFill>
          <a:latin typeface="+mn-lt"/>
        </a:defRPr>
      </a:lvl6pPr>
      <a:lvl7pPr marL="2751028" indent="-314312" algn="l" defTabSz="1096919" rtl="0" fontAlgn="base">
        <a:lnSpc>
          <a:spcPct val="90000"/>
        </a:lnSpc>
        <a:spcBef>
          <a:spcPct val="30000"/>
        </a:spcBef>
        <a:spcAft>
          <a:spcPct val="0"/>
        </a:spcAft>
        <a:buClr>
          <a:schemeClr val="tx2"/>
        </a:buClr>
        <a:buSzPct val="80000"/>
        <a:buFont typeface="Wingdings" pitchFamily="2" charset="2"/>
        <a:buBlip>
          <a:blip r:embed="rId8"/>
        </a:buBlip>
        <a:defRPr sz="2400">
          <a:solidFill>
            <a:schemeClr val="tx1"/>
          </a:solidFill>
          <a:latin typeface="+mn-lt"/>
        </a:defRPr>
      </a:lvl7pPr>
      <a:lvl8pPr marL="3208210" indent="-314312" algn="l" defTabSz="1096919" rtl="0" fontAlgn="base">
        <a:lnSpc>
          <a:spcPct val="90000"/>
        </a:lnSpc>
        <a:spcBef>
          <a:spcPct val="30000"/>
        </a:spcBef>
        <a:spcAft>
          <a:spcPct val="0"/>
        </a:spcAft>
        <a:buClr>
          <a:schemeClr val="tx2"/>
        </a:buClr>
        <a:buSzPct val="80000"/>
        <a:buFont typeface="Wingdings" pitchFamily="2" charset="2"/>
        <a:buBlip>
          <a:blip r:embed="rId8"/>
        </a:buBlip>
        <a:defRPr sz="2400">
          <a:solidFill>
            <a:schemeClr val="tx1"/>
          </a:solidFill>
          <a:latin typeface="+mn-lt"/>
        </a:defRPr>
      </a:lvl8pPr>
      <a:lvl9pPr marL="3665392" indent="-314312" algn="l" defTabSz="1096919" rtl="0" fontAlgn="base">
        <a:lnSpc>
          <a:spcPct val="90000"/>
        </a:lnSpc>
        <a:spcBef>
          <a:spcPct val="30000"/>
        </a:spcBef>
        <a:spcAft>
          <a:spcPct val="0"/>
        </a:spcAft>
        <a:buClr>
          <a:schemeClr val="tx2"/>
        </a:buClr>
        <a:buSzPct val="80000"/>
        <a:buFont typeface="Wingdings" pitchFamily="2" charset="2"/>
        <a:buBlip>
          <a:blip r:embed="rId8"/>
        </a:buBlip>
        <a:defRPr sz="2400">
          <a:solidFill>
            <a:schemeClr val="tx1"/>
          </a:solidFill>
          <a:latin typeface="+mn-lt"/>
        </a:defRPr>
      </a:lvl9pPr>
    </p:bodyStyle>
    <p:otherStyle>
      <a:defPPr>
        <a:defRPr lang="en-US"/>
      </a:defPPr>
      <a:lvl1pPr marL="0" algn="l" defTabSz="914364" rtl="0" eaLnBrk="1" latinLnBrk="0" hangingPunct="1">
        <a:defRPr sz="1800" kern="1200">
          <a:solidFill>
            <a:schemeClr val="tx1"/>
          </a:solidFill>
          <a:latin typeface="+mn-lt"/>
          <a:ea typeface="+mn-ea"/>
          <a:cs typeface="+mn-cs"/>
        </a:defRPr>
      </a:lvl1pPr>
      <a:lvl2pPr marL="457182" algn="l" defTabSz="914364" rtl="0" eaLnBrk="1" latinLnBrk="0" hangingPunct="1">
        <a:defRPr sz="1800" kern="1200">
          <a:solidFill>
            <a:schemeClr val="tx1"/>
          </a:solidFill>
          <a:latin typeface="+mn-lt"/>
          <a:ea typeface="+mn-ea"/>
          <a:cs typeface="+mn-cs"/>
        </a:defRPr>
      </a:lvl2pPr>
      <a:lvl3pPr marL="914364" algn="l" defTabSz="914364" rtl="0" eaLnBrk="1" latinLnBrk="0" hangingPunct="1">
        <a:defRPr sz="1800" kern="1200">
          <a:solidFill>
            <a:schemeClr val="tx1"/>
          </a:solidFill>
          <a:latin typeface="+mn-lt"/>
          <a:ea typeface="+mn-ea"/>
          <a:cs typeface="+mn-cs"/>
        </a:defRPr>
      </a:lvl3pPr>
      <a:lvl4pPr marL="1371545" algn="l" defTabSz="914364" rtl="0" eaLnBrk="1" latinLnBrk="0" hangingPunct="1">
        <a:defRPr sz="1800" kern="1200">
          <a:solidFill>
            <a:schemeClr val="tx1"/>
          </a:solidFill>
          <a:latin typeface="+mn-lt"/>
          <a:ea typeface="+mn-ea"/>
          <a:cs typeface="+mn-cs"/>
        </a:defRPr>
      </a:lvl4pPr>
      <a:lvl5pPr marL="1828727" algn="l" defTabSz="914364" rtl="0" eaLnBrk="1" latinLnBrk="0" hangingPunct="1">
        <a:defRPr sz="1800" kern="1200">
          <a:solidFill>
            <a:schemeClr val="tx1"/>
          </a:solidFill>
          <a:latin typeface="+mn-lt"/>
          <a:ea typeface="+mn-ea"/>
          <a:cs typeface="+mn-cs"/>
        </a:defRPr>
      </a:lvl5pPr>
      <a:lvl6pPr marL="2285909" algn="l" defTabSz="914364" rtl="0" eaLnBrk="1" latinLnBrk="0" hangingPunct="1">
        <a:defRPr sz="1800" kern="1200">
          <a:solidFill>
            <a:schemeClr val="tx1"/>
          </a:solidFill>
          <a:latin typeface="+mn-lt"/>
          <a:ea typeface="+mn-ea"/>
          <a:cs typeface="+mn-cs"/>
        </a:defRPr>
      </a:lvl6pPr>
      <a:lvl7pPr marL="2743091" algn="l" defTabSz="914364" rtl="0" eaLnBrk="1" latinLnBrk="0" hangingPunct="1">
        <a:defRPr sz="1800" kern="1200">
          <a:solidFill>
            <a:schemeClr val="tx1"/>
          </a:solidFill>
          <a:latin typeface="+mn-lt"/>
          <a:ea typeface="+mn-ea"/>
          <a:cs typeface="+mn-cs"/>
        </a:defRPr>
      </a:lvl7pPr>
      <a:lvl8pPr marL="3200272" algn="l" defTabSz="914364" rtl="0" eaLnBrk="1" latinLnBrk="0" hangingPunct="1">
        <a:defRPr sz="1800" kern="1200">
          <a:solidFill>
            <a:schemeClr val="tx1"/>
          </a:solidFill>
          <a:latin typeface="+mn-lt"/>
          <a:ea typeface="+mn-ea"/>
          <a:cs typeface="+mn-cs"/>
        </a:defRPr>
      </a:lvl8pPr>
      <a:lvl9pPr marL="3657454" algn="l" defTabSz="91436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w3.org/2001/XMLSchema-instance"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6" name="Rectangle 64"/>
          <p:cNvSpPr>
            <a:spLocks noGrp="1" noChangeArrowheads="1"/>
          </p:cNvSpPr>
          <p:nvPr>
            <p:ph type="ctrTitle"/>
          </p:nvPr>
        </p:nvSpPr>
        <p:spPr>
          <a:xfrm>
            <a:off x="457200" y="2286000"/>
            <a:ext cx="10210800" cy="1994392"/>
          </a:xfrm>
        </p:spPr>
        <p:txBody>
          <a:bodyPr/>
          <a:lstStyle/>
          <a:p>
            <a:pPr algn="ctr"/>
            <a:r>
              <a:rPr sz="4800" b="1" smtClean="0"/>
              <a:t>The Case of Software Defined Radio with MSRA</a:t>
            </a:r>
            <a:br>
              <a:rPr sz="4800" b="1" smtClean="0"/>
            </a:br>
            <a:r>
              <a:rPr sz="4800" b="1" smtClean="0"/>
              <a:t>(work-in-progress)</a:t>
            </a:r>
            <a:endParaRPr lang="en-US" sz="4400" dirty="0">
              <a:effectLst/>
            </a:endParaRPr>
          </a:p>
        </p:txBody>
      </p:sp>
      <p:sp>
        <p:nvSpPr>
          <p:cNvPr id="3137" name="Rectangle 65"/>
          <p:cNvSpPr>
            <a:spLocks noGrp="1" noChangeArrowheads="1"/>
          </p:cNvSpPr>
          <p:nvPr>
            <p:ph type="subTitle" idx="1"/>
          </p:nvPr>
        </p:nvSpPr>
        <p:spPr>
          <a:xfrm>
            <a:off x="1066800" y="5029200"/>
            <a:ext cx="8839200" cy="2659190"/>
          </a:xfrm>
        </p:spPr>
        <p:txBody>
          <a:bodyPr/>
          <a:lstStyle/>
          <a:p>
            <a:pPr algn="ctr"/>
            <a:r>
              <a:rPr lang="en-US" sz="3200" b="1" dirty="0" smtClean="0"/>
              <a:t>Yongguang Zhang</a:t>
            </a:r>
          </a:p>
          <a:p>
            <a:pPr algn="ctr"/>
            <a:r>
              <a:rPr lang="en-US" sz="3200" dirty="0" smtClean="0"/>
              <a:t>with Kun Tan, Fan Yang, Jiansong Zhang, Haitao Wu, Chunyi Peng, Songwu Lu</a:t>
            </a:r>
          </a:p>
          <a:p>
            <a:pPr algn="ctr"/>
            <a:r>
              <a:rPr lang="en-US" sz="3200" b="1" dirty="0" smtClean="0"/>
              <a:t>Microsoft Research Asia</a:t>
            </a:r>
          </a:p>
          <a:p>
            <a:pPr algn="ctr"/>
            <a:endParaRPr lang="en-US" sz="3200" dirty="0" smtClean="0">
              <a:latin typeface="Segoe" pitchFamily="34" charset="0"/>
            </a:endParaRPr>
          </a:p>
          <a:p>
            <a:pPr algn="ctr"/>
            <a:r>
              <a:rPr lang="en-US" sz="3200" dirty="0" smtClean="0">
                <a:latin typeface="Segoe" pitchFamily="34" charset="0"/>
              </a:rPr>
              <a:t>June 2008</a:t>
            </a:r>
            <a:endParaRPr lang="en-US" sz="3600" dirty="0">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Research Opportunities</a:t>
            </a:r>
            <a:endParaRPr lang="en-US" dirty="0"/>
          </a:p>
        </p:txBody>
      </p:sp>
      <p:sp>
        <p:nvSpPr>
          <p:cNvPr id="3" name="Text Placeholder 2"/>
          <p:cNvSpPr>
            <a:spLocks noGrp="1"/>
          </p:cNvSpPr>
          <p:nvPr>
            <p:ph type="body" idx="1"/>
          </p:nvPr>
        </p:nvSpPr>
        <p:spPr>
          <a:xfrm>
            <a:off x="457200" y="2496065"/>
            <a:ext cx="10056494" cy="4690515"/>
          </a:xfrm>
        </p:spPr>
        <p:txBody>
          <a:bodyPr/>
          <a:lstStyle/>
          <a:p>
            <a:r>
              <a:rPr lang="en-US" dirty="0" smtClean="0"/>
              <a:t>Operating system support for SDR</a:t>
            </a:r>
          </a:p>
          <a:p>
            <a:pPr lvl="1"/>
            <a:r>
              <a:rPr lang="en-US" dirty="0" smtClean="0"/>
              <a:t>Resource management for multi-core</a:t>
            </a:r>
          </a:p>
          <a:p>
            <a:pPr lvl="1"/>
            <a:r>
              <a:rPr lang="en-US" dirty="0" smtClean="0"/>
              <a:t>High-resolution timer, scheduler</a:t>
            </a:r>
          </a:p>
          <a:p>
            <a:r>
              <a:rPr lang="en-US" dirty="0" smtClean="0"/>
              <a:t>Programmability</a:t>
            </a:r>
          </a:p>
          <a:p>
            <a:pPr lvl="1"/>
            <a:r>
              <a:rPr lang="en-US" dirty="0" smtClean="0"/>
              <a:t>Library, reusable components</a:t>
            </a:r>
          </a:p>
          <a:p>
            <a:pPr lvl="1"/>
            <a:r>
              <a:rPr lang="en-US" dirty="0" smtClean="0"/>
              <a:t>Development tools</a:t>
            </a:r>
          </a:p>
          <a:p>
            <a:r>
              <a:rPr lang="en-US" dirty="0" smtClean="0"/>
              <a:t>New thinking in wireless communications under extra computational power</a:t>
            </a:r>
            <a:endParaRPr lang="en-US" dirty="0"/>
          </a:p>
        </p:txBody>
      </p:sp>
      <p:sp>
        <p:nvSpPr>
          <p:cNvPr id="4" name="Slide Number Placeholder 3"/>
          <p:cNvSpPr>
            <a:spLocks noGrp="1"/>
          </p:cNvSpPr>
          <p:nvPr>
            <p:ph type="sldNum" sz="quarter" idx="12"/>
          </p:nvPr>
        </p:nvSpPr>
        <p:spPr/>
        <p:txBody>
          <a:bodyPr/>
          <a:lstStyle/>
          <a:p>
            <a:pPr>
              <a:defRPr/>
            </a:pPr>
            <a:fld id="{05F79666-4A2A-48BF-BA9C-3DB79E90F9E5}" type="slidenum">
              <a:rPr lang="zh-CN" altLang="en-US" smtClean="0"/>
              <a:pPr>
                <a:defRPr/>
              </a:pPr>
              <a:t>10</a:t>
            </a:fld>
            <a:endParaRPr lang="en-US" altLang="zh-CN"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557" y="1289266"/>
            <a:ext cx="10056494" cy="664797"/>
          </a:xfrm>
        </p:spPr>
        <p:txBody>
          <a:bodyPr/>
          <a:lstStyle/>
          <a:p>
            <a:r>
              <a:rPr smtClean="0"/>
              <a:t>MAC Core: Precise Timing Control</a:t>
            </a:r>
            <a:endParaRPr lang="en-US" i="1" dirty="0"/>
          </a:p>
        </p:txBody>
      </p:sp>
      <p:sp>
        <p:nvSpPr>
          <p:cNvPr id="3" name="Text Placeholder 2"/>
          <p:cNvSpPr>
            <a:spLocks noGrp="1"/>
          </p:cNvSpPr>
          <p:nvPr>
            <p:ph type="body" idx="1"/>
          </p:nvPr>
        </p:nvSpPr>
        <p:spPr>
          <a:xfrm>
            <a:off x="457200" y="2496065"/>
            <a:ext cx="10056494" cy="5200135"/>
          </a:xfrm>
        </p:spPr>
        <p:txBody>
          <a:bodyPr>
            <a:normAutofit lnSpcReduction="10000"/>
          </a:bodyPr>
          <a:lstStyle/>
          <a:p>
            <a:r>
              <a:rPr lang="en-US" dirty="0" smtClean="0"/>
              <a:t>Kernel service for time-critical MAC  processing</a:t>
            </a:r>
          </a:p>
          <a:p>
            <a:pPr lvl="1"/>
            <a:r>
              <a:rPr lang="en-US" dirty="0" smtClean="0"/>
              <a:t>On-demand dedicate core for MAC state-machine</a:t>
            </a:r>
            <a:endParaRPr lang="en-US" i="1" dirty="0" smtClean="0"/>
          </a:p>
          <a:p>
            <a:pPr lvl="2"/>
            <a:r>
              <a:rPr lang="en-US" dirty="0" smtClean="0"/>
              <a:t>Polling for events when going into time-critical task</a:t>
            </a:r>
          </a:p>
          <a:p>
            <a:pPr lvl="2"/>
            <a:r>
              <a:rPr lang="en-US" dirty="0" smtClean="0"/>
              <a:t>Microsecond level timing control</a:t>
            </a:r>
          </a:p>
          <a:p>
            <a:pPr lvl="1"/>
            <a:r>
              <a:rPr lang="en-US" dirty="0" smtClean="0"/>
              <a:t>Two-phase transmission transaction </a:t>
            </a:r>
          </a:p>
          <a:p>
            <a:pPr lvl="2"/>
            <a:r>
              <a:rPr lang="en-US" dirty="0" smtClean="0"/>
              <a:t>Pre-catch frame symbols in RCB</a:t>
            </a:r>
          </a:p>
          <a:p>
            <a:r>
              <a:rPr lang="en-US" dirty="0" smtClean="0"/>
              <a:t>Time synchronization</a:t>
            </a:r>
          </a:p>
          <a:p>
            <a:pPr lvl="1"/>
            <a:r>
              <a:rPr lang="en-US" dirty="0" smtClean="0"/>
              <a:t>H/W timestamp for </a:t>
            </a:r>
            <a:r>
              <a:rPr lang="en-US" dirty="0" err="1" smtClean="0"/>
              <a:t>transceiving</a:t>
            </a:r>
            <a:r>
              <a:rPr lang="en-US" dirty="0" smtClean="0"/>
              <a:t> events</a:t>
            </a:r>
          </a:p>
          <a:p>
            <a:pPr lvl="1"/>
            <a:r>
              <a:rPr lang="en-US" dirty="0" smtClean="0"/>
              <a:t>Library functions to manage time mappings</a:t>
            </a:r>
            <a:endParaRPr lang="en-US" dirty="0"/>
          </a:p>
        </p:txBody>
      </p:sp>
      <p:sp>
        <p:nvSpPr>
          <p:cNvPr id="4" name="Slide Number Placeholder 3"/>
          <p:cNvSpPr>
            <a:spLocks noGrp="1"/>
          </p:cNvSpPr>
          <p:nvPr>
            <p:ph type="sldNum" sz="quarter" idx="12"/>
          </p:nvPr>
        </p:nvSpPr>
        <p:spPr/>
        <p:txBody>
          <a:bodyPr/>
          <a:lstStyle/>
          <a:p>
            <a:pPr>
              <a:defRPr/>
            </a:pPr>
            <a:fld id="{05F79666-4A2A-48BF-BA9C-3DB79E90F9E5}" type="slidenum">
              <a:rPr lang="zh-CN" altLang="en-US" smtClean="0"/>
              <a:pPr>
                <a:defRPr/>
              </a:pPr>
              <a:t>11</a:t>
            </a:fld>
            <a:endParaRPr lang="en-US" altLang="zh-CN"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ltLang="zh-CN" smtClean="0"/>
              <a:t>Modular Link Layer</a:t>
            </a:r>
            <a:endParaRPr lang="zh-CN" altLang="en-US" dirty="0"/>
          </a:p>
        </p:txBody>
      </p:sp>
      <p:sp>
        <p:nvSpPr>
          <p:cNvPr id="3" name="Text Placeholder 2"/>
          <p:cNvSpPr>
            <a:spLocks noGrp="1"/>
          </p:cNvSpPr>
          <p:nvPr>
            <p:ph type="body" idx="1"/>
          </p:nvPr>
        </p:nvSpPr>
        <p:spPr>
          <a:xfrm>
            <a:off x="457200" y="2362200"/>
            <a:ext cx="10056494" cy="4524315"/>
          </a:xfrm>
        </p:spPr>
        <p:txBody>
          <a:bodyPr/>
          <a:lstStyle/>
          <a:p>
            <a:r>
              <a:rPr lang="en-US" altLang="zh-CN" dirty="0" smtClean="0"/>
              <a:t>Modular software architecture for none time-critical link layer functions</a:t>
            </a:r>
          </a:p>
          <a:p>
            <a:pPr lvl="1"/>
            <a:r>
              <a:rPr lang="en-US" altLang="zh-CN" dirty="0" smtClean="0"/>
              <a:t>Extensibility</a:t>
            </a:r>
          </a:p>
          <a:p>
            <a:pPr lvl="1"/>
            <a:r>
              <a:rPr lang="en-US" altLang="zh-CN" dirty="0" smtClean="0"/>
              <a:t>Code reuse</a:t>
            </a:r>
          </a:p>
          <a:p>
            <a:r>
              <a:rPr lang="en-US" altLang="zh-CN" dirty="0" smtClean="0"/>
              <a:t>Abstract each component into an object with typed interfaces</a:t>
            </a:r>
          </a:p>
          <a:p>
            <a:pPr lvl="1"/>
            <a:r>
              <a:rPr lang="en-US" altLang="zh-CN" dirty="0" smtClean="0"/>
              <a:t>Decouple functionalities into small objects</a:t>
            </a:r>
          </a:p>
          <a:p>
            <a:pPr lvl="1"/>
            <a:r>
              <a:rPr lang="en-US" altLang="zh-CN" dirty="0" smtClean="0"/>
              <a:t>Objects are interconnected with </a:t>
            </a:r>
            <a:r>
              <a:rPr lang="en-US" altLang="zh-CN" i="1" dirty="0" smtClean="0"/>
              <a:t>interfaces</a:t>
            </a:r>
          </a:p>
        </p:txBody>
      </p:sp>
      <p:sp>
        <p:nvSpPr>
          <p:cNvPr id="4" name="Slide Number Placeholder 3"/>
          <p:cNvSpPr>
            <a:spLocks noGrp="1"/>
          </p:cNvSpPr>
          <p:nvPr>
            <p:ph type="sldNum" sz="quarter" idx="12"/>
          </p:nvPr>
        </p:nvSpPr>
        <p:spPr/>
        <p:txBody>
          <a:bodyPr/>
          <a:lstStyle/>
          <a:p>
            <a:pPr>
              <a:defRPr/>
            </a:pPr>
            <a:fld id="{05F79666-4A2A-48BF-BA9C-3DB79E90F9E5}" type="slidenum">
              <a:rPr lang="zh-CN" altLang="en-US" smtClean="0"/>
              <a:pPr>
                <a:defRPr/>
              </a:pPr>
              <a:t>12</a:t>
            </a:fld>
            <a:endParaRPr lang="en-US" altLang="zh-CN"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557" y="1289266"/>
            <a:ext cx="10056494" cy="664797"/>
          </a:xfrm>
        </p:spPr>
        <p:txBody>
          <a:bodyPr/>
          <a:lstStyle/>
          <a:p>
            <a:r>
              <a:rPr smtClean="0"/>
              <a:t>Graph Presentation of Link Layer</a:t>
            </a:r>
            <a:endParaRPr lang="en-US" dirty="0"/>
          </a:p>
        </p:txBody>
      </p:sp>
      <p:sp>
        <p:nvSpPr>
          <p:cNvPr id="3" name="Text Placeholder 2"/>
          <p:cNvSpPr>
            <a:spLocks noGrp="1"/>
          </p:cNvSpPr>
          <p:nvPr>
            <p:ph type="body" idx="1"/>
          </p:nvPr>
        </p:nvSpPr>
        <p:spPr>
          <a:xfrm>
            <a:off x="457200" y="2286001"/>
            <a:ext cx="10056494" cy="2895599"/>
          </a:xfrm>
        </p:spPr>
        <p:txBody>
          <a:bodyPr>
            <a:normAutofit fontScale="85000" lnSpcReduction="10000"/>
          </a:bodyPr>
          <a:lstStyle/>
          <a:p>
            <a:r>
              <a:rPr lang="en-US" dirty="0" smtClean="0"/>
              <a:t>Flexible definitions of </a:t>
            </a:r>
            <a:r>
              <a:rPr lang="en-US" i="1" dirty="0" smtClean="0"/>
              <a:t>interfaces</a:t>
            </a:r>
          </a:p>
          <a:p>
            <a:pPr lvl="1"/>
            <a:r>
              <a:rPr lang="en-US" dirty="0" smtClean="0"/>
              <a:t>Data passing interfaces vs. control interfaces</a:t>
            </a:r>
          </a:p>
          <a:p>
            <a:r>
              <a:rPr lang="en-US" dirty="0" smtClean="0"/>
              <a:t>Versatile connection types</a:t>
            </a:r>
          </a:p>
          <a:p>
            <a:pPr lvl="1"/>
            <a:r>
              <a:rPr lang="en-US" dirty="0" smtClean="0"/>
              <a:t>One-to-one; one-to-many; many-to-one; many-to-many</a:t>
            </a:r>
          </a:p>
          <a:p>
            <a:r>
              <a:rPr lang="en-US" dirty="0" smtClean="0"/>
              <a:t>Components – realized as C++ objects</a:t>
            </a:r>
          </a:p>
          <a:p>
            <a:r>
              <a:rPr lang="en-US" dirty="0" smtClean="0"/>
              <a:t>XML description for configuration file</a:t>
            </a:r>
          </a:p>
        </p:txBody>
      </p:sp>
      <p:sp>
        <p:nvSpPr>
          <p:cNvPr id="4" name="Slide Number Placeholder 3"/>
          <p:cNvSpPr>
            <a:spLocks noGrp="1"/>
          </p:cNvSpPr>
          <p:nvPr>
            <p:ph type="sldNum" sz="quarter" idx="12"/>
          </p:nvPr>
        </p:nvSpPr>
        <p:spPr/>
        <p:txBody>
          <a:bodyPr/>
          <a:lstStyle/>
          <a:p>
            <a:pPr>
              <a:defRPr/>
            </a:pPr>
            <a:fld id="{05F79666-4A2A-48BF-BA9C-3DB79E90F9E5}" type="slidenum">
              <a:rPr lang="zh-CN" altLang="en-US" smtClean="0"/>
              <a:pPr>
                <a:defRPr/>
              </a:pPr>
              <a:t>13</a:t>
            </a:fld>
            <a:endParaRPr lang="en-US" altLang="zh-CN" dirty="0"/>
          </a:p>
        </p:txBody>
      </p:sp>
      <p:sp>
        <p:nvSpPr>
          <p:cNvPr id="8" name="Rectangle 7"/>
          <p:cNvSpPr/>
          <p:nvPr/>
        </p:nvSpPr>
        <p:spPr bwMode="auto">
          <a:xfrm>
            <a:off x="533400" y="6610290"/>
            <a:ext cx="1371600" cy="609600"/>
          </a:xfrm>
          <a:prstGeom prst="rect">
            <a:avLst/>
          </a:prstGeom>
          <a:ln>
            <a:noFill/>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tx1"/>
                </a:solidFill>
                <a:effectLst/>
                <a:latin typeface="Segoe" pitchFamily="34" charset="0"/>
              </a:rPr>
              <a:t>Classifier</a:t>
            </a:r>
          </a:p>
        </p:txBody>
      </p:sp>
      <p:sp>
        <p:nvSpPr>
          <p:cNvPr id="9" name="Rectangle 8"/>
          <p:cNvSpPr/>
          <p:nvPr/>
        </p:nvSpPr>
        <p:spPr bwMode="auto">
          <a:xfrm>
            <a:off x="2667000" y="6000690"/>
            <a:ext cx="1295400" cy="457200"/>
          </a:xfrm>
          <a:prstGeom prst="rect">
            <a:avLst/>
          </a:prstGeom>
          <a:ln>
            <a:noFill/>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2000" dirty="0" err="1" smtClean="0">
                <a:solidFill>
                  <a:schemeClr val="tx1"/>
                </a:solidFill>
                <a:latin typeface="Segoe" pitchFamily="34" charset="0"/>
              </a:rPr>
              <a:t>HighQ</a:t>
            </a:r>
            <a:endParaRPr kumimoji="0" lang="en-US" sz="2000" b="0" i="0" u="none" strike="noStrike" cap="none" normalizeH="0" baseline="0" dirty="0" smtClean="0">
              <a:solidFill>
                <a:schemeClr val="tx1"/>
              </a:solidFill>
              <a:effectLst/>
              <a:latin typeface="Segoe" pitchFamily="34" charset="0"/>
            </a:endParaRPr>
          </a:p>
        </p:txBody>
      </p:sp>
      <p:sp>
        <p:nvSpPr>
          <p:cNvPr id="13" name="Rectangle 12"/>
          <p:cNvSpPr/>
          <p:nvPr/>
        </p:nvSpPr>
        <p:spPr bwMode="auto">
          <a:xfrm>
            <a:off x="2667000" y="7372290"/>
            <a:ext cx="1295400" cy="457200"/>
          </a:xfrm>
          <a:prstGeom prst="rect">
            <a:avLst/>
          </a:prstGeom>
          <a:ln>
            <a:noFill/>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2000" dirty="0" err="1" smtClean="0">
                <a:solidFill>
                  <a:schemeClr val="tx1"/>
                </a:solidFill>
                <a:latin typeface="Segoe" pitchFamily="34" charset="0"/>
              </a:rPr>
              <a:t>LowQ</a:t>
            </a:r>
            <a:endParaRPr kumimoji="0" lang="en-US" sz="2000" b="0" i="0" u="none" strike="noStrike" cap="none" normalizeH="0" baseline="0" dirty="0" smtClean="0">
              <a:solidFill>
                <a:schemeClr val="tx1"/>
              </a:solidFill>
              <a:effectLst/>
              <a:latin typeface="Segoe" pitchFamily="34" charset="0"/>
            </a:endParaRPr>
          </a:p>
        </p:txBody>
      </p:sp>
      <p:sp>
        <p:nvSpPr>
          <p:cNvPr id="14" name="Oval 13"/>
          <p:cNvSpPr/>
          <p:nvPr/>
        </p:nvSpPr>
        <p:spPr bwMode="auto">
          <a:xfrm>
            <a:off x="1752600" y="7067490"/>
            <a:ext cx="228600" cy="228600"/>
          </a:xfrm>
          <a:prstGeom prst="ellipse">
            <a:avLst/>
          </a:prstGeom>
          <a:noFill/>
          <a:ln w="38100">
            <a:solidFill>
              <a:srgbClr val="002060"/>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tx1"/>
              </a:solidFill>
              <a:effectLst/>
              <a:latin typeface="Segoe" pitchFamily="34" charset="0"/>
            </a:endParaRPr>
          </a:p>
        </p:txBody>
      </p:sp>
      <p:cxnSp>
        <p:nvCxnSpPr>
          <p:cNvPr id="15" name="Straight Arrow Connector 14"/>
          <p:cNvCxnSpPr/>
          <p:nvPr/>
        </p:nvCxnSpPr>
        <p:spPr bwMode="auto">
          <a:xfrm>
            <a:off x="1981200" y="7219890"/>
            <a:ext cx="685800" cy="3810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rgbClr val="002060"/>
            </a:solidFill>
            <a:prstDash val="solid"/>
            <a:round/>
            <a:headEnd type="none" w="med" len="med"/>
            <a:tailEnd type="arrow"/>
          </a:ln>
          <a:effectLst/>
        </p:spPr>
      </p:cxnSp>
      <p:sp>
        <p:nvSpPr>
          <p:cNvPr id="17" name="Oval 16"/>
          <p:cNvSpPr/>
          <p:nvPr/>
        </p:nvSpPr>
        <p:spPr bwMode="auto">
          <a:xfrm>
            <a:off x="1752600" y="6610290"/>
            <a:ext cx="228600" cy="228600"/>
          </a:xfrm>
          <a:prstGeom prst="ellipse">
            <a:avLst/>
          </a:prstGeom>
          <a:noFill/>
          <a:ln w="38100">
            <a:solidFill>
              <a:srgbClr val="002060"/>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tx1"/>
              </a:solidFill>
              <a:effectLst/>
              <a:latin typeface="Segoe" pitchFamily="34" charset="0"/>
            </a:endParaRPr>
          </a:p>
        </p:txBody>
      </p:sp>
      <p:cxnSp>
        <p:nvCxnSpPr>
          <p:cNvPr id="18" name="Straight Arrow Connector 17"/>
          <p:cNvCxnSpPr/>
          <p:nvPr/>
        </p:nvCxnSpPr>
        <p:spPr bwMode="auto">
          <a:xfrm flipV="1">
            <a:off x="1981200" y="6229290"/>
            <a:ext cx="685800" cy="4191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rgbClr val="002060"/>
            </a:solidFill>
            <a:prstDash val="solid"/>
            <a:round/>
            <a:headEnd type="none" w="med" len="med"/>
            <a:tailEnd type="arrow"/>
          </a:ln>
          <a:effectLst/>
        </p:spPr>
      </p:cxnSp>
      <p:sp>
        <p:nvSpPr>
          <p:cNvPr id="20" name="Rectangle 19"/>
          <p:cNvSpPr/>
          <p:nvPr/>
        </p:nvSpPr>
        <p:spPr bwMode="auto">
          <a:xfrm>
            <a:off x="4724400" y="6686490"/>
            <a:ext cx="1219200" cy="762000"/>
          </a:xfrm>
          <a:prstGeom prst="rect">
            <a:avLst/>
          </a:prstGeom>
          <a:ln>
            <a:noFill/>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solidFill>
                  <a:schemeClr val="tx1"/>
                </a:solidFill>
                <a:effectLst/>
                <a:latin typeface="Segoe" pitchFamily="34" charset="0"/>
              </a:rPr>
              <a:t>Sched</a:t>
            </a:r>
            <a:endParaRPr kumimoji="0" lang="en-US" sz="2000" b="0" i="0" u="none" strike="noStrike" cap="none" normalizeH="0" baseline="0" dirty="0" smtClean="0">
              <a:solidFill>
                <a:schemeClr val="tx1"/>
              </a:solidFill>
              <a:effectLst/>
              <a:latin typeface="Segoe" pitchFamily="34" charset="0"/>
            </a:endParaRPr>
          </a:p>
        </p:txBody>
      </p:sp>
      <p:sp>
        <p:nvSpPr>
          <p:cNvPr id="21" name="Oval 20"/>
          <p:cNvSpPr/>
          <p:nvPr/>
        </p:nvSpPr>
        <p:spPr bwMode="auto">
          <a:xfrm>
            <a:off x="4648200" y="6686490"/>
            <a:ext cx="228600" cy="228600"/>
          </a:xfrm>
          <a:prstGeom prst="ellipse">
            <a:avLst/>
          </a:prstGeom>
          <a:noFill/>
          <a:ln w="38100">
            <a:solidFill>
              <a:srgbClr val="3366FF"/>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tx1"/>
              </a:solidFill>
              <a:effectLst/>
              <a:latin typeface="Segoe" pitchFamily="34" charset="0"/>
            </a:endParaRPr>
          </a:p>
        </p:txBody>
      </p:sp>
      <p:cxnSp>
        <p:nvCxnSpPr>
          <p:cNvPr id="22" name="Straight Arrow Connector 21"/>
          <p:cNvCxnSpPr>
            <a:stCxn id="21" idx="1"/>
            <a:endCxn id="9" idx="3"/>
          </p:cNvCxnSpPr>
          <p:nvPr/>
        </p:nvCxnSpPr>
        <p:spPr bwMode="auto">
          <a:xfrm rot="16200000" flipV="1">
            <a:off x="4076700" y="6114990"/>
            <a:ext cx="490678" cy="71927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rgbClr val="054EF1"/>
            </a:solidFill>
            <a:prstDash val="solid"/>
            <a:round/>
            <a:headEnd type="none" w="med" len="med"/>
            <a:tailEnd type="arrow"/>
          </a:ln>
          <a:effectLst/>
        </p:spPr>
      </p:cxnSp>
      <p:sp>
        <p:nvSpPr>
          <p:cNvPr id="32" name="Oval 31"/>
          <p:cNvSpPr/>
          <p:nvPr/>
        </p:nvSpPr>
        <p:spPr bwMode="auto">
          <a:xfrm>
            <a:off x="4648199" y="7181789"/>
            <a:ext cx="228600" cy="228600"/>
          </a:xfrm>
          <a:prstGeom prst="ellipse">
            <a:avLst/>
          </a:prstGeom>
          <a:noFill/>
          <a:ln w="38100">
            <a:solidFill>
              <a:srgbClr val="3366FF"/>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tx1"/>
              </a:solidFill>
              <a:effectLst/>
              <a:latin typeface="Segoe" pitchFamily="34" charset="0"/>
            </a:endParaRPr>
          </a:p>
        </p:txBody>
      </p:sp>
      <p:cxnSp>
        <p:nvCxnSpPr>
          <p:cNvPr id="33" name="Straight Arrow Connector 32"/>
          <p:cNvCxnSpPr>
            <a:stCxn id="32" idx="3"/>
            <a:endCxn id="13" idx="3"/>
          </p:cNvCxnSpPr>
          <p:nvPr/>
        </p:nvCxnSpPr>
        <p:spPr bwMode="auto">
          <a:xfrm rot="5400000">
            <a:off x="4210050" y="7129262"/>
            <a:ext cx="223979" cy="719277"/>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rgbClr val="054EF1"/>
            </a:solidFill>
            <a:prstDash val="solid"/>
            <a:round/>
            <a:headEnd type="none" w="med" len="med"/>
            <a:tailEnd type="arrow"/>
          </a:ln>
          <a:effectLst/>
        </p:spPr>
      </p:cxnSp>
      <p:sp>
        <p:nvSpPr>
          <p:cNvPr id="37" name="Rectangle 36"/>
          <p:cNvSpPr/>
          <p:nvPr/>
        </p:nvSpPr>
        <p:spPr bwMode="auto">
          <a:xfrm>
            <a:off x="6705600" y="6686490"/>
            <a:ext cx="1066800" cy="762000"/>
          </a:xfrm>
          <a:prstGeom prst="rect">
            <a:avLst/>
          </a:prstGeom>
          <a:ln>
            <a:noFill/>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tx1"/>
                </a:solidFill>
                <a:effectLst/>
                <a:latin typeface="Segoe" pitchFamily="34" charset="0"/>
              </a:rPr>
              <a:t>ARQ</a:t>
            </a:r>
          </a:p>
        </p:txBody>
      </p:sp>
      <p:sp>
        <p:nvSpPr>
          <p:cNvPr id="38" name="Rectangle 37"/>
          <p:cNvSpPr/>
          <p:nvPr/>
        </p:nvSpPr>
        <p:spPr bwMode="auto">
          <a:xfrm>
            <a:off x="8610600" y="6686490"/>
            <a:ext cx="1219200" cy="762000"/>
          </a:xfrm>
          <a:prstGeom prst="rect">
            <a:avLst/>
          </a:prstGeom>
          <a:ln>
            <a:noFill/>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tx1"/>
                </a:solidFill>
                <a:effectLst/>
                <a:latin typeface="Segoe" pitchFamily="34" charset="0"/>
              </a:rPr>
              <a:t>CA</a:t>
            </a:r>
          </a:p>
        </p:txBody>
      </p:sp>
      <p:sp>
        <p:nvSpPr>
          <p:cNvPr id="54" name="Oval 53"/>
          <p:cNvSpPr/>
          <p:nvPr/>
        </p:nvSpPr>
        <p:spPr bwMode="auto">
          <a:xfrm>
            <a:off x="6705600" y="6991290"/>
            <a:ext cx="228600" cy="228600"/>
          </a:xfrm>
          <a:prstGeom prst="ellipse">
            <a:avLst/>
          </a:prstGeom>
          <a:noFill/>
          <a:ln w="38100">
            <a:solidFill>
              <a:srgbClr val="3366FF"/>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tx1"/>
              </a:solidFill>
              <a:effectLst/>
              <a:latin typeface="Segoe" pitchFamily="34" charset="0"/>
            </a:endParaRPr>
          </a:p>
        </p:txBody>
      </p:sp>
      <p:cxnSp>
        <p:nvCxnSpPr>
          <p:cNvPr id="55" name="Straight Arrow Connector 54"/>
          <p:cNvCxnSpPr>
            <a:stCxn id="54" idx="2"/>
          </p:cNvCxnSpPr>
          <p:nvPr/>
        </p:nvCxnSpPr>
        <p:spPr bwMode="auto">
          <a:xfrm rot="10800000" flipV="1">
            <a:off x="5931244" y="7105590"/>
            <a:ext cx="774357" cy="15446"/>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rgbClr val="054EF1"/>
            </a:solidFill>
            <a:prstDash val="solid"/>
            <a:round/>
            <a:headEnd type="none" w="med" len="med"/>
            <a:tailEnd type="arrow"/>
          </a:ln>
          <a:effectLst/>
        </p:spPr>
      </p:cxnSp>
      <p:sp>
        <p:nvSpPr>
          <p:cNvPr id="56" name="Oval 55"/>
          <p:cNvSpPr/>
          <p:nvPr/>
        </p:nvSpPr>
        <p:spPr bwMode="auto">
          <a:xfrm>
            <a:off x="8610600" y="6915090"/>
            <a:ext cx="228600" cy="228600"/>
          </a:xfrm>
          <a:prstGeom prst="ellipse">
            <a:avLst/>
          </a:prstGeom>
          <a:noFill/>
          <a:ln w="38100">
            <a:solidFill>
              <a:srgbClr val="3366FF"/>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tx1"/>
              </a:solidFill>
              <a:effectLst/>
              <a:latin typeface="Segoe" pitchFamily="34" charset="0"/>
            </a:endParaRPr>
          </a:p>
        </p:txBody>
      </p:sp>
      <p:cxnSp>
        <p:nvCxnSpPr>
          <p:cNvPr id="57" name="Straight Arrow Connector 56"/>
          <p:cNvCxnSpPr>
            <a:endCxn id="37" idx="3"/>
          </p:cNvCxnSpPr>
          <p:nvPr/>
        </p:nvCxnSpPr>
        <p:spPr bwMode="auto">
          <a:xfrm rot="10800000" flipV="1">
            <a:off x="7772401" y="7048954"/>
            <a:ext cx="811427" cy="18535"/>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rgbClr val="054EF1"/>
            </a:solidFill>
            <a:prstDash val="solid"/>
            <a:round/>
            <a:headEnd type="none" w="med" len="med"/>
            <a:tailEnd type="arrow"/>
          </a:ln>
          <a:effectLst/>
        </p:spPr>
      </p:cxnSp>
      <p:sp>
        <p:nvSpPr>
          <p:cNvPr id="60" name="Oval 59"/>
          <p:cNvSpPr/>
          <p:nvPr/>
        </p:nvSpPr>
        <p:spPr bwMode="auto">
          <a:xfrm>
            <a:off x="5486400" y="6686490"/>
            <a:ext cx="228600" cy="228600"/>
          </a:xfrm>
          <a:prstGeom prst="ellipse">
            <a:avLst/>
          </a:prstGeom>
          <a:noFill/>
          <a:ln w="38100">
            <a:solidFill>
              <a:srgbClr val="00B050"/>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tx1"/>
              </a:solidFill>
              <a:effectLst/>
              <a:latin typeface="Segoe" pitchFamily="34" charset="0"/>
            </a:endParaRPr>
          </a:p>
        </p:txBody>
      </p:sp>
      <p:cxnSp>
        <p:nvCxnSpPr>
          <p:cNvPr id="62" name="Elbow Connector 61"/>
          <p:cNvCxnSpPr>
            <a:stCxn id="60" idx="0"/>
            <a:endCxn id="37" idx="0"/>
          </p:cNvCxnSpPr>
          <p:nvPr/>
        </p:nvCxnSpPr>
        <p:spPr bwMode="auto">
          <a:xfrm rot="5400000" flipH="1" flipV="1">
            <a:off x="6419850" y="5867340"/>
            <a:ext cx="1588" cy="1638300"/>
          </a:xfrm>
          <a:prstGeom prst="bentConnector3">
            <a:avLst>
              <a:gd name="adj1" fmla="val 38517644"/>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rgbClr val="00B050"/>
            </a:solidFill>
            <a:prstDash val="solid"/>
            <a:round/>
            <a:headEnd type="none" w="med" len="med"/>
            <a:tailEnd type="arrow"/>
          </a:ln>
          <a:effectLst/>
        </p:spPr>
      </p:cxnSp>
      <p:sp>
        <p:nvSpPr>
          <p:cNvPr id="74" name="Oval 73"/>
          <p:cNvSpPr/>
          <p:nvPr/>
        </p:nvSpPr>
        <p:spPr bwMode="auto">
          <a:xfrm>
            <a:off x="3237706" y="5772884"/>
            <a:ext cx="228600" cy="228600"/>
          </a:xfrm>
          <a:prstGeom prst="ellipse">
            <a:avLst/>
          </a:prstGeom>
          <a:noFill/>
          <a:ln w="38100">
            <a:solidFill>
              <a:srgbClr val="C00000"/>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tx1"/>
              </a:solidFill>
              <a:effectLst/>
              <a:latin typeface="Segoe" pitchFamily="34" charset="0"/>
            </a:endParaRPr>
          </a:p>
        </p:txBody>
      </p:sp>
      <p:cxnSp>
        <p:nvCxnSpPr>
          <p:cNvPr id="75" name="Elbow Connector 74"/>
          <p:cNvCxnSpPr>
            <a:stCxn id="74" idx="0"/>
            <a:endCxn id="20" idx="0"/>
          </p:cNvCxnSpPr>
          <p:nvPr/>
        </p:nvCxnSpPr>
        <p:spPr bwMode="auto">
          <a:xfrm rot="16200000" flipH="1">
            <a:off x="3886200" y="5238690"/>
            <a:ext cx="913606" cy="1981994"/>
          </a:xfrm>
          <a:prstGeom prst="bentConnector3">
            <a:avLst>
              <a:gd name="adj1" fmla="val -25022"/>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rgbClr val="C00000"/>
            </a:solidFill>
            <a:prstDash val="solid"/>
            <a:round/>
            <a:headEnd type="none" w="med" len="med"/>
            <a:tailEnd type="arrow"/>
          </a:ln>
          <a:effectLst/>
        </p:spPr>
      </p:cxnSp>
      <p:sp>
        <p:nvSpPr>
          <p:cNvPr id="84" name="Oval 83"/>
          <p:cNvSpPr/>
          <p:nvPr/>
        </p:nvSpPr>
        <p:spPr bwMode="auto">
          <a:xfrm>
            <a:off x="8369643" y="5502876"/>
            <a:ext cx="228600" cy="228600"/>
          </a:xfrm>
          <a:prstGeom prst="ellipse">
            <a:avLst/>
          </a:prstGeom>
          <a:noFill/>
          <a:ln w="38100">
            <a:solidFill>
              <a:srgbClr val="054EF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tx1"/>
              </a:solidFill>
              <a:effectLst/>
              <a:latin typeface="Segoe" pitchFamily="34" charset="0"/>
            </a:endParaRPr>
          </a:p>
        </p:txBody>
      </p:sp>
      <p:cxnSp>
        <p:nvCxnSpPr>
          <p:cNvPr id="85" name="Straight Arrow Connector 84"/>
          <p:cNvCxnSpPr/>
          <p:nvPr/>
        </p:nvCxnSpPr>
        <p:spPr bwMode="auto">
          <a:xfrm>
            <a:off x="8596184" y="5617176"/>
            <a:ext cx="624016" cy="926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rgbClr val="054EF1"/>
            </a:solidFill>
            <a:prstDash val="solid"/>
            <a:round/>
            <a:headEnd type="none" w="med" len="med"/>
            <a:tailEnd type="arrow"/>
          </a:ln>
          <a:effectLst/>
        </p:spPr>
      </p:cxnSp>
      <p:sp>
        <p:nvSpPr>
          <p:cNvPr id="88" name="Oval 87"/>
          <p:cNvSpPr/>
          <p:nvPr/>
        </p:nvSpPr>
        <p:spPr bwMode="auto">
          <a:xfrm>
            <a:off x="8369643" y="5181600"/>
            <a:ext cx="228600" cy="228600"/>
          </a:xfrm>
          <a:prstGeom prst="ellipse">
            <a:avLst/>
          </a:prstGeom>
          <a:noFill/>
          <a:ln w="38100">
            <a:solidFill>
              <a:srgbClr val="002060"/>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tx1"/>
              </a:solidFill>
              <a:effectLst/>
              <a:latin typeface="Segoe" pitchFamily="34" charset="0"/>
            </a:endParaRPr>
          </a:p>
        </p:txBody>
      </p:sp>
      <p:cxnSp>
        <p:nvCxnSpPr>
          <p:cNvPr id="89" name="Straight Arrow Connector 88"/>
          <p:cNvCxnSpPr/>
          <p:nvPr/>
        </p:nvCxnSpPr>
        <p:spPr bwMode="auto">
          <a:xfrm>
            <a:off x="8596184" y="5295900"/>
            <a:ext cx="624016" cy="926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rgbClr val="002060"/>
            </a:solidFill>
            <a:prstDash val="solid"/>
            <a:round/>
            <a:headEnd type="none" w="med" len="med"/>
            <a:tailEnd type="arrow"/>
          </a:ln>
          <a:effectLst/>
        </p:spPr>
      </p:cxnSp>
      <p:sp>
        <p:nvSpPr>
          <p:cNvPr id="90" name="Oval 89"/>
          <p:cNvSpPr/>
          <p:nvPr/>
        </p:nvSpPr>
        <p:spPr bwMode="auto">
          <a:xfrm>
            <a:off x="8369643" y="5867400"/>
            <a:ext cx="228600" cy="228600"/>
          </a:xfrm>
          <a:prstGeom prst="ellipse">
            <a:avLst/>
          </a:prstGeom>
          <a:noFill/>
          <a:ln w="38100">
            <a:solidFill>
              <a:srgbClr val="C00000"/>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tx1"/>
              </a:solidFill>
              <a:effectLst/>
              <a:latin typeface="Segoe" pitchFamily="34" charset="0"/>
            </a:endParaRPr>
          </a:p>
        </p:txBody>
      </p:sp>
      <p:cxnSp>
        <p:nvCxnSpPr>
          <p:cNvPr id="91" name="Straight Arrow Connector 90"/>
          <p:cNvCxnSpPr/>
          <p:nvPr/>
        </p:nvCxnSpPr>
        <p:spPr bwMode="auto">
          <a:xfrm>
            <a:off x="8596184" y="5981700"/>
            <a:ext cx="624016" cy="926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rgbClr val="C00000"/>
            </a:solidFill>
            <a:prstDash val="solid"/>
            <a:round/>
            <a:headEnd type="none" w="med" len="med"/>
            <a:tailEnd type="arrow"/>
          </a:ln>
          <a:effectLst/>
        </p:spPr>
      </p:cxnSp>
      <p:sp>
        <p:nvSpPr>
          <p:cNvPr id="92" name="TextBox 91"/>
          <p:cNvSpPr txBox="1"/>
          <p:nvPr/>
        </p:nvSpPr>
        <p:spPr>
          <a:xfrm>
            <a:off x="9296400" y="5105400"/>
            <a:ext cx="1452642" cy="400110"/>
          </a:xfrm>
          <a:prstGeom prst="rect">
            <a:avLst/>
          </a:prstGeom>
          <a:noFill/>
        </p:spPr>
        <p:txBody>
          <a:bodyPr wrap="none" rtlCol="0">
            <a:spAutoFit/>
          </a:bodyPr>
          <a:lstStyle/>
          <a:p>
            <a:r>
              <a:rPr lang="en-US" sz="2000" dirty="0" err="1" smtClean="0">
                <a:solidFill>
                  <a:schemeClr val="tx1"/>
                </a:solidFill>
                <a:latin typeface="Segoe" pitchFamily="34" charset="0"/>
              </a:rPr>
              <a:t>IfDataPush</a:t>
            </a:r>
            <a:endParaRPr lang="en-US" sz="2000" dirty="0" smtClean="0">
              <a:solidFill>
                <a:schemeClr val="tx1"/>
              </a:solidFill>
              <a:latin typeface="Segoe" pitchFamily="34" charset="0"/>
            </a:endParaRPr>
          </a:p>
        </p:txBody>
      </p:sp>
      <p:sp>
        <p:nvSpPr>
          <p:cNvPr id="93" name="TextBox 92"/>
          <p:cNvSpPr txBox="1"/>
          <p:nvPr/>
        </p:nvSpPr>
        <p:spPr>
          <a:xfrm>
            <a:off x="9296400" y="5410200"/>
            <a:ext cx="1297150" cy="400110"/>
          </a:xfrm>
          <a:prstGeom prst="rect">
            <a:avLst/>
          </a:prstGeom>
          <a:noFill/>
        </p:spPr>
        <p:txBody>
          <a:bodyPr wrap="none" rtlCol="0">
            <a:spAutoFit/>
          </a:bodyPr>
          <a:lstStyle/>
          <a:p>
            <a:r>
              <a:rPr lang="en-US" sz="2000" dirty="0" err="1" smtClean="0">
                <a:solidFill>
                  <a:schemeClr val="tx1"/>
                </a:solidFill>
                <a:latin typeface="Segoe" pitchFamily="34" charset="0"/>
              </a:rPr>
              <a:t>IfDataPull</a:t>
            </a:r>
            <a:endParaRPr lang="en-US" sz="2000" dirty="0" smtClean="0">
              <a:solidFill>
                <a:schemeClr val="tx1"/>
              </a:solidFill>
              <a:latin typeface="Segoe" pitchFamily="34" charset="0"/>
            </a:endParaRPr>
          </a:p>
        </p:txBody>
      </p:sp>
      <p:sp>
        <p:nvSpPr>
          <p:cNvPr id="94" name="TextBox 93"/>
          <p:cNvSpPr txBox="1"/>
          <p:nvPr/>
        </p:nvSpPr>
        <p:spPr>
          <a:xfrm>
            <a:off x="9296400" y="5715000"/>
            <a:ext cx="1293944" cy="400110"/>
          </a:xfrm>
          <a:prstGeom prst="rect">
            <a:avLst/>
          </a:prstGeom>
          <a:noFill/>
        </p:spPr>
        <p:txBody>
          <a:bodyPr wrap="none" rtlCol="0">
            <a:spAutoFit/>
          </a:bodyPr>
          <a:lstStyle/>
          <a:p>
            <a:r>
              <a:rPr lang="en-US" sz="2000" dirty="0" err="1" smtClean="0">
                <a:solidFill>
                  <a:schemeClr val="tx1"/>
                </a:solidFill>
                <a:latin typeface="Segoe" pitchFamily="34" charset="0"/>
              </a:rPr>
              <a:t>IfPreempt</a:t>
            </a:r>
            <a:endParaRPr lang="en-US" sz="2000" dirty="0" smtClean="0">
              <a:solidFill>
                <a:schemeClr val="tx1"/>
              </a:solidFill>
              <a:latin typeface="Segoe" pitchFamily="34" charset="0"/>
            </a:endParaRPr>
          </a:p>
        </p:txBody>
      </p:sp>
      <p:sp>
        <p:nvSpPr>
          <p:cNvPr id="95" name="Oval 94"/>
          <p:cNvSpPr/>
          <p:nvPr/>
        </p:nvSpPr>
        <p:spPr bwMode="auto">
          <a:xfrm>
            <a:off x="8369643" y="6210300"/>
            <a:ext cx="228600" cy="228600"/>
          </a:xfrm>
          <a:prstGeom prst="ellipse">
            <a:avLst/>
          </a:prstGeom>
          <a:noFill/>
          <a:ln w="38100">
            <a:solidFill>
              <a:srgbClr val="00B050"/>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tx1"/>
              </a:solidFill>
              <a:effectLst/>
              <a:latin typeface="Segoe" pitchFamily="34" charset="0"/>
            </a:endParaRPr>
          </a:p>
        </p:txBody>
      </p:sp>
      <p:cxnSp>
        <p:nvCxnSpPr>
          <p:cNvPr id="96" name="Straight Arrow Connector 95"/>
          <p:cNvCxnSpPr/>
          <p:nvPr/>
        </p:nvCxnSpPr>
        <p:spPr bwMode="auto">
          <a:xfrm>
            <a:off x="8596184" y="6324600"/>
            <a:ext cx="624016" cy="926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rgbClr val="00B050"/>
            </a:solidFill>
            <a:prstDash val="solid"/>
            <a:round/>
            <a:headEnd type="none" w="med" len="med"/>
            <a:tailEnd type="arrow"/>
          </a:ln>
          <a:effectLst/>
        </p:spPr>
      </p:cxnSp>
      <p:sp>
        <p:nvSpPr>
          <p:cNvPr id="97" name="TextBox 96"/>
          <p:cNvSpPr txBox="1"/>
          <p:nvPr/>
        </p:nvSpPr>
        <p:spPr>
          <a:xfrm>
            <a:off x="9296400" y="6096000"/>
            <a:ext cx="954107" cy="400110"/>
          </a:xfrm>
          <a:prstGeom prst="rect">
            <a:avLst/>
          </a:prstGeom>
          <a:noFill/>
        </p:spPr>
        <p:txBody>
          <a:bodyPr wrap="none" rtlCol="0">
            <a:spAutoFit/>
          </a:bodyPr>
          <a:lstStyle/>
          <a:p>
            <a:r>
              <a:rPr lang="en-US" sz="2000" dirty="0" err="1" smtClean="0">
                <a:solidFill>
                  <a:schemeClr val="tx1"/>
                </a:solidFill>
                <a:latin typeface="Segoe" pitchFamily="34" charset="0"/>
              </a:rPr>
              <a:t>IfFlush</a:t>
            </a:r>
            <a:endParaRPr lang="en-US" sz="2000" dirty="0" smtClean="0">
              <a:solidFill>
                <a:schemeClr val="tx1"/>
              </a:solidFill>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GUI-based Graph Generator</a:t>
            </a:r>
            <a:endParaRPr lang="en-US" dirty="0"/>
          </a:p>
        </p:txBody>
      </p:sp>
      <p:sp>
        <p:nvSpPr>
          <p:cNvPr id="4" name="Slide Number Placeholder 3"/>
          <p:cNvSpPr>
            <a:spLocks noGrp="1"/>
          </p:cNvSpPr>
          <p:nvPr>
            <p:ph type="sldNum" sz="quarter" idx="12"/>
          </p:nvPr>
        </p:nvSpPr>
        <p:spPr/>
        <p:txBody>
          <a:bodyPr/>
          <a:lstStyle/>
          <a:p>
            <a:pPr>
              <a:defRPr/>
            </a:pPr>
            <a:fld id="{05F79666-4A2A-48BF-BA9C-3DB79E90F9E5}" type="slidenum">
              <a:rPr lang="zh-CN" altLang="en-US" smtClean="0"/>
              <a:pPr>
                <a:defRPr/>
              </a:pPr>
              <a:t>14</a:t>
            </a:fld>
            <a:endParaRPr lang="en-US" altLang="zh-CN" dirty="0"/>
          </a:p>
        </p:txBody>
      </p:sp>
      <p:pic>
        <p:nvPicPr>
          <p:cNvPr id="5" name="Picture 4" descr="ge.jpg"/>
          <p:cNvPicPr>
            <a:picLocks noChangeAspect="1"/>
          </p:cNvPicPr>
          <p:nvPr/>
        </p:nvPicPr>
        <p:blipFill>
          <a:blip r:embed="rId3"/>
          <a:stretch>
            <a:fillRect/>
          </a:stretch>
        </p:blipFill>
        <p:spPr>
          <a:xfrm>
            <a:off x="457200" y="2438400"/>
            <a:ext cx="5410200" cy="4243388"/>
          </a:xfrm>
          <a:prstGeom prst="rect">
            <a:avLst/>
          </a:prstGeom>
        </p:spPr>
      </p:pic>
      <p:sp>
        <p:nvSpPr>
          <p:cNvPr id="7" name="TextBox 6"/>
          <p:cNvSpPr txBox="1"/>
          <p:nvPr/>
        </p:nvSpPr>
        <p:spPr>
          <a:xfrm>
            <a:off x="5943600" y="2057400"/>
            <a:ext cx="4572000" cy="5940088"/>
          </a:xfrm>
          <a:prstGeom prst="rect">
            <a:avLst/>
          </a:prstGeom>
          <a:noFill/>
        </p:spPr>
        <p:txBody>
          <a:bodyPr wrap="square" rtlCol="0">
            <a:spAutoFit/>
          </a:bodyPr>
          <a:lstStyle/>
          <a:p>
            <a:r>
              <a:rPr lang="en-US" sz="1000" dirty="0" smtClean="0">
                <a:solidFill>
                  <a:schemeClr val="tx1"/>
                </a:solidFill>
                <a:latin typeface="Segoe" pitchFamily="34" charset="0"/>
              </a:rPr>
              <a:t>&lt;?xml version="1.0"?&gt;</a:t>
            </a:r>
          </a:p>
          <a:p>
            <a:r>
              <a:rPr lang="en-US" sz="1000" dirty="0" smtClean="0">
                <a:solidFill>
                  <a:schemeClr val="tx1"/>
                </a:solidFill>
                <a:latin typeface="Segoe" pitchFamily="34" charset="0"/>
              </a:rPr>
              <a:t>&lt;</a:t>
            </a:r>
            <a:r>
              <a:rPr lang="en-US" sz="1000" dirty="0" err="1" smtClean="0">
                <a:solidFill>
                  <a:schemeClr val="tx1"/>
                </a:solidFill>
                <a:latin typeface="Segoe" pitchFamily="34" charset="0"/>
              </a:rPr>
              <a:t>DriverGraph</a:t>
            </a:r>
            <a:r>
              <a:rPr lang="en-US" sz="1000" dirty="0" smtClean="0">
                <a:solidFill>
                  <a:schemeClr val="tx1"/>
                </a:solidFill>
                <a:latin typeface="Segoe" pitchFamily="34" charset="0"/>
              </a:rPr>
              <a:t> </a:t>
            </a:r>
            <a:r>
              <a:rPr lang="en-US" sz="1000" dirty="0" err="1" smtClean="0">
                <a:solidFill>
                  <a:schemeClr val="tx1"/>
                </a:solidFill>
                <a:latin typeface="Segoe" pitchFamily="34" charset="0"/>
              </a:rPr>
              <a:t>xmlns:xsi</a:t>
            </a:r>
            <a:r>
              <a:rPr lang="en-US" sz="1000" dirty="0" smtClean="0">
                <a:solidFill>
                  <a:schemeClr val="tx1"/>
                </a:solidFill>
                <a:latin typeface="Segoe" pitchFamily="34" charset="0"/>
              </a:rPr>
              <a:t>=</a:t>
            </a:r>
            <a:r>
              <a:rPr lang="en-US" sz="1000" dirty="0" smtClean="0">
                <a:solidFill>
                  <a:schemeClr val="tx1"/>
                </a:solidFill>
                <a:latin typeface="Segoe" pitchFamily="34" charset="0"/>
                <a:hlinkClick r:id="rId4"/>
              </a:rPr>
              <a:t>http://www.w3.org/2001/XMLSchema-instance</a:t>
            </a:r>
            <a:r>
              <a:rPr lang="en-US" sz="1000" dirty="0" smtClean="0">
                <a:solidFill>
                  <a:schemeClr val="tx1"/>
                </a:solidFill>
                <a:latin typeface="Segoe" pitchFamily="34" charset="0"/>
              </a:rPr>
              <a:t/>
            </a:r>
            <a:br>
              <a:rPr lang="en-US" sz="1000" dirty="0" smtClean="0">
                <a:solidFill>
                  <a:schemeClr val="tx1"/>
                </a:solidFill>
                <a:latin typeface="Segoe" pitchFamily="34" charset="0"/>
              </a:rPr>
            </a:br>
            <a:r>
              <a:rPr lang="en-US" sz="1000" dirty="0" smtClean="0">
                <a:solidFill>
                  <a:schemeClr val="tx1"/>
                </a:solidFill>
                <a:latin typeface="Segoe" pitchFamily="34" charset="0"/>
              </a:rPr>
              <a:t>                         </a:t>
            </a:r>
            <a:r>
              <a:rPr lang="en-US" sz="1000" dirty="0" err="1" smtClean="0">
                <a:solidFill>
                  <a:schemeClr val="tx1"/>
                </a:solidFill>
                <a:latin typeface="Segoe" pitchFamily="34" charset="0"/>
              </a:rPr>
              <a:t>xmlns:xsd</a:t>
            </a:r>
            <a:r>
              <a:rPr lang="en-US" sz="1000" dirty="0" smtClean="0">
                <a:solidFill>
                  <a:schemeClr val="tx1"/>
                </a:solidFill>
                <a:latin typeface="Segoe" pitchFamily="34" charset="0"/>
              </a:rPr>
              <a:t>="http://www.w3.org/2001/XMLSchema"&gt;</a:t>
            </a:r>
          </a:p>
          <a:p>
            <a:r>
              <a:rPr lang="en-US" sz="1000" dirty="0" smtClean="0">
                <a:solidFill>
                  <a:schemeClr val="tx1"/>
                </a:solidFill>
                <a:latin typeface="Segoe" pitchFamily="34" charset="0"/>
              </a:rPr>
              <a:t>  &lt;Components&gt;</a:t>
            </a:r>
          </a:p>
          <a:p>
            <a:r>
              <a:rPr lang="en-US" sz="1000" dirty="0" smtClean="0">
                <a:solidFill>
                  <a:schemeClr val="tx1"/>
                </a:solidFill>
                <a:latin typeface="Segoe" pitchFamily="34" charset="0"/>
              </a:rPr>
              <a:t>    &lt;Component&gt;</a:t>
            </a:r>
          </a:p>
          <a:p>
            <a:r>
              <a:rPr lang="en-US" sz="1000" dirty="0" smtClean="0">
                <a:solidFill>
                  <a:schemeClr val="tx1"/>
                </a:solidFill>
                <a:latin typeface="Segoe" pitchFamily="34" charset="0"/>
              </a:rPr>
              <a:t>      &lt;Name&gt;</a:t>
            </a:r>
            <a:r>
              <a:rPr lang="en-US" sz="1000" dirty="0" err="1" smtClean="0">
                <a:solidFill>
                  <a:schemeClr val="tx1"/>
                </a:solidFill>
                <a:latin typeface="Segoe" pitchFamily="34" charset="0"/>
              </a:rPr>
              <a:t>CCapDe</a:t>
            </a:r>
            <a:r>
              <a:rPr lang="en-US" sz="1000" dirty="0" smtClean="0">
                <a:solidFill>
                  <a:schemeClr val="tx1"/>
                </a:solidFill>
                <a:latin typeface="Segoe" pitchFamily="34" charset="0"/>
              </a:rPr>
              <a:t>&lt;/Name&gt;</a:t>
            </a:r>
          </a:p>
          <a:p>
            <a:r>
              <a:rPr lang="en-US" sz="1000" dirty="0" smtClean="0">
                <a:solidFill>
                  <a:schemeClr val="tx1"/>
                </a:solidFill>
                <a:latin typeface="Segoe" pitchFamily="34" charset="0"/>
              </a:rPr>
              <a:t>      &lt;Interfaces&gt; &lt;string&gt;</a:t>
            </a:r>
            <a:r>
              <a:rPr lang="en-US" sz="1000" dirty="0" err="1" smtClean="0">
                <a:solidFill>
                  <a:schemeClr val="tx1"/>
                </a:solidFill>
                <a:latin typeface="Segoe" pitchFamily="34" charset="0"/>
              </a:rPr>
              <a:t>IfDataPush</a:t>
            </a:r>
            <a:r>
              <a:rPr lang="en-US" sz="1000" dirty="0" smtClean="0">
                <a:solidFill>
                  <a:schemeClr val="tx1"/>
                </a:solidFill>
                <a:latin typeface="Segoe" pitchFamily="34" charset="0"/>
              </a:rPr>
              <a:t>&lt;/string&gt; &lt;/Interfaces&gt;</a:t>
            </a:r>
          </a:p>
          <a:p>
            <a:r>
              <a:rPr lang="en-US" sz="1000" dirty="0" smtClean="0">
                <a:solidFill>
                  <a:schemeClr val="tx1"/>
                </a:solidFill>
                <a:latin typeface="Segoe" pitchFamily="34" charset="0"/>
              </a:rPr>
              <a:t>      &lt;Connectors&gt; &lt;string&gt;</a:t>
            </a:r>
            <a:r>
              <a:rPr lang="en-US" sz="1000" dirty="0" err="1" smtClean="0">
                <a:solidFill>
                  <a:schemeClr val="tx1"/>
                </a:solidFill>
                <a:latin typeface="Segoe" pitchFamily="34" charset="0"/>
              </a:rPr>
              <a:t>IfDataPush</a:t>
            </a:r>
            <a:r>
              <a:rPr lang="en-US" sz="1000" dirty="0" smtClean="0">
                <a:solidFill>
                  <a:schemeClr val="tx1"/>
                </a:solidFill>
                <a:latin typeface="Segoe" pitchFamily="34" charset="0"/>
              </a:rPr>
              <a:t>&lt;/string&gt; &lt;/Connectors&gt;</a:t>
            </a:r>
          </a:p>
          <a:p>
            <a:r>
              <a:rPr lang="en-US" sz="1000" dirty="0" smtClean="0">
                <a:solidFill>
                  <a:schemeClr val="tx1"/>
                </a:solidFill>
                <a:latin typeface="Segoe" pitchFamily="34" charset="0"/>
              </a:rPr>
              <a:t>      &lt;Properties /&gt;</a:t>
            </a:r>
          </a:p>
          <a:p>
            <a:r>
              <a:rPr lang="en-US" sz="1000" dirty="0" smtClean="0">
                <a:solidFill>
                  <a:schemeClr val="tx1"/>
                </a:solidFill>
                <a:latin typeface="Segoe" pitchFamily="34" charset="0"/>
              </a:rPr>
              <a:t>    &lt;/Component&gt;</a:t>
            </a:r>
          </a:p>
          <a:p>
            <a:r>
              <a:rPr lang="en-US" sz="1000" dirty="0" smtClean="0">
                <a:solidFill>
                  <a:schemeClr val="tx1"/>
                </a:solidFill>
                <a:latin typeface="Segoe" pitchFamily="34" charset="0"/>
              </a:rPr>
              <a:t>&lt;/Components&gt;</a:t>
            </a:r>
          </a:p>
          <a:p>
            <a:r>
              <a:rPr lang="en-US" sz="1000" dirty="0" smtClean="0">
                <a:solidFill>
                  <a:schemeClr val="tx1"/>
                </a:solidFill>
                <a:latin typeface="Segoe" pitchFamily="34" charset="0"/>
              </a:rPr>
              <a:t>    ...</a:t>
            </a:r>
          </a:p>
          <a:p>
            <a:r>
              <a:rPr lang="en-US" sz="1000" dirty="0" smtClean="0">
                <a:solidFill>
                  <a:schemeClr val="tx1"/>
                </a:solidFill>
                <a:latin typeface="Segoe" pitchFamily="34" charset="0"/>
              </a:rPr>
              <a:t>   </a:t>
            </a:r>
          </a:p>
          <a:p>
            <a:r>
              <a:rPr lang="en-US" sz="1000" dirty="0" smtClean="0">
                <a:solidFill>
                  <a:schemeClr val="tx1"/>
                </a:solidFill>
                <a:latin typeface="Segoe" pitchFamily="34" charset="0"/>
              </a:rPr>
              <a:t>  &lt;</a:t>
            </a:r>
            <a:r>
              <a:rPr lang="en-US" sz="1000" dirty="0" err="1" smtClean="0">
                <a:solidFill>
                  <a:schemeClr val="tx1"/>
                </a:solidFill>
                <a:latin typeface="Segoe" pitchFamily="34" charset="0"/>
              </a:rPr>
              <a:t>ComponentInstances</a:t>
            </a:r>
            <a:r>
              <a:rPr lang="en-US" sz="1000" dirty="0" smtClean="0">
                <a:solidFill>
                  <a:schemeClr val="tx1"/>
                </a:solidFill>
                <a:latin typeface="Segoe" pitchFamily="34" charset="0"/>
              </a:rPr>
              <a:t>&gt;</a:t>
            </a:r>
          </a:p>
          <a:p>
            <a:r>
              <a:rPr lang="en-US" sz="1000" dirty="0" smtClean="0">
                <a:solidFill>
                  <a:schemeClr val="tx1"/>
                </a:solidFill>
                <a:latin typeface="Segoe" pitchFamily="34" charset="0"/>
              </a:rPr>
              <a:t>    &lt;</a:t>
            </a:r>
            <a:r>
              <a:rPr lang="en-US" sz="1000" dirty="0" err="1" smtClean="0">
                <a:solidFill>
                  <a:schemeClr val="tx1"/>
                </a:solidFill>
                <a:latin typeface="Segoe" pitchFamily="34" charset="0"/>
              </a:rPr>
              <a:t>ComponentInstance</a:t>
            </a:r>
            <a:r>
              <a:rPr lang="en-US" sz="1000" dirty="0" smtClean="0">
                <a:solidFill>
                  <a:schemeClr val="tx1"/>
                </a:solidFill>
                <a:latin typeface="Segoe" pitchFamily="34" charset="0"/>
              </a:rPr>
              <a:t>&gt;</a:t>
            </a:r>
          </a:p>
          <a:p>
            <a:r>
              <a:rPr lang="en-US" sz="1000" dirty="0" smtClean="0">
                <a:solidFill>
                  <a:schemeClr val="tx1"/>
                </a:solidFill>
                <a:latin typeface="Segoe" pitchFamily="34" charset="0"/>
              </a:rPr>
              <a:t>      &lt;Name&gt;cap0&lt;/Name&gt;</a:t>
            </a:r>
          </a:p>
          <a:p>
            <a:r>
              <a:rPr lang="en-US" sz="1000" dirty="0" smtClean="0">
                <a:solidFill>
                  <a:schemeClr val="tx1"/>
                </a:solidFill>
                <a:latin typeface="Segoe" pitchFamily="34" charset="0"/>
              </a:rPr>
              <a:t>      &lt;</a:t>
            </a:r>
            <a:r>
              <a:rPr lang="en-US" sz="1000" dirty="0" err="1" smtClean="0">
                <a:solidFill>
                  <a:schemeClr val="tx1"/>
                </a:solidFill>
                <a:latin typeface="Segoe" pitchFamily="34" charset="0"/>
              </a:rPr>
              <a:t>TypeName</a:t>
            </a:r>
            <a:r>
              <a:rPr lang="en-US" sz="1000" dirty="0" smtClean="0">
                <a:solidFill>
                  <a:schemeClr val="tx1"/>
                </a:solidFill>
                <a:latin typeface="Segoe" pitchFamily="34" charset="0"/>
              </a:rPr>
              <a:t>&gt;</a:t>
            </a:r>
            <a:r>
              <a:rPr lang="en-US" sz="1000" dirty="0" err="1" smtClean="0">
                <a:solidFill>
                  <a:schemeClr val="tx1"/>
                </a:solidFill>
                <a:latin typeface="Segoe" pitchFamily="34" charset="0"/>
              </a:rPr>
              <a:t>CCapDe</a:t>
            </a:r>
            <a:r>
              <a:rPr lang="en-US" sz="1000" dirty="0" smtClean="0">
                <a:solidFill>
                  <a:schemeClr val="tx1"/>
                </a:solidFill>
                <a:latin typeface="Segoe" pitchFamily="34" charset="0"/>
              </a:rPr>
              <a:t>&lt;/</a:t>
            </a:r>
            <a:r>
              <a:rPr lang="en-US" sz="1000" dirty="0" err="1" smtClean="0">
                <a:solidFill>
                  <a:schemeClr val="tx1"/>
                </a:solidFill>
                <a:latin typeface="Segoe" pitchFamily="34" charset="0"/>
              </a:rPr>
              <a:t>TypeName</a:t>
            </a:r>
            <a:r>
              <a:rPr lang="en-US" sz="1000" dirty="0" smtClean="0">
                <a:solidFill>
                  <a:schemeClr val="tx1"/>
                </a:solidFill>
                <a:latin typeface="Segoe" pitchFamily="34" charset="0"/>
              </a:rPr>
              <a:t>&gt;</a:t>
            </a:r>
          </a:p>
          <a:p>
            <a:r>
              <a:rPr lang="en-US" sz="1000" dirty="0" smtClean="0">
                <a:solidFill>
                  <a:schemeClr val="tx1"/>
                </a:solidFill>
                <a:latin typeface="Segoe" pitchFamily="34" charset="0"/>
              </a:rPr>
              <a:t>      &lt;</a:t>
            </a:r>
            <a:r>
              <a:rPr lang="en-US" sz="1000" dirty="0" err="1" smtClean="0">
                <a:solidFill>
                  <a:schemeClr val="tx1"/>
                </a:solidFill>
                <a:latin typeface="Segoe" pitchFamily="34" charset="0"/>
              </a:rPr>
              <a:t>PropertyNames</a:t>
            </a:r>
            <a:r>
              <a:rPr lang="en-US" sz="1000" dirty="0" smtClean="0">
                <a:solidFill>
                  <a:schemeClr val="tx1"/>
                </a:solidFill>
                <a:latin typeface="Segoe" pitchFamily="34" charset="0"/>
              </a:rPr>
              <a:t> /&gt;</a:t>
            </a:r>
          </a:p>
          <a:p>
            <a:r>
              <a:rPr lang="en-US" sz="1000" dirty="0" smtClean="0">
                <a:solidFill>
                  <a:schemeClr val="tx1"/>
                </a:solidFill>
                <a:latin typeface="Segoe" pitchFamily="34" charset="0"/>
              </a:rPr>
              <a:t>      &lt;</a:t>
            </a:r>
            <a:r>
              <a:rPr lang="en-US" sz="1000" dirty="0" err="1" smtClean="0">
                <a:solidFill>
                  <a:schemeClr val="tx1"/>
                </a:solidFill>
                <a:latin typeface="Segoe" pitchFamily="34" charset="0"/>
              </a:rPr>
              <a:t>PropertyValues</a:t>
            </a:r>
            <a:r>
              <a:rPr lang="en-US" sz="1000" dirty="0" smtClean="0">
                <a:solidFill>
                  <a:schemeClr val="tx1"/>
                </a:solidFill>
                <a:latin typeface="Segoe" pitchFamily="34" charset="0"/>
              </a:rPr>
              <a:t> /&gt;</a:t>
            </a:r>
          </a:p>
          <a:p>
            <a:r>
              <a:rPr lang="en-US" sz="1000" dirty="0" smtClean="0">
                <a:solidFill>
                  <a:schemeClr val="tx1"/>
                </a:solidFill>
                <a:latin typeface="Segoe" pitchFamily="34" charset="0"/>
              </a:rPr>
              <a:t>    &lt;/</a:t>
            </a:r>
            <a:r>
              <a:rPr lang="en-US" sz="1000" dirty="0" err="1" smtClean="0">
                <a:solidFill>
                  <a:schemeClr val="tx1"/>
                </a:solidFill>
                <a:latin typeface="Segoe" pitchFamily="34" charset="0"/>
              </a:rPr>
              <a:t>ComponentInstance</a:t>
            </a:r>
            <a:r>
              <a:rPr lang="en-US" sz="1000" dirty="0" smtClean="0">
                <a:solidFill>
                  <a:schemeClr val="tx1"/>
                </a:solidFill>
                <a:latin typeface="Segoe" pitchFamily="34" charset="0"/>
              </a:rPr>
              <a:t>&gt;</a:t>
            </a:r>
          </a:p>
          <a:p>
            <a:r>
              <a:rPr lang="en-US" sz="1000" dirty="0" smtClean="0">
                <a:solidFill>
                  <a:schemeClr val="tx1"/>
                </a:solidFill>
                <a:latin typeface="Segoe" pitchFamily="34" charset="0"/>
              </a:rPr>
              <a:t>    &lt;</a:t>
            </a:r>
            <a:r>
              <a:rPr lang="en-US" sz="1000" dirty="0" err="1" smtClean="0">
                <a:solidFill>
                  <a:schemeClr val="tx1"/>
                </a:solidFill>
                <a:latin typeface="Segoe" pitchFamily="34" charset="0"/>
              </a:rPr>
              <a:t>ComponentInstance</a:t>
            </a:r>
            <a:r>
              <a:rPr lang="en-US" sz="1000" dirty="0" smtClean="0">
                <a:solidFill>
                  <a:schemeClr val="tx1"/>
                </a:solidFill>
                <a:latin typeface="Segoe" pitchFamily="34" charset="0"/>
              </a:rPr>
              <a:t>&gt;</a:t>
            </a:r>
          </a:p>
          <a:p>
            <a:r>
              <a:rPr lang="en-US" sz="1000" dirty="0" smtClean="0">
                <a:solidFill>
                  <a:schemeClr val="tx1"/>
                </a:solidFill>
                <a:latin typeface="Segoe" pitchFamily="34" charset="0"/>
              </a:rPr>
              <a:t>      &lt;Name&gt;q0&lt;/Name&gt;</a:t>
            </a:r>
          </a:p>
          <a:p>
            <a:r>
              <a:rPr lang="en-US" sz="1000" dirty="0" smtClean="0">
                <a:solidFill>
                  <a:schemeClr val="tx1"/>
                </a:solidFill>
                <a:latin typeface="Segoe" pitchFamily="34" charset="0"/>
              </a:rPr>
              <a:t>      &lt;</a:t>
            </a:r>
            <a:r>
              <a:rPr lang="en-US" sz="1000" dirty="0" err="1" smtClean="0">
                <a:solidFill>
                  <a:schemeClr val="tx1"/>
                </a:solidFill>
                <a:latin typeface="Segoe" pitchFamily="34" charset="0"/>
              </a:rPr>
              <a:t>TypeName</a:t>
            </a:r>
            <a:r>
              <a:rPr lang="en-US" sz="1000" dirty="0" smtClean="0">
                <a:solidFill>
                  <a:schemeClr val="tx1"/>
                </a:solidFill>
                <a:latin typeface="Segoe" pitchFamily="34" charset="0"/>
              </a:rPr>
              <a:t>&gt;</a:t>
            </a:r>
            <a:r>
              <a:rPr lang="en-US" sz="1000" dirty="0" err="1" smtClean="0">
                <a:solidFill>
                  <a:schemeClr val="tx1"/>
                </a:solidFill>
                <a:latin typeface="Segoe" pitchFamily="34" charset="0"/>
              </a:rPr>
              <a:t>CQueue</a:t>
            </a:r>
            <a:r>
              <a:rPr lang="en-US" sz="1000" dirty="0" smtClean="0">
                <a:solidFill>
                  <a:schemeClr val="tx1"/>
                </a:solidFill>
                <a:latin typeface="Segoe" pitchFamily="34" charset="0"/>
              </a:rPr>
              <a:t>&lt;/</a:t>
            </a:r>
            <a:r>
              <a:rPr lang="en-US" sz="1000" dirty="0" err="1" smtClean="0">
                <a:solidFill>
                  <a:schemeClr val="tx1"/>
                </a:solidFill>
                <a:latin typeface="Segoe" pitchFamily="34" charset="0"/>
              </a:rPr>
              <a:t>TypeName</a:t>
            </a:r>
            <a:r>
              <a:rPr lang="en-US" sz="1000" dirty="0" smtClean="0">
                <a:solidFill>
                  <a:schemeClr val="tx1"/>
                </a:solidFill>
                <a:latin typeface="Segoe" pitchFamily="34" charset="0"/>
              </a:rPr>
              <a:t>&gt;</a:t>
            </a:r>
          </a:p>
          <a:p>
            <a:r>
              <a:rPr lang="en-US" sz="1000" dirty="0" smtClean="0">
                <a:solidFill>
                  <a:schemeClr val="tx1"/>
                </a:solidFill>
                <a:latin typeface="Segoe" pitchFamily="34" charset="0"/>
              </a:rPr>
              <a:t>      ... 	</a:t>
            </a:r>
          </a:p>
          <a:p>
            <a:r>
              <a:rPr lang="en-US" sz="1000" dirty="0" smtClean="0">
                <a:solidFill>
                  <a:schemeClr val="tx1"/>
                </a:solidFill>
                <a:latin typeface="Segoe" pitchFamily="34" charset="0"/>
              </a:rPr>
              <a:t>    &lt;/</a:t>
            </a:r>
            <a:r>
              <a:rPr lang="en-US" sz="1000" dirty="0" err="1" smtClean="0">
                <a:solidFill>
                  <a:schemeClr val="tx1"/>
                </a:solidFill>
                <a:latin typeface="Segoe" pitchFamily="34" charset="0"/>
              </a:rPr>
              <a:t>ComponentInstance</a:t>
            </a:r>
            <a:r>
              <a:rPr lang="en-US" sz="1000" dirty="0" smtClean="0">
                <a:solidFill>
                  <a:schemeClr val="tx1"/>
                </a:solidFill>
                <a:latin typeface="Segoe" pitchFamily="34" charset="0"/>
              </a:rPr>
              <a:t>&gt;</a:t>
            </a:r>
          </a:p>
          <a:p>
            <a:r>
              <a:rPr lang="en-US" sz="1000" dirty="0" smtClean="0">
                <a:solidFill>
                  <a:schemeClr val="tx1"/>
                </a:solidFill>
                <a:latin typeface="Segoe" pitchFamily="34" charset="0"/>
              </a:rPr>
              <a:t>  &lt;/</a:t>
            </a:r>
            <a:r>
              <a:rPr lang="en-US" sz="1000" dirty="0" err="1" smtClean="0">
                <a:solidFill>
                  <a:schemeClr val="tx1"/>
                </a:solidFill>
                <a:latin typeface="Segoe" pitchFamily="34" charset="0"/>
              </a:rPr>
              <a:t>ComponentInstances</a:t>
            </a:r>
            <a:r>
              <a:rPr lang="en-US" sz="1000" dirty="0" smtClean="0">
                <a:solidFill>
                  <a:schemeClr val="tx1"/>
                </a:solidFill>
                <a:latin typeface="Segoe" pitchFamily="34" charset="0"/>
              </a:rPr>
              <a:t>&gt;</a:t>
            </a:r>
          </a:p>
          <a:p>
            <a:endParaRPr lang="en-US" sz="1000" dirty="0" smtClean="0">
              <a:solidFill>
                <a:schemeClr val="tx1"/>
              </a:solidFill>
              <a:latin typeface="Segoe" pitchFamily="34" charset="0"/>
            </a:endParaRPr>
          </a:p>
          <a:p>
            <a:r>
              <a:rPr lang="en-US" sz="1000" dirty="0" smtClean="0">
                <a:solidFill>
                  <a:schemeClr val="tx1"/>
                </a:solidFill>
                <a:latin typeface="Segoe" pitchFamily="34" charset="0"/>
              </a:rPr>
              <a:t> …</a:t>
            </a:r>
          </a:p>
          <a:p>
            <a:r>
              <a:rPr lang="en-US" sz="1000" dirty="0" smtClean="0">
                <a:solidFill>
                  <a:schemeClr val="tx1"/>
                </a:solidFill>
                <a:latin typeface="Segoe" pitchFamily="34" charset="0"/>
              </a:rPr>
              <a:t>  &lt;Connections&gt;</a:t>
            </a:r>
          </a:p>
          <a:p>
            <a:r>
              <a:rPr lang="en-US" sz="1000" dirty="0" smtClean="0">
                <a:solidFill>
                  <a:schemeClr val="tx1"/>
                </a:solidFill>
                <a:latin typeface="Segoe" pitchFamily="34" charset="0"/>
              </a:rPr>
              <a:t>    &lt;Connection&gt;</a:t>
            </a:r>
          </a:p>
          <a:p>
            <a:r>
              <a:rPr lang="en-US" sz="1000" dirty="0" smtClean="0">
                <a:solidFill>
                  <a:schemeClr val="tx1"/>
                </a:solidFill>
                <a:latin typeface="Segoe" pitchFamily="34" charset="0"/>
              </a:rPr>
              <a:t>      &lt;</a:t>
            </a:r>
            <a:r>
              <a:rPr lang="en-US" sz="1000" dirty="0" err="1" smtClean="0">
                <a:solidFill>
                  <a:schemeClr val="tx1"/>
                </a:solidFill>
                <a:latin typeface="Segoe" pitchFamily="34" charset="0"/>
              </a:rPr>
              <a:t>CompAName</a:t>
            </a:r>
            <a:r>
              <a:rPr lang="en-US" sz="1000" dirty="0" smtClean="0">
                <a:solidFill>
                  <a:schemeClr val="tx1"/>
                </a:solidFill>
                <a:latin typeface="Segoe" pitchFamily="34" charset="0"/>
              </a:rPr>
              <a:t>&gt;cap0&lt;/</a:t>
            </a:r>
            <a:r>
              <a:rPr lang="en-US" sz="1000" dirty="0" err="1" smtClean="0">
                <a:solidFill>
                  <a:schemeClr val="tx1"/>
                </a:solidFill>
                <a:latin typeface="Segoe" pitchFamily="34" charset="0"/>
              </a:rPr>
              <a:t>CompAName</a:t>
            </a:r>
            <a:r>
              <a:rPr lang="en-US" sz="1000" dirty="0" smtClean="0">
                <a:solidFill>
                  <a:schemeClr val="tx1"/>
                </a:solidFill>
                <a:latin typeface="Segoe" pitchFamily="34" charset="0"/>
              </a:rPr>
              <a:t>&gt;</a:t>
            </a:r>
          </a:p>
          <a:p>
            <a:r>
              <a:rPr lang="en-US" sz="1000" dirty="0" smtClean="0">
                <a:solidFill>
                  <a:schemeClr val="tx1"/>
                </a:solidFill>
                <a:latin typeface="Segoe" pitchFamily="34" charset="0"/>
              </a:rPr>
              <a:t>      &lt;</a:t>
            </a:r>
            <a:r>
              <a:rPr lang="en-US" sz="1000" dirty="0" err="1" smtClean="0">
                <a:solidFill>
                  <a:schemeClr val="tx1"/>
                </a:solidFill>
                <a:latin typeface="Segoe" pitchFamily="34" charset="0"/>
              </a:rPr>
              <a:t>CompBName</a:t>
            </a:r>
            <a:r>
              <a:rPr lang="en-US" sz="1000" dirty="0" smtClean="0">
                <a:solidFill>
                  <a:schemeClr val="tx1"/>
                </a:solidFill>
                <a:latin typeface="Segoe" pitchFamily="34" charset="0"/>
              </a:rPr>
              <a:t>&gt;q0&lt;/</a:t>
            </a:r>
            <a:r>
              <a:rPr lang="en-US" sz="1000" dirty="0" err="1" smtClean="0">
                <a:solidFill>
                  <a:schemeClr val="tx1"/>
                </a:solidFill>
                <a:latin typeface="Segoe" pitchFamily="34" charset="0"/>
              </a:rPr>
              <a:t>CompBName</a:t>
            </a:r>
            <a:r>
              <a:rPr lang="en-US" sz="1000" dirty="0" smtClean="0">
                <a:solidFill>
                  <a:schemeClr val="tx1"/>
                </a:solidFill>
                <a:latin typeface="Segoe" pitchFamily="34" charset="0"/>
              </a:rPr>
              <a:t>&gt;</a:t>
            </a:r>
          </a:p>
          <a:p>
            <a:r>
              <a:rPr lang="en-US" sz="1000" dirty="0" smtClean="0">
                <a:solidFill>
                  <a:schemeClr val="tx1"/>
                </a:solidFill>
                <a:latin typeface="Segoe" pitchFamily="34" charset="0"/>
              </a:rPr>
              <a:t>      &lt;</a:t>
            </a:r>
            <a:r>
              <a:rPr lang="en-US" sz="1000" dirty="0" err="1" smtClean="0">
                <a:solidFill>
                  <a:schemeClr val="tx1"/>
                </a:solidFill>
                <a:latin typeface="Segoe" pitchFamily="34" charset="0"/>
              </a:rPr>
              <a:t>connectorName</a:t>
            </a:r>
            <a:r>
              <a:rPr lang="en-US" sz="1000" dirty="0" smtClean="0">
                <a:solidFill>
                  <a:schemeClr val="tx1"/>
                </a:solidFill>
                <a:latin typeface="Segoe" pitchFamily="34" charset="0"/>
              </a:rPr>
              <a:t>&gt;</a:t>
            </a:r>
            <a:r>
              <a:rPr lang="en-US" sz="1000" dirty="0" err="1" smtClean="0">
                <a:solidFill>
                  <a:schemeClr val="tx1"/>
                </a:solidFill>
                <a:latin typeface="Segoe" pitchFamily="34" charset="0"/>
              </a:rPr>
              <a:t>IfDataPush</a:t>
            </a:r>
            <a:r>
              <a:rPr lang="en-US" sz="1000" dirty="0" smtClean="0">
                <a:solidFill>
                  <a:schemeClr val="tx1"/>
                </a:solidFill>
                <a:latin typeface="Segoe" pitchFamily="34" charset="0"/>
              </a:rPr>
              <a:t>&lt;/</a:t>
            </a:r>
            <a:r>
              <a:rPr lang="en-US" sz="1000" dirty="0" err="1" smtClean="0">
                <a:solidFill>
                  <a:schemeClr val="tx1"/>
                </a:solidFill>
                <a:latin typeface="Segoe" pitchFamily="34" charset="0"/>
              </a:rPr>
              <a:t>connectorName</a:t>
            </a:r>
            <a:r>
              <a:rPr lang="en-US" sz="1000" dirty="0" smtClean="0">
                <a:solidFill>
                  <a:schemeClr val="tx1"/>
                </a:solidFill>
                <a:latin typeface="Segoe" pitchFamily="34" charset="0"/>
              </a:rPr>
              <a:t>&gt;</a:t>
            </a:r>
          </a:p>
          <a:p>
            <a:r>
              <a:rPr lang="en-US" sz="1000" dirty="0" smtClean="0">
                <a:solidFill>
                  <a:schemeClr val="tx1"/>
                </a:solidFill>
                <a:latin typeface="Segoe" pitchFamily="34" charset="0"/>
              </a:rPr>
              <a:t>      &lt;</a:t>
            </a:r>
            <a:r>
              <a:rPr lang="en-US" sz="1000" dirty="0" err="1" smtClean="0">
                <a:solidFill>
                  <a:schemeClr val="tx1"/>
                </a:solidFill>
                <a:latin typeface="Segoe" pitchFamily="34" charset="0"/>
              </a:rPr>
              <a:t>interfaceName</a:t>
            </a:r>
            <a:r>
              <a:rPr lang="en-US" sz="1000" dirty="0" smtClean="0">
                <a:solidFill>
                  <a:schemeClr val="tx1"/>
                </a:solidFill>
                <a:latin typeface="Segoe" pitchFamily="34" charset="0"/>
              </a:rPr>
              <a:t>&gt;</a:t>
            </a:r>
            <a:r>
              <a:rPr lang="en-US" sz="1000" dirty="0" err="1" smtClean="0">
                <a:solidFill>
                  <a:schemeClr val="tx1"/>
                </a:solidFill>
                <a:latin typeface="Segoe" pitchFamily="34" charset="0"/>
              </a:rPr>
              <a:t>IfDataPush</a:t>
            </a:r>
            <a:r>
              <a:rPr lang="en-US" sz="1000" dirty="0" smtClean="0">
                <a:solidFill>
                  <a:schemeClr val="tx1"/>
                </a:solidFill>
                <a:latin typeface="Segoe" pitchFamily="34" charset="0"/>
              </a:rPr>
              <a:t>&lt;/</a:t>
            </a:r>
            <a:r>
              <a:rPr lang="en-US" sz="1000" dirty="0" err="1" smtClean="0">
                <a:solidFill>
                  <a:schemeClr val="tx1"/>
                </a:solidFill>
                <a:latin typeface="Segoe" pitchFamily="34" charset="0"/>
              </a:rPr>
              <a:t>interfaceName</a:t>
            </a:r>
            <a:r>
              <a:rPr lang="en-US" sz="1000" dirty="0" smtClean="0">
                <a:solidFill>
                  <a:schemeClr val="tx1"/>
                </a:solidFill>
                <a:latin typeface="Segoe" pitchFamily="34" charset="0"/>
              </a:rPr>
              <a:t>&gt;</a:t>
            </a:r>
          </a:p>
          <a:p>
            <a:r>
              <a:rPr lang="en-US" sz="1000" dirty="0" smtClean="0">
                <a:solidFill>
                  <a:schemeClr val="tx1"/>
                </a:solidFill>
                <a:latin typeface="Segoe" pitchFamily="34" charset="0"/>
              </a:rPr>
              <a:t>      &lt;</a:t>
            </a:r>
            <a:r>
              <a:rPr lang="en-US" sz="1000" dirty="0" err="1" smtClean="0">
                <a:solidFill>
                  <a:schemeClr val="tx1"/>
                </a:solidFill>
                <a:latin typeface="Segoe" pitchFamily="34" charset="0"/>
              </a:rPr>
              <a:t>connectorNum</a:t>
            </a:r>
            <a:r>
              <a:rPr lang="en-US" sz="1000" dirty="0" smtClean="0">
                <a:solidFill>
                  <a:schemeClr val="tx1"/>
                </a:solidFill>
                <a:latin typeface="Segoe" pitchFamily="34" charset="0"/>
              </a:rPr>
              <a:t>&gt;0&lt;/</a:t>
            </a:r>
            <a:r>
              <a:rPr lang="en-US" sz="1000" dirty="0" err="1" smtClean="0">
                <a:solidFill>
                  <a:schemeClr val="tx1"/>
                </a:solidFill>
                <a:latin typeface="Segoe" pitchFamily="34" charset="0"/>
              </a:rPr>
              <a:t>connectorNum</a:t>
            </a:r>
            <a:r>
              <a:rPr lang="en-US" sz="1000" dirty="0" smtClean="0">
                <a:solidFill>
                  <a:schemeClr val="tx1"/>
                </a:solidFill>
                <a:latin typeface="Segoe" pitchFamily="34" charset="0"/>
              </a:rPr>
              <a:t>&gt;</a:t>
            </a:r>
          </a:p>
          <a:p>
            <a:r>
              <a:rPr lang="en-US" sz="1000" dirty="0" smtClean="0">
                <a:solidFill>
                  <a:schemeClr val="tx1"/>
                </a:solidFill>
                <a:latin typeface="Segoe" pitchFamily="34" charset="0"/>
              </a:rPr>
              <a:t>    &lt;/Connection&gt;</a:t>
            </a:r>
          </a:p>
          <a:p>
            <a:r>
              <a:rPr lang="en-US" sz="1000" dirty="0" smtClean="0">
                <a:solidFill>
                  <a:schemeClr val="tx1"/>
                </a:solidFill>
                <a:latin typeface="Segoe" pitchFamily="34" charset="0"/>
              </a:rPr>
              <a:t>  &lt;/Connections&gt;</a:t>
            </a:r>
          </a:p>
          <a:p>
            <a:r>
              <a:rPr lang="en-US" sz="1000" dirty="0" smtClean="0">
                <a:solidFill>
                  <a:schemeClr val="tx1"/>
                </a:solidFill>
                <a:latin typeface="Segoe" pitchFamily="34" charset="0"/>
              </a:rPr>
              <a:t>&lt;/</a:t>
            </a:r>
            <a:r>
              <a:rPr lang="en-US" sz="1000" dirty="0" err="1" smtClean="0">
                <a:solidFill>
                  <a:schemeClr val="tx1"/>
                </a:solidFill>
                <a:latin typeface="Segoe" pitchFamily="34" charset="0"/>
              </a:rPr>
              <a:t>DriverGraph</a:t>
            </a:r>
            <a:r>
              <a:rPr lang="en-US" sz="1000" dirty="0" smtClean="0">
                <a:solidFill>
                  <a:schemeClr val="tx1"/>
                </a:solidFill>
                <a:latin typeface="Segoe" pitchFamily="34" charset="0"/>
              </a:rPr>
              <a:t>&gt;</a:t>
            </a:r>
          </a:p>
        </p:txBody>
      </p:sp>
      <p:sp>
        <p:nvSpPr>
          <p:cNvPr id="8" name="Right Brace 7"/>
          <p:cNvSpPr/>
          <p:nvPr/>
        </p:nvSpPr>
        <p:spPr bwMode="auto">
          <a:xfrm>
            <a:off x="9601200" y="2590800"/>
            <a:ext cx="228600" cy="1143000"/>
          </a:xfrm>
          <a:prstGeom prst="rightBrace">
            <a:avLst/>
          </a:prstGeom>
          <a:noFill/>
          <a:ln w="38100" cap="flat" cmpd="sng" algn="ctr">
            <a:solidFill>
              <a:srgbClr val="054EF1"/>
            </a:solidFill>
            <a:prstDash val="solid"/>
            <a:round/>
            <a:headEnd type="none" w="med" len="med"/>
            <a:tailEnd type="none" w="med" len="med"/>
          </a:ln>
          <a:effectLst/>
        </p:spPr>
        <p:txBody>
          <a:bodyPr vert="horz" wrap="square" lIns="109728" tIns="54864" rIns="109728" bIns="54864" numCol="1" rtlCol="0" anchor="ctr" anchorCtr="0" compatLnSpc="1">
            <a:prstTxWarp prst="textNoShape">
              <a:avLst/>
            </a:prstTxWarp>
          </a:bodyPr>
          <a:lstStyle/>
          <a:p>
            <a:pPr marL="0" marR="0" indent="0" algn="l"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smtClean="0">
              <a:solidFill>
                <a:schemeClr val="bg2"/>
              </a:solidFill>
              <a:effectLst/>
              <a:latin typeface="Segoe Semibold" pitchFamily="34" charset="0"/>
            </a:endParaRPr>
          </a:p>
        </p:txBody>
      </p:sp>
      <p:sp>
        <p:nvSpPr>
          <p:cNvPr id="9" name="Right Brace 8"/>
          <p:cNvSpPr/>
          <p:nvPr/>
        </p:nvSpPr>
        <p:spPr bwMode="auto">
          <a:xfrm>
            <a:off x="9601200" y="4038600"/>
            <a:ext cx="304800" cy="1905000"/>
          </a:xfrm>
          <a:prstGeom prst="rightBrace">
            <a:avLst/>
          </a:prstGeom>
          <a:noFill/>
          <a:ln w="38100" cap="flat" cmpd="sng" algn="ctr">
            <a:solidFill>
              <a:srgbClr val="054EF1"/>
            </a:solidFill>
            <a:prstDash val="solid"/>
            <a:round/>
            <a:headEnd type="none" w="med" len="med"/>
            <a:tailEnd type="none" w="med" len="med"/>
          </a:ln>
          <a:effectLst/>
        </p:spPr>
        <p:txBody>
          <a:bodyPr vert="horz" wrap="square" lIns="109728" tIns="54864" rIns="109728" bIns="54864" numCol="1" rtlCol="0" anchor="ctr" anchorCtr="0" compatLnSpc="1">
            <a:prstTxWarp prst="textNoShape">
              <a:avLst/>
            </a:prstTxWarp>
          </a:bodyPr>
          <a:lstStyle/>
          <a:p>
            <a:pPr marL="0" marR="0" indent="0" algn="l"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smtClean="0">
              <a:solidFill>
                <a:schemeClr val="bg2"/>
              </a:solidFill>
              <a:effectLst/>
              <a:latin typeface="Segoe Semibold" pitchFamily="34" charset="0"/>
            </a:endParaRPr>
          </a:p>
        </p:txBody>
      </p:sp>
      <p:sp>
        <p:nvSpPr>
          <p:cNvPr id="10" name="Right Brace 9"/>
          <p:cNvSpPr/>
          <p:nvPr/>
        </p:nvSpPr>
        <p:spPr bwMode="auto">
          <a:xfrm>
            <a:off x="9601200" y="6324600"/>
            <a:ext cx="228600" cy="1447800"/>
          </a:xfrm>
          <a:prstGeom prst="rightBrace">
            <a:avLst/>
          </a:prstGeom>
          <a:noFill/>
          <a:ln w="38100" cap="flat" cmpd="sng" algn="ctr">
            <a:solidFill>
              <a:srgbClr val="054EF1"/>
            </a:solidFill>
            <a:prstDash val="solid"/>
            <a:round/>
            <a:headEnd type="none" w="med" len="med"/>
            <a:tailEnd type="none" w="med" len="med"/>
          </a:ln>
          <a:effectLst/>
        </p:spPr>
        <p:txBody>
          <a:bodyPr vert="horz" wrap="square" lIns="109728" tIns="54864" rIns="109728" bIns="54864" numCol="1" rtlCol="0" anchor="ctr" anchorCtr="0" compatLnSpc="1">
            <a:prstTxWarp prst="textNoShape">
              <a:avLst/>
            </a:prstTxWarp>
          </a:bodyPr>
          <a:lstStyle/>
          <a:p>
            <a:pPr marL="0" marR="0" indent="0" algn="l"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smtClean="0">
              <a:solidFill>
                <a:schemeClr val="bg2"/>
              </a:solidFill>
              <a:effectLst/>
              <a:latin typeface="Segoe Semibold" pitchFamily="34" charset="0"/>
            </a:endParaRPr>
          </a:p>
        </p:txBody>
      </p:sp>
      <p:sp>
        <p:nvSpPr>
          <p:cNvPr id="11" name="TextBox 10"/>
          <p:cNvSpPr txBox="1"/>
          <p:nvPr/>
        </p:nvSpPr>
        <p:spPr>
          <a:xfrm>
            <a:off x="9829800" y="2819400"/>
            <a:ext cx="1143000" cy="584775"/>
          </a:xfrm>
          <a:prstGeom prst="rect">
            <a:avLst/>
          </a:prstGeom>
          <a:noFill/>
        </p:spPr>
        <p:txBody>
          <a:bodyPr wrap="square" rtlCol="0">
            <a:spAutoFit/>
          </a:bodyPr>
          <a:lstStyle/>
          <a:p>
            <a:r>
              <a:rPr lang="en-US" sz="1600" dirty="0" smtClean="0">
                <a:solidFill>
                  <a:srgbClr val="054EF1"/>
                </a:solidFill>
                <a:latin typeface="Segoe" pitchFamily="34" charset="0"/>
              </a:rPr>
              <a:t>Type definition</a:t>
            </a:r>
          </a:p>
        </p:txBody>
      </p:sp>
      <p:sp>
        <p:nvSpPr>
          <p:cNvPr id="12" name="TextBox 11"/>
          <p:cNvSpPr txBox="1"/>
          <p:nvPr/>
        </p:nvSpPr>
        <p:spPr>
          <a:xfrm>
            <a:off x="9829800" y="4724400"/>
            <a:ext cx="1143000" cy="584775"/>
          </a:xfrm>
          <a:prstGeom prst="rect">
            <a:avLst/>
          </a:prstGeom>
          <a:noFill/>
        </p:spPr>
        <p:txBody>
          <a:bodyPr wrap="square" rtlCol="0">
            <a:spAutoFit/>
          </a:bodyPr>
          <a:lstStyle/>
          <a:p>
            <a:r>
              <a:rPr lang="en-US" sz="1600" dirty="0" smtClean="0">
                <a:solidFill>
                  <a:srgbClr val="054EF1"/>
                </a:solidFill>
                <a:latin typeface="Segoe" pitchFamily="34" charset="0"/>
              </a:rPr>
              <a:t>Objects definition</a:t>
            </a:r>
          </a:p>
        </p:txBody>
      </p:sp>
      <p:sp>
        <p:nvSpPr>
          <p:cNvPr id="13" name="TextBox 12"/>
          <p:cNvSpPr txBox="1"/>
          <p:nvPr/>
        </p:nvSpPr>
        <p:spPr>
          <a:xfrm>
            <a:off x="9753600" y="6705600"/>
            <a:ext cx="1143000" cy="584775"/>
          </a:xfrm>
          <a:prstGeom prst="rect">
            <a:avLst/>
          </a:prstGeom>
          <a:noFill/>
        </p:spPr>
        <p:txBody>
          <a:bodyPr wrap="square" rtlCol="0">
            <a:spAutoFit/>
          </a:bodyPr>
          <a:lstStyle/>
          <a:p>
            <a:r>
              <a:rPr lang="en-US" sz="1600" dirty="0" smtClean="0">
                <a:solidFill>
                  <a:srgbClr val="054EF1"/>
                </a:solidFill>
                <a:latin typeface="Segoe" pitchFamily="34" charset="0"/>
              </a:rPr>
              <a:t>Links definition</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Summary and Status</a:t>
            </a:r>
            <a:endParaRPr lang="en-US" dirty="0"/>
          </a:p>
        </p:txBody>
      </p:sp>
      <p:sp>
        <p:nvSpPr>
          <p:cNvPr id="3" name="Content Placeholder 2"/>
          <p:cNvSpPr>
            <a:spLocks noGrp="1"/>
          </p:cNvSpPr>
          <p:nvPr>
            <p:ph type="body" idx="1"/>
          </p:nvPr>
        </p:nvSpPr>
        <p:spPr>
          <a:xfrm>
            <a:off x="457200" y="2133600"/>
            <a:ext cx="10056494" cy="5638800"/>
          </a:xfrm>
        </p:spPr>
        <p:txBody>
          <a:bodyPr>
            <a:normAutofit fontScale="92500" lnSpcReduction="10000"/>
          </a:bodyPr>
          <a:lstStyle/>
          <a:p>
            <a:r>
              <a:rPr lang="en-US" altLang="zh-CN" dirty="0" smtClean="0"/>
              <a:t>A new software radio stack based on PC architecture that supports</a:t>
            </a:r>
          </a:p>
          <a:p>
            <a:pPr lvl="1"/>
            <a:r>
              <a:rPr lang="en-US" dirty="0" smtClean="0"/>
              <a:t>High-speed PHY processing</a:t>
            </a:r>
          </a:p>
          <a:p>
            <a:pPr lvl="1"/>
            <a:r>
              <a:rPr lang="en-US" dirty="0" smtClean="0"/>
              <a:t>Low latency and time-critical MAC</a:t>
            </a:r>
          </a:p>
          <a:p>
            <a:pPr lvl="1"/>
            <a:r>
              <a:rPr lang="en-US" dirty="0" smtClean="0"/>
              <a:t>Modular architecture for link layer functions</a:t>
            </a:r>
          </a:p>
          <a:p>
            <a:r>
              <a:rPr lang="en-US" dirty="0" smtClean="0"/>
              <a:t>Current status</a:t>
            </a:r>
          </a:p>
          <a:p>
            <a:pPr lvl="1"/>
            <a:r>
              <a:rPr lang="en-US" dirty="0" err="1" smtClean="0"/>
              <a:t>PCIe</a:t>
            </a:r>
            <a:r>
              <a:rPr lang="en-US" dirty="0" smtClean="0"/>
              <a:t>-based flexible radio control board</a:t>
            </a:r>
          </a:p>
          <a:p>
            <a:pPr lvl="1"/>
            <a:r>
              <a:rPr lang="en-US" dirty="0" smtClean="0"/>
              <a:t>Prototype and evaluate GPU and CPU based BB modules</a:t>
            </a:r>
          </a:p>
          <a:p>
            <a:pPr lvl="1"/>
            <a:r>
              <a:rPr lang="en-US" dirty="0" smtClean="0"/>
              <a:t>Prototype </a:t>
            </a:r>
            <a:r>
              <a:rPr lang="en-US" smtClean="0"/>
              <a:t>for MAC-Core runtime </a:t>
            </a:r>
            <a:r>
              <a:rPr lang="en-US" dirty="0" smtClean="0"/>
              <a:t>and modular link layer</a:t>
            </a:r>
          </a:p>
          <a:p>
            <a:pPr lvl="1"/>
            <a:r>
              <a:rPr lang="en-US" dirty="0" smtClean="0"/>
              <a:t>Integrating the whole research platform</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557" y="1289266"/>
            <a:ext cx="10056494" cy="1329595"/>
          </a:xfrm>
        </p:spPr>
        <p:txBody>
          <a:bodyPr/>
          <a:lstStyle/>
          <a:p>
            <a:r>
              <a:rPr altLang="zh-CN" smtClean="0"/>
              <a:t>Thanks and Questions! </a:t>
            </a:r>
            <a:br>
              <a:rPr altLang="zh-CN" smtClean="0"/>
            </a:br>
            <a:endParaRPr lang="zh-CN" altLang="en-US" dirty="0"/>
          </a:p>
        </p:txBody>
      </p:sp>
      <p:sp>
        <p:nvSpPr>
          <p:cNvPr id="4" name="Slide Number Placeholder 3"/>
          <p:cNvSpPr>
            <a:spLocks noGrp="1"/>
          </p:cNvSpPr>
          <p:nvPr>
            <p:ph type="sldNum" sz="quarter" idx="12"/>
          </p:nvPr>
        </p:nvSpPr>
        <p:spPr/>
        <p:txBody>
          <a:bodyPr/>
          <a:lstStyle/>
          <a:p>
            <a:pPr>
              <a:defRPr/>
            </a:pPr>
            <a:fld id="{05F79666-4A2A-48BF-BA9C-3DB79E90F9E5}" type="slidenum">
              <a:rPr lang="zh-CN" altLang="en-US" smtClean="0"/>
              <a:pPr>
                <a:defRPr/>
              </a:pPr>
              <a:t>16</a:t>
            </a:fld>
            <a:endParaRPr lang="en-US" altLang="zh-CN"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900" y="1289050"/>
            <a:ext cx="10056813" cy="665163"/>
          </a:xfrm>
        </p:spPr>
        <p:txBody>
          <a:bodyPr/>
          <a:lstStyle/>
          <a:p>
            <a:pPr defTabSz="1095376">
              <a:defRPr/>
            </a:pPr>
            <a:r>
              <a:rPr smtClean="0"/>
              <a:t>Fundamental Challenges of SDR</a:t>
            </a:r>
            <a:endParaRPr/>
          </a:p>
        </p:txBody>
      </p:sp>
      <p:sp>
        <p:nvSpPr>
          <p:cNvPr id="25602" name="Text Placeholder 2"/>
          <p:cNvSpPr>
            <a:spLocks noGrp="1"/>
          </p:cNvSpPr>
          <p:nvPr>
            <p:ph type="body" idx="1"/>
          </p:nvPr>
        </p:nvSpPr>
        <p:spPr>
          <a:xfrm>
            <a:off x="457200" y="2495550"/>
            <a:ext cx="10056813" cy="4635500"/>
          </a:xfrm>
        </p:spPr>
        <p:txBody>
          <a:bodyPr/>
          <a:lstStyle/>
          <a:p>
            <a:r>
              <a:rPr lang="en-US" dirty="0" smtClean="0"/>
              <a:t>Digital baseband processing</a:t>
            </a:r>
          </a:p>
          <a:p>
            <a:pPr lvl="1"/>
            <a:r>
              <a:rPr lang="en-US" dirty="0" smtClean="0"/>
              <a:t>Super computation required</a:t>
            </a:r>
          </a:p>
          <a:p>
            <a:pPr lvl="1"/>
            <a:r>
              <a:rPr lang="en-US" dirty="0" smtClean="0"/>
              <a:t>E.g. traditional 802.11a requires &gt; 50Gops</a:t>
            </a:r>
          </a:p>
          <a:p>
            <a:r>
              <a:rPr lang="en-US" dirty="0" smtClean="0"/>
              <a:t>Tight real-time response</a:t>
            </a:r>
          </a:p>
          <a:p>
            <a:pPr lvl="1"/>
            <a:r>
              <a:rPr lang="en-US" dirty="0" smtClean="0"/>
              <a:t>E.g. generate MAC response within 10us</a:t>
            </a:r>
          </a:p>
          <a:p>
            <a:r>
              <a:rPr lang="en-US" dirty="0" smtClean="0"/>
              <a:t>High level of programmability</a:t>
            </a:r>
          </a:p>
          <a:p>
            <a:pPr lvl="1"/>
            <a:r>
              <a:rPr lang="en-US" dirty="0" smtClean="0"/>
              <a:t>Accommodate a large range of heterogeneous PHY algorithms and MAC protocols</a:t>
            </a:r>
          </a:p>
        </p:txBody>
      </p:sp>
      <p:sp>
        <p:nvSpPr>
          <p:cNvPr id="25603" name="Slide Number Placeholder 3"/>
          <p:cNvSpPr>
            <a:spLocks noGrp="1"/>
          </p:cNvSpPr>
          <p:nvPr>
            <p:ph type="sldNum" sz="quarter" idx="4294967295"/>
          </p:nvPr>
        </p:nvSpPr>
        <p:spPr bwMode="auto">
          <a:xfrm>
            <a:off x="8485188" y="7466013"/>
            <a:ext cx="2286000" cy="547687"/>
          </a:xfrm>
          <a:prstGeom prst="rect">
            <a:avLst/>
          </a:prstGeom>
          <a:noFill/>
          <a:ln>
            <a:miter lim="800000"/>
            <a:headEnd/>
            <a:tailEnd/>
          </a:ln>
        </p:spPr>
        <p:txBody>
          <a:bodyPr/>
          <a:lstStyle/>
          <a:p>
            <a:fld id="{27536E53-7420-4334-859A-B660058593F9}" type="slidenum">
              <a:rPr lang="zh-CN" altLang="en-US"/>
              <a:pPr/>
              <a:t>2</a:t>
            </a:fld>
            <a:endParaRPr lang="en-US" altLang="zh-CN"/>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Impending Technology Sea Change</a:t>
            </a:r>
            <a:endParaRPr lang="en-US" dirty="0"/>
          </a:p>
        </p:txBody>
      </p:sp>
      <p:sp>
        <p:nvSpPr>
          <p:cNvPr id="3" name="Text Placeholder 2"/>
          <p:cNvSpPr>
            <a:spLocks noGrp="1"/>
          </p:cNvSpPr>
          <p:nvPr>
            <p:ph type="body" idx="1"/>
          </p:nvPr>
        </p:nvSpPr>
        <p:spPr>
          <a:xfrm>
            <a:off x="457200" y="2496065"/>
            <a:ext cx="10056494" cy="5281446"/>
          </a:xfrm>
        </p:spPr>
        <p:txBody>
          <a:bodyPr/>
          <a:lstStyle/>
          <a:p>
            <a:r>
              <a:rPr lang="en-US" dirty="0" smtClean="0"/>
              <a:t>Emerging multi-core/many-core GPP</a:t>
            </a:r>
          </a:p>
          <a:p>
            <a:pPr lvl="1"/>
            <a:r>
              <a:rPr lang="en-US" dirty="0" smtClean="0"/>
              <a:t>Today’s </a:t>
            </a:r>
            <a:r>
              <a:rPr lang="en-US" dirty="0" err="1" smtClean="0"/>
              <a:t>nVidia</a:t>
            </a:r>
            <a:r>
              <a:rPr lang="en-US" dirty="0" smtClean="0"/>
              <a:t> GPU: 256 core, 600GFlops </a:t>
            </a:r>
          </a:p>
          <a:p>
            <a:pPr lvl="1"/>
            <a:r>
              <a:rPr lang="en-US" dirty="0" smtClean="0"/>
              <a:t>Intel 80-core CPU: </a:t>
            </a:r>
            <a:r>
              <a:rPr lang="en-US" dirty="0" err="1" smtClean="0"/>
              <a:t>TFlops</a:t>
            </a:r>
            <a:r>
              <a:rPr lang="en-US" dirty="0" smtClean="0"/>
              <a:t>, IBM Cell: 200GFlops</a:t>
            </a:r>
          </a:p>
          <a:p>
            <a:pPr lvl="1"/>
            <a:r>
              <a:rPr lang="en-US" dirty="0" smtClean="0"/>
              <a:t>Predicted to possess 1000 cores in a few years</a:t>
            </a:r>
          </a:p>
          <a:p>
            <a:r>
              <a:rPr lang="en-US" dirty="0" smtClean="0"/>
              <a:t>Opportunities</a:t>
            </a:r>
          </a:p>
          <a:p>
            <a:pPr lvl="1"/>
            <a:r>
              <a:rPr lang="en-US" dirty="0" smtClean="0"/>
              <a:t>Sufficient computational power and parallelism</a:t>
            </a:r>
          </a:p>
          <a:p>
            <a:pPr lvl="1"/>
            <a:r>
              <a:rPr lang="en-US" dirty="0" smtClean="0"/>
              <a:t>PHY MAC NET … APP processing in one place</a:t>
            </a:r>
          </a:p>
          <a:p>
            <a:r>
              <a:rPr lang="en-US" dirty="0" smtClean="0"/>
              <a:t>Question: is general-purpose PC architecture suitable for SDR?</a:t>
            </a:r>
          </a:p>
        </p:txBody>
      </p:sp>
      <p:sp>
        <p:nvSpPr>
          <p:cNvPr id="4" name="Slide Number Placeholder 3"/>
          <p:cNvSpPr>
            <a:spLocks noGrp="1"/>
          </p:cNvSpPr>
          <p:nvPr>
            <p:ph type="sldNum" sz="quarter" idx="12"/>
          </p:nvPr>
        </p:nvSpPr>
        <p:spPr/>
        <p:txBody>
          <a:bodyPr/>
          <a:lstStyle/>
          <a:p>
            <a:fld id="{05F79666-4A2A-48BF-BA9C-3DB79E90F9E5}" type="slidenum">
              <a:rPr lang="zh-CN" altLang="en-US" smtClean="0"/>
              <a:pPr/>
              <a:t>3</a:t>
            </a:fld>
            <a:endParaRPr lang="en-US" altLang="zh-CN"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Our Project Goals</a:t>
            </a:r>
            <a:endParaRPr lang="en-US" dirty="0"/>
          </a:p>
        </p:txBody>
      </p:sp>
      <p:sp>
        <p:nvSpPr>
          <p:cNvPr id="3" name="Text Placeholder 2"/>
          <p:cNvSpPr>
            <a:spLocks noGrp="1"/>
          </p:cNvSpPr>
          <p:nvPr>
            <p:ph type="body" idx="1"/>
          </p:nvPr>
        </p:nvSpPr>
        <p:spPr>
          <a:xfrm>
            <a:off x="457200" y="2496065"/>
            <a:ext cx="10056494" cy="4007251"/>
          </a:xfrm>
        </p:spPr>
        <p:txBody>
          <a:bodyPr/>
          <a:lstStyle/>
          <a:p>
            <a:r>
              <a:rPr lang="en-US" dirty="0" smtClean="0"/>
              <a:t>Explore new ways of building DSR based on standard multi-core PC architecture</a:t>
            </a:r>
          </a:p>
          <a:p>
            <a:r>
              <a:rPr lang="en-US" altLang="zh-CN" dirty="0" smtClean="0"/>
              <a:t>Develop a complete software stack</a:t>
            </a:r>
          </a:p>
          <a:p>
            <a:pPr lvl="1"/>
            <a:r>
              <a:rPr lang="en-US" altLang="zh-CN" dirty="0" smtClean="0"/>
              <a:t>High-speed PHY processing on GPP</a:t>
            </a:r>
          </a:p>
          <a:p>
            <a:pPr lvl="1"/>
            <a:r>
              <a:rPr lang="en-US" altLang="zh-CN" dirty="0" smtClean="0"/>
              <a:t>Support for time-critical MAC control</a:t>
            </a:r>
          </a:p>
          <a:p>
            <a:r>
              <a:rPr lang="en-US" altLang="zh-CN" dirty="0" smtClean="0"/>
              <a:t>Provide a software system research platform for wireless communication and networking</a:t>
            </a:r>
          </a:p>
        </p:txBody>
      </p:sp>
      <p:sp>
        <p:nvSpPr>
          <p:cNvPr id="4" name="Slide Number Placeholder 3"/>
          <p:cNvSpPr>
            <a:spLocks noGrp="1"/>
          </p:cNvSpPr>
          <p:nvPr>
            <p:ph type="sldNum" sz="quarter" idx="12"/>
          </p:nvPr>
        </p:nvSpPr>
        <p:spPr/>
        <p:txBody>
          <a:bodyPr/>
          <a:lstStyle/>
          <a:p>
            <a:fld id="{05F79666-4A2A-48BF-BA9C-3DB79E90F9E5}" type="slidenum">
              <a:rPr lang="zh-CN" altLang="en-US" smtClean="0"/>
              <a:pPr/>
              <a:t>4</a:t>
            </a:fld>
            <a:endParaRPr lang="en-US" altLang="zh-CN"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bwMode="auto">
          <a:xfrm>
            <a:off x="381000" y="2286000"/>
            <a:ext cx="10363200" cy="3733800"/>
          </a:xfrm>
          <a:prstGeom prst="rect">
            <a:avLst/>
          </a:prstGeom>
          <a:solidFill>
            <a:srgbClr val="FFFF99"/>
          </a:solidFill>
          <a:ln>
            <a:no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r" defTabSz="1096963" rtl="0" eaLnBrk="1" fontAlgn="base" latinLnBrk="0" hangingPunct="1">
              <a:lnSpc>
                <a:spcPct val="100000"/>
              </a:lnSpc>
              <a:spcBef>
                <a:spcPct val="0"/>
              </a:spcBef>
              <a:spcAft>
                <a:spcPct val="0"/>
              </a:spcAft>
              <a:buClrTx/>
              <a:buSzTx/>
              <a:buFontTx/>
              <a:buNone/>
              <a:tabLst/>
            </a:pPr>
            <a:r>
              <a:rPr kumimoji="0" lang="en-US" sz="2900" b="0" i="0" u="none" strike="noStrike" cap="none" normalizeH="0" baseline="0" dirty="0" smtClean="0">
                <a:solidFill>
                  <a:schemeClr val="bg2"/>
                </a:solidFill>
                <a:effectLst/>
                <a:latin typeface="Segoe" pitchFamily="34" charset="0"/>
              </a:rPr>
              <a:t>GPP+MEM</a:t>
            </a:r>
          </a:p>
        </p:txBody>
      </p:sp>
      <p:sp>
        <p:nvSpPr>
          <p:cNvPr id="2" name="Title 1"/>
          <p:cNvSpPr>
            <a:spLocks noGrp="1"/>
          </p:cNvSpPr>
          <p:nvPr>
            <p:ph type="title"/>
          </p:nvPr>
        </p:nvSpPr>
        <p:spPr/>
        <p:txBody>
          <a:bodyPr/>
          <a:lstStyle/>
          <a:p>
            <a:r>
              <a:rPr altLang="zh-CN" smtClean="0"/>
              <a:t>System Architecture</a:t>
            </a:r>
            <a:endParaRPr lang="zh-CN" altLang="en-US" dirty="0"/>
          </a:p>
        </p:txBody>
      </p:sp>
      <p:sp>
        <p:nvSpPr>
          <p:cNvPr id="4" name="Slide Number Placeholder 3"/>
          <p:cNvSpPr>
            <a:spLocks noGrp="1"/>
          </p:cNvSpPr>
          <p:nvPr>
            <p:ph type="sldNum" sz="quarter" idx="12"/>
          </p:nvPr>
        </p:nvSpPr>
        <p:spPr/>
        <p:txBody>
          <a:bodyPr/>
          <a:lstStyle/>
          <a:p>
            <a:pPr>
              <a:defRPr/>
            </a:pPr>
            <a:fld id="{05F79666-4A2A-48BF-BA9C-3DB79E90F9E5}" type="slidenum">
              <a:rPr lang="zh-CN" altLang="en-US" smtClean="0"/>
              <a:pPr>
                <a:defRPr/>
              </a:pPr>
              <a:t>5</a:t>
            </a:fld>
            <a:endParaRPr lang="en-US" altLang="zh-CN" dirty="0"/>
          </a:p>
        </p:txBody>
      </p:sp>
      <p:sp>
        <p:nvSpPr>
          <p:cNvPr id="5" name="Rectangle 4"/>
          <p:cNvSpPr/>
          <p:nvPr/>
        </p:nvSpPr>
        <p:spPr bwMode="auto">
          <a:xfrm>
            <a:off x="2895600" y="6629400"/>
            <a:ext cx="5181600" cy="1371600"/>
          </a:xfrm>
          <a:prstGeom prst="rect">
            <a:avLst/>
          </a:prstGeom>
          <a:solidFill>
            <a:srgbClr val="054EF1"/>
          </a:solidFill>
          <a:ln>
            <a:noFill/>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zh-CN" altLang="en-US" sz="2900" b="0" i="0" u="none" strike="noStrike" cap="none" normalizeH="0" baseline="0" dirty="0" smtClean="0">
              <a:solidFill>
                <a:schemeClr val="tx1"/>
              </a:solidFill>
              <a:effectLst/>
              <a:latin typeface="Segoe" pitchFamily="34" charset="0"/>
            </a:endParaRPr>
          </a:p>
        </p:txBody>
      </p:sp>
      <p:sp>
        <p:nvSpPr>
          <p:cNvPr id="10" name="TextBox 9"/>
          <p:cNvSpPr txBox="1"/>
          <p:nvPr/>
        </p:nvSpPr>
        <p:spPr>
          <a:xfrm>
            <a:off x="3733800" y="6019800"/>
            <a:ext cx="1701107" cy="523220"/>
          </a:xfrm>
          <a:prstGeom prst="rect">
            <a:avLst/>
          </a:prstGeom>
          <a:noFill/>
        </p:spPr>
        <p:txBody>
          <a:bodyPr wrap="none" rtlCol="0">
            <a:spAutoFit/>
          </a:bodyPr>
          <a:lstStyle/>
          <a:p>
            <a:r>
              <a:rPr lang="en-US" altLang="zh-CN" sz="2800" dirty="0" err="1" smtClean="0">
                <a:latin typeface="Segoe" pitchFamily="34" charset="0"/>
              </a:rPr>
              <a:t>PCIe</a:t>
            </a:r>
            <a:r>
              <a:rPr lang="en-US" altLang="zh-CN" sz="2800" dirty="0" smtClean="0">
                <a:latin typeface="Segoe" pitchFamily="34" charset="0"/>
              </a:rPr>
              <a:t> Bus</a:t>
            </a:r>
            <a:endParaRPr lang="zh-CN" altLang="en-US" sz="2800" dirty="0" err="1" smtClean="0">
              <a:latin typeface="Segoe" pitchFamily="34" charset="0"/>
            </a:endParaRPr>
          </a:p>
        </p:txBody>
      </p:sp>
      <p:sp>
        <p:nvSpPr>
          <p:cNvPr id="11" name="Rectangle 10"/>
          <p:cNvSpPr/>
          <p:nvPr/>
        </p:nvSpPr>
        <p:spPr>
          <a:xfrm>
            <a:off x="3352800" y="7010400"/>
            <a:ext cx="2286000" cy="838200"/>
          </a:xfrm>
          <a:prstGeom prst="rect">
            <a:avLst/>
          </a:prstGeom>
          <a:solidFill>
            <a:srgbClr val="00B050"/>
          </a:solidFill>
          <a:ln w="25400" cap="flat" cmpd="sng" algn="ctr">
            <a:solidFill>
              <a:srgbClr val="0F6FC6">
                <a:shade val="50000"/>
              </a:srgbClr>
            </a:solidFill>
            <a:prstDash val="solid"/>
          </a:ln>
          <a:effectLst/>
        </p:spPr>
        <p:txBody>
          <a:bodyPr lIns="109723" tIns="54862" rIns="109723" bIns="5486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altLang="zh-CN" sz="1700" kern="0" dirty="0" smtClean="0">
                <a:latin typeface="Constantia"/>
                <a:ea typeface="宋体"/>
              </a:rPr>
              <a:t>L</a:t>
            </a:r>
            <a:r>
              <a:rPr kumimoji="0" lang="en-US" altLang="zh-CN" sz="1700" b="0" i="0" u="none" strike="noStrike" kern="0" cap="none" spc="0" normalizeH="0" baseline="0" noProof="0" dirty="0" smtClean="0">
                <a:ln>
                  <a:noFill/>
                </a:ln>
                <a:effectLst/>
                <a:uLnTx/>
                <a:uFillTx/>
                <a:latin typeface="Constantia"/>
                <a:ea typeface="宋体"/>
                <a:cs typeface="+mn-cs"/>
              </a:rPr>
              <a:t>PA/Sampling Convertor/DAC/ADC</a:t>
            </a:r>
            <a:endParaRPr kumimoji="0" lang="zh-CN" altLang="en-US" sz="1700" b="0" i="0" u="none" strike="noStrike" kern="0" cap="none" spc="0" normalizeH="0" baseline="0" noProof="0" dirty="0" smtClean="0">
              <a:ln>
                <a:noFill/>
              </a:ln>
              <a:effectLst/>
              <a:uLnTx/>
              <a:uFillTx/>
              <a:latin typeface="Constantia"/>
              <a:ea typeface="宋体"/>
              <a:cs typeface="+mn-cs"/>
            </a:endParaRPr>
          </a:p>
        </p:txBody>
      </p:sp>
      <p:sp>
        <p:nvSpPr>
          <p:cNvPr id="13" name="Rectangle 12"/>
          <p:cNvSpPr/>
          <p:nvPr/>
        </p:nvSpPr>
        <p:spPr>
          <a:xfrm>
            <a:off x="5791200" y="7010400"/>
            <a:ext cx="1752600" cy="838200"/>
          </a:xfrm>
          <a:prstGeom prst="rect">
            <a:avLst/>
          </a:prstGeom>
          <a:solidFill>
            <a:srgbClr val="00B050"/>
          </a:solidFill>
          <a:ln w="25400" cap="flat" cmpd="sng" algn="ctr">
            <a:solidFill>
              <a:srgbClr val="0F6FC6">
                <a:shade val="50000"/>
              </a:srgbClr>
            </a:solidFill>
            <a:prstDash val="solid"/>
          </a:ln>
          <a:effectLst/>
        </p:spPr>
        <p:txBody>
          <a:bodyPr lIns="109723" tIns="54862" rIns="109723" bIns="5486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zh-CN" sz="1700" b="0" i="0" u="none" strike="noStrike" kern="0" cap="none" spc="0" normalizeH="0" baseline="0" noProof="0" dirty="0" smtClean="0">
                <a:ln>
                  <a:noFill/>
                </a:ln>
                <a:effectLst/>
                <a:uLnTx/>
                <a:uFillTx/>
                <a:latin typeface="Constantia"/>
                <a:ea typeface="宋体"/>
                <a:cs typeface="+mn-cs"/>
              </a:rPr>
              <a:t>Latency</a:t>
            </a:r>
            <a:r>
              <a:rPr kumimoji="0" lang="en-US" altLang="zh-CN" sz="1700" b="0" i="0" u="none" strike="noStrike" kern="0" cap="none" spc="0" normalizeH="0" noProof="0" dirty="0" smtClean="0">
                <a:ln>
                  <a:noFill/>
                </a:ln>
                <a:effectLst/>
                <a:uLnTx/>
                <a:uFillTx/>
                <a:latin typeface="Constantia"/>
                <a:ea typeface="宋体"/>
                <a:cs typeface="+mn-cs"/>
              </a:rPr>
              <a:t> critical r</a:t>
            </a:r>
            <a:r>
              <a:rPr kumimoji="0" lang="en-US" altLang="zh-CN" sz="1700" b="0" i="0" u="none" strike="noStrike" kern="0" cap="none" spc="0" normalizeH="0" baseline="0" noProof="0" dirty="0" smtClean="0">
                <a:ln>
                  <a:noFill/>
                </a:ln>
                <a:effectLst/>
                <a:uLnTx/>
                <a:uFillTx/>
                <a:latin typeface="Constantia"/>
                <a:ea typeface="宋体"/>
                <a:cs typeface="+mn-cs"/>
              </a:rPr>
              <a:t>adio</a:t>
            </a:r>
            <a:r>
              <a:rPr kumimoji="0" lang="en-US" altLang="zh-CN" sz="1700" b="0" i="0" u="none" strike="noStrike" kern="0" cap="none" spc="0" normalizeH="0" noProof="0" dirty="0" smtClean="0">
                <a:ln>
                  <a:noFill/>
                </a:ln>
                <a:effectLst/>
                <a:uLnTx/>
                <a:uFillTx/>
                <a:latin typeface="Constantia"/>
                <a:ea typeface="宋体"/>
                <a:cs typeface="+mn-cs"/>
              </a:rPr>
              <a:t> control (AGC/PD)</a:t>
            </a:r>
            <a:endParaRPr kumimoji="0" lang="zh-CN" altLang="en-US" sz="1700" b="0" i="0" u="none" strike="noStrike" kern="0" cap="none" spc="0" normalizeH="0" baseline="0" noProof="0" dirty="0" smtClean="0">
              <a:ln>
                <a:noFill/>
              </a:ln>
              <a:effectLst/>
              <a:uLnTx/>
              <a:uFillTx/>
              <a:latin typeface="Constantia"/>
              <a:ea typeface="宋体"/>
              <a:cs typeface="+mn-cs"/>
            </a:endParaRPr>
          </a:p>
        </p:txBody>
      </p:sp>
      <p:sp>
        <p:nvSpPr>
          <p:cNvPr id="14" name="TextBox 13"/>
          <p:cNvSpPr txBox="1"/>
          <p:nvPr/>
        </p:nvSpPr>
        <p:spPr>
          <a:xfrm>
            <a:off x="1038242" y="6948774"/>
            <a:ext cx="1146764" cy="372406"/>
          </a:xfrm>
          <a:prstGeom prst="rect">
            <a:avLst/>
          </a:prstGeom>
          <a:noFill/>
        </p:spPr>
        <p:txBody>
          <a:bodyPr wrap="square" lIns="109723" tIns="54862" rIns="109723" bIns="54862"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700" b="0" i="0" u="none" strike="noStrike" kern="0" cap="none" spc="0" normalizeH="0" baseline="0" noProof="0" dirty="0" smtClean="0">
                <a:ln>
                  <a:noFill/>
                </a:ln>
                <a:effectLst/>
                <a:uLnTx/>
                <a:uFillTx/>
              </a:rPr>
              <a:t>Antenna</a:t>
            </a:r>
            <a:endParaRPr kumimoji="0" lang="zh-CN" altLang="en-US" sz="1700" b="0" i="0" u="none" strike="noStrike" kern="0" cap="none" spc="0" normalizeH="0" baseline="0" noProof="0" dirty="0" smtClean="0">
              <a:ln>
                <a:noFill/>
              </a:ln>
              <a:effectLst/>
              <a:uLnTx/>
              <a:uFillTx/>
            </a:endParaRPr>
          </a:p>
        </p:txBody>
      </p:sp>
      <p:cxnSp>
        <p:nvCxnSpPr>
          <p:cNvPr id="15" name="Elbow Connector 51"/>
          <p:cNvCxnSpPr/>
          <p:nvPr/>
        </p:nvCxnSpPr>
        <p:spPr>
          <a:xfrm>
            <a:off x="2362200" y="6934200"/>
            <a:ext cx="914400" cy="533400"/>
          </a:xfrm>
          <a:prstGeom prst="bentConnector3">
            <a:avLst>
              <a:gd name="adj1" fmla="val 0"/>
            </a:avLst>
          </a:prstGeom>
          <a:noFill/>
          <a:ln w="25400" cap="flat" cmpd="sng" algn="ctr">
            <a:solidFill>
              <a:srgbClr val="0F6FC6">
                <a:shade val="50000"/>
                <a:satMod val="103000"/>
              </a:srgbClr>
            </a:solidFill>
            <a:prstDash val="solid"/>
            <a:tailEnd type="arrow"/>
          </a:ln>
          <a:effectLst/>
        </p:spPr>
      </p:cxnSp>
      <p:cxnSp>
        <p:nvCxnSpPr>
          <p:cNvPr id="16" name="Straight Connector 15"/>
          <p:cNvCxnSpPr/>
          <p:nvPr/>
        </p:nvCxnSpPr>
        <p:spPr>
          <a:xfrm rot="16200000" flipH="1">
            <a:off x="2105976" y="6668950"/>
            <a:ext cx="342902" cy="171451"/>
          </a:xfrm>
          <a:prstGeom prst="line">
            <a:avLst/>
          </a:prstGeom>
          <a:noFill/>
          <a:ln w="19050" cap="flat" cmpd="sng" algn="ctr">
            <a:solidFill>
              <a:srgbClr val="0F6FC6">
                <a:shade val="50000"/>
                <a:satMod val="103000"/>
              </a:srgbClr>
            </a:solidFill>
            <a:prstDash val="solid"/>
          </a:ln>
          <a:effectLst/>
        </p:spPr>
      </p:cxnSp>
      <p:cxnSp>
        <p:nvCxnSpPr>
          <p:cNvPr id="17" name="Straight Connector 16"/>
          <p:cNvCxnSpPr/>
          <p:nvPr/>
        </p:nvCxnSpPr>
        <p:spPr>
          <a:xfrm rot="5400000">
            <a:off x="2105023" y="6657977"/>
            <a:ext cx="515306" cy="953"/>
          </a:xfrm>
          <a:prstGeom prst="line">
            <a:avLst/>
          </a:prstGeom>
          <a:noFill/>
          <a:ln w="19050" cap="flat" cmpd="sng" algn="ctr">
            <a:solidFill>
              <a:srgbClr val="0F6FC6">
                <a:shade val="50000"/>
                <a:satMod val="103000"/>
              </a:srgbClr>
            </a:solidFill>
            <a:prstDash val="solid"/>
          </a:ln>
          <a:effectLst/>
        </p:spPr>
      </p:cxnSp>
      <p:cxnSp>
        <p:nvCxnSpPr>
          <p:cNvPr id="18" name="Straight Connector 17"/>
          <p:cNvCxnSpPr/>
          <p:nvPr/>
        </p:nvCxnSpPr>
        <p:spPr>
          <a:xfrm rot="5400000">
            <a:off x="2277427" y="6668950"/>
            <a:ext cx="342902" cy="171451"/>
          </a:xfrm>
          <a:prstGeom prst="line">
            <a:avLst/>
          </a:prstGeom>
          <a:noFill/>
          <a:ln w="19050" cap="flat" cmpd="sng" algn="ctr">
            <a:solidFill>
              <a:srgbClr val="0F6FC6">
                <a:shade val="50000"/>
                <a:satMod val="103000"/>
              </a:srgbClr>
            </a:solidFill>
            <a:prstDash val="solid"/>
          </a:ln>
          <a:effectLst/>
        </p:spPr>
      </p:cxnSp>
      <p:sp>
        <p:nvSpPr>
          <p:cNvPr id="31" name="Rectangle 30"/>
          <p:cNvSpPr/>
          <p:nvPr/>
        </p:nvSpPr>
        <p:spPr bwMode="auto">
          <a:xfrm>
            <a:off x="8077200" y="3581400"/>
            <a:ext cx="1295400" cy="2209800"/>
          </a:xfrm>
          <a:prstGeom prst="rect">
            <a:avLst/>
          </a:prstGeom>
          <a:solidFill>
            <a:srgbClr val="FFC000"/>
          </a:solidFill>
          <a:ln>
            <a:noFill/>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altLang="zh-CN" sz="2900" b="0" i="0" u="none" strike="noStrike" cap="none" normalizeH="0" baseline="0" dirty="0" smtClean="0">
                <a:solidFill>
                  <a:schemeClr val="bg2"/>
                </a:solidFill>
                <a:effectLst/>
                <a:latin typeface="Segoe" pitchFamily="34" charset="0"/>
              </a:rPr>
              <a:t>SDR </a:t>
            </a:r>
            <a:r>
              <a:rPr kumimoji="0" lang="en-US" altLang="zh-CN" sz="2900" b="0" i="0" u="none" strike="noStrike" cap="none" normalizeH="0" baseline="0" dirty="0" err="1" smtClean="0">
                <a:solidFill>
                  <a:schemeClr val="bg2"/>
                </a:solidFill>
                <a:effectLst/>
                <a:latin typeface="Segoe" pitchFamily="34" charset="0"/>
              </a:rPr>
              <a:t>mgnt</a:t>
            </a:r>
            <a:endParaRPr kumimoji="0" lang="zh-CN" altLang="en-US" sz="2900" b="0" i="0" u="none" strike="noStrike" cap="none" normalizeH="0" baseline="0" dirty="0" smtClean="0">
              <a:solidFill>
                <a:schemeClr val="bg2"/>
              </a:solidFill>
              <a:effectLst/>
              <a:latin typeface="Segoe" pitchFamily="34" charset="0"/>
            </a:endParaRPr>
          </a:p>
        </p:txBody>
      </p:sp>
      <p:sp>
        <p:nvSpPr>
          <p:cNvPr id="33" name="TextBox 32"/>
          <p:cNvSpPr txBox="1"/>
          <p:nvPr/>
        </p:nvSpPr>
        <p:spPr>
          <a:xfrm>
            <a:off x="3124200" y="6629400"/>
            <a:ext cx="2667718" cy="400110"/>
          </a:xfrm>
          <a:prstGeom prst="rect">
            <a:avLst/>
          </a:prstGeom>
          <a:noFill/>
        </p:spPr>
        <p:txBody>
          <a:bodyPr wrap="none" rtlCol="0">
            <a:spAutoFit/>
          </a:bodyPr>
          <a:lstStyle/>
          <a:p>
            <a:r>
              <a:rPr lang="en-US" altLang="zh-CN" sz="2000" dirty="0" smtClean="0">
                <a:latin typeface="Segoe" pitchFamily="34" charset="0"/>
              </a:rPr>
              <a:t>Flexible RF Hardware</a:t>
            </a:r>
            <a:endParaRPr lang="zh-CN" altLang="en-US" sz="2000" dirty="0" err="1" smtClean="0">
              <a:latin typeface="Segoe" pitchFamily="34" charset="0"/>
            </a:endParaRPr>
          </a:p>
        </p:txBody>
      </p:sp>
      <p:sp>
        <p:nvSpPr>
          <p:cNvPr id="21" name="Rectangle 20"/>
          <p:cNvSpPr/>
          <p:nvPr/>
        </p:nvSpPr>
        <p:spPr bwMode="auto">
          <a:xfrm>
            <a:off x="3048000" y="2438400"/>
            <a:ext cx="4800600" cy="914400"/>
          </a:xfrm>
          <a:prstGeom prst="rect">
            <a:avLst/>
          </a:prstGeom>
          <a:solidFill>
            <a:srgbClr val="FFC000"/>
          </a:solidFill>
          <a:ln>
            <a:noFill/>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altLang="zh-CN" sz="2900" b="0" i="0" u="none" strike="noStrike" cap="none" normalizeH="0" baseline="0" dirty="0" smtClean="0">
                <a:solidFill>
                  <a:schemeClr val="bg2"/>
                </a:solidFill>
                <a:effectLst/>
                <a:latin typeface="Segoe" pitchFamily="34" charset="0"/>
              </a:rPr>
              <a:t>Network</a:t>
            </a:r>
            <a:r>
              <a:rPr kumimoji="0" lang="en-US" altLang="zh-CN" sz="2900" b="0" i="0" u="none" strike="noStrike" cap="none" normalizeH="0" dirty="0" smtClean="0">
                <a:solidFill>
                  <a:schemeClr val="bg2"/>
                </a:solidFill>
                <a:effectLst/>
                <a:latin typeface="Segoe" pitchFamily="34" charset="0"/>
              </a:rPr>
              <a:t> </a:t>
            </a:r>
            <a:r>
              <a:rPr lang="en-US" altLang="zh-CN" dirty="0" smtClean="0">
                <a:solidFill>
                  <a:schemeClr val="bg2"/>
                </a:solidFill>
                <a:latin typeface="Segoe" pitchFamily="34" charset="0"/>
              </a:rPr>
              <a:t>l</a:t>
            </a:r>
            <a:r>
              <a:rPr kumimoji="0" lang="en-US" altLang="zh-CN" sz="2900" b="0" i="0" u="none" strike="noStrike" cap="none" normalizeH="0" dirty="0" smtClean="0">
                <a:solidFill>
                  <a:schemeClr val="bg2"/>
                </a:solidFill>
                <a:effectLst/>
                <a:latin typeface="Segoe" pitchFamily="34" charset="0"/>
              </a:rPr>
              <a:t>ayer and above</a:t>
            </a:r>
            <a:endParaRPr kumimoji="0" lang="zh-CN" altLang="en-US" sz="2900" b="0" i="0" u="none" strike="noStrike" cap="none" normalizeH="0" baseline="0" dirty="0" smtClean="0">
              <a:solidFill>
                <a:schemeClr val="bg2"/>
              </a:solidFill>
              <a:effectLst/>
              <a:latin typeface="Segoe" pitchFamily="34" charset="0"/>
            </a:endParaRPr>
          </a:p>
        </p:txBody>
      </p:sp>
      <p:sp>
        <p:nvSpPr>
          <p:cNvPr id="30" name="Rectangle 29"/>
          <p:cNvSpPr/>
          <p:nvPr/>
        </p:nvSpPr>
        <p:spPr bwMode="auto">
          <a:xfrm>
            <a:off x="3048000" y="3581400"/>
            <a:ext cx="4800600" cy="685800"/>
          </a:xfrm>
          <a:prstGeom prst="rect">
            <a:avLst/>
          </a:prstGeom>
          <a:solidFill>
            <a:srgbClr val="FFC000"/>
          </a:solidFill>
          <a:ln>
            <a:noFill/>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altLang="zh-CN" sz="2900" b="0" i="0" u="none" strike="noStrike" cap="none" normalizeH="0" baseline="0" dirty="0" smtClean="0">
                <a:solidFill>
                  <a:schemeClr val="bg2"/>
                </a:solidFill>
                <a:effectLst/>
                <a:latin typeface="Segoe" pitchFamily="34" charset="0"/>
              </a:rPr>
              <a:t>Link-layer</a:t>
            </a:r>
            <a:r>
              <a:rPr lang="en-US" altLang="zh-CN" dirty="0" smtClean="0">
                <a:solidFill>
                  <a:schemeClr val="bg2"/>
                </a:solidFill>
                <a:latin typeface="Segoe" pitchFamily="34" charset="0"/>
              </a:rPr>
              <a:t> Processing</a:t>
            </a:r>
            <a:endParaRPr kumimoji="0" lang="zh-CN" altLang="en-US" sz="2900" b="0" i="0" u="none" strike="noStrike" cap="none" normalizeH="0" baseline="0" dirty="0" smtClean="0">
              <a:solidFill>
                <a:schemeClr val="bg2"/>
              </a:solidFill>
              <a:effectLst/>
              <a:latin typeface="Segoe" pitchFamily="34" charset="0"/>
            </a:endParaRPr>
          </a:p>
        </p:txBody>
      </p:sp>
      <p:sp>
        <p:nvSpPr>
          <p:cNvPr id="29" name="Rectangle 28"/>
          <p:cNvSpPr/>
          <p:nvPr/>
        </p:nvSpPr>
        <p:spPr bwMode="auto">
          <a:xfrm>
            <a:off x="3048000" y="4343400"/>
            <a:ext cx="4800600" cy="685800"/>
          </a:xfrm>
          <a:prstGeom prst="rect">
            <a:avLst/>
          </a:prstGeom>
          <a:solidFill>
            <a:srgbClr val="FFC000"/>
          </a:solidFill>
          <a:ln>
            <a:noFill/>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altLang="zh-CN" sz="2900" b="0" i="0" u="none" strike="noStrike" cap="none" normalizeH="0" baseline="0" dirty="0" smtClean="0">
                <a:solidFill>
                  <a:schemeClr val="bg2"/>
                </a:solidFill>
                <a:effectLst/>
                <a:latin typeface="Segoe" pitchFamily="34" charset="0"/>
              </a:rPr>
              <a:t>MAC</a:t>
            </a:r>
            <a:r>
              <a:rPr lang="en-US" altLang="zh-CN" dirty="0" smtClean="0">
                <a:solidFill>
                  <a:schemeClr val="bg2"/>
                </a:solidFill>
                <a:latin typeface="Segoe" pitchFamily="34" charset="0"/>
              </a:rPr>
              <a:t> Processing</a:t>
            </a:r>
            <a:endParaRPr kumimoji="0" lang="zh-CN" altLang="en-US" sz="2900" b="0" i="0" u="none" strike="noStrike" cap="none" normalizeH="0" baseline="0" dirty="0" smtClean="0">
              <a:solidFill>
                <a:schemeClr val="bg2"/>
              </a:solidFill>
              <a:effectLst/>
              <a:latin typeface="Segoe" pitchFamily="34" charset="0"/>
            </a:endParaRPr>
          </a:p>
        </p:txBody>
      </p:sp>
      <p:sp>
        <p:nvSpPr>
          <p:cNvPr id="7" name="Rectangle 6"/>
          <p:cNvSpPr/>
          <p:nvPr/>
        </p:nvSpPr>
        <p:spPr bwMode="auto">
          <a:xfrm>
            <a:off x="3048000" y="5105400"/>
            <a:ext cx="4800600" cy="685800"/>
          </a:xfrm>
          <a:prstGeom prst="rect">
            <a:avLst/>
          </a:prstGeom>
          <a:solidFill>
            <a:srgbClr val="FFC000"/>
          </a:solidFill>
          <a:ln>
            <a:noFill/>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altLang="zh-CN" sz="2900" b="0" i="0" u="none" strike="noStrike" cap="none" normalizeH="0" baseline="0" dirty="0" smtClean="0">
                <a:solidFill>
                  <a:schemeClr val="bg2"/>
                </a:solidFill>
                <a:effectLst/>
                <a:latin typeface="Segoe" pitchFamily="34" charset="0"/>
              </a:rPr>
              <a:t>Baseb</a:t>
            </a:r>
            <a:r>
              <a:rPr lang="en-US" altLang="zh-CN" baseline="0" dirty="0" smtClean="0">
                <a:solidFill>
                  <a:schemeClr val="bg2"/>
                </a:solidFill>
                <a:latin typeface="Segoe" pitchFamily="34" charset="0"/>
              </a:rPr>
              <a:t>and</a:t>
            </a:r>
            <a:r>
              <a:rPr lang="en-US" altLang="zh-CN" dirty="0" smtClean="0">
                <a:solidFill>
                  <a:schemeClr val="bg2"/>
                </a:solidFill>
                <a:latin typeface="Segoe" pitchFamily="34" charset="0"/>
              </a:rPr>
              <a:t> Processing</a:t>
            </a:r>
            <a:endParaRPr kumimoji="0" lang="zh-CN" altLang="en-US" sz="2900" b="0" i="0" u="none" strike="noStrike" cap="none" normalizeH="0" baseline="0" dirty="0" smtClean="0">
              <a:solidFill>
                <a:schemeClr val="bg2"/>
              </a:solidFill>
              <a:effectLst/>
              <a:latin typeface="Segoe" pitchFamily="34" charset="0"/>
            </a:endParaRPr>
          </a:p>
        </p:txBody>
      </p:sp>
      <p:sp>
        <p:nvSpPr>
          <p:cNvPr id="22" name="Rectangle 21"/>
          <p:cNvSpPr/>
          <p:nvPr/>
        </p:nvSpPr>
        <p:spPr bwMode="auto">
          <a:xfrm>
            <a:off x="838200" y="3429001"/>
            <a:ext cx="8763000" cy="2514600"/>
          </a:xfrm>
          <a:prstGeom prst="rect">
            <a:avLst/>
          </a:prstGeom>
          <a:noFill/>
          <a:ln w="19050">
            <a:solidFill>
              <a:srgbClr val="054EF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pPr>
            <a:r>
              <a:rPr kumimoji="0" lang="en-US" sz="2900" b="0" i="0" u="none" strike="noStrike" cap="none" normalizeH="0" baseline="0" dirty="0" smtClean="0">
                <a:solidFill>
                  <a:schemeClr val="tx1"/>
                </a:solidFill>
                <a:effectLst/>
                <a:latin typeface="Segoe" pitchFamily="34" charset="0"/>
              </a:rPr>
              <a:t>Multi-core</a:t>
            </a:r>
          </a:p>
          <a:p>
            <a:pPr marL="0" marR="0" indent="0" defTabSz="1096963"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Segoe" pitchFamily="34" charset="0"/>
              </a:rPr>
              <a:t>Software</a:t>
            </a:r>
          </a:p>
          <a:p>
            <a:pPr marL="0" marR="0" indent="0" defTabSz="1096963" rtl="0" eaLnBrk="1" fontAlgn="base" latinLnBrk="0" hangingPunct="1">
              <a:lnSpc>
                <a:spcPct val="100000"/>
              </a:lnSpc>
              <a:spcBef>
                <a:spcPct val="0"/>
              </a:spcBef>
              <a:spcAft>
                <a:spcPct val="0"/>
              </a:spcAft>
              <a:buClrTx/>
              <a:buSzTx/>
              <a:buFontTx/>
              <a:buNone/>
              <a:tabLst/>
            </a:pPr>
            <a:r>
              <a:rPr kumimoji="0" lang="en-US" sz="2900" b="0" i="0" u="none" strike="noStrike" cap="none" normalizeH="0" baseline="0" dirty="0" smtClean="0">
                <a:solidFill>
                  <a:schemeClr val="tx1"/>
                </a:solidFill>
                <a:effectLst/>
                <a:latin typeface="Segoe" pitchFamily="34" charset="0"/>
              </a:rPr>
              <a:t>Radio</a:t>
            </a:r>
          </a:p>
          <a:p>
            <a:pPr marL="0" marR="0" indent="0" defTabSz="1096963"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Segoe" pitchFamily="34" charset="0"/>
              </a:rPr>
              <a:t>Architecture</a:t>
            </a:r>
            <a:endParaRPr kumimoji="0" lang="en-US" sz="2900" b="0" i="0" u="none" strike="noStrike" cap="none" normalizeH="0" baseline="0" dirty="0" smtClean="0">
              <a:solidFill>
                <a:schemeClr val="tx1"/>
              </a:solidFill>
              <a:effectLst/>
              <a:latin typeface="Segoe" pitchFamily="34" charset="0"/>
            </a:endParaRPr>
          </a:p>
        </p:txBody>
      </p:sp>
      <p:sp>
        <p:nvSpPr>
          <p:cNvPr id="28" name="Up-Down Arrow 27"/>
          <p:cNvSpPr/>
          <p:nvPr/>
        </p:nvSpPr>
        <p:spPr bwMode="auto">
          <a:xfrm>
            <a:off x="5257800" y="5791200"/>
            <a:ext cx="457200" cy="838200"/>
          </a:xfrm>
          <a:prstGeom prst="upDownArrow">
            <a:avLst/>
          </a:prstGeom>
          <a:solidFill>
            <a:schemeClr val="accent3"/>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zh-CN" altLang="en-US" sz="2900" b="0" i="0" u="none" strike="noStrike" cap="none" normalizeH="0" baseline="0" dirty="0" smtClean="0">
              <a:solidFill>
                <a:schemeClr val="tx1"/>
              </a:solidFill>
              <a:effectLst/>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Flexible Radio Control Hardware</a:t>
            </a:r>
            <a:endParaRPr lang="en-US" altLang="zh-CN" dirty="0"/>
          </a:p>
        </p:txBody>
      </p:sp>
      <p:sp>
        <p:nvSpPr>
          <p:cNvPr id="3" name="Text Placeholder 2"/>
          <p:cNvSpPr>
            <a:spLocks noGrp="1"/>
          </p:cNvSpPr>
          <p:nvPr>
            <p:ph type="body" idx="1"/>
          </p:nvPr>
        </p:nvSpPr>
        <p:spPr>
          <a:xfrm>
            <a:off x="457200" y="2496065"/>
            <a:ext cx="10056494" cy="5152180"/>
          </a:xfrm>
        </p:spPr>
        <p:txBody>
          <a:bodyPr/>
          <a:lstStyle/>
          <a:p>
            <a:r>
              <a:rPr lang="en-US" altLang="zh-CN" dirty="0" smtClean="0"/>
              <a:t>FPGA board to connect RF and PC bus</a:t>
            </a:r>
          </a:p>
          <a:p>
            <a:pPr lvl="1"/>
            <a:r>
              <a:rPr lang="en-US" altLang="zh-CN" dirty="0" smtClean="0"/>
              <a:t>PCIe-8x, Descriptor-based DMA, 256MB onboard SDRAM cache</a:t>
            </a:r>
          </a:p>
          <a:p>
            <a:r>
              <a:rPr lang="en-US" altLang="zh-CN" dirty="0" smtClean="0"/>
              <a:t>Basic functions</a:t>
            </a:r>
          </a:p>
          <a:p>
            <a:pPr lvl="1"/>
            <a:r>
              <a:rPr lang="en-US" altLang="zh-CN" dirty="0" smtClean="0"/>
              <a:t>Fast sample transport b/w RF and PC memory</a:t>
            </a:r>
          </a:p>
          <a:p>
            <a:pPr lvl="1"/>
            <a:r>
              <a:rPr lang="en-US" altLang="zh-CN" dirty="0" smtClean="0"/>
              <a:t>AGC</a:t>
            </a:r>
          </a:p>
          <a:p>
            <a:pPr lvl="1"/>
            <a:r>
              <a:rPr lang="en-US" altLang="zh-CN" dirty="0" smtClean="0"/>
              <a:t>Packet Detection</a:t>
            </a:r>
          </a:p>
          <a:p>
            <a:pPr lvl="1"/>
            <a:r>
              <a:rPr lang="en-US" altLang="zh-CN" dirty="0" smtClean="0"/>
              <a:t>Early interrupt trigger</a:t>
            </a:r>
          </a:p>
          <a:p>
            <a:pPr lvl="1"/>
            <a:r>
              <a:rPr lang="en-US" altLang="zh-CN" dirty="0" smtClean="0"/>
              <a:t>Timing control</a:t>
            </a:r>
          </a:p>
        </p:txBody>
      </p:sp>
      <p:sp>
        <p:nvSpPr>
          <p:cNvPr id="4" name="Slide Number Placeholder 3"/>
          <p:cNvSpPr>
            <a:spLocks noGrp="1"/>
          </p:cNvSpPr>
          <p:nvPr>
            <p:ph type="sldNum" sz="quarter" idx="12"/>
          </p:nvPr>
        </p:nvSpPr>
        <p:spPr/>
        <p:txBody>
          <a:bodyPr/>
          <a:lstStyle/>
          <a:p>
            <a:fld id="{05F79666-4A2A-48BF-BA9C-3DB79E90F9E5}" type="slidenum">
              <a:rPr lang="zh-CN" altLang="en-US" smtClean="0"/>
              <a:pPr/>
              <a:t>6</a:t>
            </a:fld>
            <a:endParaRPr lang="en-US" altLang="zh-CN" dirty="0"/>
          </a:p>
        </p:txBody>
      </p:sp>
      <p:pic>
        <p:nvPicPr>
          <p:cNvPr id="5" name="Picture 2" descr="D:\record\SDR\xilinx\ML555.jpg"/>
          <p:cNvPicPr>
            <a:picLocks noChangeAspect="1" noChangeArrowheads="1"/>
          </p:cNvPicPr>
          <p:nvPr/>
        </p:nvPicPr>
        <p:blipFill>
          <a:blip r:embed="rId2"/>
          <a:srcRect/>
          <a:stretch>
            <a:fillRect/>
          </a:stretch>
        </p:blipFill>
        <p:spPr bwMode="auto">
          <a:xfrm rot="5400000">
            <a:off x="6543178" y="3934850"/>
            <a:ext cx="2471786" cy="5194942"/>
          </a:xfrm>
          <a:prstGeom prst="rect">
            <a:avLst/>
          </a:prstGeom>
          <a:noFill/>
        </p:spPr>
      </p:pic>
      <p:sp>
        <p:nvSpPr>
          <p:cNvPr id="7" name="矩形 24"/>
          <p:cNvSpPr/>
          <p:nvPr/>
        </p:nvSpPr>
        <p:spPr>
          <a:xfrm>
            <a:off x="6858000" y="5525028"/>
            <a:ext cx="1320161" cy="1219200"/>
          </a:xfrm>
          <a:prstGeom prst="rect">
            <a:avLst/>
          </a:prstGeom>
          <a:noFill/>
          <a:ln w="381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9723" tIns="54862" rIns="109723" bIns="54862" rtlCol="0" anchor="ctr"/>
          <a:lstStyle/>
          <a:p>
            <a:pPr algn="ctr"/>
            <a:endParaRPr lang="en-US"/>
          </a:p>
        </p:txBody>
      </p:sp>
      <p:sp>
        <p:nvSpPr>
          <p:cNvPr id="8" name="TextBox 7"/>
          <p:cNvSpPr txBox="1"/>
          <p:nvPr/>
        </p:nvSpPr>
        <p:spPr>
          <a:xfrm>
            <a:off x="8229600" y="5448828"/>
            <a:ext cx="1752600" cy="664793"/>
          </a:xfrm>
          <a:prstGeom prst="rect">
            <a:avLst/>
          </a:prstGeom>
          <a:solidFill>
            <a:srgbClr val="FFFF99"/>
          </a:solidFill>
          <a:ln>
            <a:solidFill>
              <a:schemeClr val="tx1"/>
            </a:solidFill>
          </a:ln>
          <a:effectLst>
            <a:outerShdw blurRad="50800" dist="38100" dir="8100000" algn="tr" rotWithShape="0">
              <a:prstClr val="black">
                <a:alpha val="40000"/>
              </a:prstClr>
            </a:outerShdw>
          </a:effectLst>
        </p:spPr>
        <p:txBody>
          <a:bodyPr wrap="square" lIns="109723" tIns="54862" rIns="109723" bIns="54862" rtlCol="0">
            <a:spAutoFit/>
          </a:bodyPr>
          <a:lstStyle/>
          <a:p>
            <a:pPr algn="ctr"/>
            <a:r>
              <a:rPr lang="en-US" altLang="zh-CN" sz="1800" dirty="0" smtClean="0">
                <a:solidFill>
                  <a:srgbClr val="FF0000"/>
                </a:solidFill>
              </a:rPr>
              <a:t>Xilinx Vertex5</a:t>
            </a:r>
          </a:p>
          <a:p>
            <a:pPr algn="ctr"/>
            <a:r>
              <a:rPr lang="en-US" altLang="zh-CN" sz="1800" dirty="0" smtClean="0">
                <a:solidFill>
                  <a:srgbClr val="FF0000"/>
                </a:solidFill>
              </a:rPr>
              <a:t>FPGA</a:t>
            </a:r>
            <a:endParaRPr lang="en-US" sz="1800" dirty="0">
              <a:solidFill>
                <a:srgbClr val="FF0000"/>
              </a:solidFill>
            </a:endParaRPr>
          </a:p>
        </p:txBody>
      </p:sp>
      <p:sp>
        <p:nvSpPr>
          <p:cNvPr id="10" name="TextBox 9"/>
          <p:cNvSpPr txBox="1"/>
          <p:nvPr/>
        </p:nvSpPr>
        <p:spPr>
          <a:xfrm>
            <a:off x="7391400" y="7430028"/>
            <a:ext cx="2228866" cy="418572"/>
          </a:xfrm>
          <a:prstGeom prst="rect">
            <a:avLst/>
          </a:prstGeom>
          <a:noFill/>
        </p:spPr>
        <p:txBody>
          <a:bodyPr wrap="square" lIns="109723" tIns="54862" rIns="109723" bIns="54862" rtlCol="0">
            <a:spAutoFit/>
          </a:bodyPr>
          <a:lstStyle/>
          <a:p>
            <a:r>
              <a:rPr lang="en-US" altLang="zh-CN" sz="2000" dirty="0" smtClean="0">
                <a:solidFill>
                  <a:srgbClr val="FF0000"/>
                </a:solidFill>
              </a:rPr>
              <a:t>PCI-e Link to PC</a:t>
            </a:r>
            <a:endParaRPr lang="en-US" sz="2000" dirty="0">
              <a:solidFill>
                <a:srgbClr val="FF0000"/>
              </a:solidFill>
            </a:endParaRPr>
          </a:p>
        </p:txBody>
      </p:sp>
      <p:sp>
        <p:nvSpPr>
          <p:cNvPr id="11" name="矩形 24"/>
          <p:cNvSpPr/>
          <p:nvPr/>
        </p:nvSpPr>
        <p:spPr>
          <a:xfrm>
            <a:off x="6172200" y="7353828"/>
            <a:ext cx="1143000" cy="381000"/>
          </a:xfrm>
          <a:prstGeom prst="rect">
            <a:avLst/>
          </a:prstGeom>
          <a:noFill/>
          <a:ln w="381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9723" tIns="54862" rIns="109723" bIns="54862" rtlCol="0" anchor="ctr"/>
          <a:lstStyle/>
          <a:p>
            <a:pPr algn="ctr"/>
            <a:endParaRPr lang="en-US"/>
          </a:p>
        </p:txBody>
      </p:sp>
      <p:sp>
        <p:nvSpPr>
          <p:cNvPr id="12" name="Rectangle 11"/>
          <p:cNvSpPr/>
          <p:nvPr/>
        </p:nvSpPr>
        <p:spPr bwMode="auto">
          <a:xfrm>
            <a:off x="8534400" y="6134628"/>
            <a:ext cx="533400" cy="1219200"/>
          </a:xfrm>
          <a:prstGeom prst="rect">
            <a:avLst/>
          </a:prstGeom>
          <a:noFill/>
          <a:ln w="28575">
            <a:solidFill>
              <a:srgbClr val="FF0000"/>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13" name="TextBox 12"/>
          <p:cNvSpPr txBox="1"/>
          <p:nvPr/>
        </p:nvSpPr>
        <p:spPr>
          <a:xfrm>
            <a:off x="9144000" y="6439428"/>
            <a:ext cx="1752600" cy="664793"/>
          </a:xfrm>
          <a:prstGeom prst="rect">
            <a:avLst/>
          </a:prstGeom>
          <a:solidFill>
            <a:srgbClr val="FFFF99"/>
          </a:solidFill>
          <a:ln>
            <a:solidFill>
              <a:schemeClr val="tx1"/>
            </a:solidFill>
          </a:ln>
          <a:effectLst>
            <a:outerShdw blurRad="50800" dist="38100" dir="10800000" algn="r" rotWithShape="0">
              <a:prstClr val="black">
                <a:alpha val="40000"/>
              </a:prstClr>
            </a:outerShdw>
          </a:effectLst>
        </p:spPr>
        <p:txBody>
          <a:bodyPr wrap="square" lIns="109723" tIns="54862" rIns="109723" bIns="54862" rtlCol="0">
            <a:spAutoFit/>
          </a:bodyPr>
          <a:lstStyle/>
          <a:p>
            <a:pPr algn="ctr"/>
            <a:r>
              <a:rPr lang="en-US" sz="1800" dirty="0" smtClean="0">
                <a:solidFill>
                  <a:srgbClr val="FF0000"/>
                </a:solidFill>
              </a:rPr>
              <a:t>GPIO: connect to RF</a:t>
            </a:r>
            <a:endParaRPr lang="en-US" sz="1800" dirty="0">
              <a:solidFill>
                <a:srgbClr val="FF0000"/>
              </a:solidFill>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557" y="1289266"/>
            <a:ext cx="10056494" cy="664797"/>
          </a:xfrm>
        </p:spPr>
        <p:txBody>
          <a:bodyPr/>
          <a:lstStyle/>
          <a:p>
            <a:r>
              <a:rPr smtClean="0"/>
              <a:t>Baseband Processing with GPP</a:t>
            </a:r>
            <a:endParaRPr lang="en-US" dirty="0"/>
          </a:p>
        </p:txBody>
      </p:sp>
      <p:sp>
        <p:nvSpPr>
          <p:cNvPr id="3" name="Text Placeholder 2"/>
          <p:cNvSpPr>
            <a:spLocks noGrp="1"/>
          </p:cNvSpPr>
          <p:nvPr>
            <p:ph type="body" idx="1"/>
          </p:nvPr>
        </p:nvSpPr>
        <p:spPr>
          <a:xfrm>
            <a:off x="457200" y="2286000"/>
            <a:ext cx="10056494" cy="5816977"/>
          </a:xfrm>
        </p:spPr>
        <p:txBody>
          <a:bodyPr/>
          <a:lstStyle/>
          <a:p>
            <a:r>
              <a:rPr lang="en-US" altLang="zh-CN" dirty="0" smtClean="0"/>
              <a:t>Exploit parallelisms in PHY for multi-core</a:t>
            </a:r>
          </a:p>
          <a:p>
            <a:pPr lvl="1"/>
            <a:r>
              <a:rPr lang="en-US" altLang="zh-CN" dirty="0" smtClean="0"/>
              <a:t>Batching for SIMD and inter-symbol parallelism</a:t>
            </a:r>
          </a:p>
          <a:p>
            <a:pPr lvl="1"/>
            <a:r>
              <a:rPr lang="en-US" altLang="zh-CN" dirty="0" smtClean="0"/>
              <a:t>Control batch size to meet latency requirement</a:t>
            </a:r>
          </a:p>
          <a:p>
            <a:r>
              <a:rPr lang="en-US" altLang="zh-CN" dirty="0" smtClean="0"/>
              <a:t>Exploit large memory and high-speed L2 cache</a:t>
            </a:r>
          </a:p>
          <a:p>
            <a:pPr lvl="1"/>
            <a:r>
              <a:rPr lang="en-US" altLang="zh-CN" dirty="0" smtClean="0"/>
              <a:t>Pre-calculations and lookup tables</a:t>
            </a:r>
          </a:p>
          <a:p>
            <a:pPr lvl="2"/>
            <a:r>
              <a:rPr lang="en-US" altLang="zh-CN" dirty="0" smtClean="0"/>
              <a:t>Convolution encoding</a:t>
            </a:r>
          </a:p>
          <a:p>
            <a:pPr lvl="2"/>
            <a:r>
              <a:rPr lang="en-US" altLang="zh-CN" dirty="0" smtClean="0"/>
              <a:t>(de)scramble, (de)interleaving, (de)</a:t>
            </a:r>
            <a:r>
              <a:rPr lang="en-US" altLang="zh-CN" dirty="0" err="1" smtClean="0"/>
              <a:t>mapper</a:t>
            </a:r>
            <a:r>
              <a:rPr lang="en-US" altLang="zh-CN" dirty="0" smtClean="0"/>
              <a:t>, …</a:t>
            </a:r>
          </a:p>
          <a:p>
            <a:r>
              <a:rPr lang="en-US" dirty="0" smtClean="0"/>
              <a:t>Two paths</a:t>
            </a:r>
          </a:p>
          <a:p>
            <a:pPr lvl="1"/>
            <a:r>
              <a:rPr lang="en-US" dirty="0" smtClean="0"/>
              <a:t>Multi-core CPU (</a:t>
            </a:r>
            <a:r>
              <a:rPr lang="en-US" dirty="0" err="1" smtClean="0"/>
              <a:t>intel</a:t>
            </a:r>
            <a:r>
              <a:rPr lang="en-US" dirty="0" smtClean="0"/>
              <a:t> quad-core)</a:t>
            </a:r>
          </a:p>
          <a:p>
            <a:pPr lvl="1"/>
            <a:r>
              <a:rPr lang="en-US" dirty="0" smtClean="0"/>
              <a:t>Many-core GPU (</a:t>
            </a:r>
            <a:r>
              <a:rPr lang="en-US" dirty="0" err="1" smtClean="0"/>
              <a:t>nvidia</a:t>
            </a:r>
            <a:r>
              <a:rPr lang="en-US" dirty="0" smtClean="0"/>
              <a:t> </a:t>
            </a:r>
            <a:r>
              <a:rPr lang="en-US" dirty="0" err="1" smtClean="0"/>
              <a:t>GeForce</a:t>
            </a:r>
            <a:r>
              <a:rPr lang="en-US" dirty="0" smtClean="0"/>
              <a:t> 8800)</a:t>
            </a:r>
          </a:p>
        </p:txBody>
      </p:sp>
      <p:sp>
        <p:nvSpPr>
          <p:cNvPr id="4" name="Slide Number Placeholder 3"/>
          <p:cNvSpPr>
            <a:spLocks noGrp="1"/>
          </p:cNvSpPr>
          <p:nvPr>
            <p:ph type="sldNum" sz="quarter" idx="12"/>
          </p:nvPr>
        </p:nvSpPr>
        <p:spPr/>
        <p:txBody>
          <a:bodyPr/>
          <a:lstStyle/>
          <a:p>
            <a:pPr>
              <a:defRPr/>
            </a:pPr>
            <a:fld id="{05F79666-4A2A-48BF-BA9C-3DB79E90F9E5}" type="slidenum">
              <a:rPr lang="zh-CN" altLang="en-US" smtClean="0"/>
              <a:pPr>
                <a:defRPr/>
              </a:pPr>
              <a:t>7</a:t>
            </a:fld>
            <a:endParaRPr lang="en-US" altLang="zh-CN"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
            </a:r>
            <a:r>
              <a:rPr smtClean="0"/>
              <a:t>erformance Results (intermediate)</a:t>
            </a:r>
            <a:endParaRPr lang="en-US" dirty="0"/>
          </a:p>
        </p:txBody>
      </p:sp>
      <p:sp>
        <p:nvSpPr>
          <p:cNvPr id="3" name="Text Placeholder 2"/>
          <p:cNvSpPr>
            <a:spLocks noGrp="1"/>
          </p:cNvSpPr>
          <p:nvPr>
            <p:ph type="body" idx="1"/>
          </p:nvPr>
        </p:nvSpPr>
        <p:spPr>
          <a:xfrm>
            <a:off x="457200" y="2496065"/>
            <a:ext cx="10056494" cy="2345257"/>
          </a:xfrm>
        </p:spPr>
        <p:txBody>
          <a:bodyPr/>
          <a:lstStyle/>
          <a:p>
            <a:r>
              <a:rPr lang="en-US" altLang="zh-CN" dirty="0" smtClean="0"/>
              <a:t>Hardware throughput</a:t>
            </a:r>
          </a:p>
          <a:p>
            <a:pPr lvl="1"/>
            <a:endParaRPr lang="en-US" dirty="0" smtClean="0"/>
          </a:p>
          <a:p>
            <a:pPr lvl="1"/>
            <a:endParaRPr lang="en-US" dirty="0" smtClean="0"/>
          </a:p>
          <a:p>
            <a:r>
              <a:rPr lang="en-US" dirty="0" smtClean="0"/>
              <a:t>Baseband processing speed (over link speed)</a:t>
            </a:r>
            <a:endParaRPr lang="en-US" dirty="0"/>
          </a:p>
        </p:txBody>
      </p:sp>
      <p:sp>
        <p:nvSpPr>
          <p:cNvPr id="4" name="Slide Number Placeholder 3"/>
          <p:cNvSpPr>
            <a:spLocks noGrp="1"/>
          </p:cNvSpPr>
          <p:nvPr>
            <p:ph type="sldNum" sz="quarter" idx="12"/>
          </p:nvPr>
        </p:nvSpPr>
        <p:spPr/>
        <p:txBody>
          <a:bodyPr/>
          <a:lstStyle/>
          <a:p>
            <a:pPr>
              <a:defRPr/>
            </a:pPr>
            <a:fld id="{05F79666-4A2A-48BF-BA9C-3DB79E90F9E5}" type="slidenum">
              <a:rPr lang="zh-CN" altLang="en-US" smtClean="0"/>
              <a:pPr>
                <a:defRPr/>
              </a:pPr>
              <a:t>8</a:t>
            </a:fld>
            <a:endParaRPr lang="en-US" altLang="zh-CN" dirty="0"/>
          </a:p>
        </p:txBody>
      </p:sp>
      <p:graphicFrame>
        <p:nvGraphicFramePr>
          <p:cNvPr id="5" name="Table 4"/>
          <p:cNvGraphicFramePr>
            <a:graphicFrameLocks noGrp="1"/>
          </p:cNvGraphicFramePr>
          <p:nvPr/>
        </p:nvGraphicFramePr>
        <p:xfrm>
          <a:off x="1219200" y="3048000"/>
          <a:ext cx="4937760" cy="1107440"/>
        </p:xfrm>
        <a:graphic>
          <a:graphicData uri="http://schemas.openxmlformats.org/drawingml/2006/table">
            <a:tbl>
              <a:tblPr firstRow="1" bandRow="1">
                <a:tableStyleId>{7DF18680-E054-41AD-8BC1-D1AEF772440D}</a:tableStyleId>
              </a:tblPr>
              <a:tblGrid>
                <a:gridCol w="1645920"/>
                <a:gridCol w="1645920"/>
                <a:gridCol w="1645920"/>
              </a:tblGrid>
              <a:tr h="304800">
                <a:tc>
                  <a:txBody>
                    <a:bodyPr/>
                    <a:lstStyle/>
                    <a:p>
                      <a:endParaRPr lang="en-US" dirty="0"/>
                    </a:p>
                  </a:txBody>
                  <a:tcPr/>
                </a:tc>
                <a:tc>
                  <a:txBody>
                    <a:bodyPr/>
                    <a:lstStyle/>
                    <a:p>
                      <a:pPr algn="r"/>
                      <a:r>
                        <a:rPr lang="en-US" dirty="0" smtClean="0"/>
                        <a:t>Rx</a:t>
                      </a:r>
                      <a:endParaRPr lang="en-US" dirty="0"/>
                    </a:p>
                  </a:txBody>
                  <a:tcPr/>
                </a:tc>
                <a:tc>
                  <a:txBody>
                    <a:bodyPr/>
                    <a:lstStyle/>
                    <a:p>
                      <a:pPr algn="r"/>
                      <a:r>
                        <a:rPr lang="en-US" dirty="0" err="1" smtClean="0"/>
                        <a:t>Tx</a:t>
                      </a:r>
                      <a:endParaRPr lang="en-US" dirty="0"/>
                    </a:p>
                  </a:txBody>
                  <a:tcPr/>
                </a:tc>
              </a:tr>
              <a:tr h="370840">
                <a:tc>
                  <a:txBody>
                    <a:bodyPr/>
                    <a:lstStyle/>
                    <a:p>
                      <a:r>
                        <a:rPr lang="en-US" dirty="0" smtClean="0"/>
                        <a:t>PCIe-x4</a:t>
                      </a:r>
                      <a:endParaRPr lang="en-US" dirty="0"/>
                    </a:p>
                  </a:txBody>
                  <a:tcPr/>
                </a:tc>
                <a:tc>
                  <a:txBody>
                    <a:bodyPr/>
                    <a:lstStyle/>
                    <a:p>
                      <a:pPr algn="r"/>
                      <a:r>
                        <a:rPr lang="en-US" dirty="0" smtClean="0"/>
                        <a:t>842 Mbps</a:t>
                      </a:r>
                      <a:endParaRPr lang="en-US" dirty="0"/>
                    </a:p>
                  </a:txBody>
                  <a:tcPr/>
                </a:tc>
                <a:tc>
                  <a:txBody>
                    <a:bodyPr/>
                    <a:lstStyle/>
                    <a:p>
                      <a:pPr algn="r"/>
                      <a:r>
                        <a:rPr lang="en-US" dirty="0" smtClean="0"/>
                        <a:t>839 Mbps</a:t>
                      </a:r>
                      <a:endParaRPr lang="en-US" dirty="0"/>
                    </a:p>
                  </a:txBody>
                  <a:tcPr/>
                </a:tc>
              </a:tr>
              <a:tr h="370840">
                <a:tc>
                  <a:txBody>
                    <a:bodyPr/>
                    <a:lstStyle/>
                    <a:p>
                      <a:r>
                        <a:rPr lang="en-US" dirty="0" smtClean="0"/>
                        <a:t>PCIe-x8</a:t>
                      </a:r>
                      <a:endParaRPr lang="en-US" dirty="0"/>
                    </a:p>
                  </a:txBody>
                  <a:tcPr/>
                </a:tc>
                <a:tc>
                  <a:txBody>
                    <a:bodyPr/>
                    <a:lstStyle/>
                    <a:p>
                      <a:pPr algn="r"/>
                      <a:r>
                        <a:rPr lang="en-US" dirty="0" smtClean="0"/>
                        <a:t>1684 Mbps</a:t>
                      </a:r>
                      <a:endParaRPr lang="en-US" dirty="0"/>
                    </a:p>
                  </a:txBody>
                  <a:tcPr/>
                </a:tc>
                <a:tc>
                  <a:txBody>
                    <a:bodyPr/>
                    <a:lstStyle/>
                    <a:p>
                      <a:pPr algn="r"/>
                      <a:r>
                        <a:rPr lang="en-US" dirty="0" smtClean="0"/>
                        <a:t>1675 Mbps</a:t>
                      </a:r>
                      <a:endParaRPr lang="en-US" dirty="0"/>
                    </a:p>
                  </a:txBody>
                  <a:tcPr/>
                </a:tc>
              </a:tr>
            </a:tbl>
          </a:graphicData>
        </a:graphic>
      </p:graphicFrame>
      <p:graphicFrame>
        <p:nvGraphicFramePr>
          <p:cNvPr id="7" name="Table 6"/>
          <p:cNvGraphicFramePr>
            <a:graphicFrameLocks noGrp="1"/>
          </p:cNvGraphicFramePr>
          <p:nvPr/>
        </p:nvGraphicFramePr>
        <p:xfrm>
          <a:off x="1143000" y="4876800"/>
          <a:ext cx="8763000" cy="2976880"/>
        </p:xfrm>
        <a:graphic>
          <a:graphicData uri="http://schemas.openxmlformats.org/drawingml/2006/table">
            <a:tbl>
              <a:tblPr firstRow="1" bandRow="1">
                <a:tableStyleId>{073A0DAA-6AF3-43AB-8588-CEC1D06C72B9}</a:tableStyleId>
              </a:tblPr>
              <a:tblGrid>
                <a:gridCol w="1706071"/>
                <a:gridCol w="2869302"/>
                <a:gridCol w="2995383"/>
                <a:gridCol w="1192244"/>
              </a:tblGrid>
              <a:tr h="381000">
                <a:tc>
                  <a:txBody>
                    <a:bodyPr/>
                    <a:lstStyle/>
                    <a:p>
                      <a:endParaRPr lang="en-US" dirty="0">
                        <a:effectLst/>
                        <a:latin typeface="Arial Rounded MT Bold" pitchFamily="34" charset="0"/>
                        <a:ea typeface="Arial Unicode MS" pitchFamily="34" charset="-122"/>
                        <a:cs typeface="Arial Unicode MS" pitchFamily="34" charset="-122"/>
                      </a:endParaRPr>
                    </a:p>
                  </a:txBody>
                  <a:tcPr>
                    <a:solidFill>
                      <a:schemeClr val="accent2">
                        <a:lumMod val="40000"/>
                        <a:lumOff val="60000"/>
                      </a:schemeClr>
                    </a:solidFill>
                  </a:tcPr>
                </a:tc>
                <a:tc>
                  <a:txBody>
                    <a:bodyPr/>
                    <a:lstStyle/>
                    <a:p>
                      <a:endParaRPr lang="en-US" dirty="0">
                        <a:effectLst/>
                        <a:latin typeface="Arial Rounded MT Bold" pitchFamily="34" charset="0"/>
                        <a:ea typeface="Arial Unicode MS" pitchFamily="34" charset="-122"/>
                        <a:cs typeface="Arial Unicode MS" pitchFamily="34" charset="-122"/>
                      </a:endParaRPr>
                    </a:p>
                  </a:txBody>
                  <a:tcPr>
                    <a:solidFill>
                      <a:schemeClr val="accent2">
                        <a:lumMod val="40000"/>
                        <a:lumOff val="60000"/>
                      </a:schemeClr>
                    </a:solidFill>
                  </a:tcPr>
                </a:tc>
                <a:tc>
                  <a:txBody>
                    <a:bodyPr/>
                    <a:lstStyle/>
                    <a:p>
                      <a:pPr algn="l"/>
                      <a:r>
                        <a:rPr lang="en-US" dirty="0" smtClean="0">
                          <a:effectLst/>
                          <a:latin typeface="Arial Rounded MT Bold" pitchFamily="34" charset="0"/>
                          <a:ea typeface="Arial Unicode MS" pitchFamily="34" charset="-122"/>
                          <a:cs typeface="Arial Unicode MS" pitchFamily="34" charset="-122"/>
                        </a:rPr>
                        <a:t>Parameters</a:t>
                      </a:r>
                      <a:endParaRPr lang="en-US" dirty="0">
                        <a:effectLst/>
                        <a:latin typeface="Arial Rounded MT Bold" pitchFamily="34" charset="0"/>
                        <a:ea typeface="Arial Unicode MS" pitchFamily="34" charset="-122"/>
                        <a:cs typeface="Arial Unicode MS" pitchFamily="34" charset="-122"/>
                      </a:endParaRPr>
                    </a:p>
                  </a:txBody>
                  <a:tcPr>
                    <a:solidFill>
                      <a:schemeClr val="accent2">
                        <a:lumMod val="40000"/>
                        <a:lumOff val="60000"/>
                      </a:schemeClr>
                    </a:solidFill>
                  </a:tcPr>
                </a:tc>
                <a:tc>
                  <a:txBody>
                    <a:bodyPr/>
                    <a:lstStyle/>
                    <a:p>
                      <a:pPr algn="r"/>
                      <a:r>
                        <a:rPr lang="en-US" dirty="0" smtClean="0">
                          <a:effectLst/>
                          <a:latin typeface="Arial Rounded MT Bold" pitchFamily="34" charset="0"/>
                          <a:ea typeface="Arial Unicode MS" pitchFamily="34" charset="-122"/>
                          <a:cs typeface="Arial Unicode MS" pitchFamily="34" charset="-122"/>
                        </a:rPr>
                        <a:t>Speedup</a:t>
                      </a:r>
                      <a:endParaRPr lang="en-US" dirty="0">
                        <a:effectLst/>
                        <a:latin typeface="Arial Rounded MT Bold" pitchFamily="34" charset="0"/>
                        <a:ea typeface="Arial Unicode MS" pitchFamily="34" charset="-122"/>
                        <a:cs typeface="Arial Unicode MS" pitchFamily="34" charset="-122"/>
                      </a:endParaRPr>
                    </a:p>
                  </a:txBody>
                  <a:tcPr>
                    <a:solidFill>
                      <a:schemeClr val="accent2">
                        <a:lumMod val="40000"/>
                        <a:lumOff val="60000"/>
                      </a:schemeClr>
                    </a:solidFill>
                  </a:tcPr>
                </a:tc>
              </a:tr>
              <a:tr h="370840">
                <a:tc rowSpan="4">
                  <a:txBody>
                    <a:bodyPr/>
                    <a:lstStyle/>
                    <a:p>
                      <a:r>
                        <a:rPr lang="en-US" sz="1600" dirty="0" smtClean="0">
                          <a:effectLst/>
                          <a:latin typeface="Arial Rounded MT Bold" pitchFamily="34" charset="0"/>
                          <a:ea typeface="Arial Unicode MS" pitchFamily="34" charset="-122"/>
                          <a:cs typeface="Arial Unicode MS" pitchFamily="34" charset="-122"/>
                        </a:rPr>
                        <a:t>1-core</a:t>
                      </a:r>
                      <a:r>
                        <a:rPr lang="en-US" sz="1600" baseline="0" dirty="0" smtClean="0">
                          <a:effectLst/>
                          <a:latin typeface="Arial Rounded MT Bold" pitchFamily="34" charset="0"/>
                          <a:ea typeface="Arial Unicode MS" pitchFamily="34" charset="-122"/>
                          <a:cs typeface="Arial Unicode MS" pitchFamily="34" charset="-122"/>
                        </a:rPr>
                        <a:t> CPU</a:t>
                      </a:r>
                      <a:endParaRPr lang="en-US" sz="1600" dirty="0">
                        <a:effectLst/>
                        <a:latin typeface="Arial Rounded MT Bold" pitchFamily="34" charset="0"/>
                        <a:ea typeface="Arial Unicode MS" pitchFamily="34" charset="-122"/>
                        <a:cs typeface="Arial Unicode MS" pitchFamily="34" charset="-122"/>
                      </a:endParaRPr>
                    </a:p>
                  </a:txBody>
                  <a:tcPr anchor="ctr"/>
                </a:tc>
                <a:tc rowSpan="2">
                  <a:txBody>
                    <a:bodyPr/>
                    <a:lstStyle/>
                    <a:p>
                      <a:endParaRPr lang="en-US" sz="1600" dirty="0" smtClean="0">
                        <a:effectLst/>
                        <a:latin typeface="Arial Rounded MT Bold" pitchFamily="34" charset="0"/>
                        <a:ea typeface="Arial Unicode MS" pitchFamily="34" charset="-122"/>
                        <a:cs typeface="Arial Unicode MS" pitchFamily="34" charset="-122"/>
                      </a:endParaRPr>
                    </a:p>
                    <a:p>
                      <a:r>
                        <a:rPr lang="en-US" sz="1600" dirty="0" smtClean="0">
                          <a:effectLst/>
                          <a:latin typeface="Arial Rounded MT Bold" pitchFamily="34" charset="0"/>
                          <a:ea typeface="Arial Unicode MS" pitchFamily="34" charset="-122"/>
                          <a:cs typeface="Arial Unicode MS" pitchFamily="34" charset="-122"/>
                        </a:rPr>
                        <a:t>802.11b TX</a:t>
                      </a:r>
                      <a:endParaRPr lang="en-US" sz="1600" dirty="0">
                        <a:effectLst/>
                        <a:latin typeface="Arial Rounded MT Bold" pitchFamily="34" charset="0"/>
                        <a:ea typeface="Arial Unicode MS" pitchFamily="34" charset="-122"/>
                        <a:cs typeface="Arial Unicode MS" pitchFamily="34" charset="-122"/>
                      </a:endParaRPr>
                    </a:p>
                  </a:txBody>
                  <a:tcPr/>
                </a:tc>
                <a:tc>
                  <a:txBody>
                    <a:bodyPr/>
                    <a:lstStyle/>
                    <a:p>
                      <a:r>
                        <a:rPr lang="en-US" sz="1600" dirty="0" smtClean="0">
                          <a:effectLst/>
                          <a:latin typeface="Arial Rounded MT Bold" pitchFamily="34" charset="0"/>
                          <a:ea typeface="Arial Unicode MS" pitchFamily="34" charset="-122"/>
                          <a:cs typeface="Arial Unicode MS" pitchFamily="34" charset="-122"/>
                        </a:rPr>
                        <a:t>Long preamble, 11Mbps</a:t>
                      </a:r>
                      <a:endParaRPr lang="en-US" sz="1600" dirty="0">
                        <a:effectLst/>
                        <a:latin typeface="Arial Rounded MT Bold" pitchFamily="34" charset="0"/>
                        <a:ea typeface="Arial Unicode MS" pitchFamily="34" charset="-122"/>
                        <a:cs typeface="Arial Unicode MS" pitchFamily="34" charset="-122"/>
                      </a:endParaRPr>
                    </a:p>
                  </a:txBody>
                  <a:tcPr/>
                </a:tc>
                <a:tc>
                  <a:txBody>
                    <a:bodyPr/>
                    <a:lstStyle/>
                    <a:p>
                      <a:pPr algn="r"/>
                      <a:r>
                        <a:rPr lang="en-US" sz="1600" dirty="0" smtClean="0">
                          <a:effectLst/>
                          <a:latin typeface="Arial Rounded MT Bold" pitchFamily="34" charset="0"/>
                          <a:ea typeface="Arial Unicode MS" pitchFamily="34" charset="-122"/>
                          <a:cs typeface="Arial Unicode MS" pitchFamily="34" charset="-122"/>
                        </a:rPr>
                        <a:t>29.59x</a:t>
                      </a:r>
                      <a:endParaRPr lang="en-US" sz="1600" dirty="0">
                        <a:effectLst/>
                        <a:latin typeface="Arial Rounded MT Bold" pitchFamily="34" charset="0"/>
                        <a:ea typeface="Arial Unicode MS" pitchFamily="34" charset="-122"/>
                        <a:cs typeface="Arial Unicode MS" pitchFamily="34" charset="-122"/>
                      </a:endParaRPr>
                    </a:p>
                  </a:txBody>
                  <a:tcPr/>
                </a:tc>
              </a:tr>
              <a:tr h="370840">
                <a:tc vMerge="1">
                  <a:txBody>
                    <a:bodyPr/>
                    <a:lstStyle/>
                    <a:p>
                      <a:endParaRPr lang="en-US"/>
                    </a:p>
                  </a:txBody>
                  <a:tcPr/>
                </a:tc>
                <a:tc vMerge="1">
                  <a:txBody>
                    <a:bodyPr/>
                    <a:lstStyle/>
                    <a:p>
                      <a:endParaRPr lang="en-US" sz="1600" dirty="0">
                        <a:effectLst/>
                        <a:latin typeface="Arial Rounded MT Bold" pitchFamily="34" charset="0"/>
                        <a:ea typeface="Arial Unicode MS" pitchFamily="34" charset="-122"/>
                        <a:cs typeface="Arial Unicode MS" pitchFamily="34" charset="-122"/>
                      </a:endParaRPr>
                    </a:p>
                  </a:txBody>
                  <a:tcPr/>
                </a:tc>
                <a:tc>
                  <a:txBody>
                    <a:bodyPr/>
                    <a:lstStyle/>
                    <a:p>
                      <a:r>
                        <a:rPr lang="en-US" sz="1600" dirty="0" smtClean="0">
                          <a:effectLst/>
                          <a:latin typeface="Arial Rounded MT Bold" pitchFamily="34" charset="0"/>
                          <a:ea typeface="Arial Unicode MS" pitchFamily="34" charset="-122"/>
                          <a:cs typeface="Arial Unicode MS" pitchFamily="34" charset="-122"/>
                        </a:rPr>
                        <a:t>Short preamble, 11Mbps</a:t>
                      </a:r>
                      <a:endParaRPr lang="en-US" sz="1600" dirty="0">
                        <a:effectLst/>
                        <a:latin typeface="Arial Rounded MT Bold" pitchFamily="34" charset="0"/>
                        <a:ea typeface="Arial Unicode MS" pitchFamily="34" charset="-122"/>
                        <a:cs typeface="Arial Unicode MS" pitchFamily="34" charset="-122"/>
                      </a:endParaRPr>
                    </a:p>
                  </a:txBody>
                  <a:tcPr/>
                </a:tc>
                <a:tc>
                  <a:txBody>
                    <a:bodyPr/>
                    <a:lstStyle/>
                    <a:p>
                      <a:pPr algn="r"/>
                      <a:r>
                        <a:rPr lang="en-US" sz="1600" dirty="0" smtClean="0">
                          <a:effectLst/>
                          <a:latin typeface="Arial Rounded MT Bold" pitchFamily="34" charset="0"/>
                          <a:ea typeface="Arial Unicode MS" pitchFamily="34" charset="-122"/>
                          <a:cs typeface="Arial Unicode MS" pitchFamily="34" charset="-122"/>
                        </a:rPr>
                        <a:t>28.82x</a:t>
                      </a:r>
                      <a:endParaRPr lang="en-US" sz="1600" dirty="0">
                        <a:effectLst/>
                        <a:latin typeface="Arial Rounded MT Bold" pitchFamily="34" charset="0"/>
                        <a:ea typeface="Arial Unicode MS" pitchFamily="34" charset="-122"/>
                        <a:cs typeface="Arial Unicode MS" pitchFamily="34" charset="-122"/>
                      </a:endParaRPr>
                    </a:p>
                  </a:txBody>
                  <a:tcPr/>
                </a:tc>
              </a:tr>
              <a:tr h="370840">
                <a:tc vMerge="1">
                  <a:txBody>
                    <a:bodyPr/>
                    <a:lstStyle/>
                    <a:p>
                      <a:endParaRPr lang="en-US" sz="1600" dirty="0">
                        <a:effectLst/>
                        <a:latin typeface="Arial Rounded MT Bold" pitchFamily="34" charset="0"/>
                        <a:ea typeface="Arial Unicode MS" pitchFamily="34" charset="-122"/>
                        <a:cs typeface="Arial Unicode MS" pitchFamily="34" charset="-122"/>
                      </a:endParaRPr>
                    </a:p>
                  </a:txBody>
                  <a:tcPr/>
                </a:tc>
                <a:tc rowSpan="2">
                  <a:txBody>
                    <a:bodyPr/>
                    <a:lstStyle/>
                    <a:p>
                      <a:endParaRPr lang="en-US" sz="1600" dirty="0" smtClean="0">
                        <a:effectLst/>
                        <a:latin typeface="Arial Rounded MT Bold" pitchFamily="34" charset="0"/>
                        <a:ea typeface="Arial Unicode MS" pitchFamily="34" charset="-122"/>
                        <a:cs typeface="Arial Unicode MS" pitchFamily="34" charset="-122"/>
                      </a:endParaRPr>
                    </a:p>
                    <a:p>
                      <a:r>
                        <a:rPr lang="en-US" sz="1600" dirty="0" smtClean="0">
                          <a:effectLst/>
                          <a:latin typeface="Arial Rounded MT Bold" pitchFamily="34" charset="0"/>
                          <a:ea typeface="Arial Unicode MS" pitchFamily="34" charset="-122"/>
                          <a:cs typeface="Arial Unicode MS" pitchFamily="34" charset="-122"/>
                        </a:rPr>
                        <a:t>802.11b RX</a:t>
                      </a:r>
                      <a:endParaRPr lang="en-US" sz="1600" dirty="0">
                        <a:effectLst/>
                        <a:latin typeface="Arial Rounded MT Bold" pitchFamily="34" charset="0"/>
                        <a:ea typeface="Arial Unicode MS" pitchFamily="34" charset="-122"/>
                        <a:cs typeface="Arial Unicode MS" pitchFamily="34" charset="-122"/>
                      </a:endParaRPr>
                    </a:p>
                  </a:txBody>
                  <a:tcPr/>
                </a:tc>
                <a:tc>
                  <a:txBody>
                    <a:bodyPr/>
                    <a:lstStyle/>
                    <a:p>
                      <a:r>
                        <a:rPr lang="en-US" sz="1600" dirty="0" smtClean="0">
                          <a:effectLst/>
                          <a:latin typeface="Arial Rounded MT Bold" pitchFamily="34" charset="0"/>
                          <a:ea typeface="Arial Unicode MS" pitchFamily="34" charset="-122"/>
                          <a:cs typeface="Arial Unicode MS" pitchFamily="34" charset="-122"/>
                        </a:rPr>
                        <a:t>Long preamble,</a:t>
                      </a:r>
                      <a:r>
                        <a:rPr lang="en-US" sz="1600" baseline="0" dirty="0" smtClean="0">
                          <a:effectLst/>
                          <a:latin typeface="Arial Rounded MT Bold" pitchFamily="34" charset="0"/>
                          <a:ea typeface="Arial Unicode MS" pitchFamily="34" charset="-122"/>
                          <a:cs typeface="Arial Unicode MS" pitchFamily="34" charset="-122"/>
                        </a:rPr>
                        <a:t> 11Mbps</a:t>
                      </a:r>
                      <a:endParaRPr lang="en-US" sz="1600" dirty="0">
                        <a:effectLst/>
                        <a:latin typeface="Arial Rounded MT Bold" pitchFamily="34" charset="0"/>
                        <a:ea typeface="Arial Unicode MS" pitchFamily="34" charset="-122"/>
                        <a:cs typeface="Arial Unicode MS" pitchFamily="34" charset="-122"/>
                      </a:endParaRPr>
                    </a:p>
                  </a:txBody>
                  <a:tcPr/>
                </a:tc>
                <a:tc>
                  <a:txBody>
                    <a:bodyPr/>
                    <a:lstStyle/>
                    <a:p>
                      <a:pPr algn="r"/>
                      <a:r>
                        <a:rPr lang="en-US" sz="1600" dirty="0" smtClean="0">
                          <a:effectLst/>
                          <a:latin typeface="Arial Rounded MT Bold" pitchFamily="34" charset="0"/>
                          <a:ea typeface="Arial Unicode MS" pitchFamily="34" charset="-122"/>
                          <a:cs typeface="Arial Unicode MS" pitchFamily="34" charset="-122"/>
                        </a:rPr>
                        <a:t>2.83x</a:t>
                      </a:r>
                      <a:endParaRPr lang="en-US" sz="1600" dirty="0">
                        <a:effectLst/>
                        <a:latin typeface="Arial Rounded MT Bold" pitchFamily="34" charset="0"/>
                        <a:ea typeface="Arial Unicode MS" pitchFamily="34" charset="-122"/>
                        <a:cs typeface="Arial Unicode MS" pitchFamily="34" charset="-122"/>
                      </a:endParaRPr>
                    </a:p>
                  </a:txBody>
                  <a:tcPr/>
                </a:tc>
              </a:tr>
              <a:tr h="370840">
                <a:tc vMerge="1">
                  <a:txBody>
                    <a:bodyPr/>
                    <a:lstStyle/>
                    <a:p>
                      <a:endParaRPr lang="en-US"/>
                    </a:p>
                  </a:txBody>
                  <a:tcPr/>
                </a:tc>
                <a:tc vMerge="1">
                  <a:txBody>
                    <a:bodyPr/>
                    <a:lstStyle/>
                    <a:p>
                      <a:endParaRPr lang="en-US" sz="1600" dirty="0">
                        <a:effectLst/>
                        <a:latin typeface="Arial Rounded MT Bold" pitchFamily="34" charset="0"/>
                        <a:ea typeface="Arial Unicode MS" pitchFamily="34" charset="-122"/>
                        <a:cs typeface="Arial Unicode MS" pitchFamily="34" charset="-122"/>
                      </a:endParaRPr>
                    </a:p>
                  </a:txBody>
                  <a:tcPr/>
                </a:tc>
                <a:tc>
                  <a:txBody>
                    <a:bodyPr/>
                    <a:lstStyle/>
                    <a:p>
                      <a:r>
                        <a:rPr lang="en-US" sz="1600" dirty="0" smtClean="0">
                          <a:effectLst/>
                          <a:latin typeface="Arial Rounded MT Bold" pitchFamily="34" charset="0"/>
                          <a:ea typeface="Arial Unicode MS" pitchFamily="34" charset="-122"/>
                          <a:cs typeface="Arial Unicode MS" pitchFamily="34" charset="-122"/>
                        </a:rPr>
                        <a:t>Short preamble,</a:t>
                      </a:r>
                      <a:r>
                        <a:rPr lang="en-US" sz="1600" baseline="0" dirty="0" smtClean="0">
                          <a:effectLst/>
                          <a:latin typeface="Arial Rounded MT Bold" pitchFamily="34" charset="0"/>
                          <a:ea typeface="Arial Unicode MS" pitchFamily="34" charset="-122"/>
                          <a:cs typeface="Arial Unicode MS" pitchFamily="34" charset="-122"/>
                        </a:rPr>
                        <a:t> 11Mbps</a:t>
                      </a:r>
                      <a:endParaRPr lang="en-US" sz="1600" dirty="0">
                        <a:effectLst/>
                        <a:latin typeface="Arial Rounded MT Bold" pitchFamily="34" charset="0"/>
                        <a:ea typeface="Arial Unicode MS" pitchFamily="34" charset="-122"/>
                        <a:cs typeface="Arial Unicode MS" pitchFamily="34" charset="-122"/>
                      </a:endParaRPr>
                    </a:p>
                  </a:txBody>
                  <a:tcPr/>
                </a:tc>
                <a:tc>
                  <a:txBody>
                    <a:bodyPr/>
                    <a:lstStyle/>
                    <a:p>
                      <a:pPr algn="r"/>
                      <a:r>
                        <a:rPr lang="en-US" sz="1600" dirty="0" smtClean="0">
                          <a:effectLst/>
                          <a:latin typeface="Arial Rounded MT Bold" pitchFamily="34" charset="0"/>
                          <a:ea typeface="Arial Unicode MS" pitchFamily="34" charset="-122"/>
                          <a:cs typeface="Arial Unicode MS" pitchFamily="34" charset="-122"/>
                        </a:rPr>
                        <a:t>2.67x</a:t>
                      </a:r>
                      <a:endParaRPr lang="en-US" sz="1600" dirty="0">
                        <a:effectLst/>
                        <a:latin typeface="Arial Rounded MT Bold" pitchFamily="34" charset="0"/>
                        <a:ea typeface="Arial Unicode MS" pitchFamily="34" charset="-122"/>
                        <a:cs typeface="Arial Unicode MS" pitchFamily="34" charset="-122"/>
                      </a:endParaRPr>
                    </a:p>
                  </a:txBody>
                  <a:tcPr/>
                </a:tc>
              </a:tr>
              <a:tr h="370840">
                <a:tc rowSpan="3">
                  <a:txBody>
                    <a:bodyPr/>
                    <a:lstStyle/>
                    <a:p>
                      <a:r>
                        <a:rPr lang="en-US" sz="1600" dirty="0" smtClean="0">
                          <a:effectLst/>
                          <a:latin typeface="Arial Rounded MT Bold" pitchFamily="34" charset="0"/>
                          <a:ea typeface="Arial Unicode MS" pitchFamily="34" charset="-122"/>
                          <a:cs typeface="Arial Unicode MS" pitchFamily="34" charset="-122"/>
                        </a:rPr>
                        <a:t>128-core</a:t>
                      </a:r>
                      <a:r>
                        <a:rPr lang="en-US" sz="1600" baseline="0" dirty="0" smtClean="0">
                          <a:effectLst/>
                          <a:latin typeface="Arial Rounded MT Bold" pitchFamily="34" charset="0"/>
                          <a:ea typeface="Arial Unicode MS" pitchFamily="34" charset="-122"/>
                          <a:cs typeface="Arial Unicode MS" pitchFamily="34" charset="-122"/>
                        </a:rPr>
                        <a:t> GPU</a:t>
                      </a:r>
                      <a:endParaRPr lang="en-US" sz="1600" dirty="0">
                        <a:effectLst/>
                        <a:latin typeface="Arial Rounded MT Bold" pitchFamily="34" charset="0"/>
                        <a:ea typeface="Arial Unicode MS" pitchFamily="34" charset="-122"/>
                        <a:cs typeface="Arial Unicode MS" pitchFamily="34" charset="-122"/>
                      </a:endParaRPr>
                    </a:p>
                  </a:txBody>
                  <a:tcPr anchor="ctr"/>
                </a:tc>
                <a:tc>
                  <a:txBody>
                    <a:bodyPr/>
                    <a:lstStyle/>
                    <a:p>
                      <a:r>
                        <a:rPr lang="en-US" sz="1600" dirty="0" smtClean="0">
                          <a:effectLst/>
                          <a:latin typeface="Arial Rounded MT Bold" pitchFamily="34" charset="0"/>
                          <a:ea typeface="Arial Unicode MS" pitchFamily="34" charset="-122"/>
                          <a:cs typeface="Arial Unicode MS" pitchFamily="34" charset="-122"/>
                        </a:rPr>
                        <a:t>802.11a TX</a:t>
                      </a:r>
                      <a:endParaRPr lang="en-US" sz="1600" dirty="0">
                        <a:effectLst/>
                        <a:latin typeface="Arial Rounded MT Bold" pitchFamily="34" charset="0"/>
                        <a:ea typeface="Arial Unicode MS" pitchFamily="34" charset="-122"/>
                        <a:cs typeface="Arial Unicode MS" pitchFamily="34" charset="-122"/>
                      </a:endParaRPr>
                    </a:p>
                  </a:txBody>
                  <a:tcPr/>
                </a:tc>
                <a:tc>
                  <a:txBody>
                    <a:bodyPr/>
                    <a:lstStyle/>
                    <a:p>
                      <a:r>
                        <a:rPr lang="en-US" sz="1600" dirty="0" smtClean="0">
                          <a:effectLst/>
                          <a:latin typeface="Arial Rounded MT Bold" pitchFamily="34" charset="0"/>
                          <a:ea typeface="Arial Unicode MS" pitchFamily="34" charset="-122"/>
                          <a:cs typeface="Arial Unicode MS" pitchFamily="34" charset="-122"/>
                        </a:rPr>
                        <a:t>54Mbps</a:t>
                      </a:r>
                      <a:endParaRPr lang="en-US" sz="1600" dirty="0">
                        <a:effectLst/>
                        <a:latin typeface="Arial Rounded MT Bold" pitchFamily="34" charset="0"/>
                        <a:ea typeface="Arial Unicode MS" pitchFamily="34" charset="-122"/>
                        <a:cs typeface="Arial Unicode MS" pitchFamily="34" charset="-122"/>
                      </a:endParaRPr>
                    </a:p>
                  </a:txBody>
                  <a:tcPr/>
                </a:tc>
                <a:tc>
                  <a:txBody>
                    <a:bodyPr/>
                    <a:lstStyle/>
                    <a:p>
                      <a:pPr algn="r"/>
                      <a:r>
                        <a:rPr lang="en-US" sz="1600" dirty="0" smtClean="0">
                          <a:effectLst/>
                          <a:latin typeface="Arial Rounded MT Bold" pitchFamily="34" charset="0"/>
                          <a:ea typeface="Arial Unicode MS" pitchFamily="34" charset="-122"/>
                          <a:cs typeface="Arial Unicode MS" pitchFamily="34" charset="-122"/>
                        </a:rPr>
                        <a:t>1.39x</a:t>
                      </a:r>
                      <a:endParaRPr lang="en-US" sz="1600" dirty="0">
                        <a:effectLst/>
                        <a:latin typeface="Arial Rounded MT Bold" pitchFamily="34" charset="0"/>
                        <a:ea typeface="Arial Unicode MS" pitchFamily="34" charset="-122"/>
                        <a:cs typeface="Arial Unicode MS" pitchFamily="34" charset="-122"/>
                      </a:endParaRPr>
                    </a:p>
                  </a:txBody>
                  <a:tcPr/>
                </a:tc>
              </a:tr>
              <a:tr h="370840">
                <a:tc vMerge="1">
                  <a:txBody>
                    <a:bodyPr/>
                    <a:lstStyle/>
                    <a:p>
                      <a:endParaRPr lang="en-US" sz="1600" dirty="0">
                        <a:effectLst/>
                        <a:latin typeface="Arial Rounded MT Bold" pitchFamily="34" charset="0"/>
                        <a:ea typeface="Arial Unicode MS" pitchFamily="34" charset="-122"/>
                        <a:cs typeface="Arial Unicode MS" pitchFamily="34" charset="-122"/>
                      </a:endParaRPr>
                    </a:p>
                  </a:txBody>
                  <a:tcPr/>
                </a:tc>
                <a:tc>
                  <a:txBody>
                    <a:bodyPr/>
                    <a:lstStyle/>
                    <a:p>
                      <a:r>
                        <a:rPr lang="en-US" sz="1600" dirty="0" smtClean="0">
                          <a:effectLst/>
                          <a:latin typeface="Arial Rounded MT Bold" pitchFamily="34" charset="0"/>
                          <a:ea typeface="Arial Unicode MS" pitchFamily="34" charset="-122"/>
                          <a:cs typeface="Arial Unicode MS" pitchFamily="34" charset="-122"/>
                        </a:rPr>
                        <a:t>802.11a</a:t>
                      </a:r>
                      <a:r>
                        <a:rPr lang="en-US" sz="1600" baseline="0" dirty="0" smtClean="0">
                          <a:effectLst/>
                          <a:latin typeface="Arial Rounded MT Bold" pitchFamily="34" charset="0"/>
                          <a:ea typeface="Arial Unicode MS" pitchFamily="34" charset="-122"/>
                          <a:cs typeface="Arial Unicode MS" pitchFamily="34" charset="-122"/>
                        </a:rPr>
                        <a:t> </a:t>
                      </a:r>
                      <a:r>
                        <a:rPr lang="en-US" sz="1600" dirty="0" smtClean="0">
                          <a:effectLst/>
                          <a:latin typeface="Arial Rounded MT Bold" pitchFamily="34" charset="0"/>
                          <a:ea typeface="Arial Unicode MS" pitchFamily="34" charset="-122"/>
                          <a:cs typeface="Arial Unicode MS" pitchFamily="34" charset="-122"/>
                        </a:rPr>
                        <a:t>RX (w/o </a:t>
                      </a:r>
                      <a:r>
                        <a:rPr lang="en-US" sz="1600" dirty="0" err="1" smtClean="0">
                          <a:effectLst/>
                          <a:latin typeface="Arial Rounded MT Bold" pitchFamily="34" charset="0"/>
                          <a:ea typeface="Arial Unicode MS" pitchFamily="34" charset="-122"/>
                          <a:cs typeface="Arial Unicode MS" pitchFamily="34" charset="-122"/>
                        </a:rPr>
                        <a:t>viterbi</a:t>
                      </a:r>
                      <a:r>
                        <a:rPr lang="en-US" sz="1600" dirty="0" smtClean="0">
                          <a:effectLst/>
                          <a:latin typeface="Arial Rounded MT Bold" pitchFamily="34" charset="0"/>
                          <a:ea typeface="Arial Unicode MS" pitchFamily="34" charset="-122"/>
                          <a:cs typeface="Arial Unicode MS" pitchFamily="34" charset="-122"/>
                        </a:rPr>
                        <a:t>)</a:t>
                      </a:r>
                      <a:endParaRPr lang="en-US" sz="1600" dirty="0">
                        <a:effectLst/>
                        <a:latin typeface="Arial Rounded MT Bold" pitchFamily="34" charset="0"/>
                        <a:ea typeface="Arial Unicode MS" pitchFamily="34" charset="-122"/>
                        <a:cs typeface="Arial Unicode MS" pitchFamily="34" charset="-122"/>
                      </a:endParaRPr>
                    </a:p>
                  </a:txBody>
                  <a:tcPr/>
                </a:tc>
                <a:tc>
                  <a:txBody>
                    <a:bodyPr/>
                    <a:lstStyle/>
                    <a:p>
                      <a:r>
                        <a:rPr lang="en-US" sz="1600" dirty="0" smtClean="0">
                          <a:effectLst/>
                          <a:latin typeface="Arial Rounded MT Bold" pitchFamily="34" charset="0"/>
                          <a:ea typeface="Arial Unicode MS" pitchFamily="34" charset="-122"/>
                          <a:cs typeface="Arial Unicode MS" pitchFamily="34" charset="-122"/>
                        </a:rPr>
                        <a:t>54Mbps</a:t>
                      </a:r>
                      <a:endParaRPr lang="en-US" sz="1600" dirty="0">
                        <a:effectLst/>
                        <a:latin typeface="Arial Rounded MT Bold" pitchFamily="34" charset="0"/>
                        <a:ea typeface="Arial Unicode MS" pitchFamily="34" charset="-122"/>
                        <a:cs typeface="Arial Unicode MS" pitchFamily="34" charset="-122"/>
                      </a:endParaRPr>
                    </a:p>
                  </a:txBody>
                  <a:tcPr/>
                </a:tc>
                <a:tc>
                  <a:txBody>
                    <a:bodyPr/>
                    <a:lstStyle/>
                    <a:p>
                      <a:pPr algn="r"/>
                      <a:r>
                        <a:rPr lang="en-US" sz="1600" dirty="0" smtClean="0">
                          <a:effectLst/>
                          <a:latin typeface="Arial Rounded MT Bold" pitchFamily="34" charset="0"/>
                          <a:ea typeface="Arial Unicode MS" pitchFamily="34" charset="-122"/>
                          <a:cs typeface="Arial Unicode MS" pitchFamily="34" charset="-122"/>
                        </a:rPr>
                        <a:t>1.56x</a:t>
                      </a:r>
                      <a:endParaRPr lang="en-US" sz="1600" dirty="0">
                        <a:effectLst/>
                        <a:latin typeface="Arial Rounded MT Bold" pitchFamily="34" charset="0"/>
                        <a:ea typeface="Arial Unicode MS" pitchFamily="34" charset="-122"/>
                        <a:cs typeface="Arial Unicode MS" pitchFamily="34" charset="-122"/>
                      </a:endParaRPr>
                    </a:p>
                  </a:txBody>
                  <a:tcPr/>
                </a:tc>
              </a:tr>
              <a:tr h="370840">
                <a:tc vMerge="1">
                  <a:txBody>
                    <a:bodyPr/>
                    <a:lstStyle/>
                    <a:p>
                      <a:endParaRPr lang="en-US" sz="1600" dirty="0">
                        <a:effectLst/>
                        <a:latin typeface="Arial Rounded MT Bold" pitchFamily="34" charset="0"/>
                        <a:ea typeface="Arial Unicode MS" pitchFamily="34" charset="-122"/>
                        <a:cs typeface="Arial Unicode MS" pitchFamily="34" charset="-122"/>
                      </a:endParaRPr>
                    </a:p>
                  </a:txBody>
                  <a:tcPr/>
                </a:tc>
                <a:tc>
                  <a:txBody>
                    <a:bodyPr/>
                    <a:lstStyle/>
                    <a:p>
                      <a:r>
                        <a:rPr lang="en-US" sz="1600" dirty="0" smtClean="0">
                          <a:effectLst/>
                          <a:latin typeface="Arial Rounded MT Bold" pitchFamily="34" charset="0"/>
                          <a:ea typeface="Arial Unicode MS" pitchFamily="34" charset="-122"/>
                          <a:cs typeface="Arial Unicode MS" pitchFamily="34" charset="-122"/>
                        </a:rPr>
                        <a:t>802.11a RX (w/ </a:t>
                      </a:r>
                      <a:r>
                        <a:rPr lang="en-US" sz="1600" dirty="0" err="1" smtClean="0">
                          <a:effectLst/>
                          <a:latin typeface="Arial Rounded MT Bold" pitchFamily="34" charset="0"/>
                          <a:ea typeface="Arial Unicode MS" pitchFamily="34" charset="-122"/>
                          <a:cs typeface="Arial Unicode MS" pitchFamily="34" charset="-122"/>
                        </a:rPr>
                        <a:t>viterbi</a:t>
                      </a:r>
                      <a:r>
                        <a:rPr lang="en-US" sz="1600" dirty="0" smtClean="0">
                          <a:effectLst/>
                          <a:latin typeface="Arial Rounded MT Bold" pitchFamily="34" charset="0"/>
                          <a:ea typeface="Arial Unicode MS" pitchFamily="34" charset="-122"/>
                          <a:cs typeface="Arial Unicode MS" pitchFamily="34" charset="-122"/>
                        </a:rPr>
                        <a:t>)</a:t>
                      </a:r>
                      <a:endParaRPr lang="en-US" sz="1600" dirty="0">
                        <a:effectLst/>
                        <a:latin typeface="Arial Rounded MT Bold" pitchFamily="34" charset="0"/>
                        <a:ea typeface="Arial Unicode MS" pitchFamily="34" charset="-122"/>
                        <a:cs typeface="Arial Unicode MS" pitchFamily="34" charset="-122"/>
                      </a:endParaRPr>
                    </a:p>
                  </a:txBody>
                  <a:tcPr/>
                </a:tc>
                <a:tc>
                  <a:txBody>
                    <a:bodyPr/>
                    <a:lstStyle/>
                    <a:p>
                      <a:r>
                        <a:rPr lang="en-US" sz="1600" dirty="0" smtClean="0">
                          <a:effectLst/>
                          <a:latin typeface="Arial Rounded MT Bold" pitchFamily="34" charset="0"/>
                          <a:ea typeface="Arial Unicode MS" pitchFamily="34" charset="-122"/>
                          <a:cs typeface="Arial Unicode MS" pitchFamily="34" charset="-122"/>
                        </a:rPr>
                        <a:t>54Mbps</a:t>
                      </a:r>
                      <a:endParaRPr lang="en-US" sz="1600" dirty="0">
                        <a:effectLst/>
                        <a:latin typeface="Arial Rounded MT Bold" pitchFamily="34" charset="0"/>
                        <a:ea typeface="Arial Unicode MS" pitchFamily="34" charset="-122"/>
                        <a:cs typeface="Arial Unicode MS" pitchFamily="34" charset="-122"/>
                      </a:endParaRPr>
                    </a:p>
                  </a:txBody>
                  <a:tcPr/>
                </a:tc>
                <a:tc>
                  <a:txBody>
                    <a:bodyPr/>
                    <a:lstStyle/>
                    <a:p>
                      <a:pPr algn="r"/>
                      <a:r>
                        <a:rPr lang="en-US" sz="1600" dirty="0" smtClean="0">
                          <a:solidFill>
                            <a:srgbClr val="FF0000"/>
                          </a:solidFill>
                          <a:effectLst/>
                          <a:latin typeface="Arial Rounded MT Bold" pitchFamily="34" charset="0"/>
                          <a:ea typeface="Arial Unicode MS" pitchFamily="34" charset="-122"/>
                          <a:cs typeface="Arial Unicode MS" pitchFamily="34" charset="-122"/>
                        </a:rPr>
                        <a:t>0.53x</a:t>
                      </a:r>
                      <a:endParaRPr lang="en-US" sz="1600" dirty="0">
                        <a:solidFill>
                          <a:srgbClr val="FF0000"/>
                        </a:solidFill>
                        <a:effectLst/>
                        <a:latin typeface="Arial Rounded MT Bold" pitchFamily="34" charset="0"/>
                        <a:ea typeface="Arial Unicode MS" pitchFamily="34" charset="-122"/>
                        <a:cs typeface="Arial Unicode MS" pitchFamily="34" charset="-122"/>
                      </a:endParaRPr>
                    </a:p>
                  </a:txBody>
                  <a:tcPr/>
                </a:tc>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Performance Results (cont'd)</a:t>
            </a:r>
            <a:endParaRPr lang="en-US" dirty="0"/>
          </a:p>
        </p:txBody>
      </p:sp>
      <p:sp>
        <p:nvSpPr>
          <p:cNvPr id="3" name="Text Placeholder 2"/>
          <p:cNvSpPr>
            <a:spLocks noGrp="1"/>
          </p:cNvSpPr>
          <p:nvPr>
            <p:ph type="body" idx="1"/>
          </p:nvPr>
        </p:nvSpPr>
        <p:spPr>
          <a:xfrm>
            <a:off x="457200" y="2496065"/>
            <a:ext cx="10056494" cy="498598"/>
          </a:xfrm>
        </p:spPr>
        <p:txBody>
          <a:bodyPr/>
          <a:lstStyle/>
          <a:p>
            <a:r>
              <a:rPr lang="en-US" dirty="0" smtClean="0"/>
              <a:t>Hardware latency</a:t>
            </a:r>
            <a:endParaRPr lang="en-US" dirty="0"/>
          </a:p>
        </p:txBody>
      </p:sp>
      <p:sp>
        <p:nvSpPr>
          <p:cNvPr id="4" name="Slide Number Placeholder 3"/>
          <p:cNvSpPr>
            <a:spLocks noGrp="1"/>
          </p:cNvSpPr>
          <p:nvPr>
            <p:ph type="sldNum" sz="quarter" idx="12"/>
          </p:nvPr>
        </p:nvSpPr>
        <p:spPr/>
        <p:txBody>
          <a:bodyPr/>
          <a:lstStyle/>
          <a:p>
            <a:fld id="{05F79666-4A2A-48BF-BA9C-3DB79E90F9E5}" type="slidenum">
              <a:rPr lang="zh-CN" altLang="en-US" smtClean="0"/>
              <a:pPr/>
              <a:t>9</a:t>
            </a:fld>
            <a:endParaRPr lang="en-US" altLang="zh-CN" dirty="0"/>
          </a:p>
        </p:txBody>
      </p:sp>
      <p:graphicFrame>
        <p:nvGraphicFramePr>
          <p:cNvPr id="5" name="Table 4"/>
          <p:cNvGraphicFramePr>
            <a:graphicFrameLocks noGrp="1"/>
          </p:cNvGraphicFramePr>
          <p:nvPr/>
        </p:nvGraphicFramePr>
        <p:xfrm>
          <a:off x="838200" y="3048000"/>
          <a:ext cx="5562600" cy="1198880"/>
        </p:xfrm>
        <a:graphic>
          <a:graphicData uri="http://schemas.openxmlformats.org/drawingml/2006/table">
            <a:tbl>
              <a:tblPr firstRow="1" bandRow="1">
                <a:tableStyleId>{7DF18680-E054-41AD-8BC1-D1AEF772440D}</a:tableStyleId>
              </a:tblPr>
              <a:tblGrid>
                <a:gridCol w="1030111"/>
                <a:gridCol w="1465927"/>
                <a:gridCol w="1675912"/>
                <a:gridCol w="1390650"/>
              </a:tblGrid>
              <a:tr h="457200">
                <a:tc>
                  <a:txBody>
                    <a:bodyPr/>
                    <a:lstStyle/>
                    <a:p>
                      <a:endParaRPr lang="en-US" dirty="0"/>
                    </a:p>
                  </a:txBody>
                  <a:tcPr/>
                </a:tc>
                <a:tc>
                  <a:txBody>
                    <a:bodyPr/>
                    <a:lstStyle/>
                    <a:p>
                      <a:r>
                        <a:rPr lang="en-US" dirty="0" smtClean="0"/>
                        <a:t>DMA Read</a:t>
                      </a:r>
                      <a:endParaRPr lang="en-US" dirty="0"/>
                    </a:p>
                  </a:txBody>
                  <a:tcPr/>
                </a:tc>
                <a:tc>
                  <a:txBody>
                    <a:bodyPr/>
                    <a:lstStyle/>
                    <a:p>
                      <a:r>
                        <a:rPr lang="en-US" dirty="0" smtClean="0"/>
                        <a:t>DMA Write</a:t>
                      </a:r>
                      <a:endParaRPr lang="en-US" dirty="0"/>
                    </a:p>
                  </a:txBody>
                  <a:tcPr/>
                </a:tc>
                <a:tc>
                  <a:txBody>
                    <a:bodyPr/>
                    <a:lstStyle/>
                    <a:p>
                      <a:r>
                        <a:rPr lang="en-US" dirty="0" smtClean="0"/>
                        <a:t>Interrupt </a:t>
                      </a:r>
                      <a:endParaRPr lang="en-US" dirty="0"/>
                    </a:p>
                  </a:txBody>
                  <a:tcPr/>
                </a:tc>
              </a:tr>
              <a:tr h="370840">
                <a:tc>
                  <a:txBody>
                    <a:bodyPr/>
                    <a:lstStyle/>
                    <a:p>
                      <a:r>
                        <a:rPr lang="en-US" dirty="0" smtClean="0"/>
                        <a:t>PCIe-x4</a:t>
                      </a:r>
                      <a:endParaRPr lang="en-US" dirty="0"/>
                    </a:p>
                  </a:txBody>
                  <a:tcPr/>
                </a:tc>
                <a:tc>
                  <a:txBody>
                    <a:bodyPr/>
                    <a:lstStyle/>
                    <a:p>
                      <a:r>
                        <a:rPr lang="en-US" dirty="0" smtClean="0"/>
                        <a:t>0.36µs</a:t>
                      </a:r>
                      <a:endParaRPr lang="en-US" dirty="0"/>
                    </a:p>
                  </a:txBody>
                  <a:tcPr/>
                </a:tc>
                <a:tc>
                  <a:txBody>
                    <a:bodyPr/>
                    <a:lstStyle/>
                    <a:p>
                      <a:r>
                        <a:rPr lang="en-US" dirty="0" smtClean="0"/>
                        <a:t>0.72µs</a:t>
                      </a:r>
                      <a:endParaRPr lang="en-US" dirty="0"/>
                    </a:p>
                  </a:txBody>
                  <a:tcPr/>
                </a:tc>
                <a:tc>
                  <a:txBody>
                    <a:bodyPr/>
                    <a:lstStyle/>
                    <a:p>
                      <a:r>
                        <a:rPr lang="en-US" dirty="0" smtClean="0">
                          <a:solidFill>
                            <a:srgbClr val="FF0000"/>
                          </a:solidFill>
                        </a:rPr>
                        <a:t>7~10µs</a:t>
                      </a:r>
                      <a:endParaRPr lang="en-US" dirty="0">
                        <a:solidFill>
                          <a:srgbClr val="FF0000"/>
                        </a:solidFill>
                      </a:endParaRPr>
                    </a:p>
                  </a:txBody>
                  <a:tcPr/>
                </a:tc>
              </a:tr>
              <a:tr h="370840">
                <a:tc>
                  <a:txBody>
                    <a:bodyPr/>
                    <a:lstStyle/>
                    <a:p>
                      <a:r>
                        <a:rPr lang="en-US" dirty="0" smtClean="0"/>
                        <a:t>PCIe-x8</a:t>
                      </a:r>
                      <a:endParaRPr lang="en-US" dirty="0"/>
                    </a:p>
                  </a:txBody>
                  <a:tcPr/>
                </a:tc>
                <a:tc>
                  <a:txBody>
                    <a:bodyPr/>
                    <a:lstStyle/>
                    <a:p>
                      <a:r>
                        <a:rPr lang="en-US" dirty="0" smtClean="0"/>
                        <a:t>0.34µs</a:t>
                      </a:r>
                      <a:endParaRPr lang="en-US" dirty="0"/>
                    </a:p>
                  </a:txBody>
                  <a:tcPr/>
                </a:tc>
                <a:tc>
                  <a:txBody>
                    <a:bodyPr/>
                    <a:lstStyle/>
                    <a:p>
                      <a:r>
                        <a:rPr lang="en-US" dirty="0" smtClean="0"/>
                        <a:t>0.68µs</a:t>
                      </a:r>
                      <a:endParaRPr lang="en-US" dirty="0"/>
                    </a:p>
                  </a:txBody>
                  <a:tcPr/>
                </a:tc>
                <a:tc>
                  <a:txBody>
                    <a:bodyPr/>
                    <a:lstStyle/>
                    <a:p>
                      <a:r>
                        <a:rPr lang="en-US" dirty="0" smtClean="0">
                          <a:solidFill>
                            <a:srgbClr val="FF0000"/>
                          </a:solidFill>
                        </a:rPr>
                        <a:t>7~11µs</a:t>
                      </a:r>
                      <a:endParaRPr lang="en-US" dirty="0">
                        <a:solidFill>
                          <a:srgbClr val="FF0000"/>
                        </a:solidFill>
                      </a:endParaRPr>
                    </a:p>
                  </a:txBody>
                  <a:tcPr/>
                </a:tc>
              </a:tr>
            </a:tbl>
          </a:graphicData>
        </a:graphic>
      </p:graphicFrame>
      <p:graphicFrame>
        <p:nvGraphicFramePr>
          <p:cNvPr id="6" name="Table 5"/>
          <p:cNvGraphicFramePr>
            <a:graphicFrameLocks noGrp="1"/>
          </p:cNvGraphicFramePr>
          <p:nvPr/>
        </p:nvGraphicFramePr>
        <p:xfrm>
          <a:off x="6553200" y="3048000"/>
          <a:ext cx="3947160" cy="828040"/>
        </p:xfrm>
        <a:graphic>
          <a:graphicData uri="http://schemas.openxmlformats.org/drawingml/2006/table">
            <a:tbl>
              <a:tblPr firstRow="1" bandRow="1">
                <a:tableStyleId>{7DF18680-E054-41AD-8BC1-D1AEF772440D}</a:tableStyleId>
              </a:tblPr>
              <a:tblGrid>
                <a:gridCol w="1315720"/>
                <a:gridCol w="1315720"/>
                <a:gridCol w="1315720"/>
              </a:tblGrid>
              <a:tr h="457200">
                <a:tc>
                  <a:txBody>
                    <a:bodyPr/>
                    <a:lstStyle/>
                    <a:p>
                      <a:endParaRPr lang="en-US" dirty="0"/>
                    </a:p>
                  </a:txBody>
                  <a:tcPr/>
                </a:tc>
                <a:tc>
                  <a:txBody>
                    <a:bodyPr/>
                    <a:lstStyle/>
                    <a:p>
                      <a:r>
                        <a:rPr lang="en-US" dirty="0" smtClean="0"/>
                        <a:t>TX</a:t>
                      </a:r>
                      <a:r>
                        <a:rPr lang="en-US" baseline="0" dirty="0" smtClean="0"/>
                        <a:t> Path</a:t>
                      </a:r>
                      <a:endParaRPr lang="en-US" dirty="0"/>
                    </a:p>
                  </a:txBody>
                  <a:tcPr/>
                </a:tc>
                <a:tc>
                  <a:txBody>
                    <a:bodyPr/>
                    <a:lstStyle/>
                    <a:p>
                      <a:r>
                        <a:rPr lang="en-US" dirty="0" smtClean="0"/>
                        <a:t>RX Path</a:t>
                      </a:r>
                      <a:endParaRPr lang="en-US" dirty="0"/>
                    </a:p>
                  </a:txBody>
                  <a:tcPr/>
                </a:tc>
              </a:tr>
              <a:tr h="370840">
                <a:tc>
                  <a:txBody>
                    <a:bodyPr/>
                    <a:lstStyle/>
                    <a:p>
                      <a:r>
                        <a:rPr lang="en-US" dirty="0" smtClean="0"/>
                        <a:t>RCB</a:t>
                      </a:r>
                      <a:endParaRPr lang="en-US" dirty="0"/>
                    </a:p>
                  </a:txBody>
                  <a:tcPr/>
                </a:tc>
                <a:tc>
                  <a:txBody>
                    <a:bodyPr/>
                    <a:lstStyle/>
                    <a:p>
                      <a:r>
                        <a:rPr lang="en-US" dirty="0" smtClean="0"/>
                        <a:t>0.75µs</a:t>
                      </a:r>
                      <a:endParaRPr lang="en-US" dirty="0"/>
                    </a:p>
                  </a:txBody>
                  <a:tcPr/>
                </a:tc>
                <a:tc>
                  <a:txBody>
                    <a:bodyPr/>
                    <a:lstStyle/>
                    <a:p>
                      <a:r>
                        <a:rPr lang="en-US" dirty="0" smtClean="0"/>
                        <a:t>1.75µs</a:t>
                      </a:r>
                      <a:endParaRPr lang="en-US" dirty="0"/>
                    </a:p>
                  </a:txBody>
                  <a:tcPr/>
                </a:tc>
              </a:tr>
            </a:tbl>
          </a:graphicData>
        </a:graphic>
      </p:graphicFrame>
      <p:sp>
        <p:nvSpPr>
          <p:cNvPr id="10" name="TextBox 9"/>
          <p:cNvSpPr txBox="1"/>
          <p:nvPr/>
        </p:nvSpPr>
        <p:spPr>
          <a:xfrm>
            <a:off x="6781800" y="3962400"/>
            <a:ext cx="3370090" cy="707886"/>
          </a:xfrm>
          <a:prstGeom prst="rect">
            <a:avLst/>
          </a:prstGeom>
          <a:noFill/>
        </p:spPr>
        <p:txBody>
          <a:bodyPr wrap="none" rtlCol="0">
            <a:spAutoFit/>
          </a:bodyPr>
          <a:lstStyle/>
          <a:p>
            <a:r>
              <a:rPr lang="en-US" sz="2000" dirty="0" err="1" smtClean="0">
                <a:solidFill>
                  <a:schemeClr val="tx1"/>
                </a:solidFill>
                <a:latin typeface="Segoe" pitchFamily="34" charset="0"/>
              </a:rPr>
              <a:t>RxTxTurnaroundTime</a:t>
            </a:r>
            <a:r>
              <a:rPr lang="en-US" sz="2000" dirty="0" smtClean="0">
                <a:solidFill>
                  <a:schemeClr val="tx1"/>
                </a:solidFill>
                <a:latin typeface="Segoe" pitchFamily="34" charset="0"/>
              </a:rPr>
              <a:t> &lt; 5</a:t>
            </a:r>
            <a:r>
              <a:rPr lang="en-US" sz="2000" dirty="0" smtClean="0"/>
              <a:t>µs</a:t>
            </a:r>
            <a:endParaRPr lang="en-US" sz="2000" dirty="0" smtClean="0">
              <a:solidFill>
                <a:schemeClr val="tx1"/>
              </a:solidFill>
              <a:latin typeface="Segoe" pitchFamily="34" charset="0"/>
            </a:endParaRPr>
          </a:p>
          <a:p>
            <a:r>
              <a:rPr lang="en-US" sz="2000" dirty="0" err="1" smtClean="0">
                <a:solidFill>
                  <a:schemeClr val="tx1"/>
                </a:solidFill>
                <a:latin typeface="Segoe" pitchFamily="34" charset="0"/>
              </a:rPr>
              <a:t>RxTxSwitchTime</a:t>
            </a:r>
            <a:r>
              <a:rPr lang="en-US" sz="2000" dirty="0" smtClean="0">
                <a:solidFill>
                  <a:schemeClr val="tx1"/>
                </a:solidFill>
                <a:latin typeface="Segoe" pitchFamily="34" charset="0"/>
              </a:rPr>
              <a:t> &lt; 5</a:t>
            </a:r>
            <a:r>
              <a:rPr lang="en-US" sz="2000" dirty="0" smtClean="0"/>
              <a:t>µs</a:t>
            </a:r>
            <a:endParaRPr lang="en-US" sz="2000" dirty="0" smtClean="0">
              <a:solidFill>
                <a:schemeClr val="tx1"/>
              </a:solidFill>
              <a:latin typeface="Segoe" pitchFamily="34" charset="0"/>
            </a:endParaRPr>
          </a:p>
        </p:txBody>
      </p:sp>
      <p:cxnSp>
        <p:nvCxnSpPr>
          <p:cNvPr id="40" name="Straight Arrow Connector 39"/>
          <p:cNvCxnSpPr>
            <a:endCxn id="21" idx="2"/>
          </p:cNvCxnSpPr>
          <p:nvPr/>
        </p:nvCxnSpPr>
        <p:spPr bwMode="auto">
          <a:xfrm rot="5400000" flipH="1" flipV="1">
            <a:off x="2483414" y="6001678"/>
            <a:ext cx="887509" cy="825137"/>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tx1"/>
            </a:solidFill>
            <a:prstDash val="solid"/>
            <a:round/>
            <a:headEnd type="none" w="med" len="med"/>
            <a:tailEnd type="arrow"/>
          </a:ln>
          <a:effectLst/>
        </p:spPr>
      </p:cxnSp>
      <p:sp>
        <p:nvSpPr>
          <p:cNvPr id="41" name="TextBox 40"/>
          <p:cNvSpPr txBox="1">
            <a:spLocks noChangeAspect="1"/>
          </p:cNvSpPr>
          <p:nvPr/>
        </p:nvSpPr>
        <p:spPr>
          <a:xfrm>
            <a:off x="2438400" y="6324600"/>
            <a:ext cx="914400" cy="307777"/>
          </a:xfrm>
          <a:prstGeom prst="rect">
            <a:avLst/>
          </a:prstGeom>
          <a:noFill/>
          <a:effectLst>
            <a:outerShdw blurRad="50800" dist="38100" dir="10800000" algn="r" rotWithShape="0">
              <a:prstClr val="black">
                <a:alpha val="40000"/>
              </a:prstClr>
            </a:outerShdw>
          </a:effectLst>
        </p:spPr>
        <p:txBody>
          <a:bodyPr wrap="square" rtlCol="0">
            <a:spAutoFit/>
          </a:bodyPr>
          <a:lstStyle/>
          <a:p>
            <a:r>
              <a:rPr lang="en-US" sz="1400" dirty="0" smtClean="0">
                <a:solidFill>
                  <a:schemeClr val="tx1"/>
                </a:solidFill>
                <a:latin typeface="Segoe" pitchFamily="34" charset="0"/>
              </a:rPr>
              <a:t>Interrupt</a:t>
            </a:r>
          </a:p>
        </p:txBody>
      </p:sp>
      <p:grpSp>
        <p:nvGrpSpPr>
          <p:cNvPr id="62" name="Group 61"/>
          <p:cNvGrpSpPr/>
          <p:nvPr/>
        </p:nvGrpSpPr>
        <p:grpSpPr>
          <a:xfrm>
            <a:off x="533400" y="4876800"/>
            <a:ext cx="10058400" cy="3177064"/>
            <a:chOff x="533400" y="4876800"/>
            <a:chExt cx="10058400" cy="3177064"/>
          </a:xfrm>
        </p:grpSpPr>
        <p:sp>
          <p:nvSpPr>
            <p:cNvPr id="49" name="TextBox 48"/>
            <p:cNvSpPr txBox="1">
              <a:spLocks noChangeAspect="1"/>
            </p:cNvSpPr>
            <p:nvPr/>
          </p:nvSpPr>
          <p:spPr>
            <a:xfrm>
              <a:off x="6934200" y="7315200"/>
              <a:ext cx="838200" cy="738664"/>
            </a:xfrm>
            <a:prstGeom prst="rect">
              <a:avLst/>
            </a:prstGeom>
            <a:noFill/>
          </p:spPr>
          <p:txBody>
            <a:bodyPr wrap="square" rtlCol="0">
              <a:spAutoFit/>
            </a:bodyPr>
            <a:lstStyle/>
            <a:p>
              <a:pPr algn="ctr"/>
              <a:r>
                <a:rPr lang="en-US" sz="1400" dirty="0" smtClean="0">
                  <a:solidFill>
                    <a:schemeClr val="tx1"/>
                  </a:solidFill>
                  <a:latin typeface="Segoe" pitchFamily="34" charset="0"/>
                </a:rPr>
                <a:t>Rx Latency.</a:t>
              </a:r>
            </a:p>
          </p:txBody>
        </p:sp>
        <p:sp>
          <p:nvSpPr>
            <p:cNvPr id="52" name="TextBox 51"/>
            <p:cNvSpPr txBox="1">
              <a:spLocks noChangeAspect="1"/>
            </p:cNvSpPr>
            <p:nvPr/>
          </p:nvSpPr>
          <p:spPr>
            <a:xfrm>
              <a:off x="8534400" y="7315200"/>
              <a:ext cx="838200" cy="738664"/>
            </a:xfrm>
            <a:prstGeom prst="rect">
              <a:avLst/>
            </a:prstGeom>
            <a:noFill/>
          </p:spPr>
          <p:txBody>
            <a:bodyPr wrap="square" rtlCol="0">
              <a:spAutoFit/>
            </a:bodyPr>
            <a:lstStyle/>
            <a:p>
              <a:pPr algn="ctr"/>
              <a:r>
                <a:rPr lang="en-US" sz="1400" dirty="0" err="1" smtClean="0">
                  <a:solidFill>
                    <a:schemeClr val="tx1"/>
                  </a:solidFill>
                  <a:latin typeface="Segoe" pitchFamily="34" charset="0"/>
                </a:rPr>
                <a:t>Tx</a:t>
              </a:r>
              <a:r>
                <a:rPr lang="en-US" sz="1400" dirty="0" smtClean="0">
                  <a:solidFill>
                    <a:schemeClr val="tx1"/>
                  </a:solidFill>
                  <a:latin typeface="Segoe" pitchFamily="34" charset="0"/>
                </a:rPr>
                <a:t> Latency.</a:t>
              </a:r>
            </a:p>
          </p:txBody>
        </p:sp>
        <p:sp>
          <p:nvSpPr>
            <p:cNvPr id="15" name="Right Arrow 14"/>
            <p:cNvSpPr>
              <a:spLocks noChangeAspect="1"/>
            </p:cNvSpPr>
            <p:nvPr/>
          </p:nvSpPr>
          <p:spPr bwMode="auto">
            <a:xfrm>
              <a:off x="1928795" y="5562600"/>
              <a:ext cx="8663005" cy="581556"/>
            </a:xfrm>
            <a:prstGeom prst="rightArrow">
              <a:avLst/>
            </a:prstGeom>
            <a:ln>
              <a:noFill/>
              <a:headEnd type="none" w="med" len="med"/>
              <a:tailEnd type="none" w="med" len="med"/>
            </a:ln>
            <a:effectLst/>
            <a:scene3d>
              <a:camera prst="orthographicFront">
                <a:rot lat="0" lon="0" rev="0"/>
              </a:camera>
              <a:lightRig rig="glow" dir="t">
                <a:rot lat="0" lon="0" rev="14100000"/>
              </a:lightRig>
            </a:scene3d>
            <a:sp3d prstMaterial="softEdge">
              <a:bevelT w="127000" prst="artDeco"/>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16" name="Rectangle 15"/>
            <p:cNvSpPr>
              <a:spLocks/>
            </p:cNvSpPr>
            <p:nvPr/>
          </p:nvSpPr>
          <p:spPr bwMode="auto">
            <a:xfrm>
              <a:off x="1905001" y="6858000"/>
              <a:ext cx="640080" cy="283464"/>
            </a:xfrm>
            <a:prstGeom prst="rect">
              <a:avLst/>
            </a:prstGeom>
            <a:solidFill>
              <a:srgbClr val="0070C0"/>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17" name="TextBox 16"/>
            <p:cNvSpPr txBox="1">
              <a:spLocks noChangeAspect="1"/>
            </p:cNvSpPr>
            <p:nvPr/>
          </p:nvSpPr>
          <p:spPr>
            <a:xfrm>
              <a:off x="1371600" y="6019800"/>
              <a:ext cx="1188720" cy="984885"/>
            </a:xfrm>
            <a:prstGeom prst="rect">
              <a:avLst/>
            </a:prstGeom>
            <a:noFill/>
          </p:spPr>
          <p:txBody>
            <a:bodyPr wrap="square" rtlCol="0">
              <a:spAutoFit/>
            </a:bodyPr>
            <a:lstStyle/>
            <a:p>
              <a:r>
                <a:rPr lang="en-US" sz="1400" dirty="0" smtClean="0">
                  <a:solidFill>
                    <a:schemeClr val="tx1"/>
                  </a:solidFill>
                  <a:latin typeface="Segoe" pitchFamily="34" charset="0"/>
                </a:rPr>
                <a:t>Packet Detected</a:t>
              </a:r>
            </a:p>
            <a:p>
              <a:r>
                <a:rPr lang="en-US" sz="1400" dirty="0" smtClean="0">
                  <a:solidFill>
                    <a:schemeClr val="tx1"/>
                  </a:solidFill>
                  <a:latin typeface="Segoe" pitchFamily="34" charset="0"/>
                </a:rPr>
                <a:t>AGC Settle down</a:t>
              </a:r>
            </a:p>
          </p:txBody>
        </p:sp>
        <p:sp>
          <p:nvSpPr>
            <p:cNvPr id="18" name="TextBox 17"/>
            <p:cNvSpPr txBox="1">
              <a:spLocks noChangeAspect="1"/>
            </p:cNvSpPr>
            <p:nvPr/>
          </p:nvSpPr>
          <p:spPr>
            <a:xfrm>
              <a:off x="3886200" y="5061466"/>
              <a:ext cx="731520" cy="307777"/>
            </a:xfrm>
            <a:prstGeom prst="rect">
              <a:avLst/>
            </a:prstGeom>
            <a:noFill/>
          </p:spPr>
          <p:txBody>
            <a:bodyPr wrap="square" rtlCol="0">
              <a:spAutoFit/>
            </a:bodyPr>
            <a:lstStyle/>
            <a:p>
              <a:r>
                <a:rPr lang="en-US" sz="1400" dirty="0" smtClean="0">
                  <a:solidFill>
                    <a:schemeClr val="tx1"/>
                  </a:solidFill>
                  <a:latin typeface="Segoe" pitchFamily="34" charset="0"/>
                </a:rPr>
                <a:t>PLCP</a:t>
              </a:r>
            </a:p>
          </p:txBody>
        </p:sp>
        <p:sp>
          <p:nvSpPr>
            <p:cNvPr id="19" name="Rectangle 18"/>
            <p:cNvSpPr>
              <a:spLocks/>
            </p:cNvSpPr>
            <p:nvPr/>
          </p:nvSpPr>
          <p:spPr bwMode="auto">
            <a:xfrm>
              <a:off x="2514600" y="6858000"/>
              <a:ext cx="914400" cy="283464"/>
            </a:xfrm>
            <a:prstGeom prst="rect">
              <a:avLst/>
            </a:prstGeom>
            <a:solidFill>
              <a:srgbClr val="0070C0"/>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20" name="Rectangle 19"/>
            <p:cNvSpPr>
              <a:spLocks noChangeAspect="1"/>
            </p:cNvSpPr>
            <p:nvPr/>
          </p:nvSpPr>
          <p:spPr bwMode="auto">
            <a:xfrm>
              <a:off x="3429000" y="6858000"/>
              <a:ext cx="640080" cy="274320"/>
            </a:xfrm>
            <a:prstGeom prst="rect">
              <a:avLst/>
            </a:prstGeom>
            <a:solidFill>
              <a:srgbClr val="FFFF99"/>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21" name="Rectangle 20"/>
            <p:cNvSpPr>
              <a:spLocks/>
            </p:cNvSpPr>
            <p:nvPr/>
          </p:nvSpPr>
          <p:spPr bwMode="auto">
            <a:xfrm>
              <a:off x="2882537" y="5687027"/>
              <a:ext cx="914400" cy="283464"/>
            </a:xfrm>
            <a:prstGeom prst="rect">
              <a:avLst/>
            </a:prstGeom>
            <a:solidFill>
              <a:srgbClr val="0070C0"/>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22" name="TextBox 21"/>
            <p:cNvSpPr txBox="1">
              <a:spLocks noChangeAspect="1"/>
            </p:cNvSpPr>
            <p:nvPr/>
          </p:nvSpPr>
          <p:spPr>
            <a:xfrm>
              <a:off x="2819401" y="4953744"/>
              <a:ext cx="1280160" cy="523220"/>
            </a:xfrm>
            <a:prstGeom prst="rect">
              <a:avLst/>
            </a:prstGeom>
            <a:noFill/>
          </p:spPr>
          <p:txBody>
            <a:bodyPr wrap="square" rtlCol="0">
              <a:spAutoFit/>
            </a:bodyPr>
            <a:lstStyle/>
            <a:p>
              <a:r>
                <a:rPr lang="en-US" sz="1400" dirty="0" smtClean="0">
                  <a:solidFill>
                    <a:schemeClr val="tx1"/>
                  </a:solidFill>
                  <a:latin typeface="Segoe" pitchFamily="34" charset="0"/>
                </a:rPr>
                <a:t>Channel estimation</a:t>
              </a:r>
            </a:p>
          </p:txBody>
        </p:sp>
        <p:sp>
          <p:nvSpPr>
            <p:cNvPr id="23" name="Rectangle 22"/>
            <p:cNvSpPr>
              <a:spLocks/>
            </p:cNvSpPr>
            <p:nvPr/>
          </p:nvSpPr>
          <p:spPr bwMode="auto">
            <a:xfrm>
              <a:off x="3766457" y="5687027"/>
              <a:ext cx="640080" cy="283464"/>
            </a:xfrm>
            <a:prstGeom prst="rect">
              <a:avLst/>
            </a:prstGeom>
            <a:solidFill>
              <a:srgbClr val="FFFF99"/>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cxnSp>
          <p:nvCxnSpPr>
            <p:cNvPr id="24" name="Straight Connector 23"/>
            <p:cNvCxnSpPr>
              <a:cxnSpLocks noChangeAspect="1"/>
            </p:cNvCxnSpPr>
            <p:nvPr/>
          </p:nvCxnSpPr>
          <p:spPr bwMode="auto">
            <a:xfrm rot="5400000" flipH="1" flipV="1">
              <a:off x="3093720" y="6217920"/>
              <a:ext cx="914400" cy="36576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lgDash"/>
              <a:round/>
              <a:headEnd type="none" w="med" len="med"/>
              <a:tailEnd type="none" w="med" len="med"/>
            </a:ln>
            <a:effectLst/>
          </p:spPr>
        </p:cxnSp>
        <p:sp>
          <p:nvSpPr>
            <p:cNvPr id="25" name="Rectangle 24"/>
            <p:cNvSpPr>
              <a:spLocks/>
            </p:cNvSpPr>
            <p:nvPr/>
          </p:nvSpPr>
          <p:spPr bwMode="auto">
            <a:xfrm>
              <a:off x="4038600" y="6834664"/>
              <a:ext cx="3124200" cy="306800"/>
            </a:xfrm>
            <a:prstGeom prst="rect">
              <a:avLst/>
            </a:prstGeom>
            <a:solidFill>
              <a:srgbClr val="FF0000"/>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26" name="Rectangle 25"/>
            <p:cNvSpPr>
              <a:spLocks/>
            </p:cNvSpPr>
            <p:nvPr/>
          </p:nvSpPr>
          <p:spPr bwMode="auto">
            <a:xfrm>
              <a:off x="4406539" y="5687027"/>
              <a:ext cx="3200398" cy="283464"/>
            </a:xfrm>
            <a:prstGeom prst="rect">
              <a:avLst/>
            </a:prstGeom>
            <a:solidFill>
              <a:srgbClr val="FF0000"/>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27" name="TextBox 26"/>
            <p:cNvSpPr txBox="1">
              <a:spLocks/>
            </p:cNvSpPr>
            <p:nvPr/>
          </p:nvSpPr>
          <p:spPr>
            <a:xfrm>
              <a:off x="4495800" y="4953744"/>
              <a:ext cx="2590800" cy="523220"/>
            </a:xfrm>
            <a:prstGeom prst="rect">
              <a:avLst/>
            </a:prstGeom>
            <a:noFill/>
          </p:spPr>
          <p:txBody>
            <a:bodyPr wrap="square" rtlCol="0">
              <a:spAutoFit/>
            </a:bodyPr>
            <a:lstStyle/>
            <a:p>
              <a:r>
                <a:rPr lang="en-US" sz="1400" dirty="0" smtClean="0">
                  <a:solidFill>
                    <a:schemeClr val="tx1"/>
                  </a:solidFill>
                  <a:latin typeface="Segoe" pitchFamily="34" charset="0"/>
                </a:rPr>
                <a:t>Data demodulation &amp; decoding</a:t>
              </a:r>
            </a:p>
          </p:txBody>
        </p:sp>
        <p:sp>
          <p:nvSpPr>
            <p:cNvPr id="28" name="Rectangle 27"/>
            <p:cNvSpPr>
              <a:spLocks/>
            </p:cNvSpPr>
            <p:nvPr/>
          </p:nvSpPr>
          <p:spPr bwMode="auto">
            <a:xfrm>
              <a:off x="7620000" y="5687027"/>
              <a:ext cx="284340" cy="283464"/>
            </a:xfrm>
            <a:prstGeom prst="rect">
              <a:avLst/>
            </a:prstGeom>
            <a:solidFill>
              <a:srgbClr val="FFC000"/>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29" name="TextBox 28"/>
            <p:cNvSpPr txBox="1">
              <a:spLocks noChangeAspect="1"/>
            </p:cNvSpPr>
            <p:nvPr/>
          </p:nvSpPr>
          <p:spPr>
            <a:xfrm>
              <a:off x="7010400" y="4876800"/>
              <a:ext cx="990600" cy="677108"/>
            </a:xfrm>
            <a:prstGeom prst="rect">
              <a:avLst/>
            </a:prstGeom>
            <a:noFill/>
          </p:spPr>
          <p:txBody>
            <a:bodyPr wrap="square" rtlCol="0">
              <a:spAutoFit/>
            </a:bodyPr>
            <a:lstStyle/>
            <a:p>
              <a:r>
                <a:rPr lang="en-US" sz="1200" dirty="0" smtClean="0">
                  <a:solidFill>
                    <a:schemeClr val="tx1"/>
                  </a:solidFill>
                  <a:latin typeface="Segoe" pitchFamily="34" charset="0"/>
                </a:rPr>
                <a:t>CRC check and MAC </a:t>
              </a:r>
              <a:r>
                <a:rPr lang="en-US" sz="1200" dirty="0" err="1" smtClean="0">
                  <a:solidFill>
                    <a:schemeClr val="tx1"/>
                  </a:solidFill>
                  <a:latin typeface="Segoe" pitchFamily="34" charset="0"/>
                </a:rPr>
                <a:t>hdr</a:t>
              </a:r>
              <a:r>
                <a:rPr lang="en-US" sz="1200" dirty="0" smtClean="0">
                  <a:solidFill>
                    <a:schemeClr val="tx1"/>
                  </a:solidFill>
                  <a:latin typeface="Segoe" pitchFamily="34" charset="0"/>
                </a:rPr>
                <a:t> </a:t>
              </a:r>
              <a:r>
                <a:rPr lang="en-US" sz="1400" dirty="0" smtClean="0">
                  <a:solidFill>
                    <a:schemeClr val="tx1"/>
                  </a:solidFill>
                  <a:latin typeface="Segoe" pitchFamily="34" charset="0"/>
                </a:rPr>
                <a:t>check</a:t>
              </a:r>
              <a:endParaRPr lang="en-US" sz="1200" dirty="0" smtClean="0">
                <a:solidFill>
                  <a:schemeClr val="tx1"/>
                </a:solidFill>
                <a:latin typeface="Segoe" pitchFamily="34" charset="0"/>
              </a:endParaRPr>
            </a:p>
          </p:txBody>
        </p:sp>
        <p:sp>
          <p:nvSpPr>
            <p:cNvPr id="30" name="Rectangle 29"/>
            <p:cNvSpPr>
              <a:spLocks/>
            </p:cNvSpPr>
            <p:nvPr/>
          </p:nvSpPr>
          <p:spPr bwMode="auto">
            <a:xfrm>
              <a:off x="8368937" y="5687027"/>
              <a:ext cx="284340" cy="283464"/>
            </a:xfrm>
            <a:prstGeom prst="rect">
              <a:avLst/>
            </a:prstGeom>
            <a:solidFill>
              <a:srgbClr val="002060"/>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31" name="TextBox 30"/>
            <p:cNvSpPr txBox="1">
              <a:spLocks noChangeAspect="1"/>
            </p:cNvSpPr>
            <p:nvPr/>
          </p:nvSpPr>
          <p:spPr>
            <a:xfrm>
              <a:off x="7924800" y="6606064"/>
              <a:ext cx="640080" cy="307777"/>
            </a:xfrm>
            <a:prstGeom prst="rect">
              <a:avLst/>
            </a:prstGeom>
            <a:noFill/>
          </p:spPr>
          <p:txBody>
            <a:bodyPr wrap="square" rtlCol="0">
              <a:spAutoFit/>
            </a:bodyPr>
            <a:lstStyle/>
            <a:p>
              <a:r>
                <a:rPr lang="en-US" sz="1400" dirty="0" smtClean="0">
                  <a:solidFill>
                    <a:schemeClr val="tx1"/>
                  </a:solidFill>
                  <a:latin typeface="Segoe" pitchFamily="34" charset="0"/>
                </a:rPr>
                <a:t>SIFS.</a:t>
              </a:r>
            </a:p>
          </p:txBody>
        </p:sp>
        <p:sp>
          <p:nvSpPr>
            <p:cNvPr id="32" name="Rectangle 31"/>
            <p:cNvSpPr>
              <a:spLocks/>
            </p:cNvSpPr>
            <p:nvPr/>
          </p:nvSpPr>
          <p:spPr bwMode="auto">
            <a:xfrm>
              <a:off x="8673737" y="5687027"/>
              <a:ext cx="640080" cy="283464"/>
            </a:xfrm>
            <a:prstGeom prst="rect">
              <a:avLst/>
            </a:prstGeom>
            <a:solidFill>
              <a:srgbClr val="C00000"/>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33" name="TextBox 32"/>
            <p:cNvSpPr txBox="1">
              <a:spLocks noChangeAspect="1"/>
            </p:cNvSpPr>
            <p:nvPr/>
          </p:nvSpPr>
          <p:spPr>
            <a:xfrm>
              <a:off x="8686800" y="4953744"/>
              <a:ext cx="640080" cy="523220"/>
            </a:xfrm>
            <a:prstGeom prst="rect">
              <a:avLst/>
            </a:prstGeom>
            <a:noFill/>
          </p:spPr>
          <p:txBody>
            <a:bodyPr wrap="square" rtlCol="0">
              <a:spAutoFit/>
            </a:bodyPr>
            <a:lstStyle/>
            <a:p>
              <a:r>
                <a:rPr lang="en-US" sz="1400" dirty="0" smtClean="0">
                  <a:solidFill>
                    <a:schemeClr val="tx1"/>
                  </a:solidFill>
                  <a:latin typeface="Segoe" pitchFamily="34" charset="0"/>
                </a:rPr>
                <a:t>ACK send</a:t>
              </a:r>
            </a:p>
          </p:txBody>
        </p:sp>
        <p:sp>
          <p:nvSpPr>
            <p:cNvPr id="34" name="Rectangle 33"/>
            <p:cNvSpPr>
              <a:spLocks/>
            </p:cNvSpPr>
            <p:nvPr/>
          </p:nvSpPr>
          <p:spPr bwMode="auto">
            <a:xfrm>
              <a:off x="9296400" y="6858000"/>
              <a:ext cx="640080" cy="283464"/>
            </a:xfrm>
            <a:prstGeom prst="rect">
              <a:avLst/>
            </a:prstGeom>
            <a:solidFill>
              <a:srgbClr val="C00000"/>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cxnSp>
          <p:nvCxnSpPr>
            <p:cNvPr id="35" name="Straight Connector 34"/>
            <p:cNvCxnSpPr>
              <a:cxnSpLocks noChangeAspect="1"/>
            </p:cNvCxnSpPr>
            <p:nvPr/>
          </p:nvCxnSpPr>
          <p:spPr bwMode="auto">
            <a:xfrm rot="16200000" flipV="1">
              <a:off x="9184957" y="6151487"/>
              <a:ext cx="876032" cy="566055"/>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lgDash"/>
              <a:round/>
              <a:headEnd type="none" w="med" len="med"/>
              <a:tailEnd type="none" w="med" len="med"/>
            </a:ln>
            <a:effectLst/>
          </p:spPr>
        </p:cxnSp>
        <p:cxnSp>
          <p:nvCxnSpPr>
            <p:cNvPr id="36" name="Straight Connector 35"/>
            <p:cNvCxnSpPr>
              <a:cxnSpLocks noChangeAspect="1"/>
            </p:cNvCxnSpPr>
            <p:nvPr/>
          </p:nvCxnSpPr>
          <p:spPr bwMode="auto">
            <a:xfrm rot="16200000" flipV="1">
              <a:off x="8614705" y="6168095"/>
              <a:ext cx="838200" cy="54161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lgDash"/>
              <a:round/>
              <a:headEnd type="none" w="med" len="med"/>
              <a:tailEnd type="none" w="med" len="med"/>
            </a:ln>
            <a:effectLst/>
          </p:spPr>
        </p:cxnSp>
        <p:cxnSp>
          <p:nvCxnSpPr>
            <p:cNvPr id="37" name="Straight Connector 36"/>
            <p:cNvCxnSpPr>
              <a:cxnSpLocks noChangeAspect="1"/>
            </p:cNvCxnSpPr>
            <p:nvPr/>
          </p:nvCxnSpPr>
          <p:spPr bwMode="auto">
            <a:xfrm rot="5400000" flipH="1" flipV="1">
              <a:off x="3733800" y="6217920"/>
              <a:ext cx="914400" cy="36576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lgDash"/>
              <a:round/>
              <a:headEnd type="none" w="med" len="med"/>
              <a:tailEnd type="none" w="med" len="med"/>
            </a:ln>
            <a:effectLst/>
          </p:spPr>
        </p:cxnSp>
        <p:cxnSp>
          <p:nvCxnSpPr>
            <p:cNvPr id="38" name="Straight Connector 37"/>
            <p:cNvCxnSpPr>
              <a:cxnSpLocks noChangeAspect="1"/>
            </p:cNvCxnSpPr>
            <p:nvPr/>
          </p:nvCxnSpPr>
          <p:spPr bwMode="auto">
            <a:xfrm rot="5400000" flipH="1" flipV="1">
              <a:off x="6911340" y="6271260"/>
              <a:ext cx="838200" cy="33528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lgDash"/>
              <a:round/>
              <a:headEnd type="none" w="med" len="med"/>
              <a:tailEnd type="none" w="med" len="med"/>
            </a:ln>
            <a:effectLst/>
          </p:spPr>
        </p:cxnSp>
        <p:cxnSp>
          <p:nvCxnSpPr>
            <p:cNvPr id="39" name="Straight Connector 38"/>
            <p:cNvCxnSpPr>
              <a:cxnSpLocks noChangeAspect="1"/>
            </p:cNvCxnSpPr>
            <p:nvPr/>
          </p:nvCxnSpPr>
          <p:spPr bwMode="auto">
            <a:xfrm rot="5400000" flipH="1" flipV="1">
              <a:off x="2255956" y="6254496"/>
              <a:ext cx="862149" cy="34486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lgDash"/>
              <a:round/>
              <a:headEnd type="none" w="med" len="med"/>
              <a:tailEnd type="none" w="med" len="med"/>
            </a:ln>
            <a:effectLst/>
          </p:spPr>
        </p:cxnSp>
        <p:cxnSp>
          <p:nvCxnSpPr>
            <p:cNvPr id="42" name="Straight Connector 41"/>
            <p:cNvCxnSpPr/>
            <p:nvPr/>
          </p:nvCxnSpPr>
          <p:spPr bwMode="auto">
            <a:xfrm rot="5400000">
              <a:off x="6896894" y="7405370"/>
              <a:ext cx="533400"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lgDash"/>
              <a:round/>
              <a:headEnd type="none" w="med" len="med"/>
              <a:tailEnd type="none" w="med" len="med"/>
            </a:ln>
            <a:effectLst/>
          </p:spPr>
        </p:cxnSp>
        <p:cxnSp>
          <p:nvCxnSpPr>
            <p:cNvPr id="43" name="Straight Connector 42"/>
            <p:cNvCxnSpPr/>
            <p:nvPr/>
          </p:nvCxnSpPr>
          <p:spPr bwMode="auto">
            <a:xfrm rot="5400000">
              <a:off x="8954294" y="7504906"/>
              <a:ext cx="685800"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lgDash"/>
              <a:round/>
              <a:headEnd type="none" w="med" len="med"/>
              <a:tailEnd type="none" w="med" len="med"/>
            </a:ln>
            <a:effectLst/>
          </p:spPr>
        </p:cxnSp>
        <p:cxnSp>
          <p:nvCxnSpPr>
            <p:cNvPr id="44" name="Straight Arrow Connector 43"/>
            <p:cNvCxnSpPr/>
            <p:nvPr/>
          </p:nvCxnSpPr>
          <p:spPr bwMode="auto">
            <a:xfrm>
              <a:off x="7239000" y="6987064"/>
              <a:ext cx="1981200" cy="172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arrow" w="med" len="med"/>
              <a:tailEnd type="arrow" w="med" len="med"/>
            </a:ln>
            <a:effectLst/>
          </p:spPr>
        </p:cxnSp>
        <p:cxnSp>
          <p:nvCxnSpPr>
            <p:cNvPr id="45" name="Straight Connector 44"/>
            <p:cNvCxnSpPr/>
            <p:nvPr/>
          </p:nvCxnSpPr>
          <p:spPr bwMode="auto">
            <a:xfrm rot="5400000">
              <a:off x="6667499" y="6948170"/>
              <a:ext cx="1904206" cy="794"/>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lgDash"/>
              <a:round/>
              <a:headEnd type="none" w="med" len="med"/>
              <a:tailEnd type="none" w="med" len="med"/>
            </a:ln>
            <a:effectLst/>
          </p:spPr>
        </p:cxnSp>
        <p:cxnSp>
          <p:nvCxnSpPr>
            <p:cNvPr id="47" name="Straight Arrow Connector 46"/>
            <p:cNvCxnSpPr/>
            <p:nvPr/>
          </p:nvCxnSpPr>
          <p:spPr bwMode="auto">
            <a:xfrm rot="10800000">
              <a:off x="7620000" y="7368064"/>
              <a:ext cx="304800" cy="158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48" name="Straight Arrow Connector 47"/>
            <p:cNvCxnSpPr/>
            <p:nvPr/>
          </p:nvCxnSpPr>
          <p:spPr bwMode="auto">
            <a:xfrm>
              <a:off x="6934200" y="7368064"/>
              <a:ext cx="228600" cy="158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50" name="Straight Connector 49"/>
            <p:cNvCxnSpPr/>
            <p:nvPr/>
          </p:nvCxnSpPr>
          <p:spPr bwMode="auto">
            <a:xfrm rot="5400000">
              <a:off x="7735094" y="6895306"/>
              <a:ext cx="1904206" cy="794"/>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lgDash"/>
              <a:round/>
              <a:headEnd type="none" w="med" len="med"/>
              <a:tailEnd type="none" w="med" len="med"/>
            </a:ln>
            <a:effectLst/>
          </p:spPr>
        </p:cxnSp>
        <p:cxnSp>
          <p:nvCxnSpPr>
            <p:cNvPr id="51" name="Straight Arrow Connector 50"/>
            <p:cNvCxnSpPr/>
            <p:nvPr/>
          </p:nvCxnSpPr>
          <p:spPr bwMode="auto">
            <a:xfrm>
              <a:off x="8686800" y="7391400"/>
              <a:ext cx="533400" cy="172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arrow" w="med" len="med"/>
              <a:tailEnd type="arrow" w="med" len="med"/>
            </a:ln>
            <a:effectLst/>
          </p:spPr>
        </p:cxnSp>
        <p:sp>
          <p:nvSpPr>
            <p:cNvPr id="53" name="TextBox 52"/>
            <p:cNvSpPr txBox="1">
              <a:spLocks noChangeAspect="1"/>
            </p:cNvSpPr>
            <p:nvPr/>
          </p:nvSpPr>
          <p:spPr>
            <a:xfrm>
              <a:off x="8199120" y="4953000"/>
              <a:ext cx="640080" cy="523220"/>
            </a:xfrm>
            <a:prstGeom prst="rect">
              <a:avLst/>
            </a:prstGeom>
            <a:noFill/>
          </p:spPr>
          <p:txBody>
            <a:bodyPr wrap="square" rtlCol="0">
              <a:spAutoFit/>
            </a:bodyPr>
            <a:lstStyle/>
            <a:p>
              <a:r>
                <a:rPr lang="en-US" sz="1400" dirty="0" smtClean="0">
                  <a:solidFill>
                    <a:schemeClr val="tx1"/>
                  </a:solidFill>
                  <a:latin typeface="Segoe" pitchFamily="34" charset="0"/>
                </a:rPr>
                <a:t>ACK Prep.</a:t>
              </a:r>
            </a:p>
          </p:txBody>
        </p:sp>
        <p:sp>
          <p:nvSpPr>
            <p:cNvPr id="55" name="TextBox 54"/>
            <p:cNvSpPr txBox="1">
              <a:spLocks noChangeAspect="1"/>
            </p:cNvSpPr>
            <p:nvPr/>
          </p:nvSpPr>
          <p:spPr>
            <a:xfrm>
              <a:off x="1828800" y="7215664"/>
              <a:ext cx="1676400" cy="338554"/>
            </a:xfrm>
            <a:prstGeom prst="rect">
              <a:avLst/>
            </a:prstGeom>
            <a:noFill/>
          </p:spPr>
          <p:txBody>
            <a:bodyPr wrap="square" rtlCol="0">
              <a:spAutoFit/>
            </a:bodyPr>
            <a:lstStyle/>
            <a:p>
              <a:r>
                <a:rPr lang="en-US" sz="1600" dirty="0" smtClean="0">
                  <a:solidFill>
                    <a:schemeClr val="tx1"/>
                  </a:solidFill>
                  <a:latin typeface="Segoe" pitchFamily="34" charset="0"/>
                </a:rPr>
                <a:t>Preamble</a:t>
              </a:r>
            </a:p>
          </p:txBody>
        </p:sp>
        <p:sp>
          <p:nvSpPr>
            <p:cNvPr id="56" name="TextBox 55"/>
            <p:cNvSpPr txBox="1">
              <a:spLocks noChangeAspect="1"/>
            </p:cNvSpPr>
            <p:nvPr/>
          </p:nvSpPr>
          <p:spPr>
            <a:xfrm>
              <a:off x="3352800" y="7215664"/>
              <a:ext cx="1676400" cy="584775"/>
            </a:xfrm>
            <a:prstGeom prst="rect">
              <a:avLst/>
            </a:prstGeom>
            <a:noFill/>
          </p:spPr>
          <p:txBody>
            <a:bodyPr wrap="square" rtlCol="0">
              <a:spAutoFit/>
            </a:bodyPr>
            <a:lstStyle/>
            <a:p>
              <a:r>
                <a:rPr lang="en-US" sz="1600" dirty="0" smtClean="0">
                  <a:solidFill>
                    <a:schemeClr val="tx1"/>
                  </a:solidFill>
                  <a:latin typeface="Segoe" pitchFamily="34" charset="0"/>
                </a:rPr>
                <a:t>PLCP</a:t>
              </a:r>
            </a:p>
            <a:p>
              <a:r>
                <a:rPr lang="en-US" sz="1600" dirty="0" smtClean="0">
                  <a:solidFill>
                    <a:schemeClr val="tx1"/>
                  </a:solidFill>
                  <a:latin typeface="Segoe" pitchFamily="34" charset="0"/>
                </a:rPr>
                <a:t>Header</a:t>
              </a:r>
            </a:p>
          </p:txBody>
        </p:sp>
        <p:sp>
          <p:nvSpPr>
            <p:cNvPr id="57" name="TextBox 56"/>
            <p:cNvSpPr txBox="1">
              <a:spLocks noChangeAspect="1"/>
            </p:cNvSpPr>
            <p:nvPr/>
          </p:nvSpPr>
          <p:spPr>
            <a:xfrm>
              <a:off x="4343400" y="7215664"/>
              <a:ext cx="1676400" cy="338554"/>
            </a:xfrm>
            <a:prstGeom prst="rect">
              <a:avLst/>
            </a:prstGeom>
            <a:noFill/>
          </p:spPr>
          <p:txBody>
            <a:bodyPr wrap="square" rtlCol="0">
              <a:spAutoFit/>
            </a:bodyPr>
            <a:lstStyle/>
            <a:p>
              <a:r>
                <a:rPr lang="en-US" sz="1600" dirty="0" smtClean="0">
                  <a:solidFill>
                    <a:schemeClr val="tx1"/>
                  </a:solidFill>
                  <a:latin typeface="Segoe" pitchFamily="34" charset="0"/>
                </a:rPr>
                <a:t>Data</a:t>
              </a:r>
            </a:p>
          </p:txBody>
        </p:sp>
        <p:sp>
          <p:nvSpPr>
            <p:cNvPr id="60" name="TextBox 59"/>
            <p:cNvSpPr txBox="1">
              <a:spLocks noChangeAspect="1"/>
            </p:cNvSpPr>
            <p:nvPr/>
          </p:nvSpPr>
          <p:spPr>
            <a:xfrm>
              <a:off x="533400" y="5681246"/>
              <a:ext cx="731520" cy="338554"/>
            </a:xfrm>
            <a:prstGeom prst="rect">
              <a:avLst/>
            </a:prstGeom>
            <a:noFill/>
          </p:spPr>
          <p:txBody>
            <a:bodyPr wrap="square" rtlCol="0">
              <a:spAutoFit/>
            </a:bodyPr>
            <a:lstStyle/>
            <a:p>
              <a:r>
                <a:rPr lang="en-US" sz="1600" i="1" dirty="0" smtClean="0">
                  <a:solidFill>
                    <a:schemeClr val="tx1"/>
                  </a:solidFill>
                  <a:latin typeface="Segoe" pitchFamily="34" charset="0"/>
                </a:rPr>
                <a:t>GPP</a:t>
              </a:r>
            </a:p>
          </p:txBody>
        </p:sp>
        <p:sp>
          <p:nvSpPr>
            <p:cNvPr id="61" name="TextBox 60"/>
            <p:cNvSpPr txBox="1">
              <a:spLocks noChangeAspect="1"/>
            </p:cNvSpPr>
            <p:nvPr/>
          </p:nvSpPr>
          <p:spPr>
            <a:xfrm>
              <a:off x="609600" y="6858000"/>
              <a:ext cx="731520" cy="338554"/>
            </a:xfrm>
            <a:prstGeom prst="rect">
              <a:avLst/>
            </a:prstGeom>
            <a:noFill/>
          </p:spPr>
          <p:txBody>
            <a:bodyPr wrap="square" rtlCol="0">
              <a:spAutoFit/>
            </a:bodyPr>
            <a:lstStyle/>
            <a:p>
              <a:r>
                <a:rPr lang="en-US" sz="1600" i="1" dirty="0" smtClean="0">
                  <a:solidFill>
                    <a:schemeClr val="tx1"/>
                  </a:solidFill>
                  <a:latin typeface="Segoe" pitchFamily="34" charset="0"/>
                </a:rPr>
                <a:t>H/W</a:t>
              </a: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Lst>
  </p:timing>
</p:sld>
</file>

<file path=ppt/theme/theme1.xml><?xml version="1.0" encoding="utf-8"?>
<a:theme xmlns:a="http://schemas.openxmlformats.org/drawingml/2006/main" name="1_Blue waves">
  <a:themeElements>
    <a:clrScheme name="Custom 1">
      <a:dk1>
        <a:srgbClr val="000000"/>
      </a:dk1>
      <a:lt1>
        <a:srgbClr val="000000"/>
      </a:lt1>
      <a:dk2>
        <a:srgbClr val="FFFFFF"/>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fontScheme name="Business Value launch template">
      <a:majorFont>
        <a:latin typeface="Segoe Semibold"/>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47468</TotalTime>
  <Words>1728</Words>
  <Application>Microsoft PowerPoint</Application>
  <PresentationFormat>Custom</PresentationFormat>
  <Paragraphs>298</Paragraphs>
  <Slides>16</Slides>
  <Notes>9</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1_Blue waves</vt:lpstr>
      <vt:lpstr>The Case of Software Defined Radio with MSRA (work-in-progress)</vt:lpstr>
      <vt:lpstr>Fundamental Challenges of SDR</vt:lpstr>
      <vt:lpstr>Impending Technology Sea Change</vt:lpstr>
      <vt:lpstr>Our Project Goals</vt:lpstr>
      <vt:lpstr>System Architecture</vt:lpstr>
      <vt:lpstr>Flexible Radio Control Hardware</vt:lpstr>
      <vt:lpstr>Baseband Processing with GPP</vt:lpstr>
      <vt:lpstr>Performance Results (intermediate)</vt:lpstr>
      <vt:lpstr>Performance Results (cont'd)</vt:lpstr>
      <vt:lpstr>Research Opportunities</vt:lpstr>
      <vt:lpstr>MAC Core: Precise Timing Control</vt:lpstr>
      <vt:lpstr>Modular Link Layer</vt:lpstr>
      <vt:lpstr>Graph Presentation of Link Layer</vt:lpstr>
      <vt:lpstr>GUI-based Graph Generator</vt:lpstr>
      <vt:lpstr>Summary and Status</vt:lpstr>
      <vt:lpstr>Thanks and Questions!  </vt:lpstr>
    </vt:vector>
  </TitlesOfParts>
  <Company>Insight Creative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 here&gt;</dc:title>
  <dc:creator>&lt;speaker name here&gt;</dc:creator>
  <dc:description>Template design: Mark Johnson, Silver Fox Productions
Formatter:
Event Date:
Event Location:
Speech Length:
Audience:
Key Topics:</dc:description>
  <cp:lastModifiedBy>Yongguang ZHANG</cp:lastModifiedBy>
  <cp:revision>3550</cp:revision>
  <dcterms:created xsi:type="dcterms:W3CDTF">2006-07-12T22:22:29Z</dcterms:created>
  <dcterms:modified xsi:type="dcterms:W3CDTF">2008-06-10T21:45:58Z</dcterms:modified>
</cp:coreProperties>
</file>