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C12B15-2256-4809-99BC-F60B3C82A5B4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E9C389-E8DB-42A8-B7FB-E75E2666450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" pitchFamily="2" charset="2"/>
        <a:buChar char="§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Courier New" pitchFamily="49" charset="0"/>
        <a:buChar char="o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Arial" pitchFamily="34" charset="0"/>
        <a:buChar char="•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48.gif"/><Relationship Id="rId18" Type="http://schemas.openxmlformats.org/officeDocument/2006/relationships/hyperlink" Target="http://www.ileaps.org/" TargetMode="External"/><Relationship Id="rId3" Type="http://schemas.openxmlformats.org/officeDocument/2006/relationships/image" Target="../media/image41.gif"/><Relationship Id="rId7" Type="http://schemas.openxmlformats.org/officeDocument/2006/relationships/image" Target="../media/image17.gif"/><Relationship Id="rId12" Type="http://schemas.openxmlformats.org/officeDocument/2006/relationships/image" Target="../media/image47.gif"/><Relationship Id="rId17" Type="http://schemas.openxmlformats.org/officeDocument/2006/relationships/image" Target="../media/image52.gif"/><Relationship Id="rId2" Type="http://schemas.openxmlformats.org/officeDocument/2006/relationships/image" Target="../media/image40.gif"/><Relationship Id="rId16" Type="http://schemas.openxmlformats.org/officeDocument/2006/relationships/image" Target="../media/image51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46.gif"/><Relationship Id="rId5" Type="http://schemas.openxmlformats.org/officeDocument/2006/relationships/image" Target="../media/image43.gif"/><Relationship Id="rId15" Type="http://schemas.openxmlformats.org/officeDocument/2006/relationships/image" Target="../media/image50.gif"/><Relationship Id="rId10" Type="http://schemas.openxmlformats.org/officeDocument/2006/relationships/image" Target="../media/image45.gif"/><Relationship Id="rId19" Type="http://schemas.openxmlformats.org/officeDocument/2006/relationships/image" Target="../media/image53.gif"/><Relationship Id="rId4" Type="http://schemas.openxmlformats.org/officeDocument/2006/relationships/image" Target="../media/image42.gif"/><Relationship Id="rId9" Type="http://schemas.openxmlformats.org/officeDocument/2006/relationships/image" Target="../media/image44.gif"/><Relationship Id="rId1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gif"/><Relationship Id="rId2" Type="http://schemas.openxmlformats.org/officeDocument/2006/relationships/image" Target="../media/image9.wmf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gif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gif"/><Relationship Id="rId1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458200" cy="2743200"/>
          </a:xfrm>
        </p:spPr>
        <p:txBody>
          <a:bodyPr>
            <a:noAutofit/>
          </a:bodyPr>
          <a:lstStyle/>
          <a:p>
            <a:r>
              <a:rPr lang="en-US" sz="4000" dirty="0"/>
              <a:t>A Data Centered Collaboration Portal to Support Global Carbon-Flux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10000"/>
            <a:ext cx="7239000" cy="1524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Deb </a:t>
            </a:r>
            <a:r>
              <a:rPr lang="en-US" sz="2800" dirty="0" err="1" smtClean="0"/>
              <a:t>Agarwal</a:t>
            </a:r>
            <a:r>
              <a:rPr lang="en-US" sz="2800" dirty="0" smtClean="0"/>
              <a:t> (BWC), Marty Humphrey (</a:t>
            </a:r>
            <a:r>
              <a:rPr lang="en-US" sz="2800" dirty="0" err="1" smtClean="0"/>
              <a:t>Uva</a:t>
            </a:r>
            <a:r>
              <a:rPr lang="en-US" sz="2800" dirty="0" smtClean="0"/>
              <a:t>), and Norm </a:t>
            </a:r>
            <a:r>
              <a:rPr lang="en-US" sz="2800" dirty="0" err="1" smtClean="0"/>
              <a:t>Beekwilder</a:t>
            </a:r>
            <a:r>
              <a:rPr lang="en-US" sz="2800" dirty="0" smtClean="0"/>
              <a:t> (</a:t>
            </a:r>
            <a:r>
              <a:rPr lang="en-US" sz="2800" dirty="0" err="1" smtClean="0"/>
              <a:t>Uva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public VIEW</a:t>
            </a:r>
            <a:endParaRPr lang="en-US" dirty="0"/>
          </a:p>
        </p:txBody>
      </p:sp>
      <p:pic>
        <p:nvPicPr>
          <p:cNvPr id="3" name="Picture 2" descr="FluxdataDatas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823616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Fluxdata</a:t>
            </a:r>
            <a:r>
              <a:rPr lang="en-US" dirty="0" smtClean="0"/>
              <a:t> public VIEW – synthesis teams</a:t>
            </a:r>
            <a:endParaRPr lang="en-US" dirty="0"/>
          </a:p>
        </p:txBody>
      </p:sp>
      <p:pic>
        <p:nvPicPr>
          <p:cNvPr id="3" name="Picture 2" descr="FluxdataPropos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823614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public VIEW – Paper Detail</a:t>
            </a:r>
            <a:endParaRPr lang="en-US" dirty="0"/>
          </a:p>
        </p:txBody>
      </p:sp>
      <p:pic>
        <p:nvPicPr>
          <p:cNvPr id="3" name="Picture 2" descr="FluxdataSpecificPaperSi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823614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Synthesis VIEW - Download</a:t>
            </a:r>
            <a:endParaRPr lang="en-US" dirty="0"/>
          </a:p>
        </p:txBody>
      </p:sp>
      <p:pic>
        <p:nvPicPr>
          <p:cNvPr id="5" name="Picture 4" descr="Fluxdata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0895"/>
            <a:ext cx="6626001" cy="555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Synthesis VIEW - Browsing</a:t>
            </a:r>
            <a:endParaRPr lang="en-US" dirty="0"/>
          </a:p>
        </p:txBody>
      </p:sp>
      <p:pic>
        <p:nvPicPr>
          <p:cNvPr id="5" name="Picture 4" descr="Fluxdata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0895"/>
            <a:ext cx="6626000" cy="555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Fluxdata</a:t>
            </a:r>
            <a:r>
              <a:rPr lang="en-US" dirty="0" smtClean="0"/>
              <a:t> Synthesis VIEW – </a:t>
            </a:r>
            <a:r>
              <a:rPr lang="en-US" dirty="0" err="1" smtClean="0"/>
              <a:t>Anc</a:t>
            </a:r>
            <a:r>
              <a:rPr lang="en-US" dirty="0" smtClean="0"/>
              <a:t> Update</a:t>
            </a:r>
            <a:endParaRPr lang="en-US" dirty="0"/>
          </a:p>
        </p:txBody>
      </p:sp>
      <p:pic>
        <p:nvPicPr>
          <p:cNvPr id="5" name="Picture 4" descr="Fluxdata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804" y="1284323"/>
            <a:ext cx="8151196" cy="5421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Site Scientist VIEW - Home</a:t>
            </a:r>
            <a:endParaRPr lang="en-US" dirty="0"/>
          </a:p>
        </p:txBody>
      </p:sp>
      <p:pic>
        <p:nvPicPr>
          <p:cNvPr id="5" name="Picture 4" descr="Fluxdata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3773"/>
            <a:ext cx="6626001" cy="5549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Minimize the barrier to entry</a:t>
            </a:r>
          </a:p>
          <a:p>
            <a:pPr lvl="1"/>
            <a:r>
              <a:rPr lang="en-US" dirty="0" smtClean="0"/>
              <a:t>Put as much as possible in the public domain</a:t>
            </a:r>
          </a:p>
          <a:p>
            <a:r>
              <a:rPr lang="en-US" dirty="0" smtClean="0"/>
              <a:t>Focus on functionality targeted at improving the </a:t>
            </a:r>
            <a:r>
              <a:rPr lang="en-US" b="1" dirty="0" smtClean="0"/>
              <a:t>science</a:t>
            </a:r>
            <a:r>
              <a:rPr lang="en-US" dirty="0" smtClean="0"/>
              <a:t> experience</a:t>
            </a:r>
          </a:p>
          <a:p>
            <a:pPr lvl="1"/>
            <a:r>
              <a:rPr lang="en-US" dirty="0" smtClean="0"/>
              <a:t>Aggregate and data quality reports</a:t>
            </a:r>
          </a:p>
          <a:p>
            <a:pPr lvl="1"/>
            <a:r>
              <a:rPr lang="en-US" dirty="0" smtClean="0"/>
              <a:t>Data browsing</a:t>
            </a:r>
          </a:p>
          <a:p>
            <a:pPr lvl="1"/>
            <a:r>
              <a:rPr lang="en-US" dirty="0" smtClean="0"/>
              <a:t>Easy communication with measurement site </a:t>
            </a:r>
            <a:r>
              <a:rPr lang="en-US" dirty="0" smtClean="0"/>
              <a:t>scientists</a:t>
            </a:r>
          </a:p>
          <a:p>
            <a:pPr lvl="1"/>
            <a:r>
              <a:rPr lang="en-US" dirty="0" smtClean="0"/>
              <a:t>Easy ability to generate typical analysis graphs</a:t>
            </a:r>
            <a:endParaRPr lang="en-US" dirty="0" smtClean="0"/>
          </a:p>
          <a:p>
            <a:r>
              <a:rPr lang="en-US" dirty="0" smtClean="0"/>
              <a:t>Include critical content needed by a majority of collaborators</a:t>
            </a:r>
          </a:p>
          <a:p>
            <a:pPr lvl="1"/>
            <a:r>
              <a:rPr lang="en-US" dirty="0" smtClean="0"/>
              <a:t>Data download</a:t>
            </a:r>
          </a:p>
          <a:p>
            <a:pPr lvl="1"/>
            <a:r>
              <a:rPr lang="en-US" dirty="0" smtClean="0"/>
              <a:t>Access to ancillary data about sites</a:t>
            </a:r>
          </a:p>
          <a:p>
            <a:r>
              <a:rPr lang="en-US" dirty="0" smtClean="0"/>
              <a:t>Avoid adding extraneous functionality</a:t>
            </a:r>
          </a:p>
          <a:p>
            <a:r>
              <a:rPr lang="en-US" dirty="0" smtClean="0"/>
              <a:t>Listen to the target users</a:t>
            </a:r>
          </a:p>
          <a:p>
            <a:pPr lvl="1"/>
            <a:r>
              <a:rPr lang="en-US" dirty="0" smtClean="0"/>
              <a:t>Understand what is important to them</a:t>
            </a:r>
          </a:p>
          <a:p>
            <a:pPr lvl="1"/>
            <a:r>
              <a:rPr lang="en-US" dirty="0" smtClean="0"/>
              <a:t>Read their papers and identify typical analyses and techniques</a:t>
            </a:r>
          </a:p>
          <a:p>
            <a:pPr lvl="1"/>
            <a:r>
              <a:rPr lang="en-US" dirty="0" smtClean="0"/>
              <a:t>How they work with the data (units/time periods/etc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Develop a relationship of mutual </a:t>
            </a:r>
            <a:r>
              <a:rPr lang="en-US" dirty="0" smtClean="0"/>
              <a:t>trust</a:t>
            </a:r>
            <a:endParaRPr lang="en-US" dirty="0" smtClean="0"/>
          </a:p>
          <a:p>
            <a:endParaRPr lang="en-US" sz="1900" dirty="0" smtClean="0"/>
          </a:p>
          <a:p>
            <a:pPr algn="ctr">
              <a:buNone/>
            </a:pPr>
            <a:r>
              <a:rPr lang="en-US" i="1" dirty="0" smtClean="0"/>
              <a:t>Anticipate changes in users’ practices due to introduction of collaborative tools</a:t>
            </a:r>
            <a:endParaRPr lang="en-US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Acknowledgements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038600" cy="52578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Berkeley Water Center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University of California, Berkeley, Lawrence Berkeley Laboratory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Jim Hunt (UCB)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Deb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Agarwal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(LBL)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Robin Weber (UCB)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Monte Good (LBL)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Rebecca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Leonardson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(UCB student)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Matt Rodriguez (SDSC Student)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Carolyn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Remick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(UCB)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Susan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Hubbard (LBL)</a:t>
            </a:r>
            <a:endParaRPr lang="en-US" sz="17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University of Virginia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Marty Humphrey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Norm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Beekwilder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en-US" sz="15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Microsoft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Catharine van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Ingen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Bora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Beran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Jayant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Gupchup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(student)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Nolan Li (student)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Stuart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Ozer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Tony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Hey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>
                <a:latin typeface="Arial" pitchFamily="34" charset="0"/>
                <a:cs typeface="Arial" pitchFamily="34" charset="0"/>
              </a:rPr>
              <a:t>Dan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Fay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Savas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Parastidis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Andy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Sterland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Jing De </a:t>
            </a:r>
            <a:r>
              <a:rPr lang="en-US" sz="1700" dirty="0" err="1" smtClean="0">
                <a:latin typeface="Arial" pitchFamily="34" charset="0"/>
                <a:cs typeface="Arial" pitchFamily="34" charset="0"/>
              </a:rPr>
              <a:t>Jong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-Chen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SQL </a:t>
            </a:r>
            <a:r>
              <a:rPr lang="en-US" sz="1700" dirty="0">
                <a:latin typeface="Arial" pitchFamily="34" charset="0"/>
                <a:cs typeface="Arial" pitchFamily="34" charset="0"/>
              </a:rPr>
              <a:t>product 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team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Jim Gray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34340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Ameriflux</a:t>
            </a: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Collaboration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Beverly Law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UOregon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Youngryel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Ryu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(UCB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postdoc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Tara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Stiefl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(UO student)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Chris Williamson (UO student)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Gretchen Miller (UCB student)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Tom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Boden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(ORNL)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North American Carbon Program</a:t>
            </a:r>
          </a:p>
          <a:p>
            <a:pPr marL="742950" lvl="1" indent="-285750">
              <a:lnSpc>
                <a:spcPct val="8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Peter Thornton (ORNL)</a:t>
            </a:r>
          </a:p>
          <a:p>
            <a:pPr marL="742950" lvl="1" indent="-285750">
              <a:lnSpc>
                <a:spcPct val="8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Kevin Schaefer (NSIDC)</a:t>
            </a:r>
          </a:p>
          <a:p>
            <a:pPr marL="742950" lvl="1" indent="-285750">
              <a:lnSpc>
                <a:spcPct val="80000"/>
              </a:lnSpc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Daniel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Ricciuto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(ORNL)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endParaRPr lang="en-US" sz="13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FLUXNET Collaboration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Dennis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Baldocchi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(UCB)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Rodrigo Vargas (UCB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postdoc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Dario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Papale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UTuscia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Markus Reichstein (Max Plank)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Bob Cook (ORNL)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Dorothea Frank (Max Plank)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5334000"/>
            <a:ext cx="4038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URLs: http://bwc.berkeley.edu and http://www.fluxdata.org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FFFF00"/>
                </a:solidFill>
                <a:latin typeface="Arial" charset="0"/>
              </a:rPr>
              <a:t>E-mail: fluxdata-support@fluxdata.org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rosoft e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1986" y="1514475"/>
            <a:ext cx="3382840" cy="7715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7" name="Picture 3" descr="National Science Found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447800"/>
            <a:ext cx="838200" cy="851297"/>
          </a:xfrm>
          <a:prstGeom prst="rect">
            <a:avLst/>
          </a:prstGeom>
          <a:noFill/>
        </p:spPr>
      </p:pic>
      <p:pic>
        <p:nvPicPr>
          <p:cNvPr id="1031" name="Picture 7" descr="Max Planck Institute for Biogeochemistry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6414" y="2514600"/>
            <a:ext cx="609600" cy="628650"/>
          </a:xfrm>
          <a:prstGeom prst="rect">
            <a:avLst/>
          </a:prstGeom>
          <a:noFill/>
        </p:spPr>
      </p:pic>
      <p:pic>
        <p:nvPicPr>
          <p:cNvPr id="1032" name="Picture 8" descr="University of Tusc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42014" y="2514600"/>
            <a:ext cx="628650" cy="742950"/>
          </a:xfrm>
          <a:prstGeom prst="rect">
            <a:avLst/>
          </a:prstGeom>
          <a:noFill/>
        </p:spPr>
      </p:pic>
      <p:pic>
        <p:nvPicPr>
          <p:cNvPr id="1033" name="Picture 9" descr="AsiaFlux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6614" y="2514600"/>
            <a:ext cx="1019175" cy="742950"/>
          </a:xfrm>
          <a:prstGeom prst="rect">
            <a:avLst/>
          </a:prstGeom>
          <a:noFill/>
        </p:spPr>
      </p:pic>
      <p:pic>
        <p:nvPicPr>
          <p:cNvPr id="1034" name="Picture 10" descr="CarboEuropeI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56014" y="2438400"/>
            <a:ext cx="723900" cy="742950"/>
          </a:xfrm>
          <a:prstGeom prst="rect">
            <a:avLst/>
          </a:prstGeom>
          <a:noFill/>
        </p:spPr>
      </p:pic>
      <p:pic>
        <p:nvPicPr>
          <p:cNvPr id="1035" name="Picture 11" descr="CarboAfric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36814" y="2514600"/>
            <a:ext cx="704850" cy="771525"/>
          </a:xfrm>
          <a:prstGeom prst="rect">
            <a:avLst/>
          </a:prstGeom>
          <a:noFill/>
        </p:spPr>
      </p:pic>
      <p:pic>
        <p:nvPicPr>
          <p:cNvPr id="1036" name="Picture 12" descr="Fluxnet-Canad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5214" y="2514600"/>
            <a:ext cx="1257300" cy="762000"/>
          </a:xfrm>
          <a:prstGeom prst="rect">
            <a:avLst/>
          </a:prstGeom>
          <a:noFill/>
        </p:spPr>
      </p:pic>
      <p:pic>
        <p:nvPicPr>
          <p:cNvPr id="1037" name="Picture 13" descr="AmeriFlux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65614" y="3429000"/>
            <a:ext cx="2552700" cy="657225"/>
          </a:xfrm>
          <a:prstGeom prst="rect">
            <a:avLst/>
          </a:prstGeom>
          <a:noFill/>
        </p:spPr>
      </p:pic>
      <p:pic>
        <p:nvPicPr>
          <p:cNvPr id="1038" name="Picture 14" descr="LB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7614" y="3657600"/>
            <a:ext cx="2867025" cy="638175"/>
          </a:xfrm>
          <a:prstGeom prst="rect">
            <a:avLst/>
          </a:prstGeom>
          <a:noFill/>
        </p:spPr>
      </p:pic>
      <p:pic>
        <p:nvPicPr>
          <p:cNvPr id="1039" name="Picture 15" descr="ChinaFlux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0014" y="4495800"/>
            <a:ext cx="752475" cy="733425"/>
          </a:xfrm>
          <a:prstGeom prst="rect">
            <a:avLst/>
          </a:prstGeom>
          <a:noFill/>
        </p:spPr>
      </p:pic>
      <p:pic>
        <p:nvPicPr>
          <p:cNvPr id="1040" name="Picture 16" descr="KoFlux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69324" y="4724400"/>
            <a:ext cx="1181916" cy="409575"/>
          </a:xfrm>
          <a:prstGeom prst="rect">
            <a:avLst/>
          </a:prstGeom>
          <a:noFill/>
        </p:spPr>
      </p:pic>
      <p:pic>
        <p:nvPicPr>
          <p:cNvPr id="1041" name="Picture 17" descr="TCOS-Siberia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858000" y="4343400"/>
            <a:ext cx="1365313" cy="981075"/>
          </a:xfrm>
          <a:prstGeom prst="rect">
            <a:avLst/>
          </a:prstGeom>
          <a:noFill/>
        </p:spPr>
      </p:pic>
      <p:pic>
        <p:nvPicPr>
          <p:cNvPr id="1042" name="Picture 18" descr="OZ Flux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08814" y="3505200"/>
            <a:ext cx="2076450" cy="600075"/>
          </a:xfrm>
          <a:prstGeom prst="rect">
            <a:avLst/>
          </a:prstGeom>
          <a:noFill/>
        </p:spPr>
      </p:pic>
      <p:pic>
        <p:nvPicPr>
          <p:cNvPr id="1043" name="Picture 19" descr="Oak Ridge National Lab - Earth Science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18214" y="4191000"/>
            <a:ext cx="1047750" cy="1057275"/>
          </a:xfrm>
          <a:prstGeom prst="rect">
            <a:avLst/>
          </a:prstGeom>
          <a:noFill/>
        </p:spPr>
      </p:pic>
      <p:pic>
        <p:nvPicPr>
          <p:cNvPr id="1044" name="Picture 20" descr="NECC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384614" y="4648200"/>
            <a:ext cx="1952625" cy="542925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 </a:t>
            </a:r>
          </a:p>
        </p:txBody>
      </p:sp>
      <p:pic>
        <p:nvPicPr>
          <p:cNvPr id="1047" name="Picture 23" descr="iLEAPS Project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800600" y="1447800"/>
            <a:ext cx="882586" cy="82963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3" name="Picture 22" descr="att42a1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00" y="5334000"/>
            <a:ext cx="3200400" cy="9031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5552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Fluxnet</a:t>
            </a:r>
            <a:r>
              <a:rPr lang="en-US" dirty="0" smtClean="0"/>
              <a:t> Global Carbon Flux Network</a:t>
            </a:r>
            <a:endParaRPr lang="en-US" dirty="0"/>
          </a:p>
        </p:txBody>
      </p:sp>
      <p:pic>
        <p:nvPicPr>
          <p:cNvPr id="6" name="Picture 5" descr="Fluxnet-tower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866" y="1295400"/>
            <a:ext cx="6483350" cy="3276600"/>
          </a:xfrm>
          <a:prstGeom prst="rect">
            <a:avLst/>
          </a:prstGeom>
        </p:spPr>
      </p:pic>
      <p:pic>
        <p:nvPicPr>
          <p:cNvPr id="4" name="Picture 2" descr="canopy_bala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733800"/>
            <a:ext cx="4303890" cy="2834270"/>
          </a:xfrm>
          <a:prstGeom prst="rect">
            <a:avLst/>
          </a:prstGeom>
          <a:noFill/>
        </p:spPr>
      </p:pic>
      <p:pic>
        <p:nvPicPr>
          <p:cNvPr id="7" name="Picture 6" descr="am_wg2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4572000"/>
            <a:ext cx="1066800" cy="800100"/>
          </a:xfrm>
          <a:prstGeom prst="rect">
            <a:avLst/>
          </a:prstGeom>
        </p:spPr>
      </p:pic>
      <p:pic>
        <p:nvPicPr>
          <p:cNvPr id="8" name="Picture 7" descr="am_wg2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4572000"/>
            <a:ext cx="1117600" cy="838200"/>
          </a:xfrm>
          <a:prstGeom prst="rect">
            <a:avLst/>
          </a:prstGeom>
        </p:spPr>
      </p:pic>
      <p:pic>
        <p:nvPicPr>
          <p:cNvPr id="9" name="Picture 8" descr="BWC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5486400"/>
            <a:ext cx="1676400" cy="1257300"/>
          </a:xfrm>
          <a:prstGeom prst="rect">
            <a:avLst/>
          </a:prstGeom>
        </p:spPr>
      </p:pic>
      <p:pic>
        <p:nvPicPr>
          <p:cNvPr id="10" name="Picture 9" descr="BWC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1800" y="5334000"/>
            <a:ext cx="16764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Fluxnet</a:t>
            </a:r>
            <a:r>
              <a:rPr lang="en-US" dirty="0" smtClean="0"/>
              <a:t> Synthesis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Marconi Workshop – June 2000 - Marconi Conference Center, California</a:t>
            </a:r>
          </a:p>
          <a:p>
            <a:pPr lvl="1"/>
            <a:r>
              <a:rPr lang="en-US" dirty="0" smtClean="0"/>
              <a:t>Data from 38 sites</a:t>
            </a:r>
          </a:p>
          <a:p>
            <a:pPr lvl="1"/>
            <a:r>
              <a:rPr lang="en-US" dirty="0" smtClean="0"/>
              <a:t>~96 site years of data</a:t>
            </a:r>
          </a:p>
          <a:p>
            <a:pPr lvl="1"/>
            <a:r>
              <a:rPr lang="en-US" dirty="0" smtClean="0"/>
              <a:t>17 half/hourly variables</a:t>
            </a:r>
          </a:p>
          <a:p>
            <a:pPr lvl="1"/>
            <a:r>
              <a:rPr lang="en-US" dirty="0" smtClean="0"/>
              <a:t>15 synthesis papers - published in a special issue of the Agriculture and Forest Meteorology, Volume 113, 2002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Thuile</a:t>
            </a:r>
            <a:r>
              <a:rPr lang="en-US" dirty="0" smtClean="0"/>
              <a:t> Workshop – February 2007 – La </a:t>
            </a:r>
            <a:r>
              <a:rPr lang="en-US" dirty="0" err="1" smtClean="0"/>
              <a:t>Thuile</a:t>
            </a:r>
            <a:r>
              <a:rPr lang="en-US" dirty="0" smtClean="0"/>
              <a:t>, Italy </a:t>
            </a:r>
          </a:p>
          <a:p>
            <a:pPr lvl="1"/>
            <a:r>
              <a:rPr lang="en-US" dirty="0" smtClean="0"/>
              <a:t>Data from 253 </a:t>
            </a:r>
            <a:r>
              <a:rPr lang="en-US" dirty="0" smtClean="0"/>
              <a:t>sites (sensor, derived, and ancillary)</a:t>
            </a:r>
            <a:endParaRPr lang="en-US" dirty="0" smtClean="0"/>
          </a:p>
          <a:p>
            <a:pPr lvl="1"/>
            <a:r>
              <a:rPr lang="en-US" dirty="0" smtClean="0"/>
              <a:t>~960 site years of data</a:t>
            </a:r>
          </a:p>
          <a:p>
            <a:pPr lvl="1"/>
            <a:r>
              <a:rPr lang="en-US" dirty="0" smtClean="0"/>
              <a:t>41 half/hourly variables</a:t>
            </a:r>
          </a:p>
          <a:p>
            <a:pPr lvl="1"/>
            <a:r>
              <a:rPr lang="en-US" dirty="0" smtClean="0"/>
              <a:t>~70 active synthesis papers underway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4648200" y="4876800"/>
            <a:ext cx="3810000" cy="190500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Data Access and Summaries, Site Biological and Ancillary Metadata,  and Collaboration Support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6705600" y="1752600"/>
            <a:ext cx="2057400" cy="2438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Quality Assess and Gap Fill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962400" y="1219200"/>
            <a:ext cx="1981200" cy="3429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Regional Networks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33400" y="1676400"/>
            <a:ext cx="3124200" cy="2438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" y="1524000"/>
            <a:ext cx="3200400" cy="25146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1371600"/>
            <a:ext cx="3276600" cy="2590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200" y="1219200"/>
            <a:ext cx="3352800" cy="2667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Measurement Site Scientists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52400"/>
            <a:ext cx="8686800" cy="841248"/>
          </a:xfrm>
        </p:spPr>
        <p:txBody>
          <a:bodyPr/>
          <a:lstStyle/>
          <a:p>
            <a:r>
              <a:rPr lang="en-US" dirty="0" err="1" smtClean="0"/>
              <a:t>Fluxnet</a:t>
            </a:r>
            <a:r>
              <a:rPr lang="en-US" dirty="0" smtClean="0"/>
              <a:t> Collaboration data flow</a:t>
            </a:r>
            <a:endParaRPr lang="en-US" dirty="0"/>
          </a:p>
        </p:txBody>
      </p:sp>
      <p:pic>
        <p:nvPicPr>
          <p:cNvPr id="4" name="Picture 9" descr="j01953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4953000"/>
            <a:ext cx="702611" cy="717521"/>
          </a:xfrm>
          <a:prstGeom prst="rect">
            <a:avLst/>
          </a:prstGeom>
          <a:noFill/>
        </p:spPr>
      </p:pic>
      <p:pic>
        <p:nvPicPr>
          <p:cNvPr id="5" name="Picture 4" descr="Ameriflux-t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295400"/>
            <a:ext cx="723900" cy="1285875"/>
          </a:xfrm>
          <a:prstGeom prst="rect">
            <a:avLst/>
          </a:prstGeom>
        </p:spPr>
      </p:pic>
      <p:pic>
        <p:nvPicPr>
          <p:cNvPr id="6" name="Picture 5" descr="Ameriflux-instrume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19400"/>
            <a:ext cx="838200" cy="552450"/>
          </a:xfrm>
          <a:prstGeom prst="rect">
            <a:avLst/>
          </a:prstGeom>
        </p:spPr>
      </p:pic>
      <p:pic>
        <p:nvPicPr>
          <p:cNvPr id="7" name="Picture 18" descr="MPj040195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971800"/>
            <a:ext cx="954088" cy="635000"/>
          </a:xfrm>
          <a:prstGeom prst="rect">
            <a:avLst/>
          </a:prstGeom>
          <a:noFill/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2209800"/>
            <a:ext cx="8001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304800" y="5486400"/>
            <a:ext cx="2133600" cy="1219009"/>
            <a:chOff x="2993" y="1074"/>
            <a:chExt cx="2450" cy="1826"/>
          </a:xfrm>
        </p:grpSpPr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7"/>
            <a:srcRect l="26804"/>
            <a:stretch>
              <a:fillRect/>
            </a:stretch>
          </p:blipFill>
          <p:spPr bwMode="auto">
            <a:xfrm>
              <a:off x="2993" y="1074"/>
              <a:ext cx="2263" cy="1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"/>
            <p:cNvSpPr txBox="1">
              <a:spLocks noChangeAspect="1" noChangeArrowheads="1"/>
            </p:cNvSpPr>
            <p:nvPr/>
          </p:nvSpPr>
          <p:spPr bwMode="auto">
            <a:xfrm>
              <a:off x="4219" y="1813"/>
              <a:ext cx="656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rgbClr val="CC3300"/>
                  </a:solidFill>
                  <a:latin typeface="Times" pitchFamily="18" charset="0"/>
                </a:rPr>
                <a:t>T AIR</a:t>
              </a:r>
            </a:p>
          </p:txBody>
        </p:sp>
        <p:sp>
          <p:nvSpPr>
            <p:cNvPr id="14" name="Text Box 10"/>
            <p:cNvSpPr txBox="1">
              <a:spLocks noChangeAspect="1" noChangeArrowheads="1"/>
            </p:cNvSpPr>
            <p:nvPr/>
          </p:nvSpPr>
          <p:spPr bwMode="auto">
            <a:xfrm>
              <a:off x="4704" y="1359"/>
              <a:ext cx="739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b="1" dirty="0">
                  <a:solidFill>
                    <a:srgbClr val="CC3300"/>
                  </a:solidFill>
                  <a:latin typeface="Times" pitchFamily="18" charset="0"/>
                </a:rPr>
                <a:t>T SOIL</a:t>
              </a:r>
            </a:p>
          </p:txBody>
        </p:sp>
        <p:sp>
          <p:nvSpPr>
            <p:cNvPr id="15" name="Line 11"/>
            <p:cNvSpPr>
              <a:spLocks noChangeAspect="1" noChangeShapeType="1"/>
            </p:cNvSpPr>
            <p:nvPr/>
          </p:nvSpPr>
          <p:spPr bwMode="auto">
            <a:xfrm>
              <a:off x="3895" y="1813"/>
              <a:ext cx="0" cy="27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16" name="Text Box 12"/>
            <p:cNvSpPr txBox="1">
              <a:spLocks noChangeAspect="1" noChangeArrowheads="1"/>
            </p:cNvSpPr>
            <p:nvPr/>
          </p:nvSpPr>
          <p:spPr bwMode="auto">
            <a:xfrm>
              <a:off x="3312" y="2208"/>
              <a:ext cx="1143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800" b="1" dirty="0">
                  <a:solidFill>
                    <a:srgbClr val="CC3300"/>
                  </a:solidFill>
                  <a:latin typeface="Times" pitchFamily="18" charset="0"/>
                </a:rPr>
                <a:t>Onset of photosynthesis</a:t>
              </a:r>
            </a:p>
          </p:txBody>
        </p:sp>
        <p:sp>
          <p:nvSpPr>
            <p:cNvPr id="17" name="Line 13"/>
            <p:cNvSpPr>
              <a:spLocks noChangeAspect="1" noChangeShapeType="1"/>
            </p:cNvSpPr>
            <p:nvPr/>
          </p:nvSpPr>
          <p:spPr bwMode="auto">
            <a:xfrm flipV="1">
              <a:off x="3734" y="2127"/>
              <a:ext cx="121" cy="1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sz="800"/>
            </a:p>
          </p:txBody>
        </p:sp>
      </p:grpSp>
      <p:pic>
        <p:nvPicPr>
          <p:cNvPr id="18" name="Rectangl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1752600"/>
            <a:ext cx="1447800" cy="106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4495800"/>
            <a:ext cx="100861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 descr="Asiaflux-logo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1295400"/>
            <a:ext cx="1019175" cy="742950"/>
          </a:xfrm>
          <a:prstGeom prst="rect">
            <a:avLst/>
          </a:prstGeom>
        </p:spPr>
      </p:pic>
      <p:pic>
        <p:nvPicPr>
          <p:cNvPr id="29" name="Picture 28" descr="carboeurope-logo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0" y="3733800"/>
            <a:ext cx="609600" cy="625642"/>
          </a:xfrm>
          <a:prstGeom prst="rect">
            <a:avLst/>
          </a:prstGeom>
        </p:spPr>
      </p:pic>
      <p:pic>
        <p:nvPicPr>
          <p:cNvPr id="27" name="Picture 26" descr="CarboAfrica-logo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1000" y="1905000"/>
            <a:ext cx="704850" cy="771525"/>
          </a:xfrm>
          <a:prstGeom prst="rect">
            <a:avLst/>
          </a:prstGeom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14800" y="2590800"/>
            <a:ext cx="1676400" cy="4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 descr="C:\Documents and Settings\vaningen\Desktop\LaThuileStaging\LaThuile\LgFLUXNET_April2003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1000" y="2971800"/>
            <a:ext cx="758274" cy="762000"/>
          </a:xfrm>
          <a:prstGeom prst="rect">
            <a:avLst/>
          </a:prstGeom>
          <a:noFill/>
        </p:spPr>
      </p:pic>
      <p:sp>
        <p:nvSpPr>
          <p:cNvPr id="31" name="Down Arrow 30"/>
          <p:cNvSpPr/>
          <p:nvPr/>
        </p:nvSpPr>
        <p:spPr>
          <a:xfrm rot="17851845">
            <a:off x="3880597" y="3722520"/>
            <a:ext cx="170365" cy="60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16200000">
            <a:off x="3750575" y="1932742"/>
            <a:ext cx="184683" cy="6742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16200000">
            <a:off x="3746374" y="2838396"/>
            <a:ext cx="203114" cy="8256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 rot="16200000">
            <a:off x="3738027" y="2427454"/>
            <a:ext cx="177628" cy="60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34"/>
          <p:cNvSpPr/>
          <p:nvPr/>
        </p:nvSpPr>
        <p:spPr>
          <a:xfrm rot="14423668">
            <a:off x="3683195" y="1411137"/>
            <a:ext cx="155180" cy="7127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MarkusDario-1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62800" y="1905000"/>
            <a:ext cx="1371600" cy="1027253"/>
          </a:xfrm>
          <a:prstGeom prst="rect">
            <a:avLst/>
          </a:prstGeom>
        </p:spPr>
      </p:pic>
      <p:pic>
        <p:nvPicPr>
          <p:cNvPr id="36" name="Picture 35" descr="carboeurope-logo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1800" y="2819400"/>
            <a:ext cx="723900" cy="742950"/>
          </a:xfrm>
          <a:prstGeom prst="rect">
            <a:avLst/>
          </a:prstGeom>
        </p:spPr>
      </p:pic>
      <p:sp>
        <p:nvSpPr>
          <p:cNvPr id="39" name="Right Arrow 38"/>
          <p:cNvSpPr/>
          <p:nvPr/>
        </p:nvSpPr>
        <p:spPr>
          <a:xfrm rot="2018712">
            <a:off x="5071828" y="2039466"/>
            <a:ext cx="1814051" cy="152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148604">
            <a:off x="5004000" y="2426836"/>
            <a:ext cx="1814051" cy="152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537977">
            <a:off x="5724441" y="2827072"/>
            <a:ext cx="1086871" cy="134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21149226">
            <a:off x="5031365" y="3242140"/>
            <a:ext cx="1814051" cy="152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20448460">
            <a:off x="4877478" y="3668104"/>
            <a:ext cx="1940472" cy="131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 descr="FluxnetProposals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800600" y="5029200"/>
            <a:ext cx="1066800" cy="733277"/>
          </a:xfrm>
          <a:prstGeom prst="rect">
            <a:avLst/>
          </a:prstGeom>
        </p:spPr>
      </p:pic>
      <p:pic>
        <p:nvPicPr>
          <p:cNvPr id="46" name="Picture 45" descr="Data-download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334000" y="5257800"/>
            <a:ext cx="919162" cy="609527"/>
          </a:xfrm>
          <a:prstGeom prst="rect">
            <a:avLst/>
          </a:prstGeom>
        </p:spPr>
      </p:pic>
      <p:pic>
        <p:nvPicPr>
          <p:cNvPr id="47" name="Picture 46" descr="matlab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19800" y="4953000"/>
            <a:ext cx="907143" cy="714375"/>
          </a:xfrm>
          <a:prstGeom prst="rect">
            <a:avLst/>
          </a:prstGeom>
        </p:spPr>
      </p:pic>
      <p:sp>
        <p:nvSpPr>
          <p:cNvPr id="48" name="Down Arrow 47"/>
          <p:cNvSpPr/>
          <p:nvPr/>
        </p:nvSpPr>
        <p:spPr>
          <a:xfrm rot="1343433">
            <a:off x="6771785" y="4149956"/>
            <a:ext cx="169937" cy="773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11413497">
            <a:off x="3297091" y="4990898"/>
            <a:ext cx="1295400" cy="1104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152400" y="4953000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Synthesis activities</a:t>
            </a:r>
            <a:endParaRPr lang="en-US" dirty="0"/>
          </a:p>
        </p:txBody>
      </p:sp>
      <p:sp>
        <p:nvSpPr>
          <p:cNvPr id="54" name="Right Arrow 53"/>
          <p:cNvSpPr/>
          <p:nvPr/>
        </p:nvSpPr>
        <p:spPr>
          <a:xfrm rot="3772032">
            <a:off x="5033809" y="4654917"/>
            <a:ext cx="283451" cy="158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 descr="BWC-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286000" y="5562600"/>
            <a:ext cx="990600" cy="742950"/>
          </a:xfrm>
          <a:prstGeom prst="rect">
            <a:avLst/>
          </a:prstGeom>
        </p:spPr>
      </p:pic>
      <p:sp>
        <p:nvSpPr>
          <p:cNvPr id="50" name="Right Arrow 49"/>
          <p:cNvSpPr/>
          <p:nvPr/>
        </p:nvSpPr>
        <p:spPr>
          <a:xfrm rot="9817552">
            <a:off x="3266657" y="5451714"/>
            <a:ext cx="1394449" cy="1300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BWC-3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200400" y="6115050"/>
            <a:ext cx="990600" cy="742950"/>
          </a:xfrm>
          <a:prstGeom prst="rect">
            <a:avLst/>
          </a:prstGeom>
        </p:spPr>
      </p:pic>
      <p:sp>
        <p:nvSpPr>
          <p:cNvPr id="51" name="Right Arrow 50"/>
          <p:cNvSpPr/>
          <p:nvPr/>
        </p:nvSpPr>
        <p:spPr>
          <a:xfrm rot="8333403">
            <a:off x="3689740" y="5761037"/>
            <a:ext cx="1089589" cy="115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52800" y="3581400"/>
            <a:ext cx="2438400" cy="251460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Synthesis Paper Teams (70)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Synthesis Collaboration interactions</a:t>
            </a:r>
            <a:endParaRPr lang="en-US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657600"/>
            <a:ext cx="100861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BWC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4724400"/>
            <a:ext cx="990600" cy="742950"/>
          </a:xfrm>
          <a:prstGeom prst="rect">
            <a:avLst/>
          </a:prstGeom>
        </p:spPr>
      </p:pic>
      <p:pic>
        <p:nvPicPr>
          <p:cNvPr id="7" name="Picture 6" descr="BWC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419600"/>
            <a:ext cx="990600" cy="7429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" y="1447800"/>
            <a:ext cx="1752600" cy="160020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Site Measurement Scientists (129)</a:t>
            </a:r>
            <a:endParaRPr lang="en-US" dirty="0"/>
          </a:p>
        </p:txBody>
      </p:sp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1524000"/>
            <a:ext cx="421105" cy="41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Rectangl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0"/>
            <a:ext cx="762000" cy="55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MPj0401953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828800"/>
            <a:ext cx="572452" cy="381000"/>
          </a:xfrm>
          <a:prstGeom prst="rect">
            <a:avLst/>
          </a:prstGeom>
          <a:noFill/>
        </p:spPr>
      </p:pic>
      <p:sp>
        <p:nvSpPr>
          <p:cNvPr id="13" name="Left-Right Arrow 12"/>
          <p:cNvSpPr/>
          <p:nvPr/>
        </p:nvSpPr>
        <p:spPr>
          <a:xfrm rot="1621029">
            <a:off x="1866341" y="3413771"/>
            <a:ext cx="1496130" cy="1892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800" y="33528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Ancillary site data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Data usage permission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Credit/co-authorship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Contribution to analysis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3352800" y="1295400"/>
            <a:ext cx="1676400" cy="114300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Steering Committee of Regional Networks</a:t>
            </a:r>
            <a:endParaRPr lang="en-US" dirty="0"/>
          </a:p>
        </p:txBody>
      </p:sp>
      <p:sp>
        <p:nvSpPr>
          <p:cNvPr id="16" name="Up-Down Arrow 15"/>
          <p:cNvSpPr/>
          <p:nvPr/>
        </p:nvSpPr>
        <p:spPr>
          <a:xfrm>
            <a:off x="4191000" y="2438400"/>
            <a:ext cx="152400" cy="1143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267200" y="25056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Permission to pursue synthesis activity on the data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04800" y="5257800"/>
            <a:ext cx="1371600" cy="121920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smtClean="0"/>
              <a:t>Quality and Gap Fill (2)</a:t>
            </a:r>
            <a:endParaRPr lang="en-US" dirty="0"/>
          </a:p>
        </p:txBody>
      </p:sp>
      <p:pic>
        <p:nvPicPr>
          <p:cNvPr id="19" name="Picture 18" descr="MarkusDario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" y="5334000"/>
            <a:ext cx="685800" cy="513627"/>
          </a:xfrm>
          <a:prstGeom prst="rect">
            <a:avLst/>
          </a:prstGeom>
        </p:spPr>
      </p:pic>
      <p:sp>
        <p:nvSpPr>
          <p:cNvPr id="20" name="Left-Right Arrow 19"/>
          <p:cNvSpPr/>
          <p:nvPr/>
        </p:nvSpPr>
        <p:spPr>
          <a:xfrm rot="20605331">
            <a:off x="1689500" y="5112786"/>
            <a:ext cx="1676400" cy="152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752600" y="5334000"/>
            <a:ext cx="1600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Clarification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Correction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239000" y="2438400"/>
            <a:ext cx="1295400" cy="1524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en-US" dirty="0" err="1" smtClean="0"/>
              <a:t>Fluxdata</a:t>
            </a:r>
            <a:r>
              <a:rPr lang="en-US" dirty="0" smtClean="0"/>
              <a:t> web site</a:t>
            </a:r>
            <a:endParaRPr lang="en-US" dirty="0"/>
          </a:p>
        </p:txBody>
      </p:sp>
      <p:pic>
        <p:nvPicPr>
          <p:cNvPr id="23" name="Picture 22" descr="FluxnetProposal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315200" y="2514600"/>
            <a:ext cx="1066800" cy="733277"/>
          </a:xfrm>
          <a:prstGeom prst="rect">
            <a:avLst/>
          </a:prstGeom>
        </p:spPr>
      </p:pic>
      <p:sp>
        <p:nvSpPr>
          <p:cNvPr id="24" name="Left-Right Arrow 23"/>
          <p:cNvSpPr/>
          <p:nvPr/>
        </p:nvSpPr>
        <p:spPr>
          <a:xfrm rot="20227666">
            <a:off x="5731493" y="3827692"/>
            <a:ext cx="1600200" cy="20102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96000" y="4114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Data access, updates, and corrections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Collaboration support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Information on other teams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Portal Users/USES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Synthesis teams</a:t>
            </a:r>
          </a:p>
          <a:p>
            <a:pPr lvl="1"/>
            <a:r>
              <a:rPr lang="en-US" dirty="0" smtClean="0"/>
              <a:t>Site selection and communication with site scientists</a:t>
            </a:r>
          </a:p>
          <a:p>
            <a:pPr lvl="1"/>
            <a:r>
              <a:rPr lang="en-US" dirty="0" smtClean="0"/>
              <a:t>Data access (ancillary and flux/meteorological)</a:t>
            </a:r>
          </a:p>
          <a:p>
            <a:pPr lvl="1"/>
            <a:r>
              <a:rPr lang="en-US" dirty="0" smtClean="0"/>
              <a:t>Data analysis support</a:t>
            </a:r>
          </a:p>
          <a:p>
            <a:r>
              <a:rPr lang="en-US" dirty="0" smtClean="0"/>
              <a:t>Site Measurement Scientists</a:t>
            </a:r>
          </a:p>
          <a:p>
            <a:pPr lvl="1"/>
            <a:r>
              <a:rPr lang="en-US" dirty="0" smtClean="0"/>
              <a:t>Information about and communication with synthesis teams</a:t>
            </a:r>
          </a:p>
          <a:p>
            <a:pPr lvl="1"/>
            <a:r>
              <a:rPr lang="en-US" dirty="0" smtClean="0"/>
              <a:t>Correct site ancillary information</a:t>
            </a:r>
          </a:p>
          <a:p>
            <a:pPr lvl="1"/>
            <a:r>
              <a:rPr lang="en-US" dirty="0" smtClean="0"/>
              <a:t>Access the FLUXNET version of site data</a:t>
            </a:r>
          </a:p>
          <a:p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Potential synthesis activity investigation</a:t>
            </a:r>
          </a:p>
          <a:p>
            <a:pPr lvl="1"/>
            <a:r>
              <a:rPr lang="en-US" dirty="0" smtClean="0"/>
              <a:t>Funding agent verification of funding value</a:t>
            </a:r>
          </a:p>
          <a:p>
            <a:pPr lvl="1"/>
            <a:r>
              <a:rPr lang="en-US" dirty="0" smtClean="0"/>
              <a:t>Modeler understanding of measurements</a:t>
            </a:r>
          </a:p>
          <a:p>
            <a:pPr lvl="1"/>
            <a:r>
              <a:rPr lang="en-US" dirty="0" smtClean="0"/>
              <a:t>Updated information about the collaboration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design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Minimize the barrier to entry</a:t>
            </a:r>
          </a:p>
          <a:p>
            <a:r>
              <a:rPr lang="en-US" dirty="0" smtClean="0"/>
              <a:t>Focus on functionality targeted at improving the </a:t>
            </a:r>
            <a:r>
              <a:rPr lang="en-US" b="1" dirty="0" smtClean="0"/>
              <a:t>science</a:t>
            </a:r>
            <a:r>
              <a:rPr lang="en-US" dirty="0" smtClean="0"/>
              <a:t> </a:t>
            </a:r>
            <a:r>
              <a:rPr lang="en-US" dirty="0" smtClean="0"/>
              <a:t>experience (get familiar with the science)</a:t>
            </a:r>
            <a:endParaRPr lang="en-US" dirty="0" smtClean="0"/>
          </a:p>
          <a:p>
            <a:r>
              <a:rPr lang="en-US" dirty="0" smtClean="0"/>
              <a:t>Include critical content needed by a majority of collaborators</a:t>
            </a:r>
          </a:p>
          <a:p>
            <a:r>
              <a:rPr lang="en-US" dirty="0" smtClean="0"/>
              <a:t>Avoid adding extraneous functionality</a:t>
            </a:r>
          </a:p>
          <a:p>
            <a:r>
              <a:rPr lang="en-US" dirty="0" smtClean="0"/>
              <a:t>Listen to the target scientists (learn some of their science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Develop a relationship of mutual trust</a:t>
            </a:r>
            <a:endParaRPr lang="en-US" dirty="0" smtClean="0"/>
          </a:p>
          <a:p>
            <a:endParaRPr lang="en-US" sz="1900" dirty="0" smtClean="0"/>
          </a:p>
          <a:p>
            <a:pPr algn="ctr">
              <a:buNone/>
            </a:pPr>
            <a:r>
              <a:rPr lang="en-US" i="1" dirty="0" smtClean="0"/>
              <a:t>Anticipate changes in users’ practices due to introduction of collaborative tools</a:t>
            </a:r>
            <a:endParaRPr lang="en-US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public VIEW - Home</a:t>
            </a:r>
            <a:endParaRPr lang="en-US" dirty="0"/>
          </a:p>
        </p:txBody>
      </p:sp>
      <p:pic>
        <p:nvPicPr>
          <p:cNvPr id="5" name="Picture 4" descr="Fluxdata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19038"/>
            <a:ext cx="6626001" cy="5738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Fluxdata</a:t>
            </a:r>
            <a:r>
              <a:rPr lang="en-US" dirty="0" smtClean="0"/>
              <a:t> public VIEW - Blog</a:t>
            </a:r>
            <a:endParaRPr lang="en-US" dirty="0"/>
          </a:p>
        </p:txBody>
      </p:sp>
      <p:pic>
        <p:nvPicPr>
          <p:cNvPr id="3" name="Picture 2" descr="FluxdataBlo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14202"/>
            <a:ext cx="6858000" cy="574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1889</TotalTime>
  <Words>707</Words>
  <Application>Microsoft Office PowerPoint</Application>
  <PresentationFormat>On-screen Show (4:3)</PresentationFormat>
  <Paragraphs>142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A Data Centered Collaboration Portal to Support Global Carbon-Flux Analysis</vt:lpstr>
      <vt:lpstr>Fluxnet Global Carbon Flux Network</vt:lpstr>
      <vt:lpstr>Fluxnet Synthesis Workshops</vt:lpstr>
      <vt:lpstr>Fluxnet Collaboration data flow</vt:lpstr>
      <vt:lpstr>Synthesis Collaboration interactions</vt:lpstr>
      <vt:lpstr>Fluxdata Portal Users/USES</vt:lpstr>
      <vt:lpstr>Fluxdata design Philosophy</vt:lpstr>
      <vt:lpstr>Fluxdata public VIEW - Home</vt:lpstr>
      <vt:lpstr>Fluxdata public VIEW - Blog</vt:lpstr>
      <vt:lpstr>Fluxdata public VIEW</vt:lpstr>
      <vt:lpstr>Fluxdata public VIEW – synthesis teams</vt:lpstr>
      <vt:lpstr>Fluxdata public VIEW – Paper Detail</vt:lpstr>
      <vt:lpstr>Fluxdata Synthesis VIEW - Download</vt:lpstr>
      <vt:lpstr>Fluxdata Synthesis VIEW - Browsing</vt:lpstr>
      <vt:lpstr>Fluxdata Synthesis VIEW – Anc Update</vt:lpstr>
      <vt:lpstr>Fluxdata Site Scientist VIEW - Home</vt:lpstr>
      <vt:lpstr>Fluxdata design</vt:lpstr>
      <vt:lpstr>Acknowledgements</vt:lpstr>
      <vt:lpstr>Slide 19</vt:lpstr>
    </vt:vector>
  </TitlesOfParts>
  <Company>lbl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Data Centered Collaboration Portal to Support Global Carbon-Flux Analysis</dc:title>
  <dc:creator>acs</dc:creator>
  <cp:lastModifiedBy>acs</cp:lastModifiedBy>
  <cp:revision>50</cp:revision>
  <dcterms:created xsi:type="dcterms:W3CDTF">2008-12-07T19:38:55Z</dcterms:created>
  <dcterms:modified xsi:type="dcterms:W3CDTF">2008-12-09T14:08:18Z</dcterms:modified>
</cp:coreProperties>
</file>