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35.xml" ContentType="application/vnd.openxmlformats-officedocument.presentationml.slideLayout+xml"/>
  <Override PartName="/ppt/slides/slide28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8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56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64.xml" ContentType="application/vnd.openxmlformats-officedocument.presentationml.slideLayout+xml"/>
  <Override PartName="/ppt/theme/theme9.xml" ContentType="application/vnd.openxmlformats-officedocument.theme+xml"/>
  <Override PartName="/ppt/slideLayouts/slideLayout53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0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2.xml" ContentType="application/vnd.openxmlformats-officedocument.presentationml.slideLayout+xml"/>
  <Override PartName="/ppt/slides/slide10.xml" ContentType="application/vnd.openxmlformats-officedocument.presentationml.slide+xml"/>
  <Override PartName="/ppt/slides/slide33.xml" ContentType="application/vnd.openxmlformats-officedocument.presentationml.slide+xml"/>
  <Default Extension="png" ContentType="image/png"/>
  <Override PartName="/ppt/slideLayouts/slideLayout82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5.xml" ContentType="application/vnd.openxmlformats-officedocument.presentationml.slideLayout+xml"/>
  <Override PartName="/docProps/core.xml" ContentType="application/vnd.openxmlformats-package.core-properties+xml"/>
  <Override PartName="/ppt/slideMasters/slideMaster9.xml" ContentType="application/vnd.openxmlformats-officedocument.presentationml.slideMaster+xml"/>
  <Override PartName="/ppt/slides/slide31.xml" ContentType="application/vnd.openxmlformats-officedocument.presentationml.slide+xml"/>
  <Default Extension="bin" ContentType="application/vnd.openxmlformats-officedocument.presentationml.printerSettings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s/slide19.xml" ContentType="application/vnd.openxmlformats-officedocument.presentationml.slide+xml"/>
  <Override PartName="/ppt/slideLayouts/slideLayout58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Layouts/slideLayout3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2.xml" ContentType="application/vnd.openxmlformats-officedocument.theme+xml"/>
  <Override PartName="/ppt/theme/theme4.xml" ContentType="application/vnd.openxmlformats-officedocument.theme+xml"/>
  <Override PartName="/ppt/slides/slide2.xml" ContentType="application/vnd.openxmlformats-officedocument.presentationml.slide+xml"/>
  <Override PartName="/ppt/slideLayouts/slideLayout66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84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Masters/slideMaster8.xml" ContentType="application/vnd.openxmlformats-officedocument.presentationml.slideMaster+xml"/>
  <Default Extension="xml" ContentType="application/xml"/>
  <Override PartName="/ppt/slideLayouts/slideLayout29.xml" ContentType="application/vnd.openxmlformats-officedocument.presentationml.slideLayout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2.xml" ContentType="application/vnd.openxmlformats-officedocument.presentationml.slideLayout+xml"/>
  <Override PartName="/ppt/slides/slide25.xml" ContentType="application/vnd.openxmlformats-officedocument.presentationml.slide+xml"/>
  <Override PartName="/ppt/slideLayouts/slideLayout102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18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3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87.xml" ContentType="application/vnd.openxmlformats-officedocument.presentationml.slideLayout+xml"/>
  <Override PartName="/ppt/presentation.xml" ContentType="application/vnd.openxmlformats-officedocument.presentationml.presentation.main+xml"/>
  <Default Extension="jpeg" ContentType="image/jpeg"/>
  <Override PartName="/ppt/slideLayouts/slideLayout73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s/slide15.xml" ContentType="application/vnd.openxmlformats-officedocument.presentationml.slide+xml"/>
  <Override PartName="/ppt/slideLayouts/slideLayout42.xml" ContentType="application/vnd.openxmlformats-officedocument.presentationml.slideLayout+xml"/>
  <Default Extension="rels" ContentType="application/vnd.openxmlformats-package.relationships+xml"/>
  <Override PartName="/ppt/slideLayouts/slideLayout15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112.xml" ContentType="application/vnd.openxmlformats-officedocument.presentationml.slideLayout+xml"/>
  <Override PartName="/ppt/theme/theme12.xml" ContentType="application/vnd.openxmlformats-officedocument.theme+xml"/>
  <Override PartName="/ppt/slideLayouts/slideLayout120.xml" ContentType="application/vnd.openxmlformats-officedocument.presentationml.slideLayout+xml"/>
  <Override PartName="/ppt/slides/slide32.xml" ContentType="application/vnd.openxmlformats-officedocument.presentationml.slide+xml"/>
  <Override PartName="/ppt/slides/slide16.xml" ContentType="application/vnd.openxmlformats-officedocument.presentationml.slide+xml"/>
  <Override PartName="/ppt/slides/slide29.xml" ContentType="application/vnd.openxmlformats-officedocument.presentationml.slide+xml"/>
  <Override PartName="/ppt/slideLayouts/slideLayout92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s/slide22.xml" ContentType="application/vnd.openxmlformats-officedocument.presentationml.slide+xml"/>
  <Override PartName="/ppt/slideLayouts/slideLayout115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30.xml" ContentType="application/vnd.openxmlformats-officedocument.presentationml.slide+xml"/>
  <Override PartName="/ppt/slideLayouts/slideLayout23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95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17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1.xml" ContentType="application/vnd.openxmlformats-officedocument.theme+xml"/>
  <Override PartName="/ppt/slideLayouts/slideLayout111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98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0.xml" ContentType="application/vnd.openxmlformats-officedocument.theme+xml"/>
  <Override PartName="/ppt/presProps.xml" ContentType="application/vnd.openxmlformats-officedocument.presentationml.presProps+xml"/>
  <Override PartName="/ppt/theme/theme5.xml" ContentType="application/vnd.openxmlformats-officedocument.theme+xml"/>
  <Override PartName="/ppt/slideLayouts/slideLayout103.xml" ContentType="application/vnd.openxmlformats-officedocument.presentationml.slideLayout+xml"/>
  <Override PartName="/ppt/slides/slide27.xml" ContentType="application/vnd.openxmlformats-officedocument.presentationml.slide+xml"/>
  <Override PartName="/ppt/slideLayouts/slideLayout16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45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33.xml" ContentType="application/vnd.openxmlformats-officedocument.presentationml.slideLayout+xml"/>
  <Override PartName="/ppt/slideMasters/slideMaster10.xml" ContentType="application/vnd.openxmlformats-officedocument.presentationml.slideMaster+xml"/>
  <Override PartName="/ppt/slideLayouts/slideLayout101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s/slide35.xml" ContentType="application/vnd.openxmlformats-officedocument.presentationml.slide+xml"/>
  <Override PartName="/ppt/slideLayouts/slideLayout3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34.xml" ContentType="application/vnd.openxmlformats-officedocument.presentationml.slide+xml"/>
  <Override PartName="/ppt/slideLayouts/slideLayout28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9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31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s/slide24.xml" ContentType="application/vnd.openxmlformats-officedocument.presentationml.slide+xml"/>
  <Override PartName="/ppt/theme/theme7.xml" ContentType="application/vnd.openxmlformats-officedocument.theme+xml"/>
  <Override PartName="/ppt/slides/slide6.xml" ContentType="application/vnd.openxmlformats-officedocument.presentationml.slide+xml"/>
  <Default Extension="pdf" ContentType="application/pdf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  <p:sldMasterId id="2147483649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</p:sldMasterIdLst>
  <p:notesMasterIdLst>
    <p:notesMasterId r:id="rId47"/>
  </p:notesMasterIdLst>
  <p:handoutMasterIdLst>
    <p:handoutMasterId r:id="rId48"/>
  </p:handoutMasterIdLst>
  <p:sldIdLst>
    <p:sldId id="256" r:id="rId12"/>
    <p:sldId id="258" r:id="rId13"/>
    <p:sldId id="259" r:id="rId14"/>
    <p:sldId id="260" r:id="rId15"/>
    <p:sldId id="323" r:id="rId16"/>
    <p:sldId id="324" r:id="rId17"/>
    <p:sldId id="261" r:id="rId18"/>
    <p:sldId id="262" r:id="rId19"/>
    <p:sldId id="263" r:id="rId20"/>
    <p:sldId id="264" r:id="rId21"/>
    <p:sldId id="265" r:id="rId22"/>
    <p:sldId id="266" r:id="rId23"/>
    <p:sldId id="316" r:id="rId24"/>
    <p:sldId id="327" r:id="rId25"/>
    <p:sldId id="268" r:id="rId26"/>
    <p:sldId id="288" r:id="rId27"/>
    <p:sldId id="282" r:id="rId28"/>
    <p:sldId id="284" r:id="rId29"/>
    <p:sldId id="286" r:id="rId30"/>
    <p:sldId id="289" r:id="rId31"/>
    <p:sldId id="328" r:id="rId32"/>
    <p:sldId id="291" r:id="rId33"/>
    <p:sldId id="293" r:id="rId34"/>
    <p:sldId id="297" r:id="rId35"/>
    <p:sldId id="299" r:id="rId36"/>
    <p:sldId id="326" r:id="rId37"/>
    <p:sldId id="314" r:id="rId38"/>
    <p:sldId id="307" r:id="rId39"/>
    <p:sldId id="312" r:id="rId40"/>
    <p:sldId id="325" r:id="rId41"/>
    <p:sldId id="320" r:id="rId42"/>
    <p:sldId id="301" r:id="rId43"/>
    <p:sldId id="321" r:id="rId44"/>
    <p:sldId id="322" r:id="rId45"/>
    <p:sldId id="300" r:id="rId46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rgbClr val="595650"/>
        </a:solidFill>
        <a:latin typeface="Hoefler Text" charset="0"/>
        <a:ea typeface="ヒラギノ明朝 ProN W3" charset="-128"/>
        <a:cs typeface="+mn-cs"/>
        <a:sym typeface="Hoefler Text" charset="0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rgbClr val="595650"/>
        </a:solidFill>
        <a:latin typeface="Hoefler Text" charset="0"/>
        <a:ea typeface="ヒラギノ明朝 ProN W3" charset="-128"/>
        <a:cs typeface="+mn-cs"/>
        <a:sym typeface="Hoefler Text" charset="0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rgbClr val="595650"/>
        </a:solidFill>
        <a:latin typeface="Hoefler Text" charset="0"/>
        <a:ea typeface="ヒラギノ明朝 ProN W3" charset="-128"/>
        <a:cs typeface="+mn-cs"/>
        <a:sym typeface="Hoefler Text" charset="0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rgbClr val="595650"/>
        </a:solidFill>
        <a:latin typeface="Hoefler Text" charset="0"/>
        <a:ea typeface="ヒラギノ明朝 ProN W3" charset="-128"/>
        <a:cs typeface="+mn-cs"/>
        <a:sym typeface="Hoefler Text" charset="0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rgbClr val="595650"/>
        </a:solidFill>
        <a:latin typeface="Hoefler Text" charset="0"/>
        <a:ea typeface="ヒラギノ明朝 ProN W3" charset="-128"/>
        <a:cs typeface="+mn-cs"/>
        <a:sym typeface="Hoefler Text" charset="0"/>
      </a:defRPr>
    </a:lvl5pPr>
    <a:lvl6pPr marL="2286000" algn="l" defTabSz="914400" rtl="0" eaLnBrk="1" latinLnBrk="0" hangingPunct="1">
      <a:defRPr sz="3600" kern="1200">
        <a:solidFill>
          <a:srgbClr val="595650"/>
        </a:solidFill>
        <a:latin typeface="Hoefler Text" charset="0"/>
        <a:ea typeface="ヒラギノ明朝 ProN W3" charset="-128"/>
        <a:cs typeface="+mn-cs"/>
        <a:sym typeface="Hoefler Text" charset="0"/>
      </a:defRPr>
    </a:lvl6pPr>
    <a:lvl7pPr marL="2743200" algn="l" defTabSz="914400" rtl="0" eaLnBrk="1" latinLnBrk="0" hangingPunct="1">
      <a:defRPr sz="3600" kern="1200">
        <a:solidFill>
          <a:srgbClr val="595650"/>
        </a:solidFill>
        <a:latin typeface="Hoefler Text" charset="0"/>
        <a:ea typeface="ヒラギノ明朝 ProN W3" charset="-128"/>
        <a:cs typeface="+mn-cs"/>
        <a:sym typeface="Hoefler Text" charset="0"/>
      </a:defRPr>
    </a:lvl7pPr>
    <a:lvl8pPr marL="3200400" algn="l" defTabSz="914400" rtl="0" eaLnBrk="1" latinLnBrk="0" hangingPunct="1">
      <a:defRPr sz="3600" kern="1200">
        <a:solidFill>
          <a:srgbClr val="595650"/>
        </a:solidFill>
        <a:latin typeface="Hoefler Text" charset="0"/>
        <a:ea typeface="ヒラギノ明朝 ProN W3" charset="-128"/>
        <a:cs typeface="+mn-cs"/>
        <a:sym typeface="Hoefler Text" charset="0"/>
      </a:defRPr>
    </a:lvl8pPr>
    <a:lvl9pPr marL="3657600" algn="l" defTabSz="914400" rtl="0" eaLnBrk="1" latinLnBrk="0" hangingPunct="1">
      <a:defRPr sz="3600" kern="1200">
        <a:solidFill>
          <a:srgbClr val="595650"/>
        </a:solidFill>
        <a:latin typeface="Hoefler Text" charset="0"/>
        <a:ea typeface="ヒラギノ明朝 ProN W3" charset="-128"/>
        <a:cs typeface="+mn-cs"/>
        <a:sym typeface="Hoefler Tex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8750" autoAdjust="0"/>
    <p:restoredTop sz="94718" autoAdjust="0"/>
  </p:normalViewPr>
  <p:slideViewPr>
    <p:cSldViewPr snapToObjects="1">
      <p:cViewPr varScale="1">
        <p:scale>
          <a:sx n="67" d="100"/>
          <a:sy n="67" d="100"/>
        </p:scale>
        <p:origin x="-592" y="-120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slide" Target="slides/slide28.xml"/><Relationship Id="rId7" Type="http://schemas.openxmlformats.org/officeDocument/2006/relationships/slideMaster" Target="slideMasters/slideMaster7.xml"/><Relationship Id="rId43" Type="http://schemas.openxmlformats.org/officeDocument/2006/relationships/slide" Target="slides/slide32.xml"/><Relationship Id="rId25" Type="http://schemas.openxmlformats.org/officeDocument/2006/relationships/slide" Target="slides/slide14.xml"/><Relationship Id="rId10" Type="http://schemas.openxmlformats.org/officeDocument/2006/relationships/slideMaster" Target="slideMasters/slideMaster10.xml"/><Relationship Id="rId50" Type="http://schemas.openxmlformats.org/officeDocument/2006/relationships/presProps" Target="presProps.xml"/><Relationship Id="rId17" Type="http://schemas.openxmlformats.org/officeDocument/2006/relationships/slide" Target="slides/slide6.xml"/><Relationship Id="rId9" Type="http://schemas.openxmlformats.org/officeDocument/2006/relationships/slideMaster" Target="slideMasters/slideMaster9.xml"/><Relationship Id="rId18" Type="http://schemas.openxmlformats.org/officeDocument/2006/relationships/slide" Target="slides/slide7.xml"/><Relationship Id="rId27" Type="http://schemas.openxmlformats.org/officeDocument/2006/relationships/slide" Target="slides/slide16.xml"/><Relationship Id="rId14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28" Type="http://schemas.openxmlformats.org/officeDocument/2006/relationships/slide" Target="slides/slide17.xml"/><Relationship Id="rId45" Type="http://schemas.openxmlformats.org/officeDocument/2006/relationships/slide" Target="slides/slide34.xml"/><Relationship Id="rId42" Type="http://schemas.openxmlformats.org/officeDocument/2006/relationships/slide" Target="slides/slide31.xml"/><Relationship Id="rId6" Type="http://schemas.openxmlformats.org/officeDocument/2006/relationships/slideMaster" Target="slideMasters/slideMaster6.xml"/><Relationship Id="rId49" Type="http://schemas.openxmlformats.org/officeDocument/2006/relationships/printerSettings" Target="printerSettings/printerSettings1.bin"/><Relationship Id="rId44" Type="http://schemas.openxmlformats.org/officeDocument/2006/relationships/slide" Target="slides/slide33.xml"/><Relationship Id="rId19" Type="http://schemas.openxmlformats.org/officeDocument/2006/relationships/slide" Target="slides/slide8.xml"/><Relationship Id="rId38" Type="http://schemas.openxmlformats.org/officeDocument/2006/relationships/slide" Target="slides/slide27.xml"/><Relationship Id="rId20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46" Type="http://schemas.openxmlformats.org/officeDocument/2006/relationships/slide" Target="slides/slide35.xml"/><Relationship Id="rId35" Type="http://schemas.openxmlformats.org/officeDocument/2006/relationships/slide" Target="slides/slide24.xml"/><Relationship Id="rId51" Type="http://schemas.openxmlformats.org/officeDocument/2006/relationships/viewProps" Target="viewProps.xml"/><Relationship Id="rId31" Type="http://schemas.openxmlformats.org/officeDocument/2006/relationships/slide" Target="slides/slide20.xml"/><Relationship Id="rId34" Type="http://schemas.openxmlformats.org/officeDocument/2006/relationships/slide" Target="slides/slide23.xml"/><Relationship Id="rId40" Type="http://schemas.openxmlformats.org/officeDocument/2006/relationships/slide" Target="slides/slide29.xml"/><Relationship Id="rId36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13.xml"/><Relationship Id="rId47" Type="http://schemas.openxmlformats.org/officeDocument/2006/relationships/notesMaster" Target="notesMasters/notesMaster1.xml"/><Relationship Id="rId48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32" Type="http://schemas.openxmlformats.org/officeDocument/2006/relationships/slide" Target="slides/slide21.xml"/><Relationship Id="rId37" Type="http://schemas.openxmlformats.org/officeDocument/2006/relationships/slide" Target="slides/slide26.xml"/><Relationship Id="rId52" Type="http://schemas.openxmlformats.org/officeDocument/2006/relationships/theme" Target="theme/theme1.xml"/><Relationship Id="rId12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23" Type="http://schemas.openxmlformats.org/officeDocument/2006/relationships/slide" Target="slides/slide12.xml"/><Relationship Id="rId53" Type="http://schemas.openxmlformats.org/officeDocument/2006/relationships/tableStyles" Target="tableStyles.xml"/><Relationship Id="rId26" Type="http://schemas.openxmlformats.org/officeDocument/2006/relationships/slide" Target="slides/slide15.xml"/><Relationship Id="rId30" Type="http://schemas.openxmlformats.org/officeDocument/2006/relationships/slide" Target="slides/slide19.xml"/><Relationship Id="rId11" Type="http://schemas.openxmlformats.org/officeDocument/2006/relationships/slideMaster" Target="slideMasters/slideMaster11.xml"/><Relationship Id="rId29" Type="http://schemas.openxmlformats.org/officeDocument/2006/relationships/slide" Target="slides/slide18.xml"/><Relationship Id="rId16" Type="http://schemas.openxmlformats.org/officeDocument/2006/relationships/slide" Target="slides/slide5.xml"/><Relationship Id="rId33" Type="http://schemas.openxmlformats.org/officeDocument/2006/relationships/slide" Target="slides/slide22.xml"/><Relationship Id="rId41" Type="http://schemas.openxmlformats.org/officeDocument/2006/relationships/slide" Target="slides/slide30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2" Type="http://schemas.openxmlformats.org/officeDocument/2006/relationships/slide" Target="slides/slide11.xml"/><Relationship Id="rId21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6F2D1-2114-7943-83CC-4FE47B19A7D3}" type="datetimeFigureOut">
              <a:rPr lang="en-US" smtClean="0"/>
              <a:pPr/>
              <a:t>12/7/08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156A7-C0D9-194A-AADA-B86E4CEB18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60F99-D528-2742-AC89-AD32BBF45F42}" type="datetimeFigureOut">
              <a:rPr lang="en-US" smtClean="0"/>
              <a:pPr/>
              <a:t>12/7/08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A0B3B-7727-C14D-A728-B76B585AA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Plateau!!!</a:t>
            </a:r>
          </a:p>
          <a:p>
            <a:r>
              <a:rPr lang="en-US" dirty="0" err="1" smtClean="0"/>
              <a:t>Underdetermination</a:t>
            </a:r>
            <a:r>
              <a:rPr lang="en-US" dirty="0" smtClean="0"/>
              <a:t>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A0B3B-7727-C14D-A728-B76B585AA87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2768600"/>
            <a:ext cx="25590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8850" y="2768600"/>
            <a:ext cx="25590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oefler Tex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1511300"/>
            <a:ext cx="2857500" cy="568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1511300"/>
            <a:ext cx="8420100" cy="568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254000"/>
            <a:ext cx="28575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254000"/>
            <a:ext cx="84201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46900" y="2768600"/>
            <a:ext cx="25590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58350" y="2768600"/>
            <a:ext cx="25590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oefler Tex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254000"/>
            <a:ext cx="28575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254000"/>
            <a:ext cx="84201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2768600"/>
            <a:ext cx="56388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6388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oefler Tex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254000"/>
            <a:ext cx="28575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254000"/>
            <a:ext cx="84201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oefler Tex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2768600"/>
            <a:ext cx="25590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8850" y="2768600"/>
            <a:ext cx="255905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5308600"/>
            <a:ext cx="5638800" cy="189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308600"/>
            <a:ext cx="5638800" cy="189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oefler Tex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254000"/>
            <a:ext cx="28575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254000"/>
            <a:ext cx="84201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2768600"/>
            <a:ext cx="56388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6388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oefler Tex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254000"/>
            <a:ext cx="28575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254000"/>
            <a:ext cx="84201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1257300"/>
            <a:ext cx="5638800" cy="723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257300"/>
            <a:ext cx="5638800" cy="723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oefler Tex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105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105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oefler Tex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5308600"/>
            <a:ext cx="2559050" cy="246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8850" y="5308600"/>
            <a:ext cx="2559050" cy="246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oefler Tex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40275" y="1981200"/>
            <a:ext cx="1317625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1981200"/>
            <a:ext cx="3800475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oefler Tex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8445500"/>
            <a:ext cx="5638800" cy="77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445500"/>
            <a:ext cx="5638800" cy="77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oefler Tex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0" y="7188200"/>
            <a:ext cx="2857500" cy="203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7400" y="7188200"/>
            <a:ext cx="8420100" cy="203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_rels/slideMaster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3.jpeg"/><Relationship Id="rId10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4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2.xml"/></Relationships>
</file>

<file path=ppt/slideMasters/_rels/slideMaster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3.jpeg"/><Relationship Id="rId10" Type="http://schemas.openxmlformats.org/officeDocument/2006/relationships/slideLayout" Target="../slideLayouts/slideLayout120.xml"/><Relationship Id="rId5" Type="http://schemas.openxmlformats.org/officeDocument/2006/relationships/slideLayout" Target="../slideLayouts/slideLayout115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3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9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10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9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4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jpeg"/><Relationship Id="rId10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8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5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3.jpeg"/><Relationship Id="rId10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9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7.xml"/></Relationships>
</file>

<file path=ppt/slideMasters/_rels/slideMaster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6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3.jpeg"/><Relationship Id="rId10" Type="http://schemas.openxmlformats.org/officeDocument/2006/relationships/slideLayout" Target="../slideLayouts/slideLayout65.xml"/><Relationship Id="rId5" Type="http://schemas.openxmlformats.org/officeDocument/2006/relationships/slideLayout" Target="../slideLayouts/slideLayout6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8.xml"/></Relationships>
</file>

<file path=ppt/slideMasters/_rels/slideMaster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7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2.jpeg"/><Relationship Id="rId10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5.xml"/><Relationship Id="rId3" Type="http://schemas.openxmlformats.org/officeDocument/2006/relationships/slideLayout" Target="../slideLayouts/slideLayout69.xml"/></Relationships>
</file>

<file path=ppt/slideMasters/_rels/slideMaster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8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2.jpeg"/><Relationship Id="rId10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0.xml"/></Relationships>
</file>

<file path=ppt/slideMasters/_rels/slideMaster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99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2.jpeg"/><Relationship Id="rId10" Type="http://schemas.openxmlformats.org/officeDocument/2006/relationships/slideLayout" Target="../slideLayouts/slideLayout98.xml"/><Relationship Id="rId5" Type="http://schemas.openxmlformats.org/officeDocument/2006/relationships/slideLayout" Target="../slideLayouts/slideLayout9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1511300"/>
            <a:ext cx="11430000" cy="381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Baskerville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5308600"/>
            <a:ext cx="11430000" cy="189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oefler Text" charset="0"/>
              </a:rPr>
              <a:t>Click to edit Master text styles</a:t>
            </a:r>
          </a:p>
          <a:p>
            <a:pPr lvl="1"/>
            <a:r>
              <a:rPr lang="en-US" smtClean="0">
                <a:sym typeface="Hoefler Text" charset="0"/>
              </a:rPr>
              <a:t>Second level</a:t>
            </a:r>
          </a:p>
          <a:p>
            <a:pPr lvl="2"/>
            <a:r>
              <a:rPr lang="en-US" smtClean="0">
                <a:sym typeface="Hoefler Text" charset="0"/>
              </a:rPr>
              <a:t>Third level</a:t>
            </a:r>
          </a:p>
          <a:p>
            <a:pPr lvl="3"/>
            <a:r>
              <a:rPr lang="en-US" smtClean="0">
                <a:sym typeface="Hoefler Text" charset="0"/>
              </a:rPr>
              <a:t>Fourth level</a:t>
            </a:r>
          </a:p>
          <a:p>
            <a:pPr lvl="4"/>
            <a:r>
              <a:rPr lang="en-US" smtClean="0">
                <a:sym typeface="Hoefler Tex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Baskervill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sz="5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1pPr>
      <a:lvl2pPr marL="742950" indent="-285750" algn="ctr" rtl="0" eaLnBrk="0" fontAlgn="base" hangingPunct="0">
        <a:spcBef>
          <a:spcPct val="0"/>
        </a:spcBef>
        <a:spcAft>
          <a:spcPct val="0"/>
        </a:spcAft>
        <a:defRPr sz="5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2pPr>
      <a:lvl3pPr marL="1143000" indent="-228600" algn="ctr" rtl="0" eaLnBrk="0" fontAlgn="base" hangingPunct="0">
        <a:spcBef>
          <a:spcPct val="0"/>
        </a:spcBef>
        <a:spcAft>
          <a:spcPct val="0"/>
        </a:spcAft>
        <a:defRPr sz="5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3pPr>
      <a:lvl4pPr marL="1600200" indent="-228600" algn="ctr" rtl="0" eaLnBrk="0" fontAlgn="base" hangingPunct="0">
        <a:spcBef>
          <a:spcPct val="0"/>
        </a:spcBef>
        <a:spcAft>
          <a:spcPct val="0"/>
        </a:spcAft>
        <a:defRPr sz="5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4pPr>
      <a:lvl5pPr marL="2057400" indent="-228600" algn="ctr" rtl="0" eaLnBrk="0" fontAlgn="base" hangingPunct="0">
        <a:spcBef>
          <a:spcPct val="0"/>
        </a:spcBef>
        <a:spcAft>
          <a:spcPct val="0"/>
        </a:spcAft>
        <a:defRPr sz="5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2540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Baskerville" charset="0"/>
              </a:rPr>
              <a:t>Click to edit Master title style</a:t>
            </a: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2768600"/>
            <a:ext cx="52705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oefler Text" charset="0"/>
              </a:rPr>
              <a:t>Click to edit Master text styles</a:t>
            </a:r>
          </a:p>
          <a:p>
            <a:pPr lvl="1"/>
            <a:r>
              <a:rPr lang="en-US" smtClean="0">
                <a:sym typeface="Hoefler Text" charset="0"/>
              </a:rPr>
              <a:t>Second level</a:t>
            </a:r>
          </a:p>
          <a:p>
            <a:pPr lvl="2"/>
            <a:r>
              <a:rPr lang="en-US" smtClean="0">
                <a:sym typeface="Hoefler Text" charset="0"/>
              </a:rPr>
              <a:t>Third level</a:t>
            </a:r>
          </a:p>
          <a:p>
            <a:pPr lvl="3"/>
            <a:r>
              <a:rPr lang="en-US" smtClean="0">
                <a:sym typeface="Hoefler Text" charset="0"/>
              </a:rPr>
              <a:t>Fourth level</a:t>
            </a:r>
          </a:p>
          <a:p>
            <a:pPr lvl="4"/>
            <a:r>
              <a:rPr lang="en-US" smtClean="0">
                <a:sym typeface="Hoefler Tex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Baskervill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9pPr>
    </p:titleStyle>
    <p:bodyStyle>
      <a:lvl1pPr marL="5715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1pPr>
      <a:lvl2pPr marL="9652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2pPr>
      <a:lvl3pPr marL="14097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3pPr>
      <a:lvl4pPr marL="18542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4pPr>
      <a:lvl5pPr marL="22987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5pPr>
      <a:lvl6pPr marL="27559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6pPr>
      <a:lvl7pPr marL="32131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7pPr>
      <a:lvl8pPr marL="36703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8pPr>
      <a:lvl9pPr marL="41275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2540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Baskerville" charset="0"/>
              </a:rPr>
              <a:t>Click to edit Master title style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46900" y="2768600"/>
            <a:ext cx="52705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oefler Text" charset="0"/>
              </a:rPr>
              <a:t>Click to edit Master text styles</a:t>
            </a:r>
          </a:p>
          <a:p>
            <a:pPr lvl="1"/>
            <a:r>
              <a:rPr lang="en-US" smtClean="0">
                <a:sym typeface="Hoefler Text" charset="0"/>
              </a:rPr>
              <a:t>Second level</a:t>
            </a:r>
          </a:p>
          <a:p>
            <a:pPr lvl="2"/>
            <a:r>
              <a:rPr lang="en-US" smtClean="0">
                <a:sym typeface="Hoefler Text" charset="0"/>
              </a:rPr>
              <a:t>Third level</a:t>
            </a:r>
          </a:p>
          <a:p>
            <a:pPr lvl="3"/>
            <a:r>
              <a:rPr lang="en-US" smtClean="0">
                <a:sym typeface="Hoefler Text" charset="0"/>
              </a:rPr>
              <a:t>Fourth level</a:t>
            </a:r>
          </a:p>
          <a:p>
            <a:pPr lvl="4"/>
            <a:r>
              <a:rPr lang="en-US" smtClean="0">
                <a:sym typeface="Hoefler Tex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Baskervill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9pPr>
    </p:titleStyle>
    <p:bodyStyle>
      <a:lvl1pPr marL="5715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1pPr>
      <a:lvl2pPr marL="9652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2pPr>
      <a:lvl3pPr marL="14097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3pPr>
      <a:lvl4pPr marL="18542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4pPr>
      <a:lvl5pPr marL="22987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5pPr>
      <a:lvl6pPr marL="27559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6pPr>
      <a:lvl7pPr marL="32131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7pPr>
      <a:lvl8pPr marL="36703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8pPr>
      <a:lvl9pPr marL="41275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2540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Baskerville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2768600"/>
            <a:ext cx="114300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oefler Text" charset="0"/>
              </a:rPr>
              <a:t>Click to edit Master text styles</a:t>
            </a:r>
          </a:p>
          <a:p>
            <a:pPr lvl="1"/>
            <a:r>
              <a:rPr lang="en-US" smtClean="0">
                <a:sym typeface="Hoefler Text" charset="0"/>
              </a:rPr>
              <a:t>Second level</a:t>
            </a:r>
          </a:p>
          <a:p>
            <a:pPr lvl="2"/>
            <a:r>
              <a:rPr lang="en-US" smtClean="0">
                <a:sym typeface="Hoefler Text" charset="0"/>
              </a:rPr>
              <a:t>Third level</a:t>
            </a:r>
          </a:p>
          <a:p>
            <a:pPr lvl="3"/>
            <a:r>
              <a:rPr lang="en-US" smtClean="0">
                <a:sym typeface="Hoefler Text" charset="0"/>
              </a:rPr>
              <a:t>Fourth level</a:t>
            </a:r>
          </a:p>
          <a:p>
            <a:pPr lvl="4"/>
            <a:r>
              <a:rPr lang="en-US" smtClean="0">
                <a:sym typeface="Hoefler Tex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Baskervill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9pPr>
    </p:titleStyle>
    <p:bodyStyle>
      <a:lvl1pPr marL="5715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1pPr>
      <a:lvl2pPr marL="9652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2pPr>
      <a:lvl3pPr marL="14097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3pPr>
      <a:lvl4pPr marL="18542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4pPr>
      <a:lvl5pPr marL="22987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5pPr>
      <a:lvl6pPr marL="27559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6pPr>
      <a:lvl7pPr marL="32131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7pPr>
      <a:lvl8pPr marL="36703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8pPr>
      <a:lvl9pPr marL="41275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Baskervill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9pPr>
    </p:titleStyle>
    <p:bodyStyle>
      <a:lvl1pPr marL="5715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1pPr>
      <a:lvl2pPr marL="10160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2pPr>
      <a:lvl3pPr marL="14605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3pPr>
      <a:lvl4pPr marL="19050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4pPr>
      <a:lvl5pPr marL="23495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5pPr>
      <a:lvl6pPr marL="28067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6pPr>
      <a:lvl7pPr marL="32639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7pPr>
      <a:lvl8pPr marL="37211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8pPr>
      <a:lvl9pPr marL="41783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2540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Baskerville" charset="0"/>
              </a:rPr>
              <a:t>Click to edit Master title style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2768600"/>
            <a:ext cx="52705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oefler Text" charset="0"/>
              </a:rPr>
              <a:t>Click to edit Master text styles</a:t>
            </a:r>
          </a:p>
          <a:p>
            <a:pPr lvl="1"/>
            <a:r>
              <a:rPr lang="en-US" smtClean="0">
                <a:sym typeface="Hoefler Text" charset="0"/>
              </a:rPr>
              <a:t>Second level</a:t>
            </a:r>
          </a:p>
          <a:p>
            <a:pPr lvl="2"/>
            <a:r>
              <a:rPr lang="en-US" smtClean="0">
                <a:sym typeface="Hoefler Text" charset="0"/>
              </a:rPr>
              <a:t>Third level</a:t>
            </a:r>
          </a:p>
          <a:p>
            <a:pPr lvl="3"/>
            <a:r>
              <a:rPr lang="en-US" smtClean="0">
                <a:sym typeface="Hoefler Text" charset="0"/>
              </a:rPr>
              <a:t>Fourth level</a:t>
            </a:r>
          </a:p>
          <a:p>
            <a:pPr lvl="4"/>
            <a:r>
              <a:rPr lang="en-US" smtClean="0">
                <a:sym typeface="Hoefler Tex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Baskervill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9pPr>
    </p:titleStyle>
    <p:bodyStyle>
      <a:lvl1pPr marL="5715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1pPr>
      <a:lvl2pPr marL="9652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2pPr>
      <a:lvl3pPr marL="14097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3pPr>
      <a:lvl4pPr marL="18542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4pPr>
      <a:lvl5pPr marL="22987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5pPr>
      <a:lvl6pPr marL="27559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6pPr>
      <a:lvl7pPr marL="32131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7pPr>
      <a:lvl8pPr marL="36703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8pPr>
      <a:lvl9pPr marL="41275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2540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Baskerville" charset="0"/>
              </a:rPr>
              <a:t>Click to edit Master title style</a:t>
            </a: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2768600"/>
            <a:ext cx="114300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oefler Text" charset="0"/>
              </a:rPr>
              <a:t>Click to edit Master text styles</a:t>
            </a:r>
          </a:p>
          <a:p>
            <a:pPr lvl="1"/>
            <a:r>
              <a:rPr lang="en-US" smtClean="0">
                <a:sym typeface="Hoefler Text" charset="0"/>
              </a:rPr>
              <a:t>Second level</a:t>
            </a:r>
          </a:p>
          <a:p>
            <a:pPr lvl="2"/>
            <a:r>
              <a:rPr lang="en-US" smtClean="0">
                <a:sym typeface="Hoefler Text" charset="0"/>
              </a:rPr>
              <a:t>Third level</a:t>
            </a:r>
          </a:p>
          <a:p>
            <a:pPr lvl="3"/>
            <a:r>
              <a:rPr lang="en-US" smtClean="0">
                <a:sym typeface="Hoefler Text" charset="0"/>
              </a:rPr>
              <a:t>Fourth level</a:t>
            </a:r>
          </a:p>
          <a:p>
            <a:pPr lvl="4"/>
            <a:r>
              <a:rPr lang="en-US" smtClean="0">
                <a:sym typeface="Hoefler Tex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Baskervill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9pPr>
    </p:titleStyle>
    <p:bodyStyle>
      <a:lvl1pPr marL="5715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1pPr>
      <a:lvl2pPr marL="9652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2pPr>
      <a:lvl3pPr marL="14097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3pPr>
      <a:lvl4pPr marL="18542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4pPr>
      <a:lvl5pPr marL="22987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5pPr>
      <a:lvl6pPr marL="27559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6pPr>
      <a:lvl7pPr marL="32131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7pPr>
      <a:lvl8pPr marL="36703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8pPr>
      <a:lvl9pPr marL="41275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1257300"/>
            <a:ext cx="11430000" cy="7239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oefler Text" charset="0"/>
              </a:rPr>
              <a:t>Click to edit Master text styles</a:t>
            </a:r>
          </a:p>
          <a:p>
            <a:pPr lvl="1"/>
            <a:r>
              <a:rPr lang="en-US" smtClean="0">
                <a:sym typeface="Hoefler Text" charset="0"/>
              </a:rPr>
              <a:t>Second level</a:t>
            </a:r>
          </a:p>
          <a:p>
            <a:pPr lvl="2"/>
            <a:r>
              <a:rPr lang="en-US" smtClean="0">
                <a:sym typeface="Hoefler Text" charset="0"/>
              </a:rPr>
              <a:t>Third level</a:t>
            </a:r>
          </a:p>
          <a:p>
            <a:pPr lvl="3"/>
            <a:r>
              <a:rPr lang="en-US" smtClean="0">
                <a:sym typeface="Hoefler Text" charset="0"/>
              </a:rPr>
              <a:t>Fourth level</a:t>
            </a:r>
          </a:p>
          <a:p>
            <a:pPr lvl="4"/>
            <a:r>
              <a:rPr lang="en-US" smtClean="0">
                <a:sym typeface="Hoefler Tex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Baskervill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rgbClr val="626053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9pPr>
    </p:titleStyle>
    <p:bodyStyle>
      <a:lvl1pPr marL="571500" indent="-571500" algn="l" rtl="0" eaLnBrk="0" fontAlgn="base" hangingPunct="0">
        <a:spcBef>
          <a:spcPts val="42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1pPr>
      <a:lvl2pPr marL="965200" indent="-571500" algn="l" rtl="0" eaLnBrk="0" fontAlgn="base" hangingPunct="0">
        <a:spcBef>
          <a:spcPts val="42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2pPr>
      <a:lvl3pPr marL="1409700" indent="-571500" algn="l" rtl="0" eaLnBrk="0" fontAlgn="base" hangingPunct="0">
        <a:spcBef>
          <a:spcPts val="42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3pPr>
      <a:lvl4pPr marL="1854200" indent="-571500" algn="l" rtl="0" eaLnBrk="0" fontAlgn="base" hangingPunct="0">
        <a:spcBef>
          <a:spcPts val="42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4pPr>
      <a:lvl5pPr marL="2298700" indent="-571500" algn="l" rtl="0" eaLnBrk="0" fontAlgn="base" hangingPunct="0">
        <a:spcBef>
          <a:spcPts val="42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5pPr>
      <a:lvl6pPr marL="2755900" indent="-571500" algn="l" rtl="0" fontAlgn="base">
        <a:spcBef>
          <a:spcPts val="42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6pPr>
      <a:lvl7pPr marL="3213100" indent="-571500" algn="l" rtl="0" fontAlgn="base">
        <a:spcBef>
          <a:spcPts val="42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7pPr>
      <a:lvl8pPr marL="3670300" indent="-571500" algn="l" rtl="0" fontAlgn="base">
        <a:spcBef>
          <a:spcPts val="42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8pPr>
      <a:lvl9pPr marL="4127500" indent="-571500" algn="l" rtl="0" fontAlgn="base">
        <a:spcBef>
          <a:spcPts val="42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3657600"/>
            <a:ext cx="114300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Baskerville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Baskervill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9pPr>
    </p:titleStyle>
    <p:bodyStyle>
      <a:lvl1pPr marL="5715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1pPr>
      <a:lvl2pPr marL="10160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2pPr>
      <a:lvl3pPr marL="14605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3pPr>
      <a:lvl4pPr marL="19050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4pPr>
      <a:lvl5pPr marL="2349500" indent="-571500" algn="l" rtl="0" eaLnBrk="0" fontAlgn="base" hangingPunct="0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5pPr>
      <a:lvl6pPr marL="28067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6pPr>
      <a:lvl7pPr marL="32639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7pPr>
      <a:lvl8pPr marL="37211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8pPr>
      <a:lvl9pPr marL="4178300" indent="-571500" algn="l" rtl="0" fontAlgn="base">
        <a:spcBef>
          <a:spcPts val="2800"/>
        </a:spcBef>
        <a:spcAft>
          <a:spcPct val="0"/>
        </a:spcAft>
        <a:buSzPct val="124000"/>
        <a:buChar char="•"/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1981200"/>
            <a:ext cx="5270500" cy="3340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Baskerville" charset="0"/>
              </a:rPr>
              <a:t>Click to edit Master title style</a:t>
            </a: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5308600"/>
            <a:ext cx="5270500" cy="2463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oefler Text" charset="0"/>
              </a:rPr>
              <a:t>Click to edit Master text styles</a:t>
            </a:r>
          </a:p>
          <a:p>
            <a:pPr lvl="1"/>
            <a:r>
              <a:rPr lang="en-US" smtClean="0">
                <a:sym typeface="Hoefler Text" charset="0"/>
              </a:rPr>
              <a:t>Second level</a:t>
            </a:r>
          </a:p>
          <a:p>
            <a:pPr lvl="2"/>
            <a:r>
              <a:rPr lang="en-US" smtClean="0">
                <a:sym typeface="Hoefler Text" charset="0"/>
              </a:rPr>
              <a:t>Third level</a:t>
            </a:r>
          </a:p>
          <a:p>
            <a:pPr lvl="3"/>
            <a:r>
              <a:rPr lang="en-US" smtClean="0">
                <a:sym typeface="Hoefler Text" charset="0"/>
              </a:rPr>
              <a:t>Fourth level</a:t>
            </a:r>
          </a:p>
          <a:p>
            <a:pPr lvl="4"/>
            <a:r>
              <a:rPr lang="en-US" smtClean="0">
                <a:sym typeface="Hoefler Tex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Baskervill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9pPr>
    </p:titleStyle>
    <p:bodyStyle>
      <a:lvl1pPr marL="342900" indent="-342900" algn="ctr" rtl="0" eaLnBrk="0" fontAlgn="base" hangingPunct="0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1pPr>
      <a:lvl2pPr marL="742950" indent="-285750" algn="ctr" rtl="0" eaLnBrk="0" fontAlgn="base" hangingPunct="0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2pPr>
      <a:lvl3pPr marL="1143000" indent="-228600" algn="ctr" rtl="0" eaLnBrk="0" fontAlgn="base" hangingPunct="0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3pPr>
      <a:lvl4pPr marL="1600200" indent="-228600" algn="ctr" rtl="0" eaLnBrk="0" fontAlgn="base" hangingPunct="0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4pPr>
      <a:lvl5pPr marL="2057400" indent="-228600" algn="ctr" rtl="0" eaLnBrk="0" fontAlgn="base" hangingPunct="0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5pPr>
      <a:lvl6pPr marL="457200" algn="ctr" rtl="0" fontAlgn="base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6pPr>
      <a:lvl7pPr marL="914400" algn="ctr" rtl="0" fontAlgn="base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7pPr>
      <a:lvl8pPr marL="1371600" algn="ctr" rtl="0" fontAlgn="base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8pPr>
      <a:lvl9pPr marL="1828800" algn="ctr" rtl="0" fontAlgn="base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7188200"/>
            <a:ext cx="11430000" cy="127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Baskerville" charset="0"/>
              </a:rPr>
              <a:t>Click to edit Master title style</a:t>
            </a: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8445500"/>
            <a:ext cx="11430000" cy="774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oefler Text" charset="0"/>
              </a:rPr>
              <a:t>Click to edit Master text styles</a:t>
            </a:r>
          </a:p>
          <a:p>
            <a:pPr lvl="1"/>
            <a:r>
              <a:rPr lang="en-US" smtClean="0">
                <a:sym typeface="Hoefler Text" charset="0"/>
              </a:rPr>
              <a:t>Second level</a:t>
            </a:r>
          </a:p>
          <a:p>
            <a:pPr lvl="2"/>
            <a:r>
              <a:rPr lang="en-US" smtClean="0">
                <a:sym typeface="Hoefler Text" charset="0"/>
              </a:rPr>
              <a:t>Third level</a:t>
            </a:r>
          </a:p>
          <a:p>
            <a:pPr lvl="3"/>
            <a:r>
              <a:rPr lang="en-US" smtClean="0">
                <a:sym typeface="Hoefler Text" charset="0"/>
              </a:rPr>
              <a:t>Fourth level</a:t>
            </a:r>
          </a:p>
          <a:p>
            <a:pPr lvl="4"/>
            <a:r>
              <a:rPr lang="en-US" smtClean="0">
                <a:sym typeface="Hoefler Tex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Baskervill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800">
          <a:solidFill>
            <a:srgbClr val="1F5B5A"/>
          </a:solidFill>
          <a:effectLst>
            <a:outerShdw blurRad="38100" dist="38100" dir="2700000" algn="tl">
              <a:srgbClr val="000000"/>
            </a:outerShdw>
          </a:effectLst>
          <a:latin typeface="Baskerville" charset="0"/>
          <a:ea typeface="ヒラギノ明朝 ProN W3" charset="-128"/>
          <a:cs typeface="ヒラギノ明朝 ProN W3" charset="-128"/>
          <a:sym typeface="Baskerville" charset="0"/>
        </a:defRPr>
      </a:lvl9pPr>
    </p:titleStyle>
    <p:bodyStyle>
      <a:lvl1pPr marL="342900" indent="-342900" algn="ctr" rtl="0" eaLnBrk="0" fontAlgn="base" hangingPunct="0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1pPr>
      <a:lvl2pPr marL="742950" indent="-285750" algn="ctr" rtl="0" eaLnBrk="0" fontAlgn="base" hangingPunct="0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2pPr>
      <a:lvl3pPr marL="1143000" indent="-228600" algn="ctr" rtl="0" eaLnBrk="0" fontAlgn="base" hangingPunct="0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3pPr>
      <a:lvl4pPr marL="1600200" indent="-228600" algn="ctr" rtl="0" eaLnBrk="0" fontAlgn="base" hangingPunct="0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4pPr>
      <a:lvl5pPr marL="2057400" indent="-228600" algn="ctr" rtl="0" eaLnBrk="0" fontAlgn="base" hangingPunct="0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5pPr>
      <a:lvl6pPr marL="457200" algn="ctr" rtl="0" fontAlgn="base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6pPr>
      <a:lvl7pPr marL="914400" algn="ctr" rtl="0" fontAlgn="base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7pPr>
      <a:lvl8pPr marL="1371600" algn="ctr" rtl="0" fontAlgn="base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8pPr>
      <a:lvl9pPr marL="1828800" algn="ctr" rtl="0" fontAlgn="base">
        <a:spcBef>
          <a:spcPts val="1200"/>
        </a:spcBef>
        <a:spcAft>
          <a:spcPct val="0"/>
        </a:spcAft>
        <a:defRPr sz="3600">
          <a:solidFill>
            <a:srgbClr val="4B4B4B"/>
          </a:solidFill>
          <a:latin typeface="+mn-lt"/>
          <a:ea typeface="+mn-ea"/>
          <a:cs typeface="+mn-cs"/>
          <a:sym typeface="Hoefler Tex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image" Target="../media/image10.pd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pdf"/><Relationship Id="rId3" Type="http://schemas.openxmlformats.org/officeDocument/2006/relationships/image" Target="../media/image9.png"/><Relationship Id="rId5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Relationship Id="rId3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787400" y="1854200"/>
            <a:ext cx="11430000" cy="3810000"/>
          </a:xfrm>
        </p:spPr>
        <p:txBody>
          <a:bodyPr/>
          <a:lstStyle/>
          <a:p>
            <a:pPr eaLnBrk="1" hangingPunct="1"/>
            <a:r>
              <a:rPr lang="en-US" sz="6400" cap="small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Processes and Constraints in Scientific Model Construction</a:t>
            </a:r>
            <a:r>
              <a:rPr lang="en-US" sz="4800" cap="small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en-US" sz="4800" cap="small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endParaRPr lang="en-US" sz="4800" cap="small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48483" name="Rectangle 2"/>
          <p:cNvSpPr>
            <a:spLocks noGrp="1" noChangeArrowheads="1"/>
          </p:cNvSpPr>
          <p:nvPr>
            <p:ph idx="1"/>
          </p:nvPr>
        </p:nvSpPr>
        <p:spPr>
          <a:xfrm>
            <a:off x="787400" y="5613400"/>
            <a:ext cx="11430000" cy="2692400"/>
          </a:xfrm>
        </p:spPr>
        <p:txBody>
          <a:bodyPr/>
          <a:lstStyle/>
          <a:p>
            <a:pPr marL="0" indent="0" eaLnBrk="1" hangingPunct="1"/>
            <a:r>
              <a:rPr lang="en-US" sz="3600" dirty="0" smtClean="0"/>
              <a:t>Will Bridewell</a:t>
            </a:r>
            <a:r>
              <a:rPr lang="en-US" sz="3600" baseline="30000" dirty="0" smtClean="0"/>
              <a:t>†</a:t>
            </a:r>
            <a:r>
              <a:rPr lang="en-US" sz="3600" dirty="0" smtClean="0"/>
              <a:t> and Pat Langley</a:t>
            </a:r>
            <a:r>
              <a:rPr lang="en-US" sz="3600" baseline="30000" dirty="0" smtClean="0"/>
              <a:t>†‡</a:t>
            </a:r>
          </a:p>
          <a:p>
            <a:pPr marL="0" indent="0" eaLnBrk="1" hangingPunct="1"/>
            <a:endParaRPr lang="en-US" sz="3600" dirty="0" smtClean="0"/>
          </a:p>
          <a:p>
            <a:pPr marL="0" indent="0" eaLnBrk="1" hangingPunct="1"/>
            <a:r>
              <a:rPr lang="en-US" sz="3600" baseline="30000" dirty="0" smtClean="0"/>
              <a:t>†</a:t>
            </a:r>
            <a:r>
              <a:rPr lang="en-US" sz="3600" dirty="0" smtClean="0"/>
              <a:t>Cognitive Systems Laboratory, CSLI, Stanford University</a:t>
            </a:r>
          </a:p>
          <a:p>
            <a:pPr marL="0" indent="0" eaLnBrk="1" hangingPunct="1"/>
            <a:r>
              <a:rPr lang="en-US" sz="3600" baseline="30000" dirty="0" smtClean="0"/>
              <a:t>‡</a:t>
            </a:r>
            <a:r>
              <a:rPr lang="en-US" sz="3600" dirty="0" smtClean="0"/>
              <a:t>CIRCAS, Arizona State University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164578" bIns="0"/>
          <a:lstStyle/>
          <a:p>
            <a:pPr marL="136525"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Generic Processes</a:t>
            </a:r>
          </a:p>
        </p:txBody>
      </p:sp>
      <p:sp>
        <p:nvSpPr>
          <p:cNvPr id="156675" name="Rectangle 2"/>
          <p:cNvSpPr>
            <a:spLocks/>
          </p:cNvSpPr>
          <p:nvPr/>
        </p:nvSpPr>
        <p:spPr bwMode="auto">
          <a:xfrm>
            <a:off x="941388" y="2698750"/>
            <a:ext cx="11125200" cy="2349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/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generic process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predation_Holling_1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</a:t>
            </a:r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entities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{prey},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{predator} 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</a:t>
            </a:r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parameters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r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[0, infinity],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e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[0, infinity] 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</a:t>
            </a:r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d[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, t, 1] = −1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r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                   d[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, t, 1] =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e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r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</p:txBody>
      </p:sp>
      <p:grpSp>
        <p:nvGrpSpPr>
          <p:cNvPr id="156676" name="Group 3"/>
          <p:cNvGrpSpPr>
            <a:grpSpLocks/>
          </p:cNvGrpSpPr>
          <p:nvPr/>
        </p:nvGrpSpPr>
        <p:grpSpPr bwMode="auto">
          <a:xfrm>
            <a:off x="1054100" y="5664200"/>
            <a:ext cx="9625013" cy="1636713"/>
            <a:chOff x="0" y="0"/>
            <a:chExt cx="6063" cy="1031"/>
          </a:xfrm>
        </p:grpSpPr>
        <p:sp>
          <p:nvSpPr>
            <p:cNvPr id="156686" name="Rectangle 21"/>
            <p:cNvSpPr>
              <a:spLocks/>
            </p:cNvSpPr>
            <p:nvPr/>
          </p:nvSpPr>
          <p:spPr bwMode="auto">
            <a:xfrm>
              <a:off x="4199" y="167"/>
              <a:ext cx="1864" cy="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n-US" sz="4200">
                  <a:solidFill>
                    <a:schemeClr val="tx1"/>
                  </a:solidFill>
                </a:rPr>
                <a:t>Instantiation</a:t>
              </a:r>
            </a:p>
          </p:txBody>
        </p:sp>
        <p:sp>
          <p:nvSpPr>
            <p:cNvPr id="156687" name="Line 22"/>
            <p:cNvSpPr>
              <a:spLocks noChangeShapeType="1"/>
            </p:cNvSpPr>
            <p:nvPr/>
          </p:nvSpPr>
          <p:spPr bwMode="auto">
            <a:xfrm>
              <a:off x="3295" y="367"/>
              <a:ext cx="753" cy="2"/>
            </a:xfrm>
            <a:prstGeom prst="line">
              <a:avLst/>
            </a:prstGeom>
            <a:noFill/>
            <a:ln w="101600">
              <a:solidFill>
                <a:srgbClr val="3F3F3F"/>
              </a:solidFill>
              <a:round/>
              <a:headEnd type="stealth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1508" name="Group 4"/>
          <p:cNvGraphicFramePr>
            <a:graphicFrameLocks noGrp="1"/>
          </p:cNvGraphicFramePr>
          <p:nvPr/>
        </p:nvGraphicFramePr>
        <p:xfrm>
          <a:off x="1054100" y="5664200"/>
          <a:ext cx="5027613" cy="1636713"/>
        </p:xfrm>
        <a:graphic>
          <a:graphicData uri="http://schemas.openxmlformats.org/drawingml/2006/table">
            <a:tbl>
              <a:tblPr/>
              <a:tblGrid>
                <a:gridCol w="2514600"/>
                <a:gridCol w="2513013"/>
              </a:tblGrid>
              <a:tr h="819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4000"/>
                        <a:buFontTx/>
                        <a:buNone/>
                        <a:tabLst>
                          <a:tab pos="1663700" algn="l"/>
                          <a:tab pos="18415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26053"/>
                          </a:solidFill>
                          <a:effectLst/>
                          <a:latin typeface="Hoefler Text" charset="0"/>
                          <a:ea typeface="ヒラギノ明朝 ProN W3" charset="-128"/>
                          <a:sym typeface="Hoefler Text" charset="0"/>
                        </a:rPr>
                        <a:t>P1: hare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4000"/>
                        <a:buFontTx/>
                        <a:buNone/>
                        <a:tabLst>
                          <a:tab pos="1663700" algn="l"/>
                          <a:tab pos="18415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26053"/>
                          </a:solidFill>
                          <a:effectLst/>
                          <a:latin typeface="Hoefler Text" charset="0"/>
                          <a:ea typeface="ヒラギノ明朝 ProN W3" charset="-128"/>
                          <a:sym typeface="Hoefler Text" charset="0"/>
                        </a:rPr>
                        <a:t>P2: wolf</a:t>
                      </a:r>
                    </a:p>
                  </a:txBody>
                  <a:tcPr marL="38100" marR="38100" marT="38100" marB="38100" anchor="ctr" horzOverflow="overflow">
                    <a:lnL>
                      <a:noFill/>
                    </a:lnL>
                    <a:lnR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4000"/>
                        <a:buFontTx/>
                        <a:buNone/>
                        <a:tabLst>
                          <a:tab pos="1663700" algn="l"/>
                          <a:tab pos="18415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26053"/>
                          </a:solidFill>
                          <a:effectLst/>
                          <a:latin typeface="Hoefler Text" charset="0"/>
                          <a:ea typeface="ヒラギノ明朝 ProN W3" charset="-128"/>
                          <a:sym typeface="Hoefler Text" charset="0"/>
                        </a:rPr>
                        <a:t>r: 0.1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4000"/>
                        <a:buFontTx/>
                        <a:buNone/>
                        <a:tabLst>
                          <a:tab pos="1663700" algn="l"/>
                          <a:tab pos="18415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26053"/>
                          </a:solidFill>
                          <a:effectLst/>
                          <a:latin typeface="Hoefler Text" charset="0"/>
                          <a:ea typeface="ヒラギノ明朝 ProN W3" charset="-128"/>
                          <a:sym typeface="Hoefler Text" charset="0"/>
                        </a:rPr>
                        <a:t>e: 0.3</a:t>
                      </a:r>
                    </a:p>
                  </a:txBody>
                  <a:tcPr marL="38100" marR="38100" marT="38100" marB="38100" anchor="ctr" horzOverflow="overflow">
                    <a:lnL>
                      <a:noFill/>
                    </a:lnL>
                    <a:lnR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164578" bIns="0"/>
          <a:lstStyle/>
          <a:p>
            <a:pPr marL="136525"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Generic Processes</a:t>
            </a:r>
          </a:p>
        </p:txBody>
      </p:sp>
      <p:sp>
        <p:nvSpPr>
          <p:cNvPr id="157699" name="Rectangle 2"/>
          <p:cNvSpPr>
            <a:spLocks/>
          </p:cNvSpPr>
          <p:nvPr/>
        </p:nvSpPr>
        <p:spPr bwMode="auto">
          <a:xfrm>
            <a:off x="941388" y="2698750"/>
            <a:ext cx="11125200" cy="2349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/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generic process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predation_Holling_1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</a:t>
            </a:r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entities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{prey},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{predator} 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</a:t>
            </a:r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parameters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r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[0, infinity],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e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[0, infinity] 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</a:t>
            </a:r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d[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, t, 1] = −1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r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                   d[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, t, 1] =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e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r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</p:txBody>
      </p:sp>
      <p:sp>
        <p:nvSpPr>
          <p:cNvPr id="157700" name="Rectangle 3"/>
          <p:cNvSpPr>
            <a:spLocks/>
          </p:cNvSpPr>
          <p:nvPr/>
        </p:nvSpPr>
        <p:spPr bwMode="auto">
          <a:xfrm>
            <a:off x="941388" y="7815263"/>
            <a:ext cx="11125200" cy="1409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/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process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wolves_eat_hares   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</a:t>
            </a:r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d[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hare.density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, t, 1] = −1 * 0.1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hare.density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wolf.density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                   d[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wolf.density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, t, 1] = 0.3 * 0.1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hare.density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wolf.density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</p:txBody>
      </p:sp>
      <p:grpSp>
        <p:nvGrpSpPr>
          <p:cNvPr id="157701" name="Group 4"/>
          <p:cNvGrpSpPr>
            <a:grpSpLocks/>
          </p:cNvGrpSpPr>
          <p:nvPr/>
        </p:nvGrpSpPr>
        <p:grpSpPr bwMode="auto">
          <a:xfrm>
            <a:off x="1054100" y="5664200"/>
            <a:ext cx="9625013" cy="1636713"/>
            <a:chOff x="0" y="0"/>
            <a:chExt cx="6063" cy="1031"/>
          </a:xfrm>
        </p:grpSpPr>
        <p:sp>
          <p:nvSpPr>
            <p:cNvPr id="157711" name="Rectangle 22"/>
            <p:cNvSpPr>
              <a:spLocks/>
            </p:cNvSpPr>
            <p:nvPr/>
          </p:nvSpPr>
          <p:spPr bwMode="auto">
            <a:xfrm>
              <a:off x="4199" y="167"/>
              <a:ext cx="1864" cy="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r>
                <a:rPr lang="en-US" sz="4200">
                  <a:solidFill>
                    <a:schemeClr val="tx1"/>
                  </a:solidFill>
                </a:rPr>
                <a:t>Instantiation</a:t>
              </a:r>
            </a:p>
          </p:txBody>
        </p:sp>
        <p:sp>
          <p:nvSpPr>
            <p:cNvPr id="157712" name="Line 23"/>
            <p:cNvSpPr>
              <a:spLocks noChangeShapeType="1"/>
            </p:cNvSpPr>
            <p:nvPr/>
          </p:nvSpPr>
          <p:spPr bwMode="auto">
            <a:xfrm>
              <a:off x="3295" y="367"/>
              <a:ext cx="753" cy="2"/>
            </a:xfrm>
            <a:prstGeom prst="line">
              <a:avLst/>
            </a:prstGeom>
            <a:noFill/>
            <a:ln w="101600">
              <a:solidFill>
                <a:srgbClr val="3F3F3F"/>
              </a:solidFill>
              <a:round/>
              <a:headEnd type="stealth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2533" name="Group 5"/>
          <p:cNvGraphicFramePr>
            <a:graphicFrameLocks noGrp="1"/>
          </p:cNvGraphicFramePr>
          <p:nvPr/>
        </p:nvGraphicFramePr>
        <p:xfrm>
          <a:off x="1054100" y="5664200"/>
          <a:ext cx="5027613" cy="1636713"/>
        </p:xfrm>
        <a:graphic>
          <a:graphicData uri="http://schemas.openxmlformats.org/drawingml/2006/table">
            <a:tbl>
              <a:tblPr/>
              <a:tblGrid>
                <a:gridCol w="2514600"/>
                <a:gridCol w="2513013"/>
              </a:tblGrid>
              <a:tr h="819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4000"/>
                        <a:buFontTx/>
                        <a:buNone/>
                        <a:tabLst>
                          <a:tab pos="1663700" algn="l"/>
                          <a:tab pos="18415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26053"/>
                          </a:solidFill>
                          <a:effectLst/>
                          <a:latin typeface="Hoefler Text" charset="0"/>
                          <a:ea typeface="ヒラギノ明朝 ProN W3" charset="-128"/>
                          <a:sym typeface="Hoefler Text" charset="0"/>
                        </a:rPr>
                        <a:t>P1: hare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4000"/>
                        <a:buFontTx/>
                        <a:buNone/>
                        <a:tabLst>
                          <a:tab pos="1663700" algn="l"/>
                          <a:tab pos="18415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26053"/>
                          </a:solidFill>
                          <a:effectLst/>
                          <a:latin typeface="Hoefler Text" charset="0"/>
                          <a:ea typeface="ヒラギノ明朝 ProN W3" charset="-128"/>
                          <a:sym typeface="Hoefler Text" charset="0"/>
                        </a:rPr>
                        <a:t>P2: wolf</a:t>
                      </a:r>
                    </a:p>
                  </a:txBody>
                  <a:tcPr marL="38100" marR="38100" marT="38100" marB="38100" anchor="ctr" horzOverflow="overflow">
                    <a:lnL>
                      <a:noFill/>
                    </a:lnL>
                    <a:lnR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4000"/>
                        <a:buFontTx/>
                        <a:buNone/>
                        <a:tabLst>
                          <a:tab pos="1663700" algn="l"/>
                          <a:tab pos="18415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26053"/>
                          </a:solidFill>
                          <a:effectLst/>
                          <a:latin typeface="Hoefler Text" charset="0"/>
                          <a:ea typeface="ヒラギノ明朝 ProN W3" charset="-128"/>
                          <a:sym typeface="Hoefler Text" charset="0"/>
                        </a:rPr>
                        <a:t>r: 0.1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24000"/>
                        <a:buFontTx/>
                        <a:buNone/>
                        <a:tabLst>
                          <a:tab pos="1663700" algn="l"/>
                          <a:tab pos="18415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26053"/>
                          </a:solidFill>
                          <a:effectLst/>
                          <a:latin typeface="Hoefler Text" charset="0"/>
                          <a:ea typeface="ヒラギノ明朝 ProN W3" charset="-128"/>
                          <a:sym typeface="Hoefler Text" charset="0"/>
                        </a:rPr>
                        <a:t>e: 0.3</a:t>
                      </a:r>
                    </a:p>
                  </a:txBody>
                  <a:tcPr marL="38100" marR="38100" marT="38100" marB="38100" anchor="ctr" horzOverflow="overflow">
                    <a:lnL>
                      <a:noFill/>
                    </a:lnL>
                    <a:lnR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sng" algn="ctr">
                      <a:solidFill>
                        <a:srgbClr val="9899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647700" y="219075"/>
            <a:ext cx="11709400" cy="1966913"/>
          </a:xfrm>
        </p:spPr>
        <p:txBody>
          <a:bodyPr lIns="0" tIns="0" rIns="164578" bIns="0"/>
          <a:lstStyle/>
          <a:p>
            <a:pPr marL="136525"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 IPM System</a:t>
            </a:r>
          </a:p>
        </p:txBody>
      </p:sp>
      <p:sp>
        <p:nvSpPr>
          <p:cNvPr id="158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2185988"/>
            <a:ext cx="10464800" cy="7096125"/>
          </a:xfrm>
        </p:spPr>
        <p:txBody>
          <a:bodyPr lIns="0" tIns="0" rIns="45715" bIns="0"/>
          <a:lstStyle/>
          <a:p>
            <a:pPr lvl="1" eaLnBrk="1" hangingPunct="1"/>
            <a:r>
              <a:rPr lang="en-US" sz="2800" b="1" dirty="0" smtClean="0">
                <a:latin typeface="Arial" charset="0"/>
                <a:cs typeface="Arial" charset="0"/>
                <a:sym typeface="Arial" charset="0"/>
              </a:rPr>
              <a:t>Given:</a:t>
            </a:r>
            <a:r>
              <a:rPr lang="en-US" sz="2800" dirty="0" smtClean="0"/>
              <a:t>  </a:t>
            </a:r>
            <a:endParaRPr lang="en-US" dirty="0" smtClean="0"/>
          </a:p>
          <a:p>
            <a:pPr marL="1182688" lvl="2" indent="-228600" eaLnBrk="1" hangingPunct="1">
              <a:spcBef>
                <a:spcPts val="600"/>
              </a:spcBef>
              <a:buClr>
                <a:srgbClr val="000000"/>
              </a:buClr>
              <a:buSzPct val="125000"/>
              <a:buFontTx/>
              <a:buChar char="-"/>
            </a:pPr>
            <a:r>
              <a:rPr lang="en-US" sz="2800" dirty="0" smtClean="0"/>
              <a:t>A library of generic entities and processes</a:t>
            </a:r>
          </a:p>
          <a:p>
            <a:pPr marL="1182688" lvl="2" indent="-228600" eaLnBrk="1" hangingPunct="1">
              <a:spcBef>
                <a:spcPts val="600"/>
              </a:spcBef>
              <a:buClr>
                <a:srgbClr val="000000"/>
              </a:buClr>
              <a:buSzPct val="125000"/>
              <a:buFontTx/>
              <a:buChar char="-"/>
            </a:pPr>
            <a:r>
              <a:rPr lang="en-US" sz="2800" dirty="0" smtClean="0"/>
              <a:t>Instantiated entities</a:t>
            </a:r>
          </a:p>
          <a:p>
            <a:pPr marL="1182688" lvl="2" indent="-228600" eaLnBrk="1" hangingPunct="1">
              <a:spcBef>
                <a:spcPts val="600"/>
              </a:spcBef>
              <a:buClr>
                <a:srgbClr val="000000"/>
              </a:buClr>
              <a:buSzPct val="125000"/>
              <a:buFontTx/>
              <a:buChar char="-"/>
            </a:pPr>
            <a:r>
              <a:rPr lang="en-US" sz="2800" dirty="0" smtClean="0"/>
              <a:t>Data</a:t>
            </a:r>
          </a:p>
          <a:p>
            <a:pPr marL="1639888" lvl="3" indent="-228600" eaLnBrk="1" hangingPunct="1">
              <a:spcBef>
                <a:spcPts val="600"/>
              </a:spcBef>
              <a:buClr>
                <a:srgbClr val="000000"/>
              </a:buClr>
              <a:buSzPct val="125000"/>
            </a:pPr>
            <a:endParaRPr lang="en-US" sz="2800" dirty="0" smtClean="0"/>
          </a:p>
          <a:p>
            <a:pPr marL="1182688" lvl="2" indent="-228600" eaLnBrk="1" hangingPunct="1">
              <a:spcBef>
                <a:spcPts val="600"/>
              </a:spcBef>
              <a:buSzPct val="155000"/>
              <a:buFontTx/>
              <a:buBlip>
                <a:blip r:embed="rId2"/>
              </a:buBlip>
            </a:pPr>
            <a:r>
              <a:rPr lang="en-US" sz="2800" dirty="0" smtClean="0"/>
              <a:t> Ground the generic processes with instantiated entities</a:t>
            </a:r>
          </a:p>
          <a:p>
            <a:pPr marL="1182688" lvl="2" indent="-228600" eaLnBrk="1" hangingPunct="1">
              <a:spcBef>
                <a:spcPts val="600"/>
              </a:spcBef>
              <a:buSzPct val="155000"/>
              <a:buFontTx/>
              <a:buBlip>
                <a:blip r:embed="rId2"/>
              </a:buBlip>
            </a:pPr>
            <a:r>
              <a:rPr lang="en-US" sz="2800" dirty="0" smtClean="0"/>
              <a:t> Generate </a:t>
            </a:r>
            <a:r>
              <a:rPr lang="en-US" sz="2800" b="1" dirty="0" smtClean="0">
                <a:latin typeface="Arial" charset="0"/>
                <a:cs typeface="Arial" charset="0"/>
                <a:sym typeface="Arial" charset="0"/>
              </a:rPr>
              <a:t>all</a:t>
            </a:r>
            <a:r>
              <a:rPr lang="en-US" sz="2800" dirty="0" smtClean="0"/>
              <a:t> combinations of the ground processes</a:t>
            </a:r>
          </a:p>
          <a:p>
            <a:pPr marL="1182688" lvl="2" indent="-228600" eaLnBrk="1" hangingPunct="1">
              <a:spcBef>
                <a:spcPts val="600"/>
              </a:spcBef>
              <a:buSzPct val="155000"/>
              <a:buFontTx/>
              <a:buBlip>
                <a:blip r:embed="rId2"/>
              </a:buBlip>
            </a:pPr>
            <a:r>
              <a:rPr lang="en-US" sz="2800" dirty="0" smtClean="0"/>
              <a:t> Fit the numeric parameters of each structure</a:t>
            </a:r>
          </a:p>
          <a:p>
            <a:pPr marL="563563" indent="-563563" eaLnBrk="1" hangingPunct="1">
              <a:spcBef>
                <a:spcPts val="600"/>
              </a:spcBef>
              <a:buClr>
                <a:srgbClr val="000000"/>
              </a:buClr>
              <a:buSzPct val="125000"/>
            </a:pPr>
            <a:endParaRPr lang="en-US" sz="2800" dirty="0" smtClean="0"/>
          </a:p>
          <a:p>
            <a:pPr lvl="1" eaLnBrk="1" hangingPunct="1">
              <a:spcBef>
                <a:spcPts val="600"/>
              </a:spcBef>
            </a:pPr>
            <a:r>
              <a:rPr lang="en-US" sz="2800" b="1" dirty="0" smtClean="0">
                <a:latin typeface="Arial" charset="0"/>
                <a:cs typeface="Arial" charset="0"/>
                <a:sym typeface="Arial" charset="0"/>
              </a:rPr>
              <a:t>Output:</a:t>
            </a:r>
            <a:r>
              <a:rPr lang="en-US" sz="2800" dirty="0" smtClean="0"/>
              <a:t>  The best models based on fit to the data</a:t>
            </a:r>
          </a:p>
          <a:p>
            <a:pPr marL="563563" indent="-563563" eaLnBrk="1" hangingPunct="1">
              <a:spcBef>
                <a:spcPts val="600"/>
              </a:spcBef>
              <a:buClr>
                <a:srgbClr val="000000"/>
              </a:buClr>
              <a:buSzPct val="125000"/>
              <a:buNone/>
            </a:pPr>
            <a:endParaRPr lang="en-US" sz="2800" dirty="0" smtClean="0"/>
          </a:p>
        </p:txBody>
      </p:sp>
      <p:sp>
        <p:nvSpPr>
          <p:cNvPr id="23555" name="Rectangle 3"/>
          <p:cNvSpPr>
            <a:spLocks/>
          </p:cNvSpPr>
          <p:nvPr/>
        </p:nvSpPr>
        <p:spPr bwMode="auto">
          <a:xfrm>
            <a:off x="4460875" y="1684338"/>
            <a:ext cx="4117668" cy="646331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4200" dirty="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(a naive approach)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Applications</a:t>
            </a:r>
            <a:endParaRPr lang="en-US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Content Placeholder 3" descr="ross-yr1-best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rcRect l="-20000" r="-20000"/>
              <a:stretch>
                <a:fillRect/>
              </a:stretch>
            </p:blipFill>
          </mc:Choice>
          <mc:Fallback>
            <p:blipFill>
              <a:blip r:embed="rId3"/>
              <a:srcRect l="-20000" r="-20000"/>
              <a:stretch>
                <a:fillRect/>
              </a:stretch>
            </p:blipFill>
          </mc:Fallback>
        </mc:AlternateContent>
        <p:spPr>
          <a:xfrm>
            <a:off x="-1041400" y="2208513"/>
            <a:ext cx="8991600" cy="4495800"/>
          </a:xfrm>
        </p:spPr>
      </p:pic>
      <p:pic>
        <p:nvPicPr>
          <p:cNvPr id="5" name="Picture 4" descr="fjord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 rot="5400000">
            <a:off x="6835858" y="1038142"/>
            <a:ext cx="5378284" cy="6959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25600" y="6897469"/>
            <a:ext cx="4082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Aquatic Ecosystems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255000" y="6897469"/>
            <a:ext cx="33119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Fjord Dynamics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930400" y="8954363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smtClean="0"/>
              <a:t>also, biochemical kinetics, protist interactions, photosynthesis</a:t>
            </a:r>
            <a:endParaRPr lang="en-US" sz="2400"/>
          </a:p>
        </p:txBody>
      </p:sp>
      <p:sp>
        <p:nvSpPr>
          <p:cNvPr id="9" name="TextBox 8"/>
          <p:cNvSpPr txBox="1"/>
          <p:nvPr/>
        </p:nvSpPr>
        <p:spPr>
          <a:xfrm>
            <a:off x="1400311" y="7846367"/>
            <a:ext cx="10204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See Bridewell et al. 2008,  </a:t>
            </a:r>
            <a:r>
              <a:rPr lang="en-US" i="1" smtClean="0"/>
              <a:t>Machine Learning</a:t>
            </a:r>
            <a:r>
              <a:rPr lang="en-US" smtClean="0"/>
              <a:t>, 71, 1–32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Life After IPM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0800" y="3569564"/>
            <a:ext cx="10706100" cy="4318000"/>
          </a:xfrm>
        </p:spPr>
        <p:txBody>
          <a:bodyPr/>
          <a:lstStyle/>
          <a:p>
            <a:r>
              <a:rPr lang="en-US" sz="3200" dirty="0" smtClean="0"/>
              <a:t>help scientists formalize their modeling knowledge;</a:t>
            </a:r>
          </a:p>
          <a:p>
            <a:r>
              <a:rPr lang="en-US" sz="3200" dirty="0" smtClean="0"/>
              <a:t>let scientists consider several alternative models;</a:t>
            </a:r>
          </a:p>
          <a:p>
            <a:r>
              <a:rPr lang="en-US" sz="3200" dirty="0" smtClean="0"/>
              <a:t>reduce some of the drudgery of model construction;</a:t>
            </a:r>
          </a:p>
          <a:p>
            <a:r>
              <a:rPr lang="en-US" sz="3200" dirty="0" smtClean="0"/>
              <a:t>speed exploration and evaluation.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787400" y="2984788"/>
            <a:ext cx="11049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ct val="40000"/>
              </a:spcBef>
            </a:pPr>
            <a:r>
              <a:rPr lang="en-US" sz="3200" dirty="0" smtClean="0"/>
              <a:t>Early versions of inductive process modeling systems:</a:t>
            </a:r>
            <a:endParaRPr lang="en-US" sz="32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87400" y="7625209"/>
            <a:ext cx="112395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ct val="70000"/>
              </a:spcBef>
            </a:pPr>
            <a:r>
              <a:rPr lang="en-US" sz="3200" dirty="0" smtClean="0"/>
              <a:t>However, IPM produces several structurally implausible models, some of which account quite well for the data.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650875" y="207963"/>
            <a:ext cx="11703050" cy="1989137"/>
          </a:xfrm>
        </p:spPr>
        <p:txBody>
          <a:bodyPr lIns="0" tIns="0" rIns="164592" bIns="0"/>
          <a:lstStyle/>
          <a:p>
            <a:pPr marL="136525" eaLnBrk="1" hangingPunct="1"/>
            <a:r>
              <a:rPr lang="en-US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Model Constraints</a:t>
            </a:r>
            <a:endParaRPr lang="en-US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9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20800" y="3276600"/>
            <a:ext cx="10147300" cy="4660900"/>
          </a:xfrm>
        </p:spPr>
        <p:txBody>
          <a:bodyPr lIns="0" tIns="0" rIns="45720" bIns="0"/>
          <a:lstStyle/>
          <a:p>
            <a:pPr marL="635000" indent="-635000" eaLnBrk="1" hangingPunct="1">
              <a:buSzPct val="139000"/>
              <a:buFontTx/>
              <a:buBlip>
                <a:blip r:embed="rId2"/>
              </a:buBlip>
            </a:pPr>
            <a:r>
              <a:rPr lang="en-US" sz="3200" dirty="0" smtClean="0"/>
              <a:t>eliminate implausible models;</a:t>
            </a:r>
          </a:p>
          <a:p>
            <a:pPr marL="635000" indent="-635000" eaLnBrk="1" hangingPunct="1">
              <a:buSzPct val="139000"/>
              <a:buFontTx/>
              <a:buBlip>
                <a:blip r:embed="rId2"/>
              </a:buBlip>
            </a:pPr>
            <a:r>
              <a:rPr lang="en-US" sz="3200" dirty="0" smtClean="0"/>
              <a:t>reduce the size of the search space;</a:t>
            </a:r>
          </a:p>
          <a:p>
            <a:pPr marL="635000" indent="-635000" eaLnBrk="1" hangingPunct="1">
              <a:buSzPct val="139000"/>
              <a:buFontTx/>
              <a:buBlip>
                <a:blip r:embed="rId2"/>
              </a:buBlip>
            </a:pPr>
            <a:r>
              <a:rPr lang="en-US" sz="3200" dirty="0" smtClean="0"/>
              <a:t>make complex domains tractable;</a:t>
            </a:r>
          </a:p>
          <a:p>
            <a:pPr marL="635000" indent="-635000" eaLnBrk="1" hangingPunct="1">
              <a:buSzPct val="139000"/>
              <a:buFontTx/>
              <a:buBlip>
                <a:blip r:embed="rId2"/>
              </a:buBlip>
            </a:pPr>
            <a:r>
              <a:rPr lang="en-US" sz="3200" dirty="0" smtClean="0"/>
              <a:t>improve model accuracy during incomplete search.</a:t>
            </a:r>
          </a:p>
        </p:txBody>
      </p:sp>
      <p:sp>
        <p:nvSpPr>
          <p:cNvPr id="159749" name="Rectangle 4"/>
          <p:cNvSpPr>
            <a:spLocks/>
          </p:cNvSpPr>
          <p:nvPr/>
        </p:nvSpPr>
        <p:spPr bwMode="auto">
          <a:xfrm>
            <a:off x="4213225" y="8953500"/>
            <a:ext cx="4567238" cy="46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2400" dirty="0">
                <a:solidFill>
                  <a:srgbClr val="191919"/>
                </a:solidFill>
              </a:rPr>
              <a:t>HIPM, </a:t>
            </a:r>
            <a:r>
              <a:rPr lang="en-US" sz="2400" dirty="0" err="1">
                <a:solidFill>
                  <a:srgbClr val="191919"/>
                </a:solidFill>
              </a:rPr>
              <a:t>Todorovski</a:t>
            </a:r>
            <a:r>
              <a:rPr lang="en-US" sz="2400" dirty="0">
                <a:solidFill>
                  <a:srgbClr val="191919"/>
                </a:solidFill>
              </a:rPr>
              <a:t> et al. AAAI-05</a:t>
            </a:r>
          </a:p>
        </p:txBody>
      </p:sp>
      <p:sp>
        <p:nvSpPr>
          <p:cNvPr id="6" name="Rectangle 5"/>
          <p:cNvSpPr/>
          <p:nvPr/>
        </p:nvSpPr>
        <p:spPr>
          <a:xfrm>
            <a:off x="787400" y="2984788"/>
            <a:ext cx="11049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ct val="40000"/>
              </a:spcBef>
            </a:pPr>
            <a:r>
              <a:rPr lang="en-US" sz="3200" dirty="0" smtClean="0"/>
              <a:t>Constraints on the structure of models:</a:t>
            </a:r>
            <a:endParaRPr lang="en-US" sz="3200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87400" y="7625209"/>
            <a:ext cx="112395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ct val="70000"/>
              </a:spcBef>
            </a:pPr>
            <a:r>
              <a:rPr lang="en-US" sz="3200" dirty="0" smtClean="0"/>
              <a:t>Structural constraints differ from constraints on model behavior most importantly because they do not require simulation.</a:t>
            </a:r>
            <a:endParaRPr lang="en-US" sz="3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46100" y="304800"/>
            <a:ext cx="11709400" cy="1968500"/>
          </a:xfrm>
        </p:spPr>
        <p:txBody>
          <a:bodyPr/>
          <a:lstStyle/>
          <a:p>
            <a:pPr eaLnBrk="1" hangingPunct="1"/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SC-IPM Constraints: </a:t>
            </a:r>
            <a:b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Necessary </a:t>
            </a:r>
          </a:p>
        </p:txBody>
      </p:sp>
      <p:sp>
        <p:nvSpPr>
          <p:cNvPr id="167940" name="Rectangle 3"/>
          <p:cNvSpPr>
            <a:spLocks/>
          </p:cNvSpPr>
          <p:nvPr/>
        </p:nvSpPr>
        <p:spPr bwMode="auto">
          <a:xfrm>
            <a:off x="2586037" y="3200400"/>
            <a:ext cx="7832725" cy="2286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0" rIns="57791" bIns="0" anchor="ctr">
            <a:noAutofit/>
          </a:bodyPr>
          <a:lstStyle/>
          <a:p>
            <a:pPr marL="57150" algn="l"/>
            <a:r>
              <a:rPr lang="en-US" sz="3400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Name</a:t>
            </a:r>
            <a:r>
              <a:rPr lang="en-US" sz="340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: </a:t>
            </a:r>
            <a:r>
              <a:rPr lang="en-US" sz="3400" i="1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Nutrient-Replenishment</a:t>
            </a:r>
            <a:endParaRPr lang="en-US" sz="3400" i="1" dirty="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57150" algn="l"/>
            <a:r>
              <a:rPr lang="en-US" sz="3400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Type: </a:t>
            </a:r>
            <a:r>
              <a:rPr lang="en-US" sz="3400" i="1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necessary</a:t>
            </a:r>
          </a:p>
          <a:p>
            <a:pPr marL="57150" algn="l"/>
            <a:r>
              <a:rPr lang="en-US" sz="3400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Processes:</a:t>
            </a:r>
          </a:p>
          <a:p>
            <a:pPr marL="57150" algn="l"/>
            <a:r>
              <a:rPr lang="en-US" sz="3400" i="1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  </a:t>
            </a:r>
            <a:r>
              <a:rPr lang="en-US" sz="3400" i="1" dirty="0" err="1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nutrient_mixing(N</a:t>
            </a:r>
            <a:r>
              <a:rPr lang="en-US" sz="3400" i="1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), </a:t>
            </a:r>
            <a:r>
              <a:rPr lang="en-US" sz="3400" i="1" dirty="0" err="1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remineralization(N</a:t>
            </a:r>
            <a:r>
              <a:rPr lang="en-US" sz="3400" i="1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,_ 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83887" y="5791200"/>
            <a:ext cx="6037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Specifies Required Processes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38987" y="7620000"/>
            <a:ext cx="4326826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P = primary producer</a:t>
            </a:r>
          </a:p>
          <a:p>
            <a:pPr algn="l"/>
            <a:r>
              <a:rPr lang="en-US" smtClean="0"/>
              <a:t>G = grazer</a:t>
            </a:r>
          </a:p>
          <a:p>
            <a:pPr algn="l"/>
            <a:r>
              <a:rPr lang="en-US" smtClean="0"/>
              <a:t>N = nutrient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Rectangle 3"/>
          <p:cNvSpPr>
            <a:spLocks/>
          </p:cNvSpPr>
          <p:nvPr/>
        </p:nvSpPr>
        <p:spPr bwMode="auto">
          <a:xfrm>
            <a:off x="2819400" y="3136900"/>
            <a:ext cx="7366000" cy="21971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57791" bIns="0" anchor="ctr"/>
          <a:lstStyle/>
          <a:p>
            <a:pPr marL="57150" algn="l"/>
            <a:r>
              <a:rPr lang="en-US" sz="3400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Name: </a:t>
            </a:r>
            <a:r>
              <a:rPr lang="en-US" sz="3400" i="1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Growth-Limitation</a:t>
            </a:r>
          </a:p>
          <a:p>
            <a:pPr marL="57150" algn="l"/>
            <a:r>
              <a:rPr lang="en-US" sz="3400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Type</a:t>
            </a:r>
            <a:r>
              <a:rPr lang="en-US" sz="3400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: </a:t>
            </a:r>
            <a:r>
              <a:rPr lang="en-US" sz="3400" i="1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always-together</a:t>
            </a:r>
          </a:p>
          <a:p>
            <a:pPr marL="57150" algn="l"/>
            <a:r>
              <a:rPr lang="en-US" sz="3400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Processes:</a:t>
            </a:r>
          </a:p>
          <a:p>
            <a:pPr marL="57150" algn="l"/>
            <a:r>
              <a:rPr lang="en-US" sz="3400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 </a:t>
            </a:r>
            <a:r>
              <a:rPr lang="en-US" sz="3400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 </a:t>
            </a:r>
            <a:r>
              <a:rPr lang="en-US" sz="3400" i="1" dirty="0" err="1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limited(</a:t>
            </a:r>
            <a:r>
              <a:rPr lang="en-US" sz="3400" i="1" dirty="0" err="1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P</a:t>
            </a:r>
            <a:r>
              <a:rPr lang="en-US" sz="3400" i="1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),</a:t>
            </a:r>
            <a:r>
              <a:rPr lang="en-US" sz="3400" i="1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 </a:t>
            </a:r>
            <a:r>
              <a:rPr lang="en-US" sz="3400" i="1" dirty="0" err="1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nutrient_limitation(P</a:t>
            </a:r>
            <a:r>
              <a:rPr lang="en-US" sz="3400" i="1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, N)</a:t>
            </a:r>
            <a:endParaRPr lang="en-US" sz="3400" i="1" dirty="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48751" y="5791200"/>
            <a:ext cx="2507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or None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38987" y="7620000"/>
            <a:ext cx="4326826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P = primary producer</a:t>
            </a:r>
          </a:p>
          <a:p>
            <a:pPr algn="l"/>
            <a:r>
              <a:rPr lang="en-US" smtClean="0"/>
              <a:t>G = grazer</a:t>
            </a:r>
          </a:p>
          <a:p>
            <a:pPr algn="l"/>
            <a:r>
              <a:rPr lang="en-US" smtClean="0"/>
              <a:t>N = nutrient</a:t>
            </a:r>
            <a:endParaRPr lang="en-US"/>
          </a:p>
        </p:txBody>
      </p:sp>
      <p:sp>
        <p:nvSpPr>
          <p:cNvPr id="8" name="Rectangle 1"/>
          <p:cNvSpPr>
            <a:spLocks noGrp="1" noChangeArrowheads="1"/>
          </p:cNvSpPr>
          <p:nvPr>
            <p:ph type="title"/>
          </p:nvPr>
        </p:nvSpPr>
        <p:spPr>
          <a:xfrm>
            <a:off x="546100" y="304800"/>
            <a:ext cx="11709400" cy="1968500"/>
          </a:xfrm>
        </p:spPr>
        <p:txBody>
          <a:bodyPr/>
          <a:lstStyle/>
          <a:p>
            <a:pPr eaLnBrk="1" hangingPunct="1"/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SC-IPM Constraints: </a:t>
            </a:r>
            <a:b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Always-Together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3"/>
          <p:cNvSpPr>
            <a:spLocks/>
          </p:cNvSpPr>
          <p:nvPr/>
        </p:nvSpPr>
        <p:spPr bwMode="auto">
          <a:xfrm>
            <a:off x="2952602" y="3124200"/>
            <a:ext cx="7099596" cy="227685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 lIns="0" tIns="0" rIns="57791" bIns="0" anchor="ctr">
            <a:noAutofit/>
          </a:bodyPr>
          <a:lstStyle/>
          <a:p>
            <a:pPr marL="57150" algn="l"/>
            <a:r>
              <a:rPr lang="en-US" sz="3400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Name:</a:t>
            </a:r>
            <a:r>
              <a:rPr lang="en-US" sz="3400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 </a:t>
            </a:r>
            <a:r>
              <a:rPr lang="en-US" sz="3400" i="1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Growth-Alternatives</a:t>
            </a:r>
            <a:endParaRPr lang="en-US" sz="3400" i="1" dirty="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57150" algn="l"/>
            <a:r>
              <a:rPr lang="en-US" sz="3400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Type: </a:t>
            </a:r>
            <a:r>
              <a:rPr lang="en-US" sz="3400" i="1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exactly-one</a:t>
            </a:r>
          </a:p>
          <a:p>
            <a:pPr marL="57150" algn="l"/>
            <a:r>
              <a:rPr lang="en-US" sz="3400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Processes:</a:t>
            </a:r>
          </a:p>
          <a:p>
            <a:pPr marL="57150" algn="l"/>
            <a:r>
              <a:rPr lang="en-US" sz="3400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 </a:t>
            </a:r>
            <a:r>
              <a:rPr lang="en-US" sz="3400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 </a:t>
            </a:r>
            <a:r>
              <a:rPr lang="en-US" sz="3400" i="1" dirty="0" err="1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exponential(P</a:t>
            </a:r>
            <a:r>
              <a:rPr lang="en-US" sz="3400" i="1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)</a:t>
            </a:r>
            <a:r>
              <a:rPr lang="en-US" sz="3400" i="1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,</a:t>
            </a:r>
            <a:r>
              <a:rPr lang="en-US" sz="3400" i="1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 </a:t>
            </a:r>
            <a:r>
              <a:rPr lang="en-US" sz="3400" i="1" dirty="0" err="1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logistic(P</a:t>
            </a:r>
            <a:r>
              <a:rPr lang="en-US" sz="3400" i="1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)</a:t>
            </a:r>
            <a:r>
              <a:rPr lang="en-US" sz="3400" i="1" dirty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,</a:t>
            </a:r>
            <a:r>
              <a:rPr lang="en-US" sz="3400" i="1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 </a:t>
            </a:r>
            <a:r>
              <a:rPr lang="en-US" sz="3400" i="1" dirty="0" err="1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limited(P</a:t>
            </a:r>
            <a:r>
              <a:rPr lang="en-US" sz="3400" i="1" dirty="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)</a:t>
            </a:r>
            <a:endParaRPr lang="en-US" sz="3400" i="1" dirty="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97400" y="57912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Mutual Exclusion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38987" y="7620000"/>
            <a:ext cx="4326826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P = primary producer</a:t>
            </a:r>
          </a:p>
          <a:p>
            <a:pPr algn="l"/>
            <a:r>
              <a:rPr lang="en-US" smtClean="0"/>
              <a:t>G = grazer</a:t>
            </a:r>
          </a:p>
          <a:p>
            <a:pPr algn="l"/>
            <a:r>
              <a:rPr lang="en-US" smtClean="0"/>
              <a:t>N = nutrient</a:t>
            </a:r>
            <a:endParaRPr lang="en-US"/>
          </a:p>
        </p:txBody>
      </p:sp>
      <p:sp>
        <p:nvSpPr>
          <p:cNvPr id="9" name="Rectangle 1"/>
          <p:cNvSpPr>
            <a:spLocks noGrp="1" noChangeArrowheads="1"/>
          </p:cNvSpPr>
          <p:nvPr>
            <p:ph type="title"/>
          </p:nvPr>
        </p:nvSpPr>
        <p:spPr>
          <a:xfrm>
            <a:off x="546100" y="304800"/>
            <a:ext cx="11709400" cy="1968500"/>
          </a:xfrm>
        </p:spPr>
        <p:txBody>
          <a:bodyPr/>
          <a:lstStyle/>
          <a:p>
            <a:pPr eaLnBrk="1" hangingPunct="1"/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SC-IPM Constraints: </a:t>
            </a:r>
            <a:b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Exactly-One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6" name="Rectangle 3"/>
          <p:cNvSpPr>
            <a:spLocks/>
          </p:cNvSpPr>
          <p:nvPr/>
        </p:nvSpPr>
        <p:spPr bwMode="auto">
          <a:xfrm>
            <a:off x="1714500" y="3200400"/>
            <a:ext cx="9575800" cy="22225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57791" bIns="0" anchor="ctr"/>
          <a:lstStyle/>
          <a:p>
            <a:pPr marL="57150" algn="l"/>
            <a:r>
              <a:rPr lang="en-US" sz="340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Name: </a:t>
            </a:r>
            <a:r>
              <a:rPr lang="en-US" sz="3400" i="1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Optional-Grazing</a:t>
            </a:r>
          </a:p>
          <a:p>
            <a:pPr marL="57150" algn="l"/>
            <a:r>
              <a:rPr lang="en-US" sz="340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Type: </a:t>
            </a:r>
            <a:r>
              <a:rPr lang="en-US" sz="3400" i="1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at-most-one</a:t>
            </a:r>
          </a:p>
          <a:p>
            <a:pPr marL="57150" algn="l"/>
            <a:r>
              <a:rPr lang="en-US" sz="340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Processes:</a:t>
            </a:r>
            <a:endParaRPr lang="en-US" sz="3400" smtClean="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57150" algn="l"/>
            <a:r>
              <a:rPr lang="en-US" sz="340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	</a:t>
            </a:r>
            <a:r>
              <a:rPr lang="en-US" sz="3400" i="1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holling_1(P,G), holling_2(P,G), holling_3(P,G)</a:t>
            </a:r>
            <a:r>
              <a:rPr lang="en-US" sz="340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  </a:t>
            </a:r>
            <a:endParaRPr lang="en-US" sz="3400" i="1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65775" y="5791200"/>
            <a:ext cx="5673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Enables Optional Processes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38987" y="7620000"/>
            <a:ext cx="4326826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P = primary producer</a:t>
            </a:r>
          </a:p>
          <a:p>
            <a:pPr algn="l"/>
            <a:r>
              <a:rPr lang="en-US" smtClean="0"/>
              <a:t>G = grazer</a:t>
            </a:r>
          </a:p>
          <a:p>
            <a:pPr algn="l"/>
            <a:r>
              <a:rPr lang="en-US" smtClean="0"/>
              <a:t>N = nutrient</a:t>
            </a:r>
            <a:endParaRPr lang="en-US"/>
          </a:p>
        </p:txBody>
      </p:sp>
      <p:sp>
        <p:nvSpPr>
          <p:cNvPr id="9" name="Rectangle 1"/>
          <p:cNvSpPr>
            <a:spLocks noGrp="1" noChangeArrowheads="1"/>
          </p:cNvSpPr>
          <p:nvPr>
            <p:ph type="title"/>
          </p:nvPr>
        </p:nvSpPr>
        <p:spPr>
          <a:xfrm>
            <a:off x="546100" y="304800"/>
            <a:ext cx="11709400" cy="1968500"/>
          </a:xfrm>
        </p:spPr>
        <p:txBody>
          <a:bodyPr/>
          <a:lstStyle/>
          <a:p>
            <a:pPr eaLnBrk="1" hangingPunct="1"/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SC-IPM Constraints: </a:t>
            </a:r>
            <a:b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At-Most-One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Where Are We Going?</a:t>
            </a:r>
          </a:p>
        </p:txBody>
      </p:sp>
      <p:sp>
        <p:nvSpPr>
          <p:cNvPr id="15053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dirty="0" smtClean="0"/>
              <a:t>Introduction to inductive process modeling</a:t>
            </a:r>
          </a:p>
          <a:p>
            <a:pPr eaLnBrk="1" hangingPunct="1">
              <a:buFontTx/>
              <a:buBlip>
                <a:blip r:embed="rId2"/>
              </a:buBlip>
            </a:pPr>
            <a:endParaRPr lang="en-US" dirty="0" smtClean="0"/>
          </a:p>
          <a:p>
            <a:pPr eaLnBrk="1" hangingPunct="1">
              <a:buFontTx/>
              <a:buBlip>
                <a:blip r:embed="rId2"/>
              </a:buBlip>
            </a:pPr>
            <a:r>
              <a:rPr lang="en-US" dirty="0" smtClean="0"/>
              <a:t>Constraints in inductive process modeling</a:t>
            </a:r>
          </a:p>
          <a:p>
            <a:pPr eaLnBrk="1" hangingPunct="1">
              <a:buFontTx/>
              <a:buBlip>
                <a:blip r:embed="rId2"/>
              </a:buBlip>
            </a:pPr>
            <a:endParaRPr lang="en-US" dirty="0" smtClean="0"/>
          </a:p>
          <a:p>
            <a:pPr eaLnBrk="1" hangingPunct="1">
              <a:buFontTx/>
              <a:buBlip>
                <a:blip r:embed="rId2"/>
              </a:buBlip>
            </a:pPr>
            <a:r>
              <a:rPr lang="en-US" dirty="0" smtClean="0"/>
              <a:t>Learning constraints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 SC-IPM System</a:t>
            </a:r>
            <a:endParaRPr lang="en-US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68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23950" y="2768600"/>
            <a:ext cx="10756900" cy="5715000"/>
          </a:xfrm>
        </p:spPr>
        <p:txBody>
          <a:bodyPr/>
          <a:lstStyle/>
          <a:p>
            <a:pPr marL="649288" indent="-609600" eaLnBrk="1" hangingPunct="1">
              <a:lnSpc>
                <a:spcPct val="90000"/>
              </a:lnSpc>
              <a:buSzPct val="99000"/>
              <a:buFont typeface="+mj-lt"/>
              <a:buAutoNum type="arabicPeriod"/>
            </a:pPr>
            <a:r>
              <a:rPr lang="en-US" sz="3200" dirty="0" smtClean="0"/>
              <a:t>Ground the generic processes with instantiated </a:t>
            </a:r>
            <a:r>
              <a:rPr lang="en-US" sz="3200" dirty="0" smtClean="0"/>
              <a:t>entities.</a:t>
            </a:r>
          </a:p>
          <a:p>
            <a:pPr marL="649288" indent="-609600" eaLnBrk="1" hangingPunct="1">
              <a:lnSpc>
                <a:spcPct val="90000"/>
              </a:lnSpc>
              <a:buSzPct val="99000"/>
              <a:buFont typeface="+mj-lt"/>
              <a:buAutoNum type="arabicPeriod"/>
            </a:pPr>
            <a:r>
              <a:rPr lang="en-US" sz="3200" dirty="0" smtClean="0"/>
              <a:t>Treat ground processes as Boolean </a:t>
            </a:r>
            <a:r>
              <a:rPr lang="en-US" sz="3200" dirty="0" smtClean="0"/>
              <a:t>literals.</a:t>
            </a:r>
          </a:p>
          <a:p>
            <a:pPr marL="649288" indent="-609600" eaLnBrk="1" hangingPunct="1">
              <a:lnSpc>
                <a:spcPct val="90000"/>
              </a:lnSpc>
              <a:buSzPct val="99000"/>
              <a:buFont typeface="+mj-lt"/>
              <a:buAutoNum type="arabicPeriod"/>
            </a:pPr>
            <a:r>
              <a:rPr lang="en-US" sz="3200" dirty="0" smtClean="0"/>
              <a:t>Conjoin the individual </a:t>
            </a:r>
            <a:r>
              <a:rPr lang="en-US" sz="3200" dirty="0" smtClean="0"/>
              <a:t>constraints.</a:t>
            </a:r>
            <a:endParaRPr lang="en-US" sz="3200" dirty="0" smtClean="0"/>
          </a:p>
          <a:p>
            <a:pPr marL="649288" indent="-609600" eaLnBrk="1" hangingPunct="1">
              <a:lnSpc>
                <a:spcPct val="90000"/>
              </a:lnSpc>
              <a:buSzPct val="99000"/>
              <a:buFont typeface="+mj-lt"/>
              <a:buAutoNum type="arabicPeriod"/>
            </a:pPr>
            <a:r>
              <a:rPr lang="en-US" sz="3200" dirty="0" smtClean="0"/>
              <a:t>Rewrite the constraints in conjunctive normal </a:t>
            </a:r>
            <a:r>
              <a:rPr lang="en-US" sz="3200" dirty="0" smtClean="0"/>
              <a:t>form.</a:t>
            </a:r>
          </a:p>
          <a:p>
            <a:pPr marL="649288" indent="-609600" eaLnBrk="1" hangingPunct="1">
              <a:lnSpc>
                <a:spcPct val="90000"/>
              </a:lnSpc>
              <a:buSzPct val="99000"/>
              <a:buFont typeface="+mj-lt"/>
              <a:buAutoNum type="arabicPeriod"/>
            </a:pPr>
            <a:r>
              <a:rPr lang="en-US" sz="3200" dirty="0" smtClean="0"/>
              <a:t>Apply </a:t>
            </a:r>
            <a:r>
              <a:rPr lang="en-US" sz="3200" dirty="0" smtClean="0"/>
              <a:t>a SAT solver (e.g., </a:t>
            </a:r>
            <a:r>
              <a:rPr lang="en-US" sz="3200" dirty="0" err="1" smtClean="0"/>
              <a:t>DPLL,WalkSAT</a:t>
            </a:r>
            <a:r>
              <a:rPr lang="en-US" sz="3200" dirty="0" smtClean="0"/>
              <a:t>).</a:t>
            </a:r>
          </a:p>
          <a:p>
            <a:pPr marL="649288" indent="-609600" eaLnBrk="1" hangingPunct="1">
              <a:lnSpc>
                <a:spcPct val="90000"/>
              </a:lnSpc>
              <a:buSzPct val="99000"/>
              <a:buFont typeface="+mj-lt"/>
              <a:buAutoNum type="arabicPeriod"/>
            </a:pPr>
            <a:r>
              <a:rPr lang="en-US" sz="3200" dirty="0" smtClean="0"/>
              <a:t>Instant model </a:t>
            </a:r>
            <a:r>
              <a:rPr lang="en-US" sz="3200" smtClean="0"/>
              <a:t>structure</a:t>
            </a:r>
            <a:r>
              <a:rPr lang="en-US" sz="3200" smtClean="0"/>
              <a:t>!</a:t>
            </a:r>
          </a:p>
          <a:p>
            <a:pPr marL="649288" indent="-609600" eaLnBrk="1" hangingPunct="1">
              <a:lnSpc>
                <a:spcPct val="90000"/>
              </a:lnSpc>
              <a:buSzPct val="99000"/>
              <a:buFont typeface="+mj-lt"/>
              <a:buAutoNum type="arabicPeriod"/>
            </a:pPr>
            <a:r>
              <a:rPr lang="en-US" sz="3200" dirty="0" smtClean="0"/>
              <a:t>Fit parameters, etc.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Advantages of SC-IPM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400" y="4038601"/>
            <a:ext cx="11430000" cy="2057400"/>
          </a:xfrm>
        </p:spPr>
        <p:txBody>
          <a:bodyPr/>
          <a:lstStyle/>
          <a:p>
            <a:r>
              <a:rPr lang="en-US" sz="3200" dirty="0" smtClean="0"/>
              <a:t>constraints that limit the consideration of implausible models;</a:t>
            </a:r>
          </a:p>
          <a:p>
            <a:r>
              <a:rPr lang="en-US" sz="3200" dirty="0" smtClean="0"/>
              <a:t>constraint modularity that eases control of the search space.</a:t>
            </a:r>
          </a:p>
        </p:txBody>
      </p:sp>
      <p:sp>
        <p:nvSpPr>
          <p:cNvPr id="4" name="Rectangle 3"/>
          <p:cNvSpPr/>
          <p:nvPr/>
        </p:nvSpPr>
        <p:spPr>
          <a:xfrm>
            <a:off x="787400" y="2984788"/>
            <a:ext cx="11049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ct val="40000"/>
              </a:spcBef>
            </a:pPr>
            <a:r>
              <a:rPr lang="en-US" sz="3200" dirty="0" smtClean="0"/>
              <a:t>SC-IPM adds several powerful features to IPM, such as:</a:t>
            </a:r>
            <a:endParaRPr lang="en-US" sz="32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87400" y="6553200"/>
            <a:ext cx="11658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ct val="70000"/>
              </a:spcBef>
            </a:pPr>
            <a:r>
              <a:rPr lang="en-US" sz="3200" dirty="0" smtClean="0"/>
              <a:t>The constraints used by SC-IPM typically come from a scientist’s implicit knowledge, and we can both elicit them through examples and learn them computationally.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1"/>
          <p:cNvSpPr>
            <a:spLocks/>
          </p:cNvSpPr>
          <p:nvPr/>
        </p:nvSpPr>
        <p:spPr bwMode="auto">
          <a:xfrm>
            <a:off x="923925" y="2749550"/>
            <a:ext cx="11214100" cy="574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/>
            <a:r>
              <a:rPr lang="en-US">
                <a:solidFill>
                  <a:schemeClr val="tx1"/>
                </a:solidFill>
                <a:latin typeface="Gill Sans" charset="0"/>
                <a:sym typeface="Gill Sans" charset="0"/>
              </a:rPr>
              <a:t>Goal:</a:t>
            </a:r>
          </a:p>
          <a:p>
            <a:pPr algn="l"/>
            <a:r>
              <a:rPr lang="en-US">
                <a:solidFill>
                  <a:schemeClr val="tx1"/>
                </a:solidFill>
                <a:latin typeface="Gill Sans" charset="0"/>
                <a:sym typeface="Gill Sans" charset="0"/>
              </a:rPr>
              <a:t>	Identify implicit or unknown constraints</a:t>
            </a:r>
          </a:p>
          <a:p>
            <a:pPr algn="l"/>
            <a:r>
              <a:rPr lang="en-US">
                <a:solidFill>
                  <a:schemeClr val="tx1"/>
                </a:solidFill>
                <a:latin typeface="Gill Sans" charset="0"/>
                <a:sym typeface="Gill Sans" charset="0"/>
              </a:rPr>
              <a:t>	to use in </a:t>
            </a:r>
            <a:r>
              <a:rPr lang="en-US" b="1">
                <a:solidFill>
                  <a:schemeClr val="tx1"/>
                </a:solidFill>
                <a:latin typeface="Gill Sans" charset="0"/>
                <a:sym typeface="Gill Sans" charset="0"/>
              </a:rPr>
              <a:t>future</a:t>
            </a:r>
            <a:r>
              <a:rPr lang="en-US">
                <a:solidFill>
                  <a:schemeClr val="tx1"/>
                </a:solidFill>
                <a:latin typeface="Gill Sans" charset="0"/>
                <a:sym typeface="Gill Sans" charset="0"/>
              </a:rPr>
              <a:t> modeling tasks</a:t>
            </a:r>
          </a:p>
          <a:p>
            <a:pPr algn="l"/>
            <a:endParaRPr lang="en-US">
              <a:solidFill>
                <a:schemeClr val="tx1"/>
              </a:solidFill>
              <a:latin typeface="Gill Sans" charset="0"/>
              <a:sym typeface="Gill Sans" charset="0"/>
            </a:endParaRPr>
          </a:p>
          <a:p>
            <a:pPr algn="l"/>
            <a:r>
              <a:rPr lang="en-US">
                <a:solidFill>
                  <a:schemeClr val="tx1"/>
                </a:solidFill>
                <a:latin typeface="Gill Sans" charset="0"/>
                <a:sym typeface="Gill Sans" charset="0"/>
              </a:rPr>
              <a:t>Plan:</a:t>
            </a:r>
          </a:p>
          <a:p>
            <a:pPr algn="l"/>
            <a:r>
              <a:rPr lang="en-US">
                <a:solidFill>
                  <a:schemeClr val="tx1"/>
                </a:solidFill>
                <a:latin typeface="Gill Sans" charset="0"/>
                <a:sym typeface="Gill Sans" charset="0"/>
              </a:rPr>
              <a:t>	Analyze the space of model structures</a:t>
            </a:r>
          </a:p>
          <a:p>
            <a:pPr algn="l"/>
            <a:r>
              <a:rPr lang="en-US">
                <a:solidFill>
                  <a:schemeClr val="tx1"/>
                </a:solidFill>
                <a:latin typeface="Gill Sans" charset="0"/>
                <a:sym typeface="Gill Sans" charset="0"/>
              </a:rPr>
              <a:t>	Use machine learning techniques to help</a:t>
            </a:r>
          </a:p>
          <a:p>
            <a:pPr algn="l"/>
            <a:endParaRPr lang="en-US">
              <a:solidFill>
                <a:schemeClr val="tx1"/>
              </a:solidFill>
              <a:latin typeface="Gill Sans" charset="0"/>
              <a:sym typeface="Gill Sans" charset="0"/>
            </a:endParaRPr>
          </a:p>
          <a:p>
            <a:pPr algn="l"/>
            <a:r>
              <a:rPr lang="en-US" b="1">
                <a:solidFill>
                  <a:schemeClr val="tx1"/>
                </a:solidFill>
                <a:latin typeface="Gill Sans" charset="0"/>
                <a:sym typeface="Gill Sans" charset="0"/>
              </a:rPr>
              <a:t>Key Idea:</a:t>
            </a:r>
          </a:p>
          <a:p>
            <a:pPr algn="l"/>
            <a:r>
              <a:rPr lang="en-US">
                <a:solidFill>
                  <a:schemeClr val="tx1"/>
                </a:solidFill>
                <a:latin typeface="Gill Sans" charset="0"/>
                <a:sym typeface="Gill Sans" charset="0"/>
              </a:rPr>
              <a:t>	Don’t throw away any models</a:t>
            </a:r>
          </a:p>
          <a:p>
            <a:pPr algn="l"/>
            <a:r>
              <a:rPr lang="en-US">
                <a:solidFill>
                  <a:schemeClr val="tx1"/>
                </a:solidFill>
                <a:latin typeface="Gill Sans" charset="0"/>
                <a:sym typeface="Gill Sans" charset="0"/>
              </a:rPr>
              <a:t>	Even the bad ones contain valuable information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164592" bIns="0"/>
          <a:lstStyle/>
          <a:p>
            <a:pPr marL="136525"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Learning Constraints</a:t>
            </a:r>
          </a:p>
        </p:txBody>
      </p:sp>
      <p:sp>
        <p:nvSpPr>
          <p:cNvPr id="169988" name="Rectangle 3"/>
          <p:cNvSpPr>
            <a:spLocks/>
          </p:cNvSpPr>
          <p:nvPr/>
        </p:nvSpPr>
        <p:spPr bwMode="auto">
          <a:xfrm>
            <a:off x="2540000" y="8763000"/>
            <a:ext cx="6794500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rgbClr val="191919"/>
                </a:solidFill>
              </a:rPr>
              <a:t>Bridewell &amp; Todorovski</a:t>
            </a:r>
            <a:r>
              <a:rPr lang="en-US" sz="2400" smtClean="0">
                <a:solidFill>
                  <a:srgbClr val="191919"/>
                </a:solidFill>
              </a:rPr>
              <a:t> 2007, </a:t>
            </a:r>
            <a:r>
              <a:rPr lang="en-US" sz="2400">
                <a:solidFill>
                  <a:srgbClr val="191919"/>
                </a:solidFill>
              </a:rPr>
              <a:t>ILP and KCAP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Learning Constraints</a:t>
            </a:r>
          </a:p>
        </p:txBody>
      </p:sp>
      <p:sp>
        <p:nvSpPr>
          <p:cNvPr id="172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9288" y="2276475"/>
            <a:ext cx="12026900" cy="6692900"/>
          </a:xfrm>
        </p:spPr>
        <p:txBody>
          <a:bodyPr/>
          <a:lstStyle/>
          <a:p>
            <a:pPr marL="941388" indent="-876300" eaLnBrk="1" hangingPunct="1">
              <a:buSzPct val="99000"/>
              <a:buFontTx/>
              <a:buAutoNum type="arabicPeriod"/>
            </a:pPr>
            <a:r>
              <a:rPr lang="en-US" smtClean="0"/>
              <a:t>Build and parameterize process models</a:t>
            </a:r>
          </a:p>
          <a:p>
            <a:pPr marL="941388" indent="-876300" eaLnBrk="1" hangingPunct="1">
              <a:buSzPct val="99000"/>
              <a:buFontTx/>
              <a:buAutoNum type="arabicPeriod"/>
            </a:pPr>
            <a:r>
              <a:rPr lang="en-US" smtClean="0"/>
              <a:t>Store the models for analysis</a:t>
            </a:r>
          </a:p>
          <a:p>
            <a:pPr marL="941388" indent="-876300" eaLnBrk="1" hangingPunct="1">
              <a:buSzPct val="99000"/>
              <a:buFontTx/>
              <a:buAutoNum type="arabicPeriod"/>
            </a:pPr>
            <a:r>
              <a:rPr lang="en-US" smtClean="0"/>
              <a:t>Formally describe the structure of the models</a:t>
            </a:r>
          </a:p>
          <a:p>
            <a:pPr marL="941388" indent="-876300" eaLnBrk="1" hangingPunct="1">
              <a:buSzPct val="99000"/>
              <a:buFontTx/>
              <a:buAutoNum type="arabicPeriod"/>
            </a:pPr>
            <a:r>
              <a:rPr lang="en-US" smtClean="0"/>
              <a:t>Identify good and bad models</a:t>
            </a:r>
          </a:p>
          <a:p>
            <a:pPr marL="941388" indent="-876300" eaLnBrk="1" hangingPunct="1">
              <a:buSzPct val="99000"/>
              <a:buFontTx/>
              <a:buAutoNum type="arabicPeriod"/>
            </a:pPr>
            <a:r>
              <a:rPr lang="en-US" smtClean="0"/>
              <a:t>Use ILP to generate descriptions of accurate and inaccurate model structures</a:t>
            </a:r>
          </a:p>
          <a:p>
            <a:pPr marL="941388" indent="-876300" eaLnBrk="1" hangingPunct="1">
              <a:buSzPct val="99000"/>
              <a:buFontTx/>
              <a:buAutoNum type="arabicPeriod"/>
            </a:pPr>
            <a:r>
              <a:rPr lang="en-US" smtClean="0"/>
              <a:t>Convert the descriptions into SC-IPM constraints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787400" y="8738542"/>
            <a:ext cx="1127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7650" algn="l"/>
            <a:r>
              <a:rPr lang="en-US" sz="2400" smtClean="0">
                <a:solidFill>
                  <a:schemeClr val="tx1"/>
                </a:solidFill>
              </a:rPr>
              <a:t>We chose Aleph by Ashwin Srinivasan due to its ready availability and capabilities.</a:t>
            </a: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130175"/>
            <a:ext cx="11703050" cy="2146300"/>
          </a:xfrm>
          <a:ln w="12700">
            <a:miter lim="800000"/>
            <a:headEnd/>
            <a:tailEnd/>
          </a:ln>
        </p:spPr>
        <p:txBody>
          <a:bodyPr wrap="square" lIns="63500" tIns="63500" rIns="63500" bIns="6350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Good and Bad Models</a:t>
            </a:r>
          </a:p>
        </p:txBody>
      </p:sp>
      <p:sp>
        <p:nvSpPr>
          <p:cNvPr id="176131" name="Rectangle 2"/>
          <p:cNvSpPr>
            <a:spLocks/>
          </p:cNvSpPr>
          <p:nvPr/>
        </p:nvSpPr>
        <p:spPr bwMode="auto">
          <a:xfrm>
            <a:off x="8624888" y="8902700"/>
            <a:ext cx="3870325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1996–1997 Ross Sea</a:t>
            </a:r>
          </a:p>
        </p:txBody>
      </p:sp>
      <p:pic>
        <p:nvPicPr>
          <p:cNvPr id="17613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8163" y="2095500"/>
            <a:ext cx="10929937" cy="711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4533900" y="3251200"/>
            <a:ext cx="2044700" cy="330200"/>
          </a:xfrm>
          <a:prstGeom prst="line">
            <a:avLst/>
          </a:prstGeom>
          <a:noFill/>
          <a:ln w="152400">
            <a:solidFill>
              <a:srgbClr val="0080FF"/>
            </a:solidFill>
            <a:round/>
            <a:headEnd type="stealth" w="med" len="med"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6134" name="Line 5"/>
          <p:cNvSpPr>
            <a:spLocks noChangeShapeType="1"/>
          </p:cNvSpPr>
          <p:nvPr/>
        </p:nvSpPr>
        <p:spPr bwMode="auto">
          <a:xfrm>
            <a:off x="4392613" y="2324100"/>
            <a:ext cx="0" cy="55753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6135" name="Rectangle 6"/>
          <p:cNvSpPr>
            <a:spLocks/>
          </p:cNvSpPr>
          <p:nvPr/>
        </p:nvSpPr>
        <p:spPr bwMode="auto">
          <a:xfrm>
            <a:off x="2759075" y="4546600"/>
            <a:ext cx="1227138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Good</a:t>
            </a:r>
          </a:p>
        </p:txBody>
      </p:sp>
      <p:sp>
        <p:nvSpPr>
          <p:cNvPr id="176136" name="Rectangle 7"/>
          <p:cNvSpPr>
            <a:spLocks/>
          </p:cNvSpPr>
          <p:nvPr/>
        </p:nvSpPr>
        <p:spPr bwMode="auto">
          <a:xfrm>
            <a:off x="5468938" y="4546600"/>
            <a:ext cx="863600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Bad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Extracted Constraints</a:t>
            </a:r>
          </a:p>
        </p:txBody>
      </p:sp>
      <p:sp>
        <p:nvSpPr>
          <p:cNvPr id="17817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z="3000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A model that </a:t>
            </a:r>
            <a:r>
              <a:rPr lang="en-US" sz="3000" i="1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includes</a:t>
            </a:r>
            <a:r>
              <a:rPr lang="en-US" sz="3000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 a </a:t>
            </a:r>
            <a:r>
              <a:rPr lang="en-US" sz="3000" u="sng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second-order exponential mortality process for phytoplankton</a:t>
            </a:r>
            <a:r>
              <a:rPr lang="en-US" sz="3000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 will be </a:t>
            </a:r>
            <a:r>
              <a:rPr lang="en-US" sz="3000" b="1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inaccurate</a:t>
            </a:r>
            <a:r>
              <a:rPr lang="en-US" sz="3000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.       (positive:560, negative: 0)</a:t>
            </a:r>
            <a:endParaRPr lang="en-US" sz="3000" smtClean="0">
              <a:solidFill>
                <a:srgbClr val="4C4C4C"/>
              </a:solidFill>
              <a:latin typeface="Times" charset="0"/>
              <a:sym typeface="Times" charset="0"/>
            </a:endParaRPr>
          </a:p>
          <a:p>
            <a:pPr eaLnBrk="1" hangingPunct="1">
              <a:buFontTx/>
              <a:buBlip>
                <a:blip r:embed="rId2"/>
              </a:buBlip>
            </a:pPr>
            <a:endParaRPr lang="en-US" sz="3000" smtClean="0">
              <a:latin typeface="Times" charset="0"/>
              <a:sym typeface="Times" charset="0"/>
            </a:endParaRPr>
          </a:p>
          <a:p>
            <a:pPr eaLnBrk="1" hangingPunct="1">
              <a:buFontTx/>
              <a:buBlip>
                <a:blip r:embed="rId2"/>
              </a:buBlip>
            </a:pPr>
            <a:r>
              <a:rPr lang="en-US" sz="3000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A model that </a:t>
            </a:r>
            <a:r>
              <a:rPr lang="en-US" sz="3000" i="1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includes </a:t>
            </a:r>
            <a:r>
              <a:rPr lang="en-US" sz="3000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the </a:t>
            </a:r>
            <a:r>
              <a:rPr lang="en-US" sz="3000" u="sng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Lotka–Volterra grazing process</a:t>
            </a:r>
            <a:r>
              <a:rPr lang="en-US" sz="3000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 will be </a:t>
            </a:r>
            <a:r>
              <a:rPr lang="en-US" sz="3000" b="1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inaccurate</a:t>
            </a:r>
            <a:r>
              <a:rPr lang="en-US" sz="3000" smtClean="0">
                <a:solidFill>
                  <a:srgbClr val="4C4C4C"/>
                </a:solidFill>
                <a:latin typeface="Times" charset="0"/>
                <a:cs typeface="Times" charset="0"/>
                <a:sym typeface="Times" charset="0"/>
              </a:rPr>
              <a:t>.                                                (positive: 80, negative: 0)</a:t>
            </a:r>
            <a:endParaRPr lang="en-US" sz="3000" smtClean="0">
              <a:solidFill>
                <a:srgbClr val="4C4C4C"/>
              </a:solidFill>
              <a:latin typeface="Times" charset="0"/>
              <a:sym typeface="Times" charset="0"/>
            </a:endParaRPr>
          </a:p>
          <a:p>
            <a:pPr eaLnBrk="1" hangingPunct="1">
              <a:buFontTx/>
              <a:buBlip>
                <a:blip r:embed="rId2"/>
              </a:buBlip>
            </a:pPr>
            <a:endParaRPr lang="en-US" sz="3000" smtClean="0">
              <a:latin typeface="Times" charset="0"/>
              <a:sym typeface="Times" charset="0"/>
            </a:endParaRPr>
          </a:p>
          <a:p>
            <a:pPr eaLnBrk="1" hangingPunct="1">
              <a:buFontTx/>
              <a:buBlip>
                <a:blip r:embed="rId2"/>
              </a:buBlip>
            </a:pPr>
            <a:r>
              <a:rPr lang="en-US" sz="3000" smtClean="0">
                <a:latin typeface="Times" charset="0"/>
                <a:cs typeface="Times" charset="0"/>
                <a:sym typeface="Times" charset="0"/>
              </a:rPr>
              <a:t>A model that </a:t>
            </a:r>
            <a:r>
              <a:rPr lang="en-US" sz="3000" i="1" smtClean="0">
                <a:latin typeface="Times" charset="0"/>
                <a:cs typeface="Times" charset="0"/>
                <a:sym typeface="Times" charset="0"/>
              </a:rPr>
              <a:t>lacks </a:t>
            </a:r>
            <a:r>
              <a:rPr lang="en-US" sz="3000" smtClean="0">
                <a:latin typeface="Times" charset="0"/>
                <a:cs typeface="Times" charset="0"/>
                <a:sym typeface="Times" charset="0"/>
              </a:rPr>
              <a:t>both the </a:t>
            </a:r>
            <a:r>
              <a:rPr lang="en-US" sz="3000" u="sng" smtClean="0">
                <a:latin typeface="Times" charset="0"/>
                <a:cs typeface="Times" charset="0"/>
                <a:sym typeface="Times" charset="0"/>
              </a:rPr>
              <a:t>first and second order Monod growth limitation process between iron and phytoplankton</a:t>
            </a:r>
            <a:r>
              <a:rPr lang="en-US" sz="3000" smtClean="0">
                <a:latin typeface="Times" charset="0"/>
                <a:cs typeface="Times" charset="0"/>
                <a:sym typeface="Times" charset="0"/>
              </a:rPr>
              <a:t> will be </a:t>
            </a:r>
            <a:r>
              <a:rPr lang="en-US" sz="3000" b="1" smtClean="0">
                <a:latin typeface="Times" charset="0"/>
                <a:cs typeface="Times" charset="0"/>
                <a:sym typeface="Times" charset="0"/>
              </a:rPr>
              <a:t>inaccurate</a:t>
            </a:r>
            <a:r>
              <a:rPr lang="en-US" sz="3000" smtClean="0">
                <a:latin typeface="Times" charset="0"/>
                <a:cs typeface="Times" charset="0"/>
                <a:sym typeface="Times" charset="0"/>
              </a:rPr>
              <a:t>.                                               (positive: 448, negative: 0)</a:t>
            </a:r>
            <a:endParaRPr lang="en-US" sz="3000" smtClean="0">
              <a:latin typeface="Times" charset="0"/>
              <a:sym typeface="Time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787400" y="254000"/>
            <a:ext cx="11430000" cy="2184400"/>
          </a:xfrm>
        </p:spPr>
        <p:txBody>
          <a:bodyPr/>
          <a:lstStyle/>
          <a:p>
            <a:pPr eaLnBrk="1" hangingPunct="1"/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Apply Constraints to </a:t>
            </a:r>
            <a:b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Other Problems</a:t>
            </a:r>
          </a:p>
        </p:txBody>
      </p:sp>
      <p:pic>
        <p:nvPicPr>
          <p:cNvPr id="18125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4480" y="1965960"/>
            <a:ext cx="8817428" cy="617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301414" y="8192868"/>
            <a:ext cx="44019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Ross Sea Across Years</a:t>
            </a:r>
            <a:endParaRPr lang="en-US"/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406400" y="8839199"/>
            <a:ext cx="5232202" cy="492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3200">
                <a:solidFill>
                  <a:schemeClr val="tx1"/>
                </a:solidFill>
              </a:rPr>
              <a:t>Search Spaces: 9x–16x smaller</a:t>
            </a:r>
          </a:p>
        </p:txBody>
      </p:sp>
      <p:sp>
        <p:nvSpPr>
          <p:cNvPr id="6" name="Rectangle 6"/>
          <p:cNvSpPr>
            <a:spLocks/>
          </p:cNvSpPr>
          <p:nvPr/>
        </p:nvSpPr>
        <p:spPr bwMode="auto">
          <a:xfrm>
            <a:off x="6502400" y="8839199"/>
            <a:ext cx="6065660" cy="492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3200">
                <a:solidFill>
                  <a:schemeClr val="tx1"/>
                </a:solidFill>
              </a:rPr>
              <a:t>Model Distribution: more accurate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/>
          </p:nvPr>
        </p:nvSpPr>
        <p:spPr>
          <a:xfrm>
            <a:off x="787400" y="254000"/>
            <a:ext cx="11430000" cy="2184400"/>
          </a:xfrm>
        </p:spPr>
        <p:txBody>
          <a:bodyPr/>
          <a:lstStyle/>
          <a:p>
            <a:pPr eaLnBrk="1" hangingPunct="1"/>
            <a:r>
              <a:rPr lang="en-US" sz="600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Apply Constraints to</a:t>
            </a:r>
            <a:br>
              <a:rPr lang="en-US" sz="600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600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Other Domains</a:t>
            </a:r>
            <a:endParaRPr lang="en-US" sz="60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1822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4480" y="1965960"/>
            <a:ext cx="8817428" cy="617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72555" y="8192868"/>
            <a:ext cx="4459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Ross Sea to Bled Lake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18306" y="9070031"/>
            <a:ext cx="8568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chemeClr val="tx2"/>
                </a:solidFill>
              </a:rPr>
              <a:t>Bridewell &amp; Todorovski AAAI-08 (Transfer Learning Workshop)</a:t>
            </a:r>
            <a:endParaRPr lang="en-US" sz="240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ChangeArrowheads="1"/>
          </p:cNvSpPr>
          <p:nvPr>
            <p:ph type="title"/>
          </p:nvPr>
        </p:nvSpPr>
        <p:spPr>
          <a:xfrm>
            <a:off x="650875" y="319088"/>
            <a:ext cx="11703050" cy="1766887"/>
          </a:xfrm>
        </p:spPr>
        <p:txBody>
          <a:bodyPr lIns="0" tIns="0" rIns="164592" bIns="0"/>
          <a:lstStyle/>
          <a:p>
            <a:pPr marL="136525"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Related Work</a:t>
            </a:r>
          </a:p>
        </p:txBody>
      </p:sp>
      <p:sp>
        <p:nvSpPr>
          <p:cNvPr id="184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50875" y="2085975"/>
            <a:ext cx="11703050" cy="6815138"/>
          </a:xfrm>
        </p:spPr>
        <p:txBody>
          <a:bodyPr lIns="0" tIns="0" rIns="45720" bIns="0"/>
          <a:lstStyle/>
          <a:p>
            <a:pPr marL="487363" indent="-487363" eaLnBrk="1" hangingPunct="1">
              <a:buSzPct val="155000"/>
              <a:buFont typeface="Wingdings" charset="2"/>
              <a:buChar char="§"/>
            </a:pPr>
            <a:r>
              <a:rPr lang="en-US" sz="2800" smtClean="0"/>
              <a:t>Other quantitative modelers</a:t>
            </a:r>
          </a:p>
          <a:p>
            <a:pPr marL="1212850" lvl="2" indent="-323850" eaLnBrk="1" hangingPunct="1">
              <a:buSzPct val="155000"/>
              <a:buFont typeface="Wingdings" charset="2"/>
              <a:buChar char="§"/>
            </a:pPr>
            <a:r>
              <a:rPr lang="en-US" sz="2800" smtClean="0"/>
              <a:t> </a:t>
            </a:r>
            <a:r>
              <a:rPr lang="en-US" sz="2800" cap="small" smtClean="0"/>
              <a:t>Lagramge </a:t>
            </a:r>
            <a:r>
              <a:rPr lang="en-US" sz="2800" smtClean="0"/>
              <a:t>(Todorovski &amp; Dzeroski)</a:t>
            </a:r>
          </a:p>
          <a:p>
            <a:pPr marL="1212850" lvl="2" indent="-323850" eaLnBrk="1" hangingPunct="1">
              <a:buSzPct val="155000"/>
              <a:buFont typeface="Wingdings" charset="2"/>
              <a:buChar char="§"/>
            </a:pPr>
            <a:r>
              <a:rPr lang="en-US" sz="2800" smtClean="0"/>
              <a:t> PRET (Bradley &amp; Stolle)</a:t>
            </a:r>
          </a:p>
          <a:p>
            <a:pPr marL="487363" indent="-487363" eaLnBrk="1" hangingPunct="1">
              <a:buSzPct val="155000"/>
              <a:buFont typeface="Wingdings" charset="2"/>
              <a:buChar char="§"/>
            </a:pPr>
            <a:r>
              <a:rPr lang="en-US" sz="2800" smtClean="0"/>
              <a:t>Metalearning and others</a:t>
            </a:r>
          </a:p>
          <a:p>
            <a:pPr marL="1212850" lvl="2" indent="-323850" eaLnBrk="1" hangingPunct="1">
              <a:buSzPct val="155000"/>
              <a:buFont typeface="Wingdings" charset="2"/>
              <a:buChar char="§"/>
            </a:pPr>
            <a:r>
              <a:rPr lang="en-US" sz="2800" smtClean="0"/>
              <a:t> Learning Constraint Networks via Version Spaces (Bessiere et al.)</a:t>
            </a:r>
          </a:p>
          <a:p>
            <a:pPr marL="1212850" lvl="2" indent="-323850" eaLnBrk="1" hangingPunct="1">
              <a:buSzPct val="155000"/>
              <a:buFont typeface="Wingdings" charset="2"/>
              <a:buChar char="§"/>
            </a:pPr>
            <a:r>
              <a:rPr lang="en-US" sz="2800" smtClean="0"/>
              <a:t> Relational Clichés (Silverstein &amp; Pazzani; Morin &amp; Matwin)</a:t>
            </a:r>
          </a:p>
          <a:p>
            <a:pPr marL="1212850" lvl="2" indent="-323850" eaLnBrk="1" hangingPunct="1">
              <a:buSzPct val="155000"/>
              <a:buFont typeface="Wingdings" charset="2"/>
              <a:buChar char="§"/>
            </a:pPr>
            <a:r>
              <a:rPr lang="en-US" sz="2800" smtClean="0"/>
              <a:t> Mode Declarations in ILP (McCreath &amp; Sharma)</a:t>
            </a:r>
          </a:p>
          <a:p>
            <a:pPr marL="1212850" lvl="2" indent="-323850" eaLnBrk="1" hangingPunct="1">
              <a:buSzPct val="155000"/>
              <a:buFont typeface="Wingdings" charset="2"/>
              <a:buChar char="§"/>
            </a:pPr>
            <a:r>
              <a:rPr lang="en-US" sz="2800" smtClean="0"/>
              <a:t> Rule Reliability from Prior Performance (Mark Reid)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1"/>
          <p:cNvSpPr>
            <a:spLocks/>
          </p:cNvSpPr>
          <p:nvPr/>
        </p:nvSpPr>
        <p:spPr bwMode="auto">
          <a:xfrm>
            <a:off x="1320800" y="3962400"/>
            <a:ext cx="11430000" cy="33580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5720" bIns="0" anchor="ctr"/>
          <a:lstStyle/>
          <a:p>
            <a:pPr marL="563563" indent="-563563" algn="l">
              <a:spcBef>
                <a:spcPts val="1075"/>
              </a:spcBef>
              <a:buSzPct val="171000"/>
              <a:buFont typeface="Arial"/>
              <a:buChar char="•"/>
            </a:pPr>
            <a:r>
              <a:rPr lang="en-US" sz="3200" dirty="0" smtClean="0">
                <a:solidFill>
                  <a:schemeClr val="tx1"/>
                </a:solidFill>
                <a:latin typeface="Hoefler Text"/>
                <a:cs typeface="Hoefler Text"/>
                <a:sym typeface="Arial" charset="0"/>
              </a:rPr>
              <a:t>continuing the analysis of constraint transfer;</a:t>
            </a:r>
          </a:p>
          <a:p>
            <a:pPr marL="563563" indent="-563563" algn="l">
              <a:spcBef>
                <a:spcPts val="1075"/>
              </a:spcBef>
              <a:buSzPct val="171000"/>
              <a:buFont typeface="Arial"/>
              <a:buChar char="•"/>
            </a:pPr>
            <a:r>
              <a:rPr lang="en-US" sz="3200" dirty="0" smtClean="0">
                <a:solidFill>
                  <a:schemeClr val="tx1"/>
                </a:solidFill>
                <a:latin typeface="Hoefler Text"/>
                <a:cs typeface="Hoefler Text"/>
                <a:sym typeface="Arial" charset="0"/>
              </a:rPr>
              <a:t>closing the </a:t>
            </a:r>
            <a:r>
              <a:rPr lang="en-US" sz="3200" i="1" dirty="0" smtClean="0">
                <a:solidFill>
                  <a:schemeClr val="tx1"/>
                </a:solidFill>
                <a:latin typeface="Hoefler Text"/>
                <a:cs typeface="Hoefler Text"/>
                <a:sym typeface="Arial" charset="0"/>
              </a:rPr>
              <a:t>automated modeling </a:t>
            </a:r>
            <a:r>
              <a:rPr lang="en-US" sz="3200" dirty="0" smtClean="0">
                <a:solidFill>
                  <a:schemeClr val="tx1"/>
                </a:solidFill>
                <a:latin typeface="Hoefler Text"/>
                <a:cs typeface="Hoefler Text"/>
                <a:sym typeface="Arial" charset="0"/>
              </a:rPr>
              <a:t>+ </a:t>
            </a:r>
            <a:r>
              <a:rPr lang="en-US" sz="3200" i="1" dirty="0" smtClean="0">
                <a:solidFill>
                  <a:schemeClr val="tx1"/>
                </a:solidFill>
                <a:latin typeface="Hoefler Text"/>
                <a:cs typeface="Hoefler Text"/>
                <a:sym typeface="Arial" charset="0"/>
              </a:rPr>
              <a:t>constraint learning</a:t>
            </a:r>
            <a:r>
              <a:rPr lang="en-US" sz="3200" dirty="0" smtClean="0">
                <a:solidFill>
                  <a:schemeClr val="tx1"/>
                </a:solidFill>
                <a:latin typeface="Hoefler Text"/>
                <a:cs typeface="Hoefler Text"/>
                <a:sym typeface="Arial" charset="0"/>
              </a:rPr>
              <a:t> loop;</a:t>
            </a:r>
          </a:p>
          <a:p>
            <a:pPr marL="563563" indent="-563563" algn="l">
              <a:spcBef>
                <a:spcPts val="1075"/>
              </a:spcBef>
              <a:buSzPct val="171000"/>
              <a:buFont typeface="Arial"/>
              <a:buChar char="•"/>
            </a:pPr>
            <a:r>
              <a:rPr lang="en-US" sz="3200" dirty="0" smtClean="0">
                <a:solidFill>
                  <a:schemeClr val="tx1"/>
                </a:solidFill>
                <a:latin typeface="Hoefler Text"/>
                <a:cs typeface="Hoefler Text"/>
                <a:sym typeface="Arial" charset="0"/>
              </a:rPr>
              <a:t>basing new analyses and methodologies on model ensembles;</a:t>
            </a:r>
          </a:p>
          <a:p>
            <a:pPr marL="563563" indent="-563563" algn="l">
              <a:spcBef>
                <a:spcPts val="1075"/>
              </a:spcBef>
              <a:buSzPct val="171000"/>
              <a:buFont typeface="Arial"/>
              <a:buChar char="•"/>
            </a:pPr>
            <a:r>
              <a:rPr lang="en-US" sz="3200" dirty="0" smtClean="0">
                <a:solidFill>
                  <a:schemeClr val="tx1"/>
                </a:solidFill>
                <a:latin typeface="Hoefler Text"/>
                <a:cs typeface="Hoefler Text"/>
                <a:sym typeface="Arial" charset="0"/>
              </a:rPr>
              <a:t>adapting the general strategies to other tasks;</a:t>
            </a:r>
          </a:p>
          <a:p>
            <a:pPr marL="563563" indent="-563563" algn="l">
              <a:spcBef>
                <a:spcPts val="1075"/>
              </a:spcBef>
              <a:buSzPct val="171000"/>
              <a:buFont typeface="Arial"/>
              <a:buChar char="•"/>
            </a:pPr>
            <a:r>
              <a:rPr lang="en-US" sz="3200" dirty="0" smtClean="0">
                <a:solidFill>
                  <a:schemeClr val="tx1"/>
                </a:solidFill>
                <a:latin typeface="Hoefler Text"/>
                <a:cs typeface="Hoefler Text"/>
                <a:sym typeface="Arial" charset="0"/>
              </a:rPr>
              <a:t>supporting other modeling paradigms.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787400" y="254000"/>
            <a:ext cx="11430000" cy="1727200"/>
          </a:xfrm>
        </p:spPr>
        <p:txBody>
          <a:bodyPr/>
          <a:lstStyle/>
          <a:p>
            <a:pPr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Directions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787400" y="3048000"/>
            <a:ext cx="11049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ct val="40000"/>
              </a:spcBef>
            </a:pPr>
            <a:r>
              <a:rPr lang="en-US" sz="3200" dirty="0" smtClean="0"/>
              <a:t>We are currently working in several directions which include:</a:t>
            </a:r>
            <a:endParaRPr lang="en-US" sz="32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87400" y="7625209"/>
            <a:ext cx="112395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ct val="70000"/>
              </a:spcBef>
            </a:pPr>
            <a:r>
              <a:rPr lang="en-US" sz="3200" dirty="0" smtClean="0"/>
              <a:t>Inductive process modeling is a fruitful paradigm for exploring knowledge representation, modeling, discovery, and creativity in scientific practice.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4" name="Picture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8875" y="3606800"/>
            <a:ext cx="6578600" cy="508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164578" bIns="0"/>
          <a:lstStyle/>
          <a:p>
            <a:pPr marL="136525"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Inductive Process Modeling</a:t>
            </a:r>
          </a:p>
        </p:txBody>
      </p:sp>
      <p:sp>
        <p:nvSpPr>
          <p:cNvPr id="151556" name="Oval 3"/>
          <p:cNvSpPr>
            <a:spLocks/>
          </p:cNvSpPr>
          <p:nvPr/>
        </p:nvSpPr>
        <p:spPr bwMode="auto">
          <a:xfrm>
            <a:off x="7175500" y="6908800"/>
            <a:ext cx="188913" cy="190500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1557" name="Oval 4"/>
          <p:cNvSpPr>
            <a:spLocks/>
          </p:cNvSpPr>
          <p:nvPr/>
        </p:nvSpPr>
        <p:spPr bwMode="auto">
          <a:xfrm>
            <a:off x="7175500" y="6375400"/>
            <a:ext cx="188913" cy="188913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1558" name="Rectangle 5"/>
          <p:cNvSpPr>
            <a:spLocks/>
          </p:cNvSpPr>
          <p:nvPr/>
        </p:nvSpPr>
        <p:spPr bwMode="auto">
          <a:xfrm>
            <a:off x="1958975" y="3313113"/>
            <a:ext cx="3027363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4200">
                <a:solidFill>
                  <a:schemeClr val="tx1"/>
                </a:solidFill>
              </a:rPr>
              <a:t>Observations</a:t>
            </a:r>
          </a:p>
        </p:txBody>
      </p:sp>
      <p:sp>
        <p:nvSpPr>
          <p:cNvPr id="151559" name="Rectangle 6"/>
          <p:cNvSpPr>
            <a:spLocks/>
          </p:cNvSpPr>
          <p:nvPr/>
        </p:nvSpPr>
        <p:spPr bwMode="auto">
          <a:xfrm>
            <a:off x="8234363" y="3313113"/>
            <a:ext cx="2590800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4200">
                <a:solidFill>
                  <a:schemeClr val="tx1"/>
                </a:solidFill>
              </a:rPr>
              <a:t>Predictions</a:t>
            </a:r>
          </a:p>
        </p:txBody>
      </p:sp>
      <p:sp>
        <p:nvSpPr>
          <p:cNvPr id="151560" name="AutoShape 7"/>
          <p:cNvSpPr>
            <a:spLocks/>
          </p:cNvSpPr>
          <p:nvPr/>
        </p:nvSpPr>
        <p:spPr bwMode="auto">
          <a:xfrm>
            <a:off x="5854700" y="3378200"/>
            <a:ext cx="1268413" cy="508000"/>
          </a:xfrm>
          <a:prstGeom prst="rightArrow">
            <a:avLst>
              <a:gd name="adj1" fmla="val 32000"/>
              <a:gd name="adj2" fmla="val 77253"/>
            </a:avLst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51561" name="Picture 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" y="3605213"/>
            <a:ext cx="6578600" cy="5081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51562" name="Rectangle 9"/>
          <p:cNvSpPr>
            <a:spLocks/>
          </p:cNvSpPr>
          <p:nvPr/>
        </p:nvSpPr>
        <p:spPr bwMode="auto">
          <a:xfrm>
            <a:off x="5759450" y="2590800"/>
            <a:ext cx="1471613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4200">
                <a:solidFill>
                  <a:schemeClr val="tx1"/>
                </a:solidFill>
              </a:rPr>
              <a:t>Model</a:t>
            </a:r>
          </a:p>
        </p:txBody>
      </p:sp>
      <p:sp>
        <p:nvSpPr>
          <p:cNvPr id="151563" name="Rectangle 10"/>
          <p:cNvSpPr>
            <a:spLocks/>
          </p:cNvSpPr>
          <p:nvPr/>
        </p:nvSpPr>
        <p:spPr bwMode="auto">
          <a:xfrm>
            <a:off x="1198563" y="8331200"/>
            <a:ext cx="10593387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4200">
                <a:solidFill>
                  <a:schemeClr val="tx1"/>
                </a:solidFill>
              </a:rPr>
              <a:t>Model Objectives:  Explanation and Prediction</a:t>
            </a:r>
          </a:p>
        </p:txBody>
      </p:sp>
      <p:sp>
        <p:nvSpPr>
          <p:cNvPr id="151564" name="Rectangle 11"/>
          <p:cNvSpPr>
            <a:spLocks/>
          </p:cNvSpPr>
          <p:nvPr/>
        </p:nvSpPr>
        <p:spPr bwMode="auto">
          <a:xfrm>
            <a:off x="3049588" y="9024938"/>
            <a:ext cx="6908800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rgbClr val="191919"/>
                </a:solidFill>
              </a:rPr>
              <a:t>Langley et al. 2002, ICML; Bridewell et al. 2008, ML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Modular Constraints</a:t>
            </a:r>
          </a:p>
        </p:txBody>
      </p:sp>
      <p:sp>
        <p:nvSpPr>
          <p:cNvPr id="163843" name="Rectangle 2"/>
          <p:cNvSpPr>
            <a:spLocks/>
          </p:cNvSpPr>
          <p:nvPr/>
        </p:nvSpPr>
        <p:spPr bwMode="auto">
          <a:xfrm>
            <a:off x="2819400" y="3467100"/>
            <a:ext cx="7366000" cy="37719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57791" bIns="0" anchor="ctr"/>
          <a:lstStyle/>
          <a:p>
            <a:pPr marL="57150" algn="l"/>
            <a:r>
              <a:rPr lang="en-US" sz="340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Name: </a:t>
            </a:r>
            <a:r>
              <a:rPr lang="en-US" sz="3400" i="1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&lt;Unique Identifier&gt;</a:t>
            </a:r>
          </a:p>
          <a:p>
            <a:pPr marL="57150" algn="l"/>
            <a:r>
              <a:rPr lang="en-US" sz="340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Type: </a:t>
            </a:r>
            <a:r>
              <a:rPr lang="en-US" sz="3400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{</a:t>
            </a:r>
            <a:r>
              <a:rPr lang="en-US" sz="3400" i="1" smtClean="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always</a:t>
            </a:r>
            <a:r>
              <a:rPr lang="en-US" sz="3400" i="1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-together, </a:t>
            </a:r>
            <a:endParaRPr lang="en-US" sz="3400" i="1" smtClean="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57150" algn="l"/>
            <a:r>
              <a:rPr lang="en-US" sz="3400" i="1" smtClean="0">
                <a:solidFill>
                  <a:schemeClr val="tx1"/>
                </a:solidFill>
                <a:latin typeface="Times New Roman" charset="0"/>
                <a:cs typeface="Times" charset="0"/>
                <a:sym typeface="Times New Roman" charset="0"/>
              </a:rPr>
              <a:t>		exactly</a:t>
            </a:r>
            <a:r>
              <a:rPr lang="en-US" sz="3400" i="1">
                <a:solidFill>
                  <a:schemeClr val="tx1"/>
                </a:solidFill>
                <a:latin typeface="Times New Roman" charset="0"/>
                <a:cs typeface="Times" charset="0"/>
                <a:sym typeface="Times New Roman" charset="0"/>
              </a:rPr>
              <a:t>-one, </a:t>
            </a:r>
          </a:p>
          <a:p>
            <a:pPr marL="57150" algn="l"/>
            <a:r>
              <a:rPr lang="en-US" sz="3400" i="1" smtClean="0">
                <a:solidFill>
                  <a:schemeClr val="tx1"/>
                </a:solidFill>
                <a:latin typeface="Times New Roman" charset="0"/>
                <a:cs typeface="Times" charset="0"/>
                <a:sym typeface="Times New Roman" charset="0"/>
              </a:rPr>
              <a:t>	   	at</a:t>
            </a:r>
            <a:r>
              <a:rPr lang="en-US" sz="3400" i="1">
                <a:solidFill>
                  <a:schemeClr val="tx1"/>
                </a:solidFill>
                <a:latin typeface="Times New Roman" charset="0"/>
                <a:cs typeface="Times" charset="0"/>
                <a:sym typeface="Times New Roman" charset="0"/>
              </a:rPr>
              <a:t>-most-one,</a:t>
            </a:r>
          </a:p>
          <a:p>
            <a:pPr marL="57150" algn="l"/>
            <a:r>
              <a:rPr lang="en-US" sz="3400" i="1" smtClean="0">
                <a:solidFill>
                  <a:schemeClr val="tx1"/>
                </a:solidFill>
                <a:latin typeface="Times New Roman" charset="0"/>
                <a:cs typeface="Times" charset="0"/>
                <a:sym typeface="Times New Roman" charset="0"/>
              </a:rPr>
              <a:t>		necessary</a:t>
            </a:r>
            <a:r>
              <a:rPr lang="en-US" sz="3400" i="1">
                <a:solidFill>
                  <a:schemeClr val="tx1"/>
                </a:solidFill>
                <a:latin typeface="Times New Roman" charset="0"/>
                <a:cs typeface="Times" charset="0"/>
                <a:sym typeface="Times New Roman" charset="0"/>
              </a:rPr>
              <a:t>} </a:t>
            </a:r>
          </a:p>
          <a:p>
            <a:pPr marL="57150" algn="l"/>
            <a:r>
              <a:rPr lang="en-US" sz="340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Processes:</a:t>
            </a:r>
          </a:p>
          <a:p>
            <a:pPr marL="57150" algn="l"/>
            <a:r>
              <a:rPr lang="en-US" sz="3400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  &lt;list of generic processes&gt;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164592" bIns="0"/>
          <a:lstStyle/>
          <a:p>
            <a:pPr marL="136525"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Descriptive Rules</a:t>
            </a:r>
          </a:p>
        </p:txBody>
      </p:sp>
      <p:sp>
        <p:nvSpPr>
          <p:cNvPr id="177155" name="Rectangle 2"/>
          <p:cNvSpPr>
            <a:spLocks/>
          </p:cNvSpPr>
          <p:nvPr/>
        </p:nvSpPr>
        <p:spPr bwMode="auto">
          <a:xfrm>
            <a:off x="444500" y="3236913"/>
            <a:ext cx="12280900" cy="575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 anchor="ctr">
            <a:noAutofit/>
          </a:bodyPr>
          <a:lstStyle/>
          <a:p>
            <a:pPr marL="247650" algn="l"/>
            <a:r>
              <a:rPr lang="en-US">
                <a:solidFill>
                  <a:schemeClr val="tx1"/>
                </a:solidFill>
              </a:rPr>
              <a:t>Run 1:  Generate a theory for accurate models</a:t>
            </a:r>
            <a:r>
              <a:rPr lang="en-US" smtClean="0">
                <a:solidFill>
                  <a:schemeClr val="tx1"/>
                </a:solidFill>
              </a:rPr>
              <a:t>.</a:t>
            </a:r>
          </a:p>
          <a:p>
            <a:pPr marL="476250" algn="l"/>
            <a:r>
              <a:rPr lang="en-US" sz="240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accurate_model(A) :-does_not_include_process(A,death_exp2), </a:t>
            </a:r>
          </a:p>
          <a:p>
            <a:pPr marL="933450" lvl="1" algn="l"/>
            <a:r>
              <a:rPr lang="en-US" sz="240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includes_process_entity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(A,monod_lim,iron).</a:t>
            </a:r>
          </a:p>
          <a:p>
            <a:pPr marL="933450" lvl="1" algn="l"/>
            <a:endParaRPr lang="en-US" sz="240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  <a:p>
            <a:pPr marL="247650" algn="l"/>
            <a:r>
              <a:rPr lang="en-US">
                <a:solidFill>
                  <a:schemeClr val="tx1"/>
                </a:solidFill>
              </a:rPr>
              <a:t>Run 2: Generate a theory for inaccurate models.</a:t>
            </a:r>
          </a:p>
          <a:p>
            <a:pPr marL="247650"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inaccurate_model(A) :-</a:t>
            </a:r>
          </a:p>
          <a:p>
            <a:pPr marL="933450" lvl="1"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does_not_include_process_entity(A,monod_2nd,iron), does_not_include_process_entity(A,monod_lim,iron).</a:t>
            </a:r>
          </a:p>
          <a:p>
            <a:pPr marL="247650" algn="l"/>
            <a:endParaRPr lang="en-US" sz="240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  <a:p>
            <a:pPr marL="247650"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inaccurate_model(A) :-</a:t>
            </a:r>
          </a:p>
          <a:p>
            <a:pPr marL="933450" lvl="1"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includes_process(A,death_exp2), </a:t>
            </a:r>
          </a:p>
          <a:p>
            <a:pPr marL="933450" lvl="1"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includes_process_entity(A,deangelis_beddington,phytoplankton).</a:t>
            </a:r>
          </a:p>
          <a:p>
            <a:pPr marL="247650" algn="l"/>
            <a:endParaRPr lang="en-US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247650" algn="l"/>
            <a:r>
              <a:rPr lang="en-US" sz="2400">
                <a:solidFill>
                  <a:schemeClr val="tx1"/>
                </a:solidFill>
              </a:rPr>
              <a:t>We chose Aleph by Ashwin Srinivasan due to its ready availability and capabilities.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164592" bIns="0"/>
          <a:lstStyle/>
          <a:p>
            <a:pPr marL="136525" eaLnBrk="1" hangingPunct="1"/>
            <a:r>
              <a:rPr lang="en-US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Cross Problem Transfer</a:t>
            </a:r>
            <a:endParaRPr lang="en-US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180227" name="Picture 2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692400"/>
            <a:ext cx="11938000" cy="477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80228" name="Rectangle 3"/>
          <p:cNvSpPr>
            <a:spLocks/>
          </p:cNvSpPr>
          <p:nvPr/>
        </p:nvSpPr>
        <p:spPr bwMode="auto">
          <a:xfrm>
            <a:off x="2254250" y="7258050"/>
            <a:ext cx="188028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4200" smtClean="0">
                <a:solidFill>
                  <a:schemeClr val="tx1"/>
                </a:solidFill>
              </a:rPr>
              <a:t>Training</a:t>
            </a:r>
          </a:p>
        </p:txBody>
      </p:sp>
      <p:sp>
        <p:nvSpPr>
          <p:cNvPr id="180229" name="Rectangle 4"/>
          <p:cNvSpPr>
            <a:spLocks/>
          </p:cNvSpPr>
          <p:nvPr/>
        </p:nvSpPr>
        <p:spPr bwMode="auto">
          <a:xfrm>
            <a:off x="6261100" y="7258050"/>
            <a:ext cx="130720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4200" smtClean="0">
                <a:solidFill>
                  <a:schemeClr val="tx1"/>
                </a:solidFill>
              </a:rPr>
              <a:t>Test 1</a:t>
            </a:r>
            <a:endParaRPr lang="en-US" sz="4200">
              <a:solidFill>
                <a:schemeClr val="tx1"/>
              </a:solidFill>
            </a:endParaRPr>
          </a:p>
        </p:txBody>
      </p:sp>
      <p:sp>
        <p:nvSpPr>
          <p:cNvPr id="180230" name="Rectangle 5"/>
          <p:cNvSpPr>
            <a:spLocks/>
          </p:cNvSpPr>
          <p:nvPr/>
        </p:nvSpPr>
        <p:spPr bwMode="auto">
          <a:xfrm>
            <a:off x="10020300" y="7258050"/>
            <a:ext cx="134383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4200" smtClean="0">
                <a:solidFill>
                  <a:schemeClr val="tx1"/>
                </a:solidFill>
              </a:rPr>
              <a:t>Test 2</a:t>
            </a:r>
            <a:endParaRPr lang="en-US" sz="4200">
              <a:solidFill>
                <a:schemeClr val="tx1"/>
              </a:solidFill>
            </a:endParaRPr>
          </a:p>
        </p:txBody>
      </p:sp>
      <p:sp>
        <p:nvSpPr>
          <p:cNvPr id="180231" name="Rectangle 6"/>
          <p:cNvSpPr>
            <a:spLocks/>
          </p:cNvSpPr>
          <p:nvPr/>
        </p:nvSpPr>
        <p:spPr bwMode="auto">
          <a:xfrm>
            <a:off x="2351088" y="8755063"/>
            <a:ext cx="8283575" cy="63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4200">
                <a:solidFill>
                  <a:schemeClr val="tx1"/>
                </a:solidFill>
              </a:rPr>
              <a:t>The search spaces are 9x–16x smaller</a:t>
            </a:r>
          </a:p>
        </p:txBody>
      </p:sp>
      <p:sp>
        <p:nvSpPr>
          <p:cNvPr id="180232" name="Rectangle 7"/>
          <p:cNvSpPr>
            <a:spLocks/>
          </p:cNvSpPr>
          <p:nvPr/>
        </p:nvSpPr>
        <p:spPr bwMode="auto">
          <a:xfrm>
            <a:off x="3132138" y="2114550"/>
            <a:ext cx="66040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Distribution of Models in the Search Space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34533" y="8108732"/>
            <a:ext cx="46730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Two Protist Ecosystem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Ross-96 to Ross-97</a:t>
            </a:r>
          </a:p>
        </p:txBody>
      </p:sp>
      <p:pic>
        <p:nvPicPr>
          <p:cNvPr id="18125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5200" y="1968500"/>
            <a:ext cx="9779000" cy="684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298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2025" y="1966913"/>
            <a:ext cx="9779000" cy="684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Bled-02 to Ross-96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787400" y="254000"/>
            <a:ext cx="11430000" cy="2032000"/>
          </a:xfrm>
        </p:spPr>
        <p:txBody>
          <a:bodyPr lIns="0" tIns="0" rIns="164592" bIns="0"/>
          <a:lstStyle/>
          <a:p>
            <a:pPr marL="136525" eaLnBrk="1" hangingPunct="1"/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Convert Descriptions into Structural Constraints</a:t>
            </a:r>
          </a:p>
        </p:txBody>
      </p:sp>
      <p:sp>
        <p:nvSpPr>
          <p:cNvPr id="179203" name="Rectangle 2"/>
          <p:cNvSpPr>
            <a:spLocks/>
          </p:cNvSpPr>
          <p:nvPr/>
        </p:nvSpPr>
        <p:spPr bwMode="auto">
          <a:xfrm>
            <a:off x="1698625" y="3384550"/>
            <a:ext cx="10096500" cy="127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/>
            <a:r>
              <a:rPr lang="en-US" sz="4200">
                <a:solidFill>
                  <a:schemeClr val="tx1"/>
                </a:solidFill>
              </a:rPr>
              <a:t>Rules for accurate models become sufficient conditions for retaining model structures</a:t>
            </a:r>
          </a:p>
        </p:txBody>
      </p:sp>
      <p:sp>
        <p:nvSpPr>
          <p:cNvPr id="179204" name="Rectangle 3"/>
          <p:cNvSpPr>
            <a:spLocks/>
          </p:cNvSpPr>
          <p:nvPr/>
        </p:nvSpPr>
        <p:spPr bwMode="auto">
          <a:xfrm>
            <a:off x="1698625" y="5480050"/>
            <a:ext cx="100965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/>
            <a:r>
              <a:rPr lang="en-US" sz="4200">
                <a:solidFill>
                  <a:schemeClr val="tx1"/>
                </a:solidFill>
              </a:rPr>
              <a:t>The negation of rules for inaccurate models become necessary conditions for retaining the model structures.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1192213" y="1689100"/>
            <a:ext cx="10618787" cy="3617913"/>
          </a:xfrm>
        </p:spPr>
        <p:txBody>
          <a:bodyPr lIns="0" tIns="0" rIns="45715" bIns="0"/>
          <a:lstStyle/>
          <a:p>
            <a:pPr marL="203200" indent="0" eaLnBrk="1" hangingPunct="1">
              <a:buClr>
                <a:srgbClr val="000000"/>
              </a:buClr>
            </a:pPr>
            <a:r>
              <a:rPr lang="en-US" smtClean="0"/>
              <a:t> Ordinary </a:t>
            </a:r>
            <a:r>
              <a:rPr lang="en-US" dirty="0" smtClean="0"/>
              <a:t>Differential Equations</a:t>
            </a:r>
          </a:p>
          <a:p>
            <a:pPr marL="203200" indent="0" eaLnBrk="1" hangingPunct="1">
              <a:buClr>
                <a:srgbClr val="000000"/>
              </a:buClr>
            </a:pPr>
            <a:endParaRPr lang="en-US" smtClean="0"/>
          </a:p>
          <a:p>
            <a:pPr marL="203200" indent="0" eaLnBrk="1" hangingPunct="1">
              <a:buClr>
                <a:srgbClr val="000000"/>
              </a:buClr>
            </a:pPr>
            <a:r>
              <a:rPr lang="en-US" smtClean="0"/>
              <a:t> Processes</a:t>
            </a:r>
            <a:endParaRPr lang="en-US" dirty="0" smtClean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271463"/>
            <a:ext cx="11709400" cy="1862137"/>
          </a:xfrm>
        </p:spPr>
        <p:txBody>
          <a:bodyPr lIns="0" tIns="0" rIns="164578" bIns="0"/>
          <a:lstStyle/>
          <a:p>
            <a:pPr marL="136525"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Quantitative Process Models</a:t>
            </a:r>
          </a:p>
        </p:txBody>
      </p:sp>
      <p:sp>
        <p:nvSpPr>
          <p:cNvPr id="152580" name="Rectangle 3"/>
          <p:cNvSpPr>
            <a:spLocks/>
          </p:cNvSpPr>
          <p:nvPr/>
        </p:nvSpPr>
        <p:spPr bwMode="auto">
          <a:xfrm>
            <a:off x="2019300" y="4751388"/>
            <a:ext cx="10274300" cy="332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process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exponential_growth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d[hare.density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t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1] = </a:t>
            </a:r>
            <a:r>
              <a:rPr lang="en-US" sz="2400" dirty="0">
                <a:solidFill>
                  <a:srgbClr val="007600"/>
                </a:solidFill>
                <a:latin typeface="Palatino" charset="0"/>
                <a:sym typeface="Palatino" charset="0"/>
              </a:rPr>
              <a:t>2.5 *</a:t>
            </a:r>
            <a:r>
              <a:rPr lang="en-US" sz="2400" i="1" dirty="0">
                <a:solidFill>
                  <a:srgbClr val="007600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007600"/>
                </a:solidFill>
                <a:latin typeface="Palatino" charset="0"/>
                <a:sym typeface="Palatino" charset="0"/>
              </a:rPr>
              <a:t>hare.density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endParaRPr lang="en-US" sz="1400" dirty="0">
              <a:solidFill>
                <a:schemeClr val="tx1"/>
              </a:solidFill>
              <a:latin typeface="Palatino" charset="0"/>
              <a:sym typeface="Palatino" charset="0"/>
            </a:endParaRP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process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exponential_loss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d[wolf.density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t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1] = </a:t>
            </a:r>
            <a:r>
              <a:rPr lang="en-US" sz="2400" dirty="0">
                <a:solidFill>
                  <a:srgbClr val="8D3E00"/>
                </a:solidFill>
                <a:latin typeface="Palatino" charset="0"/>
                <a:sym typeface="Palatino" charset="0"/>
              </a:rPr>
              <a:t>−1.2 *</a:t>
            </a:r>
            <a:r>
              <a:rPr lang="en-US" sz="2400" i="1" dirty="0">
                <a:solidFill>
                  <a:srgbClr val="8D3E00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8D3E00"/>
                </a:solidFill>
                <a:latin typeface="Palatino" charset="0"/>
                <a:sym typeface="Palatino" charset="0"/>
              </a:rPr>
              <a:t>wolf.density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endParaRPr lang="en-US" sz="1400" dirty="0">
              <a:solidFill>
                <a:schemeClr val="tx1"/>
              </a:solidFill>
              <a:latin typeface="Palatino" charset="0"/>
              <a:sym typeface="Palatino" charset="0"/>
            </a:endParaRP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process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predation_holling_type_1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d[hare.density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t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1] = </a:t>
            </a:r>
            <a:r>
              <a:rPr lang="en-US" sz="2400" dirty="0">
                <a:solidFill>
                  <a:srgbClr val="FF0000"/>
                </a:solidFill>
                <a:latin typeface="Palatino" charset="0"/>
                <a:sym typeface="Palatino" charset="0"/>
              </a:rPr>
              <a:t>−0.1 *</a:t>
            </a:r>
            <a:r>
              <a:rPr lang="en-US" sz="2400" i="1" dirty="0">
                <a:solidFill>
                  <a:srgbClr val="FF0000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Palatino" charset="0"/>
                <a:sym typeface="Palatino" charset="0"/>
              </a:rPr>
              <a:t>hare.density</a:t>
            </a:r>
            <a:r>
              <a:rPr lang="en-US" sz="2400" i="1" dirty="0">
                <a:solidFill>
                  <a:srgbClr val="FF0000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Palatino" charset="0"/>
                <a:sym typeface="Palatino" charset="0"/>
              </a:rPr>
              <a:t>*</a:t>
            </a:r>
            <a:r>
              <a:rPr lang="en-US" sz="2400" i="1" dirty="0">
                <a:solidFill>
                  <a:srgbClr val="FF0000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Palatino" charset="0"/>
                <a:sym typeface="Palatino" charset="0"/>
              </a:rPr>
              <a:t>wolf.density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                    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d[wolf.density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t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1] = </a:t>
            </a:r>
            <a:r>
              <a:rPr lang="en-US" sz="2400" dirty="0">
                <a:solidFill>
                  <a:srgbClr val="1200FF"/>
                </a:solidFill>
                <a:latin typeface="Palatino" charset="0"/>
                <a:sym typeface="Palatino" charset="0"/>
              </a:rPr>
              <a:t>0.3 * 0.1 *</a:t>
            </a:r>
            <a:r>
              <a:rPr lang="en-US" sz="2400" i="1" dirty="0">
                <a:solidFill>
                  <a:srgbClr val="1200FF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Palatino" charset="0"/>
                <a:sym typeface="Palatino" charset="0"/>
              </a:rPr>
              <a:t>hare.density</a:t>
            </a:r>
            <a:r>
              <a:rPr lang="en-US" sz="2400" i="1" dirty="0">
                <a:solidFill>
                  <a:srgbClr val="1200FF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dirty="0">
                <a:solidFill>
                  <a:srgbClr val="1200FF"/>
                </a:solidFill>
                <a:latin typeface="Palatino" charset="0"/>
                <a:sym typeface="Palatino" charset="0"/>
              </a:rPr>
              <a:t>*</a:t>
            </a:r>
            <a:r>
              <a:rPr lang="en-US" sz="2400" i="1" dirty="0">
                <a:solidFill>
                  <a:srgbClr val="1200FF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Palatino" charset="0"/>
                <a:sym typeface="Palatino" charset="0"/>
              </a:rPr>
              <a:t>wolf.density</a:t>
            </a:r>
            <a:endParaRPr lang="en-US" sz="2400" i="1" dirty="0">
              <a:solidFill>
                <a:srgbClr val="1200FF"/>
              </a:solidFill>
              <a:latin typeface="Palatino" charset="0"/>
              <a:sym typeface="Palatino" charset="0"/>
            </a:endParaRPr>
          </a:p>
        </p:txBody>
      </p:sp>
      <p:sp>
        <p:nvSpPr>
          <p:cNvPr id="152581" name="Rectangle 4"/>
          <p:cNvSpPr>
            <a:spLocks/>
          </p:cNvSpPr>
          <p:nvPr/>
        </p:nvSpPr>
        <p:spPr bwMode="auto">
          <a:xfrm>
            <a:off x="2065338" y="2913063"/>
            <a:ext cx="10947400" cy="723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/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d</a:t>
            </a:r>
            <a:r>
              <a:rPr lang="en-US" sz="2400" i="1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/dt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 = </a:t>
            </a:r>
            <a:r>
              <a:rPr lang="en-US" sz="2400" dirty="0">
                <a:solidFill>
                  <a:srgbClr val="007600"/>
                </a:solidFill>
                <a:latin typeface="Gill Sans" charset="0"/>
                <a:sym typeface="Gill Sans" charset="0"/>
              </a:rPr>
              <a:t>2.5 * </a:t>
            </a:r>
            <a:r>
              <a:rPr lang="en-US" sz="2400" i="1" dirty="0" err="1">
                <a:solidFill>
                  <a:srgbClr val="007600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i="1" dirty="0">
                <a:solidFill>
                  <a:schemeClr val="tx1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+ </a:t>
            </a:r>
            <a:r>
              <a:rPr lang="en-US" sz="2400" dirty="0">
                <a:solidFill>
                  <a:srgbClr val="FF0000"/>
                </a:solidFill>
                <a:latin typeface="Gill Sans" charset="0"/>
                <a:sym typeface="Gill Sans" charset="0"/>
              </a:rPr>
              <a:t>−0.1 *</a:t>
            </a:r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Gill Sans" charset="0"/>
                <a:sym typeface="Gill Sans" charset="0"/>
              </a:rPr>
              <a:t>*</a:t>
            </a:r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Gill Sans" charset="0"/>
                <a:sym typeface="Gill Sans" charset="0"/>
              </a:rPr>
              <a:t>wolf.density</a:t>
            </a:r>
            <a:endParaRPr lang="en-US" sz="2400" i="1" dirty="0">
              <a:solidFill>
                <a:srgbClr val="FF0000"/>
              </a:solidFill>
              <a:latin typeface="Gill Sans" charset="0"/>
              <a:sym typeface="Gill Sans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d</a:t>
            </a:r>
            <a:r>
              <a:rPr lang="en-US" sz="2400" i="1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wolf.density</a:t>
            </a:r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/dt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 = </a:t>
            </a:r>
            <a:r>
              <a:rPr lang="en-US" sz="2400" dirty="0">
                <a:solidFill>
                  <a:srgbClr val="A54400"/>
                </a:solidFill>
                <a:latin typeface="Gill Sans" charset="0"/>
                <a:sym typeface="Gill Sans" charset="0"/>
              </a:rPr>
              <a:t>−</a:t>
            </a:r>
            <a:r>
              <a:rPr lang="en-US" sz="2400" dirty="0">
                <a:solidFill>
                  <a:srgbClr val="8D3E00"/>
                </a:solidFill>
                <a:latin typeface="Gill Sans" charset="0"/>
                <a:sym typeface="Gill Sans" charset="0"/>
              </a:rPr>
              <a:t>1.2 * </a:t>
            </a:r>
            <a:r>
              <a:rPr lang="en-US" sz="2400" i="1" dirty="0" err="1">
                <a:solidFill>
                  <a:srgbClr val="8D3E00"/>
                </a:solidFill>
                <a:latin typeface="Gill Sans" charset="0"/>
                <a:sym typeface="Gill Sans" charset="0"/>
              </a:rPr>
              <a:t>wolf.density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 + </a:t>
            </a:r>
            <a:r>
              <a:rPr lang="en-US" sz="2400" dirty="0">
                <a:solidFill>
                  <a:srgbClr val="1200FF"/>
                </a:solidFill>
                <a:latin typeface="Gill Sans" charset="0"/>
                <a:sym typeface="Gill Sans" charset="0"/>
              </a:rPr>
              <a:t>0.3 * 0.1 *</a:t>
            </a:r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dirty="0">
                <a:solidFill>
                  <a:srgbClr val="1200FF"/>
                </a:solidFill>
                <a:latin typeface="Gill Sans" charset="0"/>
                <a:sym typeface="Gill Sans" charset="0"/>
              </a:rPr>
              <a:t>*</a:t>
            </a:r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Gill Sans" charset="0"/>
                <a:sym typeface="Gill Sans" charset="0"/>
              </a:rPr>
              <a:t>wolf.density</a:t>
            </a:r>
            <a:endParaRPr lang="en-US" sz="2400" i="1" dirty="0">
              <a:solidFill>
                <a:srgbClr val="1200FF"/>
              </a:solidFill>
              <a:latin typeface="Gill Sans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Advantages of </a:t>
            </a:r>
            <a:br>
              <a:rPr lang="en-US" sz="600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600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Quantitative Process Models</a:t>
            </a:r>
          </a:p>
        </p:txBody>
      </p:sp>
      <p:sp>
        <p:nvSpPr>
          <p:cNvPr id="4" name="Rectangle 3"/>
          <p:cNvSpPr/>
          <p:nvPr/>
        </p:nvSpPr>
        <p:spPr>
          <a:xfrm>
            <a:off x="787400" y="2984788"/>
            <a:ext cx="11049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ct val="40000"/>
              </a:spcBef>
            </a:pPr>
            <a:r>
              <a:rPr lang="en-US" sz="3200" dirty="0"/>
              <a:t>Process models offer scientists a promising framework because: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092200" y="3962400"/>
            <a:ext cx="11734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90513" marR="0" lvl="0" indent="-290513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 typeface="Symbol" charset="2"/>
              <a:buChar char="·"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they embed quantitative relations within qualitative structure;</a:t>
            </a:r>
          </a:p>
          <a:p>
            <a:pPr marL="290513" marR="0" lvl="0" indent="-290513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 typeface="Symbol" charset="2"/>
              <a:buChar char="·"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that refer to notations and mechanisms familiar to experts;</a:t>
            </a:r>
          </a:p>
          <a:p>
            <a:pPr marL="290513" marR="0" lvl="0" indent="-290513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 typeface="Symbol" charset="2"/>
              <a:buChar char="·"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they provide dynamical predictions of changes over time;</a:t>
            </a:r>
          </a:p>
          <a:p>
            <a:pPr marL="290513" marR="0" lvl="0" indent="-290513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 typeface="Symbol" charset="2"/>
              <a:buChar char="·"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they offer causal and explanatory accounts of phenomena;</a:t>
            </a:r>
          </a:p>
          <a:p>
            <a:pPr marL="290513" marR="0" lvl="0" indent="-290513" algn="l" defTabSz="914400" rtl="0" eaLnBrk="0" fontAlgn="base" latinLnBrk="0" hangingPunct="0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 typeface="Symbol" charset="2"/>
              <a:buChar char="·"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while retaining the modularity needed for induction/abduction.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87400" y="7625209"/>
            <a:ext cx="112395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ct val="70000"/>
              </a:spcBef>
            </a:pPr>
            <a:r>
              <a:rPr lang="en-US" sz="3200" dirty="0"/>
              <a:t>Quantitative process models provide an important alternative to formalisms used currently in computational discovery.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1192213" y="1689100"/>
            <a:ext cx="10618787" cy="3617913"/>
          </a:xfrm>
        </p:spPr>
        <p:txBody>
          <a:bodyPr lIns="0" tIns="0" rIns="45715" bIns="0"/>
          <a:lstStyle/>
          <a:p>
            <a:pPr marL="203200" indent="0" eaLnBrk="1" hangingPunct="1">
              <a:buClr>
                <a:srgbClr val="000000"/>
              </a:buClr>
            </a:pPr>
            <a:r>
              <a:rPr lang="en-US" smtClean="0"/>
              <a:t> Ordinary </a:t>
            </a:r>
            <a:r>
              <a:rPr lang="en-US" dirty="0" smtClean="0"/>
              <a:t>Differential Equations</a:t>
            </a:r>
          </a:p>
          <a:p>
            <a:pPr marL="203200" indent="0" eaLnBrk="1" hangingPunct="1">
              <a:buClr>
                <a:srgbClr val="000000"/>
              </a:buClr>
            </a:pPr>
            <a:endParaRPr lang="en-US" smtClean="0"/>
          </a:p>
          <a:p>
            <a:pPr marL="203200" indent="0" eaLnBrk="1" hangingPunct="1">
              <a:buClr>
                <a:srgbClr val="000000"/>
              </a:buClr>
            </a:pPr>
            <a:r>
              <a:rPr lang="en-US" smtClean="0"/>
              <a:t> Processes</a:t>
            </a:r>
            <a:endParaRPr lang="en-US" dirty="0" smtClean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271463"/>
            <a:ext cx="11709400" cy="1862137"/>
          </a:xfrm>
        </p:spPr>
        <p:txBody>
          <a:bodyPr lIns="0" tIns="0" rIns="164578" bIns="0"/>
          <a:lstStyle/>
          <a:p>
            <a:pPr marL="136525" eaLnBrk="1" hangingPunct="1"/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Modularity in </a:t>
            </a:r>
            <a:b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Quantitative Process Models</a:t>
            </a:r>
          </a:p>
        </p:txBody>
      </p:sp>
      <p:sp>
        <p:nvSpPr>
          <p:cNvPr id="152580" name="Rectangle 3"/>
          <p:cNvSpPr>
            <a:spLocks/>
          </p:cNvSpPr>
          <p:nvPr/>
        </p:nvSpPr>
        <p:spPr bwMode="auto">
          <a:xfrm>
            <a:off x="2019300" y="4751388"/>
            <a:ext cx="10274300" cy="332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process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exponential_growth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d[hare.density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t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1] = </a:t>
            </a:r>
            <a:r>
              <a:rPr lang="en-US" sz="2400" dirty="0">
                <a:solidFill>
                  <a:srgbClr val="007600"/>
                </a:solidFill>
                <a:latin typeface="Palatino" charset="0"/>
                <a:sym typeface="Palatino" charset="0"/>
              </a:rPr>
              <a:t>2.5 *</a:t>
            </a:r>
            <a:r>
              <a:rPr lang="en-US" sz="2400" i="1" dirty="0">
                <a:solidFill>
                  <a:srgbClr val="007600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007600"/>
                </a:solidFill>
                <a:latin typeface="Palatino" charset="0"/>
                <a:sym typeface="Palatino" charset="0"/>
              </a:rPr>
              <a:t>hare.density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endParaRPr lang="en-US" sz="1400" dirty="0">
              <a:solidFill>
                <a:schemeClr val="tx1"/>
              </a:solidFill>
              <a:latin typeface="Palatino" charset="0"/>
              <a:sym typeface="Palatino" charset="0"/>
            </a:endParaRP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process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exponential_loss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d[wolf.density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t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1] = </a:t>
            </a:r>
            <a:r>
              <a:rPr lang="en-US" sz="2400" dirty="0">
                <a:solidFill>
                  <a:srgbClr val="8D3E00"/>
                </a:solidFill>
                <a:latin typeface="Palatino" charset="0"/>
                <a:sym typeface="Palatino" charset="0"/>
              </a:rPr>
              <a:t>−1.2 *</a:t>
            </a:r>
            <a:r>
              <a:rPr lang="en-US" sz="2400" i="1" dirty="0">
                <a:solidFill>
                  <a:srgbClr val="8D3E00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8D3E00"/>
                </a:solidFill>
                <a:latin typeface="Palatino" charset="0"/>
                <a:sym typeface="Palatino" charset="0"/>
              </a:rPr>
              <a:t>wolf.density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endParaRPr lang="en-US" sz="1400" dirty="0">
              <a:solidFill>
                <a:schemeClr val="tx1"/>
              </a:solidFill>
              <a:latin typeface="Palatino" charset="0"/>
              <a:sym typeface="Palatino" charset="0"/>
            </a:endParaRP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process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predation_holling_type_1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d[hare.density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t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1] = </a:t>
            </a:r>
            <a:r>
              <a:rPr lang="en-US" sz="2400" dirty="0">
                <a:solidFill>
                  <a:srgbClr val="FF0000"/>
                </a:solidFill>
                <a:latin typeface="Palatino" charset="0"/>
                <a:sym typeface="Palatino" charset="0"/>
              </a:rPr>
              <a:t>−0.1 *</a:t>
            </a:r>
            <a:r>
              <a:rPr lang="en-US" sz="2400" i="1" dirty="0">
                <a:solidFill>
                  <a:srgbClr val="FF0000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Palatino" charset="0"/>
                <a:sym typeface="Palatino" charset="0"/>
              </a:rPr>
              <a:t>hare.density</a:t>
            </a:r>
            <a:r>
              <a:rPr lang="en-US" sz="2400" i="1" dirty="0">
                <a:solidFill>
                  <a:srgbClr val="FF0000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Palatino" charset="0"/>
                <a:sym typeface="Palatino" charset="0"/>
              </a:rPr>
              <a:t>*</a:t>
            </a:r>
            <a:r>
              <a:rPr lang="en-US" sz="2400" i="1" dirty="0">
                <a:solidFill>
                  <a:srgbClr val="FF0000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Palatino" charset="0"/>
                <a:sym typeface="Palatino" charset="0"/>
              </a:rPr>
              <a:t>wolf.density</a:t>
            </a: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" charset="0"/>
                <a:sym typeface="Palatino" charset="0"/>
              </a:rPr>
              <a:t>                     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d[wolf.density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Palatino" charset="0"/>
                <a:sym typeface="Palatino" charset="0"/>
              </a:rPr>
              <a:t>t</a:t>
            </a:r>
            <a:r>
              <a:rPr lang="en-US" sz="2400" i="1" dirty="0">
                <a:solidFill>
                  <a:schemeClr val="tx1"/>
                </a:solidFill>
                <a:latin typeface="Palatino" charset="0"/>
                <a:sym typeface="Palatino" charset="0"/>
              </a:rPr>
              <a:t>, 1] = </a:t>
            </a:r>
            <a:r>
              <a:rPr lang="en-US" sz="2400" dirty="0">
                <a:solidFill>
                  <a:srgbClr val="1200FF"/>
                </a:solidFill>
                <a:latin typeface="Palatino" charset="0"/>
                <a:sym typeface="Palatino" charset="0"/>
              </a:rPr>
              <a:t>0.3 * 0.1 *</a:t>
            </a:r>
            <a:r>
              <a:rPr lang="en-US" sz="2400" i="1" dirty="0">
                <a:solidFill>
                  <a:srgbClr val="1200FF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Palatino" charset="0"/>
                <a:sym typeface="Palatino" charset="0"/>
              </a:rPr>
              <a:t>hare.density</a:t>
            </a:r>
            <a:r>
              <a:rPr lang="en-US" sz="2400" i="1" dirty="0">
                <a:solidFill>
                  <a:srgbClr val="1200FF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dirty="0">
                <a:solidFill>
                  <a:srgbClr val="1200FF"/>
                </a:solidFill>
                <a:latin typeface="Palatino" charset="0"/>
                <a:sym typeface="Palatino" charset="0"/>
              </a:rPr>
              <a:t>*</a:t>
            </a:r>
            <a:r>
              <a:rPr lang="en-US" sz="2400" i="1" dirty="0">
                <a:solidFill>
                  <a:srgbClr val="1200FF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Palatino" charset="0"/>
                <a:sym typeface="Palatino" charset="0"/>
              </a:rPr>
              <a:t>wolf.density</a:t>
            </a:r>
            <a:endParaRPr lang="en-US" sz="2400" i="1" dirty="0">
              <a:solidFill>
                <a:srgbClr val="1200FF"/>
              </a:solidFill>
              <a:latin typeface="Palatino" charset="0"/>
              <a:sym typeface="Palatino" charset="0"/>
            </a:endParaRPr>
          </a:p>
        </p:txBody>
      </p:sp>
      <p:sp>
        <p:nvSpPr>
          <p:cNvPr id="152581" name="Rectangle 4"/>
          <p:cNvSpPr>
            <a:spLocks/>
          </p:cNvSpPr>
          <p:nvPr/>
        </p:nvSpPr>
        <p:spPr bwMode="auto">
          <a:xfrm>
            <a:off x="2065338" y="2913063"/>
            <a:ext cx="10947400" cy="723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/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d</a:t>
            </a:r>
            <a:r>
              <a:rPr lang="en-US" sz="2400" i="1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/dt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 = </a:t>
            </a:r>
            <a:r>
              <a:rPr lang="en-US" sz="2400" dirty="0">
                <a:solidFill>
                  <a:srgbClr val="007600"/>
                </a:solidFill>
                <a:latin typeface="Gill Sans" charset="0"/>
                <a:sym typeface="Gill Sans" charset="0"/>
              </a:rPr>
              <a:t>2.5 * </a:t>
            </a:r>
            <a:r>
              <a:rPr lang="en-US" sz="2400" i="1" dirty="0" err="1">
                <a:solidFill>
                  <a:srgbClr val="007600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i="1" dirty="0">
                <a:solidFill>
                  <a:schemeClr val="tx1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+ </a:t>
            </a:r>
            <a:r>
              <a:rPr lang="en-US" sz="2400" dirty="0">
                <a:solidFill>
                  <a:srgbClr val="FF0000"/>
                </a:solidFill>
                <a:latin typeface="Gill Sans" charset="0"/>
                <a:sym typeface="Gill Sans" charset="0"/>
              </a:rPr>
              <a:t>−0.1 *</a:t>
            </a:r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Gill Sans" charset="0"/>
                <a:sym typeface="Gill Sans" charset="0"/>
              </a:rPr>
              <a:t>*</a:t>
            </a:r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Gill Sans" charset="0"/>
                <a:sym typeface="Gill Sans" charset="0"/>
              </a:rPr>
              <a:t>wolf.density</a:t>
            </a:r>
            <a:endParaRPr lang="en-US" sz="2400" i="1" dirty="0">
              <a:solidFill>
                <a:srgbClr val="FF0000"/>
              </a:solidFill>
              <a:latin typeface="Gill Sans" charset="0"/>
              <a:sym typeface="Gill Sans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d</a:t>
            </a:r>
            <a:r>
              <a:rPr lang="en-US" sz="2400" i="1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wolf.density</a:t>
            </a:r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/dt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 = </a:t>
            </a:r>
            <a:r>
              <a:rPr lang="en-US" sz="2400" dirty="0">
                <a:solidFill>
                  <a:srgbClr val="A54400"/>
                </a:solidFill>
                <a:latin typeface="Gill Sans" charset="0"/>
                <a:sym typeface="Gill Sans" charset="0"/>
              </a:rPr>
              <a:t>−</a:t>
            </a:r>
            <a:r>
              <a:rPr lang="en-US" sz="2400" dirty="0">
                <a:solidFill>
                  <a:srgbClr val="8D3E00"/>
                </a:solidFill>
                <a:latin typeface="Gill Sans" charset="0"/>
                <a:sym typeface="Gill Sans" charset="0"/>
              </a:rPr>
              <a:t>1.2 * </a:t>
            </a:r>
            <a:r>
              <a:rPr lang="en-US" sz="2400" i="1" dirty="0" err="1">
                <a:solidFill>
                  <a:srgbClr val="8D3E00"/>
                </a:solidFill>
                <a:latin typeface="Gill Sans" charset="0"/>
                <a:sym typeface="Gill Sans" charset="0"/>
              </a:rPr>
              <a:t>wolf.density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 + </a:t>
            </a:r>
            <a:r>
              <a:rPr lang="en-US" sz="2400" dirty="0">
                <a:solidFill>
                  <a:srgbClr val="1200FF"/>
                </a:solidFill>
                <a:latin typeface="Gill Sans" charset="0"/>
                <a:sym typeface="Gill Sans" charset="0"/>
              </a:rPr>
              <a:t>0.3 * 0.1 *</a:t>
            </a:r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dirty="0">
                <a:solidFill>
                  <a:srgbClr val="1200FF"/>
                </a:solidFill>
                <a:latin typeface="Gill Sans" charset="0"/>
                <a:sym typeface="Gill Sans" charset="0"/>
              </a:rPr>
              <a:t>*</a:t>
            </a:r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Gill Sans" charset="0"/>
                <a:sym typeface="Gill Sans" charset="0"/>
              </a:rPr>
              <a:t>wolf.density</a:t>
            </a:r>
            <a:endParaRPr lang="en-US" sz="2400" i="1" dirty="0">
              <a:solidFill>
                <a:srgbClr val="1200FF"/>
              </a:solidFill>
              <a:latin typeface="Gill Sans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1192213" y="1689100"/>
            <a:ext cx="10618787" cy="3617913"/>
          </a:xfrm>
        </p:spPr>
        <p:txBody>
          <a:bodyPr lIns="0" tIns="0" rIns="45715" bIns="0"/>
          <a:lstStyle/>
          <a:p>
            <a:pPr marL="203200" indent="0" eaLnBrk="1" hangingPunct="1">
              <a:buClr>
                <a:srgbClr val="000000"/>
              </a:buClr>
            </a:pPr>
            <a:r>
              <a:rPr lang="en-US" smtClean="0"/>
              <a:t> Ordinary Differential Equations</a:t>
            </a:r>
          </a:p>
          <a:p>
            <a:pPr marL="203200" indent="0" eaLnBrk="1" hangingPunct="1">
              <a:buClr>
                <a:srgbClr val="000000"/>
              </a:buClr>
            </a:pPr>
            <a:endParaRPr lang="en-US" smtClean="0"/>
          </a:p>
          <a:p>
            <a:pPr marL="203200" indent="0" eaLnBrk="1" hangingPunct="1">
              <a:buClr>
                <a:srgbClr val="000000"/>
              </a:buClr>
            </a:pPr>
            <a:r>
              <a:rPr lang="en-US" smtClean="0"/>
              <a:t> Processes</a:t>
            </a:r>
          </a:p>
        </p:txBody>
      </p:sp>
      <p:sp>
        <p:nvSpPr>
          <p:cNvPr id="153604" name="Rectangle 3"/>
          <p:cNvSpPr>
            <a:spLocks/>
          </p:cNvSpPr>
          <p:nvPr/>
        </p:nvSpPr>
        <p:spPr bwMode="auto">
          <a:xfrm>
            <a:off x="2019300" y="4745038"/>
            <a:ext cx="10274300" cy="227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b="1">
                <a:solidFill>
                  <a:schemeClr val="tx1"/>
                </a:solidFill>
                <a:latin typeface="Palatino" charset="0"/>
                <a:sym typeface="Palatino" charset="0"/>
              </a:rPr>
              <a:t>process</a:t>
            </a:r>
            <a:r>
              <a:rPr lang="en-US" sz="2400">
                <a:solidFill>
                  <a:schemeClr val="tx1"/>
                </a:solidFill>
                <a:latin typeface="Palatino" charset="0"/>
                <a:sym typeface="Palatino" charset="0"/>
              </a:rPr>
              <a:t> exponential_growth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>
                <a:solidFill>
                  <a:schemeClr val="tx1"/>
                </a:solidFill>
                <a:latin typeface="Palatino" charset="0"/>
                <a:sym typeface="Palatino" charset="0"/>
              </a:rPr>
              <a:t>   </a:t>
            </a:r>
            <a:r>
              <a:rPr lang="en-US" sz="2400" b="1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4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>
                <a:solidFill>
                  <a:schemeClr val="tx1"/>
                </a:solidFill>
                <a:latin typeface="Palatino" charset="0"/>
                <a:sym typeface="Palatino" charset="0"/>
              </a:rPr>
              <a:t>d[hare.density, t, 1] = </a:t>
            </a:r>
            <a:r>
              <a:rPr lang="en-US" sz="2400">
                <a:solidFill>
                  <a:srgbClr val="007600"/>
                </a:solidFill>
                <a:latin typeface="Palatino" charset="0"/>
                <a:sym typeface="Palatino" charset="0"/>
              </a:rPr>
              <a:t>2.5 *</a:t>
            </a:r>
            <a:r>
              <a:rPr lang="en-US" sz="2400" i="1">
                <a:solidFill>
                  <a:srgbClr val="007600"/>
                </a:solidFill>
                <a:latin typeface="Palatino" charset="0"/>
                <a:sym typeface="Palatino" charset="0"/>
              </a:rPr>
              <a:t> hare.density</a:t>
            </a:r>
            <a:r>
              <a:rPr lang="en-US" sz="24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endParaRPr lang="en-US" sz="1400">
              <a:solidFill>
                <a:schemeClr val="tx1"/>
              </a:solidFill>
              <a:latin typeface="Palatino" charset="0"/>
              <a:sym typeface="Palatino" charset="0"/>
            </a:endParaRP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b="1">
                <a:solidFill>
                  <a:schemeClr val="tx1"/>
                </a:solidFill>
                <a:latin typeface="Palatino" charset="0"/>
                <a:sym typeface="Palatino" charset="0"/>
              </a:rPr>
              <a:t>process</a:t>
            </a:r>
            <a:r>
              <a:rPr lang="en-US" sz="2400">
                <a:solidFill>
                  <a:schemeClr val="tx1"/>
                </a:solidFill>
                <a:latin typeface="Palatino" charset="0"/>
                <a:sym typeface="Palatino" charset="0"/>
              </a:rPr>
              <a:t> exponential_loss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>
                <a:solidFill>
                  <a:schemeClr val="tx1"/>
                </a:solidFill>
                <a:latin typeface="Palatino" charset="0"/>
                <a:sym typeface="Palatino" charset="0"/>
              </a:rPr>
              <a:t>   </a:t>
            </a:r>
            <a:r>
              <a:rPr lang="en-US" sz="2400" b="1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4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400" i="1">
                <a:solidFill>
                  <a:schemeClr val="tx1"/>
                </a:solidFill>
                <a:latin typeface="Palatino" charset="0"/>
                <a:sym typeface="Palatino" charset="0"/>
              </a:rPr>
              <a:t>d[wolf.density, t, 1] = </a:t>
            </a:r>
            <a:r>
              <a:rPr lang="en-US" sz="2400">
                <a:solidFill>
                  <a:srgbClr val="8D3E00"/>
                </a:solidFill>
                <a:latin typeface="Palatino" charset="0"/>
                <a:sym typeface="Palatino" charset="0"/>
              </a:rPr>
              <a:t>−1.2 *</a:t>
            </a:r>
            <a:r>
              <a:rPr lang="en-US" sz="2400" i="1">
                <a:solidFill>
                  <a:srgbClr val="8D3E00"/>
                </a:solidFill>
                <a:latin typeface="Palatino" charset="0"/>
                <a:sym typeface="Palatino" charset="0"/>
              </a:rPr>
              <a:t> wolf.density</a:t>
            </a:r>
            <a:r>
              <a:rPr lang="en-US" sz="24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605" name="Rectangle 4"/>
          <p:cNvSpPr>
            <a:spLocks/>
          </p:cNvSpPr>
          <p:nvPr/>
        </p:nvSpPr>
        <p:spPr bwMode="auto">
          <a:xfrm>
            <a:off x="2065338" y="2913063"/>
            <a:ext cx="10947400" cy="723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Gill Sans" charset="0"/>
                <a:sym typeface="Gill Sans" charset="0"/>
              </a:rPr>
              <a:t>d</a:t>
            </a:r>
            <a:r>
              <a:rPr lang="en-US" sz="2400" i="1">
                <a:solidFill>
                  <a:schemeClr val="tx1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>
                <a:solidFill>
                  <a:schemeClr val="tx1"/>
                </a:solidFill>
                <a:latin typeface="Gill Sans" charset="0"/>
                <a:sym typeface="Gill Sans" charset="0"/>
              </a:rPr>
              <a:t>/dt = </a:t>
            </a:r>
            <a:r>
              <a:rPr lang="en-US" sz="2400">
                <a:solidFill>
                  <a:srgbClr val="007600"/>
                </a:solidFill>
                <a:latin typeface="Gill Sans" charset="0"/>
                <a:sym typeface="Gill Sans" charset="0"/>
              </a:rPr>
              <a:t>2.5 * </a:t>
            </a:r>
            <a:r>
              <a:rPr lang="en-US" sz="2400" i="1">
                <a:solidFill>
                  <a:srgbClr val="007600"/>
                </a:solidFill>
                <a:latin typeface="Gill Sans" charset="0"/>
                <a:sym typeface="Gill Sans" charset="0"/>
              </a:rPr>
              <a:t>hare.density</a:t>
            </a:r>
            <a:endParaRPr lang="en-US" sz="2400" i="1">
              <a:solidFill>
                <a:srgbClr val="FF0000"/>
              </a:solidFill>
              <a:latin typeface="Gill Sans" charset="0"/>
              <a:sym typeface="Gill Sans" charset="0"/>
            </a:endParaRPr>
          </a:p>
          <a:p>
            <a:pPr algn="l"/>
            <a:r>
              <a:rPr lang="en-US" sz="2400">
                <a:solidFill>
                  <a:schemeClr val="tx1"/>
                </a:solidFill>
                <a:latin typeface="Gill Sans" charset="0"/>
                <a:sym typeface="Gill Sans" charset="0"/>
              </a:rPr>
              <a:t>d</a:t>
            </a:r>
            <a:r>
              <a:rPr lang="en-US" sz="2400" i="1">
                <a:solidFill>
                  <a:schemeClr val="tx1"/>
                </a:solidFill>
                <a:latin typeface="Gill Sans" charset="0"/>
                <a:sym typeface="Gill Sans" charset="0"/>
              </a:rPr>
              <a:t>wolf.density</a:t>
            </a:r>
            <a:r>
              <a:rPr lang="en-US" sz="2400">
                <a:solidFill>
                  <a:schemeClr val="tx1"/>
                </a:solidFill>
                <a:latin typeface="Gill Sans" charset="0"/>
                <a:sym typeface="Gill Sans" charset="0"/>
              </a:rPr>
              <a:t>/dt = </a:t>
            </a:r>
            <a:r>
              <a:rPr lang="en-US" sz="2400">
                <a:solidFill>
                  <a:srgbClr val="A54400"/>
                </a:solidFill>
                <a:latin typeface="Gill Sans" charset="0"/>
                <a:sym typeface="Gill Sans" charset="0"/>
              </a:rPr>
              <a:t>−</a:t>
            </a:r>
            <a:r>
              <a:rPr lang="en-US" sz="2400">
                <a:solidFill>
                  <a:srgbClr val="8D3E00"/>
                </a:solidFill>
                <a:latin typeface="Gill Sans" charset="0"/>
                <a:sym typeface="Gill Sans" charset="0"/>
              </a:rPr>
              <a:t>1.2 * </a:t>
            </a:r>
            <a:r>
              <a:rPr lang="en-US" sz="2400" i="1">
                <a:solidFill>
                  <a:srgbClr val="8D3E00"/>
                </a:solidFill>
                <a:latin typeface="Gill Sans" charset="0"/>
                <a:sym typeface="Gill Sans" charset="0"/>
              </a:rPr>
              <a:t>wolf.density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47700" y="271463"/>
            <a:ext cx="11709400" cy="1862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164578" bIns="0" numCol="1" anchor="ctr" anchorCtr="0" compatLnSpc="1">
            <a:prstTxWarp prst="textNoShape">
              <a:avLst/>
            </a:prstTxWarp>
          </a:bodyPr>
          <a:lstStyle/>
          <a:p>
            <a:pPr marL="136525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rgbClr val="626053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Baskerville" charset="0"/>
              </a:rPr>
              <a:t>Modularity in </a:t>
            </a:r>
            <a:br>
              <a:rPr kumimoji="0" 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rgbClr val="626053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Baskerville" charset="0"/>
              </a:rPr>
            </a:br>
            <a:r>
              <a:rPr kumimoji="0" lang="en-US" sz="6000" b="0" i="0" u="none" strike="noStrike" kern="0" cap="none" spc="0" normalizeH="0" baseline="0" noProof="0" dirty="0" smtClean="0">
                <a:ln>
                  <a:noFill/>
                </a:ln>
                <a:solidFill>
                  <a:srgbClr val="626053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Baskerville" charset="0"/>
              </a:rPr>
              <a:t>Quantitative Process Models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1192213" y="1689100"/>
            <a:ext cx="10618787" cy="3617913"/>
          </a:xfrm>
        </p:spPr>
        <p:txBody>
          <a:bodyPr lIns="0" tIns="0" rIns="45715" bIns="0"/>
          <a:lstStyle/>
          <a:p>
            <a:pPr marL="203200" indent="0" eaLnBrk="1" hangingPunct="1">
              <a:buClr>
                <a:srgbClr val="000000"/>
              </a:buClr>
            </a:pPr>
            <a:r>
              <a:rPr lang="en-US" smtClean="0"/>
              <a:t> Ordinary Differential Equations</a:t>
            </a:r>
          </a:p>
          <a:p>
            <a:pPr marL="203200" indent="0" eaLnBrk="1" hangingPunct="1">
              <a:buClr>
                <a:srgbClr val="000000"/>
              </a:buClr>
            </a:pPr>
            <a:endParaRPr lang="en-US" smtClean="0"/>
          </a:p>
          <a:p>
            <a:pPr marL="203200" indent="0" eaLnBrk="1" hangingPunct="1">
              <a:buClr>
                <a:srgbClr val="000000"/>
              </a:buClr>
            </a:pPr>
            <a:r>
              <a:rPr lang="en-US" smtClean="0"/>
              <a:t> Processes</a:t>
            </a:r>
          </a:p>
        </p:txBody>
      </p:sp>
      <p:sp>
        <p:nvSpPr>
          <p:cNvPr id="154628" name="Rectangle 3"/>
          <p:cNvSpPr>
            <a:spLocks/>
          </p:cNvSpPr>
          <p:nvPr/>
        </p:nvSpPr>
        <p:spPr bwMode="auto">
          <a:xfrm>
            <a:off x="2019300" y="4751388"/>
            <a:ext cx="102743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process</a:t>
            </a: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exponential_growth</a:t>
            </a: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equations</a:t>
            </a: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d[</a:t>
            </a:r>
            <a:r>
              <a:rPr lang="en-US" sz="2400" i="1" dirty="0" err="1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hare.density</a:t>
            </a:r>
            <a:r>
              <a:rPr lang="en-US" sz="2400" i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, t, 1] = </a:t>
            </a:r>
            <a:r>
              <a:rPr lang="en-US" sz="2400" dirty="0">
                <a:solidFill>
                  <a:srgbClr val="007600"/>
                </a:solidFill>
                <a:latin typeface="Palatino Linotype" pitchFamily="18" charset="0"/>
                <a:sym typeface="Palatino" charset="0"/>
              </a:rPr>
              <a:t>2.5 *</a:t>
            </a:r>
            <a:r>
              <a:rPr lang="en-US" sz="2400" i="1" dirty="0">
                <a:solidFill>
                  <a:srgbClr val="007600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007600"/>
                </a:solidFill>
                <a:latin typeface="Palatino Linotype" pitchFamily="18" charset="0"/>
                <a:sym typeface="Palatino" charset="0"/>
              </a:rPr>
              <a:t>hare.density</a:t>
            </a: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endParaRPr lang="en-US" sz="2400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process</a:t>
            </a: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exponential_loss</a:t>
            </a: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equations</a:t>
            </a: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d[</a:t>
            </a:r>
            <a:r>
              <a:rPr lang="en-US" sz="2400" i="1" dirty="0" err="1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wolf.density</a:t>
            </a:r>
            <a:r>
              <a:rPr lang="en-US" sz="2400" i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, t, 1] = </a:t>
            </a:r>
            <a:r>
              <a:rPr lang="en-US" sz="2400" dirty="0">
                <a:solidFill>
                  <a:srgbClr val="8D3E00"/>
                </a:solidFill>
                <a:latin typeface="Palatino Linotype" pitchFamily="18" charset="0"/>
                <a:sym typeface="Palatino" charset="0"/>
              </a:rPr>
              <a:t>−1.2 *</a:t>
            </a:r>
            <a:r>
              <a:rPr lang="en-US" sz="2400" i="1" dirty="0">
                <a:solidFill>
                  <a:srgbClr val="8D3E00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8D3E00"/>
                </a:solidFill>
                <a:latin typeface="Palatino Linotype" pitchFamily="18" charset="0"/>
                <a:sym typeface="Palatino" charset="0"/>
              </a:rPr>
              <a:t>wolf.density</a:t>
            </a: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endParaRPr lang="en-US" sz="2400" dirty="0">
              <a:solidFill>
                <a:schemeClr val="tx1"/>
              </a:solidFill>
              <a:latin typeface="Palatino Linotype" pitchFamily="18" charset="0"/>
              <a:sym typeface="Palatino" charset="0"/>
            </a:endParaRP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b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process</a:t>
            </a: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predation_holling_type_2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  </a:t>
            </a:r>
            <a:r>
              <a:rPr lang="en-US" sz="2400" b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equations</a:t>
            </a: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d[</a:t>
            </a:r>
            <a:r>
              <a:rPr lang="en-US" sz="2400" i="1" dirty="0" err="1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hare.density</a:t>
            </a:r>
            <a:r>
              <a:rPr lang="en-US" sz="2400" i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, t, 1] = </a:t>
            </a:r>
            <a:r>
              <a:rPr lang="en-US" sz="2400" dirty="0">
                <a:solidFill>
                  <a:srgbClr val="FF0000"/>
                </a:solidFill>
                <a:latin typeface="Palatino Linotype" pitchFamily="18" charset="0"/>
                <a:sym typeface="Palatino" charset="0"/>
              </a:rPr>
              <a:t>−0.1 *</a:t>
            </a:r>
            <a:r>
              <a:rPr lang="en-US" sz="2400" i="1" dirty="0">
                <a:solidFill>
                  <a:srgbClr val="FF0000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Palatino Linotype" pitchFamily="18" charset="0"/>
                <a:sym typeface="Palatino" charset="0"/>
              </a:rPr>
              <a:t>hare.density</a:t>
            </a:r>
            <a:r>
              <a:rPr lang="en-US" sz="2400" i="1" dirty="0">
                <a:solidFill>
                  <a:srgbClr val="FF0000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Palatino Linotype" pitchFamily="18" charset="0"/>
                <a:sym typeface="Palatino" charset="0"/>
              </a:rPr>
              <a:t>*</a:t>
            </a:r>
            <a:r>
              <a:rPr lang="en-US" sz="2400" i="1" dirty="0">
                <a:solidFill>
                  <a:srgbClr val="FF0000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Palatino Linotype" pitchFamily="18" charset="0"/>
                <a:sym typeface="Palatino" charset="0"/>
              </a:rPr>
              <a:t>wolf.density</a:t>
            </a:r>
            <a:r>
              <a:rPr lang="en-US" sz="2400" i="1" dirty="0">
                <a:solidFill>
                  <a:srgbClr val="FF0000"/>
                </a:solidFill>
                <a:latin typeface="Palatino Linotype" pitchFamily="18" charset="0"/>
                <a:sym typeface="Palatino" charset="0"/>
              </a:rPr>
              <a:t> / 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i="1" dirty="0">
                <a:solidFill>
                  <a:srgbClr val="FF0000"/>
                </a:solidFill>
                <a:latin typeface="Palatino Linotype" pitchFamily="18" charset="0"/>
                <a:sym typeface="Palatino" charset="0"/>
              </a:rPr>
              <a:t>                                                          (1 + 0.2 * –0.1 * </a:t>
            </a:r>
            <a:r>
              <a:rPr lang="en-US" sz="2400" i="1" dirty="0" err="1">
                <a:solidFill>
                  <a:srgbClr val="FF0000"/>
                </a:solidFill>
                <a:latin typeface="Palatino Linotype" pitchFamily="18" charset="0"/>
                <a:sym typeface="Palatino" charset="0"/>
              </a:rPr>
              <a:t>hare.density</a:t>
            </a:r>
            <a:r>
              <a:rPr lang="en-US" sz="2400" i="1" dirty="0">
                <a:solidFill>
                  <a:srgbClr val="FF0000"/>
                </a:solidFill>
                <a:latin typeface="Palatino Linotype" pitchFamily="18" charset="0"/>
                <a:sym typeface="Palatino" charset="0"/>
              </a:rPr>
              <a:t>)</a:t>
            </a:r>
            <a:endParaRPr lang="en-US" sz="2400" dirty="0">
              <a:solidFill>
                <a:schemeClr val="tx1"/>
              </a:solidFill>
              <a:latin typeface="Palatino Linotype" pitchFamily="18" charset="0"/>
              <a:sym typeface="Palatino" charset="0"/>
            </a:endParaRP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                      </a:t>
            </a:r>
            <a:r>
              <a:rPr lang="en-US" sz="2400" i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d[</a:t>
            </a:r>
            <a:r>
              <a:rPr lang="en-US" sz="2400" i="1" dirty="0" err="1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wolf.density</a:t>
            </a:r>
            <a:r>
              <a:rPr lang="en-US" sz="2400" i="1" dirty="0">
                <a:solidFill>
                  <a:schemeClr val="tx1"/>
                </a:solidFill>
                <a:latin typeface="Palatino Linotype" pitchFamily="18" charset="0"/>
                <a:sym typeface="Palatino" charset="0"/>
              </a:rPr>
              <a:t>, t, 1] = </a:t>
            </a:r>
            <a:r>
              <a:rPr lang="en-US" sz="2400" dirty="0">
                <a:solidFill>
                  <a:srgbClr val="1200FF"/>
                </a:solidFill>
                <a:latin typeface="Palatino Linotype" pitchFamily="18" charset="0"/>
                <a:sym typeface="Palatino" charset="0"/>
              </a:rPr>
              <a:t>0.3 * 0.1 *</a:t>
            </a:r>
            <a:r>
              <a:rPr lang="en-US" sz="2400" i="1" dirty="0">
                <a:solidFill>
                  <a:srgbClr val="1200FF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Palatino Linotype" pitchFamily="18" charset="0"/>
                <a:sym typeface="Palatino" charset="0"/>
              </a:rPr>
              <a:t>hare.density</a:t>
            </a:r>
            <a:r>
              <a:rPr lang="en-US" sz="2400" i="1" dirty="0">
                <a:solidFill>
                  <a:srgbClr val="1200FF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dirty="0">
                <a:solidFill>
                  <a:srgbClr val="1200FF"/>
                </a:solidFill>
                <a:latin typeface="Palatino Linotype" pitchFamily="18" charset="0"/>
                <a:sym typeface="Palatino" charset="0"/>
              </a:rPr>
              <a:t>*</a:t>
            </a:r>
            <a:r>
              <a:rPr lang="en-US" sz="2400" i="1" dirty="0">
                <a:solidFill>
                  <a:srgbClr val="1200FF"/>
                </a:solidFill>
                <a:latin typeface="Palatino Linotype" pitchFamily="18" charset="0"/>
                <a:sym typeface="Palatino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Palatino Linotype" pitchFamily="18" charset="0"/>
                <a:sym typeface="Palatino" charset="0"/>
              </a:rPr>
              <a:t>wolf.density</a:t>
            </a:r>
            <a:r>
              <a:rPr lang="en-US" sz="2400" i="1" dirty="0">
                <a:solidFill>
                  <a:srgbClr val="1200FF"/>
                </a:solidFill>
                <a:latin typeface="Palatino Linotype" pitchFamily="18" charset="0"/>
                <a:sym typeface="Palatino" charset="0"/>
              </a:rPr>
              <a:t> /</a:t>
            </a:r>
          </a:p>
          <a:p>
            <a:pPr algn="l">
              <a:tabLst>
                <a:tab pos="457200" algn="l"/>
                <a:tab pos="927100" algn="l"/>
                <a:tab pos="1371600" algn="l"/>
                <a:tab pos="1841500" algn="l"/>
                <a:tab pos="2298700" algn="l"/>
                <a:tab pos="2743200" algn="l"/>
                <a:tab pos="3200400" algn="l"/>
                <a:tab pos="3670300" algn="l"/>
                <a:tab pos="4114800" algn="l"/>
                <a:tab pos="4572000" algn="l"/>
                <a:tab pos="5016500" algn="l"/>
                <a:tab pos="5511800" algn="l"/>
                <a:tab pos="6388100" algn="l"/>
              </a:tabLst>
            </a:pPr>
            <a:r>
              <a:rPr lang="en-US" sz="2400" i="1" dirty="0">
                <a:solidFill>
                  <a:srgbClr val="1200FF"/>
                </a:solidFill>
                <a:latin typeface="Palatino Linotype" pitchFamily="18" charset="0"/>
                <a:sym typeface="Palatino" charset="0"/>
              </a:rPr>
              <a:t>                                                          (1 + 0.2 * –0.1 * </a:t>
            </a:r>
            <a:r>
              <a:rPr lang="en-US" sz="2400" i="1" dirty="0" err="1">
                <a:solidFill>
                  <a:srgbClr val="1200FF"/>
                </a:solidFill>
                <a:latin typeface="Palatino Linotype" pitchFamily="18" charset="0"/>
                <a:sym typeface="Palatino" charset="0"/>
              </a:rPr>
              <a:t>hare.density</a:t>
            </a:r>
            <a:r>
              <a:rPr lang="en-US" sz="2400" i="1" dirty="0">
                <a:solidFill>
                  <a:srgbClr val="1200FF"/>
                </a:solidFill>
                <a:latin typeface="Palatino Linotype" pitchFamily="18" charset="0"/>
                <a:sym typeface="Palatino" charset="0"/>
              </a:rPr>
              <a:t>)</a:t>
            </a:r>
          </a:p>
        </p:txBody>
      </p:sp>
      <p:sp>
        <p:nvSpPr>
          <p:cNvPr id="154629" name="Rectangle 4"/>
          <p:cNvSpPr>
            <a:spLocks/>
          </p:cNvSpPr>
          <p:nvPr/>
        </p:nvSpPr>
        <p:spPr bwMode="auto">
          <a:xfrm>
            <a:off x="2065338" y="2913063"/>
            <a:ext cx="10947400" cy="1435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/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d</a:t>
            </a:r>
            <a:r>
              <a:rPr lang="en-US" sz="2400" i="1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dt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 = </a:t>
            </a:r>
            <a:r>
              <a:rPr lang="en-US" sz="2400" dirty="0">
                <a:solidFill>
                  <a:srgbClr val="007600"/>
                </a:solidFill>
                <a:latin typeface="Gill Sans" charset="0"/>
                <a:sym typeface="Gill Sans" charset="0"/>
              </a:rPr>
              <a:t>2.5 * </a:t>
            </a:r>
            <a:r>
              <a:rPr lang="en-US" sz="2400" i="1" dirty="0" err="1">
                <a:solidFill>
                  <a:srgbClr val="007600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i="1" dirty="0">
                <a:solidFill>
                  <a:schemeClr val="tx1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+ </a:t>
            </a:r>
            <a:r>
              <a:rPr lang="en-US" sz="2400" dirty="0">
                <a:solidFill>
                  <a:srgbClr val="FF0000"/>
                </a:solidFill>
                <a:latin typeface="Gill Sans" charset="0"/>
                <a:sym typeface="Gill Sans" charset="0"/>
              </a:rPr>
              <a:t>−0.1 *</a:t>
            </a:r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Gill Sans" charset="0"/>
                <a:sym typeface="Gill Sans" charset="0"/>
              </a:rPr>
              <a:t>*</a:t>
            </a:r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Gill Sans" charset="0"/>
                <a:sym typeface="Gill Sans" charset="0"/>
              </a:rPr>
              <a:t>wolf.density</a:t>
            </a:r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 /</a:t>
            </a:r>
          </a:p>
          <a:p>
            <a:pPr algn="l"/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                                                       (1 + 0.2 * –0.1 * </a:t>
            </a:r>
            <a:r>
              <a:rPr lang="en-US" sz="2400" i="1" dirty="0" err="1">
                <a:solidFill>
                  <a:srgbClr val="FF0000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i="1" dirty="0">
                <a:solidFill>
                  <a:srgbClr val="FF0000"/>
                </a:solidFill>
                <a:latin typeface="Gill Sans" charset="0"/>
                <a:sym typeface="Gill Sans" charset="0"/>
              </a:rPr>
              <a:t>)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d</a:t>
            </a:r>
            <a:r>
              <a:rPr lang="en-US" sz="2400" i="1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wolf.density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Gill Sans" charset="0"/>
                <a:sym typeface="Gill Sans" charset="0"/>
              </a:rPr>
              <a:t>dt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 = </a:t>
            </a:r>
            <a:r>
              <a:rPr lang="en-US" sz="2400" dirty="0">
                <a:solidFill>
                  <a:srgbClr val="A54400"/>
                </a:solidFill>
                <a:latin typeface="Gill Sans" charset="0"/>
                <a:sym typeface="Gill Sans" charset="0"/>
              </a:rPr>
              <a:t>−</a:t>
            </a:r>
            <a:r>
              <a:rPr lang="en-US" sz="2400" dirty="0">
                <a:solidFill>
                  <a:srgbClr val="8D3E00"/>
                </a:solidFill>
                <a:latin typeface="Gill Sans" charset="0"/>
                <a:sym typeface="Gill Sans" charset="0"/>
              </a:rPr>
              <a:t>1.2 * </a:t>
            </a:r>
            <a:r>
              <a:rPr lang="en-US" sz="2400" i="1" dirty="0" err="1">
                <a:solidFill>
                  <a:srgbClr val="8D3E00"/>
                </a:solidFill>
                <a:latin typeface="Gill Sans" charset="0"/>
                <a:sym typeface="Gill Sans" charset="0"/>
              </a:rPr>
              <a:t>wolf.density</a:t>
            </a:r>
            <a:r>
              <a:rPr lang="en-US" sz="2400" dirty="0">
                <a:solidFill>
                  <a:schemeClr val="tx1"/>
                </a:solidFill>
                <a:latin typeface="Gill Sans" charset="0"/>
                <a:sym typeface="Gill Sans" charset="0"/>
              </a:rPr>
              <a:t> + </a:t>
            </a:r>
            <a:r>
              <a:rPr lang="en-US" sz="2400" dirty="0">
                <a:solidFill>
                  <a:srgbClr val="1200FF"/>
                </a:solidFill>
                <a:latin typeface="Gill Sans" charset="0"/>
                <a:sym typeface="Gill Sans" charset="0"/>
              </a:rPr>
              <a:t>0.3 * 0.1 *</a:t>
            </a:r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dirty="0">
                <a:solidFill>
                  <a:srgbClr val="1200FF"/>
                </a:solidFill>
                <a:latin typeface="Gill Sans" charset="0"/>
                <a:sym typeface="Gill Sans" charset="0"/>
              </a:rPr>
              <a:t>*</a:t>
            </a:r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 </a:t>
            </a:r>
            <a:r>
              <a:rPr lang="en-US" sz="2400" i="1" dirty="0" err="1">
                <a:solidFill>
                  <a:srgbClr val="1200FF"/>
                </a:solidFill>
                <a:latin typeface="Gill Sans" charset="0"/>
                <a:sym typeface="Gill Sans" charset="0"/>
              </a:rPr>
              <a:t>wolf.density</a:t>
            </a:r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 / </a:t>
            </a:r>
          </a:p>
          <a:p>
            <a:pPr algn="l"/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                                                       (1 + 0.2 * –0.1 * </a:t>
            </a:r>
            <a:r>
              <a:rPr lang="en-US" sz="2400" i="1" dirty="0" err="1">
                <a:solidFill>
                  <a:srgbClr val="1200FF"/>
                </a:solidFill>
                <a:latin typeface="Gill Sans" charset="0"/>
                <a:sym typeface="Gill Sans" charset="0"/>
              </a:rPr>
              <a:t>hare.density</a:t>
            </a:r>
            <a:r>
              <a:rPr lang="en-US" sz="2400" i="1" dirty="0">
                <a:solidFill>
                  <a:srgbClr val="1200FF"/>
                </a:solidFill>
                <a:latin typeface="Gill Sans" charset="0"/>
                <a:sym typeface="Gill Sans" charset="0"/>
              </a:rPr>
              <a:t>)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271463"/>
            <a:ext cx="11709400" cy="1862137"/>
          </a:xfrm>
        </p:spPr>
        <p:txBody>
          <a:bodyPr lIns="0" tIns="0" rIns="164578" bIns="0"/>
          <a:lstStyle/>
          <a:p>
            <a:pPr marL="136525" eaLnBrk="1" hangingPunct="1"/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Modularity in </a:t>
            </a:r>
            <a:b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sz="60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Quantitative Process Models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164578" bIns="0"/>
          <a:lstStyle/>
          <a:p>
            <a:pPr marL="136525" eaLnBrk="1" hangingPunct="1"/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Generic Processes</a:t>
            </a:r>
          </a:p>
        </p:txBody>
      </p:sp>
      <p:sp>
        <p:nvSpPr>
          <p:cNvPr id="155651" name="Rectangle 2"/>
          <p:cNvSpPr>
            <a:spLocks/>
          </p:cNvSpPr>
          <p:nvPr/>
        </p:nvSpPr>
        <p:spPr bwMode="auto">
          <a:xfrm>
            <a:off x="941388" y="2698750"/>
            <a:ext cx="11125200" cy="2349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l"/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generic process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predation_Holling_1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</a:t>
            </a:r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entities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{prey},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{predator} 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</a:t>
            </a:r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parameters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r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[0, infinity],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e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[0, infinity] 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</a:t>
            </a:r>
            <a:r>
              <a:rPr lang="en-US" sz="2800" b="1">
                <a:solidFill>
                  <a:schemeClr val="tx1"/>
                </a:solidFill>
                <a:latin typeface="Palatino" charset="0"/>
                <a:sym typeface="Palatino" charset="0"/>
              </a:rPr>
              <a:t>equations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d[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, t, 1] = −1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r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  <a:p>
            <a:pPr algn="l"/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                    d[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, t, 1] =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e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r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P1.density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* </a:t>
            </a:r>
            <a:r>
              <a:rPr lang="en-US" sz="2800" i="1">
                <a:solidFill>
                  <a:schemeClr val="tx1"/>
                </a:solidFill>
                <a:latin typeface="Palatino" charset="0"/>
                <a:sym typeface="Palatino" charset="0"/>
              </a:rPr>
              <a:t>P2.density</a:t>
            </a:r>
            <a:r>
              <a:rPr lang="en-US" sz="2800">
                <a:solidFill>
                  <a:schemeClr val="tx1"/>
                </a:solidFill>
                <a:latin typeface="Palatino" charset="0"/>
                <a:sym typeface="Palatino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">
      <a:dk1>
        <a:srgbClr val="595650"/>
      </a:dk1>
      <a:lt1>
        <a:srgbClr val="A6A9A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0D1D4"/>
      </a:accent3>
      <a:accent4>
        <a:srgbClr val="4B484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Baskerville"/>
        <a:ea typeface="ヒラギノ明朝 ProN W3"/>
        <a:cs typeface="ヒラギノ明朝 ProN W3"/>
      </a:majorFont>
      <a:minorFont>
        <a:latin typeface="Hoefler Text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Left">
  <a:themeElements>
    <a:clrScheme name="">
      <a:dk1>
        <a:srgbClr val="595650"/>
      </a:dk1>
      <a:lt1>
        <a:srgbClr val="A6A9A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0D1D4"/>
      </a:accent3>
      <a:accent4>
        <a:srgbClr val="4B484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Baskerville"/>
        <a:ea typeface="ヒラギノ明朝 ProN W3"/>
        <a:cs typeface="ヒラギノ明朝 ProN W3"/>
      </a:majorFont>
      <a:minorFont>
        <a:latin typeface="Hoefler Text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Right">
  <a:themeElements>
    <a:clrScheme name="">
      <a:dk1>
        <a:srgbClr val="595650"/>
      </a:dk1>
      <a:lt1>
        <a:srgbClr val="A6A9A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0D1D4"/>
      </a:accent3>
      <a:accent4>
        <a:srgbClr val="4B484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Baskerville"/>
        <a:ea typeface="ヒラギノ明朝 ProN W3"/>
        <a:cs typeface="ヒラギノ明朝 ProN W3"/>
      </a:majorFont>
      <a:minorFont>
        <a:latin typeface="Hoefler Text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itle &amp; Bullets">
  <a:themeElements>
    <a:clrScheme name="">
      <a:dk1>
        <a:srgbClr val="595650"/>
      </a:dk1>
      <a:lt1>
        <a:srgbClr val="A6A9AF"/>
      </a:lt1>
      <a:dk2>
        <a:srgbClr val="000000"/>
      </a:dk2>
      <a:lt2>
        <a:srgbClr val="000000"/>
      </a:lt2>
      <a:accent1>
        <a:srgbClr val="4C4C4C"/>
      </a:accent1>
      <a:accent2>
        <a:srgbClr val="333399"/>
      </a:accent2>
      <a:accent3>
        <a:srgbClr val="D0D1D4"/>
      </a:accent3>
      <a:accent4>
        <a:srgbClr val="4B4843"/>
      </a:accent4>
      <a:accent5>
        <a:srgbClr val="B2B2B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Baskerville"/>
        <a:ea typeface="ヒラギノ明朝 ProN W3"/>
        <a:cs typeface="ヒラギノ明朝 ProN W3"/>
      </a:majorFont>
      <a:minorFont>
        <a:latin typeface="Hoefler Text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ank">
  <a:themeElements>
    <a:clrScheme name="">
      <a:dk1>
        <a:srgbClr val="595650"/>
      </a:dk1>
      <a:lt1>
        <a:srgbClr val="A6A9A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D0D1D4"/>
      </a:accent3>
      <a:accent4>
        <a:srgbClr val="4B484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Baskerville"/>
        <a:ea typeface="ヒラギノ明朝 ProN W3"/>
        <a:cs typeface="ヒラギノ明朝 ProN W3"/>
      </a:majorFont>
      <a:minorFont>
        <a:latin typeface="Hoefler Text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, Bullets &amp; Photo">
  <a:themeElements>
    <a:clrScheme name="">
      <a:dk1>
        <a:srgbClr val="595650"/>
      </a:dk1>
      <a:lt1>
        <a:srgbClr val="A6A9A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0D1D4"/>
      </a:accent3>
      <a:accent4>
        <a:srgbClr val="4B484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Baskerville"/>
        <a:ea typeface="ヒラギノ明朝 ProN W3"/>
        <a:cs typeface="ヒラギノ明朝 ProN W3"/>
      </a:majorFont>
      <a:minorFont>
        <a:latin typeface="Hoefler Text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itle &amp; Bullets - 2 Column">
  <a:themeElements>
    <a:clrScheme name="">
      <a:dk1>
        <a:srgbClr val="595650"/>
      </a:dk1>
      <a:lt1>
        <a:srgbClr val="A6A9A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0D1D4"/>
      </a:accent3>
      <a:accent4>
        <a:srgbClr val="4B484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Baskerville"/>
        <a:ea typeface="ヒラギノ明朝 ProN W3"/>
        <a:cs typeface="ヒラギノ明朝 ProN W3"/>
      </a:majorFont>
      <a:minorFont>
        <a:latin typeface="Hoefler Text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s">
  <a:themeElements>
    <a:clrScheme name="">
      <a:dk1>
        <a:srgbClr val="595650"/>
      </a:dk1>
      <a:lt1>
        <a:srgbClr val="A6A9A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0D1D4"/>
      </a:accent3>
      <a:accent4>
        <a:srgbClr val="4B484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Baskerville"/>
        <a:ea typeface="ヒラギノ明朝 ProN W3"/>
        <a:cs typeface="ヒラギノ明朝 ProN W3"/>
      </a:majorFont>
      <a:minorFont>
        <a:latin typeface="Hoefler Text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- Center">
  <a:themeElements>
    <a:clrScheme name="">
      <a:dk1>
        <a:srgbClr val="595650"/>
      </a:dk1>
      <a:lt1>
        <a:srgbClr val="A6A9A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0D1D4"/>
      </a:accent3>
      <a:accent4>
        <a:srgbClr val="4B484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Baskerville"/>
        <a:ea typeface="ヒラギノ明朝 ProN W3"/>
        <a:cs typeface="ヒラギノ明朝 ProN W3"/>
      </a:majorFont>
      <a:minorFont>
        <a:latin typeface="Hoefler Text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Vertical">
  <a:themeElements>
    <a:clrScheme name="">
      <a:dk1>
        <a:srgbClr val="595650"/>
      </a:dk1>
      <a:lt1>
        <a:srgbClr val="A6A9A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0D1D4"/>
      </a:accent3>
      <a:accent4>
        <a:srgbClr val="4B484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Baskerville"/>
        <a:ea typeface="ヒラギノ明朝 ProN W3"/>
        <a:cs typeface="ヒラギノ明朝 ProN W3"/>
      </a:majorFont>
      <a:minorFont>
        <a:latin typeface="Hoefler Text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Photo - Horizontal">
  <a:themeElements>
    <a:clrScheme name="">
      <a:dk1>
        <a:srgbClr val="595650"/>
      </a:dk1>
      <a:lt1>
        <a:srgbClr val="A6A9A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0D1D4"/>
      </a:accent3>
      <a:accent4>
        <a:srgbClr val="4B484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Baskerville"/>
        <a:ea typeface="ヒラギノ明朝 ProN W3"/>
        <a:cs typeface="ヒラギノ明朝 ProN W3"/>
      </a:majorFont>
      <a:minorFont>
        <a:latin typeface="Hoefler Text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595650"/>
            </a:solidFill>
            <a:effectLst/>
            <a:latin typeface="Hoefler Text" charset="0"/>
            <a:ea typeface="ヒラギノ明朝 ProN W3" charset="-128"/>
            <a:cs typeface="ヒラギノ明朝 ProN W3" charset="-128"/>
            <a:sym typeface="Hoefler Text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Pages>0</Pages>
  <Words>2171</Words>
  <Characters>0</Characters>
  <PresentationFormat>Custom</PresentationFormat>
  <Lines>0</Lines>
  <Paragraphs>289</Paragraphs>
  <Slides>35</Slides>
  <Notes>1</Notes>
  <HiddenSlides>6</HiddenSlides>
  <MMClips>0</MMClips>
  <ScaleCrop>false</ScaleCrop>
  <HeadingPairs>
    <vt:vector size="4" baseType="variant">
      <vt:variant>
        <vt:lpstr>Design Template</vt:lpstr>
      </vt:variant>
      <vt:variant>
        <vt:i4>11</vt:i4>
      </vt:variant>
      <vt:variant>
        <vt:lpstr>Slide Titles</vt:lpstr>
      </vt:variant>
      <vt:variant>
        <vt:i4>35</vt:i4>
      </vt:variant>
    </vt:vector>
  </HeadingPairs>
  <TitlesOfParts>
    <vt:vector size="46" baseType="lpstr">
      <vt:lpstr>Title &amp; Subtitle</vt:lpstr>
      <vt:lpstr>Title &amp; Bullets</vt:lpstr>
      <vt:lpstr>Blank</vt:lpstr>
      <vt:lpstr>Title, Bullets &amp; Photo</vt:lpstr>
      <vt:lpstr>Title &amp; Bullets - 2 Column</vt:lpstr>
      <vt:lpstr>Bullets</vt:lpstr>
      <vt:lpstr>Title - Center</vt:lpstr>
      <vt:lpstr>Photo - Vertical</vt:lpstr>
      <vt:lpstr>Photo - Horizontal</vt:lpstr>
      <vt:lpstr>Title &amp; Bullets - Left</vt:lpstr>
      <vt:lpstr>Title &amp; Bullets - Right</vt:lpstr>
      <vt:lpstr>Processes and Constraints in Scientific Model Construction </vt:lpstr>
      <vt:lpstr>Where Are We Going?</vt:lpstr>
      <vt:lpstr>Inductive Process Modeling</vt:lpstr>
      <vt:lpstr>Quantitative Process Models</vt:lpstr>
      <vt:lpstr>Advantages of  Quantitative Process Models</vt:lpstr>
      <vt:lpstr>Modularity in  Quantitative Process Models</vt:lpstr>
      <vt:lpstr>Slide 7</vt:lpstr>
      <vt:lpstr>Modularity in  Quantitative Process Models</vt:lpstr>
      <vt:lpstr>Generic Processes</vt:lpstr>
      <vt:lpstr>Generic Processes</vt:lpstr>
      <vt:lpstr>Generic Processes</vt:lpstr>
      <vt:lpstr>The IPM System</vt:lpstr>
      <vt:lpstr>Applications</vt:lpstr>
      <vt:lpstr>Life After IPM</vt:lpstr>
      <vt:lpstr>Model Constraints</vt:lpstr>
      <vt:lpstr>SC-IPM Constraints:  Necessary </vt:lpstr>
      <vt:lpstr>SC-IPM Constraints:  Always-Together</vt:lpstr>
      <vt:lpstr>SC-IPM Constraints:  Exactly-One</vt:lpstr>
      <vt:lpstr>SC-IPM Constraints:  At-Most-One</vt:lpstr>
      <vt:lpstr>The SC-IPM System</vt:lpstr>
      <vt:lpstr>Advantages of SC-IPM</vt:lpstr>
      <vt:lpstr>Learning Constraints</vt:lpstr>
      <vt:lpstr>Learning Constraints</vt:lpstr>
      <vt:lpstr>Good and Bad Models</vt:lpstr>
      <vt:lpstr>Extracted Constraints</vt:lpstr>
      <vt:lpstr>Apply Constraints to  Other Problems</vt:lpstr>
      <vt:lpstr>Apply Constraints to Other Domains</vt:lpstr>
      <vt:lpstr>Related Work</vt:lpstr>
      <vt:lpstr>Future Directions</vt:lpstr>
      <vt:lpstr>Modular Constraints</vt:lpstr>
      <vt:lpstr>Descriptive Rules</vt:lpstr>
      <vt:lpstr>Cross Problem Transfer</vt:lpstr>
      <vt:lpstr>Ross-96 to Ross-97</vt:lpstr>
      <vt:lpstr>Bled-02 to Ross-96</vt:lpstr>
      <vt:lpstr>Convert Descriptions into Structural Constraints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Processes and Constraints in Scientific Model Construction  </dc:title>
  <dc:subject/>
  <dc:creator/>
  <cp:keywords/>
  <dc:description/>
  <cp:lastModifiedBy>Will Bridewell</cp:lastModifiedBy>
  <cp:revision>59</cp:revision>
  <dcterms:created xsi:type="dcterms:W3CDTF">2008-12-08T06:15:07Z</dcterms:created>
  <dcterms:modified xsi:type="dcterms:W3CDTF">2008-12-08T06:16:21Z</dcterms:modified>
</cp:coreProperties>
</file>