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5" r:id="rId4"/>
    <p:sldId id="286" r:id="rId5"/>
    <p:sldId id="281" r:id="rId6"/>
    <p:sldId id="284" r:id="rId7"/>
    <p:sldId id="258" r:id="rId8"/>
    <p:sldId id="259" r:id="rId9"/>
    <p:sldId id="260" r:id="rId10"/>
    <p:sldId id="271" r:id="rId11"/>
    <p:sldId id="270" r:id="rId12"/>
    <p:sldId id="264" r:id="rId13"/>
    <p:sldId id="261" r:id="rId14"/>
    <p:sldId id="265" r:id="rId15"/>
    <p:sldId id="272" r:id="rId16"/>
    <p:sldId id="262" r:id="rId17"/>
    <p:sldId id="266" r:id="rId18"/>
    <p:sldId id="267" r:id="rId19"/>
    <p:sldId id="268" r:id="rId20"/>
    <p:sldId id="269" r:id="rId21"/>
    <p:sldId id="279" r:id="rId22"/>
    <p:sldId id="282" r:id="rId23"/>
    <p:sldId id="273" r:id="rId24"/>
    <p:sldId id="275" r:id="rId25"/>
    <p:sldId id="276" r:id="rId26"/>
    <p:sldId id="277" r:id="rId27"/>
    <p:sldId id="278" r:id="rId28"/>
    <p:sldId id="280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7268" autoAdjust="0"/>
  </p:normalViewPr>
  <p:slideViewPr>
    <p:cSldViewPr>
      <p:cViewPr>
        <p:scale>
          <a:sx n="80" d="100"/>
          <a:sy n="80" d="100"/>
        </p:scale>
        <p:origin x="-85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C17C5-C12A-465C-974D-F32FC4213B85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776EB-A8FD-4415-9B20-FAE3ACA6C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76EB-A8FD-4415-9B20-FAE3ACA6CF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pc.microsofthpc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Microsoft Computational Finance Server </a:t>
            </a:r>
            <a:r>
              <a:rPr lang="en-US" dirty="0" smtClean="0"/>
              <a:t>as a platform for computational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609600"/>
          </a:xfrm>
        </p:spPr>
        <p:txBody>
          <a:bodyPr/>
          <a:lstStyle/>
          <a:p>
            <a:r>
              <a:rPr lang="en-US" dirty="0" smtClean="0"/>
              <a:t>A pilot application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Microsoft</a:t>
            </a:r>
            <a:r>
              <a:rPr lang="en-US" dirty="0" smtClean="0"/>
              <a:t> </a:t>
            </a:r>
            <a:r>
              <a:rPr lang="en-US" dirty="0" err="1" smtClean="0"/>
              <a:t>eScience</a:t>
            </a:r>
            <a:r>
              <a:rPr lang="en-US" dirty="0" smtClean="0"/>
              <a:t> Workshop 2008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267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Robert Bukowski</a:t>
            </a:r>
            <a:r>
              <a:rPr lang="en-US" i="1" dirty="0" smtClean="0"/>
              <a:t> and </a:t>
            </a:r>
            <a:r>
              <a:rPr lang="en-US" i="1" dirty="0" err="1" smtClean="0"/>
              <a:t>Jarek</a:t>
            </a:r>
            <a:r>
              <a:rPr lang="en-US" i="1" dirty="0" smtClean="0"/>
              <a:t> Pillardy</a:t>
            </a:r>
          </a:p>
          <a:p>
            <a:pPr algn="ctr"/>
            <a:r>
              <a:rPr lang="en-US" b="1" i="1" dirty="0" smtClean="0"/>
              <a:t>Computational Biology Service Unit</a:t>
            </a:r>
          </a:p>
          <a:p>
            <a:pPr algn="ctr"/>
            <a:r>
              <a:rPr lang="en-US" i="1" dirty="0" smtClean="0"/>
              <a:t>Cornell University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CompFin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noFill/>
            <a:prstDash val="dash"/>
          </a:ln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API</a:t>
            </a:r>
            <a:r>
              <a:rPr lang="en-US" sz="2400" dirty="0" smtClean="0"/>
              <a:t>  - .NET programmer’s interface which abstracts from implementation details of job scheduler  and storage</a:t>
            </a:r>
          </a:p>
          <a:p>
            <a:r>
              <a:rPr lang="en-US" sz="2400" b="1" dirty="0" smtClean="0"/>
              <a:t>Web services </a:t>
            </a:r>
            <a:r>
              <a:rPr lang="en-US" sz="2400" dirty="0" smtClean="0"/>
              <a:t>to submit/monitor jobs and retrieve output data</a:t>
            </a:r>
          </a:p>
          <a:p>
            <a:r>
              <a:rPr lang="en-US" sz="2400" b="1" dirty="0" err="1" smtClean="0"/>
              <a:t>Taskpane</a:t>
            </a:r>
            <a:r>
              <a:rPr lang="en-US" sz="2400" dirty="0" smtClean="0"/>
              <a:t>  (Excel add-in) – client consuming the above web services</a:t>
            </a:r>
          </a:p>
          <a:p>
            <a:r>
              <a:rPr lang="en-US" sz="2400" b="1" dirty="0" smtClean="0"/>
              <a:t>Share Point Server </a:t>
            </a:r>
            <a:r>
              <a:rPr lang="en-US" sz="2400" dirty="0" smtClean="0"/>
              <a:t>for storage of Excel templates and model binaries and for job management</a:t>
            </a:r>
          </a:p>
          <a:p>
            <a:r>
              <a:rPr lang="en-US" sz="2400" b="1" dirty="0" smtClean="0"/>
              <a:t>MS SQL Server </a:t>
            </a:r>
            <a:r>
              <a:rPr lang="en-US" sz="2400" dirty="0" smtClean="0"/>
              <a:t>for data storage (other physical storage implementations are also possible)</a:t>
            </a:r>
          </a:p>
          <a:p>
            <a:r>
              <a:rPr lang="en-US" sz="2400" b="1" dirty="0" smtClean="0"/>
              <a:t>Cluster </a:t>
            </a:r>
            <a:r>
              <a:rPr lang="en-US" sz="2400" dirty="0" smtClean="0"/>
              <a:t>running </a:t>
            </a:r>
            <a:r>
              <a:rPr lang="en-US" sz="2400" b="1" dirty="0" smtClean="0"/>
              <a:t>Windows Server 2008 </a:t>
            </a:r>
            <a:r>
              <a:rPr lang="en-US" sz="2400" dirty="0" smtClean="0"/>
              <a:t>with </a:t>
            </a:r>
            <a:r>
              <a:rPr lang="en-US" sz="2400" b="1" dirty="0" smtClean="0"/>
              <a:t>HPC Server 2008 </a:t>
            </a:r>
            <a:r>
              <a:rPr lang="en-US" sz="2400" dirty="0" smtClean="0"/>
              <a:t>(or Windows Server 2003 with CCS)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SQL Database of historical market data </a:t>
            </a:r>
            <a:r>
              <a:rPr lang="en-US" sz="2400" dirty="0" smtClean="0"/>
              <a:t>(accessible using Financial APIs)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eScience</a:t>
            </a:r>
            <a:r>
              <a:rPr lang="en-US" dirty="0" smtClean="0"/>
              <a:t> Workshop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does it take to deploy a </a:t>
            </a:r>
            <a:r>
              <a:rPr lang="en-US" sz="2800" dirty="0" err="1" smtClean="0"/>
              <a:t>CompFin</a:t>
            </a:r>
            <a:r>
              <a:rPr lang="en-US" sz="2800" dirty="0" smtClean="0"/>
              <a:t> application ?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eScience</a:t>
            </a:r>
            <a:r>
              <a:rPr lang="en-US" dirty="0" smtClean="0"/>
              <a:t> Workshop 2008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86400" y="990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600" dirty="0" smtClean="0"/>
              <a:t>Prepare </a:t>
            </a:r>
            <a:r>
              <a:rPr lang="en-US" sz="1600" b="1" dirty="0" smtClean="0"/>
              <a:t>Excel 2007 template workbook </a:t>
            </a:r>
            <a:r>
              <a:rPr lang="en-US" sz="1600" dirty="0" smtClean="0"/>
              <a:t>with </a:t>
            </a:r>
            <a:r>
              <a:rPr lang="en-US" sz="1600" b="1" dirty="0" smtClean="0"/>
              <a:t>XML-mapped input/output tables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0" y="990600"/>
            <a:ext cx="4648200" cy="1267599"/>
            <a:chOff x="0" y="990600"/>
            <a:chExt cx="4648200" cy="1267599"/>
          </a:xfrm>
        </p:grpSpPr>
        <p:sp>
          <p:nvSpPr>
            <p:cNvPr id="32" name="Rounded Rectangle 31"/>
            <p:cNvSpPr/>
            <p:nvPr/>
          </p:nvSpPr>
          <p:spPr>
            <a:xfrm>
              <a:off x="990600" y="990600"/>
              <a:ext cx="3581400" cy="1219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0" y="990600"/>
              <a:ext cx="1295400" cy="36933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Excel 2007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90600" y="1447800"/>
              <a:ext cx="1981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Table(s) with input data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9400" y="1447800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Table(s) with output data</a:t>
              </a:r>
              <a:endParaRPr lang="en-US" sz="1200" dirty="0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1905000" y="1676400"/>
              <a:ext cx="236438" cy="304800"/>
            </a:xfrm>
            <a:prstGeom prst="downArrow">
              <a:avLst>
                <a:gd name="adj1" fmla="val 50000"/>
                <a:gd name="adj2" fmla="val 872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00200" y="19812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XML Maps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00400" y="19812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XML Maps</a:t>
              </a:r>
              <a:endParaRPr lang="en-US" sz="1200" dirty="0"/>
            </a:p>
          </p:txBody>
        </p:sp>
        <p:sp>
          <p:nvSpPr>
            <p:cNvPr id="46" name="Down Arrow 45"/>
            <p:cNvSpPr/>
            <p:nvPr/>
          </p:nvSpPr>
          <p:spPr>
            <a:xfrm rot="10800000">
              <a:off x="3505200" y="1676400"/>
              <a:ext cx="236438" cy="304800"/>
            </a:xfrm>
            <a:prstGeom prst="downArrow">
              <a:avLst>
                <a:gd name="adj1" fmla="val 50000"/>
                <a:gd name="adj2" fmla="val 872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1371600"/>
              <a:ext cx="914400" cy="46166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Template workbook</a:t>
              </a:r>
              <a:endParaRPr lang="en-US" sz="1200" dirty="0"/>
            </a:p>
          </p:txBody>
        </p:sp>
        <p:sp>
          <p:nvSpPr>
            <p:cNvPr id="49" name="Plus 48"/>
            <p:cNvSpPr/>
            <p:nvPr/>
          </p:nvSpPr>
          <p:spPr>
            <a:xfrm>
              <a:off x="2590800" y="990600"/>
              <a:ext cx="381000" cy="381000"/>
            </a:xfrm>
            <a:prstGeom prst="mathPlus">
              <a:avLst>
                <a:gd name="adj1" fmla="val 135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48000" y="990600"/>
              <a:ext cx="1295400" cy="36933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Taskpane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0" y="2133600"/>
            <a:ext cx="8839200" cy="3480375"/>
            <a:chOff x="0" y="2133600"/>
            <a:chExt cx="8839200" cy="3480375"/>
          </a:xfrm>
        </p:grpSpPr>
        <p:grpSp>
          <p:nvGrpSpPr>
            <p:cNvPr id="53" name="Group 52"/>
            <p:cNvGrpSpPr/>
            <p:nvPr/>
          </p:nvGrpSpPr>
          <p:grpSpPr>
            <a:xfrm>
              <a:off x="0" y="2286000"/>
              <a:ext cx="4724400" cy="3327975"/>
              <a:chOff x="0" y="2286000"/>
              <a:chExt cx="4724400" cy="332797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819400" y="4495800"/>
                <a:ext cx="1905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+mj-lt"/>
                  </a:rPr>
                  <a:t>[</a:t>
                </a:r>
                <a:r>
                  <a:rPr lang="en-US" sz="1200" b="1" dirty="0" err="1" smtClean="0">
                    <a:latin typeface="+mj-lt"/>
                  </a:rPr>
                  <a:t>ResultsDataContract</a:t>
                </a:r>
                <a:r>
                  <a:rPr lang="en-US" sz="1200" b="1" dirty="0" smtClean="0">
                    <a:latin typeface="+mj-lt"/>
                  </a:rPr>
                  <a:t>]</a:t>
                </a:r>
                <a:endParaRPr lang="en-US" sz="1200" b="1" dirty="0">
                  <a:latin typeface="+mj-lt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0" y="2286000"/>
                <a:ext cx="4648200" cy="3327975"/>
                <a:chOff x="0" y="2286000"/>
                <a:chExt cx="4648200" cy="332797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3429000" y="3276600"/>
                  <a:ext cx="1219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</a:rPr>
                    <a:t>Launch tasks</a:t>
                  </a:r>
                  <a:endParaRPr lang="en-US" sz="1400" dirty="0">
                    <a:latin typeface="+mj-lt"/>
                  </a:endParaRPr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0" y="2286000"/>
                  <a:ext cx="4648200" cy="3327975"/>
                  <a:chOff x="0" y="2286000"/>
                  <a:chExt cx="4648200" cy="3327975"/>
                </a:xfrm>
              </p:grpSpPr>
              <p:sp>
                <p:nvSpPr>
                  <p:cNvPr id="5" name="Rounded Rectangle 4"/>
                  <p:cNvSpPr/>
                  <p:nvPr/>
                </p:nvSpPr>
                <p:spPr>
                  <a:xfrm>
                    <a:off x="990600" y="2895600"/>
                    <a:ext cx="3505200" cy="2133600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0" y="2286000"/>
                    <a:ext cx="4648200" cy="3327975"/>
                    <a:chOff x="0" y="2286000"/>
                    <a:chExt cx="4648200" cy="3327975"/>
                  </a:xfrm>
                </p:grpSpPr>
                <p:sp>
                  <p:nvSpPr>
                    <p:cNvPr id="6" name="Down Arrow 5"/>
                    <p:cNvSpPr/>
                    <p:nvPr/>
                  </p:nvSpPr>
                  <p:spPr>
                    <a:xfrm>
                      <a:off x="1828800" y="2362200"/>
                      <a:ext cx="381000" cy="521208"/>
                    </a:xfrm>
                    <a:prstGeom prst="down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Rounded Rectangle 6"/>
                    <p:cNvSpPr/>
                    <p:nvPr/>
                  </p:nvSpPr>
                  <p:spPr>
                    <a:xfrm>
                      <a:off x="1219200" y="3733800"/>
                      <a:ext cx="1524000" cy="106680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Rounded Rectangle 7"/>
                    <p:cNvSpPr/>
                    <p:nvPr/>
                  </p:nvSpPr>
                  <p:spPr>
                    <a:xfrm>
                      <a:off x="2819400" y="3733800"/>
                      <a:ext cx="1524000" cy="106680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990600" y="2286000"/>
                      <a:ext cx="83820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Input (XML)</a:t>
                      </a:r>
                      <a:endParaRPr lang="en-US" sz="1600" dirty="0"/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524000" y="2971800"/>
                      <a:ext cx="1828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DataContract</a:t>
                      </a:r>
                      <a:r>
                        <a:rPr lang="en-US" dirty="0" smtClean="0"/>
                        <a:t>]s</a:t>
                      </a:r>
                      <a:endParaRPr lang="en-US" dirty="0"/>
                    </a:p>
                  </p:txBody>
                </p: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>
                      <a:off x="2819400" y="3352800"/>
                      <a:ext cx="685801" cy="22859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 rot="10800000" flipV="1">
                      <a:off x="1905000" y="3352800"/>
                      <a:ext cx="685800" cy="2286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1219200" y="3810000"/>
                      <a:ext cx="16764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Create input txt files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Launch </a:t>
                      </a:r>
                      <a:r>
                        <a:rPr lang="en-US" sz="1200" b="1" i="1" dirty="0" smtClean="0">
                          <a:latin typeface="+mj-lt"/>
                        </a:rPr>
                        <a:t>structure.exe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Parse output txt files</a:t>
                      </a:r>
                      <a:endParaRPr lang="en-US" sz="1200" dirty="0">
                        <a:latin typeface="+mj-lt"/>
                      </a:endParaRPr>
                    </a:p>
                  </p:txBody>
                </p: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1219200" y="4495800"/>
                      <a:ext cx="1905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latin typeface="+mj-lt"/>
                        </a:rPr>
                        <a:t>[</a:t>
                      </a:r>
                      <a:r>
                        <a:rPr lang="en-US" sz="1200" b="1" dirty="0" err="1" smtClean="0">
                          <a:latin typeface="+mj-lt"/>
                        </a:rPr>
                        <a:t>ResultsDataContract</a:t>
                      </a:r>
                      <a:r>
                        <a:rPr lang="en-US" sz="1200" b="1" dirty="0" smtClean="0">
                          <a:latin typeface="+mj-lt"/>
                        </a:rPr>
                        <a:t>]</a:t>
                      </a:r>
                      <a:endParaRPr lang="en-US" sz="1200" b="1" dirty="0">
                        <a:latin typeface="+mj-lt"/>
                      </a:endParaRPr>
                    </a:p>
                  </p:txBody>
                </p:sp>
                <p:sp>
                  <p:nvSpPr>
                    <p:cNvPr id="18" name="Down Arrow 17"/>
                    <p:cNvSpPr/>
                    <p:nvPr/>
                  </p:nvSpPr>
                  <p:spPr>
                    <a:xfrm>
                      <a:off x="1752600" y="4876800"/>
                      <a:ext cx="381000" cy="521208"/>
                    </a:xfrm>
                    <a:prstGeom prst="down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Down Arrow 18"/>
                    <p:cNvSpPr/>
                    <p:nvPr/>
                  </p:nvSpPr>
                  <p:spPr>
                    <a:xfrm>
                      <a:off x="3276600" y="4876800"/>
                      <a:ext cx="381000" cy="521208"/>
                    </a:xfrm>
                    <a:prstGeom prst="down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733800" y="5029200"/>
                      <a:ext cx="91440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Output (XML)</a:t>
                      </a:r>
                      <a:endParaRPr lang="en-US" sz="1600" dirty="0"/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762000" y="5029200"/>
                      <a:ext cx="91440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Output (XML)</a:t>
                      </a:r>
                      <a:endParaRPr lang="en-US" sz="1600" dirty="0"/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2743200" y="3810000"/>
                      <a:ext cx="16764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Create input txt files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Launch </a:t>
                      </a:r>
                      <a:r>
                        <a:rPr lang="en-US" sz="1200" b="1" i="1" dirty="0" smtClean="0">
                          <a:latin typeface="+mj-lt"/>
                        </a:rPr>
                        <a:t>structure.exe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Parse output txt files</a:t>
                      </a:r>
                      <a:endParaRPr lang="en-US" sz="1200" dirty="0">
                        <a:latin typeface="+mj-lt"/>
                      </a:endParaRPr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0" y="3048000"/>
                      <a:ext cx="762000" cy="461665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 smtClean="0"/>
                        <a:t>C# wrapper</a:t>
                      </a:r>
                      <a:endParaRPr lang="en-US" sz="1200" dirty="0"/>
                    </a:p>
                  </p:txBody>
                </p:sp>
              </p:grpSp>
            </p:grpSp>
          </p:grpSp>
        </p:grpSp>
        <p:sp>
          <p:nvSpPr>
            <p:cNvPr id="56" name="TextBox 55"/>
            <p:cNvSpPr txBox="1"/>
            <p:nvPr/>
          </p:nvSpPr>
          <p:spPr>
            <a:xfrm>
              <a:off x="5486400" y="2133600"/>
              <a:ext cx="3352800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q"/>
              </a:pPr>
              <a:r>
                <a:rPr lang="en-US" sz="1600" dirty="0" smtClean="0"/>
                <a:t>Prepare a </a:t>
              </a:r>
              <a:r>
                <a:rPr lang="en-US" sz="1600" b="1" dirty="0" smtClean="0"/>
                <a:t>C# wrapper code </a:t>
              </a:r>
              <a:r>
                <a:rPr lang="en-US" sz="1600" dirty="0" smtClean="0"/>
                <a:t>(a “model”) which uses </a:t>
              </a:r>
              <a:r>
                <a:rPr lang="en-US" sz="1600" dirty="0" err="1" smtClean="0"/>
                <a:t>CompFin’s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API </a:t>
              </a:r>
              <a:r>
                <a:rPr lang="en-US" sz="1600" dirty="0" smtClean="0"/>
                <a:t>to</a:t>
              </a:r>
            </a:p>
            <a:p>
              <a:pPr marL="628650" lvl="1" indent="-171450">
                <a:buFont typeface="Courier New" pitchFamily="49" charset="0"/>
                <a:buChar char="o"/>
              </a:pPr>
              <a:r>
                <a:rPr lang="en-US" sz="1600" dirty="0" smtClean="0"/>
                <a:t>handle XML input/output by converting to/from </a:t>
              </a:r>
              <a:r>
                <a:rPr lang="en-US" sz="1600" b="1" dirty="0" smtClean="0"/>
                <a:t>Data Contracts</a:t>
              </a:r>
            </a:p>
            <a:p>
              <a:pPr marL="628650" lvl="1" indent="-171450">
                <a:buFont typeface="Courier New" pitchFamily="49" charset="0"/>
                <a:buChar char="o"/>
              </a:pPr>
              <a:r>
                <a:rPr lang="en-US" sz="1600" dirty="0" smtClean="0"/>
                <a:t>Partition job into multiple-tasks; seamlessly interact with job scheduler</a:t>
              </a:r>
            </a:p>
            <a:p>
              <a:endParaRPr lang="en-US" sz="20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219200" y="2286000"/>
            <a:ext cx="4008120" cy="3798332"/>
            <a:chOff x="1219200" y="2286000"/>
            <a:chExt cx="4008120" cy="3798332"/>
          </a:xfrm>
        </p:grpSpPr>
        <p:grpSp>
          <p:nvGrpSpPr>
            <p:cNvPr id="41" name="Group 40"/>
            <p:cNvGrpSpPr/>
            <p:nvPr/>
          </p:nvGrpSpPr>
          <p:grpSpPr>
            <a:xfrm>
              <a:off x="1219200" y="2286000"/>
              <a:ext cx="4008120" cy="3733800"/>
              <a:chOff x="1219200" y="2286000"/>
              <a:chExt cx="4008120" cy="3733800"/>
            </a:xfrm>
          </p:grpSpPr>
          <p:sp>
            <p:nvSpPr>
              <p:cNvPr id="29" name="Flowchart: Magnetic Disk 28"/>
              <p:cNvSpPr/>
              <p:nvPr/>
            </p:nvSpPr>
            <p:spPr>
              <a:xfrm>
                <a:off x="1219200" y="5562600"/>
                <a:ext cx="3124200" cy="457200"/>
              </a:xfrm>
              <a:prstGeom prst="flowChartMagneticDisk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urved Up Arrow 43"/>
              <p:cNvSpPr/>
              <p:nvPr/>
            </p:nvSpPr>
            <p:spPr>
              <a:xfrm rot="16200000">
                <a:off x="2996184" y="3633216"/>
                <a:ext cx="3578352" cy="88392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4306789" y="4075211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Web service</a:t>
                </a:r>
                <a:endParaRPr lang="en-US" sz="14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286000" y="5715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SQL</a:t>
              </a:r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638800" y="50292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q"/>
            </a:pPr>
            <a:r>
              <a:rPr lang="en-US" sz="1600" b="1" dirty="0" smtClean="0"/>
              <a:t>Upload</a:t>
            </a:r>
            <a:r>
              <a:rPr lang="en-US" sz="1600" dirty="0" smtClean="0"/>
              <a:t> the C# assembly (with all necessary binaries) and the Excel template workbook to the </a:t>
            </a:r>
            <a:r>
              <a:rPr lang="en-US" sz="1600" b="1" dirty="0" smtClean="0"/>
              <a:t>Share Point site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0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Running a </a:t>
            </a:r>
            <a:r>
              <a:rPr lang="en-US" sz="3200" dirty="0" err="1" smtClean="0"/>
              <a:t>CompFin</a:t>
            </a:r>
            <a:r>
              <a:rPr lang="en-US" sz="3200" dirty="0" smtClean="0"/>
              <a:t> application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09600" y="3352800"/>
            <a:ext cx="1447800" cy="990600"/>
            <a:chOff x="609600" y="3352800"/>
            <a:chExt cx="1447800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3352800"/>
              <a:ext cx="1447800" cy="990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4400" y="3505200"/>
              <a:ext cx="838200" cy="304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4400" y="3886200"/>
              <a:ext cx="838200" cy="304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3000" y="3505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IE</a:t>
              </a:r>
              <a:endParaRPr lang="en-US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3886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Excel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914400"/>
            <a:ext cx="1371600" cy="2895600"/>
            <a:chOff x="2819400" y="1371600"/>
            <a:chExt cx="1371600" cy="2895600"/>
          </a:xfrm>
        </p:grpSpPr>
        <p:sp>
          <p:nvSpPr>
            <p:cNvPr id="10" name="Rounded Rectangle 9"/>
            <p:cNvSpPr/>
            <p:nvPr/>
          </p:nvSpPr>
          <p:spPr>
            <a:xfrm>
              <a:off x="2819400" y="1676400"/>
              <a:ext cx="1371600" cy="2590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9400" y="1371600"/>
              <a:ext cx="1295400" cy="36933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SharePoint</a:t>
              </a:r>
              <a:endParaRPr lang="en-US" dirty="0">
                <a:latin typeface="+mj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95600" y="1828800"/>
              <a:ext cx="11430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1800" y="18288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Excel template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895600" y="2590800"/>
              <a:ext cx="1143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71800" y="259080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C# wrapper + binaries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3429000"/>
              <a:ext cx="1143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95600" y="3429000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Job Repository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819400" y="4267200"/>
            <a:ext cx="13716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43200" y="3886200"/>
            <a:ext cx="1447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Web services</a:t>
            </a:r>
            <a:endParaRPr lang="en-US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895600" y="4419600"/>
            <a:ext cx="11430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95600" y="449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Job launch monitoring</a:t>
            </a:r>
            <a:endParaRPr lang="en-US" sz="1400" dirty="0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95600" y="5410200"/>
            <a:ext cx="11430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895600" y="5486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Results retrieval</a:t>
            </a:r>
            <a:endParaRPr lang="en-US" sz="1400" dirty="0">
              <a:latin typeface="+mj-l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495800" y="2743200"/>
            <a:ext cx="23622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876800" y="1524000"/>
            <a:ext cx="167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029200" y="1676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Job scheduler</a:t>
            </a:r>
            <a:endParaRPr lang="en-US" dirty="0">
              <a:latin typeface="+mj-lt"/>
            </a:endParaRPr>
          </a:p>
        </p:txBody>
      </p:sp>
      <p:sp>
        <p:nvSpPr>
          <p:cNvPr id="55" name="Up-Down Arrow 54"/>
          <p:cNvSpPr/>
          <p:nvPr/>
        </p:nvSpPr>
        <p:spPr>
          <a:xfrm>
            <a:off x="5562600" y="2362200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7467600" y="1600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467600" y="1981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467600" y="2362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467600" y="2743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7467600" y="3124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467600" y="3505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467600" y="3886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467600" y="4267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7467600" y="4648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Magnetic Disk 64"/>
          <p:cNvSpPr/>
          <p:nvPr/>
        </p:nvSpPr>
        <p:spPr>
          <a:xfrm>
            <a:off x="4800600" y="4724400"/>
            <a:ext cx="1905000" cy="3810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638800" y="3048000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4648200" y="3581400"/>
            <a:ext cx="914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638800" y="3124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C#+binaries</a:t>
            </a:r>
            <a:endParaRPr lang="en-US" sz="1200" dirty="0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48200" y="3657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Input XML</a:t>
            </a:r>
            <a:endParaRPr lang="en-US" sz="1200" dirty="0">
              <a:latin typeface="+mj-lt"/>
            </a:endParaRPr>
          </a:p>
        </p:txBody>
      </p:sp>
      <p:sp>
        <p:nvSpPr>
          <p:cNvPr id="75" name="Right Arrow 74"/>
          <p:cNvSpPr/>
          <p:nvPr/>
        </p:nvSpPr>
        <p:spPr>
          <a:xfrm rot="19368513">
            <a:off x="5578475" y="3565212"/>
            <a:ext cx="243831" cy="134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6019800" y="3581400"/>
            <a:ext cx="256032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-Right Arrow 76"/>
          <p:cNvSpPr/>
          <p:nvPr/>
        </p:nvSpPr>
        <p:spPr>
          <a:xfrm>
            <a:off x="6858000" y="33528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410200" y="4800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SQL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4724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84" name="Left-Right Arrow 83"/>
          <p:cNvSpPr/>
          <p:nvPr/>
        </p:nvSpPr>
        <p:spPr>
          <a:xfrm>
            <a:off x="6705600" y="19050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543800" y="106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Compute cluster</a:t>
            </a:r>
            <a:endParaRPr lang="en-US" sz="1400" dirty="0"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0" y="2971800"/>
            <a:ext cx="1447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User’s laptop</a:t>
            </a:r>
            <a:endParaRPr lang="en-US" dirty="0">
              <a:latin typeface="+mj-lt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752600" y="3276600"/>
            <a:ext cx="990600" cy="762000"/>
            <a:chOff x="1752600" y="3276600"/>
            <a:chExt cx="990600" cy="762000"/>
          </a:xfrm>
        </p:grpSpPr>
        <p:cxnSp>
          <p:nvCxnSpPr>
            <p:cNvPr id="29" name="Straight Arrow Connector 28"/>
            <p:cNvCxnSpPr>
              <a:stCxn id="7" idx="3"/>
            </p:cNvCxnSpPr>
            <p:nvPr/>
          </p:nvCxnSpPr>
          <p:spPr>
            <a:xfrm flipV="1">
              <a:off x="1752600" y="3429000"/>
              <a:ext cx="990600" cy="609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286000" y="3276600"/>
              <a:ext cx="304800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71600" y="1524000"/>
            <a:ext cx="1447800" cy="2514600"/>
            <a:chOff x="1371600" y="1524000"/>
            <a:chExt cx="1447800" cy="2514600"/>
          </a:xfrm>
        </p:grpSpPr>
        <p:cxnSp>
          <p:nvCxnSpPr>
            <p:cNvPr id="27" name="Straight Arrow Connector 26"/>
            <p:cNvCxnSpPr>
              <a:endCxn id="7" idx="3"/>
            </p:cNvCxnSpPr>
            <p:nvPr/>
          </p:nvCxnSpPr>
          <p:spPr>
            <a:xfrm rot="5400000">
              <a:off x="1181100" y="2400300"/>
              <a:ext cx="2209800" cy="1066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8" idx="0"/>
            </p:cNvCxnSpPr>
            <p:nvPr/>
          </p:nvCxnSpPr>
          <p:spPr>
            <a:xfrm rot="5400000" flipH="1" flipV="1">
              <a:off x="1104900" y="1790700"/>
              <a:ext cx="1981200" cy="1447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1981200" y="2514600"/>
              <a:ext cx="304800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752600" y="2514600"/>
            <a:ext cx="3886200" cy="2209800"/>
            <a:chOff x="1752600" y="2514600"/>
            <a:chExt cx="3886200" cy="2209800"/>
          </a:xfrm>
        </p:grpSpPr>
        <p:cxnSp>
          <p:nvCxnSpPr>
            <p:cNvPr id="71" name="Straight Arrow Connector 70"/>
            <p:cNvCxnSpPr>
              <a:endCxn id="69" idx="1"/>
            </p:cNvCxnSpPr>
            <p:nvPr/>
          </p:nvCxnSpPr>
          <p:spPr>
            <a:xfrm>
              <a:off x="4038600" y="3429000"/>
              <a:ext cx="609600" cy="3671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68" idx="1"/>
            </p:cNvCxnSpPr>
            <p:nvPr/>
          </p:nvCxnSpPr>
          <p:spPr>
            <a:xfrm>
              <a:off x="4038600" y="2590800"/>
              <a:ext cx="1600200" cy="6719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1752600" y="4114800"/>
              <a:ext cx="1066800" cy="60960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4038600" y="4267200"/>
              <a:ext cx="91440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2209800" y="4191000"/>
              <a:ext cx="304800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419600" y="2514600"/>
              <a:ext cx="304800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67200" y="4191000"/>
              <a:ext cx="304800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191000" y="3352800"/>
              <a:ext cx="304800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295400" y="4191000"/>
            <a:ext cx="4077066" cy="1740932"/>
            <a:chOff x="1295400" y="4191000"/>
            <a:chExt cx="4077066" cy="1740932"/>
          </a:xfrm>
        </p:grpSpPr>
        <p:sp>
          <p:nvSpPr>
            <p:cNvPr id="83" name="Down Arrow 82"/>
            <p:cNvSpPr/>
            <p:nvPr/>
          </p:nvSpPr>
          <p:spPr>
            <a:xfrm rot="3695750">
              <a:off x="4648280" y="4905425"/>
              <a:ext cx="256032" cy="11923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28800" y="4876800"/>
              <a:ext cx="304800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rot="16200000" flipH="1">
              <a:off x="1295400" y="4191000"/>
              <a:ext cx="1524000" cy="152400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724400" y="5562600"/>
              <a:ext cx="304800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10" name="Picture 9" descr="p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7887968" cy="5159375"/>
          </a:xfrm>
          <a:prstGeom prst="rect">
            <a:avLst/>
          </a:prstGeom>
        </p:spPr>
      </p:pic>
      <p:sp>
        <p:nvSpPr>
          <p:cNvPr id="7" name="Title 102"/>
          <p:cNvSpPr txBox="1">
            <a:spLocks/>
          </p:cNvSpPr>
          <p:nvPr/>
        </p:nvSpPr>
        <p:spPr>
          <a:xfrm>
            <a:off x="457200" y="381000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STRUCTURE at </a:t>
            </a:r>
            <a:r>
              <a:rPr lang="en-US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CompFin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6" name="Picture 5" descr="mymodels_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0"/>
            <a:ext cx="8035473" cy="525585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3956494">
            <a:off x="3440929" y="3560346"/>
            <a:ext cx="457200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4" name="Picture 3" descr="welc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8178800" cy="636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7" name="Picture 6" descr="ind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8178800" cy="63627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8719233">
            <a:off x="4263871" y="1836799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4" name="Picture 3" descr="submit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"/>
            <a:ext cx="7747000" cy="602678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9065073">
            <a:off x="1052193" y="152735"/>
            <a:ext cx="484947" cy="199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017132">
            <a:off x="7794606" y="3043494"/>
            <a:ext cx="484947" cy="199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2209800"/>
            <a:ext cx="25146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n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899400" cy="614534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5" name="Right Arrow 4"/>
          <p:cNvSpPr/>
          <p:nvPr/>
        </p:nvSpPr>
        <p:spPr>
          <a:xfrm rot="6208841">
            <a:off x="7302236" y="5798267"/>
            <a:ext cx="484947" cy="199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4" name="Picture 3" descr="comple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8178800" cy="636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eScience</a:t>
            </a:r>
            <a:r>
              <a:rPr lang="en-US" dirty="0" smtClean="0"/>
              <a:t> Workshop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514600"/>
            <a:ext cx="8229600" cy="248443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Computational Biology Service Unit (</a:t>
            </a:r>
            <a:r>
              <a:rPr lang="en-US" sz="2800" b="1" dirty="0" smtClean="0"/>
              <a:t>CBSU</a:t>
            </a:r>
            <a:r>
              <a:rPr lang="en-US" sz="2800" dirty="0" smtClean="0"/>
              <a:t>) provides computational support to biologists at Cornell University</a:t>
            </a:r>
          </a:p>
          <a:p>
            <a:r>
              <a:rPr lang="en-US" sz="2800" dirty="0" smtClean="0"/>
              <a:t>Maintains several Windows –based compute clusters, making them available to Cornell community and users world-wide</a:t>
            </a:r>
          </a:p>
          <a:p>
            <a:r>
              <a:rPr lang="en-US" sz="2800" dirty="0" smtClean="0"/>
              <a:t>Convenience of access to HPC is a major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4" name="Picture 3" descr="get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8178800" cy="63627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728377">
            <a:off x="7865486" y="5667590"/>
            <a:ext cx="7498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5" name="Picture 4" descr="XML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8178800" cy="636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Output information from XML maps is visualized using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pivot tables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pivot charts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VB macros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4" name="Picture 3" descr="sims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8178800" cy="6362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2362200"/>
            <a:ext cx="609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4" name="Picture 3" descr="hist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"/>
            <a:ext cx="8178800" cy="636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4" name="Picture 3" descr="alfre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8178800" cy="636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4" name="Picture 3" descr="tria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8178800" cy="636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4" name="Picture 3" descr="out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"/>
            <a:ext cx="8178800" cy="636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CompFin</a:t>
            </a:r>
            <a:r>
              <a:rPr lang="en-US" sz="3200" dirty="0" smtClean="0"/>
              <a:t> as a platform for computational biology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Pros:</a:t>
            </a:r>
          </a:p>
          <a:p>
            <a:pPr lvl="1"/>
            <a:r>
              <a:rPr lang="en-US" sz="2000" dirty="0" smtClean="0"/>
              <a:t>Powerful Excel user interface</a:t>
            </a:r>
          </a:p>
          <a:p>
            <a:pPr lvl="1"/>
            <a:r>
              <a:rPr lang="en-US" sz="2000" dirty="0" smtClean="0"/>
              <a:t>Easy deployment</a:t>
            </a:r>
          </a:p>
          <a:p>
            <a:pPr lvl="1"/>
            <a:r>
              <a:rPr lang="en-US" sz="2000" dirty="0" smtClean="0"/>
              <a:t>On-site (on-cluster) data storage (not used here, but with great potential for data-intensive applications, such as Next Generation Sequencing data analysis)</a:t>
            </a:r>
          </a:p>
          <a:p>
            <a:pPr lvl="2"/>
            <a:r>
              <a:rPr lang="en-US" sz="1700" dirty="0" err="1" smtClean="0"/>
              <a:t>CompFin</a:t>
            </a:r>
            <a:r>
              <a:rPr lang="en-US" sz="1700" dirty="0" smtClean="0"/>
              <a:t> developed with the idea of bringing computational power to the data (rather than data to computational power)</a:t>
            </a:r>
          </a:p>
          <a:p>
            <a:r>
              <a:rPr lang="en-US" sz="2400" dirty="0" smtClean="0"/>
              <a:t>Directions of future development</a:t>
            </a:r>
          </a:p>
          <a:p>
            <a:pPr lvl="1"/>
            <a:r>
              <a:rPr lang="en-US" sz="2000" dirty="0" smtClean="0"/>
              <a:t>Currently, input/output data transfer is </a:t>
            </a:r>
            <a:r>
              <a:rPr lang="en-US" sz="2000" u="sng" dirty="0" smtClean="0"/>
              <a:t>through Excel only</a:t>
            </a:r>
            <a:r>
              <a:rPr lang="en-US" sz="2000" dirty="0" smtClean="0"/>
              <a:t>. Basic </a:t>
            </a:r>
            <a:r>
              <a:rPr lang="en-US" sz="2000" u="sng" dirty="0" smtClean="0"/>
              <a:t>file transfer </a:t>
            </a:r>
            <a:r>
              <a:rPr lang="en-US" sz="2000" dirty="0" smtClean="0"/>
              <a:t>functionality is needed.</a:t>
            </a:r>
          </a:p>
          <a:p>
            <a:pPr lvl="2"/>
            <a:r>
              <a:rPr lang="en-US" sz="1600" dirty="0" smtClean="0"/>
              <a:t>Raw biological data usually too big or not “pretty” enough to be put into Excel</a:t>
            </a:r>
          </a:p>
          <a:p>
            <a:pPr lvl="2"/>
            <a:r>
              <a:rPr lang="en-US" sz="1600" dirty="0" smtClean="0"/>
              <a:t>Output transfer from on-cluster SQL storage to Excel XML maps not too efficient for large datasets (although greatly improved as a result of this project)</a:t>
            </a:r>
          </a:p>
          <a:p>
            <a:pPr lvl="1"/>
            <a:r>
              <a:rPr lang="en-US" sz="2000" dirty="0" smtClean="0"/>
              <a:t>User needs domain account on cluster – good for small, closed organization, not so much for  an open university research environment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eScience</a:t>
            </a:r>
            <a:r>
              <a:rPr lang="en-US" dirty="0" smtClean="0"/>
              <a:t> Workshop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acknowledge support from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12520"/>
          </a:xfrm>
        </p:spPr>
        <p:txBody>
          <a:bodyPr/>
          <a:lstStyle/>
          <a:p>
            <a:r>
              <a:rPr lang="en-US" dirty="0" smtClean="0"/>
              <a:t>Microsoft HPC Institute program</a:t>
            </a:r>
          </a:p>
          <a:p>
            <a:r>
              <a:rPr lang="en-US" dirty="0" smtClean="0"/>
              <a:t>Microsoft Research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12/9/2008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eScience</a:t>
            </a:r>
            <a:r>
              <a:rPr lang="en-US" dirty="0" smtClean="0"/>
              <a:t> Workshop 2008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3048000"/>
            <a:ext cx="8382000" cy="2407920"/>
            <a:chOff x="381000" y="3048000"/>
            <a:chExt cx="8382000" cy="240792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81000" y="3048000"/>
              <a:ext cx="8229600" cy="1143000"/>
            </a:xfrm>
            <a:prstGeom prst="rect">
              <a:avLst/>
            </a:prstGeom>
          </p:spPr>
          <p:txBody>
            <a:bodyPr vert="horz" lIns="0" rIns="0" bIns="0" anchor="b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…. and collaboration with MS HPC Team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33400" y="4343400"/>
              <a:ext cx="8229600" cy="1112520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lang="en-US" sz="2600" dirty="0" smtClean="0"/>
                <a:t>Richard Ciapala</a:t>
              </a: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lang="en-US" sz="2600" dirty="0" smtClean="0"/>
                <a:t>Daniel Simon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pic>
        <p:nvPicPr>
          <p:cNvPr id="6" name="Picture 5" descr="pbl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5444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52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BioHPC.org</a:t>
            </a:r>
            <a:r>
              <a:rPr lang="en-US" dirty="0" smtClean="0"/>
              <a:t> – a popular </a:t>
            </a:r>
            <a:r>
              <a:rPr lang="en-US" b="1" dirty="0" smtClean="0"/>
              <a:t>web-based</a:t>
            </a:r>
            <a:r>
              <a:rPr lang="en-US" dirty="0" smtClean="0"/>
              <a:t> (ASP.NET) interface to HPC clusters created by CBSU – see our poster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362200"/>
            <a:ext cx="7467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Web service-based </a:t>
            </a:r>
            <a:r>
              <a:rPr lang="en-US" sz="2800" dirty="0" smtClean="0"/>
              <a:t>interface?</a:t>
            </a:r>
          </a:p>
          <a:p>
            <a:pPr lvl="1"/>
            <a:r>
              <a:rPr lang="en-US" sz="2400" dirty="0" smtClean="0"/>
              <a:t>Would allow to incorporate HPC applications in analysis pipelines</a:t>
            </a:r>
          </a:p>
          <a:p>
            <a:pPr lvl="1"/>
            <a:r>
              <a:rPr lang="en-US" sz="2400" dirty="0" smtClean="0"/>
              <a:t>Would allow convenient user interfaces other than web forms, such as Excel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48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Microsoft </a:t>
            </a:r>
            <a:r>
              <a:rPr lang="en-US" sz="2400" b="1" dirty="0" smtClean="0"/>
              <a:t>Computational Finance Server </a:t>
            </a:r>
            <a:r>
              <a:rPr lang="en-US" sz="2400" dirty="0" smtClean="0"/>
              <a:t>(</a:t>
            </a:r>
            <a:r>
              <a:rPr lang="en-US" sz="2400" b="1" dirty="0" err="1" smtClean="0"/>
              <a:t>CompFin</a:t>
            </a:r>
            <a:r>
              <a:rPr lang="en-US" sz="2400" dirty="0" smtClean="0"/>
              <a:t>) </a:t>
            </a:r>
          </a:p>
          <a:p>
            <a:pPr lvl="1"/>
            <a:r>
              <a:rPr lang="en-US" sz="2000" dirty="0" smtClean="0"/>
              <a:t>Recently developed by Microsoft HPC++ Labs for computational finance applications (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http://hpc.microsofthpc.net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/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Deployment and execution platform for HPC</a:t>
            </a:r>
          </a:p>
          <a:p>
            <a:pPr lvl="1"/>
            <a:r>
              <a:rPr lang="en-US" sz="2000" dirty="0" smtClean="0"/>
              <a:t>Web service - based</a:t>
            </a:r>
          </a:p>
          <a:p>
            <a:pPr lvl="1"/>
            <a:r>
              <a:rPr lang="en-US" sz="2000" dirty="0" smtClean="0"/>
              <a:t>Features Excel 2007 user interface</a:t>
            </a:r>
          </a:p>
          <a:p>
            <a:r>
              <a:rPr lang="en-US" sz="2400" dirty="0" smtClean="0"/>
              <a:t>As a “proof of principle” and feasibility test, we decided to adapt a few computational biology applications to </a:t>
            </a:r>
            <a:r>
              <a:rPr lang="en-US" sz="2400" b="1" dirty="0" err="1" smtClean="0"/>
              <a:t>CompFin</a:t>
            </a:r>
            <a:endParaRPr lang="en-US" sz="2400" b="1" dirty="0" smtClean="0"/>
          </a:p>
          <a:p>
            <a:r>
              <a:rPr lang="en-US" sz="2400" dirty="0" smtClean="0"/>
              <a:t>Our pilot application: </a:t>
            </a:r>
            <a:r>
              <a:rPr lang="en-US" sz="2400" b="1" i="1" dirty="0" smtClean="0"/>
              <a:t>STRUCTURE</a:t>
            </a:r>
            <a:r>
              <a:rPr lang="en-US" sz="2400" dirty="0" smtClean="0"/>
              <a:t> Genetics [J. K. Pritchard et al., Genetics </a:t>
            </a:r>
            <a:r>
              <a:rPr lang="en-US" sz="2400" b="1" dirty="0" smtClean="0"/>
              <a:t>155</a:t>
            </a:r>
            <a:r>
              <a:rPr lang="en-US" sz="2400" dirty="0" smtClean="0"/>
              <a:t>, 945 (2000); D. </a:t>
            </a:r>
            <a:r>
              <a:rPr lang="en-US" sz="2400" dirty="0" err="1" smtClean="0"/>
              <a:t>Falush</a:t>
            </a:r>
            <a:r>
              <a:rPr lang="en-US" sz="2400" dirty="0" smtClean="0"/>
              <a:t> et al., Genetics </a:t>
            </a:r>
            <a:r>
              <a:rPr lang="en-US" sz="2400" b="1" dirty="0" smtClean="0"/>
              <a:t>164</a:t>
            </a:r>
            <a:r>
              <a:rPr lang="en-US" sz="2400" dirty="0" smtClean="0"/>
              <a:t>, 1567 (2003)]– one of the most popular population genetics programs run on CBSU clusters (via our web interface BioHPC.org)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eScience</a:t>
            </a:r>
            <a:r>
              <a:rPr lang="en-US" dirty="0" smtClean="0"/>
              <a:t> Workshop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STRUCTURE</a:t>
            </a:r>
            <a:r>
              <a:rPr lang="en-US" dirty="0" smtClean="0"/>
              <a:t> ?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CompFin</a:t>
            </a:r>
            <a:r>
              <a:rPr lang="en-US" dirty="0" smtClean="0"/>
              <a:t> ?</a:t>
            </a:r>
          </a:p>
          <a:p>
            <a:r>
              <a:rPr lang="en-US" i="1" dirty="0" smtClean="0"/>
              <a:t>STRUCTURE</a:t>
            </a:r>
            <a:r>
              <a:rPr lang="en-US" dirty="0" smtClean="0"/>
              <a:t> @ </a:t>
            </a:r>
            <a:r>
              <a:rPr lang="en-US" dirty="0" err="1" smtClean="0"/>
              <a:t>CompFin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STRUCTURE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724399"/>
          </a:xfrm>
        </p:spPr>
        <p:txBody>
          <a:bodyPr>
            <a:noAutofit/>
          </a:bodyPr>
          <a:lstStyle/>
          <a:p>
            <a:r>
              <a:rPr lang="en-US" sz="1800" u="sng" dirty="0" smtClean="0"/>
              <a:t>Objective</a:t>
            </a:r>
            <a:r>
              <a:rPr lang="en-US" sz="1800" dirty="0" smtClean="0"/>
              <a:t>: split a group of individuals into </a:t>
            </a:r>
            <a:r>
              <a:rPr lang="en-US" sz="1800" b="1" dirty="0" smtClean="0"/>
              <a:t>populations</a:t>
            </a:r>
            <a:r>
              <a:rPr lang="en-US" sz="1800" dirty="0" smtClean="0"/>
              <a:t> (or </a:t>
            </a:r>
            <a:r>
              <a:rPr lang="en-US" sz="1800" b="1" dirty="0" smtClean="0"/>
              <a:t>clusters</a:t>
            </a:r>
            <a:r>
              <a:rPr lang="en-US" sz="1800" dirty="0" smtClean="0"/>
              <a:t>) based on known genetic characteristics of individuals</a:t>
            </a:r>
          </a:p>
          <a:p>
            <a:r>
              <a:rPr lang="en-US" sz="1800" dirty="0" smtClean="0"/>
              <a:t>Method: Model-based clustering</a:t>
            </a:r>
          </a:p>
          <a:p>
            <a:pPr>
              <a:buNone/>
            </a:pPr>
            <a:r>
              <a:rPr lang="en-US" sz="1800" dirty="0" smtClean="0"/>
              <a:t>		Input:</a:t>
            </a:r>
          </a:p>
          <a:p>
            <a:pPr>
              <a:buNone/>
            </a:pPr>
            <a:r>
              <a:rPr lang="en-US" sz="1800" dirty="0" smtClean="0"/>
              <a:t>			</a:t>
            </a:r>
            <a:r>
              <a:rPr lang="en-US" sz="1800" b="1" dirty="0" smtClean="0"/>
              <a:t>X </a:t>
            </a:r>
            <a:r>
              <a:rPr lang="en-US" sz="1800" dirty="0" smtClean="0"/>
              <a:t>– genomic data (alleles at a several loci for a set of individuals) </a:t>
            </a:r>
          </a:p>
          <a:p>
            <a:pPr>
              <a:buNone/>
            </a:pPr>
            <a:r>
              <a:rPr lang="en-US" sz="1800" dirty="0" smtClean="0"/>
              <a:t>			</a:t>
            </a:r>
            <a:r>
              <a:rPr lang="en-US" sz="1800" b="1" dirty="0" smtClean="0"/>
              <a:t>K</a:t>
            </a:r>
            <a:r>
              <a:rPr lang="en-US" sz="1800" dirty="0" smtClean="0"/>
              <a:t> – the guessed number of populations</a:t>
            </a:r>
          </a:p>
          <a:p>
            <a:pPr>
              <a:buNone/>
            </a:pPr>
            <a:r>
              <a:rPr lang="en-US" sz="1800" dirty="0" smtClean="0"/>
              <a:t>		Model variables (multi-dimensional vectors):</a:t>
            </a:r>
          </a:p>
          <a:p>
            <a:pPr>
              <a:buNone/>
            </a:pPr>
            <a:r>
              <a:rPr lang="en-US" sz="1800" dirty="0" smtClean="0"/>
              <a:t>			</a:t>
            </a:r>
            <a:r>
              <a:rPr lang="en-US" sz="1800" b="1" dirty="0" smtClean="0"/>
              <a:t>Z</a:t>
            </a:r>
            <a:r>
              <a:rPr lang="en-US" sz="1800" dirty="0" smtClean="0"/>
              <a:t> – assignment of individuals to populations</a:t>
            </a:r>
          </a:p>
          <a:p>
            <a:pPr>
              <a:buNone/>
            </a:pPr>
            <a:r>
              <a:rPr lang="en-US" sz="1800" dirty="0" smtClean="0"/>
              <a:t>			</a:t>
            </a:r>
            <a:r>
              <a:rPr lang="en-US" sz="1800" b="1" dirty="0" smtClean="0"/>
              <a:t>P</a:t>
            </a:r>
            <a:r>
              <a:rPr lang="en-US" sz="1800" dirty="0" smtClean="0"/>
              <a:t> – allele frequencies within populations</a:t>
            </a:r>
          </a:p>
          <a:p>
            <a:pPr>
              <a:buNone/>
            </a:pPr>
            <a:r>
              <a:rPr lang="en-US" sz="1800" dirty="0" smtClean="0"/>
              <a:t>		Probability of observing </a:t>
            </a:r>
            <a:r>
              <a:rPr lang="en-US" sz="1800" b="1" dirty="0" smtClean="0"/>
              <a:t>X</a:t>
            </a:r>
            <a:r>
              <a:rPr lang="en-US" sz="1800" dirty="0" smtClean="0"/>
              <a:t>:   Pr(</a:t>
            </a:r>
            <a:r>
              <a:rPr lang="en-US" sz="1800" b="1" dirty="0" smtClean="0"/>
              <a:t>X</a:t>
            </a:r>
            <a:r>
              <a:rPr lang="en-US" sz="1800" dirty="0" smtClean="0"/>
              <a:t> | </a:t>
            </a:r>
            <a:r>
              <a:rPr lang="en-US" sz="1800" b="1" dirty="0" smtClean="0"/>
              <a:t>P,Z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Which (</a:t>
            </a:r>
            <a:r>
              <a:rPr lang="en-US" sz="1800" b="1" dirty="0" smtClean="0"/>
              <a:t>P,Z</a:t>
            </a:r>
            <a:r>
              <a:rPr lang="en-US" sz="1800" dirty="0" smtClean="0"/>
              <a:t>) “fit the data” best? </a:t>
            </a:r>
          </a:p>
          <a:p>
            <a:pPr>
              <a:buNone/>
            </a:pPr>
            <a:r>
              <a:rPr lang="en-US" sz="1800" dirty="0" smtClean="0"/>
              <a:t>		Look at </a:t>
            </a:r>
            <a:r>
              <a:rPr lang="en-US" sz="1800" b="1" dirty="0" smtClean="0"/>
              <a:t>posterior probability distribution</a:t>
            </a:r>
          </a:p>
          <a:p>
            <a:pPr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		Pr(</a:t>
            </a:r>
            <a:r>
              <a:rPr lang="en-US" sz="1800" b="1" dirty="0" smtClean="0"/>
              <a:t>Z</a:t>
            </a:r>
            <a:r>
              <a:rPr lang="en-US" sz="1800" dirty="0" smtClean="0"/>
              <a:t>,</a:t>
            </a:r>
            <a:r>
              <a:rPr lang="en-US" sz="1800" b="1" dirty="0" smtClean="0"/>
              <a:t>P</a:t>
            </a:r>
            <a:r>
              <a:rPr lang="en-US" sz="1800" dirty="0" smtClean="0"/>
              <a:t> | </a:t>
            </a:r>
            <a:r>
              <a:rPr lang="en-US" sz="1800" b="1" dirty="0" smtClean="0"/>
              <a:t>X</a:t>
            </a:r>
            <a:r>
              <a:rPr lang="en-US" sz="1800" dirty="0" smtClean="0"/>
              <a:t>) ~ Pr(</a:t>
            </a:r>
            <a:r>
              <a:rPr lang="en-US" sz="1800" b="1" dirty="0" smtClean="0"/>
              <a:t>X</a:t>
            </a:r>
            <a:r>
              <a:rPr lang="en-US" sz="1800" dirty="0" smtClean="0"/>
              <a:t> | </a:t>
            </a:r>
            <a:r>
              <a:rPr lang="en-US" sz="1800" b="1" dirty="0" smtClean="0"/>
              <a:t>Z,P</a:t>
            </a:r>
            <a:r>
              <a:rPr lang="en-US" sz="1800" dirty="0" smtClean="0"/>
              <a:t>) Pr(</a:t>
            </a:r>
            <a:r>
              <a:rPr lang="en-US" sz="1800" b="1" dirty="0" smtClean="0"/>
              <a:t>Z</a:t>
            </a:r>
            <a:r>
              <a:rPr lang="en-US" sz="1800" dirty="0" smtClean="0"/>
              <a:t>) Pr(</a:t>
            </a:r>
            <a:r>
              <a:rPr lang="en-US" sz="1800" b="1" dirty="0" smtClean="0"/>
              <a:t>P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eScience</a:t>
            </a:r>
            <a:r>
              <a:rPr lang="en-US" dirty="0" smtClean="0"/>
              <a:t> Workshop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STRUCTURE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</a:t>
            </a:r>
          </a:p>
          <a:p>
            <a:r>
              <a:rPr lang="en-US" sz="2000" dirty="0" smtClean="0"/>
              <a:t>Pr(</a:t>
            </a:r>
            <a:r>
              <a:rPr lang="en-US" sz="2000" b="1" dirty="0" smtClean="0"/>
              <a:t>P,Z</a:t>
            </a:r>
            <a:r>
              <a:rPr lang="en-US" sz="2000" dirty="0" smtClean="0"/>
              <a:t> | </a:t>
            </a:r>
            <a:r>
              <a:rPr lang="en-US" sz="2000" b="1" dirty="0" smtClean="0"/>
              <a:t>X</a:t>
            </a:r>
            <a:r>
              <a:rPr lang="en-US" sz="2000" dirty="0" smtClean="0"/>
              <a:t>) estimated by Markov Chain Monte Carlo (</a:t>
            </a:r>
            <a:r>
              <a:rPr lang="en-US" sz="2000" b="1" dirty="0" smtClean="0"/>
              <a:t>MCMC</a:t>
            </a:r>
            <a:r>
              <a:rPr lang="en-US" sz="2000" dirty="0" smtClean="0"/>
              <a:t>) simulation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				</a:t>
            </a:r>
          </a:p>
          <a:p>
            <a:pPr>
              <a:buNone/>
            </a:pPr>
            <a:r>
              <a:rPr lang="en-US" sz="2000" dirty="0" smtClean="0"/>
              <a:t>		(</a:t>
            </a:r>
            <a:r>
              <a:rPr lang="en-US" sz="2000" b="1" dirty="0" smtClean="0"/>
              <a:t>Z</a:t>
            </a:r>
            <a:r>
              <a:rPr lang="en-US" sz="2000" dirty="0" smtClean="0"/>
              <a:t>,</a:t>
            </a:r>
            <a:r>
              <a:rPr lang="en-US" sz="2000" b="1" dirty="0" smtClean="0"/>
              <a:t>P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(1)</a:t>
            </a:r>
            <a:r>
              <a:rPr lang="en-US" sz="2000" dirty="0" smtClean="0"/>
              <a:t>, (</a:t>
            </a:r>
            <a:r>
              <a:rPr lang="en-US" sz="2000" b="1" dirty="0" smtClean="0"/>
              <a:t>Z</a:t>
            </a:r>
            <a:r>
              <a:rPr lang="en-US" sz="2000" dirty="0" smtClean="0"/>
              <a:t>,</a:t>
            </a:r>
            <a:r>
              <a:rPr lang="en-US" sz="2000" b="1" dirty="0" smtClean="0"/>
              <a:t>P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(2)</a:t>
            </a:r>
            <a:r>
              <a:rPr lang="en-US" sz="2000" dirty="0" smtClean="0"/>
              <a:t>, ………, (</a:t>
            </a:r>
            <a:r>
              <a:rPr lang="en-US" sz="2000" b="1" dirty="0" smtClean="0"/>
              <a:t>Z</a:t>
            </a:r>
            <a:r>
              <a:rPr lang="en-US" sz="2000" dirty="0" smtClean="0"/>
              <a:t>,</a:t>
            </a:r>
            <a:r>
              <a:rPr lang="en-US" sz="2000" b="1" dirty="0" smtClean="0"/>
              <a:t>P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(N)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u="sng" dirty="0" smtClean="0"/>
              <a:t>Output</a:t>
            </a:r>
            <a:r>
              <a:rPr lang="en-US" sz="2000" dirty="0" smtClean="0"/>
              <a:t> : various quantities (summary statistics) derived from Pr(</a:t>
            </a:r>
            <a:r>
              <a:rPr lang="en-US" sz="2000" b="1" dirty="0" smtClean="0"/>
              <a:t>Z</a:t>
            </a:r>
            <a:r>
              <a:rPr lang="en-US" sz="2000" dirty="0" smtClean="0"/>
              <a:t>,</a:t>
            </a:r>
            <a:r>
              <a:rPr lang="en-US" sz="2000" b="1" dirty="0" smtClean="0"/>
              <a:t>P</a:t>
            </a:r>
            <a:r>
              <a:rPr lang="en-US" sz="2000" dirty="0" smtClean="0"/>
              <a:t> |</a:t>
            </a:r>
            <a:r>
              <a:rPr lang="en-US" sz="2000" b="1" dirty="0" smtClean="0"/>
              <a:t>X</a:t>
            </a:r>
            <a:r>
              <a:rPr lang="en-US" sz="2000" dirty="0" smtClean="0"/>
              <a:t>),  e.g.:</a:t>
            </a:r>
          </a:p>
          <a:p>
            <a:pPr lvl="1"/>
            <a:r>
              <a:rPr lang="en-US" sz="1600" dirty="0" smtClean="0"/>
              <a:t>Inferred ancestry of individuals (a list of probabilities of each individual belonging to each population; roughly – average </a:t>
            </a:r>
            <a:r>
              <a:rPr lang="en-US" sz="1600" b="1" dirty="0" smtClean="0"/>
              <a:t>Z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Inferred allele frequencies within populations (roughly – average </a:t>
            </a:r>
            <a:r>
              <a:rPr lang="en-US" sz="1600" b="1" dirty="0" smtClean="0"/>
              <a:t>P</a:t>
            </a:r>
            <a:r>
              <a:rPr lang="en-US" sz="16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STRUCTURE is a “legacy code”; input and output in text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eScience</a:t>
            </a:r>
            <a:r>
              <a:rPr lang="en-US" dirty="0" smtClean="0"/>
              <a:t> Workshop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STRUCTURE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For a given dataset </a:t>
            </a:r>
            <a:r>
              <a:rPr lang="en-US" sz="2400" b="1" dirty="0" smtClean="0"/>
              <a:t>X</a:t>
            </a:r>
            <a:r>
              <a:rPr lang="en-US" sz="2400" dirty="0" smtClean="0"/>
              <a:t>, </a:t>
            </a:r>
            <a:r>
              <a:rPr lang="en-US" sz="2400" b="1" dirty="0" smtClean="0"/>
              <a:t>multiple independent simulations </a:t>
            </a:r>
            <a:r>
              <a:rPr lang="en-US" sz="2400" dirty="0" smtClean="0"/>
              <a:t>are usually needed</a:t>
            </a:r>
          </a:p>
          <a:p>
            <a:pPr lvl="1"/>
            <a:r>
              <a:rPr lang="en-US" sz="2400" dirty="0" smtClean="0"/>
              <a:t>For different numbers of populations (</a:t>
            </a:r>
            <a:r>
              <a:rPr lang="en-US" sz="2400" b="1" dirty="0" smtClean="0"/>
              <a:t>K</a:t>
            </a:r>
            <a:r>
              <a:rPr lang="en-US" sz="2400" dirty="0" smtClean="0"/>
              <a:t>) – to infer the best one</a:t>
            </a:r>
          </a:p>
          <a:p>
            <a:pPr lvl="1"/>
            <a:r>
              <a:rPr lang="en-US" sz="2400" dirty="0" smtClean="0"/>
              <a:t>With the same </a:t>
            </a:r>
            <a:r>
              <a:rPr lang="en-US" sz="2400" b="1" dirty="0" smtClean="0"/>
              <a:t>K</a:t>
            </a:r>
            <a:r>
              <a:rPr lang="en-US" sz="2400" dirty="0" smtClean="0"/>
              <a:t> – to make sure results are consistent</a:t>
            </a:r>
          </a:p>
          <a:p>
            <a:pPr lvl="1"/>
            <a:r>
              <a:rPr lang="en-US" sz="2400" dirty="0" smtClean="0"/>
              <a:t>With different MCMC control parameters</a:t>
            </a:r>
          </a:p>
          <a:p>
            <a:r>
              <a:rPr lang="en-US" sz="2400" dirty="0" smtClean="0"/>
              <a:t>Each of the multiple simulations is long (hours to days)</a:t>
            </a:r>
          </a:p>
          <a:p>
            <a:r>
              <a:rPr lang="en-US" sz="2400" i="1" dirty="0" smtClean="0"/>
              <a:t>STRUCTURE</a:t>
            </a:r>
            <a:r>
              <a:rPr lang="en-US" sz="2400" dirty="0" smtClean="0"/>
              <a:t> analysis is an HPC task !</a:t>
            </a:r>
          </a:p>
          <a:p>
            <a:r>
              <a:rPr lang="en-US" sz="2400" dirty="0" smtClean="0"/>
              <a:t>Would benefit from Excel user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eScience Workshop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1835</TotalTime>
  <Words>979</Words>
  <Application>Microsoft Office PowerPoint</Application>
  <PresentationFormat>On-screen Show (4:3)</PresentationFormat>
  <Paragraphs>221</Paragraphs>
  <Slides>29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Microsoft Computational Finance Server as a platform for computational biology</vt:lpstr>
      <vt:lpstr>Slide 2</vt:lpstr>
      <vt:lpstr>Slide 3</vt:lpstr>
      <vt:lpstr>Slide 4</vt:lpstr>
      <vt:lpstr>Slide 5</vt:lpstr>
      <vt:lpstr>Outline</vt:lpstr>
      <vt:lpstr>What is STRUCTURE ?</vt:lpstr>
      <vt:lpstr>What is STRUCTURE ?</vt:lpstr>
      <vt:lpstr>What is STRUCTURE ?</vt:lpstr>
      <vt:lpstr>What is CompFin ?</vt:lpstr>
      <vt:lpstr>What does it take to deploy a CompFin application ?</vt:lpstr>
      <vt:lpstr>Running a CompFin application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CompFin as a platform for computational biology</vt:lpstr>
      <vt:lpstr>We acknowledge support from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Computational Finance Server as a platform for computational biology</dc:title>
  <dc:creator>v-beckic</dc:creator>
  <cp:lastModifiedBy>Becki Culbert (Swift Group)</cp:lastModifiedBy>
  <cp:revision>192</cp:revision>
  <dcterms:created xsi:type="dcterms:W3CDTF">2006-08-16T00:00:00Z</dcterms:created>
  <dcterms:modified xsi:type="dcterms:W3CDTF">2008-12-10T21:18:31Z</dcterms:modified>
</cp:coreProperties>
</file>