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tiff" ContentType="image/tif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</p:sldMasterIdLst>
  <p:notesMasterIdLst>
    <p:notesMasterId r:id="rId28"/>
  </p:notesMasterIdLst>
  <p:handoutMasterIdLst>
    <p:handoutMasterId r:id="rId29"/>
  </p:handoutMasterIdLst>
  <p:sldIdLst>
    <p:sldId id="372" r:id="rId2"/>
    <p:sldId id="257" r:id="rId3"/>
    <p:sldId id="486" r:id="rId4"/>
    <p:sldId id="487" r:id="rId5"/>
    <p:sldId id="488" r:id="rId6"/>
    <p:sldId id="512" r:id="rId7"/>
    <p:sldId id="492" r:id="rId8"/>
    <p:sldId id="475" r:id="rId9"/>
    <p:sldId id="513" r:id="rId10"/>
    <p:sldId id="496" r:id="rId11"/>
    <p:sldId id="497" r:id="rId12"/>
    <p:sldId id="498" r:id="rId13"/>
    <p:sldId id="500" r:id="rId14"/>
    <p:sldId id="499" r:id="rId15"/>
    <p:sldId id="515" r:id="rId16"/>
    <p:sldId id="516" r:id="rId17"/>
    <p:sldId id="501" r:id="rId18"/>
    <p:sldId id="502" r:id="rId19"/>
    <p:sldId id="511" r:id="rId20"/>
    <p:sldId id="506" r:id="rId21"/>
    <p:sldId id="508" r:id="rId22"/>
    <p:sldId id="483" r:id="rId23"/>
    <p:sldId id="509" r:id="rId24"/>
    <p:sldId id="514" r:id="rId25"/>
    <p:sldId id="426" r:id="rId26"/>
    <p:sldId id="428" r:id="rId27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  <p:showPr showNarration="1" useTimings="0">
    <p:present/>
    <p:sldAll/>
    <p:penClr>
      <a:schemeClr val="tx1"/>
    </p:penClr>
  </p:showPr>
  <p:clrMru>
    <a:srgbClr val="FF9966"/>
    <a:srgbClr val="FF0000"/>
    <a:srgbClr val="003399"/>
    <a:srgbClr val="336699"/>
    <a:srgbClr val="008080"/>
    <a:srgbClr val="0099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914" autoAdjust="0"/>
    <p:restoredTop sz="91901" autoAdjust="0"/>
  </p:normalViewPr>
  <p:slideViewPr>
    <p:cSldViewPr>
      <p:cViewPr varScale="1">
        <p:scale>
          <a:sx n="72" d="100"/>
          <a:sy n="72" d="100"/>
        </p:scale>
        <p:origin x="-108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02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831263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0" smtClean="0"/>
            </a:lvl1pPr>
          </a:lstStyle>
          <a:p>
            <a:pPr>
              <a:defRPr/>
            </a:pPr>
            <a:fld id="{0EEB371E-0D6E-4613-A703-53E99B4F33F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34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6488" y="696913"/>
            <a:ext cx="4646612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416425"/>
            <a:ext cx="502920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831263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0" smtClean="0"/>
            </a:lvl1pPr>
          </a:lstStyle>
          <a:p>
            <a:pPr>
              <a:defRPr/>
            </a:pPr>
            <a:fld id="{6880B775-41BC-490A-9359-8E942134A2E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645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0AC565C-E946-4236-9AFE-FDE887673A75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55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655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ABAB866-ADBF-4613-9041-EA56AD696723}" type="slidenum">
              <a:rPr lang="en-US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205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205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  <p:sp>
        <p:nvSpPr>
          <p:cNvPr id="6" name="Rectangle 205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521471-38E1-41D8-B692-ADB3A32BAE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05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205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  <p:sp>
        <p:nvSpPr>
          <p:cNvPr id="6" name="Rectangle 205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6B3111-5448-44F1-B6B6-5EA34036BB7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05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205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  <p:sp>
        <p:nvSpPr>
          <p:cNvPr id="6" name="Rectangle 205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5A0C6E-40A6-4AA4-B582-A51243C5C34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Rectangle 205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205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  <p:sp>
        <p:nvSpPr>
          <p:cNvPr id="6" name="Rectangle 205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856E8E-424E-4244-8FF8-CDD355506E5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Rectangle 205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205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  <p:sp>
        <p:nvSpPr>
          <p:cNvPr id="6" name="Rectangle 205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E14632-4B24-458D-BCBC-4597214A3BB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05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205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  <p:sp>
        <p:nvSpPr>
          <p:cNvPr id="7" name="Rectangle 205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CEEA2F-A90C-4D96-B929-DB4E265269E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205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205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  <p:sp>
        <p:nvSpPr>
          <p:cNvPr id="6" name="Rectangle 205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C7E7B3-16A7-4035-9117-A986CA2DCE2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05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205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  <p:sp>
        <p:nvSpPr>
          <p:cNvPr id="6" name="Rectangle 205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2769AD-0682-4469-84A5-9050ABD4A87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05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205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  <p:sp>
        <p:nvSpPr>
          <p:cNvPr id="7" name="Rectangle 205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23FB3E-B393-4F1B-A097-3F246073BA0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05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205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  <p:sp>
        <p:nvSpPr>
          <p:cNvPr id="9" name="Rectangle 205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4D7838-A457-4730-A5F1-4E7F2CF61E0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05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205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  <p:sp>
        <p:nvSpPr>
          <p:cNvPr id="5" name="Rectangle 205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E020D9-BC39-4474-BE43-A271B1350B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05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205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  <p:sp>
        <p:nvSpPr>
          <p:cNvPr id="4" name="Rectangle 205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4BA733-C2B5-49B4-BEAA-E3FC04367BC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05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205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  <p:sp>
        <p:nvSpPr>
          <p:cNvPr id="7" name="Rectangle 205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926CF6-3DB7-4698-A836-C6B09B27765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05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205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  <p:sp>
        <p:nvSpPr>
          <p:cNvPr id="7" name="Rectangle 205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FFABBE-A60B-4307-9A5E-30040A2D55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47"/>
            </a:gs>
            <a:gs pos="100000">
              <a:srgbClr val="0000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050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11267" name="Rectangle 205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New technology and changes in publishing practices now provide scientists with an ever-increasing quantity of information</a:t>
            </a:r>
          </a:p>
          <a:p>
            <a:pPr lvl="0"/>
            <a:r>
              <a:rPr lang="en-US" smtClean="0"/>
              <a:t>More than 110,000 articles in the 418 highest ranked chemistry journals in 2002 alone !</a:t>
            </a:r>
          </a:p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4148" name="Rectangle 205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 smtClean="0">
                <a:latin typeface="Garamond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34149" name="Rectangle 205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solidFill>
                  <a:srgbClr val="FFFFCC"/>
                </a:solidFill>
                <a:latin typeface="Garamond" pitchFamily="18" charset="0"/>
              </a:defRPr>
            </a:lvl1pPr>
          </a:lstStyle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  <p:sp>
        <p:nvSpPr>
          <p:cNvPr id="134150" name="Rectangle 205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 smtClean="0">
                <a:latin typeface="Garamond" pitchFamily="18" charset="0"/>
              </a:defRPr>
            </a:lvl1pPr>
          </a:lstStyle>
          <a:p>
            <a:pPr>
              <a:defRPr/>
            </a:pPr>
            <a:fld id="{248D701F-64E1-48F6-BDE1-033C7081DF0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  <p:sldLayoutId id="2147483664" r:id="rId12"/>
    <p:sldLayoutId id="2147483665" r:id="rId13"/>
    <p:sldLayoutId id="2147483666" r:id="rId1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838200"/>
            <a:ext cx="8686800" cy="2762250"/>
          </a:xfrm>
        </p:spPr>
        <p:txBody>
          <a:bodyPr/>
          <a:lstStyle/>
          <a:p>
            <a:pPr eaLnBrk="1" hangingPunct="1"/>
            <a:r>
              <a:rPr lang="en-US" sz="4000" b="1" dirty="0" smtClean="0"/>
              <a:t>Beyond Genes, Proteins, and Abstracts:</a:t>
            </a:r>
            <a:br>
              <a:rPr lang="en-US" sz="4000" b="1" dirty="0" smtClean="0"/>
            </a:br>
            <a:r>
              <a:rPr lang="en-US" sz="1200" b="1" dirty="0" smtClean="0"/>
              <a:t> </a:t>
            </a:r>
            <a:r>
              <a:rPr lang="en-US" sz="3600" b="1" dirty="0" smtClean="0"/>
              <a:t/>
            </a:r>
            <a:br>
              <a:rPr lang="en-US" sz="3600" b="1" dirty="0" smtClean="0"/>
            </a:br>
            <a:r>
              <a:rPr lang="en-US" sz="3600" b="1" dirty="0" smtClean="0"/>
              <a:t>A Framework to Capture Scientific Claims</a:t>
            </a:r>
            <a:endParaRPr lang="en-US" sz="3600" dirty="0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sz="2800" dirty="0" smtClean="0"/>
              <a:t>Catherine Blake</a:t>
            </a:r>
          </a:p>
          <a:p>
            <a:pPr eaLnBrk="1" hangingPunct="1">
              <a:spcBef>
                <a:spcPct val="0"/>
              </a:spcBef>
            </a:pPr>
            <a:endParaRPr lang="en-US" sz="1100" dirty="0" smtClean="0"/>
          </a:p>
          <a:p>
            <a:pPr eaLnBrk="1" hangingPunct="1">
              <a:spcBef>
                <a:spcPct val="0"/>
              </a:spcBef>
            </a:pPr>
            <a:r>
              <a:rPr lang="en-US" sz="2400" dirty="0" smtClean="0"/>
              <a:t>School of Information and Library Science</a:t>
            </a:r>
          </a:p>
          <a:p>
            <a:pPr eaLnBrk="1" hangingPunct="1">
              <a:spcBef>
                <a:spcPct val="0"/>
              </a:spcBef>
            </a:pPr>
            <a:r>
              <a:rPr lang="en-US" sz="2400" dirty="0" smtClean="0"/>
              <a:t>University of North Carolina at Chapel Hill</a:t>
            </a:r>
          </a:p>
          <a:p>
            <a:pPr eaLnBrk="1" hangingPunct="1">
              <a:spcBef>
                <a:spcPct val="0"/>
              </a:spcBef>
            </a:pPr>
            <a:r>
              <a:rPr lang="en-US" sz="2400" dirty="0" smtClean="0"/>
              <a:t>http://www.ils.unc.edu/~cablake</a:t>
            </a:r>
          </a:p>
          <a:p>
            <a:pPr eaLnBrk="1" hangingPunct="1">
              <a:spcBef>
                <a:spcPct val="0"/>
              </a:spcBef>
            </a:pPr>
            <a:r>
              <a:rPr lang="en-US" sz="2400" dirty="0" smtClean="0"/>
              <a:t>cablake@email.unc.edu</a:t>
            </a:r>
          </a:p>
          <a:p>
            <a:pPr eaLnBrk="1" hangingPunct="1">
              <a:spcBef>
                <a:spcPct val="0"/>
              </a:spcBef>
            </a:pPr>
            <a:endParaRPr lang="en-US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Explicit Claims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981200"/>
            <a:ext cx="8001000" cy="41148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Indeed</a:t>
            </a:r>
            <a:r>
              <a:rPr lang="en-US" baseline="-25000" dirty="0" smtClean="0"/>
              <a:t>,</a:t>
            </a:r>
            <a:r>
              <a:rPr lang="en-US" dirty="0" smtClean="0"/>
              <a:t> glycine prevented Wy-14643-stimulated superoxide production by Kupffer cells. </a:t>
            </a:r>
          </a:p>
          <a:p>
            <a:pPr>
              <a:buNone/>
            </a:pPr>
            <a:r>
              <a:rPr lang="en-US" dirty="0" smtClean="0"/>
              <a:t>Claim 1</a:t>
            </a:r>
          </a:p>
          <a:p>
            <a:pPr lvl="1"/>
            <a:r>
              <a:rPr lang="en-US" dirty="0" smtClean="0"/>
              <a:t>glycine</a:t>
            </a:r>
            <a:r>
              <a:rPr lang="en-US" baseline="-25000" dirty="0" smtClean="0"/>
              <a:t>agent</a:t>
            </a:r>
            <a:r>
              <a:rPr lang="en-US" dirty="0" smtClean="0"/>
              <a:t> 			 – prevented</a:t>
            </a:r>
            <a:r>
              <a:rPr lang="en-US" baseline="-25000" dirty="0" smtClean="0"/>
              <a:t>change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[Wy-14643-stimulated superoxide production]</a:t>
            </a:r>
            <a:r>
              <a:rPr lang="en-US" baseline="-25000" dirty="0" smtClean="0"/>
              <a:t>object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Claim 2</a:t>
            </a:r>
          </a:p>
          <a:p>
            <a:pPr lvl="1"/>
            <a:r>
              <a:rPr lang="en-US" dirty="0" smtClean="0"/>
              <a:t>[Kupffer cells]</a:t>
            </a:r>
            <a:r>
              <a:rPr lang="en-US" baseline="-25000" dirty="0" smtClean="0"/>
              <a:t>agent</a:t>
            </a:r>
            <a:r>
              <a:rPr lang="en-US" dirty="0" smtClean="0"/>
              <a:t> 		 – produces</a:t>
            </a:r>
            <a:r>
              <a:rPr lang="en-US" baseline="-25000" dirty="0" smtClean="0"/>
              <a:t>change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[Wy-14643-stimulated superoxide]</a:t>
            </a:r>
            <a:r>
              <a:rPr lang="en-US" baseline="-25000" dirty="0" smtClean="0"/>
              <a:t>object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C7E7B3-16A7-4035-9117-A986CA2DCE28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Implicit Claims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In liver the number of peroxisomes increases from about 500-600/cell to &gt; 5000/cell after exposure to peroxisome proliferators. </a:t>
            </a:r>
          </a:p>
          <a:p>
            <a:pPr>
              <a:buNone/>
            </a:pPr>
            <a:r>
              <a:rPr lang="en-US" dirty="0" smtClean="0"/>
              <a:t>Claim 1</a:t>
            </a:r>
          </a:p>
          <a:p>
            <a:pPr lvl="1"/>
            <a:r>
              <a:rPr lang="en-US" dirty="0" smtClean="0"/>
              <a:t>[Peroxisomes proliferators]</a:t>
            </a:r>
            <a:r>
              <a:rPr lang="en-US" baseline="-25000" dirty="0" smtClean="0"/>
              <a:t> agent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increases</a:t>
            </a:r>
            <a:r>
              <a:rPr lang="en-US" baseline="-25000" dirty="0" smtClean="0"/>
              <a:t>changeDirection</a:t>
            </a:r>
          </a:p>
          <a:p>
            <a:pPr lvl="1"/>
            <a:r>
              <a:rPr lang="en-US" dirty="0" smtClean="0"/>
              <a:t>Peroxisomes</a:t>
            </a:r>
            <a:r>
              <a:rPr lang="en-US" baseline="-25000" dirty="0" smtClean="0"/>
              <a:t>object</a:t>
            </a:r>
          </a:p>
          <a:p>
            <a:pPr lvl="1"/>
            <a:r>
              <a:rPr lang="en-US" dirty="0" smtClean="0"/>
              <a:t>[In the liver]</a:t>
            </a:r>
            <a:r>
              <a:rPr lang="en-US" baseline="-25000" dirty="0" smtClean="0"/>
              <a:t>agentModifier</a:t>
            </a:r>
            <a:r>
              <a:rPr lang="en-US" dirty="0" smtClean="0"/>
              <a:t>   	– [number]</a:t>
            </a:r>
            <a:r>
              <a:rPr lang="en-US" baseline="-25000" dirty="0" smtClean="0"/>
              <a:t>agentModifier</a:t>
            </a:r>
            <a:r>
              <a:rPr lang="en-US" dirty="0" smtClean="0"/>
              <a:t> 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C7E7B3-16A7-4035-9117-A986CA2DCE28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Correlations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A weak but statistically significant correlation was observed between the plasma nm23-H1 level and the WBC count (Figure 1, n=102, r=0.437, P&lt;0.0001)</a:t>
            </a:r>
          </a:p>
          <a:p>
            <a:pPr lvl="1"/>
            <a:r>
              <a:rPr lang="en-US" dirty="0" smtClean="0"/>
              <a:t>[plasma nm23-H1 level]</a:t>
            </a:r>
            <a:r>
              <a:rPr lang="en-US" baseline="-25000" dirty="0" smtClean="0"/>
              <a:t> agent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[WBC count]</a:t>
            </a:r>
            <a:r>
              <a:rPr lang="en-US" baseline="-25000" dirty="0" smtClean="0"/>
              <a:t> object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correlation</a:t>
            </a:r>
            <a:r>
              <a:rPr lang="en-US" baseline="-25000" dirty="0" smtClean="0"/>
              <a:t> change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[statistically significant] </a:t>
            </a:r>
            <a:r>
              <a:rPr lang="en-US" baseline="-25000" dirty="0" smtClean="0"/>
              <a:t>changeModifier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C7E7B3-16A7-4035-9117-A986CA2DCE28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Comparisons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The plasma concentration of nm23-H1 was higher in patients with AML than in normal controls (P = .0001)</a:t>
            </a:r>
          </a:p>
          <a:p>
            <a:pPr>
              <a:buNone/>
            </a:pPr>
            <a:r>
              <a:rPr lang="en-US" dirty="0" smtClean="0"/>
              <a:t>Claim 1</a:t>
            </a:r>
          </a:p>
          <a:p>
            <a:pPr lvl="1"/>
            <a:r>
              <a:rPr lang="en-US" dirty="0" smtClean="0"/>
              <a:t>[plasma concentration of nm23-H1] </a:t>
            </a:r>
            <a:r>
              <a:rPr lang="en-US" baseline="-25000" dirty="0" smtClean="0"/>
              <a:t>basis of claim</a:t>
            </a:r>
            <a:endParaRPr lang="en-US" dirty="0" smtClean="0"/>
          </a:p>
          <a:p>
            <a:pPr lvl="1"/>
            <a:r>
              <a:rPr lang="en-US" dirty="0" smtClean="0"/>
              <a:t>[Patients with AML]</a:t>
            </a:r>
            <a:r>
              <a:rPr lang="en-US" baseline="-25000" dirty="0" smtClean="0"/>
              <a:t>agent </a:t>
            </a:r>
          </a:p>
          <a:p>
            <a:pPr lvl="1"/>
            <a:r>
              <a:rPr lang="en-US" dirty="0" smtClean="0"/>
              <a:t>higher </a:t>
            </a:r>
            <a:r>
              <a:rPr lang="en-US" baseline="-25000" dirty="0" smtClean="0"/>
              <a:t>changeDirection</a:t>
            </a:r>
            <a:endParaRPr lang="en-US" dirty="0" smtClean="0"/>
          </a:p>
          <a:p>
            <a:pPr lvl="1"/>
            <a:r>
              <a:rPr lang="en-US" dirty="0" smtClean="0"/>
              <a:t>[normal controls]</a:t>
            </a:r>
            <a:r>
              <a:rPr lang="en-US" baseline="-25000" dirty="0" smtClean="0"/>
              <a:t>object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C7E7B3-16A7-4035-9117-A986CA2DCE28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Observations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However, the plasma nm21-H1 protein level was increased in SML-M3 patients (P=.0002)</a:t>
            </a:r>
          </a:p>
          <a:p>
            <a:pPr>
              <a:buNone/>
            </a:pPr>
            <a:r>
              <a:rPr lang="en-US" dirty="0" smtClean="0"/>
              <a:t>Claim 1</a:t>
            </a:r>
          </a:p>
          <a:p>
            <a:pPr lvl="1"/>
            <a:r>
              <a:rPr lang="en-US" dirty="0" smtClean="0"/>
              <a:t>[nm21-H1 protein level]</a:t>
            </a:r>
            <a:r>
              <a:rPr lang="en-US" baseline="-25000" dirty="0" smtClean="0"/>
              <a:t>object</a:t>
            </a:r>
            <a:endParaRPr lang="en-US" dirty="0" smtClean="0"/>
          </a:p>
          <a:p>
            <a:pPr lvl="1"/>
            <a:r>
              <a:rPr lang="en-US" dirty="0" smtClean="0"/>
              <a:t>Increased</a:t>
            </a:r>
            <a:r>
              <a:rPr lang="en-US" baseline="-25000" dirty="0" smtClean="0"/>
              <a:t>changeDirection</a:t>
            </a:r>
          </a:p>
          <a:p>
            <a:pPr lvl="1"/>
            <a:r>
              <a:rPr lang="en-US" dirty="0" smtClean="0"/>
              <a:t>[SML-M3 patients]</a:t>
            </a:r>
            <a:r>
              <a:rPr lang="en-US" baseline="-25000" dirty="0" smtClean="0"/>
              <a:t>objectModifier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C7E7B3-16A7-4035-9117-A986CA2DCE28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Working Hypothesis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7620000" cy="41148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The Claim Framework reflects how a scientist communicates her findings</a:t>
            </a:r>
          </a:p>
          <a:p>
            <a:pPr marL="0" indent="0">
              <a:buNone/>
            </a:pPr>
            <a:endParaRPr lang="en-US" sz="400" dirty="0" smtClean="0"/>
          </a:p>
          <a:p>
            <a:pPr lvl="1"/>
            <a:r>
              <a:rPr lang="en-US" dirty="0" smtClean="0"/>
              <a:t>Full text documents randomly selected from biomedical literature will report findings using constructs within the Claim Framework</a:t>
            </a:r>
          </a:p>
          <a:p>
            <a:pPr lvl="1"/>
            <a:r>
              <a:rPr lang="en-US" dirty="0" smtClean="0"/>
              <a:t>Human annotators will agree on facets within the Claim Framework</a:t>
            </a:r>
          </a:p>
          <a:p>
            <a:pPr lvl="1"/>
            <a:r>
              <a:rPr lang="en-US" dirty="0" smtClean="0"/>
              <a:t>The Claim Framework will generalize to a variety of scientific literatures</a:t>
            </a:r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C7E7B3-16A7-4035-9117-A986CA2DCE28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Working Hypothesis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7924800" cy="44958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Facets within the Claim Framework can be populated automatically</a:t>
            </a:r>
          </a:p>
          <a:p>
            <a:pPr marL="0" indent="0">
              <a:buNone/>
            </a:pPr>
            <a:endParaRPr lang="en-US" sz="500" dirty="0" smtClean="0"/>
          </a:p>
          <a:p>
            <a:pPr lvl="1"/>
            <a:r>
              <a:rPr lang="en-US" dirty="0" smtClean="0"/>
              <a:t>The system will detect all claims identified by the human annotators (i.e. recall)</a:t>
            </a:r>
          </a:p>
          <a:p>
            <a:pPr lvl="1"/>
            <a:r>
              <a:rPr lang="en-US" dirty="0" smtClean="0"/>
              <a:t>The system will only identify claims that were identified by the human annotators (i.e. precision)</a:t>
            </a:r>
          </a:p>
          <a:p>
            <a:pPr lvl="1"/>
            <a:r>
              <a:rPr lang="en-US" dirty="0" smtClean="0"/>
              <a:t>The system design will generalize to new literatures by avoiding domain specific constructs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C7E7B3-16A7-4035-9117-A986CA2DCE28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Validating the Claim Framework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8305800" cy="4114800"/>
          </a:xfrm>
        </p:spPr>
        <p:txBody>
          <a:bodyPr/>
          <a:lstStyle/>
          <a:p>
            <a:r>
              <a:rPr lang="en-US" dirty="0" smtClean="0"/>
              <a:t>Draft Claim Framework given to two annotators</a:t>
            </a:r>
          </a:p>
          <a:p>
            <a:r>
              <a:rPr lang="en-US" dirty="0" smtClean="0"/>
              <a:t>Pilot Study: Identify </a:t>
            </a:r>
            <a:r>
              <a:rPr lang="en-US" b="1" dirty="0" smtClean="0"/>
              <a:t>every claim</a:t>
            </a:r>
          </a:p>
          <a:p>
            <a:pPr lvl="1"/>
            <a:r>
              <a:rPr lang="en-US" dirty="0" smtClean="0"/>
              <a:t>Include claims that don’t conform to the framework</a:t>
            </a:r>
          </a:p>
          <a:p>
            <a:pPr lvl="1"/>
            <a:r>
              <a:rPr lang="en-US" dirty="0" smtClean="0"/>
              <a:t>Don’t consider how this will be automated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C7E7B3-16A7-4035-9117-A986CA2DCE28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pic>
        <p:nvPicPr>
          <p:cNvPr id="5" name="Content Placeholder 4" descr="Figure1.t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2209800" y="4158364"/>
            <a:ext cx="4876800" cy="25472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Validating the Claim Framework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3352800" cy="4114800"/>
          </a:xfrm>
        </p:spPr>
        <p:txBody>
          <a:bodyPr/>
          <a:lstStyle/>
          <a:p>
            <a:r>
              <a:rPr lang="en-US" dirty="0" smtClean="0"/>
              <a:t>Main study</a:t>
            </a:r>
          </a:p>
          <a:p>
            <a:pPr lvl="1"/>
            <a:r>
              <a:rPr lang="en-US" dirty="0" smtClean="0"/>
              <a:t>25 articles</a:t>
            </a:r>
          </a:p>
          <a:p>
            <a:endParaRPr lang="en-US" sz="900" dirty="0" smtClean="0"/>
          </a:p>
          <a:p>
            <a:r>
              <a:rPr lang="en-US" dirty="0" smtClean="0"/>
              <a:t>Verification</a:t>
            </a:r>
          </a:p>
          <a:p>
            <a:pPr lvl="1"/>
            <a:r>
              <a:rPr lang="en-US" dirty="0" smtClean="0"/>
              <a:t>Random set of sentences annotated twice</a:t>
            </a:r>
          </a:p>
          <a:p>
            <a:pPr lvl="1"/>
            <a:r>
              <a:rPr lang="en-US" dirty="0" smtClean="0"/>
              <a:t>Feedback provided daily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C7E7B3-16A7-4035-9117-A986CA2DCE28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pic>
        <p:nvPicPr>
          <p:cNvPr id="5" name="Picture 4" descr="Figure3.t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17469" y="2133600"/>
            <a:ext cx="4921731" cy="3856537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7772400" cy="4191000"/>
          </a:xfrm>
        </p:spPr>
        <p:txBody>
          <a:bodyPr/>
          <a:lstStyle/>
          <a:p>
            <a:r>
              <a:rPr lang="en-US" dirty="0" smtClean="0"/>
              <a:t>All documents</a:t>
            </a:r>
          </a:p>
          <a:p>
            <a:pPr lvl="1"/>
            <a:r>
              <a:rPr lang="en-US" dirty="0" smtClean="0"/>
              <a:t>Total number of sentences: 5535 </a:t>
            </a:r>
          </a:p>
          <a:p>
            <a:pPr lvl="1"/>
            <a:r>
              <a:rPr lang="en-US" dirty="0" smtClean="0"/>
              <a:t>Sentences with &gt;=1 claim: 1250 (22.6%)</a:t>
            </a:r>
          </a:p>
          <a:p>
            <a:pPr lvl="1"/>
            <a:r>
              <a:rPr lang="en-US" dirty="0" smtClean="0"/>
              <a:t>Total number of claims: 3228</a:t>
            </a:r>
          </a:p>
          <a:p>
            <a:pPr lvl="1"/>
            <a:r>
              <a:rPr lang="en-US" dirty="0" smtClean="0"/>
              <a:t>Average claims per sentence: 2.51 </a:t>
            </a:r>
          </a:p>
          <a:p>
            <a:pPr lvl="1"/>
            <a:r>
              <a:rPr lang="en-US" dirty="0" smtClean="0"/>
              <a:t>Claims that did not fit in the Framework: 31</a:t>
            </a:r>
          </a:p>
          <a:p>
            <a:r>
              <a:rPr lang="en-US" dirty="0" smtClean="0"/>
              <a:t>Per document</a:t>
            </a:r>
          </a:p>
          <a:p>
            <a:pPr lvl="1"/>
            <a:r>
              <a:rPr lang="en-US" dirty="0" smtClean="0"/>
              <a:t>Average number of sentences: 191 </a:t>
            </a:r>
          </a:p>
          <a:p>
            <a:pPr lvl="1"/>
            <a:r>
              <a:rPr lang="en-US" dirty="0" smtClean="0"/>
              <a:t>Average number of sentences with &gt;=1 claim:43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C7E7B3-16A7-4035-9117-A986CA2DCE28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  <p:sp>
        <p:nvSpPr>
          <p:cNvPr id="6" name="Left Arrow 5"/>
          <p:cNvSpPr/>
          <p:nvPr/>
        </p:nvSpPr>
        <p:spPr bwMode="auto">
          <a:xfrm>
            <a:off x="5638800" y="3048000"/>
            <a:ext cx="978408" cy="484632"/>
          </a:xfrm>
          <a:prstGeom prst="leftArrow">
            <a:avLst/>
          </a:prstGeom>
          <a:solidFill>
            <a:srgbClr val="CCFF99"/>
          </a:solidFill>
          <a:ln w="1905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EF136F4-0449-4F0F-8B0B-DE60161BB608}" type="slidenum">
              <a:rPr lang="en-US"/>
              <a:pPr/>
              <a:t>2</a:t>
            </a:fld>
            <a:endParaRPr lang="en-US" dirty="0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Motivation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38862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smtClean="0">
                <a:latin typeface="+mj-lt"/>
              </a:rPr>
              <a:t>Relentless increase in electronically available text</a:t>
            </a:r>
          </a:p>
          <a:p>
            <a:pPr lvl="1" eaLnBrk="1" hangingPunct="1">
              <a:defRPr/>
            </a:pPr>
            <a:r>
              <a:rPr lang="en-US" sz="2400" dirty="0" smtClean="0">
                <a:latin typeface="+mj-lt"/>
              </a:rPr>
              <a:t>Life Sciences</a:t>
            </a:r>
          </a:p>
          <a:p>
            <a:pPr lvl="2" eaLnBrk="1" hangingPunct="1">
              <a:defRPr/>
            </a:pPr>
            <a:r>
              <a:rPr lang="en-US" sz="2000" dirty="0" smtClean="0"/>
              <a:t>The NLM added the 17 million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entry to PubMed in April 2007</a:t>
            </a:r>
          </a:p>
          <a:p>
            <a:pPr lvl="2" eaLnBrk="1" hangingPunct="1">
              <a:defRPr/>
            </a:pPr>
            <a:r>
              <a:rPr lang="en-US" sz="2000" dirty="0" smtClean="0">
                <a:latin typeface="+mj-lt"/>
              </a:rPr>
              <a:t>5,200 journals indexed</a:t>
            </a:r>
          </a:p>
          <a:p>
            <a:pPr lvl="2" eaLnBrk="1" hangingPunct="1">
              <a:defRPr/>
            </a:pPr>
            <a:r>
              <a:rPr lang="en-US" sz="2000" dirty="0" smtClean="0">
                <a:latin typeface="+mj-lt"/>
              </a:rPr>
              <a:t>12,000 new articles each week !</a:t>
            </a:r>
          </a:p>
          <a:p>
            <a:pPr lvl="1" eaLnBrk="1" hangingPunct="1">
              <a:defRPr/>
            </a:pPr>
            <a:r>
              <a:rPr lang="en-US" sz="2400" dirty="0" smtClean="0">
                <a:latin typeface="+mj-lt"/>
              </a:rPr>
              <a:t>Chemistry – more than 110,000 articles in 1 year alone</a:t>
            </a:r>
          </a:p>
          <a:p>
            <a:pPr eaLnBrk="1" hangingPunct="1">
              <a:defRPr/>
            </a:pPr>
            <a:r>
              <a:rPr lang="en-US" sz="2800" dirty="0" smtClean="0">
                <a:latin typeface="+mj-lt"/>
              </a:rPr>
              <a:t>Consequences:</a:t>
            </a:r>
          </a:p>
          <a:p>
            <a:pPr lvl="1" eaLnBrk="1" hangingPunct="1">
              <a:defRPr/>
            </a:pPr>
            <a:r>
              <a:rPr lang="en-US" sz="2400" dirty="0" smtClean="0">
                <a:latin typeface="+mj-lt"/>
              </a:rPr>
              <a:t>Hundreds of thousands of relevant articles</a:t>
            </a:r>
          </a:p>
          <a:p>
            <a:pPr lvl="1" eaLnBrk="1" hangingPunct="1">
              <a:defRPr/>
            </a:pPr>
            <a:r>
              <a:rPr lang="en-US" sz="2400" dirty="0" smtClean="0">
                <a:latin typeface="+mj-lt"/>
              </a:rPr>
              <a:t>Implicit connections between literature go unnoticed</a:t>
            </a: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1295400" y="5880100"/>
            <a:ext cx="6019800" cy="520700"/>
          </a:xfrm>
          <a:prstGeom prst="rect">
            <a:avLst/>
          </a:prstGeom>
          <a:solidFill>
            <a:srgbClr val="FFC000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0" dirty="0">
                <a:cs typeface="Times New Roman" pitchFamily="18" charset="0"/>
              </a:rPr>
              <a:t>Shift from Retrieval to </a:t>
            </a:r>
            <a:r>
              <a:rPr lang="en-US" sz="3200" dirty="0">
                <a:cs typeface="Times New Roman" pitchFamily="18" charset="0"/>
              </a:rPr>
              <a:t>Synthesis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457200" y="2057400"/>
            <a:ext cx="8382000" cy="4267200"/>
          </a:xfrm>
          <a:prstGeom prst="rect">
            <a:avLst/>
          </a:prstGeom>
          <a:solidFill>
            <a:srgbClr val="CCFF99"/>
          </a:solidFill>
          <a:ln w="19050" cap="flat" cmpd="sng" algn="ctr">
            <a:solidFill>
              <a:schemeClr val="bg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Distribution of Claim Categories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E020D9-BC39-4474-BE43-A271B1350BA6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33400" y="2209801"/>
          <a:ext cx="8153400" cy="4038599"/>
        </p:xfrm>
        <a:graphic>
          <a:graphicData uri="http://schemas.openxmlformats.org/drawingml/2006/table">
            <a:tbl>
              <a:tblPr/>
              <a:tblGrid>
                <a:gridCol w="1846053"/>
                <a:gridCol w="1049547"/>
                <a:gridCol w="1143000"/>
                <a:gridCol w="838200"/>
                <a:gridCol w="1219200"/>
                <a:gridCol w="1090419"/>
                <a:gridCol w="966981"/>
              </a:tblGrid>
              <a:tr h="572851"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Category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Total (%)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28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Pilot(%)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28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Main(%)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72851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Explicit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2489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77.11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332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83.42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2157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76.63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572851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Implicit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87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2.70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0.75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84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2.98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72851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Observation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298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9.23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24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6.03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274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9.73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72851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Correlation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174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5.39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3.02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162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5.75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01493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Comparison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165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5.11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27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6.85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138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4.9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2851"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Total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3228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398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2830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E020D9-BC39-4474-BE43-A271B1350BA6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 bwMode="auto">
          <a:xfrm>
            <a:off x="152400" y="304800"/>
            <a:ext cx="8686800" cy="6477000"/>
          </a:xfrm>
          <a:prstGeom prst="rect">
            <a:avLst/>
          </a:prstGeom>
          <a:solidFill>
            <a:srgbClr val="CCFF99"/>
          </a:solidFill>
          <a:ln w="19050" cap="flat" cmpd="sng" algn="ctr">
            <a:solidFill>
              <a:schemeClr val="bg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04800" y="533400"/>
          <a:ext cx="8382000" cy="6309360"/>
        </p:xfrm>
        <a:graphic>
          <a:graphicData uri="http://schemas.openxmlformats.org/drawingml/2006/table">
            <a:tbl>
              <a:tblPr/>
              <a:tblGrid>
                <a:gridCol w="3454330"/>
                <a:gridCol w="1177526"/>
                <a:gridCol w="1272949"/>
                <a:gridCol w="1395092"/>
                <a:gridCol w="1082103"/>
              </a:tblGrid>
              <a:tr h="3579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24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All</a:t>
                      </a:r>
                      <a:r>
                        <a:rPr lang="en-US" sz="2400" b="1" baseline="0" dirty="0" smtClean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 Documents</a:t>
                      </a:r>
                      <a:endParaRPr lang="en-US" sz="24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289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Annotation</a:t>
                      </a:r>
                      <a:endParaRPr lang="en-US" sz="24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Total (%)</a:t>
                      </a:r>
                      <a:endParaRPr lang="en-US" sz="24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Words (Avg)</a:t>
                      </a:r>
                      <a:endParaRPr lang="en-US" sz="24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289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Agent</a:t>
                      </a:r>
                      <a:endParaRPr lang="en-US" sz="24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2894</a:t>
                      </a:r>
                      <a:endParaRPr lang="en-US" sz="24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89.65</a:t>
                      </a:r>
                      <a:endParaRPr lang="en-US" sz="24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5221</a:t>
                      </a:r>
                      <a:endParaRPr lang="en-US" sz="24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1.80</a:t>
                      </a:r>
                      <a:endParaRPr lang="en-US" sz="24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9289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Agent Direction</a:t>
                      </a:r>
                      <a:endParaRPr lang="en-US" sz="24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285</a:t>
                      </a:r>
                      <a:endParaRPr lang="en-US" sz="24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8.83</a:t>
                      </a:r>
                      <a:endParaRPr lang="en-US" sz="24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291</a:t>
                      </a:r>
                      <a:endParaRPr lang="en-US" sz="24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1.02</a:t>
                      </a:r>
                      <a:endParaRPr lang="en-US" sz="24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289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Agent Modifier</a:t>
                      </a:r>
                      <a:endParaRPr lang="en-US" sz="24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1246</a:t>
                      </a:r>
                      <a:endParaRPr lang="en-US" sz="24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38.60</a:t>
                      </a:r>
                      <a:endParaRPr lang="en-US" sz="24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4448</a:t>
                      </a:r>
                      <a:endParaRPr lang="en-US" sz="24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3.57</a:t>
                      </a:r>
                      <a:endParaRPr lang="en-US" sz="24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89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Object</a:t>
                      </a:r>
                      <a:endParaRPr lang="en-US" sz="24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3197</a:t>
                      </a:r>
                      <a:endParaRPr lang="en-US" sz="24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99.04</a:t>
                      </a:r>
                      <a:endParaRPr lang="en-US" sz="24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6849</a:t>
                      </a:r>
                      <a:endParaRPr lang="en-US" sz="24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2.14</a:t>
                      </a:r>
                      <a:endParaRPr lang="en-US" sz="24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9289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Object Direction</a:t>
                      </a:r>
                      <a:endParaRPr lang="en-US" sz="24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271</a:t>
                      </a:r>
                      <a:endParaRPr lang="en-US" sz="24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8.40</a:t>
                      </a:r>
                      <a:endParaRPr lang="en-US" sz="24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283</a:t>
                      </a:r>
                      <a:endParaRPr lang="en-US" sz="24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1.04</a:t>
                      </a:r>
                      <a:endParaRPr lang="en-US" sz="24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289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Object Modifier</a:t>
                      </a:r>
                      <a:endParaRPr lang="en-US" sz="24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1561</a:t>
                      </a:r>
                      <a:endParaRPr lang="en-US" sz="24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48.36</a:t>
                      </a:r>
                      <a:endParaRPr lang="en-US" sz="24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5383</a:t>
                      </a:r>
                      <a:endParaRPr lang="en-US" sz="24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3.44</a:t>
                      </a:r>
                      <a:endParaRPr lang="en-US" sz="24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89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Change</a:t>
                      </a:r>
                      <a:endParaRPr lang="en-US" sz="24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1897</a:t>
                      </a:r>
                      <a:endParaRPr lang="en-US" sz="24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58.77</a:t>
                      </a:r>
                      <a:endParaRPr lang="en-US" sz="24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1953</a:t>
                      </a:r>
                      <a:endParaRPr lang="en-US" sz="24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1.03</a:t>
                      </a:r>
                      <a:endParaRPr lang="en-US" sz="24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9289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Change Direction</a:t>
                      </a:r>
                      <a:endParaRPr lang="en-US" sz="24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1337</a:t>
                      </a:r>
                      <a:endParaRPr lang="en-US" sz="24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41.42</a:t>
                      </a:r>
                      <a:endParaRPr lang="en-US" sz="24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1358</a:t>
                      </a:r>
                      <a:endParaRPr lang="en-US" sz="24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1.02</a:t>
                      </a:r>
                      <a:endParaRPr lang="en-US" sz="24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289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Change Modifier</a:t>
                      </a:r>
                      <a:endParaRPr lang="en-US" sz="24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1147</a:t>
                      </a:r>
                      <a:endParaRPr lang="en-US" sz="24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35.53</a:t>
                      </a:r>
                      <a:endParaRPr lang="en-US" sz="24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1618</a:t>
                      </a:r>
                      <a:endParaRPr lang="en-US" sz="24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1.41</a:t>
                      </a:r>
                      <a:endParaRPr lang="en-US" sz="24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89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Claim Basis</a:t>
                      </a:r>
                      <a:endParaRPr lang="en-US" sz="24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165</a:t>
                      </a:r>
                      <a:endParaRPr lang="en-US" sz="24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5.11</a:t>
                      </a:r>
                      <a:endParaRPr lang="en-US" sz="24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394</a:t>
                      </a:r>
                      <a:endParaRPr lang="en-US" sz="24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2.39</a:t>
                      </a:r>
                      <a:endParaRPr lang="en-US" sz="24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9289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Claim Basis Dir.</a:t>
                      </a:r>
                      <a:endParaRPr lang="en-US" sz="24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42</a:t>
                      </a:r>
                      <a:endParaRPr lang="en-US" sz="24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1.30</a:t>
                      </a:r>
                      <a:endParaRPr lang="en-US" sz="24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43</a:t>
                      </a:r>
                      <a:endParaRPr lang="en-US" sz="24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1.02</a:t>
                      </a:r>
                      <a:endParaRPr lang="en-US" sz="24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289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Claim Basis Mod.</a:t>
                      </a:r>
                      <a:endParaRPr lang="en-US" sz="24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86</a:t>
                      </a:r>
                      <a:endParaRPr lang="en-US" sz="24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2.66</a:t>
                      </a:r>
                      <a:endParaRPr lang="en-US" sz="24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266</a:t>
                      </a:r>
                      <a:endParaRPr lang="en-US" sz="24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3.09</a:t>
                      </a:r>
                      <a:endParaRPr lang="en-US" sz="24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892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Total</a:t>
                      </a:r>
                      <a:endParaRPr lang="en-US" sz="24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3228</a:t>
                      </a:r>
                      <a:endParaRPr lang="en-US" sz="24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 </a:t>
                      </a:r>
                      <a:endParaRPr lang="en-US" sz="24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28107</a:t>
                      </a:r>
                      <a:endParaRPr lang="en-US" sz="24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8.70</a:t>
                      </a:r>
                      <a:endParaRPr lang="en-US" sz="24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609600" y="2133600"/>
            <a:ext cx="7924800" cy="2971800"/>
          </a:xfrm>
          <a:prstGeom prst="rect">
            <a:avLst/>
          </a:prstGeom>
          <a:solidFill>
            <a:srgbClr val="CCFF99"/>
          </a:solidFill>
          <a:ln w="1905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 Annotator Agreement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133600"/>
            <a:ext cx="8001000" cy="4114800"/>
          </a:xfrm>
        </p:spPr>
        <p:txBody>
          <a:bodyPr/>
          <a:lstStyle/>
          <a:p>
            <a:pPr>
              <a:buNone/>
              <a:defRPr/>
            </a:pPr>
            <a:r>
              <a:rPr lang="en-US" b="1" dirty="0" smtClean="0">
                <a:solidFill>
                  <a:schemeClr val="tx1"/>
                </a:solidFill>
              </a:rPr>
              <a:t>Information Facet	Kappa	Agreement</a:t>
            </a:r>
          </a:p>
          <a:p>
            <a:pPr>
              <a:buNone/>
              <a:defRPr/>
            </a:pPr>
            <a:r>
              <a:rPr lang="en-US" dirty="0" smtClean="0">
                <a:solidFill>
                  <a:schemeClr val="tx1"/>
                </a:solidFill>
              </a:rPr>
              <a:t>		Agent		0.71 		substantial</a:t>
            </a:r>
          </a:p>
          <a:p>
            <a:pPr>
              <a:buNone/>
              <a:defRPr/>
            </a:pPr>
            <a:r>
              <a:rPr lang="en-US" dirty="0" smtClean="0">
                <a:solidFill>
                  <a:schemeClr val="tx1"/>
                </a:solidFill>
              </a:rPr>
              <a:t>		Object 		0.77 		substantial</a:t>
            </a:r>
          </a:p>
          <a:p>
            <a:pPr>
              <a:buNone/>
              <a:defRPr/>
            </a:pPr>
            <a:r>
              <a:rPr lang="en-US" dirty="0" smtClean="0">
                <a:solidFill>
                  <a:schemeClr val="tx1"/>
                </a:solidFill>
              </a:rPr>
              <a:t>		Change 		0.57 		moderate</a:t>
            </a:r>
          </a:p>
          <a:p>
            <a:pPr>
              <a:buNone/>
              <a:defRPr/>
            </a:pPr>
            <a:r>
              <a:rPr lang="en-US" dirty="0" smtClean="0">
                <a:solidFill>
                  <a:schemeClr val="tx1"/>
                </a:solidFill>
                <a:ea typeface="+mn-ea"/>
                <a:cs typeface="+mn-cs"/>
              </a:rPr>
              <a:t>Change+ChangeDir 	0.88 		almost perfect</a:t>
            </a:r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35AFB40-C90C-4B16-9F86-36112E19B20B}" type="slidenum">
              <a:rPr lang="en-US"/>
              <a:pPr/>
              <a:t>22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auto">
          <a:xfrm>
            <a:off x="685800" y="1752600"/>
            <a:ext cx="7543800" cy="4419600"/>
          </a:xfrm>
          <a:prstGeom prst="rect">
            <a:avLst/>
          </a:prstGeom>
          <a:solidFill>
            <a:srgbClr val="CCFF99"/>
          </a:solidFill>
          <a:ln w="1905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Location of Claims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C7E7B3-16A7-4035-9117-A986CA2DCE28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762000" y="1755648"/>
          <a:ext cx="7315201" cy="4416552"/>
        </p:xfrm>
        <a:graphic>
          <a:graphicData uri="http://schemas.openxmlformats.org/drawingml/2006/table">
            <a:tbl>
              <a:tblPr/>
              <a:tblGrid>
                <a:gridCol w="2442061"/>
                <a:gridCol w="1264966"/>
                <a:gridCol w="1118516"/>
                <a:gridCol w="1346657"/>
                <a:gridCol w="1143001"/>
              </a:tblGrid>
              <a:tr h="4209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28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Total </a:t>
                      </a:r>
                      <a:r>
                        <a:rPr lang="en-US" sz="2800" b="1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Sentences</a:t>
                      </a:r>
                      <a:endParaRPr lang="en-US" sz="28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 </a:t>
                      </a:r>
                      <a:endParaRPr lang="en-US" sz="28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09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28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With</a:t>
                      </a:r>
                      <a:endParaRPr lang="en-US" sz="28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28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%</a:t>
                      </a:r>
                      <a:endParaRPr lang="en-US" sz="28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%</a:t>
                      </a:r>
                      <a:endParaRPr lang="en-US" sz="28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1599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Section</a:t>
                      </a:r>
                      <a:endParaRPr lang="en-US" sz="28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Claim</a:t>
                      </a:r>
                      <a:endParaRPr lang="en-US" sz="28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Total</a:t>
                      </a:r>
                      <a:endParaRPr lang="en-US" sz="28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section</a:t>
                      </a:r>
                      <a:endParaRPr lang="en-US" sz="28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claim</a:t>
                      </a:r>
                      <a:endParaRPr lang="en-US" sz="28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599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Abstract</a:t>
                      </a:r>
                      <a:endParaRPr lang="en-US" sz="28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98</a:t>
                      </a:r>
                      <a:endParaRPr lang="en-US" sz="28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309</a:t>
                      </a:r>
                      <a:endParaRPr lang="en-US" sz="28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31.72</a:t>
                      </a:r>
                      <a:endParaRPr lang="en-US" sz="28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7.84  </a:t>
                      </a:r>
                      <a:endParaRPr lang="en-US" sz="28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1599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Introduction</a:t>
                      </a:r>
                      <a:endParaRPr lang="en-US" sz="28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357</a:t>
                      </a:r>
                      <a:endParaRPr lang="en-US" sz="28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979</a:t>
                      </a:r>
                      <a:endParaRPr lang="en-US" sz="28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36.47</a:t>
                      </a:r>
                      <a:endParaRPr lang="en-US" sz="28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28.56</a:t>
                      </a:r>
                      <a:endParaRPr lang="en-US" sz="28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599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Method</a:t>
                      </a:r>
                      <a:endParaRPr lang="en-US" sz="28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6</a:t>
                      </a:r>
                      <a:endParaRPr lang="en-US" sz="28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1121</a:t>
                      </a:r>
                      <a:endParaRPr lang="en-US" sz="28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0.54</a:t>
                      </a:r>
                      <a:endParaRPr lang="en-US" sz="28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0.48</a:t>
                      </a:r>
                      <a:endParaRPr lang="en-US" sz="28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599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Result </a:t>
                      </a:r>
                      <a:endParaRPr lang="en-US" sz="28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293</a:t>
                      </a:r>
                      <a:endParaRPr lang="en-US" sz="28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1829</a:t>
                      </a:r>
                      <a:endParaRPr lang="en-US" sz="28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16.02</a:t>
                      </a:r>
                      <a:endParaRPr lang="en-US" sz="28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23.44</a:t>
                      </a:r>
                      <a:endParaRPr lang="en-US" sz="28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3679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Discussion</a:t>
                      </a:r>
                      <a:endParaRPr lang="en-US" sz="28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539</a:t>
                      </a:r>
                      <a:endParaRPr lang="en-US" sz="28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1406</a:t>
                      </a:r>
                      <a:endParaRPr lang="en-US" sz="28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38.34</a:t>
                      </a:r>
                      <a:endParaRPr lang="en-US" sz="28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43.12</a:t>
                      </a:r>
                      <a:endParaRPr lang="en-US" sz="28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679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Total</a:t>
                      </a:r>
                      <a:endParaRPr lang="en-US" sz="28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1250</a:t>
                      </a:r>
                      <a:endParaRPr lang="en-US" sz="28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5535</a:t>
                      </a:r>
                      <a:endParaRPr lang="en-US" sz="28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22.58</a:t>
                      </a:r>
                      <a:endParaRPr lang="en-US" sz="28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100.00</a:t>
                      </a:r>
                      <a:endParaRPr lang="en-US" sz="28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 bwMode="auto">
          <a:xfrm rot="16200000" flipH="1">
            <a:off x="4762888" y="4000889"/>
            <a:ext cx="4342609" cy="16"/>
          </a:xfrm>
          <a:prstGeom prst="line">
            <a:avLst/>
          </a:prstGeom>
          <a:solidFill>
            <a:srgbClr val="CCFF99"/>
          </a:solidFill>
          <a:ln w="1905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Findings thus far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99% of the claims made in these articles could be captured in the Claim Framework</a:t>
            </a:r>
          </a:p>
          <a:p>
            <a:r>
              <a:rPr lang="en-US" dirty="0" smtClean="0"/>
              <a:t>22% of sentences report at least 1 claim</a:t>
            </a:r>
          </a:p>
          <a:p>
            <a:r>
              <a:rPr lang="en-US" dirty="0" smtClean="0"/>
              <a:t>77% of the claims identified were explicit</a:t>
            </a:r>
          </a:p>
          <a:p>
            <a:r>
              <a:rPr lang="en-US" dirty="0" smtClean="0"/>
              <a:t>8% of claims are made in the abstract</a:t>
            </a:r>
          </a:p>
          <a:p>
            <a:r>
              <a:rPr lang="en-US" dirty="0" smtClean="0"/>
              <a:t>Agreement</a:t>
            </a:r>
          </a:p>
          <a:p>
            <a:pPr lvl="1"/>
            <a:r>
              <a:rPr lang="en-US" dirty="0" smtClean="0"/>
              <a:t>substantial between agents and objects </a:t>
            </a:r>
          </a:p>
          <a:p>
            <a:pPr lvl="1"/>
            <a:r>
              <a:rPr lang="en-US" dirty="0" smtClean="0"/>
              <a:t>almost perfect for change and change direction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C7E7B3-16A7-4035-9117-A986CA2DCE28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614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Acknowledgements</a:t>
            </a:r>
          </a:p>
        </p:txBody>
      </p:sp>
      <p:sp>
        <p:nvSpPr>
          <p:cNvPr id="61445" name="Content Placeholder 2"/>
          <p:cNvSpPr txBox="1">
            <a:spLocks/>
          </p:cNvSpPr>
          <p:nvPr/>
        </p:nvSpPr>
        <p:spPr bwMode="auto">
          <a:xfrm>
            <a:off x="762000" y="1752600"/>
            <a:ext cx="7620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85750" indent="-285750" eaLnBrk="0" hangingPunct="0">
              <a:buFontTx/>
              <a:buChar char="–"/>
            </a:pPr>
            <a:r>
              <a:rPr lang="en-US" sz="2800" b="0" dirty="0" smtClean="0">
                <a:solidFill>
                  <a:schemeClr val="bg1"/>
                </a:solidFill>
                <a:latin typeface="Garamond" pitchFamily="18" charset="0"/>
              </a:rPr>
              <a:t>This project supported in part by</a:t>
            </a:r>
          </a:p>
          <a:p>
            <a:pPr marL="742950" lvl="1" indent="-285750" eaLnBrk="0" hangingPunct="0">
              <a:buFontTx/>
              <a:buChar char="–"/>
            </a:pPr>
            <a:r>
              <a:rPr lang="en-US" sz="2800" b="0" dirty="0" smtClean="0">
                <a:solidFill>
                  <a:schemeClr val="bg1"/>
                </a:solidFill>
                <a:latin typeface="Garamond" pitchFamily="18" charset="0"/>
              </a:rPr>
              <a:t>Renaissance Computing Institute (RENCI) Faculty Fellowship Program</a:t>
            </a:r>
          </a:p>
          <a:p>
            <a:pPr marL="742950" lvl="1" indent="-285750" eaLnBrk="0" hangingPunct="0">
              <a:buFontTx/>
              <a:buChar char="–"/>
            </a:pPr>
            <a:r>
              <a:rPr lang="en-US" sz="2800" b="0" dirty="0" smtClean="0">
                <a:solidFill>
                  <a:schemeClr val="bg1"/>
                </a:solidFill>
                <a:latin typeface="Garamond" pitchFamily="18" charset="0"/>
              </a:rPr>
              <a:t>NSF Center for Environmentally Responsible Solvents and Processes (CERSP CHE-9876674)</a:t>
            </a:r>
          </a:p>
          <a:p>
            <a:pPr marL="285750" indent="-285750" eaLnBrk="0" hangingPunct="0">
              <a:buFontTx/>
              <a:buChar char="–"/>
            </a:pPr>
            <a:r>
              <a:rPr lang="en-US" sz="2800" b="0" dirty="0" smtClean="0">
                <a:solidFill>
                  <a:schemeClr val="bg1"/>
                </a:solidFill>
                <a:latin typeface="Garamond" pitchFamily="18" charset="0"/>
              </a:rPr>
              <a:t>This project used resources provided by </a:t>
            </a:r>
          </a:p>
          <a:p>
            <a:pPr marL="742950" lvl="1" indent="-285750" eaLnBrk="0" hangingPunct="0">
              <a:buFontTx/>
              <a:buChar char="–"/>
            </a:pPr>
            <a:r>
              <a:rPr lang="en-US" sz="2800" b="0" dirty="0" smtClean="0">
                <a:solidFill>
                  <a:schemeClr val="bg1"/>
                </a:solidFill>
                <a:latin typeface="Garamond" pitchFamily="18" charset="0"/>
              </a:rPr>
              <a:t>the OSG, which is supported by the NSF &amp; the U.S. Department of Energy's Office of Science</a:t>
            </a:r>
          </a:p>
          <a:p>
            <a:pPr marL="342900" indent="-342900" eaLnBrk="0" hangingPunct="0">
              <a:buFontTx/>
              <a:buChar char="•"/>
            </a:pPr>
            <a:r>
              <a:rPr lang="en-US" sz="2800" b="0" dirty="0" smtClean="0">
                <a:solidFill>
                  <a:schemeClr val="bg1"/>
                </a:solidFill>
                <a:latin typeface="Garamond" pitchFamily="18" charset="0"/>
              </a:rPr>
              <a:t>The speaker thanks</a:t>
            </a:r>
          </a:p>
          <a:p>
            <a:pPr marL="742950" lvl="1" indent="-285750" eaLnBrk="0" hangingPunct="0">
              <a:buFontTx/>
              <a:buChar char="•"/>
            </a:pPr>
            <a:r>
              <a:rPr lang="en-US" sz="2800" b="0" dirty="0" smtClean="0">
                <a:solidFill>
                  <a:schemeClr val="bg1"/>
                </a:solidFill>
                <a:latin typeface="Garamond" pitchFamily="18" charset="0"/>
              </a:rPr>
              <a:t>Nassib Nassar and Mats Rynge (RENCI)</a:t>
            </a:r>
          </a:p>
          <a:p>
            <a:pPr marL="742950" lvl="1" indent="-285750" eaLnBrk="0" hangingPunct="0">
              <a:buFontTx/>
              <a:buChar char="•"/>
            </a:pPr>
            <a:r>
              <a:rPr lang="en-US" sz="2800" b="0" dirty="0" smtClean="0">
                <a:solidFill>
                  <a:schemeClr val="bg1"/>
                </a:solidFill>
                <a:latin typeface="Garamond" pitchFamily="18" charset="0"/>
              </a:rPr>
              <a:t>Amol Bapat and Ryan Jones (SILS)</a:t>
            </a:r>
          </a:p>
          <a:p>
            <a:pPr marL="742950" lvl="1" indent="-285750" eaLnBrk="0" hangingPunct="0">
              <a:spcBef>
                <a:spcPct val="20000"/>
              </a:spcBef>
              <a:buFontTx/>
              <a:buChar char="•"/>
            </a:pPr>
            <a:endParaRPr lang="en-US" sz="2800" b="0" dirty="0">
              <a:solidFill>
                <a:schemeClr val="bg1"/>
              </a:solidFill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6246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dirty="0" smtClean="0"/>
              <a:t>Questions and Comments Welcome</a:t>
            </a:r>
          </a:p>
        </p:txBody>
      </p:sp>
      <p:sp>
        <p:nvSpPr>
          <p:cNvPr id="66564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en-US" sz="2400" dirty="0" smtClean="0"/>
              <a:t>Catherine Blake</a:t>
            </a:r>
          </a:p>
          <a:p>
            <a:pPr>
              <a:defRPr/>
            </a:pPr>
            <a:r>
              <a:rPr lang="en-US" sz="2400" dirty="0" smtClean="0"/>
              <a:t>cablake@email.unc.edu</a:t>
            </a:r>
          </a:p>
          <a:p>
            <a:pPr>
              <a:defRPr/>
            </a:pPr>
            <a:r>
              <a:rPr lang="en-US" sz="2400" dirty="0" smtClean="0"/>
              <a:t>http://www.ils.unc.edu/~cablake</a:t>
            </a:r>
            <a:endParaRPr lang="en-US" sz="1050" dirty="0" smtClean="0"/>
          </a:p>
          <a:p>
            <a:pPr>
              <a:defRPr/>
            </a:pPr>
            <a:r>
              <a:rPr lang="en-US" sz="2400" dirty="0" smtClean="0"/>
              <a:t>School of Information and Library Science</a:t>
            </a:r>
          </a:p>
          <a:p>
            <a:pPr>
              <a:defRPr/>
            </a:pPr>
            <a:r>
              <a:rPr lang="en-US" sz="2400" dirty="0" smtClean="0"/>
              <a:t>University of North Carolina at Chapel Hill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Entity Extraction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Newspaper genre</a:t>
            </a:r>
          </a:p>
          <a:p>
            <a:pPr lvl="1"/>
            <a:r>
              <a:rPr lang="en-US" dirty="0" smtClean="0"/>
              <a:t>People, places, and organizations</a:t>
            </a:r>
          </a:p>
          <a:p>
            <a:pPr lvl="1"/>
            <a:r>
              <a:rPr lang="en-US" dirty="0" smtClean="0"/>
              <a:t>Message Understanding Conference (MUC)</a:t>
            </a:r>
          </a:p>
          <a:p>
            <a:r>
              <a:rPr lang="en-US" dirty="0" smtClean="0"/>
              <a:t>Biomedical genre</a:t>
            </a:r>
          </a:p>
          <a:p>
            <a:pPr lvl="1"/>
            <a:r>
              <a:rPr lang="en-US" dirty="0" smtClean="0"/>
              <a:t>Genes and proteins </a:t>
            </a:r>
          </a:p>
          <a:p>
            <a:pPr lvl="1"/>
            <a:r>
              <a:rPr lang="en-US" dirty="0" smtClean="0"/>
              <a:t>Diseases and treatments</a:t>
            </a:r>
          </a:p>
          <a:p>
            <a:pPr lvl="1"/>
            <a:r>
              <a:rPr lang="en-US" dirty="0" smtClean="0"/>
              <a:t>Chemical compounds</a:t>
            </a:r>
          </a:p>
          <a:p>
            <a:pPr lvl="1"/>
            <a:r>
              <a:rPr lang="en-US" dirty="0" smtClean="0"/>
              <a:t>Challenges: BioCreative , GENIA, JNLPBA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C7E7B3-16A7-4035-9117-A986CA2DCE28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Relationship Extraction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Newspaper genre</a:t>
            </a:r>
          </a:p>
          <a:p>
            <a:pPr lvl="1"/>
            <a:r>
              <a:rPr lang="en-US" dirty="0" smtClean="0"/>
              <a:t>Person moving from one company to another</a:t>
            </a:r>
          </a:p>
          <a:p>
            <a:r>
              <a:rPr lang="en-US" dirty="0" smtClean="0"/>
              <a:t>Biomedicine genre</a:t>
            </a:r>
          </a:p>
          <a:p>
            <a:pPr lvl="1"/>
            <a:r>
              <a:rPr lang="en-US" dirty="0" smtClean="0"/>
              <a:t>genes and proteins e.g. binds, inhibits</a:t>
            </a:r>
          </a:p>
          <a:p>
            <a:pPr lvl="1"/>
            <a:r>
              <a:rPr lang="en-US" dirty="0" smtClean="0"/>
              <a:t>ARBITER (Rindflesch, Rajan, &amp; Hunter, 2000)</a:t>
            </a:r>
            <a:endParaRPr lang="en-US" sz="3200" dirty="0" smtClean="0"/>
          </a:p>
          <a:p>
            <a:pPr lvl="1"/>
            <a:r>
              <a:rPr lang="en-US" dirty="0" smtClean="0"/>
              <a:t>Geneways (Rzhetsky, et al, 2004)</a:t>
            </a:r>
          </a:p>
          <a:p>
            <a:pPr lvl="1"/>
            <a:r>
              <a:rPr lang="en-US" dirty="0" smtClean="0"/>
              <a:t>relEx (Fundel, Kuffner, &amp; Zimmer, 2007)</a:t>
            </a:r>
          </a:p>
          <a:p>
            <a:pPr lvl="1"/>
            <a:r>
              <a:rPr lang="en-US" dirty="0" smtClean="0"/>
              <a:t>GENIA www-tsujii.is.s.u-tokyo.ac.jp/GENIA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C7E7B3-16A7-4035-9117-A986CA2DCE28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Causal Relationships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Newspaper genre</a:t>
            </a:r>
          </a:p>
          <a:p>
            <a:pPr lvl="1"/>
            <a:r>
              <a:rPr lang="en-US" dirty="0" smtClean="0"/>
              <a:t>Causal relationships (Khoo, Chan, &amp; Niu, 1998)</a:t>
            </a:r>
          </a:p>
          <a:p>
            <a:r>
              <a:rPr lang="en-US" dirty="0" smtClean="0"/>
              <a:t>Biomedical genre</a:t>
            </a:r>
          </a:p>
          <a:p>
            <a:pPr lvl="1"/>
            <a:r>
              <a:rPr lang="en-US" dirty="0" smtClean="0"/>
              <a:t>Causes and treats (Price &amp; Delcambre, 2005)</a:t>
            </a:r>
          </a:p>
          <a:p>
            <a:pPr lvl="1"/>
            <a:r>
              <a:rPr lang="en-US" dirty="0" smtClean="0"/>
              <a:t>Causal knowledge (Khoo, Chan, Niu, 2000)</a:t>
            </a:r>
          </a:p>
          <a:p>
            <a:r>
              <a:rPr lang="en-US" dirty="0" smtClean="0"/>
              <a:t>Universal Grammar </a:t>
            </a:r>
          </a:p>
          <a:p>
            <a:pPr lvl="1"/>
            <a:r>
              <a:rPr lang="en-US" dirty="0" smtClean="0"/>
              <a:t>Causatives (Comrie, 1974, 1981)</a:t>
            </a:r>
          </a:p>
          <a:p>
            <a:pPr lvl="1"/>
            <a:r>
              <a:rPr lang="en-US" dirty="0" smtClean="0"/>
              <a:t>Action verbs (Thomson, 1987)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C7E7B3-16A7-4035-9117-A986CA2DCE28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Claim 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981200"/>
            <a:ext cx="8229600" cy="4114800"/>
          </a:xfrm>
        </p:spPr>
        <p:txBody>
          <a:bodyPr/>
          <a:lstStyle/>
          <a:p>
            <a:r>
              <a:rPr lang="en-US" dirty="0" smtClean="0"/>
              <a:t>“To assert in the face of possible contradiction”</a:t>
            </a:r>
          </a:p>
          <a:p>
            <a:r>
              <a:rPr lang="en-US" dirty="0" smtClean="0"/>
              <a:t>Example sentence reporting a claim</a:t>
            </a:r>
          </a:p>
          <a:p>
            <a:pPr lvl="1"/>
            <a:r>
              <a:rPr lang="en-US" dirty="0" smtClean="0"/>
              <a:t>“This study showed that Tamoxifen reduces the breast cancer risk”</a:t>
            </a:r>
          </a:p>
          <a:p>
            <a:r>
              <a:rPr lang="en-US" dirty="0" smtClean="0"/>
              <a:t>Example Claim Framework</a:t>
            </a:r>
          </a:p>
          <a:p>
            <a:pPr lvl="1"/>
            <a:r>
              <a:rPr lang="en-US" dirty="0" smtClean="0"/>
              <a:t>Tamoxifen</a:t>
            </a:r>
            <a:r>
              <a:rPr lang="en-US" baseline="-25000" dirty="0" smtClean="0"/>
              <a:t>agent</a:t>
            </a:r>
            <a:endParaRPr lang="en-US" dirty="0" smtClean="0"/>
          </a:p>
          <a:p>
            <a:pPr lvl="1"/>
            <a:r>
              <a:rPr lang="en-US" dirty="0" smtClean="0"/>
              <a:t>reduces</a:t>
            </a:r>
            <a:r>
              <a:rPr lang="en-US" baseline="-25000" dirty="0" smtClean="0"/>
              <a:t>change</a:t>
            </a:r>
            <a:endParaRPr lang="en-US" dirty="0" smtClean="0"/>
          </a:p>
          <a:p>
            <a:pPr lvl="1"/>
            <a:r>
              <a:rPr lang="en-US" dirty="0" smtClean="0"/>
              <a:t>[breast cancer risk]</a:t>
            </a:r>
            <a:r>
              <a:rPr lang="en-US" baseline="-25000" dirty="0" smtClean="0"/>
              <a:t> object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C7E7B3-16A7-4035-9117-A986CA2DCE28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7543800" cy="4114800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Create a </a:t>
            </a:r>
            <a:r>
              <a:rPr lang="en-US" dirty="0" smtClean="0"/>
              <a:t>Framework that reflects how claims made in biomedical literature</a:t>
            </a:r>
          </a:p>
          <a:p>
            <a:r>
              <a:rPr lang="en-US" dirty="0" smtClean="0"/>
              <a:t>The Framework should</a:t>
            </a:r>
          </a:p>
          <a:p>
            <a:pPr lvl="1"/>
            <a:r>
              <a:rPr lang="en-US" dirty="0" smtClean="0"/>
              <a:t>generalize beyond biomedicine</a:t>
            </a:r>
            <a:endParaRPr lang="en-US" dirty="0" smtClean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  <a:p>
            <a:pPr lvl="1"/>
            <a:r>
              <a:rPr lang="en-US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differentiate between different levels of confidence in the claim</a:t>
            </a:r>
          </a:p>
          <a:p>
            <a:pPr lvl="1"/>
            <a:r>
              <a:rPr lang="en-US" dirty="0" smtClean="0">
                <a:ea typeface="+mn-ea"/>
                <a:cs typeface="+mn-cs"/>
              </a:rPr>
              <a:t>c</a:t>
            </a:r>
            <a:r>
              <a:rPr lang="en-US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onsider claims made in the full text</a:t>
            </a:r>
          </a:p>
          <a:p>
            <a:r>
              <a:rPr lang="en-US" dirty="0" smtClean="0"/>
              <a:t>Populate the Framework automatically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C7E7B3-16A7-4035-9117-A986CA2DCE28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Claim Framework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7620000" cy="4114800"/>
          </a:xfrm>
        </p:spPr>
        <p:txBody>
          <a:bodyPr/>
          <a:lstStyle/>
          <a:p>
            <a:r>
              <a:rPr lang="en-US" dirty="0" smtClean="0"/>
              <a:t>Information facets	</a:t>
            </a:r>
          </a:p>
          <a:p>
            <a:pPr lvl="1"/>
            <a:r>
              <a:rPr lang="en-US" dirty="0" smtClean="0"/>
              <a:t>concepts</a:t>
            </a:r>
          </a:p>
          <a:p>
            <a:pPr lvl="1"/>
            <a:r>
              <a:rPr lang="en-US" dirty="0" smtClean="0"/>
              <a:t>change</a:t>
            </a:r>
          </a:p>
          <a:p>
            <a:pPr lvl="1"/>
            <a:r>
              <a:rPr lang="en-US" dirty="0" smtClean="0"/>
              <a:t>basis of the claim</a:t>
            </a:r>
          </a:p>
          <a:p>
            <a:r>
              <a:rPr lang="en-US" dirty="0" smtClean="0"/>
              <a:t>Each information facet may have</a:t>
            </a:r>
          </a:p>
          <a:p>
            <a:pPr lvl="1"/>
            <a:r>
              <a:rPr lang="en-US" dirty="0" smtClean="0"/>
              <a:t>modifiers</a:t>
            </a:r>
          </a:p>
          <a:p>
            <a:pPr lvl="1"/>
            <a:r>
              <a:rPr lang="en-US" dirty="0" smtClean="0"/>
              <a:t>directionality</a:t>
            </a:r>
          </a:p>
          <a:p>
            <a:pPr lvl="1"/>
            <a:endParaRPr lang="en-US" dirty="0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5F9EE80-F3BA-4835-9DEC-18BEE042BCF7}" type="slidenum">
              <a:rPr lang="en-US"/>
              <a:pPr/>
              <a:t>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 bwMode="auto">
          <a:xfrm>
            <a:off x="228600" y="1752600"/>
            <a:ext cx="8686800" cy="4267200"/>
          </a:xfrm>
          <a:prstGeom prst="rect">
            <a:avLst/>
          </a:prstGeom>
          <a:solidFill>
            <a:srgbClr val="CCFF99"/>
          </a:solidFill>
          <a:ln w="1905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Claim Framework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C7E7B3-16A7-4035-9117-A986CA2DCE28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04800" y="1905000"/>
          <a:ext cx="8534400" cy="4015740"/>
        </p:xfrm>
        <a:graphic>
          <a:graphicData uri="http://schemas.openxmlformats.org/drawingml/2006/table">
            <a:tbl>
              <a:tblPr/>
              <a:tblGrid>
                <a:gridCol w="2209800"/>
                <a:gridCol w="1600200"/>
                <a:gridCol w="1600200"/>
                <a:gridCol w="1676400"/>
                <a:gridCol w="1447800"/>
              </a:tblGrid>
              <a:tr h="89238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+mj-lt"/>
                          <a:ea typeface="Times New Roman"/>
                        </a:rPr>
                        <a:t>Category</a:t>
                      </a:r>
                      <a:endParaRPr lang="en-US" sz="24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+mj-lt"/>
                          <a:ea typeface="Times New Roman"/>
                        </a:rPr>
                        <a:t>Concept A</a:t>
                      </a:r>
                      <a:endParaRPr lang="en-US" sz="24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+mj-lt"/>
                          <a:ea typeface="Times New Roman"/>
                        </a:rPr>
                        <a:t>Concept B</a:t>
                      </a:r>
                      <a:endParaRPr lang="en-US" sz="24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+mj-lt"/>
                          <a:ea typeface="Times New Roman"/>
                        </a:rPr>
                        <a:t>Nature of change</a:t>
                      </a:r>
                      <a:endParaRPr lang="en-US" sz="24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+mj-lt"/>
                          <a:ea typeface="Times New Roman"/>
                        </a:rPr>
                        <a:t>Claim Basis</a:t>
                      </a:r>
                      <a:endParaRPr lang="en-US" sz="24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238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+mj-lt"/>
                          <a:ea typeface="Times New Roman"/>
                        </a:rPr>
                        <a:t>1. Explicit Claim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+mj-lt"/>
                          <a:ea typeface="Times New Roman"/>
                        </a:rPr>
                        <a:t>Agent</a:t>
                      </a:r>
                      <a:endParaRPr lang="en-US" sz="24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+mj-lt"/>
                          <a:ea typeface="Times New Roman"/>
                        </a:rPr>
                        <a:t>Object</a:t>
                      </a:r>
                      <a:endParaRPr lang="en-US" sz="24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+mj-lt"/>
                          <a:ea typeface="Times New Roman"/>
                        </a:rPr>
                        <a:t>Required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+mj-lt"/>
                          <a:ea typeface="Times New Roman"/>
                        </a:rPr>
                        <a:t>Optional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238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+mj-lt"/>
                          <a:ea typeface="Times New Roman"/>
                        </a:rPr>
                        <a:t>2. Implicit Claim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+mj-lt"/>
                          <a:ea typeface="Times New Roman"/>
                        </a:rPr>
                        <a:t>Agent</a:t>
                      </a:r>
                      <a:endParaRPr lang="en-US" sz="24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+mj-lt"/>
                          <a:ea typeface="Times New Roman"/>
                        </a:rPr>
                        <a:t>Object</a:t>
                      </a:r>
                      <a:endParaRPr lang="en-US" sz="24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+mj-lt"/>
                          <a:ea typeface="Times New Roman"/>
                        </a:rPr>
                        <a:t>Optional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+mj-lt"/>
                          <a:ea typeface="Times New Roman"/>
                        </a:rPr>
                        <a:t>Optional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619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+mj-lt"/>
                          <a:ea typeface="Times New Roman"/>
                        </a:rPr>
                        <a:t>3. Correlation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+mj-lt"/>
                          <a:ea typeface="Times New Roman"/>
                        </a:rPr>
                        <a:t>Required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+mj-lt"/>
                          <a:ea typeface="Times New Roman"/>
                        </a:rPr>
                        <a:t>Required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+mj-lt"/>
                          <a:ea typeface="Times New Roman"/>
                        </a:rPr>
                        <a:t>Required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+mj-lt"/>
                          <a:ea typeface="Times New Roman"/>
                        </a:rPr>
                        <a:t>Optional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619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+mj-lt"/>
                          <a:ea typeface="Times New Roman"/>
                        </a:rPr>
                        <a:t>4. Comparison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+mj-lt"/>
                          <a:ea typeface="Times New Roman"/>
                        </a:rPr>
                        <a:t>Required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+mj-lt"/>
                          <a:ea typeface="Times New Roman"/>
                        </a:rPr>
                        <a:t>Required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+mj-lt"/>
                          <a:ea typeface="Times New Roman"/>
                        </a:rPr>
                        <a:t>Required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+mj-lt"/>
                          <a:ea typeface="Times New Roman"/>
                        </a:rPr>
                        <a:t>Required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619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+mj-lt"/>
                          <a:ea typeface="Times New Roman"/>
                        </a:rPr>
                        <a:t>5. Observation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+mj-lt"/>
                          <a:ea typeface="Times New Roman"/>
                        </a:rPr>
                        <a:t>N/A</a:t>
                      </a:r>
                      <a:endParaRPr lang="en-US" sz="24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+mj-lt"/>
                          <a:ea typeface="Times New Roman"/>
                        </a:rPr>
                        <a:t>Required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+mj-lt"/>
                          <a:ea typeface="Times New Roman"/>
                        </a:rPr>
                        <a:t>Required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+mj-lt"/>
                          <a:ea typeface="Times New Roman"/>
                        </a:rPr>
                        <a:t>Optional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CBDesign">
  <a:themeElements>
    <a:clrScheme name="CB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CBDesign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CCFF99"/>
        </a:solidFill>
        <a:ln w="19050" cap="flat" cmpd="sng" algn="ctr">
          <a:solidFill>
            <a:schemeClr val="bg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CCFF99"/>
        </a:solidFill>
        <a:ln w="19050" cap="flat" cmpd="sng" algn="ctr">
          <a:solidFill>
            <a:schemeClr val="bg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CB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B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B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B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B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B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B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CBDesign</Template>
  <TotalTime>4822</TotalTime>
  <Words>1114</Words>
  <Application>Microsoft PowerPoint 7.0</Application>
  <PresentationFormat>On-screen Show (4:3)</PresentationFormat>
  <Paragraphs>378</Paragraphs>
  <Slides>26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CBDesign</vt:lpstr>
      <vt:lpstr>Beyond Genes, Proteins, and Abstracts:   A Framework to Capture Scientific Claims</vt:lpstr>
      <vt:lpstr>Motivation</vt:lpstr>
      <vt:lpstr>Entity Extraction</vt:lpstr>
      <vt:lpstr>Relationship Extraction</vt:lpstr>
      <vt:lpstr>Causal Relationships</vt:lpstr>
      <vt:lpstr>Claim Definition</vt:lpstr>
      <vt:lpstr>Goals</vt:lpstr>
      <vt:lpstr>The Claim Framework</vt:lpstr>
      <vt:lpstr>The Claim Framework</vt:lpstr>
      <vt:lpstr>Explicit Claims</vt:lpstr>
      <vt:lpstr>Implicit Claims</vt:lpstr>
      <vt:lpstr>Correlations</vt:lpstr>
      <vt:lpstr>Comparisons</vt:lpstr>
      <vt:lpstr>Observations</vt:lpstr>
      <vt:lpstr>Working Hypothesis 1</vt:lpstr>
      <vt:lpstr>Working Hypothesis 2</vt:lpstr>
      <vt:lpstr>Validating the Claim Framework</vt:lpstr>
      <vt:lpstr>Validating the Claim Framework</vt:lpstr>
      <vt:lpstr>Results</vt:lpstr>
      <vt:lpstr>Distribution of Claim Categories</vt:lpstr>
      <vt:lpstr>Slide 21</vt:lpstr>
      <vt:lpstr>Inter Annotator Agreement</vt:lpstr>
      <vt:lpstr>Location of Claims</vt:lpstr>
      <vt:lpstr>Findings thus far</vt:lpstr>
      <vt:lpstr>Acknowledgements</vt:lpstr>
      <vt:lpstr>Questions and Comments Welcome</vt:lpstr>
    </vt:vector>
  </TitlesOfParts>
  <Company>UNC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Modeling The Entity-Relationship Model</dc:title>
  <dc:creator>Catherine Blake</dc:creator>
  <cp:lastModifiedBy>Becki Culbert (Swift Group)</cp:lastModifiedBy>
  <cp:revision>397</cp:revision>
  <cp:lastPrinted>1601-01-01T00:00:00Z</cp:lastPrinted>
  <dcterms:created xsi:type="dcterms:W3CDTF">2006-01-27T14:28:47Z</dcterms:created>
  <dcterms:modified xsi:type="dcterms:W3CDTF">2008-12-09T17:38:19Z</dcterms:modified>
</cp:coreProperties>
</file>