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372" r:id="rId2"/>
    <p:sldId id="257" r:id="rId3"/>
    <p:sldId id="486" r:id="rId4"/>
    <p:sldId id="487" r:id="rId5"/>
    <p:sldId id="488" r:id="rId6"/>
    <p:sldId id="512" r:id="rId7"/>
    <p:sldId id="492" r:id="rId8"/>
    <p:sldId id="475" r:id="rId9"/>
    <p:sldId id="513" r:id="rId10"/>
    <p:sldId id="496" r:id="rId11"/>
    <p:sldId id="497" r:id="rId12"/>
    <p:sldId id="498" r:id="rId13"/>
    <p:sldId id="500" r:id="rId14"/>
    <p:sldId id="499" r:id="rId15"/>
    <p:sldId id="515" r:id="rId16"/>
    <p:sldId id="516" r:id="rId17"/>
    <p:sldId id="501" r:id="rId18"/>
    <p:sldId id="502" r:id="rId19"/>
    <p:sldId id="511" r:id="rId20"/>
    <p:sldId id="506" r:id="rId21"/>
    <p:sldId id="508" r:id="rId22"/>
    <p:sldId id="483" r:id="rId23"/>
    <p:sldId id="509" r:id="rId24"/>
    <p:sldId id="514" r:id="rId25"/>
    <p:sldId id="426" r:id="rId26"/>
    <p:sldId id="428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FF9966"/>
    <a:srgbClr val="FF0000"/>
    <a:srgbClr val="003399"/>
    <a:srgbClr val="336699"/>
    <a:srgbClr val="008080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1901" autoAdjust="0"/>
  </p:normalViewPr>
  <p:slideViewPr>
    <p:cSldViewPr>
      <p:cViewPr varScale="1">
        <p:scale>
          <a:sx n="72" d="100"/>
          <a:sy n="72" d="100"/>
        </p:scale>
        <p:origin x="-10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fld id="{0EEB371E-0D6E-4613-A703-53E99B4F3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smtClean="0"/>
            </a:lvl1pPr>
          </a:lstStyle>
          <a:p>
            <a:pPr>
              <a:defRPr/>
            </a:pPr>
            <a:fld id="{6880B775-41BC-490A-9359-8E942134A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AC565C-E946-4236-9AFE-FDE887673A75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AB866-ADBF-4613-9041-EA56AD696723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21471-38E1-41D8-B692-ADB3A32BA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3111-5448-44F1-B6B6-5EA34036BB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A0C6E-40A6-4AA4-B582-A51243C5C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56E8E-424E-4244-8FF8-CDD355506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14632-4B24-458D-BCBC-4597214A3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EA2F-A90C-4D96-B929-DB4E26526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7E7B3-16A7-4035-9117-A986CA2DC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769AD-0682-4469-84A5-9050ABD4A8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FB3E-B393-4F1B-A097-3F246073BA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D7838-A457-4730-A5F1-4E7F2CF61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20D9-BC39-4474-BE43-A271B1350B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BA733-C2B5-49B4-BEAA-E3FC04367B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26CF6-3DB7-4698-A836-C6B09B277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FABBE-A60B-4307-9A5E-30040A2D55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1267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New technology and changes in publishing practices now provide scientists with an ever-increasing quantity of information</a:t>
            </a:r>
          </a:p>
          <a:p>
            <a:pPr lvl="0"/>
            <a:r>
              <a:rPr lang="en-US" smtClean="0"/>
              <a:t>More than 110,000 articles in the 418 highest ranked chemistry journals in 2002 alone !</a:t>
            </a:r>
          </a:p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4148" name="Rectangle 20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4149" name="Rectangle 20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CC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34150" name="Rectangle 20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Garamond" pitchFamily="18" charset="0"/>
              </a:defRPr>
            </a:lvl1pPr>
          </a:lstStyle>
          <a:p>
            <a:pPr>
              <a:defRPr/>
            </a:pPr>
            <a:fld id="{248D701F-64E1-48F6-BDE1-033C7081D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76225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Beyond Genes, Proteins, and Abstracts:</a:t>
            </a:r>
            <a:br>
              <a:rPr lang="en-US" sz="4000" b="1" dirty="0" smtClean="0"/>
            </a:br>
            <a:r>
              <a:rPr lang="en-US" sz="1200" b="1" dirty="0" smtClean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 Framework to Capture Scientific Claims</a:t>
            </a:r>
            <a:endParaRPr lang="en-US" sz="36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/>
              <a:t>Catherine Blake</a:t>
            </a:r>
          </a:p>
          <a:p>
            <a:pPr eaLnBrk="1" hangingPunct="1">
              <a:spcBef>
                <a:spcPct val="0"/>
              </a:spcBef>
            </a:pPr>
            <a:endParaRPr lang="en-US" sz="11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School of Information and Library Science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University of North Carolina at Chapel Hill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http://www.ils.unc.edu/~cablake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cablake@email.unc.edu</a:t>
            </a:r>
          </a:p>
          <a:p>
            <a:pPr eaLnBrk="1" hangingPunct="1">
              <a:spcBef>
                <a:spcPct val="0"/>
              </a:spcBef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Indeed</a:t>
            </a:r>
            <a:r>
              <a:rPr lang="en-US" baseline="-25000" dirty="0" smtClean="0"/>
              <a:t>,</a:t>
            </a:r>
            <a:r>
              <a:rPr lang="en-US" dirty="0" smtClean="0"/>
              <a:t> glycine prevented Wy-14643-stimulated superoxide production by Kupffer cells. </a:t>
            </a:r>
          </a:p>
          <a:p>
            <a:pPr>
              <a:buNone/>
            </a:pPr>
            <a:r>
              <a:rPr lang="en-US" dirty="0" smtClean="0"/>
              <a:t>Claim 1</a:t>
            </a:r>
          </a:p>
          <a:p>
            <a:pPr lvl="1"/>
            <a:r>
              <a:rPr lang="en-US" dirty="0" smtClean="0"/>
              <a:t>glycine</a:t>
            </a:r>
            <a:r>
              <a:rPr lang="en-US" baseline="-25000" dirty="0" smtClean="0"/>
              <a:t>agent</a:t>
            </a:r>
            <a:r>
              <a:rPr lang="en-US" dirty="0" smtClean="0"/>
              <a:t> 			 – prevented</a:t>
            </a:r>
            <a:r>
              <a:rPr lang="en-US" baseline="-25000" dirty="0" smtClean="0"/>
              <a:t>change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[Wy-14643-stimulated superoxide production]</a:t>
            </a:r>
            <a:r>
              <a:rPr lang="en-US" baseline="-25000" dirty="0" smtClean="0"/>
              <a:t>object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Claim 2</a:t>
            </a:r>
          </a:p>
          <a:p>
            <a:pPr lvl="1"/>
            <a:r>
              <a:rPr lang="en-US" dirty="0" smtClean="0"/>
              <a:t>[Kupffer cells]</a:t>
            </a:r>
            <a:r>
              <a:rPr lang="en-US" baseline="-25000" dirty="0" smtClean="0"/>
              <a:t>agent</a:t>
            </a:r>
            <a:r>
              <a:rPr lang="en-US" dirty="0" smtClean="0"/>
              <a:t> 		 – produces</a:t>
            </a:r>
            <a:r>
              <a:rPr lang="en-US" baseline="-25000" dirty="0" smtClean="0"/>
              <a:t>change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[Wy-14643-stimulated superoxide]</a:t>
            </a:r>
            <a:r>
              <a:rPr lang="en-US" baseline="-25000" dirty="0" smtClean="0"/>
              <a:t>object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liver the number of peroxisomes increases from about 500-600/cell to &gt; 5000/cell after exposure to peroxisome proliferators. </a:t>
            </a:r>
          </a:p>
          <a:p>
            <a:pPr>
              <a:buNone/>
            </a:pPr>
            <a:r>
              <a:rPr lang="en-US" dirty="0" smtClean="0"/>
              <a:t>Claim 1</a:t>
            </a:r>
          </a:p>
          <a:p>
            <a:pPr lvl="1"/>
            <a:r>
              <a:rPr lang="en-US" dirty="0" smtClean="0"/>
              <a:t>[Peroxisomes proliferators]</a:t>
            </a:r>
            <a:r>
              <a:rPr lang="en-US" baseline="-25000" dirty="0" smtClean="0"/>
              <a:t> agent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increases</a:t>
            </a:r>
            <a:r>
              <a:rPr lang="en-US" baseline="-25000" dirty="0" smtClean="0"/>
              <a:t>changeDirection</a:t>
            </a:r>
          </a:p>
          <a:p>
            <a:pPr lvl="1"/>
            <a:r>
              <a:rPr lang="en-US" dirty="0" smtClean="0"/>
              <a:t>Peroxisomes</a:t>
            </a:r>
            <a:r>
              <a:rPr lang="en-US" baseline="-25000" dirty="0" smtClean="0"/>
              <a:t>object</a:t>
            </a:r>
          </a:p>
          <a:p>
            <a:pPr lvl="1"/>
            <a:r>
              <a:rPr lang="en-US" dirty="0" smtClean="0"/>
              <a:t>[In the liver]</a:t>
            </a:r>
            <a:r>
              <a:rPr lang="en-US" baseline="-25000" dirty="0" smtClean="0"/>
              <a:t>agentModifier</a:t>
            </a:r>
            <a:r>
              <a:rPr lang="en-US" dirty="0" smtClean="0"/>
              <a:t>   	– [number]</a:t>
            </a:r>
            <a:r>
              <a:rPr lang="en-US" baseline="-25000" dirty="0" smtClean="0"/>
              <a:t>agentModifier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weak but statistically significant correlation was observed between the plasma nm23-H1 level and the WBC count (Figure 1, n=102, r=0.437, P&lt;0.0001)</a:t>
            </a:r>
          </a:p>
          <a:p>
            <a:pPr lvl="1"/>
            <a:r>
              <a:rPr lang="en-US" dirty="0" smtClean="0"/>
              <a:t>[plasma nm23-H1 level]</a:t>
            </a:r>
            <a:r>
              <a:rPr lang="en-US" baseline="-25000" dirty="0" smtClean="0"/>
              <a:t> agent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[WBC count]</a:t>
            </a:r>
            <a:r>
              <a:rPr lang="en-US" baseline="-25000" dirty="0" smtClean="0"/>
              <a:t> object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correlation</a:t>
            </a:r>
            <a:r>
              <a:rPr lang="en-US" baseline="-25000" dirty="0" smtClean="0"/>
              <a:t> change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[statistically significant] </a:t>
            </a:r>
            <a:r>
              <a:rPr lang="en-US" baseline="-25000" dirty="0" smtClean="0"/>
              <a:t>changeModifier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plasma concentration of nm23-H1 was higher in patients with AML than in normal controls (P = .0001)</a:t>
            </a:r>
          </a:p>
          <a:p>
            <a:pPr>
              <a:buNone/>
            </a:pPr>
            <a:r>
              <a:rPr lang="en-US" dirty="0" smtClean="0"/>
              <a:t>Claim 1</a:t>
            </a:r>
          </a:p>
          <a:p>
            <a:pPr lvl="1"/>
            <a:r>
              <a:rPr lang="en-US" dirty="0" smtClean="0"/>
              <a:t>[plasma concentration of nm23-H1] </a:t>
            </a:r>
            <a:r>
              <a:rPr lang="en-US" baseline="-25000" dirty="0" smtClean="0"/>
              <a:t>basis of claim</a:t>
            </a:r>
            <a:endParaRPr lang="en-US" dirty="0" smtClean="0"/>
          </a:p>
          <a:p>
            <a:pPr lvl="1"/>
            <a:r>
              <a:rPr lang="en-US" dirty="0" smtClean="0"/>
              <a:t>[Patients with AML]</a:t>
            </a:r>
            <a:r>
              <a:rPr lang="en-US" baseline="-25000" dirty="0" smtClean="0"/>
              <a:t>agent </a:t>
            </a:r>
          </a:p>
          <a:p>
            <a:pPr lvl="1"/>
            <a:r>
              <a:rPr lang="en-US" dirty="0" smtClean="0"/>
              <a:t>higher </a:t>
            </a:r>
            <a:r>
              <a:rPr lang="en-US" baseline="-25000" dirty="0" smtClean="0"/>
              <a:t>changeDirection</a:t>
            </a:r>
            <a:endParaRPr lang="en-US" dirty="0" smtClean="0"/>
          </a:p>
          <a:p>
            <a:pPr lvl="1"/>
            <a:r>
              <a:rPr lang="en-US" dirty="0" smtClean="0"/>
              <a:t>[normal controls]</a:t>
            </a:r>
            <a:r>
              <a:rPr lang="en-US" baseline="-25000" dirty="0" smtClean="0"/>
              <a:t>object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However, the plasma nm21-H1 protein level was increased in SML-M3 patients (P=.0002)</a:t>
            </a:r>
          </a:p>
          <a:p>
            <a:pPr>
              <a:buNone/>
            </a:pPr>
            <a:r>
              <a:rPr lang="en-US" dirty="0" smtClean="0"/>
              <a:t>Claim 1</a:t>
            </a:r>
          </a:p>
          <a:p>
            <a:pPr lvl="1"/>
            <a:r>
              <a:rPr lang="en-US" dirty="0" smtClean="0"/>
              <a:t>[nm21-H1 protein level]</a:t>
            </a:r>
            <a:r>
              <a:rPr lang="en-US" baseline="-25000" dirty="0" smtClean="0"/>
              <a:t>object</a:t>
            </a:r>
            <a:endParaRPr lang="en-US" dirty="0" smtClean="0"/>
          </a:p>
          <a:p>
            <a:pPr lvl="1"/>
            <a:r>
              <a:rPr lang="en-US" dirty="0" smtClean="0"/>
              <a:t>Increased</a:t>
            </a:r>
            <a:r>
              <a:rPr lang="en-US" baseline="-25000" dirty="0" smtClean="0"/>
              <a:t>changeDirection</a:t>
            </a:r>
          </a:p>
          <a:p>
            <a:pPr lvl="1"/>
            <a:r>
              <a:rPr lang="en-US" dirty="0" smtClean="0"/>
              <a:t>[SML-M3 patients]</a:t>
            </a:r>
            <a:r>
              <a:rPr lang="en-US" baseline="-25000" dirty="0" smtClean="0"/>
              <a:t>objectModifier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Hypothesis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Claim Framework reflects how a scientist communicates her findings</a:t>
            </a:r>
          </a:p>
          <a:p>
            <a:pPr marL="0" indent="0">
              <a:buNone/>
            </a:pPr>
            <a:endParaRPr lang="en-US" sz="400" dirty="0" smtClean="0"/>
          </a:p>
          <a:p>
            <a:pPr lvl="1"/>
            <a:r>
              <a:rPr lang="en-US" dirty="0" smtClean="0"/>
              <a:t>Full text documents randomly selected from biomedical literature will report findings using constructs within the Claim Framework</a:t>
            </a:r>
          </a:p>
          <a:p>
            <a:pPr lvl="1"/>
            <a:r>
              <a:rPr lang="en-US" dirty="0" smtClean="0"/>
              <a:t>Human annotators will agree on facets within the Claim Framework</a:t>
            </a:r>
          </a:p>
          <a:p>
            <a:pPr lvl="1"/>
            <a:r>
              <a:rPr lang="en-US" dirty="0" smtClean="0"/>
              <a:t>The Claim Framework will generalize to a variety of scientific literatures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Hypothesis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Facets within the Claim Framework can be populated automatically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The system will detect all claims identified by the human annotators (i.e. recall)</a:t>
            </a:r>
          </a:p>
          <a:p>
            <a:pPr lvl="1"/>
            <a:r>
              <a:rPr lang="en-US" dirty="0" smtClean="0"/>
              <a:t>The system will only identify claims that were identified by the human annotators (i.e. precision)</a:t>
            </a:r>
          </a:p>
          <a:p>
            <a:pPr lvl="1"/>
            <a:r>
              <a:rPr lang="en-US" dirty="0" smtClean="0"/>
              <a:t>The system design will generalize to new literatures by avoiding domain specific constructs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the Claim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 smtClean="0"/>
              <a:t>Draft Claim Framework given to two annotators</a:t>
            </a:r>
          </a:p>
          <a:p>
            <a:r>
              <a:rPr lang="en-US" dirty="0" smtClean="0"/>
              <a:t>Pilot Study: Identify </a:t>
            </a:r>
            <a:r>
              <a:rPr lang="en-US" b="1" dirty="0" smtClean="0"/>
              <a:t>every claim</a:t>
            </a:r>
          </a:p>
          <a:p>
            <a:pPr lvl="1"/>
            <a:r>
              <a:rPr lang="en-US" dirty="0" smtClean="0"/>
              <a:t>Include claims that don’t conform to the framework</a:t>
            </a:r>
          </a:p>
          <a:p>
            <a:pPr lvl="1"/>
            <a:r>
              <a:rPr lang="en-US" dirty="0" smtClean="0"/>
              <a:t>Don’t consider how this will be automated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Content Placeholder 4" descr="Figure1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09800" y="4158364"/>
            <a:ext cx="4876800" cy="2547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the Claim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352800" cy="4114800"/>
          </a:xfrm>
        </p:spPr>
        <p:txBody>
          <a:bodyPr/>
          <a:lstStyle/>
          <a:p>
            <a:r>
              <a:rPr lang="en-US" dirty="0" smtClean="0"/>
              <a:t>Main study</a:t>
            </a:r>
          </a:p>
          <a:p>
            <a:pPr lvl="1"/>
            <a:r>
              <a:rPr lang="en-US" dirty="0" smtClean="0"/>
              <a:t>25 articles</a:t>
            </a:r>
          </a:p>
          <a:p>
            <a:endParaRPr lang="en-US" sz="900" dirty="0" smtClean="0"/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Random set of sentences annotated twice</a:t>
            </a:r>
          </a:p>
          <a:p>
            <a:pPr lvl="1"/>
            <a:r>
              <a:rPr lang="en-US" dirty="0" smtClean="0"/>
              <a:t>Feedback provided daily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5" name="Picture 4" descr="Figure3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7469" y="2133600"/>
            <a:ext cx="4921731" cy="385653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91000"/>
          </a:xfrm>
        </p:spPr>
        <p:txBody>
          <a:bodyPr/>
          <a:lstStyle/>
          <a:p>
            <a:r>
              <a:rPr lang="en-US" dirty="0" smtClean="0"/>
              <a:t>All documents</a:t>
            </a:r>
          </a:p>
          <a:p>
            <a:pPr lvl="1"/>
            <a:r>
              <a:rPr lang="en-US" dirty="0" smtClean="0"/>
              <a:t>Total number of sentences: 5535 </a:t>
            </a:r>
          </a:p>
          <a:p>
            <a:pPr lvl="1"/>
            <a:r>
              <a:rPr lang="en-US" dirty="0" smtClean="0"/>
              <a:t>Sentences with &gt;=1 claim: 1250 (22.6%)</a:t>
            </a:r>
          </a:p>
          <a:p>
            <a:pPr lvl="1"/>
            <a:r>
              <a:rPr lang="en-US" dirty="0" smtClean="0"/>
              <a:t>Total number of claims: 3228</a:t>
            </a:r>
          </a:p>
          <a:p>
            <a:pPr lvl="1"/>
            <a:r>
              <a:rPr lang="en-US" dirty="0" smtClean="0"/>
              <a:t>Average claims per sentence: 2.51 </a:t>
            </a:r>
          </a:p>
          <a:p>
            <a:pPr lvl="1"/>
            <a:r>
              <a:rPr lang="en-US" dirty="0" smtClean="0"/>
              <a:t>Claims that did not fit in the Framework: 31</a:t>
            </a:r>
          </a:p>
          <a:p>
            <a:r>
              <a:rPr lang="en-US" dirty="0" smtClean="0"/>
              <a:t>Per document</a:t>
            </a:r>
          </a:p>
          <a:p>
            <a:pPr lvl="1"/>
            <a:r>
              <a:rPr lang="en-US" dirty="0" smtClean="0"/>
              <a:t>Average number of sentences: 191 </a:t>
            </a:r>
          </a:p>
          <a:p>
            <a:pPr lvl="1"/>
            <a:r>
              <a:rPr lang="en-US" dirty="0" smtClean="0"/>
              <a:t>Average number of sentences with &gt;=1 claim:43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Left Arrow 5"/>
          <p:cNvSpPr/>
          <p:nvPr/>
        </p:nvSpPr>
        <p:spPr bwMode="auto">
          <a:xfrm>
            <a:off x="5638800" y="3048000"/>
            <a:ext cx="978408" cy="484632"/>
          </a:xfrm>
          <a:prstGeom prst="leftArrow">
            <a:avLst/>
          </a:prstGeom>
          <a:solidFill>
            <a:srgbClr val="CCFF99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136F4-0449-4F0F-8B0B-DE60161BB60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Motivation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Relentless increase in electronically available text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j-lt"/>
              </a:rPr>
              <a:t>Life Sciences</a:t>
            </a:r>
          </a:p>
          <a:p>
            <a:pPr lvl="2" eaLnBrk="1" hangingPunct="1">
              <a:defRPr/>
            </a:pPr>
            <a:r>
              <a:rPr lang="en-US" sz="2000" dirty="0" smtClean="0"/>
              <a:t>The NLM added the 17 million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entry to PubMed in April 2007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+mj-lt"/>
              </a:rPr>
              <a:t>5,200 journals indexed</a:t>
            </a:r>
          </a:p>
          <a:p>
            <a:pPr lvl="2" eaLnBrk="1" hangingPunct="1">
              <a:defRPr/>
            </a:pPr>
            <a:r>
              <a:rPr lang="en-US" sz="2000" dirty="0" smtClean="0">
                <a:latin typeface="+mj-lt"/>
              </a:rPr>
              <a:t>12,000 new articles each week !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j-lt"/>
              </a:rPr>
              <a:t>Chemistry – more than 110,000 articles in 1 year alone</a:t>
            </a:r>
          </a:p>
          <a:p>
            <a:pPr eaLnBrk="1" hangingPunct="1">
              <a:defRPr/>
            </a:pPr>
            <a:r>
              <a:rPr lang="en-US" sz="2800" dirty="0" smtClean="0">
                <a:latin typeface="+mj-lt"/>
              </a:rPr>
              <a:t>Consequences: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j-lt"/>
              </a:rPr>
              <a:t>Hundreds of thousands of relevant articles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j-lt"/>
              </a:rPr>
              <a:t>Implicit connections between literature go unnoticed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95400" y="5880100"/>
            <a:ext cx="6019800" cy="5207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0" dirty="0">
                <a:cs typeface="Times New Roman" pitchFamily="18" charset="0"/>
              </a:rPr>
              <a:t>Shift from Retrieval to </a:t>
            </a:r>
            <a:r>
              <a:rPr lang="en-US" sz="3200" dirty="0">
                <a:cs typeface="Times New Roman" pitchFamily="18" charset="0"/>
              </a:rPr>
              <a:t>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457200" y="2057400"/>
            <a:ext cx="8382000" cy="4267200"/>
          </a:xfrm>
          <a:prstGeom prst="rect">
            <a:avLst/>
          </a:prstGeom>
          <a:solidFill>
            <a:srgbClr val="CCFF99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Claim Categories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020D9-BC39-4474-BE43-A271B1350B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2209801"/>
          <a:ext cx="8153400" cy="4038599"/>
        </p:xfrm>
        <a:graphic>
          <a:graphicData uri="http://schemas.openxmlformats.org/drawingml/2006/table">
            <a:tbl>
              <a:tblPr/>
              <a:tblGrid>
                <a:gridCol w="1846053"/>
                <a:gridCol w="1049547"/>
                <a:gridCol w="1143000"/>
                <a:gridCol w="838200"/>
                <a:gridCol w="1219200"/>
                <a:gridCol w="1090419"/>
                <a:gridCol w="966981"/>
              </a:tblGrid>
              <a:tr h="5728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Category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Pilot(%)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Main(%)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Explicit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77.11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83.42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76.63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Implicit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Observation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9.23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285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Correlation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5.39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5.75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14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Comparison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5.11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851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2830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020D9-BC39-4474-BE43-A271B1350B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52400" y="304800"/>
            <a:ext cx="8686800" cy="6477000"/>
          </a:xfrm>
          <a:prstGeom prst="rect">
            <a:avLst/>
          </a:prstGeom>
          <a:solidFill>
            <a:srgbClr val="CCFF99"/>
          </a:solidFill>
          <a:ln w="190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33400"/>
          <a:ext cx="8382000" cy="6309360"/>
        </p:xfrm>
        <a:graphic>
          <a:graphicData uri="http://schemas.openxmlformats.org/drawingml/2006/table">
            <a:tbl>
              <a:tblPr/>
              <a:tblGrid>
                <a:gridCol w="3454330"/>
                <a:gridCol w="1177526"/>
                <a:gridCol w="1272949"/>
                <a:gridCol w="1395092"/>
                <a:gridCol w="1082103"/>
              </a:tblGrid>
              <a:tr h="357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All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 Documents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Annotation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Total (%)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Words (Avg)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Agent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2894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89.65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5221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1.80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Agent Direction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285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8.83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291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1.02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Agent Modifier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1246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38.60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4448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3.57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Object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3197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99.04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6849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2.14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Object Direction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271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8.40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283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1.04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Object Modifier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1561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48.36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5383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3.44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Change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1897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58.77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1953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1.03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Change Direction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1337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41.42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1358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1.02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Change Modifier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1147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35.53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1618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1.41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Claim Basis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165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5.11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394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2.39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Claim Basis Dir.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42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1.30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43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1.02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Claim Basis Mod.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86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2.66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266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3.09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Total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3228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 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28107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8.70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09600" y="2133600"/>
            <a:ext cx="7924800" cy="2971800"/>
          </a:xfrm>
          <a:prstGeom prst="rect">
            <a:avLst/>
          </a:prstGeom>
          <a:solidFill>
            <a:srgbClr val="CCFF99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 Annotator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4114800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Information Facet	Kappa	Agreement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	Agent		0.71 		substantial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	Object 		0.77 		substantial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	Change 		0.57 		moderate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+mn-ea"/>
                <a:cs typeface="+mn-cs"/>
              </a:rPr>
              <a:t>Change+ChangeDir 	0.88 		almost perfect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5AFB40-C90C-4B16-9F86-36112E19B20B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685800" y="1752600"/>
            <a:ext cx="7543800" cy="4419600"/>
          </a:xfrm>
          <a:prstGeom prst="rect">
            <a:avLst/>
          </a:prstGeom>
          <a:solidFill>
            <a:srgbClr val="CCFF99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Claims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755648"/>
          <a:ext cx="7315201" cy="4416552"/>
        </p:xfrm>
        <a:graphic>
          <a:graphicData uri="http://schemas.openxmlformats.org/drawingml/2006/table">
            <a:tbl>
              <a:tblPr/>
              <a:tblGrid>
                <a:gridCol w="2442061"/>
                <a:gridCol w="1264966"/>
                <a:gridCol w="1118516"/>
                <a:gridCol w="1346657"/>
                <a:gridCol w="1143001"/>
              </a:tblGrid>
              <a:tr h="420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Total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Sentences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 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With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%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%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5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Section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Claim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Total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section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claim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Abstract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98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309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31.72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7.84  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5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Introduction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357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979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36.47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28.56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Method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1121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0.54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0.48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9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Result 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293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1829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16.02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23.44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67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Discussion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539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1406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38.34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43.12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Total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1250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5535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22.58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100.00</a:t>
                      </a:r>
                      <a:endParaRPr lang="en-US" sz="28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 rot="16200000" flipH="1">
            <a:off x="4762888" y="4000889"/>
            <a:ext cx="4342609" cy="16"/>
          </a:xfrm>
          <a:prstGeom prst="line">
            <a:avLst/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thus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99% of the claims made in these articles could be captured in the Claim Framework</a:t>
            </a:r>
          </a:p>
          <a:p>
            <a:r>
              <a:rPr lang="en-US" dirty="0" smtClean="0"/>
              <a:t>22% of sentences report at least 1 claim</a:t>
            </a:r>
          </a:p>
          <a:p>
            <a:r>
              <a:rPr lang="en-US" dirty="0" smtClean="0"/>
              <a:t>77% of the claims identified were explicit</a:t>
            </a:r>
          </a:p>
          <a:p>
            <a:r>
              <a:rPr lang="en-US" dirty="0" smtClean="0"/>
              <a:t>8% of claims are made in the abstract</a:t>
            </a:r>
          </a:p>
          <a:p>
            <a:r>
              <a:rPr lang="en-US" dirty="0" smtClean="0"/>
              <a:t>Agreement</a:t>
            </a:r>
          </a:p>
          <a:p>
            <a:pPr lvl="1"/>
            <a:r>
              <a:rPr lang="en-US" dirty="0" smtClean="0"/>
              <a:t>substantial between agents and objects </a:t>
            </a:r>
          </a:p>
          <a:p>
            <a:pPr lvl="1"/>
            <a:r>
              <a:rPr lang="en-US" dirty="0" smtClean="0"/>
              <a:t>almost perfect for change and change 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</a:p>
        </p:txBody>
      </p:sp>
      <p:sp>
        <p:nvSpPr>
          <p:cNvPr id="61445" name="Content Placeholder 2"/>
          <p:cNvSpPr txBox="1">
            <a:spLocks/>
          </p:cNvSpPr>
          <p:nvPr/>
        </p:nvSpPr>
        <p:spPr bwMode="auto">
          <a:xfrm>
            <a:off x="762000" y="1752600"/>
            <a:ext cx="7620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FontTx/>
              <a:buChar char="–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This project supported in part by</a:t>
            </a:r>
          </a:p>
          <a:p>
            <a:pPr marL="742950" lvl="1" indent="-285750" eaLnBrk="0" hangingPunct="0">
              <a:buFontTx/>
              <a:buChar char="–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Renaissance Computing Institute (RENCI) Faculty Fellowship Program</a:t>
            </a:r>
          </a:p>
          <a:p>
            <a:pPr marL="742950" lvl="1" indent="-285750" eaLnBrk="0" hangingPunct="0">
              <a:buFontTx/>
              <a:buChar char="–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NSF Center for Environmentally Responsible Solvents and Processes (CERSP CHE-9876674)</a:t>
            </a:r>
          </a:p>
          <a:p>
            <a:pPr marL="285750" indent="-285750" eaLnBrk="0" hangingPunct="0">
              <a:buFontTx/>
              <a:buChar char="–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This project used resources provided by </a:t>
            </a:r>
          </a:p>
          <a:p>
            <a:pPr marL="742950" lvl="1" indent="-285750" eaLnBrk="0" hangingPunct="0">
              <a:buFontTx/>
              <a:buChar char="–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the OSG, which is supported by the NSF &amp; the U.S. Department of Energy's Office of Science</a:t>
            </a:r>
          </a:p>
          <a:p>
            <a:pPr marL="342900" indent="-342900" eaLnBrk="0" hangingPunct="0">
              <a:buFontTx/>
              <a:buChar char="•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The speaker thanks</a:t>
            </a:r>
          </a:p>
          <a:p>
            <a:pPr marL="742950" lvl="1" indent="-285750" eaLnBrk="0" hangingPunct="0">
              <a:buFontTx/>
              <a:buChar char="•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Nassib Nassar and Mats Rynge (RENCI)</a:t>
            </a:r>
          </a:p>
          <a:p>
            <a:pPr marL="742950" lvl="1" indent="-285750" eaLnBrk="0" hangingPunct="0">
              <a:buFontTx/>
              <a:buChar char="•"/>
            </a:pPr>
            <a:r>
              <a:rPr lang="en-US" sz="2800" b="0" dirty="0" smtClean="0">
                <a:solidFill>
                  <a:schemeClr val="bg1"/>
                </a:solidFill>
                <a:latin typeface="Garamond" pitchFamily="18" charset="0"/>
              </a:rPr>
              <a:t>Amol Bapat and Ryan Jones (SILS)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•"/>
            </a:pPr>
            <a:endParaRPr lang="en-US" sz="2800" b="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Questions and Comments Welcome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 smtClean="0"/>
              <a:t>Catherine Blake</a:t>
            </a:r>
          </a:p>
          <a:p>
            <a:pPr>
              <a:defRPr/>
            </a:pPr>
            <a:r>
              <a:rPr lang="en-US" sz="2400" dirty="0" smtClean="0"/>
              <a:t>cablake@email.unc.edu</a:t>
            </a:r>
          </a:p>
          <a:p>
            <a:pPr>
              <a:defRPr/>
            </a:pPr>
            <a:r>
              <a:rPr lang="en-US" sz="2400" dirty="0" smtClean="0"/>
              <a:t>http://www.ils.unc.edu/~cablake</a:t>
            </a:r>
            <a:endParaRPr lang="en-US" sz="1050" dirty="0" smtClean="0"/>
          </a:p>
          <a:p>
            <a:pPr>
              <a:defRPr/>
            </a:pPr>
            <a:r>
              <a:rPr lang="en-US" sz="2400" dirty="0" smtClean="0"/>
              <a:t>School of Information and Library Science</a:t>
            </a:r>
          </a:p>
          <a:p>
            <a:pPr>
              <a:defRPr/>
            </a:pPr>
            <a:r>
              <a:rPr lang="en-US" sz="2400" dirty="0" smtClean="0"/>
              <a:t>University of North Carolina at Chapel 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Newspaper genre</a:t>
            </a:r>
          </a:p>
          <a:p>
            <a:pPr lvl="1"/>
            <a:r>
              <a:rPr lang="en-US" dirty="0" smtClean="0"/>
              <a:t>People, places, and organizations</a:t>
            </a:r>
          </a:p>
          <a:p>
            <a:pPr lvl="1"/>
            <a:r>
              <a:rPr lang="en-US" dirty="0" smtClean="0"/>
              <a:t>Message Understanding Conference (MUC)</a:t>
            </a:r>
          </a:p>
          <a:p>
            <a:r>
              <a:rPr lang="en-US" dirty="0" smtClean="0"/>
              <a:t>Biomedical genre</a:t>
            </a:r>
          </a:p>
          <a:p>
            <a:pPr lvl="1"/>
            <a:r>
              <a:rPr lang="en-US" dirty="0" smtClean="0"/>
              <a:t>Genes and proteins </a:t>
            </a:r>
          </a:p>
          <a:p>
            <a:pPr lvl="1"/>
            <a:r>
              <a:rPr lang="en-US" dirty="0" smtClean="0"/>
              <a:t>Diseases and treatments</a:t>
            </a:r>
          </a:p>
          <a:p>
            <a:pPr lvl="1"/>
            <a:r>
              <a:rPr lang="en-US" dirty="0" smtClean="0"/>
              <a:t>Chemical compounds</a:t>
            </a:r>
          </a:p>
          <a:p>
            <a:pPr lvl="1"/>
            <a:r>
              <a:rPr lang="en-US" dirty="0" smtClean="0"/>
              <a:t>Challenges: BioCreative , GENIA, JNLPBA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Newspaper genre</a:t>
            </a:r>
          </a:p>
          <a:p>
            <a:pPr lvl="1"/>
            <a:r>
              <a:rPr lang="en-US" dirty="0" smtClean="0"/>
              <a:t>Person moving from one company to another</a:t>
            </a:r>
          </a:p>
          <a:p>
            <a:r>
              <a:rPr lang="en-US" dirty="0" smtClean="0"/>
              <a:t>Biomedicine genre</a:t>
            </a:r>
          </a:p>
          <a:p>
            <a:pPr lvl="1"/>
            <a:r>
              <a:rPr lang="en-US" dirty="0" smtClean="0"/>
              <a:t>genes and proteins e.g. binds, inhibits</a:t>
            </a:r>
          </a:p>
          <a:p>
            <a:pPr lvl="1"/>
            <a:r>
              <a:rPr lang="en-US" dirty="0" smtClean="0"/>
              <a:t>ARBITER (Rindflesch, Rajan, &amp; Hunter, 2000)</a:t>
            </a:r>
            <a:endParaRPr lang="en-US" sz="3200" dirty="0" smtClean="0"/>
          </a:p>
          <a:p>
            <a:pPr lvl="1"/>
            <a:r>
              <a:rPr lang="en-US" dirty="0" smtClean="0"/>
              <a:t>Geneways (Rzhetsky, et al, 2004)</a:t>
            </a:r>
          </a:p>
          <a:p>
            <a:pPr lvl="1"/>
            <a:r>
              <a:rPr lang="en-US" dirty="0" smtClean="0"/>
              <a:t>relEx (Fundel, Kuffner, &amp; Zimmer, 2007)</a:t>
            </a:r>
          </a:p>
          <a:p>
            <a:pPr lvl="1"/>
            <a:r>
              <a:rPr lang="en-US" dirty="0" smtClean="0"/>
              <a:t>GENIA www-tsujii.is.s.u-tokyo.ac.jp/GENIA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Newspaper genre</a:t>
            </a:r>
          </a:p>
          <a:p>
            <a:pPr lvl="1"/>
            <a:r>
              <a:rPr lang="en-US" dirty="0" smtClean="0"/>
              <a:t>Causal relationships (Khoo, Chan, &amp; Niu, 1998)</a:t>
            </a:r>
          </a:p>
          <a:p>
            <a:r>
              <a:rPr lang="en-US" dirty="0" smtClean="0"/>
              <a:t>Biomedical genre</a:t>
            </a:r>
          </a:p>
          <a:p>
            <a:pPr lvl="1"/>
            <a:r>
              <a:rPr lang="en-US" dirty="0" smtClean="0"/>
              <a:t>Causes and treats (Price &amp; Delcambre, 2005)</a:t>
            </a:r>
          </a:p>
          <a:p>
            <a:pPr lvl="1"/>
            <a:r>
              <a:rPr lang="en-US" dirty="0" smtClean="0"/>
              <a:t>Causal knowledge (Khoo, Chan, Niu, 2000)</a:t>
            </a:r>
          </a:p>
          <a:p>
            <a:r>
              <a:rPr lang="en-US" dirty="0" smtClean="0"/>
              <a:t>Universal Grammar </a:t>
            </a:r>
          </a:p>
          <a:p>
            <a:pPr lvl="1"/>
            <a:r>
              <a:rPr lang="en-US" dirty="0" smtClean="0"/>
              <a:t>Causatives (Comrie, 1974, 1981)</a:t>
            </a:r>
          </a:p>
          <a:p>
            <a:pPr lvl="1"/>
            <a:r>
              <a:rPr lang="en-US" dirty="0" smtClean="0"/>
              <a:t>Action verbs (Thomson, 1987)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“To assert in the face of possible contradiction”</a:t>
            </a:r>
          </a:p>
          <a:p>
            <a:r>
              <a:rPr lang="en-US" dirty="0" smtClean="0"/>
              <a:t>Example sentence reporting a claim</a:t>
            </a:r>
          </a:p>
          <a:p>
            <a:pPr lvl="1"/>
            <a:r>
              <a:rPr lang="en-US" dirty="0" smtClean="0"/>
              <a:t>“This study showed that Tamoxifen reduces the breast cancer risk”</a:t>
            </a:r>
          </a:p>
          <a:p>
            <a:r>
              <a:rPr lang="en-US" dirty="0" smtClean="0"/>
              <a:t>Example Claim Framework</a:t>
            </a:r>
          </a:p>
          <a:p>
            <a:pPr lvl="1"/>
            <a:r>
              <a:rPr lang="en-US" dirty="0" smtClean="0"/>
              <a:t>Tamoxifen</a:t>
            </a:r>
            <a:r>
              <a:rPr lang="en-US" baseline="-25000" dirty="0" smtClean="0"/>
              <a:t>agent</a:t>
            </a:r>
            <a:endParaRPr lang="en-US" dirty="0" smtClean="0"/>
          </a:p>
          <a:p>
            <a:pPr lvl="1"/>
            <a:r>
              <a:rPr lang="en-US" dirty="0" smtClean="0"/>
              <a:t>reduces</a:t>
            </a:r>
            <a:r>
              <a:rPr lang="en-US" baseline="-25000" dirty="0" smtClean="0"/>
              <a:t>change</a:t>
            </a:r>
            <a:endParaRPr lang="en-US" dirty="0" smtClean="0"/>
          </a:p>
          <a:p>
            <a:pPr lvl="1"/>
            <a:r>
              <a:rPr lang="en-US" dirty="0" smtClean="0"/>
              <a:t>[breast cancer risk]</a:t>
            </a:r>
            <a:r>
              <a:rPr lang="en-US" baseline="-25000" dirty="0" smtClean="0"/>
              <a:t> object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5438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Create a </a:t>
            </a:r>
            <a:r>
              <a:rPr lang="en-US" dirty="0" smtClean="0"/>
              <a:t>Framework that reflects how claims made in biomedical literature</a:t>
            </a:r>
          </a:p>
          <a:p>
            <a:r>
              <a:rPr lang="en-US" dirty="0" smtClean="0"/>
              <a:t>The Framework should</a:t>
            </a:r>
          </a:p>
          <a:p>
            <a:pPr lvl="1"/>
            <a:r>
              <a:rPr lang="en-US" dirty="0" smtClean="0"/>
              <a:t>generalize beyond biomedicine</a:t>
            </a:r>
            <a:endParaRPr lang="en-US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differentiate between different levels of confidence in the claim</a:t>
            </a:r>
          </a:p>
          <a:p>
            <a:pPr lvl="1"/>
            <a:r>
              <a:rPr lang="en-US" dirty="0" smtClean="0">
                <a:ea typeface="+mn-ea"/>
                <a:cs typeface="+mn-cs"/>
              </a:rPr>
              <a:t>c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onsider claims made in the full text</a:t>
            </a:r>
          </a:p>
          <a:p>
            <a:r>
              <a:rPr lang="en-US" dirty="0" smtClean="0"/>
              <a:t>Populate the Framework automatically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Claim Framework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r>
              <a:rPr lang="en-US" dirty="0" smtClean="0"/>
              <a:t>Information facets	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basis of the claim</a:t>
            </a:r>
          </a:p>
          <a:p>
            <a:r>
              <a:rPr lang="en-US" dirty="0" smtClean="0"/>
              <a:t>Each information facet may have</a:t>
            </a:r>
          </a:p>
          <a:p>
            <a:pPr lvl="1"/>
            <a:r>
              <a:rPr lang="en-US" dirty="0" smtClean="0"/>
              <a:t>modifiers</a:t>
            </a:r>
          </a:p>
          <a:p>
            <a:pPr lvl="1"/>
            <a:r>
              <a:rPr lang="en-US" dirty="0" smtClean="0"/>
              <a:t>directionality</a:t>
            </a:r>
          </a:p>
          <a:p>
            <a:pPr lvl="1"/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F9EE80-F3BA-4835-9DEC-18BEE042BCF7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228600" y="1752600"/>
            <a:ext cx="8686800" cy="4267200"/>
          </a:xfrm>
          <a:prstGeom prst="rect">
            <a:avLst/>
          </a:prstGeom>
          <a:solidFill>
            <a:srgbClr val="CCFF99"/>
          </a:solidFill>
          <a:ln w="190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Claim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C7E7B3-16A7-4035-9117-A986CA2DCE2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905000"/>
          <a:ext cx="8534400" cy="4015740"/>
        </p:xfrm>
        <a:graphic>
          <a:graphicData uri="http://schemas.openxmlformats.org/drawingml/2006/table">
            <a:tbl>
              <a:tblPr/>
              <a:tblGrid>
                <a:gridCol w="2209800"/>
                <a:gridCol w="1600200"/>
                <a:gridCol w="1600200"/>
                <a:gridCol w="1676400"/>
                <a:gridCol w="1447800"/>
              </a:tblGrid>
              <a:tr h="8923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</a:rPr>
                        <a:t>Category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</a:rPr>
                        <a:t>Concept A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</a:rPr>
                        <a:t>Concept B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</a:rPr>
                        <a:t>Nature of change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+mj-lt"/>
                          <a:ea typeface="Times New Roman"/>
                        </a:rPr>
                        <a:t>Claim Basis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1. Explicit Claim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j-lt"/>
                          <a:ea typeface="Times New Roman"/>
                        </a:rPr>
                        <a:t>Agent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j-lt"/>
                          <a:ea typeface="Times New Roman"/>
                        </a:rPr>
                        <a:t>Object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Optional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3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2. Implicit Claim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j-lt"/>
                          <a:ea typeface="Times New Roman"/>
                        </a:rPr>
                        <a:t>Agent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j-lt"/>
                          <a:ea typeface="Times New Roman"/>
                        </a:rPr>
                        <a:t>Object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Optional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Optional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3. Correlation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Optional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4. Comparison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1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5. Observation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j-lt"/>
                          <a:ea typeface="Times New Roman"/>
                        </a:rPr>
                        <a:t>N/A</a:t>
                      </a:r>
                      <a:endParaRPr lang="en-US" sz="2400" dirty="0">
                        <a:latin typeface="+mj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Required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j-lt"/>
                          <a:ea typeface="Times New Roman"/>
                        </a:rPr>
                        <a:t>Optional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BDesign">
  <a:themeElements>
    <a:clrScheme name="CB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B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19050" cap="flat" cmpd="sng" algn="ctr">
          <a:solidFill>
            <a:schemeClr val="bg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99"/>
        </a:solidFill>
        <a:ln w="19050" cap="flat" cmpd="sng" algn="ctr">
          <a:solidFill>
            <a:schemeClr val="bg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B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B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B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CBDesign</Template>
  <TotalTime>4822</TotalTime>
  <Words>1114</Words>
  <Application>Microsoft PowerPoint 7.0</Application>
  <PresentationFormat>On-screen Show (4:3)</PresentationFormat>
  <Paragraphs>378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CBDesign</vt:lpstr>
      <vt:lpstr>Beyond Genes, Proteins, and Abstracts:   A Framework to Capture Scientific Claims</vt:lpstr>
      <vt:lpstr>Motivation</vt:lpstr>
      <vt:lpstr>Entity Extraction</vt:lpstr>
      <vt:lpstr>Relationship Extraction</vt:lpstr>
      <vt:lpstr>Causal Relationships</vt:lpstr>
      <vt:lpstr>Claim Definition</vt:lpstr>
      <vt:lpstr>Goals</vt:lpstr>
      <vt:lpstr>The Claim Framework</vt:lpstr>
      <vt:lpstr>The Claim Framework</vt:lpstr>
      <vt:lpstr>Explicit Claims</vt:lpstr>
      <vt:lpstr>Implicit Claims</vt:lpstr>
      <vt:lpstr>Correlations</vt:lpstr>
      <vt:lpstr>Comparisons</vt:lpstr>
      <vt:lpstr>Observations</vt:lpstr>
      <vt:lpstr>Working Hypothesis 1</vt:lpstr>
      <vt:lpstr>Working Hypothesis 2</vt:lpstr>
      <vt:lpstr>Validating the Claim Framework</vt:lpstr>
      <vt:lpstr>Validating the Claim Framework</vt:lpstr>
      <vt:lpstr>Results</vt:lpstr>
      <vt:lpstr>Distribution of Claim Categories</vt:lpstr>
      <vt:lpstr>Slide 21</vt:lpstr>
      <vt:lpstr>Inter Annotator Agreement</vt:lpstr>
      <vt:lpstr>Location of Claims</vt:lpstr>
      <vt:lpstr>Findings thus far</vt:lpstr>
      <vt:lpstr>Acknowledgements</vt:lpstr>
      <vt:lpstr>Questions and Comments Welcome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 The Entity-Relationship Model</dc:title>
  <dc:creator>Catherine Blake</dc:creator>
  <cp:lastModifiedBy>Becki Culbert (Swift Group)</cp:lastModifiedBy>
  <cp:revision>397</cp:revision>
  <cp:lastPrinted>1601-01-01T00:00:00Z</cp:lastPrinted>
  <dcterms:created xsi:type="dcterms:W3CDTF">2006-01-27T14:28:47Z</dcterms:created>
  <dcterms:modified xsi:type="dcterms:W3CDTF">2008-12-09T17:38:19Z</dcterms:modified>
</cp:coreProperties>
</file>