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3" r:id="rId4"/>
    <p:sldId id="275" r:id="rId5"/>
    <p:sldId id="259" r:id="rId6"/>
    <p:sldId id="268" r:id="rId7"/>
    <p:sldId id="270" r:id="rId8"/>
    <p:sldId id="271" r:id="rId9"/>
    <p:sldId id="272" r:id="rId10"/>
    <p:sldId id="269" r:id="rId11"/>
    <p:sldId id="276" r:id="rId12"/>
    <p:sldId id="277" r:id="rId13"/>
    <p:sldId id="282" r:id="rId14"/>
    <p:sldId id="260" r:id="rId15"/>
    <p:sldId id="280" r:id="rId16"/>
    <p:sldId id="278" r:id="rId17"/>
    <p:sldId id="262" r:id="rId18"/>
    <p:sldId id="279" r:id="rId19"/>
    <p:sldId id="283" r:id="rId20"/>
    <p:sldId id="274" r:id="rId21"/>
    <p:sldId id="28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31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63F0965-58E7-6B4C-B987-99DCB4E4F6AA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7A330BA-91E9-4642-BC6D-468F70BE26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9FEF2-7876-524E-A95E-7E35359EE81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F579B9-4B3B-8C49-8BAB-2F1DAA2B0A1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C273F0-C1AB-7648-8230-F695BF93A25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FBB42-3BCD-6B42-BBA3-C13A160EE5A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D51855-4F1F-2945-9F04-56C5E355F15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8D2F5B-519F-CD4C-91F5-C91B6070530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B12557-8120-9845-AE5E-2AB6067950C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D48CC-5CCE-854A-A442-85AF7480C1FD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BA651D-65DB-284C-88E1-DA3D131ECA14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9B187F-640A-6740-8040-21F5033A124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50D94-C346-794F-9431-F31D5C219E7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E787B-6264-B24F-9DB3-C36EE165CB6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9C935-1B0A-0B4F-947C-55BEBFFFFF3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FF079-D68B-3940-ACDB-C3BD61D7C7C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C12574-D4C4-1F47-8C1F-79B114B44C7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D6C00-4AA3-D347-B24D-AC17CE42B3CD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9F6EC-EEFB-D648-A22F-6A03DA3E3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703FB-1468-C942-9776-69578EEEF47C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05E1-ECE9-B740-A7C9-811085E05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0AC3D41-2845-9640-BE2F-1533DE30E4AD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27C7C0-D895-244F-86BC-7280F4137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62AD3B3-5C63-7C4C-8FAF-4A026F846FE0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B4C94EF-6B95-1E4C-8D0B-F76164115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F6CECEA-EF0A-8043-8540-86765DF5BF68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D43D55-387D-5246-A5D7-E7DB66A5B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AF5E4-F682-3E4D-A253-83CD840795E0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498C-4823-0248-87D4-3D5F62F8E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4BE16-9A45-624B-BECA-A4E6D39758C1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E0B87-5831-AF4F-8C32-044843B65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5" name="Freeform 1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E796F9-D70F-574F-B7B1-470FF903984A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36218-91AC-F843-92FB-0962B3B1D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9EAD89-6067-1D44-853C-AAE21A1CD4B9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D1A6F6-B44F-1843-8D36-AF5F7D90D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8DDA-8121-F647-846B-EA9D3E470E3D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677-A620-494C-ACB8-981FEF8EC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" name="Freeform 1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58AF6-D795-1C40-A8F4-ECEB91ECDC14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4F79-E7F3-C942-AA3A-6A6BFDA10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50C2-4EFF-4E40-8059-5BEAF80EE52B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A19F-409B-BE44-BE92-6211B42DF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9128A-3A2B-FD49-B339-F0E512BD1EE0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720D-DF45-DA4B-8914-97A958F0A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C7A7D-F4D5-794C-A6BC-5E45AE03B39A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291AA-1BA3-7C43-8C4A-B50E7D061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AEF48-4B23-BE41-A0B2-7F762A71336A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D05C1-078C-1744-AA44-B3F37F8EA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BFBFBF"/>
                </a:solidFill>
                <a:latin typeface="Corbel" charset="0"/>
              </a:defRPr>
            </a:lvl1pPr>
          </a:lstStyle>
          <a:p>
            <a:fld id="{729AAA09-BB55-E547-AA1E-B0B8BEB32066}" type="datetimeFigureOut">
              <a:rPr lang="en-US"/>
              <a:pPr/>
              <a:t>12/7/08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BFBFBF"/>
                </a:solidFill>
                <a:latin typeface="Corbe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BFBFBF"/>
                </a:solidFill>
                <a:latin typeface="Corbel" charset="0"/>
              </a:defRPr>
            </a:lvl1pPr>
          </a:lstStyle>
          <a:p>
            <a:fld id="{9517CFE6-A9C6-6E4A-84A5-60A4383C36F0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5" r:id="rId3"/>
    <p:sldLayoutId id="2147483674" r:id="rId4"/>
    <p:sldLayoutId id="2147483678" r:id="rId5"/>
    <p:sldLayoutId id="2147483679" r:id="rId6"/>
    <p:sldLayoutId id="2147483680" r:id="rId7"/>
    <p:sldLayoutId id="2147483673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Font typeface="Wingdings 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A6A6A6"/>
        </a:buClr>
        <a:buFont typeface="Wingdings 2" charset="2"/>
        <a:buChar char="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A6A6A6"/>
        </a:buClr>
        <a:buFont typeface="Wingdings 2" charset="2"/>
        <a:buChar char="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thitrust.org/" TargetMode="External"/><Relationship Id="rId4" Type="http://schemas.openxmlformats.org/officeDocument/2006/relationships/hyperlink" Target="http://chronopolis.sdsc.edu/" TargetMode="External"/><Relationship Id="rId5" Type="http://schemas.openxmlformats.org/officeDocument/2006/relationships/hyperlink" Target="http://www.tacc.utexas.edu/" TargetMode="External"/><Relationship Id="rId7" Type="http://schemas.openxmlformats.org/officeDocument/2006/relationships/hyperlink" Target="http://libraries.iub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dsc.edu/" TargetMode="External"/><Relationship Id="rId3" Type="http://schemas.openxmlformats.org/officeDocument/2006/relationships/hyperlink" Target="http://libraries.ucsd.edu/" TargetMode="External"/><Relationship Id="rId6" Type="http://schemas.openxmlformats.org/officeDocument/2006/relationships/hyperlink" Target="http://www.tdl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219200"/>
            <a:ext cx="7826281" cy="304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/>
              <a:t>Cyberinfrastructure</a:t>
            </a:r>
            <a:r>
              <a:rPr lang="en-US" sz="4400" dirty="0" smtClean="0"/>
              <a:t> Collaboration for Digital Preservation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4953000"/>
            <a:ext cx="7826281" cy="860611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December 2008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Chris Jordan, David Minor, Robert H. </a:t>
            </a:r>
            <a:r>
              <a:rPr lang="en-US" dirty="0" err="1" smtClean="0"/>
              <a:t>Mcdonald</a:t>
            </a:r>
            <a:r>
              <a:rPr lang="en-US" dirty="0" smtClean="0"/>
              <a:t>, </a:t>
            </a:r>
            <a:r>
              <a:rPr lang="en-US" dirty="0" err="1" smtClean="0"/>
              <a:t>Ardys</a:t>
            </a:r>
            <a:r>
              <a:rPr lang="en-US" dirty="0" smtClean="0"/>
              <a:t> </a:t>
            </a:r>
            <a:r>
              <a:rPr lang="en-US" smtClean="0"/>
              <a:t>Kozbial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Hybrid, Multilayer Solutions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/>
              <a:t>Toolkit contains a number of tools for managing data in grid environments:</a:t>
            </a:r>
            <a:br>
              <a:rPr lang="en-US" dirty="0"/>
            </a:br>
            <a:endParaRPr lang="en-US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209800" y="2438400"/>
            <a:ext cx="65532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buClr>
                <a:schemeClr val="tx2"/>
              </a:buClr>
              <a:buFont typeface="Arial" charset="0"/>
              <a:buChar char="•"/>
            </a:pPr>
            <a:r>
              <a:rPr lang="en-US" sz="2100" dirty="0">
                <a:latin typeface="Corbel" charset="0"/>
              </a:rPr>
              <a:t>   </a:t>
            </a:r>
            <a:r>
              <a:rPr lang="en-US" sz="2100" dirty="0" err="1">
                <a:latin typeface="Corbel" charset="0"/>
              </a:rPr>
              <a:t>GridFTP</a:t>
            </a:r>
            <a:r>
              <a:rPr lang="en-US" sz="2100" dirty="0">
                <a:latin typeface="Corbel" charset="0"/>
              </a:rPr>
              <a:t> mechanism for high-performance data transfer</a:t>
            </a:r>
            <a:br>
              <a:rPr lang="en-US" sz="2100" dirty="0">
                <a:latin typeface="Corbel" charset="0"/>
              </a:rPr>
            </a:br>
            <a:endParaRPr lang="en-US" sz="2100" dirty="0">
              <a:latin typeface="Corbel" charset="0"/>
            </a:endParaRPr>
          </a:p>
          <a:p>
            <a:pPr marL="0" lvl="1">
              <a:buClr>
                <a:schemeClr val="tx2"/>
              </a:buClr>
              <a:buFont typeface="Arial" charset="0"/>
              <a:buChar char="•"/>
            </a:pPr>
            <a:r>
              <a:rPr lang="en-US" sz="2100" dirty="0">
                <a:latin typeface="Corbel" charset="0"/>
              </a:rPr>
              <a:t>   Reliable File Transfer service</a:t>
            </a:r>
            <a:r>
              <a:rPr lang="en-US" sz="2100" dirty="0" smtClean="0">
                <a:latin typeface="Corbel" charset="0"/>
              </a:rPr>
              <a:t> to </a:t>
            </a:r>
            <a:r>
              <a:rPr lang="en-US" sz="2100" dirty="0">
                <a:latin typeface="Corbel" charset="0"/>
              </a:rPr>
              <a:t>manage movement of large numbers of files across multiple resources</a:t>
            </a:r>
            <a:br>
              <a:rPr lang="en-US" sz="2100" dirty="0">
                <a:latin typeface="Corbel" charset="0"/>
              </a:rPr>
            </a:br>
            <a:endParaRPr lang="en-US" sz="2100" dirty="0">
              <a:latin typeface="Corbel" charset="0"/>
            </a:endParaRPr>
          </a:p>
          <a:p>
            <a:pPr marL="0" lvl="1">
              <a:buClr>
                <a:schemeClr val="tx2"/>
              </a:buClr>
              <a:buFont typeface="Arial" charset="0"/>
              <a:buChar char="•"/>
            </a:pPr>
            <a:r>
              <a:rPr lang="en-US" sz="2100" dirty="0">
                <a:latin typeface="Corbel" charset="0"/>
              </a:rPr>
              <a:t>   Cross-realm authentication and security </a:t>
            </a:r>
            <a:r>
              <a:rPr lang="en-US" sz="2100" dirty="0" smtClean="0">
                <a:latin typeface="Corbel" charset="0"/>
              </a:rPr>
              <a:t>services</a:t>
            </a:r>
          </a:p>
          <a:p>
            <a:pPr marL="0" lvl="1">
              <a:buClr>
                <a:schemeClr val="tx2"/>
              </a:buClr>
              <a:buFont typeface="Arial" charset="0"/>
              <a:buChar char="•"/>
            </a:pPr>
            <a:endParaRPr lang="en-US" sz="2100" dirty="0" smtClean="0">
              <a:latin typeface="Corbel" charset="0"/>
            </a:endParaRPr>
          </a:p>
          <a:p>
            <a:pPr marL="0" lvl="1">
              <a:buClr>
                <a:schemeClr val="tx2"/>
              </a:buClr>
              <a:buFont typeface="Arial" charset="0"/>
              <a:buChar char="•"/>
            </a:pPr>
            <a:r>
              <a:rPr lang="en-US" sz="2100" dirty="0" smtClean="0">
                <a:latin typeface="Corbel" charset="0"/>
              </a:rPr>
              <a:t>    </a:t>
            </a:r>
            <a:r>
              <a:rPr lang="en-US" sz="2100" dirty="0" err="1" smtClean="0">
                <a:latin typeface="Corbel" charset="0"/>
              </a:rPr>
              <a:t>TeraGrid</a:t>
            </a:r>
            <a:r>
              <a:rPr lang="en-US" sz="2100" dirty="0" smtClean="0">
                <a:latin typeface="Corbel" charset="0"/>
              </a:rPr>
              <a:t> integrates authentication and other services 	with:</a:t>
            </a:r>
          </a:p>
          <a:p>
            <a:pPr marL="457200" lvl="2">
              <a:buClr>
                <a:schemeClr val="tx2"/>
              </a:buClr>
              <a:buFont typeface="Arial" charset="0"/>
              <a:buChar char="•"/>
            </a:pPr>
            <a:r>
              <a:rPr lang="en-US" sz="2100" dirty="0" smtClean="0">
                <a:latin typeface="Corbel" charset="0"/>
              </a:rPr>
              <a:t>GPFS, </a:t>
            </a:r>
            <a:r>
              <a:rPr lang="en-US" sz="2100" dirty="0" err="1" smtClean="0">
                <a:latin typeface="Corbel" charset="0"/>
              </a:rPr>
              <a:t>Lustre</a:t>
            </a:r>
            <a:r>
              <a:rPr lang="en-US" sz="2100" dirty="0" smtClean="0">
                <a:latin typeface="Corbel" charset="0"/>
              </a:rPr>
              <a:t> file systems over Wide Area Networks</a:t>
            </a:r>
          </a:p>
          <a:p>
            <a:pPr marL="457200" lvl="2">
              <a:buClr>
                <a:schemeClr val="tx2"/>
              </a:buClr>
              <a:buFont typeface="Arial" charset="0"/>
              <a:buChar char="•"/>
            </a:pPr>
            <a:r>
              <a:rPr lang="en-US" sz="2100" dirty="0" err="1" smtClean="0">
                <a:latin typeface="Corbel" charset="0"/>
              </a:rPr>
              <a:t>iRODS</a:t>
            </a:r>
            <a:r>
              <a:rPr lang="en-US" sz="2100" dirty="0" smtClean="0">
                <a:latin typeface="Corbel" charset="0"/>
              </a:rPr>
              <a:t> Preservation Environment</a:t>
            </a:r>
            <a:endParaRPr lang="en-US" sz="2100" dirty="0">
              <a:latin typeface="Corbel" charset="0"/>
            </a:endParaRPr>
          </a:p>
        </p:txBody>
      </p:sp>
      <p:pic>
        <p:nvPicPr>
          <p:cNvPr id="6" name="Picture 5" descr="hyper-park-memph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655176" y="3220576"/>
            <a:ext cx="3647152" cy="2082800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Libraries in the Digital Age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How can a library with a data center designed 30 years ago for completely different purposes meet the new challenges of:</a:t>
            </a:r>
            <a:br>
              <a:rPr lang="en-US"/>
            </a:br>
            <a:endParaRPr lang="en-US"/>
          </a:p>
          <a:p>
            <a:pPr lvl="1"/>
            <a:r>
              <a:rPr lang="en-US"/>
              <a:t>Rapidly increasing digital collections</a:t>
            </a:r>
          </a:p>
          <a:p>
            <a:pPr lvl="1"/>
            <a:r>
              <a:rPr lang="en-US"/>
              <a:t>Much wider variety of data types</a:t>
            </a:r>
          </a:p>
          <a:p>
            <a:pPr lvl="1"/>
            <a:r>
              <a:rPr lang="en-US"/>
              <a:t>New forms of data access</a:t>
            </a:r>
          </a:p>
          <a:p>
            <a:pPr lvl="1"/>
            <a:r>
              <a:rPr lang="en-US"/>
              <a:t>Evolving campus research needs</a:t>
            </a:r>
          </a:p>
          <a:p>
            <a:pPr lvl="1"/>
            <a:endParaRPr lang="en-US"/>
          </a:p>
          <a:p>
            <a:pPr>
              <a:buFont typeface="Wingdings 2" charset="2"/>
              <a:buNone/>
            </a:pPr>
            <a:r>
              <a:rPr lang="en-US"/>
              <a:t>All with budgetary and physical constraints</a:t>
            </a:r>
          </a:p>
        </p:txBody>
      </p:sp>
      <p:pic>
        <p:nvPicPr>
          <p:cNvPr id="5" name="Picture 4" descr="Old_book_bind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70" y="2819400"/>
            <a:ext cx="3090929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Partnerships between Libraries </a:t>
            </a:r>
            <a:r>
              <a:rPr lang="en-US" dirty="0"/>
              <a:t>and Supercomputer </a:t>
            </a:r>
            <a:r>
              <a:rPr lang="en-US" dirty="0" smtClean="0"/>
              <a:t>Centers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Libraries use: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Supercomputer centers’ storage infrastructure and tools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Supercomputing centers’  technical expertise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Supercomputer Centers use: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Libraries’ expertise in </a:t>
            </a:r>
            <a:r>
              <a:rPr lang="en-US" dirty="0" err="1"/>
              <a:t>curation</a:t>
            </a:r>
            <a:r>
              <a:rPr lang="en-US" dirty="0"/>
              <a:t> and preservation, etc.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Libraries’ foundational budget 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Both organizations gain new options for funding and growth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9441"/>
          </a:xfrm>
        </p:spPr>
        <p:txBody>
          <a:bodyPr>
            <a:spAutoFit/>
          </a:bodyPr>
          <a:lstStyle/>
          <a:p>
            <a:r>
              <a:rPr lang="en-US" sz="4400" dirty="0" smtClean="0"/>
              <a:t>Characterizing Collaboration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Private-Sector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00201"/>
            <a:ext cx="7878763" cy="2057400"/>
          </a:xfrm>
        </p:spPr>
        <p:txBody>
          <a:bodyPr/>
          <a:lstStyle/>
          <a:p>
            <a:r>
              <a:rPr lang="en-US" dirty="0" smtClean="0"/>
              <a:t>Supercomputer Centers have a long history of R&amp;D collaboration with the commercial sector</a:t>
            </a:r>
          </a:p>
          <a:p>
            <a:r>
              <a:rPr lang="en-US" dirty="0" smtClean="0"/>
              <a:t>National CI efforts provide a testing environment otherwise impossible (or expensive!) to achieve</a:t>
            </a:r>
            <a:endParaRPr lang="en-US" dirty="0"/>
          </a:p>
        </p:txBody>
      </p:sp>
      <p:pic>
        <p:nvPicPr>
          <p:cNvPr id="4" name="Picture 3" descr="olafur-eliasson-whirlygig.jpg"/>
          <p:cNvPicPr>
            <a:picLocks noChangeAspect="1"/>
          </p:cNvPicPr>
          <p:nvPr/>
        </p:nvPicPr>
        <p:blipFill>
          <a:blip r:embed="rId2"/>
          <a:srcRect r="12960"/>
          <a:stretch>
            <a:fillRect/>
          </a:stretch>
        </p:blipFill>
        <p:spPr>
          <a:xfrm>
            <a:off x="0" y="3438525"/>
            <a:ext cx="3659798" cy="280035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TextBox 4"/>
          <p:cNvSpPr txBox="1"/>
          <p:nvPr/>
        </p:nvSpPr>
        <p:spPr>
          <a:xfrm>
            <a:off x="3659798" y="3962400"/>
            <a:ext cx="48380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spcBef>
                <a:spcPts val="2000"/>
              </a:spcBef>
              <a:buFont typeface="Wingdings 2" charset="2"/>
              <a:buChar char="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Preservation and access of science data beginning to reach a similar level of need &amp; capability 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TACC and Texas Digital Library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TDL includes 15 Texas schools</a:t>
            </a:r>
          </a:p>
          <a:p>
            <a:r>
              <a:rPr lang="en-US" dirty="0"/>
              <a:t>TACC manages</a:t>
            </a:r>
            <a:r>
              <a:rPr lang="en-US" dirty="0" smtClean="0"/>
              <a:t> national-scale </a:t>
            </a:r>
            <a:r>
              <a:rPr lang="en-US" dirty="0" err="1" smtClean="0"/>
              <a:t>cyberinfrastructure</a:t>
            </a:r>
            <a:endParaRPr lang="en-US" dirty="0"/>
          </a:p>
          <a:p>
            <a:r>
              <a:rPr lang="en-US" dirty="0"/>
              <a:t>TDL provides interface to Texas Higher Education</a:t>
            </a:r>
          </a:p>
          <a:p>
            <a:r>
              <a:rPr lang="en-US" dirty="0"/>
              <a:t>TACC provides storage and replication services</a:t>
            </a:r>
          </a:p>
          <a:p>
            <a:r>
              <a:rPr lang="en-US" dirty="0"/>
              <a:t>Each institution focuses on its core competency</a:t>
            </a:r>
          </a:p>
        </p:txBody>
      </p:sp>
      <p:pic>
        <p:nvPicPr>
          <p:cNvPr id="4" name="Picture 3" descr="td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105400"/>
            <a:ext cx="2514600" cy="685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 descr="tacc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105400"/>
            <a:ext cx="2362200" cy="72390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400"/>
              <a:t>Indiana University and HathiTrust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200"/>
              <a:t>HathiTrust includes all 12 libraries of the Committee on Institutional Cooperation (CIC).</a:t>
            </a:r>
          </a:p>
          <a:p>
            <a:r>
              <a:rPr lang="en-US" sz="2200"/>
              <a:t>Includes involvement from both libraries and central information technology units. Is a collaboration of administrative, research, and academic computing.</a:t>
            </a:r>
          </a:p>
          <a:p>
            <a:r>
              <a:rPr lang="en-US" sz="2200"/>
              <a:t>Provides petascale level storage and preservation for the CIC Google Books Content.</a:t>
            </a:r>
          </a:p>
          <a:p>
            <a:r>
              <a:rPr lang="en-US" sz="2200"/>
              <a:t>Currently involves two nodes Ann Arbor and Indianapolis.</a:t>
            </a:r>
          </a:p>
          <a:p>
            <a:r>
              <a:rPr lang="en-US" sz="2200"/>
              <a:t>Using wide area file system and Isilon storage units.</a:t>
            </a:r>
          </a:p>
        </p:txBody>
      </p:sp>
      <p:pic>
        <p:nvPicPr>
          <p:cNvPr id="63492" name="Picture 4" descr="Hathi_T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638" y="5783263"/>
            <a:ext cx="1782762" cy="465137"/>
          </a:xfrm>
          <a:prstGeom prst="rect">
            <a:avLst/>
          </a:prstGeom>
          <a:noFill/>
        </p:spPr>
      </p:pic>
      <p:pic>
        <p:nvPicPr>
          <p:cNvPr id="63494" name="Picture 6" descr="hath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925" y="5783263"/>
            <a:ext cx="493713" cy="468312"/>
          </a:xfrm>
          <a:prstGeom prst="rect">
            <a:avLst/>
          </a:prstGeom>
          <a:noFill/>
        </p:spPr>
      </p:pic>
      <p:pic>
        <p:nvPicPr>
          <p:cNvPr id="63495" name="Picture 7" descr="iu_h_rgb_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288" y="5770563"/>
            <a:ext cx="1763712" cy="49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SDSC and UCSD Libraries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Campus federations and alliances</a:t>
            </a:r>
            <a:br>
              <a:rPr lang="en-US"/>
            </a:br>
            <a:endParaRPr lang="en-US"/>
          </a:p>
          <a:p>
            <a:pPr lvl="1">
              <a:buFont typeface="Arial" charset="0"/>
              <a:buChar char="–"/>
            </a:pPr>
            <a:r>
              <a:rPr lang="en-US"/>
              <a:t>SDSC / UCSD Libraries collaborations</a:t>
            </a:r>
          </a:p>
          <a:p>
            <a:pPr lvl="2">
              <a:buFont typeface="Arial" charset="0"/>
              <a:buChar char="•"/>
            </a:pPr>
            <a:r>
              <a:rPr lang="en-US"/>
              <a:t>Melding of expertise and staff</a:t>
            </a:r>
          </a:p>
          <a:p>
            <a:pPr lvl="3">
              <a:buFont typeface="Arial" charset="0"/>
              <a:buChar char="–"/>
            </a:pPr>
            <a:r>
              <a:rPr lang="en-US"/>
              <a:t>Some direct reports, some matrices</a:t>
            </a:r>
            <a:br>
              <a:rPr lang="en-US"/>
            </a:br>
            <a:endParaRPr lang="en-US"/>
          </a:p>
          <a:p>
            <a:pPr lvl="2">
              <a:buFont typeface="Arial" charset="0"/>
              <a:buChar char="•"/>
            </a:pPr>
            <a:r>
              <a:rPr lang="en-US"/>
              <a:t>Some services project-based, some provided via Service Level Agreements using recharge mechanisms</a:t>
            </a:r>
            <a:br>
              <a:rPr lang="en-US"/>
            </a:br>
            <a:endParaRPr lang="en-US"/>
          </a:p>
          <a:p>
            <a:pPr lvl="2">
              <a:buFont typeface="Arial" charset="0"/>
              <a:buChar char="•"/>
            </a:pPr>
            <a:r>
              <a:rPr lang="en-US"/>
              <a:t>Libraries can significantly reduce data center costs</a:t>
            </a:r>
          </a:p>
          <a:p>
            <a:pPr lvl="3">
              <a:buFont typeface="Arial" charset="0"/>
              <a:buChar char="–"/>
            </a:pPr>
            <a:r>
              <a:rPr lang="en-US"/>
              <a:t>SDSC: Storage, networking, facilities, SRB support</a:t>
            </a:r>
          </a:p>
          <a:p>
            <a:pPr lvl="3">
              <a:buFont typeface="Arial" charset="0"/>
              <a:buChar char="–"/>
            </a:pPr>
            <a:r>
              <a:rPr lang="en-US"/>
              <a:t>UCSD Libraries: Access and curation</a:t>
            </a:r>
          </a:p>
        </p:txBody>
      </p:sp>
      <p:pic>
        <p:nvPicPr>
          <p:cNvPr id="4" name="Picture 3" descr="UCSD Library 2.jpg"/>
          <p:cNvPicPr>
            <a:picLocks noChangeAspect="1"/>
          </p:cNvPicPr>
          <p:nvPr/>
        </p:nvPicPr>
        <p:blipFill>
          <a:blip r:embed="rId3">
            <a:alphaModFix amt="90000"/>
          </a:blip>
          <a:srcRect l="15480" t="7740" b="11262"/>
          <a:stretch>
            <a:fillRect/>
          </a:stretch>
        </p:blipFill>
        <p:spPr bwMode="auto">
          <a:xfrm>
            <a:off x="6248400" y="1752600"/>
            <a:ext cx="2438400" cy="1752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SDSC Pilot Project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Transferred and replicated two collections from Library of Congress at SDSC – 6+ TBs</a:t>
            </a:r>
          </a:p>
          <a:p>
            <a:pPr lvl="1"/>
            <a:r>
              <a:rPr lang="en-US"/>
              <a:t>Webcrawl archives, Prints and Photographs collection</a:t>
            </a:r>
          </a:p>
          <a:p>
            <a:pPr lvl="1"/>
            <a:endParaRPr lang="en-US"/>
          </a:p>
          <a:p>
            <a:r>
              <a:rPr lang="en-US"/>
              <a:t>Configured high speed network</a:t>
            </a:r>
            <a:br>
              <a:rPr lang="en-US"/>
            </a:br>
            <a:endParaRPr lang="en-US"/>
          </a:p>
          <a:p>
            <a:r>
              <a:rPr lang="en-US"/>
              <a:t>Used GridFTP tools to transfer data</a:t>
            </a:r>
            <a:br>
              <a:rPr lang="en-US"/>
            </a:br>
            <a:endParaRPr lang="en-US"/>
          </a:p>
          <a:p>
            <a:r>
              <a:rPr lang="en-US"/>
              <a:t>Relied on SRB to provide replication and monitoring</a:t>
            </a:r>
          </a:p>
        </p:txBody>
      </p:sp>
      <p:pic>
        <p:nvPicPr>
          <p:cNvPr id="4" name="Picture 10" descr="emi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3124200"/>
            <a:ext cx="16383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66875 0.2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875 0.20139 L -0.00312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Chronopolis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Fully functioning data nodes at SDSC, NCAR, UMD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50 TB data storage available at each location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Automatic collection replication </a:t>
            </a:r>
            <a:br>
              <a:rPr lang="en-US"/>
            </a:br>
            <a:r>
              <a:rPr lang="en-US"/>
              <a:t>using UMD tools over SRB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Data from four partners – California Digital Library, Inter-University Consortium for Political and Social Research, Scripps Institution of Oceanography and North Carolina State University</a:t>
            </a:r>
          </a:p>
        </p:txBody>
      </p:sp>
      <p:pic>
        <p:nvPicPr>
          <p:cNvPr id="4" name="Picture 3" descr="chron_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66" y="3276600"/>
            <a:ext cx="2995670" cy="9906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508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all generalists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00201"/>
            <a:ext cx="7878763" cy="3048000"/>
          </a:xfrm>
        </p:spPr>
        <p:txBody>
          <a:bodyPr/>
          <a:lstStyle/>
          <a:p>
            <a:r>
              <a:rPr lang="en-US" dirty="0" smtClean="0"/>
              <a:t>The next generation of digital science will be orders of magnitude larger and more sophisticated</a:t>
            </a:r>
          </a:p>
          <a:p>
            <a:r>
              <a:rPr lang="en-US" dirty="0" smtClean="0"/>
              <a:t>The next generation of national and international CI collaborations will be more diverse and serve broader communities</a:t>
            </a:r>
          </a:p>
          <a:p>
            <a:r>
              <a:rPr lang="en-US" dirty="0" smtClean="0"/>
              <a:t>The next generation of libraries may not have bookshelves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125" y="5105400"/>
            <a:ext cx="7878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 Neue UltraLight"/>
              </a:rPr>
              <a:t>“And I think to myself, what a wonderful world …” </a:t>
            </a:r>
          </a:p>
          <a:p>
            <a:r>
              <a:rPr lang="en-US" dirty="0" smtClean="0"/>
              <a:t>								</a:t>
            </a:r>
            <a:r>
              <a:rPr lang="en-US" sz="2800" b="1" dirty="0" smtClean="0">
                <a:latin typeface="Helvetica Neue UltraLight"/>
              </a:rPr>
              <a:t>- George Weiss/Bob Thiele</a:t>
            </a:r>
            <a:endParaRPr lang="en-US" sz="2800" b="1" dirty="0">
              <a:latin typeface="Helvetica Neue Ultra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NSF-funded national supercomputer centers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Centers have hosted significant projects: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err="1"/>
              <a:t>TeraGrid</a:t>
            </a:r>
            <a:r>
              <a:rPr lang="en-US" dirty="0"/>
              <a:t>, NPACI, GEON, SCEC, </a:t>
            </a:r>
            <a:r>
              <a:rPr lang="en-US" dirty="0" err="1"/>
              <a:t>Chronopolis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Fostered development of major </a:t>
            </a:r>
            <a:r>
              <a:rPr lang="en-US" dirty="0"/>
              <a:t>tools: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SRB/</a:t>
            </a:r>
            <a:r>
              <a:rPr lang="en-US" dirty="0" err="1"/>
              <a:t>iRODS</a:t>
            </a:r>
            <a:r>
              <a:rPr lang="en-US" dirty="0"/>
              <a:t>, Mosaic, </a:t>
            </a:r>
            <a:r>
              <a:rPr lang="en-US" dirty="0" err="1"/>
              <a:t>Globus</a:t>
            </a:r>
            <a:r>
              <a:rPr lang="en-US" dirty="0"/>
              <a:t>, Visualization and Portal tools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And have been a locus for multi-disciplinary research: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LC/NDIIPP, NARA, DOE, DOD, NASA</a:t>
            </a: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914400" y="2057400"/>
            <a:ext cx="8216900" cy="615950"/>
            <a:chOff x="914400" y="1905000"/>
            <a:chExt cx="8216746" cy="615553"/>
          </a:xfrm>
        </p:grpSpPr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4419600" y="1905000"/>
              <a:ext cx="471154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700">
                  <a:latin typeface="Corbel" charset="0"/>
                </a:rPr>
                <a:t> National Center for Supercomputing Applications</a:t>
              </a:r>
            </a:p>
            <a:p>
              <a:pPr>
                <a:buFont typeface="Arial" charset="0"/>
                <a:buChar char="•"/>
              </a:pPr>
              <a:r>
                <a:rPr lang="en-US" sz="1700">
                  <a:latin typeface="Corbel" charset="0"/>
                </a:rPr>
                <a:t> Pittsburgh Supercomputer Center</a:t>
              </a:r>
            </a:p>
          </p:txBody>
        </p:sp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341632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700">
                  <a:latin typeface="Corbel" charset="0"/>
                </a:rPr>
                <a:t> San Diego Supercomputer Center</a:t>
              </a:r>
            </a:p>
            <a:p>
              <a:pPr>
                <a:buFont typeface="Arial" charset="0"/>
                <a:buChar char="•"/>
              </a:pPr>
              <a:r>
                <a:rPr lang="en-US" sz="1700">
                  <a:latin typeface="Corbel" charset="0"/>
                </a:rPr>
                <a:t> Texas Advanced Computing Center</a:t>
              </a:r>
            </a:p>
          </p:txBody>
        </p:sp>
      </p:grpSp>
      <p:pic>
        <p:nvPicPr>
          <p:cNvPr id="7" name="Picture 6" descr="ns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019800"/>
            <a:ext cx="3086100" cy="596348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SDSC – </a:t>
            </a:r>
            <a:r>
              <a:rPr lang="en-US">
                <a:hlinkClick r:id="rId2"/>
              </a:rPr>
              <a:t>http://www.sdsc.edu</a:t>
            </a:r>
            <a:endParaRPr lang="en-US"/>
          </a:p>
          <a:p>
            <a:r>
              <a:rPr lang="en-US"/>
              <a:t>UCSD Libraries - </a:t>
            </a:r>
            <a:r>
              <a:rPr lang="en-US">
                <a:hlinkClick r:id="rId3"/>
              </a:rPr>
              <a:t>http://libraries.ucsd.edu</a:t>
            </a:r>
            <a:endParaRPr lang="en-US"/>
          </a:p>
          <a:p>
            <a:r>
              <a:rPr lang="en-US"/>
              <a:t>Chronopolis – </a:t>
            </a:r>
            <a:r>
              <a:rPr lang="en-US">
                <a:hlinkClick r:id="rId4"/>
              </a:rPr>
              <a:t>http://chronopolis.sdsc.edu</a:t>
            </a:r>
            <a:endParaRPr lang="en-US"/>
          </a:p>
          <a:p>
            <a:r>
              <a:rPr lang="en-US"/>
              <a:t>TACC - </a:t>
            </a:r>
            <a:r>
              <a:rPr lang="en-US">
                <a:hlinkClick r:id="rId5"/>
              </a:rPr>
              <a:t>http://www.tacc.utexas.edu/</a:t>
            </a:r>
            <a:endParaRPr lang="en-US"/>
          </a:p>
          <a:p>
            <a:r>
              <a:rPr lang="en-US"/>
              <a:t>TDL - </a:t>
            </a:r>
            <a:r>
              <a:rPr lang="en-US">
                <a:hlinkClick r:id="rId6"/>
              </a:rPr>
              <a:t>http://www.tdl.org/</a:t>
            </a:r>
            <a:endParaRPr lang="en-US"/>
          </a:p>
          <a:p>
            <a:r>
              <a:rPr lang="en-US"/>
              <a:t>Indiana University Libraries - </a:t>
            </a:r>
            <a:r>
              <a:rPr lang="en-US">
                <a:hlinkClick r:id="rId7"/>
              </a:rPr>
              <a:t>http://libraries.iub.edu/</a:t>
            </a:r>
            <a:endParaRPr lang="en-US"/>
          </a:p>
          <a:p>
            <a:r>
              <a:rPr lang="en-US"/>
              <a:t>HathiTrust – </a:t>
            </a:r>
            <a:r>
              <a:rPr lang="en-US">
                <a:hlinkClick r:id="rId8"/>
              </a:rPr>
              <a:t>http://www.hathitrust.org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81000" y="838200"/>
            <a:ext cx="84201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latin typeface="Corbel" charset="0"/>
              </a:rPr>
              <a:t>Cyberinfrastructure is the collection of ...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1190625" y="1885950"/>
            <a:ext cx="2298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B3B3B3"/>
                </a:solidFill>
                <a:latin typeface="Corbel" charset="0"/>
              </a:rPr>
              <a:t>Resources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1196975" y="4044950"/>
            <a:ext cx="18161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A40800"/>
                </a:solidFill>
                <a:latin typeface="Corbel" charset="0"/>
              </a:rPr>
              <a:t>+</a:t>
            </a:r>
            <a:r>
              <a:rPr lang="en-US" sz="3600">
                <a:latin typeface="Corbel" charset="0"/>
              </a:rPr>
              <a:t> </a:t>
            </a:r>
            <a:r>
              <a:rPr lang="en-US" sz="3600">
                <a:solidFill>
                  <a:srgbClr val="B3B3B3"/>
                </a:solidFill>
                <a:latin typeface="Corbel" charset="0"/>
              </a:rPr>
              <a:t>Glue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2647950" y="2851150"/>
            <a:ext cx="50038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6" bIns="0" anchor="ctr">
            <a:prstTxWarp prst="textNoShape">
              <a:avLst/>
            </a:prstTxWarp>
          </a:bodyPr>
          <a:lstStyle/>
          <a:p>
            <a:pPr marL="381000" indent="-342900">
              <a:lnSpc>
                <a:spcPct val="110000"/>
              </a:lnSpc>
              <a:spcBef>
                <a:spcPts val="113"/>
              </a:spcBef>
            </a:pPr>
            <a:r>
              <a:rPr lang="en-US" sz="2400">
                <a:latin typeface="Corbel" charset="0"/>
              </a:rPr>
              <a:t>Computers, data storage, networks,</a:t>
            </a:r>
          </a:p>
          <a:p>
            <a:pPr marL="381000" indent="-342900">
              <a:lnSpc>
                <a:spcPct val="110000"/>
              </a:lnSpc>
              <a:spcBef>
                <a:spcPts val="113"/>
              </a:spcBef>
            </a:pPr>
            <a:r>
              <a:rPr lang="en-US" sz="2400">
                <a:latin typeface="Corbel" charset="0"/>
              </a:rPr>
              <a:t>scientific instruments, experts, etc.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2654300" y="5010150"/>
            <a:ext cx="44323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6" bIns="0" anchor="ctr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113"/>
              </a:spcBef>
            </a:pPr>
            <a:r>
              <a:rPr lang="en-US" sz="2400">
                <a:latin typeface="Corbel" charset="0"/>
              </a:rPr>
              <a:t>Integrating software, systems, </a:t>
            </a:r>
            <a:br>
              <a:rPr lang="en-US" sz="2400">
                <a:latin typeface="Corbel" charset="0"/>
              </a:rPr>
            </a:br>
            <a:r>
              <a:rPr lang="en-US" sz="2400">
                <a:latin typeface="Corbel" charset="0"/>
              </a:rPr>
              <a:t>organizations,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324736" presetClass="entr" presetSubtype="465928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623280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623264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144661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autoUpdateAnimBg="0"/>
      <p:bldP spid="51204" grpId="0" autoUpdateAnimBg="0"/>
      <p:bldP spid="512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774700" y="1905000"/>
            <a:ext cx="7835900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i="1" dirty="0" smtClean="0">
                <a:latin typeface="Helvetica Neue UltraLight"/>
              </a:rPr>
              <a:t>“</a:t>
            </a:r>
            <a:r>
              <a:rPr lang="en-US" sz="2400" i="1" dirty="0" err="1" smtClean="0">
                <a:latin typeface="Helvetica Neue UltraLight"/>
              </a:rPr>
              <a:t>Cyberinfrastructure</a:t>
            </a:r>
            <a:r>
              <a:rPr lang="en-US" sz="2400" i="1" dirty="0" smtClean="0">
                <a:latin typeface="Helvetica Neue UltraLight"/>
              </a:rPr>
              <a:t> enables </a:t>
            </a:r>
            <a:r>
              <a:rPr lang="en-US" sz="2400" i="1" dirty="0">
                <a:latin typeface="Helvetica Neue UltraLight"/>
              </a:rPr>
              <a:t>distributed knowledge </a:t>
            </a:r>
            <a:r>
              <a:rPr lang="en-US" sz="2400" i="1" dirty="0" smtClean="0">
                <a:latin typeface="Helvetica Neue UltraLight"/>
              </a:rPr>
              <a:t>communities that </a:t>
            </a:r>
            <a:r>
              <a:rPr lang="en-US" sz="2400" i="1" dirty="0">
                <a:latin typeface="Helvetica Neue UltraLight"/>
              </a:rPr>
              <a:t>collaborate and communicate across disciplines</a:t>
            </a:r>
            <a:r>
              <a:rPr lang="en-US" sz="2400" i="1" dirty="0" smtClean="0">
                <a:latin typeface="Helvetica Neue UltraLight"/>
              </a:rPr>
              <a:t>, distances </a:t>
            </a:r>
            <a:r>
              <a:rPr lang="en-US" sz="2400" i="1" dirty="0">
                <a:latin typeface="Helvetica Neue UltraLight"/>
              </a:rPr>
              <a:t>and cultures. These research </a:t>
            </a:r>
            <a:r>
              <a:rPr lang="en-US" sz="2400" i="1" dirty="0" smtClean="0">
                <a:latin typeface="Helvetica Neue UltraLight"/>
              </a:rPr>
              <a:t>and education communities </a:t>
            </a:r>
            <a:r>
              <a:rPr lang="en-US" sz="2400" i="1" dirty="0">
                <a:latin typeface="Helvetica Neue UltraLight"/>
              </a:rPr>
              <a:t>extend beyond </a:t>
            </a:r>
            <a:r>
              <a:rPr lang="en-US" sz="2400" i="1" dirty="0" smtClean="0">
                <a:latin typeface="Helvetica Neue UltraLight"/>
              </a:rPr>
              <a:t>traditional brick</a:t>
            </a:r>
            <a:r>
              <a:rPr lang="en-US" sz="2400" i="1" dirty="0">
                <a:latin typeface="Helvetica Neue UltraLight"/>
              </a:rPr>
              <a:t>-and-mortar facilities, becoming virtual </a:t>
            </a:r>
            <a:r>
              <a:rPr lang="en-US" sz="2400" i="1" dirty="0" smtClean="0">
                <a:latin typeface="Helvetica Neue UltraLight"/>
              </a:rPr>
              <a:t>organizations that </a:t>
            </a:r>
            <a:r>
              <a:rPr lang="en-US" sz="2400" i="1" dirty="0">
                <a:latin typeface="Helvetica Neue UltraLight"/>
              </a:rPr>
              <a:t>transcend geographic and </a:t>
            </a:r>
            <a:r>
              <a:rPr lang="en-US" sz="2400" i="1" dirty="0" smtClean="0">
                <a:latin typeface="Helvetica Neue UltraLight"/>
              </a:rPr>
              <a:t>institutional boundaries.”</a:t>
            </a:r>
            <a:endParaRPr lang="en-US" sz="2400" i="1" dirty="0">
              <a:latin typeface="Helvetica Neue UltraLight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784600" y="4686300"/>
            <a:ext cx="49276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2100"/>
              </a:spcBef>
              <a:buFontTx/>
              <a:buChar char="-"/>
            </a:pPr>
            <a:r>
              <a:rPr lang="en-US" sz="2400" b="1" dirty="0" smtClean="0">
                <a:latin typeface="Helvetica Neue UltraLight"/>
              </a:rPr>
              <a:t> NSF </a:t>
            </a:r>
            <a:r>
              <a:rPr lang="en-US" sz="2400" b="1" dirty="0" err="1" smtClean="0">
                <a:latin typeface="Helvetica Neue UltraLight"/>
              </a:rPr>
              <a:t>Cyberinfrastructure</a:t>
            </a:r>
            <a:r>
              <a:rPr lang="en-US" sz="2400" b="1" dirty="0" smtClean="0">
                <a:latin typeface="Helvetica Neue UltraLight"/>
              </a:rPr>
              <a:t> Vision for 21</a:t>
            </a:r>
            <a:r>
              <a:rPr lang="en-US" sz="2400" b="1" baseline="30000" dirty="0" smtClean="0">
                <a:latin typeface="Helvetica Neue UltraLight"/>
              </a:rPr>
              <a:t>st</a:t>
            </a:r>
            <a:r>
              <a:rPr lang="en-US" sz="2400" b="1" dirty="0" smtClean="0">
                <a:latin typeface="Helvetica Neue UltraLight"/>
              </a:rPr>
              <a:t>   	Century Discovery</a:t>
            </a:r>
          </a:p>
          <a:p>
            <a:pPr>
              <a:spcBef>
                <a:spcPts val="2100"/>
              </a:spcBef>
            </a:pPr>
            <a:endParaRPr lang="en-US" sz="2400" dirty="0"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/>
              <a:t>Cyberinfrastructure for Preservation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dirty="0"/>
              <a:t>Components:</a:t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Technical and Policy Expertise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Interfaces and Services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Data Grid Technologies</a:t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Distributed, Heterogeneous Storage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High-Performance Networks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7477978" y="2362200"/>
            <a:ext cx="548640" cy="3428999"/>
          </a:xfrm>
          <a:prstGeom prst="upDownArrow">
            <a:avLst/>
          </a:prstGeom>
          <a:solidFill>
            <a:schemeClr val="bg2"/>
          </a:solidFill>
          <a:ln>
            <a:noFill/>
          </a:ln>
          <a:effectLst>
            <a:glow rad="139700">
              <a:schemeClr val="bg2">
                <a:lumMod val="40000"/>
                <a:lumOff val="60000"/>
                <a:alpha val="44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Grid-based Environments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Replication and distribution of data</a:t>
            </a:r>
          </a:p>
          <a:p>
            <a:pPr lvl="1"/>
            <a:r>
              <a:rPr lang="en-US" dirty="0"/>
              <a:t>Protect against rare but inevitable failures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Supercomputer centers have long realized:</a:t>
            </a:r>
          </a:p>
          <a:p>
            <a:pPr lvl="2"/>
            <a:r>
              <a:rPr lang="en-US" dirty="0"/>
              <a:t>Value of utilizing networks to distribute computation</a:t>
            </a:r>
          </a:p>
          <a:p>
            <a:pPr lvl="2"/>
            <a:r>
              <a:rPr lang="en-US" dirty="0"/>
              <a:t>Importance of locally-available, distributed data</a:t>
            </a:r>
          </a:p>
          <a:p>
            <a:pPr lvl="2"/>
            <a:r>
              <a:rPr lang="en-US" dirty="0"/>
              <a:t>Significant problems in implementing these services</a:t>
            </a:r>
          </a:p>
          <a:p>
            <a:pPr lvl="3"/>
            <a:r>
              <a:rPr lang="en-US" dirty="0"/>
              <a:t>Non-pervasive high-speed networking</a:t>
            </a:r>
          </a:p>
          <a:p>
            <a:pPr lvl="3"/>
            <a:r>
              <a:rPr lang="en-US" dirty="0"/>
              <a:t>Multiple administrative domains with unique policies</a:t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err="1" smtClean="0"/>
              <a:t>TeraGrid</a:t>
            </a:r>
            <a:r>
              <a:rPr lang="en-US" dirty="0" smtClean="0"/>
              <a:t>, Open Science Grid, others have</a:t>
            </a:r>
            <a:r>
              <a:rPr lang="en-US" dirty="0" smtClean="0"/>
              <a:t> </a:t>
            </a:r>
            <a:r>
              <a:rPr lang="en-US" dirty="0" smtClean="0"/>
              <a:t>developed</a:t>
            </a:r>
            <a:r>
              <a:rPr lang="en-US" dirty="0" smtClean="0"/>
              <a:t> expertise </a:t>
            </a:r>
            <a:r>
              <a:rPr lang="en-US" dirty="0" smtClean="0"/>
              <a:t>with problems and solutions</a:t>
            </a:r>
            <a:endParaRPr lang="en-US" dirty="0"/>
          </a:p>
        </p:txBody>
      </p:sp>
      <p:pic>
        <p:nvPicPr>
          <p:cNvPr id="4" name="Picture 3" descr="j0289552.jpg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7620000" y="1752600"/>
            <a:ext cx="1159272" cy="10668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Picture 4" descr="j0289552.jpg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460728" y="5172635"/>
            <a:ext cx="1159272" cy="10668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5" descr="j0289552.jpg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228600" y="4105835"/>
            <a:ext cx="1159272" cy="1066800"/>
          </a:xfrm>
          <a:prstGeom prst="rect">
            <a:avLst/>
          </a:prstGeom>
          <a:effectLst>
            <a:softEdge rad="88900"/>
          </a:effectLst>
        </p:spPr>
      </p:pic>
      <p:cxnSp>
        <p:nvCxnSpPr>
          <p:cNvPr id="8" name="Straight Connector 7"/>
          <p:cNvCxnSpPr>
            <a:stCxn id="4" idx="1"/>
            <a:endCxn id="6" idx="3"/>
          </p:cNvCxnSpPr>
          <p:nvPr/>
        </p:nvCxnSpPr>
        <p:spPr>
          <a:xfrm rot="10800000" flipV="1">
            <a:off x="1387475" y="2286000"/>
            <a:ext cx="6232525" cy="2352675"/>
          </a:xfrm>
          <a:prstGeom prst="line">
            <a:avLst/>
          </a:prstGeom>
          <a:ln w="19050" cmpd="sng">
            <a:solidFill>
              <a:schemeClr val="tx2">
                <a:alpha val="14000"/>
              </a:schemeClr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5" idx="0"/>
          </p:cNvCxnSpPr>
          <p:nvPr/>
        </p:nvCxnSpPr>
        <p:spPr>
          <a:xfrm rot="10800000" flipV="1">
            <a:off x="7040563" y="2286000"/>
            <a:ext cx="579437" cy="2886075"/>
          </a:xfrm>
          <a:prstGeom prst="line">
            <a:avLst/>
          </a:prstGeom>
          <a:ln w="19050" cmpd="sng">
            <a:solidFill>
              <a:schemeClr val="tx2">
                <a:alpha val="14000"/>
              </a:schemeClr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0"/>
          </p:cNvCxnSpPr>
          <p:nvPr/>
        </p:nvCxnSpPr>
        <p:spPr>
          <a:xfrm>
            <a:off x="1387475" y="4648200"/>
            <a:ext cx="5653088" cy="523875"/>
          </a:xfrm>
          <a:prstGeom prst="line">
            <a:avLst/>
          </a:prstGeom>
          <a:ln w="19050" cmpd="sng">
            <a:solidFill>
              <a:schemeClr val="tx2">
                <a:alpha val="14000"/>
              </a:schemeClr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Grid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78763" cy="463867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 2" charset="2"/>
              <a:buNone/>
            </a:pPr>
            <a:r>
              <a:rPr lang="en-US" sz="2600"/>
              <a:t>SRB / iRODS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Complete suites of data grid functionality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Suitable for data-intensive computing applications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Well-made for  digital library applications</a:t>
            </a:r>
          </a:p>
          <a:p>
            <a:pPr lvl="2">
              <a:lnSpc>
                <a:spcPct val="90000"/>
              </a:lnSpc>
            </a:pPr>
            <a:r>
              <a:rPr lang="en-US" sz="1900"/>
              <a:t>Virtual namespaces, data replication and verification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Heavily utilized by national and international organizations, libraries and data centers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iRods software was developed specifically to aid in servicing the complex policy and management needs of long-term digital repositories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Archival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4800600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Font typeface="Wingdings 2" charset="2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  <a:buFont typeface="Wingdings 2" charset="2"/>
              <a:buNone/>
            </a:pPr>
            <a:r>
              <a:rPr lang="en-US" dirty="0"/>
              <a:t>Mostly focused on “bit preservation”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/>
              <a:t>But</a:t>
            </a:r>
            <a:r>
              <a:rPr lang="en-US" dirty="0" smtClean="0"/>
              <a:t> this </a:t>
            </a:r>
            <a:r>
              <a:rPr lang="en-US" dirty="0"/>
              <a:t>includes: format information, program code for reading and writing data, translation or recompilation of executables into forms suitable for new generations of software, etc.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590800" y="1828800"/>
            <a:ext cx="640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orbel" charset="0"/>
              </a:rPr>
              <a:t>SDSC, NCSA, PSC operating since 1985</a:t>
            </a:r>
            <a:br>
              <a:rPr lang="en-US" sz="2200">
                <a:latin typeface="Corbel" charset="0"/>
              </a:rPr>
            </a:br>
            <a:endParaRPr lang="en-US" sz="2200">
              <a:latin typeface="Corbel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orbel" charset="0"/>
              </a:rPr>
              <a:t> </a:t>
            </a:r>
            <a:r>
              <a:rPr lang="en-US" sz="2000">
                <a:latin typeface="Corbel" charset="0"/>
              </a:rPr>
              <a:t>2-4 complete system migrations</a:t>
            </a:r>
            <a:br>
              <a:rPr lang="en-US" sz="2000">
                <a:latin typeface="Corbel" charset="0"/>
              </a:rPr>
            </a:br>
            <a:endParaRPr lang="en-US" sz="2000">
              <a:latin typeface="Corbe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>
                <a:latin typeface="Corbel" charset="0"/>
              </a:rPr>
              <a:t> Large number of tape and disk migrations</a:t>
            </a:r>
            <a:br>
              <a:rPr lang="en-US" sz="2000">
                <a:latin typeface="Corbel" charset="0"/>
              </a:rPr>
            </a:br>
            <a:endParaRPr lang="en-US" sz="2000">
              <a:latin typeface="Corbe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>
                <a:latin typeface="Corbel" charset="0"/>
              </a:rPr>
              <a:t> Still have access to files created in the 1980’s</a:t>
            </a:r>
          </a:p>
        </p:txBody>
      </p:sp>
      <p:pic>
        <p:nvPicPr>
          <p:cNvPr id="6" name="Picture 5" descr="mies-afrikanischestrasse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0411"/>
            <a:ext cx="3124200" cy="2336901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High-Performance Networks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78763" cy="4638675"/>
          </a:xfrm>
        </p:spPr>
        <p:txBody>
          <a:bodyPr/>
          <a:lstStyle/>
          <a:p>
            <a:pPr lvl="1"/>
            <a:r>
              <a:rPr lang="en-US" dirty="0"/>
              <a:t>Goal is not simply to preserve digital data in an inaccessible archive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Take advantage of the endlessly reproducible nature of digital data to enable wide dissemination of that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Supercomputer centers instrumental </a:t>
            </a:r>
            <a:br>
              <a:rPr lang="en-US" dirty="0"/>
            </a:br>
            <a:r>
              <a:rPr lang="en-US" dirty="0"/>
              <a:t>in development of National Lambda Rail </a:t>
            </a:r>
            <a:br>
              <a:rPr lang="en-US" dirty="0"/>
            </a:br>
            <a:r>
              <a:rPr lang="en-US" dirty="0"/>
              <a:t>and Internet2</a:t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Continue to participate in maintaining </a:t>
            </a:r>
          </a:p>
          <a:p>
            <a:pPr lvl="1">
              <a:buNone/>
            </a:pPr>
            <a:r>
              <a:rPr lang="en-US" dirty="0" smtClean="0"/>
              <a:t> 	Research and Education Networks</a:t>
            </a:r>
            <a:endParaRPr lang="en-US" dirty="0"/>
          </a:p>
        </p:txBody>
      </p:sp>
      <p:pic>
        <p:nvPicPr>
          <p:cNvPr id="6" name="Picture 5" descr="Power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647383"/>
            <a:ext cx="3276600" cy="2591492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952</TotalTime>
  <Words>1200</Words>
  <Application>Microsoft Macintosh PowerPoint</Application>
  <PresentationFormat>On-screen Show (4:3)</PresentationFormat>
  <Paragraphs>166</Paragraphs>
  <Slides>21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Exhibit</vt:lpstr>
      <vt:lpstr>Cyberinfrastructure Collaboration for Digital Preservation</vt:lpstr>
      <vt:lpstr>The Frame</vt:lpstr>
      <vt:lpstr>Slide 3</vt:lpstr>
      <vt:lpstr>Slide 4</vt:lpstr>
      <vt:lpstr>Cyberinfrastructure for Preservation</vt:lpstr>
      <vt:lpstr>Grid-based Environments</vt:lpstr>
      <vt:lpstr>Data Grid Technologies</vt:lpstr>
      <vt:lpstr>Long-Term Archival Storage</vt:lpstr>
      <vt:lpstr>High-Performance Networks</vt:lpstr>
      <vt:lpstr>Hybrid, Multilayer Solutions</vt:lpstr>
      <vt:lpstr>Libraries in the Digital Age</vt:lpstr>
      <vt:lpstr>Characterizing Collaboration</vt:lpstr>
      <vt:lpstr>Private-Sector Collaboration</vt:lpstr>
      <vt:lpstr>TACC and Texas Digital Library</vt:lpstr>
      <vt:lpstr>Indiana University and HathiTrust</vt:lpstr>
      <vt:lpstr>SDSC and UCSD Libraries</vt:lpstr>
      <vt:lpstr>SDSC Pilot Project</vt:lpstr>
      <vt:lpstr>Chronopolis Project</vt:lpstr>
      <vt:lpstr>We are all generalists now</vt:lpstr>
      <vt:lpstr>Any Questions?</vt:lpstr>
      <vt:lpstr>References</vt:lpstr>
    </vt:vector>
  </TitlesOfParts>
  <Company>San Diego Supercomputer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Minor</dc:creator>
  <cp:lastModifiedBy>Christopher Jordan</cp:lastModifiedBy>
  <cp:revision>60</cp:revision>
  <dcterms:created xsi:type="dcterms:W3CDTF">2008-12-07T18:47:56Z</dcterms:created>
  <dcterms:modified xsi:type="dcterms:W3CDTF">2008-12-07T18:50:42Z</dcterms:modified>
</cp:coreProperties>
</file>