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0"/>
  </p:notesMasterIdLst>
  <p:sldIdLst>
    <p:sldId id="256" r:id="rId2"/>
    <p:sldId id="320" r:id="rId3"/>
    <p:sldId id="257" r:id="rId4"/>
    <p:sldId id="306" r:id="rId5"/>
    <p:sldId id="259" r:id="rId6"/>
    <p:sldId id="262" r:id="rId7"/>
    <p:sldId id="263" r:id="rId8"/>
    <p:sldId id="264" r:id="rId9"/>
    <p:sldId id="317" r:id="rId10"/>
    <p:sldId id="265" r:id="rId11"/>
    <p:sldId id="268" r:id="rId12"/>
    <p:sldId id="269" r:id="rId13"/>
    <p:sldId id="272" r:id="rId14"/>
    <p:sldId id="274" r:id="rId15"/>
    <p:sldId id="296" r:id="rId16"/>
    <p:sldId id="273" r:id="rId17"/>
    <p:sldId id="316" r:id="rId18"/>
    <p:sldId id="315" r:id="rId19"/>
    <p:sldId id="309" r:id="rId20"/>
    <p:sldId id="321" r:id="rId21"/>
    <p:sldId id="314" r:id="rId22"/>
    <p:sldId id="276" r:id="rId23"/>
    <p:sldId id="319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77" r:id="rId34"/>
    <p:sldId id="307" r:id="rId35"/>
    <p:sldId id="295" r:id="rId36"/>
    <p:sldId id="322" r:id="rId37"/>
    <p:sldId id="318" r:id="rId38"/>
    <p:sldId id="27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DFFF"/>
    <a:srgbClr val="CCE9AD"/>
    <a:srgbClr val="FFFF79"/>
    <a:srgbClr val="CC3300"/>
    <a:srgbClr val="FFC8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0AA2A-7F24-4C2F-876D-B31DFD386377}" type="datetimeFigureOut">
              <a:rPr lang="fr-FR" smtClean="0"/>
              <a:pPr/>
              <a:t>07/04/2010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C3F616-AB41-4761-8C5E-972D4CBDC4B4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7C6316-866D-4A8B-9DC9-7F64EE9487F8}" type="slidenum">
              <a:rPr lang="fr-BE" smtClean="0"/>
              <a:pPr/>
              <a:t>4</a:t>
            </a:fld>
            <a:endParaRPr lang="fr-B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72C20-1D33-465D-82F1-49FB09C2504D}" type="slidenum">
              <a:rPr lang="he-IL"/>
              <a:pPr/>
              <a:t>34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7C6316-866D-4A8B-9DC9-7F64EE9487F8}" type="slidenum">
              <a:rPr lang="fr-BE" smtClean="0"/>
              <a:pPr/>
              <a:t>10</a:t>
            </a:fld>
            <a:endParaRPr lang="fr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5450E-3F22-40EB-9329-0F2BB4FEA6D0}" type="slidenum">
              <a:rPr lang="he-IL"/>
              <a:pPr/>
              <a:t>25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63EA4-2A1B-4DAF-9D53-9EB51979CD6C}" type="slidenum">
              <a:rPr lang="he-IL"/>
              <a:pPr/>
              <a:t>26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63EA4-2A1B-4DAF-9D53-9EB51979CD6C}" type="slidenum">
              <a:rPr lang="he-IL"/>
              <a:pPr/>
              <a:t>27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63EA4-2A1B-4DAF-9D53-9EB51979CD6C}" type="slidenum">
              <a:rPr lang="he-IL"/>
              <a:pPr/>
              <a:t>28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63EA4-2A1B-4DAF-9D53-9EB51979CD6C}" type="slidenum">
              <a:rPr lang="he-IL"/>
              <a:pPr/>
              <a:t>29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63EA4-2A1B-4DAF-9D53-9EB51979CD6C}" type="slidenum">
              <a:rPr lang="he-IL"/>
              <a:pPr/>
              <a:t>30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72C20-1D33-465D-82F1-49FB09C2504D}" type="slidenum">
              <a:rPr lang="he-IL"/>
              <a:pPr/>
              <a:t>31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jpe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image" Target="../media/image30.pn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11" Type="http://schemas.openxmlformats.org/officeDocument/2006/relationships/image" Target="../media/image28.png"/><Relationship Id="rId5" Type="http://schemas.openxmlformats.org/officeDocument/2006/relationships/image" Target="../media/image22.jpeg"/><Relationship Id="rId15" Type="http://schemas.openxmlformats.org/officeDocument/2006/relationships/image" Target="../media/image19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Relationship Id="rId1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image4.360doc.com/DownloadImg/2009/4/9/2459_3077871_1.jpg&amp;imgrefurl=http://www.360doc.com/content/090409/23/2459_3077871.html&amp;usg=__KqM0SM6gUgjc4WUrP6FHQ1ks_9k=&amp;h=375&amp;w=500&amp;sz=34&amp;hl=en&amp;start=14&amp;um=1&amp;tbnid=h3bkxvCwXi3MLM:&amp;tbnh=98&amp;tbnw=130&amp;prev=/images?q=randy+shoup+eBay&amp;hl=en&amp;rls=com.microsoft:en-us:IE-SearchBox&amp;rlz=1I7GGLD&amp;um=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3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/imgres?imgurl=http://www.mvdirona.com/jrh/work/JamesHamilton.jpg&amp;imgrefurl=http://www.mvdirona.com/jrh/work/&amp;usg=__fmv8gVraiMv2jGZHtC2zkaSOI3k=&amp;h=735&amp;w=594&amp;sz=72&amp;hl=en&amp;start=1&amp;um=1&amp;tbnid=Pig8hhEVvPOuSM:&amp;tbnh=141&amp;tbnw=114&amp;prev=/images?q=james+hamilton&amp;hl=en&amp;rls=com.microsoft:en-us:IE-SearchBox&amp;rlz=1I7GGLD&amp;sa=N&amp;um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images.google.com/imgres?imgurl=http://weblogs.newsday.com/news/local/longisland/politics/blog/judges.jpg&amp;imgrefurl=http://weblogs.newsday.com/news/local/longisland/politics/blog/2008/03/&amp;usg=__IwySOY9GVeyvMOXubxQuo9mVDAI=&amp;h=535&amp;w=705&amp;sz=94&amp;hl=en&amp;start=1&amp;um=1&amp;tbnid=6MtljZVfkzOKKM:&amp;tbnh=106&amp;tbnw=140&amp;prev=/images?q=judges&amp;hl=en&amp;rls=com.microsoft:en-us:IE-SearchBox&amp;rlz=1I7GGLD&amp;um=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ldeaton.com/images/Omega%202531-80%20Vanquish%201-18%2020060314_002%20pc-crop%201000x750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images.google.com/imgres?imgurl=http://image.guardian.co.uk/sys-images/Arts/Arts_/site_furniture/2008/05/08/Bond460x276.jpg&amp;imgrefurl=http://www.guardian.co.uk/film/filmblog/2008/may/05/week&amp;usg=__8PXW09AHBYA0e0IbUv_r-Qs5kAc=&amp;h=276&amp;w=460&amp;sz=15&amp;hl=en&amp;start=42&amp;um=1&amp;tbnid=frnioDXHT-jnNM:&amp;tbnh=77&amp;tbnw=128&amp;prev=/images?q=james+bond+watch&amp;ndsp=20&amp;hl=en&amp;rls=com.microsoft:en-us:IE-SearchBox&amp;rlz=1I7GGIH_en&amp;sa=N&amp;start=40&amp;um=1" TargetMode="Externa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Consistency Options for Replicated Storage in the Cloud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Ken </a:t>
            </a:r>
            <a:r>
              <a:rPr lang="en-US" i="1" dirty="0" err="1" smtClean="0"/>
              <a:t>Birman</a:t>
            </a:r>
            <a:r>
              <a:rPr lang="en-US" i="1" dirty="0" smtClean="0"/>
              <a:t>, Cornell University</a:t>
            </a:r>
            <a:endParaRPr lang="fr-BE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Dangers of Inconsistency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Inconsistency causes bugs</a:t>
            </a:r>
          </a:p>
          <a:p>
            <a:pPr lvl="1"/>
            <a:r>
              <a:rPr lang="en-US" dirty="0" smtClean="0"/>
              <a:t>Clients would never be able to </a:t>
            </a:r>
            <a:br>
              <a:rPr lang="en-US" dirty="0" smtClean="0"/>
            </a:br>
            <a:r>
              <a:rPr lang="en-US" dirty="0" smtClean="0"/>
              <a:t>trust servers… a free-for-all</a:t>
            </a:r>
          </a:p>
          <a:p>
            <a:endParaRPr lang="en-US" dirty="0" smtClean="0"/>
          </a:p>
          <a:p>
            <a:r>
              <a:rPr lang="en-US" dirty="0" smtClean="0"/>
              <a:t>Weak or “best effort” consistency?</a:t>
            </a:r>
          </a:p>
          <a:p>
            <a:pPr lvl="1"/>
            <a:r>
              <a:rPr lang="en-US" dirty="0" smtClean="0"/>
              <a:t>Strong security guarantees demand consistency</a:t>
            </a:r>
          </a:p>
          <a:p>
            <a:pPr lvl="1"/>
            <a:r>
              <a:rPr lang="en-US" dirty="0" smtClean="0"/>
              <a:t>Would you trust a medical electronic-health records system or a bank that used “weak consistency” for better scalability?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3733800" y="1143000"/>
            <a:ext cx="5410200" cy="914400"/>
          </a:xfrm>
          <a:prstGeom prst="cloudCallout">
            <a:avLst>
              <a:gd name="adj1" fmla="val 34903"/>
              <a:gd name="adj2" fmla="val 107582"/>
            </a:avLst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My rent check bounced?</a:t>
            </a:r>
          </a:p>
          <a:p>
            <a:pPr algn="ctr"/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That can’t be right!</a:t>
            </a:r>
            <a:endParaRPr lang="fr-BE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4" name="Group 13"/>
          <p:cNvGrpSpPr/>
          <p:nvPr/>
        </p:nvGrpSpPr>
        <p:grpSpPr>
          <a:xfrm>
            <a:off x="6096000" y="2209800"/>
            <a:ext cx="2901315" cy="1265255"/>
            <a:chOff x="6096000" y="2209800"/>
            <a:chExt cx="2901315" cy="1265255"/>
          </a:xfrm>
        </p:grpSpPr>
        <p:pic>
          <p:nvPicPr>
            <p:cNvPr id="158722" name="Picture 2" descr="http://www.sitesplus.co.uk/user_docs/u118/Image/worried_man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53400" y="2209800"/>
              <a:ext cx="843915" cy="1265255"/>
            </a:xfrm>
            <a:prstGeom prst="rect">
              <a:avLst/>
            </a:prstGeom>
            <a:noFill/>
          </p:spPr>
        </p:pic>
        <p:pic>
          <p:nvPicPr>
            <p:cNvPr id="158724" name="Picture 4" descr="http://www.thelpa.com/images/nf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96000" y="2590800"/>
              <a:ext cx="1823238" cy="838200"/>
            </a:xfrm>
            <a:prstGeom prst="rect">
              <a:avLst/>
            </a:prstGeom>
            <a:noFill/>
          </p:spPr>
        </p:pic>
        <p:sp>
          <p:nvSpPr>
            <p:cNvPr id="12" name="TextBox 11"/>
            <p:cNvSpPr txBox="1"/>
            <p:nvPr/>
          </p:nvSpPr>
          <p:spPr>
            <a:xfrm>
              <a:off x="6324600" y="2819400"/>
              <a:ext cx="16002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i="1" dirty="0" smtClean="0"/>
                <a:t>Jason Fane Properties               1150.00</a:t>
              </a:r>
              <a:endParaRPr lang="en-US" sz="700" b="1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48400" y="3124201"/>
              <a:ext cx="1447800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i="1" dirty="0" smtClean="0"/>
                <a:t>Sept 2009                </a:t>
              </a:r>
              <a:r>
                <a:rPr lang="en-US" sz="700" b="1" i="1" dirty="0" smtClean="0">
                  <a:latin typeface="Blackadder ITC" pitchFamily="82" charset="0"/>
                </a:rPr>
                <a:t>Tommy Tenant</a:t>
              </a:r>
              <a:endParaRPr lang="en-US" sz="700" b="1" i="1" dirty="0">
                <a:latin typeface="Blackadder ITC" pitchFamily="8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reintroduce consistency we need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C00000"/>
                </a:solidFill>
              </a:rPr>
              <a:t>scalable model</a:t>
            </a:r>
            <a:endParaRPr lang="en-US" dirty="0" smtClean="0"/>
          </a:p>
          <a:p>
            <a:pPr lvl="2"/>
            <a:r>
              <a:rPr lang="en-US" dirty="0" smtClean="0"/>
              <a:t>Should this be the </a:t>
            </a:r>
            <a:r>
              <a:rPr lang="en-US" dirty="0" err="1" smtClean="0"/>
              <a:t>Paxos</a:t>
            </a:r>
            <a:r>
              <a:rPr lang="en-US" dirty="0" smtClean="0"/>
              <a:t> model?  The old Isis one?</a:t>
            </a:r>
          </a:p>
          <a:p>
            <a:pPr lvl="1"/>
            <a:r>
              <a:rPr lang="en-US" dirty="0" smtClean="0"/>
              <a:t>A high-performance implementation</a:t>
            </a:r>
          </a:p>
          <a:p>
            <a:pPr lvl="2"/>
            <a:r>
              <a:rPr lang="en-US" dirty="0" smtClean="0"/>
              <a:t>Can handle massive replication for individual objects</a:t>
            </a:r>
          </a:p>
          <a:p>
            <a:pPr lvl="2"/>
            <a:r>
              <a:rPr lang="en-US" dirty="0" smtClean="0"/>
              <a:t>Massive numbers of objects</a:t>
            </a:r>
          </a:p>
          <a:p>
            <a:pPr lvl="2"/>
            <a:r>
              <a:rPr lang="en-US" dirty="0" smtClean="0"/>
              <a:t>Won’t melt down under stress</a:t>
            </a:r>
          </a:p>
          <a:p>
            <a:pPr lvl="2"/>
            <a:r>
              <a:rPr lang="en-US" dirty="0" smtClean="0"/>
              <a:t>Not prone to oscillatory instabilities or resource exhaustion problems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3162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ReIntroducing</a:t>
            </a: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Isis</a:t>
            </a:r>
            <a:r>
              <a:rPr kumimoji="0" lang="en-US" sz="4500" b="1" i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fr-BE" sz="45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162"/>
            <a:ext cx="8229600" cy="1252728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Re</a:t>
            </a:r>
            <a:r>
              <a:rPr lang="en-US" dirty="0" err="1" smtClean="0"/>
              <a:t>Introducing</a:t>
            </a:r>
            <a:r>
              <a:rPr lang="en-US" dirty="0" smtClean="0"/>
              <a:t> Isis</a:t>
            </a:r>
            <a:r>
              <a:rPr lang="en-US" baseline="30000" dirty="0" smtClean="0"/>
              <a:t>2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I’m reincarnating group communication!</a:t>
            </a:r>
          </a:p>
          <a:p>
            <a:pPr lvl="1"/>
            <a:r>
              <a:rPr lang="en-US" dirty="0" smtClean="0"/>
              <a:t>Basic idea: Imagine the distributed system as a world of “live objects” somewhat like files</a:t>
            </a:r>
          </a:p>
          <a:p>
            <a:pPr lvl="1"/>
            <a:r>
              <a:rPr lang="en-US" dirty="0" smtClean="0"/>
              <a:t>They float in the network and hold data when idle</a:t>
            </a:r>
          </a:p>
          <a:p>
            <a:pPr lvl="1"/>
            <a:r>
              <a:rPr lang="en-US" dirty="0" smtClean="0"/>
              <a:t>Programs “import” them as needed at runtime</a:t>
            </a:r>
          </a:p>
          <a:p>
            <a:pPr lvl="2"/>
            <a:r>
              <a:rPr lang="en-US" dirty="0" smtClean="0"/>
              <a:t>The data is replicated but every local copy is accurate</a:t>
            </a:r>
            <a:endParaRPr lang="fr-BE" dirty="0" smtClean="0"/>
          </a:p>
          <a:p>
            <a:pPr lvl="2"/>
            <a:r>
              <a:rPr lang="en-US" dirty="0" smtClean="0"/>
              <a:t>Updates, locking via distributed multicast; reads are purely local; failure detection is automatic  &amp; trustworthy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will Isis</a:t>
            </a:r>
            <a:r>
              <a:rPr lang="en-US" baseline="30000" dirty="0" smtClean="0"/>
              <a:t>2</a:t>
            </a:r>
            <a:r>
              <a:rPr lang="en-US" dirty="0" smtClean="0"/>
              <a:t> look?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library…  highly asynchronous…</a:t>
            </a:r>
          </a:p>
          <a:p>
            <a:pPr lvl="1">
              <a:buNone/>
            </a:pPr>
            <a:r>
              <a:rPr lang="en-US" b="1" dirty="0" smtClean="0"/>
              <a:t>Group g = new Group(“/</a:t>
            </a:r>
            <a:r>
              <a:rPr lang="en-US" b="1" dirty="0" err="1" smtClean="0"/>
              <a:t>amazon</a:t>
            </a:r>
            <a:r>
              <a:rPr lang="en-US" b="1" dirty="0" smtClean="0"/>
              <a:t>/something”);</a:t>
            </a:r>
          </a:p>
          <a:p>
            <a:pPr lvl="1">
              <a:buNone/>
            </a:pPr>
            <a:r>
              <a:rPr lang="en-US" b="1" dirty="0" err="1" smtClean="0"/>
              <a:t>g.register</a:t>
            </a:r>
            <a:r>
              <a:rPr lang="en-US" b="1" dirty="0" smtClean="0"/>
              <a:t>(UPDATE, </a:t>
            </a:r>
            <a:r>
              <a:rPr lang="en-US" b="1" dirty="0" err="1" smtClean="0"/>
              <a:t>myUpdtHandler</a:t>
            </a:r>
            <a:r>
              <a:rPr lang="en-US" b="1" dirty="0" smtClean="0"/>
              <a:t>);</a:t>
            </a:r>
          </a:p>
          <a:p>
            <a:pPr lvl="1">
              <a:buNone/>
            </a:pPr>
            <a:r>
              <a:rPr lang="en-US" b="1" dirty="0" err="1" smtClean="0"/>
              <a:t>g.Send</a:t>
            </a:r>
            <a:r>
              <a:rPr lang="en-US" b="1" dirty="0" smtClean="0"/>
              <a:t>(UPDATE, “John Smith”, </a:t>
            </a:r>
            <a:r>
              <a:rPr lang="en-US" b="1" dirty="0" err="1" smtClean="0"/>
              <a:t>new_salary</a:t>
            </a:r>
            <a:r>
              <a:rPr lang="en-US" b="1" dirty="0" smtClean="0"/>
              <a:t>);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smtClean="0"/>
              <a:t>public void </a:t>
            </a:r>
            <a:r>
              <a:rPr lang="en-US" b="1" dirty="0" err="1" smtClean="0"/>
              <a:t>myUpdtHandler</a:t>
            </a:r>
            <a:r>
              <a:rPr lang="en-US" b="1" dirty="0" smtClean="0"/>
              <a:t>(string </a:t>
            </a:r>
            <a:r>
              <a:rPr lang="en-US" b="1" dirty="0" err="1" smtClean="0"/>
              <a:t>empName</a:t>
            </a:r>
            <a:r>
              <a:rPr lang="en-US" b="1" dirty="0" smtClean="0"/>
              <a:t>, double salary)</a:t>
            </a:r>
          </a:p>
          <a:p>
            <a:pPr lvl="1">
              <a:buNone/>
            </a:pPr>
            <a:r>
              <a:rPr lang="en-US" b="1" dirty="0" smtClean="0"/>
              <a:t>{ …. }</a:t>
            </a:r>
            <a:endParaRPr lang="fr-BE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Parallel search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Just ask all the members to do “their share” of work: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b="1" dirty="0" smtClean="0"/>
              <a:t>Replies = </a:t>
            </a:r>
            <a:r>
              <a:rPr lang="en-US" b="1" dirty="0" err="1" smtClean="0"/>
              <a:t>g.query</a:t>
            </a:r>
            <a:r>
              <a:rPr lang="en-US" b="1" dirty="0" smtClean="0"/>
              <a:t>(ALL, LOOKUP, “Name=*Smith”);</a:t>
            </a:r>
          </a:p>
          <a:p>
            <a:pPr lvl="1">
              <a:buNone/>
            </a:pPr>
            <a:r>
              <a:rPr lang="en-US" b="1" dirty="0" err="1" smtClean="0"/>
              <a:t>Replies.doCallback</a:t>
            </a:r>
            <a:r>
              <a:rPr lang="en-US" b="1" dirty="0" smtClean="0"/>
              <a:t>(</a:t>
            </a:r>
            <a:r>
              <a:rPr lang="en-US" b="1" dirty="0" err="1" smtClean="0"/>
              <a:t>myReplyHndlr</a:t>
            </a:r>
            <a:r>
              <a:rPr lang="en-US" b="1" dirty="0" smtClean="0"/>
              <a:t>);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public void lookup(string who)  {</a:t>
            </a:r>
            <a:endParaRPr lang="fr-BE" b="1" dirty="0" smtClean="0"/>
          </a:p>
          <a:p>
            <a:pPr lvl="1">
              <a:buNone/>
            </a:pPr>
            <a:r>
              <a:rPr lang="en-US" b="1" dirty="0" smtClean="0"/>
              <a:t>		double </a:t>
            </a:r>
            <a:r>
              <a:rPr lang="en-US" b="1" dirty="0" err="1" smtClean="0"/>
              <a:t>myAnswer</a:t>
            </a:r>
            <a:r>
              <a:rPr lang="en-US" b="1" dirty="0" smtClean="0"/>
              <a:t> = </a:t>
            </a:r>
            <a:br>
              <a:rPr lang="en-US" b="1" dirty="0" smtClean="0"/>
            </a:br>
            <a:r>
              <a:rPr lang="en-US" b="1" dirty="0" smtClean="0"/>
              <a:t>		</a:t>
            </a:r>
            <a:r>
              <a:rPr lang="en-US" b="1" dirty="0" err="1" smtClean="0"/>
              <a:t>mySearch</a:t>
            </a:r>
            <a:r>
              <a:rPr lang="en-US" b="1" dirty="0" smtClean="0"/>
              <a:t>(who, </a:t>
            </a:r>
            <a:r>
              <a:rPr lang="en-US" b="1" dirty="0" err="1" smtClean="0"/>
              <a:t>myRank</a:t>
            </a:r>
            <a:r>
              <a:rPr lang="en-US" b="1" dirty="0" smtClean="0"/>
              <a:t>, </a:t>
            </a:r>
            <a:r>
              <a:rPr lang="en-US" b="1" dirty="0" err="1" smtClean="0"/>
              <a:t>nMembers</a:t>
            </a:r>
            <a:r>
              <a:rPr lang="en-US" b="1" dirty="0" smtClean="0"/>
              <a:t>);</a:t>
            </a:r>
          </a:p>
          <a:p>
            <a:pPr lvl="1">
              <a:buNone/>
            </a:pPr>
            <a:r>
              <a:rPr lang="en-US" b="1" dirty="0" smtClean="0"/>
              <a:t>       reply(</a:t>
            </a:r>
            <a:r>
              <a:rPr lang="en-US" b="1" dirty="0" err="1" smtClean="0"/>
              <a:t>myAnswer</a:t>
            </a:r>
            <a:r>
              <a:rPr lang="en-US" b="1" dirty="0" smtClean="0"/>
              <a:t>);</a:t>
            </a:r>
          </a:p>
          <a:p>
            <a:pPr lvl="1">
              <a:buNone/>
            </a:pPr>
            <a:r>
              <a:rPr lang="en-US" b="1" dirty="0" smtClean="0"/>
              <a:t>}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r>
              <a:rPr lang="en-US" b="1" dirty="0" smtClean="0"/>
              <a:t>public void </a:t>
            </a:r>
            <a:r>
              <a:rPr lang="en-US" b="1" dirty="0" err="1" smtClean="0"/>
              <a:t>myReplyHndlr</a:t>
            </a:r>
            <a:r>
              <a:rPr lang="en-US" b="1" dirty="0" smtClean="0"/>
              <a:t>(double[] </a:t>
            </a:r>
            <a:r>
              <a:rPr lang="en-US" b="1" dirty="0" err="1" smtClean="0"/>
              <a:t>whatTheyFound</a:t>
            </a:r>
            <a:r>
              <a:rPr lang="en-US" b="1" dirty="0" smtClean="0"/>
              <a:t>) { … 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Parallel search</a:t>
            </a:r>
            <a:endParaRPr lang="fr-BE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-419894" y="4305300"/>
            <a:ext cx="419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2704306" y="4304506"/>
            <a:ext cx="419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3009106" y="4304506"/>
            <a:ext cx="4191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581400" y="4038600"/>
            <a:ext cx="3657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772694" y="4456906"/>
            <a:ext cx="38862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76400" y="2667000"/>
            <a:ext cx="3124200" cy="609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676400" y="2667000"/>
            <a:ext cx="3733800" cy="609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676400" y="2667000"/>
            <a:ext cx="3429000" cy="609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676400" y="2667000"/>
            <a:ext cx="4038600" cy="5334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4953000" y="3962400"/>
            <a:ext cx="1524000" cy="1588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4344194" y="4037806"/>
            <a:ext cx="1524000" cy="1588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4648994" y="4037806"/>
            <a:ext cx="1524000" cy="1588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039394" y="4037806"/>
            <a:ext cx="1524000" cy="1588"/>
          </a:xfrm>
          <a:prstGeom prst="straightConnector1">
            <a:avLst/>
          </a:prstGeom>
          <a:ln w="38100">
            <a:solidFill>
              <a:srgbClr val="CC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4648200" y="2438400"/>
            <a:ext cx="1219200" cy="152400"/>
          </a:xfrm>
          <a:prstGeom prst="ellipse">
            <a:avLst/>
          </a:prstGeom>
          <a:solidFill>
            <a:srgbClr val="FFFF79"/>
          </a:solidFill>
          <a:ln w="19050" cmpd="sng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25" name="Straight Arrow Connector 24"/>
          <p:cNvCxnSpPr/>
          <p:nvPr/>
        </p:nvCxnSpPr>
        <p:spPr>
          <a:xfrm rot="10800000" flipV="1">
            <a:off x="1676400" y="4724400"/>
            <a:ext cx="4038600" cy="5334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1676400" y="4800600"/>
            <a:ext cx="3733800" cy="5334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1676400" y="4800600"/>
            <a:ext cx="342900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676400" y="4800600"/>
            <a:ext cx="3124200" cy="609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143000" y="23622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buNone/>
            </a:pPr>
            <a:r>
              <a:rPr lang="en-US" sz="1000" b="1" dirty="0" smtClean="0"/>
              <a:t>Replies = </a:t>
            </a:r>
            <a:r>
              <a:rPr lang="en-US" sz="1000" b="1" dirty="0" err="1" smtClean="0"/>
              <a:t>g.Query</a:t>
            </a:r>
            <a:r>
              <a:rPr lang="en-US" sz="1000" b="1" dirty="0" smtClean="0"/>
              <a:t>(ALL, LOOKUP, “Name=*Smith”);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143000" y="53340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buNone/>
            </a:pPr>
            <a:r>
              <a:rPr lang="en-US" sz="1050" b="1" dirty="0" err="1" smtClean="0"/>
              <a:t>Replies.doCallback</a:t>
            </a:r>
            <a:r>
              <a:rPr lang="en-US" sz="1050" b="1" dirty="0" smtClean="0"/>
              <a:t>(</a:t>
            </a:r>
            <a:r>
              <a:rPr lang="en-US" sz="1050" b="1" dirty="0" err="1" smtClean="0"/>
              <a:t>myReplyHndlr</a:t>
            </a:r>
            <a:r>
              <a:rPr lang="en-US" sz="1050" b="1" dirty="0" smtClean="0"/>
              <a:t>);</a:t>
            </a:r>
          </a:p>
          <a:p>
            <a:pPr lvl="1"/>
            <a:endParaRPr lang="en-US" sz="1050" b="1" dirty="0" smtClean="0"/>
          </a:p>
          <a:p>
            <a:pPr lvl="1"/>
            <a:r>
              <a:rPr lang="en-US" sz="1050" b="1" dirty="0" smtClean="0"/>
              <a:t>public void </a:t>
            </a:r>
            <a:r>
              <a:rPr lang="en-US" sz="1050" b="1" dirty="0" err="1" smtClean="0"/>
              <a:t>myReplyHndlr</a:t>
            </a:r>
            <a:r>
              <a:rPr lang="en-US" sz="1050" b="1" dirty="0" smtClean="0"/>
              <a:t>(double[] </a:t>
            </a:r>
            <a:r>
              <a:rPr lang="en-US" sz="1050" b="1" dirty="0" err="1" smtClean="0"/>
              <a:t>fnd</a:t>
            </a:r>
            <a:r>
              <a:rPr lang="en-US" sz="1050" b="1" dirty="0" smtClean="0"/>
              <a:t>) {</a:t>
            </a:r>
          </a:p>
          <a:p>
            <a:pPr lvl="1"/>
            <a:r>
              <a:rPr lang="en-US" sz="1050" b="1" dirty="0" smtClean="0"/>
              <a:t>        </a:t>
            </a:r>
            <a:r>
              <a:rPr lang="en-US" sz="1050" b="1" dirty="0" err="1" smtClean="0"/>
              <a:t>foreach</a:t>
            </a:r>
            <a:r>
              <a:rPr lang="en-US" sz="1050" b="1" dirty="0" smtClean="0"/>
              <a:t>(double d in </a:t>
            </a:r>
            <a:r>
              <a:rPr lang="en-US" sz="1050" b="1" dirty="0" err="1" smtClean="0"/>
              <a:t>fnd</a:t>
            </a:r>
            <a:r>
              <a:rPr lang="en-US" sz="1050" b="1" dirty="0" smtClean="0"/>
              <a:t>)</a:t>
            </a:r>
          </a:p>
          <a:p>
            <a:pPr lvl="1"/>
            <a:r>
              <a:rPr lang="en-US" sz="1050" b="1" dirty="0" smtClean="0"/>
              <a:t>               </a:t>
            </a:r>
            <a:r>
              <a:rPr lang="en-US" sz="1050" b="1" dirty="0" err="1" smtClean="0"/>
              <a:t>avg</a:t>
            </a:r>
            <a:r>
              <a:rPr lang="en-US" sz="1050" b="1" dirty="0" smtClean="0"/>
              <a:t> += d;</a:t>
            </a:r>
          </a:p>
          <a:p>
            <a:pPr lvl="1"/>
            <a:r>
              <a:rPr lang="en-US" sz="1050" b="1" dirty="0" smtClean="0"/>
              <a:t>        …</a:t>
            </a:r>
          </a:p>
          <a:p>
            <a:pPr lvl="1"/>
            <a:r>
              <a:rPr lang="en-US" sz="1050" b="1" dirty="0" smtClean="0"/>
              <a:t>}</a:t>
            </a:r>
          </a:p>
          <a:p>
            <a:pPr lvl="1">
              <a:buNone/>
            </a:pPr>
            <a:endParaRPr lang="en-US" sz="1050" b="1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5791200" y="3406423"/>
            <a:ext cx="3200400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 smtClean="0"/>
              <a:t>public void </a:t>
            </a:r>
            <a:r>
              <a:rPr lang="en-US" sz="1050" b="1" dirty="0" err="1" smtClean="0"/>
              <a:t>myLookup</a:t>
            </a:r>
            <a:r>
              <a:rPr lang="en-US" sz="1050" b="1" dirty="0" smtClean="0"/>
              <a:t>(string who)  {</a:t>
            </a:r>
            <a:endParaRPr lang="fr-BE" sz="1050" b="1" dirty="0" smtClean="0"/>
          </a:p>
          <a:p>
            <a:r>
              <a:rPr lang="en-US" sz="1050" b="1" dirty="0" smtClean="0"/>
              <a:t>     double </a:t>
            </a:r>
            <a:r>
              <a:rPr lang="en-US" sz="1050" b="1" dirty="0" err="1" smtClean="0"/>
              <a:t>myAnswer</a:t>
            </a:r>
            <a:r>
              <a:rPr lang="en-US" sz="1050" b="1" dirty="0" smtClean="0"/>
              <a:t> = </a:t>
            </a:r>
            <a:br>
              <a:rPr lang="en-US" sz="1050" b="1" dirty="0" smtClean="0"/>
            </a:br>
            <a:r>
              <a:rPr lang="en-US" sz="1050" b="1" dirty="0" smtClean="0"/>
              <a:t>          </a:t>
            </a:r>
            <a:r>
              <a:rPr lang="en-US" sz="1050" b="1" dirty="0" err="1" smtClean="0"/>
              <a:t>mySearch</a:t>
            </a:r>
            <a:r>
              <a:rPr lang="en-US" sz="1050" b="1" dirty="0" smtClean="0"/>
              <a:t>(who, </a:t>
            </a:r>
            <a:r>
              <a:rPr lang="en-US" sz="1050" b="1" dirty="0" err="1" smtClean="0"/>
              <a:t>myRank</a:t>
            </a:r>
            <a:r>
              <a:rPr lang="en-US" sz="1050" b="1" dirty="0" smtClean="0"/>
              <a:t>, </a:t>
            </a:r>
            <a:r>
              <a:rPr lang="en-US" sz="1050" b="1" dirty="0" err="1" smtClean="0"/>
              <a:t>nMembers</a:t>
            </a:r>
            <a:r>
              <a:rPr lang="en-US" sz="1050" b="1" dirty="0" smtClean="0"/>
              <a:t>);</a:t>
            </a:r>
          </a:p>
          <a:p>
            <a:r>
              <a:rPr lang="en-US" sz="1050" b="1" dirty="0" smtClean="0"/>
              <a:t>     reply(</a:t>
            </a:r>
            <a:r>
              <a:rPr lang="en-US" sz="1050" b="1" dirty="0" err="1" smtClean="0"/>
              <a:t>myAnswer</a:t>
            </a:r>
            <a:r>
              <a:rPr lang="en-US" sz="1050" b="1" dirty="0" smtClean="0"/>
              <a:t>);</a:t>
            </a:r>
          </a:p>
          <a:p>
            <a:r>
              <a:rPr lang="en-US" sz="1050" b="1" dirty="0" smtClean="0"/>
              <a:t>}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943600" y="2209800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/>
              <a:t>Group g = new Group(“/</a:t>
            </a:r>
            <a:r>
              <a:rPr lang="en-US" sz="900" b="1" dirty="0" err="1" smtClean="0"/>
              <a:t>amazon</a:t>
            </a:r>
            <a:r>
              <a:rPr lang="en-US" sz="900" b="1" dirty="0" smtClean="0"/>
              <a:t>/something”);</a:t>
            </a:r>
          </a:p>
          <a:p>
            <a:r>
              <a:rPr lang="en-US" sz="900" b="1" dirty="0" smtClean="0"/>
              <a:t>     </a:t>
            </a:r>
            <a:r>
              <a:rPr lang="en-US" sz="900" b="1" dirty="0" err="1" smtClean="0"/>
              <a:t>g.register</a:t>
            </a:r>
            <a:r>
              <a:rPr lang="en-US" sz="900" b="1" dirty="0" smtClean="0"/>
              <a:t>(LOOKUP, </a:t>
            </a:r>
            <a:r>
              <a:rPr lang="en-US" sz="900" b="1" dirty="0" err="1" smtClean="0"/>
              <a:t>myLookup</a:t>
            </a:r>
            <a:r>
              <a:rPr lang="en-US" sz="900" b="1" dirty="0" smtClean="0"/>
              <a:t>);</a:t>
            </a:r>
          </a:p>
        </p:txBody>
      </p:sp>
      <p:sp>
        <p:nvSpPr>
          <p:cNvPr id="31" name="Oval 30"/>
          <p:cNvSpPr/>
          <p:nvPr/>
        </p:nvSpPr>
        <p:spPr>
          <a:xfrm>
            <a:off x="4648200" y="5791200"/>
            <a:ext cx="1219200" cy="152400"/>
          </a:xfrm>
          <a:prstGeom prst="ellipse">
            <a:avLst/>
          </a:prstGeom>
          <a:solidFill>
            <a:srgbClr val="FFFF79"/>
          </a:solidFill>
          <a:ln w="19050" cmpd="sng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8" name="Explosion 1 37"/>
          <p:cNvSpPr/>
          <p:nvPr/>
        </p:nvSpPr>
        <p:spPr>
          <a:xfrm>
            <a:off x="5334000" y="5791200"/>
            <a:ext cx="228600" cy="152400"/>
          </a:xfrm>
          <a:prstGeom prst="irregularSeal1">
            <a:avLst/>
          </a:prstGeom>
          <a:solidFill>
            <a:srgbClr val="FFFF79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3" name="Footer Placeholder 3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group is just an object.</a:t>
            </a:r>
          </a:p>
          <a:p>
            <a:r>
              <a:rPr lang="en-US" dirty="0" smtClean="0"/>
              <a:t>User doesn’t experience sockets… multicast…. marshalling… preprocessors… protocols…</a:t>
            </a:r>
          </a:p>
          <a:p>
            <a:pPr lvl="1"/>
            <a:r>
              <a:rPr lang="en-US" dirty="0" smtClean="0"/>
              <a:t>As much as possible, they just provide arguments as if this was a kind of RPC, but no preprocessor</a:t>
            </a:r>
          </a:p>
          <a:p>
            <a:pPr lvl="1"/>
            <a:r>
              <a:rPr lang="en-US" dirty="0" smtClean="0"/>
              <a:t>Sometimes they provide a list of types and Isis does a callback</a:t>
            </a:r>
          </a:p>
          <a:p>
            <a:endParaRPr lang="en-US" dirty="0" smtClean="0"/>
          </a:p>
          <a:p>
            <a:r>
              <a:rPr lang="en-US" dirty="0" smtClean="0"/>
              <a:t>Groups have replicas… handlers… a “current view” in which each member has a “rank”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synchrony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Paxos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Can’t we just use </a:t>
            </a:r>
            <a:r>
              <a:rPr lang="en-US" sz="2400" dirty="0" err="1" smtClean="0"/>
              <a:t>Paxos</a:t>
            </a:r>
            <a:r>
              <a:rPr lang="en-US" sz="2400" dirty="0" smtClean="0"/>
              <a:t>?</a:t>
            </a:r>
          </a:p>
          <a:p>
            <a:pPr lvl="1"/>
            <a:r>
              <a:rPr lang="en-US" sz="2000" dirty="0" smtClean="0"/>
              <a:t>In recent work (collaboration with MSR SV) we’ve merged the models.  Our model “subsumes” both…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This new model is more flexible:</a:t>
            </a:r>
          </a:p>
          <a:p>
            <a:pPr lvl="1"/>
            <a:r>
              <a:rPr lang="en-US" sz="2000" dirty="0" err="1" smtClean="0"/>
              <a:t>Paxos</a:t>
            </a:r>
            <a:r>
              <a:rPr lang="en-US" sz="2000" dirty="0" smtClean="0"/>
              <a:t> is really used </a:t>
            </a:r>
            <a:r>
              <a:rPr lang="en-US" sz="2000" i="1" u="sng" dirty="0" smtClean="0"/>
              <a:t>only</a:t>
            </a:r>
            <a:r>
              <a:rPr lang="en-US" sz="2000" dirty="0" smtClean="0"/>
              <a:t> for locking.  </a:t>
            </a:r>
          </a:p>
          <a:p>
            <a:pPr lvl="1"/>
            <a:r>
              <a:rPr lang="en-US" sz="2000" dirty="0" smtClean="0"/>
              <a:t>Isis can be used for locking, but can also replicate data at very high speeds, with dynamic membership, and support other functionality.  </a:t>
            </a:r>
          </a:p>
          <a:p>
            <a:pPr lvl="1"/>
            <a:r>
              <a:rPr lang="en-US" sz="2000" dirty="0" smtClean="0"/>
              <a:t>Isis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will be much faster than </a:t>
            </a:r>
            <a:r>
              <a:rPr lang="en-US" sz="2000" dirty="0" err="1" smtClean="0"/>
              <a:t>Paxos</a:t>
            </a:r>
            <a:r>
              <a:rPr lang="en-US" sz="2000" dirty="0" smtClean="0"/>
              <a:t> for most group replication purposes (1000x or more)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624840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[</a:t>
            </a:r>
            <a:r>
              <a:rPr lang="en-US" sz="1400" b="1" dirty="0" smtClean="0">
                <a:solidFill>
                  <a:prstClr val="black"/>
                </a:solidFill>
              </a:rPr>
              <a:t>Building a Dynamic Reliable Service</a:t>
            </a:r>
            <a:r>
              <a:rPr lang="en-US" sz="1400" dirty="0" smtClean="0">
                <a:solidFill>
                  <a:prstClr val="black"/>
                </a:solidFill>
              </a:rPr>
              <a:t>.  Ken </a:t>
            </a:r>
            <a:r>
              <a:rPr lang="en-US" sz="1400" dirty="0" err="1" smtClean="0">
                <a:solidFill>
                  <a:prstClr val="black"/>
                </a:solidFill>
              </a:rPr>
              <a:t>Birman</a:t>
            </a:r>
            <a:r>
              <a:rPr lang="en-US" sz="1400" dirty="0" smtClean="0">
                <a:solidFill>
                  <a:prstClr val="black"/>
                </a:solidFill>
              </a:rPr>
              <a:t>, Dahlia </a:t>
            </a:r>
            <a:r>
              <a:rPr lang="en-US" sz="1400" dirty="0" err="1" smtClean="0">
                <a:solidFill>
                  <a:prstClr val="black"/>
                </a:solidFill>
              </a:rPr>
              <a:t>Malkhi</a:t>
            </a:r>
            <a:r>
              <a:rPr lang="en-US" sz="1400" dirty="0" smtClean="0">
                <a:solidFill>
                  <a:prstClr val="black"/>
                </a:solidFill>
              </a:rPr>
              <a:t> and </a:t>
            </a:r>
            <a:r>
              <a:rPr lang="en-US" sz="1400" dirty="0" err="1" smtClean="0">
                <a:solidFill>
                  <a:prstClr val="black"/>
                </a:solidFill>
              </a:rPr>
              <a:t>Robbert</a:t>
            </a:r>
            <a:r>
              <a:rPr lang="en-US" sz="1400" dirty="0" smtClean="0">
                <a:solidFill>
                  <a:prstClr val="black"/>
                </a:solidFill>
              </a:rPr>
              <a:t> van </a:t>
            </a:r>
            <a:r>
              <a:rPr lang="en-US" sz="1400" dirty="0" err="1" smtClean="0">
                <a:solidFill>
                  <a:prstClr val="black"/>
                </a:solidFill>
              </a:rPr>
              <a:t>Renesse</a:t>
            </a:r>
            <a:r>
              <a:rPr lang="en-US" sz="1400" dirty="0" smtClean="0">
                <a:solidFill>
                  <a:prstClr val="black"/>
                </a:solidFill>
              </a:rPr>
              <a:t>.   Available as a 2009 technical report, in submission to PODC10 and ACM Computing Surveys...]</a:t>
            </a:r>
            <a:endParaRPr lang="fr-BE" sz="1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Isis</a:t>
            </a:r>
            <a:r>
              <a:rPr lang="en-US" baseline="30000" dirty="0" smtClean="0"/>
              <a:t>2 </a:t>
            </a:r>
            <a:r>
              <a:rPr lang="en-US" dirty="0" smtClean="0"/>
              <a:t>includes additional </a:t>
            </a:r>
            <a:r>
              <a:rPr lang="en-US" dirty="0" smtClean="0"/>
              <a:t>“</a:t>
            </a:r>
            <a:r>
              <a:rPr lang="en-US" dirty="0" smtClean="0"/>
              <a:t>tools”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2057400" y="5486400"/>
            <a:ext cx="54864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Basic Isis</a:t>
            </a:r>
            <a:r>
              <a:rPr lang="en-US" b="1" baseline="30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Process Groups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4495800"/>
            <a:ext cx="47244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Virtual Synchrony Multicast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(sender or total order, group views, …)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4495800"/>
            <a:ext cx="1905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Safe (</a:t>
            </a:r>
            <a:r>
              <a:rPr lang="en-US" b="1" dirty="0" err="1" smtClean="0">
                <a:solidFill>
                  <a:schemeClr val="tx1"/>
                </a:solidFill>
              </a:rPr>
              <a:t>Paxos</a:t>
            </a:r>
            <a:r>
              <a:rPr lang="en-US" b="1" dirty="0" smtClean="0">
                <a:solidFill>
                  <a:schemeClr val="tx1"/>
                </a:solidFill>
              </a:rPr>
              <a:t>) Multicast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62800" y="4495800"/>
            <a:ext cx="1524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Gossip Objects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543800" y="3505200"/>
            <a:ext cx="1524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DHTs, Overlays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19800" y="3505200"/>
            <a:ext cx="1143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BFT,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DB </a:t>
            </a:r>
            <a:r>
              <a:rPr lang="en-US" b="1" dirty="0" err="1" smtClean="0">
                <a:solidFill>
                  <a:schemeClr val="tx1"/>
                </a:solidFill>
              </a:rPr>
              <a:t>xtns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3800" y="3505200"/>
            <a:ext cx="1524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Really fast replication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3600" y="3505200"/>
            <a:ext cx="1524000" cy="990600"/>
          </a:xfrm>
          <a:prstGeom prst="rect">
            <a:avLst/>
          </a:prstGeom>
          <a:solidFill>
            <a:srgbClr val="FFFF79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Really fast pub/sub</a:t>
            </a:r>
            <a:endParaRPr lang="fr-BE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" y="1981200"/>
            <a:ext cx="8229600" cy="990600"/>
          </a:xfrm>
          <a:prstGeom prst="rect">
            <a:avLst/>
          </a:prstGeom>
          <a:solidFill>
            <a:srgbClr val="CCE9AD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End user codes in C# or any of the other ~40 .NET languages, or uses Isis</a:t>
            </a:r>
            <a:r>
              <a:rPr lang="en-US" b="1" baseline="30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 as a library via </a:t>
            </a:r>
            <a:r>
              <a:rPr lang="en-US" b="1" dirty="0" err="1" smtClean="0">
                <a:solidFill>
                  <a:schemeClr val="tx1"/>
                </a:solidFill>
              </a:rPr>
              <a:t>remoting</a:t>
            </a:r>
            <a:r>
              <a:rPr lang="en-US" b="1" dirty="0" smtClean="0">
                <a:solidFill>
                  <a:schemeClr val="tx1"/>
                </a:solidFill>
              </a:rPr>
              <a:t> on Linux platforms from C++, Java, etc</a:t>
            </a:r>
            <a:endParaRPr lang="fr-BE" b="1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305300" y="32385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has a built in security architecture</a:t>
            </a:r>
          </a:p>
          <a:p>
            <a:pPr lvl="1"/>
            <a:r>
              <a:rPr lang="en-US" dirty="0" smtClean="0"/>
              <a:t>Can authenticate join requests</a:t>
            </a:r>
          </a:p>
          <a:p>
            <a:pPr lvl="1"/>
            <a:r>
              <a:rPr lang="en-US" dirty="0" smtClean="0"/>
              <a:t>And can encrypt every multicast using dynamically created keys that are secrets guarded by group members and inaccessible even to Isis</a:t>
            </a:r>
            <a:r>
              <a:rPr lang="en-US" baseline="30000" dirty="0" smtClean="0"/>
              <a:t>2</a:t>
            </a:r>
            <a:r>
              <a:rPr lang="en-US" dirty="0" smtClean="0"/>
              <a:t> itself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system also uses AES to compress messages if they get large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Brewer: CAP Conjecture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2000 PODC keynote, Brewer speculated that Consistency is in tension with Availability and Partition Tolerance</a:t>
            </a:r>
          </a:p>
          <a:p>
            <a:pPr lvl="1"/>
            <a:r>
              <a:rPr lang="en-US" dirty="0" smtClean="0"/>
              <a:t>“P” is often taken as “Performance” today</a:t>
            </a:r>
          </a:p>
          <a:p>
            <a:pPr lvl="1"/>
            <a:r>
              <a:rPr lang="en-US" dirty="0" smtClean="0"/>
              <a:t>Assumption: can’t get scalability and speed without abandoning consistency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CAP rules in modern cloud computing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of my challenge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build Isis</a:t>
            </a:r>
            <a:r>
              <a:rPr lang="en-US" baseline="30000" dirty="0" smtClean="0"/>
              <a:t>2</a:t>
            </a:r>
            <a:r>
              <a:rPr lang="en-US" dirty="0" smtClean="0"/>
              <a:t> I need to find ways to achieve consistency and yet </a:t>
            </a:r>
            <a:r>
              <a:rPr lang="en-US" i="1" dirty="0" smtClean="0"/>
              <a:t>also </a:t>
            </a:r>
            <a:r>
              <a:rPr lang="en-US" dirty="0" smtClean="0"/>
              <a:t>achieve</a:t>
            </a:r>
          </a:p>
          <a:p>
            <a:pPr lvl="1"/>
            <a:r>
              <a:rPr lang="en-US" dirty="0" smtClean="0"/>
              <a:t>Superior performance and scalability</a:t>
            </a:r>
          </a:p>
          <a:p>
            <a:pPr lvl="1"/>
            <a:r>
              <a:rPr lang="en-US" dirty="0" smtClean="0"/>
              <a:t>Tremendous ease of use</a:t>
            </a:r>
          </a:p>
          <a:p>
            <a:pPr lvl="1"/>
            <a:r>
              <a:rPr lang="en-US" dirty="0" smtClean="0"/>
              <a:t>Stability even under “attack”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of my challenge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comes down to better “resource management” because ultimately, this is what limits scalability</a:t>
            </a:r>
          </a:p>
          <a:p>
            <a:endParaRPr lang="en-US" dirty="0" smtClean="0"/>
          </a:p>
          <a:p>
            <a:r>
              <a:rPr lang="en-US" dirty="0" smtClean="0"/>
              <a:t>The most important example: IPMC is an obvious choice for updating replicas</a:t>
            </a:r>
          </a:p>
          <a:p>
            <a:endParaRPr lang="en-US" dirty="0" smtClean="0"/>
          </a:p>
          <a:p>
            <a:r>
              <a:rPr lang="en-US" dirty="0" smtClean="0"/>
              <a:t>But IPMC was the root cause of the oscillation shown earlier (see “fear of consistency”)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IPMC abstraction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IPMC systems can</a:t>
            </a:r>
            <a:br>
              <a:rPr lang="en-US" dirty="0" smtClean="0"/>
            </a:br>
            <a:r>
              <a:rPr lang="en-US" dirty="0" smtClean="0"/>
              <a:t>overload the router, melt down</a:t>
            </a:r>
          </a:p>
          <a:p>
            <a:r>
              <a:rPr lang="en-US" dirty="0" smtClean="0"/>
              <a:t>Issue is that routers have a small</a:t>
            </a:r>
            <a:br>
              <a:rPr lang="en-US" dirty="0" smtClean="0"/>
            </a:br>
            <a:r>
              <a:rPr lang="en-US" dirty="0" smtClean="0"/>
              <a:t>“space” for active IPMC addresses</a:t>
            </a:r>
          </a:p>
          <a:p>
            <a:r>
              <a:rPr lang="en-US" dirty="0" smtClean="0"/>
              <a:t>In [</a:t>
            </a:r>
            <a:r>
              <a:rPr lang="en-US" dirty="0" err="1" smtClean="0"/>
              <a:t>Vigfusson</a:t>
            </a:r>
            <a:r>
              <a:rPr lang="en-US" dirty="0" smtClean="0"/>
              <a:t>, et al ‘09] we show how to use optimization to manage the IPMC space</a:t>
            </a:r>
          </a:p>
          <a:p>
            <a:r>
              <a:rPr lang="en-US" dirty="0" smtClean="0"/>
              <a:t>In effect, merges similar groups while respecting limits on the routers and switches</a:t>
            </a:r>
            <a:endParaRPr lang="fr-BE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1905000"/>
            <a:ext cx="1926515" cy="13165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Line Callout 3 4"/>
          <p:cNvSpPr/>
          <p:nvPr/>
        </p:nvSpPr>
        <p:spPr>
          <a:xfrm>
            <a:off x="7162800" y="1981200"/>
            <a:ext cx="1066800" cy="5334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76195"/>
              <a:gd name="adj8" fmla="val 83143"/>
            </a:avLst>
          </a:prstGeom>
          <a:solidFill>
            <a:srgbClr val="FFFF79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</a:rPr>
              <a:t>Melts down at ~100 groups</a:t>
            </a:r>
            <a:endParaRPr lang="fr-BE" sz="1200" b="1" dirty="0">
              <a:solidFill>
                <a:srgbClr val="C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IPMC Abstraction</a:t>
            </a:r>
            <a:endParaRPr lang="fr-BE" dirty="0"/>
          </a:p>
        </p:txBody>
      </p:sp>
      <p:grpSp>
        <p:nvGrpSpPr>
          <p:cNvPr id="15" name="Group 14"/>
          <p:cNvGrpSpPr/>
          <p:nvPr/>
        </p:nvGrpSpPr>
        <p:grpSpPr>
          <a:xfrm>
            <a:off x="914400" y="2133600"/>
            <a:ext cx="7620000" cy="2895600"/>
            <a:chOff x="533400" y="1981200"/>
            <a:chExt cx="8534400" cy="4495800"/>
          </a:xfrm>
        </p:grpSpPr>
        <p:sp>
          <p:nvSpPr>
            <p:cNvPr id="5" name="Rectangle 4"/>
            <p:cNvSpPr/>
            <p:nvPr/>
          </p:nvSpPr>
          <p:spPr>
            <a:xfrm>
              <a:off x="2057400" y="5486400"/>
              <a:ext cx="54864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Basic Isis</a:t>
              </a:r>
              <a:r>
                <a:rPr lang="en-US" b="1" baseline="30000" dirty="0" smtClean="0">
                  <a:solidFill>
                    <a:schemeClr val="tx1"/>
                  </a:solidFill>
                </a:rPr>
                <a:t>2</a:t>
              </a:r>
              <a:r>
                <a:rPr lang="en-US" b="1" dirty="0" smtClean="0">
                  <a:solidFill>
                    <a:schemeClr val="tx1"/>
                  </a:solidFill>
                </a:rPr>
                <a:t> Process Groups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33400" y="4495800"/>
              <a:ext cx="47244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Virtual Synchrony Multicast</a:t>
              </a:r>
              <a:br>
                <a:rPr lang="en-US" b="1" dirty="0" smtClean="0">
                  <a:solidFill>
                    <a:schemeClr val="tx1"/>
                  </a:solidFill>
                </a:rPr>
              </a:br>
              <a:r>
                <a:rPr lang="en-US" b="1" dirty="0" smtClean="0">
                  <a:solidFill>
                    <a:schemeClr val="tx1"/>
                  </a:solidFill>
                </a:rPr>
                <a:t>(sender or total order, group views, …)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257800" y="4495800"/>
              <a:ext cx="1905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Safe (</a:t>
              </a:r>
              <a:r>
                <a:rPr lang="en-US" b="1" dirty="0" err="1" smtClean="0">
                  <a:solidFill>
                    <a:schemeClr val="tx1"/>
                  </a:solidFill>
                </a:rPr>
                <a:t>Paxos</a:t>
              </a:r>
              <a:r>
                <a:rPr lang="en-US" b="1" dirty="0" smtClean="0">
                  <a:solidFill>
                    <a:schemeClr val="tx1"/>
                  </a:solidFill>
                </a:rPr>
                <a:t>) Multicast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162800" y="4495800"/>
              <a:ext cx="1524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Gossip Objects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543800" y="3505200"/>
              <a:ext cx="1524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DHTs, Overlays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19800" y="3505200"/>
              <a:ext cx="1143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BFT, </a:t>
              </a:r>
              <a:br>
                <a:rPr lang="en-US" b="1" dirty="0" smtClean="0">
                  <a:solidFill>
                    <a:schemeClr val="tx1"/>
                  </a:solidFill>
                </a:rPr>
              </a:br>
              <a:r>
                <a:rPr lang="en-US" b="1" dirty="0" smtClean="0">
                  <a:solidFill>
                    <a:schemeClr val="tx1"/>
                  </a:solidFill>
                </a:rPr>
                <a:t>DB </a:t>
              </a:r>
              <a:r>
                <a:rPr lang="en-US" b="1" dirty="0" err="1" smtClean="0">
                  <a:solidFill>
                    <a:schemeClr val="tx1"/>
                  </a:solidFill>
                </a:rPr>
                <a:t>xtns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33800" y="3505200"/>
              <a:ext cx="1524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Really fast replication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33600" y="3505200"/>
              <a:ext cx="1524000" cy="990600"/>
            </a:xfrm>
            <a:prstGeom prst="rect">
              <a:avLst/>
            </a:prstGeom>
            <a:solidFill>
              <a:srgbClr val="FFFF79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Really fast pub/sub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5800" y="1981200"/>
              <a:ext cx="8229600" cy="990600"/>
            </a:xfrm>
            <a:prstGeom prst="rect">
              <a:avLst/>
            </a:prstGeom>
            <a:solidFill>
              <a:srgbClr val="CCE9AD"/>
            </a:solidFill>
            <a:ln w="190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End user codes in C# or any of the other ~40 .NET languages, or uses Isis</a:t>
              </a:r>
              <a:r>
                <a:rPr lang="en-US" b="1" baseline="30000" dirty="0" smtClean="0">
                  <a:solidFill>
                    <a:schemeClr val="tx1"/>
                  </a:solidFill>
                </a:rPr>
                <a:t>2</a:t>
              </a:r>
              <a:r>
                <a:rPr lang="en-US" b="1" dirty="0" smtClean="0">
                  <a:solidFill>
                    <a:schemeClr val="tx1"/>
                  </a:solidFill>
                </a:rPr>
                <a:t> as a library via </a:t>
              </a:r>
              <a:r>
                <a:rPr lang="en-US" b="1" dirty="0" err="1" smtClean="0">
                  <a:solidFill>
                    <a:schemeClr val="tx1"/>
                  </a:solidFill>
                </a:rPr>
                <a:t>remoting</a:t>
              </a:r>
              <a:r>
                <a:rPr lang="en-US" b="1" dirty="0" smtClean="0">
                  <a:solidFill>
                    <a:schemeClr val="tx1"/>
                  </a:solidFill>
                </a:rPr>
                <a:t> on Linux platforms from C++, Java, etc</a:t>
              </a:r>
              <a:endParaRPr lang="fr-BE" b="1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5400000">
              <a:off x="4305300" y="3238500"/>
              <a:ext cx="3810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1066800" y="5334000"/>
            <a:ext cx="7620000" cy="990600"/>
          </a:xfrm>
          <a:prstGeom prst="rect">
            <a:avLst/>
          </a:prstGeom>
          <a:solidFill>
            <a:srgbClr val="85DFFF"/>
          </a:solidFill>
          <a:ln w="190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Managed IPMC abstraction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(controls the actual IPMC addresses used, does flow control,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can map IPMC to UDP if it wishes to do so)</a:t>
            </a:r>
            <a:endParaRPr lang="fr-BE" b="1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>
            <a:stCxn id="5" idx="2"/>
          </p:cNvCxnSpPr>
          <p:nvPr/>
        </p:nvCxnSpPr>
        <p:spPr>
          <a:xfrm rot="5400000">
            <a:off x="4572000" y="51816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 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Algorithm by Vigfusson, Tock [</a:t>
            </a:r>
            <a:r>
              <a:rPr lang="en-US" dirty="0" err="1" smtClean="0"/>
              <a:t>HotNets</a:t>
            </a:r>
            <a:r>
              <a:rPr lang="en-US" dirty="0" smtClean="0"/>
              <a:t> 09, LADIS 2008, Submission to </a:t>
            </a:r>
            <a:r>
              <a:rPr lang="en-US" dirty="0" err="1" smtClean="0"/>
              <a:t>Eurosys</a:t>
            </a:r>
            <a:r>
              <a:rPr lang="en-US" dirty="0" smtClean="0"/>
              <a:t> 10]</a:t>
            </a:r>
          </a:p>
          <a:p>
            <a:r>
              <a:rPr lang="en-US" dirty="0" smtClean="0"/>
              <a:t>Uses a k-means clustering algorithm</a:t>
            </a:r>
          </a:p>
          <a:p>
            <a:pPr lvl="1"/>
            <a:r>
              <a:rPr lang="en-US" dirty="0" smtClean="0"/>
              <a:t>Generalized problem is NP complete</a:t>
            </a:r>
          </a:p>
          <a:p>
            <a:pPr lvl="1"/>
            <a:r>
              <a:rPr lang="en-US" dirty="0" smtClean="0"/>
              <a:t>But heuristic works well in practice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286116" y="2364479"/>
            <a:ext cx="3536181" cy="450059"/>
          </a:xfrm>
          <a:prstGeom prst="rect">
            <a:avLst/>
          </a:prstGeom>
          <a:solidFill>
            <a:srgbClr val="FF0000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296" tIns="41148" rIns="82296" bIns="41148" anchor="ctr"/>
          <a:lstStyle/>
          <a:p>
            <a:endParaRPr lang="en-US"/>
          </a:p>
        </p:txBody>
      </p:sp>
      <p:sp>
        <p:nvSpPr>
          <p:cNvPr id="140300" name="Rectangle 12"/>
          <p:cNvSpPr>
            <a:spLocks noChangeArrowheads="1"/>
          </p:cNvSpPr>
          <p:nvPr/>
        </p:nvSpPr>
        <p:spPr bwMode="auto">
          <a:xfrm>
            <a:off x="3286117" y="3260315"/>
            <a:ext cx="3536180" cy="454342"/>
          </a:xfrm>
          <a:prstGeom prst="rect">
            <a:avLst/>
          </a:prstGeom>
          <a:solidFill>
            <a:srgbClr val="FF0000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296" tIns="41148" rIns="82296" bIns="41148" anchor="ctr"/>
          <a:lstStyle/>
          <a:p>
            <a:endParaRPr lang="en-US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314325" y="367189"/>
            <a:ext cx="8703945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>
                <a:solidFill>
                  <a:srgbClr val="FFC000"/>
                </a:solidFill>
                <a:latin typeface="Verdana" pitchFamily="34" charset="0"/>
              </a:rPr>
              <a:t>Optimization Questions</a:t>
            </a: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2257409" y="1964441"/>
            <a:ext cx="3343298" cy="400038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296" tIns="41148" rIns="82296" bIns="41148" anchor="ctr"/>
          <a:lstStyle/>
          <a:p>
            <a:endParaRPr lang="en-US"/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2450291" y="2814538"/>
            <a:ext cx="4372006" cy="450059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296" tIns="41148" rIns="82296" bIns="41148" anchor="ctr"/>
          <a:lstStyle/>
          <a:p>
            <a:endParaRPr lang="en-US"/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230029" y="1964439"/>
            <a:ext cx="8576786" cy="2836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771525" lvl="2" indent="-257175">
              <a:lnSpc>
                <a:spcPct val="95000"/>
              </a:lnSpc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Assign IPMC and </a:t>
            </a:r>
            <a:r>
              <a:rPr lang="en-US" sz="2900" dirty="0" err="1" smtClean="0">
                <a:solidFill>
                  <a:srgbClr val="000000"/>
                </a:solidFill>
                <a:latin typeface="Verdana" pitchFamily="34" charset="0"/>
              </a:rPr>
              <a:t>unicast</a:t>
            </a: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 addresses </a:t>
            </a:r>
            <a:r>
              <a:rPr lang="en-US" sz="2900" dirty="0" err="1" smtClean="0">
                <a:solidFill>
                  <a:srgbClr val="000000"/>
                </a:solidFill>
                <a:latin typeface="Verdana" pitchFamily="34" charset="0"/>
              </a:rPr>
              <a:t>s.t</a:t>
            </a: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.  </a:t>
            </a:r>
            <a:endParaRPr lang="en-US" dirty="0" smtClean="0"/>
          </a:p>
          <a:p>
            <a:pPr marL="1131570" lvl="3" indent="-205740">
              <a:lnSpc>
                <a:spcPct val="95000"/>
              </a:lnSpc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      </a:t>
            </a:r>
            <a:r>
              <a:rPr lang="en-US" dirty="0" smtClean="0">
                <a:solidFill>
                  <a:srgbClr val="000000"/>
                </a:solidFill>
                <a:latin typeface="Verdana" pitchFamily="34" charset="0"/>
              </a:rPr>
              <a:t>%</a:t>
            </a: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        receiver filtering     (hard)</a:t>
            </a:r>
          </a:p>
          <a:p>
            <a:pPr marL="1131570" lvl="3" indent="-205740">
              <a:lnSpc>
                <a:spcPct val="95000"/>
              </a:lnSpc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         Min. network traffic  </a:t>
            </a:r>
          </a:p>
          <a:p>
            <a:pPr marL="1131570" lvl="3" indent="-205740">
              <a:lnSpc>
                <a:spcPct val="95000"/>
              </a:lnSpc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                # IPMC addresses   (hard)</a:t>
            </a:r>
          </a:p>
          <a:p>
            <a:pPr marL="771525" lvl="2" indent="-257175">
              <a:lnSpc>
                <a:spcPct val="95000"/>
              </a:lnSpc>
              <a:buClr>
                <a:srgbClr val="000000"/>
              </a:buClr>
              <a:buSzPct val="100000"/>
              <a:buFont typeface="Wingdings" pitchFamily="2" charset="2"/>
              <a:buChar char="§"/>
            </a:pPr>
            <a:endParaRPr lang="en-US" sz="29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771525" lvl="2" indent="-257175">
              <a:lnSpc>
                <a:spcPct val="95000"/>
              </a:lnSpc>
            </a:pPr>
            <a:endParaRPr lang="en-US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pPr>
              <a:lnSpc>
                <a:spcPct val="95000"/>
              </a:lnSpc>
            </a:pPr>
            <a:endParaRPr lang="en-US" sz="2500" dirty="0">
              <a:solidFill>
                <a:srgbClr val="000000"/>
              </a:solidFill>
              <a:latin typeface="Verdana" pitchFamily="34" charset="0"/>
            </a:endParaRPr>
          </a:p>
        </p:txBody>
      </p:sp>
      <p:graphicFrame>
        <p:nvGraphicFramePr>
          <p:cNvPr id="140296" name="Object 8"/>
          <p:cNvGraphicFramePr>
            <a:graphicFrameLocks noChangeAspect="1"/>
          </p:cNvGraphicFramePr>
          <p:nvPr/>
        </p:nvGraphicFramePr>
        <p:xfrm>
          <a:off x="1655922" y="3260315"/>
          <a:ext cx="711518" cy="341472"/>
        </p:xfrm>
        <a:graphic>
          <a:graphicData uri="http://schemas.openxmlformats.org/presentationml/2006/ole">
            <p:oleObj spid="_x0000_s1026" name="Equation" r:id="rId4" imgW="317160" imgH="152280" progId="Equation.3">
              <p:embed/>
            </p:oleObj>
          </a:graphicData>
        </a:graphic>
      </p:graphicFrame>
      <p:graphicFrame>
        <p:nvGraphicFramePr>
          <p:cNvPr id="140297" name="Object 9"/>
          <p:cNvGraphicFramePr>
            <a:graphicFrameLocks noChangeAspect="1"/>
          </p:cNvGraphicFramePr>
          <p:nvPr/>
        </p:nvGraphicFramePr>
        <p:xfrm>
          <a:off x="1485878" y="2364478"/>
          <a:ext cx="680085" cy="422910"/>
        </p:xfrm>
        <a:graphic>
          <a:graphicData uri="http://schemas.openxmlformats.org/presentationml/2006/ole">
            <p:oleObj spid="_x0000_s1027" name="Equation" r:id="rId5" imgW="266400" imgH="164880" progId="Equation.3">
              <p:embed/>
            </p:oleObj>
          </a:graphicData>
        </a:graphic>
      </p:graphicFrame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618650" y="4343400"/>
            <a:ext cx="8231028" cy="217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296" tIns="41148" rIns="82296" bIns="41148">
            <a:spAutoFit/>
          </a:bodyPr>
          <a:lstStyle/>
          <a:p>
            <a:pPr>
              <a:lnSpc>
                <a:spcPct val="95000"/>
              </a:lnSpc>
              <a:buFontTx/>
              <a:buChar char="•"/>
            </a:pPr>
            <a:r>
              <a:rPr lang="en-US" sz="2500" dirty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en-US" sz="2500" dirty="0" smtClean="0">
                <a:solidFill>
                  <a:srgbClr val="000000"/>
                </a:solidFill>
                <a:latin typeface="Verdana" pitchFamily="34" charset="0"/>
              </a:rPr>
              <a:t>Prefers sender load over receiver load</a:t>
            </a:r>
            <a:endParaRPr lang="en-US" sz="2900" dirty="0">
              <a:latin typeface="Verdana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500" i="1" dirty="0">
                <a:latin typeface="Verdana" pitchFamily="34" charset="0"/>
              </a:rPr>
              <a:t> </a:t>
            </a:r>
            <a:r>
              <a:rPr lang="en-US" sz="2500" dirty="0">
                <a:latin typeface="Verdana" pitchFamily="34" charset="0"/>
              </a:rPr>
              <a:t>I</a:t>
            </a:r>
            <a:r>
              <a:rPr lang="en-US" sz="2500" dirty="0" smtClean="0">
                <a:latin typeface="Verdana" pitchFamily="34" charset="0"/>
              </a:rPr>
              <a:t>ntuitive control knobs as part of the policy</a:t>
            </a:r>
            <a:endParaRPr lang="en-US" sz="2500" dirty="0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endParaRPr lang="en-US" sz="2500" dirty="0">
              <a:latin typeface="Verdana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2500" dirty="0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720215" y="2805973"/>
            <a:ext cx="712947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296" tIns="41148" rIns="82296" bIns="4114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FF00"/>
                </a:solidFill>
                <a:latin typeface="Verdana" pitchFamily="34" charset="0"/>
              </a:rPr>
              <a:t>(1)</a:t>
            </a:r>
            <a:endParaRPr lang="en-US" b="1" dirty="0">
              <a:solidFill>
                <a:srgbClr val="00FF00"/>
              </a:solidFill>
              <a:latin typeface="Verdana" pitchFamily="34" charset="0"/>
            </a:endParaRPr>
          </a:p>
        </p:txBody>
      </p:sp>
      <p:grpSp>
        <p:nvGrpSpPr>
          <p:cNvPr id="2" name="Group 14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16" name="Rectangle 15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17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18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67189"/>
            <a:ext cx="8484870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rgbClr val="FFC000"/>
                </a:solidFill>
                <a:latin typeface="Verdana" pitchFamily="34" charset="0"/>
              </a:rPr>
              <a:t>MCMD Heuristic</a:t>
            </a:r>
            <a:endParaRPr lang="en-US" sz="39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07349" y="207882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164407" y="285035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93115" y="2978941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85878" y="362188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8642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4348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07587" y="246458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0410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7646" y="349329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57646" y="2657470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22178" y="272176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00826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58003" y="240029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36532" y="323611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50885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6472" y="368617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43530" y="2143116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07468" y="426482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51004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6" name="Rectangle 4"/>
          <p:cNvSpPr txBox="1">
            <a:spLocks noChangeArrowheads="1"/>
          </p:cNvSpPr>
          <p:nvPr/>
        </p:nvSpPr>
        <p:spPr bwMode="auto">
          <a:xfrm>
            <a:off x="6243649" y="4264825"/>
            <a:ext cx="25074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Topics in `user-interest’ space</a:t>
            </a:r>
          </a:p>
        </p:txBody>
      </p:sp>
      <p:grpSp>
        <p:nvGrpSpPr>
          <p:cNvPr id="6" name="Group 70"/>
          <p:cNvGrpSpPr/>
          <p:nvPr/>
        </p:nvGrpSpPr>
        <p:grpSpPr>
          <a:xfrm>
            <a:off x="1292996" y="3301126"/>
            <a:ext cx="2507474" cy="2056700"/>
            <a:chOff x="1436662" y="3667918"/>
            <a:chExt cx="2786082" cy="2285222"/>
          </a:xfrm>
        </p:grpSpPr>
        <p:cxnSp>
          <p:nvCxnSpPr>
            <p:cNvPr id="35" name="Straight Arrow Connector 34"/>
            <p:cNvCxnSpPr/>
            <p:nvPr/>
          </p:nvCxnSpPr>
          <p:spPr>
            <a:xfrm rot="5400000" flipH="1" flipV="1">
              <a:off x="2830497" y="4274347"/>
              <a:ext cx="1642280" cy="42942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Rectangle 4"/>
            <p:cNvSpPr txBox="1">
              <a:spLocks noChangeArrowheads="1"/>
            </p:cNvSpPr>
            <p:nvPr/>
          </p:nvSpPr>
          <p:spPr bwMode="auto">
            <a:xfrm>
              <a:off x="1436662" y="5238760"/>
              <a:ext cx="2786082" cy="714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r"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b="1" kern="0" cap="small" dirty="0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FGIF Beer Group</a:t>
              </a:r>
              <a:endPara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7" name="Group 71"/>
          <p:cNvGrpSpPr/>
          <p:nvPr/>
        </p:nvGrpSpPr>
        <p:grpSpPr>
          <a:xfrm>
            <a:off x="4186235" y="3712809"/>
            <a:ext cx="2957533" cy="1773606"/>
            <a:chOff x="4651372" y="4125343"/>
            <a:chExt cx="3286148" cy="1970673"/>
          </a:xfrm>
        </p:grpSpPr>
        <p:cxnSp>
          <p:nvCxnSpPr>
            <p:cNvPr id="30" name="Straight Arrow Connector 29"/>
            <p:cNvCxnSpPr>
              <a:endCxn id="17" idx="5"/>
            </p:cNvCxnSpPr>
            <p:nvPr/>
          </p:nvCxnSpPr>
          <p:spPr>
            <a:xfrm rot="16200000" flipV="1">
              <a:off x="4395212" y="4482532"/>
              <a:ext cx="1113418" cy="3990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Rectangle 4"/>
            <p:cNvSpPr txBox="1">
              <a:spLocks noChangeArrowheads="1"/>
            </p:cNvSpPr>
            <p:nvPr/>
          </p:nvSpPr>
          <p:spPr bwMode="auto">
            <a:xfrm>
              <a:off x="4651372" y="5238760"/>
              <a:ext cx="3286148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b="1" kern="0" cap="small" dirty="0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Free Food</a:t>
              </a:r>
              <a:endPara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8" name="Group 45"/>
          <p:cNvGrpSpPr/>
          <p:nvPr/>
        </p:nvGrpSpPr>
        <p:grpSpPr>
          <a:xfrm>
            <a:off x="971525" y="6000769"/>
            <a:ext cx="7209515" cy="544616"/>
            <a:chOff x="1079472" y="6667520"/>
            <a:chExt cx="8010572" cy="605129"/>
          </a:xfrm>
        </p:grpSpPr>
        <p:pic>
          <p:nvPicPr>
            <p:cNvPr id="2590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l="62417" t="35099" r="20199" b="36755"/>
            <a:stretch>
              <a:fillRect/>
            </a:stretch>
          </p:blipFill>
          <p:spPr bwMode="auto">
            <a:xfrm>
              <a:off x="5151438" y="6667520"/>
              <a:ext cx="437821" cy="53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77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 l="20000" r="30000" b="20000"/>
            <a:stretch>
              <a:fillRect/>
            </a:stretch>
          </p:blipFill>
          <p:spPr bwMode="auto">
            <a:xfrm>
              <a:off x="3794116" y="6667520"/>
              <a:ext cx="439451" cy="527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79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 l="22900" t="10937" r="19237" b="8008"/>
            <a:stretch>
              <a:fillRect/>
            </a:stretch>
          </p:blipFill>
          <p:spPr bwMode="auto">
            <a:xfrm>
              <a:off x="7223140" y="6667520"/>
              <a:ext cx="500065" cy="525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80" name="Picture 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151174" y="6667520"/>
              <a:ext cx="400847" cy="522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75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865818" y="6667520"/>
              <a:ext cx="405336" cy="549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81" name="Picture 9"/>
            <p:cNvPicPr>
              <a:picLocks noChangeAspect="1" noChangeArrowheads="1"/>
            </p:cNvPicPr>
            <p:nvPr/>
          </p:nvPicPr>
          <p:blipFill>
            <a:blip r:embed="rId8" cstate="print"/>
            <a:srcRect l="47000" t="12000" r="19000" b="37333"/>
            <a:stretch>
              <a:fillRect/>
            </a:stretch>
          </p:blipFill>
          <p:spPr bwMode="auto">
            <a:xfrm>
              <a:off x="2436794" y="6667520"/>
              <a:ext cx="491953" cy="549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74" name="Picture 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22414" y="6667520"/>
              <a:ext cx="520892" cy="512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59073" name="Picture 1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365620" y="6667520"/>
              <a:ext cx="666744" cy="5000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580198" y="6667520"/>
              <a:ext cx="360513" cy="581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079472" y="6667520"/>
              <a:ext cx="357190" cy="572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937520" y="6667520"/>
              <a:ext cx="455749" cy="59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8580462" y="6667520"/>
              <a:ext cx="509582" cy="605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45" name="Rectangle 4"/>
          <p:cNvSpPr txBox="1">
            <a:spLocks noChangeArrowheads="1"/>
          </p:cNvSpPr>
          <p:nvPr/>
        </p:nvSpPr>
        <p:spPr bwMode="auto">
          <a:xfrm>
            <a:off x="650054" y="5229238"/>
            <a:ext cx="797248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900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(1,1,1,1,1,0,1,0,1,0,1,1)</a:t>
            </a:r>
          </a:p>
        </p:txBody>
      </p:sp>
      <p:sp>
        <p:nvSpPr>
          <p:cNvPr id="44" name="Rectangle 4"/>
          <p:cNvSpPr txBox="1">
            <a:spLocks noChangeArrowheads="1"/>
          </p:cNvSpPr>
          <p:nvPr/>
        </p:nvSpPr>
        <p:spPr bwMode="auto">
          <a:xfrm>
            <a:off x="650054" y="5229238"/>
            <a:ext cx="797248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900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(0,1,1,1,1,1,1,0,0,1,1,1)</a:t>
            </a:r>
          </a:p>
        </p:txBody>
      </p:sp>
      <p:grpSp>
        <p:nvGrpSpPr>
          <p:cNvPr id="28" name="Group 46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48" name="Rectangle 47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49" name="Picture 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50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2" name="Footer Placeholder 5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4" grpId="0"/>
      <p:bldP spid="44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655796" y="2018824"/>
            <a:ext cx="2566026" cy="2696060"/>
          </a:xfrm>
          <a:custGeom>
            <a:avLst/>
            <a:gdLst>
              <a:gd name="connsiteX0" fmla="*/ 0 w 2571750"/>
              <a:gd name="connsiteY0" fmla="*/ 228600 h 2843212"/>
              <a:gd name="connsiteX1" fmla="*/ 114300 w 2571750"/>
              <a:gd name="connsiteY1" fmla="*/ 1985962 h 2843212"/>
              <a:gd name="connsiteX2" fmla="*/ 2571750 w 2571750"/>
              <a:gd name="connsiteY2" fmla="*/ 2843212 h 2843212"/>
              <a:gd name="connsiteX3" fmla="*/ 1557337 w 2571750"/>
              <a:gd name="connsiteY3" fmla="*/ 0 h 2843212"/>
              <a:gd name="connsiteX4" fmla="*/ 0 w 2571750"/>
              <a:gd name="connsiteY4" fmla="*/ 22860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843212">
                <a:moveTo>
                  <a:pt x="0" y="228600"/>
                </a:moveTo>
                <a:lnTo>
                  <a:pt x="114300" y="1985962"/>
                </a:lnTo>
                <a:lnTo>
                  <a:pt x="2571750" y="2843212"/>
                </a:lnTo>
                <a:lnTo>
                  <a:pt x="1557337" y="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253264" y="2391728"/>
            <a:ext cx="1105853" cy="1465898"/>
          </a:xfrm>
          <a:custGeom>
            <a:avLst/>
            <a:gdLst>
              <a:gd name="connsiteX0" fmla="*/ 457200 w 1228725"/>
              <a:gd name="connsiteY0" fmla="*/ 0 h 1628775"/>
              <a:gd name="connsiteX1" fmla="*/ 0 w 1228725"/>
              <a:gd name="connsiteY1" fmla="*/ 928688 h 1628775"/>
              <a:gd name="connsiteX2" fmla="*/ 1185862 w 1228725"/>
              <a:gd name="connsiteY2" fmla="*/ 1628775 h 1628775"/>
              <a:gd name="connsiteX3" fmla="*/ 1228725 w 1228725"/>
              <a:gd name="connsiteY3" fmla="*/ 271463 h 1628775"/>
              <a:gd name="connsiteX4" fmla="*/ 457200 w 1228725"/>
              <a:gd name="connsiteY4" fmla="*/ 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8725" h="1628775">
                <a:moveTo>
                  <a:pt x="457200" y="0"/>
                </a:moveTo>
                <a:lnTo>
                  <a:pt x="0" y="928688"/>
                </a:lnTo>
                <a:lnTo>
                  <a:pt x="1185862" y="1628775"/>
                </a:lnTo>
                <a:lnTo>
                  <a:pt x="1228725" y="271463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272088" y="2083118"/>
            <a:ext cx="3008948" cy="1941672"/>
          </a:xfrm>
          <a:custGeom>
            <a:avLst/>
            <a:gdLst>
              <a:gd name="connsiteX0" fmla="*/ 0 w 3343275"/>
              <a:gd name="connsiteY0" fmla="*/ 0 h 2157413"/>
              <a:gd name="connsiteX1" fmla="*/ 828675 w 3343275"/>
              <a:gd name="connsiteY1" fmla="*/ 2157413 h 2157413"/>
              <a:gd name="connsiteX2" fmla="*/ 2157413 w 3343275"/>
              <a:gd name="connsiteY2" fmla="*/ 1885950 h 2157413"/>
              <a:gd name="connsiteX3" fmla="*/ 3343275 w 3343275"/>
              <a:gd name="connsiteY3" fmla="*/ 1243013 h 2157413"/>
              <a:gd name="connsiteX4" fmla="*/ 1543050 w 3343275"/>
              <a:gd name="connsiteY4" fmla="*/ 142875 h 2157413"/>
              <a:gd name="connsiteX5" fmla="*/ 0 w 3343275"/>
              <a:gd name="connsiteY5" fmla="*/ 0 h 215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3275" h="2157413">
                <a:moveTo>
                  <a:pt x="0" y="0"/>
                </a:moveTo>
                <a:lnTo>
                  <a:pt x="828675" y="2157413"/>
                </a:lnTo>
                <a:lnTo>
                  <a:pt x="2157413" y="1885950"/>
                </a:lnTo>
                <a:lnTo>
                  <a:pt x="3343275" y="1243013"/>
                </a:lnTo>
                <a:lnTo>
                  <a:pt x="1543050" y="142875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07349" y="207882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164407" y="285035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93115" y="2978941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85878" y="362188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8642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4348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07587" y="246458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0410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7646" y="349329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57646" y="2657470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22178" y="272176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00826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58003" y="240029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36532" y="323611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50885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6472" y="368617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43530" y="2143116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07468" y="426482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51004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6" name="Rectangle 4"/>
          <p:cNvSpPr txBox="1">
            <a:spLocks noChangeArrowheads="1"/>
          </p:cNvSpPr>
          <p:nvPr/>
        </p:nvSpPr>
        <p:spPr bwMode="auto">
          <a:xfrm>
            <a:off x="6243649" y="4264825"/>
            <a:ext cx="25074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Topics in `user-interest’ space</a:t>
            </a:r>
          </a:p>
        </p:txBody>
      </p:sp>
      <p:grpSp>
        <p:nvGrpSpPr>
          <p:cNvPr id="2" name="Group 33"/>
          <p:cNvGrpSpPr/>
          <p:nvPr/>
        </p:nvGrpSpPr>
        <p:grpSpPr>
          <a:xfrm>
            <a:off x="585760" y="3814765"/>
            <a:ext cx="6236537" cy="1414472"/>
            <a:chOff x="650844" y="4238628"/>
            <a:chExt cx="6929486" cy="1571636"/>
          </a:xfrm>
        </p:grpSpPr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1258067" y="4845851"/>
              <a:ext cx="71438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Rectangle 4"/>
            <p:cNvSpPr txBox="1">
              <a:spLocks noChangeArrowheads="1"/>
            </p:cNvSpPr>
            <p:nvPr/>
          </p:nvSpPr>
          <p:spPr bwMode="auto">
            <a:xfrm>
              <a:off x="650844" y="5381636"/>
              <a:ext cx="1428760" cy="42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r"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224.1.2.3</a:t>
              </a:r>
            </a:p>
          </p:txBody>
        </p:sp>
        <p:cxnSp>
          <p:nvCxnSpPr>
            <p:cNvPr id="30" name="Straight Arrow Connector 29"/>
            <p:cNvCxnSpPr>
              <a:stCxn id="31" idx="0"/>
            </p:cNvCxnSpPr>
            <p:nvPr/>
          </p:nvCxnSpPr>
          <p:spPr>
            <a:xfrm rot="16200000" flipV="1">
              <a:off x="4472777" y="4488661"/>
              <a:ext cx="785818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ectangle 4"/>
            <p:cNvSpPr txBox="1">
              <a:spLocks noChangeArrowheads="1"/>
            </p:cNvSpPr>
            <p:nvPr/>
          </p:nvSpPr>
          <p:spPr bwMode="auto">
            <a:xfrm>
              <a:off x="4294182" y="5024446"/>
              <a:ext cx="1428760" cy="42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r"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224.1.2.4</a:t>
              </a:r>
            </a:p>
          </p:txBody>
        </p:sp>
        <p:cxnSp>
          <p:nvCxnSpPr>
            <p:cNvPr id="32" name="Straight Arrow Connector 31"/>
            <p:cNvCxnSpPr>
              <a:stCxn id="33" idx="0"/>
            </p:cNvCxnSpPr>
            <p:nvPr/>
          </p:nvCxnSpPr>
          <p:spPr>
            <a:xfrm rot="5400000" flipH="1" flipV="1">
              <a:off x="6473041" y="4702975"/>
              <a:ext cx="1000132" cy="21431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ectangle 4"/>
            <p:cNvSpPr txBox="1">
              <a:spLocks noChangeArrowheads="1"/>
            </p:cNvSpPr>
            <p:nvPr/>
          </p:nvSpPr>
          <p:spPr bwMode="auto">
            <a:xfrm>
              <a:off x="6151570" y="5310198"/>
              <a:ext cx="1428760" cy="42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r"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224.1.2.5</a:t>
              </a:r>
            </a:p>
          </p:txBody>
        </p:sp>
      </p:grpSp>
      <p:grpSp>
        <p:nvGrpSpPr>
          <p:cNvPr id="3" name="Group 34"/>
          <p:cNvGrpSpPr/>
          <p:nvPr/>
        </p:nvGrpSpPr>
        <p:grpSpPr>
          <a:xfrm>
            <a:off x="1614467" y="2850352"/>
            <a:ext cx="5143536" cy="450059"/>
            <a:chOff x="1793852" y="3167058"/>
            <a:chExt cx="5715040" cy="500066"/>
          </a:xfrm>
        </p:grpSpPr>
        <p:sp>
          <p:nvSpPr>
            <p:cNvPr id="36" name="Multiply 35"/>
            <p:cNvSpPr/>
            <p:nvPr/>
          </p:nvSpPr>
          <p:spPr>
            <a:xfrm>
              <a:off x="1793852" y="3309934"/>
              <a:ext cx="357190" cy="35719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Multiply 36"/>
            <p:cNvSpPr/>
            <p:nvPr/>
          </p:nvSpPr>
          <p:spPr>
            <a:xfrm>
              <a:off x="4151306" y="3238496"/>
              <a:ext cx="357190" cy="357190"/>
            </a:xfrm>
            <a:prstGeom prst="mathMultiply">
              <a:avLst/>
            </a:prstGeom>
            <a:solidFill>
              <a:srgbClr val="FFFF00"/>
            </a:solidFill>
            <a:ln>
              <a:solidFill>
                <a:srgbClr val="F980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Multiply 37"/>
            <p:cNvSpPr/>
            <p:nvPr/>
          </p:nvSpPr>
          <p:spPr>
            <a:xfrm>
              <a:off x="7151702" y="3167058"/>
              <a:ext cx="357190" cy="357190"/>
            </a:xfrm>
            <a:prstGeom prst="mathMultiply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42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44" name="Rectangle 43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45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46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42" name="Date Placeholder 4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0" name="Rectangle 4"/>
          <p:cNvSpPr txBox="1">
            <a:spLocks noChangeArrowheads="1"/>
          </p:cNvSpPr>
          <p:nvPr/>
        </p:nvSpPr>
        <p:spPr>
          <a:xfrm>
            <a:off x="533400" y="367189"/>
            <a:ext cx="8484870" cy="820103"/>
          </a:xfrm>
          <a:prstGeom prst="rect">
            <a:avLst/>
          </a:prstGeom>
        </p:spPr>
        <p:txBody>
          <a:bodyPr vert="horz" lIns="0" tIns="0" rIns="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b="1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MCMD Heuristic</a:t>
            </a:r>
            <a:endParaRPr kumimoji="0" lang="en-US" sz="39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655796" y="2018824"/>
            <a:ext cx="2566026" cy="2696060"/>
          </a:xfrm>
          <a:custGeom>
            <a:avLst/>
            <a:gdLst>
              <a:gd name="connsiteX0" fmla="*/ 0 w 2571750"/>
              <a:gd name="connsiteY0" fmla="*/ 228600 h 2843212"/>
              <a:gd name="connsiteX1" fmla="*/ 114300 w 2571750"/>
              <a:gd name="connsiteY1" fmla="*/ 1985962 h 2843212"/>
              <a:gd name="connsiteX2" fmla="*/ 2571750 w 2571750"/>
              <a:gd name="connsiteY2" fmla="*/ 2843212 h 2843212"/>
              <a:gd name="connsiteX3" fmla="*/ 1557337 w 2571750"/>
              <a:gd name="connsiteY3" fmla="*/ 0 h 2843212"/>
              <a:gd name="connsiteX4" fmla="*/ 0 w 2571750"/>
              <a:gd name="connsiteY4" fmla="*/ 22860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843212">
                <a:moveTo>
                  <a:pt x="0" y="228600"/>
                </a:moveTo>
                <a:lnTo>
                  <a:pt x="114300" y="1985962"/>
                </a:lnTo>
                <a:lnTo>
                  <a:pt x="2571750" y="2843212"/>
                </a:lnTo>
                <a:lnTo>
                  <a:pt x="1557337" y="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253264" y="2391728"/>
            <a:ext cx="1105853" cy="1465898"/>
          </a:xfrm>
          <a:custGeom>
            <a:avLst/>
            <a:gdLst>
              <a:gd name="connsiteX0" fmla="*/ 457200 w 1228725"/>
              <a:gd name="connsiteY0" fmla="*/ 0 h 1628775"/>
              <a:gd name="connsiteX1" fmla="*/ 0 w 1228725"/>
              <a:gd name="connsiteY1" fmla="*/ 928688 h 1628775"/>
              <a:gd name="connsiteX2" fmla="*/ 1185862 w 1228725"/>
              <a:gd name="connsiteY2" fmla="*/ 1628775 h 1628775"/>
              <a:gd name="connsiteX3" fmla="*/ 1228725 w 1228725"/>
              <a:gd name="connsiteY3" fmla="*/ 271463 h 1628775"/>
              <a:gd name="connsiteX4" fmla="*/ 457200 w 1228725"/>
              <a:gd name="connsiteY4" fmla="*/ 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8725" h="1628775">
                <a:moveTo>
                  <a:pt x="457200" y="0"/>
                </a:moveTo>
                <a:lnTo>
                  <a:pt x="0" y="928688"/>
                </a:lnTo>
                <a:lnTo>
                  <a:pt x="1185862" y="1628775"/>
                </a:lnTo>
                <a:lnTo>
                  <a:pt x="1228725" y="271463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272088" y="2083118"/>
            <a:ext cx="3008948" cy="1941672"/>
          </a:xfrm>
          <a:custGeom>
            <a:avLst/>
            <a:gdLst>
              <a:gd name="connsiteX0" fmla="*/ 0 w 3343275"/>
              <a:gd name="connsiteY0" fmla="*/ 0 h 2157413"/>
              <a:gd name="connsiteX1" fmla="*/ 828675 w 3343275"/>
              <a:gd name="connsiteY1" fmla="*/ 2157413 h 2157413"/>
              <a:gd name="connsiteX2" fmla="*/ 2157413 w 3343275"/>
              <a:gd name="connsiteY2" fmla="*/ 1885950 h 2157413"/>
              <a:gd name="connsiteX3" fmla="*/ 3343275 w 3343275"/>
              <a:gd name="connsiteY3" fmla="*/ 1243013 h 2157413"/>
              <a:gd name="connsiteX4" fmla="*/ 1543050 w 3343275"/>
              <a:gd name="connsiteY4" fmla="*/ 142875 h 2157413"/>
              <a:gd name="connsiteX5" fmla="*/ 0 w 3343275"/>
              <a:gd name="connsiteY5" fmla="*/ 0 h 215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3275" h="2157413">
                <a:moveTo>
                  <a:pt x="0" y="0"/>
                </a:moveTo>
                <a:lnTo>
                  <a:pt x="828675" y="2157413"/>
                </a:lnTo>
                <a:lnTo>
                  <a:pt x="2157413" y="1885950"/>
                </a:lnTo>
                <a:lnTo>
                  <a:pt x="3343275" y="1243013"/>
                </a:lnTo>
                <a:lnTo>
                  <a:pt x="1543050" y="142875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07349" y="207882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164407" y="285035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93115" y="2978941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85878" y="362188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8642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4348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07587" y="246458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0410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7646" y="349329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57646" y="2657470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22178" y="272176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00826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58003" y="240029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36532" y="323611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50885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6472" y="368617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43530" y="2143116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07468" y="426482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51004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6" name="Rectangle 4"/>
          <p:cNvSpPr txBox="1">
            <a:spLocks noChangeArrowheads="1"/>
          </p:cNvSpPr>
          <p:nvPr/>
        </p:nvSpPr>
        <p:spPr bwMode="auto">
          <a:xfrm>
            <a:off x="6243649" y="4264825"/>
            <a:ext cx="25074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Topics in `user-interest’ space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2321703" y="5807886"/>
            <a:ext cx="6043655" cy="385765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5" name="Rectangle 4"/>
          <p:cNvSpPr txBox="1">
            <a:spLocks noChangeArrowheads="1"/>
          </p:cNvSpPr>
          <p:nvPr/>
        </p:nvSpPr>
        <p:spPr bwMode="auto">
          <a:xfrm>
            <a:off x="328583" y="5807886"/>
            <a:ext cx="2571768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Filtering cost:</a:t>
            </a:r>
          </a:p>
        </p:txBody>
      </p:sp>
      <p:grpSp>
        <p:nvGrpSpPr>
          <p:cNvPr id="2" name="Group 59"/>
          <p:cNvGrpSpPr/>
          <p:nvPr/>
        </p:nvGrpSpPr>
        <p:grpSpPr>
          <a:xfrm>
            <a:off x="1614467" y="2850352"/>
            <a:ext cx="5143536" cy="450059"/>
            <a:chOff x="1793852" y="3167058"/>
            <a:chExt cx="5715040" cy="500066"/>
          </a:xfrm>
        </p:grpSpPr>
        <p:sp>
          <p:nvSpPr>
            <p:cNvPr id="57" name="Multiply 56"/>
            <p:cNvSpPr/>
            <p:nvPr/>
          </p:nvSpPr>
          <p:spPr>
            <a:xfrm>
              <a:off x="1793852" y="3309934"/>
              <a:ext cx="357190" cy="357190"/>
            </a:xfrm>
            <a:prstGeom prst="mathMultipl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Multiply 57"/>
            <p:cNvSpPr/>
            <p:nvPr/>
          </p:nvSpPr>
          <p:spPr>
            <a:xfrm>
              <a:off x="4151306" y="3238496"/>
              <a:ext cx="357190" cy="357190"/>
            </a:xfrm>
            <a:prstGeom prst="mathMultiply">
              <a:avLst/>
            </a:prstGeom>
            <a:solidFill>
              <a:srgbClr val="FFFF00"/>
            </a:solidFill>
            <a:ln>
              <a:solidFill>
                <a:srgbClr val="F9800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Multiply 58"/>
            <p:cNvSpPr/>
            <p:nvPr/>
          </p:nvSpPr>
          <p:spPr>
            <a:xfrm>
              <a:off x="7151702" y="3167058"/>
              <a:ext cx="357190" cy="357190"/>
            </a:xfrm>
            <a:prstGeom prst="mathMultiply">
              <a:avLst/>
            </a:prstGeom>
            <a:solidFill>
              <a:srgbClr val="7030A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ounded Rectangle 60"/>
          <p:cNvSpPr/>
          <p:nvPr/>
        </p:nvSpPr>
        <p:spPr>
          <a:xfrm>
            <a:off x="2321703" y="5229238"/>
            <a:ext cx="64294" cy="321471"/>
          </a:xfrm>
          <a:prstGeom prst="round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2" name="Rectangle 4"/>
          <p:cNvSpPr txBox="1">
            <a:spLocks noChangeArrowheads="1"/>
          </p:cNvSpPr>
          <p:nvPr/>
        </p:nvSpPr>
        <p:spPr bwMode="auto">
          <a:xfrm>
            <a:off x="6179355" y="5357826"/>
            <a:ext cx="642942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MAX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500827" y="5615003"/>
            <a:ext cx="41147" cy="70723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4" name="Rectangle 4"/>
          <p:cNvSpPr txBox="1">
            <a:spLocks noChangeArrowheads="1"/>
          </p:cNvSpPr>
          <p:nvPr/>
        </p:nvSpPr>
        <p:spPr bwMode="auto">
          <a:xfrm>
            <a:off x="328583" y="5164944"/>
            <a:ext cx="2571768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Sending cost:</a:t>
            </a:r>
          </a:p>
        </p:txBody>
      </p:sp>
      <p:grpSp>
        <p:nvGrpSpPr>
          <p:cNvPr id="3" name="Group 35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37" name="Rectangle 36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3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42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7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67189"/>
            <a:ext cx="8484870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rgbClr val="FFC000"/>
                </a:solidFill>
                <a:latin typeface="Verdana" pitchFamily="34" charset="0"/>
              </a:rPr>
              <a:t>MCMD Heuristic</a:t>
            </a:r>
            <a:endParaRPr lang="en-US" sz="3900" dirty="0">
              <a:solidFill>
                <a:srgbClr val="FFC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  <p:bldP spid="61" grpId="0" animBg="1"/>
      <p:bldP spid="62" grpId="0"/>
      <p:bldP spid="63" grpId="0" animBg="1"/>
      <p:bldP spid="6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655796" y="2018824"/>
            <a:ext cx="2566026" cy="2696060"/>
          </a:xfrm>
          <a:custGeom>
            <a:avLst/>
            <a:gdLst>
              <a:gd name="connsiteX0" fmla="*/ 0 w 2571750"/>
              <a:gd name="connsiteY0" fmla="*/ 228600 h 2843212"/>
              <a:gd name="connsiteX1" fmla="*/ 114300 w 2571750"/>
              <a:gd name="connsiteY1" fmla="*/ 1985962 h 2843212"/>
              <a:gd name="connsiteX2" fmla="*/ 2571750 w 2571750"/>
              <a:gd name="connsiteY2" fmla="*/ 2843212 h 2843212"/>
              <a:gd name="connsiteX3" fmla="*/ 1557337 w 2571750"/>
              <a:gd name="connsiteY3" fmla="*/ 0 h 2843212"/>
              <a:gd name="connsiteX4" fmla="*/ 0 w 2571750"/>
              <a:gd name="connsiteY4" fmla="*/ 22860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843212">
                <a:moveTo>
                  <a:pt x="0" y="228600"/>
                </a:moveTo>
                <a:lnTo>
                  <a:pt x="114300" y="1985962"/>
                </a:lnTo>
                <a:lnTo>
                  <a:pt x="2571750" y="2843212"/>
                </a:lnTo>
                <a:lnTo>
                  <a:pt x="1557337" y="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253264" y="2391728"/>
            <a:ext cx="1105853" cy="1465898"/>
          </a:xfrm>
          <a:custGeom>
            <a:avLst/>
            <a:gdLst>
              <a:gd name="connsiteX0" fmla="*/ 457200 w 1228725"/>
              <a:gd name="connsiteY0" fmla="*/ 0 h 1628775"/>
              <a:gd name="connsiteX1" fmla="*/ 0 w 1228725"/>
              <a:gd name="connsiteY1" fmla="*/ 928688 h 1628775"/>
              <a:gd name="connsiteX2" fmla="*/ 1185862 w 1228725"/>
              <a:gd name="connsiteY2" fmla="*/ 1628775 h 1628775"/>
              <a:gd name="connsiteX3" fmla="*/ 1228725 w 1228725"/>
              <a:gd name="connsiteY3" fmla="*/ 271463 h 1628775"/>
              <a:gd name="connsiteX4" fmla="*/ 457200 w 1228725"/>
              <a:gd name="connsiteY4" fmla="*/ 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8725" h="1628775">
                <a:moveTo>
                  <a:pt x="457200" y="0"/>
                </a:moveTo>
                <a:lnTo>
                  <a:pt x="0" y="928688"/>
                </a:lnTo>
                <a:lnTo>
                  <a:pt x="1185862" y="1628775"/>
                </a:lnTo>
                <a:lnTo>
                  <a:pt x="1228725" y="271463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272088" y="2083118"/>
            <a:ext cx="3008948" cy="1941672"/>
          </a:xfrm>
          <a:custGeom>
            <a:avLst/>
            <a:gdLst>
              <a:gd name="connsiteX0" fmla="*/ 0 w 3343275"/>
              <a:gd name="connsiteY0" fmla="*/ 0 h 2157413"/>
              <a:gd name="connsiteX1" fmla="*/ 828675 w 3343275"/>
              <a:gd name="connsiteY1" fmla="*/ 2157413 h 2157413"/>
              <a:gd name="connsiteX2" fmla="*/ 2157413 w 3343275"/>
              <a:gd name="connsiteY2" fmla="*/ 1885950 h 2157413"/>
              <a:gd name="connsiteX3" fmla="*/ 3343275 w 3343275"/>
              <a:gd name="connsiteY3" fmla="*/ 1243013 h 2157413"/>
              <a:gd name="connsiteX4" fmla="*/ 1543050 w 3343275"/>
              <a:gd name="connsiteY4" fmla="*/ 142875 h 2157413"/>
              <a:gd name="connsiteX5" fmla="*/ 0 w 3343275"/>
              <a:gd name="connsiteY5" fmla="*/ 0 h 215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3275" h="2157413">
                <a:moveTo>
                  <a:pt x="0" y="0"/>
                </a:moveTo>
                <a:lnTo>
                  <a:pt x="828675" y="2157413"/>
                </a:lnTo>
                <a:lnTo>
                  <a:pt x="2157413" y="1885950"/>
                </a:lnTo>
                <a:lnTo>
                  <a:pt x="3343275" y="1243013"/>
                </a:lnTo>
                <a:lnTo>
                  <a:pt x="1543050" y="142875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703945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rgbClr val="FFC000"/>
                </a:solidFill>
                <a:latin typeface="Verdana" pitchFamily="34" charset="0"/>
              </a:rPr>
              <a:t>MCMD Heuristic</a:t>
            </a:r>
            <a:endParaRPr lang="en-US" sz="39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07349" y="207882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164407" y="285035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93115" y="2978941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85878" y="362188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8642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4348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07587" y="246458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0410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7646" y="349329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57646" y="2657470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22178" y="272176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00826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58003" y="240029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36532" y="323611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50885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6472" y="368617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43530" y="2143116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6" name="Rectangle 4"/>
          <p:cNvSpPr txBox="1">
            <a:spLocks noChangeArrowheads="1"/>
          </p:cNvSpPr>
          <p:nvPr/>
        </p:nvSpPr>
        <p:spPr bwMode="auto">
          <a:xfrm>
            <a:off x="6243649" y="4264825"/>
            <a:ext cx="25074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Topics in `user-interest’ space</a:t>
            </a:r>
          </a:p>
        </p:txBody>
      </p:sp>
      <p:sp>
        <p:nvSpPr>
          <p:cNvPr id="55" name="Rectangle 4"/>
          <p:cNvSpPr txBox="1">
            <a:spLocks noChangeArrowheads="1"/>
          </p:cNvSpPr>
          <p:nvPr/>
        </p:nvSpPr>
        <p:spPr bwMode="auto">
          <a:xfrm>
            <a:off x="328583" y="5807886"/>
            <a:ext cx="2571768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Filtering cost:</a:t>
            </a:r>
          </a:p>
        </p:txBody>
      </p:sp>
      <p:sp>
        <p:nvSpPr>
          <p:cNvPr id="57" name="Multiply 56"/>
          <p:cNvSpPr/>
          <p:nvPr/>
        </p:nvSpPr>
        <p:spPr>
          <a:xfrm>
            <a:off x="1614467" y="2978941"/>
            <a:ext cx="321471" cy="321471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8" name="Multiply 57"/>
          <p:cNvSpPr/>
          <p:nvPr/>
        </p:nvSpPr>
        <p:spPr>
          <a:xfrm>
            <a:off x="3736175" y="2914646"/>
            <a:ext cx="321471" cy="321471"/>
          </a:xfrm>
          <a:prstGeom prst="mathMultiply">
            <a:avLst/>
          </a:prstGeom>
          <a:solidFill>
            <a:srgbClr val="FFFF00"/>
          </a:solidFill>
          <a:ln>
            <a:solidFill>
              <a:srgbClr val="F980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6436532" y="2850352"/>
            <a:ext cx="321471" cy="321471"/>
          </a:xfrm>
          <a:prstGeom prst="mathMultiply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1" name="Rounded Rectangle 60"/>
          <p:cNvSpPr/>
          <p:nvPr/>
        </p:nvSpPr>
        <p:spPr>
          <a:xfrm>
            <a:off x="2321703" y="5229238"/>
            <a:ext cx="64294" cy="321471"/>
          </a:xfrm>
          <a:prstGeom prst="round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2" name="Rectangle 4"/>
          <p:cNvSpPr txBox="1">
            <a:spLocks noChangeArrowheads="1"/>
          </p:cNvSpPr>
          <p:nvPr/>
        </p:nvSpPr>
        <p:spPr bwMode="auto">
          <a:xfrm>
            <a:off x="6179355" y="5357826"/>
            <a:ext cx="642942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MAX</a:t>
            </a:r>
          </a:p>
        </p:txBody>
      </p:sp>
      <p:sp>
        <p:nvSpPr>
          <p:cNvPr id="37" name="Freeform 36"/>
          <p:cNvSpPr/>
          <p:nvPr/>
        </p:nvSpPr>
        <p:spPr>
          <a:xfrm>
            <a:off x="591503" y="2301717"/>
            <a:ext cx="2790349" cy="2558891"/>
          </a:xfrm>
          <a:custGeom>
            <a:avLst/>
            <a:gdLst>
              <a:gd name="connsiteX0" fmla="*/ 128588 w 3100388"/>
              <a:gd name="connsiteY0" fmla="*/ 1771650 h 2843212"/>
              <a:gd name="connsiteX1" fmla="*/ 1300163 w 3100388"/>
              <a:gd name="connsiteY1" fmla="*/ 1800225 h 2843212"/>
              <a:gd name="connsiteX2" fmla="*/ 2157413 w 3100388"/>
              <a:gd name="connsiteY2" fmla="*/ 942975 h 2843212"/>
              <a:gd name="connsiteX3" fmla="*/ 2028825 w 3100388"/>
              <a:gd name="connsiteY3" fmla="*/ 0 h 2843212"/>
              <a:gd name="connsiteX4" fmla="*/ 3100388 w 3100388"/>
              <a:gd name="connsiteY4" fmla="*/ 2728912 h 2843212"/>
              <a:gd name="connsiteX5" fmla="*/ 2414588 w 3100388"/>
              <a:gd name="connsiteY5" fmla="*/ 2843212 h 2843212"/>
              <a:gd name="connsiteX6" fmla="*/ 0 w 3100388"/>
              <a:gd name="connsiteY6" fmla="*/ 2257425 h 2843212"/>
              <a:gd name="connsiteX7" fmla="*/ 128588 w 3100388"/>
              <a:gd name="connsiteY7" fmla="*/ 177165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0388" h="2843212">
                <a:moveTo>
                  <a:pt x="128588" y="1771650"/>
                </a:moveTo>
                <a:lnTo>
                  <a:pt x="1300163" y="1800225"/>
                </a:lnTo>
                <a:lnTo>
                  <a:pt x="2157413" y="942975"/>
                </a:lnTo>
                <a:lnTo>
                  <a:pt x="2028825" y="0"/>
                </a:lnTo>
                <a:lnTo>
                  <a:pt x="3100388" y="2728912"/>
                </a:lnTo>
                <a:lnTo>
                  <a:pt x="2414588" y="2843212"/>
                </a:lnTo>
                <a:lnTo>
                  <a:pt x="0" y="2257425"/>
                </a:lnTo>
                <a:lnTo>
                  <a:pt x="128588" y="17716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07468" y="426482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079474" y="2400293"/>
            <a:ext cx="1311593" cy="1530816"/>
          </a:xfrm>
          <a:custGeom>
            <a:avLst/>
            <a:gdLst>
              <a:gd name="connsiteX0" fmla="*/ 0 w 1457325"/>
              <a:gd name="connsiteY0" fmla="*/ 0 h 1700907"/>
              <a:gd name="connsiteX1" fmla="*/ 214312 w 1457325"/>
              <a:gd name="connsiteY1" fmla="*/ 1685925 h 1700907"/>
              <a:gd name="connsiteX2" fmla="*/ 171450 w 1457325"/>
              <a:gd name="connsiteY2" fmla="*/ 1671637 h 1700907"/>
              <a:gd name="connsiteX3" fmla="*/ 171450 w 1457325"/>
              <a:gd name="connsiteY3" fmla="*/ 1657350 h 1700907"/>
              <a:gd name="connsiteX4" fmla="*/ 1457325 w 1457325"/>
              <a:gd name="connsiteY4" fmla="*/ 871537 h 1700907"/>
              <a:gd name="connsiteX5" fmla="*/ 0 w 1457325"/>
              <a:gd name="connsiteY5" fmla="*/ 0 h 170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7325" h="1700907">
                <a:moveTo>
                  <a:pt x="0" y="0"/>
                </a:moveTo>
                <a:cubicBezTo>
                  <a:pt x="71437" y="561975"/>
                  <a:pt x="156513" y="1122384"/>
                  <a:pt x="214312" y="1685925"/>
                </a:cubicBezTo>
                <a:cubicBezTo>
                  <a:pt x="215849" y="1700907"/>
                  <a:pt x="183981" y="1679991"/>
                  <a:pt x="171450" y="1671637"/>
                </a:cubicBezTo>
                <a:cubicBezTo>
                  <a:pt x="167488" y="1668995"/>
                  <a:pt x="171450" y="1662112"/>
                  <a:pt x="171450" y="1657350"/>
                </a:cubicBezTo>
                <a:lnTo>
                  <a:pt x="1457325" y="87153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51004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2321703" y="5807886"/>
            <a:ext cx="3986240" cy="385765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2321703" y="5229238"/>
            <a:ext cx="642942" cy="321471"/>
          </a:xfrm>
          <a:prstGeom prst="round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2321703" y="5807886"/>
            <a:ext cx="5014948" cy="385765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4" name="Rectangle 4"/>
          <p:cNvSpPr txBox="1">
            <a:spLocks noChangeArrowheads="1"/>
          </p:cNvSpPr>
          <p:nvPr/>
        </p:nvSpPr>
        <p:spPr bwMode="auto">
          <a:xfrm>
            <a:off x="328583" y="5164943"/>
            <a:ext cx="1993120" cy="5143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Sending cost: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2321703" y="5807886"/>
            <a:ext cx="6043655" cy="385765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6500827" y="5615003"/>
            <a:ext cx="41147" cy="70723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2321703" y="5229238"/>
            <a:ext cx="1093001" cy="321471"/>
          </a:xfrm>
          <a:prstGeom prst="round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grpSp>
        <p:nvGrpSpPr>
          <p:cNvPr id="2" name="Group 64"/>
          <p:cNvGrpSpPr/>
          <p:nvPr/>
        </p:nvGrpSpPr>
        <p:grpSpPr>
          <a:xfrm>
            <a:off x="2964645" y="4264825"/>
            <a:ext cx="1800238" cy="385765"/>
            <a:chOff x="3294050" y="4738694"/>
            <a:chExt cx="2000264" cy="428628"/>
          </a:xfrm>
        </p:grpSpPr>
        <p:cxnSp>
          <p:nvCxnSpPr>
            <p:cNvPr id="47" name="Straight Arrow Connector 46"/>
            <p:cNvCxnSpPr>
              <a:endCxn id="26" idx="6"/>
            </p:cNvCxnSpPr>
            <p:nvPr/>
          </p:nvCxnSpPr>
          <p:spPr>
            <a:xfrm rot="10800000">
              <a:off x="3294050" y="4881570"/>
              <a:ext cx="500068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ectangle 4"/>
            <p:cNvSpPr txBox="1">
              <a:spLocks noChangeArrowheads="1"/>
            </p:cNvSpPr>
            <p:nvPr/>
          </p:nvSpPr>
          <p:spPr bwMode="auto">
            <a:xfrm>
              <a:off x="3865554" y="4738694"/>
              <a:ext cx="1428760" cy="42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 err="1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Unicast</a:t>
              </a:r>
              <a:endPara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endParaRPr>
            </a:p>
          </p:txBody>
        </p:sp>
      </p:grpSp>
      <p:grpSp>
        <p:nvGrpSpPr>
          <p:cNvPr id="3" name="Group 49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51" name="Rectangle 50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53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49" name="Date Placeholder 4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60369E-6 1.24036E-6 L -0.01172 -0.0287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5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32677E-6 -4.44444E-6 L -0.03172 -0.01042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9" grpId="0" animBg="1"/>
      <p:bldP spid="37" grpId="0" animBg="1"/>
      <p:bldP spid="42" grpId="0" animBg="1"/>
      <p:bldP spid="43" grpId="0" animBg="1"/>
      <p:bldP spid="44" grpId="0" animBg="1"/>
      <p:bldP spid="54" grpId="0" animBg="1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eBay’s Five Commandments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described by Randy </a:t>
            </a:r>
            <a:r>
              <a:rPr lang="en-US" dirty="0" err="1" smtClean="0"/>
              <a:t>Shoup</a:t>
            </a:r>
            <a:r>
              <a:rPr lang="en-US" dirty="0" smtClean="0"/>
              <a:t> at LADIS 2008</a:t>
            </a:r>
          </a:p>
          <a:p>
            <a:pPr>
              <a:buNone/>
            </a:pPr>
            <a:endParaRPr lang="en-US" i="1" dirty="0" smtClean="0">
              <a:latin typeface="Narkisim" pitchFamily="34" charset="-79"/>
              <a:cs typeface="Narkisim" pitchFamily="34" charset="-79"/>
            </a:endParaRPr>
          </a:p>
          <a:p>
            <a:pPr>
              <a:buNone/>
            </a:pPr>
            <a:r>
              <a:rPr lang="en-US" i="1" dirty="0" smtClean="0">
                <a:latin typeface="Narkisim" pitchFamily="34" charset="-79"/>
                <a:cs typeface="Narkisim" pitchFamily="34" charset="-79"/>
              </a:rPr>
              <a:t>Thou </a:t>
            </a:r>
            <a:r>
              <a:rPr lang="en-US" i="1" dirty="0" err="1" smtClean="0">
                <a:latin typeface="Narkisim" pitchFamily="34" charset="-79"/>
                <a:cs typeface="Narkisim" pitchFamily="34" charset="-79"/>
              </a:rPr>
              <a:t>shalt</a:t>
            </a:r>
            <a:r>
              <a:rPr lang="en-US" i="1" dirty="0" smtClean="0">
                <a:latin typeface="Narkisim" pitchFamily="34" charset="-79"/>
                <a:cs typeface="Narkisim" pitchFamily="34" charset="-79"/>
              </a:rPr>
              <a:t>…</a:t>
            </a:r>
          </a:p>
          <a:p>
            <a:pPr lvl="1">
              <a:buNone/>
            </a:pP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1. Partition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Everything</a:t>
            </a:r>
            <a:endParaRPr lang="fr-BE" b="1" dirty="0" smtClean="0">
              <a:latin typeface="Narkisim" pitchFamily="34" charset="-79"/>
              <a:cs typeface="Narkisim" pitchFamily="34" charset="-79"/>
            </a:endParaRPr>
          </a:p>
          <a:p>
            <a:pPr lvl="1">
              <a:buNone/>
            </a:pP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2. Use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Asynchrony</a:t>
            </a: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Everywhere</a:t>
            </a:r>
            <a:endParaRPr lang="fr-BE" b="1" dirty="0" smtClean="0">
              <a:latin typeface="Narkisim" pitchFamily="34" charset="-79"/>
              <a:cs typeface="Narkisim" pitchFamily="34" charset="-79"/>
            </a:endParaRPr>
          </a:p>
          <a:p>
            <a:pPr lvl="1">
              <a:buNone/>
            </a:pP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3. Automate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Everything</a:t>
            </a:r>
            <a:endParaRPr lang="fr-BE" b="1" dirty="0" smtClean="0">
              <a:latin typeface="Narkisim" pitchFamily="34" charset="-79"/>
              <a:cs typeface="Narkisim" pitchFamily="34" charset="-79"/>
            </a:endParaRPr>
          </a:p>
          <a:p>
            <a:pPr lvl="1">
              <a:buNone/>
            </a:pP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4.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Remember</a:t>
            </a: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: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Everything</a:t>
            </a: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Fails</a:t>
            </a:r>
            <a:endParaRPr lang="fr-BE" b="1" dirty="0" smtClean="0">
              <a:latin typeface="Narkisim" pitchFamily="34" charset="-79"/>
              <a:cs typeface="Narkisim" pitchFamily="34" charset="-79"/>
            </a:endParaRPr>
          </a:p>
          <a:p>
            <a:pPr lvl="1">
              <a:buNone/>
            </a:pP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5.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Embrace</a:t>
            </a:r>
            <a:r>
              <a:rPr lang="fr-BE" b="1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fr-BE" b="1" dirty="0" err="1" smtClean="0">
                <a:latin typeface="Narkisim" pitchFamily="34" charset="-79"/>
                <a:cs typeface="Narkisim" pitchFamily="34" charset="-79"/>
              </a:rPr>
              <a:t>Inconsistency</a:t>
            </a:r>
            <a:endParaRPr lang="fr-BE" b="1" dirty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41986" name="Picture 2" descr="ten-commandmen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3124200"/>
            <a:ext cx="2066925" cy="2857500"/>
          </a:xfrm>
          <a:prstGeom prst="rect">
            <a:avLst/>
          </a:prstGeom>
          <a:noFill/>
        </p:spPr>
      </p:pic>
      <p:pic>
        <p:nvPicPr>
          <p:cNvPr id="41988" name="Picture 4" descr="http://tbn0.google.com/images?q=tbn:h3bkxvCwXi3MLM:http://image4.360doc.com/DownloadImg/2009/4/9/2459_3077871_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457200"/>
            <a:ext cx="1238250" cy="93345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85800" y="5410200"/>
            <a:ext cx="4191000" cy="609600"/>
          </a:xfrm>
          <a:prstGeom prst="ellipse">
            <a:avLst/>
          </a:prstGeom>
          <a:noFill/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655796" y="2018824"/>
            <a:ext cx="2566026" cy="2696060"/>
          </a:xfrm>
          <a:custGeom>
            <a:avLst/>
            <a:gdLst>
              <a:gd name="connsiteX0" fmla="*/ 0 w 2571750"/>
              <a:gd name="connsiteY0" fmla="*/ 228600 h 2843212"/>
              <a:gd name="connsiteX1" fmla="*/ 114300 w 2571750"/>
              <a:gd name="connsiteY1" fmla="*/ 1985962 h 2843212"/>
              <a:gd name="connsiteX2" fmla="*/ 2571750 w 2571750"/>
              <a:gd name="connsiteY2" fmla="*/ 2843212 h 2843212"/>
              <a:gd name="connsiteX3" fmla="*/ 1557337 w 2571750"/>
              <a:gd name="connsiteY3" fmla="*/ 0 h 2843212"/>
              <a:gd name="connsiteX4" fmla="*/ 0 w 2571750"/>
              <a:gd name="connsiteY4" fmla="*/ 22860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1750" h="2843212">
                <a:moveTo>
                  <a:pt x="0" y="228600"/>
                </a:moveTo>
                <a:lnTo>
                  <a:pt x="114300" y="1985962"/>
                </a:lnTo>
                <a:lnTo>
                  <a:pt x="2571750" y="2843212"/>
                </a:lnTo>
                <a:lnTo>
                  <a:pt x="1557337" y="0"/>
                </a:lnTo>
                <a:lnTo>
                  <a:pt x="0" y="228600"/>
                </a:lnTo>
                <a:close/>
              </a:path>
            </a:pathLst>
          </a:custGeom>
          <a:solidFill>
            <a:schemeClr val="accent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253264" y="2391728"/>
            <a:ext cx="1105853" cy="1465898"/>
          </a:xfrm>
          <a:custGeom>
            <a:avLst/>
            <a:gdLst>
              <a:gd name="connsiteX0" fmla="*/ 457200 w 1228725"/>
              <a:gd name="connsiteY0" fmla="*/ 0 h 1628775"/>
              <a:gd name="connsiteX1" fmla="*/ 0 w 1228725"/>
              <a:gd name="connsiteY1" fmla="*/ 928688 h 1628775"/>
              <a:gd name="connsiteX2" fmla="*/ 1185862 w 1228725"/>
              <a:gd name="connsiteY2" fmla="*/ 1628775 h 1628775"/>
              <a:gd name="connsiteX3" fmla="*/ 1228725 w 1228725"/>
              <a:gd name="connsiteY3" fmla="*/ 271463 h 1628775"/>
              <a:gd name="connsiteX4" fmla="*/ 457200 w 1228725"/>
              <a:gd name="connsiteY4" fmla="*/ 0 h 162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8725" h="1628775">
                <a:moveTo>
                  <a:pt x="457200" y="0"/>
                </a:moveTo>
                <a:lnTo>
                  <a:pt x="0" y="928688"/>
                </a:lnTo>
                <a:lnTo>
                  <a:pt x="1185862" y="1628775"/>
                </a:lnTo>
                <a:lnTo>
                  <a:pt x="1228725" y="271463"/>
                </a:lnTo>
                <a:lnTo>
                  <a:pt x="457200" y="0"/>
                </a:lnTo>
                <a:close/>
              </a:path>
            </a:pathLst>
          </a:custGeom>
          <a:solidFill>
            <a:srgbClr val="FFFF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272088" y="2083118"/>
            <a:ext cx="3008948" cy="1941672"/>
          </a:xfrm>
          <a:custGeom>
            <a:avLst/>
            <a:gdLst>
              <a:gd name="connsiteX0" fmla="*/ 0 w 3343275"/>
              <a:gd name="connsiteY0" fmla="*/ 0 h 2157413"/>
              <a:gd name="connsiteX1" fmla="*/ 828675 w 3343275"/>
              <a:gd name="connsiteY1" fmla="*/ 2157413 h 2157413"/>
              <a:gd name="connsiteX2" fmla="*/ 2157413 w 3343275"/>
              <a:gd name="connsiteY2" fmla="*/ 1885950 h 2157413"/>
              <a:gd name="connsiteX3" fmla="*/ 3343275 w 3343275"/>
              <a:gd name="connsiteY3" fmla="*/ 1243013 h 2157413"/>
              <a:gd name="connsiteX4" fmla="*/ 1543050 w 3343275"/>
              <a:gd name="connsiteY4" fmla="*/ 142875 h 2157413"/>
              <a:gd name="connsiteX5" fmla="*/ 0 w 3343275"/>
              <a:gd name="connsiteY5" fmla="*/ 0 h 215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43275" h="2157413">
                <a:moveTo>
                  <a:pt x="0" y="0"/>
                </a:moveTo>
                <a:lnTo>
                  <a:pt x="828675" y="2157413"/>
                </a:lnTo>
                <a:lnTo>
                  <a:pt x="2157413" y="1885950"/>
                </a:lnTo>
                <a:lnTo>
                  <a:pt x="3343275" y="1243013"/>
                </a:lnTo>
                <a:lnTo>
                  <a:pt x="1543050" y="142875"/>
                </a:lnTo>
                <a:lnTo>
                  <a:pt x="0" y="0"/>
                </a:lnTo>
                <a:close/>
              </a:path>
            </a:pathLst>
          </a:custGeom>
          <a:solidFill>
            <a:srgbClr val="7030A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703945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rgbClr val="FFC000"/>
                </a:solidFill>
                <a:latin typeface="Verdana" pitchFamily="34" charset="0"/>
              </a:rPr>
              <a:t>MCMD Heuristic</a:t>
            </a:r>
            <a:endParaRPr lang="en-US" sz="39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807349" y="207882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164407" y="2850352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193115" y="2978941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85878" y="362188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78642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4348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07587" y="246458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350410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57646" y="349329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057646" y="2657470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22178" y="272176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00826" y="2271704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758003" y="2400293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36532" y="323611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950885" y="3557588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986472" y="3686177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343530" y="2143116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6" name="Rectangle 4"/>
          <p:cNvSpPr txBox="1">
            <a:spLocks noChangeArrowheads="1"/>
          </p:cNvSpPr>
          <p:nvPr/>
        </p:nvSpPr>
        <p:spPr bwMode="auto">
          <a:xfrm>
            <a:off x="6243649" y="4264825"/>
            <a:ext cx="25074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Topics in `user-interest’ space</a:t>
            </a:r>
          </a:p>
        </p:txBody>
      </p:sp>
      <p:sp>
        <p:nvSpPr>
          <p:cNvPr id="57" name="Multiply 56"/>
          <p:cNvSpPr/>
          <p:nvPr/>
        </p:nvSpPr>
        <p:spPr>
          <a:xfrm>
            <a:off x="1550173" y="2850352"/>
            <a:ext cx="321471" cy="321471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8" name="Multiply 57"/>
          <p:cNvSpPr/>
          <p:nvPr/>
        </p:nvSpPr>
        <p:spPr>
          <a:xfrm>
            <a:off x="3736175" y="2914646"/>
            <a:ext cx="321471" cy="321471"/>
          </a:xfrm>
          <a:prstGeom prst="mathMultiply">
            <a:avLst/>
          </a:prstGeom>
          <a:solidFill>
            <a:srgbClr val="FFFF00"/>
          </a:solidFill>
          <a:ln>
            <a:solidFill>
              <a:srgbClr val="F980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59" name="Multiply 58"/>
          <p:cNvSpPr/>
          <p:nvPr/>
        </p:nvSpPr>
        <p:spPr>
          <a:xfrm>
            <a:off x="6179355" y="2786058"/>
            <a:ext cx="321471" cy="321471"/>
          </a:xfrm>
          <a:prstGeom prst="mathMultiply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591503" y="2301717"/>
            <a:ext cx="2790349" cy="2558891"/>
          </a:xfrm>
          <a:custGeom>
            <a:avLst/>
            <a:gdLst>
              <a:gd name="connsiteX0" fmla="*/ 128588 w 3100388"/>
              <a:gd name="connsiteY0" fmla="*/ 1771650 h 2843212"/>
              <a:gd name="connsiteX1" fmla="*/ 1300163 w 3100388"/>
              <a:gd name="connsiteY1" fmla="*/ 1800225 h 2843212"/>
              <a:gd name="connsiteX2" fmla="*/ 2157413 w 3100388"/>
              <a:gd name="connsiteY2" fmla="*/ 942975 h 2843212"/>
              <a:gd name="connsiteX3" fmla="*/ 2028825 w 3100388"/>
              <a:gd name="connsiteY3" fmla="*/ 0 h 2843212"/>
              <a:gd name="connsiteX4" fmla="*/ 3100388 w 3100388"/>
              <a:gd name="connsiteY4" fmla="*/ 2728912 h 2843212"/>
              <a:gd name="connsiteX5" fmla="*/ 2414588 w 3100388"/>
              <a:gd name="connsiteY5" fmla="*/ 2843212 h 2843212"/>
              <a:gd name="connsiteX6" fmla="*/ 0 w 3100388"/>
              <a:gd name="connsiteY6" fmla="*/ 2257425 h 2843212"/>
              <a:gd name="connsiteX7" fmla="*/ 128588 w 3100388"/>
              <a:gd name="connsiteY7" fmla="*/ 1771650 h 28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00388" h="2843212">
                <a:moveTo>
                  <a:pt x="128588" y="1771650"/>
                </a:moveTo>
                <a:lnTo>
                  <a:pt x="1300163" y="1800225"/>
                </a:lnTo>
                <a:lnTo>
                  <a:pt x="2157413" y="942975"/>
                </a:lnTo>
                <a:lnTo>
                  <a:pt x="2028825" y="0"/>
                </a:lnTo>
                <a:lnTo>
                  <a:pt x="3100388" y="2728912"/>
                </a:lnTo>
                <a:lnTo>
                  <a:pt x="2414588" y="2843212"/>
                </a:lnTo>
                <a:lnTo>
                  <a:pt x="0" y="2257425"/>
                </a:lnTo>
                <a:lnTo>
                  <a:pt x="128588" y="17716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707468" y="426482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079474" y="2400293"/>
            <a:ext cx="1311593" cy="1530816"/>
          </a:xfrm>
          <a:custGeom>
            <a:avLst/>
            <a:gdLst>
              <a:gd name="connsiteX0" fmla="*/ 0 w 1457325"/>
              <a:gd name="connsiteY0" fmla="*/ 0 h 1700907"/>
              <a:gd name="connsiteX1" fmla="*/ 214312 w 1457325"/>
              <a:gd name="connsiteY1" fmla="*/ 1685925 h 1700907"/>
              <a:gd name="connsiteX2" fmla="*/ 171450 w 1457325"/>
              <a:gd name="connsiteY2" fmla="*/ 1671637 h 1700907"/>
              <a:gd name="connsiteX3" fmla="*/ 171450 w 1457325"/>
              <a:gd name="connsiteY3" fmla="*/ 1657350 h 1700907"/>
              <a:gd name="connsiteX4" fmla="*/ 1457325 w 1457325"/>
              <a:gd name="connsiteY4" fmla="*/ 871537 h 1700907"/>
              <a:gd name="connsiteX5" fmla="*/ 0 w 1457325"/>
              <a:gd name="connsiteY5" fmla="*/ 0 h 170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7325" h="1700907">
                <a:moveTo>
                  <a:pt x="0" y="0"/>
                </a:moveTo>
                <a:cubicBezTo>
                  <a:pt x="71437" y="561975"/>
                  <a:pt x="156513" y="1122384"/>
                  <a:pt x="214312" y="1685925"/>
                </a:cubicBezTo>
                <a:cubicBezTo>
                  <a:pt x="215849" y="1700907"/>
                  <a:pt x="183981" y="1679991"/>
                  <a:pt x="171450" y="1671637"/>
                </a:cubicBezTo>
                <a:cubicBezTo>
                  <a:pt x="167488" y="1668995"/>
                  <a:pt x="171450" y="1662112"/>
                  <a:pt x="171450" y="1657350"/>
                </a:cubicBezTo>
                <a:lnTo>
                  <a:pt x="1457325" y="87153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851004" y="3043235"/>
            <a:ext cx="257177" cy="257177"/>
          </a:xfrm>
          <a:prstGeom prst="ellipse">
            <a:avLst/>
          </a:prstGeom>
          <a:solidFill>
            <a:srgbClr val="FF0000"/>
          </a:solidFill>
          <a:ln>
            <a:solidFill>
              <a:schemeClr val="tx2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82296" tIns="41148" rIns="82296" bIns="41148" rtlCol="0" anchor="ctr"/>
          <a:lstStyle/>
          <a:p>
            <a:pPr algn="ctr"/>
            <a:endParaRPr lang="en-US"/>
          </a:p>
        </p:txBody>
      </p:sp>
      <p:grpSp>
        <p:nvGrpSpPr>
          <p:cNvPr id="2" name="Group 64"/>
          <p:cNvGrpSpPr/>
          <p:nvPr/>
        </p:nvGrpSpPr>
        <p:grpSpPr>
          <a:xfrm>
            <a:off x="2964645" y="4264825"/>
            <a:ext cx="1800238" cy="385765"/>
            <a:chOff x="3294050" y="4738694"/>
            <a:chExt cx="2000264" cy="428628"/>
          </a:xfrm>
        </p:grpSpPr>
        <p:cxnSp>
          <p:nvCxnSpPr>
            <p:cNvPr id="47" name="Straight Arrow Connector 46"/>
            <p:cNvCxnSpPr>
              <a:endCxn id="26" idx="6"/>
            </p:cNvCxnSpPr>
            <p:nvPr/>
          </p:nvCxnSpPr>
          <p:spPr>
            <a:xfrm rot="10800000">
              <a:off x="3294050" y="4881570"/>
              <a:ext cx="500068" cy="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ectangle 4"/>
            <p:cNvSpPr txBox="1">
              <a:spLocks noChangeArrowheads="1"/>
            </p:cNvSpPr>
            <p:nvPr/>
          </p:nvSpPr>
          <p:spPr bwMode="auto">
            <a:xfrm>
              <a:off x="3865554" y="4738694"/>
              <a:ext cx="1428760" cy="4286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822960" fontAlgn="base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kern="0" dirty="0" err="1" smtClean="0">
                  <a:solidFill>
                    <a:srgbClr val="000000"/>
                  </a:solidFill>
                  <a:latin typeface="Verdana" pitchFamily="34" charset="0"/>
                  <a:ea typeface="+mj-ea"/>
                  <a:cs typeface="+mj-cs"/>
                </a:rPr>
                <a:t>Unicast</a:t>
              </a:r>
              <a:endPara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49" name="Rectangle 4"/>
          <p:cNvSpPr txBox="1">
            <a:spLocks noChangeArrowheads="1"/>
          </p:cNvSpPr>
          <p:nvPr/>
        </p:nvSpPr>
        <p:spPr bwMode="auto">
          <a:xfrm>
            <a:off x="7465239" y="2464587"/>
            <a:ext cx="1285884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err="1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Unicast</a:t>
            </a:r>
            <a:endParaRPr lang="en-US" kern="0" dirty="0" smtClean="0">
              <a:solidFill>
                <a:srgbClr val="000000"/>
              </a:solidFill>
              <a:latin typeface="Verdana" pitchFamily="34" charset="0"/>
              <a:ea typeface="+mj-ea"/>
              <a:cs typeface="+mj-cs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7786710" y="2914647"/>
            <a:ext cx="257177" cy="14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650054" y="4522002"/>
            <a:ext cx="1350178" cy="642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0" name="Rectangle 4"/>
          <p:cNvSpPr txBox="1">
            <a:spLocks noChangeArrowheads="1"/>
          </p:cNvSpPr>
          <p:nvPr/>
        </p:nvSpPr>
        <p:spPr bwMode="auto">
          <a:xfrm>
            <a:off x="585760" y="5229238"/>
            <a:ext cx="1285884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224.1.2.3</a:t>
            </a:r>
          </a:p>
        </p:txBody>
      </p:sp>
      <p:cxnSp>
        <p:nvCxnSpPr>
          <p:cNvPr id="65" name="Straight Arrow Connector 64"/>
          <p:cNvCxnSpPr>
            <a:stCxn id="66" idx="0"/>
            <a:endCxn id="40" idx="2"/>
          </p:cNvCxnSpPr>
          <p:nvPr/>
        </p:nvCxnSpPr>
        <p:spPr>
          <a:xfrm rot="16200000" flipV="1">
            <a:off x="4242670" y="3935495"/>
            <a:ext cx="728671" cy="5729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ctangle 4"/>
          <p:cNvSpPr txBox="1">
            <a:spLocks noChangeArrowheads="1"/>
          </p:cNvSpPr>
          <p:nvPr/>
        </p:nvSpPr>
        <p:spPr bwMode="auto">
          <a:xfrm>
            <a:off x="4250529" y="4586296"/>
            <a:ext cx="1285884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224.1.2.4</a:t>
            </a:r>
          </a:p>
        </p:txBody>
      </p:sp>
      <p:cxnSp>
        <p:nvCxnSpPr>
          <p:cNvPr id="67" name="Straight Arrow Connector 66"/>
          <p:cNvCxnSpPr>
            <a:stCxn id="68" idx="0"/>
          </p:cNvCxnSpPr>
          <p:nvPr/>
        </p:nvCxnSpPr>
        <p:spPr>
          <a:xfrm rot="5400000" flipH="1" flipV="1">
            <a:off x="5632854" y="4489855"/>
            <a:ext cx="1221590" cy="128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8" name="Rectangle 4"/>
          <p:cNvSpPr txBox="1">
            <a:spLocks noChangeArrowheads="1"/>
          </p:cNvSpPr>
          <p:nvPr/>
        </p:nvSpPr>
        <p:spPr bwMode="auto">
          <a:xfrm>
            <a:off x="5536413" y="5164944"/>
            <a:ext cx="1285884" cy="3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 defTabSz="822960" fontAlgn="base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kern="0" dirty="0" smtClean="0">
                <a:solidFill>
                  <a:srgbClr val="000000"/>
                </a:solidFill>
                <a:latin typeface="Verdana" pitchFamily="34" charset="0"/>
                <a:ea typeface="+mj-ea"/>
                <a:cs typeface="+mj-cs"/>
              </a:rPr>
              <a:t>224.1.2.5</a:t>
            </a:r>
          </a:p>
        </p:txBody>
      </p:sp>
      <p:grpSp>
        <p:nvGrpSpPr>
          <p:cNvPr id="3" name="Group 43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45" name="Rectangle 44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46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51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314325" y="367189"/>
            <a:ext cx="8703945" cy="820103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en-US" sz="3900" dirty="0" smtClean="0">
                <a:solidFill>
                  <a:srgbClr val="FFC000"/>
                </a:solidFill>
                <a:latin typeface="Verdana" pitchFamily="34" charset="0"/>
              </a:rPr>
              <a:t>Using the Solution</a:t>
            </a:r>
            <a:endParaRPr lang="en-US" sz="3900" dirty="0">
              <a:solidFill>
                <a:srgbClr val="FFC000"/>
              </a:solidFill>
              <a:latin typeface="Verdana" pitchFamily="34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74333" y="4140518"/>
            <a:ext cx="3354705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Verdana" pitchFamily="34" charset="0"/>
              </a:rPr>
              <a:t>Procs</a:t>
            </a:r>
            <a:r>
              <a:rPr lang="en-US" sz="2400" b="1" dirty="0">
                <a:solidFill>
                  <a:srgbClr val="000000"/>
                </a:solidFill>
                <a:latin typeface="Verdana" pitchFamily="34" charset="0"/>
              </a:rPr>
              <a:t>   L-IPMC</a:t>
            </a:r>
            <a:endParaRPr lang="en-US" dirty="0"/>
          </a:p>
          <a:p>
            <a:pPr algn="ctr">
              <a:lnSpc>
                <a:spcPct val="95000"/>
              </a:lnSpc>
            </a:pPr>
            <a:endParaRPr lang="en-US" sz="24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344704" y="2603183"/>
            <a:ext cx="1513046" cy="76581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82296" tIns="41148" rIns="82296" bIns="41148"/>
          <a:lstStyle/>
          <a:p>
            <a:endParaRPr lang="en-US"/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2967514" y="2490312"/>
            <a:ext cx="221027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endParaRPr lang="en-US" b="1" dirty="0">
              <a:solidFill>
                <a:srgbClr val="FFFFFF"/>
              </a:solidFill>
              <a:latin typeface="Verdana" pitchFamily="34" charset="0"/>
            </a:endParaRPr>
          </a:p>
          <a:p>
            <a:pPr algn="ctr">
              <a:lnSpc>
                <a:spcPct val="95000"/>
              </a:lnSpc>
            </a:pPr>
            <a:r>
              <a:rPr lang="en-US" b="1" dirty="0" smtClean="0">
                <a:solidFill>
                  <a:srgbClr val="FFFFFF"/>
                </a:solidFill>
                <a:latin typeface="Verdana" pitchFamily="34" charset="0"/>
              </a:rPr>
              <a:t>Heuristic</a:t>
            </a:r>
            <a:endParaRPr lang="en-US" b="1" dirty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23561" name="Freeform 9"/>
          <p:cNvSpPr>
            <a:spLocks/>
          </p:cNvSpPr>
          <p:nvPr/>
        </p:nvSpPr>
        <p:spPr bwMode="auto">
          <a:xfrm>
            <a:off x="5026343" y="2846070"/>
            <a:ext cx="628650" cy="375762"/>
          </a:xfrm>
          <a:custGeom>
            <a:avLst/>
            <a:gdLst/>
            <a:ahLst/>
            <a:cxnLst>
              <a:cxn ang="0">
                <a:pos x="0" y="6165"/>
              </a:cxn>
              <a:cxn ang="0">
                <a:pos x="10427" y="6165"/>
              </a:cxn>
              <a:cxn ang="0">
                <a:pos x="10427" y="985"/>
              </a:cxn>
              <a:cxn ang="0">
                <a:pos x="11410" y="995"/>
              </a:cxn>
              <a:cxn ang="0">
                <a:pos x="21600" y="11345"/>
              </a:cxn>
              <a:cxn ang="0">
                <a:pos x="11413" y="21691"/>
              </a:cxn>
              <a:cxn ang="0">
                <a:pos x="10427" y="21705"/>
              </a:cxn>
              <a:cxn ang="0">
                <a:pos x="10427" y="16526"/>
              </a:cxn>
              <a:cxn ang="0">
                <a:pos x="0" y="16526"/>
              </a:cxn>
              <a:cxn ang="0">
                <a:pos x="0" y="6165"/>
              </a:cxn>
            </a:cxnLst>
            <a:rect l="0" t="0" r="r" b="b"/>
            <a:pathLst>
              <a:path w="21600" h="22715">
                <a:moveTo>
                  <a:pt x="0" y="6165"/>
                </a:moveTo>
                <a:lnTo>
                  <a:pt x="10427" y="6165"/>
                </a:lnTo>
                <a:cubicBezTo>
                  <a:pt x="10427" y="6165"/>
                  <a:pt x="10412" y="1031"/>
                  <a:pt x="10427" y="985"/>
                </a:cubicBezTo>
                <a:cubicBezTo>
                  <a:pt x="10427" y="0"/>
                  <a:pt x="11410" y="995"/>
                  <a:pt x="11410" y="995"/>
                </a:cubicBezTo>
                <a:lnTo>
                  <a:pt x="21600" y="11345"/>
                </a:lnTo>
                <a:cubicBezTo>
                  <a:pt x="21600" y="11345"/>
                  <a:pt x="11413" y="21669"/>
                  <a:pt x="11413" y="21691"/>
                </a:cubicBezTo>
                <a:cubicBezTo>
                  <a:pt x="10263" y="22715"/>
                  <a:pt x="10427" y="21705"/>
                  <a:pt x="10427" y="21705"/>
                </a:cubicBezTo>
                <a:lnTo>
                  <a:pt x="10427" y="16526"/>
                </a:lnTo>
                <a:lnTo>
                  <a:pt x="0" y="16526"/>
                </a:lnTo>
                <a:lnTo>
                  <a:pt x="0" y="6165"/>
                </a:lnTo>
                <a:close/>
              </a:path>
            </a:pathLst>
          </a:custGeom>
          <a:solidFill>
            <a:srgbClr val="6FA8DC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82296" tIns="41148" rIns="82296" bIns="41148"/>
          <a:lstStyle/>
          <a:p>
            <a:endParaRPr lang="en-US"/>
          </a:p>
        </p:txBody>
      </p:sp>
      <p:pic>
        <p:nvPicPr>
          <p:cNvPr id="2356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9305" y="1907382"/>
            <a:ext cx="1681638" cy="2184558"/>
          </a:xfrm>
          <a:prstGeom prst="rect">
            <a:avLst/>
          </a:prstGeom>
          <a:noFill/>
        </p:spPr>
      </p:pic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5393531" y="1567340"/>
            <a:ext cx="2521767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b="1" dirty="0" smtClean="0">
                <a:solidFill>
                  <a:srgbClr val="000000"/>
                </a:solidFill>
                <a:latin typeface="Verdana" pitchFamily="34" charset="0"/>
              </a:rPr>
              <a:t>multicast</a:t>
            </a:r>
            <a:endParaRPr lang="en-US" dirty="0"/>
          </a:p>
          <a:p>
            <a:pPr algn="ctr">
              <a:lnSpc>
                <a:spcPct val="95000"/>
              </a:lnSpc>
            </a:pPr>
            <a:endParaRPr lang="en-US" sz="24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2356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4387" y="1933100"/>
            <a:ext cx="1681638" cy="2184558"/>
          </a:xfrm>
          <a:prstGeom prst="rect">
            <a:avLst/>
          </a:prstGeom>
          <a:noFill/>
        </p:spPr>
      </p:pic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5284947" y="4143375"/>
            <a:ext cx="2916078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b="1" dirty="0" err="1">
                <a:solidFill>
                  <a:srgbClr val="000000"/>
                </a:solidFill>
                <a:latin typeface="Verdana" pitchFamily="34" charset="0"/>
              </a:rPr>
              <a:t>Procs</a:t>
            </a:r>
            <a:r>
              <a:rPr lang="en-US" sz="2400" b="1" dirty="0">
                <a:solidFill>
                  <a:srgbClr val="000000"/>
                </a:solidFill>
                <a:latin typeface="Verdana" pitchFamily="34" charset="0"/>
              </a:rPr>
              <a:t>    L-IPMC</a:t>
            </a:r>
            <a:endParaRPr lang="en-US" dirty="0"/>
          </a:p>
          <a:p>
            <a:pPr algn="ctr">
              <a:lnSpc>
                <a:spcPct val="95000"/>
              </a:lnSpc>
            </a:pPr>
            <a:endParaRPr lang="en-US" sz="2400" b="1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374333" y="4953000"/>
            <a:ext cx="8376791" cy="12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lvl="1" indent="-30861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Processes use “logical” IPMC addresses</a:t>
            </a:r>
          </a:p>
          <a:p>
            <a:pPr lvl="1" indent="-30861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900" dirty="0" smtClean="0">
                <a:solidFill>
                  <a:srgbClr val="000000"/>
                </a:solidFill>
                <a:latin typeface="Verdana" pitchFamily="34" charset="0"/>
              </a:rPr>
              <a:t>Dr. Multicast transparently maps these to true IPMC addresses or 1:1 UDP sends</a:t>
            </a:r>
            <a:endParaRPr lang="en-US" sz="29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3567" name="Freeform 15"/>
          <p:cNvSpPr>
            <a:spLocks/>
          </p:cNvSpPr>
          <p:nvPr/>
        </p:nvSpPr>
        <p:spPr bwMode="auto">
          <a:xfrm>
            <a:off x="2563178" y="2846070"/>
            <a:ext cx="628650" cy="375762"/>
          </a:xfrm>
          <a:custGeom>
            <a:avLst/>
            <a:gdLst/>
            <a:ahLst/>
            <a:cxnLst>
              <a:cxn ang="0">
                <a:pos x="0" y="6165"/>
              </a:cxn>
              <a:cxn ang="0">
                <a:pos x="10427" y="6165"/>
              </a:cxn>
              <a:cxn ang="0">
                <a:pos x="10427" y="985"/>
              </a:cxn>
              <a:cxn ang="0">
                <a:pos x="11410" y="995"/>
              </a:cxn>
              <a:cxn ang="0">
                <a:pos x="21600" y="11345"/>
              </a:cxn>
              <a:cxn ang="0">
                <a:pos x="11413" y="21691"/>
              </a:cxn>
              <a:cxn ang="0">
                <a:pos x="10427" y="21705"/>
              </a:cxn>
              <a:cxn ang="0">
                <a:pos x="10427" y="16526"/>
              </a:cxn>
              <a:cxn ang="0">
                <a:pos x="0" y="16526"/>
              </a:cxn>
              <a:cxn ang="0">
                <a:pos x="0" y="6165"/>
              </a:cxn>
            </a:cxnLst>
            <a:rect l="0" t="0" r="r" b="b"/>
            <a:pathLst>
              <a:path w="21600" h="22715">
                <a:moveTo>
                  <a:pt x="0" y="6165"/>
                </a:moveTo>
                <a:lnTo>
                  <a:pt x="10427" y="6165"/>
                </a:lnTo>
                <a:cubicBezTo>
                  <a:pt x="10427" y="6165"/>
                  <a:pt x="10412" y="1031"/>
                  <a:pt x="10427" y="985"/>
                </a:cubicBezTo>
                <a:cubicBezTo>
                  <a:pt x="10427" y="0"/>
                  <a:pt x="11410" y="995"/>
                  <a:pt x="11410" y="995"/>
                </a:cubicBezTo>
                <a:lnTo>
                  <a:pt x="21600" y="11345"/>
                </a:lnTo>
                <a:cubicBezTo>
                  <a:pt x="21600" y="11345"/>
                  <a:pt x="11413" y="21669"/>
                  <a:pt x="11413" y="21691"/>
                </a:cubicBezTo>
                <a:cubicBezTo>
                  <a:pt x="10263" y="22715"/>
                  <a:pt x="10427" y="21705"/>
                  <a:pt x="10427" y="21705"/>
                </a:cubicBezTo>
                <a:lnTo>
                  <a:pt x="10427" y="16526"/>
                </a:lnTo>
                <a:lnTo>
                  <a:pt x="0" y="16526"/>
                </a:lnTo>
                <a:lnTo>
                  <a:pt x="0" y="6165"/>
                </a:lnTo>
                <a:close/>
              </a:path>
            </a:pathLst>
          </a:custGeom>
          <a:solidFill>
            <a:srgbClr val="6FA8DC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82296" tIns="41148" rIns="82296" bIns="41148"/>
          <a:lstStyle/>
          <a:p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7086600" y="0"/>
            <a:ext cx="2057400" cy="1447800"/>
            <a:chOff x="7086600" y="0"/>
            <a:chExt cx="2057400" cy="1447800"/>
          </a:xfrm>
        </p:grpSpPr>
        <p:sp>
          <p:nvSpPr>
            <p:cNvPr id="15" name="Rectangle 14"/>
            <p:cNvSpPr/>
            <p:nvPr/>
          </p:nvSpPr>
          <p:spPr>
            <a:xfrm>
              <a:off x="7086600" y="0"/>
              <a:ext cx="20574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pic>
          <p:nvPicPr>
            <p:cNvPr id="16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76200"/>
              <a:ext cx="1241784" cy="978921"/>
            </a:xfrm>
            <a:prstGeom prst="rect">
              <a:avLst/>
            </a:prstGeom>
            <a:noFill/>
          </p:spPr>
        </p:pic>
        <p:sp>
          <p:nvSpPr>
            <p:cNvPr id="17" name="Rectangle 1"/>
            <p:cNvSpPr txBox="1">
              <a:spLocks noChangeArrowheads="1"/>
            </p:cNvSpPr>
            <p:nvPr/>
          </p:nvSpPr>
          <p:spPr>
            <a:xfrm>
              <a:off x="7162800" y="1066800"/>
              <a:ext cx="1938337" cy="355281"/>
            </a:xfrm>
            <a:prstGeom prst="rect">
              <a:avLst/>
            </a:prstGeom>
          </p:spPr>
          <p:txBody>
            <a:bodyPr vert="horz" lIns="0" tIns="0" rIns="0" bIns="0" rtlCol="0" anchor="t">
              <a:normAutofit fontScale="97500"/>
              <a:scene3d>
                <a:camera prst="orthographicFront"/>
                <a:lightRig rig="threePt" dir="t">
                  <a:rot lat="0" lon="0" rev="4800000"/>
                </a:lightRig>
              </a:scene3d>
              <a:sp3d prstMaterial="matte">
                <a:bevelT w="50800" h="10160"/>
              </a:sp3d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Verdana" pitchFamily="34" charset="0"/>
                  <a:ea typeface="+mj-ea"/>
                  <a:cs typeface="+mj-cs"/>
                </a:rPr>
                <a:t>Dr. Multicast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endParaRPr>
            </a:p>
          </p:txBody>
        </p:sp>
      </p:grp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209800"/>
            <a:ext cx="414337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looked at various group scenarios</a:t>
            </a:r>
          </a:p>
          <a:p>
            <a:endParaRPr lang="en-US" dirty="0" smtClean="0"/>
          </a:p>
          <a:p>
            <a:r>
              <a:rPr lang="en-US" dirty="0" smtClean="0"/>
              <a:t>Most of the traffic is </a:t>
            </a:r>
            <a:br>
              <a:rPr lang="en-US" dirty="0" smtClean="0"/>
            </a:br>
            <a:r>
              <a:rPr lang="en-US" dirty="0" smtClean="0"/>
              <a:t>carried by &lt;20% of groups</a:t>
            </a:r>
          </a:p>
          <a:p>
            <a:endParaRPr lang="en-US" dirty="0" smtClean="0"/>
          </a:p>
          <a:p>
            <a:r>
              <a:rPr lang="en-US" dirty="0" smtClean="0"/>
              <a:t>For IBM </a:t>
            </a:r>
            <a:r>
              <a:rPr lang="en-US" dirty="0" err="1" smtClean="0"/>
              <a:t>Websphere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Dr. Multicast achieves</a:t>
            </a:r>
            <a:br>
              <a:rPr lang="en-US" dirty="0" smtClean="0"/>
            </a:br>
            <a:r>
              <a:rPr lang="en-US" dirty="0" smtClean="0"/>
              <a:t>18x reduction in </a:t>
            </a:r>
            <a:br>
              <a:rPr lang="en-US" dirty="0" smtClean="0"/>
            </a:br>
            <a:r>
              <a:rPr lang="en-US" dirty="0" smtClean="0"/>
              <a:t>physical IPMC addresses</a:t>
            </a:r>
          </a:p>
          <a:p>
            <a:endParaRPr lang="en-US" dirty="0" smtClean="0"/>
          </a:p>
          <a:p>
            <a:r>
              <a:rPr lang="en-US" sz="2000" dirty="0" smtClean="0"/>
              <a:t>[</a:t>
            </a:r>
            <a:r>
              <a:rPr lang="en-US" sz="2000" b="1" dirty="0" smtClean="0"/>
              <a:t>Dr. Multicast: Rx for Data Center Communication Scalability.</a:t>
            </a:r>
            <a:r>
              <a:rPr lang="en-US" sz="2000" dirty="0" smtClean="0"/>
              <a:t>  Ymir Vigfusson, Hussam Abu-Libdeh, Mahesh Balakrishnan, Ken Birman, and Yoav Tock.  LADIS 2008.  November 2008.  Full paper submitted to </a:t>
            </a:r>
            <a:r>
              <a:rPr lang="en-US" sz="2000" dirty="0" err="1" smtClean="0"/>
              <a:t>Eurosys</a:t>
            </a:r>
            <a:r>
              <a:rPr lang="en-US" sz="2000" dirty="0" smtClean="0"/>
              <a:t> 10.]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1534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small groups, reliable multicast </a:t>
            </a:r>
            <a:br>
              <a:rPr lang="en-US" dirty="0" smtClean="0"/>
            </a:br>
            <a:r>
              <a:rPr lang="en-US" dirty="0" smtClean="0"/>
              <a:t>protocols directly </a:t>
            </a:r>
            <a:r>
              <a:rPr lang="en-US" dirty="0" err="1" smtClean="0"/>
              <a:t>ack</a:t>
            </a:r>
            <a:r>
              <a:rPr lang="en-US" dirty="0" smtClean="0"/>
              <a:t>/</a:t>
            </a:r>
            <a:r>
              <a:rPr lang="en-US" dirty="0" err="1" smtClean="0"/>
              <a:t>nack</a:t>
            </a:r>
            <a:r>
              <a:rPr lang="en-US" dirty="0" smtClean="0"/>
              <a:t> the sender</a:t>
            </a:r>
          </a:p>
          <a:p>
            <a:r>
              <a:rPr lang="en-US" dirty="0" smtClean="0"/>
              <a:t>For large ones, use QSM technique: </a:t>
            </a:r>
            <a:br>
              <a:rPr lang="en-US" dirty="0" smtClean="0"/>
            </a:br>
            <a:r>
              <a:rPr lang="en-US" dirty="0" smtClean="0"/>
              <a:t>tokens circulate within a tree of rings</a:t>
            </a:r>
          </a:p>
          <a:p>
            <a:pPr lvl="1"/>
            <a:r>
              <a:rPr lang="en-US" dirty="0" err="1" smtClean="0"/>
              <a:t>Acks</a:t>
            </a:r>
            <a:r>
              <a:rPr lang="en-US" dirty="0" smtClean="0"/>
              <a:t> travel around the rings and aggregate over</a:t>
            </a:r>
            <a:br>
              <a:rPr lang="en-US" dirty="0" smtClean="0"/>
            </a:br>
            <a:r>
              <a:rPr lang="en-US" dirty="0" smtClean="0"/>
              <a:t>members they visit (efficient token encodes data)</a:t>
            </a:r>
          </a:p>
          <a:p>
            <a:pPr lvl="1"/>
            <a:r>
              <a:rPr lang="en-US" dirty="0" smtClean="0"/>
              <a:t>This scales well even with </a:t>
            </a:r>
            <a:r>
              <a:rPr lang="en-US" i="1" dirty="0" smtClean="0"/>
              <a:t>many</a:t>
            </a:r>
            <a:r>
              <a:rPr lang="en-US" dirty="0" smtClean="0"/>
              <a:t> groups</a:t>
            </a:r>
          </a:p>
          <a:p>
            <a:pPr lvl="1"/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uses this mode for |groups| &gt; 25 members, with each ring containing ~25 nodes</a:t>
            </a:r>
          </a:p>
          <a:p>
            <a:pPr lvl="1"/>
            <a:endParaRPr lang="en-US" dirty="0" smtClean="0"/>
          </a:p>
          <a:p>
            <a:pPr>
              <a:buClr>
                <a:srgbClr val="F0AD00"/>
              </a:buClr>
            </a:pPr>
            <a:r>
              <a:rPr lang="en-US" sz="1900" dirty="0" smtClean="0">
                <a:solidFill>
                  <a:prstClr val="black"/>
                </a:solidFill>
              </a:rPr>
              <a:t>[</a:t>
            </a:r>
            <a:r>
              <a:rPr lang="en-US" sz="1900" b="1" dirty="0" smtClean="0">
                <a:solidFill>
                  <a:prstClr val="black"/>
                </a:solidFill>
              </a:rPr>
              <a:t>Quicksilver Scalable Multicast (QSM)</a:t>
            </a:r>
            <a:r>
              <a:rPr lang="en-US" sz="1900" dirty="0" smtClean="0">
                <a:solidFill>
                  <a:prstClr val="black"/>
                </a:solidFill>
              </a:rPr>
              <a:t>.  </a:t>
            </a:r>
            <a:r>
              <a:rPr lang="en-US" sz="1900" dirty="0" err="1" smtClean="0">
                <a:solidFill>
                  <a:prstClr val="black"/>
                </a:solidFill>
              </a:rPr>
              <a:t>Krzys</a:t>
            </a:r>
            <a:r>
              <a:rPr lang="en-US" sz="1900" dirty="0" smtClean="0">
                <a:solidFill>
                  <a:prstClr val="black"/>
                </a:solidFill>
              </a:rPr>
              <a:t> </a:t>
            </a:r>
            <a:r>
              <a:rPr lang="en-US" sz="1900" dirty="0" err="1" smtClean="0">
                <a:solidFill>
                  <a:prstClr val="black"/>
                </a:solidFill>
              </a:rPr>
              <a:t>Ostrowski</a:t>
            </a:r>
            <a:r>
              <a:rPr lang="en-US" sz="1900" dirty="0" smtClean="0">
                <a:solidFill>
                  <a:prstClr val="black"/>
                </a:solidFill>
              </a:rPr>
              <a:t>, Ken </a:t>
            </a:r>
            <a:r>
              <a:rPr lang="en-US" sz="1900" dirty="0" err="1" smtClean="0">
                <a:solidFill>
                  <a:prstClr val="black"/>
                </a:solidFill>
              </a:rPr>
              <a:t>Birman</a:t>
            </a:r>
            <a:r>
              <a:rPr lang="en-US" sz="1900" dirty="0" smtClean="0">
                <a:solidFill>
                  <a:prstClr val="black"/>
                </a:solidFill>
              </a:rPr>
              <a:t>, and Danny </a:t>
            </a:r>
            <a:r>
              <a:rPr lang="en-US" sz="1900" dirty="0" err="1" smtClean="0">
                <a:solidFill>
                  <a:prstClr val="black"/>
                </a:solidFill>
              </a:rPr>
              <a:t>Dolev</a:t>
            </a:r>
            <a:r>
              <a:rPr lang="en-US" sz="1900" dirty="0" smtClean="0">
                <a:solidFill>
                  <a:prstClr val="black"/>
                </a:solidFill>
              </a:rPr>
              <a:t>.   Network Computing and Applications (NCA’08), July 08. Boston.]</a:t>
            </a:r>
            <a:endParaRPr lang="fr-BE" sz="1900" dirty="0" smtClean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Hierachical</a:t>
            </a:r>
            <a:r>
              <a:rPr lang="en-US" dirty="0" smtClean="0"/>
              <a:t> acknowledgements</a:t>
            </a:r>
            <a:endParaRPr lang="fr-BE" dirty="0"/>
          </a:p>
        </p:txBody>
      </p:sp>
      <p:sp>
        <p:nvSpPr>
          <p:cNvPr id="4" name="Oval 3"/>
          <p:cNvSpPr/>
          <p:nvPr/>
        </p:nvSpPr>
        <p:spPr>
          <a:xfrm>
            <a:off x="7467600" y="1600200"/>
            <a:ext cx="1371600" cy="2286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5-Point Star 4"/>
          <p:cNvSpPr/>
          <p:nvPr/>
        </p:nvSpPr>
        <p:spPr>
          <a:xfrm>
            <a:off x="7696200" y="17526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5-Point Star 5"/>
          <p:cNvSpPr/>
          <p:nvPr/>
        </p:nvSpPr>
        <p:spPr>
          <a:xfrm>
            <a:off x="8534400" y="17526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7" name="5-Point Star 6"/>
          <p:cNvSpPr/>
          <p:nvPr/>
        </p:nvSpPr>
        <p:spPr>
          <a:xfrm>
            <a:off x="8153400" y="18288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8" name="Oval 7"/>
          <p:cNvSpPr/>
          <p:nvPr/>
        </p:nvSpPr>
        <p:spPr>
          <a:xfrm rot="16372872">
            <a:off x="7921028" y="2252778"/>
            <a:ext cx="1371600" cy="2286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5-Point Star 8"/>
          <p:cNvSpPr/>
          <p:nvPr/>
        </p:nvSpPr>
        <p:spPr>
          <a:xfrm>
            <a:off x="8686800" y="20574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0" name="5-Point Star 9"/>
          <p:cNvSpPr/>
          <p:nvPr/>
        </p:nvSpPr>
        <p:spPr>
          <a:xfrm>
            <a:off x="8686800" y="23622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1" name="5-Point Star 10"/>
          <p:cNvSpPr/>
          <p:nvPr/>
        </p:nvSpPr>
        <p:spPr>
          <a:xfrm>
            <a:off x="8686800" y="26670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" name="5-Point Star 11"/>
          <p:cNvSpPr/>
          <p:nvPr/>
        </p:nvSpPr>
        <p:spPr>
          <a:xfrm>
            <a:off x="8534400" y="29718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3" name="5-Point Star 12"/>
          <p:cNvSpPr/>
          <p:nvPr/>
        </p:nvSpPr>
        <p:spPr>
          <a:xfrm>
            <a:off x="8458200" y="26670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4" name="5-Point Star 13"/>
          <p:cNvSpPr/>
          <p:nvPr/>
        </p:nvSpPr>
        <p:spPr>
          <a:xfrm>
            <a:off x="8458200" y="23622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5" name="5-Point Star 14"/>
          <p:cNvSpPr/>
          <p:nvPr/>
        </p:nvSpPr>
        <p:spPr>
          <a:xfrm>
            <a:off x="8458200" y="2057400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6" name="5-Point Star 15"/>
          <p:cNvSpPr/>
          <p:nvPr/>
        </p:nvSpPr>
        <p:spPr>
          <a:xfrm>
            <a:off x="8153400" y="18288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" name="Oval 16"/>
          <p:cNvSpPr/>
          <p:nvPr/>
        </p:nvSpPr>
        <p:spPr>
          <a:xfrm rot="16372872">
            <a:off x="7540028" y="2328979"/>
            <a:ext cx="1371600" cy="2286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8" name="5-Point Star 17"/>
          <p:cNvSpPr/>
          <p:nvPr/>
        </p:nvSpPr>
        <p:spPr>
          <a:xfrm>
            <a:off x="8305800" y="21336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5-Point Star 18"/>
          <p:cNvSpPr/>
          <p:nvPr/>
        </p:nvSpPr>
        <p:spPr>
          <a:xfrm>
            <a:off x="8305800" y="24384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5-Point Star 19"/>
          <p:cNvSpPr/>
          <p:nvPr/>
        </p:nvSpPr>
        <p:spPr>
          <a:xfrm>
            <a:off x="8305800" y="27432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5-Point Star 20"/>
          <p:cNvSpPr/>
          <p:nvPr/>
        </p:nvSpPr>
        <p:spPr>
          <a:xfrm>
            <a:off x="8153400" y="30480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2" name="5-Point Star 21"/>
          <p:cNvSpPr/>
          <p:nvPr/>
        </p:nvSpPr>
        <p:spPr>
          <a:xfrm>
            <a:off x="8077200" y="27432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3" name="5-Point Star 22"/>
          <p:cNvSpPr/>
          <p:nvPr/>
        </p:nvSpPr>
        <p:spPr>
          <a:xfrm>
            <a:off x="8077200" y="24384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4" name="5-Point Star 23"/>
          <p:cNvSpPr/>
          <p:nvPr/>
        </p:nvSpPr>
        <p:spPr>
          <a:xfrm>
            <a:off x="8077200" y="21336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5" name="5-Point Star 24"/>
          <p:cNvSpPr/>
          <p:nvPr/>
        </p:nvSpPr>
        <p:spPr>
          <a:xfrm>
            <a:off x="7696200" y="17526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6" name="Oval 25"/>
          <p:cNvSpPr/>
          <p:nvPr/>
        </p:nvSpPr>
        <p:spPr>
          <a:xfrm rot="16372872">
            <a:off x="7082828" y="2252779"/>
            <a:ext cx="1371600" cy="2286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7" name="5-Point Star 26"/>
          <p:cNvSpPr/>
          <p:nvPr/>
        </p:nvSpPr>
        <p:spPr>
          <a:xfrm>
            <a:off x="7848600" y="20574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8" name="5-Point Star 27"/>
          <p:cNvSpPr/>
          <p:nvPr/>
        </p:nvSpPr>
        <p:spPr>
          <a:xfrm>
            <a:off x="7848600" y="23622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9" name="5-Point Star 28"/>
          <p:cNvSpPr/>
          <p:nvPr/>
        </p:nvSpPr>
        <p:spPr>
          <a:xfrm>
            <a:off x="7848600" y="26670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0" name="5-Point Star 29"/>
          <p:cNvSpPr/>
          <p:nvPr/>
        </p:nvSpPr>
        <p:spPr>
          <a:xfrm>
            <a:off x="7696200" y="29718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1" name="5-Point Star 30"/>
          <p:cNvSpPr/>
          <p:nvPr/>
        </p:nvSpPr>
        <p:spPr>
          <a:xfrm>
            <a:off x="7620000" y="26670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2" name="5-Point Star 31"/>
          <p:cNvSpPr/>
          <p:nvPr/>
        </p:nvSpPr>
        <p:spPr>
          <a:xfrm>
            <a:off x="7620000" y="23622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3" name="5-Point Star 32"/>
          <p:cNvSpPr/>
          <p:nvPr/>
        </p:nvSpPr>
        <p:spPr>
          <a:xfrm>
            <a:off x="7620000" y="2057401"/>
            <a:ext cx="76200" cy="76200"/>
          </a:xfrm>
          <a:prstGeom prst="star5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Flow Control</a:t>
            </a:r>
            <a:endParaRPr lang="fr-BE" dirty="0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also need flow control to prevent bursts of multicast from overrunning receivers</a:t>
            </a:r>
          </a:p>
          <a:p>
            <a:endParaRPr lang="en-US" dirty="0" smtClean="0"/>
          </a:p>
          <a:p>
            <a:r>
              <a:rPr lang="en-US" dirty="0" smtClean="0"/>
              <a:t>AJIL protocol imposes limits on IPMC </a:t>
            </a:r>
            <a:r>
              <a:rPr lang="en-US" i="1" u="sng" dirty="0" smtClean="0"/>
              <a:t>rate</a:t>
            </a:r>
          </a:p>
          <a:p>
            <a:pPr lvl="1"/>
            <a:r>
              <a:rPr lang="en-US" dirty="0" smtClean="0"/>
              <a:t>AJIL monitors aggregated multicast rate</a:t>
            </a:r>
          </a:p>
          <a:p>
            <a:pPr lvl="1"/>
            <a:r>
              <a:rPr lang="en-US" dirty="0" smtClean="0"/>
              <a:t>Uses optimization to apportion bandwidth</a:t>
            </a:r>
          </a:p>
          <a:p>
            <a:pPr lvl="1"/>
            <a:r>
              <a:rPr lang="en-US" dirty="0" smtClean="0"/>
              <a:t>If limit exceeded, user perceives a “slower” multicast channel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000" dirty="0" smtClean="0"/>
              <a:t>[</a:t>
            </a:r>
            <a:r>
              <a:rPr lang="en-US" sz="2000" b="1" dirty="0" err="1" smtClean="0"/>
              <a:t>Ajil</a:t>
            </a:r>
            <a:r>
              <a:rPr lang="en-US" sz="2000" b="1" dirty="0" smtClean="0"/>
              <a:t>: Distributed Rate-limiting for Multicast Networks</a:t>
            </a:r>
            <a:r>
              <a:rPr lang="en-US" sz="2000" dirty="0" smtClean="0"/>
              <a:t>.  Hussam Abu-Libdeh, Ymir Vigfusson, Ken Birman, and Mahesh Balakrishnan (Microsoft Research, Silicon Valley).  Cornell University TR.  Dec 08.]</a:t>
            </a:r>
            <a:endParaRPr lang="fr-BE" sz="2000" dirty="0" smtClean="0"/>
          </a:p>
          <a:p>
            <a:endParaRPr lang="fr-BE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54274" name="Picture 2" descr="Traffic%20Co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228600"/>
            <a:ext cx="1438275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AJIL in action…</a:t>
            </a:r>
            <a:endParaRPr lang="en-US" dirty="0"/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0"/>
            <a:ext cx="3810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4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78281"/>
            <a:ext cx="38354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09600" y="4526281"/>
            <a:ext cx="807720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AJIL reacts rapidly to load surges, stays close to targets (and we’re improving it steadily)</a:t>
            </a:r>
          </a:p>
          <a:p>
            <a:r>
              <a:rPr lang="en-US" dirty="0" smtClean="0"/>
              <a:t>Makes it possible to eliminate almost all IPMC message loss within the datacenter!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ideas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Dramatically more scalable yet always consistent, fault-tolerant, trustworthy group communication and data replication</a:t>
            </a:r>
          </a:p>
          <a:p>
            <a:r>
              <a:rPr lang="en-US" dirty="0" smtClean="0"/>
              <a:t>Extremely high speed: updates map to IPMC</a:t>
            </a:r>
          </a:p>
          <a:p>
            <a:r>
              <a:rPr lang="en-US" dirty="0" smtClean="0"/>
              <a:t>To make this work</a:t>
            </a:r>
          </a:p>
          <a:p>
            <a:pPr lvl="1"/>
            <a:r>
              <a:rPr lang="en-US" dirty="0" smtClean="0"/>
              <a:t>Manage IPMC address space, do flow control</a:t>
            </a:r>
          </a:p>
          <a:p>
            <a:pPr lvl="1"/>
            <a:r>
              <a:rPr lang="en-US" dirty="0" smtClean="0"/>
              <a:t>Aggregate acknowledgements</a:t>
            </a:r>
          </a:p>
          <a:p>
            <a:pPr lvl="1"/>
            <a:r>
              <a:rPr lang="en-US" dirty="0" smtClean="0"/>
              <a:t>Leverage gossip mechanisms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Multicast at the speed of light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We’re starting to believe that </a:t>
            </a:r>
            <a:r>
              <a:rPr lang="en-US" i="1" dirty="0" smtClean="0"/>
              <a:t>all IPMC loss may be avoidable </a:t>
            </a:r>
            <a:r>
              <a:rPr lang="en-US" dirty="0" smtClean="0"/>
              <a:t>(in data centers)</a:t>
            </a:r>
          </a:p>
          <a:p>
            <a:endParaRPr lang="en-US" dirty="0" smtClean="0"/>
          </a:p>
          <a:p>
            <a:r>
              <a:rPr lang="en-US" dirty="0" smtClean="0"/>
              <a:t>Imagine fixing IPMC so that the protocol was simply reliable.  Never drops messages.</a:t>
            </a:r>
          </a:p>
          <a:p>
            <a:pPr lvl="1"/>
            <a:r>
              <a:rPr lang="en-US" dirty="0" smtClean="0"/>
              <a:t>Well, very rarely.  Now and then, like once a month, some node drops an IPMC but this is </a:t>
            </a:r>
            <a:r>
              <a:rPr lang="en-US" i="1" dirty="0" smtClean="0"/>
              <a:t>so </a:t>
            </a:r>
            <a:r>
              <a:rPr lang="en-US" dirty="0" smtClean="0"/>
              <a:t>rare that it triggers a reboot!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 could toss out more than ten pages of</a:t>
            </a:r>
            <a:br>
              <a:rPr lang="en-US" dirty="0" smtClean="0"/>
            </a:br>
            <a:r>
              <a:rPr lang="en-US" dirty="0" smtClean="0"/>
              <a:t> code related to multicast packet loss!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pic>
        <p:nvPicPr>
          <p:cNvPr id="54274" name="Picture 2" descr="http://news.softpedia.com/images/news2/Tuning-The-Speed-Of-Light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953000"/>
            <a:ext cx="1676400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Isis</a:t>
            </a:r>
            <a:r>
              <a:rPr lang="en-US" baseline="30000" dirty="0" smtClean="0"/>
              <a:t>2</a:t>
            </a:r>
            <a:r>
              <a:rPr lang="en-US" dirty="0" smtClean="0"/>
              <a:t> is under development…  code is mostly written and I’m debugging it now</a:t>
            </a:r>
          </a:p>
          <a:p>
            <a:endParaRPr lang="en-US" dirty="0" smtClean="0"/>
          </a:p>
          <a:p>
            <a:r>
              <a:rPr lang="en-US" dirty="0" smtClean="0"/>
              <a:t>Goal is to run this system on 500 to 500,000 node systems, with millions of object groups</a:t>
            </a:r>
          </a:p>
          <a:p>
            <a:endParaRPr lang="en-US" dirty="0" smtClean="0"/>
          </a:p>
          <a:p>
            <a:r>
              <a:rPr lang="en-US" dirty="0" smtClean="0"/>
              <a:t>Success won’t be easy, but would give us a </a:t>
            </a:r>
            <a:r>
              <a:rPr lang="en-US" i="1" u="sng" dirty="0" smtClean="0"/>
              <a:t>faster</a:t>
            </a:r>
            <a:r>
              <a:rPr lang="en-US" dirty="0" smtClean="0"/>
              <a:t> replication option that also has strong consistency and security guarantees!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Vogels</a:t>
            </a:r>
            <a:r>
              <a:rPr lang="en-US" dirty="0" smtClean="0"/>
              <a:t> at the Helm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Werner </a:t>
            </a:r>
            <a:r>
              <a:rPr lang="en-US" dirty="0" err="1" smtClean="0"/>
              <a:t>Vogels</a:t>
            </a:r>
            <a:r>
              <a:rPr lang="en-US" dirty="0" smtClean="0"/>
              <a:t> is CTO at Amazon.com…</a:t>
            </a:r>
          </a:p>
          <a:p>
            <a:r>
              <a:rPr lang="en-US" dirty="0" smtClean="0"/>
              <a:t>His first act?  </a:t>
            </a:r>
            <a:r>
              <a:rPr lang="en-US" b="1" i="1" dirty="0" smtClean="0"/>
              <a:t>He banned reliable multicast</a:t>
            </a:r>
            <a:r>
              <a:rPr lang="en-US" b="1" i="1" baseline="30000" dirty="0" smtClean="0"/>
              <a:t>*</a:t>
            </a:r>
            <a:r>
              <a:rPr lang="en-US" b="1" i="1" dirty="0" smtClean="0"/>
              <a:t>!</a:t>
            </a:r>
          </a:p>
          <a:p>
            <a:pPr lvl="1"/>
            <a:r>
              <a:rPr lang="en-US" dirty="0" smtClean="0"/>
              <a:t>Amazon was troubled by platform instability</a:t>
            </a:r>
          </a:p>
          <a:p>
            <a:pPr lvl="1"/>
            <a:r>
              <a:rPr lang="en-US" dirty="0" err="1" smtClean="0"/>
              <a:t>Vogels</a:t>
            </a:r>
            <a:r>
              <a:rPr lang="en-US" dirty="0" smtClean="0"/>
              <a:t> decreed: all communication via SOAP/TCP</a:t>
            </a:r>
          </a:p>
          <a:p>
            <a:endParaRPr lang="en-US" dirty="0" smtClean="0"/>
          </a:p>
          <a:p>
            <a:r>
              <a:rPr lang="en-US" dirty="0" smtClean="0"/>
              <a:t>This was slower… but 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Stability and Scale dominate Reliability</a:t>
            </a:r>
          </a:p>
          <a:p>
            <a:pPr lvl="1"/>
            <a:r>
              <a:rPr lang="en-US" b="1" i="1" dirty="0" smtClean="0">
                <a:solidFill>
                  <a:srgbClr val="C00000"/>
                </a:solidFill>
              </a:rPr>
              <a:t>(And Reliability is a consistency property!)</a:t>
            </a:r>
          </a:p>
          <a:p>
            <a:pPr lvl="1"/>
            <a:endParaRPr lang="en-US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000" b="1" i="1" dirty="0" smtClean="0"/>
              <a:t>* Amazon was (and remains) a heavy pub-sub user</a:t>
            </a:r>
            <a:endParaRPr lang="fr-BE" sz="2000" b="1" dirty="0"/>
          </a:p>
        </p:txBody>
      </p:sp>
      <p:pic>
        <p:nvPicPr>
          <p:cNvPr id="39940" name="Picture 4" descr="Amazon_CTO_Werner_Vogels_Flywhee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4800600"/>
            <a:ext cx="812800" cy="1219200"/>
          </a:xfrm>
          <a:prstGeom prst="rect">
            <a:avLst/>
          </a:prstGeom>
          <a:noFill/>
        </p:spPr>
      </p:pic>
      <p:pic>
        <p:nvPicPr>
          <p:cNvPr id="39942" name="Picture 6" descr="http://aws.typepad.com/files/information_week_wern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228600"/>
            <a:ext cx="1219200" cy="1645920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James Hamilton’s advice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to scalability is decoupling, </a:t>
            </a:r>
            <a:br>
              <a:rPr lang="en-US" dirty="0" smtClean="0"/>
            </a:br>
            <a:r>
              <a:rPr lang="en-US" dirty="0" smtClean="0"/>
              <a:t>loosest possible synchronization</a:t>
            </a:r>
          </a:p>
          <a:p>
            <a:r>
              <a:rPr lang="en-US" i="1" dirty="0" smtClean="0"/>
              <a:t>Any </a:t>
            </a:r>
            <a:r>
              <a:rPr lang="en-US" dirty="0" smtClean="0"/>
              <a:t>synchronized mechanism is a risk</a:t>
            </a:r>
          </a:p>
          <a:p>
            <a:pPr lvl="1"/>
            <a:r>
              <a:rPr lang="en-US" dirty="0" smtClean="0"/>
              <a:t>His approach: create a committee</a:t>
            </a:r>
          </a:p>
          <a:p>
            <a:pPr lvl="1"/>
            <a:r>
              <a:rPr lang="en-US" dirty="0" smtClean="0"/>
              <a:t>Anyone who wants to deploy a highly consistent mechanism needs committee approval</a:t>
            </a:r>
          </a:p>
          <a:p>
            <a:pPr lvl="1"/>
            <a:endParaRPr lang="en-US" dirty="0" smtClean="0"/>
          </a:p>
        </p:txBody>
      </p:sp>
      <p:pic>
        <p:nvPicPr>
          <p:cNvPr id="43010" name="Picture 2" descr="http://tbn0.google.com/images?q=tbn:Pig8hhEVvPOuSM:http://www.mvdirona.com/jrh/work/JamesHamilto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57200"/>
            <a:ext cx="1085850" cy="1343026"/>
          </a:xfrm>
          <a:prstGeom prst="rect">
            <a:avLst/>
          </a:prstGeom>
          <a:noFill/>
        </p:spPr>
      </p:pic>
      <p:pic>
        <p:nvPicPr>
          <p:cNvPr id="43012" name="Picture 4" descr="http://tbn1.google.com/images?q=tbn:6MtljZVfkzOKKM:http://weblogs.newsday.com/news/local/longisland/politics/blog/judge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3040" y="4800600"/>
            <a:ext cx="2314755" cy="1752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19400" y="56388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…. They don’t meet very often</a:t>
            </a:r>
            <a:endParaRPr lang="fr-BE" sz="2400" b="1" i="1" dirty="0">
              <a:solidFill>
                <a:srgbClr val="C0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so great about consistency?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625609"/>
          </a:xfrm>
        </p:spPr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A </a:t>
            </a:r>
            <a:r>
              <a:rPr lang="en-US" b="1" i="1" u="sng" dirty="0" smtClean="0">
                <a:solidFill>
                  <a:srgbClr val="0070C0"/>
                </a:solidFill>
              </a:rPr>
              <a:t>consistent</a:t>
            </a:r>
            <a:r>
              <a:rPr lang="en-US" b="1" i="1" dirty="0" smtClean="0">
                <a:solidFill>
                  <a:srgbClr val="0070C0"/>
                </a:solidFill>
              </a:rPr>
              <a:t> distributed system will often have many components, but users observe behavior indistinguishable from that of a single-component reference system</a:t>
            </a:r>
          </a:p>
          <a:p>
            <a:endParaRPr lang="fr-BE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791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Reference Model</a:t>
            </a:r>
            <a:endParaRPr lang="fr-BE" b="1" i="1" dirty="0">
              <a:solidFill>
                <a:srgbClr val="C00000"/>
              </a:solidFill>
            </a:endParaRPr>
          </a:p>
        </p:txBody>
      </p:sp>
      <p:pic>
        <p:nvPicPr>
          <p:cNvPr id="6" name="Picture 2" descr="GOSplitMovementWeb1.jpg image by cyberlawpro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4572000"/>
            <a:ext cx="1524000" cy="114559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8200" y="57912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Implementation</a:t>
            </a:r>
            <a:endParaRPr lang="fr-BE" b="1" i="1" dirty="0">
              <a:solidFill>
                <a:srgbClr val="C00000"/>
              </a:solidFill>
            </a:endParaRPr>
          </a:p>
        </p:txBody>
      </p:sp>
      <p:pic>
        <p:nvPicPr>
          <p:cNvPr id="14340" name="Picture 4" descr="Image: Photo of my Omega Seamaster 2531.80 on 1:18 scale Aston Martin model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105400"/>
            <a:ext cx="736600" cy="552450"/>
          </a:xfrm>
          <a:prstGeom prst="rect">
            <a:avLst/>
          </a:prstGeom>
          <a:noFill/>
        </p:spPr>
      </p:pic>
      <p:pic>
        <p:nvPicPr>
          <p:cNvPr id="14342" name="Picture 6" descr="http://tbn2.google.com/images?q=tbn:frnioDXHT-jnNM:http://image.guardian.co.uk/sys-images/Arts/Arts_/site_furniture/2008/05/08/Bond460x276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5029200"/>
            <a:ext cx="1219200" cy="733426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905000" y="5105400"/>
            <a:ext cx="914400" cy="533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05000" y="5638800"/>
            <a:ext cx="914400" cy="76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it come from?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that update replicated data</a:t>
            </a:r>
          </a:p>
          <a:p>
            <a:endParaRPr lang="en-US" dirty="0" smtClean="0"/>
          </a:p>
          <a:p>
            <a:r>
              <a:rPr lang="en-US" dirty="0" smtClean="0"/>
              <a:t>Atomic broadcast or other forms of reliable multicast protocols</a:t>
            </a:r>
          </a:p>
          <a:p>
            <a:endParaRPr lang="en-US" dirty="0" smtClean="0"/>
          </a:p>
          <a:p>
            <a:r>
              <a:rPr lang="en-US" dirty="0" smtClean="0"/>
              <a:t>Distributed 2-phase locking mechanisms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 Consistency Property: Virtual Synchrony</a:t>
            </a:r>
            <a:endParaRPr lang="fr-B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305800" cy="2057400"/>
          </a:xfrm>
        </p:spPr>
        <p:txBody>
          <a:bodyPr>
            <a:no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Synchronous  runs: </a:t>
            </a:r>
            <a:r>
              <a:rPr lang="en-US" sz="2400" b="1" i="1" dirty="0" smtClean="0"/>
              <a:t>indistinguishable from non-replicated object that saw the same updates (like </a:t>
            </a:r>
            <a:r>
              <a:rPr lang="en-US" sz="2400" b="1" i="1" dirty="0" err="1" smtClean="0"/>
              <a:t>Paxos</a:t>
            </a:r>
            <a:r>
              <a:rPr lang="en-US" sz="2400" b="1" i="1" dirty="0" smtClean="0"/>
              <a:t>)</a:t>
            </a: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Virtually synchronous runs </a:t>
            </a:r>
            <a:r>
              <a:rPr lang="en-US" sz="2400" b="1" i="1" dirty="0" smtClean="0"/>
              <a:t>are indistinguishable from synchronous runs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286000"/>
            <a:ext cx="3523667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50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286000"/>
            <a:ext cx="3581400" cy="170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457200" y="41148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6800" y="4114800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Virtually synchronous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667000" y="18404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Non-replicated reference execution</a:t>
            </a:r>
            <a:endParaRPr lang="fr-BE" b="1" i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1453634"/>
            <a:ext cx="685800" cy="369332"/>
          </a:xfrm>
          <a:prstGeom prst="rect">
            <a:avLst/>
          </a:prstGeom>
          <a:solidFill>
            <a:srgbClr val="FFFFFF">
              <a:alpha val="38039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A=3</a:t>
            </a:r>
            <a:endParaRPr lang="fr-BE" b="1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981200" y="1453634"/>
            <a:ext cx="6858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B=7</a:t>
            </a:r>
            <a:endParaRPr lang="fr-BE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48200" y="1453634"/>
            <a:ext cx="9906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 = B-A</a:t>
            </a:r>
            <a:endParaRPr lang="fr-BE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7239000" y="1447800"/>
            <a:ext cx="914400" cy="369332"/>
          </a:xfrm>
          <a:prstGeom prst="rect">
            <a:avLst/>
          </a:prstGeom>
          <a:solidFill>
            <a:srgbClr val="FFFFFF">
              <a:alpha val="30196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A=A+1</a:t>
            </a:r>
            <a:endParaRPr lang="fr-BE" b="1" i="1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33400" y="1828800"/>
            <a:ext cx="8153400" cy="762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5-Point Star 17"/>
          <p:cNvSpPr/>
          <p:nvPr/>
        </p:nvSpPr>
        <p:spPr>
          <a:xfrm>
            <a:off x="762000" y="1790700"/>
            <a:ext cx="152400" cy="152400"/>
          </a:xfrm>
          <a:prstGeom prst="star5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9" name="5-Point Star 18"/>
          <p:cNvSpPr/>
          <p:nvPr/>
        </p:nvSpPr>
        <p:spPr>
          <a:xfrm>
            <a:off x="2209800" y="1790700"/>
            <a:ext cx="152400" cy="152400"/>
          </a:xfrm>
          <a:prstGeom prst="star5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0" name="5-Point Star 19"/>
          <p:cNvSpPr/>
          <p:nvPr/>
        </p:nvSpPr>
        <p:spPr>
          <a:xfrm>
            <a:off x="5029200" y="1790700"/>
            <a:ext cx="152400" cy="152400"/>
          </a:xfrm>
          <a:prstGeom prst="star5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1" name="5-Point Star 20"/>
          <p:cNvSpPr/>
          <p:nvPr/>
        </p:nvSpPr>
        <p:spPr>
          <a:xfrm>
            <a:off x="7620000" y="1790700"/>
            <a:ext cx="152400" cy="152400"/>
          </a:xfrm>
          <a:prstGeom prst="star5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fear consistency?</a:t>
            </a:r>
            <a:endParaRPr lang="fr-B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4/8/2010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Birman: Microsoft Cloud Futures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8382000" cy="4549775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They see consistency as a “root </a:t>
            </a:r>
            <a:br>
              <a:rPr lang="en-US" sz="2800" dirty="0" smtClean="0"/>
            </a:br>
            <a:r>
              <a:rPr lang="en-US" sz="2800" dirty="0" smtClean="0"/>
              <a:t>cause” for meltdowns, thrashing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What ties consistency to such issues?</a:t>
            </a:r>
          </a:p>
          <a:p>
            <a:pPr lvl="1"/>
            <a:r>
              <a:rPr lang="en-US" sz="2400" i="1" dirty="0" smtClean="0"/>
              <a:t>They claim: Systems that put guarantees first don’t scale</a:t>
            </a:r>
          </a:p>
          <a:p>
            <a:pPr lvl="1"/>
            <a:r>
              <a:rPr lang="en-US" sz="2400" i="1" dirty="0" smtClean="0"/>
              <a:t>For example, any reliability property forces a system to retransmit lost messages, use </a:t>
            </a:r>
            <a:r>
              <a:rPr lang="en-US" sz="2400" i="1" dirty="0" err="1" smtClean="0"/>
              <a:t>acks</a:t>
            </a:r>
            <a:r>
              <a:rPr lang="en-US" sz="2400" i="1" dirty="0" smtClean="0"/>
              <a:t>, etc</a:t>
            </a:r>
          </a:p>
          <a:p>
            <a:r>
              <a:rPr lang="en-US" sz="2800" dirty="0" smtClean="0"/>
              <a:t>Most networks drop messages if overloaded… </a:t>
            </a:r>
          </a:p>
          <a:p>
            <a:pPr lvl="1"/>
            <a:r>
              <a:rPr lang="en-US" sz="2400" i="1" dirty="0" smtClean="0"/>
              <a:t>So struggling to guarantee consistency will increase load </a:t>
            </a:r>
            <a:br>
              <a:rPr lang="en-US" sz="2400" i="1" dirty="0" smtClean="0"/>
            </a:br>
            <a:r>
              <a:rPr lang="en-US" sz="2400" i="1" dirty="0" smtClean="0"/>
              <a:t>just when we prefer to shed load</a:t>
            </a:r>
          </a:p>
        </p:txBody>
      </p:sp>
      <p:sp>
        <p:nvSpPr>
          <p:cNvPr id="7" name="Rectangle 6"/>
          <p:cNvSpPr/>
          <p:nvPr/>
        </p:nvSpPr>
        <p:spPr>
          <a:xfrm>
            <a:off x="5867400" y="1600200"/>
            <a:ext cx="3048000" cy="1905000"/>
          </a:xfrm>
          <a:prstGeom prst="rect">
            <a:avLst/>
          </a:prstGeom>
          <a:solidFill>
            <a:srgbClr val="FFFF79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3959" y="1654864"/>
            <a:ext cx="2854883" cy="179567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solidFill>
          <a:srgbClr val="FFFF79"/>
        </a:solidFill>
        <a:ln w="19050">
          <a:solidFill>
            <a:srgbClr val="00B0F0"/>
          </a:solidFill>
        </a:ln>
      </a:spPr>
      <a:bodyPr rtlCol="0" anchor="ctr"/>
      <a:lstStyle>
        <a:defPPr algn="ctr">
          <a:defRPr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1044</TotalTime>
  <Words>1801</Words>
  <Application>Microsoft Office PowerPoint</Application>
  <PresentationFormat>On-screen Show (4:3)</PresentationFormat>
  <Paragraphs>415</Paragraphs>
  <Slides>38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Module</vt:lpstr>
      <vt:lpstr>Equation</vt:lpstr>
      <vt:lpstr>Consistency Options for Replicated Storage in the Cloud</vt:lpstr>
      <vt:lpstr>Brewer: CAP Conjecture</vt:lpstr>
      <vt:lpstr>eBay’s Five Commandments</vt:lpstr>
      <vt:lpstr>Vogels at the Helm</vt:lpstr>
      <vt:lpstr>James Hamilton’s advice</vt:lpstr>
      <vt:lpstr>What’s so great about consistency?</vt:lpstr>
      <vt:lpstr>Where does it come from?</vt:lpstr>
      <vt:lpstr>A Consistency Property: Virtual Synchrony</vt:lpstr>
      <vt:lpstr>Why fear consistency?</vt:lpstr>
      <vt:lpstr>Dangers of Inconsistency</vt:lpstr>
      <vt:lpstr>Challenges</vt:lpstr>
      <vt:lpstr>ReIntroducing Isis2</vt:lpstr>
      <vt:lpstr>How will Isis2 look?</vt:lpstr>
      <vt:lpstr>Example: Parallel search</vt:lpstr>
      <vt:lpstr>Example: Parallel search</vt:lpstr>
      <vt:lpstr>Key points</vt:lpstr>
      <vt:lpstr>Virtual synchrony vs Paxos</vt:lpstr>
      <vt:lpstr>Isis2 includes additional “tools”</vt:lpstr>
      <vt:lpstr>Security?</vt:lpstr>
      <vt:lpstr>Core of my challenge</vt:lpstr>
      <vt:lpstr>Core of my challenge</vt:lpstr>
      <vt:lpstr>Managed IPMC abstraction</vt:lpstr>
      <vt:lpstr>Managed IPMC Abstraction</vt:lpstr>
      <vt:lpstr>Channel Aggregation</vt:lpstr>
      <vt:lpstr>Optimization Questions</vt:lpstr>
      <vt:lpstr>MCMD Heuristic</vt:lpstr>
      <vt:lpstr>Slide 27</vt:lpstr>
      <vt:lpstr>MCMD Heuristic</vt:lpstr>
      <vt:lpstr>MCMD Heuristic</vt:lpstr>
      <vt:lpstr>MCMD Heuristic</vt:lpstr>
      <vt:lpstr>Using the Solution</vt:lpstr>
      <vt:lpstr>Effectiveness?</vt:lpstr>
      <vt:lpstr>Hierachical acknowledgements</vt:lpstr>
      <vt:lpstr>Flow Control</vt:lpstr>
      <vt:lpstr>AJIL in action…</vt:lpstr>
      <vt:lpstr>Summary of ideas</vt:lpstr>
      <vt:lpstr>Multicast at the speed of light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Reintroducing Consistency in Cloud Settings</dc:title>
  <dc:creator>Ken</dc:creator>
  <cp:lastModifiedBy>ken</cp:lastModifiedBy>
  <cp:revision>40</cp:revision>
  <dcterms:created xsi:type="dcterms:W3CDTF">2006-08-16T00:00:00Z</dcterms:created>
  <dcterms:modified xsi:type="dcterms:W3CDTF">2010-04-07T17:04:58Z</dcterms:modified>
</cp:coreProperties>
</file>