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tiff" ContentType="image/tif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9"/>
  </p:notesMasterIdLst>
  <p:sldIdLst>
    <p:sldId id="278" r:id="rId2"/>
    <p:sldId id="262" r:id="rId3"/>
    <p:sldId id="275" r:id="rId4"/>
    <p:sldId id="276" r:id="rId5"/>
    <p:sldId id="273" r:id="rId6"/>
    <p:sldId id="271" r:id="rId7"/>
    <p:sldId id="274" r:id="rId8"/>
    <p:sldId id="261" r:id="rId9"/>
    <p:sldId id="263" r:id="rId10"/>
    <p:sldId id="259" r:id="rId11"/>
    <p:sldId id="272" r:id="rId12"/>
    <p:sldId id="260" r:id="rId13"/>
    <p:sldId id="258" r:id="rId14"/>
    <p:sldId id="265" r:id="rId15"/>
    <p:sldId id="277" r:id="rId16"/>
    <p:sldId id="279" r:id="rId17"/>
    <p:sldId id="257" r:id="rId18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88E86E-053C-4242-8764-981631685CA6}" type="datetimeFigureOut">
              <a:rPr lang="en-US" smtClean="0"/>
              <a:pPr/>
              <a:t>12/8/2008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FC1B1C-8917-456D-A8B4-D9C758D3346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C1B1C-8917-456D-A8B4-D9C758D33461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C1B1C-8917-456D-A8B4-D9C758D33461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C1B1C-8917-456D-A8B4-D9C758D33461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C1B1C-8917-456D-A8B4-D9C758D33461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C1B1C-8917-456D-A8B4-D9C758D33461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C1B1C-8917-456D-A8B4-D9C758D33461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C1B1C-8917-456D-A8B4-D9C758D33461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C1B1C-8917-456D-A8B4-D9C758D33461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C1B1C-8917-456D-A8B4-D9C758D33461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C1B1C-8917-456D-A8B4-D9C758D33461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C1B1C-8917-456D-A8B4-D9C758D33461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C1B1C-8917-456D-A8B4-D9C758D33461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C1B1C-8917-456D-A8B4-D9C758D33461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C1B1C-8917-456D-A8B4-D9C758D33461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C1B1C-8917-456D-A8B4-D9C758D33461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C1B1C-8917-456D-A8B4-D9C758D33461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C1B1C-8917-456D-A8B4-D9C758D33461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471DD-A0B9-4C98-848F-C6064E480843}" type="datetimeFigureOut">
              <a:rPr lang="en-US" smtClean="0"/>
              <a:pPr/>
              <a:t>12/8/2008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C7D80-5658-430C-98FF-8658E6D1397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471DD-A0B9-4C98-848F-C6064E480843}" type="datetimeFigureOut">
              <a:rPr lang="en-US" smtClean="0"/>
              <a:pPr/>
              <a:t>12/8/2008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C7D80-5658-430C-98FF-8658E6D1397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471DD-A0B9-4C98-848F-C6064E480843}" type="datetimeFigureOut">
              <a:rPr lang="en-US" smtClean="0"/>
              <a:pPr/>
              <a:t>12/8/2008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C7D80-5658-430C-98FF-8658E6D1397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471DD-A0B9-4C98-848F-C6064E480843}" type="datetimeFigureOut">
              <a:rPr lang="en-US" smtClean="0"/>
              <a:pPr/>
              <a:t>12/8/2008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C7D80-5658-430C-98FF-8658E6D1397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471DD-A0B9-4C98-848F-C6064E480843}" type="datetimeFigureOut">
              <a:rPr lang="en-US" smtClean="0"/>
              <a:pPr/>
              <a:t>12/8/2008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C7D80-5658-430C-98FF-8658E6D1397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471DD-A0B9-4C98-848F-C6064E480843}" type="datetimeFigureOut">
              <a:rPr lang="en-US" smtClean="0"/>
              <a:pPr/>
              <a:t>12/8/2008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C7D80-5658-430C-98FF-8658E6D1397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471DD-A0B9-4C98-848F-C6064E480843}" type="datetimeFigureOut">
              <a:rPr lang="en-US" smtClean="0"/>
              <a:pPr/>
              <a:t>12/8/2008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C7D80-5658-430C-98FF-8658E6D1397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471DD-A0B9-4C98-848F-C6064E480843}" type="datetimeFigureOut">
              <a:rPr lang="en-US" smtClean="0"/>
              <a:pPr/>
              <a:t>12/8/2008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C7D80-5658-430C-98FF-8658E6D1397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471DD-A0B9-4C98-848F-C6064E480843}" type="datetimeFigureOut">
              <a:rPr lang="en-US" smtClean="0"/>
              <a:pPr/>
              <a:t>12/8/2008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C7D80-5658-430C-98FF-8658E6D1397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471DD-A0B9-4C98-848F-C6064E480843}" type="datetimeFigureOut">
              <a:rPr lang="en-US" smtClean="0"/>
              <a:pPr/>
              <a:t>12/8/2008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C7D80-5658-430C-98FF-8658E6D1397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471DD-A0B9-4C98-848F-C6064E480843}" type="datetimeFigureOut">
              <a:rPr lang="en-US" smtClean="0"/>
              <a:pPr/>
              <a:t>12/8/2008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46C7D80-5658-430C-98FF-8658E6D1397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83471DD-A0B9-4C98-848F-C6064E480843}" type="datetimeFigureOut">
              <a:rPr lang="en-US" smtClean="0"/>
              <a:pPr/>
              <a:t>12/8/2008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46C7D80-5658-430C-98FF-8658E6D13970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  <p:pic>
        <p:nvPicPr>
          <p:cNvPr id="14" name="Picture 2" descr="C:\Users\David\Documents\Work\Misc\TUOM_4COL_cropped_300.tif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32" y="-23"/>
            <a:ext cx="1928826" cy="1657332"/>
          </a:xfrm>
          <a:prstGeom prst="rect">
            <a:avLst/>
          </a:prstGeom>
          <a:noFill/>
        </p:spPr>
      </p:pic>
      <p:pic>
        <p:nvPicPr>
          <p:cNvPr id="16" name="Picture 7" descr="NIBHI.png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7786710" y="6143644"/>
            <a:ext cx="1290493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localhost:50469/SilverlightForROWorkbenchTestPage.aspx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042" y="1714488"/>
            <a:ext cx="8305800" cy="1143000"/>
          </a:xfrm>
        </p:spPr>
        <p:txBody>
          <a:bodyPr/>
          <a:lstStyle/>
          <a:p>
            <a:pPr algn="ctr"/>
            <a:r>
              <a:rPr lang="en-GB" dirty="0" smtClean="0">
                <a:latin typeface="+mn-lt"/>
              </a:rPr>
              <a:t>Shared Genomics : </a:t>
            </a:r>
            <a:endParaRPr lang="en-GB" dirty="0">
              <a:latin typeface="+mn-lt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33442" y="2928934"/>
            <a:ext cx="8305800" cy="1143000"/>
          </a:xfrm>
          <a:prstGeom prst="rect">
            <a:avLst/>
          </a:prstGeom>
        </p:spPr>
        <p:txBody>
          <a:bodyPr vert="horz" lIns="0" tIns="45720" rIns="0" bIns="0" anchor="b">
            <a:normAutofit fontScale="850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000" dirty="0" smtClean="0">
                <a:solidFill>
                  <a:schemeClr val="tx2"/>
                </a:solidFill>
                <a:ea typeface="+mj-ea"/>
                <a:cs typeface="+mj-cs"/>
              </a:rPr>
              <a:t>Engaging clinical scientists with </a:t>
            </a:r>
            <a:r>
              <a:rPr lang="en-GB" sz="5000" dirty="0" err="1" smtClean="0">
                <a:solidFill>
                  <a:schemeClr val="tx2"/>
                </a:solidFill>
                <a:ea typeface="+mj-ea"/>
                <a:cs typeface="+mj-cs"/>
              </a:rPr>
              <a:t>eScience</a:t>
            </a:r>
            <a:r>
              <a:rPr lang="en-GB" sz="5000" dirty="0" smtClean="0">
                <a:solidFill>
                  <a:schemeClr val="tx2"/>
                </a:solidFill>
                <a:ea typeface="+mj-ea"/>
                <a:cs typeface="+mj-cs"/>
              </a:rPr>
              <a:t> infrastructure</a:t>
            </a:r>
            <a:r>
              <a:rPr kumimoji="0" lang="en-GB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endParaRPr kumimoji="0" lang="en-GB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52480" y="4429140"/>
            <a:ext cx="8305800" cy="1143000"/>
          </a:xfrm>
          <a:prstGeom prst="rect">
            <a:avLst/>
          </a:prstGeom>
        </p:spPr>
        <p:txBody>
          <a:bodyPr vert="horz" lIns="0" tIns="45720" rIns="0" bIns="0" anchor="b">
            <a:normAutofit fontScale="85000"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 smtClean="0">
                <a:solidFill>
                  <a:schemeClr val="tx2"/>
                </a:solidFill>
                <a:ea typeface="+mj-ea"/>
                <a:cs typeface="+mj-cs"/>
              </a:rPr>
              <a:t>David Hoyle, Mark </a:t>
            </a:r>
            <a:r>
              <a:rPr lang="en-GB" sz="2400" dirty="0" err="1" smtClean="0">
                <a:solidFill>
                  <a:schemeClr val="tx2"/>
                </a:solidFill>
                <a:ea typeface="+mj-ea"/>
                <a:cs typeface="+mj-cs"/>
              </a:rPr>
              <a:t>Delderfield</a:t>
            </a:r>
            <a:r>
              <a:rPr lang="en-GB" sz="2400" dirty="0" smtClean="0">
                <a:solidFill>
                  <a:schemeClr val="tx2"/>
                </a:solidFill>
                <a:ea typeface="+mj-ea"/>
                <a:cs typeface="+mj-cs"/>
              </a:rPr>
              <a:t>, Lee </a:t>
            </a:r>
            <a:r>
              <a:rPr lang="en-GB" sz="2400" dirty="0" err="1" smtClean="0">
                <a:solidFill>
                  <a:schemeClr val="tx2"/>
                </a:solidFill>
                <a:ea typeface="+mj-ea"/>
                <a:cs typeface="+mj-cs"/>
              </a:rPr>
              <a:t>Kitching</a:t>
            </a:r>
            <a:r>
              <a:rPr lang="en-GB" sz="2400" dirty="0" smtClean="0">
                <a:solidFill>
                  <a:schemeClr val="tx2"/>
                </a:solidFill>
                <a:ea typeface="+mj-ea"/>
                <a:cs typeface="+mj-cs"/>
              </a:rPr>
              <a:t>, Gareth Smith, Iain Buchan</a:t>
            </a:r>
          </a:p>
          <a:p>
            <a:pPr marL="0" marR="0" lvl="0" indent="0" algn="ctr" defTabSz="914400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400" dirty="0" smtClean="0">
              <a:solidFill>
                <a:schemeClr val="tx2"/>
              </a:solidFill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+mj-cs"/>
              </a:rPr>
              <a:t>North</a:t>
            </a:r>
            <a:r>
              <a:rPr kumimoji="0" lang="en-GB" sz="24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+mj-cs"/>
              </a:rPr>
              <a:t> West Institute for </a:t>
            </a:r>
            <a:r>
              <a:rPr kumimoji="0" lang="en-GB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+mj-cs"/>
              </a:rPr>
              <a:t>BioHealth</a:t>
            </a:r>
            <a:r>
              <a:rPr kumimoji="0" lang="en-GB" sz="24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+mj-cs"/>
              </a:rPr>
              <a:t> Informatics, University of Manchester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2" y="714356"/>
            <a:ext cx="8115328" cy="775542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>
                <a:latin typeface="+mn-lt"/>
              </a:rPr>
              <a:t>Automate annotation of results</a:t>
            </a:r>
            <a:endParaRPr lang="en-GB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80" y="1743076"/>
            <a:ext cx="8229600" cy="4900634"/>
          </a:xfrm>
        </p:spPr>
        <p:txBody>
          <a:bodyPr>
            <a:normAutofit/>
          </a:bodyPr>
          <a:lstStyle/>
          <a:p>
            <a:r>
              <a:rPr lang="en-GB" dirty="0" smtClean="0"/>
              <a:t>Need to put statistical results in context</a:t>
            </a:r>
          </a:p>
          <a:p>
            <a:endParaRPr lang="en-GB" dirty="0" smtClean="0"/>
          </a:p>
          <a:p>
            <a:r>
              <a:rPr lang="en-GB" dirty="0" smtClean="0"/>
              <a:t>Annotate using web-services </a:t>
            </a:r>
          </a:p>
          <a:p>
            <a:pPr lvl="1"/>
            <a:r>
              <a:rPr lang="en-GB" dirty="0" smtClean="0"/>
              <a:t>avoids time consuming </a:t>
            </a:r>
            <a:r>
              <a:rPr lang="en-GB" dirty="0" err="1" smtClean="0"/>
              <a:t>curation</a:t>
            </a:r>
            <a:endParaRPr lang="en-GB" dirty="0" smtClean="0"/>
          </a:p>
          <a:p>
            <a:pPr lvl="1"/>
            <a:r>
              <a:rPr lang="en-GB" dirty="0"/>
              <a:t>a</a:t>
            </a:r>
            <a:r>
              <a:rPr lang="en-GB" dirty="0" smtClean="0"/>
              <a:t>llows re-use of services already collected into workflows</a:t>
            </a:r>
          </a:p>
          <a:p>
            <a:pPr lvl="1"/>
            <a:endParaRPr lang="en-GB" dirty="0"/>
          </a:p>
          <a:p>
            <a:r>
              <a:rPr lang="en-GB" dirty="0" smtClean="0"/>
              <a:t>Annotation</a:t>
            </a:r>
          </a:p>
          <a:p>
            <a:pPr lvl="1"/>
            <a:r>
              <a:rPr lang="en-GB" dirty="0" smtClean="0"/>
              <a:t>Textual, e.g. publications, functional descriptions</a:t>
            </a:r>
          </a:p>
          <a:p>
            <a:pPr lvl="1"/>
            <a:r>
              <a:rPr lang="en-GB" dirty="0" smtClean="0"/>
              <a:t>Secondary computations, e.g. effects on protein structure.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38" y="428604"/>
            <a:ext cx="3043230" cy="1143000"/>
          </a:xfrm>
        </p:spPr>
        <p:txBody>
          <a:bodyPr/>
          <a:lstStyle/>
          <a:p>
            <a:r>
              <a:rPr lang="en-GB" dirty="0" smtClean="0">
                <a:latin typeface="+mn-lt"/>
              </a:rPr>
              <a:t>Example</a:t>
            </a:r>
            <a:endParaRPr lang="en-GB" dirty="0">
              <a:latin typeface="+mn-lt"/>
            </a:endParaRPr>
          </a:p>
        </p:txBody>
      </p:sp>
      <p:pic>
        <p:nvPicPr>
          <p:cNvPr id="3" name="Picture 2" descr="SharedGenomicsWorkflowFewerOutput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1714488"/>
            <a:ext cx="6643702" cy="3914620"/>
          </a:xfrm>
          <a:prstGeom prst="rect">
            <a:avLst/>
          </a:prstGeom>
        </p:spPr>
      </p:pic>
      <p:pic>
        <p:nvPicPr>
          <p:cNvPr id="4" name="Picture 3" descr="workbench_screen_analysis_context_menu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736" y="1949342"/>
            <a:ext cx="5698388" cy="3908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7266" y="500042"/>
            <a:ext cx="6115064" cy="1143000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+mn-lt"/>
              </a:rPr>
              <a:t>Annotation as data</a:t>
            </a:r>
            <a:endParaRPr lang="en-GB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Mine annotation data for patterns</a:t>
            </a:r>
          </a:p>
          <a:p>
            <a:endParaRPr lang="en-GB" dirty="0" smtClean="0"/>
          </a:p>
          <a:p>
            <a:r>
              <a:rPr lang="en-GB" dirty="0" smtClean="0"/>
              <a:t>Standard practice in bioinformatics</a:t>
            </a:r>
          </a:p>
          <a:p>
            <a:pPr lvl="1"/>
            <a:r>
              <a:rPr lang="en-GB" dirty="0" smtClean="0"/>
              <a:t>e.g.  Look for enrichment of GO terms, KEGG pathways, other functional descriptions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r>
              <a:rPr lang="en-GB" dirty="0" smtClean="0"/>
              <a:t>Do this automatically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76" y="571488"/>
            <a:ext cx="2857520" cy="857248"/>
          </a:xfrm>
        </p:spPr>
        <p:txBody>
          <a:bodyPr/>
          <a:lstStyle/>
          <a:p>
            <a:r>
              <a:rPr lang="en-GB" dirty="0" err="1" smtClean="0">
                <a:latin typeface="+mn-lt"/>
              </a:rPr>
              <a:t>Termine</a:t>
            </a:r>
            <a:r>
              <a:rPr lang="en-GB" dirty="0" smtClean="0">
                <a:latin typeface="+mn-lt"/>
              </a:rPr>
              <a:t> </a:t>
            </a:r>
            <a:endParaRPr lang="en-GB" dirty="0">
              <a:latin typeface="+mn-lt"/>
            </a:endParaRPr>
          </a:p>
        </p:txBody>
      </p:sp>
      <p:pic>
        <p:nvPicPr>
          <p:cNvPr id="3" name="Picture 2" descr="PublicationListWithoutAnAbstract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111" y="1500174"/>
            <a:ext cx="6562723" cy="46550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32" y="714356"/>
            <a:ext cx="8229600" cy="989856"/>
          </a:xfrm>
        </p:spPr>
        <p:txBody>
          <a:bodyPr/>
          <a:lstStyle/>
          <a:p>
            <a:r>
              <a:rPr lang="en-GB" dirty="0" smtClean="0">
                <a:latin typeface="+mn-lt"/>
              </a:rPr>
              <a:t>Thinking, Playing, Sharing,….</a:t>
            </a:r>
            <a:endParaRPr lang="en-GB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Thinking space as opposed to data space</a:t>
            </a:r>
          </a:p>
          <a:p>
            <a:endParaRPr lang="en-GB" dirty="0" smtClean="0"/>
          </a:p>
          <a:p>
            <a:r>
              <a:rPr lang="en-GB" dirty="0" smtClean="0"/>
              <a:t>Rapid exploration of ideas</a:t>
            </a:r>
          </a:p>
          <a:p>
            <a:endParaRPr lang="en-GB" dirty="0"/>
          </a:p>
          <a:p>
            <a:r>
              <a:rPr lang="en-GB" dirty="0" smtClean="0"/>
              <a:t>Communicating ideas to others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2" y="571480"/>
            <a:ext cx="6543692" cy="989856"/>
          </a:xfrm>
        </p:spPr>
        <p:txBody>
          <a:bodyPr/>
          <a:lstStyle/>
          <a:p>
            <a:r>
              <a:rPr lang="en-GB" dirty="0" smtClean="0">
                <a:latin typeface="+mn-lt"/>
              </a:rPr>
              <a:t>Enhancing  with RIAs</a:t>
            </a:r>
            <a:endParaRPr lang="en-GB" dirty="0">
              <a:latin typeface="+mn-lt"/>
            </a:endParaRPr>
          </a:p>
        </p:txBody>
      </p:sp>
      <p:pic>
        <p:nvPicPr>
          <p:cNvPr id="4" name="Content Placeholder 3" descr="SilverlightScreenshot.jpg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85786" y="1643051"/>
            <a:ext cx="7134062" cy="42259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0" y="357166"/>
            <a:ext cx="4043362" cy="1143000"/>
          </a:xfrm>
        </p:spPr>
        <p:txBody>
          <a:bodyPr/>
          <a:lstStyle/>
          <a:p>
            <a:r>
              <a:rPr lang="en-GB" dirty="0" smtClean="0">
                <a:latin typeface="+mn-lt"/>
              </a:rPr>
              <a:t>Future plans</a:t>
            </a:r>
            <a:endParaRPr lang="en-GB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Extend the analysis functionality</a:t>
            </a:r>
          </a:p>
          <a:p>
            <a:pPr lvl="1"/>
            <a:r>
              <a:rPr lang="en-GB" dirty="0" smtClean="0"/>
              <a:t>Re-use other codebases, e.g. </a:t>
            </a:r>
            <a:r>
              <a:rPr lang="en-GB" dirty="0" err="1" smtClean="0"/>
              <a:t>Rgenetics</a:t>
            </a:r>
            <a:r>
              <a:rPr lang="en-GB" dirty="0" smtClean="0"/>
              <a:t> </a:t>
            </a:r>
          </a:p>
          <a:p>
            <a:pPr lvl="1">
              <a:buNone/>
            </a:pPr>
            <a:endParaRPr lang="en-GB" dirty="0" smtClean="0"/>
          </a:p>
          <a:p>
            <a:r>
              <a:rPr lang="en-GB" dirty="0" smtClean="0"/>
              <a:t>Extend annotations</a:t>
            </a:r>
          </a:p>
          <a:p>
            <a:pPr lvl="1"/>
            <a:r>
              <a:rPr lang="en-GB" dirty="0" smtClean="0"/>
              <a:t>Identify additional workflows from repositories</a:t>
            </a:r>
          </a:p>
          <a:p>
            <a:pPr lvl="1">
              <a:buNone/>
            </a:pPr>
            <a:endParaRPr lang="en-GB" dirty="0" smtClean="0"/>
          </a:p>
          <a:p>
            <a:r>
              <a:rPr lang="en-GB" dirty="0" smtClean="0"/>
              <a:t>Visualization &amp; HCI</a:t>
            </a:r>
          </a:p>
          <a:p>
            <a:pPr lvl="1"/>
            <a:r>
              <a:rPr lang="en-GB" dirty="0" smtClean="0"/>
              <a:t>RIAs may help</a:t>
            </a:r>
          </a:p>
          <a:p>
            <a:pPr lvl="1"/>
            <a:r>
              <a:rPr lang="en-GB" dirty="0" smtClean="0"/>
              <a:t>Close collaboration with local users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7266" y="642918"/>
            <a:ext cx="2686040" cy="857248"/>
          </a:xfrm>
        </p:spPr>
        <p:txBody>
          <a:bodyPr/>
          <a:lstStyle/>
          <a:p>
            <a:r>
              <a:rPr lang="en-GB" dirty="0" smtClean="0">
                <a:latin typeface="+mn-lt"/>
              </a:rPr>
              <a:t>Thanks</a:t>
            </a:r>
            <a:endParaRPr lang="en-GB" dirty="0">
              <a:latin typeface="+mn-lt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85786" y="1578290"/>
            <a:ext cx="8229600" cy="2993718"/>
          </a:xfrm>
        </p:spPr>
        <p:txBody>
          <a:bodyPr/>
          <a:lstStyle/>
          <a:p>
            <a:r>
              <a:rPr lang="en-GB" dirty="0" smtClean="0"/>
              <a:t>Microsoft</a:t>
            </a:r>
          </a:p>
          <a:p>
            <a:r>
              <a:rPr lang="en-GB" dirty="0" smtClean="0"/>
              <a:t>Our local user-group</a:t>
            </a:r>
          </a:p>
          <a:p>
            <a:pPr lvl="1">
              <a:buNone/>
            </a:pPr>
            <a:r>
              <a:rPr lang="en-GB" dirty="0" smtClean="0"/>
              <a:t>Prof. </a:t>
            </a:r>
            <a:r>
              <a:rPr lang="en-GB" dirty="0" err="1" smtClean="0"/>
              <a:t>Adan</a:t>
            </a:r>
            <a:r>
              <a:rPr lang="en-GB" dirty="0" smtClean="0"/>
              <a:t> </a:t>
            </a:r>
            <a:r>
              <a:rPr lang="en-GB" dirty="0" err="1" smtClean="0"/>
              <a:t>Custovic</a:t>
            </a:r>
            <a:r>
              <a:rPr lang="en-GB" dirty="0" smtClean="0"/>
              <a:t>, Dr. Angela Simpson - Wythenshawe Hospital</a:t>
            </a:r>
          </a:p>
          <a:p>
            <a:pPr lvl="1">
              <a:buNone/>
            </a:pPr>
            <a:r>
              <a:rPr lang="en-GB" dirty="0" smtClean="0"/>
              <a:t>Dr. John New – Salford Hospital</a:t>
            </a:r>
          </a:p>
          <a:p>
            <a:pPr lvl="1">
              <a:buNone/>
            </a:pPr>
            <a:r>
              <a:rPr lang="en-GB" dirty="0" smtClean="0"/>
              <a:t>Dr. </a:t>
            </a:r>
            <a:r>
              <a:rPr lang="en-GB" dirty="0" err="1" smtClean="0"/>
              <a:t>Xiayi</a:t>
            </a:r>
            <a:r>
              <a:rPr lang="en-GB" dirty="0" smtClean="0"/>
              <a:t> </a:t>
            </a:r>
            <a:r>
              <a:rPr lang="en-GB" dirty="0" err="1" smtClean="0"/>
              <a:t>Ke</a:t>
            </a:r>
            <a:r>
              <a:rPr lang="en-GB" dirty="0" smtClean="0"/>
              <a:t>, Dr. Janine Lamb – Medical School, </a:t>
            </a:r>
            <a:r>
              <a:rPr lang="en-GB" dirty="0" err="1" smtClean="0"/>
              <a:t>UoM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12" name="Picture 8" descr="mslogo-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7568" y="1500174"/>
            <a:ext cx="2117770" cy="509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357422" y="6143644"/>
            <a:ext cx="4714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www.nibhi.org.uk</a:t>
            </a:r>
            <a:endParaRPr lang="en-GB" sz="28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1322847" y="4500570"/>
            <a:ext cx="6178111" cy="1571636"/>
            <a:chOff x="1142976" y="4500570"/>
            <a:chExt cx="6178111" cy="1571636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14876" y="5000636"/>
              <a:ext cx="1285884" cy="1055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072198" y="4500570"/>
              <a:ext cx="1248889" cy="15716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142976" y="4686096"/>
              <a:ext cx="928694" cy="1386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143108" y="4833954"/>
              <a:ext cx="1275399" cy="1238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6" name="Picture 2" descr="C:\Users\David\AppData\Local\Temp\gareth_smith_pic2-1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513146" y="4786322"/>
              <a:ext cx="1130292" cy="128499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390" y="500042"/>
            <a:ext cx="304323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 </a:t>
            </a:r>
            <a:r>
              <a:rPr lang="en-GB" dirty="0" smtClean="0">
                <a:latin typeface="+mn-lt"/>
              </a:rPr>
              <a:t>Outline</a:t>
            </a:r>
            <a:endParaRPr lang="en-GB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Genome-wide SNP data sets</a:t>
            </a:r>
          </a:p>
          <a:p>
            <a:endParaRPr lang="en-GB" dirty="0" smtClean="0"/>
          </a:p>
          <a:p>
            <a:r>
              <a:rPr lang="en-GB" dirty="0" smtClean="0"/>
              <a:t>Building an HPC platform accessible to clinical scientists</a:t>
            </a:r>
          </a:p>
          <a:p>
            <a:endParaRPr lang="en-GB" dirty="0" smtClean="0"/>
          </a:p>
          <a:p>
            <a:r>
              <a:rPr lang="en-GB" dirty="0" smtClean="0"/>
              <a:t>Aiding the interpretation of results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2" y="500042"/>
            <a:ext cx="7329510" cy="989856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+mn-lt"/>
              </a:rPr>
              <a:t> The scientific challenge</a:t>
            </a:r>
            <a:endParaRPr lang="en-GB" dirty="0">
              <a:latin typeface="+mn-lt"/>
            </a:endParaRPr>
          </a:p>
        </p:txBody>
      </p:sp>
      <p:pic>
        <p:nvPicPr>
          <p:cNvPr id="4" name="Picture 13" descr="GWA1-improv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6065" y="1714488"/>
            <a:ext cx="6030579" cy="3214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142976" y="4143380"/>
            <a:ext cx="628654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 500,000 </a:t>
            </a:r>
            <a:r>
              <a:rPr lang="en-GB" sz="2400" dirty="0" err="1" smtClean="0"/>
              <a:t>locii</a:t>
            </a:r>
            <a:r>
              <a:rPr lang="en-GB" sz="2400" dirty="0" smtClean="0"/>
              <a:t> studied</a:t>
            </a:r>
          </a:p>
          <a:p>
            <a:pPr>
              <a:buFont typeface="Arial" pitchFamily="34" charset="0"/>
              <a:buChar char="•"/>
            </a:pPr>
            <a:endParaRPr lang="en-GB" sz="2400" dirty="0" smtClean="0"/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 Interactions </a:t>
            </a:r>
            <a:r>
              <a:rPr lang="en-GB" sz="2400" dirty="0" smtClean="0">
                <a:sym typeface="Symbol"/>
              </a:rPr>
              <a:t> 10</a:t>
            </a:r>
            <a:r>
              <a:rPr lang="en-GB" sz="2400" baseline="30000" dirty="0" smtClean="0">
                <a:sym typeface="Symbol"/>
              </a:rPr>
              <a:t>11</a:t>
            </a:r>
            <a:r>
              <a:rPr lang="en-GB" sz="2400" dirty="0" smtClean="0">
                <a:sym typeface="Symbol"/>
              </a:rPr>
              <a:t> SNP pairs</a:t>
            </a:r>
          </a:p>
          <a:p>
            <a:pPr>
              <a:buFont typeface="Arial" pitchFamily="34" charset="0"/>
              <a:buChar char="•"/>
            </a:pPr>
            <a:endParaRPr lang="en-GB" sz="2400" dirty="0" smtClean="0">
              <a:sym typeface="Symbol"/>
            </a:endParaRP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ym typeface="Symbol"/>
              </a:rPr>
              <a:t> Gene-environment interactions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62" y="428612"/>
            <a:ext cx="6429420" cy="1143000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+mn-lt"/>
              </a:rPr>
              <a:t>Scale of the task</a:t>
            </a:r>
            <a:endParaRPr lang="en-GB" dirty="0">
              <a:latin typeface="+mn-lt"/>
            </a:endParaRPr>
          </a:p>
        </p:txBody>
      </p:sp>
      <p:graphicFrame>
        <p:nvGraphicFramePr>
          <p:cNvPr id="12" name="Group 3"/>
          <p:cNvGraphicFramePr>
            <a:graphicFrameLocks noGrp="1"/>
          </p:cNvGraphicFramePr>
          <p:nvPr/>
        </p:nvGraphicFramePr>
        <p:xfrm>
          <a:off x="1217587" y="2214554"/>
          <a:ext cx="1512887" cy="2520950"/>
        </p:xfrm>
        <a:graphic>
          <a:graphicData uri="http://schemas.openxmlformats.org/drawingml/2006/table">
            <a:tbl>
              <a:tblPr/>
              <a:tblGrid>
                <a:gridCol w="303212"/>
                <a:gridCol w="301625"/>
                <a:gridCol w="303213"/>
                <a:gridCol w="301625"/>
                <a:gridCol w="303212"/>
              </a:tblGrid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3" name="Group 8"/>
          <p:cNvGrpSpPr/>
          <p:nvPr/>
        </p:nvGrpSpPr>
        <p:grpSpPr>
          <a:xfrm>
            <a:off x="857224" y="1857364"/>
            <a:ext cx="1944688" cy="2447926"/>
            <a:chOff x="898525" y="1844675"/>
            <a:chExt cx="1944688" cy="2447926"/>
          </a:xfrm>
        </p:grpSpPr>
        <p:sp>
          <p:nvSpPr>
            <p:cNvPr id="14" name="Text Box 74"/>
            <p:cNvSpPr txBox="1">
              <a:spLocks noChangeArrowheads="1"/>
            </p:cNvSpPr>
            <p:nvPr/>
          </p:nvSpPr>
          <p:spPr bwMode="auto">
            <a:xfrm>
              <a:off x="1185863" y="1844675"/>
              <a:ext cx="16573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dirty="0">
                  <a:latin typeface="Comic Sans MS" pitchFamily="66" charset="0"/>
                  <a:sym typeface="Mathematica1" pitchFamily="2" charset="2"/>
                </a:rPr>
                <a:t> </a:t>
              </a:r>
              <a:r>
                <a:rPr lang="en-GB" dirty="0" smtClean="0">
                  <a:latin typeface="Comic Sans MS" pitchFamily="66" charset="0"/>
                  <a:sym typeface="Mathematica1" pitchFamily="2" charset="2"/>
                </a:rPr>
                <a:t>Patients </a:t>
              </a:r>
              <a:r>
                <a:rPr lang="en-GB" dirty="0" smtClean="0">
                  <a:latin typeface="Comic Sans MS" pitchFamily="66" charset="0"/>
                  <a:sym typeface="Symbol" pitchFamily="18" charset="2"/>
                </a:rPr>
                <a:t></a:t>
              </a:r>
              <a:endParaRPr lang="en-GB" dirty="0">
                <a:latin typeface="Comic Sans MS" pitchFamily="66" charset="0"/>
                <a:sym typeface="Symbol" pitchFamily="18" charset="2"/>
              </a:endParaRPr>
            </a:p>
          </p:txBody>
        </p:sp>
        <p:sp>
          <p:nvSpPr>
            <p:cNvPr id="15" name="Text Box 75"/>
            <p:cNvSpPr txBox="1">
              <a:spLocks noChangeArrowheads="1"/>
            </p:cNvSpPr>
            <p:nvPr/>
          </p:nvSpPr>
          <p:spPr bwMode="auto">
            <a:xfrm>
              <a:off x="898525" y="2687638"/>
              <a:ext cx="288925" cy="1604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dirty="0">
                  <a:latin typeface="Comic Sans MS" pitchFamily="66" charset="0"/>
                </a:rPr>
                <a:t>S</a:t>
              </a:r>
            </a:p>
            <a:p>
              <a:pPr>
                <a:spcBef>
                  <a:spcPct val="50000"/>
                </a:spcBef>
              </a:pPr>
              <a:r>
                <a:rPr lang="en-GB" dirty="0">
                  <a:latin typeface="Comic Sans MS" pitchFamily="66" charset="0"/>
                </a:rPr>
                <a:t>N</a:t>
              </a:r>
            </a:p>
            <a:p>
              <a:pPr>
                <a:spcBef>
                  <a:spcPct val="50000"/>
                </a:spcBef>
              </a:pPr>
              <a:r>
                <a:rPr lang="en-GB" dirty="0">
                  <a:latin typeface="Comic Sans MS" pitchFamily="66" charset="0"/>
                </a:rPr>
                <a:t>P</a:t>
              </a:r>
            </a:p>
            <a:p>
              <a:pPr>
                <a:spcBef>
                  <a:spcPct val="50000"/>
                </a:spcBef>
              </a:pPr>
              <a:r>
                <a:rPr lang="en-GB" dirty="0">
                  <a:latin typeface="Comic Sans MS" pitchFamily="66" charset="0"/>
                </a:rPr>
                <a:t>s</a:t>
              </a:r>
            </a:p>
          </p:txBody>
        </p:sp>
      </p:grpSp>
      <p:sp>
        <p:nvSpPr>
          <p:cNvPr id="18" name="Text Box 76"/>
          <p:cNvSpPr txBox="1">
            <a:spLocks noChangeArrowheads="1"/>
          </p:cNvSpPr>
          <p:nvPr/>
        </p:nvSpPr>
        <p:spPr bwMode="auto">
          <a:xfrm>
            <a:off x="3317902" y="1714488"/>
            <a:ext cx="5040312" cy="355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>
                <a:latin typeface="Comic Sans MS" pitchFamily="66" charset="0"/>
              </a:rPr>
              <a:t>for( </a:t>
            </a:r>
            <a:r>
              <a:rPr lang="en-GB" dirty="0" err="1">
                <a:latin typeface="Comic Sans MS" pitchFamily="66" charset="0"/>
              </a:rPr>
              <a:t>i</a:t>
            </a:r>
            <a:r>
              <a:rPr lang="en-GB" dirty="0">
                <a:latin typeface="Comic Sans MS" pitchFamily="66" charset="0"/>
              </a:rPr>
              <a:t> = 1 to #Random Data sets)</a:t>
            </a:r>
          </a:p>
          <a:p>
            <a:pPr>
              <a:spcBef>
                <a:spcPct val="50000"/>
              </a:spcBef>
            </a:pPr>
            <a:r>
              <a:rPr lang="en-GB" dirty="0" smtClean="0">
                <a:latin typeface="Comic Sans MS" pitchFamily="66" charset="0"/>
              </a:rPr>
              <a:t>{</a:t>
            </a:r>
          </a:p>
          <a:p>
            <a:pPr>
              <a:spcBef>
                <a:spcPct val="50000"/>
              </a:spcBef>
            </a:pPr>
            <a:r>
              <a:rPr lang="en-GB" dirty="0" smtClean="0">
                <a:latin typeface="Comic Sans MS" pitchFamily="66" charset="0"/>
              </a:rPr>
              <a:t>	for( j = 1 to #SNPs)</a:t>
            </a:r>
          </a:p>
          <a:p>
            <a:pPr>
              <a:spcBef>
                <a:spcPct val="50000"/>
              </a:spcBef>
            </a:pPr>
            <a:r>
              <a:rPr lang="en-GB" dirty="0" smtClean="0">
                <a:latin typeface="Comic Sans MS" pitchFamily="66" charset="0"/>
              </a:rPr>
              <a:t>	{	</a:t>
            </a:r>
          </a:p>
          <a:p>
            <a:r>
              <a:rPr lang="en-GB" dirty="0" smtClean="0">
                <a:latin typeface="Comic Sans MS" pitchFamily="66" charset="0"/>
              </a:rPr>
              <a:t>		for( k = 1 to #patients)</a:t>
            </a:r>
          </a:p>
          <a:p>
            <a:r>
              <a:rPr lang="en-GB" dirty="0" smtClean="0">
                <a:latin typeface="Comic Sans MS" pitchFamily="66" charset="0"/>
              </a:rPr>
              <a:t>		{</a:t>
            </a:r>
          </a:p>
          <a:p>
            <a:r>
              <a:rPr lang="en-GB" dirty="0" smtClean="0">
                <a:latin typeface="Comic Sans MS" pitchFamily="66" charset="0"/>
              </a:rPr>
              <a:t>			low complexity calc.</a:t>
            </a:r>
          </a:p>
          <a:p>
            <a:r>
              <a:rPr lang="en-GB" dirty="0" smtClean="0">
                <a:latin typeface="Comic Sans MS" pitchFamily="66" charset="0"/>
              </a:rPr>
              <a:t>		}</a:t>
            </a:r>
          </a:p>
          <a:p>
            <a:pPr>
              <a:spcBef>
                <a:spcPct val="50000"/>
              </a:spcBef>
            </a:pPr>
            <a:r>
              <a:rPr lang="en-GB" dirty="0" smtClean="0">
                <a:latin typeface="Comic Sans MS" pitchFamily="66" charset="0"/>
              </a:rPr>
              <a:t>	}</a:t>
            </a:r>
          </a:p>
          <a:p>
            <a:pPr>
              <a:spcBef>
                <a:spcPct val="50000"/>
              </a:spcBef>
            </a:pPr>
            <a:r>
              <a:rPr lang="en-GB" dirty="0" smtClean="0">
                <a:latin typeface="Comic Sans MS" pitchFamily="66" charset="0"/>
              </a:rPr>
              <a:t>}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4414" y="5094944"/>
            <a:ext cx="62865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00000"/>
            </a:pPr>
            <a:endParaRPr lang="en-GB" sz="2400" dirty="0" smtClean="0"/>
          </a:p>
          <a:p>
            <a:pPr>
              <a:buSzPct val="100000"/>
              <a:buFont typeface="Arial" pitchFamily="34" charset="0"/>
              <a:buChar char="•"/>
            </a:pPr>
            <a:r>
              <a:rPr lang="en-GB" sz="2400" dirty="0" smtClean="0"/>
              <a:t> Need to understand statistical results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 Add relevant biological information</a:t>
            </a: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828" y="724632"/>
            <a:ext cx="7258072" cy="918418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+mn-lt"/>
              </a:rPr>
              <a:t>Contributing communities</a:t>
            </a:r>
            <a:endParaRPr lang="en-GB" dirty="0">
              <a:latin typeface="+mn-lt"/>
            </a:endParaRPr>
          </a:p>
        </p:txBody>
      </p:sp>
      <p:pic>
        <p:nvPicPr>
          <p:cNvPr id="4" name="Picture 3" descr="SGChallenges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2000240"/>
            <a:ext cx="6869625" cy="37365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7266" y="724632"/>
            <a:ext cx="2114536" cy="918418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+mn-lt"/>
              </a:rPr>
              <a:t>Tasks</a:t>
            </a:r>
            <a:endParaRPr lang="en-GB" dirty="0">
              <a:latin typeface="+mn-lt"/>
            </a:endParaRPr>
          </a:p>
        </p:txBody>
      </p:sp>
      <p:pic>
        <p:nvPicPr>
          <p:cNvPr id="3" name="Picture 2" descr="FlowDiagr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28" y="1857364"/>
            <a:ext cx="6132069" cy="41266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2" y="714356"/>
            <a:ext cx="4972056" cy="918418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+mn-lt"/>
              </a:rPr>
              <a:t>HPC for clinicians</a:t>
            </a:r>
            <a:endParaRPr lang="en-GB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en-GB" dirty="0" smtClean="0"/>
          </a:p>
          <a:p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33400" y="2189185"/>
            <a:ext cx="4038600" cy="3883021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Easy to drive</a:t>
            </a:r>
          </a:p>
          <a:p>
            <a:endParaRPr lang="en-GB" dirty="0" smtClean="0"/>
          </a:p>
          <a:p>
            <a:r>
              <a:rPr lang="en-GB" dirty="0" smtClean="0"/>
              <a:t>HPC infrastructure &amp; </a:t>
            </a:r>
            <a:r>
              <a:rPr lang="en-GB" dirty="0" err="1" smtClean="0"/>
              <a:t>bioinformatic</a:t>
            </a:r>
            <a:r>
              <a:rPr lang="en-GB" dirty="0" smtClean="0"/>
              <a:t> tools need to be hidden</a:t>
            </a:r>
          </a:p>
          <a:p>
            <a:endParaRPr lang="en-GB" dirty="0" smtClean="0"/>
          </a:p>
          <a:p>
            <a:r>
              <a:rPr lang="en-GB" dirty="0" smtClean="0"/>
              <a:t>Similar in look-and-feel to apps our user are familiar with.</a:t>
            </a:r>
            <a:endParaRPr lang="en-GB" dirty="0"/>
          </a:p>
        </p:txBody>
      </p:sp>
      <p:pic>
        <p:nvPicPr>
          <p:cNvPr id="6" name="Picture 5" descr="MethodsTab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1785926"/>
            <a:ext cx="3429024" cy="3245921"/>
          </a:xfrm>
          <a:prstGeom prst="rect">
            <a:avLst/>
          </a:prstGeom>
        </p:spPr>
      </p:pic>
      <p:pic>
        <p:nvPicPr>
          <p:cNvPr id="7" name="Picture 6" descr="workbench_screen_analysis_context_menu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6738" y="2857496"/>
            <a:ext cx="4344418" cy="29798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7266" y="642918"/>
            <a:ext cx="3328982" cy="989856"/>
          </a:xfrm>
        </p:spPr>
        <p:txBody>
          <a:bodyPr/>
          <a:lstStyle/>
          <a:p>
            <a:r>
              <a:rPr lang="en-GB" dirty="0" smtClean="0">
                <a:latin typeface="+mn-lt"/>
              </a:rPr>
              <a:t>HPC Task</a:t>
            </a:r>
            <a:endParaRPr lang="en-GB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Start from established  codebase</a:t>
            </a:r>
          </a:p>
          <a:p>
            <a:pPr lvl="1"/>
            <a:r>
              <a:rPr lang="en-GB" dirty="0" smtClean="0"/>
              <a:t>PLINK (http://pngu.mgh.harvard.edu/~purcell/plink/)</a:t>
            </a:r>
            <a:endParaRPr lang="en-GB" dirty="0"/>
          </a:p>
          <a:p>
            <a:pPr lvl="1"/>
            <a:endParaRPr lang="en-GB" dirty="0" smtClean="0"/>
          </a:p>
          <a:p>
            <a:r>
              <a:rPr lang="en-GB" dirty="0" smtClean="0"/>
              <a:t>“Clean-up” into</a:t>
            </a:r>
            <a:r>
              <a:rPr lang="en-GB" dirty="0"/>
              <a:t> </a:t>
            </a:r>
            <a:r>
              <a:rPr lang="en-GB" dirty="0" smtClean="0"/>
              <a:t>ANSI C</a:t>
            </a:r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Parallelize  - adding MPI calls</a:t>
            </a:r>
          </a:p>
          <a:p>
            <a:endParaRPr lang="en-GB" dirty="0" smtClean="0"/>
          </a:p>
          <a:p>
            <a:r>
              <a:rPr lang="en-GB" dirty="0" smtClean="0"/>
              <a:t>Deploy on cluster running Windows HPC Server 2008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7266" y="785794"/>
            <a:ext cx="6972320" cy="846980"/>
          </a:xfrm>
        </p:spPr>
        <p:txBody>
          <a:bodyPr/>
          <a:lstStyle/>
          <a:p>
            <a:r>
              <a:rPr lang="en-GB" dirty="0" smtClean="0">
                <a:latin typeface="+mn-lt"/>
              </a:rPr>
              <a:t>Embarrassingly parallel</a:t>
            </a:r>
            <a:endParaRPr lang="en-GB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7158" y="2143117"/>
            <a:ext cx="4071966" cy="4214842"/>
          </a:xfrm>
        </p:spPr>
        <p:txBody>
          <a:bodyPr>
            <a:normAutofit/>
          </a:bodyPr>
          <a:lstStyle/>
          <a:p>
            <a:r>
              <a:rPr lang="en-GB" dirty="0" smtClean="0"/>
              <a:t>Adding cores yields benefits</a:t>
            </a:r>
          </a:p>
          <a:p>
            <a:pPr>
              <a:buNone/>
            </a:pPr>
            <a:endParaRPr lang="en-GB" dirty="0"/>
          </a:p>
          <a:p>
            <a:r>
              <a:rPr lang="en-GB" dirty="0" smtClean="0"/>
              <a:t>Enables calculations on shorter timescales</a:t>
            </a:r>
          </a:p>
          <a:p>
            <a:r>
              <a:rPr lang="en-GB" dirty="0" smtClean="0"/>
              <a:t>Enables new calculations</a:t>
            </a:r>
          </a:p>
          <a:p>
            <a:r>
              <a:rPr lang="en-GB" dirty="0" smtClean="0"/>
              <a:t>Enables exploration of data</a:t>
            </a:r>
            <a:endParaRPr lang="en-GB" dirty="0"/>
          </a:p>
        </p:txBody>
      </p:sp>
      <p:pic>
        <p:nvPicPr>
          <p:cNvPr id="7" name="Content Placeholder 6" descr="SlowEpistasisAmdahlPlot_NewVersion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79550" y="2133375"/>
            <a:ext cx="4450168" cy="343876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DAVID@BFMLMJMFUVWXY5ML" val="318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792</TotalTime>
  <Words>373</Words>
  <Application>Microsoft Office PowerPoint</Application>
  <PresentationFormat>On-screen Show (4:3)</PresentationFormat>
  <Paragraphs>123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Flow</vt:lpstr>
      <vt:lpstr>Shared Genomics : </vt:lpstr>
      <vt:lpstr> Outline</vt:lpstr>
      <vt:lpstr> The scientific challenge</vt:lpstr>
      <vt:lpstr>Scale of the task</vt:lpstr>
      <vt:lpstr>Contributing communities</vt:lpstr>
      <vt:lpstr>Tasks</vt:lpstr>
      <vt:lpstr>HPC for clinicians</vt:lpstr>
      <vt:lpstr>HPC Task</vt:lpstr>
      <vt:lpstr>Embarrassingly parallel</vt:lpstr>
      <vt:lpstr>Automate annotation of results</vt:lpstr>
      <vt:lpstr>Example</vt:lpstr>
      <vt:lpstr>Annotation as data</vt:lpstr>
      <vt:lpstr>Termine </vt:lpstr>
      <vt:lpstr>Thinking, Playing, Sharing,….</vt:lpstr>
      <vt:lpstr>Enhancing  with RIAs</vt:lpstr>
      <vt:lpstr>Future plans</vt:lpstr>
      <vt:lpstr>Thanks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</dc:title>
  <dc:creator>David</dc:creator>
  <cp:lastModifiedBy>Becki Culbert (Swift Group)</cp:lastModifiedBy>
  <cp:revision>31</cp:revision>
  <dcterms:created xsi:type="dcterms:W3CDTF">2008-12-07T15:14:15Z</dcterms:created>
  <dcterms:modified xsi:type="dcterms:W3CDTF">2008-12-08T14:06:02Z</dcterms:modified>
</cp:coreProperties>
</file>