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0" r:id="rId2"/>
    <p:sldId id="362" r:id="rId3"/>
    <p:sldId id="361" r:id="rId4"/>
    <p:sldId id="364" r:id="rId5"/>
    <p:sldId id="365" r:id="rId6"/>
    <p:sldId id="341" r:id="rId7"/>
    <p:sldId id="371" r:id="rId8"/>
    <p:sldId id="351" r:id="rId9"/>
    <p:sldId id="366" r:id="rId10"/>
    <p:sldId id="335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algn="r">
              <a:defRPr sz="1200"/>
            </a:lvl1pPr>
          </a:lstStyle>
          <a:p>
            <a:fld id="{823903AE-1ACB-4C2F-BD34-BF12F8559E92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algn="r">
              <a:defRPr sz="1200"/>
            </a:lvl1pPr>
          </a:lstStyle>
          <a:p>
            <a:fld id="{D38349EC-365D-492D-9A6E-129828E9F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algn="r">
              <a:defRPr sz="1200"/>
            </a:lvl1pPr>
          </a:lstStyle>
          <a:p>
            <a:fld id="{746581BF-1A83-4BC4-823D-BA8DA4672635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algn="r">
              <a:defRPr sz="1200"/>
            </a:lvl1pPr>
          </a:lstStyle>
          <a:p>
            <a:fld id="{476B6FEC-2B96-449C-A012-AED033C78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B1A7D-3B3B-4866-8021-DE762A7780E3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4E80-0303-4E09-82D3-9E33F397A88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057400" y="36576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1F2-CE9B-45F5-BEDA-6A3B7BCC869A}" type="datetime1">
              <a:rPr lang="en-US" smtClean="0"/>
              <a:t>12/8/2008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l">
              <a:defRPr sz="3200">
                <a:solidFill>
                  <a:srgbClr val="C00000"/>
                </a:solidFill>
                <a:effectLst>
                  <a:outerShdw blurRad="38100" dist="38100" dir="2700000" algn="tl">
                    <a:srgbClr val="7D7D7D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17"/>
          <p:cNvSpPr>
            <a:spLocks noGrp="1"/>
          </p:cNvSpPr>
          <p:nvPr>
            <p:ph type="body" sz="quarter" idx="13"/>
          </p:nvPr>
        </p:nvSpPr>
        <p:spPr>
          <a:xfrm>
            <a:off x="463550" y="1535113"/>
            <a:ext cx="8205788" cy="4503737"/>
          </a:xfrm>
        </p:spPr>
        <p:txBody>
          <a:bodyPr rot="0" spcFirstLastPara="0" vertOverflow="overflow" horzOverflow="overflow" vert="horz" wrap="square" lIns="91440" tIns="45720" rIns="91440" bIns="45720" numCol="2" spcCol="457200" rtlCol="0" fromWordArt="0" anchor="t" anchorCtr="0" forceAA="0"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  <p:sp>
        <p:nvSpPr>
          <p:cNvPr id="23" name="Rectangl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26908-E39F-44E8-88F4-6D521D570AF7}" type="datetime1">
              <a:rPr lang="en-US" sz="1000" b="1" smtClean="0">
                <a:solidFill>
                  <a:schemeClr val="tx1">
                    <a:tint val="50000"/>
                    <a:alpha val="100000"/>
                  </a:schemeClr>
                </a:solidFill>
              </a:rPr>
              <a:t>12/8/2008</a:t>
            </a:fld>
            <a:endParaRPr lang="en-US" smtClean="0"/>
          </a:p>
        </p:txBody>
      </p:sp>
      <p:sp>
        <p:nvSpPr>
          <p:cNvPr id="25" name="Rectangle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C81AC820-50DE-4FE2-ACA0-41CE2F11BF13}" type="slidenum">
              <a:rPr lang="en-US" sz="1000" b="1" smtClean="0">
                <a:solidFill>
                  <a:schemeClr val="tx1">
                    <a:tint val="50000"/>
                    <a:alpha val="100000"/>
                  </a:schemeClr>
                </a:solidFill>
              </a:rPr>
              <a:pPr algn="r"/>
              <a:t>‹#›</a:t>
            </a:fld>
            <a:endParaRPr lang="en-US" smtClean="0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llustratio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sz="3200">
                <a:solidFill>
                  <a:srgbClr val="C00000"/>
                </a:solidFill>
                <a:effectLst>
                  <a:outerShdw blurRad="38100" dist="38100" dir="2700000" algn="tl">
                    <a:srgbClr val="7D7D7D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Rectangl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6CB7-DA0D-45D4-9F28-4519BF776FCC}" type="datetime1">
              <a:rPr lang="en-US" sz="1000" b="1" smtClean="0">
                <a:solidFill>
                  <a:schemeClr val="tx1">
                    <a:tint val="50000"/>
                    <a:alpha val="100000"/>
                  </a:schemeClr>
                </a:solidFill>
              </a:rPr>
              <a:t>12/8/2008</a:t>
            </a:fld>
            <a:endParaRPr lang="en-US" smtClean="0"/>
          </a:p>
        </p:txBody>
      </p:sp>
      <p:sp>
        <p:nvSpPr>
          <p:cNvPr id="27" name="Rectangl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" name="Rectangl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81AC820-50DE-4FE2-ACA0-41CE2F11BF13}" type="slidenum">
              <a:rPr lang="en-US" sz="1000" b="1" smtClean="0">
                <a:solidFill>
                  <a:schemeClr val="tx1">
                    <a:tint val="50000"/>
                    <a:alpha val="100000"/>
                  </a:schemeClr>
                </a:solidFill>
              </a:rPr>
              <a:pPr algn="r"/>
              <a:t>‹#›</a:t>
            </a:fld>
            <a:endParaRPr lang="en-US" smtClean="0"/>
          </a:p>
        </p:txBody>
      </p:sp>
      <p:sp>
        <p:nvSpPr>
          <p:cNvPr id="30" name="Rectangle 26"/>
          <p:cNvSpPr>
            <a:spLocks noGrp="1"/>
          </p:cNvSpPr>
          <p:nvPr>
            <p:ph type="pic" sz="quarter" idx="13"/>
          </p:nvPr>
        </p:nvSpPr>
        <p:spPr>
          <a:xfrm>
            <a:off x="4198938" y="1580269"/>
            <a:ext cx="4448175" cy="4053417"/>
          </a:xfrm>
          <a:ln w="19050">
            <a:solidFill>
              <a:schemeClr val="accent1">
                <a:alpha val="100000"/>
              </a:schemeClr>
            </a:solidFill>
          </a:ln>
          <a:effectLst>
            <a:reflection blurRad="12700" stA="50000" endPos="75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Rectangle 18"/>
          <p:cNvSpPr>
            <a:spLocks noGrp="1"/>
          </p:cNvSpPr>
          <p:nvPr>
            <p:ph type="body" sz="quarter" idx="14"/>
          </p:nvPr>
        </p:nvSpPr>
        <p:spPr>
          <a:xfrm>
            <a:off x="474663" y="1591557"/>
            <a:ext cx="3589337" cy="4053593"/>
          </a:xfrm>
        </p:spPr>
        <p:txBody>
          <a:bodyPr/>
          <a:lstStyle>
            <a:lvl1pPr algn="r">
              <a:buFontTx/>
              <a:buNone/>
              <a:defRPr sz="1400"/>
            </a:lvl1pPr>
            <a:lvl2pPr algn="r">
              <a:buFontTx/>
              <a:buNone/>
              <a:defRPr/>
            </a:lvl2pPr>
            <a:lvl3pPr algn="r">
              <a:buFontTx/>
              <a:buNone/>
              <a:defRPr/>
            </a:lvl3pPr>
            <a:lvl4pPr algn="r">
              <a:buFontTx/>
              <a:buNone/>
              <a:defRPr/>
            </a:lvl4pPr>
            <a:lvl5pPr algn="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  <p:sp>
        <p:nvSpPr>
          <p:cNvPr id="15" name="Rectangle 17"/>
          <p:cNvSpPr>
            <a:spLocks noGrp="1"/>
          </p:cNvSpPr>
          <p:nvPr>
            <p:ph type="body" sz="quarter" idx="15"/>
          </p:nvPr>
        </p:nvSpPr>
        <p:spPr>
          <a:xfrm>
            <a:off x="5599113" y="1444625"/>
            <a:ext cx="3149600" cy="4963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>
            <a:lvl1pPr algn="r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6BBD-9A95-4DE8-B0DE-04365C3C21A3}" type="datetime1">
              <a:rPr lang="en-US" smtClean="0"/>
              <a:t>12/8/2008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9BEF-3B8A-4EDF-BEB2-26030D8EA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tx2">
                    <a:alpha val="100000"/>
                  </a:schemeClr>
                </a:solidFill>
              </a:defRPr>
            </a:lvl1pPr>
          </a:lstStyle>
          <a:p>
            <a:fld id="{843B157C-AE87-445B-8CDA-63D857F8AC97}" type="datetime1">
              <a:rPr lang="en-US" smtClean="0"/>
              <a:t>12/8/2008</a:t>
            </a:fld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mtClean="0">
                <a:solidFill>
                  <a:schemeClr val="tx2">
                    <a:alpha val="100000"/>
                  </a:schemeClr>
                </a:solidFill>
              </a:defRPr>
            </a:lvl1pPr>
          </a:lstStyle>
          <a:p>
            <a:pPr>
              <a:defRPr/>
            </a:pPr>
            <a:fld id="{E18FBCAA-FCDE-4916-9DD8-6ECDB4553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 baseline="0">
                <a:ln>
                  <a:noFill/>
                </a:ln>
                <a:solidFill>
                  <a:srgbClr val="C00000"/>
                </a:solidFill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7C4A-4E69-49A0-8A9B-05CEB007DE62}" type="datetime1">
              <a:rPr lang="en-US" smtClean="0"/>
              <a:t>12/8/2008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62000" y="4419600"/>
            <a:ext cx="7772400" cy="1362075"/>
          </a:xfrm>
        </p:spPr>
        <p:txBody>
          <a:bodyPr/>
          <a:lstStyle>
            <a:lvl1pPr algn="l">
              <a:buNone/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9712"/>
          </a:xfrm>
        </p:spPr>
        <p:txBody>
          <a:bodyPr anchor="b"/>
          <a:lstStyle>
            <a:lvl1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FFCE-700D-4A76-BD57-03D59B736BF2}" type="datetime1">
              <a:rPr lang="en-US" smtClean="0"/>
              <a:t>12/8/2008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3DDB-4166-4014-A62A-AAB56D716E96}" type="datetime1">
              <a:rPr lang="en-US" smtClean="0"/>
              <a:t>12/8/2008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282F-D40E-495C-94FF-9397A613AB52}" type="datetime1">
              <a:rPr lang="en-US" smtClean="0"/>
              <a:t>12/8/2008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>
              <a:buNone/>
              <a:defRPr sz="24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>
              <a:buNone/>
              <a:defRPr sz="24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sz="quarter" idx="3"/>
          </p:nvPr>
        </p:nvSpPr>
        <p:spPr>
          <a:xfrm>
            <a:off x="457200" y="2184400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sz="quarter" idx="4"/>
          </p:nvPr>
        </p:nvSpPr>
        <p:spPr>
          <a:xfrm>
            <a:off x="4645025" y="2184400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19F5-3EF7-4EC0-8B1F-25005805F9E2}" type="datetime1">
              <a:rPr lang="en-US" smtClean="0"/>
              <a:t>12/8/2008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E4C0-6579-4CE0-AD30-5288B93E34BC}" type="datetime1">
              <a:rPr lang="en-US" smtClean="0"/>
              <a:t>12/8/2008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rge Objec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8CE1-EA6F-42AE-AF4D-F999D37D7E65}" type="datetime1">
              <a:rPr lang="en-US" smtClean="0"/>
              <a:t>12/8/2008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790700" y="4689475"/>
            <a:ext cx="5486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1790700" y="904875"/>
            <a:ext cx="5486400" cy="3657600"/>
          </a:xfrm>
        </p:spPr>
        <p:txBody>
          <a:bodyPr/>
          <a:lstStyle>
            <a:lvl1pPr>
              <a:buNone/>
              <a:defRPr sz="3200"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1790700" y="5219700"/>
            <a:ext cx="5486400" cy="9969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EA7-311E-4ABB-93E4-3389F09A4CDF}" type="datetime1">
              <a:rPr lang="en-US" smtClean="0"/>
              <a:t>12/8/2008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6AB2-849A-4AB9-933D-411E92492B41}" type="datetime1">
              <a:rPr lang="en-US" smtClean="0"/>
              <a:t>12/8/2008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0171-1C6B-4E2D-BD33-F3ED53D31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hf hdr="0" ftr="0" dt="0"/>
  <p:txStyles>
    <p:titleStyle>
      <a:lvl1pPr algn="l" rtl="0" latinLnBrk="0">
        <a:spcBef>
          <a:spcPct val="0"/>
        </a:spcBef>
        <a:buNone/>
        <a:defRPr sz="4400" b="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rtl="0" latinLnBrk="0">
        <a:spcBef>
          <a:spcPct val="20000"/>
        </a:spcBef>
        <a:buChar char="•"/>
        <a:defRPr sz="32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latinLnBrk="0">
        <a:spcBef>
          <a:spcPct val="20000"/>
        </a:spcBef>
        <a:buChar char="–"/>
        <a:defRPr sz="28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latinLnBrk="0">
        <a:spcBef>
          <a:spcPct val="20000"/>
        </a:spcBef>
        <a:buChar char="•"/>
        <a:defRPr sz="24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latinLnBrk="0">
        <a:spcBef>
          <a:spcPct val="20000"/>
        </a:spcBef>
        <a:buChar char="–"/>
        <a:defRPr sz="20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latinLnBrk="0">
        <a:spcBef>
          <a:spcPct val="20000"/>
        </a:spcBef>
        <a:buChar char="»"/>
        <a:defRPr sz="20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ciencemag.org/cgi/content/full/303/5661/112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Snowmelt runoff, </a:t>
            </a:r>
            <a:r>
              <a:rPr lang="en-US" i="1" dirty="0" err="1" smtClean="0"/>
              <a:t>e</a:t>
            </a:r>
            <a:r>
              <a:rPr lang="en-US" dirty="0" err="1" smtClean="0"/>
              <a:t>Science</a:t>
            </a:r>
            <a:r>
              <a:rPr lang="en-US" dirty="0" smtClean="0"/>
              <a:t>, and the end of </a:t>
            </a:r>
            <a:r>
              <a:rPr lang="en-US" dirty="0" err="1" smtClean="0"/>
              <a:t>stationarity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" y="1447800"/>
            <a:ext cx="850392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do we build the knowledge and information base to provide clean, safe water for people and for ecosystems in the face of social and climate change?</a:t>
            </a:r>
            <a:endParaRPr lang="en-US" dirty="0" smtClean="0"/>
          </a:p>
          <a:p>
            <a:r>
              <a:rPr lang="en-US" dirty="0" smtClean="0"/>
              <a:t>Specifically for snowmelt runoff in the mountain West …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will we </a:t>
            </a:r>
            <a:r>
              <a:rPr lang="en-US" dirty="0" smtClean="0"/>
              <a:t>ensure </a:t>
            </a:r>
            <a:r>
              <a:rPr lang="en-US" dirty="0" smtClean="0"/>
              <a:t>reliable water supply while </a:t>
            </a:r>
            <a:r>
              <a:rPr lang="en-US" dirty="0" smtClean="0"/>
              <a:t>maintaining </a:t>
            </a:r>
            <a:r>
              <a:rPr lang="en-US" dirty="0" smtClean="0"/>
              <a:t>acceptable flood risks, improving water quality and creating sustainable habitat?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lar.png"/>
          <p:cNvPicPr>
            <a:picLocks noChangeAspect="1"/>
          </p:cNvPicPr>
          <p:nvPr/>
        </p:nvPicPr>
        <p:blipFill>
          <a:blip r:embed="rId2"/>
          <a:srcRect l="17553" r="13830" b="6383"/>
          <a:stretch>
            <a:fillRect/>
          </a:stretch>
        </p:blipFill>
        <p:spPr>
          <a:xfrm>
            <a:off x="5486400" y="45720"/>
            <a:ext cx="3306388" cy="3383280"/>
          </a:xfrm>
          <a:prstGeom prst="rect">
            <a:avLst/>
          </a:prstGeom>
        </p:spPr>
      </p:pic>
      <p:pic>
        <p:nvPicPr>
          <p:cNvPr id="8" name="Picture 7" descr="albedo.png"/>
          <p:cNvPicPr>
            <a:picLocks noChangeAspect="1"/>
          </p:cNvPicPr>
          <p:nvPr/>
        </p:nvPicPr>
        <p:blipFill>
          <a:blip r:embed="rId3"/>
          <a:srcRect l="22770" r="19056" b="9399"/>
          <a:stretch>
            <a:fillRect/>
          </a:stretch>
        </p:blipFill>
        <p:spPr>
          <a:xfrm>
            <a:off x="5105400" y="3505200"/>
            <a:ext cx="3209847" cy="3200400"/>
          </a:xfrm>
          <a:prstGeom prst="rect">
            <a:avLst/>
          </a:prstGeom>
        </p:spPr>
      </p:pic>
      <p:pic>
        <p:nvPicPr>
          <p:cNvPr id="11" name="Picture 10" descr="sc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8200" y="3505200"/>
            <a:ext cx="3048000" cy="3200400"/>
          </a:xfrm>
          <a:prstGeom prst="rect">
            <a:avLst/>
          </a:prstGeom>
        </p:spPr>
      </p:pic>
      <p:pic>
        <p:nvPicPr>
          <p:cNvPr id="12" name="Picture 11" descr="net.png"/>
          <p:cNvPicPr>
            <a:picLocks noChangeAspect="1"/>
          </p:cNvPicPr>
          <p:nvPr/>
        </p:nvPicPr>
        <p:blipFill>
          <a:blip r:embed="rId5"/>
          <a:srcRect l="18332" r="15000" b="9096"/>
          <a:stretch>
            <a:fillRect/>
          </a:stretch>
        </p:blipFill>
        <p:spPr>
          <a:xfrm>
            <a:off x="533400" y="45720"/>
            <a:ext cx="3300761" cy="3383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14478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256" y="47244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72440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[1–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0" y="4724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533400" cy="365125"/>
          </a:xfrm>
        </p:spPr>
        <p:txBody>
          <a:bodyPr/>
          <a:lstStyle/>
          <a:p>
            <a:fld id="{360C555F-EA92-47EB-A79C-247A903AF91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1123950"/>
          </a:xfrm>
        </p:spPr>
        <p:txBody>
          <a:bodyPr>
            <a:normAutofit/>
          </a:bodyPr>
          <a:lstStyle/>
          <a:p>
            <a:r>
              <a:rPr lang="en-US" sz="2800" dirty="0"/>
              <a:t>The Data Author’s Perspective:  </a:t>
            </a:r>
            <a:r>
              <a:rPr lang="en-US" sz="2800" dirty="0" smtClean="0"/>
              <a:t>from data creation to data </a:t>
            </a:r>
            <a:r>
              <a:rPr lang="en-US" sz="2800" dirty="0" err="1" smtClean="0"/>
              <a:t>curation</a:t>
            </a:r>
            <a:endParaRPr lang="en-US" sz="2800" dirty="0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419600" y="1828800"/>
            <a:ext cx="4533900" cy="3802063"/>
            <a:chOff x="1392" y="1152"/>
            <a:chExt cx="2856" cy="2395"/>
          </a:xfrm>
        </p:grpSpPr>
        <p:sp>
          <p:nvSpPr>
            <p:cNvPr id="279559" name="Text Box 7"/>
            <p:cNvSpPr txBox="1">
              <a:spLocks noChangeArrowheads="1"/>
            </p:cNvSpPr>
            <p:nvPr/>
          </p:nvSpPr>
          <p:spPr bwMode="auto">
            <a:xfrm>
              <a:off x="2512" y="1152"/>
              <a:ext cx="660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Verdana" pitchFamily="34" charset="0"/>
                  <a:cs typeface="Times New Roman" pitchFamily="18" charset="0"/>
                </a:rPr>
                <a:t>Collect</a:t>
              </a:r>
            </a:p>
          </p:txBody>
        </p:sp>
        <p:sp>
          <p:nvSpPr>
            <p:cNvPr id="279560" name="Text Box 8"/>
            <p:cNvSpPr txBox="1">
              <a:spLocks noChangeArrowheads="1"/>
            </p:cNvSpPr>
            <p:nvPr/>
          </p:nvSpPr>
          <p:spPr bwMode="auto">
            <a:xfrm>
              <a:off x="3609" y="1742"/>
              <a:ext cx="597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Verdana" pitchFamily="34" charset="0"/>
                  <a:cs typeface="Times New Roman" pitchFamily="18" charset="0"/>
                </a:rPr>
                <a:t>Store</a:t>
              </a:r>
            </a:p>
          </p:txBody>
        </p:sp>
        <p:sp>
          <p:nvSpPr>
            <p:cNvPr id="279561" name="Text Box 9"/>
            <p:cNvSpPr txBox="1">
              <a:spLocks noChangeArrowheads="1"/>
            </p:cNvSpPr>
            <p:nvPr/>
          </p:nvSpPr>
          <p:spPr bwMode="auto">
            <a:xfrm>
              <a:off x="3566" y="2524"/>
              <a:ext cx="682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Verdana" pitchFamily="34" charset="0"/>
                  <a:cs typeface="Times New Roman" pitchFamily="18" charset="0"/>
                </a:rPr>
                <a:t>Search</a:t>
              </a:r>
            </a:p>
          </p:txBody>
        </p:sp>
        <p:sp>
          <p:nvSpPr>
            <p:cNvPr id="279562" name="Text Box 10"/>
            <p:cNvSpPr txBox="1">
              <a:spLocks noChangeArrowheads="1"/>
            </p:cNvSpPr>
            <p:nvPr/>
          </p:nvSpPr>
          <p:spPr bwMode="auto">
            <a:xfrm>
              <a:off x="2448" y="3292"/>
              <a:ext cx="788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Verdana" pitchFamily="34" charset="0"/>
                  <a:cs typeface="Times New Roman" pitchFamily="18" charset="0"/>
                </a:rPr>
                <a:t>Retrieve</a:t>
              </a:r>
            </a:p>
          </p:txBody>
        </p:sp>
        <p:sp>
          <p:nvSpPr>
            <p:cNvPr id="279563" name="Text Box 11"/>
            <p:cNvSpPr txBox="1">
              <a:spLocks noChangeArrowheads="1"/>
            </p:cNvSpPr>
            <p:nvPr/>
          </p:nvSpPr>
          <p:spPr bwMode="auto">
            <a:xfrm>
              <a:off x="1404" y="2524"/>
              <a:ext cx="746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Verdana" pitchFamily="34" charset="0"/>
                  <a:cs typeface="Times New Roman" pitchFamily="18" charset="0"/>
                </a:rPr>
                <a:t>Analyze</a:t>
              </a:r>
            </a:p>
          </p:txBody>
        </p:sp>
        <p:sp>
          <p:nvSpPr>
            <p:cNvPr id="279564" name="Text Box 12"/>
            <p:cNvSpPr txBox="1">
              <a:spLocks noChangeArrowheads="1"/>
            </p:cNvSpPr>
            <p:nvPr/>
          </p:nvSpPr>
          <p:spPr bwMode="auto">
            <a:xfrm>
              <a:off x="1392" y="1747"/>
              <a:ext cx="767" cy="2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Verdana" pitchFamily="34" charset="0"/>
                  <a:cs typeface="Times New Roman" pitchFamily="18" charset="0"/>
                </a:rPr>
                <a:t>Present</a:t>
              </a:r>
            </a:p>
          </p:txBody>
        </p:sp>
        <p:cxnSp>
          <p:nvCxnSpPr>
            <p:cNvPr id="279565" name="AutoShape 13"/>
            <p:cNvCxnSpPr>
              <a:cxnSpLocks noChangeShapeType="1"/>
              <a:stCxn id="279559" idx="3"/>
              <a:endCxn id="279560" idx="0"/>
            </p:cNvCxnSpPr>
            <p:nvPr/>
          </p:nvCxnSpPr>
          <p:spPr bwMode="auto">
            <a:xfrm>
              <a:off x="3172" y="1280"/>
              <a:ext cx="736" cy="46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9566" name="AutoShape 14"/>
            <p:cNvCxnSpPr>
              <a:cxnSpLocks noChangeShapeType="1"/>
              <a:stCxn id="279560" idx="2"/>
              <a:endCxn id="279561" idx="0"/>
            </p:cNvCxnSpPr>
            <p:nvPr/>
          </p:nvCxnSpPr>
          <p:spPr bwMode="auto">
            <a:xfrm flipH="1">
              <a:off x="3907" y="1998"/>
              <a:ext cx="1" cy="52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9567" name="AutoShape 15"/>
            <p:cNvCxnSpPr>
              <a:cxnSpLocks noChangeShapeType="1"/>
              <a:stCxn id="279561" idx="2"/>
              <a:endCxn id="279562" idx="3"/>
            </p:cNvCxnSpPr>
            <p:nvPr/>
          </p:nvCxnSpPr>
          <p:spPr bwMode="auto">
            <a:xfrm flipH="1">
              <a:off x="3236" y="2780"/>
              <a:ext cx="671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9568" name="AutoShape 16"/>
            <p:cNvCxnSpPr>
              <a:cxnSpLocks noChangeShapeType="1"/>
              <a:stCxn id="279562" idx="1"/>
              <a:endCxn id="279563" idx="2"/>
            </p:cNvCxnSpPr>
            <p:nvPr/>
          </p:nvCxnSpPr>
          <p:spPr bwMode="auto">
            <a:xfrm flipH="1" flipV="1">
              <a:off x="1777" y="2780"/>
              <a:ext cx="671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9569" name="AutoShape 17"/>
            <p:cNvCxnSpPr>
              <a:cxnSpLocks noChangeShapeType="1"/>
              <a:stCxn id="279563" idx="0"/>
              <a:endCxn id="279564" idx="2"/>
            </p:cNvCxnSpPr>
            <p:nvPr/>
          </p:nvCxnSpPr>
          <p:spPr bwMode="auto">
            <a:xfrm flipH="1" flipV="1">
              <a:off x="1776" y="2003"/>
              <a:ext cx="1" cy="52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9570" name="AutoShape 18"/>
            <p:cNvCxnSpPr>
              <a:cxnSpLocks noChangeShapeType="1"/>
              <a:stCxn id="279564" idx="0"/>
              <a:endCxn id="279559" idx="1"/>
            </p:cNvCxnSpPr>
            <p:nvPr/>
          </p:nvCxnSpPr>
          <p:spPr bwMode="auto">
            <a:xfrm flipV="1">
              <a:off x="1776" y="1280"/>
              <a:ext cx="736" cy="46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9609" name="Rectangle 57"/>
            <p:cNvSpPr>
              <a:spLocks noChangeArrowheads="1"/>
            </p:cNvSpPr>
            <p:nvPr/>
          </p:nvSpPr>
          <p:spPr bwMode="auto">
            <a:xfrm>
              <a:off x="1960" y="2483"/>
              <a:ext cx="116" cy="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900"/>
                <a:t/>
              </a:r>
              <a:br>
                <a:rPr lang="en-US" sz="900"/>
              </a:b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0" y="1752600"/>
            <a:ext cx="4495800" cy="4876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No “standard” environmental science computing environment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commercial packages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ArcGIS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IDL, MATLAB, …)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public packages/models (MM5, MODTRAN, …)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locally-developed codes (C, Fortran)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How do we get these programs 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communicate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cooperate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	without rewriting?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latin typeface="Trebuchet MS" pitchFamily="34" charset="0"/>
              </a:rPr>
              <a:t>And what about the Cloud?</a:t>
            </a:r>
            <a:endParaRPr lang="en-US" sz="2400" dirty="0" smtClean="0">
              <a:latin typeface="Trebuchet MS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 smtClean="0">
                <a:latin typeface="Trebuchet MS" pitchFamily="34" charset="0"/>
              </a:rPr>
              <a:t>“graduated outsourcing”</a:t>
            </a:r>
            <a:endParaRPr lang="en-US" sz="2000" dirty="0" smtClean="0"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324600"/>
            <a:ext cx="762000" cy="365125"/>
          </a:xfrm>
        </p:spPr>
        <p:txBody>
          <a:bodyPr/>
          <a:lstStyle/>
          <a:p>
            <a:fld id="{AA71B15B-1388-41CB-83D7-6EB231B958D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I want so I can do better?</a:t>
            </a:r>
            <a:endParaRPr lang="en-US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Easy integration and data quality checks for a variety of datasets</a:t>
            </a:r>
            <a:endParaRPr lang="en-US" sz="2400" i="1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Surface measurements and remote sensing images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which are stored at different places in different formats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Easy integration of tools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SQL Server, MATLAB, IDL, my own low-level code, and even code for which I don’t have source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 Cloud that looks like my laptop/desktop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 good way to store/access/view multidimensional data (which are sometimes sparse)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 nice, geographic UI to get to the data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Ability to format output for a variety of analysis tools (</a:t>
            </a:r>
            <a:r>
              <a:rPr lang="en-US" sz="2400" dirty="0" err="1" smtClean="0"/>
              <a:t>e.g</a:t>
            </a:r>
            <a:r>
              <a:rPr lang="en-US" sz="2400" dirty="0" smtClean="0"/>
              <a:t>, </a:t>
            </a:r>
            <a:r>
              <a:rPr lang="en-US" sz="2400" dirty="0" err="1" smtClean="0"/>
              <a:t>GeoTIFF</a:t>
            </a:r>
            <a:r>
              <a:rPr lang="en-US" sz="2400" dirty="0" smtClean="0"/>
              <a:t>, </a:t>
            </a:r>
            <a:r>
              <a:rPr lang="en-US" sz="2400" dirty="0" err="1" smtClean="0"/>
              <a:t>OpenDAP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BD86-B99E-4AED-81A9-525AFE0C8E29}" type="slidenum">
              <a:rPr lang="en-US"/>
              <a:pPr/>
              <a:t>2</a:t>
            </a:fld>
            <a:endParaRPr lang="en-US"/>
          </a:p>
        </p:txBody>
      </p:sp>
      <p:pic>
        <p:nvPicPr>
          <p:cNvPr id="288772" name="Picture 4" descr="Tube_CU-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492375" cy="3565525"/>
          </a:xfrm>
          <a:prstGeom prst="rect">
            <a:avLst/>
          </a:prstGeom>
          <a:noFill/>
        </p:spPr>
      </p:pic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800600" cy="1143000"/>
          </a:xfrm>
        </p:spPr>
        <p:txBody>
          <a:bodyPr/>
          <a:lstStyle/>
          <a:p>
            <a:r>
              <a:rPr lang="en-US" sz="3200"/>
              <a:t>Manual measurement of SWE </a:t>
            </a:r>
            <a:r>
              <a:rPr lang="en-US" sz="2400"/>
              <a:t>(snow water equivalent)</a:t>
            </a:r>
          </a:p>
        </p:txBody>
      </p:sp>
      <p:pic>
        <p:nvPicPr>
          <p:cNvPr id="288771" name="Picture 3" descr="Plunging_tube_B&amp;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1524000"/>
            <a:ext cx="3451225" cy="4937125"/>
          </a:xfrm>
          <a:prstGeom prst="rect">
            <a:avLst/>
          </a:prstGeom>
          <a:noFill/>
        </p:spPr>
      </p:pic>
      <p:pic>
        <p:nvPicPr>
          <p:cNvPr id="288773" name="Picture 5" descr="Weighing_2-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09950"/>
            <a:ext cx="4495800" cy="3143250"/>
          </a:xfrm>
          <a:prstGeom prst="rect">
            <a:avLst/>
          </a:prstGeom>
          <a:noFill/>
        </p:spPr>
      </p:pic>
      <p:pic>
        <p:nvPicPr>
          <p:cNvPr id="288774" name="Picture 6" descr="c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762000" cy="4651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35FC-0027-4CBD-B223-1B4E849E556C}" type="slidenum">
              <a:rPr lang="en-US"/>
              <a:pPr/>
              <a:t>3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Automated measurement with snow pillow</a:t>
            </a:r>
          </a:p>
        </p:txBody>
      </p:sp>
      <p:pic>
        <p:nvPicPr>
          <p:cNvPr id="497667" name="Picture 3" descr="snowpillow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12900"/>
            <a:ext cx="6400800" cy="4113213"/>
          </a:xfrm>
          <a:noFill/>
          <a:ln/>
        </p:spPr>
      </p:pic>
      <p:pic>
        <p:nvPicPr>
          <p:cNvPr id="497668" name="Picture 4" descr="snowpillow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4419600"/>
            <a:ext cx="2667000" cy="2224088"/>
          </a:xfrm>
          <a:noFill/>
          <a:ln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228600"/>
            <a:ext cx="7772400" cy="1143000"/>
          </a:xfrm>
        </p:spPr>
        <p:txBody>
          <a:bodyPr/>
          <a:lstStyle/>
          <a:p>
            <a:r>
              <a:rPr lang="en-US"/>
              <a:t>A changing western snowpack?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742950"/>
            <a:ext cx="8229600" cy="5657850"/>
            <a:chOff x="432" y="468"/>
            <a:chExt cx="5184" cy="356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432" y="468"/>
              <a:ext cx="2440" cy="3564"/>
              <a:chOff x="476" y="777"/>
              <a:chExt cx="2034" cy="2971"/>
            </a:xfrm>
          </p:grpSpPr>
          <p:pic>
            <p:nvPicPr>
              <p:cNvPr id="409604" name="Picture 4" descr="1124-3-me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6" y="777"/>
                <a:ext cx="2034" cy="2640"/>
              </a:xfrm>
              <a:prstGeom prst="rect">
                <a:avLst/>
              </a:prstGeom>
              <a:noFill/>
            </p:spPr>
          </p:pic>
          <p:sp>
            <p:nvSpPr>
              <p:cNvPr id="409605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954" y="3508"/>
                <a:ext cx="898" cy="24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latin typeface="Book Antiqua" pitchFamily="18" charset="0"/>
                  </a:rPr>
                  <a:t>Less snow?</a:t>
                </a:r>
              </a:p>
            </p:txBody>
          </p:sp>
        </p:grpSp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2974" y="468"/>
              <a:ext cx="2642" cy="3564"/>
              <a:chOff x="3152" y="777"/>
              <a:chExt cx="2202" cy="2971"/>
            </a:xfrm>
          </p:grpSpPr>
          <p:pic>
            <p:nvPicPr>
              <p:cNvPr id="409607" name="Picture 7" descr="1124-2-me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52" y="777"/>
                <a:ext cx="2202" cy="2640"/>
              </a:xfrm>
              <a:prstGeom prst="rect">
                <a:avLst/>
              </a:prstGeom>
              <a:noFill/>
            </p:spPr>
          </p:pic>
          <p:sp>
            <p:nvSpPr>
              <p:cNvPr id="40960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3654" y="3508"/>
                <a:ext cx="999" cy="24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latin typeface="Book Antiqua" pitchFamily="18" charset="0"/>
                  </a:rPr>
                  <a:t>Earlier melt?</a:t>
                </a:r>
              </a:p>
            </p:txBody>
          </p:sp>
        </p:grpSp>
      </p:grp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447675" y="6461125"/>
            <a:ext cx="6435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Book Antiqua" pitchFamily="18" charset="0"/>
              </a:rPr>
              <a:t>Service, R. F., </a:t>
            </a:r>
            <a:r>
              <a:rPr lang="en-US" sz="2000">
                <a:latin typeface="Book Antiqua" pitchFamily="18" charset="0"/>
                <a:hlinkClick r:id="rId4"/>
              </a:rPr>
              <a:t>As the West goes dry</a:t>
            </a:r>
            <a:r>
              <a:rPr lang="en-US" sz="2000">
                <a:latin typeface="Book Antiqua" pitchFamily="18" charset="0"/>
              </a:rPr>
              <a:t>, </a:t>
            </a:r>
            <a:r>
              <a:rPr lang="en-US" sz="2000" i="1">
                <a:latin typeface="Book Antiqua" pitchFamily="18" charset="0"/>
              </a:rPr>
              <a:t>Science, </a:t>
            </a:r>
            <a:r>
              <a:rPr lang="en-US" sz="2000">
                <a:latin typeface="Book Antiqua" pitchFamily="18" charset="0"/>
              </a:rPr>
              <a:t>20 Feb 2004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2" name="Picture 4" descr="DeltaSWE-vs-ElevLa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9425" y="0"/>
            <a:ext cx="10101263" cy="685641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19812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Pure </a:t>
            </a:r>
            <a:r>
              <a:rPr lang="en-US" sz="2400" dirty="0" err="1" smtClean="0"/>
              <a:t>endmembers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01 Apr 2005</a:t>
            </a:r>
            <a:endParaRPr lang="en-US" sz="2400" dirty="0"/>
          </a:p>
        </p:txBody>
      </p:sp>
      <p:pic>
        <p:nvPicPr>
          <p:cNvPr id="3" name="Picture 1027" descr="MOD09GH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548640"/>
            <a:ext cx="3314700" cy="5486400"/>
          </a:xfrm>
          <a:prstGeom prst="rect">
            <a:avLst/>
          </a:prstGeom>
          <a:noFill/>
        </p:spPr>
      </p:pic>
      <p:pic>
        <p:nvPicPr>
          <p:cNvPr id="4" name="Picture 2" descr="SN2005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548640"/>
            <a:ext cx="3314700" cy="54864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6781800" y="685800"/>
            <a:ext cx="2209801" cy="1077913"/>
            <a:chOff x="3312" y="1529"/>
            <a:chExt cx="1392" cy="679"/>
          </a:xfrm>
          <a:solidFill>
            <a:schemeClr val="accent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559" y="1529"/>
              <a:ext cx="1145" cy="6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latin typeface="Myriad Pro" pitchFamily="34" charset="0"/>
                </a:rPr>
                <a:t>100</a:t>
              </a:r>
              <a:r>
                <a:rPr lang="en-US" dirty="0">
                  <a:latin typeface="Myriad Pro" pitchFamily="34" charset="0"/>
                </a:rPr>
                <a:t>% </a:t>
              </a:r>
              <a:r>
                <a:rPr lang="en-US" dirty="0" smtClean="0">
                  <a:latin typeface="Myriad Pro" pitchFamily="34" charset="0"/>
                </a:rPr>
                <a:t>Snow</a:t>
              </a:r>
              <a:endParaRPr lang="en-US" dirty="0">
                <a:latin typeface="Myriad Pro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latin typeface="Myriad Pro" pitchFamily="34" charset="0"/>
                </a:rPr>
                <a:t>100% Vegetation</a:t>
              </a:r>
            </a:p>
            <a:p>
              <a:r>
                <a:rPr lang="en-US" dirty="0">
                  <a:latin typeface="Myriad Pro" pitchFamily="34" charset="0"/>
                </a:rPr>
                <a:t>100% </a:t>
              </a:r>
              <a:r>
                <a:rPr lang="en-US" dirty="0" smtClean="0">
                  <a:latin typeface="Myriad Pro" pitchFamily="34" charset="0"/>
                </a:rPr>
                <a:t>Rock/Soil</a:t>
              </a: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312" y="1536"/>
              <a:ext cx="192" cy="192"/>
            </a:xfrm>
            <a:prstGeom prst="roundRect">
              <a:avLst>
                <a:gd name="adj" fmla="val 16667"/>
              </a:avLst>
            </a:prstGeom>
            <a:solidFill>
              <a:srgbClr val="2135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312" y="1776"/>
              <a:ext cx="192" cy="192"/>
            </a:xfrm>
            <a:prstGeom prst="roundRect">
              <a:avLst>
                <a:gd name="adj" fmla="val 16667"/>
              </a:avLst>
            </a:prstGeom>
            <a:solidFill>
              <a:srgbClr val="1DFB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roundRect">
              <a:avLst>
                <a:gd name="adj" fmla="val 16667"/>
              </a:avLst>
            </a:prstGeom>
            <a:solidFill>
              <a:srgbClr val="FB021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62200" y="5334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MODIS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3CAD-3540-4DB3-9015-64813F638538}" type="slidenum">
              <a:rPr lang="en-US"/>
              <a:pPr/>
              <a:t>7</a:t>
            </a:fld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Model structure for MODIS snow-covered area and </a:t>
            </a:r>
            <a:r>
              <a:rPr lang="en-US" dirty="0" err="1" smtClean="0"/>
              <a:t>albedo</a:t>
            </a:r>
            <a:r>
              <a:rPr lang="en-US" dirty="0" smtClean="0"/>
              <a:t> (38 images/day × 300 days)</a:t>
            </a:r>
            <a:endParaRPr lang="en-US" dirty="0"/>
          </a:p>
        </p:txBody>
      </p:sp>
      <p:graphicFrame>
        <p:nvGraphicFramePr>
          <p:cNvPr id="270347" name="Object 11"/>
          <p:cNvGraphicFramePr>
            <a:graphicFrameLocks noChangeAspect="1"/>
          </p:cNvGraphicFramePr>
          <p:nvPr>
            <p:ph idx="1"/>
          </p:nvPr>
        </p:nvGraphicFramePr>
        <p:xfrm>
          <a:off x="692150" y="1447800"/>
          <a:ext cx="7642225" cy="4986338"/>
        </p:xfrm>
        <a:graphic>
          <a:graphicData uri="http://schemas.openxmlformats.org/presentationml/2006/ole">
            <p:oleObj spid="_x0000_s38914" name="Visio" r:id="rId4" imgW="7235628" imgH="4720887" progId="Visio.Drawing.11">
              <p:embed/>
            </p:oleObj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igure03-Sli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257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Snow-covered area and </a:t>
            </a:r>
            <a:r>
              <a:rPr lang="en-US" sz="3200" dirty="0" err="1" smtClean="0">
                <a:ea typeface="ＭＳ Ｐゴシック" charset="-128"/>
              </a:rPr>
              <a:t>albedo</a:t>
            </a:r>
            <a:r>
              <a:rPr lang="en-US" sz="3200" dirty="0" smtClean="0">
                <a:ea typeface="ＭＳ Ｐゴシック" charset="-128"/>
              </a:rPr>
              <a:t>, </a:t>
            </a:r>
            <a:r>
              <a:rPr lang="en-US" sz="3200" dirty="0" smtClean="0">
                <a:ea typeface="ＭＳ Ｐゴシック" charset="-128"/>
              </a:rPr>
              <a:t>2004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352800" y="1230313"/>
            <a:ext cx="223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Snow Covered Area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114800" y="3897313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Albedo</a:t>
            </a:r>
          </a:p>
        </p:txBody>
      </p:sp>
      <p:pic>
        <p:nvPicPr>
          <p:cNvPr id="29701" name="Picture 7" descr="colorbar.png"/>
          <p:cNvPicPr>
            <a:picLocks noChangeAspect="1"/>
          </p:cNvPicPr>
          <p:nvPr/>
        </p:nvPicPr>
        <p:blipFill>
          <a:blip r:embed="rId3"/>
          <a:srcRect l="83485" t="6842" r="7587" b="9818"/>
          <a:stretch>
            <a:fillRect/>
          </a:stretch>
        </p:blipFill>
        <p:spPr bwMode="auto">
          <a:xfrm>
            <a:off x="8686800" y="3962400"/>
            <a:ext cx="30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olor.png"/>
          <p:cNvPicPr>
            <a:picLocks noChangeAspect="1"/>
          </p:cNvPicPr>
          <p:nvPr/>
        </p:nvPicPr>
        <p:blipFill>
          <a:blip r:embed="rId4"/>
          <a:srcRect l="84094" t="5353" r="8913" b="9818"/>
          <a:stretch>
            <a:fillRect/>
          </a:stretch>
        </p:blipFill>
        <p:spPr bwMode="auto">
          <a:xfrm>
            <a:off x="8686800" y="1295400"/>
            <a:ext cx="233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2004Albedo.png"/>
          <p:cNvPicPr>
            <a:picLocks noChangeAspect="1"/>
          </p:cNvPicPr>
          <p:nvPr/>
        </p:nvPicPr>
        <p:blipFill>
          <a:blip r:embed="rId5"/>
          <a:srcRect l="10834" t="35652" r="9167" b="38522"/>
          <a:stretch>
            <a:fillRect/>
          </a:stretch>
        </p:blipFill>
        <p:spPr bwMode="auto">
          <a:xfrm>
            <a:off x="76200" y="42672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 descr="2004SCA.png"/>
          <p:cNvPicPr>
            <a:picLocks noChangeAspect="1"/>
          </p:cNvPicPr>
          <p:nvPr/>
        </p:nvPicPr>
        <p:blipFill>
          <a:blip r:embed="rId6"/>
          <a:srcRect l="10834" t="35652" r="9167" b="39957"/>
          <a:stretch>
            <a:fillRect/>
          </a:stretch>
        </p:blipFill>
        <p:spPr bwMode="auto">
          <a:xfrm>
            <a:off x="4763" y="1600200"/>
            <a:ext cx="86058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0171-1C6B-4E2D-BD33-F3ED53D31C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im">
      <a:majorFont>
        <a:latin typeface="Gill Sans MT"/>
        <a:ea typeface=""/>
        <a:cs typeface=""/>
        <a:font script="Grek" typeface="Arial"/>
        <a:font script="Cyrl" typeface="Arial"/>
        <a:font script="Jpan" typeface="HGｺﾞｼｯｸE"/>
        <a:font script="Hang" typeface="휴먼매직체"/>
        <a:font script="Hans" typeface="黑体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</a:majorFont>
      <a:minorFont>
        <a:latin typeface="Gill Sans MT"/>
        <a:ea typeface=""/>
        <a:cs typeface=""/>
        <a:font script="Grek" typeface="Arial"/>
        <a:font script="Cyrl" typeface="Arial"/>
        <a:font script="Jpan" typeface="HGｺﾞｼｯｸE"/>
        <a:font script="Hang" typeface="HY엽서L"/>
        <a:font script="Hans" typeface="宋体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CorporatePresentation</Template>
  <TotalTime>1636</TotalTime>
  <Words>340</Words>
  <Application>Microsoft Office PowerPoint</Application>
  <PresentationFormat>On-screen Show (4:3)</PresentationFormat>
  <Paragraphs>65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CorporatePresentation</vt:lpstr>
      <vt:lpstr>Microsoft Office Visio Drawing</vt:lpstr>
      <vt:lpstr>Snowmelt runoff, eScience, and the end of stationarity</vt:lpstr>
      <vt:lpstr>Manual measurement of SWE (snow water equivalent)</vt:lpstr>
      <vt:lpstr>Automated measurement with snow pillow</vt:lpstr>
      <vt:lpstr>A changing western snowpack?</vt:lpstr>
      <vt:lpstr>Slide 5</vt:lpstr>
      <vt:lpstr>Pure endmembers, 01 Apr 2005</vt:lpstr>
      <vt:lpstr>Model structure for MODIS snow-covered area and albedo (38 images/day × 300 days)</vt:lpstr>
      <vt:lpstr>Slide 8</vt:lpstr>
      <vt:lpstr>Snow-covered area and albedo, 2004</vt:lpstr>
      <vt:lpstr>Slide 10</vt:lpstr>
      <vt:lpstr>The Data Author’s Perspective:  from data creation to data curation</vt:lpstr>
      <vt:lpstr>So what do I want so I can do better?</vt:lpstr>
    </vt:vector>
  </TitlesOfParts>
  <Company>Bren School, 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Snowmelt runoff, eScience, and the end of stationarity</dc:title>
  <dc:creator>Jeff Dozier</dc:creator>
  <dc:description>Microsoft eScience 2008</dc:description>
  <cp:lastModifiedBy>Jeff Dozier</cp:lastModifiedBy>
  <cp:revision>52</cp:revision>
  <dcterms:created xsi:type="dcterms:W3CDTF">2006-07-29T21:28:19Z</dcterms:created>
  <dcterms:modified xsi:type="dcterms:W3CDTF">2008-12-08T10:06:16Z</dcterms:modified>
</cp:coreProperties>
</file>