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315" r:id="rId4"/>
    <p:sldId id="335" r:id="rId5"/>
    <p:sldId id="317" r:id="rId6"/>
    <p:sldId id="329" r:id="rId7"/>
    <p:sldId id="328" r:id="rId8"/>
    <p:sldId id="323" r:id="rId9"/>
    <p:sldId id="290" r:id="rId10"/>
    <p:sldId id="294" r:id="rId11"/>
    <p:sldId id="295" r:id="rId12"/>
    <p:sldId id="296" r:id="rId13"/>
    <p:sldId id="318" r:id="rId14"/>
    <p:sldId id="319" r:id="rId15"/>
    <p:sldId id="320" r:id="rId16"/>
    <p:sldId id="321" r:id="rId17"/>
    <p:sldId id="322" r:id="rId18"/>
    <p:sldId id="325" r:id="rId19"/>
    <p:sldId id="326" r:id="rId20"/>
    <p:sldId id="327" r:id="rId21"/>
    <p:sldId id="330" r:id="rId22"/>
    <p:sldId id="331" r:id="rId23"/>
    <p:sldId id="332" r:id="rId24"/>
    <p:sldId id="334" r:id="rId25"/>
    <p:sldId id="333" r:id="rId26"/>
    <p:sldId id="324" r:id="rId27"/>
  </p:sldIdLst>
  <p:sldSz cx="9144000" cy="6858000" type="screen4x3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2FF"/>
    <a:srgbClr val="478DFF"/>
    <a:srgbClr val="4974FD"/>
    <a:srgbClr val="00C2FE"/>
    <a:srgbClr val="67DB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599" autoAdjust="0"/>
  </p:normalViewPr>
  <p:slideViewPr>
    <p:cSldViewPr snapToGrid="0"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1B964-41D3-4EBE-98D8-0009180C7909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A1E1520-3D6D-437A-ABD1-4815099A8B3C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300A9-672F-4616-8E64-929A84064AEC}" type="slidenum">
              <a:rPr lang="da-DK"/>
              <a:pPr/>
              <a:t>1</a:t>
            </a:fld>
            <a:endParaRPr lang="da-DK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982F6-A2D8-4496-8F23-3A0F1D9B08D2}" type="slidenum">
              <a:rPr lang="da-DK"/>
              <a:pPr/>
              <a:t>10</a:t>
            </a:fld>
            <a:endParaRPr lang="da-DK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639BB-76AB-4302-BBEB-8BE13AE12E2F}" type="slidenum">
              <a:rPr lang="da-DK"/>
              <a:pPr/>
              <a:t>11</a:t>
            </a:fld>
            <a:endParaRPr lang="da-DK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602FE-EDC7-49B3-A6DA-3CE7622138A5}" type="slidenum">
              <a:rPr lang="da-DK"/>
              <a:pPr/>
              <a:t>12</a:t>
            </a:fld>
            <a:endParaRPr lang="da-DK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C87E-59BF-4924-A073-B6361A403027}" type="slidenum">
              <a:rPr lang="da-DK"/>
              <a:pPr/>
              <a:t>13</a:t>
            </a:fld>
            <a:endParaRPr lang="da-DK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E7C1A-FD38-4069-8E89-8D5EBA439295}" type="slidenum">
              <a:rPr lang="da-DK"/>
              <a:pPr/>
              <a:t>2</a:t>
            </a:fld>
            <a:endParaRPr lang="da-DK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43A86-2950-4C80-8FFC-F03607983FE6}" type="slidenum">
              <a:rPr lang="da-DK"/>
              <a:pPr/>
              <a:t>3</a:t>
            </a:fld>
            <a:endParaRPr lang="da-DK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FEC4A-6C04-44BB-8611-07C77B59C786}" type="slidenum">
              <a:rPr lang="da-DK"/>
              <a:pPr/>
              <a:t>5</a:t>
            </a:fld>
            <a:endParaRPr lang="da-DK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E1520-3D6D-437A-ABD1-4815099A8B3C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92A68-D789-4967-BA3E-126F9D0D8F18}" type="slidenum">
              <a:rPr lang="da-DK"/>
              <a:pPr/>
              <a:t>9</a:t>
            </a:fld>
            <a:endParaRPr lang="da-DK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oto_u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7007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5350" y="2438400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04875" y="3219450"/>
            <a:ext cx="6486525" cy="1219200"/>
          </a:xfrm>
        </p:spPr>
        <p:txBody>
          <a:bodyPr/>
          <a:lstStyle>
            <a:lvl1pPr marL="0" indent="0">
              <a:defRPr sz="1400"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A48130-861C-44A4-9D0A-EA1A69E08CB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A0EBA-545A-45FF-AA15-70204FDFBB9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010275" y="609600"/>
            <a:ext cx="1609725" cy="48387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81100" y="609600"/>
            <a:ext cx="4676775" cy="48387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E220E-48E4-487C-AAA6-CEDA61B9209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1100" y="609600"/>
            <a:ext cx="5753100" cy="63817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181100" y="1943100"/>
            <a:ext cx="3143250" cy="35052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476750" y="1943100"/>
            <a:ext cx="3143250" cy="35052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>
          <a:xfrm>
            <a:off x="914400" y="6648450"/>
            <a:ext cx="7315200" cy="142875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>
          <a:xfrm>
            <a:off x="8610600" y="6648450"/>
            <a:ext cx="419100" cy="152400"/>
          </a:xfrm>
        </p:spPr>
        <p:txBody>
          <a:bodyPr/>
          <a:lstStyle>
            <a:lvl1pPr>
              <a:defRPr/>
            </a:lvl1pPr>
          </a:lstStyle>
          <a:p>
            <a:fld id="{0A9DA92D-3248-446A-91BD-D5AE681D8C2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FA882-159A-4940-A80E-C1DAA60CA46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261B2-F523-4C39-A333-7EBFBC78EEF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81100" y="1943100"/>
            <a:ext cx="314325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476750" y="1943100"/>
            <a:ext cx="314325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C9D08-C427-470F-ADB4-5AA47CD7182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56C331-6D92-403B-A2D1-CE90693B9FF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4F0A1D-D373-4965-BEBC-35DD01E4B53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0809B7-224A-41A4-ACA0-1A0B2F470B1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E4BFE0-F7FD-4662-A35D-416A2C6D544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13637-3023-4DCB-A7F1-A454119DF32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_uk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630363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1100" y="609600"/>
            <a:ext cx="5753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1943100"/>
            <a:ext cx="6438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648450"/>
            <a:ext cx="7315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6A6F77"/>
                </a:solidFill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fld id="{F8D5EF9E-264E-4FA6-9100-1613A2D2CB15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32775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992813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350" y="2438399"/>
            <a:ext cx="6496050" cy="3395731"/>
          </a:xfrm>
        </p:spPr>
        <p:txBody>
          <a:bodyPr/>
          <a:lstStyle/>
          <a:p>
            <a:r>
              <a:rPr lang="da-DK" sz="2400" b="1" dirty="0"/>
              <a:t>The </a:t>
            </a:r>
            <a:r>
              <a:rPr lang="da-DK" sz="2400" b="1" dirty="0" smtClean="0"/>
              <a:t>New </a:t>
            </a:r>
            <a:r>
              <a:rPr lang="da-DK" sz="2400" b="1" dirty="0"/>
              <a:t>eScience </a:t>
            </a:r>
            <a:r>
              <a:rPr lang="en-US" sz="2400" b="1" dirty="0" smtClean="0"/>
              <a:t>Education</a:t>
            </a:r>
            <a:r>
              <a:rPr lang="da-DK" sz="2400" b="1" dirty="0" smtClean="0"/>
              <a:t> </a:t>
            </a:r>
            <a:r>
              <a:rPr lang="da-DK" sz="2400" b="1" dirty="0"/>
              <a:t>at the </a:t>
            </a:r>
            <a:r>
              <a:rPr lang="da-DK" sz="2400" b="1" dirty="0" err="1"/>
              <a:t>University</a:t>
            </a:r>
            <a:r>
              <a:rPr lang="da-DK" sz="2400" b="1" dirty="0"/>
              <a:t> of Copenhagen 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>Professor Eric </a:t>
            </a:r>
            <a:r>
              <a:rPr lang="da-DK" sz="2400" dirty="0" smtClean="0"/>
              <a:t>Jul</a:t>
            </a:r>
            <a:br>
              <a:rPr lang="da-DK" sz="2400" dirty="0" smtClean="0"/>
            </a:br>
            <a:r>
              <a:rPr lang="da-DK" sz="2400" dirty="0" err="1" smtClean="0"/>
              <a:t>Director</a:t>
            </a:r>
            <a:r>
              <a:rPr lang="da-DK" sz="2400" dirty="0" smtClean="0"/>
              <a:t> of eScience Studies</a:t>
            </a:r>
            <a:br>
              <a:rPr lang="da-DK" sz="2400" dirty="0" smtClean="0"/>
            </a:br>
            <a:r>
              <a:rPr lang="da-DK" dirty="0" smtClean="0"/>
              <a:t>eScience Center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DIKU </a:t>
            </a:r>
            <a:r>
              <a:rPr lang="da-DK" dirty="0" smtClean="0"/>
              <a:t>– Department </a:t>
            </a:r>
            <a:r>
              <a:rPr lang="da-DK" dirty="0"/>
              <a:t>of </a:t>
            </a:r>
            <a:r>
              <a:rPr lang="da-DK" dirty="0" smtClean="0"/>
              <a:t>Computer </a:t>
            </a:r>
            <a:r>
              <a:rPr lang="da-DK" dirty="0" smtClean="0"/>
              <a:t>Science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University</a:t>
            </a:r>
            <a:r>
              <a:rPr lang="da-DK" dirty="0" smtClean="0"/>
              <a:t> of </a:t>
            </a:r>
            <a:r>
              <a:rPr lang="da-DK" dirty="0" smtClean="0"/>
              <a:t>Copenhagen</a:t>
            </a: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/>
              <a:t/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6272011"/>
            <a:ext cx="6486525" cy="103031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eScience Components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Modelling and simulation</a:t>
            </a:r>
          </a:p>
          <a:p>
            <a:endParaRPr lang="da-DK"/>
          </a:p>
          <a:p>
            <a:r>
              <a:rPr lang="da-DK"/>
              <a:t>Data acquisition and handling</a:t>
            </a:r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94212" name="Picture 4" descr="molde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562100"/>
            <a:ext cx="1530350" cy="4356100"/>
          </a:xfrm>
          <a:prstGeom prst="rect">
            <a:avLst/>
          </a:prstGeom>
          <a:noFill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588" y="1944688"/>
            <a:ext cx="4233862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eScience Components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Modelling and simulation</a:t>
            </a:r>
          </a:p>
          <a:p>
            <a:endParaRPr lang="da-DK"/>
          </a:p>
          <a:p>
            <a:r>
              <a:rPr lang="da-DK"/>
              <a:t>Data acquisition and handling</a:t>
            </a:r>
          </a:p>
          <a:p>
            <a:endParaRPr lang="da-DK"/>
          </a:p>
          <a:p>
            <a:r>
              <a:rPr lang="da-DK"/>
              <a:t>Visualization</a:t>
            </a:r>
          </a:p>
        </p:txBody>
      </p:sp>
      <p:pic>
        <p:nvPicPr>
          <p:cNvPr id="96260" name="Picture 4" descr="molde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562100"/>
            <a:ext cx="1530350" cy="4356100"/>
          </a:xfrm>
          <a:prstGeom prst="rect">
            <a:avLst/>
          </a:prstGeom>
          <a:noFill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588" y="1944688"/>
            <a:ext cx="4233862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6725" y="2559050"/>
            <a:ext cx="2744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eScience Components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Modelling and simulation</a:t>
            </a:r>
          </a:p>
          <a:p>
            <a:endParaRPr lang="da-DK"/>
          </a:p>
          <a:p>
            <a:r>
              <a:rPr lang="da-DK"/>
              <a:t>Data acquisition and handling</a:t>
            </a:r>
          </a:p>
          <a:p>
            <a:endParaRPr lang="da-DK"/>
          </a:p>
          <a:p>
            <a:r>
              <a:rPr lang="da-DK"/>
              <a:t>Visualization</a:t>
            </a:r>
          </a:p>
          <a:p>
            <a:endParaRPr lang="da-DK"/>
          </a:p>
          <a:p>
            <a:r>
              <a:rPr lang="da-DK"/>
              <a:t>HPC and Grid</a:t>
            </a:r>
          </a:p>
        </p:txBody>
      </p:sp>
      <p:pic>
        <p:nvPicPr>
          <p:cNvPr id="102404" name="Picture 4" descr="molde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562100"/>
            <a:ext cx="1530350" cy="4356100"/>
          </a:xfrm>
          <a:prstGeom prst="rect">
            <a:avLst/>
          </a:prstGeom>
          <a:noFill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588" y="1944688"/>
            <a:ext cx="4233862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6725" y="2559050"/>
            <a:ext cx="2744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6163" y="3714750"/>
            <a:ext cx="3017837" cy="226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/>
              <a:t>Four</a:t>
            </a:r>
            <a:r>
              <a:rPr lang="da-DK" sz="2400" dirty="0"/>
              <a:t> </a:t>
            </a:r>
            <a:r>
              <a:rPr lang="da-DK" sz="2400" dirty="0" err="1" smtClean="0"/>
              <a:t>Compulsory</a:t>
            </a:r>
            <a:r>
              <a:rPr lang="da-DK" sz="2400" dirty="0" smtClean="0"/>
              <a:t> </a:t>
            </a:r>
            <a:r>
              <a:rPr lang="da-DK" sz="2400" dirty="0" err="1" smtClean="0"/>
              <a:t>Courses</a:t>
            </a:r>
            <a:endParaRPr lang="da-DK" sz="24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Scientific Computing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Statistics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Data mining and databases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Scientific Visualization</a:t>
            </a:r>
          </a:p>
          <a:p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Scientific</a:t>
            </a:r>
            <a:r>
              <a:rPr lang="da-DK" sz="2400" dirty="0" smtClean="0"/>
              <a:t> </a:t>
            </a:r>
            <a:r>
              <a:rPr lang="da-DK" sz="2400" dirty="0" err="1" smtClean="0"/>
              <a:t>Computing</a:t>
            </a:r>
            <a:r>
              <a:rPr lang="da-DK" sz="2400" dirty="0" smtClean="0"/>
              <a:t>	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 to do scientific calculations</a:t>
            </a:r>
          </a:p>
          <a:p>
            <a:endParaRPr lang="en-US" sz="2000" dirty="0" smtClean="0"/>
          </a:p>
          <a:p>
            <a:r>
              <a:rPr lang="en-US" sz="2000" dirty="0" smtClean="0"/>
              <a:t>Standard methods for computing and HPC</a:t>
            </a:r>
          </a:p>
          <a:p>
            <a:endParaRPr lang="en-US" sz="2000" dirty="0" smtClean="0"/>
          </a:p>
          <a:p>
            <a:r>
              <a:rPr lang="en-US" sz="2000" i="1" dirty="0" smtClean="0"/>
              <a:t>Experimentally oriented – learning by solving lots of smaller problems involving running programs on real data</a:t>
            </a:r>
          </a:p>
          <a:p>
            <a:endParaRPr lang="en-US" sz="2000" i="1" dirty="0" smtClean="0"/>
          </a:p>
          <a:p>
            <a:r>
              <a:rPr lang="en-US" sz="2000" dirty="0" smtClean="0"/>
              <a:t>Note: </a:t>
            </a:r>
            <a:r>
              <a:rPr lang="en-US" sz="2000" i="1" dirty="0" smtClean="0"/>
              <a:t>Taught by members of four different departments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Statistics</a:t>
            </a:r>
            <a:endParaRPr lang="en-US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Important to have some understanding of stats</a:t>
            </a:r>
          </a:p>
          <a:p>
            <a:endParaRPr lang="en-US" sz="2000" dirty="0" smtClean="0"/>
          </a:p>
          <a:p>
            <a:r>
              <a:rPr lang="en-US" sz="2000" dirty="0" smtClean="0"/>
              <a:t>A very useful tool to extract relevant data – or verify it.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 </a:t>
            </a:r>
            <a:r>
              <a:rPr lang="da-DK" dirty="0" smtClean="0"/>
              <a:t>M</a:t>
            </a:r>
            <a:r>
              <a:rPr lang="da-DK" dirty="0" smtClean="0"/>
              <a:t>ining </a:t>
            </a:r>
            <a:r>
              <a:rPr lang="da-DK" dirty="0" smtClean="0"/>
              <a:t>and </a:t>
            </a:r>
            <a:r>
              <a:rPr lang="da-DK" dirty="0" smtClean="0"/>
              <a:t>Databases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Handling large amounts of data: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classic databases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web access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distributed data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data storage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data mining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Scientific</a:t>
            </a:r>
            <a:r>
              <a:rPr lang="da-DK" sz="2400" dirty="0" smtClean="0"/>
              <a:t> </a:t>
            </a:r>
            <a:r>
              <a:rPr lang="da-DK" sz="2400" dirty="0" err="1" smtClean="0"/>
              <a:t>Visualization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newly designed course: </a:t>
            </a:r>
          </a:p>
          <a:p>
            <a:endParaRPr lang="en-US" sz="2000" dirty="0" smtClean="0"/>
          </a:p>
          <a:p>
            <a:r>
              <a:rPr lang="en-US" sz="2000" dirty="0" smtClean="0"/>
              <a:t>Visualization vital to many application.</a:t>
            </a:r>
          </a:p>
          <a:p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Visualization in both 2D and 3D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More data mining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More data analysis/compaction/extraction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Additional</a:t>
            </a:r>
            <a:r>
              <a:rPr lang="da-DK" sz="2400" dirty="0" smtClean="0"/>
              <a:t> </a:t>
            </a:r>
            <a:r>
              <a:rPr lang="da-DK" sz="2400" dirty="0" err="1" smtClean="0"/>
              <a:t>C</a:t>
            </a:r>
            <a:r>
              <a:rPr lang="da-DK" sz="2400" dirty="0" err="1" smtClean="0"/>
              <a:t>ourses</a:t>
            </a:r>
            <a:r>
              <a:rPr lang="da-DK" sz="2400" dirty="0" smtClean="0"/>
              <a:t> from List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2-8 courses are to be chosen from a long list of eScience oriented courses across the College of Natural Sciences</a:t>
            </a:r>
          </a:p>
          <a:p>
            <a:endParaRPr lang="en-US" sz="2000" dirty="0" smtClean="0"/>
          </a:p>
          <a:p>
            <a:r>
              <a:rPr lang="en-US" sz="2000" dirty="0" smtClean="0"/>
              <a:t>Typically in the candidate’s own field, but also cross-disciplinary </a:t>
            </a:r>
            <a:r>
              <a:rPr lang="en-US" sz="2000" dirty="0" smtClean="0">
                <a:sym typeface="Wingdings" pitchFamily="2" charset="2"/>
              </a:rPr>
              <a:t></a:t>
            </a:r>
          </a:p>
          <a:p>
            <a:endParaRPr lang="en-US" sz="2000" dirty="0" smtClean="0"/>
          </a:p>
          <a:p>
            <a:r>
              <a:rPr lang="en-US" sz="2000" dirty="0" smtClean="0"/>
              <a:t>Total of 15-60 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Indiviual</a:t>
            </a:r>
            <a:r>
              <a:rPr lang="da-DK" sz="2400" dirty="0" smtClean="0"/>
              <a:t> Projects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The program is </a:t>
            </a:r>
            <a:r>
              <a:rPr lang="da-DK" sz="2000" i="1" dirty="0" err="1" smtClean="0"/>
              <a:t>project-oriented</a:t>
            </a:r>
            <a:endParaRPr lang="da-DK" sz="2000" i="1" dirty="0" smtClean="0"/>
          </a:p>
          <a:p>
            <a:endParaRPr lang="da-DK" sz="2000" dirty="0" smtClean="0"/>
          </a:p>
          <a:p>
            <a:r>
              <a:rPr lang="da-DK" sz="2000" dirty="0" smtClean="0"/>
              <a:t>15 - 45 ECTS </a:t>
            </a:r>
            <a:r>
              <a:rPr lang="da-DK" sz="2000" dirty="0" err="1" smtClean="0"/>
              <a:t>Individual</a:t>
            </a:r>
            <a:r>
              <a:rPr lang="da-DK" sz="2000" dirty="0" smtClean="0"/>
              <a:t> Projects (</a:t>
            </a:r>
            <a:r>
              <a:rPr lang="da-DK" sz="2000" dirty="0" err="1" smtClean="0"/>
              <a:t>can</a:t>
            </a:r>
            <a:r>
              <a:rPr lang="da-DK" sz="2000" dirty="0" smtClean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done in </a:t>
            </a:r>
            <a:r>
              <a:rPr lang="da-DK" sz="2000" dirty="0" err="1" smtClean="0"/>
              <a:t>groups</a:t>
            </a:r>
            <a:r>
              <a:rPr lang="da-DK" sz="2000" dirty="0" smtClean="0"/>
              <a:t>)</a:t>
            </a:r>
          </a:p>
          <a:p>
            <a:endParaRPr lang="da-DK" sz="2000" dirty="0" smtClean="0"/>
          </a:p>
          <a:p>
            <a:r>
              <a:rPr lang="da-DK" sz="2000" i="1" dirty="0" err="1" smtClean="0"/>
              <a:t>Learning</a:t>
            </a:r>
            <a:r>
              <a:rPr lang="da-DK" sz="2000" i="1" dirty="0" smtClean="0"/>
              <a:t> by </a:t>
            </a:r>
            <a:r>
              <a:rPr lang="da-DK" sz="2000" i="1" dirty="0" err="1" smtClean="0"/>
              <a:t>doing</a:t>
            </a:r>
            <a:r>
              <a:rPr lang="da-DK" sz="2000" i="1" dirty="0" smtClean="0"/>
              <a:t>:</a:t>
            </a:r>
          </a:p>
          <a:p>
            <a:r>
              <a:rPr lang="da-DK" sz="2000" dirty="0" err="1" smtClean="0"/>
              <a:t>Typical</a:t>
            </a:r>
            <a:r>
              <a:rPr lang="da-DK" sz="2000" dirty="0" smtClean="0"/>
              <a:t> </a:t>
            </a:r>
            <a:r>
              <a:rPr lang="da-DK" sz="2000" dirty="0" err="1" smtClean="0"/>
              <a:t>project</a:t>
            </a:r>
            <a:r>
              <a:rPr lang="da-DK" sz="2000" dirty="0" smtClean="0"/>
              <a:t>: tackle a given </a:t>
            </a:r>
            <a:r>
              <a:rPr lang="da-DK" sz="2000" dirty="0" err="1" smtClean="0"/>
              <a:t>real-life</a:t>
            </a:r>
            <a:r>
              <a:rPr lang="da-DK" sz="2000" dirty="0" smtClean="0"/>
              <a:t> problem, </a:t>
            </a:r>
            <a:r>
              <a:rPr lang="da-DK" sz="2000" dirty="0" err="1" smtClean="0"/>
              <a:t>analyze</a:t>
            </a:r>
            <a:r>
              <a:rPr lang="da-DK" sz="2000" dirty="0" smtClean="0"/>
              <a:t> it, </a:t>
            </a:r>
            <a:r>
              <a:rPr lang="da-DK" sz="2000" dirty="0" err="1" smtClean="0"/>
              <a:t>write</a:t>
            </a:r>
            <a:r>
              <a:rPr lang="da-DK" sz="2000" dirty="0" smtClean="0"/>
              <a:t> a program, run it, and </a:t>
            </a:r>
            <a:r>
              <a:rPr lang="da-DK" sz="2000" dirty="0" err="1" smtClean="0"/>
              <a:t>evalute</a:t>
            </a:r>
            <a:r>
              <a:rPr lang="da-DK" sz="2000" dirty="0" smtClean="0"/>
              <a:t> </a:t>
            </a:r>
            <a:r>
              <a:rPr lang="da-DK" sz="2000" dirty="0" err="1" smtClean="0"/>
              <a:t>results</a:t>
            </a:r>
            <a:endParaRPr lang="da-DK" sz="2000" dirty="0" smtClean="0"/>
          </a:p>
          <a:p>
            <a:r>
              <a:rPr lang="da-DK" sz="2000" dirty="0" err="1" smtClean="0"/>
              <a:t>Written</a:t>
            </a:r>
            <a:r>
              <a:rPr lang="da-DK" sz="2000" dirty="0" smtClean="0"/>
              <a:t> </a:t>
            </a:r>
            <a:r>
              <a:rPr lang="da-DK" sz="2000" dirty="0" err="1" smtClean="0"/>
              <a:t>Report</a:t>
            </a:r>
            <a:r>
              <a:rPr lang="da-DK" sz="2000" dirty="0" smtClean="0"/>
              <a:t> – </a:t>
            </a:r>
            <a:r>
              <a:rPr lang="da-DK" sz="2000" dirty="0" err="1" smtClean="0"/>
              <a:t>Important</a:t>
            </a:r>
            <a:r>
              <a:rPr lang="da-DK" sz="20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i="1"/>
              <a:t>e</a:t>
            </a:r>
            <a:r>
              <a:rPr lang="da-DK"/>
              <a:t>Science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19213" y="1743075"/>
            <a:ext cx="6781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/>
              <a:t>«The next 10 to 20 years will see</a:t>
            </a:r>
          </a:p>
          <a:p>
            <a:pPr eaLnBrk="0" hangingPunct="0"/>
            <a:r>
              <a:rPr lang="en-US" sz="3200" b="1"/>
              <a:t>computational science firmly</a:t>
            </a:r>
          </a:p>
          <a:p>
            <a:pPr eaLnBrk="0" hangingPunct="0"/>
            <a:r>
              <a:rPr lang="en-US" sz="3200" b="1"/>
              <a:t>embedded in the fabric of science</a:t>
            </a:r>
          </a:p>
          <a:p>
            <a:pPr eaLnBrk="0" hangingPunct="0"/>
            <a:r>
              <a:rPr lang="en-US" sz="3200" b="1"/>
              <a:t>– the most profound development in the scientific method in over three centuries.»</a:t>
            </a:r>
            <a:br>
              <a:rPr lang="en-US" sz="3200" b="1"/>
            </a:br>
            <a:endParaRPr lang="en-US" sz="3200" b="1"/>
          </a:p>
          <a:p>
            <a:pPr algn="r" eaLnBrk="0" hangingPunct="0"/>
            <a:r>
              <a:rPr lang="en-US" sz="3200" i="1"/>
              <a:t>US Department of Energy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Thesis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30, 45, or 60 ECTS Thesis:</a:t>
            </a:r>
          </a:p>
          <a:p>
            <a:endParaRPr lang="en-US" sz="2000" dirty="0" smtClean="0"/>
          </a:p>
          <a:p>
            <a:r>
              <a:rPr lang="en-US" sz="2000" dirty="0" smtClean="0"/>
              <a:t>As projects, just more.</a:t>
            </a:r>
          </a:p>
          <a:p>
            <a:endParaRPr lang="en-US" sz="2000" dirty="0" smtClean="0"/>
          </a:p>
          <a:p>
            <a:r>
              <a:rPr lang="en-US" sz="2000" dirty="0" smtClean="0"/>
              <a:t>Can be in any field of Natural Science, but must have substantial eScience components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Thoughts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sz="3600" dirty="0" smtClean="0"/>
          </a:p>
          <a:p>
            <a:pPr algn="ctr"/>
            <a:r>
              <a:rPr lang="da-DK" sz="3600" dirty="0" smtClean="0"/>
              <a:t>PART III</a:t>
            </a:r>
          </a:p>
          <a:p>
            <a:pPr algn="ctr"/>
            <a:endParaRPr lang="da-DK" sz="3600" dirty="0" smtClean="0"/>
          </a:p>
          <a:p>
            <a:pPr algn="ctr"/>
            <a:r>
              <a:rPr lang="da-DK" sz="3600" dirty="0" smtClean="0"/>
              <a:t>THOUGHTS</a:t>
            </a: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 </a:t>
            </a:r>
            <a:r>
              <a:rPr lang="da-DK" sz="2400" dirty="0" err="1" smtClean="0"/>
              <a:t>Stovepipe</a:t>
            </a:r>
            <a:r>
              <a:rPr lang="da-DK" sz="2400" dirty="0" smtClean="0"/>
              <a:t> Problem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1100" y="1943099"/>
            <a:ext cx="6438900" cy="3710725"/>
          </a:xfrm>
        </p:spPr>
        <p:txBody>
          <a:bodyPr/>
          <a:lstStyle/>
          <a:p>
            <a:r>
              <a:rPr lang="en-US" sz="2000" dirty="0" smtClean="0"/>
              <a:t>By establishing a separate, cross disciplinary program, </a:t>
            </a:r>
            <a:r>
              <a:rPr lang="en-US" sz="2000" b="1" dirty="0" smtClean="0"/>
              <a:t>ownership</a:t>
            </a:r>
            <a:r>
              <a:rPr lang="en-US" sz="2000" dirty="0" smtClean="0"/>
              <a:t> is at the College level – </a:t>
            </a:r>
            <a:r>
              <a:rPr lang="en-US" sz="2000" b="1" i="1" dirty="0" smtClean="0"/>
              <a:t>NOT AT THE DEPARTEMENTAL LEVEL </a:t>
            </a:r>
            <a:endParaRPr lang="en-US" sz="2000" dirty="0" smtClean="0"/>
          </a:p>
          <a:p>
            <a:r>
              <a:rPr lang="en-US" sz="2000" dirty="0" smtClean="0"/>
              <a:t>    As Director of eScience, I refer to the Dean</a:t>
            </a:r>
          </a:p>
          <a:p>
            <a:endParaRPr lang="en-US" sz="2000" dirty="0" smtClean="0"/>
          </a:p>
          <a:p>
            <a:r>
              <a:rPr lang="en-US" sz="2000" dirty="0" smtClean="0"/>
              <a:t>Good support from a few, good </a:t>
            </a:r>
            <a:r>
              <a:rPr lang="en-US" sz="2000" b="1" dirty="0" smtClean="0"/>
              <a:t>prime contact faculty members</a:t>
            </a:r>
            <a:r>
              <a:rPr lang="en-US" sz="2000" dirty="0" smtClean="0"/>
              <a:t> in almost every department</a:t>
            </a:r>
          </a:p>
          <a:p>
            <a:endParaRPr lang="en-US" sz="2000" dirty="0" smtClean="0"/>
          </a:p>
          <a:p>
            <a:r>
              <a:rPr lang="en-US" sz="2000" dirty="0" smtClean="0"/>
              <a:t>We are NOT trying to push “new computational science” into other departments – instead build it on the side – and let it spread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Student </a:t>
            </a:r>
            <a:r>
              <a:rPr lang="da-DK" sz="2400" dirty="0" err="1" smtClean="0"/>
              <a:t>Mobility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Students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  <a:r>
              <a:rPr lang="da-DK" sz="2000" dirty="0" err="1" smtClean="0"/>
              <a:t>difficult</a:t>
            </a:r>
            <a:r>
              <a:rPr lang="da-DK" sz="2000" dirty="0" smtClean="0"/>
              <a:t> to </a:t>
            </a:r>
            <a:r>
              <a:rPr lang="da-DK" sz="2000" dirty="0" err="1" smtClean="0"/>
              <a:t>move</a:t>
            </a:r>
            <a:r>
              <a:rPr lang="da-DK" sz="2000" dirty="0" smtClean="0"/>
              <a:t>:</a:t>
            </a:r>
          </a:p>
          <a:p>
            <a:r>
              <a:rPr lang="da-DK" sz="2000" dirty="0" err="1" smtClean="0"/>
              <a:t>We’re</a:t>
            </a:r>
            <a:r>
              <a:rPr lang="da-DK" sz="2000" dirty="0" smtClean="0"/>
              <a:t> </a:t>
            </a:r>
            <a:r>
              <a:rPr lang="da-DK" sz="2000" dirty="0" err="1" smtClean="0"/>
              <a:t>started</a:t>
            </a:r>
            <a:r>
              <a:rPr lang="da-DK" sz="2000" dirty="0" smtClean="0"/>
              <a:t> </a:t>
            </a:r>
            <a:r>
              <a:rPr lang="da-DK" sz="2000" dirty="0" err="1" smtClean="0"/>
              <a:t>with</a:t>
            </a:r>
            <a:r>
              <a:rPr lang="da-DK" sz="2000" dirty="0" smtClean="0"/>
              <a:t> 8 students – </a:t>
            </a:r>
            <a:r>
              <a:rPr lang="da-DK" sz="2000" dirty="0" err="1" smtClean="0"/>
              <a:t>slow</a:t>
            </a:r>
            <a:r>
              <a:rPr lang="da-DK" sz="2000" dirty="0" smtClean="0"/>
              <a:t> </a:t>
            </a:r>
            <a:r>
              <a:rPr lang="da-DK" sz="2000" dirty="0" err="1" smtClean="0"/>
              <a:t>trickle</a:t>
            </a:r>
            <a:r>
              <a:rPr lang="da-DK" sz="2000" dirty="0" smtClean="0"/>
              <a:t> </a:t>
            </a:r>
            <a:r>
              <a:rPr lang="da-DK" sz="2000" dirty="0" smtClean="0"/>
              <a:t>– </a:t>
            </a:r>
            <a:r>
              <a:rPr lang="da-DK" sz="2000" dirty="0" err="1" smtClean="0"/>
              <a:t>expect</a:t>
            </a:r>
            <a:r>
              <a:rPr lang="da-DK" sz="2000" dirty="0" smtClean="0"/>
              <a:t> 10 by end of 2008</a:t>
            </a:r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err="1" smtClean="0"/>
              <a:t>Interest</a:t>
            </a:r>
            <a:r>
              <a:rPr lang="da-DK" sz="2000" dirty="0" smtClean="0"/>
              <a:t> from </a:t>
            </a:r>
            <a:r>
              <a:rPr lang="da-DK" sz="2000" dirty="0" err="1" smtClean="0"/>
              <a:t>outside</a:t>
            </a:r>
            <a:r>
              <a:rPr lang="da-DK" sz="2000" dirty="0" smtClean="0"/>
              <a:t> Denmark: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err="1" smtClean="0"/>
              <a:t>one</a:t>
            </a:r>
            <a:r>
              <a:rPr lang="da-DK" sz="2000" dirty="0" smtClean="0"/>
              <a:t> </a:t>
            </a:r>
            <a:r>
              <a:rPr lang="da-DK" sz="2000" dirty="0" err="1" smtClean="0"/>
              <a:t>Norwegian</a:t>
            </a:r>
            <a:endParaRPr lang="da-DK" sz="2000" dirty="0" smtClean="0"/>
          </a:p>
          <a:p>
            <a:pPr>
              <a:buFont typeface="Arial" pitchFamily="34" charset="0"/>
              <a:buChar char="•"/>
            </a:pPr>
            <a:r>
              <a:rPr lang="da-DK" sz="2000" dirty="0" err="1" smtClean="0"/>
              <a:t>one</a:t>
            </a:r>
            <a:r>
              <a:rPr lang="da-DK" sz="2000" dirty="0" smtClean="0"/>
              <a:t> Saudi </a:t>
            </a:r>
            <a:r>
              <a:rPr lang="da-DK" sz="2000" dirty="0" err="1" smtClean="0"/>
              <a:t>Arabian/Lebanese</a:t>
            </a:r>
            <a:endParaRPr lang="da-DK" sz="2000" dirty="0" smtClean="0"/>
          </a:p>
          <a:p>
            <a:pPr>
              <a:buFont typeface="Arial" pitchFamily="34" charset="0"/>
              <a:buChar char="•"/>
            </a:pPr>
            <a:r>
              <a:rPr lang="da-DK" sz="2000" dirty="0" err="1" smtClean="0"/>
              <a:t>one</a:t>
            </a:r>
            <a:r>
              <a:rPr lang="da-DK" sz="2000" dirty="0" smtClean="0"/>
              <a:t> Hongkong </a:t>
            </a:r>
            <a:r>
              <a:rPr lang="da-DK" sz="2000" dirty="0" err="1" smtClean="0"/>
              <a:t>Chinese</a:t>
            </a:r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Short-term Vision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err="1" smtClean="0"/>
              <a:t>Slowly</a:t>
            </a:r>
            <a:r>
              <a:rPr lang="da-DK" sz="2000" dirty="0" smtClean="0"/>
              <a:t> </a:t>
            </a:r>
            <a:r>
              <a:rPr lang="da-DK" sz="2000" dirty="0" err="1" smtClean="0"/>
              <a:t>build</a:t>
            </a:r>
            <a:r>
              <a:rPr lang="da-DK" sz="2000" dirty="0" smtClean="0"/>
              <a:t> </a:t>
            </a:r>
            <a:r>
              <a:rPr lang="da-DK" sz="2000" dirty="0" err="1" smtClean="0"/>
              <a:t>success</a:t>
            </a:r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err="1" smtClean="0"/>
              <a:t>Get</a:t>
            </a:r>
            <a:r>
              <a:rPr lang="da-DK" sz="2000" dirty="0" smtClean="0"/>
              <a:t> ”</a:t>
            </a:r>
            <a:r>
              <a:rPr lang="da-DK" sz="2000" dirty="0" err="1" smtClean="0"/>
              <a:t>non-conservative</a:t>
            </a:r>
            <a:r>
              <a:rPr lang="da-DK" sz="2000" dirty="0" smtClean="0"/>
              <a:t>” &amp; </a:t>
            </a:r>
            <a:r>
              <a:rPr lang="da-DK" sz="2000" dirty="0" err="1" smtClean="0"/>
              <a:t>interested</a:t>
            </a:r>
            <a:r>
              <a:rPr lang="da-DK" sz="2000" dirty="0" smtClean="0"/>
              <a:t> </a:t>
            </a:r>
            <a:r>
              <a:rPr lang="da-DK" sz="2000" dirty="0" err="1" smtClean="0"/>
              <a:t>faculty</a:t>
            </a:r>
            <a:r>
              <a:rPr lang="da-DK" sz="2000" dirty="0" smtClean="0"/>
              <a:t> to </a:t>
            </a:r>
            <a:r>
              <a:rPr lang="da-DK" sz="2000" dirty="0" err="1" smtClean="0"/>
              <a:t>introduce</a:t>
            </a:r>
            <a:r>
              <a:rPr lang="da-DK" sz="2000" dirty="0" smtClean="0"/>
              <a:t> eScience </a:t>
            </a:r>
            <a:r>
              <a:rPr lang="da-DK" sz="2000" dirty="0" err="1" smtClean="0"/>
              <a:t>thinking</a:t>
            </a:r>
            <a:r>
              <a:rPr lang="da-DK" sz="2000" dirty="0" smtClean="0"/>
              <a:t> </a:t>
            </a:r>
            <a:r>
              <a:rPr lang="da-DK" sz="2000" dirty="0" smtClean="0"/>
              <a:t>and </a:t>
            </a:r>
            <a:r>
              <a:rPr lang="da-DK" sz="2000" dirty="0" err="1" smtClean="0"/>
              <a:t>courses</a:t>
            </a:r>
            <a:r>
              <a:rPr lang="da-DK" sz="2000" dirty="0" smtClean="0"/>
              <a:t> in </a:t>
            </a:r>
            <a:r>
              <a:rPr lang="da-DK" sz="2000" dirty="0" err="1" smtClean="0"/>
              <a:t>their</a:t>
            </a:r>
            <a:r>
              <a:rPr lang="da-DK" sz="2000" dirty="0" smtClean="0"/>
              <a:t> </a:t>
            </a:r>
            <a:r>
              <a:rPr lang="da-DK" sz="2000" dirty="0" err="1" smtClean="0"/>
              <a:t>own</a:t>
            </a:r>
            <a:r>
              <a:rPr lang="da-DK" sz="2000" dirty="0" smtClean="0"/>
              <a:t> </a:t>
            </a:r>
            <a:r>
              <a:rPr lang="da-DK" sz="2000" dirty="0" err="1" smtClean="0"/>
              <a:t>departments</a:t>
            </a:r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err="1" smtClean="0"/>
              <a:t>Expand</a:t>
            </a:r>
            <a:r>
              <a:rPr lang="da-DK" sz="2000" dirty="0" smtClean="0"/>
              <a:t> to Health Science, </a:t>
            </a:r>
            <a:r>
              <a:rPr lang="da-DK" sz="2000" dirty="0" err="1" smtClean="0"/>
              <a:t>Economics</a:t>
            </a:r>
            <a:r>
              <a:rPr lang="da-DK" sz="2000" dirty="0" smtClean="0"/>
              <a:t>, …</a:t>
            </a:r>
          </a:p>
          <a:p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Long-term</a:t>
            </a:r>
            <a:r>
              <a:rPr lang="da-DK" sz="2400" dirty="0" smtClean="0"/>
              <a:t> Vision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15-20 </a:t>
            </a:r>
            <a:r>
              <a:rPr lang="da-DK" sz="2000" dirty="0" err="1" smtClean="0"/>
              <a:t>years</a:t>
            </a:r>
            <a:r>
              <a:rPr lang="da-DK" sz="2000" dirty="0" smtClean="0"/>
              <a:t> from </a:t>
            </a:r>
            <a:r>
              <a:rPr lang="da-DK" sz="2000" dirty="0" err="1" smtClean="0"/>
              <a:t>now</a:t>
            </a:r>
            <a:r>
              <a:rPr lang="da-DK" sz="2000" dirty="0" smtClean="0"/>
              <a:t>:</a:t>
            </a:r>
          </a:p>
          <a:p>
            <a:endParaRPr lang="da-DK" sz="2000" dirty="0" smtClean="0"/>
          </a:p>
          <a:p>
            <a:r>
              <a:rPr lang="da-DK" sz="2000" i="1" dirty="0" err="1" smtClean="0"/>
              <a:t>no</a:t>
            </a:r>
            <a:r>
              <a:rPr lang="da-DK" sz="2000" i="1" dirty="0" smtClean="0"/>
              <a:t> eScience program!</a:t>
            </a:r>
          </a:p>
          <a:p>
            <a:endParaRPr lang="da-DK" sz="2000" i="1" dirty="0" smtClean="0"/>
          </a:p>
          <a:p>
            <a:r>
              <a:rPr lang="da-DK" sz="2000" dirty="0" smtClean="0"/>
              <a:t>It </a:t>
            </a:r>
            <a:r>
              <a:rPr lang="da-DK" sz="2000" dirty="0" err="1" smtClean="0"/>
              <a:t>will</a:t>
            </a:r>
            <a:r>
              <a:rPr lang="da-DK" sz="2000" dirty="0" smtClean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an integral part of </a:t>
            </a:r>
            <a:r>
              <a:rPr lang="da-DK" sz="2000" b="1" i="1" dirty="0" smtClean="0"/>
              <a:t>all</a:t>
            </a:r>
            <a:r>
              <a:rPr lang="da-DK" sz="2000" b="1" dirty="0" smtClean="0"/>
              <a:t> </a:t>
            </a:r>
            <a:r>
              <a:rPr lang="da-DK" sz="2000" dirty="0" smtClean="0"/>
              <a:t>science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err="1" smtClean="0"/>
              <a:t>Questions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Thank you for </a:t>
            </a:r>
            <a:r>
              <a:rPr lang="en-US" sz="2400" dirty="0" err="1" smtClean="0"/>
              <a:t>listning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So </a:t>
            </a:r>
            <a:r>
              <a:rPr lang="da-DK" sz="2400" dirty="0" err="1"/>
              <a:t>what</a:t>
            </a:r>
            <a:r>
              <a:rPr lang="da-DK" sz="2400" dirty="0"/>
              <a:t> is the problem?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Many scientists in many areas of the Natural Sciences are doing eScience</a:t>
            </a:r>
          </a:p>
          <a:p>
            <a:endParaRPr lang="en-US" sz="2000" dirty="0" smtClean="0"/>
          </a:p>
          <a:p>
            <a:r>
              <a:rPr lang="en-US" sz="2000" dirty="0" smtClean="0"/>
              <a:t>But most have a rather poor or ad hoc education within CS to do what they are doing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Lots of reinventing the wheel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000" b="1" dirty="0" smtClean="0"/>
              <a:t>Merely adding a programming course for xyz-logy students </a:t>
            </a:r>
            <a:r>
              <a:rPr lang="en-US" sz="2000" b="1" i="1" dirty="0" smtClean="0"/>
              <a:t>no longer suffices</a:t>
            </a:r>
            <a:endParaRPr lang="en-US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A solution?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Introduce eScience thinking and courses into other departments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 hard solution: </a:t>
            </a:r>
            <a:r>
              <a:rPr lang="en-US" sz="2000" i="1" dirty="0" smtClean="0"/>
              <a:t>NIH – Not Invented Here</a:t>
            </a:r>
          </a:p>
          <a:p>
            <a:endParaRPr lang="en-US" sz="2000" i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Our solution</a:t>
            </a:r>
            <a:endParaRPr lang="en-US" sz="2400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Establish a separate eScience </a:t>
            </a:r>
            <a:r>
              <a:rPr lang="en-US" sz="2000" dirty="0" smtClean="0"/>
              <a:t>graduate </a:t>
            </a:r>
            <a:r>
              <a:rPr lang="en-US" sz="2000" dirty="0" smtClean="0"/>
              <a:t>program</a:t>
            </a:r>
          </a:p>
          <a:p>
            <a:endParaRPr lang="en-US" sz="2000" dirty="0" smtClean="0"/>
          </a:p>
          <a:p>
            <a:r>
              <a:rPr lang="en-US" sz="2000" dirty="0" smtClean="0"/>
              <a:t>Master’s and Ph.D. Degrees in eScience</a:t>
            </a:r>
          </a:p>
          <a:p>
            <a:endParaRPr lang="en-US" sz="2000" dirty="0" smtClean="0"/>
          </a:p>
          <a:p>
            <a:r>
              <a:rPr lang="en-US" sz="2000" dirty="0" smtClean="0"/>
              <a:t>Started August 2008</a:t>
            </a:r>
          </a:p>
          <a:p>
            <a:endParaRPr lang="en-US" sz="2000" dirty="0" smtClean="0"/>
          </a:p>
          <a:p>
            <a:r>
              <a:rPr lang="en-US" sz="2000" dirty="0" smtClean="0"/>
              <a:t>Separate program – just like Physics, CS, Chemistry, etc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The Program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PART II</a:t>
            </a:r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PROGRAM DESCRIPTION</a:t>
            </a:r>
            <a:endParaRPr lang="da-D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Entry Requirements</a:t>
            </a:r>
            <a:endParaRPr lang="en-US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 smtClean="0"/>
          </a:p>
          <a:p>
            <a:r>
              <a:rPr lang="da-DK" sz="2000" dirty="0" err="1" smtClean="0"/>
              <a:t>Entry</a:t>
            </a:r>
            <a:r>
              <a:rPr lang="da-DK" sz="2000" dirty="0" smtClean="0"/>
              <a:t> </a:t>
            </a:r>
            <a:r>
              <a:rPr lang="da-DK" sz="2000" dirty="0" err="1" smtClean="0"/>
              <a:t>Requirements</a:t>
            </a:r>
            <a:endParaRPr lang="da-DK" sz="2000" dirty="0" smtClean="0"/>
          </a:p>
          <a:p>
            <a:pPr lvl="1"/>
            <a:r>
              <a:rPr lang="da-DK" sz="2000" dirty="0" smtClean="0"/>
              <a:t>Bachelor in </a:t>
            </a:r>
            <a:r>
              <a:rPr lang="da-DK" sz="2000" dirty="0" err="1" smtClean="0"/>
              <a:t>own</a:t>
            </a:r>
            <a:r>
              <a:rPr lang="da-DK" sz="2000" dirty="0" smtClean="0"/>
              <a:t> </a:t>
            </a:r>
            <a:r>
              <a:rPr lang="da-DK" sz="2000" dirty="0" err="1" smtClean="0"/>
              <a:t>field</a:t>
            </a:r>
            <a:endParaRPr lang="da-DK" sz="2000" dirty="0" smtClean="0"/>
          </a:p>
          <a:p>
            <a:pPr lvl="1"/>
            <a:r>
              <a:rPr lang="da-DK" sz="2000" dirty="0" smtClean="0"/>
              <a:t>Elite program – </a:t>
            </a:r>
            <a:r>
              <a:rPr lang="da-DK" sz="2000" dirty="0" err="1" smtClean="0"/>
              <a:t>we</a:t>
            </a:r>
            <a:r>
              <a:rPr lang="da-DK" sz="2000" dirty="0" smtClean="0"/>
              <a:t> just </a:t>
            </a:r>
            <a:r>
              <a:rPr lang="da-DK" sz="2000" dirty="0" err="1" smtClean="0"/>
              <a:t>want</a:t>
            </a:r>
            <a:r>
              <a:rPr lang="da-DK" sz="2000" dirty="0" smtClean="0"/>
              <a:t> the </a:t>
            </a:r>
            <a:r>
              <a:rPr lang="da-DK" sz="2000" dirty="0" err="1" smtClean="0"/>
              <a:t>best</a:t>
            </a:r>
            <a:r>
              <a:rPr lang="da-DK" sz="2000" dirty="0" smtClean="0"/>
              <a:t> </a:t>
            </a:r>
            <a:r>
              <a:rPr lang="da-DK" sz="2000" dirty="0" smtClean="0">
                <a:sym typeface="Wingdings" pitchFamily="2" charset="2"/>
              </a:rPr>
              <a:t></a:t>
            </a:r>
          </a:p>
          <a:p>
            <a:pPr lvl="1"/>
            <a:r>
              <a:rPr lang="da-DK" sz="2000" dirty="0" smtClean="0">
                <a:sym typeface="Wingdings" pitchFamily="2" charset="2"/>
              </a:rPr>
              <a:t>Masters program: 1/3 CS, 2/3 </a:t>
            </a:r>
            <a:r>
              <a:rPr lang="da-DK" sz="2000" dirty="0" err="1" smtClean="0">
                <a:sym typeface="Wingdings" pitchFamily="2" charset="2"/>
              </a:rPr>
              <a:t>own</a:t>
            </a:r>
            <a:r>
              <a:rPr lang="da-DK" sz="2000" dirty="0" smtClean="0">
                <a:sym typeface="Wingdings" pitchFamily="2" charset="2"/>
              </a:rPr>
              <a:t> </a:t>
            </a:r>
            <a:r>
              <a:rPr lang="da-DK" sz="2000" dirty="0" err="1" smtClean="0">
                <a:sym typeface="Wingdings" pitchFamily="2" charset="2"/>
              </a:rPr>
              <a:t>field</a:t>
            </a:r>
            <a:endParaRPr lang="da-DK" sz="20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eScience </a:t>
            </a:r>
            <a:r>
              <a:rPr lang="da-DK" sz="2400" dirty="0" err="1" smtClean="0"/>
              <a:t>Graduate</a:t>
            </a:r>
            <a:r>
              <a:rPr lang="da-DK" sz="2400" dirty="0" smtClean="0"/>
              <a:t> Program</a:t>
            </a:r>
            <a:r>
              <a:rPr lang="da-DK" dirty="0" smtClean="0"/>
              <a:t>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eScience Masters program</a:t>
            </a:r>
            <a:r>
              <a:rPr lang="da-DK" sz="2000" dirty="0" smtClean="0"/>
              <a:t>:</a:t>
            </a:r>
          </a:p>
          <a:p>
            <a:endParaRPr lang="da-DK" sz="2000" dirty="0" smtClean="0"/>
          </a:p>
          <a:p>
            <a:pPr marL="342900" lvl="1" indent="-342900">
              <a:buNone/>
            </a:pPr>
            <a:r>
              <a:rPr lang="da-DK" sz="2000" dirty="0" smtClean="0"/>
              <a:t>2- </a:t>
            </a:r>
            <a:r>
              <a:rPr lang="da-DK" sz="2000" dirty="0" err="1" smtClean="0"/>
              <a:t>year</a:t>
            </a:r>
            <a:r>
              <a:rPr lang="da-DK" sz="2000" dirty="0" smtClean="0"/>
              <a:t> </a:t>
            </a:r>
            <a:r>
              <a:rPr lang="da-DK" sz="2000" dirty="0" smtClean="0"/>
              <a:t>program – 120 ECTS (15/quarter):</a:t>
            </a:r>
            <a:endParaRPr lang="da-DK" sz="2000" dirty="0" smtClean="0"/>
          </a:p>
          <a:p>
            <a:endParaRPr lang="da-DK" sz="2000" dirty="0" smtClean="0"/>
          </a:p>
          <a:p>
            <a:pPr lvl="1">
              <a:buFont typeface="Arial" pitchFamily="34" charset="0"/>
              <a:buChar char="•"/>
            </a:pPr>
            <a:r>
              <a:rPr lang="da-DK" sz="2000" dirty="0" smtClean="0"/>
              <a:t>4 </a:t>
            </a:r>
            <a:r>
              <a:rPr lang="da-DK" sz="2000" dirty="0" err="1" smtClean="0"/>
              <a:t>C</a:t>
            </a:r>
            <a:r>
              <a:rPr lang="da-DK" sz="2000" dirty="0" err="1" smtClean="0"/>
              <a:t>ompulsory</a:t>
            </a:r>
            <a:r>
              <a:rPr lang="da-DK" sz="2000" dirty="0" smtClean="0"/>
              <a:t> </a:t>
            </a:r>
            <a:r>
              <a:rPr lang="da-DK" sz="2000" dirty="0" err="1" smtClean="0"/>
              <a:t>C</a:t>
            </a:r>
            <a:r>
              <a:rPr lang="da-DK" sz="2000" dirty="0" err="1" smtClean="0"/>
              <a:t>ourses</a:t>
            </a:r>
            <a:r>
              <a:rPr lang="da-DK" sz="2000" dirty="0" smtClean="0"/>
              <a:t> </a:t>
            </a:r>
            <a:r>
              <a:rPr lang="da-DK" sz="2000" dirty="0" smtClean="0"/>
              <a:t>(½ </a:t>
            </a:r>
            <a:r>
              <a:rPr lang="da-DK" sz="2000" dirty="0" err="1" smtClean="0"/>
              <a:t>year</a:t>
            </a:r>
            <a:r>
              <a:rPr lang="da-DK" sz="2000" dirty="0" smtClean="0"/>
              <a:t> total)</a:t>
            </a:r>
          </a:p>
          <a:p>
            <a:pPr lvl="1">
              <a:buFont typeface="Arial" pitchFamily="34" charset="0"/>
              <a:buChar char="•"/>
            </a:pPr>
            <a:r>
              <a:rPr lang="da-DK" sz="2000" dirty="0" smtClean="0"/>
              <a:t>2-8 </a:t>
            </a:r>
            <a:r>
              <a:rPr lang="da-DK" sz="2000" dirty="0" err="1" smtClean="0"/>
              <a:t>courses</a:t>
            </a:r>
            <a:r>
              <a:rPr lang="da-DK" sz="2000" dirty="0" smtClean="0"/>
              <a:t> </a:t>
            </a:r>
            <a:r>
              <a:rPr lang="da-DK" sz="2000" dirty="0" smtClean="0"/>
              <a:t>from </a:t>
            </a:r>
            <a:r>
              <a:rPr lang="da-DK" sz="2000" dirty="0" smtClean="0"/>
              <a:t>list of eScience </a:t>
            </a:r>
            <a:r>
              <a:rPr lang="da-DK" sz="2000" dirty="0" err="1" smtClean="0"/>
              <a:t>courses</a:t>
            </a:r>
            <a:endParaRPr lang="da-DK" sz="2000" dirty="0" smtClean="0"/>
          </a:p>
          <a:p>
            <a:pPr lvl="1">
              <a:buFont typeface="Arial" pitchFamily="34" charset="0"/>
              <a:buChar char="•"/>
            </a:pPr>
            <a:r>
              <a:rPr lang="da-DK" sz="2000" dirty="0" err="1" smtClean="0"/>
              <a:t>I</a:t>
            </a:r>
            <a:r>
              <a:rPr lang="da-DK" sz="2000" dirty="0" err="1" smtClean="0"/>
              <a:t>ndividual</a:t>
            </a:r>
            <a:r>
              <a:rPr lang="da-DK" sz="2000" dirty="0" smtClean="0"/>
              <a:t> </a:t>
            </a:r>
            <a:r>
              <a:rPr lang="da-DK" sz="2000" dirty="0" err="1" smtClean="0"/>
              <a:t>projects</a:t>
            </a:r>
            <a:r>
              <a:rPr lang="da-DK" sz="2000" dirty="0" smtClean="0"/>
              <a:t> – </a:t>
            </a:r>
            <a:r>
              <a:rPr lang="da-DK" sz="2000" b="1" dirty="0" err="1" smtClean="0"/>
              <a:t>strong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emphasis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on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projects</a:t>
            </a:r>
            <a:r>
              <a:rPr lang="da-DK" sz="2000" b="1" dirty="0" smtClean="0"/>
              <a:t> – </a:t>
            </a:r>
            <a:r>
              <a:rPr lang="da-DK" sz="2000" b="1" dirty="0" err="1" smtClean="0"/>
              <a:t>learning</a:t>
            </a:r>
            <a:r>
              <a:rPr lang="da-DK" sz="2000" b="1" dirty="0" smtClean="0"/>
              <a:t> by </a:t>
            </a:r>
            <a:r>
              <a:rPr lang="da-DK" sz="2000" b="1" dirty="0" err="1" smtClean="0"/>
              <a:t>doing</a:t>
            </a:r>
            <a:endParaRPr lang="da-DK" sz="2000" dirty="0" smtClean="0"/>
          </a:p>
          <a:p>
            <a:pPr lvl="1">
              <a:buFont typeface="Arial" pitchFamily="34" charset="0"/>
              <a:buChar char="•"/>
            </a:pPr>
            <a:r>
              <a:rPr lang="da-DK" sz="2000" dirty="0" err="1" smtClean="0"/>
              <a:t>T</a:t>
            </a:r>
            <a:r>
              <a:rPr lang="da-DK" sz="2000" dirty="0" err="1" smtClean="0"/>
              <a:t>hesis</a:t>
            </a:r>
            <a:r>
              <a:rPr lang="da-DK" sz="2000" dirty="0" smtClean="0"/>
              <a:t> </a:t>
            </a:r>
            <a:r>
              <a:rPr lang="da-DK" sz="2000" dirty="0" smtClean="0"/>
              <a:t>½, ¾ </a:t>
            </a:r>
            <a:r>
              <a:rPr lang="da-DK" sz="2000" dirty="0" err="1" smtClean="0"/>
              <a:t>or</a:t>
            </a:r>
            <a:r>
              <a:rPr lang="da-DK" sz="2000" dirty="0" smtClean="0"/>
              <a:t> 1 </a:t>
            </a:r>
            <a:r>
              <a:rPr lang="da-DK" sz="2000" dirty="0" err="1" smtClean="0"/>
              <a:t>year</a:t>
            </a:r>
            <a:r>
              <a:rPr lang="da-DK" sz="2000" dirty="0" smtClean="0"/>
              <a:t> </a:t>
            </a:r>
            <a:r>
              <a:rPr lang="da-DK" sz="2000" dirty="0" smtClean="0"/>
              <a:t>– </a:t>
            </a:r>
            <a:r>
              <a:rPr lang="da-DK" sz="2000" b="1" dirty="0" err="1" smtClean="0"/>
              <a:t>experimental</a:t>
            </a:r>
            <a:endParaRPr lang="da-DK" sz="2000" dirty="0" smtClean="0"/>
          </a:p>
          <a:p>
            <a:pPr lvl="1">
              <a:buNone/>
            </a:pPr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eScience Components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Modelling and simulation</a:t>
            </a:r>
          </a:p>
          <a:p>
            <a:endParaRPr lang="da-DK"/>
          </a:p>
        </p:txBody>
      </p:sp>
      <p:pic>
        <p:nvPicPr>
          <p:cNvPr id="86020" name="Picture 4" descr="molde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562100"/>
            <a:ext cx="1530350" cy="4356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">
      <a:dk1>
        <a:srgbClr val="6E6E6F"/>
      </a:dk1>
      <a:lt1>
        <a:srgbClr val="E0E7E2"/>
      </a:lt1>
      <a:dk2>
        <a:srgbClr val="6E6E6F"/>
      </a:dk2>
      <a:lt2>
        <a:srgbClr val="6E6E6F"/>
      </a:lt2>
      <a:accent1>
        <a:srgbClr val="325D3D"/>
      </a:accent1>
      <a:accent2>
        <a:srgbClr val="65856D"/>
      </a:accent2>
      <a:accent3>
        <a:srgbClr val="EDF1EE"/>
      </a:accent3>
      <a:accent4>
        <a:srgbClr val="5D5D5E"/>
      </a:accent4>
      <a:accent5>
        <a:srgbClr val="ADB6AF"/>
      </a:accent5>
      <a:accent6>
        <a:srgbClr val="5B7862"/>
      </a:accent6>
      <a:hlink>
        <a:srgbClr val="98AE9E"/>
      </a:hlink>
      <a:folHlink>
        <a:srgbClr val="CCD6CE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6E6E6F"/>
        </a:dk1>
        <a:lt1>
          <a:srgbClr val="E1E7F1"/>
        </a:lt1>
        <a:dk2>
          <a:srgbClr val="6E6E6F"/>
        </a:dk2>
        <a:lt2>
          <a:srgbClr val="6E6E6F"/>
        </a:lt2>
        <a:accent1>
          <a:srgbClr val="365CA3"/>
        </a:accent1>
        <a:accent2>
          <a:srgbClr val="6885BA"/>
        </a:accent2>
        <a:accent3>
          <a:srgbClr val="EEF1F7"/>
        </a:accent3>
        <a:accent4>
          <a:srgbClr val="5D5D5E"/>
        </a:accent4>
        <a:accent5>
          <a:srgbClr val="AEB5CE"/>
        </a:accent5>
        <a:accent6>
          <a:srgbClr val="5E78A8"/>
        </a:accent6>
        <a:hlink>
          <a:srgbClr val="9AAFD1"/>
        </a:hlink>
        <a:folHlink>
          <a:srgbClr val="CDD6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7796</TotalTime>
  <Words>698</Words>
  <Application>Microsoft Office PowerPoint</Application>
  <PresentationFormat>Skærmshow (4:3)</PresentationFormat>
  <Paragraphs>184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1_Standarddesign</vt:lpstr>
      <vt:lpstr>The New eScience Education at the University of Copenhagen   Professor Eric Jul Director of eScience Studies eScience Center DIKU – Department of Computer Science University of Copenhagen   </vt:lpstr>
      <vt:lpstr>eScience</vt:lpstr>
      <vt:lpstr>So what is the problem?</vt:lpstr>
      <vt:lpstr>A solution?</vt:lpstr>
      <vt:lpstr>Our solution</vt:lpstr>
      <vt:lpstr>The Program</vt:lpstr>
      <vt:lpstr>Entry Requirements</vt:lpstr>
      <vt:lpstr>eScience Graduate Program </vt:lpstr>
      <vt:lpstr>eScience Components</vt:lpstr>
      <vt:lpstr>eScience Components</vt:lpstr>
      <vt:lpstr>eScience Components</vt:lpstr>
      <vt:lpstr>eScience Components</vt:lpstr>
      <vt:lpstr>Four Compulsory Courses</vt:lpstr>
      <vt:lpstr>Scientific Computing </vt:lpstr>
      <vt:lpstr>Statistics</vt:lpstr>
      <vt:lpstr>Data Mining and Databases</vt:lpstr>
      <vt:lpstr>Scientific Visualization</vt:lpstr>
      <vt:lpstr>Additional Courses from List</vt:lpstr>
      <vt:lpstr>Indiviual Projects</vt:lpstr>
      <vt:lpstr>Thesis</vt:lpstr>
      <vt:lpstr>Thoughts</vt:lpstr>
      <vt:lpstr> Stovepipe Problem</vt:lpstr>
      <vt:lpstr>Student Mobility</vt:lpstr>
      <vt:lpstr>Short-term Vision</vt:lpstr>
      <vt:lpstr>Long-term Vision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eScience</dc:title>
  <dc:creator>Brian Vinter</dc:creator>
  <cp:lastModifiedBy>Eric Jul</cp:lastModifiedBy>
  <cp:revision>58</cp:revision>
  <dcterms:created xsi:type="dcterms:W3CDTF">2006-05-09T12:11:26Z</dcterms:created>
  <dcterms:modified xsi:type="dcterms:W3CDTF">2008-12-09T16:42:12Z</dcterms:modified>
</cp:coreProperties>
</file>