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Layouts/slideLayout99.xml" ContentType="application/vnd.openxmlformats-officedocument.presentationml.slideLayout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notesSlides/notesSlide19.xml" ContentType="application/vnd.openxmlformats-officedocument.presentationml.notesSlide+xml"/>
  <Override PartName="/ppt/drawings/drawing1.xml" ContentType="application/vnd.openxmlformats-officedocument.drawingml.chartshape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charts/chart2.xml" ContentType="application/vnd.openxmlformats-officedocument.drawingml.char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2" r:id="rId2"/>
    <p:sldMasterId id="2147483682" r:id="rId3"/>
    <p:sldMasterId id="2147483849" r:id="rId4"/>
    <p:sldMasterId id="2147483911" r:id="rId5"/>
    <p:sldMasterId id="2147484161" r:id="rId6"/>
    <p:sldMasterId id="2147484197" r:id="rId7"/>
    <p:sldMasterId id="2147484221" r:id="rId8"/>
    <p:sldMasterId id="2147484233" r:id="rId9"/>
    <p:sldMasterId id="2147484246" r:id="rId10"/>
    <p:sldMasterId id="2147484258" r:id="rId11"/>
    <p:sldMasterId id="2147484270" r:id="rId12"/>
  </p:sldMasterIdLst>
  <p:notesMasterIdLst>
    <p:notesMasterId r:id="rId51"/>
  </p:notesMasterIdLst>
  <p:sldIdLst>
    <p:sldId id="1503" r:id="rId13"/>
    <p:sldId id="1685" r:id="rId14"/>
    <p:sldId id="1637" r:id="rId15"/>
    <p:sldId id="1638" r:id="rId16"/>
    <p:sldId id="1653" r:id="rId17"/>
    <p:sldId id="1641" r:id="rId18"/>
    <p:sldId id="1673" r:id="rId19"/>
    <p:sldId id="1674" r:id="rId20"/>
    <p:sldId id="1675" r:id="rId21"/>
    <p:sldId id="1658" r:id="rId22"/>
    <p:sldId id="1648" r:id="rId23"/>
    <p:sldId id="1650" r:id="rId24"/>
    <p:sldId id="1651" r:id="rId25"/>
    <p:sldId id="1684" r:id="rId26"/>
    <p:sldId id="1698" r:id="rId27"/>
    <p:sldId id="1699" r:id="rId28"/>
    <p:sldId id="1700" r:id="rId29"/>
    <p:sldId id="1702" r:id="rId30"/>
    <p:sldId id="1703" r:id="rId31"/>
    <p:sldId id="1705" r:id="rId32"/>
    <p:sldId id="1706" r:id="rId33"/>
    <p:sldId id="1707" r:id="rId34"/>
    <p:sldId id="1664" r:id="rId35"/>
    <p:sldId id="1666" r:id="rId36"/>
    <p:sldId id="1642" r:id="rId37"/>
    <p:sldId id="1669" r:id="rId38"/>
    <p:sldId id="1656" r:id="rId39"/>
    <p:sldId id="1654" r:id="rId40"/>
    <p:sldId id="1627" r:id="rId41"/>
    <p:sldId id="1678" r:id="rId42"/>
    <p:sldId id="1676" r:id="rId43"/>
    <p:sldId id="1677" r:id="rId44"/>
    <p:sldId id="1708" r:id="rId45"/>
    <p:sldId id="1694" r:id="rId46"/>
    <p:sldId id="1695" r:id="rId47"/>
    <p:sldId id="1655" r:id="rId48"/>
    <p:sldId id="1696" r:id="rId49"/>
    <p:sldId id="1697" r:id="rId50"/>
  </p:sldIdLst>
  <p:sldSz cx="9144000" cy="6858000" type="screen4x3"/>
  <p:notesSz cx="6858000" cy="907732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FF00"/>
    <a:srgbClr val="00FF00"/>
    <a:srgbClr val="000000"/>
    <a:srgbClr val="000066"/>
    <a:srgbClr val="006600"/>
    <a:srgbClr val="0033CC"/>
    <a:srgbClr val="FF00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99" autoAdjust="0"/>
    <p:restoredTop sz="99511" autoAdjust="0"/>
  </p:normalViewPr>
  <p:slideViewPr>
    <p:cSldViewPr>
      <p:cViewPr varScale="1">
        <p:scale>
          <a:sx n="92" d="100"/>
          <a:sy n="92" d="100"/>
        </p:scale>
        <p:origin x="-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74"/>
    </p:cViewPr>
  </p:sorterViewPr>
  <p:notesViewPr>
    <p:cSldViewPr>
      <p:cViewPr varScale="1">
        <p:scale>
          <a:sx n="97" d="100"/>
          <a:sy n="97" d="100"/>
        </p:scale>
        <p:origin x="-1854" y="-102"/>
      </p:cViewPr>
      <p:guideLst>
        <p:guide orient="horz" pos="2859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aliya\Desktop\eucalyptu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udy\My%20Documents\barcelon050_benchmark\barcelona050_benchmark_10runs_processed_nov_21_08_figure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Judy\My%20Documents\barcelon050_benchmark\barcelona050_benchmark_10runs_processed_nov_21_08_figur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udy\My%20Documents\madrid050_benchmark\madrid050_benchmark_mpi-cluster_al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spPr>
            <a:solidFill>
              <a:schemeClr val="bg2">
                <a:lumMod val="75000"/>
              </a:schemeClr>
            </a:solidFill>
            <a:ln w="12700">
              <a:solidFill>
                <a:sysClr val="windowText" lastClr="000000"/>
              </a:solidFill>
            </a:ln>
          </c:spPr>
          <c:cat>
            <c:strRef>
              <c:f>Sheet1!$U$62:$U$69</c:f>
              <c:strCache>
                <c:ptCount val="8"/>
                <c:pt idx="0">
                  <c:v>7-7.15</c:v>
                </c:pt>
                <c:pt idx="1">
                  <c:v>7.15-7.3</c:v>
                </c:pt>
                <c:pt idx="2">
                  <c:v>7.3-7.45</c:v>
                </c:pt>
                <c:pt idx="3">
                  <c:v>7.45-7.6</c:v>
                </c:pt>
                <c:pt idx="4">
                  <c:v>7.6-7.75</c:v>
                </c:pt>
                <c:pt idx="5">
                  <c:v>7.75-7.9</c:v>
                </c:pt>
                <c:pt idx="6">
                  <c:v>7.9-8.05</c:v>
                </c:pt>
                <c:pt idx="7">
                  <c:v>8.05-8.2</c:v>
                </c:pt>
              </c:strCache>
            </c:strRef>
          </c:cat>
          <c:val>
            <c:numRef>
              <c:f>Sheet1!$T$62:$T$69</c:f>
              <c:numCache>
                <c:formatCode>General</c:formatCode>
                <c:ptCount val="8"/>
                <c:pt idx="0">
                  <c:v>4</c:v>
                </c:pt>
                <c:pt idx="1">
                  <c:v>13</c:v>
                </c:pt>
                <c:pt idx="2">
                  <c:v>16</c:v>
                </c:pt>
                <c:pt idx="3">
                  <c:v>16</c:v>
                </c:pt>
                <c:pt idx="4">
                  <c:v>7</c:v>
                </c:pt>
                <c:pt idx="5">
                  <c:v>2</c:v>
                </c:pt>
                <c:pt idx="6">
                  <c:v>0</c:v>
                </c:pt>
                <c:pt idx="7">
                  <c:v>1</c:v>
                </c:pt>
              </c:numCache>
            </c:numRef>
          </c:val>
        </c:ser>
        <c:gapWidth val="0"/>
        <c:axId val="83012224"/>
        <c:axId val="83018112"/>
      </c:barChart>
      <c:catAx>
        <c:axId val="83012224"/>
        <c:scaling>
          <c:orientation val="minMax"/>
        </c:scaling>
        <c:axPos val="b"/>
        <c:majorTickMark val="none"/>
        <c:tickLblPos val="nextTo"/>
        <c:crossAx val="83018112"/>
        <c:crosses val="autoZero"/>
        <c:auto val="1"/>
        <c:lblAlgn val="ctr"/>
        <c:lblOffset val="100"/>
      </c:catAx>
      <c:valAx>
        <c:axId val="83018112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sz="1100"/>
                  <a:t>Frequency</a:t>
                </a:r>
              </a:p>
            </c:rich>
          </c:tx>
          <c:layout/>
        </c:title>
        <c:numFmt formatCode="General" sourceLinked="1"/>
        <c:tickLblPos val="nextTo"/>
        <c:crossAx val="83012224"/>
        <c:crosses val="autoZero"/>
        <c:crossBetween val="between"/>
      </c:valAx>
      <c:spPr>
        <a:solidFill>
          <a:schemeClr val="bg1">
            <a:lumMod val="85000"/>
          </a:schemeClr>
        </a:solidFill>
      </c:spPr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5.9276796481520913E-2"/>
          <c:y val="3.3950617283950622E-2"/>
          <c:w val="0.85027275306802874"/>
          <c:h val="0.9320987654320988"/>
        </c:manualLayout>
      </c:layout>
      <c:scatterChart>
        <c:scatterStyle val="lineMarker"/>
        <c:ser>
          <c:idx val="0"/>
          <c:order val="0"/>
          <c:tx>
            <c:v>1-way</c:v>
          </c:tx>
          <c:spPr>
            <a:ln>
              <a:solidFill>
                <a:srgbClr val="FF00FF"/>
              </a:solidFill>
            </a:ln>
          </c:spPr>
          <c:marker>
            <c:spPr>
              <a:solidFill>
                <a:srgbClr val="FF00FF"/>
              </a:solidFill>
              <a:ln>
                <a:solidFill>
                  <a:srgbClr val="FF00FF"/>
                </a:solidFill>
              </a:ln>
            </c:spPr>
          </c:marker>
          <c:xVal>
            <c:numRef>
              <c:f>Figures!$J$5</c:f>
              <c:numCache>
                <c:formatCode>0</c:formatCode>
                <c:ptCount val="1"/>
                <c:pt idx="0">
                  <c:v>0</c:v>
                </c:pt>
              </c:numCache>
            </c:numRef>
          </c:xVal>
          <c:yVal>
            <c:numRef>
              <c:f>Figures!$I$5</c:f>
              <c:numCache>
                <c:formatCode>General</c:formatCode>
                <c:ptCount val="1"/>
                <c:pt idx="0">
                  <c:v>-5.0839266907409894E-8</c:v>
                </c:pt>
              </c:numCache>
            </c:numRef>
          </c:yVal>
        </c:ser>
        <c:ser>
          <c:idx val="1"/>
          <c:order val="1"/>
          <c:tx>
            <c:v>2-way parallel</c:v>
          </c:tx>
          <c:spPr>
            <a:ln>
              <a:solidFill>
                <a:srgbClr val="4572A7"/>
              </a:solidFill>
            </a:ln>
          </c:spPr>
          <c:marker>
            <c:spPr>
              <a:solidFill>
                <a:srgbClr val="4572A7"/>
              </a:solidFill>
              <a:ln>
                <a:solidFill>
                  <a:srgbClr val="4572A7"/>
                </a:solidFill>
              </a:ln>
            </c:spPr>
          </c:marker>
          <c:xVal>
            <c:numRef>
              <c:f>Figures!$J$8:$J$10</c:f>
              <c:numCache>
                <c:formatCode>0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Figures!$I$8:$I$10</c:f>
              <c:numCache>
                <c:formatCode>General</c:formatCode>
                <c:ptCount val="3"/>
                <c:pt idx="0">
                  <c:v>2.5015266511857492E-2</c:v>
                </c:pt>
                <c:pt idx="1">
                  <c:v>1.2941747732669881E-2</c:v>
                </c:pt>
                <c:pt idx="2">
                  <c:v>2.4509491488900161E-2</c:v>
                </c:pt>
              </c:numCache>
            </c:numRef>
          </c:yVal>
        </c:ser>
        <c:ser>
          <c:idx val="2"/>
          <c:order val="2"/>
          <c:tx>
            <c:v>4-way parallel</c:v>
          </c:tx>
          <c:spPr>
            <a:ln>
              <a:solidFill>
                <a:srgbClr val="DA8137"/>
              </a:solidFill>
            </a:ln>
          </c:spPr>
          <c:marker>
            <c:symbol val="circle"/>
            <c:size val="7"/>
            <c:spPr>
              <a:solidFill>
                <a:srgbClr val="DA8137"/>
              </a:solidFill>
              <a:ln>
                <a:solidFill>
                  <a:srgbClr val="DA8137"/>
                </a:solidFill>
              </a:ln>
            </c:spPr>
          </c:marker>
          <c:xVal>
            <c:numRef>
              <c:f>Figures!$J$12:$J$16</c:f>
              <c:numCache>
                <c:formatCode>0</c:formatCode>
                <c:ptCount val="5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</c:numCache>
            </c:numRef>
          </c:xVal>
          <c:yVal>
            <c:numRef>
              <c:f>Figures!$I$12:$I$16</c:f>
              <c:numCache>
                <c:formatCode>General</c:formatCode>
                <c:ptCount val="5"/>
                <c:pt idx="0">
                  <c:v>1.9164699870677825E-2</c:v>
                </c:pt>
                <c:pt idx="1">
                  <c:v>1.1105731520720806E-2</c:v>
                </c:pt>
                <c:pt idx="2">
                  <c:v>4.1200995063102687E-2</c:v>
                </c:pt>
                <c:pt idx="3">
                  <c:v>2.7142782947239485E-2</c:v>
                </c:pt>
                <c:pt idx="4">
                  <c:v>5.0904704971935825E-2</c:v>
                </c:pt>
              </c:numCache>
            </c:numRef>
          </c:yVal>
        </c:ser>
        <c:ser>
          <c:idx val="3"/>
          <c:order val="3"/>
          <c:tx>
            <c:v>8-way parallel</c:v>
          </c:tx>
          <c:spPr>
            <a:ln>
              <a:solidFill>
                <a:srgbClr val="4F6228"/>
              </a:solidFill>
            </a:ln>
          </c:spPr>
          <c:marker>
            <c:symbol val="diamond"/>
            <c:size val="7"/>
            <c:spPr>
              <a:solidFill>
                <a:srgbClr val="4F6228"/>
              </a:solidFill>
              <a:ln>
                <a:solidFill>
                  <a:srgbClr val="4F6228"/>
                </a:solidFill>
              </a:ln>
            </c:spPr>
          </c:marker>
          <c:xVal>
            <c:numRef>
              <c:f>Figures!$J$18:$J$24</c:f>
              <c:numCache>
                <c:formatCode>0</c:formatCode>
                <c:ptCount val="7"/>
                <c:pt idx="0">
                  <c:v>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</c:numCache>
            </c:numRef>
          </c:xVal>
          <c:yVal>
            <c:numRef>
              <c:f>Figures!$I$18:$I$24</c:f>
              <c:numCache>
                <c:formatCode>General</c:formatCode>
                <c:ptCount val="7"/>
                <c:pt idx="0">
                  <c:v>2.5428849146319491E-2</c:v>
                </c:pt>
                <c:pt idx="1">
                  <c:v>2.4046277597994638E-2</c:v>
                </c:pt>
                <c:pt idx="2">
                  <c:v>3.8960586569594557E-2</c:v>
                </c:pt>
                <c:pt idx="3">
                  <c:v>3.6974824452878481E-2</c:v>
                </c:pt>
                <c:pt idx="4">
                  <c:v>6.973109494204191E-2</c:v>
                </c:pt>
                <c:pt idx="5">
                  <c:v>5.8935151915528131E-2</c:v>
                </c:pt>
                <c:pt idx="6">
                  <c:v>0.12032998381520389</c:v>
                </c:pt>
              </c:numCache>
            </c:numRef>
          </c:yVal>
        </c:ser>
        <c:ser>
          <c:idx val="4"/>
          <c:order val="4"/>
          <c:tx>
            <c:v>16-way parallel</c:v>
          </c:tx>
          <c:spPr>
            <a:ln>
              <a:solidFill>
                <a:srgbClr val="71588F"/>
              </a:solidFill>
            </a:ln>
          </c:spPr>
          <c:marker>
            <c:symbol val="triangle"/>
            <c:size val="7"/>
            <c:spPr>
              <a:solidFill>
                <a:srgbClr val="71588F"/>
              </a:solidFill>
              <a:ln>
                <a:solidFill>
                  <a:srgbClr val="71588F"/>
                </a:solidFill>
              </a:ln>
            </c:spPr>
          </c:marker>
          <c:xVal>
            <c:numRef>
              <c:f>Figures!$J$27:$J$31</c:f>
              <c:numCache>
                <c:formatCode>0</c:formatCode>
                <c:ptCount val="5"/>
                <c:pt idx="0">
                  <c:v>16</c:v>
                </c:pt>
                <c:pt idx="1">
                  <c:v>17</c:v>
                </c:pt>
                <c:pt idx="2">
                  <c:v>18</c:v>
                </c:pt>
                <c:pt idx="3">
                  <c:v>19</c:v>
                </c:pt>
                <c:pt idx="4">
                  <c:v>20</c:v>
                </c:pt>
              </c:numCache>
            </c:numRef>
          </c:xVal>
          <c:yVal>
            <c:numRef>
              <c:f>Figures!$I$27:$I$31</c:f>
              <c:numCache>
                <c:formatCode>General</c:formatCode>
                <c:ptCount val="5"/>
                <c:pt idx="0">
                  <c:v>4.4655328547317262E-2</c:v>
                </c:pt>
                <c:pt idx="1">
                  <c:v>8.996766276003515E-2</c:v>
                </c:pt>
                <c:pt idx="2">
                  <c:v>7.2810026081121387E-2</c:v>
                </c:pt>
                <c:pt idx="3">
                  <c:v>9.1164824657969351E-2</c:v>
                </c:pt>
                <c:pt idx="4">
                  <c:v>9.0486338824647974E-2</c:v>
                </c:pt>
              </c:numCache>
            </c:numRef>
          </c:yVal>
        </c:ser>
        <c:ser>
          <c:idx val="5"/>
          <c:order val="5"/>
          <c:tx>
            <c:v>32-way parallel</c:v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Figures!$J$34:$J$37</c:f>
              <c:numCache>
                <c:formatCode>0</c:formatCode>
                <c:ptCount val="4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</c:numCache>
            </c:numRef>
          </c:xVal>
          <c:yVal>
            <c:numRef>
              <c:f>Figures!$I$34:$I$37</c:f>
              <c:numCache>
                <c:formatCode>General</c:formatCode>
                <c:ptCount val="4"/>
                <c:pt idx="0">
                  <c:v>6.6129264035175161E-2</c:v>
                </c:pt>
                <c:pt idx="1">
                  <c:v>8.4232077497529825E-2</c:v>
                </c:pt>
                <c:pt idx="2">
                  <c:v>0.11340414848416616</c:v>
                </c:pt>
                <c:pt idx="3">
                  <c:v>8.6346932066896226E-2</c:v>
                </c:pt>
              </c:numCache>
            </c:numRef>
          </c:yVal>
        </c:ser>
        <c:axId val="83173760"/>
        <c:axId val="83175680"/>
      </c:scatterChart>
      <c:valAx>
        <c:axId val="83173760"/>
        <c:scaling>
          <c:orientation val="minMax"/>
        </c:scaling>
        <c:axPos val="b"/>
        <c:numFmt formatCode="0" sourceLinked="1"/>
        <c:tickLblPos val="none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3175680"/>
        <c:crosses val="autoZero"/>
        <c:crossBetween val="midCat"/>
        <c:majorUnit val="1"/>
      </c:valAx>
      <c:valAx>
        <c:axId val="83175680"/>
        <c:scaling>
          <c:orientation val="minMax"/>
          <c:min val="0"/>
        </c:scaling>
        <c:axPos val="l"/>
        <c:majorGridlines/>
        <c:numFmt formatCode="General" sourceLinked="1"/>
        <c:tickLblPos val="nextTo"/>
        <c:crossAx val="83173760"/>
        <c:crosses val="autoZero"/>
        <c:crossBetween val="midCat"/>
        <c:majorUnit val="2.0000000000000014E-2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5.04737298462693E-2"/>
          <c:y val="3.4348165495706483E-2"/>
          <c:w val="0.89658976838421456"/>
          <c:h val="0.93130366900858763"/>
        </c:manualLayout>
      </c:layout>
      <c:scatterChart>
        <c:scatterStyle val="lineMarker"/>
        <c:ser>
          <c:idx val="0"/>
          <c:order val="0"/>
          <c:tx>
            <c:v>1-way</c:v>
          </c:tx>
          <c:spPr>
            <a:ln>
              <a:solidFill>
                <a:srgbClr val="FF00FF"/>
              </a:solidFill>
            </a:ln>
          </c:spPr>
          <c:marker>
            <c:spPr>
              <a:solidFill>
                <a:srgbClr val="FF00FF"/>
              </a:solidFill>
              <a:ln>
                <a:solidFill>
                  <a:srgbClr val="FF00FF"/>
                </a:solidFill>
              </a:ln>
            </c:spPr>
          </c:marker>
          <c:xVal>
            <c:numRef>
              <c:f>Figures!$J$46</c:f>
              <c:numCache>
                <c:formatCode>0</c:formatCode>
                <c:ptCount val="1"/>
                <c:pt idx="0">
                  <c:v>0</c:v>
                </c:pt>
              </c:numCache>
            </c:numRef>
          </c:xVal>
          <c:yVal>
            <c:numRef>
              <c:f>Figures!$I$46</c:f>
              <c:numCache>
                <c:formatCode>General</c:formatCode>
                <c:ptCount val="1"/>
                <c:pt idx="0">
                  <c:v>1.0986347276364952E-7</c:v>
                </c:pt>
              </c:numCache>
            </c:numRef>
          </c:yVal>
        </c:ser>
        <c:ser>
          <c:idx val="1"/>
          <c:order val="1"/>
          <c:tx>
            <c:v>2-way parallel</c:v>
          </c:tx>
          <c:spPr>
            <a:ln>
              <a:solidFill>
                <a:srgbClr val="4572A7"/>
              </a:solidFill>
            </a:ln>
          </c:spPr>
          <c:marker>
            <c:spPr>
              <a:solidFill>
                <a:srgbClr val="4572A7"/>
              </a:solidFill>
              <a:ln>
                <a:solidFill>
                  <a:srgbClr val="4572A7"/>
                </a:solidFill>
              </a:ln>
            </c:spPr>
          </c:marker>
          <c:xVal>
            <c:numRef>
              <c:f>Figures!$J$49:$J$51</c:f>
              <c:numCache>
                <c:formatCode>0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Figures!$I$49:$I$51</c:f>
              <c:numCache>
                <c:formatCode>General</c:formatCode>
                <c:ptCount val="3"/>
                <c:pt idx="0">
                  <c:v>7.6198967399613113E-2</c:v>
                </c:pt>
                <c:pt idx="1">
                  <c:v>6.1372340097784556E-2</c:v>
                </c:pt>
                <c:pt idx="2">
                  <c:v>6.3303307471820364E-2</c:v>
                </c:pt>
              </c:numCache>
            </c:numRef>
          </c:yVal>
        </c:ser>
        <c:ser>
          <c:idx val="2"/>
          <c:order val="2"/>
          <c:tx>
            <c:v>4-way parallel</c:v>
          </c:tx>
          <c:spPr>
            <a:ln>
              <a:solidFill>
                <a:srgbClr val="DA8137"/>
              </a:solidFill>
            </a:ln>
          </c:spPr>
          <c:marker>
            <c:symbol val="circle"/>
            <c:size val="7"/>
            <c:spPr>
              <a:solidFill>
                <a:srgbClr val="DA8137"/>
              </a:solidFill>
              <a:ln>
                <a:solidFill>
                  <a:srgbClr val="DA8137"/>
                </a:solidFill>
              </a:ln>
            </c:spPr>
          </c:marker>
          <c:xVal>
            <c:numRef>
              <c:f>Figures!$J$53:$J$57</c:f>
              <c:numCache>
                <c:formatCode>0</c:formatCode>
                <c:ptCount val="5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</c:numCache>
            </c:numRef>
          </c:xVal>
          <c:yVal>
            <c:numRef>
              <c:f>Figures!$I$53:$I$57</c:f>
              <c:numCache>
                <c:formatCode>General</c:formatCode>
                <c:ptCount val="5"/>
                <c:pt idx="0">
                  <c:v>7.34331620276958E-2</c:v>
                </c:pt>
                <c:pt idx="1">
                  <c:v>7.3931798616185374E-2</c:v>
                </c:pt>
                <c:pt idx="2">
                  <c:v>9.4115213649577312E-2</c:v>
                </c:pt>
                <c:pt idx="3">
                  <c:v>8.3557567587834336E-2</c:v>
                </c:pt>
                <c:pt idx="4">
                  <c:v>0.10917362672112219</c:v>
                </c:pt>
              </c:numCache>
            </c:numRef>
          </c:yVal>
        </c:ser>
        <c:ser>
          <c:idx val="3"/>
          <c:order val="3"/>
          <c:tx>
            <c:v>8-way parallel</c:v>
          </c:tx>
          <c:spPr>
            <a:ln>
              <a:solidFill>
                <a:srgbClr val="4F6228"/>
              </a:solidFill>
            </a:ln>
          </c:spPr>
          <c:marker>
            <c:symbol val="diamond"/>
            <c:size val="7"/>
            <c:spPr>
              <a:solidFill>
                <a:srgbClr val="4F6228"/>
              </a:solidFill>
              <a:ln>
                <a:solidFill>
                  <a:srgbClr val="4F6228"/>
                </a:solidFill>
              </a:ln>
            </c:spPr>
          </c:marker>
          <c:xVal>
            <c:numRef>
              <c:f>Figures!$J$60:$J$66</c:f>
              <c:numCache>
                <c:formatCode>0</c:formatCode>
                <c:ptCount val="7"/>
                <c:pt idx="0">
                  <c:v>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</c:numCache>
            </c:numRef>
          </c:xVal>
          <c:yVal>
            <c:numRef>
              <c:f>Figures!$I$60:$I$66</c:f>
              <c:numCache>
                <c:formatCode>General</c:formatCode>
                <c:ptCount val="7"/>
                <c:pt idx="0">
                  <c:v>9.8614758791549267E-2</c:v>
                </c:pt>
                <c:pt idx="1">
                  <c:v>5.2318776132538172E-2</c:v>
                </c:pt>
                <c:pt idx="2">
                  <c:v>0.1089435138988919</c:v>
                </c:pt>
                <c:pt idx="3">
                  <c:v>6.8169779174419576E-2</c:v>
                </c:pt>
                <c:pt idx="4">
                  <c:v>0.16022040182129269</c:v>
                </c:pt>
                <c:pt idx="5">
                  <c:v>0.10236769037334391</c:v>
                </c:pt>
                <c:pt idx="6">
                  <c:v>0.22374248699512944</c:v>
                </c:pt>
              </c:numCache>
            </c:numRef>
          </c:yVal>
        </c:ser>
        <c:ser>
          <c:idx val="4"/>
          <c:order val="4"/>
          <c:tx>
            <c:v>16-way parallel</c:v>
          </c:tx>
          <c:spPr>
            <a:ln>
              <a:solidFill>
                <a:srgbClr val="71588F"/>
              </a:solidFill>
            </a:ln>
          </c:spPr>
          <c:marker>
            <c:symbol val="triangle"/>
            <c:size val="7"/>
            <c:spPr>
              <a:solidFill>
                <a:srgbClr val="71588F"/>
              </a:solidFill>
              <a:ln>
                <a:solidFill>
                  <a:srgbClr val="71588F"/>
                </a:solidFill>
              </a:ln>
            </c:spPr>
          </c:marker>
          <c:xVal>
            <c:numRef>
              <c:f>Figures!$J$69:$J$77</c:f>
              <c:numCache>
                <c:formatCode>0</c:formatCode>
                <c:ptCount val="9"/>
                <c:pt idx="0">
                  <c:v>16</c:v>
                </c:pt>
                <c:pt idx="1">
                  <c:v>17</c:v>
                </c:pt>
                <c:pt idx="2">
                  <c:v>18</c:v>
                </c:pt>
                <c:pt idx="3">
                  <c:v>19</c:v>
                </c:pt>
                <c:pt idx="4">
                  <c:v>20</c:v>
                </c:pt>
                <c:pt idx="5">
                  <c:v>21</c:v>
                </c:pt>
                <c:pt idx="6">
                  <c:v>22</c:v>
                </c:pt>
                <c:pt idx="7">
                  <c:v>23</c:v>
                </c:pt>
                <c:pt idx="8">
                  <c:v>24</c:v>
                </c:pt>
              </c:numCache>
            </c:numRef>
          </c:xVal>
          <c:yVal>
            <c:numRef>
              <c:f>Figures!$I$69:$I$77</c:f>
              <c:numCache>
                <c:formatCode>General</c:formatCode>
                <c:ptCount val="9"/>
                <c:pt idx="0">
                  <c:v>0.11443487275891423</c:v>
                </c:pt>
                <c:pt idx="1">
                  <c:v>5.7190697993450307E-2</c:v>
                </c:pt>
                <c:pt idx="2">
                  <c:v>0.13426219237501014</c:v>
                </c:pt>
                <c:pt idx="3">
                  <c:v>0.10531954285169537</c:v>
                </c:pt>
                <c:pt idx="4">
                  <c:v>0.17093971866812971</c:v>
                </c:pt>
                <c:pt idx="5">
                  <c:v>0.10688539030887911</c:v>
                </c:pt>
                <c:pt idx="6">
                  <c:v>0.33138889111716058</c:v>
                </c:pt>
                <c:pt idx="7">
                  <c:v>0.28150335083592143</c:v>
                </c:pt>
                <c:pt idx="8">
                  <c:v>0.61228238051475359</c:v>
                </c:pt>
              </c:numCache>
            </c:numRef>
          </c:yVal>
        </c:ser>
        <c:ser>
          <c:idx val="5"/>
          <c:order val="5"/>
          <c:tx>
            <c:v>32-way parallel</c:v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Figures!$J$81:$J$85</c:f>
              <c:numCache>
                <c:formatCode>0</c:formatCode>
                <c:ptCount val="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</c:numCache>
            </c:numRef>
          </c:xVal>
          <c:yVal>
            <c:numRef>
              <c:f>Figures!$I$81:$I$85</c:f>
              <c:numCache>
                <c:formatCode>General</c:formatCode>
                <c:ptCount val="5"/>
                <c:pt idx="0">
                  <c:v>8.8413064534719213E-2</c:v>
                </c:pt>
                <c:pt idx="1">
                  <c:v>0.10958417954365399</c:v>
                </c:pt>
                <c:pt idx="2">
                  <c:v>0.1569127928166727</c:v>
                </c:pt>
                <c:pt idx="3">
                  <c:v>0.29329362204756426</c:v>
                </c:pt>
                <c:pt idx="4">
                  <c:v>0.65775679366070383</c:v>
                </c:pt>
              </c:numCache>
            </c:numRef>
          </c:yVal>
        </c:ser>
        <c:ser>
          <c:idx val="6"/>
          <c:order val="6"/>
          <c:tx>
            <c:v>48-way parallel</c:v>
          </c:tx>
          <c:spPr>
            <a:ln>
              <a:solidFill>
                <a:srgbClr val="0000FF"/>
              </a:solidFill>
            </a:ln>
          </c:spPr>
          <c:marker>
            <c:symbol val="triangle"/>
            <c:size val="7"/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xVal>
            <c:numRef>
              <c:f>Figures!$J$88</c:f>
              <c:numCache>
                <c:formatCode>0</c:formatCode>
                <c:ptCount val="1"/>
                <c:pt idx="0">
                  <c:v>30</c:v>
                </c:pt>
              </c:numCache>
            </c:numRef>
          </c:xVal>
          <c:yVal>
            <c:numRef>
              <c:f>Figures!$I$88</c:f>
              <c:numCache>
                <c:formatCode>General</c:formatCode>
                <c:ptCount val="1"/>
                <c:pt idx="0">
                  <c:v>0.12794076905593554</c:v>
                </c:pt>
              </c:numCache>
            </c:numRef>
          </c:yVal>
        </c:ser>
        <c:axId val="83182336"/>
        <c:axId val="83184256"/>
      </c:scatterChart>
      <c:valAx>
        <c:axId val="83182336"/>
        <c:scaling>
          <c:orientation val="minMax"/>
        </c:scaling>
        <c:axPos val="b"/>
        <c:numFmt formatCode="0" sourceLinked="1"/>
        <c:tickLblPos val="none"/>
        <c:crossAx val="83184256"/>
        <c:crosses val="autoZero"/>
        <c:crossBetween val="midCat"/>
        <c:majorUnit val="1"/>
      </c:valAx>
      <c:valAx>
        <c:axId val="83184256"/>
        <c:scaling>
          <c:orientation val="minMax"/>
        </c:scaling>
        <c:axPos val="l"/>
        <c:majorGridlines/>
        <c:numFmt formatCode="General" sourceLinked="1"/>
        <c:tickLblPos val="nextTo"/>
        <c:crossAx val="83182336"/>
        <c:crosses val="autoZero"/>
        <c:crossBetween val="midCat"/>
      </c:valAx>
    </c:plotArea>
    <c:plotVisOnly val="1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7.4190359574431514E-2"/>
          <c:y val="3.9687291099336441E-2"/>
          <c:w val="0.89690692009223705"/>
          <c:h val="0.92062541780132789"/>
        </c:manualLayout>
      </c:layout>
      <c:scatterChart>
        <c:scatterStyle val="lineMarker"/>
        <c:ser>
          <c:idx val="0"/>
          <c:order val="0"/>
          <c:tx>
            <c:v>1-way</c:v>
          </c:tx>
          <c:xVal>
            <c:numRef>
              <c:f>Summary!$K$3</c:f>
              <c:numCache>
                <c:formatCode>0</c:formatCode>
                <c:ptCount val="1"/>
                <c:pt idx="0">
                  <c:v>0</c:v>
                </c:pt>
              </c:numCache>
            </c:numRef>
          </c:xVal>
          <c:yVal>
            <c:numRef>
              <c:f>Summary!$J$3</c:f>
              <c:numCache>
                <c:formatCode>General</c:formatCode>
                <c:ptCount val="1"/>
                <c:pt idx="0">
                  <c:v>-2.1890703250093716E-8</c:v>
                </c:pt>
              </c:numCache>
            </c:numRef>
          </c:yVal>
        </c:ser>
        <c:ser>
          <c:idx val="1"/>
          <c:order val="1"/>
          <c:tx>
            <c:v>2-way parallel</c:v>
          </c:tx>
          <c:xVal>
            <c:numRef>
              <c:f>Summary!$K$5:$K$7</c:f>
              <c:numCache>
                <c:formatCode>0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Summary!$J$5:$J$7</c:f>
              <c:numCache>
                <c:formatCode>General</c:formatCode>
                <c:ptCount val="3"/>
                <c:pt idx="0">
                  <c:v>3.6079595195920341E-2</c:v>
                </c:pt>
                <c:pt idx="1">
                  <c:v>-6.4488931550772477E-3</c:v>
                </c:pt>
                <c:pt idx="2">
                  <c:v>1.0811736655442329E-2</c:v>
                </c:pt>
              </c:numCache>
            </c:numRef>
          </c:yVal>
        </c:ser>
        <c:ser>
          <c:idx val="2"/>
          <c:order val="2"/>
          <c:tx>
            <c:v>4-way parallel</c:v>
          </c:tx>
          <c:xVal>
            <c:numRef>
              <c:f>Summary!$K$9:$K$13</c:f>
              <c:numCache>
                <c:formatCode>0</c:formatCode>
                <c:ptCount val="5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</c:numCache>
            </c:numRef>
          </c:xVal>
          <c:yVal>
            <c:numRef>
              <c:f>Summary!$J$9:$J$13</c:f>
              <c:numCache>
                <c:formatCode>General</c:formatCode>
                <c:ptCount val="5"/>
                <c:pt idx="0">
                  <c:v>3.9641538838455691E-2</c:v>
                </c:pt>
                <c:pt idx="1">
                  <c:v>-4.0787765436023421E-3</c:v>
                </c:pt>
                <c:pt idx="2">
                  <c:v>2.0158711795100748E-2</c:v>
                </c:pt>
                <c:pt idx="3">
                  <c:v>1.2949179029120971E-2</c:v>
                </c:pt>
                <c:pt idx="4">
                  <c:v>5.124284676297966E-2</c:v>
                </c:pt>
              </c:numCache>
            </c:numRef>
          </c:yVal>
        </c:ser>
        <c:ser>
          <c:idx val="3"/>
          <c:order val="3"/>
          <c:tx>
            <c:v>8-way parallel</c:v>
          </c:tx>
          <c:marker>
            <c:symbol val="circle"/>
            <c:size val="7"/>
          </c:marker>
          <c:xVal>
            <c:numRef>
              <c:f>Summary!$K$15:$K$21</c:f>
              <c:numCache>
                <c:formatCode>0</c:formatCode>
                <c:ptCount val="7"/>
                <c:pt idx="0">
                  <c:v>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</c:numCache>
            </c:numRef>
          </c:xVal>
          <c:yVal>
            <c:numRef>
              <c:f>Summary!$J$15:$J$21</c:f>
              <c:numCache>
                <c:formatCode>General</c:formatCode>
                <c:ptCount val="7"/>
                <c:pt idx="0">
                  <c:v>4.9033967474013729E-2</c:v>
                </c:pt>
                <c:pt idx="1">
                  <c:v>7.9976376033101884E-3</c:v>
                </c:pt>
                <c:pt idx="2">
                  <c:v>2.5306737028783634E-2</c:v>
                </c:pt>
                <c:pt idx="3">
                  <c:v>2.6074685980864074E-2</c:v>
                </c:pt>
                <c:pt idx="4">
                  <c:v>6.9034058035552404E-2</c:v>
                </c:pt>
                <c:pt idx="5">
                  <c:v>6.4391139483061702E-2</c:v>
                </c:pt>
                <c:pt idx="6">
                  <c:v>0.22459894642745243</c:v>
                </c:pt>
              </c:numCache>
            </c:numRef>
          </c:yVal>
        </c:ser>
        <c:ser>
          <c:idx val="4"/>
          <c:order val="4"/>
          <c:tx>
            <c:v>16-way parallel</c:v>
          </c:tx>
          <c:marker>
            <c:symbol val="triangle"/>
            <c:size val="7"/>
          </c:marker>
          <c:xVal>
            <c:numRef>
              <c:f>Summary!$K$23:$K$31</c:f>
              <c:numCache>
                <c:formatCode>0</c:formatCode>
                <c:ptCount val="9"/>
                <c:pt idx="0">
                  <c:v>16</c:v>
                </c:pt>
                <c:pt idx="1">
                  <c:v>17</c:v>
                </c:pt>
                <c:pt idx="2">
                  <c:v>18</c:v>
                </c:pt>
                <c:pt idx="3">
                  <c:v>19</c:v>
                </c:pt>
                <c:pt idx="4">
                  <c:v>20</c:v>
                </c:pt>
                <c:pt idx="5">
                  <c:v>21</c:v>
                </c:pt>
                <c:pt idx="6">
                  <c:v>22</c:v>
                </c:pt>
                <c:pt idx="7">
                  <c:v>23</c:v>
                </c:pt>
                <c:pt idx="8">
                  <c:v>24</c:v>
                </c:pt>
              </c:numCache>
            </c:numRef>
          </c:xVal>
          <c:yVal>
            <c:numRef>
              <c:f>Summary!$J$23:$J$31</c:f>
              <c:numCache>
                <c:formatCode>General</c:formatCode>
                <c:ptCount val="9"/>
                <c:pt idx="0">
                  <c:v>7.2488467197980438E-2</c:v>
                </c:pt>
                <c:pt idx="1">
                  <c:v>4.5774789047091029E-2</c:v>
                </c:pt>
                <c:pt idx="2">
                  <c:v>3.5555651514800571E-2</c:v>
                </c:pt>
                <c:pt idx="3">
                  <c:v>8.338045112240873E-2</c:v>
                </c:pt>
                <c:pt idx="4">
                  <c:v>5.3348107458762062E-2</c:v>
                </c:pt>
                <c:pt idx="5">
                  <c:v>0.24304755530326261</c:v>
                </c:pt>
                <c:pt idx="6">
                  <c:v>0.17783223385028443</c:v>
                </c:pt>
                <c:pt idx="7">
                  <c:v>1.9345284307753743E-2</c:v>
                </c:pt>
                <c:pt idx="8">
                  <c:v>0.51229117153944692</c:v>
                </c:pt>
              </c:numCache>
            </c:numRef>
          </c:yVal>
        </c:ser>
        <c:ser>
          <c:idx val="5"/>
          <c:order val="5"/>
          <c:tx>
            <c:v>32-way parallel</c:v>
          </c:tx>
          <c:xVal>
            <c:numRef>
              <c:f>Summary!$K$34:$K$39</c:f>
              <c:numCache>
                <c:formatCode>0</c:formatCode>
                <c:ptCount val="6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</c:numCache>
            </c:numRef>
          </c:xVal>
          <c:yVal>
            <c:numRef>
              <c:f>Summary!$J$34:$J$39</c:f>
              <c:numCache>
                <c:formatCode>General</c:formatCode>
                <c:ptCount val="6"/>
                <c:pt idx="0">
                  <c:v>9.4820302030227094E-2</c:v>
                </c:pt>
                <c:pt idx="1">
                  <c:v>4.2699005157506298E-2</c:v>
                </c:pt>
                <c:pt idx="2">
                  <c:v>5.7649456026025003E-2</c:v>
                </c:pt>
                <c:pt idx="3">
                  <c:v>8.5829551789355502E-2</c:v>
                </c:pt>
                <c:pt idx="4">
                  <c:v>0.19919678812408328</c:v>
                </c:pt>
                <c:pt idx="5">
                  <c:v>0.53036918640653352</c:v>
                </c:pt>
              </c:numCache>
            </c:numRef>
          </c:yVal>
        </c:ser>
        <c:ser>
          <c:idx val="6"/>
          <c:order val="6"/>
          <c:tx>
            <c:v>48-way parallel</c:v>
          </c:tx>
          <c:xVal>
            <c:numRef>
              <c:f>Summary!$K$42:$K$44</c:f>
              <c:numCache>
                <c:formatCode>0</c:formatCode>
                <c:ptCount val="3"/>
                <c:pt idx="0">
                  <c:v>31</c:v>
                </c:pt>
                <c:pt idx="1">
                  <c:v>32</c:v>
                </c:pt>
                <c:pt idx="2">
                  <c:v>33</c:v>
                </c:pt>
              </c:numCache>
            </c:numRef>
          </c:xVal>
          <c:yVal>
            <c:numRef>
              <c:f>Summary!$J$42:$J$44</c:f>
              <c:numCache>
                <c:formatCode>General</c:formatCode>
                <c:ptCount val="3"/>
                <c:pt idx="0">
                  <c:v>0.1148898750950488</c:v>
                </c:pt>
                <c:pt idx="1">
                  <c:v>4.6176368896130957E-2</c:v>
                </c:pt>
                <c:pt idx="2">
                  <c:v>8.3768695435049556E-2</c:v>
                </c:pt>
              </c:numCache>
            </c:numRef>
          </c:yVal>
        </c:ser>
        <c:ser>
          <c:idx val="7"/>
          <c:order val="7"/>
          <c:tx>
            <c:v>64-way parallel</c:v>
          </c:tx>
          <c:spPr>
            <a:ln>
              <a:solidFill>
                <a:schemeClr val="accent2"/>
              </a:solidFill>
            </a:ln>
          </c:spPr>
          <c:marker>
            <c:symbol val="dot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xVal>
            <c:numRef>
              <c:f>Summary!$K$47:$K$50</c:f>
              <c:numCache>
                <c:formatCode>0</c:formatCode>
                <c:ptCount val="4"/>
                <c:pt idx="0">
                  <c:v>34</c:v>
                </c:pt>
                <c:pt idx="1">
                  <c:v>35</c:v>
                </c:pt>
                <c:pt idx="2">
                  <c:v>36</c:v>
                </c:pt>
                <c:pt idx="3">
                  <c:v>37</c:v>
                </c:pt>
              </c:numCache>
            </c:numRef>
          </c:xVal>
          <c:yVal>
            <c:numRef>
              <c:f>Summary!$J$47:$J$50</c:f>
              <c:numCache>
                <c:formatCode>General</c:formatCode>
                <c:ptCount val="4"/>
                <c:pt idx="0">
                  <c:v>0.18314485587970741</c:v>
                </c:pt>
                <c:pt idx="1">
                  <c:v>5.1121897217752704E-2</c:v>
                </c:pt>
                <c:pt idx="2">
                  <c:v>0.19975733181117958</c:v>
                </c:pt>
                <c:pt idx="3">
                  <c:v>0.31931299552080317</c:v>
                </c:pt>
              </c:numCache>
            </c:numRef>
          </c:yVal>
        </c:ser>
        <c:ser>
          <c:idx val="8"/>
          <c:order val="8"/>
          <c:tx>
            <c:v>128-way parallel</c:v>
          </c:tx>
          <c:spPr>
            <a:ln>
              <a:solidFill>
                <a:srgbClr val="FF0000"/>
              </a:solidFill>
            </a:ln>
          </c:spPr>
          <c:marker>
            <c:symbol val="diamond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Summary!$K$53:$K$57</c:f>
              <c:numCache>
                <c:formatCode>0</c:formatCode>
                <c:ptCount val="5"/>
                <c:pt idx="0">
                  <c:v>38</c:v>
                </c:pt>
                <c:pt idx="1">
                  <c:v>39</c:v>
                </c:pt>
                <c:pt idx="2">
                  <c:v>40</c:v>
                </c:pt>
                <c:pt idx="3">
                  <c:v>41</c:v>
                </c:pt>
                <c:pt idx="4">
                  <c:v>42</c:v>
                </c:pt>
              </c:numCache>
            </c:numRef>
          </c:xVal>
          <c:yVal>
            <c:numRef>
              <c:f>Summary!$J$53:$J$57</c:f>
              <c:numCache>
                <c:formatCode>General</c:formatCode>
                <c:ptCount val="5"/>
                <c:pt idx="0">
                  <c:v>8.1076366898226532E-2</c:v>
                </c:pt>
                <c:pt idx="1">
                  <c:v>0.10386542735300312</c:v>
                </c:pt>
                <c:pt idx="2">
                  <c:v>0.15391802651413933</c:v>
                </c:pt>
                <c:pt idx="3">
                  <c:v>0.2721615824759227</c:v>
                </c:pt>
                <c:pt idx="4">
                  <c:v>0.62785545703739698</c:v>
                </c:pt>
              </c:numCache>
            </c:numRef>
          </c:yVal>
        </c:ser>
        <c:axId val="113948928"/>
        <c:axId val="115230976"/>
      </c:scatterChart>
      <c:valAx>
        <c:axId val="113948928"/>
        <c:scaling>
          <c:orientation val="minMax"/>
        </c:scaling>
        <c:axPos val="b"/>
        <c:numFmt formatCode="0" sourceLinked="1"/>
        <c:tickLblPos val="none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15230976"/>
        <c:crosses val="autoZero"/>
        <c:crossBetween val="midCat"/>
        <c:majorUnit val="1"/>
      </c:valAx>
      <c:valAx>
        <c:axId val="115230976"/>
        <c:scaling>
          <c:orientation val="minMax"/>
          <c:min val="-2.0000000000000014E-2"/>
        </c:scaling>
        <c:axPos val="l"/>
        <c:majorGridlines/>
        <c:numFmt formatCode="General" sourceLinked="1"/>
        <c:tickLblPos val="nextTo"/>
        <c:crossAx val="113948928"/>
        <c:crossesAt val="0"/>
        <c:crossBetween val="midCat"/>
        <c:majorUnit val="5.0000000000000024E-2"/>
      </c:valAx>
    </c:plotArea>
    <c:plotVisOnly val="1"/>
    <c:dispBlanksAs val="gap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0.57895</cdr:x>
      <cdr:y>0.84309</cdr:y>
    </cdr:from>
    <cdr:to>
      <cdr:x>0.65907</cdr:x>
      <cdr:y>0.9112</cdr:y>
    </cdr:to>
    <cdr:sp macro="" textlink="">
      <cdr:nvSpPr>
        <cdr:cNvPr id="2" name="TextBox 1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29200" y="3429000"/>
          <a:ext cx="696023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Arial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Arial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Arial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Arial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Arial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Arial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Arial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Arial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Arial"/>
            </a:defRPr>
          </a:lvl9pPr>
        </a:lstStyle>
        <a:p xmlns:a="http://schemas.openxmlformats.org/drawingml/2006/main">
          <a:pPr algn="r" rtl="0" fontAlgn="base">
            <a:spcBef>
              <a:spcPct val="0"/>
            </a:spcBef>
            <a:spcAft>
              <a:spcPct val="0"/>
            </a:spcAft>
          </a:pPr>
          <a:r>
            <a:rPr lang="en-US" sz="1200" b="1" kern="1200" dirty="0">
              <a:solidFill>
                <a:srgbClr val="7030A0"/>
              </a:solidFill>
              <a:latin typeface="Arial" charset="0"/>
            </a:rPr>
            <a:t>16-way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0463" y="681038"/>
            <a:ext cx="4538662" cy="3403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11650"/>
            <a:ext cx="5486400" cy="40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171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smtClean="0"/>
            </a:lvl1pPr>
          </a:lstStyle>
          <a:p>
            <a:pPr>
              <a:defRPr/>
            </a:pPr>
            <a:fld id="{370173B2-124D-4BC8-AF9F-167E85A21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7"/>
          <p:cNvSpPr txBox="1">
            <a:spLocks noGrp="1" noChangeArrowheads="1"/>
          </p:cNvSpPr>
          <p:nvPr/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70D16C9F-DC02-415C-AAAD-5A2A1BC75D74}" type="slidenum">
              <a:rPr lang="en-US" sz="1200" b="0"/>
              <a:pPr algn="r" eaLnBrk="0" hangingPunct="0"/>
              <a:t>1</a:t>
            </a:fld>
            <a:endParaRPr lang="en-US" sz="1200" b="0" dirty="0"/>
          </a:p>
        </p:txBody>
      </p:sp>
      <p:sp>
        <p:nvSpPr>
          <p:cNvPr id="79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BEF87F72-AFF9-4355-9830-B90CFCCF6423}" type="slidenum">
              <a:rPr lang="en-US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rtl="0"/>
              <a:t>11</a:t>
            </a:fld>
            <a:endParaRPr lang="en-US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BEF87F72-AFF9-4355-9830-B90CFCCF6423}" type="slidenum">
              <a:rPr lang="en-US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rtl="0"/>
              <a:t>12</a:t>
            </a:fld>
            <a:endParaRPr lang="en-US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BEF87F72-AFF9-4355-9830-B90CFCCF6423}" type="slidenum">
              <a:rPr lang="en-US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rtl="0"/>
              <a:t>13</a:t>
            </a:fld>
            <a:endParaRPr lang="en-US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70173B2-124D-4BC8-AF9F-167E85A21D5D}" type="slidenum">
              <a:rPr lang="en-US" sz="1200" b="1" kern="120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z="1200" b="1" kern="1200">
              <a:solidFill>
                <a:prstClr val="black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70173B2-124D-4BC8-AF9F-167E85A21D5D}" type="slidenum">
              <a:rPr lang="en-US" sz="1200" b="1" kern="120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z="1200" b="1" kern="1200">
              <a:solidFill>
                <a:prstClr val="black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70173B2-124D-4BC8-AF9F-167E85A21D5D}" type="slidenum">
              <a:rPr lang="en-US" sz="1200" b="1" kern="120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z="1200" b="1" kern="1200">
              <a:solidFill>
                <a:prstClr val="black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EF87F72-AFF9-4355-9830-B90CFCCF6423}" type="slidenum">
              <a:rPr lang="en-US" sz="1200" b="1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 b="1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EF87F72-AFF9-4355-9830-B90CFCCF6423}" type="slidenum">
              <a:rPr lang="en-US" sz="1200" b="1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 b="1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EF87F72-AFF9-4355-9830-B90CFCCF6423}" type="slidenum">
              <a:rPr lang="en-US" sz="1200" b="1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 b="1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70173B2-124D-4BC8-AF9F-167E85A21D5D}" type="slidenum">
              <a:rPr lang="en-US" sz="1200" b="1" kern="120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z="1200" b="1" kern="1200">
              <a:solidFill>
                <a:prstClr val="black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70173B2-124D-4BC8-AF9F-167E85A21D5D}" type="slidenum">
              <a:rPr lang="en-US" sz="1200" b="1" kern="120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z="1200" b="1" kern="1200">
              <a:solidFill>
                <a:prstClr val="black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ED86E19-6A29-4DC4-A51B-A0F89AA63083}" type="slidenum">
              <a:rPr lang="en-US" sz="1200" b="1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 b="1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E561BF2-50D9-429A-9CB2-7F17F0399C44}" type="slidenum">
              <a:rPr lang="en-US" sz="1200" b="1" kern="120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 b="1" kern="1200">
              <a:solidFill>
                <a:prstClr val="black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FC01DF2C-9F81-4783-AD56-70A37432B2A6}" type="slidenum">
              <a:rPr lang="en-US" sz="1200" b="1" kern="120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 b="1" kern="1200">
              <a:solidFill>
                <a:prstClr val="black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2050" y="681038"/>
            <a:ext cx="4537075" cy="34036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9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2193925"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2193925" rtl="0" fontAlgn="base">
              <a:spcBef>
                <a:spcPct val="0"/>
              </a:spcBef>
              <a:spcAft>
                <a:spcPct val="0"/>
              </a:spcAft>
              <a:defRPr/>
            </a:pPr>
            <a:fld id="{9B28CDFA-7832-4241-83E2-E5D5A902760A}" type="slidenum">
              <a:rPr lang="en-US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defTabSz="2193925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93EFC-241E-46B5-87B6-5A5EA19C5207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93EFC-241E-46B5-87B6-5A5EA19C5207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5DA8D-0B29-49EC-8227-F9343CE57E7E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5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82625"/>
            <a:ext cx="4533900" cy="3400425"/>
          </a:xfrm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10063"/>
            <a:ext cx="5029200" cy="4084637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6D3C7A-A968-40A2-A0E2-0F144E87576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4855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855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 b="0">
                <a:solidFill>
                  <a:srgbClr val="FFFF0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E1BF98-9216-4364-8034-ABD0BF0EF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AFC96-1B57-4A3D-B601-E4F9625BB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340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340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F38D277B-FAF8-438E-856A-EAE1380EB9A0}" type="datetimeFigureOut">
              <a:rPr lang="en-US" sz="1200" kern="1200">
                <a:solidFill>
                  <a:srgbClr val="B0B0B0"/>
                </a:solidFill>
                <a:latin typeface="Arial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12/9/2008</a:t>
            </a:fld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B35D20B-878E-4718-A1EB-A0C9B4CD19FC}" type="slidenum">
              <a:rPr lang="en-US" sz="1200" kern="1200">
                <a:solidFill>
                  <a:srgbClr val="B0B0B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08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A4FE87F3-AAE4-4A46-9961-4FA3BB2354C3}" type="datetimeFigureOut">
              <a:rPr lang="en-US" sz="1200" kern="1200">
                <a:solidFill>
                  <a:srgbClr val="B0B0B0"/>
                </a:solidFill>
                <a:latin typeface="Arial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12/9/2008</a:t>
            </a:fld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E778CC55-E505-4697-BFC3-568116BB1466}" type="slidenum">
              <a:rPr lang="en-US" sz="1200" kern="1200">
                <a:solidFill>
                  <a:srgbClr val="B0B0B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44855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855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 b="0">
                <a:solidFill>
                  <a:srgbClr val="FFFF0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3855BDC-BC8B-4345-8EE7-23C890C6022B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076899D-FFC3-4469-9655-B235E84A17F8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153E00F-0548-4AA3-8F3A-BE855D087354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066800"/>
            <a:ext cx="4419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419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C2E86A7B-AEC3-40AA-8E5C-EE04E3900C32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9E4EADE-3C36-458C-955D-940C878FCC01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D9CBC377-9E54-4F7D-92D7-8E7E7055F0CA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C14309CA-8BAC-449B-8F8C-C7ECF887E5F9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A31C682-0555-411E-ACFB-0E1FA4C50836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2400"/>
            <a:ext cx="22860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7056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62D65-87BD-4B09-BE1A-443E12E3C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FC80E45-B047-4E1C-ADE7-BFFC737E486B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C7DAF58-37A0-4BE3-9636-3F665ADE6901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2400"/>
            <a:ext cx="22860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7056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C2CD0F82-D7B3-4E19-BBE1-FAEF5A37ECAD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44855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855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 b="0">
                <a:solidFill>
                  <a:srgbClr val="FFFF0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566C898E-DFB5-464F-A695-D5A819EF6243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F22290C-7FF8-4817-9191-4F7CBD97E3A6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A2EAA7F-35B9-4092-8A1E-59E72F43837E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066800"/>
            <a:ext cx="4419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419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308BCD2-83C3-4640-9608-8C49000D0B15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92BA8201-68C3-4A0B-BD3E-7387FFF7A485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A96BB57-F910-4791-B2C9-0D263CC8654A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96F34DCB-8FCE-42E2-8959-8A5AA859BE36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6856413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228600" y="22860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533400" y="22860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838200" y="22860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228600" y="53340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533400" y="53340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838200" y="53340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228600" y="83820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33400" y="83820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1143000" y="53340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228600" y="114300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152400" y="144780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381000" y="144780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461963" y="5157788"/>
            <a:ext cx="44561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0" hangingPunct="0">
              <a:defRPr/>
            </a:pPr>
            <a:r>
              <a:rPr lang="en-US" sz="2400" b="0"/>
              <a:t>EGA Discussion</a:t>
            </a:r>
          </a:p>
          <a:p>
            <a:pPr algn="l" eaLnBrk="0" hangingPunct="0">
              <a:defRPr/>
            </a:pPr>
            <a:r>
              <a:rPr lang="en-US" sz="2400" b="0"/>
              <a:t>November 2004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231775" y="2038350"/>
            <a:ext cx="64912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 b="0">
                <a:solidFill>
                  <a:srgbClr val="808080"/>
                </a:solidFill>
                <a:latin typeface="Futura Bk" pitchFamily="34" charset="0"/>
              </a:rPr>
              <a:t>Promoting and Standardizing Grid Computing</a:t>
            </a:r>
            <a:r>
              <a:rPr lang="en-US" sz="2200" b="0">
                <a:solidFill>
                  <a:srgbClr val="808080"/>
                </a:solidFill>
              </a:rPr>
              <a:t> </a:t>
            </a:r>
          </a:p>
        </p:txBody>
      </p:sp>
      <p:sp>
        <p:nvSpPr>
          <p:cNvPr id="17" name="WordArt 17"/>
          <p:cNvSpPr>
            <a:spLocks noChangeArrowheads="1" noChangeShapeType="1" noTextEdit="1"/>
          </p:cNvSpPr>
          <p:nvPr/>
        </p:nvSpPr>
        <p:spPr bwMode="auto">
          <a:xfrm>
            <a:off x="4230688" y="1047750"/>
            <a:ext cx="2057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solidFill>
                  <a:srgbClr val="808080">
                    <a:alpha val="70195"/>
                  </a:srgbClr>
                </a:solidFill>
                <a:latin typeface="Haettenschweiler"/>
              </a:rPr>
              <a:t>Forum</a:t>
            </a:r>
          </a:p>
        </p:txBody>
      </p:sp>
      <p:sp>
        <p:nvSpPr>
          <p:cNvPr id="18" name="WordArt 18"/>
          <p:cNvSpPr>
            <a:spLocks noChangeArrowheads="1" noChangeShapeType="1" noTextEdit="1"/>
          </p:cNvSpPr>
          <p:nvPr/>
        </p:nvSpPr>
        <p:spPr bwMode="auto">
          <a:xfrm>
            <a:off x="649288" y="1047750"/>
            <a:ext cx="2057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solidFill>
                  <a:srgbClr val="808080">
                    <a:alpha val="70195"/>
                  </a:srgbClr>
                </a:solidFill>
                <a:latin typeface="Haettenschweiler"/>
              </a:rPr>
              <a:t>Global</a:t>
            </a:r>
          </a:p>
        </p:txBody>
      </p:sp>
      <p:sp>
        <p:nvSpPr>
          <p:cNvPr id="19" name="WordArt 19"/>
          <p:cNvSpPr>
            <a:spLocks noChangeArrowheads="1" noChangeShapeType="1" noTextEdit="1"/>
          </p:cNvSpPr>
          <p:nvPr/>
        </p:nvSpPr>
        <p:spPr bwMode="auto">
          <a:xfrm>
            <a:off x="2782888" y="1047750"/>
            <a:ext cx="1371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solidFill>
                  <a:schemeClr val="hlink">
                    <a:alpha val="70195"/>
                  </a:schemeClr>
                </a:solidFill>
                <a:latin typeface="Haettenschweiler"/>
              </a:rPr>
              <a:t>Grid</a:t>
            </a:r>
          </a:p>
        </p:txBody>
      </p:sp>
      <p:pic>
        <p:nvPicPr>
          <p:cNvPr id="20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8950" y="165100"/>
            <a:ext cx="84137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0" y="0"/>
            <a:ext cx="155575" cy="6858000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C0FB270C-4861-4DE4-A5F9-D7E3DCB5D619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9F5EB49-D465-49A0-A46B-FB1943CFDDE3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99B126E3-B5D6-403A-879E-5C8A90ED8E6F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2400"/>
            <a:ext cx="22860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7056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58096E6-865A-4C7F-BC43-71B384CD2373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chemeClr val="tx2"/>
          </a:solidFill>
        </p:spPr>
        <p:txBody>
          <a:bodyPr/>
          <a:lstStyle>
            <a:lvl1pPr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hangingPunct="0">
              <a:defRPr/>
            </a:pPr>
            <a:fld id="{DC73230C-FDFE-4549-933B-E0915F99ABD6}" type="datetimeFigureOut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 eaLnBrk="0" hangingPunct="0">
                <a:defRPr/>
              </a:pPr>
              <a:t>12/9/2008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hangingPunct="0">
              <a:defRPr/>
            </a:pPr>
            <a:endParaRPr lang="en-US" sz="1200" b="1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hangingPunct="0">
              <a:defRPr/>
            </a:pPr>
            <a:fld id="{E74540CE-41C4-48ED-A358-4B5113F205C4}" type="slidenum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 eaLnBrk="0" hangingPunct="0">
                <a:defRPr/>
              </a:pPr>
              <a:t>‹#›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tx2">
              <a:lumMod val="75000"/>
            </a:schemeClr>
          </a:solidFill>
        </p:spPr>
        <p:txBody>
          <a:bodyPr/>
          <a:lstStyle>
            <a:lvl1pPr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hangingPunct="0">
              <a:defRPr/>
            </a:pPr>
            <a:fld id="{C9F4D3D1-9EDC-46AB-BC92-7504EAB3317A}" type="datetimeFigureOut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 eaLnBrk="0" hangingPunct="0">
                <a:defRPr/>
              </a:pPr>
              <a:t>12/9/2008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hangingPunct="0">
              <a:defRPr/>
            </a:pPr>
            <a:endParaRPr lang="en-US" sz="1200" b="1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hangingPunct="0">
              <a:defRPr/>
            </a:pPr>
            <a:fld id="{8EBBBD52-455A-4133-93AB-8B2D07F2EAE7}" type="slidenum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 eaLnBrk="0" hangingPunct="0">
                <a:defRPr/>
              </a:pPr>
              <a:t>‹#›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hangingPunct="0">
              <a:defRPr/>
            </a:pPr>
            <a:fld id="{5685BCA2-F2F2-4A80-95D8-0B49288E40F4}" type="datetimeFigureOut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 eaLnBrk="0" hangingPunct="0">
                <a:defRPr/>
              </a:pPr>
              <a:t>12/9/2008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hangingPunct="0">
              <a:defRPr/>
            </a:pPr>
            <a:endParaRPr lang="en-US" sz="1200" b="1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hangingPunct="0">
              <a:defRPr/>
            </a:pPr>
            <a:fld id="{A8657517-251E-4D2B-AE68-510320BA96E1}" type="slidenum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 eaLnBrk="0" hangingPunct="0">
                <a:defRPr/>
              </a:pPr>
              <a:t>‹#›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hangingPunct="0">
              <a:defRPr/>
            </a:pPr>
            <a:fld id="{E5A1C077-53D3-4BB1-8799-0F3234B3B275}" type="datetimeFigureOut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 eaLnBrk="0" hangingPunct="0">
                <a:defRPr/>
              </a:pPr>
              <a:t>12/9/2008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hangingPunct="0">
              <a:defRPr/>
            </a:pPr>
            <a:endParaRPr lang="en-US" sz="1200" b="1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hangingPunct="0">
              <a:defRPr/>
            </a:pPr>
            <a:fld id="{01895A19-CBFB-4A66-A332-7C8EB61024A1}" type="slidenum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 eaLnBrk="0" hangingPunct="0">
                <a:defRPr/>
              </a:pPr>
              <a:t>‹#›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hangingPunct="0">
              <a:defRPr/>
            </a:pPr>
            <a:fld id="{78510C0E-9CD7-4406-A87E-BF402931B973}" type="datetimeFigureOut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 eaLnBrk="0" hangingPunct="0">
                <a:defRPr/>
              </a:pPr>
              <a:t>12/9/2008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hangingPunct="0">
              <a:defRPr/>
            </a:pPr>
            <a:endParaRPr lang="en-US" sz="1200" b="1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hangingPunct="0">
              <a:defRPr/>
            </a:pPr>
            <a:fld id="{D8399C55-4550-42B4-9647-847E5C6C3C02}" type="slidenum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 eaLnBrk="0" hangingPunct="0">
                <a:defRPr/>
              </a:pPr>
              <a:t>‹#›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hangingPunct="0">
              <a:defRPr/>
            </a:pPr>
            <a:fld id="{410911C8-1C05-4323-B704-20C225B868C1}" type="datetimeFigureOut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 eaLnBrk="0" hangingPunct="0">
                <a:defRPr/>
              </a:pPr>
              <a:t>12/9/2008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hangingPunct="0">
              <a:defRPr/>
            </a:pPr>
            <a:endParaRPr lang="en-US" sz="1200" b="1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hangingPunct="0">
              <a:defRPr/>
            </a:pPr>
            <a:fld id="{D8D4568E-5E2B-45DB-B874-2F2B09E19492}" type="slidenum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 eaLnBrk="0" hangingPunct="0">
                <a:defRPr/>
              </a:pPr>
              <a:t>‹#›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B9EE4-234D-4B3F-BC10-B8123EA68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hangingPunct="0">
              <a:defRPr/>
            </a:pPr>
            <a:fld id="{1280E268-18FC-4E7B-A47D-D69ABA836796}" type="datetimeFigureOut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 eaLnBrk="0" hangingPunct="0">
                <a:defRPr/>
              </a:pPr>
              <a:t>12/9/2008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hangingPunct="0">
              <a:defRPr/>
            </a:pPr>
            <a:endParaRPr lang="en-US" sz="1200" b="1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hangingPunct="0">
              <a:defRPr/>
            </a:pPr>
            <a:fld id="{24CAC747-358F-4E40-A56B-D993A17174F9}" type="slidenum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 eaLnBrk="0" hangingPunct="0">
                <a:defRPr/>
              </a:pPr>
              <a:t>‹#›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hangingPunct="0">
              <a:defRPr/>
            </a:pPr>
            <a:fld id="{A97FC1F7-CE5A-4490-A8D7-A27D7BBE80E7}" type="datetimeFigureOut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 eaLnBrk="0" hangingPunct="0">
                <a:defRPr/>
              </a:pPr>
              <a:t>12/9/2008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hangingPunct="0">
              <a:defRPr/>
            </a:pPr>
            <a:endParaRPr lang="en-US" sz="1200" b="1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hangingPunct="0">
              <a:defRPr/>
            </a:pPr>
            <a:fld id="{FE1763D9-0CE3-41C0-929E-6F091F19B06D}" type="slidenum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 eaLnBrk="0" hangingPunct="0">
                <a:defRPr/>
              </a:pPr>
              <a:t>‹#›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hangingPunct="0">
              <a:defRPr/>
            </a:pPr>
            <a:fld id="{D400A34D-EDE2-4950-BC36-9EEAE35A275B}" type="datetimeFigureOut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 eaLnBrk="0" hangingPunct="0">
                <a:defRPr/>
              </a:pPr>
              <a:t>12/9/2008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hangingPunct="0">
              <a:defRPr/>
            </a:pPr>
            <a:endParaRPr lang="en-US" sz="1200" b="1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hangingPunct="0">
              <a:defRPr/>
            </a:pPr>
            <a:fld id="{28C0EA9B-131A-4CCF-A9BC-A6774AFD76B0}" type="slidenum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 eaLnBrk="0" hangingPunct="0">
                <a:defRPr/>
              </a:pPr>
              <a:t>‹#›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hangingPunct="0">
              <a:defRPr/>
            </a:pPr>
            <a:fld id="{3CB733EC-BD1F-4DEB-9D30-39B64265C99A}" type="datetimeFigureOut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 eaLnBrk="0" hangingPunct="0">
                <a:defRPr/>
              </a:pPr>
              <a:t>12/9/2008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hangingPunct="0">
              <a:defRPr/>
            </a:pPr>
            <a:endParaRPr lang="en-US" sz="1200" b="1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hangingPunct="0">
              <a:defRPr/>
            </a:pPr>
            <a:fld id="{85B4CCC1-3A37-425C-8841-6720DB7F0F35}" type="slidenum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 eaLnBrk="0" hangingPunct="0">
                <a:defRPr/>
              </a:pPr>
              <a:t>‹#›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hangingPunct="0">
              <a:defRPr/>
            </a:pPr>
            <a:fld id="{5A2496B4-6FF9-46EA-839F-116FD7449D4C}" type="datetimeFigureOut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 eaLnBrk="0" hangingPunct="0">
                <a:defRPr/>
              </a:pPr>
              <a:t>12/9/2008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hangingPunct="0">
              <a:defRPr/>
            </a:pPr>
            <a:endParaRPr lang="en-US" sz="1200" b="1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hangingPunct="0">
              <a:defRPr/>
            </a:pPr>
            <a:fld id="{01DF3704-3B31-4DA5-8BDE-27C6D0D5C94B}" type="slidenum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 eaLnBrk="0" hangingPunct="0">
                <a:defRPr/>
              </a:pPr>
              <a:t>‹#›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489D1-D8DB-4435-91B5-1928D6C0E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87500"/>
            <a:ext cx="4227513" cy="502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587500"/>
            <a:ext cx="4227512" cy="502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5F56F-EA7D-41E8-9DB3-F16A88FC7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934DE-00BA-4047-8143-777041E1C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6A324-8627-4FE2-9775-7D58149F8F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A06D4-DD02-427F-9CBF-BA5B9EB13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ED851-FD25-4BB5-A49F-750968B5C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2C606-098A-47A5-B85F-3A7240FEB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89365-E238-418A-A92B-920CD10D08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4779B-2D93-4FC1-BD88-EED4219DF9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3" y="114300"/>
            <a:ext cx="2151062" cy="6500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14300"/>
            <a:ext cx="6303963" cy="6500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D2F02-4693-469F-8BFB-10F95CD88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EBC0F-3A9E-461C-908A-973BA2CDB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04800"/>
            <a:ext cx="22098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304800"/>
            <a:ext cx="64770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36888" y="6300788"/>
            <a:ext cx="184150" cy="396875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/>
          </a:p>
        </p:txBody>
      </p:sp>
      <p:pic>
        <p:nvPicPr>
          <p:cNvPr id="5" name="Picture 5" descr="int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invGray">
          <a:xfrm>
            <a:off x="0" y="6199188"/>
            <a:ext cx="1317625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959100" y="6596063"/>
            <a:ext cx="291623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/>
              <a:t>Pradeep K. Dubey, pradeep.dubey@intel.com</a:t>
            </a:r>
          </a:p>
        </p:txBody>
      </p:sp>
      <p:sp>
        <p:nvSpPr>
          <p:cNvPr id="11704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611313" y="304800"/>
            <a:ext cx="7532687" cy="2590800"/>
          </a:xfrm>
        </p:spPr>
        <p:txBody>
          <a:bodyPr/>
          <a:lstStyle>
            <a:lvl1pPr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704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11313" y="2873375"/>
            <a:ext cx="6232525" cy="1752600"/>
          </a:xfrm>
        </p:spPr>
        <p:txBody>
          <a:bodyPr/>
          <a:lstStyle>
            <a:lvl1pPr marL="0" inden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None/>
              <a:defRPr sz="2400"/>
            </a:lvl1pPr>
          </a:lstStyle>
          <a:p>
            <a:r>
              <a:rPr lang="en-US"/>
              <a:t>Name</a:t>
            </a:r>
          </a:p>
          <a:p>
            <a:r>
              <a:rPr lang="en-US"/>
              <a:t>Title</a:t>
            </a:r>
          </a:p>
          <a:p>
            <a:r>
              <a:rPr lang="en-US"/>
              <a:t>Department</a:t>
            </a:r>
          </a:p>
          <a:p>
            <a:r>
              <a:rPr lang="en-US"/>
              <a:t>Intel Corporation</a:t>
            </a:r>
          </a:p>
          <a:p>
            <a:endParaRPr lang="en-US"/>
          </a:p>
          <a:p>
            <a:r>
              <a:rPr lang="en-US"/>
              <a:t>Date of Presentation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0DC15-2656-4892-8C64-E0FA73E00A3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FE896-C725-4A96-8211-149EEF18E95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6238" y="1524000"/>
            <a:ext cx="4310062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524000"/>
            <a:ext cx="4310063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C2513-C537-46E4-928D-413FE2031E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44457-0568-4FBB-B0E1-B9AF31BCC63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4E1CF-52BA-4B14-AE5E-78EC52E1F3A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066800"/>
            <a:ext cx="4419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419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C8098-75C2-4987-BAAF-7972EC522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6840A-E129-4DCA-92CF-CE41D9417B0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6C861-D72E-44C6-8FF0-9D970BDB418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04102-0027-4A11-BF85-2D6BAB98EF0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7F8A6-AE35-4879-A81A-ABC53B2F3B1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425" y="381000"/>
            <a:ext cx="2192338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6238" y="381000"/>
            <a:ext cx="6427787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2243F-8B14-4B01-A4D3-FC2CDD140F1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1000" y="381000"/>
            <a:ext cx="8763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6238" y="1524000"/>
            <a:ext cx="4310062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38700" y="1524000"/>
            <a:ext cx="43100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76238" y="3924300"/>
            <a:ext cx="4310062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38700" y="3924300"/>
            <a:ext cx="43100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875C5-5A95-4ABC-B9B4-6FAF943AC5B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2CFC6-6C4F-4D0E-B4F1-DB9A459AAD8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64C11-B156-4C9C-9669-C7138626133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A78B9-1A8E-4F65-8E04-ED1E8A0C853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6238" y="1524000"/>
            <a:ext cx="4310062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524000"/>
            <a:ext cx="4310063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D01AA-EB08-4FFE-8ED0-8ABC7EF7D3F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F6E34-5525-4E76-87FA-7CDCF563C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0F63A-081D-46F1-A649-0FA0822DF2C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F9A2C-2734-4268-B971-E38CEDAC5A5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69C55-49F7-4BAB-99E2-2B902E0FCB9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DFA66-22E1-4FC9-A5D8-6871F66409C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90FC7-DC5D-4688-8398-9E2F150A43B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0F6CA-7A86-4146-9DB3-F6FF59DD372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425" y="381000"/>
            <a:ext cx="2192338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6238" y="381000"/>
            <a:ext cx="6427787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87437-884E-479A-9EFB-61DB48F543D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8E71149-2264-432C-84B6-1E7C1F18875F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A080DD8-10E0-4C34-ACD6-C104455179D1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68798DB-A0F9-4177-8E3C-C981F244A13A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CAC4E-522F-4442-99DE-3625A2133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DC13887-2752-4391-BACE-2513CDEDAA91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DF5B290-6F4F-4CE3-99A4-36CE27C8DCB7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F159A1F-EAFB-4EAD-A1AB-EFFD0C78DD00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B81D008-04A7-4164-BF4A-59886354B83F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552F6DB-A119-42A7-A24F-0521C32E9DEC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12E0BEE-2BD9-4336-84EE-B2594288CD01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AB48271-39BD-4531-8BD5-BCFC7064009B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2B65B20-0090-4397-AE5D-61F09C196588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482ACF3-A52C-42EE-BCCF-9A6748741DF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12/9/2008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B1504FD-DDA6-4552-AD10-04FCD0C1A0C8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482ACF3-A52C-42EE-BCCF-9A6748741DF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12/9/2008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B1504FD-DDA6-4552-AD10-04FCD0C1A0C8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1ADFA-A11A-49E9-BF3D-96065F8E7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482ACF3-A52C-42EE-BCCF-9A6748741DF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12/9/2008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B1504FD-DDA6-4552-AD10-04FCD0C1A0C8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482ACF3-A52C-42EE-BCCF-9A6748741DF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12/9/2008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B1504FD-DDA6-4552-AD10-04FCD0C1A0C8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482ACF3-A52C-42EE-BCCF-9A6748741DF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12/9/2008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B1504FD-DDA6-4552-AD10-04FCD0C1A0C8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482ACF3-A52C-42EE-BCCF-9A6748741DF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12/9/2008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B1504FD-DDA6-4552-AD10-04FCD0C1A0C8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482ACF3-A52C-42EE-BCCF-9A6748741DF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12/9/2008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B1504FD-DDA6-4552-AD10-04FCD0C1A0C8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482ACF3-A52C-42EE-BCCF-9A6748741DF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12/9/2008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B1504FD-DDA6-4552-AD10-04FCD0C1A0C8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482ACF3-A52C-42EE-BCCF-9A6748741DF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12/9/2008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B1504FD-DDA6-4552-AD10-04FCD0C1A0C8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482ACF3-A52C-42EE-BCCF-9A6748741DF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12/9/2008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B1504FD-DDA6-4552-AD10-04FCD0C1A0C8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482ACF3-A52C-42EE-BCCF-9A6748741DF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12/9/2008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B1504FD-DDA6-4552-AD10-04FCD0C1A0C8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47415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415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 b="0">
                <a:solidFill>
                  <a:srgbClr val="FFFF0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91379181-CE69-4A8A-903B-0FDACEDC9EA9}" type="datetimeFigureOut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12/9/2008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B580B75-D845-4489-9B73-DA4CA7FA07F8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27F8D-2009-4535-8F56-680AABCEE8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B8C2F1C7-E06F-4B0E-8758-9837DCA5E8EC}" type="datetimeFigureOut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12/9/2008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95A395CF-4565-4D35-9C61-414974A5931C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E2235258-9015-43CA-A30B-B831990FD15C}" type="datetimeFigureOut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12/9/2008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4393258-1C0D-4E1C-BC34-E5F79C0692A0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066800"/>
            <a:ext cx="4419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419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B2DC41FF-3058-421B-AD6B-9B6C3B3A4AA4}" type="datetimeFigureOut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12/9/2008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71F2718-1956-4810-9A2A-9D9FCDDBB7CA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23E5A31D-FF2D-445C-A235-F20C384549A0}" type="datetimeFigureOut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12/9/2008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9144A45-E9B7-464E-86DF-89585273EE8C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C42E0908-8489-4B54-9276-5452B08B2B6B}" type="datetimeFigureOut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12/9/2008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DBE3E1BD-D33C-48E2-B765-1AA22309C357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CACC838B-D847-4166-A7A8-A668753EF225}" type="datetimeFigureOut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12/9/2008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95657F0-1B4F-42C5-9A65-530FBF40DC27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06AC1640-A145-4DC0-8833-7FB43F65ABB0}" type="datetimeFigureOut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12/9/2008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0393C67-47E9-449E-B1D3-19FAB7544C62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848738BE-AA74-4AB4-92AF-78DB4BC9C239}" type="datetimeFigureOut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12/9/2008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EA725A4-890C-4006-86AB-47F1151D658D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0D6BAD3A-E0AA-48D9-8C22-4A6A6782E365}" type="datetimeFigureOut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12/9/2008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4B55E55-A082-4BA4-A783-450714FA55E8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2400"/>
            <a:ext cx="22860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7056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4580828F-5C62-4978-AE3D-B3BA82731BC2}" type="datetimeFigureOut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12/9/2008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F751643-BC21-4867-A65D-ABC0E6EB8072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5224B-C614-4CE5-9F0D-BB25EF2D3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D1025CC7-910E-4162-B10F-F6E92376B7C8}" type="datetimeFigureOut">
              <a:rPr lang="en-US" sz="1200" kern="1200">
                <a:solidFill>
                  <a:srgbClr val="B0B0B0"/>
                </a:solidFill>
                <a:latin typeface="Arial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12/9/2008</a:t>
            </a:fld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E2EED184-DD33-48E4-B559-09F2AB1DC9EF}" type="slidenum">
              <a:rPr lang="en-US" sz="1200" kern="1200">
                <a:solidFill>
                  <a:srgbClr val="B0B0B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39E17401-46A9-4B71-BE88-76B54711119D}" type="datetimeFigureOut">
              <a:rPr lang="en-US" sz="1200" kern="1200">
                <a:solidFill>
                  <a:srgbClr val="B0B0B0"/>
                </a:solidFill>
                <a:latin typeface="Arial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12/9/2008</a:t>
            </a:fld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50A1C81-D556-42E6-BF18-8DD442331FF4}" type="slidenum">
              <a:rPr lang="en-US" sz="1200" kern="1200">
                <a:solidFill>
                  <a:srgbClr val="B0B0B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6FDC0FC4-7858-4DEC-9CB9-AADFFCFA6FC4}" type="datetimeFigureOut">
              <a:rPr lang="en-US" sz="1200" kern="1200">
                <a:solidFill>
                  <a:srgbClr val="B0B0B0"/>
                </a:solidFill>
                <a:latin typeface="Arial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12/9/2008</a:t>
            </a:fld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A812394-CF4C-4FBB-BF5C-780550256E90}" type="slidenum">
              <a:rPr lang="en-US" sz="1200" kern="1200">
                <a:solidFill>
                  <a:srgbClr val="B0B0B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F3A2B697-B1B5-4A1B-BEBA-4B7C69CBE170}" type="datetimeFigureOut">
              <a:rPr lang="en-US" sz="1200" kern="1200">
                <a:solidFill>
                  <a:srgbClr val="B0B0B0"/>
                </a:solidFill>
                <a:latin typeface="Arial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12/9/2008</a:t>
            </a:fld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8B22D01-322E-4E72-AAEB-B6DFB7A84D79}" type="slidenum">
              <a:rPr lang="en-US" sz="1200" kern="1200">
                <a:solidFill>
                  <a:srgbClr val="B0B0B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43CFD557-81FA-4D67-9C60-8AD37924FFA2}" type="datetimeFigureOut">
              <a:rPr lang="en-US" sz="1200" kern="1200">
                <a:solidFill>
                  <a:srgbClr val="B0B0B0"/>
                </a:solidFill>
                <a:latin typeface="Arial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12/9/2008</a:t>
            </a:fld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EE2DD1B0-6F55-4853-BC32-563EE808525F}" type="slidenum">
              <a:rPr lang="en-US" sz="1200" kern="1200">
                <a:solidFill>
                  <a:srgbClr val="B0B0B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E36CDB4B-2559-418C-9433-E2BDE77007BE}" type="datetimeFigureOut">
              <a:rPr lang="en-US" sz="1200" kern="1200">
                <a:solidFill>
                  <a:srgbClr val="B0B0B0"/>
                </a:solidFill>
                <a:latin typeface="Arial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12/9/2008</a:t>
            </a:fld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A3744E78-F116-4F6E-8957-BB5DF3CF45A0}" type="slidenum">
              <a:rPr lang="en-US" sz="1200" kern="1200">
                <a:solidFill>
                  <a:srgbClr val="B0B0B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71F7C631-6F59-4B6F-BE94-6927087832E3}" type="datetimeFigureOut">
              <a:rPr lang="en-US" sz="1200" kern="1200">
                <a:solidFill>
                  <a:srgbClr val="B0B0B0"/>
                </a:solidFill>
                <a:latin typeface="Arial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12/9/2008</a:t>
            </a:fld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2755DD8-1CD0-40F8-9E80-23598EC7321B}" type="slidenum">
              <a:rPr lang="en-US" sz="1200" kern="1200">
                <a:solidFill>
                  <a:srgbClr val="B0B0B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9140AD6E-016D-44BD-9B4E-C523F98ADAC4}" type="datetimeFigureOut">
              <a:rPr lang="en-US" sz="1200" kern="1200">
                <a:solidFill>
                  <a:srgbClr val="B0B0B0"/>
                </a:solidFill>
                <a:latin typeface="Arial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12/9/2008</a:t>
            </a:fld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869E0DC7-A364-404D-A723-806AA1B107B3}" type="slidenum">
              <a:rPr lang="en-US" sz="1200" kern="1200">
                <a:solidFill>
                  <a:srgbClr val="B0B0B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C679F99B-AFDD-438B-9C9F-E4D59B9422DC}" type="datetimeFigureOut">
              <a:rPr lang="en-US" sz="1200" kern="1200">
                <a:solidFill>
                  <a:srgbClr val="B0B0B0"/>
                </a:solidFill>
                <a:latin typeface="Arial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12/9/2008</a:t>
            </a:fld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E908D6B-51E9-4E6B-A48A-3C8DC4F75B15}" type="slidenum">
              <a:rPr lang="en-US" sz="1200" kern="1200">
                <a:solidFill>
                  <a:srgbClr val="B0B0B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30328D57-270E-459F-ACBB-17630F3C9A1C}" type="datetimeFigureOut">
              <a:rPr lang="en-US" sz="1200" kern="1200">
                <a:solidFill>
                  <a:srgbClr val="B0B0B0"/>
                </a:solidFill>
                <a:latin typeface="Arial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12/9/2008</a:t>
            </a:fld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228AD08-FE96-45D0-A660-669F76C5009A}" type="slidenum">
              <a:rPr lang="en-US" sz="1200" kern="1200">
                <a:solidFill>
                  <a:srgbClr val="B0B0B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44749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4749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4749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07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4749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749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749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749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749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750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750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750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750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750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750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750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750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44750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4750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4751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4751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4751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4751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4751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4751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4751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4751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4751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1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44752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752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752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752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752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44752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4752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409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4752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4752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4400" y="6553200"/>
            <a:ext cx="762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4753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>
              <a:defRPr/>
            </a:pPr>
            <a:fld id="{433D1984-3521-4E7F-8285-9CA3F58D28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0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066800"/>
            <a:ext cx="8991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75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44749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749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749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4749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49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49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49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49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50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50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50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50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50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50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50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50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4750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750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751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751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751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751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751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751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751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751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751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44752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52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52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52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52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4752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752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1024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4752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44752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4400" y="6553200"/>
            <a:ext cx="762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44753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2D41B7D3-64CD-4DF9-9C81-65C201EB9BC8}" type="slidenum">
              <a:rPr lang="en-US" kern="1200"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 dirty="0">
              <a:ea typeface="+mn-ea"/>
              <a:cs typeface="+mn-cs"/>
            </a:endParaRPr>
          </a:p>
        </p:txBody>
      </p:sp>
      <p:sp>
        <p:nvSpPr>
          <p:cNvPr id="1024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066800"/>
            <a:ext cx="8991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47" r:id="rId1"/>
    <p:sldLayoutId id="2147484248" r:id="rId2"/>
    <p:sldLayoutId id="2147484249" r:id="rId3"/>
    <p:sldLayoutId id="2147484250" r:id="rId4"/>
    <p:sldLayoutId id="2147484251" r:id="rId5"/>
    <p:sldLayoutId id="2147484252" r:id="rId6"/>
    <p:sldLayoutId id="2147484253" r:id="rId7"/>
    <p:sldLayoutId id="2147484254" r:id="rId8"/>
    <p:sldLayoutId id="2147484255" r:id="rId9"/>
    <p:sldLayoutId id="2147484256" r:id="rId10"/>
    <p:sldLayoutId id="214748425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44749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749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749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4749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49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49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49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49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50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50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50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50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50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50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50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50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4750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750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751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751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751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751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751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751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751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751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751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44752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52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52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52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52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4752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752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102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4752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44752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4400" y="6553200"/>
            <a:ext cx="762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44753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BE34431C-4618-4C33-9455-B333F3E9F8AA}" type="slidenum">
              <a:rPr lang="en-US" kern="1200">
                <a:solidFill>
                  <a:srgbClr val="FFFFFF"/>
                </a:solidFill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10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066800"/>
            <a:ext cx="8991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59" r:id="rId1"/>
    <p:sldLayoutId id="2147484260" r:id="rId2"/>
    <p:sldLayoutId id="2147484261" r:id="rId3"/>
    <p:sldLayoutId id="2147484262" r:id="rId4"/>
    <p:sldLayoutId id="2147484263" r:id="rId5"/>
    <p:sldLayoutId id="2147484264" r:id="rId6"/>
    <p:sldLayoutId id="2147484265" r:id="rId7"/>
    <p:sldLayoutId id="2147484266" r:id="rId8"/>
    <p:sldLayoutId id="2147484267" r:id="rId9"/>
    <p:sldLayoutId id="2147484268" r:id="rId10"/>
    <p:sldLayoutId id="214748426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7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 eaLnBrk="0" hangingPunct="0">
              <a:defRPr/>
            </a:pPr>
            <a:fld id="{D34E9C01-59CB-419B-9DD8-7E46CC0A3D78}" type="datetimeFigureOut">
              <a:rPr lang="en-US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 eaLnBrk="0" hangingPunct="0">
                <a:defRPr/>
              </a:pPr>
              <a:t>12/9/2008</a:t>
            </a:fld>
            <a:endParaRPr lang="en-US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 eaLnBrk="0" hangingPunct="0">
              <a:defRPr/>
            </a:pPr>
            <a:endParaRPr lang="en-US" b="1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 eaLnBrk="0" hangingPunct="0">
              <a:defRPr/>
            </a:pPr>
            <a:fld id="{0529B368-0F36-4DB8-8A07-D70D5958BA7D}" type="slidenum">
              <a:rPr lang="en-US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 eaLnBrk="0" hangingPunct="0">
                <a:defRPr/>
              </a:pPr>
              <a:t>‹#›</a:t>
            </a:fld>
            <a:endParaRPr lang="en-US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14300"/>
            <a:ext cx="7829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587500"/>
            <a:ext cx="8607425" cy="502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7245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33600" y="6629400"/>
            <a:ext cx="44577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900" b="0" smtClean="0">
                <a:solidFill>
                  <a:srgbClr val="848589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72453" name="Rectangle 5"/>
          <p:cNvSpPr>
            <a:spLocks noChangeArrowheads="1"/>
          </p:cNvSpPr>
          <p:nvPr/>
        </p:nvSpPr>
        <p:spPr bwMode="ltGray">
          <a:xfrm>
            <a:off x="187325" y="1257300"/>
            <a:ext cx="8782050" cy="84138"/>
          </a:xfrm>
          <a:prstGeom prst="rect">
            <a:avLst/>
          </a:prstGeom>
          <a:solidFill>
            <a:srgbClr val="2990C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72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6425" y="6629400"/>
            <a:ext cx="7588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900" b="0" smtClean="0">
                <a:solidFill>
                  <a:srgbClr val="848589"/>
                </a:solidFill>
                <a:latin typeface="+mn-lt"/>
              </a:defRPr>
            </a:lvl1pPr>
          </a:lstStyle>
          <a:p>
            <a:pPr>
              <a:defRPr/>
            </a:pPr>
            <a:fld id="{35D57F75-6928-485D-91EB-07CEA2731C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127" name="Picture 7" descr="GGF-log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150225" y="165100"/>
            <a:ext cx="83820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ct val="30000"/>
        </a:spcBef>
        <a:spcAft>
          <a:spcPct val="10000"/>
        </a:spcAft>
        <a:buClr>
          <a:srgbClr val="B2B3B5"/>
        </a:buClr>
        <a:buSzPct val="7500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Font typeface="Arial" pitchFamily="34" charset="0"/>
        <a:buChar char="−"/>
        <a:defRPr sz="24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Char char="•"/>
        <a:defRPr sz="2000">
          <a:solidFill>
            <a:schemeClr val="tx1"/>
          </a:solidFill>
          <a:latin typeface="+mn-lt"/>
        </a:defRPr>
      </a:lvl3pPr>
      <a:lvl4pPr marL="1257300" indent="-228600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Font typeface="Arial" pitchFamily="34" charset="0"/>
        <a:buChar char="−"/>
        <a:defRPr sz="2000">
          <a:solidFill>
            <a:schemeClr val="tx1"/>
          </a:solidFill>
          <a:latin typeface="+mn-lt"/>
        </a:defRPr>
      </a:lvl4pPr>
      <a:lvl5pPr marL="1600200" indent="-228600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Char char="•"/>
        <a:defRPr sz="2000">
          <a:solidFill>
            <a:schemeClr val="tx1"/>
          </a:solidFill>
          <a:latin typeface="+mn-lt"/>
        </a:defRPr>
      </a:lvl5pPr>
      <a:lvl6pPr marL="2057400" indent="-228600" algn="l" rtl="0" fontAlgn="base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Char char="•"/>
        <a:defRPr sz="2000">
          <a:solidFill>
            <a:schemeClr val="tx1"/>
          </a:solidFill>
          <a:latin typeface="+mn-lt"/>
        </a:defRPr>
      </a:lvl6pPr>
      <a:lvl7pPr marL="2514600" indent="-228600" algn="l" rtl="0" fontAlgn="base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Char char="•"/>
        <a:defRPr sz="2000">
          <a:solidFill>
            <a:schemeClr val="tx1"/>
          </a:solidFill>
          <a:latin typeface="+mn-lt"/>
        </a:defRPr>
      </a:lvl7pPr>
      <a:lvl8pPr marL="2971800" indent="-228600" algn="l" rtl="0" fontAlgn="base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Char char="•"/>
        <a:defRPr sz="2000">
          <a:solidFill>
            <a:schemeClr val="tx1"/>
          </a:solidFill>
          <a:latin typeface="+mn-lt"/>
        </a:defRPr>
      </a:lvl8pPr>
      <a:lvl9pPr marL="3429000" indent="-228600" algn="l" rtl="0" fontAlgn="base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04800"/>
            <a:ext cx="8839200" cy="104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600200"/>
            <a:ext cx="8839200" cy="434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03268" name="Rectangle 4"/>
          <p:cNvSpPr>
            <a:spLocks noChangeArrowheads="1"/>
          </p:cNvSpPr>
          <p:nvPr/>
        </p:nvSpPr>
        <p:spPr bwMode="auto">
          <a:xfrm flipV="1">
            <a:off x="1371600" y="6440488"/>
            <a:ext cx="6477000" cy="74612"/>
          </a:xfrm>
          <a:prstGeom prst="rect">
            <a:avLst/>
          </a:prstGeom>
          <a:solidFill>
            <a:srgbClr val="00008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03269" name="Text Box 5"/>
          <p:cNvSpPr txBox="1">
            <a:spLocks noChangeArrowheads="1"/>
          </p:cNvSpPr>
          <p:nvPr/>
        </p:nvSpPr>
        <p:spPr bwMode="auto">
          <a:xfrm>
            <a:off x="4572000" y="6553200"/>
            <a:ext cx="3200400" cy="15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eaLnBrk="0" hangingPunct="0">
              <a:defRPr/>
            </a:pPr>
            <a:r>
              <a:rPr lang="en-US" sz="1000" dirty="0">
                <a:latin typeface="Arial" pitchFamily="34" charset="0"/>
              </a:rPr>
              <a:t>UNIVERSITY OF CALIFORNIA, SAN DIEGO</a:t>
            </a:r>
          </a:p>
        </p:txBody>
      </p:sp>
      <p:sp>
        <p:nvSpPr>
          <p:cNvPr id="1803270" name="Text Box 6"/>
          <p:cNvSpPr txBox="1">
            <a:spLocks noChangeArrowheads="1"/>
          </p:cNvSpPr>
          <p:nvPr/>
        </p:nvSpPr>
        <p:spPr bwMode="auto">
          <a:xfrm>
            <a:off x="1355725" y="6248400"/>
            <a:ext cx="5654675" cy="15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1000" dirty="0">
                <a:latin typeface="Arial" pitchFamily="34" charset="0"/>
              </a:rPr>
              <a:t>SAN DIEGO SUPERCOMPUTER CENTER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40688" y="6270625"/>
            <a:ext cx="804862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SDSC_logo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28600" y="6172200"/>
            <a:ext cx="952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3273" name="Text Box 9"/>
          <p:cNvSpPr txBox="1">
            <a:spLocks noChangeArrowheads="1"/>
          </p:cNvSpPr>
          <p:nvPr/>
        </p:nvSpPr>
        <p:spPr bwMode="auto">
          <a:xfrm>
            <a:off x="3200400" y="6521450"/>
            <a:ext cx="1436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en-US" i="1" dirty="0">
                <a:solidFill>
                  <a:srgbClr val="009999"/>
                </a:solidFill>
                <a:latin typeface="Helvetica" pitchFamily="34" charset="0"/>
              </a:rPr>
              <a:t>Fran Berman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transition/>
  <p:txStyles>
    <p:titleStyle>
      <a:lvl1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pitchFamily="34" charset="0"/>
        </a:defRPr>
      </a:lvl2pPr>
      <a:lvl3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pitchFamily="34" charset="0"/>
        </a:defRPr>
      </a:lvl3pPr>
      <a:lvl4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pitchFamily="34" charset="0"/>
        </a:defRPr>
      </a:lvl4pPr>
      <a:lvl5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pitchFamily="34" charset="0"/>
        </a:defRPr>
      </a:lvl5pPr>
      <a:lvl6pPr marL="457200" algn="ctr" rtl="0" fontAlgn="base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pitchFamily="34" charset="0"/>
        </a:defRPr>
      </a:lvl6pPr>
      <a:lvl7pPr marL="914400" algn="ctr" rtl="0" fontAlgn="base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pitchFamily="34" charset="0"/>
        </a:defRPr>
      </a:lvl7pPr>
      <a:lvl8pPr marL="1371600" algn="ctr" rtl="0" fontAlgn="base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pitchFamily="34" charset="0"/>
        </a:defRPr>
      </a:lvl8pPr>
      <a:lvl9pPr marL="1828800" algn="ctr" rtl="0" fontAlgn="base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169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6238" y="1524000"/>
            <a:ext cx="87725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69412" name="Text Box 4"/>
          <p:cNvSpPr txBox="1">
            <a:spLocks noChangeArrowheads="1"/>
          </p:cNvSpPr>
          <p:nvPr/>
        </p:nvSpPr>
        <p:spPr bwMode="auto">
          <a:xfrm>
            <a:off x="0" y="6500813"/>
            <a:ext cx="9144000" cy="457200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 sz="1200" dirty="0"/>
          </a:p>
          <a:p>
            <a:pPr eaLnBrk="0" hangingPunct="0">
              <a:defRPr/>
            </a:pPr>
            <a:endParaRPr lang="en-US" sz="1200" dirty="0"/>
          </a:p>
        </p:txBody>
      </p:sp>
      <p:pic>
        <p:nvPicPr>
          <p:cNvPr id="15365" name="Picture 5" descr="inte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invGray">
          <a:xfrm>
            <a:off x="-114300" y="6327775"/>
            <a:ext cx="1317625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9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800" b="1" smtClean="0">
                <a:cs typeface="Arial" pitchFamily="34" charset="0"/>
              </a:defRPr>
            </a:lvl1pPr>
          </a:lstStyle>
          <a:p>
            <a:pPr>
              <a:defRPr/>
            </a:pPr>
            <a:fld id="{C9E825E3-2F64-40DF-882E-589C0DEEB3BD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69415" name="Text Box 7"/>
          <p:cNvSpPr txBox="1">
            <a:spLocks noChangeArrowheads="1"/>
          </p:cNvSpPr>
          <p:nvPr/>
        </p:nvSpPr>
        <p:spPr bwMode="auto">
          <a:xfrm>
            <a:off x="3094038" y="6600825"/>
            <a:ext cx="2916237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 err="1">
                <a:solidFill>
                  <a:schemeClr val="tx2"/>
                </a:solidFill>
              </a:rPr>
              <a:t>Pradeep</a:t>
            </a:r>
            <a:r>
              <a:rPr lang="en-US" sz="1000" dirty="0">
                <a:solidFill>
                  <a:schemeClr val="tx2"/>
                </a:solidFill>
              </a:rPr>
              <a:t> K. </a:t>
            </a:r>
            <a:r>
              <a:rPr lang="en-US" sz="1000" dirty="0" err="1">
                <a:solidFill>
                  <a:schemeClr val="tx2"/>
                </a:solidFill>
              </a:rPr>
              <a:t>Dubey</a:t>
            </a:r>
            <a:r>
              <a:rPr lang="en-US" sz="1000" dirty="0">
                <a:solidFill>
                  <a:schemeClr val="tx2"/>
                </a:solidFill>
              </a:rPr>
              <a:t>, pradeep.dubey@intel.com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81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  <p:sldLayoutId id="214748396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lr>
          <a:schemeClr val="accent1"/>
        </a:buClr>
        <a:buFont typeface="Wingdings" pitchFamily="2" charset="2"/>
        <a:buChar char="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lr>
          <a:schemeClr val="accent1"/>
        </a:buClr>
        <a:buSzPct val="70000"/>
        <a:buFont typeface="Wingdings" pitchFamily="2" charset="2"/>
        <a:buChar char="Ø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lr>
          <a:schemeClr val="accent1"/>
        </a:buClr>
        <a:buSzPct val="110000"/>
        <a:buFont typeface="Arial" pitchFamily="34" charset="0"/>
        <a:buChar char="-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169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6238" y="1524000"/>
            <a:ext cx="87725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69412" name="Text Box 4"/>
          <p:cNvSpPr txBox="1">
            <a:spLocks noChangeArrowheads="1"/>
          </p:cNvSpPr>
          <p:nvPr/>
        </p:nvSpPr>
        <p:spPr bwMode="auto">
          <a:xfrm>
            <a:off x="0" y="6500813"/>
            <a:ext cx="9144000" cy="457200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 sz="1200"/>
          </a:p>
          <a:p>
            <a:pPr eaLnBrk="0" hangingPunct="0">
              <a:defRPr/>
            </a:pPr>
            <a:endParaRPr lang="en-US" sz="1200"/>
          </a:p>
        </p:txBody>
      </p:sp>
      <p:pic>
        <p:nvPicPr>
          <p:cNvPr id="503813" name="Picture 5" descr="inte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invGray">
          <a:xfrm>
            <a:off x="-114300" y="6327775"/>
            <a:ext cx="1317625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9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800" b="1" smtClean="0">
                <a:cs typeface="Arial" pitchFamily="34" charset="0"/>
              </a:defRPr>
            </a:lvl1pPr>
          </a:lstStyle>
          <a:p>
            <a:pPr>
              <a:defRPr/>
            </a:pPr>
            <a:fld id="{6D68724F-D291-44C4-AD7A-E5BCBCE5CD7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69415" name="Text Box 7"/>
          <p:cNvSpPr txBox="1">
            <a:spLocks noChangeArrowheads="1"/>
          </p:cNvSpPr>
          <p:nvPr/>
        </p:nvSpPr>
        <p:spPr bwMode="auto">
          <a:xfrm>
            <a:off x="3094038" y="6600825"/>
            <a:ext cx="2916237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solidFill>
                  <a:schemeClr val="tx2"/>
                </a:solidFill>
              </a:rPr>
              <a:t>Pradeep K. Dubey, pradeep.dubey@intel.com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285750" indent="-285750" algn="l" rtl="0" fontAlgn="base">
        <a:lnSpc>
          <a:spcPct val="90000"/>
        </a:lnSpc>
        <a:spcBef>
          <a:spcPct val="30000"/>
        </a:spcBef>
        <a:spcAft>
          <a:spcPct val="30000"/>
        </a:spcAft>
        <a:buClr>
          <a:schemeClr val="accent1"/>
        </a:buClr>
        <a:buFont typeface="Wingdings" pitchFamily="2" charset="2"/>
        <a:buChar char="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lr>
          <a:schemeClr val="accent1"/>
        </a:buClr>
        <a:buSzPct val="70000"/>
        <a:buFont typeface="Wingdings" pitchFamily="2" charset="2"/>
        <a:buChar char="Ø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lr>
          <a:schemeClr val="accent1"/>
        </a:buClr>
        <a:buSzPct val="110000"/>
        <a:buFont typeface="Arial" pitchFamily="34" charset="0"/>
        <a:buChar char="-"/>
        <a:defRPr sz="2000">
          <a:solidFill>
            <a:srgbClr val="FFFFFF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Arial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794A378-3ED1-47F3-91C2-A90957EC9226}" type="slidenum">
              <a:rPr lang="en-US" kern="1200">
                <a:solidFill>
                  <a:srgbClr val="000000"/>
                </a:solidFill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1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482ACF3-A52C-42EE-BCCF-9A6748741DF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12/9/2008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B1504FD-DDA6-4552-AD10-04FCD0C1A0C8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47309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7309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7309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7309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7309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7309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7309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7309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7310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7310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7310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7310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7310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7310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7310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7310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7310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7310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7311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7311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7311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7311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7311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7311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7311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7311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7311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47312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7312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7312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7312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7312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7312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7312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819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7312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D3AF9012-7FFD-4B61-B457-36F7664B2F8D}" type="datetimeFigureOut">
              <a:rPr lang="en-US" kern="1200">
                <a:solidFill>
                  <a:srgbClr val="FFFFFF"/>
                </a:solidFill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12/9/2008</a:t>
            </a:fld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47312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4400" y="6553200"/>
            <a:ext cx="762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47313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7513D580-20FD-40D4-B0CB-687D22F083DB}" type="slidenum">
              <a:rPr lang="en-US" kern="1200">
                <a:solidFill>
                  <a:srgbClr val="FFFFFF"/>
                </a:solidFill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819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066800"/>
            <a:ext cx="8991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0" r:id="rId9"/>
    <p:sldLayoutId id="2147484231" r:id="rId10"/>
    <p:sldLayoutId id="214748423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94000">
              <a:srgbClr val="000000"/>
            </a:gs>
            <a:gs pos="100000">
              <a:srgbClr val="26262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8509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rgbClr val="B0B0B0"/>
                </a:solidFill>
                <a:latin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761FDA6B-2BCC-4019-A732-6AFEA8C7F8E7}" type="datetimeFigureOut">
              <a:rPr lang="en-US" kern="1200"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12/9/2008</a:t>
            </a:fld>
            <a:endParaRPr lang="en-US" kern="1200"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B0B0B0"/>
                </a:solidFill>
                <a:latin typeface="Arial" pitchFamily="34" charset="0"/>
              </a:defRPr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B0B0B0"/>
                </a:solidFill>
                <a:latin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A9A9F462-63D8-4E95-90FF-71FC2F92F8CC}" type="slidenum">
              <a:rPr lang="en-US" kern="1200"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ea typeface="+mn-ea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37" r:id="rId4"/>
    <p:sldLayoutId id="2147484238" r:id="rId5"/>
    <p:sldLayoutId id="2147484239" r:id="rId6"/>
    <p:sldLayoutId id="2147484240" r:id="rId7"/>
    <p:sldLayoutId id="2147484241" r:id="rId8"/>
    <p:sldLayoutId id="2147484242" r:id="rId9"/>
    <p:sldLayoutId id="2147484243" r:id="rId10"/>
    <p:sldLayoutId id="2147484244" r:id="rId11"/>
    <p:sldLayoutId id="214748424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rbe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rbe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rbe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rbe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rbe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rbe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rbe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rbel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EAEAEA"/>
        </a:buClr>
        <a:buSzPct val="65000"/>
        <a:buFont typeface="Wingdings 2" pitchFamily="18" charset="2"/>
        <a:buChar char="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>
          <a:solidFill>
            <a:schemeClr val="tx1"/>
          </a:solidFill>
          <a:latin typeface="+mn-lt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>
          <a:solidFill>
            <a:schemeClr val="tx1"/>
          </a:solidFill>
          <a:latin typeface="+mn-lt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</a:defRPr>
      </a:lvl5pPr>
      <a:lvl6pPr marL="20018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</a:defRPr>
      </a:lvl6pPr>
      <a:lvl7pPr marL="24590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</a:defRPr>
      </a:lvl7pPr>
      <a:lvl8pPr marL="29162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</a:defRPr>
      </a:lvl8pPr>
      <a:lvl9pPr marL="33734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nfomall.or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9.xml"/><Relationship Id="rId5" Type="http://schemas.openxmlformats.org/officeDocument/2006/relationships/hyperlink" Target="http://www.naradabrokering.org/" TargetMode="Externa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1.xml"/><Relationship Id="rId4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8.xml"/><Relationship Id="rId6" Type="http://schemas.openxmlformats.org/officeDocument/2006/relationships/image" Target="../media/image9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robotics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9.emf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31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3"/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FE45674F-CBAD-4FA8-A742-10C60A1812A9}" type="slidenum">
              <a:rPr lang="en-US" sz="1000" b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pPr algn="r">
                <a:defRPr/>
              </a:pPr>
              <a:t>1</a:t>
            </a:fld>
            <a:endParaRPr lang="en-US" sz="1000" b="0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79565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371600"/>
            <a:ext cx="9144000" cy="1676400"/>
          </a:xfrm>
        </p:spPr>
        <p:txBody>
          <a:bodyPr anchor="b"/>
          <a:lstStyle/>
          <a:p>
            <a:pPr eaLnBrk="1" hangingPunct="1"/>
            <a:r>
              <a:rPr lang="en-US" dirty="0" smtClean="0"/>
              <a:t>Distributed and Parallel Programming Environments and their performance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4800" dirty="0" smtClean="0"/>
          </a:p>
        </p:txBody>
      </p:sp>
      <p:sp>
        <p:nvSpPr>
          <p:cNvPr id="79565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-76200" y="2667000"/>
            <a:ext cx="9144000" cy="32766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Microsoft eScience Workshop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December 2008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b="0" dirty="0" smtClean="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0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Geoffrey Fox</a:t>
            </a:r>
            <a:endParaRPr lang="en-US" sz="2400" b="0" dirty="0" smtClean="0">
              <a:latin typeface="Arial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0" dirty="0" smtClean="0">
                <a:latin typeface="Arial" pitchFamily="34" charset="0"/>
              </a:rPr>
              <a:t>Community Grids Laboratory</a:t>
            </a:r>
            <a:r>
              <a:rPr lang="en-US" altLang="ja-JP" sz="2400" dirty="0" smtClean="0">
                <a:latin typeface="Arial" pitchFamily="34" charset="0"/>
                <a:ea typeface="ＭＳ Ｐゴシック"/>
                <a:cs typeface="ＭＳ Ｐゴシック"/>
              </a:rPr>
              <a:t>, </a:t>
            </a:r>
            <a:r>
              <a:rPr lang="en-US" altLang="ja-JP" sz="2400" b="0" dirty="0" smtClean="0">
                <a:latin typeface="Arial" pitchFamily="34" charset="0"/>
                <a:ea typeface="ＭＳ Ｐゴシック"/>
                <a:cs typeface="ＭＳ Ｐゴシック"/>
              </a:rPr>
              <a:t>School of informatics </a:t>
            </a:r>
            <a:br>
              <a:rPr lang="en-US" altLang="ja-JP" sz="2400" b="0" dirty="0" smtClean="0">
                <a:latin typeface="Arial" pitchFamily="34" charset="0"/>
                <a:ea typeface="ＭＳ Ｐゴシック"/>
                <a:cs typeface="ＭＳ Ｐゴシック"/>
              </a:rPr>
            </a:br>
            <a:r>
              <a:rPr lang="en-US" sz="2400" b="0" dirty="0" smtClean="0">
                <a:latin typeface="Arial" pitchFamily="34" charset="0"/>
              </a:rPr>
              <a:t>Indiana University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endParaRPr lang="en-US" sz="2400" b="0" dirty="0" smtClean="0">
              <a:latin typeface="Arial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0" dirty="0" smtClean="0">
                <a:solidFill>
                  <a:srgbClr val="FFFF00"/>
                </a:solidFill>
                <a:latin typeface="Arial" pitchFamily="34" charset="0"/>
                <a:hlinkClick r:id="rId3"/>
              </a:rPr>
              <a:t>gcf@indiana.edu</a:t>
            </a:r>
            <a:r>
              <a:rPr lang="en-US" sz="2400" b="0" dirty="0" smtClean="0">
                <a:solidFill>
                  <a:srgbClr val="FFFF00"/>
                </a:solidFill>
                <a:latin typeface="Arial" pitchFamily="34" charset="0"/>
              </a:rPr>
              <a:t>, </a:t>
            </a:r>
            <a:r>
              <a:rPr lang="en-US" sz="2400" b="0" dirty="0" smtClean="0">
                <a:solidFill>
                  <a:srgbClr val="FFFF00"/>
                </a:solidFill>
                <a:latin typeface="Arial" pitchFamily="34" charset="0"/>
                <a:hlinkClick r:id="rId4"/>
              </a:rPr>
              <a:t>http://www.infomall.org</a:t>
            </a:r>
            <a:endParaRPr lang="en-US" sz="2400" b="0" dirty="0" smtClean="0">
              <a:solidFill>
                <a:srgbClr val="FFFF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Rectangle 341"/>
          <p:cNvSpPr/>
          <p:nvPr/>
        </p:nvSpPr>
        <p:spPr bwMode="auto">
          <a:xfrm>
            <a:off x="6172200" y="0"/>
            <a:ext cx="29718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2C606-098A-47A5-B85F-3A7240FEB22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6" name="Group 1422"/>
          <p:cNvGrpSpPr>
            <a:grpSpLocks/>
          </p:cNvGrpSpPr>
          <p:nvPr/>
        </p:nvGrpSpPr>
        <p:grpSpPr bwMode="auto">
          <a:xfrm>
            <a:off x="6248400" y="152400"/>
            <a:ext cx="2794000" cy="6445250"/>
            <a:chOff x="3936" y="96"/>
            <a:chExt cx="1760" cy="4060"/>
          </a:xfrm>
        </p:grpSpPr>
        <p:sp>
          <p:nvSpPr>
            <p:cNvPr id="7" name="AutoShape 7"/>
            <p:cNvSpPr>
              <a:spLocks noChangeAspect="1" noChangeArrowheads="1" noTextEdit="1"/>
            </p:cNvSpPr>
            <p:nvPr/>
          </p:nvSpPr>
          <p:spPr bwMode="auto">
            <a:xfrm>
              <a:off x="4032" y="144"/>
              <a:ext cx="1640" cy="3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H="1" flipV="1">
              <a:off x="4605" y="2663"/>
              <a:ext cx="534" cy="453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4525" y="2598"/>
              <a:ext cx="123" cy="110"/>
            </a:xfrm>
            <a:custGeom>
              <a:avLst/>
              <a:gdLst>
                <a:gd name="T0" fmla="*/ 44 w 130"/>
                <a:gd name="T1" fmla="*/ 58 h 118"/>
                <a:gd name="T2" fmla="*/ 44 w 130"/>
                <a:gd name="T3" fmla="*/ 58 h 118"/>
                <a:gd name="T4" fmla="*/ 62 w 130"/>
                <a:gd name="T5" fmla="*/ 90 h 118"/>
                <a:gd name="T6" fmla="*/ 78 w 130"/>
                <a:gd name="T7" fmla="*/ 118 h 118"/>
                <a:gd name="T8" fmla="*/ 130 w 130"/>
                <a:gd name="T9" fmla="*/ 58 h 118"/>
                <a:gd name="T10" fmla="*/ 130 w 130"/>
                <a:gd name="T11" fmla="*/ 58 h 118"/>
                <a:gd name="T12" fmla="*/ 104 w 130"/>
                <a:gd name="T13" fmla="*/ 48 h 118"/>
                <a:gd name="T14" fmla="*/ 66 w 130"/>
                <a:gd name="T15" fmla="*/ 34 h 118"/>
                <a:gd name="T16" fmla="*/ 66 w 130"/>
                <a:gd name="T17" fmla="*/ 34 h 118"/>
                <a:gd name="T18" fmla="*/ 28 w 130"/>
                <a:gd name="T19" fmla="*/ 16 h 118"/>
                <a:gd name="T20" fmla="*/ 0 w 130"/>
                <a:gd name="T21" fmla="*/ 0 h 118"/>
                <a:gd name="T22" fmla="*/ 0 w 130"/>
                <a:gd name="T23" fmla="*/ 0 h 118"/>
                <a:gd name="T24" fmla="*/ 20 w 130"/>
                <a:gd name="T25" fmla="*/ 24 h 118"/>
                <a:gd name="T26" fmla="*/ 44 w 130"/>
                <a:gd name="T27" fmla="*/ 58 h 118"/>
                <a:gd name="T28" fmla="*/ 44 w 130"/>
                <a:gd name="T29" fmla="*/ 58 h 1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0"/>
                <a:gd name="T46" fmla="*/ 0 h 118"/>
                <a:gd name="T47" fmla="*/ 130 w 130"/>
                <a:gd name="T48" fmla="*/ 118 h 11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0" h="118">
                  <a:moveTo>
                    <a:pt x="44" y="58"/>
                  </a:moveTo>
                  <a:lnTo>
                    <a:pt x="44" y="58"/>
                  </a:lnTo>
                  <a:lnTo>
                    <a:pt x="62" y="90"/>
                  </a:lnTo>
                  <a:lnTo>
                    <a:pt x="78" y="118"/>
                  </a:lnTo>
                  <a:lnTo>
                    <a:pt x="130" y="58"/>
                  </a:lnTo>
                  <a:lnTo>
                    <a:pt x="104" y="48"/>
                  </a:lnTo>
                  <a:lnTo>
                    <a:pt x="66" y="34"/>
                  </a:lnTo>
                  <a:lnTo>
                    <a:pt x="28" y="16"/>
                  </a:lnTo>
                  <a:lnTo>
                    <a:pt x="0" y="0"/>
                  </a:lnTo>
                  <a:lnTo>
                    <a:pt x="20" y="24"/>
                  </a:lnTo>
                  <a:lnTo>
                    <a:pt x="44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 flipH="1" flipV="1">
              <a:off x="4809" y="2581"/>
              <a:ext cx="360" cy="49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4748" y="2499"/>
              <a:ext cx="106" cy="125"/>
            </a:xfrm>
            <a:custGeom>
              <a:avLst/>
              <a:gdLst>
                <a:gd name="T0" fmla="*/ 28 w 112"/>
                <a:gd name="T1" fmla="*/ 68 h 134"/>
                <a:gd name="T2" fmla="*/ 28 w 112"/>
                <a:gd name="T3" fmla="*/ 68 h 134"/>
                <a:gd name="T4" fmla="*/ 38 w 112"/>
                <a:gd name="T5" fmla="*/ 102 h 134"/>
                <a:gd name="T6" fmla="*/ 46 w 112"/>
                <a:gd name="T7" fmla="*/ 134 h 134"/>
                <a:gd name="T8" fmla="*/ 112 w 112"/>
                <a:gd name="T9" fmla="*/ 86 h 134"/>
                <a:gd name="T10" fmla="*/ 112 w 112"/>
                <a:gd name="T11" fmla="*/ 86 h 134"/>
                <a:gd name="T12" fmla="*/ 88 w 112"/>
                <a:gd name="T13" fmla="*/ 72 h 134"/>
                <a:gd name="T14" fmla="*/ 54 w 112"/>
                <a:gd name="T15" fmla="*/ 48 h 134"/>
                <a:gd name="T16" fmla="*/ 54 w 112"/>
                <a:gd name="T17" fmla="*/ 48 h 134"/>
                <a:gd name="T18" fmla="*/ 22 w 112"/>
                <a:gd name="T19" fmla="*/ 22 h 134"/>
                <a:gd name="T20" fmla="*/ 0 w 112"/>
                <a:gd name="T21" fmla="*/ 0 h 134"/>
                <a:gd name="T22" fmla="*/ 0 w 112"/>
                <a:gd name="T23" fmla="*/ 0 h 134"/>
                <a:gd name="T24" fmla="*/ 14 w 112"/>
                <a:gd name="T25" fmla="*/ 28 h 134"/>
                <a:gd name="T26" fmla="*/ 28 w 112"/>
                <a:gd name="T27" fmla="*/ 68 h 134"/>
                <a:gd name="T28" fmla="*/ 28 w 112"/>
                <a:gd name="T29" fmla="*/ 68 h 1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34"/>
                <a:gd name="T47" fmla="*/ 112 w 112"/>
                <a:gd name="T48" fmla="*/ 134 h 13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34">
                  <a:moveTo>
                    <a:pt x="28" y="68"/>
                  </a:moveTo>
                  <a:lnTo>
                    <a:pt x="28" y="68"/>
                  </a:lnTo>
                  <a:lnTo>
                    <a:pt x="38" y="102"/>
                  </a:lnTo>
                  <a:lnTo>
                    <a:pt x="46" y="134"/>
                  </a:lnTo>
                  <a:lnTo>
                    <a:pt x="112" y="86"/>
                  </a:lnTo>
                  <a:lnTo>
                    <a:pt x="88" y="72"/>
                  </a:lnTo>
                  <a:lnTo>
                    <a:pt x="54" y="48"/>
                  </a:lnTo>
                  <a:lnTo>
                    <a:pt x="22" y="22"/>
                  </a:lnTo>
                  <a:lnTo>
                    <a:pt x="0" y="0"/>
                  </a:lnTo>
                  <a:lnTo>
                    <a:pt x="14" y="28"/>
                  </a:lnTo>
                  <a:lnTo>
                    <a:pt x="28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H="1" flipV="1">
              <a:off x="5005" y="2589"/>
              <a:ext cx="217" cy="453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4960" y="2497"/>
              <a:ext cx="90" cy="131"/>
            </a:xfrm>
            <a:custGeom>
              <a:avLst/>
              <a:gdLst>
                <a:gd name="T0" fmla="*/ 16 w 96"/>
                <a:gd name="T1" fmla="*/ 72 h 140"/>
                <a:gd name="T2" fmla="*/ 16 w 96"/>
                <a:gd name="T3" fmla="*/ 72 h 140"/>
                <a:gd name="T4" fmla="*/ 20 w 96"/>
                <a:gd name="T5" fmla="*/ 108 h 140"/>
                <a:gd name="T6" fmla="*/ 22 w 96"/>
                <a:gd name="T7" fmla="*/ 140 h 140"/>
                <a:gd name="T8" fmla="*/ 96 w 96"/>
                <a:gd name="T9" fmla="*/ 106 h 140"/>
                <a:gd name="T10" fmla="*/ 96 w 96"/>
                <a:gd name="T11" fmla="*/ 106 h 140"/>
                <a:gd name="T12" fmla="*/ 74 w 96"/>
                <a:gd name="T13" fmla="*/ 88 h 140"/>
                <a:gd name="T14" fmla="*/ 46 w 96"/>
                <a:gd name="T15" fmla="*/ 58 h 140"/>
                <a:gd name="T16" fmla="*/ 46 w 96"/>
                <a:gd name="T17" fmla="*/ 58 h 140"/>
                <a:gd name="T18" fmla="*/ 20 w 96"/>
                <a:gd name="T19" fmla="*/ 26 h 140"/>
                <a:gd name="T20" fmla="*/ 0 w 96"/>
                <a:gd name="T21" fmla="*/ 0 h 140"/>
                <a:gd name="T22" fmla="*/ 0 w 96"/>
                <a:gd name="T23" fmla="*/ 0 h 140"/>
                <a:gd name="T24" fmla="*/ 8 w 96"/>
                <a:gd name="T25" fmla="*/ 30 h 140"/>
                <a:gd name="T26" fmla="*/ 16 w 96"/>
                <a:gd name="T27" fmla="*/ 72 h 140"/>
                <a:gd name="T28" fmla="*/ 16 w 96"/>
                <a:gd name="T29" fmla="*/ 72 h 1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6"/>
                <a:gd name="T46" fmla="*/ 0 h 140"/>
                <a:gd name="T47" fmla="*/ 96 w 96"/>
                <a:gd name="T48" fmla="*/ 140 h 1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6" h="140">
                  <a:moveTo>
                    <a:pt x="16" y="72"/>
                  </a:moveTo>
                  <a:lnTo>
                    <a:pt x="16" y="72"/>
                  </a:lnTo>
                  <a:lnTo>
                    <a:pt x="20" y="108"/>
                  </a:lnTo>
                  <a:lnTo>
                    <a:pt x="22" y="140"/>
                  </a:lnTo>
                  <a:lnTo>
                    <a:pt x="96" y="106"/>
                  </a:lnTo>
                  <a:lnTo>
                    <a:pt x="74" y="88"/>
                  </a:lnTo>
                  <a:lnTo>
                    <a:pt x="46" y="58"/>
                  </a:lnTo>
                  <a:lnTo>
                    <a:pt x="20" y="26"/>
                  </a:lnTo>
                  <a:lnTo>
                    <a:pt x="0" y="0"/>
                  </a:lnTo>
                  <a:lnTo>
                    <a:pt x="8" y="30"/>
                  </a:lnTo>
                  <a:lnTo>
                    <a:pt x="16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 flipV="1">
              <a:off x="5260" y="2732"/>
              <a:ext cx="1" cy="302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5222" y="2631"/>
              <a:ext cx="76" cy="127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 flipV="1">
              <a:off x="4559" y="2663"/>
              <a:ext cx="535" cy="453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5050" y="2598"/>
              <a:ext cx="121" cy="110"/>
            </a:xfrm>
            <a:custGeom>
              <a:avLst/>
              <a:gdLst>
                <a:gd name="T0" fmla="*/ 64 w 128"/>
                <a:gd name="T1" fmla="*/ 34 h 118"/>
                <a:gd name="T2" fmla="*/ 64 w 128"/>
                <a:gd name="T3" fmla="*/ 34 h 118"/>
                <a:gd name="T4" fmla="*/ 30 w 128"/>
                <a:gd name="T5" fmla="*/ 46 h 118"/>
                <a:gd name="T6" fmla="*/ 0 w 128"/>
                <a:gd name="T7" fmla="*/ 58 h 118"/>
                <a:gd name="T8" fmla="*/ 52 w 128"/>
                <a:gd name="T9" fmla="*/ 118 h 118"/>
                <a:gd name="T10" fmla="*/ 52 w 128"/>
                <a:gd name="T11" fmla="*/ 118 h 118"/>
                <a:gd name="T12" fmla="*/ 64 w 128"/>
                <a:gd name="T13" fmla="*/ 94 h 118"/>
                <a:gd name="T14" fmla="*/ 86 w 128"/>
                <a:gd name="T15" fmla="*/ 58 h 118"/>
                <a:gd name="T16" fmla="*/ 86 w 128"/>
                <a:gd name="T17" fmla="*/ 58 h 118"/>
                <a:gd name="T18" fmla="*/ 108 w 128"/>
                <a:gd name="T19" fmla="*/ 24 h 118"/>
                <a:gd name="T20" fmla="*/ 128 w 128"/>
                <a:gd name="T21" fmla="*/ 0 h 118"/>
                <a:gd name="T22" fmla="*/ 128 w 128"/>
                <a:gd name="T23" fmla="*/ 0 h 118"/>
                <a:gd name="T24" fmla="*/ 102 w 128"/>
                <a:gd name="T25" fmla="*/ 16 h 118"/>
                <a:gd name="T26" fmla="*/ 64 w 128"/>
                <a:gd name="T27" fmla="*/ 34 h 118"/>
                <a:gd name="T28" fmla="*/ 64 w 128"/>
                <a:gd name="T29" fmla="*/ 34 h 1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8"/>
                <a:gd name="T46" fmla="*/ 0 h 118"/>
                <a:gd name="T47" fmla="*/ 128 w 128"/>
                <a:gd name="T48" fmla="*/ 118 h 11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8" h="118">
                  <a:moveTo>
                    <a:pt x="64" y="34"/>
                  </a:moveTo>
                  <a:lnTo>
                    <a:pt x="64" y="34"/>
                  </a:lnTo>
                  <a:lnTo>
                    <a:pt x="30" y="46"/>
                  </a:lnTo>
                  <a:lnTo>
                    <a:pt x="0" y="58"/>
                  </a:lnTo>
                  <a:lnTo>
                    <a:pt x="52" y="118"/>
                  </a:lnTo>
                  <a:lnTo>
                    <a:pt x="64" y="94"/>
                  </a:lnTo>
                  <a:lnTo>
                    <a:pt x="86" y="58"/>
                  </a:lnTo>
                  <a:lnTo>
                    <a:pt x="108" y="24"/>
                  </a:lnTo>
                  <a:lnTo>
                    <a:pt x="128" y="0"/>
                  </a:lnTo>
                  <a:lnTo>
                    <a:pt x="102" y="16"/>
                  </a:lnTo>
                  <a:lnTo>
                    <a:pt x="64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 flipV="1">
              <a:off x="4537" y="2581"/>
              <a:ext cx="353" cy="490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4844" y="2499"/>
              <a:ext cx="106" cy="125"/>
            </a:xfrm>
            <a:custGeom>
              <a:avLst/>
              <a:gdLst>
                <a:gd name="T0" fmla="*/ 56 w 112"/>
                <a:gd name="T1" fmla="*/ 48 h 134"/>
                <a:gd name="T2" fmla="*/ 56 w 112"/>
                <a:gd name="T3" fmla="*/ 48 h 134"/>
                <a:gd name="T4" fmla="*/ 28 w 112"/>
                <a:gd name="T5" fmla="*/ 70 h 134"/>
                <a:gd name="T6" fmla="*/ 0 w 112"/>
                <a:gd name="T7" fmla="*/ 88 h 134"/>
                <a:gd name="T8" fmla="*/ 66 w 112"/>
                <a:gd name="T9" fmla="*/ 134 h 134"/>
                <a:gd name="T10" fmla="*/ 66 w 112"/>
                <a:gd name="T11" fmla="*/ 134 h 134"/>
                <a:gd name="T12" fmla="*/ 72 w 112"/>
                <a:gd name="T13" fmla="*/ 108 h 134"/>
                <a:gd name="T14" fmla="*/ 84 w 112"/>
                <a:gd name="T15" fmla="*/ 68 h 134"/>
                <a:gd name="T16" fmla="*/ 84 w 112"/>
                <a:gd name="T17" fmla="*/ 68 h 134"/>
                <a:gd name="T18" fmla="*/ 98 w 112"/>
                <a:gd name="T19" fmla="*/ 28 h 134"/>
                <a:gd name="T20" fmla="*/ 112 w 112"/>
                <a:gd name="T21" fmla="*/ 0 h 134"/>
                <a:gd name="T22" fmla="*/ 112 w 112"/>
                <a:gd name="T23" fmla="*/ 0 h 134"/>
                <a:gd name="T24" fmla="*/ 88 w 112"/>
                <a:gd name="T25" fmla="*/ 22 h 134"/>
                <a:gd name="T26" fmla="*/ 56 w 112"/>
                <a:gd name="T27" fmla="*/ 48 h 134"/>
                <a:gd name="T28" fmla="*/ 56 w 112"/>
                <a:gd name="T29" fmla="*/ 48 h 1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34"/>
                <a:gd name="T47" fmla="*/ 112 w 112"/>
                <a:gd name="T48" fmla="*/ 134 h 13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34">
                  <a:moveTo>
                    <a:pt x="56" y="48"/>
                  </a:moveTo>
                  <a:lnTo>
                    <a:pt x="56" y="48"/>
                  </a:lnTo>
                  <a:lnTo>
                    <a:pt x="28" y="70"/>
                  </a:lnTo>
                  <a:lnTo>
                    <a:pt x="0" y="88"/>
                  </a:lnTo>
                  <a:lnTo>
                    <a:pt x="66" y="134"/>
                  </a:lnTo>
                  <a:lnTo>
                    <a:pt x="72" y="108"/>
                  </a:lnTo>
                  <a:lnTo>
                    <a:pt x="84" y="68"/>
                  </a:lnTo>
                  <a:lnTo>
                    <a:pt x="98" y="28"/>
                  </a:lnTo>
                  <a:lnTo>
                    <a:pt x="112" y="0"/>
                  </a:lnTo>
                  <a:lnTo>
                    <a:pt x="88" y="22"/>
                  </a:lnTo>
                  <a:lnTo>
                    <a:pt x="56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 flipV="1">
              <a:off x="4476" y="2589"/>
              <a:ext cx="217" cy="453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4648" y="2497"/>
              <a:ext cx="89" cy="131"/>
            </a:xfrm>
            <a:custGeom>
              <a:avLst/>
              <a:gdLst>
                <a:gd name="T0" fmla="*/ 50 w 94"/>
                <a:gd name="T1" fmla="*/ 58 h 140"/>
                <a:gd name="T2" fmla="*/ 50 w 94"/>
                <a:gd name="T3" fmla="*/ 58 h 140"/>
                <a:gd name="T4" fmla="*/ 24 w 94"/>
                <a:gd name="T5" fmla="*/ 84 h 140"/>
                <a:gd name="T6" fmla="*/ 0 w 94"/>
                <a:gd name="T7" fmla="*/ 106 h 140"/>
                <a:gd name="T8" fmla="*/ 72 w 94"/>
                <a:gd name="T9" fmla="*/ 140 h 140"/>
                <a:gd name="T10" fmla="*/ 72 w 94"/>
                <a:gd name="T11" fmla="*/ 140 h 140"/>
                <a:gd name="T12" fmla="*/ 74 w 94"/>
                <a:gd name="T13" fmla="*/ 114 h 140"/>
                <a:gd name="T14" fmla="*/ 80 w 94"/>
                <a:gd name="T15" fmla="*/ 72 h 140"/>
                <a:gd name="T16" fmla="*/ 80 w 94"/>
                <a:gd name="T17" fmla="*/ 72 h 140"/>
                <a:gd name="T18" fmla="*/ 86 w 94"/>
                <a:gd name="T19" fmla="*/ 32 h 140"/>
                <a:gd name="T20" fmla="*/ 94 w 94"/>
                <a:gd name="T21" fmla="*/ 0 h 140"/>
                <a:gd name="T22" fmla="*/ 94 w 94"/>
                <a:gd name="T23" fmla="*/ 0 h 140"/>
                <a:gd name="T24" fmla="*/ 76 w 94"/>
                <a:gd name="T25" fmla="*/ 26 h 140"/>
                <a:gd name="T26" fmla="*/ 50 w 94"/>
                <a:gd name="T27" fmla="*/ 58 h 140"/>
                <a:gd name="T28" fmla="*/ 50 w 94"/>
                <a:gd name="T29" fmla="*/ 58 h 1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4"/>
                <a:gd name="T46" fmla="*/ 0 h 140"/>
                <a:gd name="T47" fmla="*/ 94 w 94"/>
                <a:gd name="T48" fmla="*/ 140 h 1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4" h="140">
                  <a:moveTo>
                    <a:pt x="50" y="58"/>
                  </a:moveTo>
                  <a:lnTo>
                    <a:pt x="50" y="58"/>
                  </a:lnTo>
                  <a:lnTo>
                    <a:pt x="24" y="84"/>
                  </a:lnTo>
                  <a:lnTo>
                    <a:pt x="0" y="106"/>
                  </a:lnTo>
                  <a:lnTo>
                    <a:pt x="72" y="140"/>
                  </a:lnTo>
                  <a:lnTo>
                    <a:pt x="74" y="114"/>
                  </a:lnTo>
                  <a:lnTo>
                    <a:pt x="80" y="72"/>
                  </a:lnTo>
                  <a:lnTo>
                    <a:pt x="86" y="32"/>
                  </a:lnTo>
                  <a:lnTo>
                    <a:pt x="94" y="0"/>
                  </a:lnTo>
                  <a:lnTo>
                    <a:pt x="76" y="26"/>
                  </a:lnTo>
                  <a:lnTo>
                    <a:pt x="50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V="1">
              <a:off x="4446" y="2732"/>
              <a:ext cx="1" cy="302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4406" y="2631"/>
              <a:ext cx="78" cy="127"/>
            </a:xfrm>
            <a:custGeom>
              <a:avLst/>
              <a:gdLst>
                <a:gd name="T0" fmla="*/ 24 w 82"/>
                <a:gd name="T1" fmla="*/ 72 h 136"/>
                <a:gd name="T2" fmla="*/ 24 w 82"/>
                <a:gd name="T3" fmla="*/ 72 h 136"/>
                <a:gd name="T4" fmla="*/ 12 w 82"/>
                <a:gd name="T5" fmla="*/ 106 h 136"/>
                <a:gd name="T6" fmla="*/ 0 w 82"/>
                <a:gd name="T7" fmla="*/ 136 h 136"/>
                <a:gd name="T8" fmla="*/ 82 w 82"/>
                <a:gd name="T9" fmla="*/ 136 h 136"/>
                <a:gd name="T10" fmla="*/ 82 w 82"/>
                <a:gd name="T11" fmla="*/ 136 h 136"/>
                <a:gd name="T12" fmla="*/ 72 w 82"/>
                <a:gd name="T13" fmla="*/ 110 h 136"/>
                <a:gd name="T14" fmla="*/ 58 w 82"/>
                <a:gd name="T15" fmla="*/ 72 h 136"/>
                <a:gd name="T16" fmla="*/ 58 w 82"/>
                <a:gd name="T17" fmla="*/ 72 h 136"/>
                <a:gd name="T18" fmla="*/ 46 w 82"/>
                <a:gd name="T19" fmla="*/ 32 h 136"/>
                <a:gd name="T20" fmla="*/ 42 w 82"/>
                <a:gd name="T21" fmla="*/ 0 h 136"/>
                <a:gd name="T22" fmla="*/ 42 w 82"/>
                <a:gd name="T23" fmla="*/ 0 h 136"/>
                <a:gd name="T24" fmla="*/ 36 w 82"/>
                <a:gd name="T25" fmla="*/ 32 h 136"/>
                <a:gd name="T26" fmla="*/ 24 w 82"/>
                <a:gd name="T27" fmla="*/ 72 h 136"/>
                <a:gd name="T28" fmla="*/ 24 w 82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2"/>
                <a:gd name="T46" fmla="*/ 0 h 136"/>
                <a:gd name="T47" fmla="*/ 82 w 82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2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2" y="136"/>
                  </a:lnTo>
                  <a:lnTo>
                    <a:pt x="72" y="110"/>
                  </a:lnTo>
                  <a:lnTo>
                    <a:pt x="58" y="72"/>
                  </a:lnTo>
                  <a:lnTo>
                    <a:pt x="46" y="32"/>
                  </a:lnTo>
                  <a:lnTo>
                    <a:pt x="42" y="0"/>
                  </a:lnTo>
                  <a:lnTo>
                    <a:pt x="36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V="1">
              <a:off x="4852" y="450"/>
              <a:ext cx="1" cy="101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4814" y="349"/>
              <a:ext cx="76" cy="127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V="1">
              <a:off x="4164" y="1515"/>
              <a:ext cx="106" cy="117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4225" y="1440"/>
              <a:ext cx="113" cy="119"/>
            </a:xfrm>
            <a:custGeom>
              <a:avLst/>
              <a:gdLst>
                <a:gd name="T0" fmla="*/ 60 w 120"/>
                <a:gd name="T1" fmla="*/ 42 h 128"/>
                <a:gd name="T2" fmla="*/ 60 w 120"/>
                <a:gd name="T3" fmla="*/ 42 h 128"/>
                <a:gd name="T4" fmla="*/ 30 w 120"/>
                <a:gd name="T5" fmla="*/ 60 h 128"/>
                <a:gd name="T6" fmla="*/ 0 w 120"/>
                <a:gd name="T7" fmla="*/ 74 h 128"/>
                <a:gd name="T8" fmla="*/ 60 w 120"/>
                <a:gd name="T9" fmla="*/ 128 h 128"/>
                <a:gd name="T10" fmla="*/ 60 w 120"/>
                <a:gd name="T11" fmla="*/ 128 h 128"/>
                <a:gd name="T12" fmla="*/ 70 w 120"/>
                <a:gd name="T13" fmla="*/ 102 h 128"/>
                <a:gd name="T14" fmla="*/ 86 w 120"/>
                <a:gd name="T15" fmla="*/ 64 h 128"/>
                <a:gd name="T16" fmla="*/ 86 w 120"/>
                <a:gd name="T17" fmla="*/ 64 h 128"/>
                <a:gd name="T18" fmla="*/ 104 w 120"/>
                <a:gd name="T19" fmla="*/ 26 h 128"/>
                <a:gd name="T20" fmla="*/ 120 w 120"/>
                <a:gd name="T21" fmla="*/ 0 h 128"/>
                <a:gd name="T22" fmla="*/ 120 w 120"/>
                <a:gd name="T23" fmla="*/ 0 h 128"/>
                <a:gd name="T24" fmla="*/ 96 w 120"/>
                <a:gd name="T25" fmla="*/ 18 h 128"/>
                <a:gd name="T26" fmla="*/ 60 w 120"/>
                <a:gd name="T27" fmla="*/ 42 h 128"/>
                <a:gd name="T28" fmla="*/ 60 w 120"/>
                <a:gd name="T29" fmla="*/ 42 h 1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0"/>
                <a:gd name="T46" fmla="*/ 0 h 128"/>
                <a:gd name="T47" fmla="*/ 120 w 120"/>
                <a:gd name="T48" fmla="*/ 128 h 1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0" h="128">
                  <a:moveTo>
                    <a:pt x="60" y="42"/>
                  </a:moveTo>
                  <a:lnTo>
                    <a:pt x="60" y="42"/>
                  </a:lnTo>
                  <a:lnTo>
                    <a:pt x="30" y="60"/>
                  </a:lnTo>
                  <a:lnTo>
                    <a:pt x="0" y="74"/>
                  </a:lnTo>
                  <a:lnTo>
                    <a:pt x="60" y="128"/>
                  </a:lnTo>
                  <a:lnTo>
                    <a:pt x="70" y="102"/>
                  </a:lnTo>
                  <a:lnTo>
                    <a:pt x="86" y="64"/>
                  </a:lnTo>
                  <a:lnTo>
                    <a:pt x="104" y="26"/>
                  </a:lnTo>
                  <a:lnTo>
                    <a:pt x="120" y="0"/>
                  </a:lnTo>
                  <a:lnTo>
                    <a:pt x="96" y="18"/>
                  </a:lnTo>
                  <a:lnTo>
                    <a:pt x="6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H="1" flipV="1">
              <a:off x="5432" y="1515"/>
              <a:ext cx="108" cy="117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5362" y="1440"/>
              <a:ext cx="115" cy="119"/>
            </a:xfrm>
            <a:custGeom>
              <a:avLst/>
              <a:gdLst>
                <a:gd name="T0" fmla="*/ 36 w 122"/>
                <a:gd name="T1" fmla="*/ 64 h 128"/>
                <a:gd name="T2" fmla="*/ 36 w 122"/>
                <a:gd name="T3" fmla="*/ 64 h 128"/>
                <a:gd name="T4" fmla="*/ 50 w 122"/>
                <a:gd name="T5" fmla="*/ 96 h 128"/>
                <a:gd name="T6" fmla="*/ 62 w 122"/>
                <a:gd name="T7" fmla="*/ 128 h 128"/>
                <a:gd name="T8" fmla="*/ 122 w 122"/>
                <a:gd name="T9" fmla="*/ 74 h 128"/>
                <a:gd name="T10" fmla="*/ 122 w 122"/>
                <a:gd name="T11" fmla="*/ 74 h 128"/>
                <a:gd name="T12" fmla="*/ 96 w 122"/>
                <a:gd name="T13" fmla="*/ 62 h 128"/>
                <a:gd name="T14" fmla="*/ 60 w 122"/>
                <a:gd name="T15" fmla="*/ 42 h 128"/>
                <a:gd name="T16" fmla="*/ 60 w 122"/>
                <a:gd name="T17" fmla="*/ 42 h 128"/>
                <a:gd name="T18" fmla="*/ 26 w 122"/>
                <a:gd name="T19" fmla="*/ 20 h 128"/>
                <a:gd name="T20" fmla="*/ 0 w 122"/>
                <a:gd name="T21" fmla="*/ 0 h 128"/>
                <a:gd name="T22" fmla="*/ 0 w 122"/>
                <a:gd name="T23" fmla="*/ 0 h 128"/>
                <a:gd name="T24" fmla="*/ 16 w 122"/>
                <a:gd name="T25" fmla="*/ 26 h 128"/>
                <a:gd name="T26" fmla="*/ 36 w 122"/>
                <a:gd name="T27" fmla="*/ 64 h 128"/>
                <a:gd name="T28" fmla="*/ 36 w 122"/>
                <a:gd name="T29" fmla="*/ 64 h 1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2"/>
                <a:gd name="T46" fmla="*/ 0 h 128"/>
                <a:gd name="T47" fmla="*/ 122 w 122"/>
                <a:gd name="T48" fmla="*/ 128 h 1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2" h="128">
                  <a:moveTo>
                    <a:pt x="36" y="64"/>
                  </a:moveTo>
                  <a:lnTo>
                    <a:pt x="36" y="64"/>
                  </a:lnTo>
                  <a:lnTo>
                    <a:pt x="50" y="96"/>
                  </a:lnTo>
                  <a:lnTo>
                    <a:pt x="62" y="128"/>
                  </a:lnTo>
                  <a:lnTo>
                    <a:pt x="122" y="74"/>
                  </a:lnTo>
                  <a:lnTo>
                    <a:pt x="96" y="62"/>
                  </a:lnTo>
                  <a:lnTo>
                    <a:pt x="60" y="42"/>
                  </a:lnTo>
                  <a:lnTo>
                    <a:pt x="26" y="20"/>
                  </a:lnTo>
                  <a:lnTo>
                    <a:pt x="0" y="0"/>
                  </a:lnTo>
                  <a:lnTo>
                    <a:pt x="16" y="26"/>
                  </a:lnTo>
                  <a:lnTo>
                    <a:pt x="36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 flipV="1">
              <a:off x="4164" y="3786"/>
              <a:ext cx="106" cy="12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4225" y="3707"/>
              <a:ext cx="109" cy="121"/>
            </a:xfrm>
            <a:custGeom>
              <a:avLst/>
              <a:gdLst>
                <a:gd name="T0" fmla="*/ 60 w 116"/>
                <a:gd name="T1" fmla="*/ 44 h 130"/>
                <a:gd name="T2" fmla="*/ 60 w 116"/>
                <a:gd name="T3" fmla="*/ 44 h 130"/>
                <a:gd name="T4" fmla="*/ 28 w 116"/>
                <a:gd name="T5" fmla="*/ 64 h 130"/>
                <a:gd name="T6" fmla="*/ 0 w 116"/>
                <a:gd name="T7" fmla="*/ 80 h 130"/>
                <a:gd name="T8" fmla="*/ 62 w 116"/>
                <a:gd name="T9" fmla="*/ 130 h 130"/>
                <a:gd name="T10" fmla="*/ 62 w 116"/>
                <a:gd name="T11" fmla="*/ 130 h 130"/>
                <a:gd name="T12" fmla="*/ 70 w 116"/>
                <a:gd name="T13" fmla="*/ 104 h 130"/>
                <a:gd name="T14" fmla="*/ 84 w 116"/>
                <a:gd name="T15" fmla="*/ 66 h 130"/>
                <a:gd name="T16" fmla="*/ 84 w 116"/>
                <a:gd name="T17" fmla="*/ 66 h 130"/>
                <a:gd name="T18" fmla="*/ 102 w 116"/>
                <a:gd name="T19" fmla="*/ 28 h 130"/>
                <a:gd name="T20" fmla="*/ 116 w 116"/>
                <a:gd name="T21" fmla="*/ 0 h 130"/>
                <a:gd name="T22" fmla="*/ 116 w 116"/>
                <a:gd name="T23" fmla="*/ 0 h 130"/>
                <a:gd name="T24" fmla="*/ 92 w 116"/>
                <a:gd name="T25" fmla="*/ 20 h 130"/>
                <a:gd name="T26" fmla="*/ 60 w 116"/>
                <a:gd name="T27" fmla="*/ 44 h 130"/>
                <a:gd name="T28" fmla="*/ 60 w 116"/>
                <a:gd name="T29" fmla="*/ 44 h 1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6"/>
                <a:gd name="T46" fmla="*/ 0 h 130"/>
                <a:gd name="T47" fmla="*/ 116 w 116"/>
                <a:gd name="T48" fmla="*/ 130 h 1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6" h="130">
                  <a:moveTo>
                    <a:pt x="60" y="44"/>
                  </a:moveTo>
                  <a:lnTo>
                    <a:pt x="60" y="44"/>
                  </a:lnTo>
                  <a:lnTo>
                    <a:pt x="28" y="64"/>
                  </a:lnTo>
                  <a:lnTo>
                    <a:pt x="0" y="80"/>
                  </a:lnTo>
                  <a:lnTo>
                    <a:pt x="62" y="130"/>
                  </a:lnTo>
                  <a:lnTo>
                    <a:pt x="70" y="104"/>
                  </a:lnTo>
                  <a:lnTo>
                    <a:pt x="84" y="66"/>
                  </a:lnTo>
                  <a:lnTo>
                    <a:pt x="102" y="28"/>
                  </a:lnTo>
                  <a:lnTo>
                    <a:pt x="116" y="0"/>
                  </a:lnTo>
                  <a:lnTo>
                    <a:pt x="92" y="20"/>
                  </a:lnTo>
                  <a:lnTo>
                    <a:pt x="60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 flipV="1">
              <a:off x="4980" y="3786"/>
              <a:ext cx="106" cy="12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4"/>
            <p:cNvSpPr>
              <a:spLocks/>
            </p:cNvSpPr>
            <p:nvPr/>
          </p:nvSpPr>
          <p:spPr bwMode="auto">
            <a:xfrm>
              <a:off x="5041" y="3707"/>
              <a:ext cx="109" cy="121"/>
            </a:xfrm>
            <a:custGeom>
              <a:avLst/>
              <a:gdLst>
                <a:gd name="T0" fmla="*/ 60 w 116"/>
                <a:gd name="T1" fmla="*/ 44 h 130"/>
                <a:gd name="T2" fmla="*/ 60 w 116"/>
                <a:gd name="T3" fmla="*/ 44 h 130"/>
                <a:gd name="T4" fmla="*/ 28 w 116"/>
                <a:gd name="T5" fmla="*/ 64 h 130"/>
                <a:gd name="T6" fmla="*/ 0 w 116"/>
                <a:gd name="T7" fmla="*/ 80 h 130"/>
                <a:gd name="T8" fmla="*/ 62 w 116"/>
                <a:gd name="T9" fmla="*/ 130 h 130"/>
                <a:gd name="T10" fmla="*/ 62 w 116"/>
                <a:gd name="T11" fmla="*/ 130 h 130"/>
                <a:gd name="T12" fmla="*/ 70 w 116"/>
                <a:gd name="T13" fmla="*/ 104 h 130"/>
                <a:gd name="T14" fmla="*/ 84 w 116"/>
                <a:gd name="T15" fmla="*/ 66 h 130"/>
                <a:gd name="T16" fmla="*/ 84 w 116"/>
                <a:gd name="T17" fmla="*/ 66 h 130"/>
                <a:gd name="T18" fmla="*/ 102 w 116"/>
                <a:gd name="T19" fmla="*/ 28 h 130"/>
                <a:gd name="T20" fmla="*/ 116 w 116"/>
                <a:gd name="T21" fmla="*/ 0 h 130"/>
                <a:gd name="T22" fmla="*/ 116 w 116"/>
                <a:gd name="T23" fmla="*/ 0 h 130"/>
                <a:gd name="T24" fmla="*/ 92 w 116"/>
                <a:gd name="T25" fmla="*/ 20 h 130"/>
                <a:gd name="T26" fmla="*/ 60 w 116"/>
                <a:gd name="T27" fmla="*/ 44 h 130"/>
                <a:gd name="T28" fmla="*/ 60 w 116"/>
                <a:gd name="T29" fmla="*/ 44 h 1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6"/>
                <a:gd name="T46" fmla="*/ 0 h 130"/>
                <a:gd name="T47" fmla="*/ 116 w 116"/>
                <a:gd name="T48" fmla="*/ 130 h 1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6" h="130">
                  <a:moveTo>
                    <a:pt x="60" y="44"/>
                  </a:moveTo>
                  <a:lnTo>
                    <a:pt x="60" y="44"/>
                  </a:lnTo>
                  <a:lnTo>
                    <a:pt x="28" y="64"/>
                  </a:lnTo>
                  <a:lnTo>
                    <a:pt x="0" y="80"/>
                  </a:lnTo>
                  <a:lnTo>
                    <a:pt x="62" y="130"/>
                  </a:lnTo>
                  <a:lnTo>
                    <a:pt x="70" y="104"/>
                  </a:lnTo>
                  <a:lnTo>
                    <a:pt x="84" y="66"/>
                  </a:lnTo>
                  <a:lnTo>
                    <a:pt x="102" y="28"/>
                  </a:lnTo>
                  <a:lnTo>
                    <a:pt x="116" y="0"/>
                  </a:lnTo>
                  <a:lnTo>
                    <a:pt x="92" y="20"/>
                  </a:lnTo>
                  <a:lnTo>
                    <a:pt x="60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" name="Line 35"/>
            <p:cNvSpPr>
              <a:spLocks noChangeShapeType="1"/>
            </p:cNvSpPr>
            <p:nvPr/>
          </p:nvSpPr>
          <p:spPr bwMode="auto">
            <a:xfrm flipH="1" flipV="1">
              <a:off x="5432" y="3786"/>
              <a:ext cx="108" cy="12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6"/>
            <p:cNvSpPr>
              <a:spLocks/>
            </p:cNvSpPr>
            <p:nvPr/>
          </p:nvSpPr>
          <p:spPr bwMode="auto">
            <a:xfrm>
              <a:off x="5366" y="3707"/>
              <a:ext cx="111" cy="121"/>
            </a:xfrm>
            <a:custGeom>
              <a:avLst/>
              <a:gdLst>
                <a:gd name="T0" fmla="*/ 32 w 118"/>
                <a:gd name="T1" fmla="*/ 66 h 130"/>
                <a:gd name="T2" fmla="*/ 32 w 118"/>
                <a:gd name="T3" fmla="*/ 66 h 130"/>
                <a:gd name="T4" fmla="*/ 46 w 118"/>
                <a:gd name="T5" fmla="*/ 100 h 130"/>
                <a:gd name="T6" fmla="*/ 56 w 118"/>
                <a:gd name="T7" fmla="*/ 130 h 130"/>
                <a:gd name="T8" fmla="*/ 118 w 118"/>
                <a:gd name="T9" fmla="*/ 80 h 130"/>
                <a:gd name="T10" fmla="*/ 118 w 118"/>
                <a:gd name="T11" fmla="*/ 80 h 130"/>
                <a:gd name="T12" fmla="*/ 94 w 118"/>
                <a:gd name="T13" fmla="*/ 66 h 130"/>
                <a:gd name="T14" fmla="*/ 58 w 118"/>
                <a:gd name="T15" fmla="*/ 44 h 130"/>
                <a:gd name="T16" fmla="*/ 58 w 118"/>
                <a:gd name="T17" fmla="*/ 44 h 130"/>
                <a:gd name="T18" fmla="*/ 24 w 118"/>
                <a:gd name="T19" fmla="*/ 20 h 130"/>
                <a:gd name="T20" fmla="*/ 0 w 118"/>
                <a:gd name="T21" fmla="*/ 0 h 130"/>
                <a:gd name="T22" fmla="*/ 0 w 118"/>
                <a:gd name="T23" fmla="*/ 0 h 130"/>
                <a:gd name="T24" fmla="*/ 16 w 118"/>
                <a:gd name="T25" fmla="*/ 28 h 130"/>
                <a:gd name="T26" fmla="*/ 32 w 118"/>
                <a:gd name="T27" fmla="*/ 66 h 130"/>
                <a:gd name="T28" fmla="*/ 32 w 118"/>
                <a:gd name="T29" fmla="*/ 66 h 1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8"/>
                <a:gd name="T46" fmla="*/ 0 h 130"/>
                <a:gd name="T47" fmla="*/ 118 w 118"/>
                <a:gd name="T48" fmla="*/ 130 h 1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8" h="130">
                  <a:moveTo>
                    <a:pt x="32" y="66"/>
                  </a:moveTo>
                  <a:lnTo>
                    <a:pt x="32" y="66"/>
                  </a:lnTo>
                  <a:lnTo>
                    <a:pt x="46" y="100"/>
                  </a:lnTo>
                  <a:lnTo>
                    <a:pt x="56" y="130"/>
                  </a:lnTo>
                  <a:lnTo>
                    <a:pt x="118" y="80"/>
                  </a:lnTo>
                  <a:lnTo>
                    <a:pt x="94" y="66"/>
                  </a:lnTo>
                  <a:lnTo>
                    <a:pt x="58" y="44"/>
                  </a:lnTo>
                  <a:lnTo>
                    <a:pt x="24" y="20"/>
                  </a:lnTo>
                  <a:lnTo>
                    <a:pt x="0" y="0"/>
                  </a:lnTo>
                  <a:lnTo>
                    <a:pt x="16" y="28"/>
                  </a:lnTo>
                  <a:lnTo>
                    <a:pt x="32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" name="Line 37"/>
            <p:cNvSpPr>
              <a:spLocks noChangeShapeType="1"/>
            </p:cNvSpPr>
            <p:nvPr/>
          </p:nvSpPr>
          <p:spPr bwMode="auto">
            <a:xfrm flipH="1" flipV="1">
              <a:off x="4616" y="3786"/>
              <a:ext cx="108" cy="12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8"/>
            <p:cNvSpPr>
              <a:spLocks/>
            </p:cNvSpPr>
            <p:nvPr/>
          </p:nvSpPr>
          <p:spPr bwMode="auto">
            <a:xfrm>
              <a:off x="4550" y="3707"/>
              <a:ext cx="111" cy="121"/>
            </a:xfrm>
            <a:custGeom>
              <a:avLst/>
              <a:gdLst>
                <a:gd name="T0" fmla="*/ 32 w 118"/>
                <a:gd name="T1" fmla="*/ 66 h 130"/>
                <a:gd name="T2" fmla="*/ 32 w 118"/>
                <a:gd name="T3" fmla="*/ 66 h 130"/>
                <a:gd name="T4" fmla="*/ 46 w 118"/>
                <a:gd name="T5" fmla="*/ 100 h 130"/>
                <a:gd name="T6" fmla="*/ 56 w 118"/>
                <a:gd name="T7" fmla="*/ 130 h 130"/>
                <a:gd name="T8" fmla="*/ 118 w 118"/>
                <a:gd name="T9" fmla="*/ 80 h 130"/>
                <a:gd name="T10" fmla="*/ 118 w 118"/>
                <a:gd name="T11" fmla="*/ 80 h 130"/>
                <a:gd name="T12" fmla="*/ 94 w 118"/>
                <a:gd name="T13" fmla="*/ 66 h 130"/>
                <a:gd name="T14" fmla="*/ 58 w 118"/>
                <a:gd name="T15" fmla="*/ 44 h 130"/>
                <a:gd name="T16" fmla="*/ 58 w 118"/>
                <a:gd name="T17" fmla="*/ 44 h 130"/>
                <a:gd name="T18" fmla="*/ 24 w 118"/>
                <a:gd name="T19" fmla="*/ 20 h 130"/>
                <a:gd name="T20" fmla="*/ 0 w 118"/>
                <a:gd name="T21" fmla="*/ 0 h 130"/>
                <a:gd name="T22" fmla="*/ 0 w 118"/>
                <a:gd name="T23" fmla="*/ 0 h 130"/>
                <a:gd name="T24" fmla="*/ 16 w 118"/>
                <a:gd name="T25" fmla="*/ 28 h 130"/>
                <a:gd name="T26" fmla="*/ 32 w 118"/>
                <a:gd name="T27" fmla="*/ 66 h 130"/>
                <a:gd name="T28" fmla="*/ 32 w 118"/>
                <a:gd name="T29" fmla="*/ 66 h 1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8"/>
                <a:gd name="T46" fmla="*/ 0 h 130"/>
                <a:gd name="T47" fmla="*/ 118 w 118"/>
                <a:gd name="T48" fmla="*/ 130 h 1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8" h="130">
                  <a:moveTo>
                    <a:pt x="32" y="66"/>
                  </a:moveTo>
                  <a:lnTo>
                    <a:pt x="32" y="66"/>
                  </a:lnTo>
                  <a:lnTo>
                    <a:pt x="46" y="100"/>
                  </a:lnTo>
                  <a:lnTo>
                    <a:pt x="56" y="130"/>
                  </a:lnTo>
                  <a:lnTo>
                    <a:pt x="118" y="80"/>
                  </a:lnTo>
                  <a:lnTo>
                    <a:pt x="94" y="66"/>
                  </a:lnTo>
                  <a:lnTo>
                    <a:pt x="58" y="44"/>
                  </a:lnTo>
                  <a:lnTo>
                    <a:pt x="24" y="20"/>
                  </a:lnTo>
                  <a:lnTo>
                    <a:pt x="0" y="0"/>
                  </a:lnTo>
                  <a:lnTo>
                    <a:pt x="16" y="28"/>
                  </a:lnTo>
                  <a:lnTo>
                    <a:pt x="32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8" name="Line 39"/>
            <p:cNvSpPr>
              <a:spLocks noChangeShapeType="1"/>
            </p:cNvSpPr>
            <p:nvPr/>
          </p:nvSpPr>
          <p:spPr bwMode="auto">
            <a:xfrm flipV="1">
              <a:off x="4444" y="1591"/>
              <a:ext cx="1" cy="302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40"/>
            <p:cNvSpPr>
              <a:spLocks/>
            </p:cNvSpPr>
            <p:nvPr/>
          </p:nvSpPr>
          <p:spPr bwMode="auto">
            <a:xfrm>
              <a:off x="4406" y="1490"/>
              <a:ext cx="76" cy="127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0" name="Line 41"/>
            <p:cNvSpPr>
              <a:spLocks noChangeShapeType="1"/>
            </p:cNvSpPr>
            <p:nvPr/>
          </p:nvSpPr>
          <p:spPr bwMode="auto">
            <a:xfrm flipV="1">
              <a:off x="5260" y="2262"/>
              <a:ext cx="1" cy="101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5222" y="2162"/>
              <a:ext cx="76" cy="126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2" name="Line 43"/>
            <p:cNvSpPr>
              <a:spLocks noChangeShapeType="1"/>
            </p:cNvSpPr>
            <p:nvPr/>
          </p:nvSpPr>
          <p:spPr bwMode="auto">
            <a:xfrm flipV="1">
              <a:off x="4444" y="2262"/>
              <a:ext cx="1" cy="101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06" y="2162"/>
              <a:ext cx="76" cy="126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4" name="Line 45"/>
            <p:cNvSpPr>
              <a:spLocks noChangeShapeType="1"/>
            </p:cNvSpPr>
            <p:nvPr/>
          </p:nvSpPr>
          <p:spPr bwMode="auto">
            <a:xfrm flipV="1">
              <a:off x="5260" y="3400"/>
              <a:ext cx="1" cy="10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6"/>
            <p:cNvSpPr>
              <a:spLocks/>
            </p:cNvSpPr>
            <p:nvPr/>
          </p:nvSpPr>
          <p:spPr bwMode="auto">
            <a:xfrm>
              <a:off x="5222" y="3299"/>
              <a:ext cx="76" cy="127"/>
            </a:xfrm>
            <a:custGeom>
              <a:avLst/>
              <a:gdLst>
                <a:gd name="T0" fmla="*/ 24 w 80"/>
                <a:gd name="T1" fmla="*/ 70 h 136"/>
                <a:gd name="T2" fmla="*/ 24 w 80"/>
                <a:gd name="T3" fmla="*/ 70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0 h 136"/>
                <a:gd name="T16" fmla="*/ 56 w 80"/>
                <a:gd name="T17" fmla="*/ 70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0 h 136"/>
                <a:gd name="T28" fmla="*/ 24 w 80"/>
                <a:gd name="T29" fmla="*/ 70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0"/>
                  </a:moveTo>
                  <a:lnTo>
                    <a:pt x="24" y="70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0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6" name="Line 47"/>
            <p:cNvSpPr>
              <a:spLocks noChangeShapeType="1"/>
            </p:cNvSpPr>
            <p:nvPr/>
          </p:nvSpPr>
          <p:spPr bwMode="auto">
            <a:xfrm flipV="1">
              <a:off x="4444" y="3400"/>
              <a:ext cx="1" cy="93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8"/>
            <p:cNvSpPr>
              <a:spLocks/>
            </p:cNvSpPr>
            <p:nvPr/>
          </p:nvSpPr>
          <p:spPr bwMode="auto">
            <a:xfrm>
              <a:off x="4406" y="3299"/>
              <a:ext cx="76" cy="127"/>
            </a:xfrm>
            <a:custGeom>
              <a:avLst/>
              <a:gdLst>
                <a:gd name="T0" fmla="*/ 24 w 80"/>
                <a:gd name="T1" fmla="*/ 70 h 136"/>
                <a:gd name="T2" fmla="*/ 24 w 80"/>
                <a:gd name="T3" fmla="*/ 70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0 h 136"/>
                <a:gd name="T16" fmla="*/ 56 w 80"/>
                <a:gd name="T17" fmla="*/ 70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0 h 136"/>
                <a:gd name="T28" fmla="*/ 24 w 80"/>
                <a:gd name="T29" fmla="*/ 70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0"/>
                  </a:moveTo>
                  <a:lnTo>
                    <a:pt x="24" y="70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0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8" name="Line 49"/>
            <p:cNvSpPr>
              <a:spLocks noChangeShapeType="1"/>
            </p:cNvSpPr>
            <p:nvPr/>
          </p:nvSpPr>
          <p:spPr bwMode="auto">
            <a:xfrm flipV="1">
              <a:off x="4438" y="879"/>
              <a:ext cx="278" cy="350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50"/>
            <p:cNvSpPr>
              <a:spLocks/>
            </p:cNvSpPr>
            <p:nvPr/>
          </p:nvSpPr>
          <p:spPr bwMode="auto">
            <a:xfrm>
              <a:off x="4671" y="799"/>
              <a:ext cx="107" cy="123"/>
            </a:xfrm>
            <a:custGeom>
              <a:avLst/>
              <a:gdLst>
                <a:gd name="T0" fmla="*/ 58 w 114"/>
                <a:gd name="T1" fmla="*/ 46 h 132"/>
                <a:gd name="T2" fmla="*/ 58 w 114"/>
                <a:gd name="T3" fmla="*/ 46 h 132"/>
                <a:gd name="T4" fmla="*/ 28 w 114"/>
                <a:gd name="T5" fmla="*/ 66 h 132"/>
                <a:gd name="T6" fmla="*/ 0 w 114"/>
                <a:gd name="T7" fmla="*/ 82 h 132"/>
                <a:gd name="T8" fmla="*/ 64 w 114"/>
                <a:gd name="T9" fmla="*/ 132 h 132"/>
                <a:gd name="T10" fmla="*/ 64 w 114"/>
                <a:gd name="T11" fmla="*/ 132 h 132"/>
                <a:gd name="T12" fmla="*/ 70 w 114"/>
                <a:gd name="T13" fmla="*/ 106 h 132"/>
                <a:gd name="T14" fmla="*/ 84 w 114"/>
                <a:gd name="T15" fmla="*/ 66 h 132"/>
                <a:gd name="T16" fmla="*/ 84 w 114"/>
                <a:gd name="T17" fmla="*/ 66 h 132"/>
                <a:gd name="T18" fmla="*/ 100 w 114"/>
                <a:gd name="T19" fmla="*/ 28 h 132"/>
                <a:gd name="T20" fmla="*/ 114 w 114"/>
                <a:gd name="T21" fmla="*/ 0 h 132"/>
                <a:gd name="T22" fmla="*/ 114 w 114"/>
                <a:gd name="T23" fmla="*/ 0 h 132"/>
                <a:gd name="T24" fmla="*/ 92 w 114"/>
                <a:gd name="T25" fmla="*/ 22 h 132"/>
                <a:gd name="T26" fmla="*/ 58 w 114"/>
                <a:gd name="T27" fmla="*/ 46 h 132"/>
                <a:gd name="T28" fmla="*/ 58 w 114"/>
                <a:gd name="T29" fmla="*/ 46 h 1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4"/>
                <a:gd name="T46" fmla="*/ 0 h 132"/>
                <a:gd name="T47" fmla="*/ 114 w 114"/>
                <a:gd name="T48" fmla="*/ 132 h 1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4" h="132">
                  <a:moveTo>
                    <a:pt x="58" y="46"/>
                  </a:moveTo>
                  <a:lnTo>
                    <a:pt x="58" y="46"/>
                  </a:lnTo>
                  <a:lnTo>
                    <a:pt x="28" y="66"/>
                  </a:lnTo>
                  <a:lnTo>
                    <a:pt x="0" y="82"/>
                  </a:lnTo>
                  <a:lnTo>
                    <a:pt x="64" y="132"/>
                  </a:lnTo>
                  <a:lnTo>
                    <a:pt x="70" y="106"/>
                  </a:lnTo>
                  <a:lnTo>
                    <a:pt x="84" y="66"/>
                  </a:lnTo>
                  <a:lnTo>
                    <a:pt x="100" y="28"/>
                  </a:lnTo>
                  <a:lnTo>
                    <a:pt x="114" y="0"/>
                  </a:lnTo>
                  <a:lnTo>
                    <a:pt x="92" y="22"/>
                  </a:lnTo>
                  <a:lnTo>
                    <a:pt x="58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50" name="Line 51"/>
            <p:cNvSpPr>
              <a:spLocks noChangeShapeType="1"/>
            </p:cNvSpPr>
            <p:nvPr/>
          </p:nvSpPr>
          <p:spPr bwMode="auto">
            <a:xfrm flipH="1" flipV="1">
              <a:off x="4988" y="879"/>
              <a:ext cx="281" cy="350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2"/>
            <p:cNvSpPr>
              <a:spLocks/>
            </p:cNvSpPr>
            <p:nvPr/>
          </p:nvSpPr>
          <p:spPr bwMode="auto">
            <a:xfrm>
              <a:off x="4924" y="799"/>
              <a:ext cx="109" cy="123"/>
            </a:xfrm>
            <a:custGeom>
              <a:avLst/>
              <a:gdLst>
                <a:gd name="T0" fmla="*/ 32 w 116"/>
                <a:gd name="T1" fmla="*/ 66 h 132"/>
                <a:gd name="T2" fmla="*/ 32 w 116"/>
                <a:gd name="T3" fmla="*/ 66 h 132"/>
                <a:gd name="T4" fmla="*/ 44 w 116"/>
                <a:gd name="T5" fmla="*/ 100 h 132"/>
                <a:gd name="T6" fmla="*/ 54 w 116"/>
                <a:gd name="T7" fmla="*/ 132 h 132"/>
                <a:gd name="T8" fmla="*/ 116 w 116"/>
                <a:gd name="T9" fmla="*/ 82 h 132"/>
                <a:gd name="T10" fmla="*/ 116 w 116"/>
                <a:gd name="T11" fmla="*/ 82 h 132"/>
                <a:gd name="T12" fmla="*/ 92 w 116"/>
                <a:gd name="T13" fmla="*/ 68 h 132"/>
                <a:gd name="T14" fmla="*/ 58 w 116"/>
                <a:gd name="T15" fmla="*/ 46 h 132"/>
                <a:gd name="T16" fmla="*/ 58 w 116"/>
                <a:gd name="T17" fmla="*/ 46 h 132"/>
                <a:gd name="T18" fmla="*/ 24 w 116"/>
                <a:gd name="T19" fmla="*/ 22 h 132"/>
                <a:gd name="T20" fmla="*/ 0 w 116"/>
                <a:gd name="T21" fmla="*/ 0 h 132"/>
                <a:gd name="T22" fmla="*/ 0 w 116"/>
                <a:gd name="T23" fmla="*/ 0 h 132"/>
                <a:gd name="T24" fmla="*/ 16 w 116"/>
                <a:gd name="T25" fmla="*/ 28 h 132"/>
                <a:gd name="T26" fmla="*/ 32 w 116"/>
                <a:gd name="T27" fmla="*/ 66 h 132"/>
                <a:gd name="T28" fmla="*/ 32 w 116"/>
                <a:gd name="T29" fmla="*/ 66 h 1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6"/>
                <a:gd name="T46" fmla="*/ 0 h 132"/>
                <a:gd name="T47" fmla="*/ 116 w 116"/>
                <a:gd name="T48" fmla="*/ 132 h 1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6" h="132">
                  <a:moveTo>
                    <a:pt x="32" y="66"/>
                  </a:moveTo>
                  <a:lnTo>
                    <a:pt x="32" y="66"/>
                  </a:lnTo>
                  <a:lnTo>
                    <a:pt x="44" y="100"/>
                  </a:lnTo>
                  <a:lnTo>
                    <a:pt x="54" y="132"/>
                  </a:lnTo>
                  <a:lnTo>
                    <a:pt x="116" y="82"/>
                  </a:lnTo>
                  <a:lnTo>
                    <a:pt x="92" y="68"/>
                  </a:lnTo>
                  <a:lnTo>
                    <a:pt x="58" y="46"/>
                  </a:lnTo>
                  <a:lnTo>
                    <a:pt x="24" y="22"/>
                  </a:lnTo>
                  <a:lnTo>
                    <a:pt x="0" y="0"/>
                  </a:lnTo>
                  <a:lnTo>
                    <a:pt x="16" y="28"/>
                  </a:lnTo>
                  <a:lnTo>
                    <a:pt x="32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52" name="Line 53"/>
            <p:cNvSpPr>
              <a:spLocks noChangeShapeType="1"/>
            </p:cNvSpPr>
            <p:nvPr/>
          </p:nvSpPr>
          <p:spPr bwMode="auto">
            <a:xfrm flipH="1" flipV="1">
              <a:off x="4512" y="1572"/>
              <a:ext cx="25" cy="97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54"/>
            <p:cNvSpPr>
              <a:spLocks/>
            </p:cNvSpPr>
            <p:nvPr/>
          </p:nvSpPr>
          <p:spPr bwMode="auto">
            <a:xfrm>
              <a:off x="4482" y="1474"/>
              <a:ext cx="73" cy="132"/>
            </a:xfrm>
            <a:custGeom>
              <a:avLst/>
              <a:gdLst>
                <a:gd name="T0" fmla="*/ 8 w 78"/>
                <a:gd name="T1" fmla="*/ 74 h 142"/>
                <a:gd name="T2" fmla="*/ 8 w 78"/>
                <a:gd name="T3" fmla="*/ 74 h 142"/>
                <a:gd name="T4" fmla="*/ 4 w 78"/>
                <a:gd name="T5" fmla="*/ 110 h 142"/>
                <a:gd name="T6" fmla="*/ 0 w 78"/>
                <a:gd name="T7" fmla="*/ 142 h 142"/>
                <a:gd name="T8" fmla="*/ 78 w 78"/>
                <a:gd name="T9" fmla="*/ 122 h 142"/>
                <a:gd name="T10" fmla="*/ 78 w 78"/>
                <a:gd name="T11" fmla="*/ 122 h 142"/>
                <a:gd name="T12" fmla="*/ 62 w 78"/>
                <a:gd name="T13" fmla="*/ 100 h 142"/>
                <a:gd name="T14" fmla="*/ 40 w 78"/>
                <a:gd name="T15" fmla="*/ 66 h 142"/>
                <a:gd name="T16" fmla="*/ 40 w 78"/>
                <a:gd name="T17" fmla="*/ 66 h 142"/>
                <a:gd name="T18" fmla="*/ 20 w 78"/>
                <a:gd name="T19" fmla="*/ 30 h 142"/>
                <a:gd name="T20" fmla="*/ 6 w 78"/>
                <a:gd name="T21" fmla="*/ 0 h 142"/>
                <a:gd name="T22" fmla="*/ 6 w 78"/>
                <a:gd name="T23" fmla="*/ 0 h 142"/>
                <a:gd name="T24" fmla="*/ 8 w 78"/>
                <a:gd name="T25" fmla="*/ 32 h 142"/>
                <a:gd name="T26" fmla="*/ 8 w 78"/>
                <a:gd name="T27" fmla="*/ 74 h 142"/>
                <a:gd name="T28" fmla="*/ 8 w 78"/>
                <a:gd name="T29" fmla="*/ 74 h 1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8"/>
                <a:gd name="T46" fmla="*/ 0 h 142"/>
                <a:gd name="T47" fmla="*/ 78 w 78"/>
                <a:gd name="T48" fmla="*/ 142 h 1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8" h="142">
                  <a:moveTo>
                    <a:pt x="8" y="74"/>
                  </a:moveTo>
                  <a:lnTo>
                    <a:pt x="8" y="74"/>
                  </a:lnTo>
                  <a:lnTo>
                    <a:pt x="4" y="110"/>
                  </a:lnTo>
                  <a:lnTo>
                    <a:pt x="0" y="142"/>
                  </a:lnTo>
                  <a:lnTo>
                    <a:pt x="78" y="122"/>
                  </a:lnTo>
                  <a:lnTo>
                    <a:pt x="62" y="100"/>
                  </a:lnTo>
                  <a:lnTo>
                    <a:pt x="40" y="66"/>
                  </a:lnTo>
                  <a:lnTo>
                    <a:pt x="20" y="30"/>
                  </a:lnTo>
                  <a:lnTo>
                    <a:pt x="6" y="0"/>
                  </a:lnTo>
                  <a:lnTo>
                    <a:pt x="8" y="32"/>
                  </a:lnTo>
                  <a:lnTo>
                    <a:pt x="8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54" name="Line 55"/>
            <p:cNvSpPr>
              <a:spLocks noChangeShapeType="1"/>
            </p:cNvSpPr>
            <p:nvPr/>
          </p:nvSpPr>
          <p:spPr bwMode="auto">
            <a:xfrm flipV="1">
              <a:off x="4338" y="1572"/>
              <a:ext cx="40" cy="97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6"/>
            <p:cNvSpPr>
              <a:spLocks/>
            </p:cNvSpPr>
            <p:nvPr/>
          </p:nvSpPr>
          <p:spPr bwMode="auto">
            <a:xfrm>
              <a:off x="4333" y="1479"/>
              <a:ext cx="81" cy="131"/>
            </a:xfrm>
            <a:custGeom>
              <a:avLst/>
              <a:gdLst>
                <a:gd name="T0" fmla="*/ 46 w 86"/>
                <a:gd name="T1" fmla="*/ 58 h 140"/>
                <a:gd name="T2" fmla="*/ 46 w 86"/>
                <a:gd name="T3" fmla="*/ 58 h 140"/>
                <a:gd name="T4" fmla="*/ 22 w 86"/>
                <a:gd name="T5" fmla="*/ 86 h 140"/>
                <a:gd name="T6" fmla="*/ 0 w 86"/>
                <a:gd name="T7" fmla="*/ 110 h 140"/>
                <a:gd name="T8" fmla="*/ 74 w 86"/>
                <a:gd name="T9" fmla="*/ 140 h 140"/>
                <a:gd name="T10" fmla="*/ 74 w 86"/>
                <a:gd name="T11" fmla="*/ 140 h 140"/>
                <a:gd name="T12" fmla="*/ 74 w 86"/>
                <a:gd name="T13" fmla="*/ 112 h 140"/>
                <a:gd name="T14" fmla="*/ 76 w 86"/>
                <a:gd name="T15" fmla="*/ 70 h 140"/>
                <a:gd name="T16" fmla="*/ 76 w 86"/>
                <a:gd name="T17" fmla="*/ 70 h 140"/>
                <a:gd name="T18" fmla="*/ 80 w 86"/>
                <a:gd name="T19" fmla="*/ 30 h 140"/>
                <a:gd name="T20" fmla="*/ 86 w 86"/>
                <a:gd name="T21" fmla="*/ 0 h 140"/>
                <a:gd name="T22" fmla="*/ 86 w 86"/>
                <a:gd name="T23" fmla="*/ 0 h 140"/>
                <a:gd name="T24" fmla="*/ 70 w 86"/>
                <a:gd name="T25" fmla="*/ 26 h 140"/>
                <a:gd name="T26" fmla="*/ 46 w 86"/>
                <a:gd name="T27" fmla="*/ 58 h 140"/>
                <a:gd name="T28" fmla="*/ 46 w 86"/>
                <a:gd name="T29" fmla="*/ 58 h 1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6"/>
                <a:gd name="T46" fmla="*/ 0 h 140"/>
                <a:gd name="T47" fmla="*/ 86 w 86"/>
                <a:gd name="T48" fmla="*/ 140 h 1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6" h="140">
                  <a:moveTo>
                    <a:pt x="46" y="58"/>
                  </a:moveTo>
                  <a:lnTo>
                    <a:pt x="46" y="58"/>
                  </a:lnTo>
                  <a:lnTo>
                    <a:pt x="22" y="86"/>
                  </a:lnTo>
                  <a:lnTo>
                    <a:pt x="0" y="110"/>
                  </a:lnTo>
                  <a:lnTo>
                    <a:pt x="74" y="140"/>
                  </a:lnTo>
                  <a:lnTo>
                    <a:pt x="74" y="112"/>
                  </a:lnTo>
                  <a:lnTo>
                    <a:pt x="76" y="70"/>
                  </a:lnTo>
                  <a:lnTo>
                    <a:pt x="80" y="30"/>
                  </a:lnTo>
                  <a:lnTo>
                    <a:pt x="86" y="0"/>
                  </a:lnTo>
                  <a:lnTo>
                    <a:pt x="70" y="26"/>
                  </a:lnTo>
                  <a:lnTo>
                    <a:pt x="46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56" name="Line 57"/>
            <p:cNvSpPr>
              <a:spLocks noChangeShapeType="1"/>
            </p:cNvSpPr>
            <p:nvPr/>
          </p:nvSpPr>
          <p:spPr bwMode="auto">
            <a:xfrm flipH="1" flipV="1">
              <a:off x="4584" y="1541"/>
              <a:ext cx="53" cy="82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8"/>
            <p:cNvSpPr>
              <a:spLocks/>
            </p:cNvSpPr>
            <p:nvPr/>
          </p:nvSpPr>
          <p:spPr bwMode="auto">
            <a:xfrm>
              <a:off x="4527" y="1455"/>
              <a:ext cx="102" cy="127"/>
            </a:xfrm>
            <a:custGeom>
              <a:avLst/>
              <a:gdLst>
                <a:gd name="T0" fmla="*/ 24 w 108"/>
                <a:gd name="T1" fmla="*/ 68 h 136"/>
                <a:gd name="T2" fmla="*/ 24 w 108"/>
                <a:gd name="T3" fmla="*/ 68 h 136"/>
                <a:gd name="T4" fmla="*/ 34 w 108"/>
                <a:gd name="T5" fmla="*/ 104 h 136"/>
                <a:gd name="T6" fmla="*/ 40 w 108"/>
                <a:gd name="T7" fmla="*/ 136 h 136"/>
                <a:gd name="T8" fmla="*/ 108 w 108"/>
                <a:gd name="T9" fmla="*/ 92 h 136"/>
                <a:gd name="T10" fmla="*/ 108 w 108"/>
                <a:gd name="T11" fmla="*/ 92 h 136"/>
                <a:gd name="T12" fmla="*/ 86 w 108"/>
                <a:gd name="T13" fmla="*/ 76 h 136"/>
                <a:gd name="T14" fmla="*/ 52 w 108"/>
                <a:gd name="T15" fmla="*/ 50 h 136"/>
                <a:gd name="T16" fmla="*/ 52 w 108"/>
                <a:gd name="T17" fmla="*/ 50 h 136"/>
                <a:gd name="T18" fmla="*/ 22 w 108"/>
                <a:gd name="T19" fmla="*/ 22 h 136"/>
                <a:gd name="T20" fmla="*/ 0 w 108"/>
                <a:gd name="T21" fmla="*/ 0 h 136"/>
                <a:gd name="T22" fmla="*/ 0 w 108"/>
                <a:gd name="T23" fmla="*/ 0 h 136"/>
                <a:gd name="T24" fmla="*/ 12 w 108"/>
                <a:gd name="T25" fmla="*/ 30 h 136"/>
                <a:gd name="T26" fmla="*/ 24 w 108"/>
                <a:gd name="T27" fmla="*/ 68 h 136"/>
                <a:gd name="T28" fmla="*/ 24 w 108"/>
                <a:gd name="T29" fmla="*/ 68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8"/>
                <a:gd name="T46" fmla="*/ 0 h 136"/>
                <a:gd name="T47" fmla="*/ 108 w 108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8" h="136">
                  <a:moveTo>
                    <a:pt x="24" y="68"/>
                  </a:moveTo>
                  <a:lnTo>
                    <a:pt x="24" y="68"/>
                  </a:lnTo>
                  <a:lnTo>
                    <a:pt x="34" y="104"/>
                  </a:lnTo>
                  <a:lnTo>
                    <a:pt x="40" y="136"/>
                  </a:lnTo>
                  <a:lnTo>
                    <a:pt x="108" y="92"/>
                  </a:lnTo>
                  <a:lnTo>
                    <a:pt x="86" y="76"/>
                  </a:lnTo>
                  <a:lnTo>
                    <a:pt x="52" y="50"/>
                  </a:lnTo>
                  <a:lnTo>
                    <a:pt x="22" y="22"/>
                  </a:lnTo>
                  <a:lnTo>
                    <a:pt x="0" y="0"/>
                  </a:lnTo>
                  <a:lnTo>
                    <a:pt x="12" y="30"/>
                  </a:lnTo>
                  <a:lnTo>
                    <a:pt x="24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58" name="Line 59"/>
            <p:cNvSpPr>
              <a:spLocks noChangeShapeType="1"/>
            </p:cNvSpPr>
            <p:nvPr/>
          </p:nvSpPr>
          <p:spPr bwMode="auto">
            <a:xfrm flipV="1">
              <a:off x="5260" y="1591"/>
              <a:ext cx="1" cy="302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60"/>
            <p:cNvSpPr>
              <a:spLocks/>
            </p:cNvSpPr>
            <p:nvPr/>
          </p:nvSpPr>
          <p:spPr bwMode="auto">
            <a:xfrm>
              <a:off x="5222" y="1490"/>
              <a:ext cx="76" cy="127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60" name="Line 61"/>
            <p:cNvSpPr>
              <a:spLocks noChangeShapeType="1"/>
            </p:cNvSpPr>
            <p:nvPr/>
          </p:nvSpPr>
          <p:spPr bwMode="auto">
            <a:xfrm flipV="1">
              <a:off x="5167" y="1572"/>
              <a:ext cx="25" cy="97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62"/>
            <p:cNvSpPr>
              <a:spLocks/>
            </p:cNvSpPr>
            <p:nvPr/>
          </p:nvSpPr>
          <p:spPr bwMode="auto">
            <a:xfrm>
              <a:off x="5149" y="1474"/>
              <a:ext cx="73" cy="132"/>
            </a:xfrm>
            <a:custGeom>
              <a:avLst/>
              <a:gdLst>
                <a:gd name="T0" fmla="*/ 38 w 78"/>
                <a:gd name="T1" fmla="*/ 66 h 142"/>
                <a:gd name="T2" fmla="*/ 38 w 78"/>
                <a:gd name="T3" fmla="*/ 66 h 142"/>
                <a:gd name="T4" fmla="*/ 20 w 78"/>
                <a:gd name="T5" fmla="*/ 96 h 142"/>
                <a:gd name="T6" fmla="*/ 0 w 78"/>
                <a:gd name="T7" fmla="*/ 122 h 142"/>
                <a:gd name="T8" fmla="*/ 78 w 78"/>
                <a:gd name="T9" fmla="*/ 142 h 142"/>
                <a:gd name="T10" fmla="*/ 78 w 78"/>
                <a:gd name="T11" fmla="*/ 142 h 142"/>
                <a:gd name="T12" fmla="*/ 74 w 78"/>
                <a:gd name="T13" fmla="*/ 114 h 142"/>
                <a:gd name="T14" fmla="*/ 70 w 78"/>
                <a:gd name="T15" fmla="*/ 74 h 142"/>
                <a:gd name="T16" fmla="*/ 70 w 78"/>
                <a:gd name="T17" fmla="*/ 74 h 142"/>
                <a:gd name="T18" fmla="*/ 70 w 78"/>
                <a:gd name="T19" fmla="*/ 32 h 142"/>
                <a:gd name="T20" fmla="*/ 72 w 78"/>
                <a:gd name="T21" fmla="*/ 0 h 142"/>
                <a:gd name="T22" fmla="*/ 72 w 78"/>
                <a:gd name="T23" fmla="*/ 0 h 142"/>
                <a:gd name="T24" fmla="*/ 58 w 78"/>
                <a:gd name="T25" fmla="*/ 30 h 142"/>
                <a:gd name="T26" fmla="*/ 38 w 78"/>
                <a:gd name="T27" fmla="*/ 66 h 142"/>
                <a:gd name="T28" fmla="*/ 38 w 78"/>
                <a:gd name="T29" fmla="*/ 66 h 1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8"/>
                <a:gd name="T46" fmla="*/ 0 h 142"/>
                <a:gd name="T47" fmla="*/ 78 w 78"/>
                <a:gd name="T48" fmla="*/ 142 h 1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8" h="142">
                  <a:moveTo>
                    <a:pt x="38" y="66"/>
                  </a:moveTo>
                  <a:lnTo>
                    <a:pt x="38" y="66"/>
                  </a:lnTo>
                  <a:lnTo>
                    <a:pt x="20" y="96"/>
                  </a:lnTo>
                  <a:lnTo>
                    <a:pt x="0" y="122"/>
                  </a:lnTo>
                  <a:lnTo>
                    <a:pt x="78" y="142"/>
                  </a:lnTo>
                  <a:lnTo>
                    <a:pt x="74" y="114"/>
                  </a:lnTo>
                  <a:lnTo>
                    <a:pt x="70" y="74"/>
                  </a:lnTo>
                  <a:lnTo>
                    <a:pt x="70" y="32"/>
                  </a:lnTo>
                  <a:lnTo>
                    <a:pt x="72" y="0"/>
                  </a:lnTo>
                  <a:lnTo>
                    <a:pt x="58" y="30"/>
                  </a:lnTo>
                  <a:lnTo>
                    <a:pt x="38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62" name="Line 63"/>
            <p:cNvSpPr>
              <a:spLocks noChangeShapeType="1"/>
            </p:cNvSpPr>
            <p:nvPr/>
          </p:nvSpPr>
          <p:spPr bwMode="auto">
            <a:xfrm flipH="1" flipV="1">
              <a:off x="5326" y="1572"/>
              <a:ext cx="40" cy="97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64"/>
            <p:cNvSpPr>
              <a:spLocks/>
            </p:cNvSpPr>
            <p:nvPr/>
          </p:nvSpPr>
          <p:spPr bwMode="auto">
            <a:xfrm>
              <a:off x="5290" y="1479"/>
              <a:ext cx="81" cy="131"/>
            </a:xfrm>
            <a:custGeom>
              <a:avLst/>
              <a:gdLst>
                <a:gd name="T0" fmla="*/ 10 w 86"/>
                <a:gd name="T1" fmla="*/ 70 h 140"/>
                <a:gd name="T2" fmla="*/ 10 w 86"/>
                <a:gd name="T3" fmla="*/ 70 h 140"/>
                <a:gd name="T4" fmla="*/ 12 w 86"/>
                <a:gd name="T5" fmla="*/ 108 h 140"/>
                <a:gd name="T6" fmla="*/ 12 w 86"/>
                <a:gd name="T7" fmla="*/ 140 h 140"/>
                <a:gd name="T8" fmla="*/ 86 w 86"/>
                <a:gd name="T9" fmla="*/ 110 h 140"/>
                <a:gd name="T10" fmla="*/ 86 w 86"/>
                <a:gd name="T11" fmla="*/ 110 h 140"/>
                <a:gd name="T12" fmla="*/ 68 w 86"/>
                <a:gd name="T13" fmla="*/ 90 h 140"/>
                <a:gd name="T14" fmla="*/ 40 w 86"/>
                <a:gd name="T15" fmla="*/ 58 h 140"/>
                <a:gd name="T16" fmla="*/ 40 w 86"/>
                <a:gd name="T17" fmla="*/ 58 h 140"/>
                <a:gd name="T18" fmla="*/ 16 w 86"/>
                <a:gd name="T19" fmla="*/ 26 h 140"/>
                <a:gd name="T20" fmla="*/ 0 w 86"/>
                <a:gd name="T21" fmla="*/ 0 h 140"/>
                <a:gd name="T22" fmla="*/ 0 w 86"/>
                <a:gd name="T23" fmla="*/ 0 h 140"/>
                <a:gd name="T24" fmla="*/ 6 w 86"/>
                <a:gd name="T25" fmla="*/ 30 h 140"/>
                <a:gd name="T26" fmla="*/ 10 w 86"/>
                <a:gd name="T27" fmla="*/ 70 h 140"/>
                <a:gd name="T28" fmla="*/ 10 w 86"/>
                <a:gd name="T29" fmla="*/ 70 h 1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6"/>
                <a:gd name="T46" fmla="*/ 0 h 140"/>
                <a:gd name="T47" fmla="*/ 86 w 86"/>
                <a:gd name="T48" fmla="*/ 140 h 1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6" h="140">
                  <a:moveTo>
                    <a:pt x="10" y="70"/>
                  </a:moveTo>
                  <a:lnTo>
                    <a:pt x="10" y="70"/>
                  </a:lnTo>
                  <a:lnTo>
                    <a:pt x="12" y="108"/>
                  </a:lnTo>
                  <a:lnTo>
                    <a:pt x="12" y="140"/>
                  </a:lnTo>
                  <a:lnTo>
                    <a:pt x="86" y="110"/>
                  </a:lnTo>
                  <a:lnTo>
                    <a:pt x="68" y="90"/>
                  </a:lnTo>
                  <a:lnTo>
                    <a:pt x="40" y="58"/>
                  </a:lnTo>
                  <a:lnTo>
                    <a:pt x="16" y="26"/>
                  </a:lnTo>
                  <a:lnTo>
                    <a:pt x="0" y="0"/>
                  </a:lnTo>
                  <a:lnTo>
                    <a:pt x="6" y="30"/>
                  </a:lnTo>
                  <a:lnTo>
                    <a:pt x="10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64" name="Line 65"/>
            <p:cNvSpPr>
              <a:spLocks noChangeShapeType="1"/>
            </p:cNvSpPr>
            <p:nvPr/>
          </p:nvSpPr>
          <p:spPr bwMode="auto">
            <a:xfrm flipV="1">
              <a:off x="5067" y="1541"/>
              <a:ext cx="53" cy="82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6"/>
            <p:cNvSpPr>
              <a:spLocks/>
            </p:cNvSpPr>
            <p:nvPr/>
          </p:nvSpPr>
          <p:spPr bwMode="auto">
            <a:xfrm>
              <a:off x="5075" y="1455"/>
              <a:ext cx="102" cy="127"/>
            </a:xfrm>
            <a:custGeom>
              <a:avLst/>
              <a:gdLst>
                <a:gd name="T0" fmla="*/ 56 w 108"/>
                <a:gd name="T1" fmla="*/ 50 h 136"/>
                <a:gd name="T2" fmla="*/ 56 w 108"/>
                <a:gd name="T3" fmla="*/ 50 h 136"/>
                <a:gd name="T4" fmla="*/ 26 w 108"/>
                <a:gd name="T5" fmla="*/ 74 h 136"/>
                <a:gd name="T6" fmla="*/ 0 w 108"/>
                <a:gd name="T7" fmla="*/ 92 h 136"/>
                <a:gd name="T8" fmla="*/ 68 w 108"/>
                <a:gd name="T9" fmla="*/ 136 h 136"/>
                <a:gd name="T10" fmla="*/ 68 w 108"/>
                <a:gd name="T11" fmla="*/ 136 h 136"/>
                <a:gd name="T12" fmla="*/ 74 w 108"/>
                <a:gd name="T13" fmla="*/ 110 h 136"/>
                <a:gd name="T14" fmla="*/ 84 w 108"/>
                <a:gd name="T15" fmla="*/ 68 h 136"/>
                <a:gd name="T16" fmla="*/ 84 w 108"/>
                <a:gd name="T17" fmla="*/ 68 h 136"/>
                <a:gd name="T18" fmla="*/ 96 w 108"/>
                <a:gd name="T19" fmla="*/ 30 h 136"/>
                <a:gd name="T20" fmla="*/ 108 w 108"/>
                <a:gd name="T21" fmla="*/ 0 h 136"/>
                <a:gd name="T22" fmla="*/ 108 w 108"/>
                <a:gd name="T23" fmla="*/ 0 h 136"/>
                <a:gd name="T24" fmla="*/ 86 w 108"/>
                <a:gd name="T25" fmla="*/ 24 h 136"/>
                <a:gd name="T26" fmla="*/ 56 w 108"/>
                <a:gd name="T27" fmla="*/ 50 h 136"/>
                <a:gd name="T28" fmla="*/ 56 w 108"/>
                <a:gd name="T29" fmla="*/ 50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8"/>
                <a:gd name="T46" fmla="*/ 0 h 136"/>
                <a:gd name="T47" fmla="*/ 108 w 108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8" h="136">
                  <a:moveTo>
                    <a:pt x="56" y="50"/>
                  </a:moveTo>
                  <a:lnTo>
                    <a:pt x="56" y="50"/>
                  </a:lnTo>
                  <a:lnTo>
                    <a:pt x="26" y="74"/>
                  </a:lnTo>
                  <a:lnTo>
                    <a:pt x="0" y="92"/>
                  </a:lnTo>
                  <a:lnTo>
                    <a:pt x="68" y="136"/>
                  </a:lnTo>
                  <a:lnTo>
                    <a:pt x="74" y="110"/>
                  </a:lnTo>
                  <a:lnTo>
                    <a:pt x="84" y="68"/>
                  </a:lnTo>
                  <a:lnTo>
                    <a:pt x="96" y="30"/>
                  </a:lnTo>
                  <a:lnTo>
                    <a:pt x="108" y="0"/>
                  </a:lnTo>
                  <a:lnTo>
                    <a:pt x="86" y="24"/>
                  </a:lnTo>
                  <a:lnTo>
                    <a:pt x="5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66" name="Freeform 67"/>
            <p:cNvSpPr>
              <a:spLocks/>
            </p:cNvSpPr>
            <p:nvPr/>
          </p:nvSpPr>
          <p:spPr bwMode="auto">
            <a:xfrm>
              <a:off x="4308" y="3034"/>
              <a:ext cx="272" cy="269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67" name="Rectangle 68"/>
            <p:cNvSpPr>
              <a:spLocks noChangeArrowheads="1"/>
            </p:cNvSpPr>
            <p:nvPr/>
          </p:nvSpPr>
          <p:spPr bwMode="auto">
            <a:xfrm>
              <a:off x="4395" y="3088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D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8" name="Freeform 69"/>
            <p:cNvSpPr>
              <a:spLocks/>
            </p:cNvSpPr>
            <p:nvPr/>
          </p:nvSpPr>
          <p:spPr bwMode="auto">
            <a:xfrm>
              <a:off x="5124" y="3034"/>
              <a:ext cx="272" cy="269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69" name="Rectangle 70"/>
            <p:cNvSpPr>
              <a:spLocks noChangeArrowheads="1"/>
            </p:cNvSpPr>
            <p:nvPr/>
          </p:nvSpPr>
          <p:spPr bwMode="auto">
            <a:xfrm>
              <a:off x="5211" y="3088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D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0" name="Freeform 71"/>
            <p:cNvSpPr>
              <a:spLocks/>
            </p:cNvSpPr>
            <p:nvPr/>
          </p:nvSpPr>
          <p:spPr bwMode="auto">
            <a:xfrm>
              <a:off x="5124" y="2363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71" name="Rectangle 72"/>
            <p:cNvSpPr>
              <a:spLocks noChangeArrowheads="1"/>
            </p:cNvSpPr>
            <p:nvPr/>
          </p:nvSpPr>
          <p:spPr bwMode="auto">
            <a:xfrm>
              <a:off x="5203" y="2417"/>
              <a:ext cx="1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M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2" name="Freeform 73"/>
            <p:cNvSpPr>
              <a:spLocks/>
            </p:cNvSpPr>
            <p:nvPr/>
          </p:nvSpPr>
          <p:spPr bwMode="auto">
            <a:xfrm>
              <a:off x="4308" y="2363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73" name="Rectangle 74"/>
            <p:cNvSpPr>
              <a:spLocks noChangeArrowheads="1"/>
            </p:cNvSpPr>
            <p:nvPr/>
          </p:nvSpPr>
          <p:spPr bwMode="auto">
            <a:xfrm>
              <a:off x="4387" y="2417"/>
              <a:ext cx="1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M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4" name="Line 75"/>
            <p:cNvSpPr>
              <a:spLocks noChangeShapeType="1"/>
            </p:cNvSpPr>
            <p:nvPr/>
          </p:nvSpPr>
          <p:spPr bwMode="auto">
            <a:xfrm>
              <a:off x="4618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76"/>
            <p:cNvSpPr>
              <a:spLocks noChangeShapeType="1"/>
            </p:cNvSpPr>
            <p:nvPr/>
          </p:nvSpPr>
          <p:spPr bwMode="auto">
            <a:xfrm>
              <a:off x="4633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77"/>
            <p:cNvSpPr>
              <a:spLocks noChangeShapeType="1"/>
            </p:cNvSpPr>
            <p:nvPr/>
          </p:nvSpPr>
          <p:spPr bwMode="auto">
            <a:xfrm>
              <a:off x="4640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78"/>
            <p:cNvSpPr>
              <a:spLocks noChangeShapeType="1"/>
            </p:cNvSpPr>
            <p:nvPr/>
          </p:nvSpPr>
          <p:spPr bwMode="auto">
            <a:xfrm>
              <a:off x="4648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79"/>
            <p:cNvSpPr>
              <a:spLocks noChangeShapeType="1"/>
            </p:cNvSpPr>
            <p:nvPr/>
          </p:nvSpPr>
          <p:spPr bwMode="auto">
            <a:xfrm>
              <a:off x="4663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80"/>
            <p:cNvSpPr>
              <a:spLocks noChangeShapeType="1"/>
            </p:cNvSpPr>
            <p:nvPr/>
          </p:nvSpPr>
          <p:spPr bwMode="auto">
            <a:xfrm>
              <a:off x="4671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81"/>
            <p:cNvSpPr>
              <a:spLocks noChangeShapeType="1"/>
            </p:cNvSpPr>
            <p:nvPr/>
          </p:nvSpPr>
          <p:spPr bwMode="auto">
            <a:xfrm>
              <a:off x="4678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82"/>
            <p:cNvSpPr>
              <a:spLocks noChangeShapeType="1"/>
            </p:cNvSpPr>
            <p:nvPr/>
          </p:nvSpPr>
          <p:spPr bwMode="auto">
            <a:xfrm>
              <a:off x="4693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83"/>
            <p:cNvSpPr>
              <a:spLocks noChangeShapeType="1"/>
            </p:cNvSpPr>
            <p:nvPr/>
          </p:nvSpPr>
          <p:spPr bwMode="auto">
            <a:xfrm>
              <a:off x="4701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84"/>
            <p:cNvSpPr>
              <a:spLocks noChangeShapeType="1"/>
            </p:cNvSpPr>
            <p:nvPr/>
          </p:nvSpPr>
          <p:spPr bwMode="auto">
            <a:xfrm>
              <a:off x="4708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85"/>
            <p:cNvSpPr>
              <a:spLocks noChangeShapeType="1"/>
            </p:cNvSpPr>
            <p:nvPr/>
          </p:nvSpPr>
          <p:spPr bwMode="auto">
            <a:xfrm>
              <a:off x="4724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86"/>
            <p:cNvSpPr>
              <a:spLocks noChangeShapeType="1"/>
            </p:cNvSpPr>
            <p:nvPr/>
          </p:nvSpPr>
          <p:spPr bwMode="auto">
            <a:xfrm>
              <a:off x="4731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87"/>
            <p:cNvSpPr>
              <a:spLocks noChangeShapeType="1"/>
            </p:cNvSpPr>
            <p:nvPr/>
          </p:nvSpPr>
          <p:spPr bwMode="auto">
            <a:xfrm>
              <a:off x="4739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88"/>
            <p:cNvSpPr>
              <a:spLocks noChangeShapeType="1"/>
            </p:cNvSpPr>
            <p:nvPr/>
          </p:nvSpPr>
          <p:spPr bwMode="auto">
            <a:xfrm>
              <a:off x="4754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89"/>
            <p:cNvSpPr>
              <a:spLocks noChangeShapeType="1"/>
            </p:cNvSpPr>
            <p:nvPr/>
          </p:nvSpPr>
          <p:spPr bwMode="auto">
            <a:xfrm>
              <a:off x="4761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90"/>
            <p:cNvSpPr>
              <a:spLocks noChangeShapeType="1"/>
            </p:cNvSpPr>
            <p:nvPr/>
          </p:nvSpPr>
          <p:spPr bwMode="auto">
            <a:xfrm>
              <a:off x="4769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91"/>
            <p:cNvSpPr>
              <a:spLocks noChangeShapeType="1"/>
            </p:cNvSpPr>
            <p:nvPr/>
          </p:nvSpPr>
          <p:spPr bwMode="auto">
            <a:xfrm>
              <a:off x="4784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92"/>
            <p:cNvSpPr>
              <a:spLocks noChangeShapeType="1"/>
            </p:cNvSpPr>
            <p:nvPr/>
          </p:nvSpPr>
          <p:spPr bwMode="auto">
            <a:xfrm>
              <a:off x="4792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93"/>
            <p:cNvSpPr>
              <a:spLocks noChangeShapeType="1"/>
            </p:cNvSpPr>
            <p:nvPr/>
          </p:nvSpPr>
          <p:spPr bwMode="auto">
            <a:xfrm>
              <a:off x="4799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94"/>
            <p:cNvSpPr>
              <a:spLocks noChangeShapeType="1"/>
            </p:cNvSpPr>
            <p:nvPr/>
          </p:nvSpPr>
          <p:spPr bwMode="auto">
            <a:xfrm>
              <a:off x="4814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95"/>
            <p:cNvSpPr>
              <a:spLocks noChangeShapeType="1"/>
            </p:cNvSpPr>
            <p:nvPr/>
          </p:nvSpPr>
          <p:spPr bwMode="auto">
            <a:xfrm>
              <a:off x="4822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96"/>
            <p:cNvSpPr>
              <a:spLocks noChangeShapeType="1"/>
            </p:cNvSpPr>
            <p:nvPr/>
          </p:nvSpPr>
          <p:spPr bwMode="auto">
            <a:xfrm>
              <a:off x="4829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97"/>
            <p:cNvSpPr>
              <a:spLocks noChangeShapeType="1"/>
            </p:cNvSpPr>
            <p:nvPr/>
          </p:nvSpPr>
          <p:spPr bwMode="auto">
            <a:xfrm>
              <a:off x="4844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98"/>
            <p:cNvSpPr>
              <a:spLocks noChangeShapeType="1"/>
            </p:cNvSpPr>
            <p:nvPr/>
          </p:nvSpPr>
          <p:spPr bwMode="auto">
            <a:xfrm>
              <a:off x="4852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99"/>
            <p:cNvSpPr>
              <a:spLocks noChangeShapeType="1"/>
            </p:cNvSpPr>
            <p:nvPr/>
          </p:nvSpPr>
          <p:spPr bwMode="auto">
            <a:xfrm>
              <a:off x="4860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100"/>
            <p:cNvSpPr>
              <a:spLocks noChangeShapeType="1"/>
            </p:cNvSpPr>
            <p:nvPr/>
          </p:nvSpPr>
          <p:spPr bwMode="auto">
            <a:xfrm>
              <a:off x="4875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101"/>
            <p:cNvSpPr>
              <a:spLocks noChangeShapeType="1"/>
            </p:cNvSpPr>
            <p:nvPr/>
          </p:nvSpPr>
          <p:spPr bwMode="auto">
            <a:xfrm>
              <a:off x="4882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102"/>
            <p:cNvSpPr>
              <a:spLocks noChangeShapeType="1"/>
            </p:cNvSpPr>
            <p:nvPr/>
          </p:nvSpPr>
          <p:spPr bwMode="auto">
            <a:xfrm>
              <a:off x="4890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103"/>
            <p:cNvSpPr>
              <a:spLocks noChangeShapeType="1"/>
            </p:cNvSpPr>
            <p:nvPr/>
          </p:nvSpPr>
          <p:spPr bwMode="auto">
            <a:xfrm>
              <a:off x="4905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104"/>
            <p:cNvSpPr>
              <a:spLocks noChangeShapeType="1"/>
            </p:cNvSpPr>
            <p:nvPr/>
          </p:nvSpPr>
          <p:spPr bwMode="auto">
            <a:xfrm>
              <a:off x="4912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105"/>
            <p:cNvSpPr>
              <a:spLocks noChangeShapeType="1"/>
            </p:cNvSpPr>
            <p:nvPr/>
          </p:nvSpPr>
          <p:spPr bwMode="auto">
            <a:xfrm>
              <a:off x="4920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106"/>
            <p:cNvSpPr>
              <a:spLocks noChangeShapeType="1"/>
            </p:cNvSpPr>
            <p:nvPr/>
          </p:nvSpPr>
          <p:spPr bwMode="auto">
            <a:xfrm>
              <a:off x="4935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107"/>
            <p:cNvSpPr>
              <a:spLocks noChangeShapeType="1"/>
            </p:cNvSpPr>
            <p:nvPr/>
          </p:nvSpPr>
          <p:spPr bwMode="auto">
            <a:xfrm>
              <a:off x="4943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108"/>
            <p:cNvSpPr>
              <a:spLocks noChangeShapeType="1"/>
            </p:cNvSpPr>
            <p:nvPr/>
          </p:nvSpPr>
          <p:spPr bwMode="auto">
            <a:xfrm>
              <a:off x="4950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109"/>
            <p:cNvSpPr>
              <a:spLocks noChangeShapeType="1"/>
            </p:cNvSpPr>
            <p:nvPr/>
          </p:nvSpPr>
          <p:spPr bwMode="auto">
            <a:xfrm>
              <a:off x="4965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110"/>
            <p:cNvSpPr>
              <a:spLocks noChangeShapeType="1"/>
            </p:cNvSpPr>
            <p:nvPr/>
          </p:nvSpPr>
          <p:spPr bwMode="auto">
            <a:xfrm>
              <a:off x="4973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111"/>
            <p:cNvSpPr>
              <a:spLocks noChangeShapeType="1"/>
            </p:cNvSpPr>
            <p:nvPr/>
          </p:nvSpPr>
          <p:spPr bwMode="auto">
            <a:xfrm>
              <a:off x="4980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112"/>
            <p:cNvSpPr>
              <a:spLocks noChangeShapeType="1"/>
            </p:cNvSpPr>
            <p:nvPr/>
          </p:nvSpPr>
          <p:spPr bwMode="auto">
            <a:xfrm>
              <a:off x="4996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113"/>
            <p:cNvSpPr>
              <a:spLocks noChangeShapeType="1"/>
            </p:cNvSpPr>
            <p:nvPr/>
          </p:nvSpPr>
          <p:spPr bwMode="auto">
            <a:xfrm>
              <a:off x="5003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114"/>
            <p:cNvSpPr>
              <a:spLocks noChangeShapeType="1"/>
            </p:cNvSpPr>
            <p:nvPr/>
          </p:nvSpPr>
          <p:spPr bwMode="auto">
            <a:xfrm>
              <a:off x="5011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115"/>
            <p:cNvSpPr>
              <a:spLocks noChangeShapeType="1"/>
            </p:cNvSpPr>
            <p:nvPr/>
          </p:nvSpPr>
          <p:spPr bwMode="auto">
            <a:xfrm>
              <a:off x="5026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116"/>
            <p:cNvSpPr>
              <a:spLocks noChangeShapeType="1"/>
            </p:cNvSpPr>
            <p:nvPr/>
          </p:nvSpPr>
          <p:spPr bwMode="auto">
            <a:xfrm>
              <a:off x="5033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117"/>
            <p:cNvSpPr>
              <a:spLocks noChangeShapeType="1"/>
            </p:cNvSpPr>
            <p:nvPr/>
          </p:nvSpPr>
          <p:spPr bwMode="auto">
            <a:xfrm>
              <a:off x="5041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118"/>
            <p:cNvSpPr>
              <a:spLocks noChangeShapeType="1"/>
            </p:cNvSpPr>
            <p:nvPr/>
          </p:nvSpPr>
          <p:spPr bwMode="auto">
            <a:xfrm>
              <a:off x="5056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119"/>
            <p:cNvSpPr>
              <a:spLocks noChangeShapeType="1"/>
            </p:cNvSpPr>
            <p:nvPr/>
          </p:nvSpPr>
          <p:spPr bwMode="auto">
            <a:xfrm>
              <a:off x="5064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120"/>
            <p:cNvSpPr>
              <a:spLocks noChangeShapeType="1"/>
            </p:cNvSpPr>
            <p:nvPr/>
          </p:nvSpPr>
          <p:spPr bwMode="auto">
            <a:xfrm>
              <a:off x="5071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Line 121"/>
            <p:cNvSpPr>
              <a:spLocks noChangeShapeType="1"/>
            </p:cNvSpPr>
            <p:nvPr/>
          </p:nvSpPr>
          <p:spPr bwMode="auto">
            <a:xfrm>
              <a:off x="5086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Rectangle 122"/>
            <p:cNvSpPr>
              <a:spLocks noChangeArrowheads="1"/>
            </p:cNvSpPr>
            <p:nvPr/>
          </p:nvSpPr>
          <p:spPr bwMode="auto">
            <a:xfrm>
              <a:off x="4775" y="2350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4n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22" name="Freeform 123"/>
            <p:cNvSpPr>
              <a:spLocks/>
            </p:cNvSpPr>
            <p:nvPr/>
          </p:nvSpPr>
          <p:spPr bwMode="auto">
            <a:xfrm>
              <a:off x="5124" y="1893"/>
              <a:ext cx="272" cy="269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" name="Rectangle 124"/>
            <p:cNvSpPr>
              <a:spLocks noChangeArrowheads="1"/>
            </p:cNvSpPr>
            <p:nvPr/>
          </p:nvSpPr>
          <p:spPr bwMode="auto">
            <a:xfrm>
              <a:off x="5213" y="1947"/>
              <a:ext cx="9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24" name="Freeform 125"/>
            <p:cNvSpPr>
              <a:spLocks/>
            </p:cNvSpPr>
            <p:nvPr/>
          </p:nvSpPr>
          <p:spPr bwMode="auto">
            <a:xfrm>
              <a:off x="4308" y="1893"/>
              <a:ext cx="272" cy="269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5" name="Rectangle 126"/>
            <p:cNvSpPr>
              <a:spLocks noChangeArrowheads="1"/>
            </p:cNvSpPr>
            <p:nvPr/>
          </p:nvSpPr>
          <p:spPr bwMode="auto">
            <a:xfrm>
              <a:off x="4397" y="1947"/>
              <a:ext cx="9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26" name="Line 127"/>
            <p:cNvSpPr>
              <a:spLocks noChangeShapeType="1"/>
            </p:cNvSpPr>
            <p:nvPr/>
          </p:nvSpPr>
          <p:spPr bwMode="auto">
            <a:xfrm>
              <a:off x="4618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128"/>
            <p:cNvSpPr>
              <a:spLocks noChangeShapeType="1"/>
            </p:cNvSpPr>
            <p:nvPr/>
          </p:nvSpPr>
          <p:spPr bwMode="auto">
            <a:xfrm>
              <a:off x="4633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129"/>
            <p:cNvSpPr>
              <a:spLocks noChangeShapeType="1"/>
            </p:cNvSpPr>
            <p:nvPr/>
          </p:nvSpPr>
          <p:spPr bwMode="auto">
            <a:xfrm>
              <a:off x="4640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130"/>
            <p:cNvSpPr>
              <a:spLocks noChangeShapeType="1"/>
            </p:cNvSpPr>
            <p:nvPr/>
          </p:nvSpPr>
          <p:spPr bwMode="auto">
            <a:xfrm>
              <a:off x="4648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131"/>
            <p:cNvSpPr>
              <a:spLocks noChangeShapeType="1"/>
            </p:cNvSpPr>
            <p:nvPr/>
          </p:nvSpPr>
          <p:spPr bwMode="auto">
            <a:xfrm>
              <a:off x="4663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132"/>
            <p:cNvSpPr>
              <a:spLocks noChangeShapeType="1"/>
            </p:cNvSpPr>
            <p:nvPr/>
          </p:nvSpPr>
          <p:spPr bwMode="auto">
            <a:xfrm>
              <a:off x="4671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133"/>
            <p:cNvSpPr>
              <a:spLocks noChangeShapeType="1"/>
            </p:cNvSpPr>
            <p:nvPr/>
          </p:nvSpPr>
          <p:spPr bwMode="auto">
            <a:xfrm>
              <a:off x="4678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134"/>
            <p:cNvSpPr>
              <a:spLocks noChangeShapeType="1"/>
            </p:cNvSpPr>
            <p:nvPr/>
          </p:nvSpPr>
          <p:spPr bwMode="auto">
            <a:xfrm>
              <a:off x="4693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135"/>
            <p:cNvSpPr>
              <a:spLocks noChangeShapeType="1"/>
            </p:cNvSpPr>
            <p:nvPr/>
          </p:nvSpPr>
          <p:spPr bwMode="auto">
            <a:xfrm>
              <a:off x="4701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136"/>
            <p:cNvSpPr>
              <a:spLocks noChangeShapeType="1"/>
            </p:cNvSpPr>
            <p:nvPr/>
          </p:nvSpPr>
          <p:spPr bwMode="auto">
            <a:xfrm>
              <a:off x="4708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Line 137"/>
            <p:cNvSpPr>
              <a:spLocks noChangeShapeType="1"/>
            </p:cNvSpPr>
            <p:nvPr/>
          </p:nvSpPr>
          <p:spPr bwMode="auto">
            <a:xfrm>
              <a:off x="4724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Line 138"/>
            <p:cNvSpPr>
              <a:spLocks noChangeShapeType="1"/>
            </p:cNvSpPr>
            <p:nvPr/>
          </p:nvSpPr>
          <p:spPr bwMode="auto">
            <a:xfrm>
              <a:off x="4731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Line 139"/>
            <p:cNvSpPr>
              <a:spLocks noChangeShapeType="1"/>
            </p:cNvSpPr>
            <p:nvPr/>
          </p:nvSpPr>
          <p:spPr bwMode="auto">
            <a:xfrm>
              <a:off x="4739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Line 140"/>
            <p:cNvSpPr>
              <a:spLocks noChangeShapeType="1"/>
            </p:cNvSpPr>
            <p:nvPr/>
          </p:nvSpPr>
          <p:spPr bwMode="auto">
            <a:xfrm>
              <a:off x="4754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Line 141"/>
            <p:cNvSpPr>
              <a:spLocks noChangeShapeType="1"/>
            </p:cNvSpPr>
            <p:nvPr/>
          </p:nvSpPr>
          <p:spPr bwMode="auto">
            <a:xfrm>
              <a:off x="4761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142"/>
            <p:cNvSpPr>
              <a:spLocks noChangeShapeType="1"/>
            </p:cNvSpPr>
            <p:nvPr/>
          </p:nvSpPr>
          <p:spPr bwMode="auto">
            <a:xfrm>
              <a:off x="4769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143"/>
            <p:cNvSpPr>
              <a:spLocks noChangeShapeType="1"/>
            </p:cNvSpPr>
            <p:nvPr/>
          </p:nvSpPr>
          <p:spPr bwMode="auto">
            <a:xfrm>
              <a:off x="4784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144"/>
            <p:cNvSpPr>
              <a:spLocks noChangeShapeType="1"/>
            </p:cNvSpPr>
            <p:nvPr/>
          </p:nvSpPr>
          <p:spPr bwMode="auto">
            <a:xfrm>
              <a:off x="4792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Line 145"/>
            <p:cNvSpPr>
              <a:spLocks noChangeShapeType="1"/>
            </p:cNvSpPr>
            <p:nvPr/>
          </p:nvSpPr>
          <p:spPr bwMode="auto">
            <a:xfrm>
              <a:off x="4799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Line 146"/>
            <p:cNvSpPr>
              <a:spLocks noChangeShapeType="1"/>
            </p:cNvSpPr>
            <p:nvPr/>
          </p:nvSpPr>
          <p:spPr bwMode="auto">
            <a:xfrm>
              <a:off x="4814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Line 147"/>
            <p:cNvSpPr>
              <a:spLocks noChangeShapeType="1"/>
            </p:cNvSpPr>
            <p:nvPr/>
          </p:nvSpPr>
          <p:spPr bwMode="auto">
            <a:xfrm>
              <a:off x="4822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Line 148"/>
            <p:cNvSpPr>
              <a:spLocks noChangeShapeType="1"/>
            </p:cNvSpPr>
            <p:nvPr/>
          </p:nvSpPr>
          <p:spPr bwMode="auto">
            <a:xfrm>
              <a:off x="4829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149"/>
            <p:cNvSpPr>
              <a:spLocks noChangeShapeType="1"/>
            </p:cNvSpPr>
            <p:nvPr/>
          </p:nvSpPr>
          <p:spPr bwMode="auto">
            <a:xfrm>
              <a:off x="4844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Line 150"/>
            <p:cNvSpPr>
              <a:spLocks noChangeShapeType="1"/>
            </p:cNvSpPr>
            <p:nvPr/>
          </p:nvSpPr>
          <p:spPr bwMode="auto">
            <a:xfrm>
              <a:off x="4852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151"/>
            <p:cNvSpPr>
              <a:spLocks noChangeShapeType="1"/>
            </p:cNvSpPr>
            <p:nvPr/>
          </p:nvSpPr>
          <p:spPr bwMode="auto">
            <a:xfrm>
              <a:off x="4860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152"/>
            <p:cNvSpPr>
              <a:spLocks noChangeShapeType="1"/>
            </p:cNvSpPr>
            <p:nvPr/>
          </p:nvSpPr>
          <p:spPr bwMode="auto">
            <a:xfrm>
              <a:off x="4875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Line 153"/>
            <p:cNvSpPr>
              <a:spLocks noChangeShapeType="1"/>
            </p:cNvSpPr>
            <p:nvPr/>
          </p:nvSpPr>
          <p:spPr bwMode="auto">
            <a:xfrm>
              <a:off x="4882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154"/>
            <p:cNvSpPr>
              <a:spLocks noChangeShapeType="1"/>
            </p:cNvSpPr>
            <p:nvPr/>
          </p:nvSpPr>
          <p:spPr bwMode="auto">
            <a:xfrm>
              <a:off x="4890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155"/>
            <p:cNvSpPr>
              <a:spLocks noChangeShapeType="1"/>
            </p:cNvSpPr>
            <p:nvPr/>
          </p:nvSpPr>
          <p:spPr bwMode="auto">
            <a:xfrm>
              <a:off x="4905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Line 156"/>
            <p:cNvSpPr>
              <a:spLocks noChangeShapeType="1"/>
            </p:cNvSpPr>
            <p:nvPr/>
          </p:nvSpPr>
          <p:spPr bwMode="auto">
            <a:xfrm>
              <a:off x="4912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157"/>
            <p:cNvSpPr>
              <a:spLocks noChangeShapeType="1"/>
            </p:cNvSpPr>
            <p:nvPr/>
          </p:nvSpPr>
          <p:spPr bwMode="auto">
            <a:xfrm>
              <a:off x="4920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158"/>
            <p:cNvSpPr>
              <a:spLocks noChangeShapeType="1"/>
            </p:cNvSpPr>
            <p:nvPr/>
          </p:nvSpPr>
          <p:spPr bwMode="auto">
            <a:xfrm>
              <a:off x="4935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159"/>
            <p:cNvSpPr>
              <a:spLocks noChangeShapeType="1"/>
            </p:cNvSpPr>
            <p:nvPr/>
          </p:nvSpPr>
          <p:spPr bwMode="auto">
            <a:xfrm>
              <a:off x="4943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160"/>
            <p:cNvSpPr>
              <a:spLocks noChangeShapeType="1"/>
            </p:cNvSpPr>
            <p:nvPr/>
          </p:nvSpPr>
          <p:spPr bwMode="auto">
            <a:xfrm>
              <a:off x="4950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Line 161"/>
            <p:cNvSpPr>
              <a:spLocks noChangeShapeType="1"/>
            </p:cNvSpPr>
            <p:nvPr/>
          </p:nvSpPr>
          <p:spPr bwMode="auto">
            <a:xfrm>
              <a:off x="4965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Line 162"/>
            <p:cNvSpPr>
              <a:spLocks noChangeShapeType="1"/>
            </p:cNvSpPr>
            <p:nvPr/>
          </p:nvSpPr>
          <p:spPr bwMode="auto">
            <a:xfrm>
              <a:off x="4973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Line 163"/>
            <p:cNvSpPr>
              <a:spLocks noChangeShapeType="1"/>
            </p:cNvSpPr>
            <p:nvPr/>
          </p:nvSpPr>
          <p:spPr bwMode="auto">
            <a:xfrm>
              <a:off x="4980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Line 164"/>
            <p:cNvSpPr>
              <a:spLocks noChangeShapeType="1"/>
            </p:cNvSpPr>
            <p:nvPr/>
          </p:nvSpPr>
          <p:spPr bwMode="auto">
            <a:xfrm>
              <a:off x="4996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Line 165"/>
            <p:cNvSpPr>
              <a:spLocks noChangeShapeType="1"/>
            </p:cNvSpPr>
            <p:nvPr/>
          </p:nvSpPr>
          <p:spPr bwMode="auto">
            <a:xfrm>
              <a:off x="5003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Line 166"/>
            <p:cNvSpPr>
              <a:spLocks noChangeShapeType="1"/>
            </p:cNvSpPr>
            <p:nvPr/>
          </p:nvSpPr>
          <p:spPr bwMode="auto">
            <a:xfrm>
              <a:off x="5011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Line 167"/>
            <p:cNvSpPr>
              <a:spLocks noChangeShapeType="1"/>
            </p:cNvSpPr>
            <p:nvPr/>
          </p:nvSpPr>
          <p:spPr bwMode="auto">
            <a:xfrm>
              <a:off x="5026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Line 168"/>
            <p:cNvSpPr>
              <a:spLocks noChangeShapeType="1"/>
            </p:cNvSpPr>
            <p:nvPr/>
          </p:nvSpPr>
          <p:spPr bwMode="auto">
            <a:xfrm>
              <a:off x="5033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Line 169"/>
            <p:cNvSpPr>
              <a:spLocks noChangeShapeType="1"/>
            </p:cNvSpPr>
            <p:nvPr/>
          </p:nvSpPr>
          <p:spPr bwMode="auto">
            <a:xfrm>
              <a:off x="5041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Line 170"/>
            <p:cNvSpPr>
              <a:spLocks noChangeShapeType="1"/>
            </p:cNvSpPr>
            <p:nvPr/>
          </p:nvSpPr>
          <p:spPr bwMode="auto">
            <a:xfrm>
              <a:off x="5056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Line 171"/>
            <p:cNvSpPr>
              <a:spLocks noChangeShapeType="1"/>
            </p:cNvSpPr>
            <p:nvPr/>
          </p:nvSpPr>
          <p:spPr bwMode="auto">
            <a:xfrm>
              <a:off x="5064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Line 172"/>
            <p:cNvSpPr>
              <a:spLocks noChangeShapeType="1"/>
            </p:cNvSpPr>
            <p:nvPr/>
          </p:nvSpPr>
          <p:spPr bwMode="auto">
            <a:xfrm>
              <a:off x="5071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Line 173"/>
            <p:cNvSpPr>
              <a:spLocks noChangeShapeType="1"/>
            </p:cNvSpPr>
            <p:nvPr/>
          </p:nvSpPr>
          <p:spPr bwMode="auto">
            <a:xfrm>
              <a:off x="5086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Rectangle 174"/>
            <p:cNvSpPr>
              <a:spLocks noChangeArrowheads="1"/>
            </p:cNvSpPr>
            <p:nvPr/>
          </p:nvSpPr>
          <p:spPr bwMode="auto">
            <a:xfrm>
              <a:off x="4775" y="1880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4n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74" name="Freeform 175"/>
            <p:cNvSpPr>
              <a:spLocks/>
            </p:cNvSpPr>
            <p:nvPr/>
          </p:nvSpPr>
          <p:spPr bwMode="auto">
            <a:xfrm>
              <a:off x="5124" y="1222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75" name="Rectangle 176"/>
            <p:cNvSpPr>
              <a:spLocks noChangeArrowheads="1"/>
            </p:cNvSpPr>
            <p:nvPr/>
          </p:nvSpPr>
          <p:spPr bwMode="auto">
            <a:xfrm>
              <a:off x="5213" y="1276"/>
              <a:ext cx="9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Y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76" name="Freeform 177"/>
            <p:cNvSpPr>
              <a:spLocks/>
            </p:cNvSpPr>
            <p:nvPr/>
          </p:nvSpPr>
          <p:spPr bwMode="auto">
            <a:xfrm>
              <a:off x="4308" y="1222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77" name="Rectangle 178"/>
            <p:cNvSpPr>
              <a:spLocks noChangeArrowheads="1"/>
            </p:cNvSpPr>
            <p:nvPr/>
          </p:nvSpPr>
          <p:spPr bwMode="auto">
            <a:xfrm>
              <a:off x="4397" y="1276"/>
              <a:ext cx="9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Y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78" name="Freeform 192"/>
            <p:cNvSpPr>
              <a:spLocks/>
            </p:cNvSpPr>
            <p:nvPr/>
          </p:nvSpPr>
          <p:spPr bwMode="auto">
            <a:xfrm>
              <a:off x="4716" y="551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79" name="Rectangle 193"/>
            <p:cNvSpPr>
              <a:spLocks noChangeArrowheads="1"/>
            </p:cNvSpPr>
            <p:nvPr/>
          </p:nvSpPr>
          <p:spPr bwMode="auto">
            <a:xfrm>
              <a:off x="4803" y="605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H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80" name="Line 194"/>
            <p:cNvSpPr>
              <a:spLocks noChangeShapeType="1"/>
            </p:cNvSpPr>
            <p:nvPr/>
          </p:nvSpPr>
          <p:spPr bwMode="auto">
            <a:xfrm>
              <a:off x="4618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Line 195"/>
            <p:cNvSpPr>
              <a:spLocks noChangeShapeType="1"/>
            </p:cNvSpPr>
            <p:nvPr/>
          </p:nvSpPr>
          <p:spPr bwMode="auto">
            <a:xfrm>
              <a:off x="4633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Line 196"/>
            <p:cNvSpPr>
              <a:spLocks noChangeShapeType="1"/>
            </p:cNvSpPr>
            <p:nvPr/>
          </p:nvSpPr>
          <p:spPr bwMode="auto">
            <a:xfrm>
              <a:off x="4640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Line 197"/>
            <p:cNvSpPr>
              <a:spLocks noChangeShapeType="1"/>
            </p:cNvSpPr>
            <p:nvPr/>
          </p:nvSpPr>
          <p:spPr bwMode="auto">
            <a:xfrm>
              <a:off x="4648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Line 198"/>
            <p:cNvSpPr>
              <a:spLocks noChangeShapeType="1"/>
            </p:cNvSpPr>
            <p:nvPr/>
          </p:nvSpPr>
          <p:spPr bwMode="auto">
            <a:xfrm>
              <a:off x="4663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Line 199"/>
            <p:cNvSpPr>
              <a:spLocks noChangeShapeType="1"/>
            </p:cNvSpPr>
            <p:nvPr/>
          </p:nvSpPr>
          <p:spPr bwMode="auto">
            <a:xfrm>
              <a:off x="4671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Line 200"/>
            <p:cNvSpPr>
              <a:spLocks noChangeShapeType="1"/>
            </p:cNvSpPr>
            <p:nvPr/>
          </p:nvSpPr>
          <p:spPr bwMode="auto">
            <a:xfrm>
              <a:off x="4678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Line 201"/>
            <p:cNvSpPr>
              <a:spLocks noChangeShapeType="1"/>
            </p:cNvSpPr>
            <p:nvPr/>
          </p:nvSpPr>
          <p:spPr bwMode="auto">
            <a:xfrm>
              <a:off x="4693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Line 202"/>
            <p:cNvSpPr>
              <a:spLocks noChangeShapeType="1"/>
            </p:cNvSpPr>
            <p:nvPr/>
          </p:nvSpPr>
          <p:spPr bwMode="auto">
            <a:xfrm>
              <a:off x="4701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Line 203"/>
            <p:cNvSpPr>
              <a:spLocks noChangeShapeType="1"/>
            </p:cNvSpPr>
            <p:nvPr/>
          </p:nvSpPr>
          <p:spPr bwMode="auto">
            <a:xfrm>
              <a:off x="4708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Line 204"/>
            <p:cNvSpPr>
              <a:spLocks noChangeShapeType="1"/>
            </p:cNvSpPr>
            <p:nvPr/>
          </p:nvSpPr>
          <p:spPr bwMode="auto">
            <a:xfrm>
              <a:off x="4724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Line 205"/>
            <p:cNvSpPr>
              <a:spLocks noChangeShapeType="1"/>
            </p:cNvSpPr>
            <p:nvPr/>
          </p:nvSpPr>
          <p:spPr bwMode="auto">
            <a:xfrm>
              <a:off x="4731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Line 206"/>
            <p:cNvSpPr>
              <a:spLocks noChangeShapeType="1"/>
            </p:cNvSpPr>
            <p:nvPr/>
          </p:nvSpPr>
          <p:spPr bwMode="auto">
            <a:xfrm>
              <a:off x="4739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Line 207"/>
            <p:cNvSpPr>
              <a:spLocks noChangeShapeType="1"/>
            </p:cNvSpPr>
            <p:nvPr/>
          </p:nvSpPr>
          <p:spPr bwMode="auto">
            <a:xfrm>
              <a:off x="4754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Line 208"/>
            <p:cNvSpPr>
              <a:spLocks noChangeShapeType="1"/>
            </p:cNvSpPr>
            <p:nvPr/>
          </p:nvSpPr>
          <p:spPr bwMode="auto">
            <a:xfrm>
              <a:off x="4761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Line 210"/>
            <p:cNvSpPr>
              <a:spLocks noChangeShapeType="1"/>
            </p:cNvSpPr>
            <p:nvPr/>
          </p:nvSpPr>
          <p:spPr bwMode="auto">
            <a:xfrm>
              <a:off x="4769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Line 211"/>
            <p:cNvSpPr>
              <a:spLocks noChangeShapeType="1"/>
            </p:cNvSpPr>
            <p:nvPr/>
          </p:nvSpPr>
          <p:spPr bwMode="auto">
            <a:xfrm>
              <a:off x="4784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Line 212"/>
            <p:cNvSpPr>
              <a:spLocks noChangeShapeType="1"/>
            </p:cNvSpPr>
            <p:nvPr/>
          </p:nvSpPr>
          <p:spPr bwMode="auto">
            <a:xfrm>
              <a:off x="4792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Line 213"/>
            <p:cNvSpPr>
              <a:spLocks noChangeShapeType="1"/>
            </p:cNvSpPr>
            <p:nvPr/>
          </p:nvSpPr>
          <p:spPr bwMode="auto">
            <a:xfrm>
              <a:off x="4799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Line 214"/>
            <p:cNvSpPr>
              <a:spLocks noChangeShapeType="1"/>
            </p:cNvSpPr>
            <p:nvPr/>
          </p:nvSpPr>
          <p:spPr bwMode="auto">
            <a:xfrm>
              <a:off x="4814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Line 215"/>
            <p:cNvSpPr>
              <a:spLocks noChangeShapeType="1"/>
            </p:cNvSpPr>
            <p:nvPr/>
          </p:nvSpPr>
          <p:spPr bwMode="auto">
            <a:xfrm>
              <a:off x="4822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Line 216"/>
            <p:cNvSpPr>
              <a:spLocks noChangeShapeType="1"/>
            </p:cNvSpPr>
            <p:nvPr/>
          </p:nvSpPr>
          <p:spPr bwMode="auto">
            <a:xfrm>
              <a:off x="4829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Line 217"/>
            <p:cNvSpPr>
              <a:spLocks noChangeShapeType="1"/>
            </p:cNvSpPr>
            <p:nvPr/>
          </p:nvSpPr>
          <p:spPr bwMode="auto">
            <a:xfrm>
              <a:off x="4844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Line 218"/>
            <p:cNvSpPr>
              <a:spLocks noChangeShapeType="1"/>
            </p:cNvSpPr>
            <p:nvPr/>
          </p:nvSpPr>
          <p:spPr bwMode="auto">
            <a:xfrm>
              <a:off x="4852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Line 219"/>
            <p:cNvSpPr>
              <a:spLocks noChangeShapeType="1"/>
            </p:cNvSpPr>
            <p:nvPr/>
          </p:nvSpPr>
          <p:spPr bwMode="auto">
            <a:xfrm>
              <a:off x="4860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Line 220"/>
            <p:cNvSpPr>
              <a:spLocks noChangeShapeType="1"/>
            </p:cNvSpPr>
            <p:nvPr/>
          </p:nvSpPr>
          <p:spPr bwMode="auto">
            <a:xfrm>
              <a:off x="4875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Line 221"/>
            <p:cNvSpPr>
              <a:spLocks noChangeShapeType="1"/>
            </p:cNvSpPr>
            <p:nvPr/>
          </p:nvSpPr>
          <p:spPr bwMode="auto">
            <a:xfrm>
              <a:off x="4882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Line 222"/>
            <p:cNvSpPr>
              <a:spLocks noChangeShapeType="1"/>
            </p:cNvSpPr>
            <p:nvPr/>
          </p:nvSpPr>
          <p:spPr bwMode="auto">
            <a:xfrm>
              <a:off x="4890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Line 223"/>
            <p:cNvSpPr>
              <a:spLocks noChangeShapeType="1"/>
            </p:cNvSpPr>
            <p:nvPr/>
          </p:nvSpPr>
          <p:spPr bwMode="auto">
            <a:xfrm>
              <a:off x="4905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Line 224"/>
            <p:cNvSpPr>
              <a:spLocks noChangeShapeType="1"/>
            </p:cNvSpPr>
            <p:nvPr/>
          </p:nvSpPr>
          <p:spPr bwMode="auto">
            <a:xfrm>
              <a:off x="4912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Line 225"/>
            <p:cNvSpPr>
              <a:spLocks noChangeShapeType="1"/>
            </p:cNvSpPr>
            <p:nvPr/>
          </p:nvSpPr>
          <p:spPr bwMode="auto">
            <a:xfrm>
              <a:off x="4920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Line 226"/>
            <p:cNvSpPr>
              <a:spLocks noChangeShapeType="1"/>
            </p:cNvSpPr>
            <p:nvPr/>
          </p:nvSpPr>
          <p:spPr bwMode="auto">
            <a:xfrm>
              <a:off x="4935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Line 227"/>
            <p:cNvSpPr>
              <a:spLocks noChangeShapeType="1"/>
            </p:cNvSpPr>
            <p:nvPr/>
          </p:nvSpPr>
          <p:spPr bwMode="auto">
            <a:xfrm>
              <a:off x="4943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Line 228"/>
            <p:cNvSpPr>
              <a:spLocks noChangeShapeType="1"/>
            </p:cNvSpPr>
            <p:nvPr/>
          </p:nvSpPr>
          <p:spPr bwMode="auto">
            <a:xfrm>
              <a:off x="4950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Line 229"/>
            <p:cNvSpPr>
              <a:spLocks noChangeShapeType="1"/>
            </p:cNvSpPr>
            <p:nvPr/>
          </p:nvSpPr>
          <p:spPr bwMode="auto">
            <a:xfrm>
              <a:off x="4965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Line 230"/>
            <p:cNvSpPr>
              <a:spLocks noChangeShapeType="1"/>
            </p:cNvSpPr>
            <p:nvPr/>
          </p:nvSpPr>
          <p:spPr bwMode="auto">
            <a:xfrm>
              <a:off x="4973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Line 231"/>
            <p:cNvSpPr>
              <a:spLocks noChangeShapeType="1"/>
            </p:cNvSpPr>
            <p:nvPr/>
          </p:nvSpPr>
          <p:spPr bwMode="auto">
            <a:xfrm>
              <a:off x="4980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Line 232"/>
            <p:cNvSpPr>
              <a:spLocks noChangeShapeType="1"/>
            </p:cNvSpPr>
            <p:nvPr/>
          </p:nvSpPr>
          <p:spPr bwMode="auto">
            <a:xfrm>
              <a:off x="4996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Line 233"/>
            <p:cNvSpPr>
              <a:spLocks noChangeShapeType="1"/>
            </p:cNvSpPr>
            <p:nvPr/>
          </p:nvSpPr>
          <p:spPr bwMode="auto">
            <a:xfrm>
              <a:off x="5003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Line 234"/>
            <p:cNvSpPr>
              <a:spLocks noChangeShapeType="1"/>
            </p:cNvSpPr>
            <p:nvPr/>
          </p:nvSpPr>
          <p:spPr bwMode="auto">
            <a:xfrm>
              <a:off x="5011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Line 235"/>
            <p:cNvSpPr>
              <a:spLocks noChangeShapeType="1"/>
            </p:cNvSpPr>
            <p:nvPr/>
          </p:nvSpPr>
          <p:spPr bwMode="auto">
            <a:xfrm>
              <a:off x="5026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Line 236"/>
            <p:cNvSpPr>
              <a:spLocks noChangeShapeType="1"/>
            </p:cNvSpPr>
            <p:nvPr/>
          </p:nvSpPr>
          <p:spPr bwMode="auto">
            <a:xfrm>
              <a:off x="5033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Line 237"/>
            <p:cNvSpPr>
              <a:spLocks noChangeShapeType="1"/>
            </p:cNvSpPr>
            <p:nvPr/>
          </p:nvSpPr>
          <p:spPr bwMode="auto">
            <a:xfrm>
              <a:off x="5041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Line 238"/>
            <p:cNvSpPr>
              <a:spLocks noChangeShapeType="1"/>
            </p:cNvSpPr>
            <p:nvPr/>
          </p:nvSpPr>
          <p:spPr bwMode="auto">
            <a:xfrm>
              <a:off x="5056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Line 239"/>
            <p:cNvSpPr>
              <a:spLocks noChangeShapeType="1"/>
            </p:cNvSpPr>
            <p:nvPr/>
          </p:nvSpPr>
          <p:spPr bwMode="auto">
            <a:xfrm>
              <a:off x="5064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Line 240"/>
            <p:cNvSpPr>
              <a:spLocks noChangeShapeType="1"/>
            </p:cNvSpPr>
            <p:nvPr/>
          </p:nvSpPr>
          <p:spPr bwMode="auto">
            <a:xfrm>
              <a:off x="5071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Line 241"/>
            <p:cNvSpPr>
              <a:spLocks noChangeShapeType="1"/>
            </p:cNvSpPr>
            <p:nvPr/>
          </p:nvSpPr>
          <p:spPr bwMode="auto">
            <a:xfrm>
              <a:off x="5086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Rectangle 242"/>
            <p:cNvSpPr>
              <a:spLocks noChangeArrowheads="1"/>
            </p:cNvSpPr>
            <p:nvPr/>
          </p:nvSpPr>
          <p:spPr bwMode="auto">
            <a:xfrm>
              <a:off x="4812" y="1209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28" name="Line 243"/>
            <p:cNvSpPr>
              <a:spLocks noChangeShapeType="1"/>
            </p:cNvSpPr>
            <p:nvPr/>
          </p:nvSpPr>
          <p:spPr bwMode="auto">
            <a:xfrm>
              <a:off x="4618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Line 244"/>
            <p:cNvSpPr>
              <a:spLocks noChangeShapeType="1"/>
            </p:cNvSpPr>
            <p:nvPr/>
          </p:nvSpPr>
          <p:spPr bwMode="auto">
            <a:xfrm>
              <a:off x="4633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Line 245"/>
            <p:cNvSpPr>
              <a:spLocks noChangeShapeType="1"/>
            </p:cNvSpPr>
            <p:nvPr/>
          </p:nvSpPr>
          <p:spPr bwMode="auto">
            <a:xfrm>
              <a:off x="4640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Line 246"/>
            <p:cNvSpPr>
              <a:spLocks noChangeShapeType="1"/>
            </p:cNvSpPr>
            <p:nvPr/>
          </p:nvSpPr>
          <p:spPr bwMode="auto">
            <a:xfrm>
              <a:off x="4648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Line 247"/>
            <p:cNvSpPr>
              <a:spLocks noChangeShapeType="1"/>
            </p:cNvSpPr>
            <p:nvPr/>
          </p:nvSpPr>
          <p:spPr bwMode="auto">
            <a:xfrm>
              <a:off x="4663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Line 248"/>
            <p:cNvSpPr>
              <a:spLocks noChangeShapeType="1"/>
            </p:cNvSpPr>
            <p:nvPr/>
          </p:nvSpPr>
          <p:spPr bwMode="auto">
            <a:xfrm>
              <a:off x="4671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Line 249"/>
            <p:cNvSpPr>
              <a:spLocks noChangeShapeType="1"/>
            </p:cNvSpPr>
            <p:nvPr/>
          </p:nvSpPr>
          <p:spPr bwMode="auto">
            <a:xfrm>
              <a:off x="4678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Line 250"/>
            <p:cNvSpPr>
              <a:spLocks noChangeShapeType="1"/>
            </p:cNvSpPr>
            <p:nvPr/>
          </p:nvSpPr>
          <p:spPr bwMode="auto">
            <a:xfrm>
              <a:off x="4693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Line 251"/>
            <p:cNvSpPr>
              <a:spLocks noChangeShapeType="1"/>
            </p:cNvSpPr>
            <p:nvPr/>
          </p:nvSpPr>
          <p:spPr bwMode="auto">
            <a:xfrm>
              <a:off x="4701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Line 252"/>
            <p:cNvSpPr>
              <a:spLocks noChangeShapeType="1"/>
            </p:cNvSpPr>
            <p:nvPr/>
          </p:nvSpPr>
          <p:spPr bwMode="auto">
            <a:xfrm>
              <a:off x="4708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Line 253"/>
            <p:cNvSpPr>
              <a:spLocks noChangeShapeType="1"/>
            </p:cNvSpPr>
            <p:nvPr/>
          </p:nvSpPr>
          <p:spPr bwMode="auto">
            <a:xfrm>
              <a:off x="4724" y="3168"/>
              <a:ext cx="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Line 254"/>
            <p:cNvSpPr>
              <a:spLocks noChangeShapeType="1"/>
            </p:cNvSpPr>
            <p:nvPr/>
          </p:nvSpPr>
          <p:spPr bwMode="auto">
            <a:xfrm>
              <a:off x="4731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Line 255"/>
            <p:cNvSpPr>
              <a:spLocks noChangeShapeType="1"/>
            </p:cNvSpPr>
            <p:nvPr/>
          </p:nvSpPr>
          <p:spPr bwMode="auto">
            <a:xfrm>
              <a:off x="4739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Line 256"/>
            <p:cNvSpPr>
              <a:spLocks noChangeShapeType="1"/>
            </p:cNvSpPr>
            <p:nvPr/>
          </p:nvSpPr>
          <p:spPr bwMode="auto">
            <a:xfrm>
              <a:off x="4754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Line 257"/>
            <p:cNvSpPr>
              <a:spLocks noChangeShapeType="1"/>
            </p:cNvSpPr>
            <p:nvPr/>
          </p:nvSpPr>
          <p:spPr bwMode="auto">
            <a:xfrm>
              <a:off x="4761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Line 258"/>
            <p:cNvSpPr>
              <a:spLocks noChangeShapeType="1"/>
            </p:cNvSpPr>
            <p:nvPr/>
          </p:nvSpPr>
          <p:spPr bwMode="auto">
            <a:xfrm>
              <a:off x="4769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Line 259"/>
            <p:cNvSpPr>
              <a:spLocks noChangeShapeType="1"/>
            </p:cNvSpPr>
            <p:nvPr/>
          </p:nvSpPr>
          <p:spPr bwMode="auto">
            <a:xfrm>
              <a:off x="4784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Line 260"/>
            <p:cNvSpPr>
              <a:spLocks noChangeShapeType="1"/>
            </p:cNvSpPr>
            <p:nvPr/>
          </p:nvSpPr>
          <p:spPr bwMode="auto">
            <a:xfrm>
              <a:off x="4792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Line 261"/>
            <p:cNvSpPr>
              <a:spLocks noChangeShapeType="1"/>
            </p:cNvSpPr>
            <p:nvPr/>
          </p:nvSpPr>
          <p:spPr bwMode="auto">
            <a:xfrm>
              <a:off x="4799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Line 262"/>
            <p:cNvSpPr>
              <a:spLocks noChangeShapeType="1"/>
            </p:cNvSpPr>
            <p:nvPr/>
          </p:nvSpPr>
          <p:spPr bwMode="auto">
            <a:xfrm>
              <a:off x="4814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Line 263"/>
            <p:cNvSpPr>
              <a:spLocks noChangeShapeType="1"/>
            </p:cNvSpPr>
            <p:nvPr/>
          </p:nvSpPr>
          <p:spPr bwMode="auto">
            <a:xfrm>
              <a:off x="4822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Line 264"/>
            <p:cNvSpPr>
              <a:spLocks noChangeShapeType="1"/>
            </p:cNvSpPr>
            <p:nvPr/>
          </p:nvSpPr>
          <p:spPr bwMode="auto">
            <a:xfrm>
              <a:off x="4829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Line 265"/>
            <p:cNvSpPr>
              <a:spLocks noChangeShapeType="1"/>
            </p:cNvSpPr>
            <p:nvPr/>
          </p:nvSpPr>
          <p:spPr bwMode="auto">
            <a:xfrm>
              <a:off x="4844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Line 266"/>
            <p:cNvSpPr>
              <a:spLocks noChangeShapeType="1"/>
            </p:cNvSpPr>
            <p:nvPr/>
          </p:nvSpPr>
          <p:spPr bwMode="auto">
            <a:xfrm>
              <a:off x="4852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Line 267"/>
            <p:cNvSpPr>
              <a:spLocks noChangeShapeType="1"/>
            </p:cNvSpPr>
            <p:nvPr/>
          </p:nvSpPr>
          <p:spPr bwMode="auto">
            <a:xfrm>
              <a:off x="4860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Line 268"/>
            <p:cNvSpPr>
              <a:spLocks noChangeShapeType="1"/>
            </p:cNvSpPr>
            <p:nvPr/>
          </p:nvSpPr>
          <p:spPr bwMode="auto">
            <a:xfrm>
              <a:off x="4875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Line 269"/>
            <p:cNvSpPr>
              <a:spLocks noChangeShapeType="1"/>
            </p:cNvSpPr>
            <p:nvPr/>
          </p:nvSpPr>
          <p:spPr bwMode="auto">
            <a:xfrm>
              <a:off x="4882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Line 270"/>
            <p:cNvSpPr>
              <a:spLocks noChangeShapeType="1"/>
            </p:cNvSpPr>
            <p:nvPr/>
          </p:nvSpPr>
          <p:spPr bwMode="auto">
            <a:xfrm>
              <a:off x="4890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Line 271"/>
            <p:cNvSpPr>
              <a:spLocks noChangeShapeType="1"/>
            </p:cNvSpPr>
            <p:nvPr/>
          </p:nvSpPr>
          <p:spPr bwMode="auto">
            <a:xfrm>
              <a:off x="4905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Line 272"/>
            <p:cNvSpPr>
              <a:spLocks noChangeShapeType="1"/>
            </p:cNvSpPr>
            <p:nvPr/>
          </p:nvSpPr>
          <p:spPr bwMode="auto">
            <a:xfrm>
              <a:off x="4912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Line 273"/>
            <p:cNvSpPr>
              <a:spLocks noChangeShapeType="1"/>
            </p:cNvSpPr>
            <p:nvPr/>
          </p:nvSpPr>
          <p:spPr bwMode="auto">
            <a:xfrm>
              <a:off x="4920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Line 274"/>
            <p:cNvSpPr>
              <a:spLocks noChangeShapeType="1"/>
            </p:cNvSpPr>
            <p:nvPr/>
          </p:nvSpPr>
          <p:spPr bwMode="auto">
            <a:xfrm>
              <a:off x="4935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Line 275"/>
            <p:cNvSpPr>
              <a:spLocks noChangeShapeType="1"/>
            </p:cNvSpPr>
            <p:nvPr/>
          </p:nvSpPr>
          <p:spPr bwMode="auto">
            <a:xfrm>
              <a:off x="4943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Line 276"/>
            <p:cNvSpPr>
              <a:spLocks noChangeShapeType="1"/>
            </p:cNvSpPr>
            <p:nvPr/>
          </p:nvSpPr>
          <p:spPr bwMode="auto">
            <a:xfrm>
              <a:off x="4950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Line 277"/>
            <p:cNvSpPr>
              <a:spLocks noChangeShapeType="1"/>
            </p:cNvSpPr>
            <p:nvPr/>
          </p:nvSpPr>
          <p:spPr bwMode="auto">
            <a:xfrm>
              <a:off x="4965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Line 278"/>
            <p:cNvSpPr>
              <a:spLocks noChangeShapeType="1"/>
            </p:cNvSpPr>
            <p:nvPr/>
          </p:nvSpPr>
          <p:spPr bwMode="auto">
            <a:xfrm>
              <a:off x="4973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Line 279"/>
            <p:cNvSpPr>
              <a:spLocks noChangeShapeType="1"/>
            </p:cNvSpPr>
            <p:nvPr/>
          </p:nvSpPr>
          <p:spPr bwMode="auto">
            <a:xfrm>
              <a:off x="4980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Line 280"/>
            <p:cNvSpPr>
              <a:spLocks noChangeShapeType="1"/>
            </p:cNvSpPr>
            <p:nvPr/>
          </p:nvSpPr>
          <p:spPr bwMode="auto">
            <a:xfrm>
              <a:off x="4996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Line 281"/>
            <p:cNvSpPr>
              <a:spLocks noChangeShapeType="1"/>
            </p:cNvSpPr>
            <p:nvPr/>
          </p:nvSpPr>
          <p:spPr bwMode="auto">
            <a:xfrm>
              <a:off x="5003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Line 282"/>
            <p:cNvSpPr>
              <a:spLocks noChangeShapeType="1"/>
            </p:cNvSpPr>
            <p:nvPr/>
          </p:nvSpPr>
          <p:spPr bwMode="auto">
            <a:xfrm>
              <a:off x="5011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Line 283"/>
            <p:cNvSpPr>
              <a:spLocks noChangeShapeType="1"/>
            </p:cNvSpPr>
            <p:nvPr/>
          </p:nvSpPr>
          <p:spPr bwMode="auto">
            <a:xfrm>
              <a:off x="5026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Line 284"/>
            <p:cNvSpPr>
              <a:spLocks noChangeShapeType="1"/>
            </p:cNvSpPr>
            <p:nvPr/>
          </p:nvSpPr>
          <p:spPr bwMode="auto">
            <a:xfrm>
              <a:off x="5033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Line 285"/>
            <p:cNvSpPr>
              <a:spLocks noChangeShapeType="1"/>
            </p:cNvSpPr>
            <p:nvPr/>
          </p:nvSpPr>
          <p:spPr bwMode="auto">
            <a:xfrm>
              <a:off x="5041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Line 286"/>
            <p:cNvSpPr>
              <a:spLocks noChangeShapeType="1"/>
            </p:cNvSpPr>
            <p:nvPr/>
          </p:nvSpPr>
          <p:spPr bwMode="auto">
            <a:xfrm>
              <a:off x="5056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Line 287"/>
            <p:cNvSpPr>
              <a:spLocks noChangeShapeType="1"/>
            </p:cNvSpPr>
            <p:nvPr/>
          </p:nvSpPr>
          <p:spPr bwMode="auto">
            <a:xfrm>
              <a:off x="5064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Line 288"/>
            <p:cNvSpPr>
              <a:spLocks noChangeShapeType="1"/>
            </p:cNvSpPr>
            <p:nvPr/>
          </p:nvSpPr>
          <p:spPr bwMode="auto">
            <a:xfrm>
              <a:off x="5071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Line 289"/>
            <p:cNvSpPr>
              <a:spLocks noChangeShapeType="1"/>
            </p:cNvSpPr>
            <p:nvPr/>
          </p:nvSpPr>
          <p:spPr bwMode="auto">
            <a:xfrm>
              <a:off x="5086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Rectangle 290"/>
            <p:cNvSpPr>
              <a:spLocks noChangeArrowheads="1"/>
            </p:cNvSpPr>
            <p:nvPr/>
          </p:nvSpPr>
          <p:spPr bwMode="auto">
            <a:xfrm>
              <a:off x="4812" y="3029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76" name="Freeform 291"/>
            <p:cNvSpPr>
              <a:spLocks/>
            </p:cNvSpPr>
            <p:nvPr/>
          </p:nvSpPr>
          <p:spPr bwMode="auto">
            <a:xfrm>
              <a:off x="4308" y="3493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77" name="Rectangle 292"/>
            <p:cNvSpPr>
              <a:spLocks noChangeArrowheads="1"/>
            </p:cNvSpPr>
            <p:nvPr/>
          </p:nvSpPr>
          <p:spPr bwMode="auto">
            <a:xfrm>
              <a:off x="4397" y="3547"/>
              <a:ext cx="9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X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78" name="Freeform 293"/>
            <p:cNvSpPr>
              <a:spLocks/>
            </p:cNvSpPr>
            <p:nvPr/>
          </p:nvSpPr>
          <p:spPr bwMode="auto">
            <a:xfrm>
              <a:off x="5124" y="3504"/>
              <a:ext cx="272" cy="269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79" name="Rectangle 294"/>
            <p:cNvSpPr>
              <a:spLocks noChangeArrowheads="1"/>
            </p:cNvSpPr>
            <p:nvPr/>
          </p:nvSpPr>
          <p:spPr bwMode="auto">
            <a:xfrm>
              <a:off x="5213" y="3547"/>
              <a:ext cx="9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X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80" name="Line 295"/>
            <p:cNvSpPr>
              <a:spLocks noChangeShapeType="1"/>
            </p:cNvSpPr>
            <p:nvPr/>
          </p:nvSpPr>
          <p:spPr bwMode="auto">
            <a:xfrm>
              <a:off x="4618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Line 296"/>
            <p:cNvSpPr>
              <a:spLocks noChangeShapeType="1"/>
            </p:cNvSpPr>
            <p:nvPr/>
          </p:nvSpPr>
          <p:spPr bwMode="auto">
            <a:xfrm>
              <a:off x="4633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Line 297"/>
            <p:cNvSpPr>
              <a:spLocks noChangeShapeType="1"/>
            </p:cNvSpPr>
            <p:nvPr/>
          </p:nvSpPr>
          <p:spPr bwMode="auto">
            <a:xfrm>
              <a:off x="4640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Line 298"/>
            <p:cNvSpPr>
              <a:spLocks noChangeShapeType="1"/>
            </p:cNvSpPr>
            <p:nvPr/>
          </p:nvSpPr>
          <p:spPr bwMode="auto">
            <a:xfrm>
              <a:off x="4648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Line 299"/>
            <p:cNvSpPr>
              <a:spLocks noChangeShapeType="1"/>
            </p:cNvSpPr>
            <p:nvPr/>
          </p:nvSpPr>
          <p:spPr bwMode="auto">
            <a:xfrm>
              <a:off x="4663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Line 300"/>
            <p:cNvSpPr>
              <a:spLocks noChangeShapeType="1"/>
            </p:cNvSpPr>
            <p:nvPr/>
          </p:nvSpPr>
          <p:spPr bwMode="auto">
            <a:xfrm>
              <a:off x="4671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Line 301"/>
            <p:cNvSpPr>
              <a:spLocks noChangeShapeType="1"/>
            </p:cNvSpPr>
            <p:nvPr/>
          </p:nvSpPr>
          <p:spPr bwMode="auto">
            <a:xfrm>
              <a:off x="4678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Line 302"/>
            <p:cNvSpPr>
              <a:spLocks noChangeShapeType="1"/>
            </p:cNvSpPr>
            <p:nvPr/>
          </p:nvSpPr>
          <p:spPr bwMode="auto">
            <a:xfrm>
              <a:off x="4693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Line 303"/>
            <p:cNvSpPr>
              <a:spLocks noChangeShapeType="1"/>
            </p:cNvSpPr>
            <p:nvPr/>
          </p:nvSpPr>
          <p:spPr bwMode="auto">
            <a:xfrm>
              <a:off x="4701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" name="Line 304"/>
            <p:cNvSpPr>
              <a:spLocks noChangeShapeType="1"/>
            </p:cNvSpPr>
            <p:nvPr/>
          </p:nvSpPr>
          <p:spPr bwMode="auto">
            <a:xfrm>
              <a:off x="4708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" name="Line 305"/>
            <p:cNvSpPr>
              <a:spLocks noChangeShapeType="1"/>
            </p:cNvSpPr>
            <p:nvPr/>
          </p:nvSpPr>
          <p:spPr bwMode="auto">
            <a:xfrm>
              <a:off x="4724" y="3627"/>
              <a:ext cx="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Line 306"/>
            <p:cNvSpPr>
              <a:spLocks noChangeShapeType="1"/>
            </p:cNvSpPr>
            <p:nvPr/>
          </p:nvSpPr>
          <p:spPr bwMode="auto">
            <a:xfrm>
              <a:off x="4731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Line 307"/>
            <p:cNvSpPr>
              <a:spLocks noChangeShapeType="1"/>
            </p:cNvSpPr>
            <p:nvPr/>
          </p:nvSpPr>
          <p:spPr bwMode="auto">
            <a:xfrm>
              <a:off x="4739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" name="Line 308"/>
            <p:cNvSpPr>
              <a:spLocks noChangeShapeType="1"/>
            </p:cNvSpPr>
            <p:nvPr/>
          </p:nvSpPr>
          <p:spPr bwMode="auto">
            <a:xfrm>
              <a:off x="4754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" name="Line 309"/>
            <p:cNvSpPr>
              <a:spLocks noChangeShapeType="1"/>
            </p:cNvSpPr>
            <p:nvPr/>
          </p:nvSpPr>
          <p:spPr bwMode="auto">
            <a:xfrm>
              <a:off x="4761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5" name="Line 310"/>
            <p:cNvSpPr>
              <a:spLocks noChangeShapeType="1"/>
            </p:cNvSpPr>
            <p:nvPr/>
          </p:nvSpPr>
          <p:spPr bwMode="auto">
            <a:xfrm>
              <a:off x="4769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6" name="Line 311"/>
            <p:cNvSpPr>
              <a:spLocks noChangeShapeType="1"/>
            </p:cNvSpPr>
            <p:nvPr/>
          </p:nvSpPr>
          <p:spPr bwMode="auto">
            <a:xfrm>
              <a:off x="4784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" name="Line 312"/>
            <p:cNvSpPr>
              <a:spLocks noChangeShapeType="1"/>
            </p:cNvSpPr>
            <p:nvPr/>
          </p:nvSpPr>
          <p:spPr bwMode="auto">
            <a:xfrm>
              <a:off x="4792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Line 313"/>
            <p:cNvSpPr>
              <a:spLocks noChangeShapeType="1"/>
            </p:cNvSpPr>
            <p:nvPr/>
          </p:nvSpPr>
          <p:spPr bwMode="auto">
            <a:xfrm>
              <a:off x="4799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" name="Line 314"/>
            <p:cNvSpPr>
              <a:spLocks noChangeShapeType="1"/>
            </p:cNvSpPr>
            <p:nvPr/>
          </p:nvSpPr>
          <p:spPr bwMode="auto">
            <a:xfrm>
              <a:off x="4814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Line 315"/>
            <p:cNvSpPr>
              <a:spLocks noChangeShapeType="1"/>
            </p:cNvSpPr>
            <p:nvPr/>
          </p:nvSpPr>
          <p:spPr bwMode="auto">
            <a:xfrm>
              <a:off x="4822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" name="Line 316"/>
            <p:cNvSpPr>
              <a:spLocks noChangeShapeType="1"/>
            </p:cNvSpPr>
            <p:nvPr/>
          </p:nvSpPr>
          <p:spPr bwMode="auto">
            <a:xfrm>
              <a:off x="4829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" name="Line 317"/>
            <p:cNvSpPr>
              <a:spLocks noChangeShapeType="1"/>
            </p:cNvSpPr>
            <p:nvPr/>
          </p:nvSpPr>
          <p:spPr bwMode="auto">
            <a:xfrm>
              <a:off x="4844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Line 318"/>
            <p:cNvSpPr>
              <a:spLocks noChangeShapeType="1"/>
            </p:cNvSpPr>
            <p:nvPr/>
          </p:nvSpPr>
          <p:spPr bwMode="auto">
            <a:xfrm>
              <a:off x="4852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Line 319"/>
            <p:cNvSpPr>
              <a:spLocks noChangeShapeType="1"/>
            </p:cNvSpPr>
            <p:nvPr/>
          </p:nvSpPr>
          <p:spPr bwMode="auto">
            <a:xfrm>
              <a:off x="4860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" name="Line 320"/>
            <p:cNvSpPr>
              <a:spLocks noChangeShapeType="1"/>
            </p:cNvSpPr>
            <p:nvPr/>
          </p:nvSpPr>
          <p:spPr bwMode="auto">
            <a:xfrm>
              <a:off x="4875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Line 321"/>
            <p:cNvSpPr>
              <a:spLocks noChangeShapeType="1"/>
            </p:cNvSpPr>
            <p:nvPr/>
          </p:nvSpPr>
          <p:spPr bwMode="auto">
            <a:xfrm>
              <a:off x="4882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" name="Line 322"/>
            <p:cNvSpPr>
              <a:spLocks noChangeShapeType="1"/>
            </p:cNvSpPr>
            <p:nvPr/>
          </p:nvSpPr>
          <p:spPr bwMode="auto">
            <a:xfrm>
              <a:off x="4890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Line 323"/>
            <p:cNvSpPr>
              <a:spLocks noChangeShapeType="1"/>
            </p:cNvSpPr>
            <p:nvPr/>
          </p:nvSpPr>
          <p:spPr bwMode="auto">
            <a:xfrm>
              <a:off x="4905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" name="Line 324"/>
            <p:cNvSpPr>
              <a:spLocks noChangeShapeType="1"/>
            </p:cNvSpPr>
            <p:nvPr/>
          </p:nvSpPr>
          <p:spPr bwMode="auto">
            <a:xfrm>
              <a:off x="4912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Line 325"/>
            <p:cNvSpPr>
              <a:spLocks noChangeShapeType="1"/>
            </p:cNvSpPr>
            <p:nvPr/>
          </p:nvSpPr>
          <p:spPr bwMode="auto">
            <a:xfrm>
              <a:off x="4920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Line 326"/>
            <p:cNvSpPr>
              <a:spLocks noChangeShapeType="1"/>
            </p:cNvSpPr>
            <p:nvPr/>
          </p:nvSpPr>
          <p:spPr bwMode="auto">
            <a:xfrm>
              <a:off x="4935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Line 327"/>
            <p:cNvSpPr>
              <a:spLocks noChangeShapeType="1"/>
            </p:cNvSpPr>
            <p:nvPr/>
          </p:nvSpPr>
          <p:spPr bwMode="auto">
            <a:xfrm>
              <a:off x="4943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Line 328"/>
            <p:cNvSpPr>
              <a:spLocks noChangeShapeType="1"/>
            </p:cNvSpPr>
            <p:nvPr/>
          </p:nvSpPr>
          <p:spPr bwMode="auto">
            <a:xfrm>
              <a:off x="4950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Line 329"/>
            <p:cNvSpPr>
              <a:spLocks noChangeShapeType="1"/>
            </p:cNvSpPr>
            <p:nvPr/>
          </p:nvSpPr>
          <p:spPr bwMode="auto">
            <a:xfrm>
              <a:off x="4965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Line 330"/>
            <p:cNvSpPr>
              <a:spLocks noChangeShapeType="1"/>
            </p:cNvSpPr>
            <p:nvPr/>
          </p:nvSpPr>
          <p:spPr bwMode="auto">
            <a:xfrm>
              <a:off x="4973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Line 331"/>
            <p:cNvSpPr>
              <a:spLocks noChangeShapeType="1"/>
            </p:cNvSpPr>
            <p:nvPr/>
          </p:nvSpPr>
          <p:spPr bwMode="auto">
            <a:xfrm>
              <a:off x="4980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" name="Line 332"/>
            <p:cNvSpPr>
              <a:spLocks noChangeShapeType="1"/>
            </p:cNvSpPr>
            <p:nvPr/>
          </p:nvSpPr>
          <p:spPr bwMode="auto">
            <a:xfrm>
              <a:off x="4996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Line 333"/>
            <p:cNvSpPr>
              <a:spLocks noChangeShapeType="1"/>
            </p:cNvSpPr>
            <p:nvPr/>
          </p:nvSpPr>
          <p:spPr bwMode="auto">
            <a:xfrm>
              <a:off x="5003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Line 334"/>
            <p:cNvSpPr>
              <a:spLocks noChangeShapeType="1"/>
            </p:cNvSpPr>
            <p:nvPr/>
          </p:nvSpPr>
          <p:spPr bwMode="auto">
            <a:xfrm>
              <a:off x="5011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Line 335"/>
            <p:cNvSpPr>
              <a:spLocks noChangeShapeType="1"/>
            </p:cNvSpPr>
            <p:nvPr/>
          </p:nvSpPr>
          <p:spPr bwMode="auto">
            <a:xfrm>
              <a:off x="5026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Line 336"/>
            <p:cNvSpPr>
              <a:spLocks noChangeShapeType="1"/>
            </p:cNvSpPr>
            <p:nvPr/>
          </p:nvSpPr>
          <p:spPr bwMode="auto">
            <a:xfrm>
              <a:off x="5033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Line 337"/>
            <p:cNvSpPr>
              <a:spLocks noChangeShapeType="1"/>
            </p:cNvSpPr>
            <p:nvPr/>
          </p:nvSpPr>
          <p:spPr bwMode="auto">
            <a:xfrm>
              <a:off x="5041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" name="Line 338"/>
            <p:cNvSpPr>
              <a:spLocks noChangeShapeType="1"/>
            </p:cNvSpPr>
            <p:nvPr/>
          </p:nvSpPr>
          <p:spPr bwMode="auto">
            <a:xfrm>
              <a:off x="5056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" name="Line 339"/>
            <p:cNvSpPr>
              <a:spLocks noChangeShapeType="1"/>
            </p:cNvSpPr>
            <p:nvPr/>
          </p:nvSpPr>
          <p:spPr bwMode="auto">
            <a:xfrm>
              <a:off x="5064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" name="Line 340"/>
            <p:cNvSpPr>
              <a:spLocks noChangeShapeType="1"/>
            </p:cNvSpPr>
            <p:nvPr/>
          </p:nvSpPr>
          <p:spPr bwMode="auto">
            <a:xfrm>
              <a:off x="5071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" name="Line 341"/>
            <p:cNvSpPr>
              <a:spLocks noChangeShapeType="1"/>
            </p:cNvSpPr>
            <p:nvPr/>
          </p:nvSpPr>
          <p:spPr bwMode="auto">
            <a:xfrm>
              <a:off x="5086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" name="Rectangle 342"/>
            <p:cNvSpPr>
              <a:spLocks noChangeArrowheads="1"/>
            </p:cNvSpPr>
            <p:nvPr/>
          </p:nvSpPr>
          <p:spPr bwMode="auto">
            <a:xfrm>
              <a:off x="4812" y="3487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28" name="Freeform 192"/>
            <p:cNvSpPr>
              <a:spLocks/>
            </p:cNvSpPr>
            <p:nvPr/>
          </p:nvSpPr>
          <p:spPr bwMode="auto">
            <a:xfrm>
              <a:off x="4715" y="96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29" name="Freeform 291"/>
            <p:cNvSpPr>
              <a:spLocks/>
            </p:cNvSpPr>
            <p:nvPr/>
          </p:nvSpPr>
          <p:spPr bwMode="auto">
            <a:xfrm>
              <a:off x="4032" y="3888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0" name="Rectangle 292"/>
            <p:cNvSpPr>
              <a:spLocks noChangeArrowheads="1"/>
            </p:cNvSpPr>
            <p:nvPr/>
          </p:nvSpPr>
          <p:spPr bwMode="auto">
            <a:xfrm>
              <a:off x="4121" y="3942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U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31" name="Freeform 291"/>
            <p:cNvSpPr>
              <a:spLocks/>
            </p:cNvSpPr>
            <p:nvPr/>
          </p:nvSpPr>
          <p:spPr bwMode="auto">
            <a:xfrm>
              <a:off x="4848" y="3888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2" name="Rectangle 292"/>
            <p:cNvSpPr>
              <a:spLocks noChangeArrowheads="1"/>
            </p:cNvSpPr>
            <p:nvPr/>
          </p:nvSpPr>
          <p:spPr bwMode="auto">
            <a:xfrm>
              <a:off x="4937" y="3942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U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33" name="Freeform 291"/>
            <p:cNvSpPr>
              <a:spLocks/>
            </p:cNvSpPr>
            <p:nvPr/>
          </p:nvSpPr>
          <p:spPr bwMode="auto">
            <a:xfrm>
              <a:off x="4560" y="3888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4" name="Rectangle 292"/>
            <p:cNvSpPr>
              <a:spLocks noChangeArrowheads="1"/>
            </p:cNvSpPr>
            <p:nvPr/>
          </p:nvSpPr>
          <p:spPr bwMode="auto">
            <a:xfrm>
              <a:off x="4649" y="3942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35" name="Freeform 291"/>
            <p:cNvSpPr>
              <a:spLocks/>
            </p:cNvSpPr>
            <p:nvPr/>
          </p:nvSpPr>
          <p:spPr bwMode="auto">
            <a:xfrm>
              <a:off x="5376" y="3888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6" name="Rectangle 292"/>
            <p:cNvSpPr>
              <a:spLocks noChangeArrowheads="1"/>
            </p:cNvSpPr>
            <p:nvPr/>
          </p:nvSpPr>
          <p:spPr bwMode="auto">
            <a:xfrm>
              <a:off x="5465" y="3942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37" name="Freeform 291"/>
            <p:cNvSpPr>
              <a:spLocks/>
            </p:cNvSpPr>
            <p:nvPr/>
          </p:nvSpPr>
          <p:spPr bwMode="auto">
            <a:xfrm>
              <a:off x="3936" y="1584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8" name="Rectangle 292"/>
            <p:cNvSpPr>
              <a:spLocks noChangeArrowheads="1"/>
            </p:cNvSpPr>
            <p:nvPr/>
          </p:nvSpPr>
          <p:spPr bwMode="auto">
            <a:xfrm>
              <a:off x="4025" y="1638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U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39" name="Freeform 291"/>
            <p:cNvSpPr>
              <a:spLocks/>
            </p:cNvSpPr>
            <p:nvPr/>
          </p:nvSpPr>
          <p:spPr bwMode="auto">
            <a:xfrm>
              <a:off x="5424" y="1584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0" name="Rectangle 292"/>
            <p:cNvSpPr>
              <a:spLocks noChangeArrowheads="1"/>
            </p:cNvSpPr>
            <p:nvPr/>
          </p:nvSpPr>
          <p:spPr bwMode="auto">
            <a:xfrm>
              <a:off x="5513" y="1638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U</a:t>
              </a:r>
              <a:endParaRPr lang="en-US">
                <a:latin typeface="Arial" pitchFamily="34" charset="0"/>
              </a:endParaRPr>
            </a:p>
          </p:txBody>
        </p:sp>
      </p:grpSp>
      <p:sp>
        <p:nvSpPr>
          <p:cNvPr id="343" name="TextBox 342"/>
          <p:cNvSpPr txBox="1"/>
          <p:nvPr/>
        </p:nvSpPr>
        <p:spPr>
          <a:xfrm>
            <a:off x="1524000" y="5943600"/>
            <a:ext cx="4520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FFFF00"/>
                </a:solidFill>
              </a:rPr>
              <a:t>Dryad </a:t>
            </a:r>
            <a:r>
              <a:rPr lang="en-US" sz="2400" dirty="0" smtClean="0"/>
              <a:t>supports general dataflow</a:t>
            </a:r>
            <a:endParaRPr lang="en-US" sz="2400" dirty="0"/>
          </a:p>
        </p:txBody>
      </p:sp>
      <p:grpSp>
        <p:nvGrpSpPr>
          <p:cNvPr id="355" name="Group 354"/>
          <p:cNvGrpSpPr/>
          <p:nvPr/>
        </p:nvGrpSpPr>
        <p:grpSpPr>
          <a:xfrm>
            <a:off x="1524000" y="1219200"/>
            <a:ext cx="2438400" cy="1469886"/>
            <a:chOff x="1524000" y="1219200"/>
            <a:chExt cx="2438400" cy="1469886"/>
          </a:xfrm>
        </p:grpSpPr>
        <p:sp>
          <p:nvSpPr>
            <p:cNvPr id="347" name="TextBox 346"/>
            <p:cNvSpPr txBox="1"/>
            <p:nvPr/>
          </p:nvSpPr>
          <p:spPr>
            <a:xfrm>
              <a:off x="1524000" y="1981200"/>
              <a:ext cx="2438400" cy="70788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accent1"/>
              </a:solidFill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reduce(key, list&lt;value&gt;)</a:t>
              </a:r>
            </a:p>
          </p:txBody>
        </p:sp>
        <p:sp>
          <p:nvSpPr>
            <p:cNvPr id="348" name="Right Arrow 347"/>
            <p:cNvSpPr/>
            <p:nvPr/>
          </p:nvSpPr>
          <p:spPr>
            <a:xfrm rot="5400000">
              <a:off x="2514600" y="1600200"/>
              <a:ext cx="381000" cy="381000"/>
            </a:xfrm>
            <a:prstGeom prst="rightArrow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349" name="TextBox 348"/>
            <p:cNvSpPr txBox="1"/>
            <p:nvPr/>
          </p:nvSpPr>
          <p:spPr>
            <a:xfrm>
              <a:off x="1524000" y="1219200"/>
              <a:ext cx="2438400" cy="40011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accent1"/>
              </a:solidFill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map(key, value)</a:t>
              </a:r>
            </a:p>
          </p:txBody>
        </p:sp>
      </p:grpSp>
      <p:sp>
        <p:nvSpPr>
          <p:cNvPr id="352" name="TextBox 351"/>
          <p:cNvSpPr txBox="1"/>
          <p:nvPr/>
        </p:nvSpPr>
        <p:spPr>
          <a:xfrm>
            <a:off x="762000" y="152400"/>
            <a:ext cx="4214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MapReduce</a:t>
            </a:r>
            <a:r>
              <a:rPr lang="en-US" sz="2800" dirty="0" smtClean="0"/>
              <a:t> implemented </a:t>
            </a:r>
          </a:p>
          <a:p>
            <a:r>
              <a:rPr lang="en-US" sz="2800" dirty="0" smtClean="0"/>
              <a:t>by </a:t>
            </a:r>
            <a:r>
              <a:rPr lang="en-US" sz="2800" dirty="0" smtClean="0">
                <a:solidFill>
                  <a:srgbClr val="FFFF00"/>
                </a:solidFill>
              </a:rPr>
              <a:t>Hadoop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54" name="TextBox 353"/>
          <p:cNvSpPr txBox="1"/>
          <p:nvPr/>
        </p:nvSpPr>
        <p:spPr>
          <a:xfrm>
            <a:off x="457200" y="3124200"/>
            <a:ext cx="510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Example: </a:t>
            </a:r>
            <a:r>
              <a:rPr lang="en-US" sz="2400" dirty="0" smtClean="0">
                <a:solidFill>
                  <a:srgbClr val="FFFF00"/>
                </a:solidFill>
              </a:rPr>
              <a:t>Word Histogram</a:t>
            </a:r>
          </a:p>
          <a:p>
            <a:pPr algn="l"/>
            <a:r>
              <a:rPr lang="en-US" sz="2400" dirty="0" smtClean="0"/>
              <a:t>Start with a set of words</a:t>
            </a:r>
          </a:p>
          <a:p>
            <a:pPr algn="l"/>
            <a:r>
              <a:rPr lang="en-US" sz="2400" dirty="0" smtClean="0"/>
              <a:t>Each </a:t>
            </a:r>
            <a:r>
              <a:rPr lang="en-US" sz="2400" dirty="0" smtClean="0">
                <a:solidFill>
                  <a:srgbClr val="FFFF00"/>
                </a:solidFill>
              </a:rPr>
              <a:t>map</a:t>
            </a:r>
            <a:r>
              <a:rPr lang="en-US" sz="2400" dirty="0" smtClean="0"/>
              <a:t> task counts number of occurrences in each data partition</a:t>
            </a:r>
          </a:p>
          <a:p>
            <a:pPr algn="l"/>
            <a:r>
              <a:rPr lang="en-US" sz="2400" dirty="0" smtClean="0">
                <a:solidFill>
                  <a:srgbClr val="FFFF00"/>
                </a:solidFill>
              </a:rPr>
              <a:t>Reduce</a:t>
            </a:r>
            <a:r>
              <a:rPr lang="en-US" sz="2400" dirty="0" smtClean="0"/>
              <a:t> phase adds these counts</a:t>
            </a:r>
            <a:endParaRPr lang="en-US" sz="2400" dirty="0"/>
          </a:p>
        </p:txBody>
      </p:sp>
      <p:cxnSp>
        <p:nvCxnSpPr>
          <p:cNvPr id="357" name="Straight Arrow Connector 356"/>
          <p:cNvCxnSpPr/>
          <p:nvPr/>
        </p:nvCxnSpPr>
        <p:spPr bwMode="auto">
          <a:xfrm>
            <a:off x="2895600" y="6553200"/>
            <a:ext cx="2743200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CGL-MapReduce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52800"/>
            <a:ext cx="9144000" cy="3505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 streaming based MapReduce runtime implemented in Java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All the communications(control/intermediate results) are routed via a content dissemination (publish-subscribe) network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Intermediate results are directly transferred from the map tasks to the reduce tasks –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eliminates local files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MRDriver 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Maintains the state of the system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Controls the execution of map/reduce tasks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User Program is the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composer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of MapReduce computations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Support both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stepped (dataflow)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and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iterative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(deltaflow) MapReduce computations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All communication uses publish-subscribe “queues in the cloud” not MPI</a:t>
            </a:r>
          </a:p>
          <a:p>
            <a:pPr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/>
          </a:p>
        </p:txBody>
      </p:sp>
      <p:grpSp>
        <p:nvGrpSpPr>
          <p:cNvPr id="4" name="Group 55"/>
          <p:cNvGrpSpPr/>
          <p:nvPr/>
        </p:nvGrpSpPr>
        <p:grpSpPr>
          <a:xfrm>
            <a:off x="1066800" y="609600"/>
            <a:ext cx="4572000" cy="2438400"/>
            <a:chOff x="1371600" y="762000"/>
            <a:chExt cx="4572000" cy="2438400"/>
          </a:xfrm>
        </p:grpSpPr>
        <p:sp>
          <p:nvSpPr>
            <p:cNvPr id="8" name="Rounded Rectangle 7"/>
            <p:cNvSpPr/>
            <p:nvPr/>
          </p:nvSpPr>
          <p:spPr>
            <a:xfrm>
              <a:off x="1371600" y="1524000"/>
              <a:ext cx="1066800" cy="914400"/>
            </a:xfrm>
            <a:prstGeom prst="roundRect">
              <a:avLst>
                <a:gd name="adj" fmla="val 1287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371600" y="838200"/>
              <a:ext cx="4495800" cy="30480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371600" y="2743200"/>
              <a:ext cx="4495800" cy="457200"/>
            </a:xfrm>
            <a:prstGeom prst="roundRect">
              <a:avLst/>
            </a:prstGeom>
            <a:solidFill>
              <a:srgbClr val="E6CF7A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447800" y="2819400"/>
              <a:ext cx="2209800" cy="304800"/>
            </a:xfrm>
            <a:prstGeom prst="rect">
              <a:avLst/>
            </a:prstGeom>
            <a:solidFill>
              <a:srgbClr val="E6CF7A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rtl="0"/>
              <a:r>
                <a:rPr lang="en-US" b="1" kern="1200" dirty="0">
                  <a:solidFill>
                    <a:srgbClr val="1F497D">
                      <a:lumMod val="75000"/>
                    </a:srgbClr>
                  </a:solidFill>
                  <a:latin typeface="Calibri"/>
                  <a:ea typeface="+mn-ea"/>
                  <a:cs typeface="+mn-cs"/>
                </a:rPr>
                <a:t>Data Split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191000" y="1524000"/>
              <a:ext cx="685800" cy="685800"/>
            </a:xfrm>
            <a:prstGeom prst="round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029200" y="1524000"/>
              <a:ext cx="838200" cy="6858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752600" y="1524000"/>
              <a:ext cx="304800" cy="228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1600" kern="120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14800" y="1524000"/>
              <a:ext cx="7579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kern="1200" dirty="0">
                  <a:solidFill>
                    <a:srgbClr val="1F497D">
                      <a:lumMod val="75000"/>
                    </a:srgbClr>
                  </a:solidFill>
                  <a:latin typeface="Calibri"/>
                  <a:ea typeface="+mn-ea"/>
                  <a:cs typeface="+mn-cs"/>
                </a:rPr>
                <a:t>MR</a:t>
              </a:r>
            </a:p>
            <a:p>
              <a:pPr algn="ctr" rtl="0"/>
              <a:r>
                <a:rPr lang="en-US" kern="1200" dirty="0">
                  <a:solidFill>
                    <a:srgbClr val="1F497D">
                      <a:lumMod val="75000"/>
                    </a:srgbClr>
                  </a:solidFill>
                  <a:latin typeface="Calibri"/>
                  <a:ea typeface="+mn-ea"/>
                  <a:cs typeface="+mn-cs"/>
                </a:rPr>
                <a:t>Driver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53000" y="1524000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kern="1200" dirty="0">
                  <a:solidFill>
                    <a:srgbClr val="1F497D">
                      <a:lumMod val="75000"/>
                    </a:srgbClr>
                  </a:solidFill>
                  <a:latin typeface="Calibri"/>
                  <a:ea typeface="+mn-ea"/>
                  <a:cs typeface="+mn-cs"/>
                </a:rPr>
                <a:t>User</a:t>
              </a:r>
            </a:p>
            <a:p>
              <a:pPr algn="ctr" rtl="0"/>
              <a:r>
                <a:rPr lang="en-US" kern="1200" dirty="0">
                  <a:solidFill>
                    <a:srgbClr val="1F497D">
                      <a:lumMod val="75000"/>
                    </a:srgbClr>
                  </a:solidFill>
                  <a:latin typeface="Calibri"/>
                  <a:ea typeface="+mn-ea"/>
                  <a:cs typeface="+mn-cs"/>
                </a:rPr>
                <a:t>Program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47800" y="762000"/>
              <a:ext cx="449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b="1" kern="1200" dirty="0">
                  <a:solidFill>
                    <a:srgbClr val="1F497D">
                      <a:lumMod val="50000"/>
                    </a:srgbClr>
                  </a:solidFill>
                  <a:latin typeface="Calibri"/>
                  <a:ea typeface="+mn-ea"/>
                  <a:cs typeface="+mn-cs"/>
                </a:rPr>
                <a:t>Content Dissemination Network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667000" y="1524000"/>
              <a:ext cx="1066800" cy="914400"/>
            </a:xfrm>
            <a:prstGeom prst="roundRect">
              <a:avLst>
                <a:gd name="adj" fmla="val 1287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048000" y="1524000"/>
              <a:ext cx="304800" cy="228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1600" kern="120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D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5400000">
              <a:off x="3276600" y="2971800"/>
              <a:ext cx="3048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2667794" y="2971006"/>
              <a:ext cx="3048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2896394" y="2971006"/>
              <a:ext cx="3048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038600" y="2743200"/>
              <a:ext cx="12533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b="1" kern="1200" dirty="0">
                  <a:solidFill>
                    <a:srgbClr val="1F497D">
                      <a:lumMod val="75000"/>
                    </a:srgbClr>
                  </a:solidFill>
                  <a:latin typeface="Calibri"/>
                  <a:ea typeface="+mn-ea"/>
                  <a:cs typeface="+mn-cs"/>
                </a:rPr>
                <a:t>File System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5400000">
              <a:off x="1639094" y="1332706"/>
              <a:ext cx="3810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5400000">
              <a:off x="3010694" y="1332706"/>
              <a:ext cx="3810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5400000">
              <a:off x="4306094" y="1332706"/>
              <a:ext cx="3810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5400000">
              <a:off x="5220494" y="1332706"/>
              <a:ext cx="3810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Up-Down Arrow 27"/>
            <p:cNvSpPr/>
            <p:nvPr/>
          </p:nvSpPr>
          <p:spPr>
            <a:xfrm>
              <a:off x="1828800" y="2438400"/>
              <a:ext cx="152400" cy="304800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Up-Down Arrow 28"/>
            <p:cNvSpPr/>
            <p:nvPr/>
          </p:nvSpPr>
          <p:spPr>
            <a:xfrm>
              <a:off x="3124200" y="2438400"/>
              <a:ext cx="152400" cy="304800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Up-Down Arrow 29"/>
            <p:cNvSpPr/>
            <p:nvPr/>
          </p:nvSpPr>
          <p:spPr>
            <a:xfrm>
              <a:off x="5334000" y="2209800"/>
              <a:ext cx="152400" cy="533400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Hexagon 30"/>
            <p:cNvSpPr/>
            <p:nvPr/>
          </p:nvSpPr>
          <p:spPr>
            <a:xfrm>
              <a:off x="14478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1600" kern="1200" dirty="0">
                  <a:solidFill>
                    <a:srgbClr val="1F497D">
                      <a:lumMod val="75000"/>
                    </a:srgbClr>
                  </a:solidFill>
                  <a:latin typeface="Calibri"/>
                  <a:ea typeface="+mn-ea"/>
                  <a:cs typeface="+mn-cs"/>
                </a:rPr>
                <a:t>M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4478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1600" kern="1200" dirty="0">
                  <a:solidFill>
                    <a:srgbClr val="1F497D">
                      <a:lumMod val="75000"/>
                    </a:srgbClr>
                  </a:solidFill>
                  <a:latin typeface="Calibri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33" name="Hexagon 32"/>
            <p:cNvSpPr/>
            <p:nvPr/>
          </p:nvSpPr>
          <p:spPr>
            <a:xfrm>
              <a:off x="20574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1600" kern="1200" dirty="0">
                  <a:solidFill>
                    <a:srgbClr val="1F497D">
                      <a:lumMod val="75000"/>
                    </a:srgbClr>
                  </a:solidFill>
                  <a:latin typeface="Calibri"/>
                  <a:ea typeface="+mn-ea"/>
                  <a:cs typeface="+mn-cs"/>
                </a:rPr>
                <a:t>M</a:t>
              </a:r>
            </a:p>
          </p:txBody>
        </p:sp>
        <p:sp>
          <p:nvSpPr>
            <p:cNvPr id="34" name="Oval 33"/>
            <p:cNvSpPr/>
            <p:nvPr/>
          </p:nvSpPr>
          <p:spPr>
            <a:xfrm>
              <a:off x="21336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1600" kern="1200" dirty="0">
                  <a:solidFill>
                    <a:srgbClr val="1F497D">
                      <a:lumMod val="75000"/>
                    </a:srgbClr>
                  </a:solidFill>
                  <a:latin typeface="Calibri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35" name="Hexagon 34"/>
            <p:cNvSpPr/>
            <p:nvPr/>
          </p:nvSpPr>
          <p:spPr>
            <a:xfrm>
              <a:off x="27432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1600" kern="1200" dirty="0">
                  <a:solidFill>
                    <a:srgbClr val="1F497D">
                      <a:lumMod val="75000"/>
                    </a:srgbClr>
                  </a:solidFill>
                  <a:latin typeface="Calibri"/>
                  <a:ea typeface="+mn-ea"/>
                  <a:cs typeface="+mn-cs"/>
                </a:rPr>
                <a:t>M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27432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1600" kern="1200" dirty="0">
                  <a:solidFill>
                    <a:srgbClr val="1F497D">
                      <a:lumMod val="75000"/>
                    </a:srgbClr>
                  </a:solidFill>
                  <a:latin typeface="Calibri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37" name="Hexagon 36"/>
            <p:cNvSpPr/>
            <p:nvPr/>
          </p:nvSpPr>
          <p:spPr>
            <a:xfrm>
              <a:off x="33528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1600" kern="1200" dirty="0">
                  <a:solidFill>
                    <a:srgbClr val="1F497D">
                      <a:lumMod val="75000"/>
                    </a:srgbClr>
                  </a:solidFill>
                  <a:latin typeface="Calibri"/>
                  <a:ea typeface="+mn-ea"/>
                  <a:cs typeface="+mn-cs"/>
                </a:rPr>
                <a:t>M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34290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1600" kern="1200" dirty="0">
                  <a:solidFill>
                    <a:srgbClr val="1F497D">
                      <a:lumMod val="75000"/>
                    </a:srgbClr>
                  </a:solidFill>
                  <a:latin typeface="Calibri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39" name="Flowchart: Connector 38"/>
            <p:cNvSpPr/>
            <p:nvPr/>
          </p:nvSpPr>
          <p:spPr>
            <a:xfrm>
              <a:off x="1828800" y="19050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lowchart: Connector 39"/>
            <p:cNvSpPr/>
            <p:nvPr/>
          </p:nvSpPr>
          <p:spPr>
            <a:xfrm>
              <a:off x="1905000" y="19050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lowchart: Connector 40"/>
            <p:cNvSpPr/>
            <p:nvPr/>
          </p:nvSpPr>
          <p:spPr>
            <a:xfrm>
              <a:off x="1828800" y="22098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Flowchart: Connector 41"/>
            <p:cNvSpPr/>
            <p:nvPr/>
          </p:nvSpPr>
          <p:spPr>
            <a:xfrm>
              <a:off x="1905000" y="22098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" name="Group 42"/>
            <p:cNvGrpSpPr/>
            <p:nvPr/>
          </p:nvGrpSpPr>
          <p:grpSpPr>
            <a:xfrm>
              <a:off x="2514600" y="1981200"/>
              <a:ext cx="121919" cy="45719"/>
              <a:chOff x="3200400" y="3352800"/>
              <a:chExt cx="121919" cy="45719"/>
            </a:xfrm>
          </p:grpSpPr>
          <p:sp>
            <p:nvSpPr>
              <p:cNvPr id="44" name="Flowchart: Connector 43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Flowchart: Connector 44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45"/>
            <p:cNvGrpSpPr/>
            <p:nvPr/>
          </p:nvGrpSpPr>
          <p:grpSpPr>
            <a:xfrm>
              <a:off x="3124200" y="1905000"/>
              <a:ext cx="121919" cy="45719"/>
              <a:chOff x="3200400" y="3352800"/>
              <a:chExt cx="121919" cy="45719"/>
            </a:xfrm>
          </p:grpSpPr>
          <p:sp>
            <p:nvSpPr>
              <p:cNvPr id="47" name="Flowchart: Connector 46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Flowchart: Connector 47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48"/>
            <p:cNvGrpSpPr/>
            <p:nvPr/>
          </p:nvGrpSpPr>
          <p:grpSpPr>
            <a:xfrm>
              <a:off x="3124200" y="2209800"/>
              <a:ext cx="121919" cy="45719"/>
              <a:chOff x="3200400" y="3352800"/>
              <a:chExt cx="121919" cy="45719"/>
            </a:xfrm>
          </p:grpSpPr>
          <p:sp>
            <p:nvSpPr>
              <p:cNvPr id="50" name="Flowchart: Connector 49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Flowchart: Connector 50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3" name="Group 51"/>
            <p:cNvGrpSpPr/>
            <p:nvPr/>
          </p:nvGrpSpPr>
          <p:grpSpPr>
            <a:xfrm>
              <a:off x="3200400" y="2971800"/>
              <a:ext cx="121919" cy="45719"/>
              <a:chOff x="3200400" y="3352800"/>
              <a:chExt cx="121919" cy="45719"/>
            </a:xfrm>
          </p:grpSpPr>
          <p:sp>
            <p:nvSpPr>
              <p:cNvPr id="53" name="Flowchart: Connector 52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lowchart: Connector 53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1828800" y="1219200"/>
              <a:ext cx="13797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1600" kern="1200" dirty="0">
                  <a:solidFill>
                    <a:srgbClr val="1F497D">
                      <a:lumMod val="75000"/>
                    </a:srgbClr>
                  </a:solidFill>
                  <a:latin typeface="Calibri"/>
                  <a:ea typeface="+mn-ea"/>
                  <a:cs typeface="+mn-cs"/>
                </a:rPr>
                <a:t>Worker Nodes</a:t>
              </a:r>
            </a:p>
          </p:txBody>
        </p:sp>
      </p:grpSp>
      <p:sp>
        <p:nvSpPr>
          <p:cNvPr id="57" name="Hexagon 56"/>
          <p:cNvSpPr/>
          <p:nvPr/>
        </p:nvSpPr>
        <p:spPr>
          <a:xfrm>
            <a:off x="5867400" y="914400"/>
            <a:ext cx="304800" cy="228600"/>
          </a:xfrm>
          <a:prstGeom prst="hexagon">
            <a:avLst/>
          </a:prstGeom>
          <a:solidFill>
            <a:srgbClr val="66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600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M</a:t>
            </a:r>
          </a:p>
        </p:txBody>
      </p:sp>
      <p:sp>
        <p:nvSpPr>
          <p:cNvPr id="59" name="Oval 58"/>
          <p:cNvSpPr/>
          <p:nvPr/>
        </p:nvSpPr>
        <p:spPr>
          <a:xfrm>
            <a:off x="5867400" y="1295400"/>
            <a:ext cx="228600" cy="228600"/>
          </a:xfrm>
          <a:prstGeom prst="ellipse">
            <a:avLst/>
          </a:prstGeom>
          <a:solidFill>
            <a:srgbClr val="FF6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600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R</a:t>
            </a:r>
          </a:p>
        </p:txBody>
      </p:sp>
      <p:sp>
        <p:nvSpPr>
          <p:cNvPr id="60" name="Up-Down Arrow 59"/>
          <p:cNvSpPr/>
          <p:nvPr/>
        </p:nvSpPr>
        <p:spPr>
          <a:xfrm>
            <a:off x="5943600" y="2133600"/>
            <a:ext cx="152400" cy="304800"/>
          </a:xfrm>
          <a:prstGeom prst="upDownArrow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867400" y="1752600"/>
            <a:ext cx="3048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6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D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172200" y="838200"/>
            <a:ext cx="1356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Map Worker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172200" y="1219200"/>
            <a:ext cx="1620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Reduce Worker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72200" y="1676400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MRDeamon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172200" y="2057400"/>
            <a:ext cx="1753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Data Read/Write</a:t>
            </a:r>
          </a:p>
        </p:txBody>
      </p:sp>
      <p:cxnSp>
        <p:nvCxnSpPr>
          <p:cNvPr id="66" name="Straight Arrow Connector 65"/>
          <p:cNvCxnSpPr/>
          <p:nvPr/>
        </p:nvCxnSpPr>
        <p:spPr>
          <a:xfrm rot="5400000">
            <a:off x="5868194" y="2742406"/>
            <a:ext cx="304800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172200" y="2514600"/>
            <a:ext cx="1673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Communication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447800" y="3124200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400" b="1" kern="1200" dirty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+mn-ea"/>
                <a:cs typeface="+mn-cs"/>
              </a:rPr>
              <a:t>Architecture of CGL-MapReduce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hep_cgl_had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1" y="609600"/>
            <a:ext cx="5078435" cy="350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Particle Physics (LHC) Data Analysis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0C1C52B-CC8F-453A-8469-3DA951D0EC53}" type="datetime1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12/9/2008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en-US" sz="1200" kern="120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Jaliya Ekanayake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DECB351-1D49-4142-888C-7EC9D46797E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12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191000" y="0"/>
            <a:ext cx="472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55575"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 dirty="0">
              <a:solidFill>
                <a:prstClr val="black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81000" y="4648200"/>
            <a:ext cx="83820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Hadoop and CGL-MapReduce both show similar performance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The amount of data accessed in each analysis is extremely large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Performance is limited by the I/O </a:t>
            </a:r>
            <a:r>
              <a:rPr lang="en-US" sz="320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bandwidth (as in Information Retrieval applications?)</a:t>
            </a:r>
            <a:endParaRPr lang="en-US" sz="3200" kern="1200" dirty="0">
              <a:solidFill>
                <a:srgbClr val="1F497D">
                  <a:lumMod val="75000"/>
                </a:srgbClr>
              </a:solidFill>
              <a:latin typeface="Calibri"/>
              <a:ea typeface="+mn-ea"/>
              <a:cs typeface="+mn-cs"/>
            </a:endParaRP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The overhead induced by the MapReduce implementations has negligible effect on the overall computation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76800" y="685802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4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Data: </a:t>
            </a:r>
            <a:r>
              <a:rPr lang="en-US" sz="1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Up to 1 terabytes of data, placed in IU Data Capacitor</a:t>
            </a:r>
          </a:p>
          <a:p>
            <a:pPr algn="l" rtl="0"/>
            <a:r>
              <a:rPr lang="en-US" sz="14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Processing:</a:t>
            </a:r>
            <a:r>
              <a:rPr lang="en-US" sz="1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12 dedicated computing nodes from Quarry (total of 96 processing cores)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4800" y="3581400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400" b="1" kern="1200" dirty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+mn-ea"/>
                <a:cs typeface="+mn-cs"/>
              </a:rPr>
              <a:t>MapReduce for </a:t>
            </a:r>
            <a:r>
              <a:rPr lang="en-US" sz="1400" b="1" kern="1200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+mn-ea"/>
                <a:cs typeface="+mn-cs"/>
              </a:rPr>
              <a:t>LHC </a:t>
            </a:r>
            <a:r>
              <a:rPr lang="en-US" sz="1400" b="1" kern="1200" dirty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+mn-ea"/>
                <a:cs typeface="+mn-cs"/>
              </a:rPr>
              <a:t>data analysis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91000" y="40386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400" b="1" kern="1200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+mn-ea"/>
                <a:cs typeface="+mn-cs"/>
              </a:rPr>
              <a:t>LHC </a:t>
            </a:r>
            <a:r>
              <a:rPr lang="en-US" sz="1400" b="1" kern="1200" dirty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+mn-ea"/>
                <a:cs typeface="+mn-cs"/>
              </a:rPr>
              <a:t>data analysis, execution time vs. the volume of data (fixed compute resources)</a:t>
            </a:r>
          </a:p>
        </p:txBody>
      </p:sp>
      <p:pic>
        <p:nvPicPr>
          <p:cNvPr id="13" name="Picture 12" descr="HEP_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838200"/>
            <a:ext cx="3643648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LHC Data Analysis Scalability and Speedup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Content Placeholder 9" descr="hep_scal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1" y="762000"/>
            <a:ext cx="4311123" cy="2971800"/>
          </a:xfrm>
        </p:spPr>
      </p:pic>
      <p:pic>
        <p:nvPicPr>
          <p:cNvPr id="11" name="Picture 10" descr="hep_speedu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762000"/>
            <a:ext cx="4306957" cy="2971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8600" y="37338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/>
            <a:r>
              <a:rPr lang="en-US" sz="1400" b="1" kern="1200" dirty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+mn-ea"/>
                <a:cs typeface="+mn-cs"/>
              </a:rPr>
              <a:t>Execution time vs. the number of compute nodes (fixed data)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57800" y="3657600"/>
            <a:ext cx="34259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1400" b="1" kern="1200" dirty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+mn-ea"/>
                <a:cs typeface="+mn-cs"/>
              </a:rPr>
              <a:t>Speedup for 100GB of HEP data 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81000" y="4419600"/>
            <a:ext cx="80010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900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100 GB of data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900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One core of each node is used (Performance is limited by the I/O bandwidth)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900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Speedup = MapReduce Time / Sequential Time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900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Speed gain diminish after a certain number of parallel processing units (after around 10 units</a:t>
            </a:r>
            <a:r>
              <a:rPr lang="en-US" sz="290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)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900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Computing  brought to data in a distributed fashion</a:t>
            </a:r>
            <a:r>
              <a:rPr lang="en-US" sz="290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90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Will release this as Granules at </a:t>
            </a:r>
            <a:r>
              <a:rPr lang="en-US" sz="290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  <a:hlinkClick r:id="rId5"/>
              </a:rPr>
              <a:t>http://www.naradabrokering.org</a:t>
            </a:r>
            <a:r>
              <a:rPr lang="en-US" sz="290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 </a:t>
            </a:r>
            <a:endParaRPr lang="en-US" sz="2900" kern="1200" dirty="0">
              <a:solidFill>
                <a:srgbClr val="1F497D">
                  <a:lumMod val="75000"/>
                </a:srgbClr>
              </a:solidFill>
              <a:latin typeface="Calibri"/>
              <a:ea typeface="+mn-ea"/>
              <a:cs typeface="+mn-cs"/>
            </a:endParaRPr>
          </a:p>
          <a:p>
            <a:pPr marL="342900" indent="-342900" algn="l" rtl="0">
              <a:spcBef>
                <a:spcPct val="20000"/>
              </a:spcBef>
              <a:defRPr/>
            </a:pPr>
            <a:r>
              <a:rPr lang="en-US" sz="2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kern="1200" dirty="0">
              <a:solidFill>
                <a:srgbClr val="1F497D">
                  <a:lumMod val="75000"/>
                </a:srgbClr>
              </a:solidFill>
              <a:latin typeface="Calibri"/>
              <a:ea typeface="+mn-ea"/>
              <a:cs typeface="+mn-cs"/>
            </a:endParaRP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on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Speed up </a:t>
            </a:r>
            <a:r>
              <a:rPr lang="en-US" dirty="0" smtClean="0"/>
              <a:t>= T(1)/T(P) = </a:t>
            </a:r>
            <a:r>
              <a:rPr lang="en-US" dirty="0" smtClean="0">
                <a:solidFill>
                  <a:srgbClr val="FFFF00"/>
                </a:solidFill>
                <a:sym typeface="Symbol"/>
              </a:rPr>
              <a:t></a:t>
            </a:r>
            <a:r>
              <a:rPr lang="en-US" dirty="0" smtClean="0">
                <a:sym typeface="Symbol"/>
              </a:rPr>
              <a:t> (</a:t>
            </a:r>
            <a:r>
              <a:rPr lang="en-US" dirty="0" smtClean="0"/>
              <a:t>efficiency ) </a:t>
            </a:r>
            <a:r>
              <a:rPr lang="en-US" dirty="0" smtClean="0">
                <a:sym typeface="Symbol"/>
              </a:rPr>
              <a:t>P </a:t>
            </a:r>
          </a:p>
          <a:p>
            <a:pPr lvl="1"/>
            <a:r>
              <a:rPr lang="en-US" dirty="0" smtClean="0">
                <a:sym typeface="Symbol"/>
              </a:rPr>
              <a:t>with </a:t>
            </a:r>
            <a:r>
              <a:rPr lang="en-US" dirty="0" smtClean="0">
                <a:solidFill>
                  <a:srgbClr val="FFFF00"/>
                </a:solidFill>
                <a:sym typeface="Symbol"/>
              </a:rPr>
              <a:t>P</a:t>
            </a:r>
            <a:r>
              <a:rPr lang="en-US" dirty="0" smtClean="0">
                <a:sym typeface="Symbol"/>
              </a:rPr>
              <a:t> processors</a:t>
            </a:r>
          </a:p>
          <a:p>
            <a:r>
              <a:rPr lang="en-US" dirty="0" smtClean="0">
                <a:solidFill>
                  <a:srgbClr val="FFFF00"/>
                </a:solidFill>
                <a:sym typeface="Symbol"/>
              </a:rPr>
              <a:t>Overhead </a:t>
            </a:r>
            <a:r>
              <a:rPr lang="en-US" i="1" dirty="0" smtClean="0">
                <a:solidFill>
                  <a:srgbClr val="FFFF00"/>
                </a:solidFill>
                <a:sym typeface="Symbol"/>
              </a:rPr>
              <a:t>f</a:t>
            </a:r>
            <a:r>
              <a:rPr lang="en-US" dirty="0" smtClean="0">
                <a:solidFill>
                  <a:srgbClr val="FFFF00"/>
                </a:solidFill>
                <a:sym typeface="Symbol"/>
              </a:rPr>
              <a:t> </a:t>
            </a:r>
            <a:r>
              <a:rPr lang="en-US" dirty="0" smtClean="0">
                <a:sym typeface="Symbol"/>
              </a:rPr>
              <a:t>= (PT(P)/T(1)-1) = (1/ -1)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is linear in overheads and usually best way to record results if overhead small</a:t>
            </a:r>
          </a:p>
          <a:p>
            <a:r>
              <a:rPr lang="en-US" dirty="0" smtClean="0">
                <a:sym typeface="Symbol"/>
              </a:rPr>
              <a:t>For </a:t>
            </a:r>
            <a:r>
              <a:rPr lang="en-US" dirty="0" smtClean="0">
                <a:solidFill>
                  <a:srgbClr val="FFFF00"/>
                </a:solidFill>
                <a:sym typeface="Symbol"/>
              </a:rPr>
              <a:t>communication</a:t>
            </a:r>
            <a:r>
              <a:rPr lang="en-US" dirty="0" smtClean="0">
                <a:sym typeface="Symbol"/>
              </a:rPr>
              <a:t> </a:t>
            </a:r>
            <a:r>
              <a:rPr lang="en-US" i="1" dirty="0" smtClean="0">
                <a:sym typeface="Symbol"/>
              </a:rPr>
              <a:t>f</a:t>
            </a:r>
            <a:r>
              <a:rPr lang="en-US" dirty="0" smtClean="0">
                <a:sym typeface="Symbol"/>
              </a:rPr>
              <a:t>  ratio of data communicated to calculation complexity = </a:t>
            </a:r>
            <a:r>
              <a:rPr lang="en-US" i="1" dirty="0" smtClean="0">
                <a:solidFill>
                  <a:srgbClr val="FFFF00"/>
                </a:solidFill>
                <a:sym typeface="Symbol"/>
              </a:rPr>
              <a:t>n</a:t>
            </a:r>
            <a:r>
              <a:rPr lang="en-US" baseline="30000" dirty="0" smtClean="0">
                <a:solidFill>
                  <a:srgbClr val="FFFF00"/>
                </a:solidFill>
                <a:sym typeface="Symbol"/>
              </a:rPr>
              <a:t>-0.5</a:t>
            </a:r>
            <a:r>
              <a:rPr lang="en-US" dirty="0" smtClean="0">
                <a:sym typeface="Symbol"/>
              </a:rPr>
              <a:t> for matrix multiplication where  </a:t>
            </a:r>
            <a:r>
              <a:rPr lang="en-US" i="1" dirty="0" smtClean="0">
                <a:solidFill>
                  <a:srgbClr val="FFFF00"/>
                </a:solidFill>
                <a:sym typeface="Symbol"/>
              </a:rPr>
              <a:t>n</a:t>
            </a:r>
            <a:r>
              <a:rPr lang="en-US" dirty="0" smtClean="0">
                <a:solidFill>
                  <a:srgbClr val="FFFF00"/>
                </a:solidFill>
                <a:sym typeface="Symbol"/>
              </a:rPr>
              <a:t> (grain size) </a:t>
            </a:r>
            <a:r>
              <a:rPr lang="en-US" dirty="0" smtClean="0">
                <a:sym typeface="Symbol"/>
              </a:rPr>
              <a:t>matrix elements per node</a:t>
            </a:r>
          </a:p>
          <a:p>
            <a:r>
              <a:rPr lang="en-US" dirty="0" smtClean="0">
                <a:solidFill>
                  <a:srgbClr val="FFFF00"/>
                </a:solidFill>
                <a:sym typeface="Symbol"/>
              </a:rPr>
              <a:t>Overheads decrease in size </a:t>
            </a:r>
            <a:r>
              <a:rPr lang="en-US" dirty="0" smtClean="0">
                <a:sym typeface="Symbol"/>
              </a:rPr>
              <a:t>as problem sizes </a:t>
            </a:r>
            <a:r>
              <a:rPr lang="en-US" i="1" dirty="0" smtClean="0">
                <a:sym typeface="Symbol"/>
              </a:rPr>
              <a:t>n </a:t>
            </a:r>
            <a:r>
              <a:rPr lang="en-US" dirty="0" smtClean="0">
                <a:sym typeface="Symbol"/>
              </a:rPr>
              <a:t>increase (edge over area rule)</a:t>
            </a:r>
          </a:p>
          <a:p>
            <a:r>
              <a:rPr lang="en-US" dirty="0" smtClean="0">
                <a:solidFill>
                  <a:srgbClr val="FFFF00"/>
                </a:solidFill>
                <a:sym typeface="Symbol"/>
              </a:rPr>
              <a:t>Scaled Speed up</a:t>
            </a:r>
            <a:r>
              <a:rPr lang="en-US" dirty="0" smtClean="0">
                <a:sym typeface="Symbol"/>
              </a:rPr>
              <a:t>: keep grain size </a:t>
            </a:r>
            <a:r>
              <a:rPr lang="en-US" i="1" dirty="0" smtClean="0">
                <a:sym typeface="Symbol"/>
              </a:rPr>
              <a:t>n </a:t>
            </a:r>
            <a:r>
              <a:rPr lang="en-US" dirty="0" smtClean="0">
                <a:sym typeface="Symbol"/>
              </a:rPr>
              <a:t>fixed as P increases</a:t>
            </a:r>
          </a:p>
          <a:p>
            <a:r>
              <a:rPr lang="en-US" dirty="0" smtClean="0">
                <a:solidFill>
                  <a:srgbClr val="FFFF00"/>
                </a:solidFill>
                <a:sym typeface="Symbol"/>
              </a:rPr>
              <a:t>Conventional Speed up</a:t>
            </a:r>
            <a:r>
              <a:rPr lang="en-US" dirty="0" smtClean="0">
                <a:sym typeface="Symbol"/>
              </a:rPr>
              <a:t>: keep Problem size fixed </a:t>
            </a:r>
            <a:r>
              <a:rPr lang="en-US" i="1" dirty="0" smtClean="0">
                <a:sym typeface="Symbol"/>
              </a:rPr>
              <a:t>n </a:t>
            </a:r>
            <a:r>
              <a:rPr lang="en-US" dirty="0" smtClean="0">
                <a:sym typeface="Symbol"/>
              </a:rPr>
              <a:t> 1/P</a:t>
            </a:r>
          </a:p>
          <a:p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2C606-098A-47A5-B85F-3A7240FEB22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</a:t>
            </a:r>
            <a:r>
              <a:rPr lang="en-US" dirty="0" err="1" smtClean="0"/>
              <a:t>Histograming</a:t>
            </a:r>
            <a:endParaRPr lang="en-US" dirty="0"/>
          </a:p>
        </p:txBody>
      </p:sp>
      <p:pic>
        <p:nvPicPr>
          <p:cNvPr id="8196" name="Picture 4" descr="C:\Documents and Settings\Geoffrey Fox\Desktop\wordhisto_tim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599"/>
            <a:ext cx="9144000" cy="6259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Multiplication</a:t>
            </a:r>
            <a:endParaRPr lang="en-US" dirty="0"/>
          </a:p>
        </p:txBody>
      </p:sp>
      <p:pic>
        <p:nvPicPr>
          <p:cNvPr id="8194" name="Picture 2" descr="C:\Documents and Settings\Geoffrey Fox\Desktop\mat-mult-tim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8763000" cy="600094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00200" y="1600200"/>
            <a:ext cx="54864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5 nodes of Quarry cluster at IU each of which has the following configurations. 2 Quad Core Intel Xeon E5335 2.00GHz with 8GB of memory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dirty="0" err="1" smtClean="0"/>
              <a:t>Grep</a:t>
            </a:r>
            <a:r>
              <a:rPr lang="en-US" dirty="0" smtClean="0"/>
              <a:t> Benchmark</a:t>
            </a:r>
            <a:endParaRPr lang="en-US" dirty="0"/>
          </a:p>
        </p:txBody>
      </p:sp>
      <p:pic>
        <p:nvPicPr>
          <p:cNvPr id="8195" name="Picture 3" descr="C:\Documents and Settings\Geoffrey Fox\Desktop\grep_tim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44583"/>
            <a:ext cx="8915400" cy="61134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Kmeans Clustering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52400" y="4648200"/>
            <a:ext cx="88392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600" b="1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All three implementations perform the same Kmeans clustering algorithm</a:t>
            </a:r>
          </a:p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600" b="1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Each test is performed using 5 compute nodes (Total of 40 processor cores)</a:t>
            </a:r>
          </a:p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600" b="1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CGL-MapReduce shows a performance close to the MPI and Threads implementation </a:t>
            </a:r>
          </a:p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600" b="1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Hadoop’s high execution time is due to:</a:t>
            </a:r>
          </a:p>
          <a:p>
            <a:pPr marL="800100" lvl="1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600" b="1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Lack of support for iterative MapReduce computation</a:t>
            </a:r>
          </a:p>
          <a:p>
            <a:pPr marL="800100" lvl="1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600" b="1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Overhead associated with the file system based communication</a:t>
            </a:r>
            <a:endParaRPr lang="en-US" sz="3200" b="1" kern="1200" dirty="0">
              <a:solidFill>
                <a:srgbClr val="1F497D">
                  <a:lumMod val="75000"/>
                </a:srgbClr>
              </a:solidFill>
              <a:latin typeface="Calibri"/>
              <a:ea typeface="+mn-ea"/>
              <a:cs typeface="+mn-cs"/>
            </a:endParaRPr>
          </a:p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3200" b="1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3810000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+mn-ea"/>
                <a:cs typeface="+mn-cs"/>
              </a:rPr>
              <a:t>MapReduce for Kmeans Clustering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19600" y="3810000"/>
            <a:ext cx="449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+mn-ea"/>
                <a:cs typeface="+mn-cs"/>
              </a:rPr>
              <a:t>Kmeans Clustering, execution time vs. the number of 2D data points (Both axes are in log scale)</a:t>
            </a:r>
          </a:p>
        </p:txBody>
      </p:sp>
      <p:pic>
        <p:nvPicPr>
          <p:cNvPr id="2050" name="Picture 2" descr="D:\Academic\Ph.D\eScience2008\images\eps\kmeans_colo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399" y="762000"/>
            <a:ext cx="3558013" cy="2971800"/>
          </a:xfrm>
          <a:prstGeom prst="rect">
            <a:avLst/>
          </a:prstGeom>
          <a:noFill/>
        </p:spPr>
      </p:pic>
      <p:pic>
        <p:nvPicPr>
          <p:cNvPr id="8" name="Picture 4" descr="D:\Academic\Ph.D\PropsalDefence\images\multi-cor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685800"/>
            <a:ext cx="4800600" cy="3201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Nimbus Cloud – MPI Performance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876800"/>
            <a:ext cx="8534400" cy="1752600"/>
          </a:xfrm>
        </p:spPr>
        <p:txBody>
          <a:bodyPr>
            <a:normAutofit fontScale="55000" lnSpcReduction="20000"/>
          </a:bodyPr>
          <a:lstStyle/>
          <a:p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Graph 1 (Left) 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- MPI implementation of Kmeans clustering algorithm</a:t>
            </a:r>
          </a:p>
          <a:p>
            <a:endParaRPr lang="en-US" sz="8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Graph 2 (right)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en-US" sz="3300" dirty="0" smtClean="0">
                <a:solidFill>
                  <a:schemeClr val="tx2">
                    <a:lumMod val="75000"/>
                  </a:schemeClr>
                </a:solidFill>
              </a:rPr>
              <a:t>MPI </a:t>
            </a:r>
            <a:r>
              <a:rPr lang="en-US" sz="3300" dirty="0">
                <a:solidFill>
                  <a:schemeClr val="tx2">
                    <a:lumMod val="75000"/>
                  </a:schemeClr>
                </a:solidFill>
              </a:rPr>
              <a:t>implementation of </a:t>
            </a:r>
            <a:r>
              <a:rPr lang="en-US" sz="3300" dirty="0" smtClean="0">
                <a:solidFill>
                  <a:schemeClr val="tx2">
                    <a:lumMod val="75000"/>
                  </a:schemeClr>
                </a:solidFill>
              </a:rPr>
              <a:t>Kmeans algorithm </a:t>
            </a:r>
            <a:r>
              <a:rPr lang="en-US" sz="3300" dirty="0">
                <a:solidFill>
                  <a:schemeClr val="tx2">
                    <a:lumMod val="75000"/>
                  </a:schemeClr>
                </a:solidFill>
              </a:rPr>
              <a:t>modified to </a:t>
            </a:r>
            <a:r>
              <a:rPr lang="en-US" sz="3300" dirty="0" smtClean="0">
                <a:solidFill>
                  <a:schemeClr val="tx2">
                    <a:lumMod val="75000"/>
                  </a:schemeClr>
                </a:solidFill>
              </a:rPr>
              <a:t> perform </a:t>
            </a:r>
          </a:p>
          <a:p>
            <a:pPr lvl="0">
              <a:buNone/>
            </a:pPr>
            <a:r>
              <a:rPr lang="en-US" sz="33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3300" dirty="0" smtClean="0">
                <a:solidFill>
                  <a:schemeClr val="tx2">
                    <a:lumMod val="75000"/>
                  </a:schemeClr>
                </a:solidFill>
              </a:rPr>
              <a:t>		  each </a:t>
            </a:r>
            <a:r>
              <a:rPr lang="en-US" sz="3300" dirty="0">
                <a:solidFill>
                  <a:schemeClr val="tx2">
                    <a:lumMod val="75000"/>
                  </a:schemeClr>
                </a:solidFill>
              </a:rPr>
              <a:t>MPI  communication </a:t>
            </a:r>
            <a:r>
              <a:rPr lang="en-US" sz="3300" dirty="0" smtClean="0">
                <a:solidFill>
                  <a:schemeClr val="tx2">
                    <a:lumMod val="75000"/>
                  </a:schemeClr>
                </a:solidFill>
              </a:rPr>
              <a:t>up to 100 times</a:t>
            </a:r>
          </a:p>
          <a:p>
            <a:pPr lvl="0"/>
            <a:endParaRPr lang="en-US" sz="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Performed using 8 MPI processes running on 8 compute nodes each with AMD Opteron™ processors (2.2 GHz and 3 GB of memory)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Note large fluctuations in VM-based runtime – implies terrible scaling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 descr="km_vm_direct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5800"/>
            <a:ext cx="4569715" cy="304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3886200"/>
            <a:ext cx="4343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+mn-ea"/>
                <a:cs typeface="+mn-cs"/>
              </a:rPr>
              <a:t>Kmeans clustering time vs. the number of 2D data points.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+mn-ea"/>
                <a:cs typeface="+mn-cs"/>
              </a:rPr>
              <a:t>(Both axes are in log scale)</a:t>
            </a:r>
          </a:p>
        </p:txBody>
      </p:sp>
      <p:pic>
        <p:nvPicPr>
          <p:cNvPr id="6" name="Picture 5" descr="kmeans_loo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609600"/>
            <a:ext cx="4495800" cy="314568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05400" y="3886200"/>
            <a:ext cx="4038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+mn-ea"/>
                <a:cs typeface="+mn-cs"/>
              </a:rPr>
              <a:t>Kmeans clustering time (for 100000 data points) vs. the number of iterations of each MPI communication routine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 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SALSA Multicore (parallel datamining) research Team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FF00"/>
                </a:solidFill>
              </a:rPr>
              <a:t>S</a:t>
            </a:r>
            <a:r>
              <a:rPr lang="en-US" dirty="0" smtClean="0"/>
              <a:t>ervice </a:t>
            </a:r>
            <a:r>
              <a:rPr lang="en-US" dirty="0" smtClean="0">
                <a:solidFill>
                  <a:srgbClr val="FFFF00"/>
                </a:solidFill>
              </a:rPr>
              <a:t>A</a:t>
            </a:r>
            <a:r>
              <a:rPr lang="en-US" dirty="0" smtClean="0"/>
              <a:t>ggregated </a:t>
            </a:r>
            <a:r>
              <a:rPr lang="en-US" dirty="0" smtClean="0">
                <a:solidFill>
                  <a:srgbClr val="FFFF00"/>
                </a:solidFill>
              </a:rPr>
              <a:t>L</a:t>
            </a:r>
            <a:r>
              <a:rPr lang="en-US" dirty="0" smtClean="0"/>
              <a:t>inked </a:t>
            </a:r>
            <a:r>
              <a:rPr lang="en-US" dirty="0" smtClean="0">
                <a:solidFill>
                  <a:srgbClr val="FFFF00"/>
                </a:solidFill>
              </a:rPr>
              <a:t>S</a:t>
            </a:r>
            <a:r>
              <a:rPr lang="en-US" dirty="0" smtClean="0"/>
              <a:t>equential </a:t>
            </a:r>
            <a:r>
              <a:rPr lang="en-US" dirty="0" smtClean="0">
                <a:solidFill>
                  <a:srgbClr val="FFFF00"/>
                </a:solidFill>
              </a:rPr>
              <a:t>A</a:t>
            </a:r>
            <a:r>
              <a:rPr lang="en-US" dirty="0" smtClean="0"/>
              <a:t>ctivities) </a:t>
            </a:r>
          </a:p>
          <a:p>
            <a:r>
              <a:rPr lang="en-US" dirty="0" smtClean="0"/>
              <a:t>Judy Qiu, Scott </a:t>
            </a:r>
            <a:r>
              <a:rPr lang="en-US" dirty="0" err="1" smtClean="0"/>
              <a:t>Beason</a:t>
            </a:r>
            <a:r>
              <a:rPr lang="en-US" dirty="0" smtClean="0"/>
              <a:t>, </a:t>
            </a:r>
            <a:r>
              <a:rPr lang="en-US" dirty="0" err="1" smtClean="0"/>
              <a:t>Jong</a:t>
            </a:r>
            <a:r>
              <a:rPr lang="en-US" dirty="0" smtClean="0"/>
              <a:t> </a:t>
            </a:r>
            <a:r>
              <a:rPr lang="en-US" dirty="0" err="1" smtClean="0"/>
              <a:t>Youl</a:t>
            </a:r>
            <a:r>
              <a:rPr lang="en-US" dirty="0" smtClean="0"/>
              <a:t> </a:t>
            </a:r>
            <a:r>
              <a:rPr lang="en-US" dirty="0" err="1" smtClean="0"/>
              <a:t>Choi</a:t>
            </a:r>
            <a:r>
              <a:rPr lang="en-US" dirty="0" smtClean="0"/>
              <a:t>,  Seung-Hee Bae, </a:t>
            </a:r>
            <a:r>
              <a:rPr lang="en-US" dirty="0" err="1" smtClean="0"/>
              <a:t>Jaliya</a:t>
            </a:r>
            <a:r>
              <a:rPr lang="en-US" dirty="0" smtClean="0"/>
              <a:t> </a:t>
            </a:r>
            <a:r>
              <a:rPr lang="en-US" dirty="0" err="1" smtClean="0"/>
              <a:t>Ekanayake</a:t>
            </a:r>
            <a:r>
              <a:rPr lang="en-US" dirty="0" smtClean="0"/>
              <a:t>, Yang </a:t>
            </a:r>
            <a:r>
              <a:rPr lang="en-US" dirty="0" err="1" smtClean="0"/>
              <a:t>Ruan</a:t>
            </a:r>
            <a:r>
              <a:rPr lang="en-US" dirty="0" smtClean="0"/>
              <a:t>, Huapeng Yuan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Bioinformatics at IU Bloomington</a:t>
            </a:r>
          </a:p>
          <a:p>
            <a:r>
              <a:rPr lang="en-US" dirty="0" smtClean="0"/>
              <a:t>Haixu Tang, Mina Rho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IUPUI Health Science Center</a:t>
            </a:r>
          </a:p>
          <a:p>
            <a:r>
              <a:rPr lang="en-US" dirty="0" smtClean="0"/>
              <a:t>Gilbert Liu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2C606-098A-47A5-B85F-3A7240FEB22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MPI on Eucalyptus Public Cloud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0" y="3581400"/>
            <a:ext cx="4876800" cy="1371600"/>
          </a:xfrm>
        </p:spPr>
        <p:txBody>
          <a:bodyPr>
            <a:normAutofit fontScale="92500"/>
          </a:bodyPr>
          <a:lstStyle/>
          <a:p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</a:rPr>
              <a:t>Average Kmeans clustering time vs. the number of iterations of each MPI communication routine</a:t>
            </a:r>
          </a:p>
          <a:p>
            <a:r>
              <a:rPr lang="en-US" sz="1900" dirty="0" smtClean="0">
                <a:solidFill>
                  <a:srgbClr val="C00000"/>
                </a:solidFill>
              </a:rPr>
              <a:t>4 MPI processes on 4 VM </a:t>
            </a:r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</a:rPr>
              <a:t>instances were used</a:t>
            </a:r>
          </a:p>
          <a:p>
            <a:endParaRPr lang="en-US" dirty="0"/>
          </a:p>
        </p:txBody>
      </p:sp>
      <p:graphicFrame>
        <p:nvGraphicFramePr>
          <p:cNvPr id="8" name="Content Placeholder 6"/>
          <p:cNvGraphicFramePr>
            <a:graphicFrameLocks/>
          </p:cNvGraphicFramePr>
          <p:nvPr/>
        </p:nvGraphicFramePr>
        <p:xfrm>
          <a:off x="76200" y="4805172"/>
          <a:ext cx="4267200" cy="205282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93334"/>
                <a:gridCol w="2573866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Configuration</a:t>
                      </a:r>
                      <a:endParaRPr lang="en-US" sz="16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15557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VM</a:t>
                      </a:r>
                      <a:endParaRPr lang="en-US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6268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CPU and Memory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Intel(R) Xeon(TM) CPU 3.20GHz, 128MB Memory</a:t>
                      </a:r>
                    </a:p>
                  </a:txBody>
                  <a:tcPr marL="68580" marR="68580" marT="0" marB="0"/>
                </a:tc>
              </a:tr>
              <a:tr h="838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Virtual Machine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Xen</a:t>
                      </a: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virtual 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machine </a:t>
                      </a: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(VMs)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38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Operating System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Debian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Etch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38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gcc</a:t>
                      </a:r>
                      <a:endParaRPr lang="en-US" sz="140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gcc version 4.1.1</a:t>
                      </a:r>
                      <a:endParaRPr lang="en-US" sz="140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38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MPI</a:t>
                      </a:r>
                      <a:endParaRPr lang="en-US" sz="140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LAM 7.1.4/MPI 2</a:t>
                      </a:r>
                      <a:endParaRPr lang="en-US" sz="140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38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Network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-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9" name="Picture 8" descr="upc_km_loo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600"/>
            <a:ext cx="4459609" cy="3023541"/>
          </a:xfrm>
          <a:prstGeom prst="rect">
            <a:avLst/>
          </a:prstGeom>
        </p:spPr>
      </p:pic>
      <p:graphicFrame>
        <p:nvGraphicFramePr>
          <p:cNvPr id="18" name="Chart 17"/>
          <p:cNvGraphicFramePr/>
          <p:nvPr/>
        </p:nvGraphicFramePr>
        <p:xfrm>
          <a:off x="4724400" y="1219200"/>
          <a:ext cx="39624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876800" y="914400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kern="1200" dirty="0" err="1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Kmeans</a:t>
            </a:r>
            <a:r>
              <a:rPr lang="en-US" sz="1600" b="1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Time for 100 iterations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5257800" y="4191000"/>
          <a:ext cx="3352800" cy="1219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76400"/>
                <a:gridCol w="1676400"/>
              </a:tblGrid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Variable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MPI</a:t>
                      </a:r>
                      <a:r>
                        <a:rPr lang="en-US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Time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394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VM_MIN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7.056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39486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VM_Average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7.417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394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VM_MAX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8.152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800600" y="57912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We will redo on larger dedicated hardware 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Used for direct (no VM), Eucalyptus and Nimbus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D802C606-098A-47A5-B85F-3A7240FEB223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 bwMode="auto">
          <a:xfrm>
            <a:off x="7620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 Dataflow the answer?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0" y="685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lang="en-US" sz="2400" kern="0" dirty="0" smtClean="0">
                <a:latin typeface="+mn-lt"/>
              </a:rPr>
              <a:t>For functional parallelism, </a:t>
            </a:r>
            <a:r>
              <a:rPr lang="en-US" sz="2400" kern="0" dirty="0" smtClean="0">
                <a:solidFill>
                  <a:srgbClr val="FFFF00"/>
                </a:solidFill>
                <a:latin typeface="+mn-lt"/>
              </a:rPr>
              <a:t>dataflow</a:t>
            </a:r>
            <a:r>
              <a:rPr lang="en-US" sz="2400" kern="0" dirty="0" smtClean="0">
                <a:latin typeface="+mn-lt"/>
              </a:rPr>
              <a:t> natural as one moves from one step to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another</a:t>
            </a:r>
          </a:p>
          <a:p>
            <a:pPr marL="342900" marR="0" lvl="0" indent="-342900" algn="l" defTabSz="914400" rtl="0" eaLnBrk="0" fontAlgn="base" latinLnBrk="0" hangingPunct="0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lang="en-US" sz="2400" kern="0" dirty="0" smtClean="0">
                <a:latin typeface="+mn-lt"/>
              </a:rPr>
              <a:t>For much data parallel one needs “</a:t>
            </a:r>
            <a:r>
              <a:rPr lang="en-US" sz="2400" kern="0" dirty="0" smtClean="0">
                <a:solidFill>
                  <a:srgbClr val="FFFF00"/>
                </a:solidFill>
                <a:latin typeface="+mn-lt"/>
              </a:rPr>
              <a:t>deltaflow</a:t>
            </a:r>
            <a:r>
              <a:rPr lang="en-US" sz="2400" kern="0" dirty="0" smtClean="0">
                <a:latin typeface="+mn-lt"/>
              </a:rPr>
              <a:t>” – send change messages to long running processes/threads as in MPI or any rendezvous model</a:t>
            </a:r>
          </a:p>
          <a:p>
            <a:pPr marL="800100" lvl="1" indent="-342900" algn="l" eaLnBrk="0" hangingPunct="0">
              <a:lnSpc>
                <a:spcPts val="26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Potentially huge reduction in communication cost</a:t>
            </a:r>
          </a:p>
          <a:p>
            <a:pPr marL="400050">
              <a:lnSpc>
                <a:spcPts val="2600"/>
              </a:lnSpc>
            </a:pPr>
            <a:r>
              <a:rPr lang="en-US" sz="2400" dirty="0" smtClean="0"/>
              <a:t>For </a:t>
            </a:r>
            <a:r>
              <a:rPr lang="en-US" sz="2400" dirty="0" smtClean="0">
                <a:solidFill>
                  <a:srgbClr val="FFFF00"/>
                </a:solidFill>
              </a:rPr>
              <a:t>threads</a:t>
            </a:r>
            <a:r>
              <a:rPr lang="en-US" sz="2400" dirty="0" smtClean="0"/>
              <a:t> no difference but for </a:t>
            </a:r>
            <a:r>
              <a:rPr lang="en-US" sz="2400" dirty="0" smtClean="0">
                <a:solidFill>
                  <a:srgbClr val="FFFF00"/>
                </a:solidFill>
              </a:rPr>
              <a:t>processes</a:t>
            </a:r>
            <a:r>
              <a:rPr lang="en-US" sz="2400" dirty="0" smtClean="0"/>
              <a:t> big difference</a:t>
            </a:r>
          </a:p>
          <a:p>
            <a:pPr marL="400050">
              <a:lnSpc>
                <a:spcPts val="2600"/>
              </a:lnSpc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Overhead is Communication/Computation</a:t>
            </a:r>
          </a:p>
          <a:p>
            <a:pPr marL="400050">
              <a:lnSpc>
                <a:spcPts val="2600"/>
              </a:lnSpc>
            </a:pPr>
            <a:r>
              <a:rPr lang="en-US" sz="2400" dirty="0" smtClean="0">
                <a:solidFill>
                  <a:srgbClr val="FFFF00"/>
                </a:solidFill>
              </a:rPr>
              <a:t>Dataflow overhead </a:t>
            </a:r>
            <a:r>
              <a:rPr lang="en-US" sz="2400" dirty="0" smtClean="0"/>
              <a:t>proportional to </a:t>
            </a:r>
            <a:r>
              <a:rPr lang="en-US" sz="2400" dirty="0" smtClean="0">
                <a:solidFill>
                  <a:srgbClr val="FFFF00"/>
                </a:solidFill>
              </a:rPr>
              <a:t>problem size N </a:t>
            </a:r>
            <a:r>
              <a:rPr lang="en-US" sz="2400" dirty="0" smtClean="0"/>
              <a:t>per process</a:t>
            </a:r>
          </a:p>
          <a:p>
            <a:pPr marL="400050">
              <a:lnSpc>
                <a:spcPts val="2600"/>
              </a:lnSpc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lang="en-US" sz="2400" dirty="0" smtClean="0"/>
              <a:t>or solution of PDE’s </a:t>
            </a:r>
          </a:p>
          <a:p>
            <a:pPr marL="800100" lvl="1">
              <a:lnSpc>
                <a:spcPts val="2600"/>
              </a:lnSpc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Deltaflow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overhead is 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0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1/3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computation like 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</a:p>
          <a:p>
            <a:pPr marL="800100" lvl="1">
              <a:lnSpc>
                <a:spcPts val="2600"/>
              </a:lnSpc>
            </a:pPr>
            <a:r>
              <a:rPr lang="en-US" sz="2000" dirty="0" smtClean="0">
                <a:ea typeface="+mn-ea"/>
                <a:cs typeface="+mn-cs"/>
              </a:rPr>
              <a:t>So dataflow not popular in scientific computing</a:t>
            </a:r>
          </a:p>
          <a:p>
            <a:pPr marL="400050">
              <a:lnSpc>
                <a:spcPts val="2600"/>
              </a:lnSpc>
            </a:pP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For matrix multiplication, 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</a:rPr>
              <a:t>deltaflow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and 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</a:rPr>
              <a:t>dataflow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both O(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</a:rPr>
              <a:t>N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) and computation 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</a:rPr>
              <a:t>N</a:t>
            </a:r>
            <a:r>
              <a:rPr kumimoji="0" lang="en-US" sz="24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</a:rPr>
              <a:t>1.5</a:t>
            </a:r>
          </a:p>
          <a:p>
            <a:pPr marL="400050">
              <a:lnSpc>
                <a:spcPts val="2600"/>
              </a:lnSpc>
            </a:pPr>
            <a:r>
              <a:rPr lang="en-US" sz="2400" dirty="0" smtClean="0">
                <a:ea typeface="+mn-ea"/>
                <a:cs typeface="+mn-cs"/>
              </a:rPr>
              <a:t>MapReduce noted  that several data analysis algorithms can use dataflow (especially in Information Retrieval)</a:t>
            </a:r>
            <a:endParaRPr kumimoji="0" lang="en-US" sz="2400" b="1" i="0" u="none" strike="noStrike" kern="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Model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991600" cy="5410200"/>
          </a:xfrm>
        </p:spPr>
        <p:txBody>
          <a:bodyPr/>
          <a:lstStyle/>
          <a:p>
            <a:r>
              <a:rPr lang="en-US" sz="2400" dirty="0" smtClean="0"/>
              <a:t>The multicore/</a:t>
            </a:r>
            <a:r>
              <a:rPr lang="en-US" sz="2400" dirty="0" smtClean="0">
                <a:solidFill>
                  <a:srgbClr val="FFFF00"/>
                </a:solidFill>
              </a:rPr>
              <a:t>parallel</a:t>
            </a:r>
            <a:r>
              <a:rPr lang="en-US" sz="2400" dirty="0" smtClean="0"/>
              <a:t> computing world reviles </a:t>
            </a:r>
            <a:r>
              <a:rPr lang="en-US" sz="2400" dirty="0" smtClean="0">
                <a:solidFill>
                  <a:srgbClr val="FFFF00"/>
                </a:solidFill>
              </a:rPr>
              <a:t>message passing </a:t>
            </a:r>
            <a:r>
              <a:rPr lang="en-US" sz="2400" dirty="0" smtClean="0"/>
              <a:t>and explicit user decomposition</a:t>
            </a:r>
          </a:p>
          <a:p>
            <a:pPr lvl="1"/>
            <a:r>
              <a:rPr lang="en-US" dirty="0" smtClean="0"/>
              <a:t>It’s too low level; let’s use </a:t>
            </a:r>
            <a:r>
              <a:rPr lang="en-US" dirty="0" smtClean="0">
                <a:solidFill>
                  <a:srgbClr val="FFFF00"/>
                </a:solidFill>
              </a:rPr>
              <a:t>automatic compilers</a:t>
            </a:r>
          </a:p>
          <a:p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FFFF00"/>
                </a:solidFill>
              </a:rPr>
              <a:t>distributed</a:t>
            </a:r>
            <a:r>
              <a:rPr lang="en-US" sz="2400" dirty="0" smtClean="0"/>
              <a:t> world is revolutionized by new environments (Hadoop, Dryad) supporting </a:t>
            </a:r>
            <a:r>
              <a:rPr lang="en-US" sz="2400" dirty="0" smtClean="0">
                <a:solidFill>
                  <a:srgbClr val="FFFF00"/>
                </a:solidFill>
              </a:rPr>
              <a:t>explicitly decomposed data parallel applications</a:t>
            </a:r>
          </a:p>
          <a:p>
            <a:pPr lvl="1"/>
            <a:r>
              <a:rPr lang="en-US" dirty="0" smtClean="0"/>
              <a:t>There are </a:t>
            </a:r>
            <a:r>
              <a:rPr lang="en-US" dirty="0" smtClean="0">
                <a:solidFill>
                  <a:srgbClr val="FFFF00"/>
                </a:solidFill>
              </a:rPr>
              <a:t>high level languages </a:t>
            </a:r>
            <a:r>
              <a:rPr lang="en-US" dirty="0" smtClean="0"/>
              <a:t>but I think they “just” pick parallel modules from library (one of best approaches to parallel computing)</a:t>
            </a:r>
          </a:p>
          <a:p>
            <a:r>
              <a:rPr lang="en-US" sz="2400" dirty="0" smtClean="0"/>
              <a:t>Generalize </a:t>
            </a:r>
            <a:r>
              <a:rPr lang="en-US" sz="2400" dirty="0" smtClean="0">
                <a:solidFill>
                  <a:srgbClr val="FFFF00"/>
                </a:solidFill>
              </a:rPr>
              <a:t>owner-computes</a:t>
            </a:r>
            <a:r>
              <a:rPr lang="en-US" sz="2400" dirty="0" smtClean="0"/>
              <a:t> rule </a:t>
            </a:r>
          </a:p>
          <a:p>
            <a:pPr lvl="1"/>
            <a:r>
              <a:rPr lang="en-US" dirty="0" smtClean="0"/>
              <a:t>if data stored in memory of CPU-</a:t>
            </a:r>
            <a:r>
              <a:rPr lang="en-US" dirty="0" err="1" smtClean="0"/>
              <a:t>i</a:t>
            </a:r>
            <a:r>
              <a:rPr lang="en-US" dirty="0" smtClean="0"/>
              <a:t>, then CPU-</a:t>
            </a:r>
            <a:r>
              <a:rPr lang="en-US" dirty="0" err="1" smtClean="0"/>
              <a:t>i</a:t>
            </a:r>
            <a:r>
              <a:rPr lang="en-US" dirty="0" smtClean="0"/>
              <a:t> processes it</a:t>
            </a:r>
          </a:p>
          <a:p>
            <a:r>
              <a:rPr lang="en-US" sz="2400" dirty="0" smtClean="0"/>
              <a:t>To the </a:t>
            </a:r>
            <a:r>
              <a:rPr lang="en-US" sz="2400" dirty="0" smtClean="0">
                <a:solidFill>
                  <a:srgbClr val="FFFF00"/>
                </a:solidFill>
              </a:rPr>
              <a:t>disk-memory-maps</a:t>
            </a:r>
            <a:r>
              <a:rPr lang="en-US" sz="2400" dirty="0" smtClean="0"/>
              <a:t> rule</a:t>
            </a:r>
          </a:p>
          <a:p>
            <a:pPr lvl="1"/>
            <a:r>
              <a:rPr lang="en-US" dirty="0" smtClean="0"/>
              <a:t>CPU-</a:t>
            </a:r>
            <a:r>
              <a:rPr lang="en-US" dirty="0" err="1" smtClean="0"/>
              <a:t>i</a:t>
            </a:r>
            <a:r>
              <a:rPr lang="en-US" dirty="0" smtClean="0"/>
              <a:t> “moves” to Disk-</a:t>
            </a:r>
            <a:r>
              <a:rPr lang="en-US" dirty="0" err="1" smtClean="0"/>
              <a:t>i</a:t>
            </a:r>
            <a:r>
              <a:rPr lang="en-US" dirty="0" smtClean="0"/>
              <a:t> and uses CPU-</a:t>
            </a:r>
            <a:r>
              <a:rPr lang="en-US" dirty="0" err="1" smtClean="0"/>
              <a:t>i’s</a:t>
            </a:r>
            <a:r>
              <a:rPr lang="en-US" dirty="0" smtClean="0"/>
              <a:t> memory to load disk’s data and filters/maps/computes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D802C606-098A-47A5-B85F-3A7240FEB223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5963"/>
          </a:xfrm>
        </p:spPr>
        <p:txBody>
          <a:bodyPr/>
          <a:lstStyle/>
          <a:p>
            <a:r>
              <a:rPr lang="en-US" sz="2800" smtClean="0"/>
              <a:t>Deterministic</a:t>
            </a:r>
            <a:r>
              <a:rPr lang="en-US" sz="3200" smtClean="0"/>
              <a:t> Annealing for Pairwise Clustering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4708525"/>
          </a:xfrm>
        </p:spPr>
        <p:txBody>
          <a:bodyPr/>
          <a:lstStyle/>
          <a:p>
            <a:r>
              <a:rPr lang="en-US" sz="2400" dirty="0" smtClean="0">
                <a:solidFill>
                  <a:srgbClr val="FFFF00"/>
                </a:solidFill>
              </a:rPr>
              <a:t>Clustering</a:t>
            </a:r>
            <a:r>
              <a:rPr lang="en-US" sz="2400" dirty="0" smtClean="0"/>
              <a:t> is a standard data mining algorithm with </a:t>
            </a:r>
            <a:r>
              <a:rPr lang="en-US" sz="2400" dirty="0" smtClean="0">
                <a:solidFill>
                  <a:srgbClr val="FFFF00"/>
                </a:solidFill>
              </a:rPr>
              <a:t>K-means</a:t>
            </a:r>
            <a:r>
              <a:rPr lang="en-US" sz="2400" dirty="0" smtClean="0"/>
              <a:t> best known approach</a:t>
            </a:r>
          </a:p>
          <a:p>
            <a:r>
              <a:rPr lang="en-US" sz="2400" dirty="0" smtClean="0"/>
              <a:t>Use </a:t>
            </a:r>
            <a:r>
              <a:rPr lang="en-US" sz="2400" dirty="0" smtClean="0">
                <a:solidFill>
                  <a:srgbClr val="FFFF00"/>
                </a:solidFill>
              </a:rPr>
              <a:t>deterministic annealing </a:t>
            </a:r>
            <a:r>
              <a:rPr lang="en-US" sz="2400" dirty="0" smtClean="0"/>
              <a:t>to avoid local minima – integrate explicitly over (approximate) Gibbs distribution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Do not use vectors </a:t>
            </a:r>
            <a:r>
              <a:rPr lang="en-US" sz="2400" dirty="0" smtClean="0"/>
              <a:t>that are often not known or are just peculiar –  use </a:t>
            </a:r>
            <a:r>
              <a:rPr lang="en-US" sz="2400" dirty="0" smtClean="0">
                <a:solidFill>
                  <a:srgbClr val="FFFF00"/>
                </a:solidFill>
              </a:rPr>
              <a:t>distances</a:t>
            </a:r>
            <a:r>
              <a:rPr lang="en-US" sz="2400" dirty="0" smtClean="0"/>
              <a:t> </a:t>
            </a:r>
            <a:r>
              <a:rPr lang="el-GR" sz="2400" dirty="0" smtClean="0">
                <a:solidFill>
                  <a:srgbClr val="FFFF00"/>
                </a:solidFill>
              </a:rPr>
              <a:t>δ</a:t>
            </a:r>
            <a:r>
              <a:rPr lang="en-US" sz="2400" dirty="0" smtClean="0">
                <a:solidFill>
                  <a:srgbClr val="FFFF00"/>
                </a:solidFill>
              </a:rPr>
              <a:t>(</a:t>
            </a:r>
            <a:r>
              <a:rPr lang="en-US" sz="2400" i="1" dirty="0" err="1" smtClean="0">
                <a:solidFill>
                  <a:srgbClr val="FFFF00"/>
                </a:solidFill>
              </a:rPr>
              <a:t>i,j</a:t>
            </a:r>
            <a:r>
              <a:rPr lang="en-US" sz="2400" dirty="0" smtClean="0">
                <a:solidFill>
                  <a:srgbClr val="FFFF00"/>
                </a:solidFill>
              </a:rPr>
              <a:t>) </a:t>
            </a:r>
            <a:r>
              <a:rPr lang="en-US" sz="2400" dirty="0" smtClean="0"/>
              <a:t>between points </a:t>
            </a:r>
            <a:r>
              <a:rPr lang="en-US" sz="2400" i="1" dirty="0" err="1" smtClean="0"/>
              <a:t>i</a:t>
            </a:r>
            <a:r>
              <a:rPr lang="en-US" sz="2400" i="1" dirty="0" smtClean="0"/>
              <a:t>, j </a:t>
            </a:r>
            <a:r>
              <a:rPr lang="en-US" sz="2400" dirty="0" smtClean="0"/>
              <a:t>in collection – </a:t>
            </a:r>
            <a:br>
              <a:rPr lang="en-US" sz="2400" dirty="0" smtClean="0"/>
            </a:br>
            <a:r>
              <a:rPr lang="en-US" sz="2400" dirty="0" smtClean="0"/>
              <a:t>N=millions of points could be available in Biology; </a:t>
            </a:r>
            <a:br>
              <a:rPr lang="en-US" sz="2400" dirty="0" smtClean="0"/>
            </a:br>
            <a:r>
              <a:rPr lang="en-US" sz="2400" dirty="0" smtClean="0"/>
              <a:t>algorithms go like N</a:t>
            </a:r>
            <a:r>
              <a:rPr lang="en-US" sz="2400" baseline="30000" dirty="0" smtClean="0"/>
              <a:t>2 </a:t>
            </a:r>
            <a:r>
              <a:rPr lang="en-US" sz="2400" dirty="0" smtClean="0"/>
              <a:t>.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Number of clusters</a:t>
            </a:r>
          </a:p>
          <a:p>
            <a:r>
              <a:rPr lang="en-US" sz="2400" dirty="0" smtClean="0"/>
              <a:t>Developed (partially) by Hofmann and </a:t>
            </a:r>
            <a:r>
              <a:rPr lang="en-US" sz="2400" dirty="0" err="1" smtClean="0"/>
              <a:t>Buhmann</a:t>
            </a:r>
            <a:r>
              <a:rPr lang="en-US" sz="2400" dirty="0" smtClean="0"/>
              <a:t> in 1997 but little or no application (Rose and Fox did earlier </a:t>
            </a:r>
            <a:r>
              <a:rPr lang="en-US" sz="2400" smtClean="0"/>
              <a:t>vector based one)</a:t>
            </a:r>
            <a:endParaRPr lang="en-US" sz="2400" dirty="0" smtClean="0"/>
          </a:p>
          <a:p>
            <a:r>
              <a:rPr lang="en-US" sz="2400" dirty="0" smtClean="0"/>
              <a:t>Minimize </a:t>
            </a:r>
            <a:r>
              <a:rPr lang="en-US" sz="2400" dirty="0" smtClean="0">
                <a:solidFill>
                  <a:srgbClr val="FFFF00"/>
                </a:solidFill>
              </a:rPr>
              <a:t>H</a:t>
            </a:r>
            <a:r>
              <a:rPr lang="en-US" sz="2400" baseline="-25000" dirty="0" smtClean="0">
                <a:solidFill>
                  <a:srgbClr val="FFFF00"/>
                </a:solidFill>
              </a:rPr>
              <a:t>PC</a:t>
            </a:r>
            <a:r>
              <a:rPr lang="en-US" sz="2400" dirty="0" smtClean="0">
                <a:solidFill>
                  <a:srgbClr val="FFFF00"/>
                </a:solidFill>
              </a:rPr>
              <a:t> = 0.5 </a:t>
            </a:r>
            <a:r>
              <a:rPr lang="en-US" sz="2400" dirty="0" smtClean="0">
                <a:solidFill>
                  <a:srgbClr val="FFFF00"/>
                </a:solidFill>
                <a:sym typeface="Symbol" pitchFamily="18" charset="2"/>
              </a:rPr>
              <a:t></a:t>
            </a:r>
            <a:r>
              <a:rPr lang="en-US" sz="2400" i="1" baseline="-25000" dirty="0" err="1" smtClean="0">
                <a:solidFill>
                  <a:srgbClr val="FFFF00"/>
                </a:solidFill>
              </a:rPr>
              <a:t>i</a:t>
            </a:r>
            <a:r>
              <a:rPr lang="en-US" sz="2400" baseline="-25000" dirty="0" smtClean="0">
                <a:solidFill>
                  <a:srgbClr val="FFFF00"/>
                </a:solidFill>
              </a:rPr>
              <a:t>=1</a:t>
            </a:r>
            <a:r>
              <a:rPr lang="en-US" sz="2400" baseline="30000" dirty="0" smtClean="0">
                <a:solidFill>
                  <a:srgbClr val="FFFF00"/>
                </a:solidFill>
              </a:rPr>
              <a:t>N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sym typeface="Symbol" pitchFamily="18" charset="2"/>
              </a:rPr>
              <a:t></a:t>
            </a:r>
            <a:r>
              <a:rPr lang="en-US" sz="2400" i="1" baseline="-25000" dirty="0" smtClean="0">
                <a:solidFill>
                  <a:srgbClr val="FFFF00"/>
                </a:solidFill>
              </a:rPr>
              <a:t>j</a:t>
            </a:r>
            <a:r>
              <a:rPr lang="en-US" sz="2400" baseline="-25000" dirty="0" smtClean="0">
                <a:solidFill>
                  <a:srgbClr val="FFFF00"/>
                </a:solidFill>
              </a:rPr>
              <a:t>=1</a:t>
            </a:r>
            <a:r>
              <a:rPr lang="en-US" sz="2400" baseline="30000" dirty="0" smtClean="0">
                <a:solidFill>
                  <a:srgbClr val="FFFF00"/>
                </a:solidFill>
              </a:rPr>
              <a:t>N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l-GR" sz="2400" dirty="0" smtClean="0">
                <a:solidFill>
                  <a:srgbClr val="FFFF00"/>
                </a:solidFill>
              </a:rPr>
              <a:t>δ</a:t>
            </a:r>
            <a:r>
              <a:rPr lang="en-US" sz="2400" dirty="0" smtClean="0">
                <a:solidFill>
                  <a:srgbClr val="FFFF00"/>
                </a:solidFill>
              </a:rPr>
              <a:t>(</a:t>
            </a:r>
            <a:r>
              <a:rPr lang="en-US" sz="2400" i="1" dirty="0" err="1" smtClean="0">
                <a:solidFill>
                  <a:srgbClr val="FFFF00"/>
                </a:solidFill>
              </a:rPr>
              <a:t>i</a:t>
            </a:r>
            <a:r>
              <a:rPr lang="en-US" sz="2400" dirty="0" smtClean="0">
                <a:solidFill>
                  <a:srgbClr val="FFFF00"/>
                </a:solidFill>
              </a:rPr>
              <a:t>, </a:t>
            </a:r>
            <a:r>
              <a:rPr lang="en-US" sz="2400" i="1" dirty="0" smtClean="0">
                <a:solidFill>
                  <a:srgbClr val="FFFF00"/>
                </a:solidFill>
              </a:rPr>
              <a:t>j</a:t>
            </a:r>
            <a:r>
              <a:rPr lang="en-US" sz="2400" dirty="0" smtClean="0">
                <a:solidFill>
                  <a:srgbClr val="FFFF00"/>
                </a:solidFill>
              </a:rPr>
              <a:t>) </a:t>
            </a:r>
            <a:r>
              <a:rPr lang="en-US" sz="2400" dirty="0" smtClean="0">
                <a:solidFill>
                  <a:srgbClr val="FFFF00"/>
                </a:solidFill>
                <a:sym typeface="Symbol" pitchFamily="18" charset="2"/>
              </a:rPr>
              <a:t></a:t>
            </a:r>
            <a:r>
              <a:rPr lang="en-US" sz="2400" baseline="-25000" dirty="0" smtClean="0">
                <a:solidFill>
                  <a:srgbClr val="FFFF00"/>
                </a:solidFill>
              </a:rPr>
              <a:t>k=1</a:t>
            </a:r>
            <a:r>
              <a:rPr lang="en-US" sz="2400" baseline="30000" dirty="0" smtClean="0">
                <a:solidFill>
                  <a:srgbClr val="FFFF00"/>
                </a:solidFill>
              </a:rPr>
              <a:t>K</a:t>
            </a:r>
            <a:r>
              <a:rPr lang="en-US" sz="2400" dirty="0" smtClean="0">
                <a:solidFill>
                  <a:srgbClr val="FFFF00"/>
                </a:solidFill>
              </a:rPr>
              <a:t> M</a:t>
            </a:r>
            <a:r>
              <a:rPr lang="en-US" sz="2400" i="1" baseline="-25000" dirty="0" smtClean="0">
                <a:solidFill>
                  <a:srgbClr val="FFFF00"/>
                </a:solidFill>
              </a:rPr>
              <a:t>i</a:t>
            </a:r>
            <a:r>
              <a:rPr lang="en-US" sz="2400" dirty="0" smtClean="0">
                <a:solidFill>
                  <a:srgbClr val="FFFF00"/>
                </a:solidFill>
              </a:rPr>
              <a:t>(</a:t>
            </a:r>
            <a:r>
              <a:rPr lang="en-US" sz="2400" i="1" dirty="0" smtClean="0">
                <a:solidFill>
                  <a:srgbClr val="FFFF00"/>
                </a:solidFill>
              </a:rPr>
              <a:t>k</a:t>
            </a:r>
            <a:r>
              <a:rPr lang="en-US" sz="2400" dirty="0" smtClean="0">
                <a:solidFill>
                  <a:srgbClr val="FFFF00"/>
                </a:solidFill>
              </a:rPr>
              <a:t>) </a:t>
            </a:r>
            <a:r>
              <a:rPr lang="en-US" sz="2400" dirty="0" err="1" smtClean="0">
                <a:solidFill>
                  <a:srgbClr val="FFFF00"/>
                </a:solidFill>
              </a:rPr>
              <a:t>M</a:t>
            </a:r>
            <a:r>
              <a:rPr lang="en-US" sz="2400" i="1" baseline="-25000" dirty="0" err="1" smtClean="0">
                <a:solidFill>
                  <a:srgbClr val="FFFF00"/>
                </a:solidFill>
              </a:rPr>
              <a:t>j</a:t>
            </a:r>
            <a:r>
              <a:rPr lang="en-US" sz="2400" dirty="0" smtClean="0">
                <a:solidFill>
                  <a:srgbClr val="FFFF00"/>
                </a:solidFill>
              </a:rPr>
              <a:t>(</a:t>
            </a:r>
            <a:r>
              <a:rPr lang="en-US" sz="2400" i="1" dirty="0" smtClean="0">
                <a:solidFill>
                  <a:srgbClr val="FFFF00"/>
                </a:solidFill>
              </a:rPr>
              <a:t>k</a:t>
            </a:r>
            <a:r>
              <a:rPr lang="en-US" sz="2400" dirty="0" smtClean="0">
                <a:solidFill>
                  <a:srgbClr val="FFFF00"/>
                </a:solidFill>
              </a:rPr>
              <a:t>) / C(</a:t>
            </a:r>
            <a:r>
              <a:rPr lang="en-US" sz="2400" i="1" dirty="0" smtClean="0">
                <a:solidFill>
                  <a:srgbClr val="FFFF00"/>
                </a:solidFill>
              </a:rPr>
              <a:t>k</a:t>
            </a:r>
            <a:r>
              <a:rPr lang="en-US" sz="2400" dirty="0" smtClean="0">
                <a:solidFill>
                  <a:srgbClr val="FFFF00"/>
                </a:solidFill>
              </a:rPr>
              <a:t>)	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M</a:t>
            </a:r>
            <a:r>
              <a:rPr lang="en-US" sz="2400" i="1" baseline="-25000" dirty="0" smtClean="0">
                <a:solidFill>
                  <a:srgbClr val="FFFF00"/>
                </a:solidFill>
              </a:rPr>
              <a:t>i</a:t>
            </a:r>
            <a:r>
              <a:rPr lang="en-US" sz="2400" dirty="0" smtClean="0">
                <a:solidFill>
                  <a:srgbClr val="FFFF00"/>
                </a:solidFill>
              </a:rPr>
              <a:t>(</a:t>
            </a:r>
            <a:r>
              <a:rPr lang="en-US" sz="2400" i="1" dirty="0" smtClean="0">
                <a:solidFill>
                  <a:srgbClr val="FFFF00"/>
                </a:solidFill>
              </a:rPr>
              <a:t>k</a:t>
            </a:r>
            <a:r>
              <a:rPr lang="en-US" sz="2400" dirty="0" smtClean="0">
                <a:solidFill>
                  <a:srgbClr val="FFFF00"/>
                </a:solidFill>
              </a:rPr>
              <a:t>) </a:t>
            </a:r>
            <a:r>
              <a:rPr lang="en-US" sz="2400" dirty="0" smtClean="0"/>
              <a:t>is probability that point </a:t>
            </a:r>
            <a:r>
              <a:rPr lang="en-US" sz="2400" i="1" dirty="0" err="1" smtClean="0">
                <a:solidFill>
                  <a:srgbClr val="FFFF00"/>
                </a:solidFill>
              </a:rPr>
              <a:t>i</a:t>
            </a:r>
            <a:r>
              <a:rPr lang="en-US" sz="2400" dirty="0" smtClean="0"/>
              <a:t> belongs to cluster </a:t>
            </a:r>
            <a:r>
              <a:rPr lang="en-US" sz="2400" i="1" dirty="0" smtClean="0">
                <a:solidFill>
                  <a:srgbClr val="FFFF00"/>
                </a:solidFill>
              </a:rPr>
              <a:t>k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C(k) = </a:t>
            </a:r>
            <a:r>
              <a:rPr lang="en-US" sz="2400" dirty="0" smtClean="0">
                <a:solidFill>
                  <a:srgbClr val="FFFF00"/>
                </a:solidFill>
                <a:sym typeface="Symbol" pitchFamily="18" charset="2"/>
              </a:rPr>
              <a:t></a:t>
            </a:r>
            <a:r>
              <a:rPr lang="en-US" sz="2400" i="1" baseline="-25000" dirty="0" err="1" smtClean="0">
                <a:solidFill>
                  <a:srgbClr val="FFFF00"/>
                </a:solidFill>
              </a:rPr>
              <a:t>i</a:t>
            </a:r>
            <a:r>
              <a:rPr lang="en-US" sz="2400" baseline="-25000" dirty="0" smtClean="0">
                <a:solidFill>
                  <a:srgbClr val="FFFF00"/>
                </a:solidFill>
              </a:rPr>
              <a:t>=1</a:t>
            </a:r>
            <a:r>
              <a:rPr lang="en-US" sz="2400" baseline="30000" dirty="0" smtClean="0">
                <a:solidFill>
                  <a:srgbClr val="FFFF00"/>
                </a:solidFill>
              </a:rPr>
              <a:t>N</a:t>
            </a:r>
            <a:r>
              <a:rPr lang="en-US" sz="2400" dirty="0" smtClean="0">
                <a:solidFill>
                  <a:srgbClr val="FFFF00"/>
                </a:solidFill>
              </a:rPr>
              <a:t> M</a:t>
            </a:r>
            <a:r>
              <a:rPr lang="en-US" sz="2400" i="1" baseline="-25000" dirty="0" smtClean="0">
                <a:solidFill>
                  <a:srgbClr val="FFFF00"/>
                </a:solidFill>
              </a:rPr>
              <a:t>i</a:t>
            </a:r>
            <a:r>
              <a:rPr lang="en-US" sz="2400" dirty="0" smtClean="0">
                <a:solidFill>
                  <a:srgbClr val="FFFF00"/>
                </a:solidFill>
              </a:rPr>
              <a:t>(</a:t>
            </a:r>
            <a:r>
              <a:rPr lang="en-US" sz="2400" i="1" dirty="0" smtClean="0">
                <a:solidFill>
                  <a:srgbClr val="FFFF00"/>
                </a:solidFill>
              </a:rPr>
              <a:t>k</a:t>
            </a:r>
            <a:r>
              <a:rPr lang="en-US" sz="2400" dirty="0" smtClean="0">
                <a:solidFill>
                  <a:srgbClr val="FFFF00"/>
                </a:solidFill>
              </a:rPr>
              <a:t>) </a:t>
            </a:r>
            <a:r>
              <a:rPr lang="en-US" sz="2400" dirty="0" smtClean="0"/>
              <a:t>is number of points in </a:t>
            </a:r>
            <a:r>
              <a:rPr lang="en-US" sz="2400" i="1" dirty="0" err="1" smtClean="0"/>
              <a:t>k</a:t>
            </a:r>
            <a:r>
              <a:rPr lang="en-US" sz="2400" dirty="0" err="1" smtClean="0"/>
              <a:t>’th</a:t>
            </a:r>
            <a:r>
              <a:rPr lang="en-US" sz="2400" dirty="0" smtClean="0"/>
              <a:t> cluster</a:t>
            </a:r>
          </a:p>
          <a:p>
            <a:r>
              <a:rPr lang="en-US" sz="2400" dirty="0" smtClean="0"/>
              <a:t>M</a:t>
            </a:r>
            <a:r>
              <a:rPr lang="en-US" sz="2400" i="1" baseline="-25000" dirty="0" smtClean="0"/>
              <a:t>i</a:t>
            </a:r>
            <a:r>
              <a:rPr lang="en-US" sz="2400" dirty="0" smtClean="0"/>
              <a:t>(</a:t>
            </a:r>
            <a:r>
              <a:rPr lang="en-US" sz="2400" i="1" dirty="0" smtClean="0"/>
              <a:t>k</a:t>
            </a:r>
            <a:r>
              <a:rPr lang="en-US" sz="2400" dirty="0" smtClean="0"/>
              <a:t>)  </a:t>
            </a:r>
            <a:r>
              <a:rPr lang="en-US" sz="2400" dirty="0" smtClean="0">
                <a:sym typeface="Symbol" pitchFamily="18" charset="2"/>
              </a:rPr>
              <a:t></a:t>
            </a:r>
            <a:r>
              <a:rPr lang="en-US" sz="2400" dirty="0" smtClean="0"/>
              <a:t>  exp( -</a:t>
            </a:r>
            <a:r>
              <a:rPr lang="en-US" sz="2400" dirty="0" smtClean="0">
                <a:sym typeface="Symbol" pitchFamily="18" charset="2"/>
              </a:rPr>
              <a:t>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(</a:t>
            </a:r>
            <a:r>
              <a:rPr lang="en-US" sz="2400" i="1" dirty="0" smtClean="0"/>
              <a:t>k</a:t>
            </a:r>
            <a:r>
              <a:rPr lang="en-US" sz="2400" dirty="0" smtClean="0"/>
              <a:t>)/T ) with Hamiltonian </a:t>
            </a:r>
            <a:r>
              <a:rPr lang="en-US" sz="2400" dirty="0" smtClean="0">
                <a:sym typeface="Symbol" pitchFamily="18" charset="2"/>
              </a:rPr>
              <a:t></a:t>
            </a:r>
            <a:r>
              <a:rPr lang="en-US" sz="2400" i="1" baseline="-25000" dirty="0" err="1" smtClean="0"/>
              <a:t>i</a:t>
            </a:r>
            <a:r>
              <a:rPr lang="en-US" sz="2400" baseline="-25000" dirty="0" smtClean="0"/>
              <a:t>=1</a:t>
            </a:r>
            <a:r>
              <a:rPr lang="en-US" sz="2400" baseline="30000" dirty="0" smtClean="0"/>
              <a:t>N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 pitchFamily="18" charset="2"/>
              </a:rPr>
              <a:t></a:t>
            </a:r>
            <a:r>
              <a:rPr lang="en-US" sz="2400" baseline="-25000" dirty="0" smtClean="0"/>
              <a:t>k=1</a:t>
            </a:r>
            <a:r>
              <a:rPr lang="en-US" sz="2400" baseline="30000" dirty="0" smtClean="0"/>
              <a:t>K</a:t>
            </a:r>
            <a:r>
              <a:rPr lang="en-US" sz="2400" dirty="0" smtClean="0"/>
              <a:t> M</a:t>
            </a:r>
            <a:r>
              <a:rPr lang="en-US" sz="2400" i="1" baseline="-25000" dirty="0" smtClean="0"/>
              <a:t>i</a:t>
            </a:r>
            <a:r>
              <a:rPr lang="en-US" sz="2400" dirty="0" smtClean="0"/>
              <a:t>(</a:t>
            </a:r>
            <a:r>
              <a:rPr lang="en-US" sz="2400" i="1" dirty="0" smtClean="0"/>
              <a:t>k</a:t>
            </a:r>
            <a:r>
              <a:rPr lang="en-US" sz="2400" dirty="0" smtClean="0"/>
              <a:t>) </a:t>
            </a:r>
            <a:r>
              <a:rPr lang="en-US" sz="2400" dirty="0" smtClean="0">
                <a:sym typeface="Symbol" pitchFamily="18" charset="2"/>
              </a:rPr>
              <a:t>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(</a:t>
            </a:r>
            <a:r>
              <a:rPr lang="en-US" sz="2400" i="1" dirty="0" smtClean="0"/>
              <a:t>k</a:t>
            </a:r>
            <a:r>
              <a:rPr lang="en-US" sz="2400" dirty="0" smtClean="0"/>
              <a:t>)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Reduce T</a:t>
            </a:r>
            <a:r>
              <a:rPr lang="en-US" sz="2400" dirty="0" smtClean="0"/>
              <a:t> from large to small values to </a:t>
            </a:r>
            <a:r>
              <a:rPr lang="en-US" sz="2400" dirty="0" smtClean="0">
                <a:solidFill>
                  <a:srgbClr val="FFFF00"/>
                </a:solidFill>
              </a:rPr>
              <a:t>anneal</a:t>
            </a:r>
          </a:p>
        </p:txBody>
      </p:sp>
      <p:sp>
        <p:nvSpPr>
          <p:cNvPr id="26628" name="TextBox 9"/>
          <p:cNvSpPr txBox="1">
            <a:spLocks noChangeArrowheads="1"/>
          </p:cNvSpPr>
          <p:nvPr/>
        </p:nvSpPr>
        <p:spPr bwMode="auto">
          <a:xfrm>
            <a:off x="4114800" y="4267200"/>
            <a:ext cx="6048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kern="1200">
                <a:solidFill>
                  <a:srgbClr val="003B76"/>
                </a:solidFill>
                <a:latin typeface="Times New Roman" pitchFamily="18" charset="0"/>
                <a:ea typeface="+mn-ea"/>
                <a:cs typeface="+mn-cs"/>
              </a:rPr>
              <a:t>PCA</a:t>
            </a:r>
          </a:p>
        </p:txBody>
      </p:sp>
      <p:sp>
        <p:nvSpPr>
          <p:cNvPr id="26629" name="TextBox 10"/>
          <p:cNvSpPr txBox="1">
            <a:spLocks noChangeArrowheads="1"/>
          </p:cNvSpPr>
          <p:nvPr/>
        </p:nvSpPr>
        <p:spPr bwMode="auto">
          <a:xfrm>
            <a:off x="5943600" y="6248400"/>
            <a:ext cx="9413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kern="1200">
                <a:solidFill>
                  <a:srgbClr val="003B76"/>
                </a:solidFill>
                <a:latin typeface="Times New Roman" pitchFamily="18" charset="0"/>
                <a:ea typeface="+mn-ea"/>
                <a:cs typeface="+mn-cs"/>
              </a:rPr>
              <a:t>2D MDS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200400" y="990600"/>
            <a:ext cx="2895600" cy="838200"/>
          </a:xfrm>
        </p:spPr>
        <p:txBody>
          <a:bodyPr/>
          <a:lstStyle/>
          <a:p>
            <a:r>
              <a:rPr lang="en-US" sz="4000" dirty="0" smtClean="0"/>
              <a:t>Various Sequence Clustering Results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078EFA6-2C57-4F46-964D-7918CE42922B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76200"/>
            <a:ext cx="3276600" cy="3112532"/>
            <a:chOff x="152400" y="1371600"/>
            <a:chExt cx="3276600" cy="3112532"/>
          </a:xfrm>
        </p:grpSpPr>
        <p:pic>
          <p:nvPicPr>
            <p:cNvPr id="28676" name="Picture 4" descr="C:\Documents and Settings\Geoffrey Fox\Desktop\moz-screenshot-11-1.jpg"/>
            <p:cNvPicPr>
              <a:picLocks noChangeAspect="1" noChangeArrowheads="1"/>
            </p:cNvPicPr>
            <p:nvPr/>
          </p:nvPicPr>
          <p:blipFill>
            <a:blip r:embed="rId3"/>
            <a:srcRect l="14509" t="31827" r="43644" b="23091"/>
            <a:stretch>
              <a:fillRect/>
            </a:stretch>
          </p:blipFill>
          <p:spPr bwMode="auto">
            <a:xfrm>
              <a:off x="152400" y="1371600"/>
              <a:ext cx="3276600" cy="281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152400" y="4114800"/>
              <a:ext cx="31727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4500 Points : Pairwise Aligned</a:t>
              </a:r>
              <a:endParaRPr lang="en-US" sz="18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52400" y="6488668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4500 Points : </a:t>
            </a:r>
            <a:r>
              <a:rPr lang="en-US" sz="1800" dirty="0" err="1" smtClean="0"/>
              <a:t>Clustal</a:t>
            </a:r>
            <a:r>
              <a:rPr lang="en-US" sz="1800" dirty="0" smtClean="0"/>
              <a:t> MSA</a:t>
            </a:r>
            <a:endParaRPr lang="en-US" sz="1800" dirty="0"/>
          </a:p>
        </p:txBody>
      </p:sp>
      <p:pic>
        <p:nvPicPr>
          <p:cNvPr id="8" name="Picture 2" descr="C:\Documents and Settings\Geoffrey Fox\Desktop\moz-screenshot-10-1.jpg"/>
          <p:cNvPicPr>
            <a:picLocks noChangeAspect="1" noChangeArrowheads="1"/>
          </p:cNvPicPr>
          <p:nvPr/>
        </p:nvPicPr>
        <p:blipFill>
          <a:blip r:embed="rId4"/>
          <a:srcRect l="14428" t="13000" r="38193" b="16157"/>
          <a:stretch>
            <a:fillRect/>
          </a:stretch>
        </p:blipFill>
        <p:spPr bwMode="auto">
          <a:xfrm>
            <a:off x="228600" y="3200400"/>
            <a:ext cx="2743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 l="10334" t="19407" r="41873" b="20754"/>
          <a:stretch>
            <a:fillRect/>
          </a:stretch>
        </p:blipFill>
        <p:spPr bwMode="auto">
          <a:xfrm>
            <a:off x="6324600" y="0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 descr="C:\Documents and Settings\Geoffrey Fox\Desktop\moz-screenshot-12-1.jpg"/>
          <p:cNvPicPr>
            <a:picLocks noChangeAspect="1" noChangeArrowheads="1"/>
          </p:cNvPicPr>
          <p:nvPr/>
        </p:nvPicPr>
        <p:blipFill>
          <a:blip r:embed="rId6"/>
          <a:srcRect l="9186" t="27478" r="38518" b="21876"/>
          <a:stretch>
            <a:fillRect/>
          </a:stretch>
        </p:blipFill>
        <p:spPr bwMode="auto">
          <a:xfrm>
            <a:off x="3124200" y="3429000"/>
            <a:ext cx="4038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124200" y="6488668"/>
            <a:ext cx="4271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Map distances to 4D Sphere before MDS</a:t>
            </a:r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6356057" y="2819400"/>
            <a:ext cx="2787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3000 Points : </a:t>
            </a:r>
            <a:r>
              <a:rPr lang="en-US" sz="1800" dirty="0" err="1" smtClean="0"/>
              <a:t>Clustal</a:t>
            </a:r>
            <a:r>
              <a:rPr lang="en-US" sz="1800" dirty="0" smtClean="0"/>
              <a:t> MSA</a:t>
            </a:r>
            <a:br>
              <a:rPr lang="en-US" sz="1800" dirty="0" smtClean="0"/>
            </a:br>
            <a:r>
              <a:rPr lang="en-US" sz="1800" dirty="0" smtClean="0"/>
              <a:t>Kimura2 Distance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690" name="Rectangle 2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6858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700" dirty="0" smtClean="0"/>
              <a:t>Multidimensional Scaling MDS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FFFF00"/>
                </a:solidFill>
              </a:rPr>
              <a:t>Map points </a:t>
            </a:r>
            <a:r>
              <a:rPr lang="en-US" sz="2400" dirty="0" smtClean="0"/>
              <a:t>in high dimension to </a:t>
            </a:r>
            <a:r>
              <a:rPr lang="en-US" sz="2400" dirty="0" smtClean="0">
                <a:solidFill>
                  <a:srgbClr val="FFFF00"/>
                </a:solidFill>
              </a:rPr>
              <a:t>lower dimensions</a:t>
            </a:r>
          </a:p>
          <a:p>
            <a:pPr eaLnBrk="1" hangingPunct="1"/>
            <a:r>
              <a:rPr lang="en-US" sz="2400" dirty="0" smtClean="0"/>
              <a:t>Many such </a:t>
            </a:r>
            <a:r>
              <a:rPr lang="en-US" sz="2400" dirty="0" smtClean="0">
                <a:solidFill>
                  <a:srgbClr val="FFFF00"/>
                </a:solidFill>
              </a:rPr>
              <a:t>dimension reduction </a:t>
            </a:r>
            <a:r>
              <a:rPr lang="en-US" sz="2400" dirty="0" smtClean="0"/>
              <a:t>algorithm (</a:t>
            </a:r>
            <a:r>
              <a:rPr lang="en-US" sz="2400" dirty="0" smtClean="0">
                <a:solidFill>
                  <a:srgbClr val="FFFF00"/>
                </a:solidFill>
              </a:rPr>
              <a:t>PCA</a:t>
            </a:r>
            <a:r>
              <a:rPr lang="en-US" sz="2400" dirty="0" smtClean="0"/>
              <a:t> Principal component analysis easiest); simplest but perhaps best is </a:t>
            </a:r>
            <a:r>
              <a:rPr lang="en-US" sz="2400" dirty="0" smtClean="0">
                <a:solidFill>
                  <a:srgbClr val="FFFF00"/>
                </a:solidFill>
              </a:rPr>
              <a:t>MDS</a:t>
            </a:r>
          </a:p>
          <a:p>
            <a:pPr eaLnBrk="1" hangingPunct="1"/>
            <a:r>
              <a:rPr lang="en-US" sz="2400" dirty="0" smtClean="0"/>
              <a:t>Minimize </a:t>
            </a:r>
            <a:r>
              <a:rPr lang="en-US" altLang="ja-JP" sz="2400" dirty="0" smtClean="0">
                <a:ea typeface="ＭＳ Ｐゴシック" pitchFamily="-112" charset="-128"/>
              </a:rPr>
              <a:t>Stress </a:t>
            </a:r>
            <a:br>
              <a:rPr lang="en-US" altLang="ja-JP" sz="2400" dirty="0" smtClean="0">
                <a:ea typeface="ＭＳ Ｐゴシック" pitchFamily="-112" charset="-128"/>
              </a:rPr>
            </a:br>
            <a:r>
              <a:rPr lang="en-US" altLang="ja-JP" sz="2400" b="1" dirty="0" smtClean="0">
                <a:ea typeface="ＭＳ Ｐゴシック" pitchFamily="-112" charset="-128"/>
              </a:rPr>
              <a:t>	</a:t>
            </a:r>
            <a:r>
              <a:rPr lang="en-US" altLang="ja-JP" sz="2400" b="1" dirty="0" smtClean="0">
                <a:solidFill>
                  <a:srgbClr val="FFFF00"/>
                </a:solidFill>
                <a:ea typeface="ＭＳ Ｐゴシック" pitchFamily="-112" charset="-128"/>
                <a:sym typeface="Symbol" pitchFamily="18" charset="2"/>
              </a:rPr>
              <a:t></a:t>
            </a:r>
            <a:r>
              <a:rPr lang="en-US" altLang="ja-JP" sz="2400" b="1" dirty="0" smtClean="0">
                <a:solidFill>
                  <a:srgbClr val="FFFF00"/>
                </a:solidFill>
                <a:ea typeface="ＭＳ Ｐゴシック" pitchFamily="-112" charset="-128"/>
              </a:rPr>
              <a:t>(</a:t>
            </a:r>
            <a:r>
              <a:rPr lang="en-US" altLang="ja-JP" sz="2400" b="1" u="sng" dirty="0" smtClean="0">
                <a:solidFill>
                  <a:srgbClr val="FFFF00"/>
                </a:solidFill>
                <a:ea typeface="ＭＳ Ｐゴシック" pitchFamily="-112" charset="-128"/>
              </a:rPr>
              <a:t>X</a:t>
            </a:r>
            <a:r>
              <a:rPr lang="en-US" altLang="ja-JP" sz="2400" b="1" dirty="0" smtClean="0">
                <a:solidFill>
                  <a:srgbClr val="FFFF00"/>
                </a:solidFill>
                <a:ea typeface="ＭＳ Ｐゴシック" pitchFamily="-112" charset="-128"/>
              </a:rPr>
              <a:t>) = </a:t>
            </a:r>
            <a:r>
              <a:rPr lang="en-US" altLang="ja-JP" sz="2400" b="1" dirty="0" smtClean="0">
                <a:solidFill>
                  <a:srgbClr val="FFFF00"/>
                </a:solidFill>
                <a:ea typeface="ＭＳ Ｐゴシック" pitchFamily="-112" charset="-128"/>
                <a:sym typeface="Symbol" pitchFamily="18" charset="2"/>
              </a:rPr>
              <a:t></a:t>
            </a:r>
            <a:r>
              <a:rPr lang="en-US" altLang="ja-JP" sz="2400" b="1" i="1" baseline="-25000" dirty="0" err="1" smtClean="0">
                <a:solidFill>
                  <a:srgbClr val="FFFF00"/>
                </a:solidFill>
                <a:latin typeface="Arial" pitchFamily="34" charset="0"/>
                <a:ea typeface="ＭＳ Ｐゴシック" pitchFamily="-112" charset="-128"/>
              </a:rPr>
              <a:t>i</a:t>
            </a:r>
            <a:r>
              <a:rPr lang="en-US" altLang="ja-JP" sz="2400" b="1" i="1" baseline="-25000" dirty="0" smtClean="0">
                <a:solidFill>
                  <a:srgbClr val="FFFF00"/>
                </a:solidFill>
                <a:latin typeface="Arial" pitchFamily="34" charset="0"/>
                <a:ea typeface="ＭＳ Ｐゴシック" pitchFamily="-112" charset="-128"/>
              </a:rPr>
              <a:t>&lt;j</a:t>
            </a:r>
            <a:r>
              <a:rPr lang="en-US" altLang="ja-JP" sz="2400" b="1" i="1" baseline="-25000" dirty="0" smtClean="0">
                <a:solidFill>
                  <a:srgbClr val="FFFF00"/>
                </a:solidFill>
                <a:ea typeface="ＭＳ Ｐゴシック" pitchFamily="-112" charset="-128"/>
              </a:rPr>
              <a:t>=1</a:t>
            </a:r>
            <a:r>
              <a:rPr lang="en-US" altLang="ja-JP" sz="2400" b="1" i="1" baseline="30000" dirty="0" smtClean="0">
                <a:solidFill>
                  <a:srgbClr val="FFFF00"/>
                </a:solidFill>
                <a:ea typeface="ＭＳ Ｐゴシック" pitchFamily="-112" charset="-128"/>
              </a:rPr>
              <a:t>n</a:t>
            </a:r>
            <a:r>
              <a:rPr lang="en-US" altLang="ja-JP" sz="2400" b="1" i="1" dirty="0" smtClean="0">
                <a:solidFill>
                  <a:srgbClr val="FFFF00"/>
                </a:solidFill>
                <a:ea typeface="ＭＳ Ｐゴシック" pitchFamily="-112" charset="-128"/>
              </a:rPr>
              <a:t> </a:t>
            </a:r>
            <a:r>
              <a:rPr lang="en-US" altLang="ja-JP" sz="2400" b="1" dirty="0" smtClean="0">
                <a:solidFill>
                  <a:srgbClr val="FFFF00"/>
                </a:solidFill>
                <a:ea typeface="ＭＳ Ｐゴシック" pitchFamily="-112" charset="-128"/>
              </a:rPr>
              <a:t>weight(</a:t>
            </a:r>
            <a:r>
              <a:rPr lang="en-US" altLang="ja-JP" sz="2400" b="1" i="1" dirty="0" err="1" smtClean="0">
                <a:solidFill>
                  <a:srgbClr val="FFFF00"/>
                </a:solidFill>
                <a:ea typeface="ＭＳ Ｐゴシック" pitchFamily="-112" charset="-128"/>
              </a:rPr>
              <a:t>i,j</a:t>
            </a:r>
            <a:r>
              <a:rPr lang="en-US" altLang="ja-JP" sz="2400" b="1" dirty="0" smtClean="0">
                <a:solidFill>
                  <a:srgbClr val="FFFF00"/>
                </a:solidFill>
                <a:ea typeface="ＭＳ Ｐゴシック" pitchFamily="-112" charset="-128"/>
              </a:rPr>
              <a:t>) (</a:t>
            </a:r>
            <a:r>
              <a:rPr lang="en-US" altLang="ja-JP" sz="2400" b="1" dirty="0" smtClean="0">
                <a:solidFill>
                  <a:srgbClr val="FFFF00"/>
                </a:solidFill>
                <a:ea typeface="ＭＳ Ｐゴシック" pitchFamily="-112" charset="-128"/>
                <a:sym typeface="Symbol" pitchFamily="18" charset="2"/>
              </a:rPr>
              <a:t></a:t>
            </a:r>
            <a:r>
              <a:rPr lang="en-US" altLang="ja-JP" sz="2400" b="1" i="1" baseline="-25000" dirty="0" err="1" smtClean="0">
                <a:solidFill>
                  <a:srgbClr val="FFFF00"/>
                </a:solidFill>
                <a:latin typeface="Arial" pitchFamily="34" charset="0"/>
                <a:ea typeface="ＭＳ Ｐゴシック" pitchFamily="-112" charset="-128"/>
              </a:rPr>
              <a:t>ij</a:t>
            </a:r>
            <a:r>
              <a:rPr lang="en-US" altLang="ja-JP" sz="2400" b="1" i="1" baseline="-25000" dirty="0" smtClean="0">
                <a:solidFill>
                  <a:srgbClr val="FFFF00"/>
                </a:solidFill>
                <a:latin typeface="Arial" pitchFamily="34" charset="0"/>
                <a:ea typeface="ＭＳ Ｐゴシック" pitchFamily="-112" charset="-128"/>
              </a:rPr>
              <a:t> </a:t>
            </a:r>
            <a:r>
              <a:rPr lang="en-US" altLang="ja-JP" sz="2400" b="1" dirty="0" smtClean="0">
                <a:solidFill>
                  <a:srgbClr val="FFFF00"/>
                </a:solidFill>
                <a:ea typeface="ＭＳ Ｐゴシック" pitchFamily="-112" charset="-128"/>
              </a:rPr>
              <a:t>- d(</a:t>
            </a:r>
            <a:r>
              <a:rPr lang="en-US" altLang="ja-JP" sz="2400" b="1" u="sng" dirty="0" smtClean="0">
                <a:solidFill>
                  <a:srgbClr val="FFFF00"/>
                </a:solidFill>
                <a:ea typeface="ＭＳ Ｐゴシック" pitchFamily="-112" charset="-128"/>
              </a:rPr>
              <a:t>X</a:t>
            </a:r>
            <a:r>
              <a:rPr lang="en-US" altLang="ja-JP" sz="2400" b="1" i="1" baseline="-25000" dirty="0" smtClean="0">
                <a:solidFill>
                  <a:srgbClr val="FFFF00"/>
                </a:solidFill>
                <a:ea typeface="ＭＳ Ｐゴシック" pitchFamily="-112" charset="-128"/>
              </a:rPr>
              <a:t>i </a:t>
            </a:r>
            <a:r>
              <a:rPr lang="en-US" altLang="ja-JP" sz="2400" b="1" i="1" dirty="0" smtClean="0">
                <a:solidFill>
                  <a:srgbClr val="FFFF00"/>
                </a:solidFill>
                <a:ea typeface="ＭＳ Ｐゴシック" pitchFamily="-112" charset="-128"/>
              </a:rPr>
              <a:t>, </a:t>
            </a:r>
            <a:r>
              <a:rPr lang="en-US" altLang="ja-JP" sz="2400" b="1" u="sng" dirty="0" err="1" smtClean="0">
                <a:solidFill>
                  <a:srgbClr val="FFFF00"/>
                </a:solidFill>
                <a:ea typeface="ＭＳ Ｐゴシック" pitchFamily="-112" charset="-128"/>
              </a:rPr>
              <a:t>X</a:t>
            </a:r>
            <a:r>
              <a:rPr lang="en-US" altLang="ja-JP" sz="2400" b="1" i="1" baseline="-25000" dirty="0" err="1" smtClean="0">
                <a:solidFill>
                  <a:srgbClr val="FFFF00"/>
                </a:solidFill>
                <a:ea typeface="ＭＳ Ｐゴシック" pitchFamily="-112" charset="-128"/>
              </a:rPr>
              <a:t>j</a:t>
            </a:r>
            <a:r>
              <a:rPr lang="en-US" altLang="ja-JP" sz="2400" b="1" dirty="0" smtClean="0">
                <a:solidFill>
                  <a:srgbClr val="FFFF00"/>
                </a:solidFill>
                <a:ea typeface="ＭＳ Ｐゴシック" pitchFamily="-112" charset="-128"/>
              </a:rPr>
              <a:t>))</a:t>
            </a:r>
            <a:r>
              <a:rPr lang="en-US" altLang="ja-JP" sz="2400" b="1" baseline="30000" dirty="0" smtClean="0">
                <a:solidFill>
                  <a:srgbClr val="FFFF00"/>
                </a:solidFill>
                <a:ea typeface="ＭＳ Ｐゴシック" pitchFamily="-112" charset="-128"/>
              </a:rPr>
              <a:t>2</a:t>
            </a:r>
            <a:r>
              <a:rPr lang="en-US" altLang="ja-JP" sz="2400" dirty="0" smtClean="0">
                <a:ea typeface="ＭＳ Ｐゴシック" pitchFamily="-112" charset="-128"/>
              </a:rPr>
              <a:t> </a:t>
            </a:r>
          </a:p>
          <a:p>
            <a:pPr eaLnBrk="1" hangingPunct="1"/>
            <a:r>
              <a:rPr lang="en-US" altLang="ja-JP" sz="2400" dirty="0" smtClean="0">
                <a:solidFill>
                  <a:srgbClr val="FFFF00"/>
                </a:solidFill>
                <a:ea typeface="ＭＳ Ｐゴシック" pitchFamily="-112" charset="-128"/>
                <a:sym typeface="Symbol" pitchFamily="18" charset="2"/>
              </a:rPr>
              <a:t></a:t>
            </a:r>
            <a:r>
              <a:rPr lang="en-US" altLang="ja-JP" sz="2400" i="1" baseline="-25000" dirty="0" err="1" smtClean="0">
                <a:solidFill>
                  <a:srgbClr val="FFFF00"/>
                </a:solidFill>
                <a:latin typeface="Arial" pitchFamily="34" charset="0"/>
                <a:ea typeface="ＭＳ Ｐゴシック" pitchFamily="-112" charset="-128"/>
              </a:rPr>
              <a:t>ij</a:t>
            </a:r>
            <a:r>
              <a:rPr lang="en-US" altLang="ja-JP" sz="2400" i="1" baseline="-25000" dirty="0" smtClean="0">
                <a:solidFill>
                  <a:srgbClr val="FFFF00"/>
                </a:solidFill>
                <a:latin typeface="Arial" pitchFamily="34" charset="0"/>
                <a:ea typeface="ＭＳ Ｐゴシック" pitchFamily="-112" charset="-128"/>
              </a:rPr>
              <a:t> </a:t>
            </a:r>
            <a:r>
              <a:rPr lang="en-US" altLang="ja-JP" sz="2400" dirty="0" smtClean="0">
                <a:ea typeface="ＭＳ Ｐゴシック" pitchFamily="-112" charset="-128"/>
              </a:rPr>
              <a:t>are input dissimilarities and </a:t>
            </a:r>
            <a:r>
              <a:rPr lang="en-US" altLang="ja-JP" sz="2400" dirty="0" smtClean="0">
                <a:solidFill>
                  <a:srgbClr val="FFFF00"/>
                </a:solidFill>
                <a:ea typeface="ＭＳ Ｐゴシック" pitchFamily="-112" charset="-128"/>
              </a:rPr>
              <a:t>d(</a:t>
            </a:r>
            <a:r>
              <a:rPr lang="en-US" altLang="ja-JP" sz="2400" u="sng" dirty="0" smtClean="0">
                <a:solidFill>
                  <a:srgbClr val="FFFF00"/>
                </a:solidFill>
                <a:ea typeface="ＭＳ Ｐゴシック" pitchFamily="-112" charset="-128"/>
              </a:rPr>
              <a:t>X</a:t>
            </a:r>
            <a:r>
              <a:rPr lang="en-US" altLang="ja-JP" sz="2400" i="1" baseline="-25000" dirty="0" smtClean="0">
                <a:solidFill>
                  <a:srgbClr val="FFFF00"/>
                </a:solidFill>
                <a:ea typeface="ＭＳ Ｐゴシック" pitchFamily="-112" charset="-128"/>
              </a:rPr>
              <a:t>i </a:t>
            </a:r>
            <a:r>
              <a:rPr lang="en-US" altLang="ja-JP" sz="2400" i="1" dirty="0" smtClean="0">
                <a:solidFill>
                  <a:srgbClr val="FFFF00"/>
                </a:solidFill>
                <a:ea typeface="ＭＳ Ｐゴシック" pitchFamily="-112" charset="-128"/>
              </a:rPr>
              <a:t>, </a:t>
            </a:r>
            <a:r>
              <a:rPr lang="en-US" altLang="ja-JP" sz="2400" u="sng" dirty="0" err="1" smtClean="0">
                <a:solidFill>
                  <a:srgbClr val="FFFF00"/>
                </a:solidFill>
                <a:ea typeface="ＭＳ Ｐゴシック" pitchFamily="-112" charset="-128"/>
              </a:rPr>
              <a:t>X</a:t>
            </a:r>
            <a:r>
              <a:rPr lang="en-US" altLang="ja-JP" sz="2400" i="1" baseline="-25000" dirty="0" err="1" smtClean="0">
                <a:solidFill>
                  <a:srgbClr val="FFFF00"/>
                </a:solidFill>
                <a:ea typeface="ＭＳ Ｐゴシック" pitchFamily="-112" charset="-128"/>
              </a:rPr>
              <a:t>j</a:t>
            </a:r>
            <a:r>
              <a:rPr lang="en-US" altLang="ja-JP" sz="2400" dirty="0" smtClean="0">
                <a:solidFill>
                  <a:srgbClr val="FFFF00"/>
                </a:solidFill>
                <a:ea typeface="ＭＳ Ｐゴシック" pitchFamily="-112" charset="-128"/>
              </a:rPr>
              <a:t>)</a:t>
            </a:r>
            <a:r>
              <a:rPr lang="en-US" altLang="ja-JP" sz="2400" dirty="0" smtClean="0">
                <a:ea typeface="ＭＳ Ｐゴシック" pitchFamily="-112" charset="-128"/>
              </a:rPr>
              <a:t> the Euclidean distance squared in embedding space (3D usually)</a:t>
            </a:r>
          </a:p>
          <a:p>
            <a:pPr eaLnBrk="1" hangingPunct="1"/>
            <a:r>
              <a:rPr lang="en-US" sz="2400" dirty="0" smtClean="0"/>
              <a:t>SMACOF or </a:t>
            </a:r>
            <a:r>
              <a:rPr lang="en-US" sz="2400" dirty="0" smtClean="0">
                <a:solidFill>
                  <a:srgbClr val="FFFF00"/>
                </a:solidFill>
              </a:rPr>
              <a:t>Scaling by minimizing a complicated function</a:t>
            </a:r>
            <a:r>
              <a:rPr lang="en-US" sz="2400" dirty="0" smtClean="0"/>
              <a:t> is clever steepest descent (expectation maximization EM) algorithm</a:t>
            </a:r>
          </a:p>
          <a:p>
            <a:pPr eaLnBrk="1" hangingPunct="1"/>
            <a:r>
              <a:rPr lang="en-US" sz="2400" dirty="0" smtClean="0"/>
              <a:t>Computational complexity goes like 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. Reduced Dimension</a:t>
            </a:r>
          </a:p>
          <a:p>
            <a:pPr eaLnBrk="1" hangingPunct="1"/>
            <a:r>
              <a:rPr lang="en-US" sz="2400" dirty="0" smtClean="0"/>
              <a:t>There is an unexplored </a:t>
            </a:r>
            <a:r>
              <a:rPr lang="en-US" sz="2400" dirty="0" smtClean="0">
                <a:solidFill>
                  <a:srgbClr val="FFFF00"/>
                </a:solidFill>
              </a:rPr>
              <a:t>deterministic annealed </a:t>
            </a:r>
            <a:r>
              <a:rPr lang="en-US" sz="2400" dirty="0" smtClean="0"/>
              <a:t>version of it</a:t>
            </a:r>
          </a:p>
          <a:p>
            <a:pPr eaLnBrk="1" hangingPunct="1"/>
            <a:r>
              <a:rPr lang="en-US" sz="2400" dirty="0" smtClean="0"/>
              <a:t>Could just view as non linear </a:t>
            </a:r>
            <a:r>
              <a:rPr lang="en-US" sz="2400" dirty="0" smtClean="0">
                <a:solidFill>
                  <a:srgbClr val="FFFF00"/>
                </a:solidFill>
                <a:sym typeface="Symbol"/>
              </a:rPr>
              <a:t></a:t>
            </a:r>
            <a:r>
              <a:rPr lang="en-US" sz="2400" baseline="30000" dirty="0" smtClean="0">
                <a:solidFill>
                  <a:srgbClr val="FFFF00"/>
                </a:solidFill>
                <a:sym typeface="Symbol"/>
              </a:rPr>
              <a:t>2</a:t>
            </a:r>
            <a:r>
              <a:rPr lang="en-US" sz="2400" dirty="0" smtClean="0">
                <a:sym typeface="Symbol"/>
              </a:rPr>
              <a:t> problem (Tapia et al. Rice)</a:t>
            </a:r>
          </a:p>
          <a:p>
            <a:pPr eaLnBrk="1" hangingPunct="1"/>
            <a:r>
              <a:rPr lang="en-US" sz="2400" dirty="0" smtClean="0">
                <a:sym typeface="Symbol"/>
              </a:rPr>
              <a:t>All will/do parallelize with high efficiency</a:t>
            </a:r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3600" dirty="0" smtClean="0"/>
              <a:t>Obesity Patient ~ 20 dimensional data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7E66C13-52A8-40FC-83B6-CDCF335123F1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3886200" y="914400"/>
            <a:ext cx="5105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 dirty="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Will use our 8 node </a:t>
            </a:r>
            <a:r>
              <a:rPr lang="en-US" sz="2400" b="1" kern="1200" dirty="0" smtClean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Windows HPC system </a:t>
            </a:r>
            <a:r>
              <a:rPr lang="en-US" sz="24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to  run 36,000 records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 dirty="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Working with Gilbert Liu IUPUI to map patient clusters to environmental factors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990600"/>
            <a:ext cx="2895600" cy="2776954"/>
            <a:chOff x="152400" y="1371600"/>
            <a:chExt cx="2895600" cy="2776954"/>
          </a:xfrm>
        </p:grpSpPr>
        <p:pic>
          <p:nvPicPr>
            <p:cNvPr id="31748" name="Picture 2"/>
            <p:cNvPicPr>
              <a:picLocks noChangeAspect="1" noChangeArrowheads="1"/>
            </p:cNvPicPr>
            <p:nvPr/>
          </p:nvPicPr>
          <p:blipFill>
            <a:blip r:embed="rId3"/>
            <a:srcRect l="10770" t="42123" r="70801" b="38449"/>
            <a:stretch>
              <a:fillRect/>
            </a:stretch>
          </p:blipFill>
          <p:spPr bwMode="auto">
            <a:xfrm>
              <a:off x="152400" y="1371600"/>
              <a:ext cx="2895600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152400" y="3810000"/>
              <a:ext cx="2819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2000 records         6 Clusters</a:t>
              </a: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 l="17777" t="46372" r="60263" b="38023"/>
          <a:stretch>
            <a:fillRect/>
          </a:stretch>
        </p:blipFill>
        <p:spPr bwMode="auto">
          <a:xfrm>
            <a:off x="152400" y="4267200"/>
            <a:ext cx="2819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/>
          <a:srcRect l="10005" t="54940" r="66979" b="30238"/>
          <a:stretch>
            <a:fillRect/>
          </a:stretch>
        </p:blipFill>
        <p:spPr bwMode="auto">
          <a:xfrm>
            <a:off x="3962400" y="4419600"/>
            <a:ext cx="2667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4038600" y="5791200"/>
            <a:ext cx="24016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Refinement of 3 </a:t>
            </a:r>
            <a:r>
              <a:rPr lang="en-US" sz="2000" b="1" kern="1200" dirty="0" smtClean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of </a:t>
            </a:r>
            <a:br>
              <a:rPr lang="en-US" sz="2000" b="1" kern="1200" dirty="0" smtClean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en-US" sz="2000" b="1" kern="1200" dirty="0" smtClean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clusters to left </a:t>
            </a:r>
            <a:r>
              <a:rPr lang="en-US" sz="20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into 5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152400" y="5867400"/>
            <a:ext cx="2819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4000 </a:t>
            </a:r>
            <a:r>
              <a:rPr lang="en-US" sz="2400" b="1" kern="1200" dirty="0" smtClean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records 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 dirty="0" smtClean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8 Clusters</a:t>
            </a:r>
            <a:endParaRPr lang="en-US" sz="2400" b="1" kern="1200" dirty="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algn="ctr">
              <a:defRPr/>
            </a:pPr>
            <a:r>
              <a:rPr lang="en-US" sz="4000" dirty="0" smtClean="0">
                <a:solidFill>
                  <a:srgbClr val="FFFF00"/>
                </a:solidFill>
              </a:rPr>
              <a:t>Windows Thread Runtime System</a:t>
            </a:r>
          </a:p>
        </p:txBody>
      </p:sp>
      <p:sp>
        <p:nvSpPr>
          <p:cNvPr id="70658" name="Rectangle 3"/>
          <p:cNvSpPr>
            <a:spLocks noGrp="1"/>
          </p:cNvSpPr>
          <p:nvPr>
            <p:ph type="body" idx="4294967295"/>
          </p:nvPr>
        </p:nvSpPr>
        <p:spPr>
          <a:xfrm>
            <a:off x="0" y="609600"/>
            <a:ext cx="9144000" cy="6248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We implement thread parallelism using Microsoft CCR</a:t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altLang="ja-JP" sz="2400" dirty="0" smtClean="0">
                <a:solidFill>
                  <a:srgbClr val="FFFF00"/>
                </a:solidFill>
                <a:ea typeface="ＭＳ Ｐゴシック"/>
                <a:cs typeface="ＭＳ Ｐゴシック"/>
              </a:rPr>
              <a:t>Concurrency and Coordination Runtime</a:t>
            </a:r>
            <a:r>
              <a:rPr lang="en-US" altLang="ja-JP" sz="2400" dirty="0" smtClean="0">
                <a:ea typeface="ＭＳ Ｐゴシック"/>
                <a:cs typeface="ＭＳ Ｐゴシック"/>
              </a:rPr>
              <a:t>)</a:t>
            </a:r>
            <a:r>
              <a:rPr lang="en-US" sz="2400" dirty="0" smtClean="0"/>
              <a:t> as it supports both MPI rendezvous and dynamic (spawned) threading style of parallelism </a:t>
            </a:r>
            <a:r>
              <a:rPr lang="en-US" sz="2400" dirty="0" smtClean="0">
                <a:hlinkClick r:id="rId3"/>
              </a:rPr>
              <a:t>http://msdn.microsoft.com/robotics/</a:t>
            </a:r>
            <a:r>
              <a:rPr lang="en-US" sz="24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CCR Supports exchange of messages between threads using </a:t>
            </a:r>
            <a:r>
              <a:rPr lang="en-US" sz="2400" dirty="0" smtClean="0">
                <a:solidFill>
                  <a:srgbClr val="FFFF00"/>
                </a:solidFill>
              </a:rPr>
              <a:t>named ports </a:t>
            </a:r>
            <a:r>
              <a:rPr lang="en-US" sz="2400" dirty="0" smtClean="0"/>
              <a:t>and has primitives like:</a:t>
            </a:r>
            <a:endParaRPr lang="en-US" sz="2400" dirty="0" smtClean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err="1" smtClean="0">
                <a:solidFill>
                  <a:srgbClr val="FFFF00"/>
                </a:solidFill>
              </a:rPr>
              <a:t>FromHandler</a:t>
            </a:r>
            <a:r>
              <a:rPr lang="en-US" sz="2400" dirty="0" smtClean="0">
                <a:solidFill>
                  <a:srgbClr val="FFFF00"/>
                </a:solidFill>
              </a:rPr>
              <a:t>:</a:t>
            </a:r>
            <a:r>
              <a:rPr lang="en-US" sz="2400" dirty="0" smtClean="0"/>
              <a:t> Spawn threads without reading ports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FF00"/>
                </a:solidFill>
              </a:rPr>
              <a:t>Receive:</a:t>
            </a:r>
            <a:r>
              <a:rPr lang="en-US" sz="2400" dirty="0" smtClean="0"/>
              <a:t> Each handler reads one item from a single port</a:t>
            </a:r>
          </a:p>
          <a:p>
            <a:pPr>
              <a:lnSpc>
                <a:spcPct val="80000"/>
              </a:lnSpc>
            </a:pPr>
            <a:r>
              <a:rPr lang="en-US" sz="2400" dirty="0" err="1" smtClean="0">
                <a:solidFill>
                  <a:srgbClr val="FFFF00"/>
                </a:solidFill>
              </a:rPr>
              <a:t>MultipleItemReceive</a:t>
            </a:r>
            <a:r>
              <a:rPr lang="en-US" sz="2400" dirty="0" smtClean="0">
                <a:solidFill>
                  <a:srgbClr val="FFFF00"/>
                </a:solidFill>
              </a:rPr>
              <a:t>:</a:t>
            </a:r>
            <a:r>
              <a:rPr lang="en-US" sz="2400" dirty="0" smtClean="0"/>
              <a:t> Each handler reads a prescribed number of items of a given type from a given port. Note items in a port can be general structures but all must have same type.</a:t>
            </a:r>
          </a:p>
          <a:p>
            <a:pPr>
              <a:lnSpc>
                <a:spcPct val="80000"/>
              </a:lnSpc>
            </a:pPr>
            <a:r>
              <a:rPr lang="en-US" sz="2400" dirty="0" err="1" smtClean="0">
                <a:solidFill>
                  <a:srgbClr val="FFFF00"/>
                </a:solidFill>
              </a:rPr>
              <a:t>MultiplePortReceive</a:t>
            </a:r>
            <a:r>
              <a:rPr lang="en-US" sz="2400" dirty="0" smtClean="0">
                <a:solidFill>
                  <a:srgbClr val="FFFF00"/>
                </a:solidFill>
              </a:rPr>
              <a:t>:</a:t>
            </a:r>
            <a:r>
              <a:rPr lang="en-US" sz="2400" dirty="0" smtClean="0"/>
              <a:t> Each handler reads a one item of a given type from multiple ports.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CCR has fewer primitives than MPI but can implement MPI collectives efficiently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Can use DSS </a:t>
            </a:r>
            <a:r>
              <a:rPr lang="en-US" altLang="ja-JP" sz="2400" dirty="0" smtClean="0">
                <a:ea typeface="ＭＳ Ｐゴシック"/>
                <a:cs typeface="ＭＳ Ｐゴシック"/>
              </a:rPr>
              <a:t>(</a:t>
            </a:r>
            <a:r>
              <a:rPr lang="en-US" altLang="ja-JP" sz="2400" dirty="0" smtClean="0">
                <a:solidFill>
                  <a:srgbClr val="FFFF00"/>
                </a:solidFill>
                <a:ea typeface="ＭＳ Ｐゴシック"/>
                <a:cs typeface="ＭＳ Ｐゴシック"/>
              </a:rPr>
              <a:t>Decentralized System Services</a:t>
            </a:r>
            <a:r>
              <a:rPr lang="en-US" altLang="ja-JP" sz="2400" dirty="0" smtClean="0">
                <a:ea typeface="ＭＳ Ｐゴシック"/>
                <a:cs typeface="ＭＳ Ｐゴシック"/>
              </a:rPr>
              <a:t>) </a:t>
            </a:r>
            <a:r>
              <a:rPr lang="en-US" sz="2400" dirty="0" smtClean="0"/>
              <a:t>built in terms of CCR for </a:t>
            </a:r>
            <a:r>
              <a:rPr lang="en-US" sz="2400" dirty="0" smtClean="0">
                <a:solidFill>
                  <a:srgbClr val="FFFF00"/>
                </a:solidFill>
              </a:rPr>
              <a:t>service</a:t>
            </a:r>
            <a:r>
              <a:rPr lang="en-US" sz="2400" dirty="0" smtClean="0"/>
              <a:t> model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DSS has ~35 </a:t>
            </a:r>
            <a:r>
              <a:rPr lang="en-US" sz="2400" dirty="0" smtClean="0">
                <a:cs typeface="Arial" pitchFamily="34" charset="0"/>
              </a:rPr>
              <a:t>µs</a:t>
            </a:r>
            <a:r>
              <a:rPr lang="en-US" sz="2400" dirty="0" smtClean="0"/>
              <a:t> and CCR a few </a:t>
            </a:r>
            <a:r>
              <a:rPr lang="en-US" sz="2400" dirty="0" smtClean="0">
                <a:cs typeface="Arial" pitchFamily="34" charset="0"/>
              </a:rPr>
              <a:t>µs overhead</a:t>
            </a: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548" name="Group 164"/>
          <p:cNvGraphicFramePr>
            <a:graphicFrameLocks noGrp="1"/>
          </p:cNvGraphicFramePr>
          <p:nvPr/>
        </p:nvGraphicFramePr>
        <p:xfrm>
          <a:off x="0" y="0"/>
          <a:ext cx="9144000" cy="6476993"/>
        </p:xfrm>
        <a:graphic>
          <a:graphicData uri="http://schemas.openxmlformats.org/drawingml/2006/table">
            <a:tbl>
              <a:tblPr/>
              <a:tblGrid>
                <a:gridCol w="1719470"/>
                <a:gridCol w="1378226"/>
                <a:gridCol w="1557130"/>
                <a:gridCol w="1128092"/>
                <a:gridCol w="1335157"/>
                <a:gridCol w="2025925"/>
              </a:tblGrid>
              <a:tr h="370115"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MPI Exchange Latency in µs (20-30 µs computation between messaging)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927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Machine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OS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Runtime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Grains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Parallelism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MPI Latency 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row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Intel8c:gf12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(8 core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2.33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Ghz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(in 2 chips)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Redhat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MPJE(Java)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181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MPICH2 (C)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40.0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MPICH2:Fast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39.3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Nemesis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4.21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Intel8c:gf20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(8 core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2.33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Ghz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Fedora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MPJE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157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mpiJava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111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MPICH2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64.2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row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Intel8b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(8 core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2.66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Ghz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Vista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MPJE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170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Fedora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MPJE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142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Fedora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mpiJava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Vista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CCR (C#)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Thread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20.2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row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AMD4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(4 core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2.19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Ghz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XP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MPJE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185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Redhat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MPJE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152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mpiJava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99.4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MPICH2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39.3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XP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CCR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Thread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16.3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Intel(4 core)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XP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CCR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Thread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25.8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</a:tbl>
          </a:graphicData>
        </a:graphic>
      </p:graphicFrame>
      <p:sp>
        <p:nvSpPr>
          <p:cNvPr id="988281" name="Rectangle 115"/>
          <p:cNvSpPr>
            <a:spLocks noChangeArrowheads="1"/>
          </p:cNvSpPr>
          <p:nvPr/>
        </p:nvSpPr>
        <p:spPr bwMode="auto">
          <a:xfrm>
            <a:off x="8305800" y="6477000"/>
            <a:ext cx="769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i="1" kern="1200">
                <a:solidFill>
                  <a:srgbClr val="1851CE"/>
                </a:solidFill>
                <a:latin typeface="Calibri" pitchFamily="34" charset="0"/>
                <a:ea typeface="+mn-ea"/>
                <a:cs typeface="+mn-cs"/>
              </a:rPr>
              <a:t>S</a:t>
            </a:r>
            <a:r>
              <a:rPr lang="en-US" b="1" i="1" kern="1200">
                <a:solidFill>
                  <a:srgbClr val="E40701"/>
                </a:solidFill>
                <a:latin typeface="Calibri" pitchFamily="34" charset="0"/>
                <a:ea typeface="+mn-ea"/>
                <a:cs typeface="+mn-cs"/>
              </a:rPr>
              <a:t>A</a:t>
            </a:r>
            <a:r>
              <a:rPr lang="en-US" b="1" i="1" kern="1200">
                <a:solidFill>
                  <a:srgbClr val="EFBA00"/>
                </a:solidFill>
                <a:latin typeface="Calibri" pitchFamily="34" charset="0"/>
                <a:ea typeface="+mn-ea"/>
                <a:cs typeface="+mn-cs"/>
              </a:rPr>
              <a:t>L</a:t>
            </a:r>
            <a:r>
              <a:rPr lang="en-US" b="1" i="1" kern="1200">
                <a:solidFill>
                  <a:srgbClr val="1851CE"/>
                </a:solidFill>
                <a:latin typeface="Calibri" pitchFamily="34" charset="0"/>
                <a:ea typeface="+mn-ea"/>
                <a:cs typeface="+mn-cs"/>
              </a:rPr>
              <a:t>S</a:t>
            </a:r>
            <a:r>
              <a:rPr lang="en-US" b="1" i="1" kern="1200">
                <a:solidFill>
                  <a:srgbClr val="18A221"/>
                </a:solidFill>
                <a:latin typeface="Calibri" pitchFamily="34" charset="0"/>
                <a:ea typeface="+mn-ea"/>
                <a:cs typeface="+mn-cs"/>
              </a:rPr>
              <a:t>A</a:t>
            </a:r>
            <a:endParaRPr lang="en-US" kern="1200">
              <a:solidFill>
                <a:srgbClr val="EFEFEF"/>
              </a:solidFill>
              <a:latin typeface="Corbel" pitchFamily="34" charset="0"/>
              <a:ea typeface="+mn-ea"/>
              <a:cs typeface="+mn-cs"/>
            </a:endParaRPr>
          </a:p>
        </p:txBody>
      </p:sp>
      <p:sp>
        <p:nvSpPr>
          <p:cNvPr id="988282" name="Text Box 165"/>
          <p:cNvSpPr txBox="1">
            <a:spLocks noChangeArrowheads="1"/>
          </p:cNvSpPr>
          <p:nvPr/>
        </p:nvSpPr>
        <p:spPr bwMode="auto">
          <a:xfrm>
            <a:off x="2057400" y="6491288"/>
            <a:ext cx="542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381000" rtl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EFEFEF"/>
                </a:solidFill>
                <a:latin typeface="Arial" pitchFamily="34" charset="0"/>
                <a:ea typeface="+mn-ea"/>
                <a:cs typeface="+mn-cs"/>
              </a:rPr>
              <a:t>Messaging </a:t>
            </a:r>
            <a:r>
              <a:rPr lang="en-US" kern="1200">
                <a:solidFill>
                  <a:srgbClr val="FFC000"/>
                </a:solidFill>
                <a:latin typeface="Arial" pitchFamily="34" charset="0"/>
                <a:ea typeface="+mn-ea"/>
                <a:cs typeface="+mn-cs"/>
              </a:rPr>
              <a:t>CCR</a:t>
            </a:r>
            <a:r>
              <a:rPr lang="en-US" kern="1200">
                <a:solidFill>
                  <a:srgbClr val="EFEFEF"/>
                </a:solidFill>
                <a:latin typeface="Arial" pitchFamily="34" charset="0"/>
                <a:ea typeface="+mn-ea"/>
                <a:cs typeface="+mn-cs"/>
              </a:rPr>
              <a:t> versus </a:t>
            </a:r>
            <a:r>
              <a:rPr lang="en-US" kern="1200">
                <a:solidFill>
                  <a:srgbClr val="FFC000"/>
                </a:solidFill>
                <a:latin typeface="Arial" pitchFamily="34" charset="0"/>
                <a:ea typeface="+mn-ea"/>
                <a:cs typeface="+mn-cs"/>
              </a:rPr>
              <a:t>MPI</a:t>
            </a:r>
            <a:r>
              <a:rPr lang="en-US" kern="1200">
                <a:solidFill>
                  <a:srgbClr val="FFFF00"/>
                </a:solidFill>
                <a:latin typeface="Arial" pitchFamily="34" charset="0"/>
                <a:ea typeface="+mn-ea"/>
                <a:cs typeface="+mn-cs"/>
              </a:rPr>
              <a:t>             </a:t>
            </a:r>
            <a:r>
              <a:rPr lang="en-US" kern="1200">
                <a:solidFill>
                  <a:srgbClr val="FFC000"/>
                </a:solidFill>
                <a:latin typeface="Arial" pitchFamily="34" charset="0"/>
                <a:ea typeface="+mn-ea"/>
                <a:cs typeface="+mn-cs"/>
              </a:rPr>
              <a:t>C#</a:t>
            </a:r>
            <a:r>
              <a:rPr lang="en-US" kern="1200">
                <a:solidFill>
                  <a:srgbClr val="EFEFEF"/>
                </a:solidFill>
                <a:latin typeface="Arial" pitchFamily="34" charset="0"/>
                <a:ea typeface="+mn-ea"/>
                <a:cs typeface="+mn-cs"/>
              </a:rPr>
              <a:t> v. </a:t>
            </a:r>
            <a:r>
              <a:rPr lang="en-US" kern="1200">
                <a:solidFill>
                  <a:srgbClr val="FFC000"/>
                </a:solidFill>
                <a:latin typeface="Arial" pitchFamily="34" charset="0"/>
                <a:ea typeface="+mn-ea"/>
                <a:cs typeface="+mn-cs"/>
              </a:rPr>
              <a:t>C</a:t>
            </a:r>
            <a:r>
              <a:rPr lang="en-US" kern="1200">
                <a:solidFill>
                  <a:srgbClr val="EFEFEF"/>
                </a:solidFill>
                <a:latin typeface="Arial" pitchFamily="34" charset="0"/>
                <a:ea typeface="+mn-ea"/>
                <a:cs typeface="+mn-cs"/>
              </a:rPr>
              <a:t> v. </a:t>
            </a:r>
            <a:r>
              <a:rPr lang="en-US" kern="1200">
                <a:solidFill>
                  <a:srgbClr val="FFC000"/>
                </a:solidFill>
                <a:latin typeface="Arial" pitchFamily="34" charset="0"/>
                <a:ea typeface="+mn-ea"/>
                <a:cs typeface="+mn-cs"/>
              </a:rPr>
              <a:t>Java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/>
              <a:t>MPI is outside the mainstream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9067800" cy="6096000"/>
          </a:xfrm>
        </p:spPr>
        <p:txBody>
          <a:bodyPr/>
          <a:lstStyle/>
          <a:p>
            <a:r>
              <a:rPr lang="en-US" sz="2400" dirty="0" smtClean="0">
                <a:solidFill>
                  <a:srgbClr val="FFFF00"/>
                </a:solidFill>
              </a:rPr>
              <a:t>Multicore</a:t>
            </a:r>
            <a:r>
              <a:rPr lang="en-US" sz="2400" dirty="0" smtClean="0"/>
              <a:t> best practice and </a:t>
            </a:r>
            <a:r>
              <a:rPr lang="en-US" sz="2400" dirty="0" smtClean="0">
                <a:solidFill>
                  <a:srgbClr val="FFFF00"/>
                </a:solidFill>
              </a:rPr>
              <a:t>large scale </a:t>
            </a:r>
            <a:r>
              <a:rPr lang="en-US" sz="2400" dirty="0" smtClean="0"/>
              <a:t>distributed processing not </a:t>
            </a:r>
            <a:r>
              <a:rPr lang="en-US" sz="2400" dirty="0" smtClean="0">
                <a:solidFill>
                  <a:srgbClr val="FFFF00"/>
                </a:solidFill>
              </a:rPr>
              <a:t>scientific computing</a:t>
            </a:r>
            <a:r>
              <a:rPr lang="en-US" sz="2400" dirty="0" smtClean="0"/>
              <a:t> will drive</a:t>
            </a:r>
          </a:p>
          <a:p>
            <a:r>
              <a:rPr lang="en-US" sz="2400" dirty="0" smtClean="0"/>
              <a:t>Party Line Parallel Programming Model: </a:t>
            </a:r>
            <a:r>
              <a:rPr lang="en-US" sz="2400" dirty="0" smtClean="0">
                <a:solidFill>
                  <a:srgbClr val="FFFF00"/>
                </a:solidFill>
              </a:rPr>
              <a:t>Workflow (parallel--distributed) controlling optimized library calls</a:t>
            </a:r>
          </a:p>
          <a:p>
            <a:pPr lvl="1"/>
            <a:r>
              <a:rPr lang="en-US" dirty="0" smtClean="0"/>
              <a:t>Core parallel implementations no easier than before; deployment is easier</a:t>
            </a:r>
          </a:p>
          <a:p>
            <a:r>
              <a:rPr lang="en-US" sz="2400" dirty="0" smtClean="0"/>
              <a:t>MPI is wonderful </a:t>
            </a:r>
            <a:r>
              <a:rPr lang="en-US" sz="2400" dirty="0" smtClean="0">
                <a:solidFill>
                  <a:srgbClr val="FFFF00"/>
                </a:solidFill>
              </a:rPr>
              <a:t>but</a:t>
            </a:r>
            <a:r>
              <a:rPr lang="en-US" sz="2400" dirty="0" smtClean="0"/>
              <a:t> it will be ignored in real world unless simplified; competition from thread and distributed system technology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CCR</a:t>
            </a:r>
            <a:r>
              <a:rPr lang="en-US" sz="2400" dirty="0" smtClean="0"/>
              <a:t> from Microsoft – only ~7 primitives – is one possible commodity multicore driver</a:t>
            </a:r>
          </a:p>
          <a:p>
            <a:pPr lvl="1"/>
            <a:r>
              <a:rPr lang="en-US" dirty="0" smtClean="0"/>
              <a:t>It is roughly active messages</a:t>
            </a:r>
          </a:p>
          <a:p>
            <a:pPr lvl="1"/>
            <a:r>
              <a:rPr lang="en-US" dirty="0" smtClean="0"/>
              <a:t>Runs MPI style codes fine on multicore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Mashups</a:t>
            </a:r>
            <a:r>
              <a:rPr lang="en-US" sz="2400" dirty="0" smtClean="0"/>
              <a:t>,</a:t>
            </a:r>
            <a:r>
              <a:rPr lang="en-US" sz="2400" dirty="0" smtClean="0">
                <a:solidFill>
                  <a:srgbClr val="FFFF00"/>
                </a:solidFill>
              </a:rPr>
              <a:t> Hadoop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FFFF00"/>
                </a:solidFill>
              </a:rPr>
              <a:t>Multicore</a:t>
            </a:r>
            <a:r>
              <a:rPr lang="en-US" sz="2400" dirty="0" smtClean="0"/>
              <a:t> and their relations are likely to replace current </a:t>
            </a:r>
            <a:r>
              <a:rPr lang="en-US" sz="2400" dirty="0" smtClean="0">
                <a:solidFill>
                  <a:srgbClr val="FFFF00"/>
                </a:solidFill>
              </a:rPr>
              <a:t>workflow</a:t>
            </a:r>
            <a:r>
              <a:rPr lang="en-US" sz="2400" dirty="0" smtClean="0"/>
              <a:t> (BPEL ..)</a:t>
            </a:r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2C606-098A-47A5-B85F-3A7240FEB22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4000" dirty="0" smtClean="0"/>
              <a:t>Consider a Collection of Computers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991600" cy="5562600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dirty="0" smtClean="0"/>
              <a:t>We can have various </a:t>
            </a:r>
            <a:r>
              <a:rPr lang="en-US" dirty="0" smtClean="0">
                <a:solidFill>
                  <a:srgbClr val="FFFF00"/>
                </a:solidFill>
              </a:rPr>
              <a:t>hardware</a:t>
            </a:r>
          </a:p>
          <a:p>
            <a:pPr lvl="1">
              <a:lnSpc>
                <a:spcPts val="3000"/>
              </a:lnSpc>
            </a:pPr>
            <a:r>
              <a:rPr lang="en-US" dirty="0" smtClean="0">
                <a:solidFill>
                  <a:srgbClr val="FFFF00"/>
                </a:solidFill>
              </a:rPr>
              <a:t>Multicore </a:t>
            </a:r>
            <a:r>
              <a:rPr lang="en-US" dirty="0" smtClean="0"/>
              <a:t>– Shared memory, low latency</a:t>
            </a:r>
          </a:p>
          <a:p>
            <a:pPr lvl="1">
              <a:lnSpc>
                <a:spcPts val="3000"/>
              </a:lnSpc>
            </a:pPr>
            <a:r>
              <a:rPr lang="en-US" dirty="0" smtClean="0">
                <a:solidFill>
                  <a:srgbClr val="FFFF00"/>
                </a:solidFill>
              </a:rPr>
              <a:t>High quality Cluster </a:t>
            </a:r>
            <a:r>
              <a:rPr lang="en-US" dirty="0" smtClean="0"/>
              <a:t>– Distributed Memory, Low latency</a:t>
            </a:r>
          </a:p>
          <a:p>
            <a:pPr lvl="1">
              <a:lnSpc>
                <a:spcPts val="3000"/>
              </a:lnSpc>
            </a:pPr>
            <a:r>
              <a:rPr lang="en-US" dirty="0" smtClean="0"/>
              <a:t>Standard </a:t>
            </a:r>
            <a:r>
              <a:rPr lang="en-US" dirty="0" smtClean="0">
                <a:solidFill>
                  <a:srgbClr val="FFFF00"/>
                </a:solidFill>
              </a:rPr>
              <a:t>distributed system </a:t>
            </a:r>
            <a:r>
              <a:rPr lang="en-US" dirty="0" smtClean="0"/>
              <a:t>– Distributed Memory, High latency</a:t>
            </a:r>
          </a:p>
          <a:p>
            <a:pPr>
              <a:lnSpc>
                <a:spcPts val="3000"/>
              </a:lnSpc>
            </a:pPr>
            <a:r>
              <a:rPr lang="en-US" dirty="0" smtClean="0"/>
              <a:t>We can program the coordination of these  units by</a:t>
            </a:r>
          </a:p>
          <a:p>
            <a:pPr lvl="1">
              <a:lnSpc>
                <a:spcPts val="3000"/>
              </a:lnSpc>
            </a:pPr>
            <a:r>
              <a:rPr lang="en-US" dirty="0" smtClean="0">
                <a:solidFill>
                  <a:srgbClr val="FFFF00"/>
                </a:solidFill>
              </a:rPr>
              <a:t>Threads</a:t>
            </a:r>
            <a:r>
              <a:rPr lang="en-US" dirty="0" smtClean="0"/>
              <a:t> on cores</a:t>
            </a:r>
          </a:p>
          <a:p>
            <a:pPr lvl="1">
              <a:lnSpc>
                <a:spcPts val="3000"/>
              </a:lnSpc>
            </a:pPr>
            <a:r>
              <a:rPr lang="en-US" dirty="0" smtClean="0">
                <a:solidFill>
                  <a:srgbClr val="FFFF00"/>
                </a:solidFill>
              </a:rPr>
              <a:t>MPI </a:t>
            </a:r>
            <a:r>
              <a:rPr lang="en-US" dirty="0" smtClean="0"/>
              <a:t>on cores and/or between nodes</a:t>
            </a:r>
          </a:p>
          <a:p>
            <a:pPr lvl="1">
              <a:lnSpc>
                <a:spcPts val="3000"/>
              </a:lnSpc>
            </a:pPr>
            <a:r>
              <a:rPr lang="en-US" dirty="0" smtClean="0">
                <a:solidFill>
                  <a:srgbClr val="FFFF00"/>
                </a:solidFill>
              </a:rPr>
              <a:t>MapReduce/Hadoop/Dryad../AVS </a:t>
            </a:r>
            <a:r>
              <a:rPr lang="en-US" dirty="0" smtClean="0"/>
              <a:t>for dataflow</a:t>
            </a:r>
          </a:p>
          <a:p>
            <a:pPr lvl="1">
              <a:lnSpc>
                <a:spcPts val="3000"/>
              </a:lnSpc>
            </a:pPr>
            <a:r>
              <a:rPr lang="en-US" dirty="0" smtClean="0">
                <a:solidFill>
                  <a:srgbClr val="FFFF00"/>
                </a:solidFill>
              </a:rPr>
              <a:t>Workflow</a:t>
            </a:r>
            <a:r>
              <a:rPr lang="en-US" dirty="0" smtClean="0"/>
              <a:t> linking services</a:t>
            </a:r>
          </a:p>
          <a:p>
            <a:pPr lvl="1">
              <a:lnSpc>
                <a:spcPts val="3000"/>
              </a:lnSpc>
            </a:pPr>
            <a:r>
              <a:rPr lang="en-US" dirty="0" smtClean="0"/>
              <a:t>These can all be considered as some sort of execution </a:t>
            </a:r>
            <a:r>
              <a:rPr lang="en-US" dirty="0" smtClean="0">
                <a:solidFill>
                  <a:srgbClr val="FFFF00"/>
                </a:solidFill>
              </a:rPr>
              <a:t>unit exchanging messages with some other unit</a:t>
            </a:r>
          </a:p>
          <a:p>
            <a:pPr>
              <a:lnSpc>
                <a:spcPts val="3000"/>
              </a:lnSpc>
            </a:pPr>
            <a:r>
              <a:rPr lang="en-US" dirty="0" smtClean="0"/>
              <a:t>And there are </a:t>
            </a:r>
            <a:r>
              <a:rPr lang="en-US" dirty="0" smtClean="0">
                <a:solidFill>
                  <a:srgbClr val="FFFF00"/>
                </a:solidFill>
              </a:rPr>
              <a:t>higher level programming models </a:t>
            </a:r>
            <a:r>
              <a:rPr lang="en-US" dirty="0" smtClean="0"/>
              <a:t>such as </a:t>
            </a:r>
            <a:r>
              <a:rPr lang="en-US" dirty="0" err="1" smtClean="0"/>
              <a:t>OpenMP</a:t>
            </a:r>
            <a:r>
              <a:rPr lang="en-US" dirty="0" smtClean="0"/>
              <a:t>, PGAS, HPCS Languages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2C606-098A-47A5-B85F-3A7240FEB22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85800"/>
            <a:ext cx="559209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dirty="0" smtClean="0"/>
              <a:t>CCR Performance: </a:t>
            </a:r>
            <a:r>
              <a:rPr lang="en-US" sz="3600" dirty="0" smtClean="0"/>
              <a:t>8-24 core servers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4648200"/>
            <a:ext cx="9144000" cy="1447800"/>
          </a:xfrm>
        </p:spPr>
        <p:txBody>
          <a:bodyPr/>
          <a:lstStyle/>
          <a:p>
            <a:r>
              <a:rPr lang="en-US" dirty="0" smtClean="0"/>
              <a:t>Patient Record Clustering by pairwise O(N</a:t>
            </a:r>
            <a:r>
              <a:rPr lang="en-US" baseline="30000" dirty="0" smtClean="0"/>
              <a:t>2</a:t>
            </a:r>
            <a:r>
              <a:rPr lang="en-US" dirty="0" smtClean="0"/>
              <a:t>) Deterministic Annealing</a:t>
            </a:r>
          </a:p>
          <a:p>
            <a:r>
              <a:rPr lang="en-US" dirty="0" smtClean="0"/>
              <a:t>“Real” (not scaled) speedup of 14.8 on 16 cores on 4000 points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4038600"/>
            <a:ext cx="4074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          2             4               8          16     cores</a:t>
            </a:r>
            <a:endParaRPr lang="en-US" dirty="0"/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219200" y="838200"/>
            <a:ext cx="182242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Parallel</a:t>
            </a:r>
            <a:br>
              <a:rPr lang="en-US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</a:br>
            <a:r>
              <a:rPr lang="en-US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Overhead </a:t>
            </a:r>
            <a:r>
              <a:rPr lang="en-US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/>
            </a:r>
            <a:br>
              <a:rPr lang="en-US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</a:br>
            <a:r>
              <a:rPr lang="en-US" dirty="0" smtClean="0">
                <a:solidFill>
                  <a:srgbClr val="000000"/>
                </a:solidFill>
                <a:latin typeface="Arial" pitchFamily="34" charset="0"/>
                <a:sym typeface="Symbol"/>
              </a:rPr>
              <a:t> 1-efficiency</a:t>
            </a:r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kern="1200" dirty="0" smtClean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=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(</a:t>
            </a:r>
            <a:r>
              <a:rPr lang="en-US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PT(P)/T(1)-1)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On P processors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= (1/efficiency)-</a:t>
            </a:r>
            <a:r>
              <a:rPr lang="en-US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1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 l="10770" t="42123" r="70801" b="38449"/>
          <a:stretch>
            <a:fillRect/>
          </a:stretch>
        </p:blipFill>
        <p:spPr bwMode="auto">
          <a:xfrm>
            <a:off x="6172200" y="1143000"/>
            <a:ext cx="2895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0" y="0"/>
            <a:ext cx="6341656" cy="4547175"/>
            <a:chOff x="838200" y="2971800"/>
            <a:chExt cx="6341656" cy="4547175"/>
          </a:xfrm>
          <a:solidFill>
            <a:schemeClr val="bg1"/>
          </a:solidFill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38200" y="2971800"/>
              <a:ext cx="6341656" cy="37338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TextBox 11"/>
            <p:cNvSpPr txBox="1"/>
            <p:nvPr/>
          </p:nvSpPr>
          <p:spPr>
            <a:xfrm>
              <a:off x="990600" y="6934200"/>
              <a:ext cx="5250605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 smtClean="0"/>
                <a:t>Dell Intel 6 core chip with 4 sockets added to AMD results</a:t>
              </a:r>
              <a:br>
                <a:rPr lang="en-US" dirty="0" smtClean="0"/>
              </a:br>
              <a:r>
                <a:rPr lang="en-US" dirty="0" smtClean="0"/>
                <a:t>Intel core about 20-30% faster than Barcelona AMD core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00200" y="6629400"/>
              <a:ext cx="3972049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        </a:t>
              </a:r>
              <a:r>
                <a:rPr lang="en-US" dirty="0" smtClean="0"/>
                <a:t>  2            </a:t>
              </a:r>
              <a:r>
                <a:rPr lang="en-US" dirty="0" smtClean="0"/>
                <a:t>4           </a:t>
              </a:r>
              <a:r>
                <a:rPr lang="en-US" dirty="0" smtClean="0"/>
                <a:t>8       16       24  </a:t>
              </a:r>
              <a:r>
                <a:rPr lang="en-US" dirty="0" smtClean="0"/>
                <a:t>cores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0" y="4549676"/>
            <a:ext cx="9144000" cy="2308324"/>
            <a:chOff x="0" y="4549676"/>
            <a:chExt cx="9144000" cy="2308324"/>
          </a:xfrm>
          <a:solidFill>
            <a:schemeClr val="bg1"/>
          </a:solidFill>
        </p:grpSpPr>
        <p:sp>
          <p:nvSpPr>
            <p:cNvPr id="14" name="Rectangle 13"/>
            <p:cNvSpPr/>
            <p:nvPr/>
          </p:nvSpPr>
          <p:spPr>
            <a:xfrm>
              <a:off x="4572000" y="4549676"/>
              <a:ext cx="4572000" cy="230832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l"/>
              <a:r>
                <a:rPr lang="en-US" dirty="0" smtClean="0"/>
                <a:t>Curiously performance per core </a:t>
              </a:r>
              <a:r>
                <a:rPr lang="en-US" dirty="0" smtClean="0"/>
                <a:t>is</a:t>
              </a:r>
            </a:p>
            <a:p>
              <a:pPr algn="l"/>
              <a:r>
                <a:rPr lang="en-US" dirty="0" smtClean="0"/>
                <a:t>(on 2 </a:t>
              </a:r>
              <a:r>
                <a:rPr lang="en-US" dirty="0" smtClean="0"/>
                <a:t>core Patient2000) </a:t>
              </a:r>
              <a:br>
                <a:rPr lang="en-US" dirty="0" smtClean="0"/>
              </a:br>
              <a:r>
                <a:rPr lang="en-US" dirty="0" smtClean="0"/>
                <a:t>Fastest Dell 4 core Laptop </a:t>
              </a:r>
              <a:r>
                <a:rPr lang="en-US" dirty="0" smtClean="0"/>
                <a:t>         21 </a:t>
              </a:r>
              <a:r>
                <a:rPr lang="en-US" dirty="0" smtClean="0"/>
                <a:t>minutes </a:t>
              </a:r>
              <a:br>
                <a:rPr lang="en-US" dirty="0" smtClean="0"/>
              </a:br>
              <a:r>
                <a:rPr lang="en-US" dirty="0" smtClean="0"/>
                <a:t>Then Dell 24 core               </a:t>
              </a:r>
              <a:r>
                <a:rPr lang="en-US" dirty="0" smtClean="0"/>
                <a:t>          27 </a:t>
              </a:r>
              <a:r>
                <a:rPr lang="en-US" dirty="0" smtClean="0"/>
                <a:t>minutes</a:t>
              </a:r>
              <a:br>
                <a:rPr lang="en-US" dirty="0" smtClean="0"/>
              </a:br>
              <a:r>
                <a:rPr lang="en-US" dirty="0" smtClean="0"/>
                <a:t>Then my current 2 core Laptop 28 minutes</a:t>
              </a:r>
              <a:br>
                <a:rPr lang="en-US" dirty="0" smtClean="0"/>
              </a:br>
              <a:r>
                <a:rPr lang="en-US" dirty="0" smtClean="0"/>
                <a:t>Finally </a:t>
              </a:r>
              <a:r>
                <a:rPr lang="en-US" dirty="0" smtClean="0"/>
                <a:t>Dell AMD based              34 minutes</a:t>
              </a:r>
            </a:p>
            <a:p>
              <a:pPr algn="l"/>
              <a:endParaRPr lang="en-US" dirty="0" smtClean="0"/>
            </a:p>
            <a:p>
              <a:pPr algn="l"/>
              <a:endParaRPr lang="en-US" dirty="0" smtClean="0"/>
            </a:p>
            <a:p>
              <a:pPr algn="l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0" y="4724400"/>
              <a:ext cx="4572000" cy="206210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 smtClean="0"/>
                <a:t>4-core Laptop</a:t>
              </a:r>
            </a:p>
            <a:p>
              <a:pPr algn="l"/>
              <a:r>
                <a:rPr lang="en-US" dirty="0" smtClean="0"/>
                <a:t>Use Battery Speed up 0.78</a:t>
              </a:r>
            </a:p>
            <a:p>
              <a:pPr algn="l"/>
              <a:r>
                <a:rPr lang="en-US" dirty="0" smtClean="0"/>
                <a:t>2 Cores Speed up        2.15</a:t>
              </a:r>
            </a:p>
            <a:p>
              <a:pPr algn="l"/>
              <a:r>
                <a:rPr lang="en-US" dirty="0" smtClean="0"/>
                <a:t>3 Cores Speed up        3.12</a:t>
              </a:r>
            </a:p>
            <a:p>
              <a:pPr algn="l"/>
              <a:r>
                <a:rPr lang="en-US" dirty="0" smtClean="0"/>
                <a:t>4 Cores  Speed up       4.08</a:t>
              </a:r>
              <a:endParaRPr lang="en-US" dirty="0" smtClean="0"/>
            </a:p>
            <a:p>
              <a:pPr algn="l"/>
              <a:endParaRPr lang="en-US" dirty="0" smtClean="0"/>
            </a:p>
            <a:p>
              <a:pPr algn="l"/>
              <a:endParaRPr lang="en-US" dirty="0" smtClean="0"/>
            </a:p>
            <a:p>
              <a:pPr algn="l"/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6"/>
          <p:cNvGrpSpPr/>
          <p:nvPr/>
        </p:nvGrpSpPr>
        <p:grpSpPr>
          <a:xfrm>
            <a:off x="76200" y="0"/>
            <a:ext cx="8991600" cy="6562130"/>
            <a:chOff x="304801" y="586026"/>
            <a:chExt cx="8610599" cy="6083378"/>
          </a:xfrm>
        </p:grpSpPr>
        <p:graphicFrame>
          <p:nvGraphicFramePr>
            <p:cNvPr id="2" name="Chart 1"/>
            <p:cNvGraphicFramePr>
              <a:graphicFrameLocks/>
            </p:cNvGraphicFramePr>
            <p:nvPr/>
          </p:nvGraphicFramePr>
          <p:xfrm>
            <a:off x="457200" y="1143000"/>
            <a:ext cx="8458200" cy="4114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5" name="Group 120"/>
            <p:cNvGrpSpPr/>
            <p:nvPr/>
          </p:nvGrpSpPr>
          <p:grpSpPr>
            <a:xfrm>
              <a:off x="530996" y="4935538"/>
              <a:ext cx="7648028" cy="1160462"/>
              <a:chOff x="530996" y="4935538"/>
              <a:chExt cx="7648028" cy="1160462"/>
            </a:xfrm>
          </p:grpSpPr>
          <p:grpSp>
            <p:nvGrpSpPr>
              <p:cNvPr id="7" name="Group 105"/>
              <p:cNvGrpSpPr/>
              <p:nvPr/>
            </p:nvGrpSpPr>
            <p:grpSpPr>
              <a:xfrm>
                <a:off x="1219200" y="5167962"/>
                <a:ext cx="6959824" cy="381000"/>
                <a:chOff x="914400" y="5167962"/>
                <a:chExt cx="6959824" cy="381000"/>
              </a:xfrm>
            </p:grpSpPr>
            <p:grpSp>
              <p:nvGrpSpPr>
                <p:cNvPr id="8" name="Group 21"/>
                <p:cNvGrpSpPr/>
                <p:nvPr/>
              </p:nvGrpSpPr>
              <p:grpSpPr>
                <a:xfrm>
                  <a:off x="2336576" y="5167962"/>
                  <a:ext cx="559024" cy="381000"/>
                  <a:chOff x="914400" y="5334000"/>
                  <a:chExt cx="559024" cy="381000"/>
                </a:xfrm>
              </p:grpSpPr>
              <p:cxnSp>
                <p:nvCxnSpPr>
                  <p:cNvPr id="93" name="Straight Connector 22"/>
                  <p:cNvCxnSpPr/>
                  <p:nvPr/>
                </p:nvCxnSpPr>
                <p:spPr bwMode="auto">
                  <a:xfrm rot="16200000" flipH="1">
                    <a:off x="914400" y="5334000"/>
                    <a:ext cx="381000" cy="381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94" name="TextBox 23"/>
                  <p:cNvSpPr txBox="1"/>
                  <p:nvPr/>
                </p:nvSpPr>
                <p:spPr>
                  <a:xfrm rot="2665501">
                    <a:off x="990600" y="5410200"/>
                    <a:ext cx="48282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>
                        <a:solidFill>
                          <a:srgbClr val="FE9700"/>
                        </a:solidFill>
                      </a:rPr>
                      <a:t>(2,1,2)</a:t>
                    </a:r>
                    <a:endParaRPr lang="en-US" sz="800" dirty="0">
                      <a:solidFill>
                        <a:srgbClr val="FE9700"/>
                      </a:solidFill>
                    </a:endParaRPr>
                  </a:p>
                </p:txBody>
              </p:sp>
            </p:grpSp>
            <p:grpSp>
              <p:nvGrpSpPr>
                <p:cNvPr id="9" name="Group 24"/>
                <p:cNvGrpSpPr/>
                <p:nvPr/>
              </p:nvGrpSpPr>
              <p:grpSpPr>
                <a:xfrm>
                  <a:off x="914400" y="5167962"/>
                  <a:ext cx="559024" cy="381000"/>
                  <a:chOff x="914400" y="5334000"/>
                  <a:chExt cx="559024" cy="381000"/>
                </a:xfrm>
              </p:grpSpPr>
              <p:cxnSp>
                <p:nvCxnSpPr>
                  <p:cNvPr id="91" name="Straight Connector 25"/>
                  <p:cNvCxnSpPr/>
                  <p:nvPr/>
                </p:nvCxnSpPr>
                <p:spPr bwMode="auto">
                  <a:xfrm rot="16200000" flipH="1">
                    <a:off x="914400" y="5334000"/>
                    <a:ext cx="381000" cy="381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92" name="TextBox 26"/>
                  <p:cNvSpPr txBox="1"/>
                  <p:nvPr/>
                </p:nvSpPr>
                <p:spPr>
                  <a:xfrm rot="2665501">
                    <a:off x="990600" y="5410200"/>
                    <a:ext cx="48282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>
                        <a:solidFill>
                          <a:srgbClr val="336699"/>
                        </a:solidFill>
                      </a:rPr>
                      <a:t>(1,1,2)</a:t>
                    </a:r>
                    <a:endParaRPr lang="en-US" sz="800" dirty="0">
                      <a:solidFill>
                        <a:srgbClr val="336699"/>
                      </a:solidFill>
                    </a:endParaRPr>
                  </a:p>
                </p:txBody>
              </p:sp>
            </p:grpSp>
            <p:grpSp>
              <p:nvGrpSpPr>
                <p:cNvPr id="10" name="Group 27"/>
                <p:cNvGrpSpPr/>
                <p:nvPr/>
              </p:nvGrpSpPr>
              <p:grpSpPr>
                <a:xfrm>
                  <a:off x="1219200" y="5167962"/>
                  <a:ext cx="559024" cy="381000"/>
                  <a:chOff x="914400" y="5334000"/>
                  <a:chExt cx="559024" cy="381000"/>
                </a:xfrm>
              </p:grpSpPr>
              <p:cxnSp>
                <p:nvCxnSpPr>
                  <p:cNvPr id="89" name="Straight Connector 28"/>
                  <p:cNvCxnSpPr/>
                  <p:nvPr/>
                </p:nvCxnSpPr>
                <p:spPr bwMode="auto">
                  <a:xfrm rot="16200000" flipH="1">
                    <a:off x="914400" y="5334000"/>
                    <a:ext cx="381000" cy="381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90" name="TextBox 29"/>
                  <p:cNvSpPr txBox="1"/>
                  <p:nvPr/>
                </p:nvSpPr>
                <p:spPr>
                  <a:xfrm rot="2665501">
                    <a:off x="990600" y="5410200"/>
                    <a:ext cx="48282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>
                        <a:solidFill>
                          <a:srgbClr val="336699"/>
                        </a:solidFill>
                      </a:rPr>
                      <a:t>(1,2,1)</a:t>
                    </a:r>
                    <a:endParaRPr lang="en-US" sz="800" dirty="0">
                      <a:solidFill>
                        <a:srgbClr val="336699"/>
                      </a:solidFill>
                    </a:endParaRPr>
                  </a:p>
                </p:txBody>
              </p:sp>
            </p:grpSp>
            <p:grpSp>
              <p:nvGrpSpPr>
                <p:cNvPr id="11" name="Group 30"/>
                <p:cNvGrpSpPr/>
                <p:nvPr/>
              </p:nvGrpSpPr>
              <p:grpSpPr>
                <a:xfrm>
                  <a:off x="1498376" y="5167962"/>
                  <a:ext cx="559024" cy="381000"/>
                  <a:chOff x="914400" y="5334000"/>
                  <a:chExt cx="559024" cy="381000"/>
                </a:xfrm>
              </p:grpSpPr>
              <p:cxnSp>
                <p:nvCxnSpPr>
                  <p:cNvPr id="87" name="Straight Connector 31"/>
                  <p:cNvCxnSpPr/>
                  <p:nvPr/>
                </p:nvCxnSpPr>
                <p:spPr bwMode="auto">
                  <a:xfrm rot="16200000" flipH="1">
                    <a:off x="914400" y="5334000"/>
                    <a:ext cx="381000" cy="381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88" name="TextBox 32"/>
                  <p:cNvSpPr txBox="1"/>
                  <p:nvPr/>
                </p:nvSpPr>
                <p:spPr>
                  <a:xfrm rot="2665501">
                    <a:off x="990600" y="5410200"/>
                    <a:ext cx="48282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>
                        <a:solidFill>
                          <a:srgbClr val="336699"/>
                        </a:solidFill>
                      </a:rPr>
                      <a:t>(2,1,1)</a:t>
                    </a:r>
                    <a:endParaRPr lang="en-US" sz="800" dirty="0">
                      <a:solidFill>
                        <a:srgbClr val="336699"/>
                      </a:solidFill>
                    </a:endParaRPr>
                  </a:p>
                </p:txBody>
              </p:sp>
            </p:grpSp>
            <p:grpSp>
              <p:nvGrpSpPr>
                <p:cNvPr id="12" name="Group 33"/>
                <p:cNvGrpSpPr/>
                <p:nvPr/>
              </p:nvGrpSpPr>
              <p:grpSpPr>
                <a:xfrm>
                  <a:off x="1752600" y="5167962"/>
                  <a:ext cx="559024" cy="381000"/>
                  <a:chOff x="914400" y="5334000"/>
                  <a:chExt cx="559024" cy="381000"/>
                </a:xfrm>
              </p:grpSpPr>
              <p:cxnSp>
                <p:nvCxnSpPr>
                  <p:cNvPr id="85" name="Straight Connector 34"/>
                  <p:cNvCxnSpPr/>
                  <p:nvPr/>
                </p:nvCxnSpPr>
                <p:spPr bwMode="auto">
                  <a:xfrm rot="16200000" flipH="1">
                    <a:off x="914400" y="5334000"/>
                    <a:ext cx="381000" cy="381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86" name="TextBox 35"/>
                  <p:cNvSpPr txBox="1"/>
                  <p:nvPr/>
                </p:nvSpPr>
                <p:spPr>
                  <a:xfrm rot="2665501">
                    <a:off x="990600" y="5410200"/>
                    <a:ext cx="48282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>
                        <a:solidFill>
                          <a:srgbClr val="FE9700"/>
                        </a:solidFill>
                      </a:rPr>
                      <a:t>(1,2,2)</a:t>
                    </a:r>
                    <a:endParaRPr lang="en-US" sz="800" dirty="0">
                      <a:solidFill>
                        <a:srgbClr val="FE9700"/>
                      </a:solidFill>
                    </a:endParaRPr>
                  </a:p>
                </p:txBody>
              </p:sp>
            </p:grpSp>
            <p:grpSp>
              <p:nvGrpSpPr>
                <p:cNvPr id="13" name="Group 36"/>
                <p:cNvGrpSpPr/>
                <p:nvPr/>
              </p:nvGrpSpPr>
              <p:grpSpPr>
                <a:xfrm>
                  <a:off x="2057400" y="5167962"/>
                  <a:ext cx="559024" cy="381000"/>
                  <a:chOff x="914400" y="5334000"/>
                  <a:chExt cx="559024" cy="381000"/>
                </a:xfrm>
              </p:grpSpPr>
              <p:cxnSp>
                <p:nvCxnSpPr>
                  <p:cNvPr id="83" name="Straight Connector 82"/>
                  <p:cNvCxnSpPr/>
                  <p:nvPr/>
                </p:nvCxnSpPr>
                <p:spPr bwMode="auto">
                  <a:xfrm rot="16200000" flipH="1">
                    <a:off x="914400" y="5334000"/>
                    <a:ext cx="381000" cy="381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84" name="TextBox 83"/>
                  <p:cNvSpPr txBox="1"/>
                  <p:nvPr/>
                </p:nvSpPr>
                <p:spPr>
                  <a:xfrm rot="2665501">
                    <a:off x="990600" y="5410200"/>
                    <a:ext cx="48282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>
                        <a:solidFill>
                          <a:srgbClr val="FE9700"/>
                        </a:solidFill>
                      </a:rPr>
                      <a:t>(1,4,1)</a:t>
                    </a:r>
                    <a:endParaRPr lang="en-US" sz="800" dirty="0">
                      <a:solidFill>
                        <a:srgbClr val="FE9700"/>
                      </a:solidFill>
                    </a:endParaRPr>
                  </a:p>
                </p:txBody>
              </p:sp>
            </p:grpSp>
            <p:grpSp>
              <p:nvGrpSpPr>
                <p:cNvPr id="14" name="Group 39"/>
                <p:cNvGrpSpPr/>
                <p:nvPr/>
              </p:nvGrpSpPr>
              <p:grpSpPr>
                <a:xfrm>
                  <a:off x="2590800" y="5167962"/>
                  <a:ext cx="559024" cy="381000"/>
                  <a:chOff x="914400" y="5334000"/>
                  <a:chExt cx="559024" cy="381000"/>
                </a:xfrm>
              </p:grpSpPr>
              <p:cxnSp>
                <p:nvCxnSpPr>
                  <p:cNvPr id="81" name="Straight Connector 80"/>
                  <p:cNvCxnSpPr/>
                  <p:nvPr/>
                </p:nvCxnSpPr>
                <p:spPr bwMode="auto">
                  <a:xfrm rot="16200000" flipH="1">
                    <a:off x="914400" y="5334000"/>
                    <a:ext cx="381000" cy="381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82" name="TextBox 81"/>
                  <p:cNvSpPr txBox="1"/>
                  <p:nvPr/>
                </p:nvSpPr>
                <p:spPr>
                  <a:xfrm rot="2665501">
                    <a:off x="990600" y="5410200"/>
                    <a:ext cx="48282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>
                        <a:solidFill>
                          <a:srgbClr val="FE9700"/>
                        </a:solidFill>
                      </a:rPr>
                      <a:t>(2,2,1)</a:t>
                    </a:r>
                    <a:endParaRPr lang="en-US" sz="800" dirty="0">
                      <a:solidFill>
                        <a:srgbClr val="FE9700"/>
                      </a:solidFill>
                    </a:endParaRPr>
                  </a:p>
                </p:txBody>
              </p:sp>
            </p:grpSp>
            <p:grpSp>
              <p:nvGrpSpPr>
                <p:cNvPr id="15" name="Group 42"/>
                <p:cNvGrpSpPr/>
                <p:nvPr/>
              </p:nvGrpSpPr>
              <p:grpSpPr>
                <a:xfrm>
                  <a:off x="3962400" y="5167962"/>
                  <a:ext cx="559024" cy="381000"/>
                  <a:chOff x="914400" y="5334000"/>
                  <a:chExt cx="559024" cy="381000"/>
                </a:xfrm>
              </p:grpSpPr>
              <p:cxnSp>
                <p:nvCxnSpPr>
                  <p:cNvPr id="79" name="Straight Connector 78"/>
                  <p:cNvCxnSpPr/>
                  <p:nvPr/>
                </p:nvCxnSpPr>
                <p:spPr bwMode="auto">
                  <a:xfrm rot="16200000" flipH="1">
                    <a:off x="914400" y="5334000"/>
                    <a:ext cx="381000" cy="381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80" name="TextBox 79"/>
                  <p:cNvSpPr txBox="1"/>
                  <p:nvPr/>
                </p:nvSpPr>
                <p:spPr>
                  <a:xfrm rot="2665501">
                    <a:off x="990600" y="5410200"/>
                    <a:ext cx="48282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>
                        <a:solidFill>
                          <a:srgbClr val="669900"/>
                        </a:solidFill>
                      </a:rPr>
                      <a:t>(2,4,1)</a:t>
                    </a:r>
                    <a:endParaRPr lang="en-US" sz="800" dirty="0">
                      <a:solidFill>
                        <a:srgbClr val="669900"/>
                      </a:solidFill>
                    </a:endParaRPr>
                  </a:p>
                </p:txBody>
              </p:sp>
            </p:grpSp>
            <p:grpSp>
              <p:nvGrpSpPr>
                <p:cNvPr id="16" name="Group 45"/>
                <p:cNvGrpSpPr/>
                <p:nvPr/>
              </p:nvGrpSpPr>
              <p:grpSpPr>
                <a:xfrm>
                  <a:off x="2869976" y="5167962"/>
                  <a:ext cx="559024" cy="381000"/>
                  <a:chOff x="914400" y="5334000"/>
                  <a:chExt cx="559024" cy="381000"/>
                </a:xfrm>
              </p:grpSpPr>
              <p:cxnSp>
                <p:nvCxnSpPr>
                  <p:cNvPr id="77" name="Straight Connector 76"/>
                  <p:cNvCxnSpPr/>
                  <p:nvPr/>
                </p:nvCxnSpPr>
                <p:spPr bwMode="auto">
                  <a:xfrm rot="16200000" flipH="1">
                    <a:off x="914400" y="5334000"/>
                    <a:ext cx="381000" cy="381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78" name="TextBox 77"/>
                  <p:cNvSpPr txBox="1"/>
                  <p:nvPr/>
                </p:nvSpPr>
                <p:spPr>
                  <a:xfrm rot="2665501">
                    <a:off x="990600" y="5410200"/>
                    <a:ext cx="48282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>
                        <a:solidFill>
                          <a:srgbClr val="FE9700"/>
                        </a:solidFill>
                      </a:rPr>
                      <a:t>(4,1,1)</a:t>
                    </a:r>
                    <a:endParaRPr lang="en-US" sz="800" dirty="0">
                      <a:solidFill>
                        <a:srgbClr val="FE9700"/>
                      </a:solidFill>
                    </a:endParaRPr>
                  </a:p>
                </p:txBody>
              </p:sp>
            </p:grpSp>
            <p:grpSp>
              <p:nvGrpSpPr>
                <p:cNvPr id="17" name="Group 51"/>
                <p:cNvGrpSpPr/>
                <p:nvPr/>
              </p:nvGrpSpPr>
              <p:grpSpPr>
                <a:xfrm>
                  <a:off x="3174776" y="5167962"/>
                  <a:ext cx="559024" cy="381000"/>
                  <a:chOff x="914400" y="5334000"/>
                  <a:chExt cx="559024" cy="381000"/>
                </a:xfrm>
              </p:grpSpPr>
              <p:cxnSp>
                <p:nvCxnSpPr>
                  <p:cNvPr id="73" name="Straight Connector 72"/>
                  <p:cNvCxnSpPr/>
                  <p:nvPr/>
                </p:nvCxnSpPr>
                <p:spPr bwMode="auto">
                  <a:xfrm rot="16200000" flipH="1">
                    <a:off x="914400" y="5334000"/>
                    <a:ext cx="381000" cy="381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74" name="TextBox 73"/>
                  <p:cNvSpPr txBox="1"/>
                  <p:nvPr/>
                </p:nvSpPr>
                <p:spPr>
                  <a:xfrm rot="2665501">
                    <a:off x="990600" y="5410200"/>
                    <a:ext cx="48282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>
                        <a:solidFill>
                          <a:srgbClr val="669900"/>
                        </a:solidFill>
                      </a:rPr>
                      <a:t>(1,4,2)</a:t>
                    </a:r>
                    <a:endParaRPr lang="en-US" sz="800" dirty="0">
                      <a:solidFill>
                        <a:srgbClr val="669900"/>
                      </a:solidFill>
                    </a:endParaRPr>
                  </a:p>
                </p:txBody>
              </p:sp>
            </p:grpSp>
            <p:grpSp>
              <p:nvGrpSpPr>
                <p:cNvPr id="18" name="Group 54"/>
                <p:cNvGrpSpPr/>
                <p:nvPr/>
              </p:nvGrpSpPr>
              <p:grpSpPr>
                <a:xfrm>
                  <a:off x="3429000" y="5167962"/>
                  <a:ext cx="559024" cy="381000"/>
                  <a:chOff x="914400" y="5334000"/>
                  <a:chExt cx="559024" cy="381000"/>
                </a:xfrm>
              </p:grpSpPr>
              <p:cxnSp>
                <p:nvCxnSpPr>
                  <p:cNvPr id="71" name="Straight Connector 70"/>
                  <p:cNvCxnSpPr/>
                  <p:nvPr/>
                </p:nvCxnSpPr>
                <p:spPr bwMode="auto">
                  <a:xfrm rot="16200000" flipH="1">
                    <a:off x="914400" y="5334000"/>
                    <a:ext cx="381000" cy="381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72" name="TextBox 71"/>
                  <p:cNvSpPr txBox="1"/>
                  <p:nvPr/>
                </p:nvSpPr>
                <p:spPr>
                  <a:xfrm rot="2665501">
                    <a:off x="990600" y="5410200"/>
                    <a:ext cx="48282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>
                        <a:solidFill>
                          <a:srgbClr val="669900"/>
                        </a:solidFill>
                      </a:rPr>
                      <a:t>(1,8,1)</a:t>
                    </a:r>
                    <a:endParaRPr lang="en-US" sz="800" dirty="0">
                      <a:solidFill>
                        <a:srgbClr val="669900"/>
                      </a:solidFill>
                    </a:endParaRPr>
                  </a:p>
                </p:txBody>
              </p:sp>
            </p:grpSp>
            <p:grpSp>
              <p:nvGrpSpPr>
                <p:cNvPr id="19" name="Group 57"/>
                <p:cNvGrpSpPr/>
                <p:nvPr/>
              </p:nvGrpSpPr>
              <p:grpSpPr>
                <a:xfrm>
                  <a:off x="3708176" y="5167962"/>
                  <a:ext cx="559024" cy="381000"/>
                  <a:chOff x="914400" y="5334000"/>
                  <a:chExt cx="559024" cy="381000"/>
                </a:xfrm>
              </p:grpSpPr>
              <p:cxnSp>
                <p:nvCxnSpPr>
                  <p:cNvPr id="69" name="Straight Connector 68"/>
                  <p:cNvCxnSpPr/>
                  <p:nvPr/>
                </p:nvCxnSpPr>
                <p:spPr bwMode="auto">
                  <a:xfrm rot="16200000" flipH="1">
                    <a:off x="914400" y="5334000"/>
                    <a:ext cx="381000" cy="381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70" name="TextBox 69"/>
                  <p:cNvSpPr txBox="1"/>
                  <p:nvPr/>
                </p:nvSpPr>
                <p:spPr>
                  <a:xfrm rot="2665501">
                    <a:off x="990600" y="5410200"/>
                    <a:ext cx="48282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>
                        <a:solidFill>
                          <a:srgbClr val="669900"/>
                        </a:solidFill>
                      </a:rPr>
                      <a:t>(2,2,2)</a:t>
                    </a:r>
                    <a:endParaRPr lang="en-US" sz="800" dirty="0">
                      <a:solidFill>
                        <a:srgbClr val="669900"/>
                      </a:solidFill>
                    </a:endParaRPr>
                  </a:p>
                </p:txBody>
              </p:sp>
            </p:grpSp>
            <p:grpSp>
              <p:nvGrpSpPr>
                <p:cNvPr id="20" name="Group 60"/>
                <p:cNvGrpSpPr/>
                <p:nvPr/>
              </p:nvGrpSpPr>
              <p:grpSpPr>
                <a:xfrm>
                  <a:off x="4267200" y="5167962"/>
                  <a:ext cx="559024" cy="381000"/>
                  <a:chOff x="914400" y="5334000"/>
                  <a:chExt cx="559024" cy="381000"/>
                </a:xfrm>
              </p:grpSpPr>
              <p:cxnSp>
                <p:nvCxnSpPr>
                  <p:cNvPr id="67" name="Straight Connector 66"/>
                  <p:cNvCxnSpPr/>
                  <p:nvPr/>
                </p:nvCxnSpPr>
                <p:spPr bwMode="auto">
                  <a:xfrm rot="16200000" flipH="1">
                    <a:off x="914400" y="5334000"/>
                    <a:ext cx="381000" cy="381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68" name="TextBox 67"/>
                  <p:cNvSpPr txBox="1"/>
                  <p:nvPr/>
                </p:nvSpPr>
                <p:spPr>
                  <a:xfrm rot="2665501">
                    <a:off x="990600" y="5410200"/>
                    <a:ext cx="48282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>
                        <a:solidFill>
                          <a:srgbClr val="669900"/>
                        </a:solidFill>
                      </a:rPr>
                      <a:t>(4,1,2)</a:t>
                    </a:r>
                    <a:endParaRPr lang="en-US" sz="800" dirty="0">
                      <a:solidFill>
                        <a:srgbClr val="669900"/>
                      </a:solidFill>
                    </a:endParaRPr>
                  </a:p>
                </p:txBody>
              </p:sp>
            </p:grpSp>
            <p:grpSp>
              <p:nvGrpSpPr>
                <p:cNvPr id="21" name="Group 63"/>
                <p:cNvGrpSpPr/>
                <p:nvPr/>
              </p:nvGrpSpPr>
              <p:grpSpPr>
                <a:xfrm>
                  <a:off x="5384576" y="5167962"/>
                  <a:ext cx="559024" cy="381000"/>
                  <a:chOff x="914400" y="5334000"/>
                  <a:chExt cx="559024" cy="381000"/>
                </a:xfrm>
              </p:grpSpPr>
              <p:cxnSp>
                <p:nvCxnSpPr>
                  <p:cNvPr id="65" name="Straight Connector 64"/>
                  <p:cNvCxnSpPr/>
                  <p:nvPr/>
                </p:nvCxnSpPr>
                <p:spPr bwMode="auto">
                  <a:xfrm rot="16200000" flipH="1">
                    <a:off x="914400" y="5334000"/>
                    <a:ext cx="381000" cy="381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66" name="TextBox 65"/>
                  <p:cNvSpPr txBox="1"/>
                  <p:nvPr/>
                </p:nvSpPr>
                <p:spPr>
                  <a:xfrm rot="2665501">
                    <a:off x="990600" y="5410200"/>
                    <a:ext cx="48282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>
                        <a:solidFill>
                          <a:srgbClr val="7030A0"/>
                        </a:solidFill>
                      </a:rPr>
                      <a:t>(2,8,1)</a:t>
                    </a:r>
                    <a:endParaRPr lang="en-US" sz="800" dirty="0">
                      <a:solidFill>
                        <a:srgbClr val="7030A0"/>
                      </a:solidFill>
                    </a:endParaRPr>
                  </a:p>
                </p:txBody>
              </p:sp>
            </p:grpSp>
            <p:grpSp>
              <p:nvGrpSpPr>
                <p:cNvPr id="22" name="Group 66"/>
                <p:cNvGrpSpPr/>
                <p:nvPr/>
              </p:nvGrpSpPr>
              <p:grpSpPr>
                <a:xfrm>
                  <a:off x="4546376" y="5167962"/>
                  <a:ext cx="559024" cy="381000"/>
                  <a:chOff x="914400" y="5334000"/>
                  <a:chExt cx="559024" cy="381000"/>
                </a:xfrm>
              </p:grpSpPr>
              <p:cxnSp>
                <p:nvCxnSpPr>
                  <p:cNvPr id="63" name="Straight Connector 62"/>
                  <p:cNvCxnSpPr/>
                  <p:nvPr/>
                </p:nvCxnSpPr>
                <p:spPr bwMode="auto">
                  <a:xfrm rot="16200000" flipH="1">
                    <a:off x="914400" y="5334000"/>
                    <a:ext cx="381000" cy="381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64" name="TextBox 63"/>
                  <p:cNvSpPr txBox="1"/>
                  <p:nvPr/>
                </p:nvSpPr>
                <p:spPr>
                  <a:xfrm rot="2665501">
                    <a:off x="990600" y="5410200"/>
                    <a:ext cx="48282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>
                        <a:solidFill>
                          <a:srgbClr val="669900"/>
                        </a:solidFill>
                      </a:rPr>
                      <a:t>(4,2,1)</a:t>
                    </a:r>
                    <a:endParaRPr lang="en-US" sz="800" dirty="0">
                      <a:solidFill>
                        <a:srgbClr val="669900"/>
                      </a:solidFill>
                    </a:endParaRPr>
                  </a:p>
                </p:txBody>
              </p:sp>
            </p:grpSp>
            <p:grpSp>
              <p:nvGrpSpPr>
                <p:cNvPr id="23" name="Group 69"/>
                <p:cNvGrpSpPr/>
                <p:nvPr/>
              </p:nvGrpSpPr>
              <p:grpSpPr>
                <a:xfrm>
                  <a:off x="4800600" y="5167962"/>
                  <a:ext cx="559024" cy="381000"/>
                  <a:chOff x="914400" y="5334000"/>
                  <a:chExt cx="559024" cy="381000"/>
                </a:xfrm>
              </p:grpSpPr>
              <p:cxnSp>
                <p:nvCxnSpPr>
                  <p:cNvPr id="61" name="Straight Connector 60"/>
                  <p:cNvCxnSpPr/>
                  <p:nvPr/>
                </p:nvCxnSpPr>
                <p:spPr bwMode="auto">
                  <a:xfrm rot="16200000" flipH="1">
                    <a:off x="914400" y="5334000"/>
                    <a:ext cx="381000" cy="381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62" name="TextBox 61"/>
                  <p:cNvSpPr txBox="1"/>
                  <p:nvPr/>
                </p:nvSpPr>
                <p:spPr>
                  <a:xfrm rot="2665501">
                    <a:off x="990600" y="5410200"/>
                    <a:ext cx="48282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>
                        <a:solidFill>
                          <a:srgbClr val="669900"/>
                        </a:solidFill>
                      </a:rPr>
                      <a:t>(8,1,1)</a:t>
                    </a:r>
                    <a:endParaRPr lang="en-US" sz="800" dirty="0">
                      <a:solidFill>
                        <a:srgbClr val="669900"/>
                      </a:solidFill>
                    </a:endParaRPr>
                  </a:p>
                </p:txBody>
              </p:sp>
            </p:grpSp>
            <p:grpSp>
              <p:nvGrpSpPr>
                <p:cNvPr id="24" name="Group 78"/>
                <p:cNvGrpSpPr/>
                <p:nvPr/>
              </p:nvGrpSpPr>
              <p:grpSpPr>
                <a:xfrm>
                  <a:off x="5105400" y="5167962"/>
                  <a:ext cx="559024" cy="381000"/>
                  <a:chOff x="914400" y="5334000"/>
                  <a:chExt cx="559024" cy="381000"/>
                </a:xfrm>
              </p:grpSpPr>
              <p:cxnSp>
                <p:nvCxnSpPr>
                  <p:cNvPr id="55" name="Straight Connector 54"/>
                  <p:cNvCxnSpPr/>
                  <p:nvPr/>
                </p:nvCxnSpPr>
                <p:spPr bwMode="auto">
                  <a:xfrm rot="16200000" flipH="1">
                    <a:off x="914400" y="5334000"/>
                    <a:ext cx="381000" cy="381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56" name="TextBox 55"/>
                  <p:cNvSpPr txBox="1"/>
                  <p:nvPr/>
                </p:nvSpPr>
                <p:spPr>
                  <a:xfrm rot="2665501">
                    <a:off x="990600" y="5410200"/>
                    <a:ext cx="48282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>
                        <a:solidFill>
                          <a:srgbClr val="7030A0"/>
                        </a:solidFill>
                      </a:rPr>
                      <a:t>(2,4,2)</a:t>
                    </a:r>
                    <a:endParaRPr lang="en-US" sz="800" dirty="0">
                      <a:solidFill>
                        <a:srgbClr val="7030A0"/>
                      </a:solidFill>
                    </a:endParaRPr>
                  </a:p>
                </p:txBody>
              </p:sp>
            </p:grpSp>
            <p:grpSp>
              <p:nvGrpSpPr>
                <p:cNvPr id="25" name="Group 81"/>
                <p:cNvGrpSpPr/>
                <p:nvPr/>
              </p:nvGrpSpPr>
              <p:grpSpPr>
                <a:xfrm>
                  <a:off x="5638800" y="5167962"/>
                  <a:ext cx="559024" cy="381000"/>
                  <a:chOff x="914400" y="5334000"/>
                  <a:chExt cx="559024" cy="381000"/>
                </a:xfrm>
              </p:grpSpPr>
              <p:cxnSp>
                <p:nvCxnSpPr>
                  <p:cNvPr id="53" name="Straight Connector 52"/>
                  <p:cNvCxnSpPr/>
                  <p:nvPr/>
                </p:nvCxnSpPr>
                <p:spPr bwMode="auto">
                  <a:xfrm rot="16200000" flipH="1">
                    <a:off x="914400" y="5334000"/>
                    <a:ext cx="381000" cy="381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54" name="TextBox 53"/>
                  <p:cNvSpPr txBox="1"/>
                  <p:nvPr/>
                </p:nvSpPr>
                <p:spPr>
                  <a:xfrm rot="2665501">
                    <a:off x="990600" y="5410200"/>
                    <a:ext cx="48282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>
                        <a:solidFill>
                          <a:srgbClr val="7030A0"/>
                        </a:solidFill>
                      </a:rPr>
                      <a:t>(4,2,2)</a:t>
                    </a:r>
                    <a:endParaRPr lang="en-US" sz="800" dirty="0">
                      <a:solidFill>
                        <a:srgbClr val="7030A0"/>
                      </a:solidFill>
                    </a:endParaRPr>
                  </a:p>
                </p:txBody>
              </p:sp>
            </p:grpSp>
            <p:grpSp>
              <p:nvGrpSpPr>
                <p:cNvPr id="26" name="Group 84"/>
                <p:cNvGrpSpPr/>
                <p:nvPr/>
              </p:nvGrpSpPr>
              <p:grpSpPr>
                <a:xfrm>
                  <a:off x="6756176" y="5167962"/>
                  <a:ext cx="559024" cy="381000"/>
                  <a:chOff x="914400" y="5334000"/>
                  <a:chExt cx="559024" cy="381000"/>
                </a:xfrm>
              </p:grpSpPr>
              <p:cxnSp>
                <p:nvCxnSpPr>
                  <p:cNvPr id="51" name="Straight Connector 50"/>
                  <p:cNvCxnSpPr/>
                  <p:nvPr/>
                </p:nvCxnSpPr>
                <p:spPr bwMode="auto">
                  <a:xfrm rot="16200000" flipH="1">
                    <a:off x="914400" y="5334000"/>
                    <a:ext cx="381000" cy="381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52" name="TextBox 51"/>
                  <p:cNvSpPr txBox="1"/>
                  <p:nvPr/>
                </p:nvSpPr>
                <p:spPr>
                  <a:xfrm rot="2665501">
                    <a:off x="990600" y="5410200"/>
                    <a:ext cx="48282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>
                        <a:solidFill>
                          <a:srgbClr val="FF0000"/>
                        </a:solidFill>
                      </a:rPr>
                      <a:t>(2,8,2)</a:t>
                    </a:r>
                    <a:endParaRPr lang="en-US" sz="8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grpSp>
              <p:nvGrpSpPr>
                <p:cNvPr id="27" name="Group 87"/>
                <p:cNvGrpSpPr/>
                <p:nvPr/>
              </p:nvGrpSpPr>
              <p:grpSpPr>
                <a:xfrm>
                  <a:off x="5917976" y="5167962"/>
                  <a:ext cx="559024" cy="381000"/>
                  <a:chOff x="914400" y="5334000"/>
                  <a:chExt cx="559024" cy="381000"/>
                </a:xfrm>
              </p:grpSpPr>
              <p:cxnSp>
                <p:nvCxnSpPr>
                  <p:cNvPr id="49" name="Straight Connector 48"/>
                  <p:cNvCxnSpPr/>
                  <p:nvPr/>
                </p:nvCxnSpPr>
                <p:spPr bwMode="auto">
                  <a:xfrm rot="16200000" flipH="1">
                    <a:off x="914400" y="5334000"/>
                    <a:ext cx="381000" cy="381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50" name="TextBox 49"/>
                  <p:cNvSpPr txBox="1"/>
                  <p:nvPr/>
                </p:nvSpPr>
                <p:spPr>
                  <a:xfrm rot="2665501">
                    <a:off x="990600" y="5410200"/>
                    <a:ext cx="48282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>
                        <a:solidFill>
                          <a:srgbClr val="7030A0"/>
                        </a:solidFill>
                      </a:rPr>
                      <a:t>(4,4,1)</a:t>
                    </a:r>
                    <a:endParaRPr lang="en-US" sz="800" dirty="0">
                      <a:solidFill>
                        <a:srgbClr val="7030A0"/>
                      </a:solidFill>
                    </a:endParaRPr>
                  </a:p>
                </p:txBody>
              </p:sp>
            </p:grpSp>
            <p:grpSp>
              <p:nvGrpSpPr>
                <p:cNvPr id="28" name="Group 90"/>
                <p:cNvGrpSpPr/>
                <p:nvPr/>
              </p:nvGrpSpPr>
              <p:grpSpPr>
                <a:xfrm>
                  <a:off x="6172200" y="5167962"/>
                  <a:ext cx="559024" cy="381000"/>
                  <a:chOff x="914400" y="5334000"/>
                  <a:chExt cx="559024" cy="381000"/>
                </a:xfrm>
              </p:grpSpPr>
              <p:cxnSp>
                <p:nvCxnSpPr>
                  <p:cNvPr id="47" name="Straight Connector 46"/>
                  <p:cNvCxnSpPr/>
                  <p:nvPr/>
                </p:nvCxnSpPr>
                <p:spPr bwMode="auto">
                  <a:xfrm rot="16200000" flipH="1">
                    <a:off x="914400" y="5334000"/>
                    <a:ext cx="381000" cy="381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48" name="TextBox 47"/>
                  <p:cNvSpPr txBox="1"/>
                  <p:nvPr/>
                </p:nvSpPr>
                <p:spPr>
                  <a:xfrm rot="2665501">
                    <a:off x="990600" y="5410200"/>
                    <a:ext cx="48282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>
                        <a:solidFill>
                          <a:srgbClr val="7030A0"/>
                        </a:solidFill>
                      </a:rPr>
                      <a:t>(8,2,1)</a:t>
                    </a:r>
                    <a:endParaRPr lang="en-US" sz="800" dirty="0">
                      <a:solidFill>
                        <a:srgbClr val="7030A0"/>
                      </a:solidFill>
                    </a:endParaRPr>
                  </a:p>
                </p:txBody>
              </p:sp>
            </p:grpSp>
            <p:grpSp>
              <p:nvGrpSpPr>
                <p:cNvPr id="29" name="Group 99"/>
                <p:cNvGrpSpPr/>
                <p:nvPr/>
              </p:nvGrpSpPr>
              <p:grpSpPr>
                <a:xfrm>
                  <a:off x="6477000" y="5167962"/>
                  <a:ext cx="559024" cy="381000"/>
                  <a:chOff x="914400" y="5334000"/>
                  <a:chExt cx="559024" cy="381000"/>
                </a:xfrm>
              </p:grpSpPr>
              <p:cxnSp>
                <p:nvCxnSpPr>
                  <p:cNvPr id="41" name="Straight Connector 40"/>
                  <p:cNvCxnSpPr/>
                  <p:nvPr/>
                </p:nvCxnSpPr>
                <p:spPr bwMode="auto">
                  <a:xfrm rot="16200000" flipH="1">
                    <a:off x="914400" y="5334000"/>
                    <a:ext cx="381000" cy="381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42" name="TextBox 41"/>
                  <p:cNvSpPr txBox="1"/>
                  <p:nvPr/>
                </p:nvSpPr>
                <p:spPr>
                  <a:xfrm rot="2665501">
                    <a:off x="990600" y="5410200"/>
                    <a:ext cx="48282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>
                        <a:solidFill>
                          <a:srgbClr val="FF0000"/>
                        </a:solidFill>
                      </a:rPr>
                      <a:t>(1,8,4)</a:t>
                    </a:r>
                    <a:endParaRPr lang="en-US" sz="8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grpSp>
              <p:nvGrpSpPr>
                <p:cNvPr id="30" name="Group 102"/>
                <p:cNvGrpSpPr/>
                <p:nvPr/>
              </p:nvGrpSpPr>
              <p:grpSpPr>
                <a:xfrm>
                  <a:off x="7010400" y="5167962"/>
                  <a:ext cx="559024" cy="381000"/>
                  <a:chOff x="914400" y="5334000"/>
                  <a:chExt cx="559024" cy="381000"/>
                </a:xfrm>
              </p:grpSpPr>
              <p:cxnSp>
                <p:nvCxnSpPr>
                  <p:cNvPr id="39" name="Straight Connector 38"/>
                  <p:cNvCxnSpPr/>
                  <p:nvPr/>
                </p:nvCxnSpPr>
                <p:spPr bwMode="auto">
                  <a:xfrm rot="16200000" flipH="1">
                    <a:off x="914400" y="5334000"/>
                    <a:ext cx="381000" cy="381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40" name="TextBox 39"/>
                  <p:cNvSpPr txBox="1"/>
                  <p:nvPr/>
                </p:nvSpPr>
                <p:spPr>
                  <a:xfrm rot="2665501">
                    <a:off x="990600" y="5410200"/>
                    <a:ext cx="48282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>
                        <a:solidFill>
                          <a:srgbClr val="FF0000"/>
                        </a:solidFill>
                      </a:rPr>
                      <a:t>(4,4,2)</a:t>
                    </a:r>
                    <a:endParaRPr lang="en-US" sz="8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grpSp>
              <p:nvGrpSpPr>
                <p:cNvPr id="31" name="Group 105"/>
                <p:cNvGrpSpPr/>
                <p:nvPr/>
              </p:nvGrpSpPr>
              <p:grpSpPr>
                <a:xfrm>
                  <a:off x="7315200" y="5167962"/>
                  <a:ext cx="559024" cy="381000"/>
                  <a:chOff x="914400" y="5334000"/>
                  <a:chExt cx="559024" cy="381000"/>
                </a:xfrm>
              </p:grpSpPr>
              <p:cxnSp>
                <p:nvCxnSpPr>
                  <p:cNvPr id="37" name="Straight Connector 36"/>
                  <p:cNvCxnSpPr/>
                  <p:nvPr/>
                </p:nvCxnSpPr>
                <p:spPr bwMode="auto">
                  <a:xfrm rot="16200000" flipH="1">
                    <a:off x="914400" y="5334000"/>
                    <a:ext cx="381000" cy="381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38" name="TextBox 37"/>
                  <p:cNvSpPr txBox="1"/>
                  <p:nvPr/>
                </p:nvSpPr>
                <p:spPr>
                  <a:xfrm rot="2665501">
                    <a:off x="990600" y="5410200"/>
                    <a:ext cx="48282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>
                        <a:solidFill>
                          <a:srgbClr val="FF0000"/>
                        </a:solidFill>
                      </a:rPr>
                      <a:t>(8,2,2)</a:t>
                    </a:r>
                    <a:endParaRPr lang="en-US" sz="8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  <p:sp>
            <p:nvSpPr>
              <p:cNvPr id="4" name="TextBox 5"/>
              <p:cNvSpPr txBox="1">
                <a:spLocks noChangeArrowheads="1"/>
              </p:cNvSpPr>
              <p:nvPr/>
            </p:nvSpPr>
            <p:spPr bwMode="auto">
              <a:xfrm rot="2726573">
                <a:off x="662966" y="5408047"/>
                <a:ext cx="116046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 kern="1200" dirty="0" smtClean="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Parallel Patterns</a:t>
                </a:r>
                <a:endParaRPr lang="en-US" sz="800" b="1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grpSp>
            <p:nvGrpSpPr>
              <p:cNvPr id="32" name="Group 20"/>
              <p:cNvGrpSpPr/>
              <p:nvPr/>
            </p:nvGrpSpPr>
            <p:grpSpPr>
              <a:xfrm>
                <a:off x="989345" y="5167962"/>
                <a:ext cx="559024" cy="381000"/>
                <a:chOff x="914400" y="5334000"/>
                <a:chExt cx="559024" cy="381000"/>
              </a:xfrm>
            </p:grpSpPr>
            <p:cxnSp>
              <p:nvCxnSpPr>
                <p:cNvPr id="95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96" name="TextBox 18"/>
                <p:cNvSpPr txBox="1"/>
                <p:nvPr/>
              </p:nvSpPr>
              <p:spPr>
                <a:xfrm rot="2665501">
                  <a:off x="990600" y="5410200"/>
                  <a:ext cx="48282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>
                      <a:solidFill>
                        <a:srgbClr val="FF00FF"/>
                      </a:solidFill>
                    </a:rPr>
                    <a:t>(1,1,1)</a:t>
                  </a:r>
                  <a:endParaRPr lang="en-US" sz="800" dirty="0">
                    <a:solidFill>
                      <a:srgbClr val="FF00FF"/>
                    </a:solidFill>
                  </a:endParaRP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 rot="2604773">
                <a:off x="530996" y="5298630"/>
                <a:ext cx="7906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/>
                  <a:t>(CCR thread,</a:t>
                </a:r>
              </a:p>
              <a:p>
                <a:r>
                  <a:rPr lang="en-US" sz="800" dirty="0" smtClean="0"/>
                  <a:t>MPI process,</a:t>
                </a:r>
              </a:p>
              <a:p>
                <a:r>
                  <a:rPr lang="en-US" sz="800" dirty="0" smtClean="0"/>
                  <a:t>node)</a:t>
                </a:r>
                <a:endParaRPr lang="en-US" sz="800" dirty="0"/>
              </a:p>
            </p:txBody>
          </p:sp>
        </p:grpSp>
        <p:sp>
          <p:nvSpPr>
            <p:cNvPr id="107" name="TextBox 15"/>
            <p:cNvSpPr txBox="1">
              <a:spLocks noChangeArrowheads="1"/>
            </p:cNvSpPr>
            <p:nvPr/>
          </p:nvSpPr>
          <p:spPr bwMode="auto">
            <a:xfrm>
              <a:off x="2654633" y="586026"/>
              <a:ext cx="4178836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kern="1200" dirty="0" smtClean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Parallel Deterministic </a:t>
              </a:r>
              <a:r>
                <a:rPr lang="en-US" sz="1400" b="1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Annealing Clustering </a:t>
              </a: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Scaled Speedup Tests on </a:t>
              </a:r>
              <a:r>
                <a:rPr lang="en-US" sz="1400" b="1" kern="1200" dirty="0" smtClean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four </a:t>
              </a:r>
              <a:r>
                <a:rPr lang="en-US" sz="1400" b="1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8-core </a:t>
              </a:r>
              <a:r>
                <a:rPr lang="en-US" sz="1400" b="1" kern="1200" dirty="0" smtClean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Systems</a:t>
              </a:r>
              <a:endParaRPr lang="en-US" sz="14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kern="1200" dirty="0" smtClean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(10 </a:t>
              </a:r>
              <a:r>
                <a:rPr lang="en-US" sz="1000" b="1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Clusters; 160,000 points per cluster per </a:t>
              </a:r>
              <a:r>
                <a:rPr lang="en-US" sz="1000" b="1" kern="1200" dirty="0" smtClean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thread)</a:t>
              </a:r>
              <a:endParaRPr lang="en-US" sz="10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2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 rot="16200000">
              <a:off x="-350186" y="1874187"/>
              <a:ext cx="1617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Parallel Overhead</a:t>
              </a:r>
              <a:endParaRPr lang="en-US" sz="1400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837196" y="5813437"/>
              <a:ext cx="5983637" cy="855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1" dirty="0" smtClean="0">
                  <a:solidFill>
                    <a:srgbClr val="000000"/>
                  </a:solidFill>
                  <a:latin typeface="Arial" charset="0"/>
                </a:rPr>
                <a:t>1, 2, 4, 8, 16, 32-way parallelism</a:t>
              </a:r>
            </a:p>
            <a:p>
              <a:pPr algn="l"/>
              <a:r>
                <a:rPr lang="en-US" sz="1800" dirty="0" smtClean="0">
                  <a:solidFill>
                    <a:srgbClr val="000000"/>
                  </a:solidFill>
                  <a:latin typeface="Arial" charset="0"/>
                </a:rPr>
                <a:t>C#  Deterministic annealing Clustering Code with MPI and/or CCR threads</a:t>
              </a:r>
              <a:endParaRPr lang="en-US" sz="2400" dirty="0"/>
            </a:p>
          </p:txBody>
        </p:sp>
        <p:sp>
          <p:nvSpPr>
            <p:cNvPr id="114" name="TextBox 13"/>
            <p:cNvSpPr txBox="1">
              <a:spLocks noChangeArrowheads="1"/>
            </p:cNvSpPr>
            <p:nvPr/>
          </p:nvSpPr>
          <p:spPr bwMode="auto">
            <a:xfrm>
              <a:off x="1143000" y="4772799"/>
              <a:ext cx="6110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kern="1200" dirty="0">
                  <a:solidFill>
                    <a:srgbClr val="336699"/>
                  </a:solidFill>
                  <a:latin typeface="Arial" charset="0"/>
                  <a:ea typeface="+mn-ea"/>
                  <a:cs typeface="+mn-cs"/>
                </a:rPr>
                <a:t>2-way</a:t>
              </a:r>
            </a:p>
          </p:txBody>
        </p:sp>
        <p:sp>
          <p:nvSpPr>
            <p:cNvPr id="115" name="TextBox 12"/>
            <p:cNvSpPr txBox="1">
              <a:spLocks noChangeArrowheads="1"/>
            </p:cNvSpPr>
            <p:nvPr/>
          </p:nvSpPr>
          <p:spPr bwMode="auto">
            <a:xfrm>
              <a:off x="2438400" y="4495800"/>
              <a:ext cx="6110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kern="1200" dirty="0">
                  <a:solidFill>
                    <a:srgbClr val="EE9410"/>
                  </a:solidFill>
                  <a:latin typeface="Arial" charset="0"/>
                  <a:ea typeface="+mn-ea"/>
                  <a:cs typeface="+mn-cs"/>
                </a:rPr>
                <a:t>4-way</a:t>
              </a:r>
            </a:p>
          </p:txBody>
        </p:sp>
        <p:sp>
          <p:nvSpPr>
            <p:cNvPr id="116" name="TextBox 11"/>
            <p:cNvSpPr txBox="1">
              <a:spLocks noChangeArrowheads="1"/>
            </p:cNvSpPr>
            <p:nvPr/>
          </p:nvSpPr>
          <p:spPr bwMode="auto">
            <a:xfrm>
              <a:off x="4038600" y="4142601"/>
              <a:ext cx="6110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kern="1200" dirty="0">
                  <a:solidFill>
                    <a:srgbClr val="669900"/>
                  </a:solidFill>
                  <a:latin typeface="Arial" charset="0"/>
                  <a:ea typeface="+mn-ea"/>
                  <a:cs typeface="+mn-cs"/>
                </a:rPr>
                <a:t>8-way</a:t>
              </a:r>
            </a:p>
          </p:txBody>
        </p:sp>
        <p:sp>
          <p:nvSpPr>
            <p:cNvPr id="117" name="TextBox 10"/>
            <p:cNvSpPr txBox="1">
              <a:spLocks noChangeArrowheads="1"/>
            </p:cNvSpPr>
            <p:nvPr/>
          </p:nvSpPr>
          <p:spPr bwMode="auto">
            <a:xfrm>
              <a:off x="5638800" y="3200400"/>
              <a:ext cx="69602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kern="1200" dirty="0">
                  <a:solidFill>
                    <a:srgbClr val="7030A0"/>
                  </a:solidFill>
                  <a:latin typeface="Arial" charset="0"/>
                  <a:ea typeface="+mn-ea"/>
                  <a:cs typeface="+mn-cs"/>
                </a:rPr>
                <a:t>16-way</a:t>
              </a:r>
            </a:p>
          </p:txBody>
        </p:sp>
        <p:sp>
          <p:nvSpPr>
            <p:cNvPr id="118" name="TextBox 117"/>
            <p:cNvSpPr txBox="1">
              <a:spLocks noChangeArrowheads="1"/>
            </p:cNvSpPr>
            <p:nvPr/>
          </p:nvSpPr>
          <p:spPr bwMode="auto">
            <a:xfrm>
              <a:off x="7010400" y="2895600"/>
              <a:ext cx="69602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kern="1200" dirty="0">
                  <a:solidFill>
                    <a:srgbClr val="FF0000"/>
                  </a:solidFill>
                  <a:latin typeface="Arial" charset="0"/>
                  <a:ea typeface="+mn-ea"/>
                  <a:cs typeface="+mn-cs"/>
                </a:rPr>
                <a:t>32-way</a:t>
              </a:r>
            </a:p>
          </p:txBody>
        </p:sp>
      </p:grpSp>
      <p:sp>
        <p:nvSpPr>
          <p:cNvPr id="97" name="TextBox 5"/>
          <p:cNvSpPr txBox="1">
            <a:spLocks noChangeArrowheads="1"/>
          </p:cNvSpPr>
          <p:nvPr/>
        </p:nvSpPr>
        <p:spPr bwMode="auto">
          <a:xfrm>
            <a:off x="838200" y="914400"/>
            <a:ext cx="182242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Parallel</a:t>
            </a:r>
            <a:br>
              <a:rPr lang="en-US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</a:br>
            <a:r>
              <a:rPr lang="en-US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Overhead </a:t>
            </a:r>
            <a:r>
              <a:rPr lang="en-US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/>
            </a:r>
            <a:br>
              <a:rPr lang="en-US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</a:br>
            <a:r>
              <a:rPr lang="en-US" dirty="0" smtClean="0">
                <a:solidFill>
                  <a:srgbClr val="000000"/>
                </a:solidFill>
                <a:latin typeface="Arial" pitchFamily="34" charset="0"/>
                <a:sym typeface="Symbol"/>
              </a:rPr>
              <a:t> 1-efficiency</a:t>
            </a:r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kern="1200" dirty="0" smtClean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=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(</a:t>
            </a:r>
            <a:r>
              <a:rPr lang="en-US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PT(P)/T(1)-1)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On P processors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= (1/efficiency)-</a:t>
            </a:r>
            <a:r>
              <a:rPr lang="en-US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80"/>
          <p:cNvGrpSpPr/>
          <p:nvPr/>
        </p:nvGrpSpPr>
        <p:grpSpPr>
          <a:xfrm>
            <a:off x="76200" y="76200"/>
            <a:ext cx="9067800" cy="5562600"/>
            <a:chOff x="304801" y="457200"/>
            <a:chExt cx="8839199" cy="5427662"/>
          </a:xfrm>
        </p:grpSpPr>
        <p:graphicFrame>
          <p:nvGraphicFramePr>
            <p:cNvPr id="2" name="Chart 1"/>
            <p:cNvGraphicFramePr/>
            <p:nvPr/>
          </p:nvGraphicFramePr>
          <p:xfrm>
            <a:off x="457200" y="990600"/>
            <a:ext cx="8686800" cy="4067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4" name="Group 21"/>
            <p:cNvGrpSpPr/>
            <p:nvPr/>
          </p:nvGrpSpPr>
          <p:grpSpPr>
            <a:xfrm>
              <a:off x="2362200" y="4956824"/>
              <a:ext cx="559024" cy="381000"/>
              <a:chOff x="914400" y="5334000"/>
              <a:chExt cx="559024" cy="381000"/>
            </a:xfrm>
          </p:grpSpPr>
          <p:cxnSp>
            <p:nvCxnSpPr>
              <p:cNvPr id="154" name="Straight Connector 22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55" name="TextBox 23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FE9700"/>
                    </a:solidFill>
                  </a:rPr>
                  <a:t>(2,1,2)</a:t>
                </a:r>
                <a:endParaRPr lang="en-US" sz="800" dirty="0">
                  <a:solidFill>
                    <a:srgbClr val="FE9700"/>
                  </a:solidFill>
                </a:endParaRPr>
              </a:p>
            </p:txBody>
          </p:sp>
        </p:grpSp>
        <p:grpSp>
          <p:nvGrpSpPr>
            <p:cNvPr id="5" name="Group 24"/>
            <p:cNvGrpSpPr/>
            <p:nvPr/>
          </p:nvGrpSpPr>
          <p:grpSpPr>
            <a:xfrm>
              <a:off x="1145404" y="4956824"/>
              <a:ext cx="559024" cy="381000"/>
              <a:chOff x="914400" y="5334000"/>
              <a:chExt cx="559024" cy="381000"/>
            </a:xfrm>
          </p:grpSpPr>
          <p:cxnSp>
            <p:nvCxnSpPr>
              <p:cNvPr id="152" name="Straight Connector 25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53" name="TextBox 26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336699"/>
                    </a:solidFill>
                  </a:rPr>
                  <a:t>(1,1,2)</a:t>
                </a:r>
                <a:endParaRPr lang="en-US" sz="800" dirty="0">
                  <a:solidFill>
                    <a:srgbClr val="336699"/>
                  </a:solidFill>
                </a:endParaRPr>
              </a:p>
            </p:txBody>
          </p:sp>
        </p:grpSp>
        <p:grpSp>
          <p:nvGrpSpPr>
            <p:cNvPr id="6" name="Group 27"/>
            <p:cNvGrpSpPr/>
            <p:nvPr/>
          </p:nvGrpSpPr>
          <p:grpSpPr>
            <a:xfrm>
              <a:off x="1371600" y="4956824"/>
              <a:ext cx="559024" cy="381000"/>
              <a:chOff x="914400" y="5334000"/>
              <a:chExt cx="559024" cy="381000"/>
            </a:xfrm>
          </p:grpSpPr>
          <p:cxnSp>
            <p:nvCxnSpPr>
              <p:cNvPr id="150" name="Straight Connector 28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51" name="TextBox 29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336699"/>
                    </a:solidFill>
                  </a:rPr>
                  <a:t>(1,2,1)</a:t>
                </a:r>
                <a:endParaRPr lang="en-US" sz="800" dirty="0">
                  <a:solidFill>
                    <a:srgbClr val="336699"/>
                  </a:solidFill>
                </a:endParaRPr>
              </a:p>
            </p:txBody>
          </p:sp>
        </p:grpSp>
        <p:grpSp>
          <p:nvGrpSpPr>
            <p:cNvPr id="7" name="Group 30"/>
            <p:cNvGrpSpPr/>
            <p:nvPr/>
          </p:nvGrpSpPr>
          <p:grpSpPr>
            <a:xfrm>
              <a:off x="1650776" y="4956824"/>
              <a:ext cx="559024" cy="381000"/>
              <a:chOff x="914400" y="5334000"/>
              <a:chExt cx="559024" cy="381000"/>
            </a:xfrm>
          </p:grpSpPr>
          <p:cxnSp>
            <p:nvCxnSpPr>
              <p:cNvPr id="148" name="Straight Connector 31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49" name="TextBox 32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336699"/>
                    </a:solidFill>
                  </a:rPr>
                  <a:t>(2,1,1)</a:t>
                </a:r>
                <a:endParaRPr lang="en-US" sz="800" dirty="0">
                  <a:solidFill>
                    <a:srgbClr val="336699"/>
                  </a:solidFill>
                </a:endParaRPr>
              </a:p>
            </p:txBody>
          </p:sp>
        </p:grpSp>
        <p:grpSp>
          <p:nvGrpSpPr>
            <p:cNvPr id="8" name="Group 33"/>
            <p:cNvGrpSpPr/>
            <p:nvPr/>
          </p:nvGrpSpPr>
          <p:grpSpPr>
            <a:xfrm>
              <a:off x="1879376" y="4956824"/>
              <a:ext cx="559024" cy="381000"/>
              <a:chOff x="914400" y="5334000"/>
              <a:chExt cx="559024" cy="381000"/>
            </a:xfrm>
          </p:grpSpPr>
          <p:cxnSp>
            <p:nvCxnSpPr>
              <p:cNvPr id="146" name="Straight Connector 34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47" name="TextBox 35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FE9700"/>
                    </a:solidFill>
                  </a:rPr>
                  <a:t>(1,2,2)</a:t>
                </a:r>
                <a:endParaRPr lang="en-US" sz="800" dirty="0">
                  <a:solidFill>
                    <a:srgbClr val="FE9700"/>
                  </a:solidFill>
                </a:endParaRPr>
              </a:p>
            </p:txBody>
          </p:sp>
        </p:grpSp>
        <p:grpSp>
          <p:nvGrpSpPr>
            <p:cNvPr id="9" name="Group 36"/>
            <p:cNvGrpSpPr/>
            <p:nvPr/>
          </p:nvGrpSpPr>
          <p:grpSpPr>
            <a:xfrm>
              <a:off x="2107976" y="4956824"/>
              <a:ext cx="559024" cy="381000"/>
              <a:chOff x="914400" y="5334000"/>
              <a:chExt cx="559024" cy="381000"/>
            </a:xfrm>
          </p:grpSpPr>
          <p:cxnSp>
            <p:nvCxnSpPr>
              <p:cNvPr id="144" name="Straight Connector 143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45" name="TextBox 144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FE9700"/>
                    </a:solidFill>
                  </a:rPr>
                  <a:t>(1,4,1)</a:t>
                </a:r>
                <a:endParaRPr lang="en-US" sz="800" dirty="0">
                  <a:solidFill>
                    <a:srgbClr val="FE9700"/>
                  </a:solidFill>
                </a:endParaRPr>
              </a:p>
            </p:txBody>
          </p:sp>
        </p:grpSp>
        <p:grpSp>
          <p:nvGrpSpPr>
            <p:cNvPr id="10" name="Group 39"/>
            <p:cNvGrpSpPr/>
            <p:nvPr/>
          </p:nvGrpSpPr>
          <p:grpSpPr>
            <a:xfrm>
              <a:off x="2590800" y="4956824"/>
              <a:ext cx="559024" cy="381000"/>
              <a:chOff x="914400" y="5334000"/>
              <a:chExt cx="559024" cy="381000"/>
            </a:xfrm>
          </p:grpSpPr>
          <p:cxnSp>
            <p:nvCxnSpPr>
              <p:cNvPr id="142" name="Straight Connector 141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43" name="TextBox 142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FE9700"/>
                    </a:solidFill>
                  </a:rPr>
                  <a:t>(2,2,1)</a:t>
                </a:r>
                <a:endParaRPr lang="en-US" sz="800" dirty="0">
                  <a:solidFill>
                    <a:srgbClr val="FE9700"/>
                  </a:solidFill>
                </a:endParaRPr>
              </a:p>
            </p:txBody>
          </p:sp>
        </p:grpSp>
        <p:grpSp>
          <p:nvGrpSpPr>
            <p:cNvPr id="11" name="Group 42"/>
            <p:cNvGrpSpPr/>
            <p:nvPr/>
          </p:nvGrpSpPr>
          <p:grpSpPr>
            <a:xfrm>
              <a:off x="3810000" y="4956824"/>
              <a:ext cx="559024" cy="381000"/>
              <a:chOff x="914400" y="5334000"/>
              <a:chExt cx="559024" cy="381000"/>
            </a:xfrm>
          </p:grpSpPr>
          <p:cxnSp>
            <p:nvCxnSpPr>
              <p:cNvPr id="140" name="Straight Connector 139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41" name="TextBox 140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669900"/>
                    </a:solidFill>
                  </a:rPr>
                  <a:t>(2,4,1)</a:t>
                </a:r>
                <a:endParaRPr lang="en-US" sz="800" dirty="0">
                  <a:solidFill>
                    <a:srgbClr val="669900"/>
                  </a:solidFill>
                </a:endParaRPr>
              </a:p>
            </p:txBody>
          </p:sp>
        </p:grpSp>
        <p:grpSp>
          <p:nvGrpSpPr>
            <p:cNvPr id="12" name="Group 45"/>
            <p:cNvGrpSpPr/>
            <p:nvPr/>
          </p:nvGrpSpPr>
          <p:grpSpPr>
            <a:xfrm>
              <a:off x="2819400" y="4956824"/>
              <a:ext cx="559024" cy="381000"/>
              <a:chOff x="914400" y="5334000"/>
              <a:chExt cx="559024" cy="381000"/>
            </a:xfrm>
          </p:grpSpPr>
          <p:cxnSp>
            <p:nvCxnSpPr>
              <p:cNvPr id="138" name="Straight Connector 137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9" name="TextBox 138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FE9700"/>
                    </a:solidFill>
                  </a:rPr>
                  <a:t>(4,1,1)</a:t>
                </a:r>
                <a:endParaRPr lang="en-US" sz="800" dirty="0">
                  <a:solidFill>
                    <a:srgbClr val="FE9700"/>
                  </a:solidFill>
                </a:endParaRPr>
              </a:p>
            </p:txBody>
          </p:sp>
        </p:grpSp>
        <p:grpSp>
          <p:nvGrpSpPr>
            <p:cNvPr id="13" name="Group 51"/>
            <p:cNvGrpSpPr/>
            <p:nvPr/>
          </p:nvGrpSpPr>
          <p:grpSpPr>
            <a:xfrm>
              <a:off x="3098576" y="4956824"/>
              <a:ext cx="559024" cy="381000"/>
              <a:chOff x="914400" y="5334000"/>
              <a:chExt cx="559024" cy="381000"/>
            </a:xfrm>
          </p:grpSpPr>
          <p:cxnSp>
            <p:nvCxnSpPr>
              <p:cNvPr id="136" name="Straight Connector 135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7" name="TextBox 136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669900"/>
                    </a:solidFill>
                  </a:rPr>
                  <a:t>(1,4,2)</a:t>
                </a:r>
                <a:endParaRPr lang="en-US" sz="800" dirty="0">
                  <a:solidFill>
                    <a:srgbClr val="669900"/>
                  </a:solidFill>
                </a:endParaRPr>
              </a:p>
            </p:txBody>
          </p:sp>
        </p:grpSp>
        <p:grpSp>
          <p:nvGrpSpPr>
            <p:cNvPr id="14" name="Group 54"/>
            <p:cNvGrpSpPr/>
            <p:nvPr/>
          </p:nvGrpSpPr>
          <p:grpSpPr>
            <a:xfrm>
              <a:off x="3327176" y="4956824"/>
              <a:ext cx="559024" cy="381000"/>
              <a:chOff x="914400" y="5334000"/>
              <a:chExt cx="559024" cy="381000"/>
            </a:xfrm>
          </p:grpSpPr>
          <p:cxnSp>
            <p:nvCxnSpPr>
              <p:cNvPr id="134" name="Straight Connector 133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5" name="TextBox 134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669900"/>
                    </a:solidFill>
                  </a:rPr>
                  <a:t>(1,8,1)</a:t>
                </a:r>
                <a:endParaRPr lang="en-US" sz="800" dirty="0">
                  <a:solidFill>
                    <a:srgbClr val="669900"/>
                  </a:solidFill>
                </a:endParaRPr>
              </a:p>
            </p:txBody>
          </p:sp>
        </p:grpSp>
        <p:grpSp>
          <p:nvGrpSpPr>
            <p:cNvPr id="15" name="Group 57"/>
            <p:cNvGrpSpPr/>
            <p:nvPr/>
          </p:nvGrpSpPr>
          <p:grpSpPr>
            <a:xfrm>
              <a:off x="3581400" y="4956824"/>
              <a:ext cx="559024" cy="381000"/>
              <a:chOff x="914400" y="5334000"/>
              <a:chExt cx="559024" cy="381000"/>
            </a:xfrm>
          </p:grpSpPr>
          <p:cxnSp>
            <p:nvCxnSpPr>
              <p:cNvPr id="132" name="Straight Connector 131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3" name="TextBox 132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669900"/>
                    </a:solidFill>
                  </a:rPr>
                  <a:t>(2,2,2)</a:t>
                </a:r>
                <a:endParaRPr lang="en-US" sz="800" dirty="0">
                  <a:solidFill>
                    <a:srgbClr val="669900"/>
                  </a:solidFill>
                </a:endParaRPr>
              </a:p>
            </p:txBody>
          </p:sp>
        </p:grpSp>
        <p:grpSp>
          <p:nvGrpSpPr>
            <p:cNvPr id="16" name="Group 60"/>
            <p:cNvGrpSpPr/>
            <p:nvPr/>
          </p:nvGrpSpPr>
          <p:grpSpPr>
            <a:xfrm>
              <a:off x="4089176" y="4956824"/>
              <a:ext cx="559024" cy="381000"/>
              <a:chOff x="914400" y="5334000"/>
              <a:chExt cx="559024" cy="381000"/>
            </a:xfrm>
          </p:grpSpPr>
          <p:cxnSp>
            <p:nvCxnSpPr>
              <p:cNvPr id="130" name="Straight Connector 129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1" name="TextBox 130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669900"/>
                    </a:solidFill>
                  </a:rPr>
                  <a:t>(4,1,2)</a:t>
                </a:r>
                <a:endParaRPr lang="en-US" sz="800" dirty="0">
                  <a:solidFill>
                    <a:srgbClr val="669900"/>
                  </a:solidFill>
                </a:endParaRPr>
              </a:p>
            </p:txBody>
          </p:sp>
        </p:grpSp>
        <p:grpSp>
          <p:nvGrpSpPr>
            <p:cNvPr id="17" name="Group 63"/>
            <p:cNvGrpSpPr/>
            <p:nvPr/>
          </p:nvGrpSpPr>
          <p:grpSpPr>
            <a:xfrm>
              <a:off x="5029200" y="4956824"/>
              <a:ext cx="587879" cy="381000"/>
              <a:chOff x="914400" y="5334000"/>
              <a:chExt cx="587879" cy="381000"/>
            </a:xfrm>
          </p:grpSpPr>
          <p:cxnSp>
            <p:nvCxnSpPr>
              <p:cNvPr id="128" name="Straight Connector 127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9" name="TextBox 128"/>
              <p:cNvSpPr txBox="1"/>
              <p:nvPr/>
            </p:nvSpPr>
            <p:spPr>
              <a:xfrm rot="2665501">
                <a:off x="961746" y="5410200"/>
                <a:ext cx="540533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7030A0"/>
                    </a:solidFill>
                  </a:rPr>
                  <a:t>(1,16,1)</a:t>
                </a:r>
                <a:endParaRPr lang="en-US" sz="800" dirty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18" name="Group 66"/>
            <p:cNvGrpSpPr/>
            <p:nvPr/>
          </p:nvGrpSpPr>
          <p:grpSpPr>
            <a:xfrm>
              <a:off x="4317776" y="4956824"/>
              <a:ext cx="559024" cy="381000"/>
              <a:chOff x="914400" y="5334000"/>
              <a:chExt cx="559024" cy="381000"/>
            </a:xfrm>
          </p:grpSpPr>
          <p:cxnSp>
            <p:nvCxnSpPr>
              <p:cNvPr id="126" name="Straight Connector 125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7" name="TextBox 126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669900"/>
                    </a:solidFill>
                  </a:rPr>
                  <a:t>(4,2,1)</a:t>
                </a:r>
                <a:endParaRPr lang="en-US" sz="800" dirty="0">
                  <a:solidFill>
                    <a:srgbClr val="669900"/>
                  </a:solidFill>
                </a:endParaRPr>
              </a:p>
            </p:txBody>
          </p:sp>
        </p:grpSp>
        <p:grpSp>
          <p:nvGrpSpPr>
            <p:cNvPr id="19" name="Group 69"/>
            <p:cNvGrpSpPr/>
            <p:nvPr/>
          </p:nvGrpSpPr>
          <p:grpSpPr>
            <a:xfrm>
              <a:off x="4546376" y="4956824"/>
              <a:ext cx="559024" cy="381000"/>
              <a:chOff x="914400" y="5334000"/>
              <a:chExt cx="559024" cy="381000"/>
            </a:xfrm>
          </p:grpSpPr>
          <p:cxnSp>
            <p:nvCxnSpPr>
              <p:cNvPr id="124" name="Straight Connector 123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5" name="TextBox 124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669900"/>
                    </a:solidFill>
                  </a:rPr>
                  <a:t>(8,1,1)</a:t>
                </a:r>
                <a:endParaRPr lang="en-US" sz="800" dirty="0">
                  <a:solidFill>
                    <a:srgbClr val="669900"/>
                  </a:solidFill>
                </a:endParaRPr>
              </a:p>
            </p:txBody>
          </p:sp>
        </p:grpSp>
        <p:grpSp>
          <p:nvGrpSpPr>
            <p:cNvPr id="20" name="Group 78"/>
            <p:cNvGrpSpPr/>
            <p:nvPr/>
          </p:nvGrpSpPr>
          <p:grpSpPr>
            <a:xfrm>
              <a:off x="4800600" y="4956824"/>
              <a:ext cx="559024" cy="381000"/>
              <a:chOff x="914400" y="5334000"/>
              <a:chExt cx="559024" cy="381000"/>
            </a:xfrm>
          </p:grpSpPr>
          <p:cxnSp>
            <p:nvCxnSpPr>
              <p:cNvPr id="122" name="Straight Connector 121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3" name="TextBox 122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7030A0"/>
                    </a:solidFill>
                  </a:rPr>
                  <a:t>(1,8,2)</a:t>
                </a:r>
                <a:endParaRPr lang="en-US" sz="800" dirty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21" name="Group 81"/>
            <p:cNvGrpSpPr/>
            <p:nvPr/>
          </p:nvGrpSpPr>
          <p:grpSpPr>
            <a:xfrm>
              <a:off x="5308376" y="4956824"/>
              <a:ext cx="559024" cy="381000"/>
              <a:chOff x="914400" y="5334000"/>
              <a:chExt cx="559024" cy="381000"/>
            </a:xfrm>
          </p:grpSpPr>
          <p:cxnSp>
            <p:nvCxnSpPr>
              <p:cNvPr id="120" name="Straight Connector 119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1" name="TextBox 120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7030A0"/>
                    </a:solidFill>
                  </a:rPr>
                  <a:t>(2,4,2)</a:t>
                </a:r>
                <a:endParaRPr lang="en-US" sz="800" dirty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22" name="Group 84"/>
            <p:cNvGrpSpPr/>
            <p:nvPr/>
          </p:nvGrpSpPr>
          <p:grpSpPr>
            <a:xfrm>
              <a:off x="7467600" y="4956824"/>
              <a:ext cx="559024" cy="381000"/>
              <a:chOff x="914400" y="5334000"/>
              <a:chExt cx="559024" cy="381000"/>
            </a:xfrm>
          </p:grpSpPr>
          <p:cxnSp>
            <p:nvCxnSpPr>
              <p:cNvPr id="118" name="Straight Connector 117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9" name="TextBox 118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FF0000"/>
                    </a:solidFill>
                  </a:rPr>
                  <a:t>(4,4,2)</a:t>
                </a:r>
                <a:endParaRPr lang="en-US" sz="8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3" name="Group 87"/>
            <p:cNvGrpSpPr/>
            <p:nvPr/>
          </p:nvGrpSpPr>
          <p:grpSpPr>
            <a:xfrm>
              <a:off x="5536976" y="4956824"/>
              <a:ext cx="559024" cy="381000"/>
              <a:chOff x="914400" y="5334000"/>
              <a:chExt cx="559024" cy="381000"/>
            </a:xfrm>
          </p:grpSpPr>
          <p:cxnSp>
            <p:nvCxnSpPr>
              <p:cNvPr id="116" name="Straight Connector 115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7" name="TextBox 116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7030A0"/>
                    </a:solidFill>
                  </a:rPr>
                  <a:t>(2,8,1)</a:t>
                </a:r>
                <a:endParaRPr lang="en-US" sz="800" dirty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24" name="Group 90"/>
            <p:cNvGrpSpPr/>
            <p:nvPr/>
          </p:nvGrpSpPr>
          <p:grpSpPr>
            <a:xfrm>
              <a:off x="5791200" y="4956824"/>
              <a:ext cx="559024" cy="381000"/>
              <a:chOff x="914400" y="5334000"/>
              <a:chExt cx="559024" cy="381000"/>
            </a:xfrm>
          </p:grpSpPr>
          <p:cxnSp>
            <p:nvCxnSpPr>
              <p:cNvPr id="114" name="Straight Connector 113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5" name="TextBox 114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7030A0"/>
                    </a:solidFill>
                  </a:rPr>
                  <a:t>(4,2,2)</a:t>
                </a:r>
                <a:endParaRPr lang="en-US" sz="800" dirty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25" name="Group 99"/>
            <p:cNvGrpSpPr/>
            <p:nvPr/>
          </p:nvGrpSpPr>
          <p:grpSpPr>
            <a:xfrm>
              <a:off x="7239000" y="4956824"/>
              <a:ext cx="559024" cy="381000"/>
              <a:chOff x="914400" y="5334000"/>
              <a:chExt cx="559024" cy="381000"/>
            </a:xfrm>
          </p:grpSpPr>
          <p:cxnSp>
            <p:nvCxnSpPr>
              <p:cNvPr id="112" name="Straight Connector 111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3" name="TextBox 112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FF0000"/>
                    </a:solidFill>
                  </a:rPr>
                  <a:t>(2,8,2)</a:t>
                </a:r>
                <a:endParaRPr lang="en-US" sz="8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6" name="Group 102"/>
            <p:cNvGrpSpPr/>
            <p:nvPr/>
          </p:nvGrpSpPr>
          <p:grpSpPr>
            <a:xfrm>
              <a:off x="7696200" y="4956824"/>
              <a:ext cx="559024" cy="381000"/>
              <a:chOff x="914400" y="5334000"/>
              <a:chExt cx="559024" cy="381000"/>
            </a:xfrm>
          </p:grpSpPr>
          <p:cxnSp>
            <p:nvCxnSpPr>
              <p:cNvPr id="110" name="Straight Connector 109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1" name="TextBox 110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FF0000"/>
                    </a:solidFill>
                  </a:rPr>
                  <a:t>(8,2,2)</a:t>
                </a:r>
                <a:endParaRPr lang="en-US" sz="8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7" name="Group 105"/>
            <p:cNvGrpSpPr/>
            <p:nvPr/>
          </p:nvGrpSpPr>
          <p:grpSpPr>
            <a:xfrm>
              <a:off x="7975376" y="4956824"/>
              <a:ext cx="587879" cy="381000"/>
              <a:chOff x="914400" y="5334000"/>
              <a:chExt cx="587879" cy="381000"/>
            </a:xfrm>
          </p:grpSpPr>
          <p:cxnSp>
            <p:nvCxnSpPr>
              <p:cNvPr id="108" name="Straight Connector 107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9" name="TextBox 108"/>
              <p:cNvSpPr txBox="1"/>
              <p:nvPr/>
            </p:nvSpPr>
            <p:spPr>
              <a:xfrm rot="2665501">
                <a:off x="961746" y="5410200"/>
                <a:ext cx="540533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FF0000"/>
                    </a:solidFill>
                  </a:rPr>
                  <a:t>(16,1,2)</a:t>
                </a:r>
                <a:endParaRPr lang="en-US" sz="8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79" name="TextBox 5"/>
            <p:cNvSpPr txBox="1">
              <a:spLocks noChangeArrowheads="1"/>
            </p:cNvSpPr>
            <p:nvPr/>
          </p:nvSpPr>
          <p:spPr bwMode="auto">
            <a:xfrm rot="2726573">
              <a:off x="589170" y="5196909"/>
              <a:ext cx="116046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kern="1200" dirty="0" smtClean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Parallel Patterns</a:t>
              </a:r>
              <a:endParaRPr lang="en-US" sz="8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28" name="Group 20"/>
            <p:cNvGrpSpPr/>
            <p:nvPr/>
          </p:nvGrpSpPr>
          <p:grpSpPr>
            <a:xfrm>
              <a:off x="915549" y="4956824"/>
              <a:ext cx="559024" cy="381000"/>
              <a:chOff x="914400" y="5334000"/>
              <a:chExt cx="559024" cy="381000"/>
            </a:xfrm>
          </p:grpSpPr>
          <p:cxnSp>
            <p:nvCxnSpPr>
              <p:cNvPr id="82" name="Straight Connector 17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3" name="TextBox 18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FF00FF"/>
                    </a:solidFill>
                  </a:rPr>
                  <a:t>(1,1,1)</a:t>
                </a:r>
                <a:endParaRPr lang="en-US" sz="800" dirty="0">
                  <a:solidFill>
                    <a:srgbClr val="FF00FF"/>
                  </a:solidFill>
                </a:endParaRPr>
              </a:p>
            </p:txBody>
          </p:sp>
        </p:grpSp>
        <p:sp>
          <p:nvSpPr>
            <p:cNvPr id="81" name="TextBox 80"/>
            <p:cNvSpPr txBox="1"/>
            <p:nvPr/>
          </p:nvSpPr>
          <p:spPr>
            <a:xfrm rot="2604773">
              <a:off x="457200" y="5087492"/>
              <a:ext cx="7906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(CCR thread,</a:t>
              </a:r>
            </a:p>
            <a:p>
              <a:r>
                <a:rPr lang="en-US" sz="800" dirty="0" smtClean="0"/>
                <a:t>MPI process,</a:t>
              </a:r>
            </a:p>
            <a:p>
              <a:r>
                <a:rPr lang="en-US" sz="800" dirty="0" smtClean="0"/>
                <a:t>node)</a:t>
              </a:r>
              <a:endParaRPr lang="en-US" sz="800" dirty="0"/>
            </a:p>
          </p:txBody>
        </p:sp>
        <p:grpSp>
          <p:nvGrpSpPr>
            <p:cNvPr id="29" name="Group 90"/>
            <p:cNvGrpSpPr/>
            <p:nvPr/>
          </p:nvGrpSpPr>
          <p:grpSpPr>
            <a:xfrm>
              <a:off x="6019800" y="4953000"/>
              <a:ext cx="559024" cy="381000"/>
              <a:chOff x="914400" y="5334000"/>
              <a:chExt cx="559024" cy="381000"/>
            </a:xfrm>
          </p:grpSpPr>
          <p:cxnSp>
            <p:nvCxnSpPr>
              <p:cNvPr id="157" name="Straight Connector 156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58" name="TextBox 157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7030A0"/>
                    </a:solidFill>
                  </a:rPr>
                  <a:t>(4,4,1)</a:t>
                </a:r>
                <a:endParaRPr lang="en-US" sz="800" dirty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30" name="Group 90"/>
            <p:cNvGrpSpPr/>
            <p:nvPr/>
          </p:nvGrpSpPr>
          <p:grpSpPr>
            <a:xfrm>
              <a:off x="6248400" y="4953000"/>
              <a:ext cx="559024" cy="381000"/>
              <a:chOff x="914400" y="5334000"/>
              <a:chExt cx="559024" cy="381000"/>
            </a:xfrm>
          </p:grpSpPr>
          <p:cxnSp>
            <p:nvCxnSpPr>
              <p:cNvPr id="160" name="Straight Connector 159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61" name="TextBox 160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7030A0"/>
                    </a:solidFill>
                  </a:rPr>
                  <a:t>(8,1,2)</a:t>
                </a:r>
                <a:endParaRPr lang="en-US" sz="800" dirty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31" name="Group 90"/>
            <p:cNvGrpSpPr/>
            <p:nvPr/>
          </p:nvGrpSpPr>
          <p:grpSpPr>
            <a:xfrm>
              <a:off x="6477000" y="4953000"/>
              <a:ext cx="559024" cy="381000"/>
              <a:chOff x="914400" y="5334000"/>
              <a:chExt cx="559024" cy="381000"/>
            </a:xfrm>
          </p:grpSpPr>
          <p:cxnSp>
            <p:nvCxnSpPr>
              <p:cNvPr id="163" name="Straight Connector 162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64" name="TextBox 163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7030A0"/>
                    </a:solidFill>
                  </a:rPr>
                  <a:t>(8,2,1)</a:t>
                </a:r>
                <a:endParaRPr lang="en-US" sz="800" dirty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64" name="Group 90"/>
            <p:cNvGrpSpPr/>
            <p:nvPr/>
          </p:nvGrpSpPr>
          <p:grpSpPr>
            <a:xfrm>
              <a:off x="6756176" y="4953000"/>
              <a:ext cx="587879" cy="381000"/>
              <a:chOff x="914400" y="5334000"/>
              <a:chExt cx="587879" cy="381000"/>
            </a:xfrm>
          </p:grpSpPr>
          <p:cxnSp>
            <p:nvCxnSpPr>
              <p:cNvPr id="166" name="Straight Connector 165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67" name="TextBox 166"/>
              <p:cNvSpPr txBox="1"/>
              <p:nvPr/>
            </p:nvSpPr>
            <p:spPr>
              <a:xfrm rot="2665501">
                <a:off x="961746" y="5410200"/>
                <a:ext cx="540533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7030A0"/>
                    </a:solidFill>
                  </a:rPr>
                  <a:t>(16,1,1)</a:t>
                </a:r>
                <a:endParaRPr lang="en-US" sz="800" dirty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65" name="Group 99"/>
            <p:cNvGrpSpPr/>
            <p:nvPr/>
          </p:nvGrpSpPr>
          <p:grpSpPr>
            <a:xfrm>
              <a:off x="7010400" y="4953000"/>
              <a:ext cx="587879" cy="381000"/>
              <a:chOff x="914400" y="5334000"/>
              <a:chExt cx="587879" cy="381000"/>
            </a:xfrm>
          </p:grpSpPr>
          <p:cxnSp>
            <p:nvCxnSpPr>
              <p:cNvPr id="169" name="Straight Connector 168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70" name="TextBox 169"/>
              <p:cNvSpPr txBox="1"/>
              <p:nvPr/>
            </p:nvSpPr>
            <p:spPr>
              <a:xfrm rot="2665501">
                <a:off x="961746" y="5410200"/>
                <a:ext cx="540533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FF0000"/>
                    </a:solidFill>
                  </a:rPr>
                  <a:t>(1,16,2)</a:t>
                </a:r>
                <a:endParaRPr lang="en-US" sz="8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71" name="TextBox 15"/>
            <p:cNvSpPr txBox="1">
              <a:spLocks noChangeArrowheads="1"/>
            </p:cNvSpPr>
            <p:nvPr/>
          </p:nvSpPr>
          <p:spPr bwMode="auto">
            <a:xfrm>
              <a:off x="1981201" y="457200"/>
              <a:ext cx="4167616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kern="1200" dirty="0" smtClean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Parallel Deterministic </a:t>
              </a:r>
              <a:r>
                <a:rPr lang="en-US" sz="1400" b="1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Annealing Clustering </a:t>
              </a: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Scaled Speedup Tests on </a:t>
              </a:r>
              <a:r>
                <a:rPr lang="en-US" sz="1400" b="1" kern="1200" dirty="0" smtClean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two 16-core Systems</a:t>
              </a:r>
              <a:endParaRPr lang="en-US" sz="14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kern="1200" dirty="0" smtClean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(10 </a:t>
              </a:r>
              <a:r>
                <a:rPr lang="en-US" sz="1000" b="1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Clusters; 160,000 points per cluster per </a:t>
              </a:r>
              <a:r>
                <a:rPr lang="en-US" sz="1000" b="1" kern="1200" dirty="0" smtClean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thread)</a:t>
              </a:r>
              <a:endParaRPr lang="en-US" sz="10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2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 rot="16200000">
              <a:off x="-350186" y="1628036"/>
              <a:ext cx="1617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Parallel Overhead</a:t>
              </a:r>
              <a:endParaRPr lang="en-US" sz="1400" dirty="0"/>
            </a:p>
          </p:txBody>
        </p:sp>
        <p:grpSp>
          <p:nvGrpSpPr>
            <p:cNvPr id="66" name="Group 30"/>
            <p:cNvGrpSpPr/>
            <p:nvPr/>
          </p:nvGrpSpPr>
          <p:grpSpPr>
            <a:xfrm>
              <a:off x="8203976" y="4953000"/>
              <a:ext cx="514849" cy="381000"/>
              <a:chOff x="914400" y="5334000"/>
              <a:chExt cx="514849" cy="381000"/>
            </a:xfrm>
          </p:grpSpPr>
          <p:cxnSp>
            <p:nvCxnSpPr>
              <p:cNvPr id="174" name="Straight Connector 31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75" name="TextBox 32"/>
              <p:cNvSpPr txBox="1"/>
              <p:nvPr/>
            </p:nvSpPr>
            <p:spPr>
              <a:xfrm rot="2665501">
                <a:off x="946425" y="5395992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336699"/>
                    </a:solidFill>
                  </a:rPr>
                  <a:t>(</a:t>
                </a:r>
                <a:r>
                  <a:rPr lang="en-US" sz="800" dirty="0" smtClean="0">
                    <a:solidFill>
                      <a:srgbClr val="0000FF"/>
                    </a:solidFill>
                  </a:rPr>
                  <a:t>1,8,6</a:t>
                </a:r>
                <a:r>
                  <a:rPr lang="en-US" sz="800" dirty="0" smtClean="0">
                    <a:solidFill>
                      <a:srgbClr val="336699"/>
                    </a:solidFill>
                  </a:rPr>
                  <a:t>)</a:t>
                </a:r>
                <a:endParaRPr lang="en-US" sz="800" dirty="0">
                  <a:solidFill>
                    <a:srgbClr val="336699"/>
                  </a:solidFill>
                </a:endParaRPr>
              </a:p>
            </p:txBody>
          </p:sp>
        </p:grpSp>
        <p:sp>
          <p:nvSpPr>
            <p:cNvPr id="176" name="TextBox 13"/>
            <p:cNvSpPr txBox="1">
              <a:spLocks noChangeArrowheads="1"/>
            </p:cNvSpPr>
            <p:nvPr/>
          </p:nvSpPr>
          <p:spPr bwMode="auto">
            <a:xfrm>
              <a:off x="1066800" y="4599801"/>
              <a:ext cx="6110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kern="1200" dirty="0">
                  <a:solidFill>
                    <a:srgbClr val="336699"/>
                  </a:solidFill>
                  <a:latin typeface="Arial" charset="0"/>
                  <a:ea typeface="+mn-ea"/>
                  <a:cs typeface="+mn-cs"/>
                </a:rPr>
                <a:t>2-way</a:t>
              </a:r>
            </a:p>
          </p:txBody>
        </p:sp>
        <p:sp>
          <p:nvSpPr>
            <p:cNvPr id="177" name="TextBox 12"/>
            <p:cNvSpPr txBox="1">
              <a:spLocks noChangeArrowheads="1"/>
            </p:cNvSpPr>
            <p:nvPr/>
          </p:nvSpPr>
          <p:spPr bwMode="auto">
            <a:xfrm>
              <a:off x="2133600" y="4495800"/>
              <a:ext cx="6110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kern="1200" dirty="0">
                  <a:solidFill>
                    <a:srgbClr val="EE9410"/>
                  </a:solidFill>
                  <a:latin typeface="Arial" charset="0"/>
                  <a:ea typeface="+mn-ea"/>
                  <a:cs typeface="+mn-cs"/>
                </a:rPr>
                <a:t>4-way</a:t>
              </a:r>
            </a:p>
          </p:txBody>
        </p:sp>
        <p:sp>
          <p:nvSpPr>
            <p:cNvPr id="178" name="TextBox 11"/>
            <p:cNvSpPr txBox="1">
              <a:spLocks noChangeArrowheads="1"/>
            </p:cNvSpPr>
            <p:nvPr/>
          </p:nvSpPr>
          <p:spPr bwMode="auto">
            <a:xfrm>
              <a:off x="3808535" y="4447401"/>
              <a:ext cx="6110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kern="1200" dirty="0">
                  <a:solidFill>
                    <a:srgbClr val="669900"/>
                  </a:solidFill>
                  <a:latin typeface="Arial" charset="0"/>
                  <a:ea typeface="+mn-ea"/>
                  <a:cs typeface="+mn-cs"/>
                </a:rPr>
                <a:t>8-way</a:t>
              </a:r>
            </a:p>
          </p:txBody>
        </p:sp>
        <p:sp>
          <p:nvSpPr>
            <p:cNvPr id="179" name="TextBox 178"/>
            <p:cNvSpPr txBox="1">
              <a:spLocks noChangeArrowheads="1"/>
            </p:cNvSpPr>
            <p:nvPr/>
          </p:nvSpPr>
          <p:spPr bwMode="auto">
            <a:xfrm>
              <a:off x="7086600" y="4419600"/>
              <a:ext cx="69602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kern="1200" dirty="0">
                  <a:solidFill>
                    <a:srgbClr val="FF0000"/>
                  </a:solidFill>
                  <a:latin typeface="Arial" charset="0"/>
                  <a:ea typeface="+mn-ea"/>
                  <a:cs typeface="+mn-cs"/>
                </a:rPr>
                <a:t>32-way</a:t>
              </a:r>
            </a:p>
          </p:txBody>
        </p:sp>
        <p:sp>
          <p:nvSpPr>
            <p:cNvPr id="180" name="TextBox 179"/>
            <p:cNvSpPr txBox="1">
              <a:spLocks noChangeArrowheads="1"/>
            </p:cNvSpPr>
            <p:nvPr/>
          </p:nvSpPr>
          <p:spPr bwMode="auto">
            <a:xfrm>
              <a:off x="7848600" y="4343400"/>
              <a:ext cx="69602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kern="1200" dirty="0" smtClean="0">
                  <a:solidFill>
                    <a:srgbClr val="0000FF"/>
                  </a:solidFill>
                  <a:latin typeface="Arial" charset="0"/>
                  <a:ea typeface="+mn-ea"/>
                  <a:cs typeface="+mn-cs"/>
                </a:rPr>
                <a:t>48-way</a:t>
              </a:r>
              <a:endParaRPr lang="en-US" sz="1200" b="1" kern="1200" dirty="0">
                <a:solidFill>
                  <a:srgbClr val="0000FF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82" name="TextBox 181"/>
          <p:cNvSpPr txBox="1"/>
          <p:nvPr/>
        </p:nvSpPr>
        <p:spPr>
          <a:xfrm>
            <a:off x="2667000" y="5257800"/>
            <a:ext cx="487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 smtClean="0">
                <a:solidFill>
                  <a:srgbClr val="000000"/>
                </a:solidFill>
                <a:latin typeface="Arial" charset="0"/>
              </a:rPr>
              <a:t>1, 2, 4, 8, 16, 32, 48-way parallelism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48 way is 8 processes running on 4 8-core and 2 16-core systems</a:t>
            </a:r>
          </a:p>
          <a:p>
            <a:pPr algn="l"/>
            <a:endParaRPr lang="en-US" sz="1200" dirty="0" smtClean="0">
              <a:solidFill>
                <a:srgbClr val="000000"/>
              </a:solidFill>
              <a:latin typeface="Arial" charset="0"/>
            </a:endParaRP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MPI always good. CCR deteriorates for 16 threads – probably bad software 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MPI forces parallelism; threading allows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2"/>
          <p:cNvGrpSpPr/>
          <p:nvPr/>
        </p:nvGrpSpPr>
        <p:grpSpPr>
          <a:xfrm>
            <a:off x="-228600" y="1524000"/>
            <a:ext cx="9525000" cy="4358406"/>
            <a:chOff x="-228600" y="1524000"/>
            <a:chExt cx="9525000" cy="4358406"/>
          </a:xfrm>
        </p:grpSpPr>
        <p:sp>
          <p:nvSpPr>
            <p:cNvPr id="29" name="TextBox 5"/>
            <p:cNvSpPr txBox="1">
              <a:spLocks noChangeArrowheads="1"/>
            </p:cNvSpPr>
            <p:nvPr/>
          </p:nvSpPr>
          <p:spPr bwMode="auto">
            <a:xfrm rot="2726573">
              <a:off x="182464" y="5194453"/>
              <a:ext cx="116046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kern="1200" dirty="0" smtClean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Parallel Patterns</a:t>
              </a:r>
              <a:endParaRPr lang="en-US" sz="8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3" name="Group 231"/>
            <p:cNvGrpSpPr/>
            <p:nvPr/>
          </p:nvGrpSpPr>
          <p:grpSpPr>
            <a:xfrm>
              <a:off x="-228600" y="1524000"/>
              <a:ext cx="9525000" cy="3918830"/>
              <a:chOff x="-228600" y="1524000"/>
              <a:chExt cx="9525000" cy="3918830"/>
            </a:xfrm>
          </p:grpSpPr>
          <p:sp>
            <p:nvSpPr>
              <p:cNvPr id="31" name="TextBox 30"/>
              <p:cNvSpPr txBox="1"/>
              <p:nvPr/>
            </p:nvSpPr>
            <p:spPr>
              <a:xfrm rot="2604773">
                <a:off x="-25706" y="4981165"/>
                <a:ext cx="7906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/>
                  <a:t>(CCR thread,</a:t>
                </a:r>
              </a:p>
              <a:p>
                <a:r>
                  <a:rPr lang="en-US" sz="800" dirty="0" smtClean="0"/>
                  <a:t>MPI process,</a:t>
                </a:r>
              </a:p>
              <a:p>
                <a:r>
                  <a:rPr lang="en-US" sz="800" dirty="0" smtClean="0"/>
                  <a:t>node)</a:t>
                </a:r>
                <a:endParaRPr lang="en-US" sz="800" dirty="0"/>
              </a:p>
            </p:txBody>
          </p:sp>
          <p:graphicFrame>
            <p:nvGraphicFramePr>
              <p:cNvPr id="100" name="Chart 99"/>
              <p:cNvGraphicFramePr>
                <a:graphicFrameLocks/>
              </p:cNvGraphicFramePr>
              <p:nvPr/>
            </p:nvGraphicFramePr>
            <p:xfrm>
              <a:off x="-228600" y="1524000"/>
              <a:ext cx="9525000" cy="355282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grpSp>
            <p:nvGrpSpPr>
              <p:cNvPr id="4" name="Group 20"/>
              <p:cNvGrpSpPr/>
              <p:nvPr/>
            </p:nvGrpSpPr>
            <p:grpSpPr>
              <a:xfrm>
                <a:off x="457200" y="4876800"/>
                <a:ext cx="482272" cy="381000"/>
                <a:chOff x="914400" y="5334000"/>
                <a:chExt cx="482272" cy="381000"/>
              </a:xfrm>
            </p:grpSpPr>
            <p:cxnSp>
              <p:nvCxnSpPr>
                <p:cNvPr id="50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51" name="TextBox 18"/>
                <p:cNvSpPr txBox="1"/>
                <p:nvPr/>
              </p:nvSpPr>
              <p:spPr>
                <a:xfrm rot="2665501">
                  <a:off x="977968" y="5429648"/>
                  <a:ext cx="418704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rgbClr val="0070C0"/>
                      </a:solidFill>
                    </a:rPr>
                    <a:t>(1,1,1)</a:t>
                  </a:r>
                  <a:endParaRPr lang="en-US" sz="700" dirty="0">
                    <a:solidFill>
                      <a:srgbClr val="0070C0"/>
                    </a:solidFill>
                  </a:endParaRPr>
                </a:p>
              </p:txBody>
            </p:sp>
          </p:grpSp>
          <p:grpSp>
            <p:nvGrpSpPr>
              <p:cNvPr id="5" name="Group 20"/>
              <p:cNvGrpSpPr/>
              <p:nvPr/>
            </p:nvGrpSpPr>
            <p:grpSpPr>
              <a:xfrm>
                <a:off x="660728" y="4876800"/>
                <a:ext cx="482272" cy="381000"/>
                <a:chOff x="914400" y="5334000"/>
                <a:chExt cx="482272" cy="381000"/>
              </a:xfrm>
            </p:grpSpPr>
            <p:cxnSp>
              <p:nvCxnSpPr>
                <p:cNvPr id="102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03" name="TextBox 18"/>
                <p:cNvSpPr txBox="1"/>
                <p:nvPr/>
              </p:nvSpPr>
              <p:spPr>
                <a:xfrm rot="2665501">
                  <a:off x="977968" y="5429648"/>
                  <a:ext cx="418704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rgbClr val="C00000"/>
                      </a:solidFill>
                    </a:rPr>
                    <a:t>(1,1,2)</a:t>
                  </a:r>
                  <a:endParaRPr lang="en-US" sz="700" dirty="0">
                    <a:solidFill>
                      <a:srgbClr val="C00000"/>
                    </a:solidFill>
                  </a:endParaRPr>
                </a:p>
              </p:txBody>
            </p:sp>
          </p:grpSp>
          <p:grpSp>
            <p:nvGrpSpPr>
              <p:cNvPr id="6" name="Group 20"/>
              <p:cNvGrpSpPr/>
              <p:nvPr/>
            </p:nvGrpSpPr>
            <p:grpSpPr>
              <a:xfrm>
                <a:off x="838200" y="4876800"/>
                <a:ext cx="482272" cy="381000"/>
                <a:chOff x="914400" y="5334000"/>
                <a:chExt cx="482272" cy="381000"/>
              </a:xfrm>
            </p:grpSpPr>
            <p:cxnSp>
              <p:nvCxnSpPr>
                <p:cNvPr id="105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06" name="TextBox 18"/>
                <p:cNvSpPr txBox="1"/>
                <p:nvPr/>
              </p:nvSpPr>
              <p:spPr>
                <a:xfrm rot="2665501">
                  <a:off x="977968" y="5429648"/>
                  <a:ext cx="418704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rgbClr val="C00000"/>
                      </a:solidFill>
                    </a:rPr>
                    <a:t>(1,2,1)</a:t>
                  </a:r>
                  <a:endParaRPr lang="en-US" sz="700" dirty="0">
                    <a:solidFill>
                      <a:srgbClr val="C00000"/>
                    </a:solidFill>
                  </a:endParaRPr>
                </a:p>
              </p:txBody>
            </p:sp>
          </p:grpSp>
          <p:grpSp>
            <p:nvGrpSpPr>
              <p:cNvPr id="7" name="Group 20"/>
              <p:cNvGrpSpPr/>
              <p:nvPr/>
            </p:nvGrpSpPr>
            <p:grpSpPr>
              <a:xfrm>
                <a:off x="1041728" y="4876800"/>
                <a:ext cx="482272" cy="381000"/>
                <a:chOff x="914400" y="5334000"/>
                <a:chExt cx="482272" cy="381000"/>
              </a:xfrm>
            </p:grpSpPr>
            <p:cxnSp>
              <p:nvCxnSpPr>
                <p:cNvPr id="108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09" name="TextBox 18"/>
                <p:cNvSpPr txBox="1"/>
                <p:nvPr/>
              </p:nvSpPr>
              <p:spPr>
                <a:xfrm rot="2665501">
                  <a:off x="977968" y="5429648"/>
                  <a:ext cx="418704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rgbClr val="C00000"/>
                      </a:solidFill>
                    </a:rPr>
                    <a:t>(2,1,1)</a:t>
                  </a:r>
                  <a:endParaRPr lang="en-US" sz="700" dirty="0">
                    <a:solidFill>
                      <a:srgbClr val="C00000"/>
                    </a:solidFill>
                  </a:endParaRPr>
                </a:p>
              </p:txBody>
            </p:sp>
          </p:grpSp>
          <p:grpSp>
            <p:nvGrpSpPr>
              <p:cNvPr id="8" name="Group 20"/>
              <p:cNvGrpSpPr/>
              <p:nvPr/>
            </p:nvGrpSpPr>
            <p:grpSpPr>
              <a:xfrm>
                <a:off x="1219200" y="4876800"/>
                <a:ext cx="482272" cy="381000"/>
                <a:chOff x="914400" y="5334000"/>
                <a:chExt cx="482272" cy="381000"/>
              </a:xfrm>
            </p:grpSpPr>
            <p:cxnSp>
              <p:nvCxnSpPr>
                <p:cNvPr id="111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12" name="TextBox 18"/>
                <p:cNvSpPr txBox="1"/>
                <p:nvPr/>
              </p:nvSpPr>
              <p:spPr>
                <a:xfrm rot="2665501">
                  <a:off x="977968" y="5429648"/>
                  <a:ext cx="418704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chemeClr val="accent3">
                          <a:lumMod val="75000"/>
                        </a:schemeClr>
                      </a:solidFill>
                    </a:rPr>
                    <a:t>(1,2,2)</a:t>
                  </a:r>
                  <a:endParaRPr lang="en-US" sz="700" dirty="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9" name="Group 20"/>
              <p:cNvGrpSpPr/>
              <p:nvPr/>
            </p:nvGrpSpPr>
            <p:grpSpPr>
              <a:xfrm>
                <a:off x="1447800" y="4876800"/>
                <a:ext cx="482272" cy="381000"/>
                <a:chOff x="914400" y="5334000"/>
                <a:chExt cx="482272" cy="381000"/>
              </a:xfrm>
            </p:grpSpPr>
            <p:cxnSp>
              <p:nvCxnSpPr>
                <p:cNvPr id="114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15" name="TextBox 18"/>
                <p:cNvSpPr txBox="1"/>
                <p:nvPr/>
              </p:nvSpPr>
              <p:spPr>
                <a:xfrm rot="2665501">
                  <a:off x="977968" y="5429648"/>
                  <a:ext cx="418704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chemeClr val="accent3">
                          <a:lumMod val="75000"/>
                        </a:schemeClr>
                      </a:solidFill>
                    </a:rPr>
                    <a:t>(1,4,1)</a:t>
                  </a:r>
                  <a:endParaRPr lang="en-US" sz="700" dirty="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0" name="Group 20"/>
              <p:cNvGrpSpPr/>
              <p:nvPr/>
            </p:nvGrpSpPr>
            <p:grpSpPr>
              <a:xfrm>
                <a:off x="1600200" y="4876800"/>
                <a:ext cx="482272" cy="381000"/>
                <a:chOff x="914400" y="5334000"/>
                <a:chExt cx="482272" cy="381000"/>
              </a:xfrm>
            </p:grpSpPr>
            <p:cxnSp>
              <p:nvCxnSpPr>
                <p:cNvPr id="117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18" name="TextBox 18"/>
                <p:cNvSpPr txBox="1"/>
                <p:nvPr/>
              </p:nvSpPr>
              <p:spPr>
                <a:xfrm rot="2665501">
                  <a:off x="977968" y="5429648"/>
                  <a:ext cx="418704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chemeClr val="accent3">
                          <a:lumMod val="75000"/>
                        </a:schemeClr>
                      </a:solidFill>
                    </a:rPr>
                    <a:t>(2,1,2)</a:t>
                  </a:r>
                  <a:endParaRPr lang="en-US" sz="700" dirty="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1" name="Group 20"/>
              <p:cNvGrpSpPr/>
              <p:nvPr/>
            </p:nvGrpSpPr>
            <p:grpSpPr>
              <a:xfrm>
                <a:off x="1803728" y="4876800"/>
                <a:ext cx="482272" cy="381000"/>
                <a:chOff x="914400" y="5334000"/>
                <a:chExt cx="482272" cy="381000"/>
              </a:xfrm>
            </p:grpSpPr>
            <p:cxnSp>
              <p:nvCxnSpPr>
                <p:cNvPr id="120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21" name="TextBox 18"/>
                <p:cNvSpPr txBox="1"/>
                <p:nvPr/>
              </p:nvSpPr>
              <p:spPr>
                <a:xfrm rot="2665501">
                  <a:off x="977968" y="5429648"/>
                  <a:ext cx="418704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chemeClr val="accent3">
                          <a:lumMod val="75000"/>
                        </a:schemeClr>
                      </a:solidFill>
                    </a:rPr>
                    <a:t>(2,2,1)</a:t>
                  </a:r>
                  <a:endParaRPr lang="en-US" sz="700" dirty="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2" name="Group 20"/>
              <p:cNvGrpSpPr/>
              <p:nvPr/>
            </p:nvGrpSpPr>
            <p:grpSpPr>
              <a:xfrm>
                <a:off x="1981200" y="4876800"/>
                <a:ext cx="482272" cy="381000"/>
                <a:chOff x="914400" y="5334000"/>
                <a:chExt cx="482272" cy="381000"/>
              </a:xfrm>
            </p:grpSpPr>
            <p:cxnSp>
              <p:nvCxnSpPr>
                <p:cNvPr id="126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27" name="TextBox 18"/>
                <p:cNvSpPr txBox="1"/>
                <p:nvPr/>
              </p:nvSpPr>
              <p:spPr>
                <a:xfrm rot="2665501">
                  <a:off x="977968" y="5429648"/>
                  <a:ext cx="418704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chemeClr val="accent3">
                          <a:lumMod val="75000"/>
                        </a:schemeClr>
                      </a:solidFill>
                    </a:rPr>
                    <a:t>(4,1,1)</a:t>
                  </a:r>
                  <a:endParaRPr lang="en-US" sz="700" dirty="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3" name="Group 20"/>
              <p:cNvGrpSpPr/>
              <p:nvPr/>
            </p:nvGrpSpPr>
            <p:grpSpPr>
              <a:xfrm>
                <a:off x="2158672" y="4876800"/>
                <a:ext cx="482272" cy="381000"/>
                <a:chOff x="914400" y="5334000"/>
                <a:chExt cx="482272" cy="381000"/>
              </a:xfrm>
            </p:grpSpPr>
            <p:cxnSp>
              <p:nvCxnSpPr>
                <p:cNvPr id="129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30" name="TextBox 18"/>
                <p:cNvSpPr txBox="1"/>
                <p:nvPr/>
              </p:nvSpPr>
              <p:spPr>
                <a:xfrm rot="2665501">
                  <a:off x="977968" y="5429648"/>
                  <a:ext cx="418704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rgbClr val="7030A0"/>
                      </a:solidFill>
                    </a:rPr>
                    <a:t>(1,4,2)</a:t>
                  </a:r>
                  <a:endParaRPr lang="en-US" sz="700" dirty="0">
                    <a:solidFill>
                      <a:srgbClr val="7030A0"/>
                    </a:solidFill>
                  </a:endParaRPr>
                </a:p>
              </p:txBody>
            </p:sp>
          </p:grpSp>
          <p:grpSp>
            <p:nvGrpSpPr>
              <p:cNvPr id="14" name="Group 20"/>
              <p:cNvGrpSpPr/>
              <p:nvPr/>
            </p:nvGrpSpPr>
            <p:grpSpPr>
              <a:xfrm>
                <a:off x="2362200" y="4876800"/>
                <a:ext cx="482272" cy="381000"/>
                <a:chOff x="914400" y="5334000"/>
                <a:chExt cx="482272" cy="381000"/>
              </a:xfrm>
            </p:grpSpPr>
            <p:cxnSp>
              <p:nvCxnSpPr>
                <p:cNvPr id="132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33" name="TextBox 18"/>
                <p:cNvSpPr txBox="1"/>
                <p:nvPr/>
              </p:nvSpPr>
              <p:spPr>
                <a:xfrm rot="2665501">
                  <a:off x="977968" y="5429648"/>
                  <a:ext cx="418704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rgbClr val="7030A0"/>
                      </a:solidFill>
                    </a:rPr>
                    <a:t>(1,8,1)</a:t>
                  </a:r>
                  <a:endParaRPr lang="en-US" sz="700" dirty="0">
                    <a:solidFill>
                      <a:srgbClr val="7030A0"/>
                    </a:solidFill>
                  </a:endParaRPr>
                </a:p>
              </p:txBody>
            </p:sp>
          </p:grpSp>
          <p:grpSp>
            <p:nvGrpSpPr>
              <p:cNvPr id="15" name="Group 20"/>
              <p:cNvGrpSpPr/>
              <p:nvPr/>
            </p:nvGrpSpPr>
            <p:grpSpPr>
              <a:xfrm>
                <a:off x="2539672" y="4876800"/>
                <a:ext cx="482272" cy="381000"/>
                <a:chOff x="914400" y="5334000"/>
                <a:chExt cx="482272" cy="381000"/>
              </a:xfrm>
            </p:grpSpPr>
            <p:cxnSp>
              <p:nvCxnSpPr>
                <p:cNvPr id="135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36" name="TextBox 18"/>
                <p:cNvSpPr txBox="1"/>
                <p:nvPr/>
              </p:nvSpPr>
              <p:spPr>
                <a:xfrm rot="2665501">
                  <a:off x="977968" y="5429648"/>
                  <a:ext cx="418704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rgbClr val="7030A0"/>
                      </a:solidFill>
                    </a:rPr>
                    <a:t>(2,2,2)</a:t>
                  </a:r>
                  <a:endParaRPr lang="en-US" sz="700" dirty="0">
                    <a:solidFill>
                      <a:srgbClr val="7030A0"/>
                    </a:solidFill>
                  </a:endParaRPr>
                </a:p>
              </p:txBody>
            </p:sp>
          </p:grpSp>
          <p:grpSp>
            <p:nvGrpSpPr>
              <p:cNvPr id="16" name="Group 20"/>
              <p:cNvGrpSpPr/>
              <p:nvPr/>
            </p:nvGrpSpPr>
            <p:grpSpPr>
              <a:xfrm>
                <a:off x="2743200" y="4876800"/>
                <a:ext cx="482272" cy="381000"/>
                <a:chOff x="914400" y="5334000"/>
                <a:chExt cx="482272" cy="381000"/>
              </a:xfrm>
            </p:grpSpPr>
            <p:cxnSp>
              <p:nvCxnSpPr>
                <p:cNvPr id="138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39" name="TextBox 18"/>
                <p:cNvSpPr txBox="1"/>
                <p:nvPr/>
              </p:nvSpPr>
              <p:spPr>
                <a:xfrm rot="2665501">
                  <a:off x="977968" y="5429648"/>
                  <a:ext cx="418704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rgbClr val="7030A0"/>
                      </a:solidFill>
                    </a:rPr>
                    <a:t>(2,4,1)</a:t>
                  </a:r>
                  <a:endParaRPr lang="en-US" sz="700" dirty="0">
                    <a:solidFill>
                      <a:srgbClr val="7030A0"/>
                    </a:solidFill>
                  </a:endParaRPr>
                </a:p>
              </p:txBody>
            </p:sp>
          </p:grpSp>
          <p:grpSp>
            <p:nvGrpSpPr>
              <p:cNvPr id="17" name="Group 20"/>
              <p:cNvGrpSpPr/>
              <p:nvPr/>
            </p:nvGrpSpPr>
            <p:grpSpPr>
              <a:xfrm>
                <a:off x="2920672" y="4876800"/>
                <a:ext cx="482272" cy="381000"/>
                <a:chOff x="914400" y="5334000"/>
                <a:chExt cx="482272" cy="381000"/>
              </a:xfrm>
            </p:grpSpPr>
            <p:cxnSp>
              <p:nvCxnSpPr>
                <p:cNvPr id="141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42" name="TextBox 18"/>
                <p:cNvSpPr txBox="1"/>
                <p:nvPr/>
              </p:nvSpPr>
              <p:spPr>
                <a:xfrm rot="2665501">
                  <a:off x="977968" y="5429648"/>
                  <a:ext cx="418704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rgbClr val="7030A0"/>
                      </a:solidFill>
                    </a:rPr>
                    <a:t>(4,1,2)</a:t>
                  </a:r>
                  <a:endParaRPr lang="en-US" sz="700" dirty="0">
                    <a:solidFill>
                      <a:srgbClr val="7030A0"/>
                    </a:solidFill>
                  </a:endParaRPr>
                </a:p>
              </p:txBody>
            </p:sp>
          </p:grpSp>
          <p:grpSp>
            <p:nvGrpSpPr>
              <p:cNvPr id="18" name="Group 20"/>
              <p:cNvGrpSpPr/>
              <p:nvPr/>
            </p:nvGrpSpPr>
            <p:grpSpPr>
              <a:xfrm>
                <a:off x="3124200" y="4876800"/>
                <a:ext cx="482272" cy="381000"/>
                <a:chOff x="914400" y="5334000"/>
                <a:chExt cx="482272" cy="381000"/>
              </a:xfrm>
            </p:grpSpPr>
            <p:cxnSp>
              <p:nvCxnSpPr>
                <p:cNvPr id="144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45" name="TextBox 18"/>
                <p:cNvSpPr txBox="1"/>
                <p:nvPr/>
              </p:nvSpPr>
              <p:spPr>
                <a:xfrm rot="2665501">
                  <a:off x="977968" y="5429648"/>
                  <a:ext cx="418704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rgbClr val="7030A0"/>
                      </a:solidFill>
                    </a:rPr>
                    <a:t>(4,2,1)</a:t>
                  </a:r>
                  <a:endParaRPr lang="en-US" sz="700" dirty="0">
                    <a:solidFill>
                      <a:srgbClr val="7030A0"/>
                    </a:solidFill>
                  </a:endParaRPr>
                </a:p>
              </p:txBody>
            </p:sp>
          </p:grpSp>
          <p:grpSp>
            <p:nvGrpSpPr>
              <p:cNvPr id="19" name="Group 20"/>
              <p:cNvGrpSpPr/>
              <p:nvPr/>
            </p:nvGrpSpPr>
            <p:grpSpPr>
              <a:xfrm>
                <a:off x="3301672" y="4876800"/>
                <a:ext cx="482272" cy="381000"/>
                <a:chOff x="914400" y="5334000"/>
                <a:chExt cx="482272" cy="381000"/>
              </a:xfrm>
            </p:grpSpPr>
            <p:cxnSp>
              <p:nvCxnSpPr>
                <p:cNvPr id="147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48" name="TextBox 18"/>
                <p:cNvSpPr txBox="1"/>
                <p:nvPr/>
              </p:nvSpPr>
              <p:spPr>
                <a:xfrm rot="2665501">
                  <a:off x="977968" y="5429648"/>
                  <a:ext cx="418704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rgbClr val="7030A0"/>
                      </a:solidFill>
                    </a:rPr>
                    <a:t>(8,1,1)</a:t>
                  </a:r>
                  <a:endParaRPr lang="en-US" sz="700" dirty="0">
                    <a:solidFill>
                      <a:srgbClr val="7030A0"/>
                    </a:solidFill>
                  </a:endParaRPr>
                </a:p>
              </p:txBody>
            </p:sp>
          </p:grpSp>
          <p:grpSp>
            <p:nvGrpSpPr>
              <p:cNvPr id="20" name="Group 20"/>
              <p:cNvGrpSpPr/>
              <p:nvPr/>
            </p:nvGrpSpPr>
            <p:grpSpPr>
              <a:xfrm>
                <a:off x="3530272" y="4876800"/>
                <a:ext cx="482272" cy="381000"/>
                <a:chOff x="914400" y="5334000"/>
                <a:chExt cx="482272" cy="381000"/>
              </a:xfrm>
            </p:grpSpPr>
            <p:cxnSp>
              <p:nvCxnSpPr>
                <p:cNvPr id="150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51" name="TextBox 18"/>
                <p:cNvSpPr txBox="1"/>
                <p:nvPr/>
              </p:nvSpPr>
              <p:spPr>
                <a:xfrm rot="2665501">
                  <a:off x="977968" y="5429648"/>
                  <a:ext cx="418704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(1,8,2)</a:t>
                  </a:r>
                  <a:endParaRPr lang="en-US" sz="7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3682672" y="4876800"/>
                <a:ext cx="482272" cy="381000"/>
                <a:chOff x="914400" y="5334000"/>
                <a:chExt cx="482272" cy="381000"/>
              </a:xfrm>
            </p:grpSpPr>
            <p:cxnSp>
              <p:nvCxnSpPr>
                <p:cNvPr id="153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54" name="TextBox 18"/>
                <p:cNvSpPr txBox="1"/>
                <p:nvPr/>
              </p:nvSpPr>
              <p:spPr>
                <a:xfrm rot="2665501">
                  <a:off x="977968" y="5429648"/>
                  <a:ext cx="418704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(2,4,2)</a:t>
                  </a:r>
                  <a:endParaRPr lang="en-US" sz="7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p:grpSp>
          <p:grpSp>
            <p:nvGrpSpPr>
              <p:cNvPr id="22" name="Group 20"/>
              <p:cNvGrpSpPr/>
              <p:nvPr/>
            </p:nvGrpSpPr>
            <p:grpSpPr>
              <a:xfrm>
                <a:off x="3886200" y="4876800"/>
                <a:ext cx="482272" cy="381000"/>
                <a:chOff x="914400" y="5334000"/>
                <a:chExt cx="482272" cy="381000"/>
              </a:xfrm>
            </p:grpSpPr>
            <p:cxnSp>
              <p:nvCxnSpPr>
                <p:cNvPr id="156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57" name="TextBox 18"/>
                <p:cNvSpPr txBox="1"/>
                <p:nvPr/>
              </p:nvSpPr>
              <p:spPr>
                <a:xfrm rot="2665501">
                  <a:off x="977968" y="5429648"/>
                  <a:ext cx="418704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(2,8,1)</a:t>
                  </a:r>
                  <a:endParaRPr lang="en-US" sz="7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p:grpSp>
          <p:grpSp>
            <p:nvGrpSpPr>
              <p:cNvPr id="23" name="Group 20"/>
              <p:cNvGrpSpPr/>
              <p:nvPr/>
            </p:nvGrpSpPr>
            <p:grpSpPr>
              <a:xfrm>
                <a:off x="4063672" y="4876800"/>
                <a:ext cx="482272" cy="381000"/>
                <a:chOff x="914400" y="5334000"/>
                <a:chExt cx="482272" cy="381000"/>
              </a:xfrm>
            </p:grpSpPr>
            <p:cxnSp>
              <p:nvCxnSpPr>
                <p:cNvPr id="159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60" name="TextBox 18"/>
                <p:cNvSpPr txBox="1"/>
                <p:nvPr/>
              </p:nvSpPr>
              <p:spPr>
                <a:xfrm rot="2665501">
                  <a:off x="977968" y="5429648"/>
                  <a:ext cx="418704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(4,2,2)</a:t>
                  </a:r>
                  <a:endParaRPr lang="en-US" sz="7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p:grpSp>
          <p:grpSp>
            <p:nvGrpSpPr>
              <p:cNvPr id="24" name="Group 20"/>
              <p:cNvGrpSpPr/>
              <p:nvPr/>
            </p:nvGrpSpPr>
            <p:grpSpPr>
              <a:xfrm>
                <a:off x="4267200" y="4876800"/>
                <a:ext cx="482272" cy="381000"/>
                <a:chOff x="914400" y="5334000"/>
                <a:chExt cx="482272" cy="381000"/>
              </a:xfrm>
            </p:grpSpPr>
            <p:cxnSp>
              <p:nvCxnSpPr>
                <p:cNvPr id="162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63" name="TextBox 18"/>
                <p:cNvSpPr txBox="1"/>
                <p:nvPr/>
              </p:nvSpPr>
              <p:spPr>
                <a:xfrm rot="2665501">
                  <a:off x="977968" y="5429648"/>
                  <a:ext cx="418704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(4,4,1)</a:t>
                  </a:r>
                  <a:endParaRPr lang="en-US" sz="7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p:grpSp>
          <p:grpSp>
            <p:nvGrpSpPr>
              <p:cNvPr id="25" name="Group 20"/>
              <p:cNvGrpSpPr/>
              <p:nvPr/>
            </p:nvGrpSpPr>
            <p:grpSpPr>
              <a:xfrm>
                <a:off x="4444672" y="4876800"/>
                <a:ext cx="482272" cy="381000"/>
                <a:chOff x="914400" y="5334000"/>
                <a:chExt cx="482272" cy="381000"/>
              </a:xfrm>
            </p:grpSpPr>
            <p:cxnSp>
              <p:nvCxnSpPr>
                <p:cNvPr id="165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66" name="TextBox 18"/>
                <p:cNvSpPr txBox="1"/>
                <p:nvPr/>
              </p:nvSpPr>
              <p:spPr>
                <a:xfrm rot="2665501">
                  <a:off x="977968" y="5429648"/>
                  <a:ext cx="418704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(8,1,2)</a:t>
                  </a:r>
                  <a:endParaRPr lang="en-US" sz="7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p:grpSp>
          <p:grpSp>
            <p:nvGrpSpPr>
              <p:cNvPr id="26" name="Group 20"/>
              <p:cNvGrpSpPr/>
              <p:nvPr/>
            </p:nvGrpSpPr>
            <p:grpSpPr>
              <a:xfrm>
                <a:off x="4673272" y="4876800"/>
                <a:ext cx="482272" cy="381000"/>
                <a:chOff x="914400" y="5334000"/>
                <a:chExt cx="482272" cy="381000"/>
              </a:xfrm>
            </p:grpSpPr>
            <p:cxnSp>
              <p:nvCxnSpPr>
                <p:cNvPr id="168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69" name="TextBox 18"/>
                <p:cNvSpPr txBox="1"/>
                <p:nvPr/>
              </p:nvSpPr>
              <p:spPr>
                <a:xfrm rot="2665501">
                  <a:off x="977968" y="5429648"/>
                  <a:ext cx="418704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(8,2,1)</a:t>
                  </a:r>
                  <a:endParaRPr lang="en-US" sz="7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p:grpSp>
          <p:grpSp>
            <p:nvGrpSpPr>
              <p:cNvPr id="27" name="Group 20"/>
              <p:cNvGrpSpPr/>
              <p:nvPr/>
            </p:nvGrpSpPr>
            <p:grpSpPr>
              <a:xfrm>
                <a:off x="4825672" y="4876800"/>
                <a:ext cx="526820" cy="381000"/>
                <a:chOff x="914400" y="5334000"/>
                <a:chExt cx="526820" cy="381000"/>
              </a:xfrm>
            </p:grpSpPr>
            <p:cxnSp>
              <p:nvCxnSpPr>
                <p:cNvPr id="171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72" name="TextBox 18"/>
                <p:cNvSpPr txBox="1"/>
                <p:nvPr/>
              </p:nvSpPr>
              <p:spPr>
                <a:xfrm rot="2665501">
                  <a:off x="970539" y="5447839"/>
                  <a:ext cx="470681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(1,16,1)</a:t>
                  </a:r>
                  <a:endParaRPr lang="en-US" sz="7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p:grpSp>
          <p:grpSp>
            <p:nvGrpSpPr>
              <p:cNvPr id="28" name="Group 20"/>
              <p:cNvGrpSpPr/>
              <p:nvPr/>
            </p:nvGrpSpPr>
            <p:grpSpPr>
              <a:xfrm>
                <a:off x="5029200" y="4876800"/>
                <a:ext cx="542168" cy="381000"/>
                <a:chOff x="914400" y="5334000"/>
                <a:chExt cx="542168" cy="381000"/>
              </a:xfrm>
            </p:grpSpPr>
            <p:cxnSp>
              <p:nvCxnSpPr>
                <p:cNvPr id="174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75" name="TextBox 18"/>
                <p:cNvSpPr txBox="1"/>
                <p:nvPr/>
              </p:nvSpPr>
              <p:spPr>
                <a:xfrm rot="2665501">
                  <a:off x="967980" y="5454106"/>
                  <a:ext cx="488588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(16,1,1)</a:t>
                  </a:r>
                  <a:endParaRPr lang="en-US" sz="7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p:grpSp>
          <p:grpSp>
            <p:nvGrpSpPr>
              <p:cNvPr id="30" name="Group 20"/>
              <p:cNvGrpSpPr/>
              <p:nvPr/>
            </p:nvGrpSpPr>
            <p:grpSpPr>
              <a:xfrm>
                <a:off x="5206672" y="4876800"/>
                <a:ext cx="482272" cy="381000"/>
                <a:chOff x="914400" y="5334000"/>
                <a:chExt cx="482272" cy="381000"/>
              </a:xfrm>
            </p:grpSpPr>
            <p:cxnSp>
              <p:nvCxnSpPr>
                <p:cNvPr id="177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78" name="TextBox 18"/>
                <p:cNvSpPr txBox="1"/>
                <p:nvPr/>
              </p:nvSpPr>
              <p:spPr>
                <a:xfrm rot="2665501">
                  <a:off x="977968" y="5429648"/>
                  <a:ext cx="418704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(1,8,1)</a:t>
                  </a:r>
                  <a:endParaRPr lang="en-US" sz="7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24" name="Group 20"/>
              <p:cNvGrpSpPr/>
              <p:nvPr/>
            </p:nvGrpSpPr>
            <p:grpSpPr>
              <a:xfrm>
                <a:off x="5410200" y="4876800"/>
                <a:ext cx="542167" cy="381000"/>
                <a:chOff x="914400" y="5334000"/>
                <a:chExt cx="542167" cy="381000"/>
              </a:xfrm>
            </p:grpSpPr>
            <p:cxnSp>
              <p:nvCxnSpPr>
                <p:cNvPr id="180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81" name="TextBox 18"/>
                <p:cNvSpPr txBox="1"/>
                <p:nvPr/>
              </p:nvSpPr>
              <p:spPr>
                <a:xfrm rot="2665501">
                  <a:off x="967980" y="5454106"/>
                  <a:ext cx="488587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(1,16,2)</a:t>
                  </a:r>
                  <a:endParaRPr lang="en-US" sz="7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27" name="Group 20"/>
              <p:cNvGrpSpPr/>
              <p:nvPr/>
            </p:nvGrpSpPr>
            <p:grpSpPr>
              <a:xfrm>
                <a:off x="5587672" y="4876800"/>
                <a:ext cx="482272" cy="381000"/>
                <a:chOff x="914400" y="5334000"/>
                <a:chExt cx="482272" cy="381000"/>
              </a:xfrm>
            </p:grpSpPr>
            <p:cxnSp>
              <p:nvCxnSpPr>
                <p:cNvPr id="183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84" name="TextBox 18"/>
                <p:cNvSpPr txBox="1"/>
                <p:nvPr/>
              </p:nvSpPr>
              <p:spPr>
                <a:xfrm rot="2665501">
                  <a:off x="977968" y="5429648"/>
                  <a:ext cx="418704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(2,8,2)</a:t>
                  </a:r>
                  <a:endParaRPr lang="en-US" sz="7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32" name="Group 20"/>
              <p:cNvGrpSpPr/>
              <p:nvPr/>
            </p:nvGrpSpPr>
            <p:grpSpPr>
              <a:xfrm>
                <a:off x="5791200" y="4876800"/>
                <a:ext cx="482272" cy="381000"/>
                <a:chOff x="914400" y="5334000"/>
                <a:chExt cx="482272" cy="381000"/>
              </a:xfrm>
            </p:grpSpPr>
            <p:cxnSp>
              <p:nvCxnSpPr>
                <p:cNvPr id="186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87" name="TextBox 18"/>
                <p:cNvSpPr txBox="1"/>
                <p:nvPr/>
              </p:nvSpPr>
              <p:spPr>
                <a:xfrm rot="2665501">
                  <a:off x="977968" y="5429648"/>
                  <a:ext cx="418704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(4,4,2)</a:t>
                  </a:r>
                  <a:endParaRPr lang="en-US" sz="7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33" name="Group 20"/>
              <p:cNvGrpSpPr/>
              <p:nvPr/>
            </p:nvGrpSpPr>
            <p:grpSpPr>
              <a:xfrm>
                <a:off x="5968672" y="4876800"/>
                <a:ext cx="482272" cy="381000"/>
                <a:chOff x="914400" y="5334000"/>
                <a:chExt cx="482272" cy="381000"/>
              </a:xfrm>
            </p:grpSpPr>
            <p:cxnSp>
              <p:nvCxnSpPr>
                <p:cNvPr id="189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90" name="TextBox 18"/>
                <p:cNvSpPr txBox="1"/>
                <p:nvPr/>
              </p:nvSpPr>
              <p:spPr>
                <a:xfrm rot="2665501">
                  <a:off x="977968" y="5429648"/>
                  <a:ext cx="418704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(8,2,2)</a:t>
                  </a:r>
                  <a:endParaRPr lang="en-US" sz="7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42" name="Group 20"/>
              <p:cNvGrpSpPr/>
              <p:nvPr/>
            </p:nvGrpSpPr>
            <p:grpSpPr>
              <a:xfrm>
                <a:off x="6172200" y="4876800"/>
                <a:ext cx="542167" cy="381000"/>
                <a:chOff x="914400" y="5334000"/>
                <a:chExt cx="542167" cy="381000"/>
              </a:xfrm>
            </p:grpSpPr>
            <p:cxnSp>
              <p:nvCxnSpPr>
                <p:cNvPr id="192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93" name="TextBox 18"/>
                <p:cNvSpPr txBox="1"/>
                <p:nvPr/>
              </p:nvSpPr>
              <p:spPr>
                <a:xfrm rot="2665501">
                  <a:off x="967980" y="5454106"/>
                  <a:ext cx="488587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(16,1,2)</a:t>
                  </a:r>
                  <a:endParaRPr lang="en-US" sz="7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43" name="Group 20"/>
              <p:cNvGrpSpPr/>
              <p:nvPr/>
            </p:nvGrpSpPr>
            <p:grpSpPr>
              <a:xfrm>
                <a:off x="6349672" y="4876800"/>
                <a:ext cx="482272" cy="381000"/>
                <a:chOff x="914400" y="5334000"/>
                <a:chExt cx="482272" cy="381000"/>
              </a:xfrm>
            </p:grpSpPr>
            <p:cxnSp>
              <p:nvCxnSpPr>
                <p:cNvPr id="195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96" name="TextBox 18"/>
                <p:cNvSpPr txBox="1"/>
                <p:nvPr/>
              </p:nvSpPr>
              <p:spPr>
                <a:xfrm rot="2665501">
                  <a:off x="977968" y="5429648"/>
                  <a:ext cx="418704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(1,8,6)</a:t>
                  </a:r>
                  <a:endParaRPr lang="en-US" sz="7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p:grpSp>
          <p:grpSp>
            <p:nvGrpSpPr>
              <p:cNvPr id="244" name="Group 20"/>
              <p:cNvGrpSpPr/>
              <p:nvPr/>
            </p:nvGrpSpPr>
            <p:grpSpPr>
              <a:xfrm>
                <a:off x="6553200" y="4876800"/>
                <a:ext cx="542167" cy="381000"/>
                <a:chOff x="914400" y="5334000"/>
                <a:chExt cx="542167" cy="381000"/>
              </a:xfrm>
            </p:grpSpPr>
            <p:cxnSp>
              <p:nvCxnSpPr>
                <p:cNvPr id="198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99" name="TextBox 18"/>
                <p:cNvSpPr txBox="1"/>
                <p:nvPr/>
              </p:nvSpPr>
              <p:spPr>
                <a:xfrm rot="2665501">
                  <a:off x="967980" y="5454106"/>
                  <a:ext cx="488587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(1,16,3)</a:t>
                  </a:r>
                  <a:endParaRPr lang="en-US" sz="7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p:grpSp>
          <p:grpSp>
            <p:nvGrpSpPr>
              <p:cNvPr id="245" name="Group 20"/>
              <p:cNvGrpSpPr/>
              <p:nvPr/>
            </p:nvGrpSpPr>
            <p:grpSpPr>
              <a:xfrm>
                <a:off x="6730672" y="4876800"/>
                <a:ext cx="482272" cy="381000"/>
                <a:chOff x="914400" y="5334000"/>
                <a:chExt cx="482272" cy="381000"/>
              </a:xfrm>
            </p:grpSpPr>
            <p:cxnSp>
              <p:nvCxnSpPr>
                <p:cNvPr id="201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02" name="TextBox 18"/>
                <p:cNvSpPr txBox="1"/>
                <p:nvPr/>
              </p:nvSpPr>
              <p:spPr>
                <a:xfrm rot="2665501">
                  <a:off x="977968" y="5429648"/>
                  <a:ext cx="418704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(2,4,6)</a:t>
                  </a:r>
                  <a:endParaRPr lang="en-US" sz="7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p:grpSp>
          <p:grpSp>
            <p:nvGrpSpPr>
              <p:cNvPr id="246" name="Group 20"/>
              <p:cNvGrpSpPr/>
              <p:nvPr/>
            </p:nvGrpSpPr>
            <p:grpSpPr>
              <a:xfrm>
                <a:off x="6934200" y="4876800"/>
                <a:ext cx="482272" cy="381000"/>
                <a:chOff x="914400" y="5334000"/>
                <a:chExt cx="482272" cy="381000"/>
              </a:xfrm>
            </p:grpSpPr>
            <p:cxnSp>
              <p:nvCxnSpPr>
                <p:cNvPr id="204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05" name="TextBox 18"/>
                <p:cNvSpPr txBox="1"/>
                <p:nvPr/>
              </p:nvSpPr>
              <p:spPr>
                <a:xfrm rot="2665501">
                  <a:off x="977968" y="5429648"/>
                  <a:ext cx="418704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chemeClr val="accent2">
                          <a:lumMod val="75000"/>
                        </a:schemeClr>
                      </a:solidFill>
                    </a:rPr>
                    <a:t>(1,8,8)</a:t>
                  </a:r>
                  <a:endParaRPr lang="en-US" sz="7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47" name="Group 20"/>
              <p:cNvGrpSpPr/>
              <p:nvPr/>
            </p:nvGrpSpPr>
            <p:grpSpPr>
              <a:xfrm>
                <a:off x="7111672" y="4876800"/>
                <a:ext cx="526820" cy="381000"/>
                <a:chOff x="914400" y="5334000"/>
                <a:chExt cx="526820" cy="381000"/>
              </a:xfrm>
            </p:grpSpPr>
            <p:cxnSp>
              <p:nvCxnSpPr>
                <p:cNvPr id="207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08" name="TextBox 18"/>
                <p:cNvSpPr txBox="1"/>
                <p:nvPr/>
              </p:nvSpPr>
              <p:spPr>
                <a:xfrm rot="2665501">
                  <a:off x="970539" y="5447839"/>
                  <a:ext cx="470681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chemeClr val="accent2">
                          <a:lumMod val="75000"/>
                        </a:schemeClr>
                      </a:solidFill>
                    </a:rPr>
                    <a:t>(1,16,4)</a:t>
                  </a:r>
                  <a:endParaRPr lang="en-US" sz="7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48" name="Group 20"/>
              <p:cNvGrpSpPr/>
              <p:nvPr/>
            </p:nvGrpSpPr>
            <p:grpSpPr>
              <a:xfrm>
                <a:off x="7315200" y="4876800"/>
                <a:ext cx="482272" cy="381000"/>
                <a:chOff x="914400" y="5334000"/>
                <a:chExt cx="482272" cy="381000"/>
              </a:xfrm>
            </p:grpSpPr>
            <p:cxnSp>
              <p:nvCxnSpPr>
                <p:cNvPr id="210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11" name="TextBox 18"/>
                <p:cNvSpPr txBox="1"/>
                <p:nvPr/>
              </p:nvSpPr>
              <p:spPr>
                <a:xfrm rot="2665501">
                  <a:off x="977968" y="5429648"/>
                  <a:ext cx="418704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chemeClr val="accent2">
                          <a:lumMod val="75000"/>
                        </a:schemeClr>
                      </a:solidFill>
                    </a:rPr>
                    <a:t>(4,2,8)</a:t>
                  </a:r>
                  <a:endParaRPr lang="en-US" sz="7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49" name="Group 20"/>
              <p:cNvGrpSpPr/>
              <p:nvPr/>
            </p:nvGrpSpPr>
            <p:grpSpPr>
              <a:xfrm>
                <a:off x="7492672" y="4876800"/>
                <a:ext cx="482272" cy="381000"/>
                <a:chOff x="914400" y="5334000"/>
                <a:chExt cx="482272" cy="381000"/>
              </a:xfrm>
            </p:grpSpPr>
            <p:cxnSp>
              <p:nvCxnSpPr>
                <p:cNvPr id="213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14" name="TextBox 18"/>
                <p:cNvSpPr txBox="1"/>
                <p:nvPr/>
              </p:nvSpPr>
              <p:spPr>
                <a:xfrm rot="2665501">
                  <a:off x="977968" y="5429648"/>
                  <a:ext cx="418704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chemeClr val="accent2">
                          <a:lumMod val="75000"/>
                        </a:schemeClr>
                      </a:solidFill>
                    </a:rPr>
                    <a:t>(8,1,8)</a:t>
                  </a:r>
                  <a:endParaRPr lang="en-US" sz="7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50" name="Group 20"/>
              <p:cNvGrpSpPr/>
              <p:nvPr/>
            </p:nvGrpSpPr>
            <p:grpSpPr>
              <a:xfrm>
                <a:off x="7696200" y="4876800"/>
                <a:ext cx="542167" cy="381000"/>
                <a:chOff x="914400" y="5334000"/>
                <a:chExt cx="542167" cy="381000"/>
              </a:xfrm>
            </p:grpSpPr>
            <p:cxnSp>
              <p:nvCxnSpPr>
                <p:cNvPr id="216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17" name="TextBox 18"/>
                <p:cNvSpPr txBox="1"/>
                <p:nvPr/>
              </p:nvSpPr>
              <p:spPr>
                <a:xfrm rot="2665501">
                  <a:off x="967980" y="5454106"/>
                  <a:ext cx="488587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rgbClr val="FF0000"/>
                      </a:solidFill>
                    </a:rPr>
                    <a:t>(1,16,8)</a:t>
                  </a:r>
                  <a:endParaRPr lang="en-US" sz="700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251" name="Group 20"/>
              <p:cNvGrpSpPr/>
              <p:nvPr/>
            </p:nvGrpSpPr>
            <p:grpSpPr>
              <a:xfrm>
                <a:off x="7873672" y="4876800"/>
                <a:ext cx="482272" cy="381000"/>
                <a:chOff x="914400" y="5334000"/>
                <a:chExt cx="482272" cy="381000"/>
              </a:xfrm>
            </p:grpSpPr>
            <p:cxnSp>
              <p:nvCxnSpPr>
                <p:cNvPr id="219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20" name="TextBox 18"/>
                <p:cNvSpPr txBox="1"/>
                <p:nvPr/>
              </p:nvSpPr>
              <p:spPr>
                <a:xfrm rot="2665501">
                  <a:off x="977968" y="5429648"/>
                  <a:ext cx="418704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rgbClr val="FF0000"/>
                      </a:solidFill>
                    </a:rPr>
                    <a:t>(2,8,8)</a:t>
                  </a:r>
                  <a:endParaRPr lang="en-US" sz="700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252" name="Group 20"/>
              <p:cNvGrpSpPr/>
              <p:nvPr/>
            </p:nvGrpSpPr>
            <p:grpSpPr>
              <a:xfrm>
                <a:off x="8077200" y="4876800"/>
                <a:ext cx="482272" cy="381000"/>
                <a:chOff x="914400" y="5334000"/>
                <a:chExt cx="482272" cy="381000"/>
              </a:xfrm>
            </p:grpSpPr>
            <p:cxnSp>
              <p:nvCxnSpPr>
                <p:cNvPr id="222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23" name="TextBox 18"/>
                <p:cNvSpPr txBox="1"/>
                <p:nvPr/>
              </p:nvSpPr>
              <p:spPr>
                <a:xfrm rot="2665501">
                  <a:off x="977968" y="5429648"/>
                  <a:ext cx="418704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rgbClr val="FF0000"/>
                      </a:solidFill>
                    </a:rPr>
                    <a:t>(4,4,8)</a:t>
                  </a:r>
                  <a:endParaRPr lang="en-US" sz="700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253" name="Group 20"/>
              <p:cNvGrpSpPr/>
              <p:nvPr/>
            </p:nvGrpSpPr>
            <p:grpSpPr>
              <a:xfrm>
                <a:off x="8280728" y="4876800"/>
                <a:ext cx="482272" cy="381000"/>
                <a:chOff x="914400" y="5334000"/>
                <a:chExt cx="482272" cy="381000"/>
              </a:xfrm>
            </p:grpSpPr>
            <p:cxnSp>
              <p:nvCxnSpPr>
                <p:cNvPr id="225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26" name="TextBox 18"/>
                <p:cNvSpPr txBox="1"/>
                <p:nvPr/>
              </p:nvSpPr>
              <p:spPr>
                <a:xfrm rot="2665501">
                  <a:off x="977968" y="5429648"/>
                  <a:ext cx="418704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rgbClr val="FF0000"/>
                      </a:solidFill>
                    </a:rPr>
                    <a:t>(8,2,8)</a:t>
                  </a:r>
                  <a:endParaRPr lang="en-US" sz="700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254" name="Group 20"/>
              <p:cNvGrpSpPr/>
              <p:nvPr/>
            </p:nvGrpSpPr>
            <p:grpSpPr>
              <a:xfrm>
                <a:off x="8464780" y="4876800"/>
                <a:ext cx="526820" cy="381000"/>
                <a:chOff x="914400" y="5334000"/>
                <a:chExt cx="526820" cy="381000"/>
              </a:xfrm>
            </p:grpSpPr>
            <p:cxnSp>
              <p:nvCxnSpPr>
                <p:cNvPr id="228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29" name="TextBox 18"/>
                <p:cNvSpPr txBox="1"/>
                <p:nvPr/>
              </p:nvSpPr>
              <p:spPr>
                <a:xfrm rot="2665501">
                  <a:off x="970539" y="5447839"/>
                  <a:ext cx="470681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rgbClr val="FF0000"/>
                      </a:solidFill>
                    </a:rPr>
                    <a:t>(16,1,8)</a:t>
                  </a:r>
                  <a:endParaRPr lang="en-US" sz="700" dirty="0">
                    <a:solidFill>
                      <a:srgbClr val="FF0000"/>
                    </a:solidFill>
                  </a:endParaRPr>
                </a:p>
              </p:txBody>
            </p:sp>
          </p:grpSp>
        </p:grpSp>
      </p:grpSp>
      <p:sp>
        <p:nvSpPr>
          <p:cNvPr id="230" name="TextBox 15"/>
          <p:cNvSpPr txBox="1">
            <a:spLocks noChangeArrowheads="1"/>
          </p:cNvSpPr>
          <p:nvPr/>
        </p:nvSpPr>
        <p:spPr bwMode="auto">
          <a:xfrm>
            <a:off x="2346483" y="967026"/>
            <a:ext cx="443531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Parallel Deterministic </a:t>
            </a:r>
            <a:r>
              <a:rPr lang="en-US" sz="14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Annealing Clustering 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Scaled Speedup Tests on </a:t>
            </a:r>
            <a:r>
              <a:rPr lang="en-US" sz="1400" b="1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eight 16-core Systems</a:t>
            </a:r>
            <a:endParaRPr lang="en-US" sz="1400" b="1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(10 </a:t>
            </a:r>
            <a:r>
              <a:rPr lang="en-US" sz="10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Clusters; 160,000 points per cluster per </a:t>
            </a:r>
            <a:r>
              <a:rPr lang="en-US" sz="1000" b="1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thread)</a:t>
            </a:r>
            <a:endParaRPr lang="en-US" sz="1000" b="1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200" b="1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31" name="TextBox 230"/>
          <p:cNvSpPr txBox="1"/>
          <p:nvPr/>
        </p:nvSpPr>
        <p:spPr>
          <a:xfrm rot="16200000">
            <a:off x="-200764" y="2102787"/>
            <a:ext cx="16177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Parallel Overhead</a:t>
            </a:r>
            <a:endParaRPr lang="en-US" sz="1400" dirty="0"/>
          </a:p>
        </p:txBody>
      </p:sp>
      <p:sp>
        <p:nvSpPr>
          <p:cNvPr id="234" name="TextBox 13"/>
          <p:cNvSpPr txBox="1">
            <a:spLocks noChangeArrowheads="1"/>
          </p:cNvSpPr>
          <p:nvPr/>
        </p:nvSpPr>
        <p:spPr bwMode="auto">
          <a:xfrm>
            <a:off x="609600" y="4419600"/>
            <a:ext cx="6110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kern="1200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2-way</a:t>
            </a:r>
          </a:p>
        </p:txBody>
      </p:sp>
      <p:sp>
        <p:nvSpPr>
          <p:cNvPr id="235" name="TextBox 12"/>
          <p:cNvSpPr txBox="1">
            <a:spLocks noChangeArrowheads="1"/>
          </p:cNvSpPr>
          <p:nvPr/>
        </p:nvSpPr>
        <p:spPr bwMode="auto">
          <a:xfrm>
            <a:off x="1295400" y="4371201"/>
            <a:ext cx="6110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kern="1200" dirty="0">
                <a:solidFill>
                  <a:schemeClr val="accent3">
                    <a:lumMod val="75000"/>
                  </a:schemeClr>
                </a:solidFill>
                <a:latin typeface="Arial" charset="0"/>
                <a:ea typeface="+mn-ea"/>
                <a:cs typeface="+mn-cs"/>
              </a:rPr>
              <a:t>4-way</a:t>
            </a:r>
          </a:p>
        </p:txBody>
      </p:sp>
      <p:sp>
        <p:nvSpPr>
          <p:cNvPr id="236" name="TextBox 11"/>
          <p:cNvSpPr txBox="1">
            <a:spLocks noChangeArrowheads="1"/>
          </p:cNvSpPr>
          <p:nvPr/>
        </p:nvSpPr>
        <p:spPr bwMode="auto">
          <a:xfrm>
            <a:off x="2286000" y="4267200"/>
            <a:ext cx="6110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kern="1200" dirty="0">
                <a:solidFill>
                  <a:srgbClr val="7030A0"/>
                </a:solidFill>
                <a:latin typeface="Arial" charset="0"/>
                <a:ea typeface="+mn-ea"/>
                <a:cs typeface="+mn-cs"/>
              </a:rPr>
              <a:t>8-way</a:t>
            </a:r>
          </a:p>
        </p:txBody>
      </p:sp>
      <p:sp>
        <p:nvSpPr>
          <p:cNvPr id="237" name="TextBox 10"/>
          <p:cNvSpPr txBox="1">
            <a:spLocks noChangeArrowheads="1"/>
          </p:cNvSpPr>
          <p:nvPr/>
        </p:nvSpPr>
        <p:spPr bwMode="auto">
          <a:xfrm>
            <a:off x="3733800" y="3962400"/>
            <a:ext cx="695986" cy="277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kern="1200" dirty="0">
                <a:solidFill>
                  <a:srgbClr val="7030A0"/>
                </a:solidFill>
                <a:latin typeface="Arial" charset="0"/>
              </a:rPr>
              <a:t>16-way</a:t>
            </a:r>
          </a:p>
        </p:txBody>
      </p:sp>
      <p:sp>
        <p:nvSpPr>
          <p:cNvPr id="238" name="TextBox 237"/>
          <p:cNvSpPr txBox="1">
            <a:spLocks noChangeArrowheads="1"/>
          </p:cNvSpPr>
          <p:nvPr/>
        </p:nvSpPr>
        <p:spPr bwMode="auto">
          <a:xfrm>
            <a:off x="5171377" y="3962400"/>
            <a:ext cx="69602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kern="12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+mn-ea"/>
                <a:cs typeface="+mn-cs"/>
              </a:rPr>
              <a:t>32-way</a:t>
            </a:r>
          </a:p>
        </p:txBody>
      </p:sp>
      <p:sp>
        <p:nvSpPr>
          <p:cNvPr id="239" name="TextBox 238"/>
          <p:cNvSpPr txBox="1">
            <a:spLocks noChangeArrowheads="1"/>
          </p:cNvSpPr>
          <p:nvPr/>
        </p:nvSpPr>
        <p:spPr bwMode="auto">
          <a:xfrm>
            <a:off x="6248400" y="3990201"/>
            <a:ext cx="69602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kern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+mn-ea"/>
                <a:cs typeface="+mn-cs"/>
              </a:rPr>
              <a:t>48-way</a:t>
            </a:r>
            <a:endParaRPr lang="en-US" sz="1200" b="1" kern="1200" dirty="0">
              <a:solidFill>
                <a:schemeClr val="tx2">
                  <a:lumMod val="60000"/>
                  <a:lumOff val="40000"/>
                </a:schemeClr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40" name="TextBox 239"/>
          <p:cNvSpPr txBox="1">
            <a:spLocks noChangeArrowheads="1"/>
          </p:cNvSpPr>
          <p:nvPr/>
        </p:nvSpPr>
        <p:spPr bwMode="auto">
          <a:xfrm>
            <a:off x="6705601" y="3505200"/>
            <a:ext cx="6960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kern="1200" dirty="0" smtClean="0">
                <a:solidFill>
                  <a:schemeClr val="accent2"/>
                </a:solidFill>
                <a:latin typeface="Arial" charset="0"/>
                <a:ea typeface="+mn-ea"/>
                <a:cs typeface="+mn-cs"/>
              </a:rPr>
              <a:t>64-way</a:t>
            </a:r>
            <a:endParaRPr lang="en-US" sz="1200" b="1" kern="1200" dirty="0">
              <a:solidFill>
                <a:schemeClr val="accent2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41" name="TextBox 240"/>
          <p:cNvSpPr txBox="1">
            <a:spLocks noChangeArrowheads="1"/>
          </p:cNvSpPr>
          <p:nvPr/>
        </p:nvSpPr>
        <p:spPr bwMode="auto">
          <a:xfrm>
            <a:off x="7535042" y="3048000"/>
            <a:ext cx="7809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kern="1200" dirty="0" smtClean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128-way</a:t>
            </a:r>
            <a:endParaRPr lang="en-US" sz="1200" b="1" kern="1200" dirty="0">
              <a:solidFill>
                <a:srgbClr val="FF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4000" dirty="0" smtClean="0"/>
              <a:t>Some Parallel Computing Lessons I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8991600" cy="6019800"/>
          </a:xfrm>
        </p:spPr>
        <p:txBody>
          <a:bodyPr/>
          <a:lstStyle/>
          <a:p>
            <a:r>
              <a:rPr lang="en-US" sz="2400" dirty="0" smtClean="0"/>
              <a:t>Both </a:t>
            </a:r>
            <a:r>
              <a:rPr lang="en-US" sz="2400" dirty="0" smtClean="0">
                <a:solidFill>
                  <a:srgbClr val="FFFF00"/>
                </a:solidFill>
              </a:rPr>
              <a:t>threading CCR </a:t>
            </a:r>
            <a:r>
              <a:rPr lang="en-US" sz="2400" dirty="0" smtClean="0"/>
              <a:t>and process based </a:t>
            </a:r>
            <a:r>
              <a:rPr lang="en-US" sz="2400" dirty="0" smtClean="0">
                <a:solidFill>
                  <a:srgbClr val="FFFF00"/>
                </a:solidFill>
              </a:rPr>
              <a:t>MPI</a:t>
            </a:r>
            <a:r>
              <a:rPr lang="en-US" sz="2400" dirty="0" smtClean="0"/>
              <a:t> can give good performance on multicore systems</a:t>
            </a:r>
          </a:p>
          <a:p>
            <a:r>
              <a:rPr lang="en-US" sz="2400" dirty="0" smtClean="0"/>
              <a:t>MapReduce style primitives really easy in </a:t>
            </a:r>
            <a:r>
              <a:rPr lang="en-US" sz="2400" dirty="0" smtClean="0">
                <a:solidFill>
                  <a:srgbClr val="FFFF00"/>
                </a:solidFill>
              </a:rPr>
              <a:t>MPI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Map</a:t>
            </a:r>
            <a:r>
              <a:rPr lang="en-US" dirty="0" smtClean="0"/>
              <a:t> is trivial owner computes rule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Reduce</a:t>
            </a:r>
            <a:r>
              <a:rPr lang="en-US" dirty="0" smtClean="0"/>
              <a:t> is “just”</a:t>
            </a:r>
          </a:p>
          <a:p>
            <a:r>
              <a:rPr lang="en-US" sz="1800" dirty="0" err="1" smtClean="0">
                <a:solidFill>
                  <a:srgbClr val="FFFF00"/>
                </a:solidFill>
              </a:rPr>
              <a:t>globalsum</a:t>
            </a:r>
            <a:r>
              <a:rPr lang="en-US" sz="1800" dirty="0" smtClean="0">
                <a:solidFill>
                  <a:srgbClr val="FFFF00"/>
                </a:solidFill>
              </a:rPr>
              <a:t> = </a:t>
            </a:r>
            <a:r>
              <a:rPr lang="en-US" sz="1800" dirty="0" err="1" smtClean="0">
                <a:solidFill>
                  <a:srgbClr val="FFFF00"/>
                </a:solidFill>
              </a:rPr>
              <a:t>MPI_communicator.Allreduce</a:t>
            </a:r>
            <a:r>
              <a:rPr lang="en-US" sz="1800" dirty="0" smtClean="0">
                <a:solidFill>
                  <a:srgbClr val="FFFF00"/>
                </a:solidFill>
              </a:rPr>
              <a:t>(</a:t>
            </a:r>
            <a:r>
              <a:rPr lang="en-US" sz="1800" dirty="0" err="1" smtClean="0">
                <a:solidFill>
                  <a:srgbClr val="FFFF00"/>
                </a:solidFill>
              </a:rPr>
              <a:t>processsum</a:t>
            </a:r>
            <a:r>
              <a:rPr lang="en-US" sz="1800" dirty="0" smtClean="0">
                <a:solidFill>
                  <a:srgbClr val="FFFF00"/>
                </a:solidFill>
              </a:rPr>
              <a:t>, Operation&lt;double&gt;.Add)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Threading </a:t>
            </a:r>
            <a:r>
              <a:rPr lang="en-US" sz="2400" dirty="0" smtClean="0"/>
              <a:t>doesn’t have obvious reduction primitives?</a:t>
            </a:r>
          </a:p>
          <a:p>
            <a:pPr lvl="1"/>
            <a:r>
              <a:rPr lang="en-US" sz="2000" dirty="0" smtClean="0"/>
              <a:t>Here is a sequential version</a:t>
            </a:r>
            <a:br>
              <a:rPr lang="en-US" sz="2000" dirty="0" smtClean="0"/>
            </a:br>
            <a:r>
              <a:rPr lang="en-US" sz="2000" dirty="0" err="1" smtClean="0">
                <a:solidFill>
                  <a:srgbClr val="FFFF00"/>
                </a:solidFill>
              </a:rPr>
              <a:t>globalsum</a:t>
            </a:r>
            <a:r>
              <a:rPr lang="en-US" sz="2000" dirty="0" smtClean="0">
                <a:solidFill>
                  <a:srgbClr val="FFFF00"/>
                </a:solidFill>
              </a:rPr>
              <a:t> = 0.0; </a:t>
            </a:r>
            <a:r>
              <a:rPr lang="en-US" sz="2000" dirty="0" smtClean="0"/>
              <a:t>// </a:t>
            </a:r>
            <a:r>
              <a:rPr lang="en-US" sz="2000" dirty="0" err="1" smtClean="0"/>
              <a:t>globalsum</a:t>
            </a:r>
            <a:r>
              <a:rPr lang="en-US" sz="2000" dirty="0" smtClean="0"/>
              <a:t> often an array; address cacheline interference</a:t>
            </a:r>
            <a:r>
              <a:rPr lang="en-US" sz="2000" dirty="0" smtClean="0">
                <a:solidFill>
                  <a:srgbClr val="FFFF00"/>
                </a:solidFill>
              </a:rPr>
              <a:t/>
            </a:r>
            <a:br>
              <a:rPr lang="en-US" sz="2000" dirty="0" smtClean="0">
                <a:solidFill>
                  <a:srgbClr val="FFFF00"/>
                </a:solidFill>
              </a:rPr>
            </a:br>
            <a:r>
              <a:rPr lang="en-US" sz="2000" dirty="0" smtClean="0">
                <a:solidFill>
                  <a:srgbClr val="FFFF00"/>
                </a:solidFill>
              </a:rPr>
              <a:t>for (</a:t>
            </a:r>
            <a:r>
              <a:rPr lang="en-US" sz="2000" dirty="0" err="1" smtClean="0">
                <a:solidFill>
                  <a:srgbClr val="FFFF00"/>
                </a:solidFill>
              </a:rPr>
              <a:t>int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ThreadNo</a:t>
            </a:r>
            <a:r>
              <a:rPr lang="en-US" sz="2000" dirty="0" smtClean="0">
                <a:solidFill>
                  <a:srgbClr val="FFFF00"/>
                </a:solidFill>
              </a:rPr>
              <a:t> = 0; </a:t>
            </a:r>
            <a:r>
              <a:rPr lang="en-US" sz="2000" dirty="0" err="1" smtClean="0">
                <a:solidFill>
                  <a:srgbClr val="FFFF00"/>
                </a:solidFill>
              </a:rPr>
              <a:t>ThreadNo</a:t>
            </a:r>
            <a:r>
              <a:rPr lang="en-US" sz="2000" dirty="0" smtClean="0">
                <a:solidFill>
                  <a:srgbClr val="FFFF00"/>
                </a:solidFill>
              </a:rPr>
              <a:t> &lt; </a:t>
            </a:r>
            <a:r>
              <a:rPr lang="en-US" sz="2000" dirty="0" err="1" smtClean="0">
                <a:solidFill>
                  <a:srgbClr val="FFFF00"/>
                </a:solidFill>
              </a:rPr>
              <a:t>Program.ThreadCount</a:t>
            </a:r>
            <a:r>
              <a:rPr lang="en-US" sz="2000" dirty="0" smtClean="0">
                <a:solidFill>
                  <a:srgbClr val="FFFF00"/>
                </a:solidFill>
              </a:rPr>
              <a:t>; </a:t>
            </a:r>
            <a:r>
              <a:rPr lang="en-US" sz="2000" dirty="0" err="1" smtClean="0">
                <a:solidFill>
                  <a:srgbClr val="FFFF00"/>
                </a:solidFill>
              </a:rPr>
              <a:t>ThreadNo</a:t>
            </a:r>
            <a:r>
              <a:rPr lang="en-US" sz="2000" dirty="0" smtClean="0">
                <a:solidFill>
                  <a:srgbClr val="FFFF00"/>
                </a:solidFill>
              </a:rPr>
              <a:t>++)</a:t>
            </a:r>
            <a:br>
              <a:rPr lang="en-US" sz="2000" dirty="0" smtClean="0">
                <a:solidFill>
                  <a:srgbClr val="FFFF00"/>
                </a:solidFill>
              </a:rPr>
            </a:br>
            <a:r>
              <a:rPr lang="en-US" sz="2000" dirty="0" smtClean="0">
                <a:solidFill>
                  <a:srgbClr val="FFFF00"/>
                </a:solidFill>
              </a:rPr>
              <a:t> { </a:t>
            </a:r>
            <a:r>
              <a:rPr lang="en-US" sz="2000" dirty="0" err="1" smtClean="0">
                <a:solidFill>
                  <a:srgbClr val="FFFF00"/>
                </a:solidFill>
              </a:rPr>
              <a:t>globalsum</a:t>
            </a:r>
            <a:r>
              <a:rPr lang="en-US" sz="2000" dirty="0" smtClean="0">
                <a:solidFill>
                  <a:srgbClr val="FFFF00"/>
                </a:solidFill>
              </a:rPr>
              <a:t>+= </a:t>
            </a:r>
            <a:r>
              <a:rPr lang="en-US" sz="2000" dirty="0" err="1" smtClean="0">
                <a:solidFill>
                  <a:srgbClr val="FFFF00"/>
                </a:solidFill>
              </a:rPr>
              <a:t>partialsum</a:t>
            </a:r>
            <a:r>
              <a:rPr lang="en-US" sz="2000" dirty="0" smtClean="0">
                <a:solidFill>
                  <a:srgbClr val="FFFF00"/>
                </a:solidFill>
              </a:rPr>
              <a:t>[</a:t>
            </a:r>
            <a:r>
              <a:rPr lang="en-US" sz="2000" dirty="0" err="1" smtClean="0">
                <a:solidFill>
                  <a:srgbClr val="FFFF00"/>
                </a:solidFill>
              </a:rPr>
              <a:t>ThreadNo,ClusterNo</a:t>
            </a:r>
            <a:r>
              <a:rPr lang="en-US" sz="2000" dirty="0" smtClean="0">
                <a:solidFill>
                  <a:srgbClr val="FFFF00"/>
                </a:solidFill>
              </a:rPr>
              <a:t>] }</a:t>
            </a:r>
            <a:r>
              <a:rPr lang="en-US" sz="1600" dirty="0" smtClean="0">
                <a:solidFill>
                  <a:srgbClr val="FFFF00"/>
                </a:solidFill>
              </a:rPr>
              <a:t/>
            </a:r>
            <a:br>
              <a:rPr lang="en-US" sz="1600" dirty="0" smtClean="0">
                <a:solidFill>
                  <a:srgbClr val="FFFF00"/>
                </a:solidFill>
              </a:rPr>
            </a:br>
            <a:endParaRPr lang="en-US" sz="1600" dirty="0" smtClean="0">
              <a:solidFill>
                <a:srgbClr val="FFFF00"/>
              </a:solidFill>
            </a:endParaRPr>
          </a:p>
          <a:p>
            <a:r>
              <a:rPr lang="en-US" sz="2400" dirty="0" smtClean="0"/>
              <a:t>Could exploit parallelism over indices of </a:t>
            </a:r>
            <a:r>
              <a:rPr lang="en-US" sz="2400" dirty="0" err="1" smtClean="0"/>
              <a:t>globalsum</a:t>
            </a:r>
            <a:endParaRPr lang="en-US" dirty="0" smtClean="0"/>
          </a:p>
          <a:p>
            <a:r>
              <a:rPr lang="en-US" sz="2400" dirty="0" smtClean="0"/>
              <a:t>There is a huge amount of work on </a:t>
            </a:r>
            <a:r>
              <a:rPr lang="en-US" sz="2400" dirty="0" smtClean="0">
                <a:solidFill>
                  <a:srgbClr val="FFFF00"/>
                </a:solidFill>
              </a:rPr>
              <a:t>MPI reduction </a:t>
            </a:r>
            <a:r>
              <a:rPr lang="en-US" sz="2400" dirty="0" smtClean="0"/>
              <a:t>algorithms – can this be retargeted  to </a:t>
            </a:r>
            <a:r>
              <a:rPr lang="en-US" sz="2400" dirty="0" smtClean="0">
                <a:solidFill>
                  <a:srgbClr val="FFFF00"/>
                </a:solidFill>
              </a:rPr>
              <a:t>MapReduce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FFFF00"/>
                </a:solidFill>
              </a:rPr>
              <a:t>Threading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2C606-098A-47A5-B85F-3A7240FEB22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4000" dirty="0" smtClean="0"/>
              <a:t>Some Parallel Computing Lessons II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991600" cy="6019800"/>
          </a:xfrm>
        </p:spPr>
        <p:txBody>
          <a:bodyPr/>
          <a:lstStyle/>
          <a:p>
            <a:r>
              <a:rPr lang="en-US" sz="2400" dirty="0" smtClean="0">
                <a:solidFill>
                  <a:srgbClr val="FFFF00"/>
                </a:solidFill>
              </a:rPr>
              <a:t>MPI complications </a:t>
            </a:r>
            <a:r>
              <a:rPr lang="en-US" sz="2400" dirty="0" smtClean="0"/>
              <a:t>comes from </a:t>
            </a:r>
            <a:r>
              <a:rPr lang="en-US" sz="2400" dirty="0" smtClean="0">
                <a:solidFill>
                  <a:srgbClr val="FFFF00"/>
                </a:solidFill>
              </a:rPr>
              <a:t>Send </a:t>
            </a:r>
            <a:r>
              <a:rPr lang="en-US" sz="2400" dirty="0" smtClean="0"/>
              <a:t>or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Recv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/>
              <a:t>not</a:t>
            </a:r>
            <a:r>
              <a:rPr lang="en-US" sz="2400" dirty="0" smtClean="0">
                <a:solidFill>
                  <a:srgbClr val="FFFF00"/>
                </a:solidFill>
              </a:rPr>
              <a:t> Reduce</a:t>
            </a:r>
          </a:p>
          <a:p>
            <a:pPr lvl="1"/>
            <a:r>
              <a:rPr lang="en-US" dirty="0" smtClean="0"/>
              <a:t>Here thread model is much easier as “Send” in MPI (within node) is just a memory access with shared memory</a:t>
            </a:r>
          </a:p>
          <a:p>
            <a:pPr lvl="1"/>
            <a:r>
              <a:rPr lang="en-US" dirty="0" smtClean="0"/>
              <a:t>PGAS model could address but not likely in near future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Threads do not force parallelism </a:t>
            </a:r>
            <a:r>
              <a:rPr lang="en-US" sz="2400" dirty="0" smtClean="0"/>
              <a:t>so can get </a:t>
            </a:r>
            <a:r>
              <a:rPr lang="en-US" sz="2400" dirty="0" smtClean="0">
                <a:solidFill>
                  <a:srgbClr val="FFFF00"/>
                </a:solidFill>
              </a:rPr>
              <a:t>accidental Amdahl </a:t>
            </a:r>
            <a:r>
              <a:rPr lang="en-US" sz="2400" dirty="0" smtClean="0"/>
              <a:t>bottlenecks</a:t>
            </a:r>
          </a:p>
          <a:p>
            <a:r>
              <a:rPr lang="en-US" sz="2400" dirty="0" smtClean="0"/>
              <a:t>Threads can be inefficient due to </a:t>
            </a:r>
            <a:r>
              <a:rPr lang="en-US" sz="2400" dirty="0" smtClean="0">
                <a:solidFill>
                  <a:srgbClr val="FFFF00"/>
                </a:solidFill>
              </a:rPr>
              <a:t>cacheline interference</a:t>
            </a:r>
          </a:p>
          <a:p>
            <a:pPr lvl="1"/>
            <a:r>
              <a:rPr lang="en-US" dirty="0" smtClean="0"/>
              <a:t>Different threads must not write to same cacheline</a:t>
            </a:r>
          </a:p>
          <a:p>
            <a:pPr lvl="1"/>
            <a:r>
              <a:rPr lang="en-US" dirty="0" smtClean="0"/>
              <a:t>Avoid with artificial constructs like:</a:t>
            </a:r>
          </a:p>
          <a:p>
            <a:pPr lvl="1"/>
            <a:r>
              <a:rPr lang="en-US" sz="2200" dirty="0" err="1" smtClean="0"/>
              <a:t>partialsumC</a:t>
            </a:r>
            <a:r>
              <a:rPr lang="en-US" sz="2200" dirty="0" smtClean="0"/>
              <a:t>[</a:t>
            </a:r>
            <a:r>
              <a:rPr lang="en-US" sz="2200" dirty="0" err="1" smtClean="0"/>
              <a:t>ThreadNo</a:t>
            </a:r>
            <a:r>
              <a:rPr lang="en-US" sz="2200" dirty="0" smtClean="0"/>
              <a:t>] = new double[</a:t>
            </a:r>
            <a:r>
              <a:rPr lang="en-US" sz="2200" dirty="0" err="1" smtClean="0"/>
              <a:t>maxNcent</a:t>
            </a:r>
            <a:r>
              <a:rPr lang="en-US" sz="2200" dirty="0" smtClean="0"/>
              <a:t> + </a:t>
            </a:r>
            <a:r>
              <a:rPr lang="en-US" sz="2200" dirty="0" err="1" smtClean="0"/>
              <a:t>cachelinesize</a:t>
            </a:r>
            <a:r>
              <a:rPr lang="en-US" sz="2200" dirty="0" smtClean="0"/>
              <a:t>]</a:t>
            </a:r>
          </a:p>
          <a:p>
            <a:r>
              <a:rPr lang="en-US" sz="2400" dirty="0" smtClean="0"/>
              <a:t>Windows produces </a:t>
            </a:r>
            <a:r>
              <a:rPr lang="en-US" sz="2400" dirty="0" smtClean="0">
                <a:solidFill>
                  <a:srgbClr val="FFFF00"/>
                </a:solidFill>
              </a:rPr>
              <a:t>runtime fluctuations </a:t>
            </a:r>
            <a:r>
              <a:rPr lang="en-US" sz="2400" dirty="0" smtClean="0"/>
              <a:t>that give up to 5-10% synchronization overheads</a:t>
            </a:r>
          </a:p>
          <a:p>
            <a:r>
              <a:rPr lang="en-US" sz="2400" dirty="0" smtClean="0"/>
              <a:t>Not clear that either if or when threaded or </a:t>
            </a:r>
            <a:r>
              <a:rPr lang="en-US" sz="2400" dirty="0" err="1" smtClean="0"/>
              <a:t>MPIed</a:t>
            </a:r>
            <a:r>
              <a:rPr lang="en-US" sz="2400" dirty="0" smtClean="0"/>
              <a:t> parallel codes will run on </a:t>
            </a:r>
            <a:r>
              <a:rPr lang="en-US" sz="2400" dirty="0" smtClean="0">
                <a:solidFill>
                  <a:srgbClr val="FFFF00"/>
                </a:solidFill>
              </a:rPr>
              <a:t>clouds</a:t>
            </a:r>
            <a:r>
              <a:rPr lang="en-US" sz="2400" dirty="0" smtClean="0"/>
              <a:t> – threads should be easiest</a:t>
            </a:r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2C606-098A-47A5-B85F-3A7240FEB22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83" name="Rectangle 3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5334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300"/>
              <a:t>Run Time Fluctuations for Clustering Kernel</a:t>
            </a:r>
          </a:p>
        </p:txBody>
      </p:sp>
      <p:pic>
        <p:nvPicPr>
          <p:cNvPr id="104448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35388"/>
            <a:ext cx="7315200" cy="31226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04448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3400"/>
            <a:ext cx="7315200" cy="31718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044490" name="Text Box 10"/>
          <p:cNvSpPr txBox="1">
            <a:spLocks noChangeArrowheads="1"/>
          </p:cNvSpPr>
          <p:nvPr/>
        </p:nvSpPr>
        <p:spPr bwMode="auto">
          <a:xfrm>
            <a:off x="7391400" y="1066800"/>
            <a:ext cx="1752600" cy="3109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200">
                <a:solidFill>
                  <a:srgbClr val="EFEFEF"/>
                </a:solidFill>
                <a:latin typeface="Times New Roman" pitchFamily="18" charset="0"/>
                <a:ea typeface="+mn-ea"/>
                <a:cs typeface="+mn-cs"/>
              </a:rPr>
              <a:t>This is average of standard deviation of run time of the 8 threads between messaging </a:t>
            </a:r>
            <a:r>
              <a:rPr lang="en-US" b="1" kern="1200">
                <a:solidFill>
                  <a:srgbClr val="EFEFEF"/>
                </a:solidFill>
                <a:latin typeface="Times New Roman" pitchFamily="18" charset="0"/>
                <a:ea typeface="+mn-ea"/>
                <a:cs typeface="+mn-cs"/>
              </a:rPr>
              <a:t>synchronization </a:t>
            </a:r>
            <a:r>
              <a:rPr lang="en-US" sz="2000" b="1" kern="1200">
                <a:solidFill>
                  <a:srgbClr val="EFEFEF"/>
                </a:solidFill>
                <a:latin typeface="Times New Roman" pitchFamily="18" charset="0"/>
                <a:ea typeface="+mn-ea"/>
                <a:cs typeface="+mn-cs"/>
              </a:rPr>
              <a:t>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/>
              <a:t>Disk-Memory-Maps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991600" cy="5410200"/>
          </a:xfrm>
        </p:spPr>
        <p:txBody>
          <a:bodyPr/>
          <a:lstStyle/>
          <a:p>
            <a:r>
              <a:rPr lang="en-US" dirty="0" smtClean="0"/>
              <a:t>MPI supports classic </a:t>
            </a:r>
            <a:r>
              <a:rPr lang="en-US" dirty="0" smtClean="0">
                <a:solidFill>
                  <a:srgbClr val="FFFF00"/>
                </a:solidFill>
              </a:rPr>
              <a:t>owner computes </a:t>
            </a:r>
            <a:r>
              <a:rPr lang="en-US" dirty="0" smtClean="0"/>
              <a:t>rule but not clearly the data driven </a:t>
            </a:r>
            <a:r>
              <a:rPr lang="en-US" dirty="0" smtClean="0">
                <a:solidFill>
                  <a:srgbClr val="FFFF00"/>
                </a:solidFill>
              </a:rPr>
              <a:t>disk-memory-maps</a:t>
            </a:r>
            <a:r>
              <a:rPr lang="en-US" dirty="0" smtClean="0"/>
              <a:t> rule</a:t>
            </a:r>
          </a:p>
          <a:p>
            <a:r>
              <a:rPr lang="en-US" dirty="0" smtClean="0"/>
              <a:t>Hadoop and Dryad have an excellent </a:t>
            </a:r>
            <a:r>
              <a:rPr lang="en-US" dirty="0" err="1" smtClean="0">
                <a:solidFill>
                  <a:srgbClr val="FFFF00"/>
                </a:solidFill>
              </a:rPr>
              <a:t>disk</a:t>
            </a:r>
            <a:r>
              <a:rPr lang="en-US" dirty="0" err="1" smtClean="0">
                <a:solidFill>
                  <a:srgbClr val="FFFF00"/>
                </a:solidFill>
                <a:sym typeface="Wingdings" pitchFamily="2" charset="2"/>
              </a:rPr>
              <a:t>memory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model but MPI is much better on iterative CPU &gt;CPU deltaflow</a:t>
            </a:r>
          </a:p>
          <a:p>
            <a:pPr lvl="1"/>
            <a:r>
              <a:rPr lang="en-US" dirty="0" err="1" smtClean="0">
                <a:sym typeface="Wingdings" pitchFamily="2" charset="2"/>
              </a:rPr>
              <a:t>CGLMapReduce</a:t>
            </a:r>
            <a:r>
              <a:rPr lang="en-US" dirty="0" smtClean="0">
                <a:sym typeface="Wingdings" pitchFamily="2" charset="2"/>
              </a:rPr>
              <a:t> (Granules) addresses iteration within a MapReduce model</a:t>
            </a:r>
          </a:p>
          <a:p>
            <a:r>
              <a:rPr lang="en-US" dirty="0" smtClean="0">
                <a:sym typeface="Wingdings" pitchFamily="2" charset="2"/>
              </a:rPr>
              <a:t>Hadoop and Dryad could also support 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functional programming (workflow) </a:t>
            </a:r>
            <a:r>
              <a:rPr lang="en-US" dirty="0" smtClean="0">
                <a:sym typeface="Wingdings" pitchFamily="2" charset="2"/>
              </a:rPr>
              <a:t>as can </a:t>
            </a:r>
            <a:r>
              <a:rPr lang="en-US" dirty="0" err="1" smtClean="0">
                <a:sym typeface="Wingdings" pitchFamily="2" charset="2"/>
              </a:rPr>
              <a:t>Taverna</a:t>
            </a:r>
            <a:r>
              <a:rPr lang="en-US" dirty="0" smtClean="0">
                <a:sym typeface="Wingdings" pitchFamily="2" charset="2"/>
              </a:rPr>
              <a:t>, Pegasus, </a:t>
            </a:r>
            <a:r>
              <a:rPr lang="en-US" dirty="0" err="1" smtClean="0">
                <a:sym typeface="Wingdings" pitchFamily="2" charset="2"/>
              </a:rPr>
              <a:t>Kepler</a:t>
            </a:r>
            <a:r>
              <a:rPr lang="en-US" dirty="0" smtClean="0">
                <a:sym typeface="Wingdings" pitchFamily="2" charset="2"/>
              </a:rPr>
              <a:t>, PHP (Mashups) ….</a:t>
            </a:r>
          </a:p>
          <a:p>
            <a:r>
              <a:rPr lang="en-US" dirty="0" smtClean="0">
                <a:sym typeface="Wingdings" pitchFamily="2" charset="2"/>
              </a:rPr>
              <a:t>“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Workflows of explicitly parallel kernels</a:t>
            </a:r>
            <a:r>
              <a:rPr lang="en-US" dirty="0" smtClean="0">
                <a:sym typeface="Wingdings" pitchFamily="2" charset="2"/>
              </a:rPr>
              <a:t>” is a good model for all parallel computing </a:t>
            </a: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2C606-098A-47A5-B85F-3A7240FEB22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19200"/>
          </a:xfrm>
        </p:spPr>
        <p:txBody>
          <a:bodyPr/>
          <a:lstStyle/>
          <a:p>
            <a:r>
              <a:rPr lang="en-US" dirty="0" smtClean="0"/>
              <a:t>Components of a Scientific Computing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991600" cy="5410200"/>
          </a:xfrm>
        </p:spPr>
        <p:txBody>
          <a:bodyPr/>
          <a:lstStyle/>
          <a:p>
            <a:r>
              <a:rPr lang="en-US" dirty="0" smtClean="0"/>
              <a:t>My </a:t>
            </a:r>
            <a:r>
              <a:rPr lang="en-US" dirty="0" smtClean="0">
                <a:solidFill>
                  <a:srgbClr val="FFFF00"/>
                </a:solidFill>
              </a:rPr>
              <a:t>laptop</a:t>
            </a:r>
            <a:r>
              <a:rPr lang="en-US" dirty="0" smtClean="0"/>
              <a:t> using a dynamic number of cores for runs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Threading</a:t>
            </a:r>
            <a:r>
              <a:rPr lang="en-US" dirty="0" smtClean="0"/>
              <a:t> (CCR) parallel model allows such dynamic switches if OS told application how many it could –  we use short-lived NOT long running threads</a:t>
            </a:r>
          </a:p>
          <a:p>
            <a:pPr lvl="1"/>
            <a:r>
              <a:rPr lang="en-US" dirty="0" smtClean="0"/>
              <a:t>Very hard with </a:t>
            </a:r>
            <a:r>
              <a:rPr lang="en-US" dirty="0" smtClean="0">
                <a:solidFill>
                  <a:srgbClr val="FFFF00"/>
                </a:solidFill>
              </a:rPr>
              <a:t>MPI </a:t>
            </a:r>
            <a:r>
              <a:rPr lang="en-US" dirty="0" smtClean="0"/>
              <a:t>as would have to redistribute data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cloud</a:t>
            </a:r>
            <a:r>
              <a:rPr lang="en-US" dirty="0" smtClean="0"/>
              <a:t> for dynamic service instantiation including ability to launch: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MPI engines </a:t>
            </a:r>
            <a:r>
              <a:rPr lang="en-US" dirty="0" smtClean="0"/>
              <a:t>for large closely coupled computations</a:t>
            </a:r>
          </a:p>
          <a:p>
            <a:pPr lvl="1"/>
            <a:r>
              <a:rPr lang="en-US" dirty="0" err="1" smtClean="0">
                <a:solidFill>
                  <a:srgbClr val="FFFF00"/>
                </a:solidFill>
              </a:rPr>
              <a:t>Petaflops</a:t>
            </a:r>
            <a:r>
              <a:rPr lang="en-US" dirty="0" smtClean="0"/>
              <a:t> for million particle clustering/dimension reduction?</a:t>
            </a:r>
          </a:p>
          <a:p>
            <a:r>
              <a:rPr lang="en-US" dirty="0" smtClean="0"/>
              <a:t>Analysis programs like MDS and clustering will run OK for large jobs with “</a:t>
            </a:r>
            <a:r>
              <a:rPr lang="en-US" dirty="0" smtClean="0">
                <a:solidFill>
                  <a:srgbClr val="FFFF00"/>
                </a:solidFill>
              </a:rPr>
              <a:t>millisecond</a:t>
            </a:r>
            <a:r>
              <a:rPr lang="en-US" dirty="0" smtClean="0"/>
              <a:t>” (as in Granules) not “</a:t>
            </a:r>
            <a:r>
              <a:rPr lang="en-US" dirty="0" smtClean="0">
                <a:solidFill>
                  <a:srgbClr val="FFFF00"/>
                </a:solidFill>
              </a:rPr>
              <a:t>microsecond</a:t>
            </a:r>
            <a:r>
              <a:rPr lang="en-US" dirty="0" smtClean="0"/>
              <a:t>” (as in MPI, CCR) latencies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2C606-098A-47A5-B85F-3A7240FEB22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838200"/>
          </a:xfrm>
        </p:spPr>
        <p:txBody>
          <a:bodyPr/>
          <a:lstStyle/>
          <a:p>
            <a:r>
              <a:rPr lang="en-US" dirty="0" smtClean="0"/>
              <a:t>Old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991600" cy="2743200"/>
          </a:xfrm>
        </p:spPr>
        <p:txBody>
          <a:bodyPr/>
          <a:lstStyle/>
          <a:p>
            <a:r>
              <a:rPr lang="en-US" sz="2400" dirty="0" smtClean="0"/>
              <a:t>Essentially all </a:t>
            </a:r>
            <a:r>
              <a:rPr lang="en-US" sz="2400" dirty="0" smtClean="0">
                <a:solidFill>
                  <a:srgbClr val="FFFF00"/>
                </a:solidFill>
              </a:rPr>
              <a:t>“vastly” parallel applications are data parallel </a:t>
            </a:r>
            <a:r>
              <a:rPr lang="en-US" sz="2400" dirty="0" smtClean="0"/>
              <a:t>including algorithms in </a:t>
            </a:r>
            <a:r>
              <a:rPr lang="en-US" sz="2400" dirty="0" smtClean="0">
                <a:solidFill>
                  <a:srgbClr val="FFFF00"/>
                </a:solidFill>
              </a:rPr>
              <a:t>Intel’s RMS analysis </a:t>
            </a:r>
            <a:r>
              <a:rPr lang="en-US" sz="2400" dirty="0" smtClean="0"/>
              <a:t>of future multicore “killer apps”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Gaming</a:t>
            </a:r>
            <a:r>
              <a:rPr lang="en-US" dirty="0" smtClean="0"/>
              <a:t> (Physics) and </a:t>
            </a:r>
            <a:r>
              <a:rPr lang="en-US" dirty="0" smtClean="0">
                <a:solidFill>
                  <a:srgbClr val="FFFF00"/>
                </a:solidFill>
              </a:rPr>
              <a:t>Data mining </a:t>
            </a:r>
            <a:r>
              <a:rPr lang="en-US" dirty="0" smtClean="0"/>
              <a:t>(“iterated linear algebra”)</a:t>
            </a:r>
          </a:p>
          <a:p>
            <a:r>
              <a:rPr lang="en-US" sz="2400" dirty="0" smtClean="0"/>
              <a:t>So </a:t>
            </a:r>
            <a:r>
              <a:rPr lang="en-US" sz="2400" dirty="0" smtClean="0">
                <a:solidFill>
                  <a:srgbClr val="FFFF00"/>
                </a:solidFill>
              </a:rPr>
              <a:t>MPI works (Map </a:t>
            </a:r>
            <a:r>
              <a:rPr lang="en-US" sz="2400" dirty="0" smtClean="0"/>
              <a:t>is normal </a:t>
            </a:r>
            <a:r>
              <a:rPr lang="en-US" sz="2400" dirty="0" smtClean="0">
                <a:solidFill>
                  <a:srgbClr val="FFFF00"/>
                </a:solidFill>
              </a:rPr>
              <a:t>SPMD</a:t>
            </a:r>
            <a:r>
              <a:rPr lang="en-US" sz="2400" dirty="0" smtClean="0"/>
              <a:t>;</a:t>
            </a:r>
            <a:r>
              <a:rPr lang="en-US" sz="2400" dirty="0" smtClean="0">
                <a:solidFill>
                  <a:srgbClr val="FFFF00"/>
                </a:solidFill>
              </a:rPr>
              <a:t> Reduce </a:t>
            </a:r>
            <a:r>
              <a:rPr lang="en-US" sz="2400" dirty="0" smtClean="0"/>
              <a:t>is </a:t>
            </a:r>
            <a:r>
              <a:rPr lang="en-US" sz="2400" dirty="0" smtClean="0">
                <a:solidFill>
                  <a:srgbClr val="FFFF00"/>
                </a:solidFill>
              </a:rPr>
              <a:t>MPI_Reduce) </a:t>
            </a:r>
            <a:r>
              <a:rPr lang="en-US" sz="2400" dirty="0" smtClean="0"/>
              <a:t>but may not be highest performance or easiest to use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2C606-098A-47A5-B85F-3A7240FEB22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281940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Some new issues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3581400"/>
            <a:ext cx="9144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lang="en-US" sz="2400" kern="0" dirty="0" smtClean="0">
                <a:latin typeface="+mn-lt"/>
              </a:rPr>
              <a:t>What</a:t>
            </a:r>
            <a:r>
              <a:rPr lang="en-US" sz="2400" kern="0" noProof="0" dirty="0" smtClean="0">
                <a:latin typeface="+mn-lt"/>
              </a:rPr>
              <a:t> is the impact of </a:t>
            </a:r>
            <a:r>
              <a:rPr lang="en-US" sz="2400" kern="0" noProof="0" dirty="0" smtClean="0">
                <a:solidFill>
                  <a:srgbClr val="FFFF00"/>
                </a:solidFill>
                <a:latin typeface="+mn-lt"/>
              </a:rPr>
              <a:t>clouds</a:t>
            </a:r>
            <a:r>
              <a:rPr lang="en-US" sz="2400" kern="0" noProof="0" dirty="0" smtClean="0">
                <a:latin typeface="+mn-lt"/>
              </a:rPr>
              <a:t>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2400" b="1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</a:t>
            </a:r>
            <a:r>
              <a:rPr kumimoji="0" lang="en-US" sz="2400" b="1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</a:t>
            </a:r>
            <a:r>
              <a:rPr kumimoji="0" lang="en-US" sz="2400" b="1" i="0" u="none" strike="noStrike" kern="0" cap="none" spc="0" normalizeH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overhead</a:t>
            </a:r>
            <a:r>
              <a:rPr kumimoji="0" lang="en-US" sz="2400" b="1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using </a:t>
            </a:r>
            <a:r>
              <a:rPr kumimoji="0" lang="en-US" sz="2400" b="1" i="0" u="none" strike="noStrike" kern="0" cap="none" spc="0" normalizeH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virtual machines </a:t>
            </a:r>
            <a:r>
              <a:rPr kumimoji="0" lang="en-US" sz="2400" b="1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(if your cloud like Amazon uses them)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lang="en-US" sz="2400" kern="0" baseline="0" noProof="0" dirty="0" smtClean="0">
                <a:latin typeface="+mn-lt"/>
              </a:rPr>
              <a:t>There</a:t>
            </a:r>
            <a:r>
              <a:rPr lang="en-US" sz="2400" kern="0" noProof="0" dirty="0" smtClean="0">
                <a:latin typeface="+mn-lt"/>
              </a:rPr>
              <a:t> are dynamic, fault tolerance features favoring </a:t>
            </a:r>
            <a:r>
              <a:rPr lang="en-US" sz="2400" kern="0" noProof="0" dirty="0" smtClean="0">
                <a:solidFill>
                  <a:srgbClr val="FFFF00"/>
                </a:solidFill>
                <a:latin typeface="+mn-lt"/>
              </a:rPr>
              <a:t>MapReduce Hadoop and Dryad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lang="en-US" sz="2400" kern="0" dirty="0" smtClean="0">
                <a:solidFill>
                  <a:srgbClr val="FFFF00"/>
                </a:solidFill>
                <a:latin typeface="+mn-lt"/>
              </a:rPr>
              <a:t>No new ideas </a:t>
            </a:r>
            <a:r>
              <a:rPr lang="en-US" sz="2400" kern="0" dirty="0" smtClean="0">
                <a:latin typeface="+mn-lt"/>
              </a:rPr>
              <a:t>but several new powerful systems</a:t>
            </a:r>
            <a:endParaRPr lang="en-US" sz="2400" kern="0" noProof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2300" b="1" i="0" u="none" strike="noStrike" kern="0" cap="none" spc="0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Developing scientifically interesting codes in C#, C++, Java and using to compare cores, nodes, VM, not VM, Programming models </a:t>
            </a:r>
            <a:endParaRPr kumimoji="0" lang="en-US" sz="23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20200" cy="6842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37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0"/>
            <a:ext cx="9144000" cy="762000"/>
          </a:xfrm>
          <a:solidFill>
            <a:schemeClr val="bg2"/>
          </a:solidFill>
        </p:spPr>
        <p:txBody>
          <a:bodyPr/>
          <a:lstStyle/>
          <a:p>
            <a:pPr eaLnBrk="1" hangingPunct="1"/>
            <a:r>
              <a:rPr lang="en-US" smtClean="0"/>
              <a:t>Intel’s Application Stack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4000" dirty="0" smtClean="0"/>
              <a:t>Data Parallel Run Time Architectures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838FE9-2946-4085-968C-6FA24E2FEE4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pSp>
        <p:nvGrpSpPr>
          <p:cNvPr id="5" name="Group 88"/>
          <p:cNvGrpSpPr/>
          <p:nvPr/>
        </p:nvGrpSpPr>
        <p:grpSpPr>
          <a:xfrm>
            <a:off x="152400" y="1066800"/>
            <a:ext cx="1752600" cy="4114800"/>
            <a:chOff x="152400" y="1676400"/>
            <a:chExt cx="1752600" cy="4114800"/>
          </a:xfrm>
        </p:grpSpPr>
        <p:grpSp>
          <p:nvGrpSpPr>
            <p:cNvPr id="14" name="Group 13"/>
            <p:cNvGrpSpPr/>
            <p:nvPr/>
          </p:nvGrpSpPr>
          <p:grpSpPr>
            <a:xfrm>
              <a:off x="381000" y="1676400"/>
              <a:ext cx="1371600" cy="4114800"/>
              <a:chOff x="381000" y="2057400"/>
              <a:chExt cx="1371600" cy="4114800"/>
            </a:xfrm>
          </p:grpSpPr>
          <p:cxnSp>
            <p:nvCxnSpPr>
              <p:cNvPr id="6" name="Straight Arrow Connector 5"/>
              <p:cNvCxnSpPr/>
              <p:nvPr/>
            </p:nvCxnSpPr>
            <p:spPr bwMode="auto">
              <a:xfrm rot="16200000" flipV="1">
                <a:off x="-1676400" y="4114800"/>
                <a:ext cx="4114800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7" name="Straight Arrow Connector 6"/>
              <p:cNvCxnSpPr/>
              <p:nvPr/>
            </p:nvCxnSpPr>
            <p:spPr bwMode="auto">
              <a:xfrm rot="16200000" flipV="1">
                <a:off x="-1219200" y="4114800"/>
                <a:ext cx="4114800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8" name="Straight Arrow Connector 7"/>
              <p:cNvCxnSpPr/>
              <p:nvPr/>
            </p:nvCxnSpPr>
            <p:spPr bwMode="auto">
              <a:xfrm rot="16200000" flipV="1">
                <a:off x="-762000" y="4114800"/>
                <a:ext cx="4114800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9" name="Straight Arrow Connector 8"/>
              <p:cNvCxnSpPr/>
              <p:nvPr/>
            </p:nvCxnSpPr>
            <p:spPr bwMode="auto">
              <a:xfrm rot="16200000" flipV="1">
                <a:off x="-304800" y="4114800"/>
                <a:ext cx="4114800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15" name="Rounded Rectangle 14"/>
            <p:cNvSpPr/>
            <p:nvPr/>
          </p:nvSpPr>
          <p:spPr bwMode="auto">
            <a:xfrm>
              <a:off x="152400" y="2438400"/>
              <a:ext cx="1752600" cy="272415"/>
            </a:xfrm>
            <a:prstGeom prst="roundRect">
              <a:avLst/>
            </a:prstGeom>
            <a:solidFill>
              <a:srgbClr val="00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rPr>
                <a:t>MPI</a:t>
              </a: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152400" y="3454400"/>
              <a:ext cx="1752600" cy="272415"/>
            </a:xfrm>
            <a:prstGeom prst="roundRect">
              <a:avLst/>
            </a:prstGeom>
            <a:solidFill>
              <a:srgbClr val="00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rPr>
                <a:t>MPI</a:t>
              </a: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152400" y="4470400"/>
              <a:ext cx="1752600" cy="272415"/>
            </a:xfrm>
            <a:prstGeom prst="roundRect">
              <a:avLst/>
            </a:prstGeom>
            <a:solidFill>
              <a:srgbClr val="00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rPr>
                <a:t>MPI</a:t>
              </a: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152400" y="5486400"/>
              <a:ext cx="1752600" cy="272415"/>
            </a:xfrm>
            <a:prstGeom prst="roundRect">
              <a:avLst/>
            </a:prstGeom>
            <a:solidFill>
              <a:srgbClr val="00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rPr>
                <a:t>MPI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0" y="5288340"/>
            <a:ext cx="1981200" cy="13234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tIns="0" bIns="91440" rtlCol="0">
            <a:spAutoFit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MPI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FFFF00"/>
                </a:solidFill>
              </a:rPr>
              <a:t>long</a:t>
            </a:r>
            <a:r>
              <a:rPr lang="en-US" dirty="0" smtClean="0"/>
              <a:t> running processes with Rendezvous  for message exchange/</a:t>
            </a:r>
          </a:p>
          <a:p>
            <a:pPr algn="l"/>
            <a:r>
              <a:rPr lang="en-US" dirty="0" smtClean="0"/>
              <a:t>synchronization</a:t>
            </a:r>
            <a:endParaRPr lang="en-US" dirty="0"/>
          </a:p>
        </p:txBody>
      </p:sp>
      <p:grpSp>
        <p:nvGrpSpPr>
          <p:cNvPr id="90" name="Group 89"/>
          <p:cNvGrpSpPr/>
          <p:nvPr/>
        </p:nvGrpSpPr>
        <p:grpSpPr>
          <a:xfrm>
            <a:off x="6705600" y="685800"/>
            <a:ext cx="1981200" cy="6019800"/>
            <a:chOff x="4724400" y="838200"/>
            <a:chExt cx="1981200" cy="6019800"/>
          </a:xfrm>
        </p:grpSpPr>
        <p:sp>
          <p:nvSpPr>
            <p:cNvPr id="20" name="TextBox 19"/>
            <p:cNvSpPr txBox="1"/>
            <p:nvPr/>
          </p:nvSpPr>
          <p:spPr>
            <a:xfrm>
              <a:off x="4724400" y="5042118"/>
              <a:ext cx="1981200" cy="181588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 smtClean="0">
                  <a:solidFill>
                    <a:srgbClr val="FFFF00"/>
                  </a:solidFill>
                </a:rPr>
                <a:t>CGL MapReduce  </a:t>
              </a:r>
              <a:r>
                <a:rPr lang="en-US" dirty="0" smtClean="0"/>
                <a:t>is </a:t>
              </a:r>
              <a:r>
                <a:rPr lang="en-US" dirty="0" smtClean="0">
                  <a:solidFill>
                    <a:srgbClr val="FFFF00"/>
                  </a:solidFill>
                </a:rPr>
                <a:t>long</a:t>
              </a:r>
              <a:r>
                <a:rPr lang="en-US" dirty="0" smtClean="0"/>
                <a:t> running processing  with asynchronous  distributed </a:t>
              </a:r>
            </a:p>
            <a:p>
              <a:pPr algn="l"/>
              <a:r>
                <a:rPr lang="en-US" dirty="0" smtClean="0"/>
                <a:t>Rendezvous</a:t>
              </a:r>
            </a:p>
            <a:p>
              <a:pPr algn="l"/>
              <a:r>
                <a:rPr lang="en-US" dirty="0" smtClean="0"/>
                <a:t>synchronization</a:t>
              </a:r>
              <a:endParaRPr lang="en-US" dirty="0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4800600" y="838200"/>
              <a:ext cx="1752600" cy="4133215"/>
              <a:chOff x="5105400" y="1981200"/>
              <a:chExt cx="1752600" cy="4133215"/>
            </a:xfrm>
          </p:grpSpPr>
          <p:cxnSp>
            <p:nvCxnSpPr>
              <p:cNvPr id="10" name="Straight Arrow Connector 9"/>
              <p:cNvCxnSpPr/>
              <p:nvPr/>
            </p:nvCxnSpPr>
            <p:spPr bwMode="auto">
              <a:xfrm rot="16200000" flipV="1">
                <a:off x="3200400" y="4038600"/>
                <a:ext cx="4114800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1" name="Straight Arrow Connector 10"/>
              <p:cNvCxnSpPr/>
              <p:nvPr/>
            </p:nvCxnSpPr>
            <p:spPr bwMode="auto">
              <a:xfrm rot="16200000" flipV="1">
                <a:off x="3657600" y="4038600"/>
                <a:ext cx="4114800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2" name="Straight Arrow Connector 11"/>
              <p:cNvCxnSpPr/>
              <p:nvPr/>
            </p:nvCxnSpPr>
            <p:spPr bwMode="auto">
              <a:xfrm rot="16200000" flipV="1">
                <a:off x="4114800" y="4038600"/>
                <a:ext cx="4114800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3" name="Straight Arrow Connector 12"/>
              <p:cNvCxnSpPr/>
              <p:nvPr/>
            </p:nvCxnSpPr>
            <p:spPr bwMode="auto">
              <a:xfrm rot="16200000" flipV="1">
                <a:off x="4572000" y="4038600"/>
                <a:ext cx="4114800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1" name="Rounded Rectangle 20"/>
              <p:cNvSpPr/>
              <p:nvPr/>
            </p:nvSpPr>
            <p:spPr bwMode="auto">
              <a:xfrm>
                <a:off x="5105400" y="2794000"/>
                <a:ext cx="1752600" cy="272415"/>
              </a:xfrm>
              <a:prstGeom prst="roundRect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0" rIns="9144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Times New Roman" pitchFamily="18" charset="0"/>
                  </a:rPr>
                  <a:t>Trackers</a:t>
                </a:r>
              </a:p>
            </p:txBody>
          </p:sp>
          <p:sp>
            <p:nvSpPr>
              <p:cNvPr id="22" name="Rounded Rectangle 21"/>
              <p:cNvSpPr/>
              <p:nvPr/>
            </p:nvSpPr>
            <p:spPr bwMode="auto">
              <a:xfrm>
                <a:off x="5105400" y="3810000"/>
                <a:ext cx="1752600" cy="272415"/>
              </a:xfrm>
              <a:prstGeom prst="roundRect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0" rIns="9144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>
                    <a:solidFill>
                      <a:schemeClr val="bg2"/>
                    </a:solidFill>
                  </a:rPr>
                  <a:t>Trackers</a:t>
                </a:r>
              </a:p>
            </p:txBody>
          </p:sp>
          <p:sp>
            <p:nvSpPr>
              <p:cNvPr id="23" name="Rounded Rectangle 22"/>
              <p:cNvSpPr/>
              <p:nvPr/>
            </p:nvSpPr>
            <p:spPr bwMode="auto">
              <a:xfrm>
                <a:off x="5105400" y="4826000"/>
                <a:ext cx="1752600" cy="272415"/>
              </a:xfrm>
              <a:prstGeom prst="roundRect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0" rIns="9144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>
                    <a:solidFill>
                      <a:schemeClr val="bg2"/>
                    </a:solidFill>
                  </a:rPr>
                  <a:t>Trackers</a:t>
                </a:r>
              </a:p>
            </p:txBody>
          </p:sp>
          <p:sp>
            <p:nvSpPr>
              <p:cNvPr id="24" name="Rounded Rectangle 23"/>
              <p:cNvSpPr/>
              <p:nvPr/>
            </p:nvSpPr>
            <p:spPr bwMode="auto">
              <a:xfrm>
                <a:off x="5105400" y="5842000"/>
                <a:ext cx="1752600" cy="272415"/>
              </a:xfrm>
              <a:prstGeom prst="roundRect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0" rIns="9144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>
                    <a:solidFill>
                      <a:schemeClr val="bg2"/>
                    </a:solidFill>
                  </a:rPr>
                  <a:t>Trackers</a:t>
                </a:r>
              </a:p>
            </p:txBody>
          </p:sp>
        </p:grpSp>
      </p:grpSp>
      <p:grpSp>
        <p:nvGrpSpPr>
          <p:cNvPr id="26" name="Group 56"/>
          <p:cNvGrpSpPr/>
          <p:nvPr/>
        </p:nvGrpSpPr>
        <p:grpSpPr>
          <a:xfrm>
            <a:off x="2438400" y="762000"/>
            <a:ext cx="1752600" cy="4184015"/>
            <a:chOff x="2667000" y="1574800"/>
            <a:chExt cx="1752600" cy="4184015"/>
          </a:xfrm>
        </p:grpSpPr>
        <p:grpSp>
          <p:nvGrpSpPr>
            <p:cNvPr id="32" name="Group 34"/>
            <p:cNvGrpSpPr/>
            <p:nvPr/>
          </p:nvGrpSpPr>
          <p:grpSpPr>
            <a:xfrm>
              <a:off x="2667000" y="1574800"/>
              <a:ext cx="1752600" cy="1034415"/>
              <a:chOff x="2667000" y="1574800"/>
              <a:chExt cx="1752600" cy="1034415"/>
            </a:xfrm>
          </p:grpSpPr>
          <p:grpSp>
            <p:nvGrpSpPr>
              <p:cNvPr id="33" name="Group 25"/>
              <p:cNvGrpSpPr/>
              <p:nvPr/>
            </p:nvGrpSpPr>
            <p:grpSpPr>
              <a:xfrm>
                <a:off x="2895600" y="1574800"/>
                <a:ext cx="1371600" cy="939800"/>
                <a:chOff x="381000" y="2057400"/>
                <a:chExt cx="1371600" cy="4114800"/>
              </a:xfrm>
            </p:grpSpPr>
            <p:cxnSp>
              <p:nvCxnSpPr>
                <p:cNvPr id="27" name="Straight Arrow Connector 26"/>
                <p:cNvCxnSpPr/>
                <p:nvPr/>
              </p:nvCxnSpPr>
              <p:spPr bwMode="auto">
                <a:xfrm rot="16200000" flipV="1">
                  <a:off x="-16764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28" name="Straight Arrow Connector 27"/>
                <p:cNvCxnSpPr/>
                <p:nvPr/>
              </p:nvCxnSpPr>
              <p:spPr bwMode="auto">
                <a:xfrm rot="16200000" flipV="1">
                  <a:off x="-12192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29" name="Straight Arrow Connector 28"/>
                <p:cNvCxnSpPr/>
                <p:nvPr/>
              </p:nvCxnSpPr>
              <p:spPr bwMode="auto">
                <a:xfrm rot="16200000" flipV="1">
                  <a:off x="-7620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30" name="Straight Arrow Connector 29"/>
                <p:cNvCxnSpPr/>
                <p:nvPr/>
              </p:nvCxnSpPr>
              <p:spPr bwMode="auto">
                <a:xfrm rot="16200000" flipV="1">
                  <a:off x="-3048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sp>
            <p:nvSpPr>
              <p:cNvPr id="31" name="Rounded Rectangle 30"/>
              <p:cNvSpPr/>
              <p:nvPr/>
            </p:nvSpPr>
            <p:spPr bwMode="auto">
              <a:xfrm>
                <a:off x="2667000" y="2336800"/>
                <a:ext cx="1752600" cy="272415"/>
              </a:xfrm>
              <a:prstGeom prst="roundRect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0" rIns="9144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Times New Roman" pitchFamily="18" charset="0"/>
                  </a:rPr>
                  <a:t>CCR Ports</a:t>
                </a:r>
              </a:p>
            </p:txBody>
          </p:sp>
        </p:grpSp>
        <p:grpSp>
          <p:nvGrpSpPr>
            <p:cNvPr id="34" name="Group 35"/>
            <p:cNvGrpSpPr/>
            <p:nvPr/>
          </p:nvGrpSpPr>
          <p:grpSpPr>
            <a:xfrm>
              <a:off x="2667000" y="2624667"/>
              <a:ext cx="1752600" cy="1034415"/>
              <a:chOff x="2667000" y="1574800"/>
              <a:chExt cx="1752600" cy="1034415"/>
            </a:xfrm>
          </p:grpSpPr>
          <p:grpSp>
            <p:nvGrpSpPr>
              <p:cNvPr id="35" name="Group 36"/>
              <p:cNvGrpSpPr/>
              <p:nvPr/>
            </p:nvGrpSpPr>
            <p:grpSpPr>
              <a:xfrm>
                <a:off x="2895600" y="1574800"/>
                <a:ext cx="1371600" cy="939800"/>
                <a:chOff x="381000" y="2057400"/>
                <a:chExt cx="1371600" cy="4114800"/>
              </a:xfrm>
            </p:grpSpPr>
            <p:cxnSp>
              <p:nvCxnSpPr>
                <p:cNvPr id="39" name="Straight Arrow Connector 38"/>
                <p:cNvCxnSpPr/>
                <p:nvPr/>
              </p:nvCxnSpPr>
              <p:spPr bwMode="auto">
                <a:xfrm rot="16200000" flipV="1">
                  <a:off x="-16764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40" name="Straight Arrow Connector 39"/>
                <p:cNvCxnSpPr/>
                <p:nvPr/>
              </p:nvCxnSpPr>
              <p:spPr bwMode="auto">
                <a:xfrm rot="16200000" flipV="1">
                  <a:off x="-12192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41" name="Straight Arrow Connector 40"/>
                <p:cNvCxnSpPr/>
                <p:nvPr/>
              </p:nvCxnSpPr>
              <p:spPr bwMode="auto">
                <a:xfrm rot="16200000" flipV="1">
                  <a:off x="-7620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42" name="Straight Arrow Connector 41"/>
                <p:cNvCxnSpPr/>
                <p:nvPr/>
              </p:nvCxnSpPr>
              <p:spPr bwMode="auto">
                <a:xfrm rot="16200000" flipV="1">
                  <a:off x="-3048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sp>
            <p:nvSpPr>
              <p:cNvPr id="38" name="Rounded Rectangle 37"/>
              <p:cNvSpPr/>
              <p:nvPr/>
            </p:nvSpPr>
            <p:spPr bwMode="auto">
              <a:xfrm>
                <a:off x="2667000" y="2336800"/>
                <a:ext cx="1752600" cy="272415"/>
              </a:xfrm>
              <a:prstGeom prst="roundRect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0" rIns="9144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Times New Roman" pitchFamily="18" charset="0"/>
                  </a:rPr>
                  <a:t>CCR Ports</a:t>
                </a:r>
              </a:p>
            </p:txBody>
          </p:sp>
        </p:grpSp>
        <p:grpSp>
          <p:nvGrpSpPr>
            <p:cNvPr id="36" name="Group 42"/>
            <p:cNvGrpSpPr/>
            <p:nvPr/>
          </p:nvGrpSpPr>
          <p:grpSpPr>
            <a:xfrm>
              <a:off x="2667000" y="3674534"/>
              <a:ext cx="1752600" cy="1034415"/>
              <a:chOff x="2667000" y="1574800"/>
              <a:chExt cx="1752600" cy="1034415"/>
            </a:xfrm>
          </p:grpSpPr>
          <p:grpSp>
            <p:nvGrpSpPr>
              <p:cNvPr id="37" name="Group 43"/>
              <p:cNvGrpSpPr/>
              <p:nvPr/>
            </p:nvGrpSpPr>
            <p:grpSpPr>
              <a:xfrm>
                <a:off x="2895600" y="1574800"/>
                <a:ext cx="1371600" cy="939800"/>
                <a:chOff x="381000" y="2057400"/>
                <a:chExt cx="1371600" cy="4114800"/>
              </a:xfrm>
            </p:grpSpPr>
            <p:cxnSp>
              <p:nvCxnSpPr>
                <p:cNvPr id="46" name="Straight Arrow Connector 45"/>
                <p:cNvCxnSpPr/>
                <p:nvPr/>
              </p:nvCxnSpPr>
              <p:spPr bwMode="auto">
                <a:xfrm rot="16200000" flipV="1">
                  <a:off x="-16764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47" name="Straight Arrow Connector 46"/>
                <p:cNvCxnSpPr/>
                <p:nvPr/>
              </p:nvCxnSpPr>
              <p:spPr bwMode="auto">
                <a:xfrm rot="16200000" flipV="1">
                  <a:off x="-12192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48" name="Straight Arrow Connector 47"/>
                <p:cNvCxnSpPr/>
                <p:nvPr/>
              </p:nvCxnSpPr>
              <p:spPr bwMode="auto">
                <a:xfrm rot="16200000" flipV="1">
                  <a:off x="-7620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49" name="Straight Arrow Connector 48"/>
                <p:cNvCxnSpPr/>
                <p:nvPr/>
              </p:nvCxnSpPr>
              <p:spPr bwMode="auto">
                <a:xfrm rot="16200000" flipV="1">
                  <a:off x="-3048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sp>
            <p:nvSpPr>
              <p:cNvPr id="45" name="Rounded Rectangle 44"/>
              <p:cNvSpPr/>
              <p:nvPr/>
            </p:nvSpPr>
            <p:spPr bwMode="auto">
              <a:xfrm>
                <a:off x="2667000" y="2336800"/>
                <a:ext cx="1752600" cy="272415"/>
              </a:xfrm>
              <a:prstGeom prst="roundRect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0" rIns="9144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Times New Roman" pitchFamily="18" charset="0"/>
                  </a:rPr>
                  <a:t>CCR Ports</a:t>
                </a:r>
              </a:p>
            </p:txBody>
          </p:sp>
        </p:grpSp>
        <p:grpSp>
          <p:nvGrpSpPr>
            <p:cNvPr id="43" name="Group 49"/>
            <p:cNvGrpSpPr/>
            <p:nvPr/>
          </p:nvGrpSpPr>
          <p:grpSpPr>
            <a:xfrm>
              <a:off x="2667000" y="4724400"/>
              <a:ext cx="1752600" cy="1034415"/>
              <a:chOff x="2667000" y="1574800"/>
              <a:chExt cx="1752600" cy="1034415"/>
            </a:xfrm>
          </p:grpSpPr>
          <p:grpSp>
            <p:nvGrpSpPr>
              <p:cNvPr id="44" name="Group 50"/>
              <p:cNvGrpSpPr/>
              <p:nvPr/>
            </p:nvGrpSpPr>
            <p:grpSpPr>
              <a:xfrm>
                <a:off x="2895600" y="1574800"/>
                <a:ext cx="1371600" cy="939800"/>
                <a:chOff x="381000" y="2057400"/>
                <a:chExt cx="1371600" cy="4114800"/>
              </a:xfrm>
            </p:grpSpPr>
            <p:cxnSp>
              <p:nvCxnSpPr>
                <p:cNvPr id="53" name="Straight Arrow Connector 52"/>
                <p:cNvCxnSpPr/>
                <p:nvPr/>
              </p:nvCxnSpPr>
              <p:spPr bwMode="auto">
                <a:xfrm rot="16200000" flipV="1">
                  <a:off x="-16764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54" name="Straight Arrow Connector 53"/>
                <p:cNvCxnSpPr/>
                <p:nvPr/>
              </p:nvCxnSpPr>
              <p:spPr bwMode="auto">
                <a:xfrm rot="16200000" flipV="1">
                  <a:off x="-12192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55" name="Straight Arrow Connector 54"/>
                <p:cNvCxnSpPr/>
                <p:nvPr/>
              </p:nvCxnSpPr>
              <p:spPr bwMode="auto">
                <a:xfrm rot="16200000" flipV="1">
                  <a:off x="-7620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56" name="Straight Arrow Connector 55"/>
                <p:cNvCxnSpPr/>
                <p:nvPr/>
              </p:nvCxnSpPr>
              <p:spPr bwMode="auto">
                <a:xfrm rot="16200000" flipV="1">
                  <a:off x="-3048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sp>
            <p:nvSpPr>
              <p:cNvPr id="52" name="Rounded Rectangle 51"/>
              <p:cNvSpPr/>
              <p:nvPr/>
            </p:nvSpPr>
            <p:spPr bwMode="auto">
              <a:xfrm>
                <a:off x="2667000" y="2336800"/>
                <a:ext cx="1752600" cy="272415"/>
              </a:xfrm>
              <a:prstGeom prst="roundRect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0" rIns="9144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Times New Roman" pitchFamily="18" charset="0"/>
                  </a:rPr>
                  <a:t>CCR Ports</a:t>
                </a:r>
              </a:p>
            </p:txBody>
          </p:sp>
        </p:grpSp>
      </p:grpSp>
      <p:sp>
        <p:nvSpPr>
          <p:cNvPr id="58" name="TextBox 57"/>
          <p:cNvSpPr txBox="1"/>
          <p:nvPr/>
        </p:nvSpPr>
        <p:spPr>
          <a:xfrm>
            <a:off x="2286000" y="5105400"/>
            <a:ext cx="1981200" cy="172354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CCR</a:t>
            </a:r>
            <a:r>
              <a:rPr lang="en-US" dirty="0" smtClean="0"/>
              <a:t> (Multi Threading) uses </a:t>
            </a:r>
            <a:r>
              <a:rPr lang="en-US" dirty="0" smtClean="0">
                <a:solidFill>
                  <a:srgbClr val="FFFF00"/>
                </a:solidFill>
              </a:rPr>
              <a:t>short</a:t>
            </a:r>
            <a:r>
              <a:rPr lang="en-US" dirty="0" smtClean="0"/>
              <a:t> or long</a:t>
            </a:r>
          </a:p>
          <a:p>
            <a:pPr algn="l"/>
            <a:r>
              <a:rPr lang="en-US" dirty="0" smtClean="0"/>
              <a:t>running threads communicating via </a:t>
            </a:r>
            <a:r>
              <a:rPr lang="en-US" dirty="0" smtClean="0">
                <a:solidFill>
                  <a:srgbClr val="FFFF00"/>
                </a:solidFill>
              </a:rPr>
              <a:t>shared memory and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</a:rPr>
              <a:t>Ports </a:t>
            </a:r>
            <a:r>
              <a:rPr lang="en-US" dirty="0" smtClean="0"/>
              <a:t>(messages)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4572000" y="5288340"/>
            <a:ext cx="1828800" cy="14773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pPr algn="l"/>
            <a:r>
              <a:rPr lang="en-US" dirty="0" smtClean="0"/>
              <a:t>Yahoo </a:t>
            </a:r>
            <a:r>
              <a:rPr lang="en-US" dirty="0" smtClean="0">
                <a:solidFill>
                  <a:srgbClr val="FFFF00"/>
                </a:solidFill>
              </a:rPr>
              <a:t>Hadoop</a:t>
            </a:r>
            <a:r>
              <a:rPr lang="en-US" dirty="0" smtClean="0"/>
              <a:t> uses </a:t>
            </a:r>
            <a:r>
              <a:rPr lang="en-US" dirty="0" smtClean="0">
                <a:solidFill>
                  <a:srgbClr val="FFFF00"/>
                </a:solidFill>
              </a:rPr>
              <a:t>short</a:t>
            </a:r>
            <a:r>
              <a:rPr lang="en-US" dirty="0" smtClean="0"/>
              <a:t> running processes communicating via disk and tracking processes</a:t>
            </a:r>
            <a:endParaRPr lang="en-US" dirty="0"/>
          </a:p>
        </p:txBody>
      </p:sp>
      <p:grpSp>
        <p:nvGrpSpPr>
          <p:cNvPr id="50" name="Group 59"/>
          <p:cNvGrpSpPr/>
          <p:nvPr/>
        </p:nvGrpSpPr>
        <p:grpSpPr>
          <a:xfrm>
            <a:off x="4572000" y="1066800"/>
            <a:ext cx="1752600" cy="4184015"/>
            <a:chOff x="2667000" y="1574800"/>
            <a:chExt cx="1752600" cy="4184015"/>
          </a:xfrm>
        </p:grpSpPr>
        <p:grpSp>
          <p:nvGrpSpPr>
            <p:cNvPr id="51" name="Group 60"/>
            <p:cNvGrpSpPr/>
            <p:nvPr/>
          </p:nvGrpSpPr>
          <p:grpSpPr>
            <a:xfrm>
              <a:off x="2667000" y="1574800"/>
              <a:ext cx="1752600" cy="1034415"/>
              <a:chOff x="2667000" y="1574800"/>
              <a:chExt cx="1752600" cy="1034415"/>
            </a:xfrm>
          </p:grpSpPr>
          <p:grpSp>
            <p:nvGrpSpPr>
              <p:cNvPr id="57" name="Group 82"/>
              <p:cNvGrpSpPr/>
              <p:nvPr/>
            </p:nvGrpSpPr>
            <p:grpSpPr>
              <a:xfrm>
                <a:off x="2895600" y="1574800"/>
                <a:ext cx="1371600" cy="939800"/>
                <a:chOff x="381000" y="2057400"/>
                <a:chExt cx="1371600" cy="4114800"/>
              </a:xfrm>
            </p:grpSpPr>
            <p:cxnSp>
              <p:nvCxnSpPr>
                <p:cNvPr id="85" name="Straight Arrow Connector 84"/>
                <p:cNvCxnSpPr/>
                <p:nvPr/>
              </p:nvCxnSpPr>
              <p:spPr bwMode="auto">
                <a:xfrm rot="16200000" flipV="1">
                  <a:off x="-16764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86" name="Straight Arrow Connector 85"/>
                <p:cNvCxnSpPr/>
                <p:nvPr/>
              </p:nvCxnSpPr>
              <p:spPr bwMode="auto">
                <a:xfrm rot="16200000" flipV="1">
                  <a:off x="-12192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87" name="Straight Arrow Connector 86"/>
                <p:cNvCxnSpPr/>
                <p:nvPr/>
              </p:nvCxnSpPr>
              <p:spPr bwMode="auto">
                <a:xfrm rot="16200000" flipV="1">
                  <a:off x="-7620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88" name="Straight Arrow Connector 87"/>
                <p:cNvCxnSpPr/>
                <p:nvPr/>
              </p:nvCxnSpPr>
              <p:spPr bwMode="auto">
                <a:xfrm rot="16200000" flipV="1">
                  <a:off x="-3048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sp>
            <p:nvSpPr>
              <p:cNvPr id="84" name="Rounded Rectangle 83"/>
              <p:cNvSpPr/>
              <p:nvPr/>
            </p:nvSpPr>
            <p:spPr bwMode="auto">
              <a:xfrm>
                <a:off x="2667000" y="2336800"/>
                <a:ext cx="1752600" cy="272415"/>
              </a:xfrm>
              <a:prstGeom prst="roundRect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0" rIns="9144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Times New Roman" pitchFamily="18" charset="0"/>
                  </a:rPr>
                  <a:t>Disk HTTP</a:t>
                </a:r>
              </a:p>
            </p:txBody>
          </p:sp>
        </p:grpSp>
        <p:grpSp>
          <p:nvGrpSpPr>
            <p:cNvPr id="60" name="Group 61"/>
            <p:cNvGrpSpPr/>
            <p:nvPr/>
          </p:nvGrpSpPr>
          <p:grpSpPr>
            <a:xfrm>
              <a:off x="2667000" y="2624667"/>
              <a:ext cx="1752600" cy="1034415"/>
              <a:chOff x="2667000" y="1574800"/>
              <a:chExt cx="1752600" cy="1034415"/>
            </a:xfrm>
          </p:grpSpPr>
          <p:grpSp>
            <p:nvGrpSpPr>
              <p:cNvPr id="61" name="Group 76"/>
              <p:cNvGrpSpPr/>
              <p:nvPr/>
            </p:nvGrpSpPr>
            <p:grpSpPr>
              <a:xfrm>
                <a:off x="2895600" y="1574800"/>
                <a:ext cx="1371600" cy="939800"/>
                <a:chOff x="381000" y="2057400"/>
                <a:chExt cx="1371600" cy="4114800"/>
              </a:xfrm>
            </p:grpSpPr>
            <p:cxnSp>
              <p:nvCxnSpPr>
                <p:cNvPr id="79" name="Straight Arrow Connector 78"/>
                <p:cNvCxnSpPr/>
                <p:nvPr/>
              </p:nvCxnSpPr>
              <p:spPr bwMode="auto">
                <a:xfrm rot="16200000" flipV="1">
                  <a:off x="-16764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80" name="Straight Arrow Connector 79"/>
                <p:cNvCxnSpPr/>
                <p:nvPr/>
              </p:nvCxnSpPr>
              <p:spPr bwMode="auto">
                <a:xfrm rot="16200000" flipV="1">
                  <a:off x="-12192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81" name="Straight Arrow Connector 80"/>
                <p:cNvCxnSpPr/>
                <p:nvPr/>
              </p:nvCxnSpPr>
              <p:spPr bwMode="auto">
                <a:xfrm rot="16200000" flipV="1">
                  <a:off x="-7620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82" name="Straight Arrow Connector 81"/>
                <p:cNvCxnSpPr/>
                <p:nvPr/>
              </p:nvCxnSpPr>
              <p:spPr bwMode="auto">
                <a:xfrm rot="16200000" flipV="1">
                  <a:off x="-3048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sp>
            <p:nvSpPr>
              <p:cNvPr id="78" name="Rounded Rectangle 77"/>
              <p:cNvSpPr/>
              <p:nvPr/>
            </p:nvSpPr>
            <p:spPr bwMode="auto">
              <a:xfrm>
                <a:off x="2667000" y="2336800"/>
                <a:ext cx="1752600" cy="272415"/>
              </a:xfrm>
              <a:prstGeom prst="roundRect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0" rIns="9144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>
                    <a:solidFill>
                      <a:schemeClr val="bg2"/>
                    </a:solidFill>
                  </a:rPr>
                  <a:t>Disk HTTP</a:t>
                </a:r>
              </a:p>
            </p:txBody>
          </p:sp>
        </p:grpSp>
        <p:grpSp>
          <p:nvGrpSpPr>
            <p:cNvPr id="62" name="Group 62"/>
            <p:cNvGrpSpPr/>
            <p:nvPr/>
          </p:nvGrpSpPr>
          <p:grpSpPr>
            <a:xfrm>
              <a:off x="2667000" y="3674534"/>
              <a:ext cx="1752600" cy="1034415"/>
              <a:chOff x="2667000" y="1574800"/>
              <a:chExt cx="1752600" cy="1034415"/>
            </a:xfrm>
          </p:grpSpPr>
          <p:grpSp>
            <p:nvGrpSpPr>
              <p:cNvPr id="63" name="Group 70"/>
              <p:cNvGrpSpPr/>
              <p:nvPr/>
            </p:nvGrpSpPr>
            <p:grpSpPr>
              <a:xfrm>
                <a:off x="2895600" y="1574800"/>
                <a:ext cx="1371600" cy="939800"/>
                <a:chOff x="381000" y="2057400"/>
                <a:chExt cx="1371600" cy="4114800"/>
              </a:xfrm>
            </p:grpSpPr>
            <p:cxnSp>
              <p:nvCxnSpPr>
                <p:cNvPr id="73" name="Straight Arrow Connector 72"/>
                <p:cNvCxnSpPr/>
                <p:nvPr/>
              </p:nvCxnSpPr>
              <p:spPr bwMode="auto">
                <a:xfrm rot="16200000" flipV="1">
                  <a:off x="-16764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74" name="Straight Arrow Connector 73"/>
                <p:cNvCxnSpPr/>
                <p:nvPr/>
              </p:nvCxnSpPr>
              <p:spPr bwMode="auto">
                <a:xfrm rot="16200000" flipV="1">
                  <a:off x="-12192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75" name="Straight Arrow Connector 74"/>
                <p:cNvCxnSpPr/>
                <p:nvPr/>
              </p:nvCxnSpPr>
              <p:spPr bwMode="auto">
                <a:xfrm rot="16200000" flipV="1">
                  <a:off x="-7620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76" name="Straight Arrow Connector 75"/>
                <p:cNvCxnSpPr/>
                <p:nvPr/>
              </p:nvCxnSpPr>
              <p:spPr bwMode="auto">
                <a:xfrm rot="16200000" flipV="1">
                  <a:off x="-3048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sp>
            <p:nvSpPr>
              <p:cNvPr id="72" name="Rounded Rectangle 71"/>
              <p:cNvSpPr/>
              <p:nvPr/>
            </p:nvSpPr>
            <p:spPr bwMode="auto">
              <a:xfrm>
                <a:off x="2667000" y="2336800"/>
                <a:ext cx="1752600" cy="272415"/>
              </a:xfrm>
              <a:prstGeom prst="roundRect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0" rIns="9144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>
                    <a:solidFill>
                      <a:schemeClr val="bg2"/>
                    </a:solidFill>
                  </a:rPr>
                  <a:t>Disk HTTP</a:t>
                </a: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2667000" y="4724400"/>
              <a:ext cx="1752600" cy="1034415"/>
              <a:chOff x="2667000" y="1574800"/>
              <a:chExt cx="1752600" cy="1034415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2895600" y="1574800"/>
                <a:ext cx="1371600" cy="939800"/>
                <a:chOff x="381000" y="2057400"/>
                <a:chExt cx="1371600" cy="4114800"/>
              </a:xfrm>
            </p:grpSpPr>
            <p:cxnSp>
              <p:nvCxnSpPr>
                <p:cNvPr id="67" name="Straight Arrow Connector 66"/>
                <p:cNvCxnSpPr/>
                <p:nvPr/>
              </p:nvCxnSpPr>
              <p:spPr bwMode="auto">
                <a:xfrm rot="16200000" flipV="1">
                  <a:off x="-16764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68" name="Straight Arrow Connector 67"/>
                <p:cNvCxnSpPr/>
                <p:nvPr/>
              </p:nvCxnSpPr>
              <p:spPr bwMode="auto">
                <a:xfrm rot="16200000" flipV="1">
                  <a:off x="-12192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69" name="Straight Arrow Connector 68"/>
                <p:cNvCxnSpPr/>
                <p:nvPr/>
              </p:nvCxnSpPr>
              <p:spPr bwMode="auto">
                <a:xfrm rot="16200000" flipV="1">
                  <a:off x="-7620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70" name="Straight Arrow Connector 69"/>
                <p:cNvCxnSpPr/>
                <p:nvPr/>
              </p:nvCxnSpPr>
              <p:spPr bwMode="auto">
                <a:xfrm rot="16200000" flipV="1">
                  <a:off x="-3048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sp>
            <p:nvSpPr>
              <p:cNvPr id="66" name="Rounded Rectangle 65"/>
              <p:cNvSpPr/>
              <p:nvPr/>
            </p:nvSpPr>
            <p:spPr bwMode="auto">
              <a:xfrm>
                <a:off x="2667000" y="2336800"/>
                <a:ext cx="1752600" cy="272415"/>
              </a:xfrm>
              <a:prstGeom prst="roundRect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0" rIns="9144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>
                    <a:solidFill>
                      <a:schemeClr val="bg2"/>
                    </a:solidFill>
                  </a:rPr>
                  <a:t>Disk HTTP</a:t>
                </a:r>
              </a:p>
            </p:txBody>
          </p:sp>
        </p:grpSp>
      </p:grpSp>
      <p:grpSp>
        <p:nvGrpSpPr>
          <p:cNvPr id="156" name="Group 155"/>
          <p:cNvGrpSpPr/>
          <p:nvPr/>
        </p:nvGrpSpPr>
        <p:grpSpPr>
          <a:xfrm>
            <a:off x="2286000" y="685800"/>
            <a:ext cx="6400800" cy="6172200"/>
            <a:chOff x="2286000" y="685800"/>
            <a:chExt cx="6400800" cy="6172200"/>
          </a:xfrm>
        </p:grpSpPr>
        <p:grpSp>
          <p:nvGrpSpPr>
            <p:cNvPr id="91" name="Group 90"/>
            <p:cNvGrpSpPr/>
            <p:nvPr/>
          </p:nvGrpSpPr>
          <p:grpSpPr>
            <a:xfrm>
              <a:off x="2286000" y="762000"/>
              <a:ext cx="2057400" cy="6096000"/>
              <a:chOff x="2286000" y="762000"/>
              <a:chExt cx="2057400" cy="6096000"/>
            </a:xfrm>
          </p:grpSpPr>
          <p:sp>
            <p:nvSpPr>
              <p:cNvPr id="92" name="Rectangle 91"/>
              <p:cNvSpPr/>
              <p:nvPr/>
            </p:nvSpPr>
            <p:spPr bwMode="auto">
              <a:xfrm>
                <a:off x="2286000" y="762000"/>
                <a:ext cx="2057400" cy="609600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grpSp>
            <p:nvGrpSpPr>
              <p:cNvPr id="93" name="Group 89"/>
              <p:cNvGrpSpPr/>
              <p:nvPr/>
            </p:nvGrpSpPr>
            <p:grpSpPr>
              <a:xfrm>
                <a:off x="2286000" y="762000"/>
                <a:ext cx="1981200" cy="6066949"/>
                <a:chOff x="2286000" y="762000"/>
                <a:chExt cx="1981200" cy="6066949"/>
              </a:xfrm>
            </p:grpSpPr>
            <p:grpSp>
              <p:nvGrpSpPr>
                <p:cNvPr id="94" name="Group 88"/>
                <p:cNvGrpSpPr/>
                <p:nvPr/>
              </p:nvGrpSpPr>
              <p:grpSpPr>
                <a:xfrm>
                  <a:off x="2438400" y="762000"/>
                  <a:ext cx="1752600" cy="4184015"/>
                  <a:chOff x="2438400" y="762000"/>
                  <a:chExt cx="1752600" cy="4184015"/>
                </a:xfrm>
              </p:grpSpPr>
              <p:grpSp>
                <p:nvGrpSpPr>
                  <p:cNvPr id="96" name="Group 34"/>
                  <p:cNvGrpSpPr/>
                  <p:nvPr/>
                </p:nvGrpSpPr>
                <p:grpSpPr>
                  <a:xfrm>
                    <a:off x="2438400" y="762000"/>
                    <a:ext cx="1752600" cy="1034415"/>
                    <a:chOff x="2667000" y="1574800"/>
                    <a:chExt cx="1752600" cy="1034415"/>
                  </a:xfrm>
                </p:grpSpPr>
                <p:grpSp>
                  <p:nvGrpSpPr>
                    <p:cNvPr id="118" name="Group 25"/>
                    <p:cNvGrpSpPr/>
                    <p:nvPr/>
                  </p:nvGrpSpPr>
                  <p:grpSpPr>
                    <a:xfrm>
                      <a:off x="2895600" y="1574800"/>
                      <a:ext cx="1371600" cy="939800"/>
                      <a:chOff x="381000" y="2057400"/>
                      <a:chExt cx="1371600" cy="4114800"/>
                    </a:xfrm>
                  </p:grpSpPr>
                  <p:cxnSp>
                    <p:nvCxnSpPr>
                      <p:cNvPr id="120" name="Straight Arrow Connector 119"/>
                      <p:cNvCxnSpPr/>
                      <p:nvPr/>
                    </p:nvCxnSpPr>
                    <p:spPr bwMode="auto">
                      <a:xfrm rot="16200000" flipV="1">
                        <a:off x="-1676400" y="4114800"/>
                        <a:ext cx="4114800" cy="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arrow"/>
                      </a:ln>
                      <a:effectLst/>
                    </p:spPr>
                  </p:cxnSp>
                  <p:cxnSp>
                    <p:nvCxnSpPr>
                      <p:cNvPr id="121" name="Straight Arrow Connector 120"/>
                      <p:cNvCxnSpPr/>
                      <p:nvPr/>
                    </p:nvCxnSpPr>
                    <p:spPr bwMode="auto">
                      <a:xfrm rot="16200000" flipV="1">
                        <a:off x="-1219200" y="4114800"/>
                        <a:ext cx="4114800" cy="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arrow"/>
                      </a:ln>
                      <a:effectLst/>
                    </p:spPr>
                  </p:cxnSp>
                  <p:cxnSp>
                    <p:nvCxnSpPr>
                      <p:cNvPr id="122" name="Straight Arrow Connector 28"/>
                      <p:cNvCxnSpPr/>
                      <p:nvPr/>
                    </p:nvCxnSpPr>
                    <p:spPr bwMode="auto">
                      <a:xfrm rot="16200000" flipV="1">
                        <a:off x="-762000" y="4114800"/>
                        <a:ext cx="4114800" cy="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arrow"/>
                      </a:ln>
                      <a:effectLst/>
                    </p:spPr>
                  </p:cxnSp>
                  <p:cxnSp>
                    <p:nvCxnSpPr>
                      <p:cNvPr id="123" name="Straight Arrow Connector 122"/>
                      <p:cNvCxnSpPr/>
                      <p:nvPr/>
                    </p:nvCxnSpPr>
                    <p:spPr bwMode="auto">
                      <a:xfrm rot="16200000" flipV="1">
                        <a:off x="-304800" y="4114800"/>
                        <a:ext cx="4114800" cy="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arrow"/>
                      </a:ln>
                      <a:effectLst/>
                    </p:spPr>
                  </p:cxnSp>
                </p:grpSp>
                <p:sp>
                  <p:nvSpPr>
                    <p:cNvPr id="119" name="Rounded Rectangle 118"/>
                    <p:cNvSpPr/>
                    <p:nvPr/>
                  </p:nvSpPr>
                  <p:spPr bwMode="auto">
                    <a:xfrm>
                      <a:off x="2667000" y="2336800"/>
                      <a:ext cx="1752600" cy="272415"/>
                    </a:xfrm>
                    <a:prstGeom prst="roundRect">
                      <a:avLst/>
                    </a:prstGeom>
                    <a:solidFill>
                      <a:srgbClr val="00FF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0" rIns="91440" bIns="0" numCol="1" rtlCol="0" anchor="ctr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CCR Ports</a:t>
                      </a:r>
                    </a:p>
                  </p:txBody>
                </p:sp>
              </p:grpSp>
              <p:grpSp>
                <p:nvGrpSpPr>
                  <p:cNvPr id="97" name="Group 35"/>
                  <p:cNvGrpSpPr/>
                  <p:nvPr/>
                </p:nvGrpSpPr>
                <p:grpSpPr>
                  <a:xfrm>
                    <a:off x="2438400" y="1811867"/>
                    <a:ext cx="1752600" cy="1034415"/>
                    <a:chOff x="2667000" y="1574800"/>
                    <a:chExt cx="1752600" cy="1034415"/>
                  </a:xfrm>
                </p:grpSpPr>
                <p:grpSp>
                  <p:nvGrpSpPr>
                    <p:cNvPr id="112" name="Group 36"/>
                    <p:cNvGrpSpPr/>
                    <p:nvPr/>
                  </p:nvGrpSpPr>
                  <p:grpSpPr>
                    <a:xfrm>
                      <a:off x="2895600" y="1574800"/>
                      <a:ext cx="1371600" cy="939800"/>
                      <a:chOff x="381000" y="2057400"/>
                      <a:chExt cx="1371600" cy="4114800"/>
                    </a:xfrm>
                  </p:grpSpPr>
                  <p:cxnSp>
                    <p:nvCxnSpPr>
                      <p:cNvPr id="114" name="Straight Arrow Connector 113"/>
                      <p:cNvCxnSpPr/>
                      <p:nvPr/>
                    </p:nvCxnSpPr>
                    <p:spPr bwMode="auto">
                      <a:xfrm rot="16200000" flipV="1">
                        <a:off x="-1676400" y="4114800"/>
                        <a:ext cx="4114800" cy="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/>
                      </a:ln>
                      <a:effectLst/>
                    </p:spPr>
                  </p:cxnSp>
                  <p:cxnSp>
                    <p:nvCxnSpPr>
                      <p:cNvPr id="115" name="Straight Arrow Connector 114"/>
                      <p:cNvCxnSpPr/>
                      <p:nvPr/>
                    </p:nvCxnSpPr>
                    <p:spPr bwMode="auto">
                      <a:xfrm rot="16200000" flipV="1">
                        <a:off x="-1219200" y="4114800"/>
                        <a:ext cx="4114800" cy="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/>
                      </a:ln>
                      <a:effectLst/>
                    </p:spPr>
                  </p:cxnSp>
                  <p:cxnSp>
                    <p:nvCxnSpPr>
                      <p:cNvPr id="116" name="Straight Arrow Connector 115"/>
                      <p:cNvCxnSpPr/>
                      <p:nvPr/>
                    </p:nvCxnSpPr>
                    <p:spPr bwMode="auto">
                      <a:xfrm rot="16200000" flipV="1">
                        <a:off x="-762000" y="4114800"/>
                        <a:ext cx="4114800" cy="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/>
                      </a:ln>
                      <a:effectLst/>
                    </p:spPr>
                  </p:cxnSp>
                  <p:cxnSp>
                    <p:nvCxnSpPr>
                      <p:cNvPr id="117" name="Straight Arrow Connector 116"/>
                      <p:cNvCxnSpPr/>
                      <p:nvPr/>
                    </p:nvCxnSpPr>
                    <p:spPr bwMode="auto">
                      <a:xfrm rot="16200000" flipV="1">
                        <a:off x="-304800" y="4114800"/>
                        <a:ext cx="4114800" cy="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/>
                      </a:ln>
                      <a:effectLst/>
                    </p:spPr>
                  </p:cxnSp>
                </p:grpSp>
                <p:sp>
                  <p:nvSpPr>
                    <p:cNvPr id="113" name="Rounded Rectangle 112"/>
                    <p:cNvSpPr/>
                    <p:nvPr/>
                  </p:nvSpPr>
                  <p:spPr bwMode="auto">
                    <a:xfrm>
                      <a:off x="2667000" y="2336800"/>
                      <a:ext cx="1752600" cy="272415"/>
                    </a:xfrm>
                    <a:prstGeom prst="roundRect">
                      <a:avLst/>
                    </a:prstGeom>
                    <a:solidFill>
                      <a:srgbClr val="00FF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0" rIns="91440" bIns="0" numCol="1" rtlCol="0" anchor="ctr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CCR Ports</a:t>
                      </a:r>
                    </a:p>
                  </p:txBody>
                </p:sp>
              </p:grpSp>
              <p:grpSp>
                <p:nvGrpSpPr>
                  <p:cNvPr id="98" name="Group 42"/>
                  <p:cNvGrpSpPr/>
                  <p:nvPr/>
                </p:nvGrpSpPr>
                <p:grpSpPr>
                  <a:xfrm>
                    <a:off x="2438400" y="2861734"/>
                    <a:ext cx="1752600" cy="1034415"/>
                    <a:chOff x="2667000" y="1574800"/>
                    <a:chExt cx="1752600" cy="1034415"/>
                  </a:xfrm>
                </p:grpSpPr>
                <p:grpSp>
                  <p:nvGrpSpPr>
                    <p:cNvPr id="106" name="Group 43"/>
                    <p:cNvGrpSpPr/>
                    <p:nvPr/>
                  </p:nvGrpSpPr>
                  <p:grpSpPr>
                    <a:xfrm>
                      <a:off x="2895600" y="1574800"/>
                      <a:ext cx="1371600" cy="939800"/>
                      <a:chOff x="381000" y="2057400"/>
                      <a:chExt cx="1371600" cy="4114800"/>
                    </a:xfrm>
                  </p:grpSpPr>
                  <p:cxnSp>
                    <p:nvCxnSpPr>
                      <p:cNvPr id="108" name="Straight Arrow Connector 107"/>
                      <p:cNvCxnSpPr/>
                      <p:nvPr/>
                    </p:nvCxnSpPr>
                    <p:spPr bwMode="auto">
                      <a:xfrm rot="16200000" flipV="1">
                        <a:off x="-1676400" y="4114800"/>
                        <a:ext cx="4114800" cy="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/>
                      </a:ln>
                      <a:effectLst/>
                    </p:spPr>
                  </p:cxnSp>
                  <p:cxnSp>
                    <p:nvCxnSpPr>
                      <p:cNvPr id="109" name="Straight Arrow Connector 108"/>
                      <p:cNvCxnSpPr/>
                      <p:nvPr/>
                    </p:nvCxnSpPr>
                    <p:spPr bwMode="auto">
                      <a:xfrm rot="16200000" flipV="1">
                        <a:off x="-1219200" y="4114800"/>
                        <a:ext cx="4114800" cy="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/>
                      </a:ln>
                      <a:effectLst/>
                    </p:spPr>
                  </p:cxnSp>
                  <p:cxnSp>
                    <p:nvCxnSpPr>
                      <p:cNvPr id="110" name="Straight Arrow Connector 109"/>
                      <p:cNvCxnSpPr/>
                      <p:nvPr/>
                    </p:nvCxnSpPr>
                    <p:spPr bwMode="auto">
                      <a:xfrm rot="16200000" flipV="1">
                        <a:off x="-762000" y="4114800"/>
                        <a:ext cx="4114800" cy="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/>
                      </a:ln>
                      <a:effectLst/>
                    </p:spPr>
                  </p:cxnSp>
                  <p:cxnSp>
                    <p:nvCxnSpPr>
                      <p:cNvPr id="111" name="Straight Arrow Connector 110"/>
                      <p:cNvCxnSpPr/>
                      <p:nvPr/>
                    </p:nvCxnSpPr>
                    <p:spPr bwMode="auto">
                      <a:xfrm rot="16200000" flipV="1">
                        <a:off x="-304800" y="4114800"/>
                        <a:ext cx="4114800" cy="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/>
                      </a:ln>
                      <a:effectLst/>
                    </p:spPr>
                  </p:cxnSp>
                </p:grpSp>
                <p:sp>
                  <p:nvSpPr>
                    <p:cNvPr id="107" name="Rounded Rectangle 106"/>
                    <p:cNvSpPr/>
                    <p:nvPr/>
                  </p:nvSpPr>
                  <p:spPr bwMode="auto">
                    <a:xfrm>
                      <a:off x="2667000" y="2336800"/>
                      <a:ext cx="1752600" cy="272415"/>
                    </a:xfrm>
                    <a:prstGeom prst="roundRect">
                      <a:avLst/>
                    </a:prstGeom>
                    <a:solidFill>
                      <a:srgbClr val="00FF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0" rIns="91440" bIns="0" numCol="1" rtlCol="0" anchor="ctr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CCR Ports</a:t>
                      </a:r>
                    </a:p>
                  </p:txBody>
                </p:sp>
              </p:grpSp>
              <p:grpSp>
                <p:nvGrpSpPr>
                  <p:cNvPr id="99" name="Group 49"/>
                  <p:cNvGrpSpPr/>
                  <p:nvPr/>
                </p:nvGrpSpPr>
                <p:grpSpPr>
                  <a:xfrm>
                    <a:off x="2438400" y="3911600"/>
                    <a:ext cx="1752600" cy="1034415"/>
                    <a:chOff x="2667000" y="1574800"/>
                    <a:chExt cx="1752600" cy="1034415"/>
                  </a:xfrm>
                </p:grpSpPr>
                <p:grpSp>
                  <p:nvGrpSpPr>
                    <p:cNvPr id="100" name="Group 50"/>
                    <p:cNvGrpSpPr/>
                    <p:nvPr/>
                  </p:nvGrpSpPr>
                  <p:grpSpPr>
                    <a:xfrm>
                      <a:off x="2895600" y="1574800"/>
                      <a:ext cx="1371600" cy="939800"/>
                      <a:chOff x="381000" y="2057400"/>
                      <a:chExt cx="1371600" cy="4114800"/>
                    </a:xfrm>
                  </p:grpSpPr>
                  <p:cxnSp>
                    <p:nvCxnSpPr>
                      <p:cNvPr id="102" name="Straight Arrow Connector 101"/>
                      <p:cNvCxnSpPr/>
                      <p:nvPr/>
                    </p:nvCxnSpPr>
                    <p:spPr bwMode="auto">
                      <a:xfrm rot="16200000" flipV="1">
                        <a:off x="-1676400" y="4114800"/>
                        <a:ext cx="4114800" cy="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/>
                      </a:ln>
                      <a:effectLst/>
                    </p:spPr>
                  </p:cxnSp>
                  <p:cxnSp>
                    <p:nvCxnSpPr>
                      <p:cNvPr id="103" name="Straight Arrow Connector 102"/>
                      <p:cNvCxnSpPr/>
                      <p:nvPr/>
                    </p:nvCxnSpPr>
                    <p:spPr bwMode="auto">
                      <a:xfrm rot="16200000" flipV="1">
                        <a:off x="-1219200" y="4114800"/>
                        <a:ext cx="4114800" cy="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/>
                      </a:ln>
                      <a:effectLst/>
                    </p:spPr>
                  </p:cxnSp>
                  <p:cxnSp>
                    <p:nvCxnSpPr>
                      <p:cNvPr id="104" name="Straight Arrow Connector 103"/>
                      <p:cNvCxnSpPr/>
                      <p:nvPr/>
                    </p:nvCxnSpPr>
                    <p:spPr bwMode="auto">
                      <a:xfrm rot="16200000" flipV="1">
                        <a:off x="-762000" y="4114800"/>
                        <a:ext cx="4114800" cy="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/>
                      </a:ln>
                      <a:effectLst/>
                    </p:spPr>
                  </p:cxnSp>
                  <p:cxnSp>
                    <p:nvCxnSpPr>
                      <p:cNvPr id="105" name="Straight Arrow Connector 104"/>
                      <p:cNvCxnSpPr/>
                      <p:nvPr/>
                    </p:nvCxnSpPr>
                    <p:spPr bwMode="auto">
                      <a:xfrm rot="16200000" flipV="1">
                        <a:off x="-304800" y="4114800"/>
                        <a:ext cx="4114800" cy="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/>
                      </a:ln>
                      <a:effectLst/>
                    </p:spPr>
                  </p:cxnSp>
                </p:grpSp>
                <p:sp>
                  <p:nvSpPr>
                    <p:cNvPr id="101" name="Rounded Rectangle 100"/>
                    <p:cNvSpPr/>
                    <p:nvPr/>
                  </p:nvSpPr>
                  <p:spPr bwMode="auto">
                    <a:xfrm>
                      <a:off x="2667000" y="2336800"/>
                      <a:ext cx="1752600" cy="272415"/>
                    </a:xfrm>
                    <a:prstGeom prst="roundRect">
                      <a:avLst/>
                    </a:prstGeom>
                    <a:solidFill>
                      <a:srgbClr val="00FF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0" rIns="91440" bIns="0" numCol="1" rtlCol="0" anchor="ctr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CCR Ports</a:t>
                      </a:r>
                    </a:p>
                  </p:txBody>
                </p:sp>
              </p:grpSp>
            </p:grpSp>
            <p:sp>
              <p:nvSpPr>
                <p:cNvPr id="95" name="TextBox 94"/>
                <p:cNvSpPr txBox="1"/>
                <p:nvPr/>
              </p:nvSpPr>
              <p:spPr>
                <a:xfrm>
                  <a:off x="2286000" y="5105400"/>
                  <a:ext cx="1981200" cy="172354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tIns="0" bIns="0" rtlCol="0">
                  <a:spAutoFit/>
                </a:bodyPr>
                <a:lstStyle/>
                <a:p>
                  <a:pPr algn="l"/>
                  <a:r>
                    <a:rPr lang="en-US" dirty="0" smtClean="0">
                      <a:solidFill>
                        <a:srgbClr val="FFFF00"/>
                      </a:solidFill>
                    </a:rPr>
                    <a:t>CCR</a:t>
                  </a:r>
                  <a:r>
                    <a:rPr lang="en-US" dirty="0" smtClean="0"/>
                    <a:t> (Multi Threading) uses short or </a:t>
                  </a:r>
                  <a:r>
                    <a:rPr lang="en-US" dirty="0" smtClean="0">
                      <a:solidFill>
                        <a:srgbClr val="FFFF00"/>
                      </a:solidFill>
                    </a:rPr>
                    <a:t>long</a:t>
                  </a:r>
                </a:p>
                <a:p>
                  <a:pPr algn="l"/>
                  <a:r>
                    <a:rPr lang="en-US" dirty="0" smtClean="0"/>
                    <a:t>running threads communicating via </a:t>
                  </a:r>
                  <a:r>
                    <a:rPr lang="en-US" dirty="0" smtClean="0">
                      <a:solidFill>
                        <a:srgbClr val="FFFF00"/>
                      </a:solidFill>
                    </a:rPr>
                    <a:t>shared memory and</a:t>
                  </a:r>
                </a:p>
                <a:p>
                  <a:pPr algn="l"/>
                  <a:r>
                    <a:rPr lang="en-US" dirty="0" smtClean="0">
                      <a:solidFill>
                        <a:srgbClr val="FFFF00"/>
                      </a:solidFill>
                    </a:rPr>
                    <a:t>Ports </a:t>
                  </a:r>
                  <a:r>
                    <a:rPr lang="en-US" dirty="0" smtClean="0"/>
                    <a:t>(messages)</a:t>
                  </a:r>
                  <a:endParaRPr lang="en-US" dirty="0"/>
                </a:p>
              </p:txBody>
            </p:sp>
          </p:grpSp>
        </p:grpSp>
        <p:grpSp>
          <p:nvGrpSpPr>
            <p:cNvPr id="124" name="Group 123"/>
            <p:cNvGrpSpPr/>
            <p:nvPr/>
          </p:nvGrpSpPr>
          <p:grpSpPr>
            <a:xfrm>
              <a:off x="6629400" y="685800"/>
              <a:ext cx="2057400" cy="6096000"/>
              <a:chOff x="6858000" y="762000"/>
              <a:chExt cx="2057400" cy="6096000"/>
            </a:xfrm>
          </p:grpSpPr>
          <p:sp>
            <p:nvSpPr>
              <p:cNvPr id="125" name="Rectangle 124"/>
              <p:cNvSpPr/>
              <p:nvPr/>
            </p:nvSpPr>
            <p:spPr bwMode="auto">
              <a:xfrm>
                <a:off x="6858000" y="762000"/>
                <a:ext cx="2057400" cy="609600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7010400" y="5105400"/>
                <a:ext cx="1828800" cy="172354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tIns="0" bIns="0" rtlCol="0">
                <a:spAutoFit/>
              </a:bodyPr>
              <a:lstStyle/>
              <a:p>
                <a:pPr algn="l"/>
                <a:r>
                  <a:rPr lang="en-US" dirty="0" smtClean="0"/>
                  <a:t>Microsoft DRYAD</a:t>
                </a:r>
                <a:br>
                  <a:rPr lang="en-US" dirty="0" smtClean="0"/>
                </a:br>
                <a:r>
                  <a:rPr lang="en-US" dirty="0" smtClean="0"/>
                  <a:t>uses 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short</a:t>
                </a:r>
                <a:r>
                  <a:rPr lang="en-US" dirty="0" smtClean="0"/>
                  <a:t> running processes communicating via pipes, disk or shared memory between cores</a:t>
                </a:r>
                <a:endParaRPr lang="en-US" dirty="0"/>
              </a:p>
            </p:txBody>
          </p:sp>
          <p:grpSp>
            <p:nvGrpSpPr>
              <p:cNvPr id="127" name="Group 59"/>
              <p:cNvGrpSpPr/>
              <p:nvPr/>
            </p:nvGrpSpPr>
            <p:grpSpPr>
              <a:xfrm>
                <a:off x="7010400" y="838200"/>
                <a:ext cx="1752600" cy="4184015"/>
                <a:chOff x="2667000" y="1574800"/>
                <a:chExt cx="1752600" cy="4184015"/>
              </a:xfrm>
            </p:grpSpPr>
            <p:grpSp>
              <p:nvGrpSpPr>
                <p:cNvPr id="128" name="Group 60"/>
                <p:cNvGrpSpPr/>
                <p:nvPr/>
              </p:nvGrpSpPr>
              <p:grpSpPr>
                <a:xfrm>
                  <a:off x="2667000" y="1574800"/>
                  <a:ext cx="1752600" cy="1034415"/>
                  <a:chOff x="2667000" y="1574800"/>
                  <a:chExt cx="1752600" cy="1034415"/>
                </a:xfrm>
              </p:grpSpPr>
              <p:grpSp>
                <p:nvGrpSpPr>
                  <p:cNvPr id="150" name="Group 82"/>
                  <p:cNvGrpSpPr/>
                  <p:nvPr/>
                </p:nvGrpSpPr>
                <p:grpSpPr>
                  <a:xfrm>
                    <a:off x="2895600" y="1574800"/>
                    <a:ext cx="1371600" cy="939800"/>
                    <a:chOff x="381000" y="2057400"/>
                    <a:chExt cx="1371600" cy="4114800"/>
                  </a:xfrm>
                </p:grpSpPr>
                <p:cxnSp>
                  <p:nvCxnSpPr>
                    <p:cNvPr id="152" name="Straight Arrow Connector 151"/>
                    <p:cNvCxnSpPr/>
                    <p:nvPr/>
                  </p:nvCxnSpPr>
                  <p:spPr bwMode="auto">
                    <a:xfrm rot="16200000" flipV="1">
                      <a:off x="-1676400" y="4114800"/>
                      <a:ext cx="4114800" cy="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cxnSp>
                  <p:nvCxnSpPr>
                    <p:cNvPr id="153" name="Straight Arrow Connector 152"/>
                    <p:cNvCxnSpPr/>
                    <p:nvPr/>
                  </p:nvCxnSpPr>
                  <p:spPr bwMode="auto">
                    <a:xfrm rot="16200000" flipV="1">
                      <a:off x="-1219200" y="4114800"/>
                      <a:ext cx="4114800" cy="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cxnSp>
                  <p:nvCxnSpPr>
                    <p:cNvPr id="154" name="Straight Arrow Connector 153"/>
                    <p:cNvCxnSpPr/>
                    <p:nvPr/>
                  </p:nvCxnSpPr>
                  <p:spPr bwMode="auto">
                    <a:xfrm rot="16200000" flipV="1">
                      <a:off x="-762000" y="4114800"/>
                      <a:ext cx="4114800" cy="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cxnSp>
                  <p:nvCxnSpPr>
                    <p:cNvPr id="155" name="Straight Arrow Connector 154"/>
                    <p:cNvCxnSpPr/>
                    <p:nvPr/>
                  </p:nvCxnSpPr>
                  <p:spPr bwMode="auto">
                    <a:xfrm rot="16200000" flipV="1">
                      <a:off x="-304800" y="4114800"/>
                      <a:ext cx="4114800" cy="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</p:grpSp>
              <p:sp>
                <p:nvSpPr>
                  <p:cNvPr id="151" name="Rounded Rectangle 150"/>
                  <p:cNvSpPr/>
                  <p:nvPr/>
                </p:nvSpPr>
                <p:spPr bwMode="auto">
                  <a:xfrm>
                    <a:off x="2667000" y="2336800"/>
                    <a:ext cx="1752600" cy="272415"/>
                  </a:xfrm>
                  <a:prstGeom prst="roundRect">
                    <a:avLst/>
                  </a:prstGeom>
                  <a:solidFill>
                    <a:srgbClr val="00FF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0" rIns="91440" bIns="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rPr>
                      <a:t>Pipes</a:t>
                    </a:r>
                  </a:p>
                </p:txBody>
              </p:sp>
            </p:grpSp>
            <p:grpSp>
              <p:nvGrpSpPr>
                <p:cNvPr id="129" name="Group 61"/>
                <p:cNvGrpSpPr/>
                <p:nvPr/>
              </p:nvGrpSpPr>
              <p:grpSpPr>
                <a:xfrm>
                  <a:off x="2667000" y="2624667"/>
                  <a:ext cx="1752600" cy="1034415"/>
                  <a:chOff x="2667000" y="1574800"/>
                  <a:chExt cx="1752600" cy="1034415"/>
                </a:xfrm>
              </p:grpSpPr>
              <p:grpSp>
                <p:nvGrpSpPr>
                  <p:cNvPr id="144" name="Group 76"/>
                  <p:cNvGrpSpPr/>
                  <p:nvPr/>
                </p:nvGrpSpPr>
                <p:grpSpPr>
                  <a:xfrm>
                    <a:off x="2895600" y="1574800"/>
                    <a:ext cx="1371600" cy="939800"/>
                    <a:chOff x="381000" y="2057400"/>
                    <a:chExt cx="1371600" cy="4114800"/>
                  </a:xfrm>
                </p:grpSpPr>
                <p:cxnSp>
                  <p:nvCxnSpPr>
                    <p:cNvPr id="146" name="Straight Arrow Connector 145"/>
                    <p:cNvCxnSpPr/>
                    <p:nvPr/>
                  </p:nvCxnSpPr>
                  <p:spPr bwMode="auto">
                    <a:xfrm rot="16200000" flipV="1">
                      <a:off x="-1676400" y="4114800"/>
                      <a:ext cx="4114800" cy="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cxnSp>
                  <p:nvCxnSpPr>
                    <p:cNvPr id="147" name="Straight Arrow Connector 146"/>
                    <p:cNvCxnSpPr/>
                    <p:nvPr/>
                  </p:nvCxnSpPr>
                  <p:spPr bwMode="auto">
                    <a:xfrm rot="16200000" flipV="1">
                      <a:off x="-1219200" y="4114800"/>
                      <a:ext cx="4114800" cy="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cxnSp>
                  <p:nvCxnSpPr>
                    <p:cNvPr id="148" name="Straight Arrow Connector 147"/>
                    <p:cNvCxnSpPr/>
                    <p:nvPr/>
                  </p:nvCxnSpPr>
                  <p:spPr bwMode="auto">
                    <a:xfrm rot="16200000" flipV="1">
                      <a:off x="-762000" y="4114800"/>
                      <a:ext cx="4114800" cy="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cxnSp>
                  <p:nvCxnSpPr>
                    <p:cNvPr id="149" name="Straight Arrow Connector 148"/>
                    <p:cNvCxnSpPr/>
                    <p:nvPr/>
                  </p:nvCxnSpPr>
                  <p:spPr bwMode="auto">
                    <a:xfrm rot="16200000" flipV="1">
                      <a:off x="-304800" y="4114800"/>
                      <a:ext cx="4114800" cy="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</p:grpSp>
              <p:sp>
                <p:nvSpPr>
                  <p:cNvPr id="145" name="Rounded Rectangle 144"/>
                  <p:cNvSpPr/>
                  <p:nvPr/>
                </p:nvSpPr>
                <p:spPr bwMode="auto">
                  <a:xfrm>
                    <a:off x="2667000" y="2336800"/>
                    <a:ext cx="1752600" cy="272415"/>
                  </a:xfrm>
                  <a:prstGeom prst="roundRect">
                    <a:avLst/>
                  </a:prstGeom>
                  <a:solidFill>
                    <a:srgbClr val="00FF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0" rIns="91440" bIns="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chemeClr val="bg2"/>
                        </a:solidFill>
                      </a:rPr>
                      <a:t>Pipes</a:t>
                    </a:r>
                    <a:endParaRPr lang="en-US" dirty="0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130" name="Group 62"/>
                <p:cNvGrpSpPr/>
                <p:nvPr/>
              </p:nvGrpSpPr>
              <p:grpSpPr>
                <a:xfrm>
                  <a:off x="2667000" y="3674534"/>
                  <a:ext cx="1752600" cy="1034415"/>
                  <a:chOff x="2667000" y="1574800"/>
                  <a:chExt cx="1752600" cy="1034415"/>
                </a:xfrm>
              </p:grpSpPr>
              <p:grpSp>
                <p:nvGrpSpPr>
                  <p:cNvPr id="138" name="Group 70"/>
                  <p:cNvGrpSpPr/>
                  <p:nvPr/>
                </p:nvGrpSpPr>
                <p:grpSpPr>
                  <a:xfrm>
                    <a:off x="2895600" y="1574800"/>
                    <a:ext cx="1371600" cy="939800"/>
                    <a:chOff x="381000" y="2057400"/>
                    <a:chExt cx="1371600" cy="4114800"/>
                  </a:xfrm>
                </p:grpSpPr>
                <p:cxnSp>
                  <p:nvCxnSpPr>
                    <p:cNvPr id="140" name="Straight Arrow Connector 139"/>
                    <p:cNvCxnSpPr/>
                    <p:nvPr/>
                  </p:nvCxnSpPr>
                  <p:spPr bwMode="auto">
                    <a:xfrm rot="16200000" flipV="1">
                      <a:off x="-1676400" y="4114800"/>
                      <a:ext cx="4114800" cy="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cxnSp>
                  <p:nvCxnSpPr>
                    <p:cNvPr id="141" name="Straight Arrow Connector 140"/>
                    <p:cNvCxnSpPr/>
                    <p:nvPr/>
                  </p:nvCxnSpPr>
                  <p:spPr bwMode="auto">
                    <a:xfrm rot="16200000" flipV="1">
                      <a:off x="-1219200" y="4114800"/>
                      <a:ext cx="4114800" cy="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cxnSp>
                  <p:nvCxnSpPr>
                    <p:cNvPr id="142" name="Straight Arrow Connector 141"/>
                    <p:cNvCxnSpPr/>
                    <p:nvPr/>
                  </p:nvCxnSpPr>
                  <p:spPr bwMode="auto">
                    <a:xfrm rot="16200000" flipV="1">
                      <a:off x="-762000" y="4114800"/>
                      <a:ext cx="4114800" cy="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cxnSp>
                  <p:nvCxnSpPr>
                    <p:cNvPr id="143" name="Straight Arrow Connector 142"/>
                    <p:cNvCxnSpPr/>
                    <p:nvPr/>
                  </p:nvCxnSpPr>
                  <p:spPr bwMode="auto">
                    <a:xfrm rot="16200000" flipV="1">
                      <a:off x="-304800" y="4114800"/>
                      <a:ext cx="4114800" cy="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</p:grpSp>
              <p:sp>
                <p:nvSpPr>
                  <p:cNvPr id="139" name="Rounded Rectangle 138"/>
                  <p:cNvSpPr/>
                  <p:nvPr/>
                </p:nvSpPr>
                <p:spPr bwMode="auto">
                  <a:xfrm>
                    <a:off x="2667000" y="2336800"/>
                    <a:ext cx="1752600" cy="272415"/>
                  </a:xfrm>
                  <a:prstGeom prst="roundRect">
                    <a:avLst/>
                  </a:prstGeom>
                  <a:solidFill>
                    <a:srgbClr val="00FF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0" rIns="91440" bIns="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chemeClr val="bg2"/>
                        </a:solidFill>
                      </a:rPr>
                      <a:t>Pipes</a:t>
                    </a:r>
                    <a:endParaRPr lang="en-US" dirty="0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131" name="Group 63"/>
                <p:cNvGrpSpPr/>
                <p:nvPr/>
              </p:nvGrpSpPr>
              <p:grpSpPr>
                <a:xfrm>
                  <a:off x="2667000" y="4724400"/>
                  <a:ext cx="1752600" cy="1034415"/>
                  <a:chOff x="2667000" y="1574800"/>
                  <a:chExt cx="1752600" cy="1034415"/>
                </a:xfrm>
              </p:grpSpPr>
              <p:grpSp>
                <p:nvGrpSpPr>
                  <p:cNvPr id="132" name="Group 64"/>
                  <p:cNvGrpSpPr/>
                  <p:nvPr/>
                </p:nvGrpSpPr>
                <p:grpSpPr>
                  <a:xfrm>
                    <a:off x="2895600" y="1574800"/>
                    <a:ext cx="1371600" cy="939800"/>
                    <a:chOff x="381000" y="2057400"/>
                    <a:chExt cx="1371600" cy="4114800"/>
                  </a:xfrm>
                </p:grpSpPr>
                <p:cxnSp>
                  <p:nvCxnSpPr>
                    <p:cNvPr id="134" name="Straight Arrow Connector 133"/>
                    <p:cNvCxnSpPr/>
                    <p:nvPr/>
                  </p:nvCxnSpPr>
                  <p:spPr bwMode="auto">
                    <a:xfrm rot="16200000" flipV="1">
                      <a:off x="-1676400" y="4114800"/>
                      <a:ext cx="4114800" cy="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cxnSp>
                  <p:nvCxnSpPr>
                    <p:cNvPr id="135" name="Straight Arrow Connector 134"/>
                    <p:cNvCxnSpPr/>
                    <p:nvPr/>
                  </p:nvCxnSpPr>
                  <p:spPr bwMode="auto">
                    <a:xfrm rot="16200000" flipV="1">
                      <a:off x="-1219200" y="4114800"/>
                      <a:ext cx="4114800" cy="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cxnSp>
                  <p:nvCxnSpPr>
                    <p:cNvPr id="136" name="Straight Arrow Connector 135"/>
                    <p:cNvCxnSpPr/>
                    <p:nvPr/>
                  </p:nvCxnSpPr>
                  <p:spPr bwMode="auto">
                    <a:xfrm rot="16200000" flipV="1">
                      <a:off x="-762000" y="4114800"/>
                      <a:ext cx="4114800" cy="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cxnSp>
                  <p:nvCxnSpPr>
                    <p:cNvPr id="137" name="Straight Arrow Connector 136"/>
                    <p:cNvCxnSpPr/>
                    <p:nvPr/>
                  </p:nvCxnSpPr>
                  <p:spPr bwMode="auto">
                    <a:xfrm rot="16200000" flipV="1">
                      <a:off x="-304800" y="4114800"/>
                      <a:ext cx="4114800" cy="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</p:grpSp>
              <p:sp>
                <p:nvSpPr>
                  <p:cNvPr id="133" name="Rounded Rectangle 132"/>
                  <p:cNvSpPr/>
                  <p:nvPr/>
                </p:nvSpPr>
                <p:spPr bwMode="auto">
                  <a:xfrm>
                    <a:off x="2667000" y="2336800"/>
                    <a:ext cx="1752600" cy="272415"/>
                  </a:xfrm>
                  <a:prstGeom prst="roundRect">
                    <a:avLst/>
                  </a:prstGeom>
                  <a:solidFill>
                    <a:srgbClr val="00FF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0" rIns="91440" bIns="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chemeClr val="bg2"/>
                        </a:solidFill>
                      </a:rPr>
                      <a:t>Pipes</a:t>
                    </a:r>
                    <a:endParaRPr lang="en-US" dirty="0">
                      <a:solidFill>
                        <a:schemeClr val="bg2"/>
                      </a:solidFill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/>
              <a:t>Data Analysis Architecture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419600"/>
            <a:ext cx="9144000" cy="2438400"/>
          </a:xfrm>
        </p:spPr>
        <p:txBody>
          <a:bodyPr/>
          <a:lstStyle/>
          <a:p>
            <a:r>
              <a:rPr lang="en-US" sz="2400" dirty="0" smtClean="0"/>
              <a:t>Typically one uses “</a:t>
            </a:r>
            <a:r>
              <a:rPr lang="en-US" sz="2400" dirty="0" smtClean="0">
                <a:solidFill>
                  <a:srgbClr val="FFFF00"/>
                </a:solidFill>
              </a:rPr>
              <a:t>data parallelism</a:t>
            </a:r>
            <a:r>
              <a:rPr lang="en-US" sz="2400" dirty="0" smtClean="0"/>
              <a:t>” to break data into parts and process parts in parallel so that each of Compute/Map phases runs in (data) parallel mode</a:t>
            </a:r>
          </a:p>
          <a:p>
            <a:r>
              <a:rPr lang="en-US" sz="2400" dirty="0" smtClean="0"/>
              <a:t>Different stages in pipeline corresponds to different functions</a:t>
            </a:r>
          </a:p>
          <a:p>
            <a:pPr lvl="1"/>
            <a:r>
              <a:rPr lang="en-US" sz="2000" dirty="0" smtClean="0"/>
              <a:t>“filter1”  “filter2” ….. “visualize”</a:t>
            </a:r>
          </a:p>
          <a:p>
            <a:r>
              <a:rPr lang="en-US" sz="2400" dirty="0" smtClean="0"/>
              <a:t>Mix of </a:t>
            </a:r>
            <a:r>
              <a:rPr lang="en-US" sz="2400" dirty="0" smtClean="0">
                <a:solidFill>
                  <a:srgbClr val="FFFF00"/>
                </a:solidFill>
              </a:rPr>
              <a:t>functional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FFFF00"/>
                </a:solidFill>
              </a:rPr>
              <a:t>parallel</a:t>
            </a:r>
            <a:r>
              <a:rPr lang="en-US" sz="2400" dirty="0" smtClean="0"/>
              <a:t> components linked by </a:t>
            </a:r>
            <a:r>
              <a:rPr lang="en-US" sz="2400" dirty="0" smtClean="0">
                <a:solidFill>
                  <a:srgbClr val="FFFF00"/>
                </a:solidFill>
              </a:rPr>
              <a:t>messages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457200" cy="304800"/>
          </a:xfrm>
        </p:spPr>
        <p:txBody>
          <a:bodyPr/>
          <a:lstStyle/>
          <a:p>
            <a:pPr>
              <a:defRPr/>
            </a:pPr>
            <a:fld id="{D802C606-098A-47A5-B85F-3A7240FEB22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pSp>
        <p:nvGrpSpPr>
          <p:cNvPr id="10" name="Group 52"/>
          <p:cNvGrpSpPr/>
          <p:nvPr/>
        </p:nvGrpSpPr>
        <p:grpSpPr>
          <a:xfrm>
            <a:off x="152400" y="1143000"/>
            <a:ext cx="8646015" cy="2642175"/>
            <a:chOff x="152400" y="3124200"/>
            <a:chExt cx="8646015" cy="2642175"/>
          </a:xfrm>
        </p:grpSpPr>
        <p:grpSp>
          <p:nvGrpSpPr>
            <p:cNvPr id="11" name="Group 51"/>
            <p:cNvGrpSpPr/>
            <p:nvPr/>
          </p:nvGrpSpPr>
          <p:grpSpPr>
            <a:xfrm>
              <a:off x="228600" y="3124200"/>
              <a:ext cx="8569815" cy="1041975"/>
              <a:chOff x="228600" y="3276600"/>
              <a:chExt cx="8569815" cy="1041975"/>
            </a:xfrm>
          </p:grpSpPr>
          <p:grpSp>
            <p:nvGrpSpPr>
              <p:cNvPr id="17" name="Group 27"/>
              <p:cNvGrpSpPr/>
              <p:nvPr/>
            </p:nvGrpSpPr>
            <p:grpSpPr>
              <a:xfrm>
                <a:off x="228600" y="3733800"/>
                <a:ext cx="8569815" cy="584775"/>
                <a:chOff x="228600" y="3733800"/>
                <a:chExt cx="8569815" cy="584775"/>
              </a:xfrm>
            </p:grpSpPr>
            <p:grpSp>
              <p:nvGrpSpPr>
                <p:cNvPr id="19" name="Group 9"/>
                <p:cNvGrpSpPr/>
                <p:nvPr/>
              </p:nvGrpSpPr>
              <p:grpSpPr>
                <a:xfrm>
                  <a:off x="228600" y="3733800"/>
                  <a:ext cx="8569815" cy="584775"/>
                  <a:chOff x="228600" y="3733800"/>
                  <a:chExt cx="8569815" cy="584775"/>
                </a:xfrm>
              </p:grpSpPr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228600" y="3856910"/>
                    <a:ext cx="1451038" cy="338554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FFC000"/>
                        </a:solidFill>
                      </a:rPr>
                      <a:t>Disk/Database</a:t>
                    </a:r>
                    <a:endParaRPr lang="en-US" dirty="0">
                      <a:solidFill>
                        <a:srgbClr val="FFC000"/>
                      </a:solidFill>
                    </a:endParaRPr>
                  </a:p>
                </p:txBody>
              </p:sp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2023779" y="3733800"/>
                    <a:ext cx="994182" cy="58477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Compute</a:t>
                    </a:r>
                  </a:p>
                  <a:p>
                    <a:r>
                      <a:rPr lang="en-US" dirty="0" smtClean="0"/>
                      <a:t>(Map #1)</a:t>
                    </a:r>
                    <a:endParaRPr lang="en-US" dirty="0"/>
                  </a:p>
                </p:txBody>
              </p:sp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3362102" y="3733800"/>
                    <a:ext cx="1711815" cy="58477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Disk/Database</a:t>
                    </a:r>
                  </a:p>
                  <a:p>
                    <a:r>
                      <a:rPr lang="en-US" dirty="0" smtClean="0"/>
                      <a:t>Memory/Streams</a:t>
                    </a:r>
                    <a:endParaRPr lang="en-US" dirty="0"/>
                  </a:p>
                </p:txBody>
              </p:sp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5418058" y="3733800"/>
                    <a:ext cx="1324402" cy="58477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Compute</a:t>
                    </a:r>
                  </a:p>
                  <a:p>
                    <a:r>
                      <a:rPr lang="en-US" dirty="0" smtClean="0"/>
                      <a:t>(Reduce  #1)</a:t>
                    </a:r>
                    <a:endParaRPr lang="en-US" dirty="0"/>
                  </a:p>
                </p:txBody>
              </p:sp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7086600" y="3733800"/>
                    <a:ext cx="1711815" cy="58477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Disk/Database</a:t>
                    </a:r>
                  </a:p>
                  <a:p>
                    <a:r>
                      <a:rPr lang="en-US" dirty="0" smtClean="0"/>
                      <a:t>Memory/Streams</a:t>
                    </a:r>
                    <a:endParaRPr lang="en-US" dirty="0"/>
                  </a:p>
                </p:txBody>
              </p:sp>
            </p:grpSp>
            <p:cxnSp>
              <p:nvCxnSpPr>
                <p:cNvPr id="12" name="Straight Arrow Connector 11"/>
                <p:cNvCxnSpPr/>
                <p:nvPr/>
              </p:nvCxnSpPr>
              <p:spPr bwMode="auto">
                <a:xfrm>
                  <a:off x="1679638" y="4026187"/>
                  <a:ext cx="344141" cy="1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13" name="Straight Arrow Connector 12"/>
                <p:cNvCxnSpPr/>
                <p:nvPr/>
              </p:nvCxnSpPr>
              <p:spPr bwMode="auto">
                <a:xfrm>
                  <a:off x="3048000" y="4026187"/>
                  <a:ext cx="344141" cy="1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14" name="Straight Arrow Connector 13"/>
                <p:cNvCxnSpPr/>
                <p:nvPr/>
              </p:nvCxnSpPr>
              <p:spPr bwMode="auto">
                <a:xfrm>
                  <a:off x="5105400" y="4026187"/>
                  <a:ext cx="344141" cy="1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15" name="Straight Arrow Connector 14"/>
                <p:cNvCxnSpPr/>
                <p:nvPr/>
              </p:nvCxnSpPr>
              <p:spPr bwMode="auto">
                <a:xfrm>
                  <a:off x="6781800" y="4026187"/>
                  <a:ext cx="344141" cy="1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cxnSp>
            <p:nvCxnSpPr>
              <p:cNvPr id="16" name="Straight Arrow Connector 15"/>
              <p:cNvCxnSpPr/>
              <p:nvPr/>
            </p:nvCxnSpPr>
            <p:spPr bwMode="auto">
              <a:xfrm rot="5400000" flipH="1" flipV="1">
                <a:off x="3810000" y="3581400"/>
                <a:ext cx="304800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8" name="Straight Arrow Connector 17"/>
              <p:cNvCxnSpPr/>
              <p:nvPr/>
            </p:nvCxnSpPr>
            <p:spPr bwMode="auto">
              <a:xfrm rot="10800000">
                <a:off x="2439988" y="3429000"/>
                <a:ext cx="1522412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0" name="Straight Arrow Connector 19"/>
              <p:cNvCxnSpPr/>
              <p:nvPr/>
            </p:nvCxnSpPr>
            <p:spPr bwMode="auto">
              <a:xfrm rot="16200000" flipH="1">
                <a:off x="2286794" y="3580606"/>
                <a:ext cx="304800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2" name="Straight Arrow Connector 21"/>
              <p:cNvCxnSpPr/>
              <p:nvPr/>
            </p:nvCxnSpPr>
            <p:spPr bwMode="auto">
              <a:xfrm rot="5400000" flipH="1" flipV="1">
                <a:off x="7542212" y="3504406"/>
                <a:ext cx="457994" cy="2382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3" name="Straight Arrow Connector 22"/>
              <p:cNvCxnSpPr/>
              <p:nvPr/>
            </p:nvCxnSpPr>
            <p:spPr bwMode="auto">
              <a:xfrm rot="10800000">
                <a:off x="2133600" y="3276600"/>
                <a:ext cx="5637212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4" name="Straight Arrow Connector 23"/>
              <p:cNvCxnSpPr/>
              <p:nvPr/>
            </p:nvCxnSpPr>
            <p:spPr bwMode="auto">
              <a:xfrm rot="5400000">
                <a:off x="1905000" y="3505200"/>
                <a:ext cx="457200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21" name="Group 28"/>
            <p:cNvGrpSpPr/>
            <p:nvPr/>
          </p:nvGrpSpPr>
          <p:grpSpPr>
            <a:xfrm>
              <a:off x="152400" y="5181600"/>
              <a:ext cx="8569815" cy="584775"/>
              <a:chOff x="228600" y="3733800"/>
              <a:chExt cx="8569815" cy="584775"/>
            </a:xfrm>
          </p:grpSpPr>
          <p:grpSp>
            <p:nvGrpSpPr>
              <p:cNvPr id="25" name="Group 29"/>
              <p:cNvGrpSpPr/>
              <p:nvPr/>
            </p:nvGrpSpPr>
            <p:grpSpPr>
              <a:xfrm>
                <a:off x="228600" y="3733800"/>
                <a:ext cx="8569815" cy="584775"/>
                <a:chOff x="228600" y="3733800"/>
                <a:chExt cx="8569815" cy="584775"/>
              </a:xfrm>
            </p:grpSpPr>
            <p:sp>
              <p:nvSpPr>
                <p:cNvPr id="35" name="TextBox 34"/>
                <p:cNvSpPr txBox="1"/>
                <p:nvPr/>
              </p:nvSpPr>
              <p:spPr>
                <a:xfrm>
                  <a:off x="228600" y="3856910"/>
                  <a:ext cx="1451038" cy="33855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C000"/>
                      </a:solidFill>
                    </a:rPr>
                    <a:t>Disk/Database</a:t>
                  </a:r>
                  <a:endParaRPr lang="en-US" dirty="0">
                    <a:solidFill>
                      <a:srgbClr val="FFC000"/>
                    </a:solidFill>
                  </a:endParaRP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2023779" y="3733800"/>
                  <a:ext cx="994182" cy="58477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Compute</a:t>
                  </a:r>
                </a:p>
                <a:p>
                  <a:r>
                    <a:rPr lang="en-US" dirty="0" smtClean="0"/>
                    <a:t>(Map #2)</a:t>
                  </a:r>
                  <a:endParaRPr lang="en-US" dirty="0"/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3362102" y="3733800"/>
                  <a:ext cx="1711815" cy="58477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Disk/Database</a:t>
                  </a:r>
                </a:p>
                <a:p>
                  <a:r>
                    <a:rPr lang="en-US" dirty="0" smtClean="0"/>
                    <a:t>Memory/Streams</a:t>
                  </a:r>
                  <a:endParaRPr lang="en-US" dirty="0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5418058" y="3733800"/>
                  <a:ext cx="1324402" cy="58477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Compute</a:t>
                  </a:r>
                </a:p>
                <a:p>
                  <a:r>
                    <a:rPr lang="en-US" dirty="0" smtClean="0"/>
                    <a:t>(Reduce  #2)</a:t>
                  </a:r>
                  <a:endParaRPr lang="en-US" dirty="0"/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7086600" y="3733800"/>
                  <a:ext cx="1711815" cy="58477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Disk/Database</a:t>
                  </a:r>
                </a:p>
                <a:p>
                  <a:r>
                    <a:rPr lang="en-US" dirty="0" smtClean="0"/>
                    <a:t>Memory/Streams</a:t>
                  </a:r>
                  <a:endParaRPr lang="en-US" dirty="0"/>
                </a:p>
              </p:txBody>
            </p:sp>
          </p:grpSp>
          <p:cxnSp>
            <p:nvCxnSpPr>
              <p:cNvPr id="31" name="Straight Arrow Connector 30"/>
              <p:cNvCxnSpPr/>
              <p:nvPr/>
            </p:nvCxnSpPr>
            <p:spPr bwMode="auto">
              <a:xfrm>
                <a:off x="1679638" y="4026187"/>
                <a:ext cx="344141" cy="1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2" name="Straight Arrow Connector 31"/>
              <p:cNvCxnSpPr/>
              <p:nvPr/>
            </p:nvCxnSpPr>
            <p:spPr bwMode="auto">
              <a:xfrm>
                <a:off x="3048000" y="4026187"/>
                <a:ext cx="344141" cy="1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3" name="Straight Arrow Connector 32"/>
              <p:cNvCxnSpPr/>
              <p:nvPr/>
            </p:nvCxnSpPr>
            <p:spPr bwMode="auto">
              <a:xfrm>
                <a:off x="5105400" y="4026187"/>
                <a:ext cx="344141" cy="1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4" name="Straight Arrow Connector 33"/>
              <p:cNvCxnSpPr/>
              <p:nvPr/>
            </p:nvCxnSpPr>
            <p:spPr bwMode="auto">
              <a:xfrm>
                <a:off x="6781800" y="4026187"/>
                <a:ext cx="344141" cy="1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cxnSp>
          <p:nvCxnSpPr>
            <p:cNvPr id="40" name="Straight Arrow Connector 39"/>
            <p:cNvCxnSpPr/>
            <p:nvPr/>
          </p:nvCxnSpPr>
          <p:spPr bwMode="auto">
            <a:xfrm rot="10800000">
              <a:off x="762000" y="4724400"/>
              <a:ext cx="6934200" cy="794"/>
            </a:xfrm>
            <a:prstGeom prst="straightConnector1">
              <a:avLst/>
            </a:prstGeom>
            <a:ln w="57150">
              <a:solidFill>
                <a:srgbClr val="FFFF00"/>
              </a:solidFill>
              <a:prstDash val="sysDash"/>
              <a:headEnd type="none" w="med" len="med"/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 bwMode="auto">
            <a:xfrm rot="5400000">
              <a:off x="496094" y="4990306"/>
              <a:ext cx="533400" cy="1588"/>
            </a:xfrm>
            <a:prstGeom prst="straightConnector1">
              <a:avLst/>
            </a:prstGeom>
            <a:ln w="57150">
              <a:solidFill>
                <a:srgbClr val="FFFF00"/>
              </a:solidFill>
              <a:prstDash val="sysDash"/>
              <a:headEnd type="none" w="med" len="med"/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 bwMode="auto">
            <a:xfrm rot="5400000">
              <a:off x="7430294" y="4456906"/>
              <a:ext cx="533400" cy="1588"/>
            </a:xfrm>
            <a:prstGeom prst="straightConnector1">
              <a:avLst/>
            </a:prstGeom>
            <a:ln w="57150">
              <a:solidFill>
                <a:srgbClr val="FFFF00"/>
              </a:solidFill>
              <a:prstDash val="sysDash"/>
              <a:headEnd type="none" w="med" len="med"/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54" name="Straight Arrow Connector 53"/>
          <p:cNvCxnSpPr/>
          <p:nvPr/>
        </p:nvCxnSpPr>
        <p:spPr bwMode="auto">
          <a:xfrm rot="5400000">
            <a:off x="7506494" y="4075906"/>
            <a:ext cx="533400" cy="1588"/>
          </a:xfrm>
          <a:prstGeom prst="straightConnector1">
            <a:avLst/>
          </a:prstGeom>
          <a:ln w="57150">
            <a:solidFill>
              <a:srgbClr val="FFFF00"/>
            </a:solidFill>
            <a:prstDash val="sysDash"/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924800" y="4038600"/>
            <a:ext cx="487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etc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.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57200" y="2286000"/>
            <a:ext cx="1875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Typically workflow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191000" y="1219200"/>
            <a:ext cx="2165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FF00"/>
                </a:solidFill>
              </a:rPr>
              <a:t>MPI,  Shared Memory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152400" y="990600"/>
            <a:ext cx="8839200" cy="1323439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76200" y="2885182"/>
            <a:ext cx="8839200" cy="107721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164642" y="990600"/>
            <a:ext cx="826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Filter 1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8153400" y="2885182"/>
            <a:ext cx="826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Filter 2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76200" y="9906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C000"/>
                </a:solidFill>
              </a:rPr>
              <a:t>Distributed</a:t>
            </a:r>
            <a:br>
              <a:rPr lang="en-US" sz="1800" dirty="0" smtClean="0">
                <a:solidFill>
                  <a:srgbClr val="FFC000"/>
                </a:solidFill>
              </a:rPr>
            </a:br>
            <a:r>
              <a:rPr lang="en-US" sz="1800" dirty="0" smtClean="0">
                <a:solidFill>
                  <a:srgbClr val="FFC000"/>
                </a:solidFill>
              </a:rPr>
              <a:t>or “centralized</a:t>
            </a:r>
          </a:p>
          <a:p>
            <a:endParaRPr lang="en-US" sz="1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 Architecture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91600" cy="5562600"/>
          </a:xfrm>
        </p:spPr>
        <p:txBody>
          <a:bodyPr/>
          <a:lstStyle/>
          <a:p>
            <a:r>
              <a:rPr lang="en-US" sz="2400" dirty="0" smtClean="0">
                <a:solidFill>
                  <a:srgbClr val="FFFF00"/>
                </a:solidFill>
              </a:rPr>
              <a:t>LHC Particle Physics analysis: </a:t>
            </a:r>
            <a:r>
              <a:rPr lang="en-US" sz="2400" dirty="0" smtClean="0"/>
              <a:t>parallel over events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Filter1: </a:t>
            </a:r>
            <a:r>
              <a:rPr lang="en-US" dirty="0" smtClean="0"/>
              <a:t>Process raw event data into “events with physics parameters”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Filter2: </a:t>
            </a:r>
            <a:r>
              <a:rPr lang="en-US" dirty="0" smtClean="0"/>
              <a:t>Process physics into histograms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Reduce2: </a:t>
            </a:r>
            <a:r>
              <a:rPr lang="en-US" dirty="0" smtClean="0"/>
              <a:t>Add together separate histogram counts</a:t>
            </a:r>
          </a:p>
          <a:p>
            <a:pPr lvl="1"/>
            <a:r>
              <a:rPr lang="en-US" dirty="0" smtClean="0"/>
              <a:t>Information retrieval similar parallelism over data files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Bioinformatics study Gene Families: </a:t>
            </a:r>
            <a:r>
              <a:rPr lang="en-US" sz="2400" dirty="0" smtClean="0"/>
              <a:t>parallel over sequences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Filter1: </a:t>
            </a:r>
            <a:r>
              <a:rPr lang="en-US" dirty="0" smtClean="0"/>
              <a:t>Align Sequences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Filter2: </a:t>
            </a:r>
            <a:r>
              <a:rPr lang="en-US" dirty="0" smtClean="0"/>
              <a:t>Calculate similarities (distances) between sequences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Filter3a: </a:t>
            </a:r>
            <a:r>
              <a:rPr lang="en-US" dirty="0" smtClean="0"/>
              <a:t>Calculate cluster centers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Reduce3b</a:t>
            </a:r>
            <a:r>
              <a:rPr lang="en-US" dirty="0" smtClean="0"/>
              <a:t>: Add together center contributions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Filter 4: </a:t>
            </a:r>
            <a:r>
              <a:rPr lang="en-US" dirty="0" smtClean="0"/>
              <a:t>Apply Dimension Reduction to 3D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Filter5: </a:t>
            </a:r>
            <a:r>
              <a:rPr lang="en-US" dirty="0" smtClean="0"/>
              <a:t>Visualize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2C606-098A-47A5-B85F-3A7240FEB22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943600" y="4876800"/>
            <a:ext cx="2819400" cy="534988"/>
            <a:chOff x="5943600" y="4876800"/>
            <a:chExt cx="2819400" cy="534988"/>
          </a:xfrm>
        </p:grpSpPr>
        <p:cxnSp>
          <p:nvCxnSpPr>
            <p:cNvPr id="5" name="Straight Arrow Connector 4"/>
            <p:cNvCxnSpPr/>
            <p:nvPr/>
          </p:nvCxnSpPr>
          <p:spPr bwMode="auto">
            <a:xfrm rot="10800000">
              <a:off x="5943600" y="4876800"/>
              <a:ext cx="2741612" cy="1588"/>
            </a:xfrm>
            <a:prstGeom prst="straightConnector1">
              <a:avLst/>
            </a:prstGeom>
            <a:noFill/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 rot="5400000" flipH="1" flipV="1">
              <a:off x="8458994" y="5104606"/>
              <a:ext cx="457200" cy="1588"/>
            </a:xfrm>
            <a:prstGeom prst="straightConnector1">
              <a:avLst/>
            </a:prstGeom>
            <a:noFill/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6934200" y="5410200"/>
              <a:ext cx="1828800" cy="1588"/>
            </a:xfrm>
            <a:prstGeom prst="straightConnector1">
              <a:avLst/>
            </a:prstGeom>
            <a:noFill/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7696200" y="4953000"/>
              <a:ext cx="9236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FF00"/>
                  </a:solidFill>
                </a:rPr>
                <a:t>Iterate</a:t>
              </a:r>
              <a:endParaRPr lang="en-US" sz="2000" dirty="0">
                <a:solidFill>
                  <a:srgbClr val="00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/>
              <a:t>Applications Illustrated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2C606-098A-47A5-B85F-3A7240FEB22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 l="51669" t="7771" r="3048" b="6746"/>
          <a:stretch>
            <a:fillRect/>
          </a:stretch>
        </p:blipFill>
        <p:spPr bwMode="auto">
          <a:xfrm>
            <a:off x="-1" y="1295400"/>
            <a:ext cx="438265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 descr="C:\Documents and Settings\Geoffrey Fox\Desktop\moz-screenshot-12-1.jpg"/>
          <p:cNvPicPr>
            <a:picLocks noChangeAspect="1" noChangeArrowheads="1"/>
          </p:cNvPicPr>
          <p:nvPr/>
        </p:nvPicPr>
        <p:blipFill>
          <a:blip r:embed="rId4"/>
          <a:srcRect l="9186" t="27478" r="38518" b="21876"/>
          <a:stretch>
            <a:fillRect/>
          </a:stretch>
        </p:blipFill>
        <p:spPr bwMode="auto">
          <a:xfrm>
            <a:off x="4495800" y="3186023"/>
            <a:ext cx="4648200" cy="359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343400" y="838200"/>
            <a:ext cx="4800600" cy="2514600"/>
          </a:xfrm>
        </p:spPr>
        <p:txBody>
          <a:bodyPr/>
          <a:lstStyle/>
          <a:p>
            <a:r>
              <a:rPr lang="en-US" dirty="0" smtClean="0"/>
              <a:t>LHC Monte Carlo with Higgs</a:t>
            </a:r>
          </a:p>
          <a:p>
            <a:r>
              <a:rPr lang="en-US" dirty="0" smtClean="0"/>
              <a:t>4500 ALU Sequences with 8 Clusters mapped to 3D and projected by hand to 2D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ue_HP_Light">
  <a:themeElements>
    <a:clrScheme name="Blue_HP_Light 2">
      <a:dk1>
        <a:srgbClr val="000000"/>
      </a:dk1>
      <a:lt1>
        <a:srgbClr val="FFFFFF"/>
      </a:lt1>
      <a:dk2>
        <a:srgbClr val="000000"/>
      </a:dk2>
      <a:lt2>
        <a:srgbClr val="AAABB0"/>
      </a:lt2>
      <a:accent1>
        <a:srgbClr val="0071B5"/>
      </a:accent1>
      <a:accent2>
        <a:srgbClr val="64B900"/>
      </a:accent2>
      <a:accent3>
        <a:srgbClr val="FFFFFF"/>
      </a:accent3>
      <a:accent4>
        <a:srgbClr val="000000"/>
      </a:accent4>
      <a:accent5>
        <a:srgbClr val="AABBD7"/>
      </a:accent5>
      <a:accent6>
        <a:srgbClr val="5AA700"/>
      </a:accent6>
      <a:hlink>
        <a:srgbClr val="EB5F01"/>
      </a:hlink>
      <a:folHlink>
        <a:srgbClr val="CC0066"/>
      </a:folHlink>
    </a:clrScheme>
    <a:fontScheme name="Blue_HP_Light">
      <a:majorFont>
        <a:latin typeface="Futura Bk"/>
        <a:ea typeface=""/>
        <a:cs typeface=""/>
      </a:majorFont>
      <a:minorFont>
        <a:latin typeface="Futura B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ue_HP_Light 1">
        <a:dk1>
          <a:srgbClr val="000000"/>
        </a:dk1>
        <a:lt1>
          <a:srgbClr val="FFFFFF"/>
        </a:lt1>
        <a:dk2>
          <a:srgbClr val="001D58"/>
        </a:dk2>
        <a:lt2>
          <a:srgbClr val="FFFFFF"/>
        </a:lt2>
        <a:accent1>
          <a:srgbClr val="0071B5"/>
        </a:accent1>
        <a:accent2>
          <a:srgbClr val="64B900"/>
        </a:accent2>
        <a:accent3>
          <a:srgbClr val="AAABB4"/>
        </a:accent3>
        <a:accent4>
          <a:srgbClr val="DADADA"/>
        </a:accent4>
        <a:accent5>
          <a:srgbClr val="AABBD7"/>
        </a:accent5>
        <a:accent6>
          <a:srgbClr val="5AA700"/>
        </a:accent6>
        <a:hlink>
          <a:srgbClr val="EB5F01"/>
        </a:hlink>
        <a:folHlink>
          <a:srgbClr val="CC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_HP_Light 2">
        <a:dk1>
          <a:srgbClr val="000000"/>
        </a:dk1>
        <a:lt1>
          <a:srgbClr val="FFFFFF"/>
        </a:lt1>
        <a:dk2>
          <a:srgbClr val="000000"/>
        </a:dk2>
        <a:lt2>
          <a:srgbClr val="AAABB0"/>
        </a:lt2>
        <a:accent1>
          <a:srgbClr val="0071B5"/>
        </a:accent1>
        <a:accent2>
          <a:srgbClr val="64B900"/>
        </a:accent2>
        <a:accent3>
          <a:srgbClr val="FFFFFF"/>
        </a:accent3>
        <a:accent4>
          <a:srgbClr val="000000"/>
        </a:accent4>
        <a:accent5>
          <a:srgbClr val="AABBD7"/>
        </a:accent5>
        <a:accent6>
          <a:srgbClr val="5AA700"/>
        </a:accent6>
        <a:hlink>
          <a:srgbClr val="EB5F01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NPACI/SDSC (logo) templat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1_NPACI/SDSC (logo) templat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NPACI/SDSC (logo)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PACI/SDSC (logo)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PACI/SDSC (logo)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PACI/SDSC (logo)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PACI/SDSC (logo)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PACI/SDSC (logo)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PACI/SDSC (logo)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ataStream">
  <a:themeElements>
    <a:clrScheme name="">
      <a:dk1>
        <a:srgbClr val="000066"/>
      </a:dk1>
      <a:lt1>
        <a:srgbClr val="FFFFFF"/>
      </a:lt1>
      <a:dk2>
        <a:srgbClr val="0034FF"/>
      </a:dk2>
      <a:lt2>
        <a:srgbClr val="FFCC00"/>
      </a:lt2>
      <a:accent1>
        <a:srgbClr val="FFCC00"/>
      </a:accent1>
      <a:accent2>
        <a:srgbClr val="9933FF"/>
      </a:accent2>
      <a:accent3>
        <a:srgbClr val="AAAEFF"/>
      </a:accent3>
      <a:accent4>
        <a:srgbClr val="DADADA"/>
      </a:accent4>
      <a:accent5>
        <a:srgbClr val="FFE2AA"/>
      </a:accent5>
      <a:accent6>
        <a:srgbClr val="8A2DE7"/>
      </a:accent6>
      <a:hlink>
        <a:srgbClr val="66CC33"/>
      </a:hlink>
      <a:folHlink>
        <a:srgbClr val="FF6600"/>
      </a:folHlink>
    </a:clrScheme>
    <a:fontScheme name="DataStream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ataStream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Stream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Stream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Stream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Stream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Stream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Stream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ataStream">
  <a:themeElements>
    <a:clrScheme name="">
      <a:dk1>
        <a:srgbClr val="000066"/>
      </a:dk1>
      <a:lt1>
        <a:srgbClr val="FFFFFF"/>
      </a:lt1>
      <a:dk2>
        <a:srgbClr val="0034FF"/>
      </a:dk2>
      <a:lt2>
        <a:srgbClr val="FFCC00"/>
      </a:lt2>
      <a:accent1>
        <a:srgbClr val="FFCC00"/>
      </a:accent1>
      <a:accent2>
        <a:srgbClr val="9933FF"/>
      </a:accent2>
      <a:accent3>
        <a:srgbClr val="AAAEFF"/>
      </a:accent3>
      <a:accent4>
        <a:srgbClr val="DADADA"/>
      </a:accent4>
      <a:accent5>
        <a:srgbClr val="FFE2AA"/>
      </a:accent5>
      <a:accent6>
        <a:srgbClr val="8A2DE7"/>
      </a:accent6>
      <a:hlink>
        <a:srgbClr val="66CC33"/>
      </a:hlink>
      <a:folHlink>
        <a:srgbClr val="FF6600"/>
      </a:folHlink>
    </a:clrScheme>
    <a:fontScheme name="2_DataStream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ataStream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ataStream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ataStream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ataStream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ataStream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ataStream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ataStream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Globe">
  <a:themeElements>
    <a:clrScheme name="4_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4_Glob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Apex">
  <a:themeElements>
    <a:clrScheme name="Apex 1">
      <a:dk1>
        <a:srgbClr val="000000"/>
      </a:dk1>
      <a:lt1>
        <a:srgbClr val="EFEFEF"/>
      </a:lt1>
      <a:dk2>
        <a:srgbClr val="000000"/>
      </a:dk2>
      <a:lt2>
        <a:srgbClr val="F5F5F5"/>
      </a:lt2>
      <a:accent1>
        <a:srgbClr val="DDDDDD"/>
      </a:accent1>
      <a:accent2>
        <a:srgbClr val="B2B2B2"/>
      </a:accent2>
      <a:accent3>
        <a:srgbClr val="AAAAAA"/>
      </a:accent3>
      <a:accent4>
        <a:srgbClr val="CCCCCC"/>
      </a:accent4>
      <a:accent5>
        <a:srgbClr val="EBEBEB"/>
      </a:accent5>
      <a:accent6>
        <a:srgbClr val="A1A1A1"/>
      </a:accent6>
      <a:hlink>
        <a:srgbClr val="0066CC"/>
      </a:hlink>
      <a:folHlink>
        <a:srgbClr val="919191"/>
      </a:folHlink>
    </a:clrScheme>
    <a:fontScheme name="Apex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pex 1">
        <a:dk1>
          <a:srgbClr val="000000"/>
        </a:dk1>
        <a:lt1>
          <a:srgbClr val="EFEFEF"/>
        </a:lt1>
        <a:dk2>
          <a:srgbClr val="000000"/>
        </a:dk2>
        <a:lt2>
          <a:srgbClr val="F5F5F5"/>
        </a:lt2>
        <a:accent1>
          <a:srgbClr val="DDDDDD"/>
        </a:accent1>
        <a:accent2>
          <a:srgbClr val="B2B2B2"/>
        </a:accent2>
        <a:accent3>
          <a:srgbClr val="AAAAAA"/>
        </a:accent3>
        <a:accent4>
          <a:srgbClr val="CCCCCC"/>
        </a:accent4>
        <a:accent5>
          <a:srgbClr val="EBEBEB"/>
        </a:accent5>
        <a:accent6>
          <a:srgbClr val="A1A1A1"/>
        </a:accent6>
        <a:hlink>
          <a:srgbClr val="0066CC"/>
        </a:hlink>
        <a:folHlink>
          <a:srgbClr val="9191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Blue_HP_Light 1">
    <a:dk1>
      <a:srgbClr val="000000"/>
    </a:dk1>
    <a:lt1>
      <a:srgbClr val="FFFFFF"/>
    </a:lt1>
    <a:dk2>
      <a:srgbClr val="001D58"/>
    </a:dk2>
    <a:lt2>
      <a:srgbClr val="FFFFFF"/>
    </a:lt2>
    <a:accent1>
      <a:srgbClr val="0071B5"/>
    </a:accent1>
    <a:accent2>
      <a:srgbClr val="64B900"/>
    </a:accent2>
    <a:accent3>
      <a:srgbClr val="AAABB4"/>
    </a:accent3>
    <a:accent4>
      <a:srgbClr val="DADADA"/>
    </a:accent4>
    <a:accent5>
      <a:srgbClr val="AABBD7"/>
    </a:accent5>
    <a:accent6>
      <a:srgbClr val="5AA700"/>
    </a:accent6>
    <a:hlink>
      <a:srgbClr val="EB5F01"/>
    </a:hlink>
    <a:folHlink>
      <a:srgbClr val="CC006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35369</TotalTime>
  <Words>2993</Words>
  <Application>Microsoft PowerPoint</Application>
  <PresentationFormat>On-screen Show (4:3)</PresentationFormat>
  <Paragraphs>721</Paragraphs>
  <Slides>38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Globe</vt:lpstr>
      <vt:lpstr>Blue_HP_Light</vt:lpstr>
      <vt:lpstr>1_NPACI/SDSC (logo) template</vt:lpstr>
      <vt:lpstr>DataStream</vt:lpstr>
      <vt:lpstr>2_DataStream</vt:lpstr>
      <vt:lpstr>3_Default Design</vt:lpstr>
      <vt:lpstr>3_Office Theme</vt:lpstr>
      <vt:lpstr>4_Globe</vt:lpstr>
      <vt:lpstr>Apex</vt:lpstr>
      <vt:lpstr>2_Globe</vt:lpstr>
      <vt:lpstr>1_Globe</vt:lpstr>
      <vt:lpstr>2_Office Theme</vt:lpstr>
      <vt:lpstr>Distributed and Parallel Programming Environments and their performance </vt:lpstr>
      <vt:lpstr>Acknowledgements to</vt:lpstr>
      <vt:lpstr>Consider a Collection of Computers</vt:lpstr>
      <vt:lpstr>Old Issues</vt:lpstr>
      <vt:lpstr>Intel’s Application Stack</vt:lpstr>
      <vt:lpstr>Data Parallel Run Time Architectures</vt:lpstr>
      <vt:lpstr>Data Analysis Architecture I</vt:lpstr>
      <vt:lpstr>Data Analysis Architecture II</vt:lpstr>
      <vt:lpstr>Applications Illustrated</vt:lpstr>
      <vt:lpstr>Slide 10</vt:lpstr>
      <vt:lpstr>CGL-MapReduce</vt:lpstr>
      <vt:lpstr>Particle Physics (LHC) Data Analysis</vt:lpstr>
      <vt:lpstr>LHC Data Analysis Scalability and Speedup</vt:lpstr>
      <vt:lpstr>Notes on Performance</vt:lpstr>
      <vt:lpstr>Word Histograming</vt:lpstr>
      <vt:lpstr>Matrix Multiplication</vt:lpstr>
      <vt:lpstr>Grep Benchmark</vt:lpstr>
      <vt:lpstr>Kmeans Clustering</vt:lpstr>
      <vt:lpstr>Nimbus Cloud – MPI Performance </vt:lpstr>
      <vt:lpstr>MPI on Eucalyptus Public Cloud </vt:lpstr>
      <vt:lpstr>Is Dataflow the answer?</vt:lpstr>
      <vt:lpstr>Programming Model Implications</vt:lpstr>
      <vt:lpstr>Deterministic Annealing for Pairwise Clustering</vt:lpstr>
      <vt:lpstr>Various Sequence Clustering Results</vt:lpstr>
      <vt:lpstr>Multidimensional Scaling MDS</vt:lpstr>
      <vt:lpstr>Obesity Patient ~ 20 dimensional data</vt:lpstr>
      <vt:lpstr>Windows Thread Runtime System</vt:lpstr>
      <vt:lpstr>Slide 28</vt:lpstr>
      <vt:lpstr>MPI is outside the mainstream</vt:lpstr>
      <vt:lpstr>CCR Performance: 8-24 core servers</vt:lpstr>
      <vt:lpstr>Slide 31</vt:lpstr>
      <vt:lpstr>Slide 32</vt:lpstr>
      <vt:lpstr>Slide 33</vt:lpstr>
      <vt:lpstr>Some Parallel Computing Lessons I</vt:lpstr>
      <vt:lpstr>Some Parallel Computing Lessons II</vt:lpstr>
      <vt:lpstr>Run Time Fluctuations for Clustering Kernel</vt:lpstr>
      <vt:lpstr>Disk-Memory-Maps Rule</vt:lpstr>
      <vt:lpstr>Components of a Scientific Computing environment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557</cp:revision>
  <dcterms:created xsi:type="dcterms:W3CDTF">1601-01-01T00:00:00Z</dcterms:created>
  <dcterms:modified xsi:type="dcterms:W3CDTF">2008-12-09T18:27:22Z</dcterms:modified>
</cp:coreProperties>
</file>