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7"/>
  </p:notesMasterIdLst>
  <p:handoutMasterIdLst>
    <p:handoutMasterId r:id="rId18"/>
  </p:handoutMasterIdLst>
  <p:sldIdLst>
    <p:sldId id="257" r:id="rId2"/>
    <p:sldId id="302" r:id="rId3"/>
    <p:sldId id="303" r:id="rId4"/>
    <p:sldId id="316" r:id="rId5"/>
    <p:sldId id="318" r:id="rId6"/>
    <p:sldId id="319" r:id="rId7"/>
    <p:sldId id="325" r:id="rId8"/>
    <p:sldId id="288" r:id="rId9"/>
    <p:sldId id="278" r:id="rId10"/>
    <p:sldId id="308" r:id="rId11"/>
    <p:sldId id="290" r:id="rId12"/>
    <p:sldId id="326" r:id="rId13"/>
    <p:sldId id="323" r:id="rId14"/>
    <p:sldId id="324" r:id="rId15"/>
    <p:sldId id="279" r:id="rId16"/>
  </p:sldIdLst>
  <p:sldSz cx="9144000" cy="6858000" type="screen4x3"/>
  <p:notesSz cx="6743700" cy="98758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BC5E00"/>
    <a:srgbClr val="71893F"/>
    <a:srgbClr val="40699A"/>
    <a:srgbClr val="93C9FF"/>
    <a:srgbClr val="D6A300"/>
    <a:srgbClr val="BC8F00"/>
    <a:srgbClr val="E2AC00"/>
    <a:srgbClr val="FFE48F"/>
    <a:srgbClr val="FFDCB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87" autoAdjust="0"/>
    <p:restoredTop sz="74675" autoAdjust="0"/>
  </p:normalViewPr>
  <p:slideViewPr>
    <p:cSldViewPr>
      <p:cViewPr varScale="1">
        <p:scale>
          <a:sx n="58" d="100"/>
          <a:sy n="58" d="100"/>
        </p:scale>
        <p:origin x="-1212" y="-84"/>
      </p:cViewPr>
      <p:guideLst>
        <p:guide orient="horz" pos="2160"/>
        <p:guide pos="2880"/>
      </p:guideLst>
    </p:cSldViewPr>
  </p:slideViewPr>
  <p:outlineViewPr>
    <p:cViewPr>
      <p:scale>
        <a:sx n="33" d="100"/>
        <a:sy n="33" d="100"/>
      </p:scale>
      <p:origin x="0" y="172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C02E2E-77FB-4693-AE13-5D1B334E3DB3}"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C82EAFBB-3F54-4131-94EF-A21F4F342191}">
      <dgm:prSet custT="1"/>
      <dgm:spPr>
        <a:solidFill>
          <a:srgbClr val="3C6290"/>
        </a:solidFill>
      </dgm:spPr>
      <dgm:t>
        <a:bodyPr/>
        <a:lstStyle/>
        <a:p>
          <a:pPr algn="ctr" rtl="0"/>
          <a:r>
            <a:rPr lang="en-GB" sz="1800" dirty="0" smtClean="0"/>
            <a:t>maximise the efficiency of an image analysis researcher</a:t>
          </a:r>
          <a:endParaRPr lang="en-US" sz="1800" dirty="0"/>
        </a:p>
      </dgm:t>
    </dgm:pt>
    <dgm:pt modelId="{648F38BE-5F6A-46A1-808F-461D120DB851}" type="parTrans" cxnId="{3085070C-1076-4D09-9CA1-BCEE4F663B11}">
      <dgm:prSet/>
      <dgm:spPr/>
      <dgm:t>
        <a:bodyPr/>
        <a:lstStyle/>
        <a:p>
          <a:endParaRPr lang="en-US" sz="1100"/>
        </a:p>
      </dgm:t>
    </dgm:pt>
    <dgm:pt modelId="{C61EB33E-EAEC-4896-B9AF-CE8B039ABE5E}" type="sibTrans" cxnId="{3085070C-1076-4D09-9CA1-BCEE4F663B11}">
      <dgm:prSet/>
      <dgm:spPr/>
      <dgm:t>
        <a:bodyPr/>
        <a:lstStyle/>
        <a:p>
          <a:endParaRPr lang="en-US" sz="1100"/>
        </a:p>
      </dgm:t>
    </dgm:pt>
    <dgm:pt modelId="{49A8E797-4E9B-4397-8171-A45E7F1DD2CC}" type="pres">
      <dgm:prSet presAssocID="{6CC02E2E-77FB-4693-AE13-5D1B334E3DB3}" presName="linear" presStyleCnt="0">
        <dgm:presLayoutVars>
          <dgm:animLvl val="lvl"/>
          <dgm:resizeHandles val="exact"/>
        </dgm:presLayoutVars>
      </dgm:prSet>
      <dgm:spPr/>
      <dgm:t>
        <a:bodyPr/>
        <a:lstStyle/>
        <a:p>
          <a:endParaRPr lang="en-US"/>
        </a:p>
      </dgm:t>
    </dgm:pt>
    <dgm:pt modelId="{3FC44F83-05E3-4939-A5CB-034B554085DA}" type="pres">
      <dgm:prSet presAssocID="{C82EAFBB-3F54-4131-94EF-A21F4F342191}" presName="parentText" presStyleLbl="node1" presStyleIdx="0" presStyleCnt="1" custLinFactNeighborY="8903">
        <dgm:presLayoutVars>
          <dgm:chMax val="0"/>
          <dgm:bulletEnabled val="1"/>
        </dgm:presLayoutVars>
      </dgm:prSet>
      <dgm:spPr/>
      <dgm:t>
        <a:bodyPr/>
        <a:lstStyle/>
        <a:p>
          <a:endParaRPr lang="en-US"/>
        </a:p>
      </dgm:t>
    </dgm:pt>
  </dgm:ptLst>
  <dgm:cxnLst>
    <dgm:cxn modelId="{3085070C-1076-4D09-9CA1-BCEE4F663B11}" srcId="{6CC02E2E-77FB-4693-AE13-5D1B334E3DB3}" destId="{C82EAFBB-3F54-4131-94EF-A21F4F342191}" srcOrd="0" destOrd="0" parTransId="{648F38BE-5F6A-46A1-808F-461D120DB851}" sibTransId="{C61EB33E-EAEC-4896-B9AF-CE8B039ABE5E}"/>
    <dgm:cxn modelId="{1DBF2036-1F7E-492C-B9FA-4B1709FDBF18}" type="presOf" srcId="{6CC02E2E-77FB-4693-AE13-5D1B334E3DB3}" destId="{49A8E797-4E9B-4397-8171-A45E7F1DD2CC}" srcOrd="0" destOrd="0" presId="urn:microsoft.com/office/officeart/2005/8/layout/vList2"/>
    <dgm:cxn modelId="{11A7BD58-131F-483F-9A3B-3D5D3A4C3CB9}" type="presOf" srcId="{C82EAFBB-3F54-4131-94EF-A21F4F342191}" destId="{3FC44F83-05E3-4939-A5CB-034B554085DA}" srcOrd="0" destOrd="0" presId="urn:microsoft.com/office/officeart/2005/8/layout/vList2"/>
    <dgm:cxn modelId="{3FFA1BED-1514-4E83-83CF-2877332C117F}" type="presParOf" srcId="{49A8E797-4E9B-4397-8171-A45E7F1DD2CC}" destId="{3FC44F83-05E3-4939-A5CB-034B554085DA}"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F6548ECD-9D63-460B-9A26-0105EBD398DD}"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D5F42B89-802C-4096-AC46-4D99D07BC6A1}">
      <dgm:prSet custT="1"/>
      <dgm:spPr>
        <a:solidFill>
          <a:srgbClr val="71893F"/>
        </a:solidFill>
      </dgm:spPr>
      <dgm:t>
        <a:bodyPr/>
        <a:lstStyle/>
        <a:p>
          <a:pPr algn="ctr" rtl="0"/>
          <a:r>
            <a:rPr lang="en-GB" sz="1800" dirty="0" smtClean="0"/>
            <a:t>alleviate the frustration of non IT users who are not able to analyse and process images with reasonable effort</a:t>
          </a:r>
          <a:endParaRPr lang="en-US" sz="1800" dirty="0"/>
        </a:p>
      </dgm:t>
    </dgm:pt>
    <dgm:pt modelId="{4AF5486C-3827-4F03-BEF2-4A85B3EB6EA1}" type="parTrans" cxnId="{12CF0691-AC4F-435F-9F43-04E6330F6AAB}">
      <dgm:prSet/>
      <dgm:spPr/>
      <dgm:t>
        <a:bodyPr/>
        <a:lstStyle/>
        <a:p>
          <a:endParaRPr lang="en-US" sz="1050"/>
        </a:p>
      </dgm:t>
    </dgm:pt>
    <dgm:pt modelId="{F1B16DDB-F417-4D5E-98C7-26B18810F5DA}" type="sibTrans" cxnId="{12CF0691-AC4F-435F-9F43-04E6330F6AAB}">
      <dgm:prSet/>
      <dgm:spPr/>
      <dgm:t>
        <a:bodyPr/>
        <a:lstStyle/>
        <a:p>
          <a:endParaRPr lang="en-US" sz="1050"/>
        </a:p>
      </dgm:t>
    </dgm:pt>
    <dgm:pt modelId="{640DD34D-6F8C-474F-BFBB-BE620C9098A1}" type="pres">
      <dgm:prSet presAssocID="{F6548ECD-9D63-460B-9A26-0105EBD398DD}" presName="linear" presStyleCnt="0">
        <dgm:presLayoutVars>
          <dgm:animLvl val="lvl"/>
          <dgm:resizeHandles val="exact"/>
        </dgm:presLayoutVars>
      </dgm:prSet>
      <dgm:spPr/>
      <dgm:t>
        <a:bodyPr/>
        <a:lstStyle/>
        <a:p>
          <a:endParaRPr lang="en-US"/>
        </a:p>
      </dgm:t>
    </dgm:pt>
    <dgm:pt modelId="{C22C152F-9A54-49F0-AAA0-753C6A40B2F3}" type="pres">
      <dgm:prSet presAssocID="{D5F42B89-802C-4096-AC46-4D99D07BC6A1}" presName="parentText" presStyleLbl="node1" presStyleIdx="0" presStyleCnt="1" custLinFactNeighborX="6383" custLinFactNeighborY="-35129">
        <dgm:presLayoutVars>
          <dgm:chMax val="0"/>
          <dgm:bulletEnabled val="1"/>
        </dgm:presLayoutVars>
      </dgm:prSet>
      <dgm:spPr/>
      <dgm:t>
        <a:bodyPr/>
        <a:lstStyle/>
        <a:p>
          <a:endParaRPr lang="en-US"/>
        </a:p>
      </dgm:t>
    </dgm:pt>
  </dgm:ptLst>
  <dgm:cxnLst>
    <dgm:cxn modelId="{F52FB197-E1C5-44D4-94D6-2F6E5B9DAA2E}" type="presOf" srcId="{F6548ECD-9D63-460B-9A26-0105EBD398DD}" destId="{640DD34D-6F8C-474F-BFBB-BE620C9098A1}" srcOrd="0" destOrd="0" presId="urn:microsoft.com/office/officeart/2005/8/layout/vList2"/>
    <dgm:cxn modelId="{2EF47842-1CF1-4F32-9897-BC484C2856C6}" type="presOf" srcId="{D5F42B89-802C-4096-AC46-4D99D07BC6A1}" destId="{C22C152F-9A54-49F0-AAA0-753C6A40B2F3}" srcOrd="0" destOrd="0" presId="urn:microsoft.com/office/officeart/2005/8/layout/vList2"/>
    <dgm:cxn modelId="{12CF0691-AC4F-435F-9F43-04E6330F6AAB}" srcId="{F6548ECD-9D63-460B-9A26-0105EBD398DD}" destId="{D5F42B89-802C-4096-AC46-4D99D07BC6A1}" srcOrd="0" destOrd="0" parTransId="{4AF5486C-3827-4F03-BEF2-4A85B3EB6EA1}" sibTransId="{F1B16DDB-F417-4D5E-98C7-26B18810F5DA}"/>
    <dgm:cxn modelId="{FDF64BF3-3118-43C9-AC68-B287C52F5DB6}" type="presParOf" srcId="{640DD34D-6F8C-474F-BFBB-BE620C9098A1}" destId="{C22C152F-9A54-49F0-AAA0-753C6A40B2F3}"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135025FA-4EC9-470A-A6D8-2504FC09C364}" type="doc">
      <dgm:prSet loTypeId="urn:microsoft.com/office/officeart/2005/8/layout/lProcess3" loCatId="process" qsTypeId="urn:microsoft.com/office/officeart/2005/8/quickstyle/3d3" qsCatId="3D" csTypeId="urn:microsoft.com/office/officeart/2005/8/colors/accent3_4" csCatId="accent3" phldr="1"/>
      <dgm:spPr/>
      <dgm:t>
        <a:bodyPr/>
        <a:lstStyle/>
        <a:p>
          <a:endParaRPr lang="en-US"/>
        </a:p>
      </dgm:t>
    </dgm:pt>
    <dgm:pt modelId="{74EEA383-6603-4BCC-BB5D-9BF93CDD0BBE}">
      <dgm:prSet custT="1"/>
      <dgm:spPr>
        <a:solidFill>
          <a:srgbClr val="40699A"/>
        </a:solidFill>
      </dgm:spPr>
      <dgm:t>
        <a:bodyPr/>
        <a:lstStyle/>
        <a:p>
          <a:pPr rtl="0"/>
          <a:r>
            <a:rPr lang="en-GB" sz="1000" b="1" dirty="0" smtClean="0"/>
            <a:t>WP0. </a:t>
          </a:r>
          <a:r>
            <a:rPr lang="en-US" sz="1000" b="1" dirty="0" smtClean="0"/>
            <a:t>Evaluation of existing software environment solutions to plug our use case in . </a:t>
          </a:r>
          <a:endParaRPr lang="en-US" sz="1000" b="1" dirty="0"/>
        </a:p>
      </dgm:t>
    </dgm:pt>
    <dgm:pt modelId="{F384F7F7-B84E-47C5-BD58-87E381F0F6A1}" type="parTrans" cxnId="{506FE315-7B2E-41B4-93EE-DB690445C7F6}">
      <dgm:prSet/>
      <dgm:spPr/>
      <dgm:t>
        <a:bodyPr/>
        <a:lstStyle/>
        <a:p>
          <a:endParaRPr lang="en-US" sz="1400"/>
        </a:p>
      </dgm:t>
    </dgm:pt>
    <dgm:pt modelId="{E0F7598F-06C6-4919-BDB8-65DF86950E96}" type="sibTrans" cxnId="{506FE315-7B2E-41B4-93EE-DB690445C7F6}">
      <dgm:prSet/>
      <dgm:spPr/>
      <dgm:t>
        <a:bodyPr/>
        <a:lstStyle/>
        <a:p>
          <a:endParaRPr lang="en-US" sz="1400"/>
        </a:p>
      </dgm:t>
    </dgm:pt>
    <dgm:pt modelId="{C46926CF-3E87-4431-A1E3-73211A32DA68}">
      <dgm:prSet custT="1"/>
      <dgm:spPr>
        <a:solidFill>
          <a:srgbClr val="C6D9F1">
            <a:alpha val="90000"/>
          </a:srgbClr>
        </a:solidFill>
      </dgm:spPr>
      <dgm:t>
        <a:bodyPr/>
        <a:lstStyle/>
        <a:p>
          <a:pPr rtl="0"/>
          <a:r>
            <a:rPr lang="en-GB" sz="1000" dirty="0" smtClean="0"/>
            <a:t>Look for VRE offering similar functionality</a:t>
          </a:r>
          <a:endParaRPr lang="en-US" sz="1000" dirty="0" smtClean="0"/>
        </a:p>
      </dgm:t>
    </dgm:pt>
    <dgm:pt modelId="{2E07C4F8-8233-414B-A09E-7C6997F5706E}" type="parTrans" cxnId="{6DF7A381-FA51-42CA-B019-C32FD5D64F5D}">
      <dgm:prSet/>
      <dgm:spPr/>
      <dgm:t>
        <a:bodyPr/>
        <a:lstStyle/>
        <a:p>
          <a:endParaRPr lang="en-US" sz="1400"/>
        </a:p>
      </dgm:t>
    </dgm:pt>
    <dgm:pt modelId="{FE46CB65-695F-4AC2-B91D-66F941AB1E7C}" type="sibTrans" cxnId="{6DF7A381-FA51-42CA-B019-C32FD5D64F5D}">
      <dgm:prSet/>
      <dgm:spPr/>
      <dgm:t>
        <a:bodyPr/>
        <a:lstStyle/>
        <a:p>
          <a:endParaRPr lang="en-US" sz="1400"/>
        </a:p>
      </dgm:t>
    </dgm:pt>
    <dgm:pt modelId="{537BFD1D-D8DE-477E-92AA-482619B8FC83}">
      <dgm:prSet custT="1"/>
      <dgm:spPr>
        <a:solidFill>
          <a:srgbClr val="C6D9F1">
            <a:alpha val="90000"/>
          </a:srgbClr>
        </a:solidFill>
      </dgm:spPr>
      <dgm:t>
        <a:bodyPr/>
        <a:lstStyle/>
        <a:p>
          <a:pPr rtl="0"/>
          <a:r>
            <a:rPr lang="en-GB" sz="1000" dirty="0" smtClean="0"/>
            <a:t>Evaluate adaptation risks</a:t>
          </a:r>
          <a:endParaRPr lang="en-US" sz="1000" dirty="0" smtClean="0"/>
        </a:p>
      </dgm:t>
    </dgm:pt>
    <dgm:pt modelId="{D36E2D4B-A24E-4D2D-BB22-D782A2DF71B0}" type="parTrans" cxnId="{4BF0C0EF-6A8E-41AD-8B06-3AFB6B75954A}">
      <dgm:prSet/>
      <dgm:spPr/>
      <dgm:t>
        <a:bodyPr/>
        <a:lstStyle/>
        <a:p>
          <a:endParaRPr lang="en-US" sz="1400"/>
        </a:p>
      </dgm:t>
    </dgm:pt>
    <dgm:pt modelId="{7F8A4359-CBE6-48C0-8314-6A3F740FA6CA}" type="sibTrans" cxnId="{4BF0C0EF-6A8E-41AD-8B06-3AFB6B75954A}">
      <dgm:prSet/>
      <dgm:spPr/>
      <dgm:t>
        <a:bodyPr/>
        <a:lstStyle/>
        <a:p>
          <a:endParaRPr lang="en-US" sz="1400"/>
        </a:p>
      </dgm:t>
    </dgm:pt>
    <dgm:pt modelId="{E54342FC-DE8A-4AA5-B473-239893CA8E92}">
      <dgm:prSet custT="1"/>
      <dgm:spPr>
        <a:solidFill>
          <a:srgbClr val="C6D9F1">
            <a:alpha val="90000"/>
          </a:srgbClr>
        </a:solidFill>
      </dgm:spPr>
      <dgm:t>
        <a:bodyPr/>
        <a:lstStyle/>
        <a:p>
          <a:pPr rtl="0"/>
          <a:r>
            <a:rPr lang="en-GB" sz="1000" dirty="0" smtClean="0"/>
            <a:t>Test use case functionality </a:t>
          </a:r>
          <a:endParaRPr lang="en-US" sz="1000" dirty="0" smtClean="0"/>
        </a:p>
      </dgm:t>
    </dgm:pt>
    <dgm:pt modelId="{0F1CB2B1-5832-4DDA-9848-6B52819C536D}" type="parTrans" cxnId="{95076D8C-A522-4EEC-8CFE-FA80DBB15F7F}">
      <dgm:prSet/>
      <dgm:spPr/>
      <dgm:t>
        <a:bodyPr/>
        <a:lstStyle/>
        <a:p>
          <a:endParaRPr lang="en-US"/>
        </a:p>
      </dgm:t>
    </dgm:pt>
    <dgm:pt modelId="{5A0E00E9-5715-4F95-AA0D-F42DED9C3DB9}" type="sibTrans" cxnId="{95076D8C-A522-4EEC-8CFE-FA80DBB15F7F}">
      <dgm:prSet/>
      <dgm:spPr/>
      <dgm:t>
        <a:bodyPr/>
        <a:lstStyle/>
        <a:p>
          <a:endParaRPr lang="en-US"/>
        </a:p>
      </dgm:t>
    </dgm:pt>
    <dgm:pt modelId="{97603E0A-4CEE-4341-AD0F-071ADEDA3133}" type="pres">
      <dgm:prSet presAssocID="{135025FA-4EC9-470A-A6D8-2504FC09C364}" presName="Name0" presStyleCnt="0">
        <dgm:presLayoutVars>
          <dgm:chPref val="3"/>
          <dgm:dir/>
          <dgm:animLvl val="lvl"/>
          <dgm:resizeHandles/>
        </dgm:presLayoutVars>
      </dgm:prSet>
      <dgm:spPr/>
      <dgm:t>
        <a:bodyPr/>
        <a:lstStyle/>
        <a:p>
          <a:endParaRPr lang="en-US"/>
        </a:p>
      </dgm:t>
    </dgm:pt>
    <dgm:pt modelId="{0760E5D3-B4F1-4D68-A6E9-16C6E6AB068E}" type="pres">
      <dgm:prSet presAssocID="{74EEA383-6603-4BCC-BB5D-9BF93CDD0BBE}" presName="horFlow" presStyleCnt="0"/>
      <dgm:spPr/>
    </dgm:pt>
    <dgm:pt modelId="{AA19AAA6-67C6-4814-A404-6A5EEF963A0C}" type="pres">
      <dgm:prSet presAssocID="{74EEA383-6603-4BCC-BB5D-9BF93CDD0BBE}" presName="bigChev" presStyleLbl="node1" presStyleIdx="0" presStyleCnt="1" custScaleX="143378" custScaleY="135536" custLinFactX="-8567" custLinFactNeighborX="-100000" custLinFactNeighborY="-78"/>
      <dgm:spPr/>
      <dgm:t>
        <a:bodyPr/>
        <a:lstStyle/>
        <a:p>
          <a:endParaRPr lang="en-US"/>
        </a:p>
      </dgm:t>
    </dgm:pt>
    <dgm:pt modelId="{901E2A95-6D66-4111-B0D7-B8891BDFE95A}" type="pres">
      <dgm:prSet presAssocID="{2E07C4F8-8233-414B-A09E-7C6997F5706E}" presName="parTrans" presStyleCnt="0"/>
      <dgm:spPr/>
    </dgm:pt>
    <dgm:pt modelId="{5CC531A9-4103-4BE6-80AB-D71E8CBF9635}" type="pres">
      <dgm:prSet presAssocID="{C46926CF-3E87-4431-A1E3-73211A32DA68}" presName="node" presStyleLbl="alignAccFollowNode1" presStyleIdx="0" presStyleCnt="3" custScaleX="108005" custScaleY="111093" custLinFactNeighborX="3818" custLinFactNeighborY="1399">
        <dgm:presLayoutVars>
          <dgm:bulletEnabled val="1"/>
        </dgm:presLayoutVars>
      </dgm:prSet>
      <dgm:spPr/>
      <dgm:t>
        <a:bodyPr/>
        <a:lstStyle/>
        <a:p>
          <a:endParaRPr lang="en-US"/>
        </a:p>
      </dgm:t>
    </dgm:pt>
    <dgm:pt modelId="{154FB227-AD07-4E91-98E4-15F1F8209512}" type="pres">
      <dgm:prSet presAssocID="{FE46CB65-695F-4AC2-B91D-66F941AB1E7C}" presName="sibTrans" presStyleCnt="0"/>
      <dgm:spPr/>
    </dgm:pt>
    <dgm:pt modelId="{7EA43264-B730-4612-95BD-8001FD8706DA}" type="pres">
      <dgm:prSet presAssocID="{537BFD1D-D8DE-477E-92AA-482619B8FC83}" presName="node" presStyleLbl="alignAccFollowNode1" presStyleIdx="1" presStyleCnt="3" custScaleX="122511" custScaleY="121930" custLinFactNeighborX="-36529" custLinFactNeighborY="1830">
        <dgm:presLayoutVars>
          <dgm:bulletEnabled val="1"/>
        </dgm:presLayoutVars>
      </dgm:prSet>
      <dgm:spPr/>
      <dgm:t>
        <a:bodyPr/>
        <a:lstStyle/>
        <a:p>
          <a:endParaRPr lang="en-US"/>
        </a:p>
      </dgm:t>
    </dgm:pt>
    <dgm:pt modelId="{DB977968-0D90-4AD1-96A6-B6E53BB6742E}" type="pres">
      <dgm:prSet presAssocID="{7F8A4359-CBE6-48C0-8314-6A3F740FA6CA}" presName="sibTrans" presStyleCnt="0"/>
      <dgm:spPr/>
    </dgm:pt>
    <dgm:pt modelId="{0F9364AE-F89F-4A0E-9425-B9B983BB2129}" type="pres">
      <dgm:prSet presAssocID="{E54342FC-DE8A-4AA5-B473-239893CA8E92}" presName="node" presStyleLbl="alignAccFollowNode1" presStyleIdx="2" presStyleCnt="3" custLinFactNeighborX="-37744" custLinFactNeighborY="1620">
        <dgm:presLayoutVars>
          <dgm:bulletEnabled val="1"/>
        </dgm:presLayoutVars>
      </dgm:prSet>
      <dgm:spPr/>
      <dgm:t>
        <a:bodyPr/>
        <a:lstStyle/>
        <a:p>
          <a:endParaRPr lang="en-US"/>
        </a:p>
      </dgm:t>
    </dgm:pt>
  </dgm:ptLst>
  <dgm:cxnLst>
    <dgm:cxn modelId="{0FAC627A-5C59-4BD2-B4D4-1F0DAAC7F8D5}" type="presOf" srcId="{74EEA383-6603-4BCC-BB5D-9BF93CDD0BBE}" destId="{AA19AAA6-67C6-4814-A404-6A5EEF963A0C}" srcOrd="0" destOrd="0" presId="urn:microsoft.com/office/officeart/2005/8/layout/lProcess3"/>
    <dgm:cxn modelId="{B576B5E8-C5E6-481A-9DD2-ACCEFA6E9ED1}" type="presOf" srcId="{135025FA-4EC9-470A-A6D8-2504FC09C364}" destId="{97603E0A-4CEE-4341-AD0F-071ADEDA3133}" srcOrd="0" destOrd="0" presId="urn:microsoft.com/office/officeart/2005/8/layout/lProcess3"/>
    <dgm:cxn modelId="{4BF0C0EF-6A8E-41AD-8B06-3AFB6B75954A}" srcId="{74EEA383-6603-4BCC-BB5D-9BF93CDD0BBE}" destId="{537BFD1D-D8DE-477E-92AA-482619B8FC83}" srcOrd="1" destOrd="0" parTransId="{D36E2D4B-A24E-4D2D-BB22-D782A2DF71B0}" sibTransId="{7F8A4359-CBE6-48C0-8314-6A3F740FA6CA}"/>
    <dgm:cxn modelId="{7D14D9F4-FC73-4717-97E2-50C77880E2A2}" type="presOf" srcId="{C46926CF-3E87-4431-A1E3-73211A32DA68}" destId="{5CC531A9-4103-4BE6-80AB-D71E8CBF9635}" srcOrd="0" destOrd="0" presId="urn:microsoft.com/office/officeart/2005/8/layout/lProcess3"/>
    <dgm:cxn modelId="{6DF7A381-FA51-42CA-B019-C32FD5D64F5D}" srcId="{74EEA383-6603-4BCC-BB5D-9BF93CDD0BBE}" destId="{C46926CF-3E87-4431-A1E3-73211A32DA68}" srcOrd="0" destOrd="0" parTransId="{2E07C4F8-8233-414B-A09E-7C6997F5706E}" sibTransId="{FE46CB65-695F-4AC2-B91D-66F941AB1E7C}"/>
    <dgm:cxn modelId="{12425C0D-B212-4233-BA51-43D412D9D214}" type="presOf" srcId="{537BFD1D-D8DE-477E-92AA-482619B8FC83}" destId="{7EA43264-B730-4612-95BD-8001FD8706DA}" srcOrd="0" destOrd="0" presId="urn:microsoft.com/office/officeart/2005/8/layout/lProcess3"/>
    <dgm:cxn modelId="{C026B7DF-0DCD-4C62-88A0-6F4DBAEE1AE6}" type="presOf" srcId="{E54342FC-DE8A-4AA5-B473-239893CA8E92}" destId="{0F9364AE-F89F-4A0E-9425-B9B983BB2129}" srcOrd="0" destOrd="0" presId="urn:microsoft.com/office/officeart/2005/8/layout/lProcess3"/>
    <dgm:cxn modelId="{506FE315-7B2E-41B4-93EE-DB690445C7F6}" srcId="{135025FA-4EC9-470A-A6D8-2504FC09C364}" destId="{74EEA383-6603-4BCC-BB5D-9BF93CDD0BBE}" srcOrd="0" destOrd="0" parTransId="{F384F7F7-B84E-47C5-BD58-87E381F0F6A1}" sibTransId="{E0F7598F-06C6-4919-BDB8-65DF86950E96}"/>
    <dgm:cxn modelId="{95076D8C-A522-4EEC-8CFE-FA80DBB15F7F}" srcId="{74EEA383-6603-4BCC-BB5D-9BF93CDD0BBE}" destId="{E54342FC-DE8A-4AA5-B473-239893CA8E92}" srcOrd="2" destOrd="0" parTransId="{0F1CB2B1-5832-4DDA-9848-6B52819C536D}" sibTransId="{5A0E00E9-5715-4F95-AA0D-F42DED9C3DB9}"/>
    <dgm:cxn modelId="{1EAEB1C0-B2F4-43F4-8C44-94E8B8DBF037}" type="presParOf" srcId="{97603E0A-4CEE-4341-AD0F-071ADEDA3133}" destId="{0760E5D3-B4F1-4D68-A6E9-16C6E6AB068E}" srcOrd="0" destOrd="0" presId="urn:microsoft.com/office/officeart/2005/8/layout/lProcess3"/>
    <dgm:cxn modelId="{7ADA038C-14F1-4444-AA75-B105A9BA9F84}" type="presParOf" srcId="{0760E5D3-B4F1-4D68-A6E9-16C6E6AB068E}" destId="{AA19AAA6-67C6-4814-A404-6A5EEF963A0C}" srcOrd="0" destOrd="0" presId="urn:microsoft.com/office/officeart/2005/8/layout/lProcess3"/>
    <dgm:cxn modelId="{5363DC36-2B34-447B-A2B2-06E2FBFFAF4C}" type="presParOf" srcId="{0760E5D3-B4F1-4D68-A6E9-16C6E6AB068E}" destId="{901E2A95-6D66-4111-B0D7-B8891BDFE95A}" srcOrd="1" destOrd="0" presId="urn:microsoft.com/office/officeart/2005/8/layout/lProcess3"/>
    <dgm:cxn modelId="{2A8A854D-0F07-48E5-A7A5-754285AC291A}" type="presParOf" srcId="{0760E5D3-B4F1-4D68-A6E9-16C6E6AB068E}" destId="{5CC531A9-4103-4BE6-80AB-D71E8CBF9635}" srcOrd="2" destOrd="0" presId="urn:microsoft.com/office/officeart/2005/8/layout/lProcess3"/>
    <dgm:cxn modelId="{AFC6D56D-966B-486E-8259-57473A5B7BCC}" type="presParOf" srcId="{0760E5D3-B4F1-4D68-A6E9-16C6E6AB068E}" destId="{154FB227-AD07-4E91-98E4-15F1F8209512}" srcOrd="3" destOrd="0" presId="urn:microsoft.com/office/officeart/2005/8/layout/lProcess3"/>
    <dgm:cxn modelId="{4444BBC4-6D37-4472-BBF3-4FA113CFBD4E}" type="presParOf" srcId="{0760E5D3-B4F1-4D68-A6E9-16C6E6AB068E}" destId="{7EA43264-B730-4612-95BD-8001FD8706DA}" srcOrd="4" destOrd="0" presId="urn:microsoft.com/office/officeart/2005/8/layout/lProcess3"/>
    <dgm:cxn modelId="{87A8DA4B-028F-4BE2-A53B-7D56D9711543}" type="presParOf" srcId="{0760E5D3-B4F1-4D68-A6E9-16C6E6AB068E}" destId="{DB977968-0D90-4AD1-96A6-B6E53BB6742E}" srcOrd="5" destOrd="0" presId="urn:microsoft.com/office/officeart/2005/8/layout/lProcess3"/>
    <dgm:cxn modelId="{10B87E19-4105-40A9-A025-ABF4B2BC8BDC}" type="presParOf" srcId="{0760E5D3-B4F1-4D68-A6E9-16C6E6AB068E}" destId="{0F9364AE-F89F-4A0E-9425-B9B983BB2129}" srcOrd="6" destOrd="0" presId="urn:microsoft.com/office/officeart/2005/8/layout/lProcess3"/>
  </dgm:cxnLst>
  <dgm:bg/>
  <dgm:whole/>
</dgm:dataModel>
</file>

<file path=ppt/diagrams/data4.xml><?xml version="1.0" encoding="utf-8"?>
<dgm:dataModel xmlns:dgm="http://schemas.openxmlformats.org/drawingml/2006/diagram" xmlns:a="http://schemas.openxmlformats.org/drawingml/2006/main">
  <dgm:ptLst>
    <dgm:pt modelId="{135025FA-4EC9-470A-A6D8-2504FC09C364}" type="doc">
      <dgm:prSet loTypeId="urn:microsoft.com/office/officeart/2005/8/layout/lProcess3" loCatId="process" qsTypeId="urn:microsoft.com/office/officeart/2005/8/quickstyle/3d3" qsCatId="3D" csTypeId="urn:microsoft.com/office/officeart/2005/8/colors/accent6_4" csCatId="accent6" phldr="1"/>
      <dgm:spPr/>
      <dgm:t>
        <a:bodyPr/>
        <a:lstStyle/>
        <a:p>
          <a:endParaRPr lang="en-US"/>
        </a:p>
      </dgm:t>
    </dgm:pt>
    <dgm:pt modelId="{74EEA383-6603-4BCC-BB5D-9BF93CDD0BBE}">
      <dgm:prSet custT="1"/>
      <dgm:spPr>
        <a:solidFill>
          <a:srgbClr val="71893F"/>
        </a:solidFill>
      </dgm:spPr>
      <dgm:t>
        <a:bodyPr/>
        <a:lstStyle/>
        <a:p>
          <a:pPr rtl="0"/>
          <a:r>
            <a:rPr lang="en-US" sz="1000" b="1" dirty="0" smtClean="0"/>
            <a:t>WP1. Design of standard datasets, metadata and web services.</a:t>
          </a:r>
          <a:endParaRPr lang="en-US" sz="1000" b="1" dirty="0"/>
        </a:p>
      </dgm:t>
    </dgm:pt>
    <dgm:pt modelId="{F384F7F7-B84E-47C5-BD58-87E381F0F6A1}" type="parTrans" cxnId="{506FE315-7B2E-41B4-93EE-DB690445C7F6}">
      <dgm:prSet/>
      <dgm:spPr/>
      <dgm:t>
        <a:bodyPr/>
        <a:lstStyle/>
        <a:p>
          <a:endParaRPr lang="en-US" sz="1000"/>
        </a:p>
      </dgm:t>
    </dgm:pt>
    <dgm:pt modelId="{E0F7598F-06C6-4919-BDB8-65DF86950E96}" type="sibTrans" cxnId="{506FE315-7B2E-41B4-93EE-DB690445C7F6}">
      <dgm:prSet/>
      <dgm:spPr/>
      <dgm:t>
        <a:bodyPr/>
        <a:lstStyle/>
        <a:p>
          <a:endParaRPr lang="en-US" sz="1000"/>
        </a:p>
      </dgm:t>
    </dgm:pt>
    <dgm:pt modelId="{C46926CF-3E87-4431-A1E3-73211A32DA68}">
      <dgm:prSet custT="1"/>
      <dgm:spPr>
        <a:solidFill>
          <a:srgbClr val="D4ECBA">
            <a:alpha val="89804"/>
          </a:srgbClr>
        </a:solidFill>
      </dgm:spPr>
      <dgm:t>
        <a:bodyPr/>
        <a:lstStyle/>
        <a:p>
          <a:pPr rtl="0"/>
          <a:r>
            <a:rPr lang="en-GB" sz="1000" dirty="0" smtClean="0"/>
            <a:t>Collect Data and Algorithms</a:t>
          </a:r>
        </a:p>
      </dgm:t>
    </dgm:pt>
    <dgm:pt modelId="{2E07C4F8-8233-414B-A09E-7C6997F5706E}" type="parTrans" cxnId="{6DF7A381-FA51-42CA-B019-C32FD5D64F5D}">
      <dgm:prSet/>
      <dgm:spPr/>
      <dgm:t>
        <a:bodyPr/>
        <a:lstStyle/>
        <a:p>
          <a:endParaRPr lang="en-US" sz="1000"/>
        </a:p>
      </dgm:t>
    </dgm:pt>
    <dgm:pt modelId="{FE46CB65-695F-4AC2-B91D-66F941AB1E7C}" type="sibTrans" cxnId="{6DF7A381-FA51-42CA-B019-C32FD5D64F5D}">
      <dgm:prSet/>
      <dgm:spPr/>
      <dgm:t>
        <a:bodyPr/>
        <a:lstStyle/>
        <a:p>
          <a:endParaRPr lang="en-US" sz="1000"/>
        </a:p>
      </dgm:t>
    </dgm:pt>
    <dgm:pt modelId="{A0A59027-CBC8-4F9B-9FEB-150925D8D1F1}">
      <dgm:prSet custT="1"/>
      <dgm:spPr>
        <a:solidFill>
          <a:srgbClr val="D4ECBA">
            <a:alpha val="89804"/>
          </a:srgbClr>
        </a:solidFill>
      </dgm:spPr>
      <dgm:t>
        <a:bodyPr/>
        <a:lstStyle/>
        <a:p>
          <a:pPr rtl="0"/>
          <a:r>
            <a:rPr lang="en-GB" sz="1000" dirty="0" smtClean="0"/>
            <a:t>Generate metadata information  </a:t>
          </a:r>
        </a:p>
      </dgm:t>
    </dgm:pt>
    <dgm:pt modelId="{6A550EB8-A4A9-4098-B62E-2D80CB852E96}" type="parTrans" cxnId="{D0719F22-1C3E-4E6E-AD35-FCDC914CB690}">
      <dgm:prSet/>
      <dgm:spPr/>
      <dgm:t>
        <a:bodyPr/>
        <a:lstStyle/>
        <a:p>
          <a:endParaRPr lang="en-US" sz="1000"/>
        </a:p>
      </dgm:t>
    </dgm:pt>
    <dgm:pt modelId="{E6A50602-3F45-4D60-B189-2919377D1905}" type="sibTrans" cxnId="{D0719F22-1C3E-4E6E-AD35-FCDC914CB690}">
      <dgm:prSet/>
      <dgm:spPr/>
      <dgm:t>
        <a:bodyPr/>
        <a:lstStyle/>
        <a:p>
          <a:endParaRPr lang="en-US" sz="1000"/>
        </a:p>
      </dgm:t>
    </dgm:pt>
    <dgm:pt modelId="{09E78E9C-76FB-4D79-9E82-33DFEEA74688}">
      <dgm:prSet custT="1"/>
      <dgm:spPr>
        <a:solidFill>
          <a:srgbClr val="D4ECBA">
            <a:alpha val="89804"/>
          </a:srgbClr>
        </a:solidFill>
      </dgm:spPr>
      <dgm:t>
        <a:bodyPr/>
        <a:lstStyle/>
        <a:p>
          <a:pPr rtl="0"/>
          <a:r>
            <a:rPr lang="en-GB" sz="1000" dirty="0" smtClean="0"/>
            <a:t>Design web services </a:t>
          </a:r>
        </a:p>
      </dgm:t>
    </dgm:pt>
    <dgm:pt modelId="{0413EDF3-7E19-48B0-B912-9306BD29A346}" type="parTrans" cxnId="{F8627E09-A0B8-4FC5-871F-0CB588FF1B8A}">
      <dgm:prSet/>
      <dgm:spPr/>
      <dgm:t>
        <a:bodyPr/>
        <a:lstStyle/>
        <a:p>
          <a:endParaRPr lang="en-US" sz="1000"/>
        </a:p>
      </dgm:t>
    </dgm:pt>
    <dgm:pt modelId="{45BB9D2E-B6E3-41D0-AC17-03C6EE4FB8F6}" type="sibTrans" cxnId="{F8627E09-A0B8-4FC5-871F-0CB588FF1B8A}">
      <dgm:prSet/>
      <dgm:spPr/>
      <dgm:t>
        <a:bodyPr/>
        <a:lstStyle/>
        <a:p>
          <a:endParaRPr lang="en-US" sz="1000"/>
        </a:p>
      </dgm:t>
    </dgm:pt>
    <dgm:pt modelId="{97603E0A-4CEE-4341-AD0F-071ADEDA3133}" type="pres">
      <dgm:prSet presAssocID="{135025FA-4EC9-470A-A6D8-2504FC09C364}" presName="Name0" presStyleCnt="0">
        <dgm:presLayoutVars>
          <dgm:chPref val="3"/>
          <dgm:dir/>
          <dgm:animLvl val="lvl"/>
          <dgm:resizeHandles/>
        </dgm:presLayoutVars>
      </dgm:prSet>
      <dgm:spPr/>
      <dgm:t>
        <a:bodyPr/>
        <a:lstStyle/>
        <a:p>
          <a:endParaRPr lang="en-US"/>
        </a:p>
      </dgm:t>
    </dgm:pt>
    <dgm:pt modelId="{0760E5D3-B4F1-4D68-A6E9-16C6E6AB068E}" type="pres">
      <dgm:prSet presAssocID="{74EEA383-6603-4BCC-BB5D-9BF93CDD0BBE}" presName="horFlow" presStyleCnt="0"/>
      <dgm:spPr/>
    </dgm:pt>
    <dgm:pt modelId="{AA19AAA6-67C6-4814-A404-6A5EEF963A0C}" type="pres">
      <dgm:prSet presAssocID="{74EEA383-6603-4BCC-BB5D-9BF93CDD0BBE}" presName="bigChev" presStyleLbl="node1" presStyleIdx="0" presStyleCnt="1" custScaleX="103393" custScaleY="93654" custLinFactNeighborX="-16279" custLinFactNeighborY="1714"/>
      <dgm:spPr/>
      <dgm:t>
        <a:bodyPr/>
        <a:lstStyle/>
        <a:p>
          <a:endParaRPr lang="en-US"/>
        </a:p>
      </dgm:t>
    </dgm:pt>
    <dgm:pt modelId="{901E2A95-6D66-4111-B0D7-B8891BDFE95A}" type="pres">
      <dgm:prSet presAssocID="{2E07C4F8-8233-414B-A09E-7C6997F5706E}" presName="parTrans" presStyleCnt="0"/>
      <dgm:spPr/>
    </dgm:pt>
    <dgm:pt modelId="{5CC531A9-4103-4BE6-80AB-D71E8CBF9635}" type="pres">
      <dgm:prSet presAssocID="{C46926CF-3E87-4431-A1E3-73211A32DA68}" presName="node" presStyleLbl="alignAccFollowNode1" presStyleIdx="0" presStyleCnt="3" custScaleX="66125" custScaleY="76997" custLinFactNeighborX="9957" custLinFactNeighborY="-715">
        <dgm:presLayoutVars>
          <dgm:bulletEnabled val="1"/>
        </dgm:presLayoutVars>
      </dgm:prSet>
      <dgm:spPr/>
      <dgm:t>
        <a:bodyPr/>
        <a:lstStyle/>
        <a:p>
          <a:endParaRPr lang="en-US"/>
        </a:p>
      </dgm:t>
    </dgm:pt>
    <dgm:pt modelId="{B5649439-8A9D-4AE3-A9E9-8B891CF8A331}" type="pres">
      <dgm:prSet presAssocID="{FE46CB65-695F-4AC2-B91D-66F941AB1E7C}" presName="sibTrans" presStyleCnt="0"/>
      <dgm:spPr/>
    </dgm:pt>
    <dgm:pt modelId="{3CF8B801-8946-4CFF-B73D-18FC363D9EF7}" type="pres">
      <dgm:prSet presAssocID="{A0A59027-CBC8-4F9B-9FEB-150925D8D1F1}" presName="node" presStyleLbl="alignAccFollowNode1" presStyleIdx="1" presStyleCnt="3" custScaleX="65890" custScaleY="73869" custLinFactNeighborX="34729">
        <dgm:presLayoutVars>
          <dgm:bulletEnabled val="1"/>
        </dgm:presLayoutVars>
      </dgm:prSet>
      <dgm:spPr/>
      <dgm:t>
        <a:bodyPr/>
        <a:lstStyle/>
        <a:p>
          <a:endParaRPr lang="en-US"/>
        </a:p>
      </dgm:t>
    </dgm:pt>
    <dgm:pt modelId="{3ED4FC31-06BA-4C89-BA9A-31C01BE7A999}" type="pres">
      <dgm:prSet presAssocID="{E6A50602-3F45-4D60-B189-2919377D1905}" presName="sibTrans" presStyleCnt="0"/>
      <dgm:spPr/>
    </dgm:pt>
    <dgm:pt modelId="{B10BA583-C544-44BE-9210-AC526529BD76}" type="pres">
      <dgm:prSet presAssocID="{09E78E9C-76FB-4D79-9E82-33DFEEA74688}" presName="node" presStyleLbl="alignAccFollowNode1" presStyleIdx="2" presStyleCnt="3" custScaleX="62865" custScaleY="73869" custLinFactNeighborX="55054">
        <dgm:presLayoutVars>
          <dgm:bulletEnabled val="1"/>
        </dgm:presLayoutVars>
      </dgm:prSet>
      <dgm:spPr/>
      <dgm:t>
        <a:bodyPr/>
        <a:lstStyle/>
        <a:p>
          <a:endParaRPr lang="en-US"/>
        </a:p>
      </dgm:t>
    </dgm:pt>
  </dgm:ptLst>
  <dgm:cxnLst>
    <dgm:cxn modelId="{70B6482C-29E9-4B57-9EED-8C8C563FEF37}" type="presOf" srcId="{A0A59027-CBC8-4F9B-9FEB-150925D8D1F1}" destId="{3CF8B801-8946-4CFF-B73D-18FC363D9EF7}" srcOrd="0" destOrd="0" presId="urn:microsoft.com/office/officeart/2005/8/layout/lProcess3"/>
    <dgm:cxn modelId="{642D0525-0D0B-430D-8606-138304BBDC12}" type="presOf" srcId="{C46926CF-3E87-4431-A1E3-73211A32DA68}" destId="{5CC531A9-4103-4BE6-80AB-D71E8CBF9635}" srcOrd="0" destOrd="0" presId="urn:microsoft.com/office/officeart/2005/8/layout/lProcess3"/>
    <dgm:cxn modelId="{F8627E09-A0B8-4FC5-871F-0CB588FF1B8A}" srcId="{74EEA383-6603-4BCC-BB5D-9BF93CDD0BBE}" destId="{09E78E9C-76FB-4D79-9E82-33DFEEA74688}" srcOrd="2" destOrd="0" parTransId="{0413EDF3-7E19-48B0-B912-9306BD29A346}" sibTransId="{45BB9D2E-B6E3-41D0-AC17-03C6EE4FB8F6}"/>
    <dgm:cxn modelId="{BFAEAE20-814B-48C2-B3C1-6B2E670A715A}" type="presOf" srcId="{09E78E9C-76FB-4D79-9E82-33DFEEA74688}" destId="{B10BA583-C544-44BE-9210-AC526529BD76}" srcOrd="0" destOrd="0" presId="urn:microsoft.com/office/officeart/2005/8/layout/lProcess3"/>
    <dgm:cxn modelId="{6DF7A381-FA51-42CA-B019-C32FD5D64F5D}" srcId="{74EEA383-6603-4BCC-BB5D-9BF93CDD0BBE}" destId="{C46926CF-3E87-4431-A1E3-73211A32DA68}" srcOrd="0" destOrd="0" parTransId="{2E07C4F8-8233-414B-A09E-7C6997F5706E}" sibTransId="{FE46CB65-695F-4AC2-B91D-66F941AB1E7C}"/>
    <dgm:cxn modelId="{770E8A66-5256-465E-882B-945DF82C9990}" type="presOf" srcId="{74EEA383-6603-4BCC-BB5D-9BF93CDD0BBE}" destId="{AA19AAA6-67C6-4814-A404-6A5EEF963A0C}" srcOrd="0" destOrd="0" presId="urn:microsoft.com/office/officeart/2005/8/layout/lProcess3"/>
    <dgm:cxn modelId="{D0719F22-1C3E-4E6E-AD35-FCDC914CB690}" srcId="{74EEA383-6603-4BCC-BB5D-9BF93CDD0BBE}" destId="{A0A59027-CBC8-4F9B-9FEB-150925D8D1F1}" srcOrd="1" destOrd="0" parTransId="{6A550EB8-A4A9-4098-B62E-2D80CB852E96}" sibTransId="{E6A50602-3F45-4D60-B189-2919377D1905}"/>
    <dgm:cxn modelId="{506FE315-7B2E-41B4-93EE-DB690445C7F6}" srcId="{135025FA-4EC9-470A-A6D8-2504FC09C364}" destId="{74EEA383-6603-4BCC-BB5D-9BF93CDD0BBE}" srcOrd="0" destOrd="0" parTransId="{F384F7F7-B84E-47C5-BD58-87E381F0F6A1}" sibTransId="{E0F7598F-06C6-4919-BDB8-65DF86950E96}"/>
    <dgm:cxn modelId="{A7F275CE-A6F7-48A3-96ED-F1D74FE7299F}" type="presOf" srcId="{135025FA-4EC9-470A-A6D8-2504FC09C364}" destId="{97603E0A-4CEE-4341-AD0F-071ADEDA3133}" srcOrd="0" destOrd="0" presId="urn:microsoft.com/office/officeart/2005/8/layout/lProcess3"/>
    <dgm:cxn modelId="{CFC0A9A5-2CCB-478D-AFBE-410BA493C453}" type="presParOf" srcId="{97603E0A-4CEE-4341-AD0F-071ADEDA3133}" destId="{0760E5D3-B4F1-4D68-A6E9-16C6E6AB068E}" srcOrd="0" destOrd="0" presId="urn:microsoft.com/office/officeart/2005/8/layout/lProcess3"/>
    <dgm:cxn modelId="{52C3757C-10DC-4E41-9456-8A2078320A71}" type="presParOf" srcId="{0760E5D3-B4F1-4D68-A6E9-16C6E6AB068E}" destId="{AA19AAA6-67C6-4814-A404-6A5EEF963A0C}" srcOrd="0" destOrd="0" presId="urn:microsoft.com/office/officeart/2005/8/layout/lProcess3"/>
    <dgm:cxn modelId="{C9905DCC-B1BD-4E8A-B62B-7F49F744B8D2}" type="presParOf" srcId="{0760E5D3-B4F1-4D68-A6E9-16C6E6AB068E}" destId="{901E2A95-6D66-4111-B0D7-B8891BDFE95A}" srcOrd="1" destOrd="0" presId="urn:microsoft.com/office/officeart/2005/8/layout/lProcess3"/>
    <dgm:cxn modelId="{29EDDB95-2DCA-4A9B-B014-3CD1F5752340}" type="presParOf" srcId="{0760E5D3-B4F1-4D68-A6E9-16C6E6AB068E}" destId="{5CC531A9-4103-4BE6-80AB-D71E8CBF9635}" srcOrd="2" destOrd="0" presId="urn:microsoft.com/office/officeart/2005/8/layout/lProcess3"/>
    <dgm:cxn modelId="{551598E3-D5DF-4FE9-B54B-668652BC7A53}" type="presParOf" srcId="{0760E5D3-B4F1-4D68-A6E9-16C6E6AB068E}" destId="{B5649439-8A9D-4AE3-A9E9-8B891CF8A331}" srcOrd="3" destOrd="0" presId="urn:microsoft.com/office/officeart/2005/8/layout/lProcess3"/>
    <dgm:cxn modelId="{C8AC8199-3FFB-47F5-B3CA-042B9348E7F6}" type="presParOf" srcId="{0760E5D3-B4F1-4D68-A6E9-16C6E6AB068E}" destId="{3CF8B801-8946-4CFF-B73D-18FC363D9EF7}" srcOrd="4" destOrd="0" presId="urn:microsoft.com/office/officeart/2005/8/layout/lProcess3"/>
    <dgm:cxn modelId="{9FEB6D91-A512-46B6-955A-8624518CDEF7}" type="presParOf" srcId="{0760E5D3-B4F1-4D68-A6E9-16C6E6AB068E}" destId="{3ED4FC31-06BA-4C89-BA9A-31C01BE7A999}" srcOrd="5" destOrd="0" presId="urn:microsoft.com/office/officeart/2005/8/layout/lProcess3"/>
    <dgm:cxn modelId="{DEE1B987-9608-479B-B813-D1789C2C7075}" type="presParOf" srcId="{0760E5D3-B4F1-4D68-A6E9-16C6E6AB068E}" destId="{B10BA583-C544-44BE-9210-AC526529BD76}" srcOrd="6" destOrd="0" presId="urn:microsoft.com/office/officeart/2005/8/layout/lProcess3"/>
  </dgm:cxnLst>
  <dgm:bg/>
  <dgm:whole/>
</dgm:dataModel>
</file>

<file path=ppt/diagrams/data5.xml><?xml version="1.0" encoding="utf-8"?>
<dgm:dataModel xmlns:dgm="http://schemas.openxmlformats.org/drawingml/2006/diagram" xmlns:a="http://schemas.openxmlformats.org/drawingml/2006/main">
  <dgm:ptLst>
    <dgm:pt modelId="{135025FA-4EC9-470A-A6D8-2504FC09C364}" type="doc">
      <dgm:prSet loTypeId="urn:microsoft.com/office/officeart/2005/8/layout/lProcess3" loCatId="process" qsTypeId="urn:microsoft.com/office/officeart/2005/8/quickstyle/3d3" qsCatId="3D" csTypeId="urn:microsoft.com/office/officeart/2005/8/colors/accent0_3" csCatId="mainScheme" phldr="1"/>
      <dgm:spPr/>
      <dgm:t>
        <a:bodyPr/>
        <a:lstStyle/>
        <a:p>
          <a:endParaRPr lang="en-US"/>
        </a:p>
      </dgm:t>
    </dgm:pt>
    <dgm:pt modelId="{74EEA383-6603-4BCC-BB5D-9BF93CDD0BBE}">
      <dgm:prSet custT="1"/>
      <dgm:spPr>
        <a:solidFill>
          <a:srgbClr val="BC8F00"/>
        </a:solidFill>
      </dgm:spPr>
      <dgm:t>
        <a:bodyPr/>
        <a:lstStyle/>
        <a:p>
          <a:pPr rtl="0"/>
          <a:r>
            <a:rPr lang="en-US" sz="1000" b="1" dirty="0" smtClean="0"/>
            <a:t>WP2. Design of workflow orchestration and enactment using Windows Workflow Foundation </a:t>
          </a:r>
          <a:endParaRPr lang="en-US" sz="1000" b="1" dirty="0">
            <a:solidFill>
              <a:schemeClr val="bg1"/>
            </a:solidFill>
          </a:endParaRPr>
        </a:p>
      </dgm:t>
    </dgm:pt>
    <dgm:pt modelId="{F384F7F7-B84E-47C5-BD58-87E381F0F6A1}" type="parTrans" cxnId="{506FE315-7B2E-41B4-93EE-DB690445C7F6}">
      <dgm:prSet/>
      <dgm:spPr/>
      <dgm:t>
        <a:bodyPr/>
        <a:lstStyle/>
        <a:p>
          <a:endParaRPr lang="en-US" sz="2000"/>
        </a:p>
      </dgm:t>
    </dgm:pt>
    <dgm:pt modelId="{E0F7598F-06C6-4919-BDB8-65DF86950E96}" type="sibTrans" cxnId="{506FE315-7B2E-41B4-93EE-DB690445C7F6}">
      <dgm:prSet/>
      <dgm:spPr/>
      <dgm:t>
        <a:bodyPr/>
        <a:lstStyle/>
        <a:p>
          <a:endParaRPr lang="en-US" sz="2000"/>
        </a:p>
      </dgm:t>
    </dgm:pt>
    <dgm:pt modelId="{57752B6B-9FAE-4EA9-A76B-61437421AB82}">
      <dgm:prSet custT="1"/>
      <dgm:spPr>
        <a:solidFill>
          <a:srgbClr val="FFE48F"/>
        </a:solidFill>
      </dgm:spPr>
      <dgm:t>
        <a:bodyPr/>
        <a:lstStyle/>
        <a:p>
          <a:pPr rtl="0"/>
          <a:r>
            <a:rPr lang="en-GB" sz="1000" b="0" dirty="0" smtClean="0"/>
            <a:t>Look for appropriate Workflow Workbench</a:t>
          </a:r>
          <a:endParaRPr lang="en-US" sz="1000" b="0" dirty="0"/>
        </a:p>
      </dgm:t>
    </dgm:pt>
    <dgm:pt modelId="{169E929F-63E0-4BE4-9E2F-8F92FBE0F7B3}" type="sibTrans" cxnId="{3664A720-A35C-4723-ABC0-4AC414E2ABE2}">
      <dgm:prSet/>
      <dgm:spPr/>
      <dgm:t>
        <a:bodyPr/>
        <a:lstStyle/>
        <a:p>
          <a:endParaRPr lang="en-US" sz="2000"/>
        </a:p>
      </dgm:t>
    </dgm:pt>
    <dgm:pt modelId="{D8FF95BD-AA13-4258-944F-FDDA12F38D2F}" type="parTrans" cxnId="{3664A720-A35C-4723-ABC0-4AC414E2ABE2}">
      <dgm:prSet/>
      <dgm:spPr/>
      <dgm:t>
        <a:bodyPr/>
        <a:lstStyle/>
        <a:p>
          <a:endParaRPr lang="en-US" sz="2000"/>
        </a:p>
      </dgm:t>
    </dgm:pt>
    <dgm:pt modelId="{97603E0A-4CEE-4341-AD0F-071ADEDA3133}" type="pres">
      <dgm:prSet presAssocID="{135025FA-4EC9-470A-A6D8-2504FC09C364}" presName="Name0" presStyleCnt="0">
        <dgm:presLayoutVars>
          <dgm:chPref val="3"/>
          <dgm:dir/>
          <dgm:animLvl val="lvl"/>
          <dgm:resizeHandles/>
        </dgm:presLayoutVars>
      </dgm:prSet>
      <dgm:spPr/>
      <dgm:t>
        <a:bodyPr/>
        <a:lstStyle/>
        <a:p>
          <a:endParaRPr lang="en-US"/>
        </a:p>
      </dgm:t>
    </dgm:pt>
    <dgm:pt modelId="{0760E5D3-B4F1-4D68-A6E9-16C6E6AB068E}" type="pres">
      <dgm:prSet presAssocID="{74EEA383-6603-4BCC-BB5D-9BF93CDD0BBE}" presName="horFlow" presStyleCnt="0"/>
      <dgm:spPr/>
      <dgm:t>
        <a:bodyPr/>
        <a:lstStyle/>
        <a:p>
          <a:endParaRPr lang="en-US"/>
        </a:p>
      </dgm:t>
    </dgm:pt>
    <dgm:pt modelId="{AA19AAA6-67C6-4814-A404-6A5EEF963A0C}" type="pres">
      <dgm:prSet presAssocID="{74EEA383-6603-4BCC-BB5D-9BF93CDD0BBE}" presName="bigChev" presStyleLbl="node1" presStyleIdx="0" presStyleCnt="1" custFlipHor="0" custScaleX="150647" custScaleY="132243" custLinFactNeighborX="-5631" custLinFactNeighborY="-7080"/>
      <dgm:spPr/>
      <dgm:t>
        <a:bodyPr/>
        <a:lstStyle/>
        <a:p>
          <a:endParaRPr lang="en-US"/>
        </a:p>
      </dgm:t>
    </dgm:pt>
    <dgm:pt modelId="{39C60E09-1EBF-43FC-BEA6-3750368F7B1B}" type="pres">
      <dgm:prSet presAssocID="{D8FF95BD-AA13-4258-944F-FDDA12F38D2F}" presName="parTrans" presStyleCnt="0"/>
      <dgm:spPr/>
    </dgm:pt>
    <dgm:pt modelId="{8FC617E2-684E-4BFB-B816-B19903A6973A}" type="pres">
      <dgm:prSet presAssocID="{57752B6B-9FAE-4EA9-A76B-61437421AB82}" presName="node" presStyleLbl="alignAccFollowNode1" presStyleIdx="0" presStyleCnt="1" custScaleX="131728" custScaleY="117421">
        <dgm:presLayoutVars>
          <dgm:bulletEnabled val="1"/>
        </dgm:presLayoutVars>
      </dgm:prSet>
      <dgm:spPr/>
      <dgm:t>
        <a:bodyPr/>
        <a:lstStyle/>
        <a:p>
          <a:endParaRPr lang="en-US"/>
        </a:p>
      </dgm:t>
    </dgm:pt>
  </dgm:ptLst>
  <dgm:cxnLst>
    <dgm:cxn modelId="{E586CB96-B1E6-4BB1-95B5-A66FEF507540}" type="presOf" srcId="{57752B6B-9FAE-4EA9-A76B-61437421AB82}" destId="{8FC617E2-684E-4BFB-B816-B19903A6973A}" srcOrd="0" destOrd="0" presId="urn:microsoft.com/office/officeart/2005/8/layout/lProcess3"/>
    <dgm:cxn modelId="{3664A720-A35C-4723-ABC0-4AC414E2ABE2}" srcId="{74EEA383-6603-4BCC-BB5D-9BF93CDD0BBE}" destId="{57752B6B-9FAE-4EA9-A76B-61437421AB82}" srcOrd="0" destOrd="0" parTransId="{D8FF95BD-AA13-4258-944F-FDDA12F38D2F}" sibTransId="{169E929F-63E0-4BE4-9E2F-8F92FBE0F7B3}"/>
    <dgm:cxn modelId="{9F5C3601-F093-4762-8B0B-A7E478F0CFF7}" type="presOf" srcId="{74EEA383-6603-4BCC-BB5D-9BF93CDD0BBE}" destId="{AA19AAA6-67C6-4814-A404-6A5EEF963A0C}" srcOrd="0" destOrd="0" presId="urn:microsoft.com/office/officeart/2005/8/layout/lProcess3"/>
    <dgm:cxn modelId="{506FE315-7B2E-41B4-93EE-DB690445C7F6}" srcId="{135025FA-4EC9-470A-A6D8-2504FC09C364}" destId="{74EEA383-6603-4BCC-BB5D-9BF93CDD0BBE}" srcOrd="0" destOrd="0" parTransId="{F384F7F7-B84E-47C5-BD58-87E381F0F6A1}" sibTransId="{E0F7598F-06C6-4919-BDB8-65DF86950E96}"/>
    <dgm:cxn modelId="{F51BABAC-AB43-4D4C-8CEB-4EE977EADBAE}" type="presOf" srcId="{135025FA-4EC9-470A-A6D8-2504FC09C364}" destId="{97603E0A-4CEE-4341-AD0F-071ADEDA3133}" srcOrd="0" destOrd="0" presId="urn:microsoft.com/office/officeart/2005/8/layout/lProcess3"/>
    <dgm:cxn modelId="{36349B89-AD5F-4B6D-A923-C1B3BD5DF932}" type="presParOf" srcId="{97603E0A-4CEE-4341-AD0F-071ADEDA3133}" destId="{0760E5D3-B4F1-4D68-A6E9-16C6E6AB068E}" srcOrd="0" destOrd="0" presId="urn:microsoft.com/office/officeart/2005/8/layout/lProcess3"/>
    <dgm:cxn modelId="{9E63B1FE-E9E4-4B9F-B5A6-805F306113C3}" type="presParOf" srcId="{0760E5D3-B4F1-4D68-A6E9-16C6E6AB068E}" destId="{AA19AAA6-67C6-4814-A404-6A5EEF963A0C}" srcOrd="0" destOrd="0" presId="urn:microsoft.com/office/officeart/2005/8/layout/lProcess3"/>
    <dgm:cxn modelId="{40F94A6B-5D4A-4F7A-ADF0-1E4BA63E91D1}" type="presParOf" srcId="{0760E5D3-B4F1-4D68-A6E9-16C6E6AB068E}" destId="{39C60E09-1EBF-43FC-BEA6-3750368F7B1B}" srcOrd="1" destOrd="0" presId="urn:microsoft.com/office/officeart/2005/8/layout/lProcess3"/>
    <dgm:cxn modelId="{18C38B5E-E1CB-4CEB-A508-ADFC545902DB}" type="presParOf" srcId="{0760E5D3-B4F1-4D68-A6E9-16C6E6AB068E}" destId="{8FC617E2-684E-4BFB-B816-B19903A6973A}" srcOrd="2" destOrd="0" presId="urn:microsoft.com/office/officeart/2005/8/layout/lProcess3"/>
  </dgm:cxnLst>
  <dgm:bg/>
  <dgm:whole/>
</dgm:dataModel>
</file>

<file path=ppt/diagrams/data6.xml><?xml version="1.0" encoding="utf-8"?>
<dgm:dataModel xmlns:dgm="http://schemas.openxmlformats.org/drawingml/2006/diagram" xmlns:a="http://schemas.openxmlformats.org/drawingml/2006/main">
  <dgm:ptLst>
    <dgm:pt modelId="{135025FA-4EC9-470A-A6D8-2504FC09C364}" type="doc">
      <dgm:prSet loTypeId="urn:microsoft.com/office/officeart/2005/8/layout/lProcess3" loCatId="process" qsTypeId="urn:microsoft.com/office/officeart/2005/8/quickstyle/3d3" qsCatId="3D" csTypeId="urn:microsoft.com/office/officeart/2005/8/colors/accent6_4" csCatId="accent6" phldr="1"/>
      <dgm:spPr/>
      <dgm:t>
        <a:bodyPr/>
        <a:lstStyle/>
        <a:p>
          <a:endParaRPr lang="en-US"/>
        </a:p>
      </dgm:t>
    </dgm:pt>
    <dgm:pt modelId="{74EEA383-6603-4BCC-BB5D-9BF93CDD0BBE}">
      <dgm:prSet custT="1"/>
      <dgm:spPr>
        <a:solidFill>
          <a:srgbClr val="BC5E00"/>
        </a:solidFill>
      </dgm:spPr>
      <dgm:t>
        <a:bodyPr/>
        <a:lstStyle/>
        <a:p>
          <a:pPr rtl="0"/>
          <a:r>
            <a:rPr lang="en-US" sz="1000" b="1" dirty="0" smtClean="0"/>
            <a:t>WP</a:t>
          </a:r>
          <a:r>
            <a:rPr lang="en-US" sz="1000" b="1" dirty="0" smtClean="0">
              <a:solidFill>
                <a:schemeClr val="bg1"/>
              </a:solidFill>
            </a:rPr>
            <a:t>3. Incorporation of existing imaging and visualization toolkits. </a:t>
          </a:r>
          <a:endParaRPr lang="en-US" sz="1000" b="1" dirty="0"/>
        </a:p>
      </dgm:t>
    </dgm:pt>
    <dgm:pt modelId="{F384F7F7-B84E-47C5-BD58-87E381F0F6A1}" type="parTrans" cxnId="{506FE315-7B2E-41B4-93EE-DB690445C7F6}">
      <dgm:prSet/>
      <dgm:spPr/>
      <dgm:t>
        <a:bodyPr/>
        <a:lstStyle/>
        <a:p>
          <a:endParaRPr lang="en-US" sz="1000"/>
        </a:p>
      </dgm:t>
    </dgm:pt>
    <dgm:pt modelId="{E0F7598F-06C6-4919-BDB8-65DF86950E96}" type="sibTrans" cxnId="{506FE315-7B2E-41B4-93EE-DB690445C7F6}">
      <dgm:prSet/>
      <dgm:spPr/>
      <dgm:t>
        <a:bodyPr/>
        <a:lstStyle/>
        <a:p>
          <a:endParaRPr lang="en-US" sz="1000"/>
        </a:p>
      </dgm:t>
    </dgm:pt>
    <dgm:pt modelId="{AD58063B-B97F-452F-97D6-3E6C094BB341}">
      <dgm:prSet custT="1"/>
      <dgm:spPr>
        <a:solidFill>
          <a:srgbClr val="FFDCB9"/>
        </a:solidFill>
      </dgm:spPr>
      <dgm:t>
        <a:bodyPr/>
        <a:lstStyle/>
        <a:p>
          <a:pPr rtl="0"/>
          <a:r>
            <a:rPr lang="en-GB" sz="1000" b="0" dirty="0" smtClean="0">
              <a:solidFill>
                <a:schemeClr val="tx1"/>
              </a:solidFill>
            </a:rPr>
            <a:t>Assess licensing issues</a:t>
          </a:r>
          <a:endParaRPr lang="en-US" sz="1000" b="0" dirty="0">
            <a:solidFill>
              <a:schemeClr val="tx1"/>
            </a:solidFill>
          </a:endParaRPr>
        </a:p>
      </dgm:t>
    </dgm:pt>
    <dgm:pt modelId="{8F8B6985-9B92-436B-B8B1-36F6DC11018F}" type="parTrans" cxnId="{D0340706-7ACA-431D-B59B-FD2B050E8668}">
      <dgm:prSet/>
      <dgm:spPr/>
      <dgm:t>
        <a:bodyPr/>
        <a:lstStyle/>
        <a:p>
          <a:endParaRPr lang="en-US" sz="1000"/>
        </a:p>
      </dgm:t>
    </dgm:pt>
    <dgm:pt modelId="{80D4669E-DD41-4D28-AFDF-439F87B0ECD1}" type="sibTrans" cxnId="{D0340706-7ACA-431D-B59B-FD2B050E8668}">
      <dgm:prSet/>
      <dgm:spPr/>
      <dgm:t>
        <a:bodyPr/>
        <a:lstStyle/>
        <a:p>
          <a:endParaRPr lang="en-US" sz="1000"/>
        </a:p>
      </dgm:t>
    </dgm:pt>
    <dgm:pt modelId="{3F016A67-19B3-4B18-A25D-A6B01EFD1A5A}">
      <dgm:prSet custT="1"/>
      <dgm:spPr>
        <a:solidFill>
          <a:srgbClr val="FFDCB9"/>
        </a:solidFill>
      </dgm:spPr>
      <dgm:t>
        <a:bodyPr/>
        <a:lstStyle/>
        <a:p>
          <a:pPr rtl="0"/>
          <a:r>
            <a:rPr lang="en-GB" sz="1000" b="0" dirty="0" smtClean="0">
              <a:solidFill>
                <a:schemeClr val="tx1"/>
              </a:solidFill>
            </a:rPr>
            <a:t>Evaluate access mode (as .dll, WS, etc)</a:t>
          </a:r>
        </a:p>
      </dgm:t>
    </dgm:pt>
    <dgm:pt modelId="{0A167FE1-88B7-44CF-97B4-574B4AAA0308}" type="parTrans" cxnId="{09D95C20-5C60-4A02-93BA-805B588C5212}">
      <dgm:prSet/>
      <dgm:spPr/>
      <dgm:t>
        <a:bodyPr/>
        <a:lstStyle/>
        <a:p>
          <a:endParaRPr lang="en-US" sz="1000"/>
        </a:p>
      </dgm:t>
    </dgm:pt>
    <dgm:pt modelId="{3732640C-16C7-466A-9D76-489558A29155}" type="sibTrans" cxnId="{09D95C20-5C60-4A02-93BA-805B588C5212}">
      <dgm:prSet/>
      <dgm:spPr/>
      <dgm:t>
        <a:bodyPr/>
        <a:lstStyle/>
        <a:p>
          <a:endParaRPr lang="en-US" sz="1000"/>
        </a:p>
      </dgm:t>
    </dgm:pt>
    <dgm:pt modelId="{C5373402-3BBC-4541-89FD-315BEE1EE9D1}">
      <dgm:prSet custT="1"/>
      <dgm:spPr>
        <a:solidFill>
          <a:srgbClr val="FFDCB9"/>
        </a:solidFill>
      </dgm:spPr>
      <dgm:t>
        <a:bodyPr/>
        <a:lstStyle/>
        <a:p>
          <a:pPr rtl="0"/>
          <a:r>
            <a:rPr lang="en-GB" sz="1000" b="0" dirty="0" smtClean="0">
              <a:solidFill>
                <a:schemeClr val="tx1"/>
              </a:solidFill>
            </a:rPr>
            <a:t>Generate appropriate WS</a:t>
          </a:r>
        </a:p>
      </dgm:t>
    </dgm:pt>
    <dgm:pt modelId="{3BB18EA4-C34D-4D2D-9F5A-68D1B11461F4}" type="parTrans" cxnId="{C1FD09E4-DC84-41BA-B659-8DF77C95E136}">
      <dgm:prSet/>
      <dgm:spPr/>
      <dgm:t>
        <a:bodyPr/>
        <a:lstStyle/>
        <a:p>
          <a:endParaRPr lang="en-US" sz="1000"/>
        </a:p>
      </dgm:t>
    </dgm:pt>
    <dgm:pt modelId="{6675EBEB-665E-4257-8284-28B0ABFE3582}" type="sibTrans" cxnId="{C1FD09E4-DC84-41BA-B659-8DF77C95E136}">
      <dgm:prSet/>
      <dgm:spPr/>
      <dgm:t>
        <a:bodyPr/>
        <a:lstStyle/>
        <a:p>
          <a:endParaRPr lang="en-US" sz="1000"/>
        </a:p>
      </dgm:t>
    </dgm:pt>
    <dgm:pt modelId="{97603E0A-4CEE-4341-AD0F-071ADEDA3133}" type="pres">
      <dgm:prSet presAssocID="{135025FA-4EC9-470A-A6D8-2504FC09C364}" presName="Name0" presStyleCnt="0">
        <dgm:presLayoutVars>
          <dgm:chPref val="3"/>
          <dgm:dir/>
          <dgm:animLvl val="lvl"/>
          <dgm:resizeHandles/>
        </dgm:presLayoutVars>
      </dgm:prSet>
      <dgm:spPr/>
      <dgm:t>
        <a:bodyPr/>
        <a:lstStyle/>
        <a:p>
          <a:endParaRPr lang="en-US"/>
        </a:p>
      </dgm:t>
    </dgm:pt>
    <dgm:pt modelId="{0760E5D3-B4F1-4D68-A6E9-16C6E6AB068E}" type="pres">
      <dgm:prSet presAssocID="{74EEA383-6603-4BCC-BB5D-9BF93CDD0BBE}" presName="horFlow" presStyleCnt="0"/>
      <dgm:spPr/>
    </dgm:pt>
    <dgm:pt modelId="{AA19AAA6-67C6-4814-A404-6A5EEF963A0C}" type="pres">
      <dgm:prSet presAssocID="{74EEA383-6603-4BCC-BB5D-9BF93CDD0BBE}" presName="bigChev" presStyleLbl="node1" presStyleIdx="0" presStyleCnt="1" custScaleX="113343"/>
      <dgm:spPr/>
      <dgm:t>
        <a:bodyPr/>
        <a:lstStyle/>
        <a:p>
          <a:endParaRPr lang="en-US"/>
        </a:p>
      </dgm:t>
    </dgm:pt>
    <dgm:pt modelId="{40C95B0A-B1BC-43C9-83C9-F29C8B29A68C}" type="pres">
      <dgm:prSet presAssocID="{8F8B6985-9B92-436B-B8B1-36F6DC11018F}" presName="parTrans" presStyleCnt="0"/>
      <dgm:spPr/>
    </dgm:pt>
    <dgm:pt modelId="{71428CDA-DFFC-4FE4-833F-75A0F1EC563D}" type="pres">
      <dgm:prSet presAssocID="{AD58063B-B97F-452F-97D6-3E6C094BB341}" presName="node" presStyleLbl="alignAccFollowNode1" presStyleIdx="0" presStyleCnt="3" custScaleX="79818" custScaleY="98681">
        <dgm:presLayoutVars>
          <dgm:bulletEnabled val="1"/>
        </dgm:presLayoutVars>
      </dgm:prSet>
      <dgm:spPr/>
      <dgm:t>
        <a:bodyPr/>
        <a:lstStyle/>
        <a:p>
          <a:endParaRPr lang="en-US"/>
        </a:p>
      </dgm:t>
    </dgm:pt>
    <dgm:pt modelId="{458C4BAE-B987-4F0E-997A-0D50FCC97CB9}" type="pres">
      <dgm:prSet presAssocID="{80D4669E-DD41-4D28-AFDF-439F87B0ECD1}" presName="sibTrans" presStyleCnt="0"/>
      <dgm:spPr/>
    </dgm:pt>
    <dgm:pt modelId="{1F36B69E-AD3D-42D7-B86C-A2611BD1319E}" type="pres">
      <dgm:prSet presAssocID="{3F016A67-19B3-4B18-A25D-A6B01EFD1A5A}" presName="node" presStyleLbl="alignAccFollowNode1" presStyleIdx="1" presStyleCnt="3" custScaleX="107589" custScaleY="103011" custLinFactNeighborX="-15431" custLinFactNeighborY="2165">
        <dgm:presLayoutVars>
          <dgm:bulletEnabled val="1"/>
        </dgm:presLayoutVars>
      </dgm:prSet>
      <dgm:spPr/>
      <dgm:t>
        <a:bodyPr/>
        <a:lstStyle/>
        <a:p>
          <a:endParaRPr lang="en-US"/>
        </a:p>
      </dgm:t>
    </dgm:pt>
    <dgm:pt modelId="{01627B46-6D64-414B-9BDB-83661F9AA69B}" type="pres">
      <dgm:prSet presAssocID="{3732640C-16C7-466A-9D76-489558A29155}" presName="sibTrans" presStyleCnt="0"/>
      <dgm:spPr/>
    </dgm:pt>
    <dgm:pt modelId="{1745D062-CDCA-4CB6-B3A6-27A39BE02176}" type="pres">
      <dgm:prSet presAssocID="{C5373402-3BBC-4541-89FD-315BEE1EE9D1}" presName="node" presStyleLbl="alignAccFollowNode1" presStyleIdx="2" presStyleCnt="3" custScaleX="90423" custScaleY="98681" custLinFactNeighborX="-23932">
        <dgm:presLayoutVars>
          <dgm:bulletEnabled val="1"/>
        </dgm:presLayoutVars>
      </dgm:prSet>
      <dgm:spPr/>
      <dgm:t>
        <a:bodyPr/>
        <a:lstStyle/>
        <a:p>
          <a:endParaRPr lang="en-US"/>
        </a:p>
      </dgm:t>
    </dgm:pt>
  </dgm:ptLst>
  <dgm:cxnLst>
    <dgm:cxn modelId="{D282EEC9-D552-45C5-BEE3-C7BEE50EE5D5}" type="presOf" srcId="{AD58063B-B97F-452F-97D6-3E6C094BB341}" destId="{71428CDA-DFFC-4FE4-833F-75A0F1EC563D}" srcOrd="0" destOrd="0" presId="urn:microsoft.com/office/officeart/2005/8/layout/lProcess3"/>
    <dgm:cxn modelId="{C740A337-5FA2-4E92-ADF9-7772AD820D16}" type="presOf" srcId="{135025FA-4EC9-470A-A6D8-2504FC09C364}" destId="{97603E0A-4CEE-4341-AD0F-071ADEDA3133}" srcOrd="0" destOrd="0" presId="urn:microsoft.com/office/officeart/2005/8/layout/lProcess3"/>
    <dgm:cxn modelId="{3A184726-B053-4A9C-9770-D5A1103FE3F3}" type="presOf" srcId="{3F016A67-19B3-4B18-A25D-A6B01EFD1A5A}" destId="{1F36B69E-AD3D-42D7-B86C-A2611BD1319E}" srcOrd="0" destOrd="0" presId="urn:microsoft.com/office/officeart/2005/8/layout/lProcess3"/>
    <dgm:cxn modelId="{8135758B-5193-4AF4-97F4-BA1AC7EDD039}" type="presOf" srcId="{74EEA383-6603-4BCC-BB5D-9BF93CDD0BBE}" destId="{AA19AAA6-67C6-4814-A404-6A5EEF963A0C}" srcOrd="0" destOrd="0" presId="urn:microsoft.com/office/officeart/2005/8/layout/lProcess3"/>
    <dgm:cxn modelId="{C1FD09E4-DC84-41BA-B659-8DF77C95E136}" srcId="{74EEA383-6603-4BCC-BB5D-9BF93CDD0BBE}" destId="{C5373402-3BBC-4541-89FD-315BEE1EE9D1}" srcOrd="2" destOrd="0" parTransId="{3BB18EA4-C34D-4D2D-9F5A-68D1B11461F4}" sibTransId="{6675EBEB-665E-4257-8284-28B0ABFE3582}"/>
    <dgm:cxn modelId="{D0340706-7ACA-431D-B59B-FD2B050E8668}" srcId="{74EEA383-6603-4BCC-BB5D-9BF93CDD0BBE}" destId="{AD58063B-B97F-452F-97D6-3E6C094BB341}" srcOrd="0" destOrd="0" parTransId="{8F8B6985-9B92-436B-B8B1-36F6DC11018F}" sibTransId="{80D4669E-DD41-4D28-AFDF-439F87B0ECD1}"/>
    <dgm:cxn modelId="{09D95C20-5C60-4A02-93BA-805B588C5212}" srcId="{74EEA383-6603-4BCC-BB5D-9BF93CDD0BBE}" destId="{3F016A67-19B3-4B18-A25D-A6B01EFD1A5A}" srcOrd="1" destOrd="0" parTransId="{0A167FE1-88B7-44CF-97B4-574B4AAA0308}" sibTransId="{3732640C-16C7-466A-9D76-489558A29155}"/>
    <dgm:cxn modelId="{506FE315-7B2E-41B4-93EE-DB690445C7F6}" srcId="{135025FA-4EC9-470A-A6D8-2504FC09C364}" destId="{74EEA383-6603-4BCC-BB5D-9BF93CDD0BBE}" srcOrd="0" destOrd="0" parTransId="{F384F7F7-B84E-47C5-BD58-87E381F0F6A1}" sibTransId="{E0F7598F-06C6-4919-BDB8-65DF86950E96}"/>
    <dgm:cxn modelId="{A3C52DDD-438C-4DC4-8E53-11CE6C4BDB5B}" type="presOf" srcId="{C5373402-3BBC-4541-89FD-315BEE1EE9D1}" destId="{1745D062-CDCA-4CB6-B3A6-27A39BE02176}" srcOrd="0" destOrd="0" presId="urn:microsoft.com/office/officeart/2005/8/layout/lProcess3"/>
    <dgm:cxn modelId="{10FE7C59-4F44-415D-8461-7B764C049305}" type="presParOf" srcId="{97603E0A-4CEE-4341-AD0F-071ADEDA3133}" destId="{0760E5D3-B4F1-4D68-A6E9-16C6E6AB068E}" srcOrd="0" destOrd="0" presId="urn:microsoft.com/office/officeart/2005/8/layout/lProcess3"/>
    <dgm:cxn modelId="{51DD65D4-EC9F-4FB1-B4C8-BDF739B8A91A}" type="presParOf" srcId="{0760E5D3-B4F1-4D68-A6E9-16C6E6AB068E}" destId="{AA19AAA6-67C6-4814-A404-6A5EEF963A0C}" srcOrd="0" destOrd="0" presId="urn:microsoft.com/office/officeart/2005/8/layout/lProcess3"/>
    <dgm:cxn modelId="{BF434743-6A35-4525-AB39-FDEA249D2AE8}" type="presParOf" srcId="{0760E5D3-B4F1-4D68-A6E9-16C6E6AB068E}" destId="{40C95B0A-B1BC-43C9-83C9-F29C8B29A68C}" srcOrd="1" destOrd="0" presId="urn:microsoft.com/office/officeart/2005/8/layout/lProcess3"/>
    <dgm:cxn modelId="{B6B4E05A-9CFA-4C89-9527-F90CACF686CF}" type="presParOf" srcId="{0760E5D3-B4F1-4D68-A6E9-16C6E6AB068E}" destId="{71428CDA-DFFC-4FE4-833F-75A0F1EC563D}" srcOrd="2" destOrd="0" presId="urn:microsoft.com/office/officeart/2005/8/layout/lProcess3"/>
    <dgm:cxn modelId="{B5B3115B-1E4D-42BB-92B9-6F0AED931413}" type="presParOf" srcId="{0760E5D3-B4F1-4D68-A6E9-16C6E6AB068E}" destId="{458C4BAE-B987-4F0E-997A-0D50FCC97CB9}" srcOrd="3" destOrd="0" presId="urn:microsoft.com/office/officeart/2005/8/layout/lProcess3"/>
    <dgm:cxn modelId="{1A72C856-4753-41EB-9979-814B871F160D}" type="presParOf" srcId="{0760E5D3-B4F1-4D68-A6E9-16C6E6AB068E}" destId="{1F36B69E-AD3D-42D7-B86C-A2611BD1319E}" srcOrd="4" destOrd="0" presId="urn:microsoft.com/office/officeart/2005/8/layout/lProcess3"/>
    <dgm:cxn modelId="{4723CE01-0149-4EBF-8C0F-F9E85755FC94}" type="presParOf" srcId="{0760E5D3-B4F1-4D68-A6E9-16C6E6AB068E}" destId="{01627B46-6D64-414B-9BDB-83661F9AA69B}" srcOrd="5" destOrd="0" presId="urn:microsoft.com/office/officeart/2005/8/layout/lProcess3"/>
    <dgm:cxn modelId="{C2D95CD0-CA01-4DDC-A521-9639762B3333}" type="presParOf" srcId="{0760E5D3-B4F1-4D68-A6E9-16C6E6AB068E}" destId="{1745D062-CDCA-4CB6-B3A6-27A39BE02176}" srcOrd="6" destOrd="0" presId="urn:microsoft.com/office/officeart/2005/8/layout/lProcess3"/>
  </dgm:cxnLst>
  <dgm:bg/>
  <dgm:whole/>
</dgm:dataModel>
</file>

<file path=ppt/diagrams/data7.xml><?xml version="1.0" encoding="utf-8"?>
<dgm:dataModel xmlns:dgm="http://schemas.openxmlformats.org/drawingml/2006/diagram" xmlns:a="http://schemas.openxmlformats.org/drawingml/2006/main">
  <dgm:ptLst>
    <dgm:pt modelId="{135025FA-4EC9-470A-A6D8-2504FC09C364}" type="doc">
      <dgm:prSet loTypeId="urn:microsoft.com/office/officeart/2005/8/layout/lProcess3" loCatId="process" qsTypeId="urn:microsoft.com/office/officeart/2005/8/quickstyle/3d3" qsCatId="3D" csTypeId="urn:microsoft.com/office/officeart/2005/8/colors/accent0_3" csCatId="mainScheme" phldr="1"/>
      <dgm:spPr/>
      <dgm:t>
        <a:bodyPr/>
        <a:lstStyle/>
        <a:p>
          <a:endParaRPr lang="en-US"/>
        </a:p>
      </dgm:t>
    </dgm:pt>
    <dgm:pt modelId="{74EEA383-6603-4BCC-BB5D-9BF93CDD0BBE}">
      <dgm:prSet custT="1"/>
      <dgm:spPr>
        <a:solidFill>
          <a:srgbClr val="002060"/>
        </a:solidFill>
      </dgm:spPr>
      <dgm:t>
        <a:bodyPr/>
        <a:lstStyle/>
        <a:p>
          <a:pPr rtl="0"/>
          <a:r>
            <a:rPr lang="en-US" sz="1000" b="1" dirty="0" smtClean="0"/>
            <a:t>WP6. Links to permanent and online repositories.</a:t>
          </a:r>
          <a:endParaRPr lang="en-US" sz="1000" b="1" dirty="0"/>
        </a:p>
      </dgm:t>
    </dgm:pt>
    <dgm:pt modelId="{F384F7F7-B84E-47C5-BD58-87E381F0F6A1}" type="parTrans" cxnId="{506FE315-7B2E-41B4-93EE-DB690445C7F6}">
      <dgm:prSet/>
      <dgm:spPr/>
      <dgm:t>
        <a:bodyPr/>
        <a:lstStyle/>
        <a:p>
          <a:endParaRPr lang="en-US" sz="800"/>
        </a:p>
      </dgm:t>
    </dgm:pt>
    <dgm:pt modelId="{E0F7598F-06C6-4919-BDB8-65DF86950E96}" type="sibTrans" cxnId="{506FE315-7B2E-41B4-93EE-DB690445C7F6}">
      <dgm:prSet/>
      <dgm:spPr/>
      <dgm:t>
        <a:bodyPr/>
        <a:lstStyle/>
        <a:p>
          <a:endParaRPr lang="en-US" sz="800"/>
        </a:p>
      </dgm:t>
    </dgm:pt>
    <dgm:pt modelId="{C46926CF-3E87-4431-A1E3-73211A32DA68}">
      <dgm:prSet custT="1"/>
      <dgm:spPr>
        <a:solidFill>
          <a:schemeClr val="accent2">
            <a:lumMod val="20000"/>
            <a:lumOff val="80000"/>
            <a:alpha val="89804"/>
          </a:schemeClr>
        </a:solidFill>
      </dgm:spPr>
      <dgm:t>
        <a:bodyPr/>
        <a:lstStyle/>
        <a:p>
          <a:pPr rtl="0"/>
          <a:r>
            <a:rPr lang="en-GB" sz="1000" b="0" dirty="0" smtClean="0"/>
            <a:t>Look  for relevant online repositories for  Cancer imaging research and research publications. </a:t>
          </a:r>
          <a:endParaRPr lang="en-US" sz="1000" b="0" dirty="0"/>
        </a:p>
      </dgm:t>
    </dgm:pt>
    <dgm:pt modelId="{2E07C4F8-8233-414B-A09E-7C6997F5706E}" type="parTrans" cxnId="{6DF7A381-FA51-42CA-B019-C32FD5D64F5D}">
      <dgm:prSet/>
      <dgm:spPr/>
      <dgm:t>
        <a:bodyPr/>
        <a:lstStyle/>
        <a:p>
          <a:endParaRPr lang="en-US" sz="800"/>
        </a:p>
      </dgm:t>
    </dgm:pt>
    <dgm:pt modelId="{FE46CB65-695F-4AC2-B91D-66F941AB1E7C}" type="sibTrans" cxnId="{6DF7A381-FA51-42CA-B019-C32FD5D64F5D}">
      <dgm:prSet/>
      <dgm:spPr/>
      <dgm:t>
        <a:bodyPr/>
        <a:lstStyle/>
        <a:p>
          <a:endParaRPr lang="en-US" sz="800"/>
        </a:p>
      </dgm:t>
    </dgm:pt>
    <dgm:pt modelId="{97603E0A-4CEE-4341-AD0F-071ADEDA3133}" type="pres">
      <dgm:prSet presAssocID="{135025FA-4EC9-470A-A6D8-2504FC09C364}" presName="Name0" presStyleCnt="0">
        <dgm:presLayoutVars>
          <dgm:chPref val="3"/>
          <dgm:dir/>
          <dgm:animLvl val="lvl"/>
          <dgm:resizeHandles/>
        </dgm:presLayoutVars>
      </dgm:prSet>
      <dgm:spPr/>
      <dgm:t>
        <a:bodyPr/>
        <a:lstStyle/>
        <a:p>
          <a:endParaRPr lang="en-US"/>
        </a:p>
      </dgm:t>
    </dgm:pt>
    <dgm:pt modelId="{0760E5D3-B4F1-4D68-A6E9-16C6E6AB068E}" type="pres">
      <dgm:prSet presAssocID="{74EEA383-6603-4BCC-BB5D-9BF93CDD0BBE}" presName="horFlow" presStyleCnt="0"/>
      <dgm:spPr/>
      <dgm:t>
        <a:bodyPr/>
        <a:lstStyle/>
        <a:p>
          <a:endParaRPr lang="en-US"/>
        </a:p>
      </dgm:t>
    </dgm:pt>
    <dgm:pt modelId="{AA19AAA6-67C6-4814-A404-6A5EEF963A0C}" type="pres">
      <dgm:prSet presAssocID="{74EEA383-6603-4BCC-BB5D-9BF93CDD0BBE}" presName="bigChev" presStyleLbl="node1" presStyleIdx="0" presStyleCnt="1" custScaleX="135257" custScaleY="113408" custLinFactNeighborX="-635" custLinFactNeighborY="4563"/>
      <dgm:spPr/>
      <dgm:t>
        <a:bodyPr/>
        <a:lstStyle/>
        <a:p>
          <a:endParaRPr lang="en-US"/>
        </a:p>
      </dgm:t>
    </dgm:pt>
    <dgm:pt modelId="{901E2A95-6D66-4111-B0D7-B8891BDFE95A}" type="pres">
      <dgm:prSet presAssocID="{2E07C4F8-8233-414B-A09E-7C6997F5706E}" presName="parTrans" presStyleCnt="0"/>
      <dgm:spPr/>
      <dgm:t>
        <a:bodyPr/>
        <a:lstStyle/>
        <a:p>
          <a:endParaRPr lang="en-US"/>
        </a:p>
      </dgm:t>
    </dgm:pt>
    <dgm:pt modelId="{5CC531A9-4103-4BE6-80AB-D71E8CBF9635}" type="pres">
      <dgm:prSet presAssocID="{C46926CF-3E87-4431-A1E3-73211A32DA68}" presName="node" presStyleLbl="alignAccFollowNode1" presStyleIdx="0" presStyleCnt="1" custScaleX="143951" custScaleY="109406" custLinFactNeighborX="-4734" custLinFactNeighborY="-3135">
        <dgm:presLayoutVars>
          <dgm:bulletEnabled val="1"/>
        </dgm:presLayoutVars>
      </dgm:prSet>
      <dgm:spPr/>
      <dgm:t>
        <a:bodyPr/>
        <a:lstStyle/>
        <a:p>
          <a:endParaRPr lang="en-US"/>
        </a:p>
      </dgm:t>
    </dgm:pt>
  </dgm:ptLst>
  <dgm:cxnLst>
    <dgm:cxn modelId="{7CEB6735-4235-4ABF-B24E-89776A9D5782}" type="presOf" srcId="{135025FA-4EC9-470A-A6D8-2504FC09C364}" destId="{97603E0A-4CEE-4341-AD0F-071ADEDA3133}" srcOrd="0" destOrd="0" presId="urn:microsoft.com/office/officeart/2005/8/layout/lProcess3"/>
    <dgm:cxn modelId="{DF8CDC30-DF93-4A3F-9862-4B644E34094A}" type="presOf" srcId="{74EEA383-6603-4BCC-BB5D-9BF93CDD0BBE}" destId="{AA19AAA6-67C6-4814-A404-6A5EEF963A0C}" srcOrd="0" destOrd="0" presId="urn:microsoft.com/office/officeart/2005/8/layout/lProcess3"/>
    <dgm:cxn modelId="{1BB34738-6B93-4E75-B527-4B007797A8EC}" type="presOf" srcId="{C46926CF-3E87-4431-A1E3-73211A32DA68}" destId="{5CC531A9-4103-4BE6-80AB-D71E8CBF9635}" srcOrd="0" destOrd="0" presId="urn:microsoft.com/office/officeart/2005/8/layout/lProcess3"/>
    <dgm:cxn modelId="{6DF7A381-FA51-42CA-B019-C32FD5D64F5D}" srcId="{74EEA383-6603-4BCC-BB5D-9BF93CDD0BBE}" destId="{C46926CF-3E87-4431-A1E3-73211A32DA68}" srcOrd="0" destOrd="0" parTransId="{2E07C4F8-8233-414B-A09E-7C6997F5706E}" sibTransId="{FE46CB65-695F-4AC2-B91D-66F941AB1E7C}"/>
    <dgm:cxn modelId="{506FE315-7B2E-41B4-93EE-DB690445C7F6}" srcId="{135025FA-4EC9-470A-A6D8-2504FC09C364}" destId="{74EEA383-6603-4BCC-BB5D-9BF93CDD0BBE}" srcOrd="0" destOrd="0" parTransId="{F384F7F7-B84E-47C5-BD58-87E381F0F6A1}" sibTransId="{E0F7598F-06C6-4919-BDB8-65DF86950E96}"/>
    <dgm:cxn modelId="{87384D70-C097-4952-B970-5A7EF2EDC264}" type="presParOf" srcId="{97603E0A-4CEE-4341-AD0F-071ADEDA3133}" destId="{0760E5D3-B4F1-4D68-A6E9-16C6E6AB068E}" srcOrd="0" destOrd="0" presId="urn:microsoft.com/office/officeart/2005/8/layout/lProcess3"/>
    <dgm:cxn modelId="{0EC1AAEA-44C9-46A3-9478-E7E607295CE2}" type="presParOf" srcId="{0760E5D3-B4F1-4D68-A6E9-16C6E6AB068E}" destId="{AA19AAA6-67C6-4814-A404-6A5EEF963A0C}" srcOrd="0" destOrd="0" presId="urn:microsoft.com/office/officeart/2005/8/layout/lProcess3"/>
    <dgm:cxn modelId="{C0206B60-2C70-45D7-AEB2-D64D532EF727}" type="presParOf" srcId="{0760E5D3-B4F1-4D68-A6E9-16C6E6AB068E}" destId="{901E2A95-6D66-4111-B0D7-B8891BDFE95A}" srcOrd="1" destOrd="0" presId="urn:microsoft.com/office/officeart/2005/8/layout/lProcess3"/>
    <dgm:cxn modelId="{DE47B736-9A1D-4507-A903-756F92398C52}" type="presParOf" srcId="{0760E5D3-B4F1-4D68-A6E9-16C6E6AB068E}" destId="{5CC531A9-4103-4BE6-80AB-D71E8CBF9635}" srcOrd="2"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819525" y="0"/>
            <a:ext cx="2922588" cy="49371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C0B1A91-D896-4F14-BA21-6D09865A8200}" type="datetimeFigureOut">
              <a:rPr lang="en-US"/>
              <a:pPr>
                <a:defRPr/>
              </a:pPr>
              <a:t>12/9/2008</a:t>
            </a:fld>
            <a:endParaRPr lang="en-US" dirty="0"/>
          </a:p>
        </p:txBody>
      </p:sp>
      <p:sp>
        <p:nvSpPr>
          <p:cNvPr id="4" name="Footer Placeholder 3"/>
          <p:cNvSpPr>
            <a:spLocks noGrp="1"/>
          </p:cNvSpPr>
          <p:nvPr>
            <p:ph type="ftr" sz="quarter" idx="2"/>
          </p:nvPr>
        </p:nvSpPr>
        <p:spPr>
          <a:xfrm>
            <a:off x="0" y="9380538"/>
            <a:ext cx="2922588" cy="4937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19525" y="9380538"/>
            <a:ext cx="2922588" cy="49371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30D09F8-CBF6-448C-866D-2CE40B2C3E9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19525" y="0"/>
            <a:ext cx="2922588" cy="49371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7E5466D-7DC9-40D0-A423-1383117A95B5}" type="datetimeFigureOut">
              <a:rPr lang="en-US"/>
              <a:pPr>
                <a:defRPr/>
              </a:pPr>
              <a:t>12/9/2008</a:t>
            </a:fld>
            <a:endParaRPr lang="en-US" dirty="0"/>
          </a:p>
        </p:txBody>
      </p:sp>
      <p:sp>
        <p:nvSpPr>
          <p:cNvPr id="4" name="Slide Image Placeholder 3"/>
          <p:cNvSpPr>
            <a:spLocks noGrp="1" noRot="1" noChangeAspect="1"/>
          </p:cNvSpPr>
          <p:nvPr>
            <p:ph type="sldImg" idx="2"/>
          </p:nvPr>
        </p:nvSpPr>
        <p:spPr>
          <a:xfrm>
            <a:off x="904875" y="741363"/>
            <a:ext cx="4933950" cy="37020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4688" y="4691063"/>
            <a:ext cx="5394325" cy="4443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80538"/>
            <a:ext cx="2922588" cy="4937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19525" y="9380538"/>
            <a:ext cx="2922588" cy="49371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03608CE-ADD8-4EEC-9A84-FF23765C9CD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52E368-741F-4A9B-82DC-D22E5C3B3E59}"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lvl="0" rtl="0"/>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C12954-5F38-497B-9764-FE44054FA3C4}" type="slidenum">
              <a:rPr lang="en-US"/>
              <a:pPr fontAlgn="base">
                <a:spcBef>
                  <a:spcPct val="0"/>
                </a:spcBef>
                <a:spcAft>
                  <a:spcPct val="0"/>
                </a:spcAft>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803608CE-ADD8-4EEC-9A84-FF23765C9CD8}" type="slidenum">
              <a:rPr lang="en-US" smtClean="0"/>
              <a:pPr>
                <a:defRPr/>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03608CE-ADD8-4EEC-9A84-FF23765C9CD8}" type="slidenum">
              <a:rPr lang="en-US" smtClean="0"/>
              <a:pPr>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 </a:t>
            </a:r>
          </a:p>
        </p:txBody>
      </p:sp>
      <p:sp>
        <p:nvSpPr>
          <p:cNvPr id="4" name="Slide Number Placeholder 3"/>
          <p:cNvSpPr>
            <a:spLocks noGrp="1"/>
          </p:cNvSpPr>
          <p:nvPr>
            <p:ph type="sldNum" sz="quarter" idx="5"/>
          </p:nvPr>
        </p:nvSpPr>
        <p:spPr/>
        <p:txBody>
          <a:bodyPr/>
          <a:lstStyle/>
          <a:p>
            <a:pPr>
              <a:defRPr/>
            </a:pPr>
            <a:fld id="{100D820E-AB72-42A0-8D18-CAB2C4FC835E}"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03608CE-ADD8-4EEC-9A84-FF23765C9CD8}"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223F7A-595F-4C26-9B05-41E44AA2E172}" type="slidenum">
              <a:rPr lang="en-US" smtClean="0"/>
              <a:pPr fontAlgn="base">
                <a:spcBef>
                  <a:spcPct val="0"/>
                </a:spcBef>
                <a:spcAft>
                  <a:spcPct val="0"/>
                </a:spcAft>
                <a:defRPr/>
              </a:pPr>
              <a:t>6</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223F7A-595F-4C26-9B05-41E44AA2E172}" type="slidenum">
              <a:rPr lang="en-US" smtClean="0"/>
              <a:pPr fontAlgn="base">
                <a:spcBef>
                  <a:spcPct val="0"/>
                </a:spcBef>
                <a:spcAft>
                  <a:spcPct val="0"/>
                </a:spcAft>
                <a:defRPr/>
              </a:pPr>
              <a:t>7</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03608CE-ADD8-4EEC-9A84-FF23765C9CD8}"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03608CE-ADD8-4EEC-9A84-FF23765C9CD8}"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03608CE-ADD8-4EEC-9A84-FF23765C9CD8}" type="slidenum">
              <a:rPr lang="en-US" smtClean="0"/>
              <a:pPr>
                <a:defRPr/>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03608CE-ADD8-4EEC-9A84-FF23765C9CD8}"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89100"/>
            <a:ext cx="403860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89100"/>
            <a:ext cx="403860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descr="OeRC Faded PPT Background (1024 x 768)"/>
          <p:cNvPicPr>
            <a:picLocks noChangeAspect="1" noChangeArrowheads="1"/>
          </p:cNvPicPr>
          <p:nvPr/>
        </p:nvPicPr>
        <p:blipFill>
          <a:blip r:embed="rId13"/>
          <a:srcRect/>
          <a:stretch>
            <a:fillRect/>
          </a:stretch>
        </p:blipFill>
        <p:spPr bwMode="auto">
          <a:xfrm>
            <a:off x="0" y="5691188"/>
            <a:ext cx="9144000" cy="1166812"/>
          </a:xfrm>
          <a:prstGeom prst="rect">
            <a:avLst/>
          </a:prstGeom>
          <a:noFill/>
          <a:ln w="9525">
            <a:noFill/>
            <a:miter lim="800000"/>
            <a:headEnd/>
            <a:tailEnd/>
          </a:ln>
        </p:spPr>
      </p:pic>
      <p:sp>
        <p:nvSpPr>
          <p:cNvPr id="1027" name="Rectangle 2"/>
          <p:cNvSpPr>
            <a:spLocks noGrp="1" noChangeArrowheads="1"/>
          </p:cNvSpPr>
          <p:nvPr>
            <p:ph type="title"/>
          </p:nvPr>
        </p:nvSpPr>
        <p:spPr bwMode="auto">
          <a:xfrm>
            <a:off x="1371600" y="152400"/>
            <a:ext cx="7315200" cy="144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89100"/>
            <a:ext cx="8229600" cy="410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18" descr="Oxlogo2_fullcol_sm"/>
          <p:cNvPicPr>
            <a:picLocks noChangeAspect="1" noChangeArrowheads="1"/>
          </p:cNvPicPr>
          <p:nvPr/>
        </p:nvPicPr>
        <p:blipFill>
          <a:blip r:embed="rId14"/>
          <a:srcRect/>
          <a:stretch>
            <a:fillRect/>
          </a:stretch>
        </p:blipFill>
        <p:spPr bwMode="auto">
          <a:xfrm>
            <a:off x="258763" y="304800"/>
            <a:ext cx="960437"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QuickStyle" Target="../diagrams/quickStyle5.xml"/><Relationship Id="rId18" Type="http://schemas.openxmlformats.org/officeDocument/2006/relationships/diagramColors" Target="../diagrams/colors6.xml"/><Relationship Id="rId3" Type="http://schemas.openxmlformats.org/officeDocument/2006/relationships/diagramData" Target="../diagrams/data3.xml"/><Relationship Id="rId21" Type="http://schemas.openxmlformats.org/officeDocument/2006/relationships/diagramQuickStyle" Target="../diagrams/quickStyle7.xml"/><Relationship Id="rId7" Type="http://schemas.openxmlformats.org/officeDocument/2006/relationships/diagramData" Target="../diagrams/data4.xml"/><Relationship Id="rId12" Type="http://schemas.openxmlformats.org/officeDocument/2006/relationships/diagramLayout" Target="../diagrams/layout5.xml"/><Relationship Id="rId17" Type="http://schemas.openxmlformats.org/officeDocument/2006/relationships/diagramQuickStyle" Target="../diagrams/quickStyle6.xml"/><Relationship Id="rId2" Type="http://schemas.openxmlformats.org/officeDocument/2006/relationships/notesSlide" Target="../notesSlides/notesSlide10.xml"/><Relationship Id="rId16" Type="http://schemas.openxmlformats.org/officeDocument/2006/relationships/diagramLayout" Target="../diagrams/layout6.xml"/><Relationship Id="rId20" Type="http://schemas.openxmlformats.org/officeDocument/2006/relationships/diagramLayout" Target="../diagrams/layout7.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Data" Target="../diagrams/data5.xml"/><Relationship Id="rId5" Type="http://schemas.openxmlformats.org/officeDocument/2006/relationships/diagramQuickStyle" Target="../diagrams/quickStyle3.xml"/><Relationship Id="rId15" Type="http://schemas.openxmlformats.org/officeDocument/2006/relationships/diagramData" Target="../diagrams/data6.xml"/><Relationship Id="rId10" Type="http://schemas.openxmlformats.org/officeDocument/2006/relationships/diagramColors" Target="../diagrams/colors4.xml"/><Relationship Id="rId19" Type="http://schemas.openxmlformats.org/officeDocument/2006/relationships/diagramData" Target="../diagrams/data7.xml"/><Relationship Id="rId4" Type="http://schemas.openxmlformats.org/officeDocument/2006/relationships/diagramLayout" Target="../diagrams/layout3.xml"/><Relationship Id="rId9" Type="http://schemas.openxmlformats.org/officeDocument/2006/relationships/diagramQuickStyle" Target="../diagrams/quickStyle4.xml"/><Relationship Id="rId14" Type="http://schemas.openxmlformats.org/officeDocument/2006/relationships/diagramColors" Target="../diagrams/colors5.xml"/><Relationship Id="rId22" Type="http://schemas.openxmlformats.org/officeDocument/2006/relationships/diagramColors" Target="../diagrams/colors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5.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3429000"/>
            <a:ext cx="7929562" cy="1185863"/>
          </a:xfrm>
        </p:spPr>
        <p:txBody>
          <a:bodyPr>
            <a:normAutofit fontScale="85000" lnSpcReduction="20000"/>
          </a:bodyPr>
          <a:lstStyle/>
          <a:p>
            <a:pPr eaLnBrk="1" hangingPunct="1">
              <a:defRPr/>
            </a:pPr>
            <a:r>
              <a:rPr lang="en-GB" dirty="0" smtClean="0"/>
              <a:t>Dr. Maria Susana Avila Garcia</a:t>
            </a:r>
            <a:r>
              <a:rPr lang="en-GB" baseline="30000" dirty="0" smtClean="0"/>
              <a:t>1</a:t>
            </a:r>
            <a:r>
              <a:rPr lang="en-GB" dirty="0" smtClean="0"/>
              <a:t>, Prof Anne E. Trefethen</a:t>
            </a:r>
            <a:r>
              <a:rPr lang="en-GB" baseline="30000" dirty="0" smtClean="0"/>
              <a:t>1</a:t>
            </a:r>
            <a:r>
              <a:rPr lang="en-GB" dirty="0" smtClean="0"/>
              <a:t>, Prof Sir Michael Brady</a:t>
            </a:r>
            <a:r>
              <a:rPr lang="en-GB" baseline="30000" dirty="0" smtClean="0"/>
              <a:t>2</a:t>
            </a:r>
            <a:r>
              <a:rPr lang="en-GB" dirty="0" smtClean="0"/>
              <a:t>, Dr Fergus Gleeson</a:t>
            </a:r>
            <a:r>
              <a:rPr lang="en-GB" baseline="30000" dirty="0" smtClean="0"/>
              <a:t>3</a:t>
            </a:r>
            <a:r>
              <a:rPr lang="en-GB" dirty="0" smtClean="0"/>
              <a:t> and Dr. Daniel Goodman</a:t>
            </a:r>
            <a:r>
              <a:rPr lang="en-GB" baseline="30000" dirty="0" smtClean="0"/>
              <a:t>1</a:t>
            </a:r>
          </a:p>
        </p:txBody>
      </p:sp>
      <p:sp>
        <p:nvSpPr>
          <p:cNvPr id="2052" name="Text Box 4"/>
          <p:cNvSpPr txBox="1">
            <a:spLocks noChangeArrowheads="1"/>
          </p:cNvSpPr>
          <p:nvPr/>
        </p:nvSpPr>
        <p:spPr bwMode="auto">
          <a:xfrm>
            <a:off x="1643063" y="5143500"/>
            <a:ext cx="5878512" cy="646113"/>
          </a:xfrm>
          <a:prstGeom prst="rect">
            <a:avLst/>
          </a:prstGeom>
          <a:noFill/>
          <a:ln w="9525">
            <a:noFill/>
            <a:miter lim="800000"/>
            <a:headEnd/>
            <a:tailEnd/>
          </a:ln>
        </p:spPr>
        <p:txBody>
          <a:bodyPr wrap="none">
            <a:spAutoFit/>
          </a:bodyPr>
          <a:lstStyle/>
          <a:p>
            <a:r>
              <a:rPr lang="en-GB" sz="1200" dirty="0"/>
              <a:t>1. Oxford e-Research Centre, University of Oxford, UK</a:t>
            </a:r>
          </a:p>
          <a:p>
            <a:r>
              <a:rPr lang="en-GB" sz="1200" dirty="0"/>
              <a:t>2. Dept. of Eng. Science, University of Oxford, UK</a:t>
            </a:r>
          </a:p>
          <a:p>
            <a:r>
              <a:rPr lang="en-GB" sz="1200" dirty="0"/>
              <a:t>3. </a:t>
            </a:r>
            <a:r>
              <a:rPr lang="en-US" sz="1200" dirty="0"/>
              <a:t>Radiology, Nuffield Dept. of Medicine, Churchill Hospital, University of Oxford, UK</a:t>
            </a:r>
          </a:p>
        </p:txBody>
      </p:sp>
      <p:pic>
        <p:nvPicPr>
          <p:cNvPr id="2053" name="Picture 277"/>
          <p:cNvPicPr>
            <a:picLocks noChangeAspect="1" noChangeArrowheads="1"/>
          </p:cNvPicPr>
          <p:nvPr/>
        </p:nvPicPr>
        <p:blipFill>
          <a:blip r:embed="rId3"/>
          <a:srcRect/>
          <a:stretch>
            <a:fillRect/>
          </a:stretch>
        </p:blipFill>
        <p:spPr bwMode="auto">
          <a:xfrm>
            <a:off x="6732588" y="476250"/>
            <a:ext cx="2328862" cy="396875"/>
          </a:xfrm>
          <a:prstGeom prst="rect">
            <a:avLst/>
          </a:prstGeom>
          <a:solidFill>
            <a:schemeClr val="bg1"/>
          </a:solidFill>
          <a:ln w="9525">
            <a:noFill/>
            <a:miter lim="800000"/>
            <a:headEnd/>
            <a:tailEnd/>
          </a:ln>
        </p:spPr>
      </p:pic>
      <p:sp>
        <p:nvSpPr>
          <p:cNvPr id="6" name="Title 5"/>
          <p:cNvSpPr>
            <a:spLocks noGrp="1"/>
          </p:cNvSpPr>
          <p:nvPr>
            <p:ph type="ctrTitle"/>
          </p:nvPr>
        </p:nvSpPr>
        <p:spPr>
          <a:xfrm>
            <a:off x="685800" y="1500174"/>
            <a:ext cx="7772400" cy="2100276"/>
          </a:xfrm>
        </p:spPr>
        <p:txBody>
          <a:bodyPr/>
          <a:lstStyle/>
          <a:p>
            <a:pPr rtl="0" fontAlgn="base"/>
            <a:r>
              <a:rPr lang="en-GB" sz="4400" kern="1200" dirty="0" smtClean="0">
                <a:solidFill>
                  <a:schemeClr val="tx1"/>
                </a:solidFill>
                <a:latin typeface="Arial"/>
                <a:ea typeface="+mn-ea"/>
                <a:cs typeface="+mn-cs"/>
              </a:rPr>
              <a:t>Cloud Computing Framework Design for Cancer Imaging Research</a:t>
            </a:r>
            <a:endParaRPr lang="en-US" sz="4400" kern="1200" dirty="0" smtClean="0">
              <a:solidFill>
                <a:schemeClr val="tx1"/>
              </a:solidFill>
              <a:latin typeface="Arial"/>
              <a:ea typeface="+mn-ea"/>
              <a:cs typeface="+mn-cs"/>
            </a:endParaRPr>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Microsoft Tools</a:t>
            </a:r>
            <a:endParaRPr lang="en-GB" dirty="0"/>
          </a:p>
        </p:txBody>
      </p:sp>
      <p:sp>
        <p:nvSpPr>
          <p:cNvPr id="3" name="Content Placeholder 2"/>
          <p:cNvSpPr>
            <a:spLocks noGrp="1"/>
          </p:cNvSpPr>
          <p:nvPr>
            <p:ph idx="1"/>
          </p:nvPr>
        </p:nvSpPr>
        <p:spPr>
          <a:xfrm>
            <a:off x="857224" y="1714488"/>
            <a:ext cx="7472386" cy="4143404"/>
          </a:xfrm>
        </p:spPr>
        <p:txBody>
          <a:bodyPr/>
          <a:lstStyle/>
          <a:p>
            <a:r>
              <a:rPr lang="en-GB" sz="2400" dirty="0" smtClean="0"/>
              <a:t>Visual Studio is being already used by MIA researchers and makes it easy to add Web Service calls. </a:t>
            </a:r>
          </a:p>
          <a:p>
            <a:r>
              <a:rPr lang="en-GB" sz="2400" dirty="0" smtClean="0"/>
              <a:t>Use .NET platform to develop application to enable the use of a unique platform</a:t>
            </a:r>
          </a:p>
          <a:p>
            <a:pPr lvl="1"/>
            <a:r>
              <a:rPr lang="en-GB" sz="2000" dirty="0" smtClean="0"/>
              <a:t>Including Microsoft Workflow Foundation. </a:t>
            </a:r>
          </a:p>
          <a:p>
            <a:r>
              <a:rPr lang="en-GB" sz="2400" dirty="0" smtClean="0"/>
              <a:t>Collaborate with existing Virtual Research Environments:</a:t>
            </a:r>
          </a:p>
          <a:p>
            <a:pPr lvl="1"/>
            <a:r>
              <a:rPr lang="en-GB" sz="2000" dirty="0" smtClean="0"/>
              <a:t>Research Information Centre (RIC)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US" dirty="0"/>
          </a:p>
        </p:txBody>
      </p:sp>
      <p:sp>
        <p:nvSpPr>
          <p:cNvPr id="3" name="Content Placeholder 2"/>
          <p:cNvSpPr>
            <a:spLocks noGrp="1"/>
          </p:cNvSpPr>
          <p:nvPr>
            <p:ph idx="1"/>
          </p:nvPr>
        </p:nvSpPr>
        <p:spPr>
          <a:xfrm>
            <a:off x="857224" y="1571612"/>
            <a:ext cx="7115196" cy="4214842"/>
          </a:xfrm>
        </p:spPr>
        <p:txBody>
          <a:bodyPr/>
          <a:lstStyle/>
          <a:p>
            <a:pPr indent="88900" algn="just"/>
            <a:r>
              <a:rPr lang="en-US" sz="2400" dirty="0" smtClean="0">
                <a:latin typeface="Gill Sans MT" pitchFamily="34" charset="0"/>
                <a:cs typeface="Times New Roman" pitchFamily="18" charset="0"/>
              </a:rPr>
              <a:t>The adaptation of existing software:</a:t>
            </a:r>
          </a:p>
          <a:p>
            <a:pPr lvl="1" indent="88900" algn="just"/>
            <a:r>
              <a:rPr lang="en-US" sz="2000" dirty="0" smtClean="0">
                <a:latin typeface="Gill Sans MT" pitchFamily="34" charset="0"/>
                <a:cs typeface="Times New Roman" pitchFamily="18" charset="0"/>
              </a:rPr>
              <a:t>Virtual research environments.</a:t>
            </a:r>
          </a:p>
          <a:p>
            <a:pPr lvl="1" indent="88900" algn="just"/>
            <a:r>
              <a:rPr lang="en-GB" sz="2000" dirty="0" smtClean="0">
                <a:latin typeface="Gill Sans MT" pitchFamily="34" charset="0"/>
                <a:cs typeface="Times New Roman" pitchFamily="18" charset="0"/>
              </a:rPr>
              <a:t>Imaging and Visualisation toolkits.</a:t>
            </a:r>
          </a:p>
          <a:p>
            <a:pPr lvl="1" indent="88900" algn="just"/>
            <a:r>
              <a:rPr lang="en-GB" sz="2000" dirty="0" smtClean="0">
                <a:latin typeface="Gill Sans MT" pitchFamily="34" charset="0"/>
                <a:cs typeface="Times New Roman" pitchFamily="18" charset="0"/>
              </a:rPr>
              <a:t>Algorithms developed by researchers. </a:t>
            </a:r>
            <a:endParaRPr lang="en-US" sz="2000" dirty="0" smtClean="0">
              <a:latin typeface="Gill Sans MT" pitchFamily="34" charset="0"/>
              <a:cs typeface="Times New Roman" pitchFamily="18" charset="0"/>
            </a:endParaRPr>
          </a:p>
          <a:p>
            <a:pPr indent="88900" algn="just"/>
            <a:r>
              <a:rPr lang="en-US" sz="2400" dirty="0" smtClean="0">
                <a:latin typeface="Gill Sans MT" pitchFamily="34" charset="0"/>
                <a:cs typeface="Times New Roman" pitchFamily="18" charset="0"/>
              </a:rPr>
              <a:t>Link to permanent and secure online archives, </a:t>
            </a:r>
          </a:p>
          <a:p>
            <a:pPr lvl="1" indent="88900" algn="just"/>
            <a:r>
              <a:rPr lang="en-US" sz="2000" dirty="0" smtClean="0">
                <a:latin typeface="Gill Sans MT" pitchFamily="34" charset="0"/>
                <a:cs typeface="Times New Roman" pitchFamily="18" charset="0"/>
              </a:rPr>
              <a:t>Repository for research materials produced by scholars at Oxford University, to ensure access to a permanent and secure online archive, http://ora.ouls.ox.ac.uk/</a:t>
            </a:r>
          </a:p>
          <a:p>
            <a:pPr lvl="1" indent="88900" algn="just"/>
            <a:r>
              <a:rPr lang="en-GB" sz="2000" dirty="0" smtClean="0">
                <a:latin typeface="Gill Sans MT" pitchFamily="34" charset="0"/>
                <a:cs typeface="Times New Roman" pitchFamily="18" charset="0"/>
              </a:rPr>
              <a:t>Repositories with Cancer Images, i.e. </a:t>
            </a:r>
            <a:r>
              <a:rPr lang="en-US" sz="2000" dirty="0" smtClean="0">
                <a:latin typeface="Gill Sans MT" pitchFamily="34" charset="0"/>
                <a:cs typeface="Times New Roman" pitchFamily="18" charset="0"/>
              </a:rPr>
              <a:t>National Cancer Imaging Archive (NCIA). https://imaging.nci.nih.gov/ncia/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US" dirty="0"/>
          </a:p>
        </p:txBody>
      </p:sp>
      <p:sp>
        <p:nvSpPr>
          <p:cNvPr id="3" name="Content Placeholder 2"/>
          <p:cNvSpPr>
            <a:spLocks noGrp="1"/>
          </p:cNvSpPr>
          <p:nvPr>
            <p:ph idx="1"/>
          </p:nvPr>
        </p:nvSpPr>
        <p:spPr>
          <a:xfrm>
            <a:off x="857224" y="1571612"/>
            <a:ext cx="7115196" cy="3214710"/>
          </a:xfrm>
        </p:spPr>
        <p:txBody>
          <a:bodyPr/>
          <a:lstStyle/>
          <a:p>
            <a:pPr indent="88900" algn="just"/>
            <a:r>
              <a:rPr lang="en-GB" sz="2400" dirty="0" smtClean="0">
                <a:latin typeface="Gill Sans MT" pitchFamily="34" charset="0"/>
                <a:cs typeface="Times New Roman" pitchFamily="18" charset="0"/>
              </a:rPr>
              <a:t>Engage potential users:</a:t>
            </a:r>
          </a:p>
          <a:p>
            <a:pPr lvl="1" indent="88900" algn="just"/>
            <a:r>
              <a:rPr lang="en-GB" sz="1400" dirty="0" smtClean="0">
                <a:latin typeface="Gill Sans MT" pitchFamily="34" charset="0"/>
                <a:cs typeface="Times New Roman" pitchFamily="18" charset="0"/>
              </a:rPr>
              <a:t> </a:t>
            </a:r>
            <a:r>
              <a:rPr lang="en-GB" sz="2000" dirty="0" smtClean="0">
                <a:latin typeface="Gill Sans MT" pitchFamily="34" charset="0"/>
                <a:cs typeface="Times New Roman" pitchFamily="18" charset="0"/>
              </a:rPr>
              <a:t>Medical image analysis (MIA) researchers </a:t>
            </a:r>
          </a:p>
          <a:p>
            <a:pPr lvl="2" indent="88900" algn="just"/>
            <a:r>
              <a:rPr lang="en-GB" sz="1800" dirty="0" smtClean="0">
                <a:latin typeface="Gill Sans MT" pitchFamily="34" charset="0"/>
                <a:cs typeface="Times New Roman" pitchFamily="18" charset="0"/>
              </a:rPr>
              <a:t>define the way contribution will be made. </a:t>
            </a:r>
          </a:p>
          <a:p>
            <a:pPr lvl="1" indent="88900" algn="just"/>
            <a:r>
              <a:rPr lang="en-US" sz="2000" dirty="0" smtClean="0">
                <a:latin typeface="Gill Sans MT" pitchFamily="34" charset="0"/>
                <a:cs typeface="Times New Roman" pitchFamily="18" charset="0"/>
              </a:rPr>
              <a:t>Engineering and computer science academics, and to undergraduate students, </a:t>
            </a:r>
          </a:p>
          <a:p>
            <a:pPr lvl="2" indent="88900" algn="just"/>
            <a:r>
              <a:rPr lang="en-US" sz="1800" dirty="0" smtClean="0">
                <a:latin typeface="Gill Sans MT" pitchFamily="34" charset="0"/>
                <a:cs typeface="Times New Roman" pitchFamily="18" charset="0"/>
              </a:rPr>
              <a:t>to raise interest in challenges to solve computational and software engineering problems.</a:t>
            </a:r>
          </a:p>
          <a:p>
            <a:pPr indent="88900" algn="just"/>
            <a:r>
              <a:rPr lang="en-US" sz="2000" dirty="0" smtClean="0">
                <a:latin typeface="Gill Sans MT" pitchFamily="34" charset="0"/>
                <a:cs typeface="Times New Roman" pitchFamily="18" charset="0"/>
              </a:rPr>
              <a:t>Engage medical and biomedical science academics and students with the use of image processing techniques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57290" y="214313"/>
            <a:ext cx="7158060" cy="928687"/>
          </a:xfrm>
        </p:spPr>
        <p:txBody>
          <a:bodyPr/>
          <a:lstStyle/>
          <a:p>
            <a:r>
              <a:rPr lang="en-US" b="1" dirty="0" smtClean="0">
                <a:solidFill>
                  <a:schemeClr val="tx1"/>
                </a:solidFill>
              </a:rPr>
              <a:t>Future work</a:t>
            </a:r>
            <a:endParaRPr lang="en-US" sz="3200" dirty="0" smtClean="0"/>
          </a:p>
        </p:txBody>
      </p:sp>
      <p:graphicFrame>
        <p:nvGraphicFramePr>
          <p:cNvPr id="10" name="Diagram 9"/>
          <p:cNvGraphicFramePr/>
          <p:nvPr/>
        </p:nvGraphicFramePr>
        <p:xfrm>
          <a:off x="1285852" y="1000108"/>
          <a:ext cx="5786478" cy="1000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nvGraphicFramePr>
        <p:xfrm>
          <a:off x="928662" y="2064533"/>
          <a:ext cx="6572296" cy="9358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nvGraphicFramePr>
        <p:xfrm>
          <a:off x="642910" y="3071810"/>
          <a:ext cx="5429288" cy="857256"/>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8" name="Diagram 7"/>
          <p:cNvGraphicFramePr/>
          <p:nvPr/>
        </p:nvGraphicFramePr>
        <p:xfrm>
          <a:off x="1142976" y="4000504"/>
          <a:ext cx="6929486" cy="857256"/>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12" name="Diagram 11"/>
          <p:cNvGraphicFramePr/>
          <p:nvPr/>
        </p:nvGraphicFramePr>
        <p:xfrm>
          <a:off x="1357290" y="4929198"/>
          <a:ext cx="4714908" cy="928694"/>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3" grpId="0">
        <p:bldAsOne/>
      </p:bldGraphic>
      <p:bldGraphic spid="7" grpId="0">
        <p:bldAsOne/>
      </p:bldGraphic>
      <p:bldGraphic spid="8" grpId="0">
        <p:bldAsOne/>
      </p:bldGraphic>
      <p:bldGraphic spid="12"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US" dirty="0"/>
          </a:p>
        </p:txBody>
      </p:sp>
      <p:sp>
        <p:nvSpPr>
          <p:cNvPr id="3" name="Content Placeholder 2"/>
          <p:cNvSpPr>
            <a:spLocks noGrp="1"/>
          </p:cNvSpPr>
          <p:nvPr>
            <p:ph idx="1"/>
          </p:nvPr>
        </p:nvSpPr>
        <p:spPr>
          <a:xfrm>
            <a:off x="785786" y="1857364"/>
            <a:ext cx="7715304" cy="3933836"/>
          </a:xfrm>
        </p:spPr>
        <p:txBody>
          <a:bodyPr/>
          <a:lstStyle/>
          <a:p>
            <a:r>
              <a:rPr lang="en-GB" sz="2400" dirty="0" smtClean="0"/>
              <a:t>We have presented a Cloud computing framework design to provide:</a:t>
            </a:r>
          </a:p>
          <a:p>
            <a:pPr lvl="1"/>
            <a:r>
              <a:rPr lang="en-GB" sz="2000" dirty="0" smtClean="0"/>
              <a:t>Rapid application testing and development environment for Medical Image Analysis (MIA) researchers.</a:t>
            </a:r>
          </a:p>
          <a:p>
            <a:pPr lvl="1"/>
            <a:r>
              <a:rPr lang="en-GB" sz="2000" dirty="0" smtClean="0"/>
              <a:t>Easy access to federated resources (algorithms and data) for both MIA researchers and Clinicians. </a:t>
            </a:r>
          </a:p>
          <a:p>
            <a:pPr lvl="1"/>
            <a:r>
              <a:rPr lang="en-GB" sz="2000" dirty="0" smtClean="0"/>
              <a:t>Support to imaging and visualization toolkits using Visual Studio. </a:t>
            </a:r>
          </a:p>
          <a:p>
            <a:r>
              <a:rPr lang="en-GB" sz="2400" dirty="0" smtClean="0"/>
              <a:t>We have outlined our plan for future work which includes collaboration with other projects.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409564"/>
            <a:ext cx="7315200" cy="1447800"/>
          </a:xfrm>
        </p:spPr>
        <p:txBody>
          <a:bodyPr/>
          <a:lstStyle/>
          <a:p>
            <a:r>
              <a:rPr lang="en-US" dirty="0" smtClean="0"/>
              <a:t>Acknowledgements</a:t>
            </a:r>
            <a:endParaRPr lang="en-US" dirty="0"/>
          </a:p>
        </p:txBody>
      </p:sp>
      <p:sp>
        <p:nvSpPr>
          <p:cNvPr id="3" name="Content Placeholder 2"/>
          <p:cNvSpPr>
            <a:spLocks noGrp="1"/>
          </p:cNvSpPr>
          <p:nvPr>
            <p:ph idx="1"/>
          </p:nvPr>
        </p:nvSpPr>
        <p:spPr>
          <a:xfrm>
            <a:off x="1714480" y="2214554"/>
            <a:ext cx="5929354" cy="2928958"/>
          </a:xfrm>
        </p:spPr>
        <p:txBody>
          <a:bodyPr/>
          <a:lstStyle/>
          <a:p>
            <a:pPr algn="ctr">
              <a:buNone/>
            </a:pPr>
            <a:endParaRPr lang="en-US" sz="1600" dirty="0" smtClean="0"/>
          </a:p>
          <a:p>
            <a:pPr marL="0" indent="0" algn="ctr">
              <a:buNone/>
            </a:pPr>
            <a:r>
              <a:rPr lang="en-US" sz="1600" dirty="0" smtClean="0"/>
              <a:t>This research is funded by the Technical Computing Initiative of Microsoft Corporation. </a:t>
            </a:r>
          </a:p>
          <a:p>
            <a:pPr marL="0" indent="0" algn="ctr">
              <a:buNone/>
            </a:pPr>
            <a:r>
              <a:rPr lang="en-US" sz="1600" dirty="0" smtClean="0"/>
              <a:t>We thank MIA researchers at Oxford for their valuable comments during the analysis of requirements for this project, especially Vicente Grau, Niranjan Joshi and Olivier Noterdaeme as well as radiologists working at Churchill and John Radcliffe Hospitals especially Dr. </a:t>
            </a:r>
            <a:r>
              <a:rPr lang="en-GB" sz="1600" dirty="0" smtClean="0"/>
              <a:t>Rachel R Phillips and Dr Mark Anderson</a:t>
            </a:r>
            <a:r>
              <a:rPr lang="en-US" sz="16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Outline</a:t>
            </a:r>
          </a:p>
        </p:txBody>
      </p:sp>
      <p:sp>
        <p:nvSpPr>
          <p:cNvPr id="3075" name="Content Placeholder 2"/>
          <p:cNvSpPr>
            <a:spLocks noGrp="1"/>
          </p:cNvSpPr>
          <p:nvPr>
            <p:ph idx="1"/>
          </p:nvPr>
        </p:nvSpPr>
        <p:spPr>
          <a:xfrm>
            <a:off x="1142976" y="1357298"/>
            <a:ext cx="6429420" cy="4500594"/>
          </a:xfrm>
        </p:spPr>
        <p:txBody>
          <a:bodyPr/>
          <a:lstStyle/>
          <a:p>
            <a:r>
              <a:rPr lang="en-US" sz="2400" dirty="0" smtClean="0"/>
              <a:t>Colorectal Cancer</a:t>
            </a:r>
          </a:p>
          <a:p>
            <a:r>
              <a:rPr lang="en-GB" sz="2400" dirty="0" smtClean="0"/>
              <a:t>Oxford approach</a:t>
            </a:r>
            <a:endParaRPr lang="en-US" sz="2400" dirty="0" smtClean="0"/>
          </a:p>
          <a:p>
            <a:r>
              <a:rPr lang="en-GB" sz="2400" dirty="0" smtClean="0"/>
              <a:t>Cancer and Cardiac Imaging Project</a:t>
            </a:r>
          </a:p>
          <a:p>
            <a:r>
              <a:rPr lang="en-GB" sz="2400" dirty="0" smtClean="0"/>
              <a:t>Lowering the Barrier to Cancer Imaging</a:t>
            </a:r>
          </a:p>
          <a:p>
            <a:r>
              <a:rPr lang="en-GB" sz="2400" dirty="0" smtClean="0"/>
              <a:t>Cloud Computing Framework</a:t>
            </a:r>
          </a:p>
          <a:p>
            <a:r>
              <a:rPr lang="en-GB" sz="2400" dirty="0" smtClean="0"/>
              <a:t>Microsoft Tools</a:t>
            </a:r>
          </a:p>
          <a:p>
            <a:r>
              <a:rPr lang="en-GB" sz="2400" dirty="0" smtClean="0"/>
              <a:t>Challenges</a:t>
            </a:r>
          </a:p>
          <a:p>
            <a:r>
              <a:rPr lang="en-GB" sz="2400" dirty="0" smtClean="0"/>
              <a:t>Future Work</a:t>
            </a:r>
          </a:p>
          <a:p>
            <a:r>
              <a:rPr lang="en-GB" sz="2400" dirty="0" smtClean="0"/>
              <a:t>Conclusions</a:t>
            </a:r>
          </a:p>
          <a:p>
            <a:pPr>
              <a:buNone/>
            </a:pPr>
            <a:endParaRPr lang="en-GB" sz="2400" dirty="0" smtClean="0"/>
          </a:p>
        </p:txBody>
      </p:sp>
    </p:spTree>
  </p:cSld>
  <p:clrMapOvr>
    <a:masterClrMapping/>
  </p:clrMapOvr>
  <p:transition advTm="47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371600" y="266700"/>
            <a:ext cx="7315200" cy="1447800"/>
          </a:xfrm>
        </p:spPr>
        <p:txBody>
          <a:bodyPr/>
          <a:lstStyle/>
          <a:p>
            <a:r>
              <a:rPr lang="en-US" dirty="0" smtClean="0"/>
              <a:t>Colorectal and liver cancer in UK</a:t>
            </a:r>
          </a:p>
        </p:txBody>
      </p:sp>
      <p:sp>
        <p:nvSpPr>
          <p:cNvPr id="3" name="Content Placeholder 2"/>
          <p:cNvSpPr>
            <a:spLocks noGrp="1"/>
          </p:cNvSpPr>
          <p:nvPr>
            <p:ph idx="1"/>
          </p:nvPr>
        </p:nvSpPr>
        <p:spPr>
          <a:xfrm>
            <a:off x="457200" y="2071688"/>
            <a:ext cx="8229600" cy="3719512"/>
          </a:xfrm>
        </p:spPr>
        <p:txBody>
          <a:bodyPr/>
          <a:lstStyle/>
          <a:p>
            <a:pPr>
              <a:defRPr/>
            </a:pPr>
            <a:r>
              <a:rPr lang="en-US" sz="2000" dirty="0" smtClean="0"/>
              <a:t>According with Cancer Research UK (cited August 2008): </a:t>
            </a:r>
          </a:p>
          <a:p>
            <a:pPr lvl="1">
              <a:defRPr/>
            </a:pPr>
            <a:r>
              <a:rPr lang="en-US" sz="1800" dirty="0" smtClean="0">
                <a:ea typeface="+mn-ea"/>
                <a:cs typeface="+mn-cs"/>
              </a:rPr>
              <a:t>Approximately 36,000 people are diagnosed with colorectal cancer every year in UK </a:t>
            </a:r>
          </a:p>
          <a:p>
            <a:pPr lvl="1">
              <a:defRPr/>
            </a:pPr>
            <a:r>
              <a:rPr lang="en-US" sz="1800" dirty="0" smtClean="0">
                <a:ea typeface="+mn-ea"/>
                <a:cs typeface="+mn-cs"/>
              </a:rPr>
              <a:t>The third most common cancer</a:t>
            </a:r>
          </a:p>
          <a:p>
            <a:pPr>
              <a:defRPr/>
            </a:pPr>
            <a:r>
              <a:rPr lang="en-US" sz="2000" dirty="0" smtClean="0"/>
              <a:t>Colorectal cancer often metastasizes to the liver with poor prognosis, </a:t>
            </a:r>
          </a:p>
          <a:p>
            <a:pPr lvl="1">
              <a:defRPr/>
            </a:pPr>
            <a:r>
              <a:rPr lang="en-US" sz="1800" dirty="0" smtClean="0">
                <a:ea typeface="+mn-ea"/>
                <a:cs typeface="+mn-cs"/>
              </a:rPr>
              <a:t>liver cancer causes around 3,000 deaths each year.</a:t>
            </a:r>
          </a:p>
          <a:p>
            <a:pPr>
              <a:defRPr/>
            </a:pPr>
            <a:r>
              <a:rPr lang="en-US" sz="2000" dirty="0" smtClean="0"/>
              <a:t>Medical imaging techniques such as magnetic resonance imaging (MRI), ultrasound (US), computerized tomography (CT) and a combination of positron emission tomography (PET) with CT (PET/CT), have been used for detecting, staging, and monitoring the evolution of patients </a:t>
            </a:r>
          </a:p>
        </p:txBody>
      </p:sp>
    </p:spTree>
  </p:cSld>
  <p:clrMapOvr>
    <a:masterClrMapping/>
  </p:clrMapOvr>
  <p:transition advTm="50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Oxford</a:t>
            </a:r>
            <a:endParaRPr lang="en-US" dirty="0"/>
          </a:p>
        </p:txBody>
      </p:sp>
      <p:sp>
        <p:nvSpPr>
          <p:cNvPr id="3" name="Content Placeholder 2"/>
          <p:cNvSpPr>
            <a:spLocks noGrp="1"/>
          </p:cNvSpPr>
          <p:nvPr>
            <p:ph idx="1"/>
          </p:nvPr>
        </p:nvSpPr>
        <p:spPr>
          <a:xfrm>
            <a:off x="714348" y="1428736"/>
            <a:ext cx="7829576" cy="1857388"/>
          </a:xfrm>
        </p:spPr>
        <p:txBody>
          <a:bodyPr/>
          <a:lstStyle/>
          <a:p>
            <a:r>
              <a:rPr lang="en-GB" sz="2000" dirty="0" smtClean="0"/>
              <a:t>Researchers working in image analysis of colorectal and liver cancer images:</a:t>
            </a:r>
          </a:p>
          <a:p>
            <a:pPr marL="1250950" lvl="1"/>
            <a:r>
              <a:rPr lang="en-GB" sz="1800" dirty="0" smtClean="0"/>
              <a:t>Segmentation</a:t>
            </a:r>
          </a:p>
          <a:p>
            <a:pPr marL="1250950" lvl="1"/>
            <a:r>
              <a:rPr lang="en-GB" sz="1800" dirty="0" smtClean="0"/>
              <a:t>Registration</a:t>
            </a:r>
          </a:p>
          <a:p>
            <a:pPr marL="1250950" lvl="1"/>
            <a:r>
              <a:rPr lang="en-GB" sz="1800" dirty="0" smtClean="0"/>
              <a:t>Image quality improvement. </a:t>
            </a:r>
          </a:p>
          <a:p>
            <a:pPr lvl="1">
              <a:buNone/>
            </a:pPr>
            <a:endParaRPr lang="en-GB" sz="1800" dirty="0" smtClean="0"/>
          </a:p>
        </p:txBody>
      </p:sp>
      <p:pic>
        <p:nvPicPr>
          <p:cNvPr id="4" name="Content Placeholder 3" descr="originalImage.bmp"/>
          <p:cNvPicPr>
            <a:picLocks noChangeAspect="1"/>
          </p:cNvPicPr>
          <p:nvPr/>
        </p:nvPicPr>
        <p:blipFill>
          <a:blip r:embed="rId3"/>
          <a:stretch>
            <a:fillRect/>
          </a:stretch>
        </p:blipFill>
        <p:spPr bwMode="auto">
          <a:xfrm>
            <a:off x="428596" y="3419492"/>
            <a:ext cx="2438400" cy="2438400"/>
          </a:xfrm>
          <a:prstGeom prst="rect">
            <a:avLst/>
          </a:prstGeom>
          <a:noFill/>
          <a:ln w="9525">
            <a:noFill/>
            <a:miter lim="800000"/>
            <a:headEnd/>
            <a:tailEnd/>
          </a:ln>
        </p:spPr>
      </p:pic>
      <p:sp>
        <p:nvSpPr>
          <p:cNvPr id="5" name="TextBox 4"/>
          <p:cNvSpPr txBox="1"/>
          <p:nvPr/>
        </p:nvSpPr>
        <p:spPr>
          <a:xfrm>
            <a:off x="3857620" y="3286124"/>
            <a:ext cx="4214842" cy="2031325"/>
          </a:xfrm>
          <a:prstGeom prst="rect">
            <a:avLst/>
          </a:prstGeom>
          <a:noFill/>
        </p:spPr>
        <p:txBody>
          <a:bodyPr wrap="square" rtlCol="0">
            <a:spAutoFit/>
          </a:bodyPr>
          <a:lstStyle/>
          <a:p>
            <a:r>
              <a:rPr lang="en-GB" dirty="0" smtClean="0"/>
              <a:t>Analysis of medical images is difficult since they are:</a:t>
            </a:r>
          </a:p>
          <a:p>
            <a:pPr marL="342900" indent="-342900">
              <a:buFont typeface="+mj-lt"/>
              <a:buAutoNum type="alphaLcParenR"/>
            </a:pPr>
            <a:r>
              <a:rPr lang="en-GB" dirty="0" smtClean="0"/>
              <a:t>Noisy,</a:t>
            </a:r>
          </a:p>
          <a:p>
            <a:pPr marL="342900" indent="-342900">
              <a:buFont typeface="+mj-lt"/>
              <a:buAutoNum type="alphaLcParenR"/>
            </a:pPr>
            <a:r>
              <a:rPr lang="en-GB" dirty="0" smtClean="0"/>
              <a:t>Highly textured,</a:t>
            </a:r>
          </a:p>
          <a:p>
            <a:pPr marL="342900" indent="-342900">
              <a:buFont typeface="+mj-lt"/>
              <a:buAutoNum type="alphaLcParenR"/>
            </a:pPr>
            <a:r>
              <a:rPr lang="en-GB" dirty="0" smtClean="0"/>
              <a:t>Poor contrast relative to their surroundings.</a:t>
            </a:r>
          </a:p>
          <a:p>
            <a:pPr marL="342900" indent="-342900">
              <a:buFont typeface="+mj-lt"/>
              <a:buAutoNum type="alphaLcParenR"/>
            </a:pPr>
            <a:endParaRPr lang="en-GB" dirty="0" smtClean="0"/>
          </a:p>
        </p:txBody>
      </p:sp>
      <p:sp>
        <p:nvSpPr>
          <p:cNvPr id="6" name="Rectangle 5"/>
          <p:cNvSpPr/>
          <p:nvPr/>
        </p:nvSpPr>
        <p:spPr>
          <a:xfrm>
            <a:off x="2643174" y="5334672"/>
            <a:ext cx="2500330" cy="523220"/>
          </a:xfrm>
          <a:prstGeom prst="rect">
            <a:avLst/>
          </a:prstGeom>
        </p:spPr>
        <p:txBody>
          <a:bodyPr wrap="square">
            <a:spAutoFit/>
          </a:bodyPr>
          <a:lstStyle/>
          <a:p>
            <a:pPr algn="ctr"/>
            <a:r>
              <a:rPr lang="en-GB" sz="1400" dirty="0" smtClean="0"/>
              <a:t>Coronal </a:t>
            </a:r>
            <a:r>
              <a:rPr lang="en-US" sz="1400" dirty="0" smtClean="0"/>
              <a:t>MR image of the colorectum</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Cancer and Cardiac Imaging</a:t>
            </a:r>
            <a:endParaRPr lang="en-US" dirty="0" smtClean="0"/>
          </a:p>
        </p:txBody>
      </p:sp>
      <p:sp>
        <p:nvSpPr>
          <p:cNvPr id="12291" name="Content Placeholder 2"/>
          <p:cNvSpPr>
            <a:spLocks noGrp="1"/>
          </p:cNvSpPr>
          <p:nvPr>
            <p:ph idx="1"/>
          </p:nvPr>
        </p:nvSpPr>
        <p:spPr>
          <a:xfrm>
            <a:off x="457200" y="1831976"/>
            <a:ext cx="8229600" cy="4025916"/>
          </a:xfrm>
        </p:spPr>
        <p:txBody>
          <a:bodyPr/>
          <a:lstStyle/>
          <a:p>
            <a:pPr marL="0" indent="0" algn="just">
              <a:buFontTx/>
              <a:buNone/>
            </a:pPr>
            <a:r>
              <a:rPr lang="en-US" sz="2000" dirty="0" smtClean="0"/>
              <a:t>Technical Computing Initiative  project funded by Microsoft Corporation:</a:t>
            </a:r>
            <a:endParaRPr lang="en-US" sz="2400" dirty="0" smtClean="0"/>
          </a:p>
          <a:p>
            <a:pPr lvl="1" eaLnBrk="1" hangingPunct="1">
              <a:buFont typeface="Wingdings" pitchFamily="2" charset="2"/>
              <a:buChar char="Ø"/>
            </a:pPr>
            <a:r>
              <a:rPr lang="en-GB" sz="1800" dirty="0" smtClean="0"/>
              <a:t>Investigating the development of new segmentation algorithms for colorectal cancer imaging. Dr. Niranjan Joshi and Prof Sir Mike Brady (OERC) (Engineering Department Oxford University) and Dr. Fergus Gleeson (Churchill Hospital and Oxford University) , and Prof. Andrew Blake (Microsoft Research Cambridge) </a:t>
            </a:r>
          </a:p>
          <a:p>
            <a:pPr lvl="1" eaLnBrk="1" hangingPunct="1">
              <a:buFont typeface="Wingdings" pitchFamily="2" charset="2"/>
              <a:buChar char="Ø"/>
            </a:pPr>
            <a:r>
              <a:rPr lang="en-GB" sz="1800" dirty="0" smtClean="0"/>
              <a:t>“Lowering the Barriers to Cancer Imaging” project is aimed to maximise the efficiency of a Medical Image Analysis (MIA) researcher and to alleviate the frustration of clinicians for not being able to analyse and process images using the algorithms developed by MIA researchers. PI’s  Prof Anne E. Trefethen and Prof Sir Mike Brady (OERC) </a:t>
            </a:r>
          </a:p>
        </p:txBody>
      </p:sp>
    </p:spTree>
  </p:cSld>
  <p:clrMapOvr>
    <a:masterClrMapping/>
  </p:clrMapOvr>
  <p:transition advTm="962"/>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85875" y="142875"/>
            <a:ext cx="7315200" cy="1285861"/>
          </a:xfrm>
        </p:spPr>
        <p:txBody>
          <a:bodyPr/>
          <a:lstStyle/>
          <a:p>
            <a:pPr eaLnBrk="1" hangingPunct="1"/>
            <a:r>
              <a:rPr lang="en-GB" dirty="0" smtClean="0"/>
              <a:t>Lowering the Barriers to Cancer Imaging</a:t>
            </a:r>
            <a:endParaRPr lang="en-US" dirty="0" smtClean="0"/>
          </a:p>
        </p:txBody>
      </p:sp>
      <p:graphicFrame>
        <p:nvGraphicFramePr>
          <p:cNvPr id="5" name="Diagram 4"/>
          <p:cNvGraphicFramePr/>
          <p:nvPr/>
        </p:nvGraphicFramePr>
        <p:xfrm>
          <a:off x="928662" y="1928802"/>
          <a:ext cx="2714644" cy="12144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2" name="Group 4"/>
          <p:cNvGrpSpPr>
            <a:grpSpLocks noChangeAspect="1"/>
          </p:cNvGrpSpPr>
          <p:nvPr/>
        </p:nvGrpSpPr>
        <p:grpSpPr bwMode="auto">
          <a:xfrm flipH="1">
            <a:off x="1428728" y="3500438"/>
            <a:ext cx="1643063" cy="1874911"/>
            <a:chOff x="1980" y="720"/>
            <a:chExt cx="2938" cy="3353"/>
          </a:xfrm>
        </p:grpSpPr>
        <p:sp>
          <p:nvSpPr>
            <p:cNvPr id="9" name="AutoShape 3"/>
            <p:cNvSpPr>
              <a:spLocks noChangeAspect="1" noChangeArrowheads="1" noTextEdit="1"/>
            </p:cNvSpPr>
            <p:nvPr/>
          </p:nvSpPr>
          <p:spPr bwMode="auto">
            <a:xfrm>
              <a:off x="1980" y="720"/>
              <a:ext cx="2938" cy="3353"/>
            </a:xfrm>
            <a:prstGeom prst="rect">
              <a:avLst/>
            </a:prstGeom>
            <a:noFill/>
            <a:ln w="9525">
              <a:noFill/>
              <a:miter lim="800000"/>
              <a:headEnd/>
              <a:tailEnd/>
            </a:ln>
          </p:spPr>
          <p:txBody>
            <a:bodyPr/>
            <a:lstStyle/>
            <a:p>
              <a:endParaRPr lang="en-US" dirty="0"/>
            </a:p>
          </p:txBody>
        </p:sp>
        <p:sp>
          <p:nvSpPr>
            <p:cNvPr id="10" name="Freeform 377"/>
            <p:cNvSpPr>
              <a:spLocks/>
            </p:cNvSpPr>
            <p:nvPr/>
          </p:nvSpPr>
          <p:spPr bwMode="auto">
            <a:xfrm>
              <a:off x="4094" y="2981"/>
              <a:ext cx="152" cy="718"/>
            </a:xfrm>
            <a:custGeom>
              <a:avLst/>
              <a:gdLst>
                <a:gd name="T0" fmla="*/ 0 w 152"/>
                <a:gd name="T1" fmla="*/ 5 h 718"/>
                <a:gd name="T2" fmla="*/ 30 w 152"/>
                <a:gd name="T3" fmla="*/ 718 h 718"/>
                <a:gd name="T4" fmla="*/ 129 w 152"/>
                <a:gd name="T5" fmla="*/ 718 h 718"/>
                <a:gd name="T6" fmla="*/ 152 w 152"/>
                <a:gd name="T7" fmla="*/ 683 h 718"/>
                <a:gd name="T8" fmla="*/ 129 w 152"/>
                <a:gd name="T9" fmla="*/ 0 h 718"/>
                <a:gd name="T10" fmla="*/ 0 w 152"/>
                <a:gd name="T11" fmla="*/ 5 h 718"/>
                <a:gd name="T12" fmla="*/ 0 60000 65536"/>
                <a:gd name="T13" fmla="*/ 0 60000 65536"/>
                <a:gd name="T14" fmla="*/ 0 60000 65536"/>
                <a:gd name="T15" fmla="*/ 0 60000 65536"/>
                <a:gd name="T16" fmla="*/ 0 60000 65536"/>
                <a:gd name="T17" fmla="*/ 0 60000 65536"/>
                <a:gd name="T18" fmla="*/ 0 w 152"/>
                <a:gd name="T19" fmla="*/ 0 h 718"/>
                <a:gd name="T20" fmla="*/ 152 w 152"/>
                <a:gd name="T21" fmla="*/ 718 h 718"/>
              </a:gdLst>
              <a:ahLst/>
              <a:cxnLst>
                <a:cxn ang="T12">
                  <a:pos x="T0" y="T1"/>
                </a:cxn>
                <a:cxn ang="T13">
                  <a:pos x="T2" y="T3"/>
                </a:cxn>
                <a:cxn ang="T14">
                  <a:pos x="T4" y="T5"/>
                </a:cxn>
                <a:cxn ang="T15">
                  <a:pos x="T6" y="T7"/>
                </a:cxn>
                <a:cxn ang="T16">
                  <a:pos x="T8" y="T9"/>
                </a:cxn>
                <a:cxn ang="T17">
                  <a:pos x="T10" y="T11"/>
                </a:cxn>
              </a:cxnLst>
              <a:rect l="T18" t="T19" r="T20" b="T21"/>
              <a:pathLst>
                <a:path w="152" h="718">
                  <a:moveTo>
                    <a:pt x="0" y="5"/>
                  </a:moveTo>
                  <a:lnTo>
                    <a:pt x="30" y="718"/>
                  </a:lnTo>
                  <a:lnTo>
                    <a:pt x="129" y="718"/>
                  </a:lnTo>
                  <a:lnTo>
                    <a:pt x="152" y="683"/>
                  </a:lnTo>
                  <a:lnTo>
                    <a:pt x="129" y="0"/>
                  </a:lnTo>
                  <a:lnTo>
                    <a:pt x="0" y="5"/>
                  </a:lnTo>
                  <a:close/>
                </a:path>
              </a:pathLst>
            </a:custGeom>
            <a:solidFill>
              <a:srgbClr val="75859D"/>
            </a:solidFill>
            <a:ln w="9525">
              <a:noFill/>
              <a:round/>
              <a:headEnd/>
              <a:tailEnd/>
            </a:ln>
          </p:spPr>
          <p:txBody>
            <a:bodyPr/>
            <a:lstStyle/>
            <a:p>
              <a:endParaRPr lang="en-US" dirty="0"/>
            </a:p>
          </p:txBody>
        </p:sp>
        <p:sp>
          <p:nvSpPr>
            <p:cNvPr id="11" name="Freeform 378"/>
            <p:cNvSpPr>
              <a:spLocks/>
            </p:cNvSpPr>
            <p:nvPr/>
          </p:nvSpPr>
          <p:spPr bwMode="auto">
            <a:xfrm>
              <a:off x="4503" y="2986"/>
              <a:ext cx="152" cy="719"/>
            </a:xfrm>
            <a:custGeom>
              <a:avLst/>
              <a:gdLst>
                <a:gd name="T0" fmla="*/ 0 w 152"/>
                <a:gd name="T1" fmla="*/ 6 h 719"/>
                <a:gd name="T2" fmla="*/ 29 w 152"/>
                <a:gd name="T3" fmla="*/ 719 h 719"/>
                <a:gd name="T4" fmla="*/ 135 w 152"/>
                <a:gd name="T5" fmla="*/ 719 h 719"/>
                <a:gd name="T6" fmla="*/ 152 w 152"/>
                <a:gd name="T7" fmla="*/ 684 h 719"/>
                <a:gd name="T8" fmla="*/ 135 w 152"/>
                <a:gd name="T9" fmla="*/ 0 h 719"/>
                <a:gd name="T10" fmla="*/ 0 w 152"/>
                <a:gd name="T11" fmla="*/ 6 h 719"/>
                <a:gd name="T12" fmla="*/ 0 60000 65536"/>
                <a:gd name="T13" fmla="*/ 0 60000 65536"/>
                <a:gd name="T14" fmla="*/ 0 60000 65536"/>
                <a:gd name="T15" fmla="*/ 0 60000 65536"/>
                <a:gd name="T16" fmla="*/ 0 60000 65536"/>
                <a:gd name="T17" fmla="*/ 0 60000 65536"/>
                <a:gd name="T18" fmla="*/ 0 w 152"/>
                <a:gd name="T19" fmla="*/ 0 h 719"/>
                <a:gd name="T20" fmla="*/ 152 w 152"/>
                <a:gd name="T21" fmla="*/ 719 h 719"/>
              </a:gdLst>
              <a:ahLst/>
              <a:cxnLst>
                <a:cxn ang="T12">
                  <a:pos x="T0" y="T1"/>
                </a:cxn>
                <a:cxn ang="T13">
                  <a:pos x="T2" y="T3"/>
                </a:cxn>
                <a:cxn ang="T14">
                  <a:pos x="T4" y="T5"/>
                </a:cxn>
                <a:cxn ang="T15">
                  <a:pos x="T6" y="T7"/>
                </a:cxn>
                <a:cxn ang="T16">
                  <a:pos x="T8" y="T9"/>
                </a:cxn>
                <a:cxn ang="T17">
                  <a:pos x="T10" y="T11"/>
                </a:cxn>
              </a:cxnLst>
              <a:rect l="T18" t="T19" r="T20" b="T21"/>
              <a:pathLst>
                <a:path w="152" h="719">
                  <a:moveTo>
                    <a:pt x="0" y="6"/>
                  </a:moveTo>
                  <a:lnTo>
                    <a:pt x="29" y="719"/>
                  </a:lnTo>
                  <a:lnTo>
                    <a:pt x="135" y="719"/>
                  </a:lnTo>
                  <a:lnTo>
                    <a:pt x="152" y="684"/>
                  </a:lnTo>
                  <a:lnTo>
                    <a:pt x="135" y="0"/>
                  </a:lnTo>
                  <a:lnTo>
                    <a:pt x="0" y="6"/>
                  </a:lnTo>
                  <a:close/>
                </a:path>
              </a:pathLst>
            </a:custGeom>
            <a:solidFill>
              <a:srgbClr val="75859D"/>
            </a:solidFill>
            <a:ln w="9525">
              <a:noFill/>
              <a:round/>
              <a:headEnd/>
              <a:tailEnd/>
            </a:ln>
          </p:spPr>
          <p:txBody>
            <a:bodyPr/>
            <a:lstStyle/>
            <a:p>
              <a:endParaRPr lang="en-US" dirty="0"/>
            </a:p>
          </p:txBody>
        </p:sp>
        <p:sp>
          <p:nvSpPr>
            <p:cNvPr id="12" name="Freeform 379"/>
            <p:cNvSpPr>
              <a:spLocks/>
            </p:cNvSpPr>
            <p:nvPr/>
          </p:nvSpPr>
          <p:spPr bwMode="auto">
            <a:xfrm>
              <a:off x="2494" y="2583"/>
              <a:ext cx="222" cy="929"/>
            </a:xfrm>
            <a:custGeom>
              <a:avLst/>
              <a:gdLst>
                <a:gd name="T0" fmla="*/ 0 w 222"/>
                <a:gd name="T1" fmla="*/ 0 h 929"/>
                <a:gd name="T2" fmla="*/ 93 w 222"/>
                <a:gd name="T3" fmla="*/ 923 h 929"/>
                <a:gd name="T4" fmla="*/ 187 w 222"/>
                <a:gd name="T5" fmla="*/ 929 h 929"/>
                <a:gd name="T6" fmla="*/ 222 w 222"/>
                <a:gd name="T7" fmla="*/ 894 h 929"/>
                <a:gd name="T8" fmla="*/ 187 w 222"/>
                <a:gd name="T9" fmla="*/ 30 h 929"/>
                <a:gd name="T10" fmla="*/ 0 w 222"/>
                <a:gd name="T11" fmla="*/ 0 h 929"/>
                <a:gd name="T12" fmla="*/ 0 60000 65536"/>
                <a:gd name="T13" fmla="*/ 0 60000 65536"/>
                <a:gd name="T14" fmla="*/ 0 60000 65536"/>
                <a:gd name="T15" fmla="*/ 0 60000 65536"/>
                <a:gd name="T16" fmla="*/ 0 60000 65536"/>
                <a:gd name="T17" fmla="*/ 0 60000 65536"/>
                <a:gd name="T18" fmla="*/ 0 w 222"/>
                <a:gd name="T19" fmla="*/ 0 h 929"/>
                <a:gd name="T20" fmla="*/ 222 w 222"/>
                <a:gd name="T21" fmla="*/ 929 h 929"/>
              </a:gdLst>
              <a:ahLst/>
              <a:cxnLst>
                <a:cxn ang="T12">
                  <a:pos x="T0" y="T1"/>
                </a:cxn>
                <a:cxn ang="T13">
                  <a:pos x="T2" y="T3"/>
                </a:cxn>
                <a:cxn ang="T14">
                  <a:pos x="T4" y="T5"/>
                </a:cxn>
                <a:cxn ang="T15">
                  <a:pos x="T6" y="T7"/>
                </a:cxn>
                <a:cxn ang="T16">
                  <a:pos x="T8" y="T9"/>
                </a:cxn>
                <a:cxn ang="T17">
                  <a:pos x="T10" y="T11"/>
                </a:cxn>
              </a:cxnLst>
              <a:rect l="T18" t="T19" r="T20" b="T21"/>
              <a:pathLst>
                <a:path w="222" h="929">
                  <a:moveTo>
                    <a:pt x="0" y="0"/>
                  </a:moveTo>
                  <a:lnTo>
                    <a:pt x="93" y="923"/>
                  </a:lnTo>
                  <a:lnTo>
                    <a:pt x="187" y="929"/>
                  </a:lnTo>
                  <a:lnTo>
                    <a:pt x="222" y="894"/>
                  </a:lnTo>
                  <a:lnTo>
                    <a:pt x="187" y="30"/>
                  </a:lnTo>
                  <a:lnTo>
                    <a:pt x="0" y="0"/>
                  </a:lnTo>
                  <a:close/>
                </a:path>
              </a:pathLst>
            </a:custGeom>
            <a:solidFill>
              <a:srgbClr val="75859D"/>
            </a:solidFill>
            <a:ln w="9525">
              <a:noFill/>
              <a:round/>
              <a:headEnd/>
              <a:tailEnd/>
            </a:ln>
          </p:spPr>
          <p:txBody>
            <a:bodyPr/>
            <a:lstStyle/>
            <a:p>
              <a:endParaRPr lang="en-US" dirty="0"/>
            </a:p>
          </p:txBody>
        </p:sp>
        <p:sp>
          <p:nvSpPr>
            <p:cNvPr id="13" name="Freeform 380"/>
            <p:cNvSpPr>
              <a:spLocks/>
            </p:cNvSpPr>
            <p:nvPr/>
          </p:nvSpPr>
          <p:spPr bwMode="auto">
            <a:xfrm>
              <a:off x="3119" y="2636"/>
              <a:ext cx="187" cy="894"/>
            </a:xfrm>
            <a:custGeom>
              <a:avLst/>
              <a:gdLst>
                <a:gd name="T0" fmla="*/ 0 w 187"/>
                <a:gd name="T1" fmla="*/ 0 h 894"/>
                <a:gd name="T2" fmla="*/ 29 w 187"/>
                <a:gd name="T3" fmla="*/ 888 h 894"/>
                <a:gd name="T4" fmla="*/ 128 w 187"/>
                <a:gd name="T5" fmla="*/ 894 h 894"/>
                <a:gd name="T6" fmla="*/ 164 w 187"/>
                <a:gd name="T7" fmla="*/ 865 h 894"/>
                <a:gd name="T8" fmla="*/ 187 w 187"/>
                <a:gd name="T9" fmla="*/ 41 h 894"/>
                <a:gd name="T10" fmla="*/ 0 w 187"/>
                <a:gd name="T11" fmla="*/ 0 h 894"/>
                <a:gd name="T12" fmla="*/ 0 60000 65536"/>
                <a:gd name="T13" fmla="*/ 0 60000 65536"/>
                <a:gd name="T14" fmla="*/ 0 60000 65536"/>
                <a:gd name="T15" fmla="*/ 0 60000 65536"/>
                <a:gd name="T16" fmla="*/ 0 60000 65536"/>
                <a:gd name="T17" fmla="*/ 0 60000 65536"/>
                <a:gd name="T18" fmla="*/ 0 w 187"/>
                <a:gd name="T19" fmla="*/ 0 h 894"/>
                <a:gd name="T20" fmla="*/ 187 w 187"/>
                <a:gd name="T21" fmla="*/ 894 h 894"/>
              </a:gdLst>
              <a:ahLst/>
              <a:cxnLst>
                <a:cxn ang="T12">
                  <a:pos x="T0" y="T1"/>
                </a:cxn>
                <a:cxn ang="T13">
                  <a:pos x="T2" y="T3"/>
                </a:cxn>
                <a:cxn ang="T14">
                  <a:pos x="T4" y="T5"/>
                </a:cxn>
                <a:cxn ang="T15">
                  <a:pos x="T6" y="T7"/>
                </a:cxn>
                <a:cxn ang="T16">
                  <a:pos x="T8" y="T9"/>
                </a:cxn>
                <a:cxn ang="T17">
                  <a:pos x="T10" y="T11"/>
                </a:cxn>
              </a:cxnLst>
              <a:rect l="T18" t="T19" r="T20" b="T21"/>
              <a:pathLst>
                <a:path w="187" h="894">
                  <a:moveTo>
                    <a:pt x="0" y="0"/>
                  </a:moveTo>
                  <a:lnTo>
                    <a:pt x="29" y="888"/>
                  </a:lnTo>
                  <a:lnTo>
                    <a:pt x="128" y="894"/>
                  </a:lnTo>
                  <a:lnTo>
                    <a:pt x="164" y="865"/>
                  </a:lnTo>
                  <a:lnTo>
                    <a:pt x="187" y="41"/>
                  </a:lnTo>
                  <a:lnTo>
                    <a:pt x="0" y="0"/>
                  </a:lnTo>
                  <a:close/>
                </a:path>
              </a:pathLst>
            </a:custGeom>
            <a:solidFill>
              <a:srgbClr val="75859D"/>
            </a:solidFill>
            <a:ln w="9525">
              <a:noFill/>
              <a:round/>
              <a:headEnd/>
              <a:tailEnd/>
            </a:ln>
          </p:spPr>
          <p:txBody>
            <a:bodyPr/>
            <a:lstStyle/>
            <a:p>
              <a:endParaRPr lang="en-US" dirty="0"/>
            </a:p>
          </p:txBody>
        </p:sp>
        <p:sp>
          <p:nvSpPr>
            <p:cNvPr id="14" name="Freeform 381"/>
            <p:cNvSpPr>
              <a:spLocks/>
            </p:cNvSpPr>
            <p:nvPr/>
          </p:nvSpPr>
          <p:spPr bwMode="auto">
            <a:xfrm>
              <a:off x="3721" y="3366"/>
              <a:ext cx="198" cy="310"/>
            </a:xfrm>
            <a:custGeom>
              <a:avLst/>
              <a:gdLst>
                <a:gd name="T0" fmla="*/ 192 w 198"/>
                <a:gd name="T1" fmla="*/ 53 h 310"/>
                <a:gd name="T2" fmla="*/ 192 w 198"/>
                <a:gd name="T3" fmla="*/ 53 h 310"/>
                <a:gd name="T4" fmla="*/ 198 w 198"/>
                <a:gd name="T5" fmla="*/ 123 h 310"/>
                <a:gd name="T6" fmla="*/ 192 w 198"/>
                <a:gd name="T7" fmla="*/ 187 h 310"/>
                <a:gd name="T8" fmla="*/ 192 w 198"/>
                <a:gd name="T9" fmla="*/ 216 h 310"/>
                <a:gd name="T10" fmla="*/ 187 w 198"/>
                <a:gd name="T11" fmla="*/ 240 h 310"/>
                <a:gd name="T12" fmla="*/ 187 w 198"/>
                <a:gd name="T13" fmla="*/ 240 h 310"/>
                <a:gd name="T14" fmla="*/ 169 w 198"/>
                <a:gd name="T15" fmla="*/ 275 h 310"/>
                <a:gd name="T16" fmla="*/ 151 w 198"/>
                <a:gd name="T17" fmla="*/ 292 h 310"/>
                <a:gd name="T18" fmla="*/ 134 w 198"/>
                <a:gd name="T19" fmla="*/ 304 h 310"/>
                <a:gd name="T20" fmla="*/ 111 w 198"/>
                <a:gd name="T21" fmla="*/ 310 h 310"/>
                <a:gd name="T22" fmla="*/ 111 w 198"/>
                <a:gd name="T23" fmla="*/ 310 h 310"/>
                <a:gd name="T24" fmla="*/ 81 w 198"/>
                <a:gd name="T25" fmla="*/ 304 h 310"/>
                <a:gd name="T26" fmla="*/ 52 w 198"/>
                <a:gd name="T27" fmla="*/ 286 h 310"/>
                <a:gd name="T28" fmla="*/ 35 w 198"/>
                <a:gd name="T29" fmla="*/ 275 h 310"/>
                <a:gd name="T30" fmla="*/ 23 w 198"/>
                <a:gd name="T31" fmla="*/ 263 h 310"/>
                <a:gd name="T32" fmla="*/ 17 w 198"/>
                <a:gd name="T33" fmla="*/ 246 h 310"/>
                <a:gd name="T34" fmla="*/ 11 w 198"/>
                <a:gd name="T35" fmla="*/ 222 h 310"/>
                <a:gd name="T36" fmla="*/ 11 w 198"/>
                <a:gd name="T37" fmla="*/ 222 h 310"/>
                <a:gd name="T38" fmla="*/ 0 w 198"/>
                <a:gd name="T39" fmla="*/ 35 h 310"/>
                <a:gd name="T40" fmla="*/ 0 w 198"/>
                <a:gd name="T41" fmla="*/ 35 h 310"/>
                <a:gd name="T42" fmla="*/ 17 w 198"/>
                <a:gd name="T43" fmla="*/ 24 h 310"/>
                <a:gd name="T44" fmla="*/ 46 w 198"/>
                <a:gd name="T45" fmla="*/ 12 h 310"/>
                <a:gd name="T46" fmla="*/ 76 w 198"/>
                <a:gd name="T47" fmla="*/ 6 h 310"/>
                <a:gd name="T48" fmla="*/ 105 w 198"/>
                <a:gd name="T49" fmla="*/ 0 h 310"/>
                <a:gd name="T50" fmla="*/ 140 w 198"/>
                <a:gd name="T51" fmla="*/ 6 h 310"/>
                <a:gd name="T52" fmla="*/ 151 w 198"/>
                <a:gd name="T53" fmla="*/ 12 h 310"/>
                <a:gd name="T54" fmla="*/ 169 w 198"/>
                <a:gd name="T55" fmla="*/ 24 h 310"/>
                <a:gd name="T56" fmla="*/ 181 w 198"/>
                <a:gd name="T57" fmla="*/ 35 h 310"/>
                <a:gd name="T58" fmla="*/ 192 w 198"/>
                <a:gd name="T59" fmla="*/ 53 h 310"/>
                <a:gd name="T60" fmla="*/ 192 w 198"/>
                <a:gd name="T61" fmla="*/ 53 h 31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8"/>
                <a:gd name="T94" fmla="*/ 0 h 310"/>
                <a:gd name="T95" fmla="*/ 198 w 198"/>
                <a:gd name="T96" fmla="*/ 310 h 31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8" h="310">
                  <a:moveTo>
                    <a:pt x="192" y="53"/>
                  </a:moveTo>
                  <a:lnTo>
                    <a:pt x="192" y="53"/>
                  </a:lnTo>
                  <a:lnTo>
                    <a:pt x="198" y="123"/>
                  </a:lnTo>
                  <a:lnTo>
                    <a:pt x="192" y="187"/>
                  </a:lnTo>
                  <a:lnTo>
                    <a:pt x="192" y="216"/>
                  </a:lnTo>
                  <a:lnTo>
                    <a:pt x="187" y="240"/>
                  </a:lnTo>
                  <a:lnTo>
                    <a:pt x="169" y="275"/>
                  </a:lnTo>
                  <a:lnTo>
                    <a:pt x="151" y="292"/>
                  </a:lnTo>
                  <a:lnTo>
                    <a:pt x="134" y="304"/>
                  </a:lnTo>
                  <a:lnTo>
                    <a:pt x="111" y="310"/>
                  </a:lnTo>
                  <a:lnTo>
                    <a:pt x="81" y="304"/>
                  </a:lnTo>
                  <a:lnTo>
                    <a:pt x="52" y="286"/>
                  </a:lnTo>
                  <a:lnTo>
                    <a:pt x="35" y="275"/>
                  </a:lnTo>
                  <a:lnTo>
                    <a:pt x="23" y="263"/>
                  </a:lnTo>
                  <a:lnTo>
                    <a:pt x="17" y="246"/>
                  </a:lnTo>
                  <a:lnTo>
                    <a:pt x="11" y="222"/>
                  </a:lnTo>
                  <a:lnTo>
                    <a:pt x="0" y="35"/>
                  </a:lnTo>
                  <a:lnTo>
                    <a:pt x="17" y="24"/>
                  </a:lnTo>
                  <a:lnTo>
                    <a:pt x="46" y="12"/>
                  </a:lnTo>
                  <a:lnTo>
                    <a:pt x="76" y="6"/>
                  </a:lnTo>
                  <a:lnTo>
                    <a:pt x="105" y="0"/>
                  </a:lnTo>
                  <a:lnTo>
                    <a:pt x="140" y="6"/>
                  </a:lnTo>
                  <a:lnTo>
                    <a:pt x="151" y="12"/>
                  </a:lnTo>
                  <a:lnTo>
                    <a:pt x="169" y="24"/>
                  </a:lnTo>
                  <a:lnTo>
                    <a:pt x="181" y="35"/>
                  </a:lnTo>
                  <a:lnTo>
                    <a:pt x="192" y="53"/>
                  </a:lnTo>
                  <a:close/>
                </a:path>
              </a:pathLst>
            </a:custGeom>
            <a:solidFill>
              <a:srgbClr val="3B3A39"/>
            </a:solidFill>
            <a:ln w="9525">
              <a:noFill/>
              <a:round/>
              <a:headEnd/>
              <a:tailEnd/>
            </a:ln>
          </p:spPr>
          <p:txBody>
            <a:bodyPr/>
            <a:lstStyle/>
            <a:p>
              <a:endParaRPr lang="en-US" dirty="0"/>
            </a:p>
          </p:txBody>
        </p:sp>
        <p:sp>
          <p:nvSpPr>
            <p:cNvPr id="15" name="Freeform 382"/>
            <p:cNvSpPr>
              <a:spLocks/>
            </p:cNvSpPr>
            <p:nvPr/>
          </p:nvSpPr>
          <p:spPr bwMode="auto">
            <a:xfrm>
              <a:off x="3411" y="3635"/>
              <a:ext cx="368" cy="199"/>
            </a:xfrm>
            <a:custGeom>
              <a:avLst/>
              <a:gdLst>
                <a:gd name="T0" fmla="*/ 41 w 368"/>
                <a:gd name="T1" fmla="*/ 0 h 199"/>
                <a:gd name="T2" fmla="*/ 41 w 368"/>
                <a:gd name="T3" fmla="*/ 0 h 199"/>
                <a:gd name="T4" fmla="*/ 29 w 368"/>
                <a:gd name="T5" fmla="*/ 17 h 199"/>
                <a:gd name="T6" fmla="*/ 12 w 368"/>
                <a:gd name="T7" fmla="*/ 52 h 199"/>
                <a:gd name="T8" fmla="*/ 0 w 368"/>
                <a:gd name="T9" fmla="*/ 76 h 199"/>
                <a:gd name="T10" fmla="*/ 0 w 368"/>
                <a:gd name="T11" fmla="*/ 105 h 199"/>
                <a:gd name="T12" fmla="*/ 6 w 368"/>
                <a:gd name="T13" fmla="*/ 128 h 199"/>
                <a:gd name="T14" fmla="*/ 23 w 368"/>
                <a:gd name="T15" fmla="*/ 152 h 199"/>
                <a:gd name="T16" fmla="*/ 23 w 368"/>
                <a:gd name="T17" fmla="*/ 152 h 199"/>
                <a:gd name="T18" fmla="*/ 58 w 368"/>
                <a:gd name="T19" fmla="*/ 169 h 199"/>
                <a:gd name="T20" fmla="*/ 105 w 368"/>
                <a:gd name="T21" fmla="*/ 181 h 199"/>
                <a:gd name="T22" fmla="*/ 158 w 368"/>
                <a:gd name="T23" fmla="*/ 187 h 199"/>
                <a:gd name="T24" fmla="*/ 210 w 368"/>
                <a:gd name="T25" fmla="*/ 193 h 199"/>
                <a:gd name="T26" fmla="*/ 310 w 368"/>
                <a:gd name="T27" fmla="*/ 199 h 199"/>
                <a:gd name="T28" fmla="*/ 368 w 368"/>
                <a:gd name="T29" fmla="*/ 199 h 199"/>
                <a:gd name="T30" fmla="*/ 368 w 368"/>
                <a:gd name="T31" fmla="*/ 199 h 199"/>
                <a:gd name="T32" fmla="*/ 315 w 368"/>
                <a:gd name="T33" fmla="*/ 193 h 199"/>
                <a:gd name="T34" fmla="*/ 251 w 368"/>
                <a:gd name="T35" fmla="*/ 187 h 199"/>
                <a:gd name="T36" fmla="*/ 181 w 368"/>
                <a:gd name="T37" fmla="*/ 175 h 199"/>
                <a:gd name="T38" fmla="*/ 111 w 368"/>
                <a:gd name="T39" fmla="*/ 152 h 199"/>
                <a:gd name="T40" fmla="*/ 82 w 368"/>
                <a:gd name="T41" fmla="*/ 134 h 199"/>
                <a:gd name="T42" fmla="*/ 58 w 368"/>
                <a:gd name="T43" fmla="*/ 117 h 199"/>
                <a:gd name="T44" fmla="*/ 41 w 368"/>
                <a:gd name="T45" fmla="*/ 93 h 199"/>
                <a:gd name="T46" fmla="*/ 29 w 368"/>
                <a:gd name="T47" fmla="*/ 64 h 199"/>
                <a:gd name="T48" fmla="*/ 29 w 368"/>
                <a:gd name="T49" fmla="*/ 35 h 199"/>
                <a:gd name="T50" fmla="*/ 41 w 368"/>
                <a:gd name="T51" fmla="*/ 0 h 199"/>
                <a:gd name="T52" fmla="*/ 41 w 368"/>
                <a:gd name="T53" fmla="*/ 0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68"/>
                <a:gd name="T82" fmla="*/ 0 h 199"/>
                <a:gd name="T83" fmla="*/ 368 w 368"/>
                <a:gd name="T84" fmla="*/ 199 h 19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68" h="199">
                  <a:moveTo>
                    <a:pt x="41" y="0"/>
                  </a:moveTo>
                  <a:lnTo>
                    <a:pt x="41" y="0"/>
                  </a:lnTo>
                  <a:lnTo>
                    <a:pt x="29" y="17"/>
                  </a:lnTo>
                  <a:lnTo>
                    <a:pt x="12" y="52"/>
                  </a:lnTo>
                  <a:lnTo>
                    <a:pt x="0" y="76"/>
                  </a:lnTo>
                  <a:lnTo>
                    <a:pt x="0" y="105"/>
                  </a:lnTo>
                  <a:lnTo>
                    <a:pt x="6" y="128"/>
                  </a:lnTo>
                  <a:lnTo>
                    <a:pt x="23" y="152"/>
                  </a:lnTo>
                  <a:lnTo>
                    <a:pt x="58" y="169"/>
                  </a:lnTo>
                  <a:lnTo>
                    <a:pt x="105" y="181"/>
                  </a:lnTo>
                  <a:lnTo>
                    <a:pt x="158" y="187"/>
                  </a:lnTo>
                  <a:lnTo>
                    <a:pt x="210" y="193"/>
                  </a:lnTo>
                  <a:lnTo>
                    <a:pt x="310" y="199"/>
                  </a:lnTo>
                  <a:lnTo>
                    <a:pt x="368" y="199"/>
                  </a:lnTo>
                  <a:lnTo>
                    <a:pt x="315" y="193"/>
                  </a:lnTo>
                  <a:lnTo>
                    <a:pt x="251" y="187"/>
                  </a:lnTo>
                  <a:lnTo>
                    <a:pt x="181" y="175"/>
                  </a:lnTo>
                  <a:lnTo>
                    <a:pt x="111" y="152"/>
                  </a:lnTo>
                  <a:lnTo>
                    <a:pt x="82" y="134"/>
                  </a:lnTo>
                  <a:lnTo>
                    <a:pt x="58" y="117"/>
                  </a:lnTo>
                  <a:lnTo>
                    <a:pt x="41" y="93"/>
                  </a:lnTo>
                  <a:lnTo>
                    <a:pt x="29" y="64"/>
                  </a:lnTo>
                  <a:lnTo>
                    <a:pt x="29" y="35"/>
                  </a:lnTo>
                  <a:lnTo>
                    <a:pt x="41" y="0"/>
                  </a:lnTo>
                  <a:close/>
                </a:path>
              </a:pathLst>
            </a:custGeom>
            <a:solidFill>
              <a:srgbClr val="FFFFFF"/>
            </a:solidFill>
            <a:ln w="9525">
              <a:noFill/>
              <a:round/>
              <a:headEnd/>
              <a:tailEnd/>
            </a:ln>
          </p:spPr>
          <p:txBody>
            <a:bodyPr/>
            <a:lstStyle/>
            <a:p>
              <a:endParaRPr lang="en-US" dirty="0"/>
            </a:p>
          </p:txBody>
        </p:sp>
        <p:sp>
          <p:nvSpPr>
            <p:cNvPr id="16" name="Freeform 383"/>
            <p:cNvSpPr>
              <a:spLocks/>
            </p:cNvSpPr>
            <p:nvPr/>
          </p:nvSpPr>
          <p:spPr bwMode="auto">
            <a:xfrm>
              <a:off x="3779" y="3156"/>
              <a:ext cx="199" cy="403"/>
            </a:xfrm>
            <a:custGeom>
              <a:avLst/>
              <a:gdLst>
                <a:gd name="T0" fmla="*/ 0 w 199"/>
                <a:gd name="T1" fmla="*/ 385 h 403"/>
                <a:gd name="T2" fmla="*/ 0 w 199"/>
                <a:gd name="T3" fmla="*/ 385 h 403"/>
                <a:gd name="T4" fmla="*/ 23 w 199"/>
                <a:gd name="T5" fmla="*/ 391 h 403"/>
                <a:gd name="T6" fmla="*/ 47 w 199"/>
                <a:gd name="T7" fmla="*/ 397 h 403"/>
                <a:gd name="T8" fmla="*/ 70 w 199"/>
                <a:gd name="T9" fmla="*/ 403 h 403"/>
                <a:gd name="T10" fmla="*/ 105 w 199"/>
                <a:gd name="T11" fmla="*/ 403 h 403"/>
                <a:gd name="T12" fmla="*/ 134 w 199"/>
                <a:gd name="T13" fmla="*/ 397 h 403"/>
                <a:gd name="T14" fmla="*/ 169 w 199"/>
                <a:gd name="T15" fmla="*/ 374 h 403"/>
                <a:gd name="T16" fmla="*/ 199 w 199"/>
                <a:gd name="T17" fmla="*/ 345 h 403"/>
                <a:gd name="T18" fmla="*/ 199 w 199"/>
                <a:gd name="T19" fmla="*/ 345 h 403"/>
                <a:gd name="T20" fmla="*/ 193 w 199"/>
                <a:gd name="T21" fmla="*/ 187 h 403"/>
                <a:gd name="T22" fmla="*/ 187 w 199"/>
                <a:gd name="T23" fmla="*/ 64 h 403"/>
                <a:gd name="T24" fmla="*/ 193 w 199"/>
                <a:gd name="T25" fmla="*/ 23 h 403"/>
                <a:gd name="T26" fmla="*/ 193 w 199"/>
                <a:gd name="T27" fmla="*/ 0 h 403"/>
                <a:gd name="T28" fmla="*/ 193 w 199"/>
                <a:gd name="T29" fmla="*/ 0 h 403"/>
                <a:gd name="T30" fmla="*/ 175 w 199"/>
                <a:gd name="T31" fmla="*/ 0 h 403"/>
                <a:gd name="T32" fmla="*/ 140 w 199"/>
                <a:gd name="T33" fmla="*/ 0 h 403"/>
                <a:gd name="T34" fmla="*/ 117 w 199"/>
                <a:gd name="T35" fmla="*/ 6 h 403"/>
                <a:gd name="T36" fmla="*/ 93 w 199"/>
                <a:gd name="T37" fmla="*/ 12 h 403"/>
                <a:gd name="T38" fmla="*/ 70 w 199"/>
                <a:gd name="T39" fmla="*/ 29 h 403"/>
                <a:gd name="T40" fmla="*/ 58 w 199"/>
                <a:gd name="T41" fmla="*/ 58 h 403"/>
                <a:gd name="T42" fmla="*/ 58 w 199"/>
                <a:gd name="T43" fmla="*/ 58 h 403"/>
                <a:gd name="T44" fmla="*/ 47 w 199"/>
                <a:gd name="T45" fmla="*/ 99 h 403"/>
                <a:gd name="T46" fmla="*/ 35 w 199"/>
                <a:gd name="T47" fmla="*/ 146 h 403"/>
                <a:gd name="T48" fmla="*/ 18 w 199"/>
                <a:gd name="T49" fmla="*/ 251 h 403"/>
                <a:gd name="T50" fmla="*/ 0 w 199"/>
                <a:gd name="T51" fmla="*/ 385 h 403"/>
                <a:gd name="T52" fmla="*/ 0 w 199"/>
                <a:gd name="T53" fmla="*/ 385 h 40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9"/>
                <a:gd name="T82" fmla="*/ 0 h 403"/>
                <a:gd name="T83" fmla="*/ 199 w 199"/>
                <a:gd name="T84" fmla="*/ 403 h 40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9" h="403">
                  <a:moveTo>
                    <a:pt x="0" y="385"/>
                  </a:moveTo>
                  <a:lnTo>
                    <a:pt x="0" y="385"/>
                  </a:lnTo>
                  <a:lnTo>
                    <a:pt x="23" y="391"/>
                  </a:lnTo>
                  <a:lnTo>
                    <a:pt x="47" y="397"/>
                  </a:lnTo>
                  <a:lnTo>
                    <a:pt x="70" y="403"/>
                  </a:lnTo>
                  <a:lnTo>
                    <a:pt x="105" y="403"/>
                  </a:lnTo>
                  <a:lnTo>
                    <a:pt x="134" y="397"/>
                  </a:lnTo>
                  <a:lnTo>
                    <a:pt x="169" y="374"/>
                  </a:lnTo>
                  <a:lnTo>
                    <a:pt x="199" y="345"/>
                  </a:lnTo>
                  <a:lnTo>
                    <a:pt x="193" y="187"/>
                  </a:lnTo>
                  <a:lnTo>
                    <a:pt x="187" y="64"/>
                  </a:lnTo>
                  <a:lnTo>
                    <a:pt x="193" y="23"/>
                  </a:lnTo>
                  <a:lnTo>
                    <a:pt x="193" y="0"/>
                  </a:lnTo>
                  <a:lnTo>
                    <a:pt x="175" y="0"/>
                  </a:lnTo>
                  <a:lnTo>
                    <a:pt x="140" y="0"/>
                  </a:lnTo>
                  <a:lnTo>
                    <a:pt x="117" y="6"/>
                  </a:lnTo>
                  <a:lnTo>
                    <a:pt x="93" y="12"/>
                  </a:lnTo>
                  <a:lnTo>
                    <a:pt x="70" y="29"/>
                  </a:lnTo>
                  <a:lnTo>
                    <a:pt x="58" y="58"/>
                  </a:lnTo>
                  <a:lnTo>
                    <a:pt x="47" y="99"/>
                  </a:lnTo>
                  <a:lnTo>
                    <a:pt x="35" y="146"/>
                  </a:lnTo>
                  <a:lnTo>
                    <a:pt x="18" y="251"/>
                  </a:lnTo>
                  <a:lnTo>
                    <a:pt x="0" y="385"/>
                  </a:lnTo>
                  <a:close/>
                </a:path>
              </a:pathLst>
            </a:custGeom>
            <a:solidFill>
              <a:srgbClr val="000000"/>
            </a:solidFill>
            <a:ln w="9525">
              <a:noFill/>
              <a:round/>
              <a:headEnd/>
              <a:tailEnd/>
            </a:ln>
          </p:spPr>
          <p:txBody>
            <a:bodyPr/>
            <a:lstStyle/>
            <a:p>
              <a:endParaRPr lang="en-US" dirty="0"/>
            </a:p>
          </p:txBody>
        </p:sp>
        <p:sp>
          <p:nvSpPr>
            <p:cNvPr id="17" name="Freeform 384"/>
            <p:cNvSpPr>
              <a:spLocks/>
            </p:cNvSpPr>
            <p:nvPr/>
          </p:nvSpPr>
          <p:spPr bwMode="auto">
            <a:xfrm>
              <a:off x="3166" y="3349"/>
              <a:ext cx="689" cy="531"/>
            </a:xfrm>
            <a:custGeom>
              <a:avLst/>
              <a:gdLst>
                <a:gd name="T0" fmla="*/ 601 w 689"/>
                <a:gd name="T1" fmla="*/ 64 h 531"/>
                <a:gd name="T2" fmla="*/ 601 w 689"/>
                <a:gd name="T3" fmla="*/ 64 h 531"/>
                <a:gd name="T4" fmla="*/ 601 w 689"/>
                <a:gd name="T5" fmla="*/ 87 h 531"/>
                <a:gd name="T6" fmla="*/ 601 w 689"/>
                <a:gd name="T7" fmla="*/ 128 h 531"/>
                <a:gd name="T8" fmla="*/ 607 w 689"/>
                <a:gd name="T9" fmla="*/ 146 h 531"/>
                <a:gd name="T10" fmla="*/ 619 w 689"/>
                <a:gd name="T11" fmla="*/ 169 h 531"/>
                <a:gd name="T12" fmla="*/ 636 w 689"/>
                <a:gd name="T13" fmla="*/ 187 h 531"/>
                <a:gd name="T14" fmla="*/ 660 w 689"/>
                <a:gd name="T15" fmla="*/ 204 h 531"/>
                <a:gd name="T16" fmla="*/ 660 w 689"/>
                <a:gd name="T17" fmla="*/ 204 h 531"/>
                <a:gd name="T18" fmla="*/ 671 w 689"/>
                <a:gd name="T19" fmla="*/ 245 h 531"/>
                <a:gd name="T20" fmla="*/ 683 w 689"/>
                <a:gd name="T21" fmla="*/ 286 h 531"/>
                <a:gd name="T22" fmla="*/ 689 w 689"/>
                <a:gd name="T23" fmla="*/ 338 h 531"/>
                <a:gd name="T24" fmla="*/ 689 w 689"/>
                <a:gd name="T25" fmla="*/ 391 h 531"/>
                <a:gd name="T26" fmla="*/ 683 w 689"/>
                <a:gd name="T27" fmla="*/ 438 h 531"/>
                <a:gd name="T28" fmla="*/ 677 w 689"/>
                <a:gd name="T29" fmla="*/ 455 h 531"/>
                <a:gd name="T30" fmla="*/ 666 w 689"/>
                <a:gd name="T31" fmla="*/ 473 h 531"/>
                <a:gd name="T32" fmla="*/ 654 w 689"/>
                <a:gd name="T33" fmla="*/ 490 h 531"/>
                <a:gd name="T34" fmla="*/ 631 w 689"/>
                <a:gd name="T35" fmla="*/ 496 h 531"/>
                <a:gd name="T36" fmla="*/ 631 w 689"/>
                <a:gd name="T37" fmla="*/ 496 h 531"/>
                <a:gd name="T38" fmla="*/ 578 w 689"/>
                <a:gd name="T39" fmla="*/ 508 h 531"/>
                <a:gd name="T40" fmla="*/ 496 w 689"/>
                <a:gd name="T41" fmla="*/ 520 h 531"/>
                <a:gd name="T42" fmla="*/ 403 w 689"/>
                <a:gd name="T43" fmla="*/ 525 h 531"/>
                <a:gd name="T44" fmla="*/ 303 w 689"/>
                <a:gd name="T45" fmla="*/ 531 h 531"/>
                <a:gd name="T46" fmla="*/ 204 w 689"/>
                <a:gd name="T47" fmla="*/ 525 h 531"/>
                <a:gd name="T48" fmla="*/ 157 w 689"/>
                <a:gd name="T49" fmla="*/ 520 h 531"/>
                <a:gd name="T50" fmla="*/ 117 w 689"/>
                <a:gd name="T51" fmla="*/ 508 h 531"/>
                <a:gd name="T52" fmla="*/ 81 w 689"/>
                <a:gd name="T53" fmla="*/ 496 h 531"/>
                <a:gd name="T54" fmla="*/ 46 w 689"/>
                <a:gd name="T55" fmla="*/ 479 h 531"/>
                <a:gd name="T56" fmla="*/ 23 w 689"/>
                <a:gd name="T57" fmla="*/ 461 h 531"/>
                <a:gd name="T58" fmla="*/ 11 w 689"/>
                <a:gd name="T59" fmla="*/ 438 h 531"/>
                <a:gd name="T60" fmla="*/ 11 w 689"/>
                <a:gd name="T61" fmla="*/ 438 h 531"/>
                <a:gd name="T62" fmla="*/ 0 w 689"/>
                <a:gd name="T63" fmla="*/ 409 h 531"/>
                <a:gd name="T64" fmla="*/ 0 w 689"/>
                <a:gd name="T65" fmla="*/ 374 h 531"/>
                <a:gd name="T66" fmla="*/ 0 w 689"/>
                <a:gd name="T67" fmla="*/ 338 h 531"/>
                <a:gd name="T68" fmla="*/ 11 w 689"/>
                <a:gd name="T69" fmla="*/ 298 h 531"/>
                <a:gd name="T70" fmla="*/ 17 w 689"/>
                <a:gd name="T71" fmla="*/ 280 h 531"/>
                <a:gd name="T72" fmla="*/ 35 w 689"/>
                <a:gd name="T73" fmla="*/ 257 h 531"/>
                <a:gd name="T74" fmla="*/ 52 w 689"/>
                <a:gd name="T75" fmla="*/ 239 h 531"/>
                <a:gd name="T76" fmla="*/ 76 w 689"/>
                <a:gd name="T77" fmla="*/ 227 h 531"/>
                <a:gd name="T78" fmla="*/ 105 w 689"/>
                <a:gd name="T79" fmla="*/ 216 h 531"/>
                <a:gd name="T80" fmla="*/ 140 w 689"/>
                <a:gd name="T81" fmla="*/ 204 h 531"/>
                <a:gd name="T82" fmla="*/ 140 w 689"/>
                <a:gd name="T83" fmla="*/ 204 h 531"/>
                <a:gd name="T84" fmla="*/ 204 w 689"/>
                <a:gd name="T85" fmla="*/ 181 h 531"/>
                <a:gd name="T86" fmla="*/ 251 w 689"/>
                <a:gd name="T87" fmla="*/ 157 h 531"/>
                <a:gd name="T88" fmla="*/ 274 w 689"/>
                <a:gd name="T89" fmla="*/ 134 h 531"/>
                <a:gd name="T90" fmla="*/ 286 w 689"/>
                <a:gd name="T91" fmla="*/ 111 h 531"/>
                <a:gd name="T92" fmla="*/ 292 w 689"/>
                <a:gd name="T93" fmla="*/ 87 h 531"/>
                <a:gd name="T94" fmla="*/ 292 w 689"/>
                <a:gd name="T95" fmla="*/ 70 h 531"/>
                <a:gd name="T96" fmla="*/ 286 w 689"/>
                <a:gd name="T97" fmla="*/ 52 h 531"/>
                <a:gd name="T98" fmla="*/ 286 w 689"/>
                <a:gd name="T99" fmla="*/ 52 h 531"/>
                <a:gd name="T100" fmla="*/ 327 w 689"/>
                <a:gd name="T101" fmla="*/ 35 h 531"/>
                <a:gd name="T102" fmla="*/ 368 w 689"/>
                <a:gd name="T103" fmla="*/ 23 h 531"/>
                <a:gd name="T104" fmla="*/ 420 w 689"/>
                <a:gd name="T105" fmla="*/ 11 h 531"/>
                <a:gd name="T106" fmla="*/ 479 w 689"/>
                <a:gd name="T107" fmla="*/ 0 h 531"/>
                <a:gd name="T108" fmla="*/ 502 w 689"/>
                <a:gd name="T109" fmla="*/ 6 h 531"/>
                <a:gd name="T110" fmla="*/ 525 w 689"/>
                <a:gd name="T111" fmla="*/ 6 h 531"/>
                <a:gd name="T112" fmla="*/ 549 w 689"/>
                <a:gd name="T113" fmla="*/ 17 h 531"/>
                <a:gd name="T114" fmla="*/ 572 w 689"/>
                <a:gd name="T115" fmla="*/ 29 h 531"/>
                <a:gd name="T116" fmla="*/ 590 w 689"/>
                <a:gd name="T117" fmla="*/ 46 h 531"/>
                <a:gd name="T118" fmla="*/ 601 w 689"/>
                <a:gd name="T119" fmla="*/ 64 h 531"/>
                <a:gd name="T120" fmla="*/ 601 w 689"/>
                <a:gd name="T121" fmla="*/ 64 h 5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89"/>
                <a:gd name="T184" fmla="*/ 0 h 531"/>
                <a:gd name="T185" fmla="*/ 689 w 689"/>
                <a:gd name="T186" fmla="*/ 531 h 5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89" h="531">
                  <a:moveTo>
                    <a:pt x="601" y="64"/>
                  </a:moveTo>
                  <a:lnTo>
                    <a:pt x="601" y="64"/>
                  </a:lnTo>
                  <a:lnTo>
                    <a:pt x="601" y="87"/>
                  </a:lnTo>
                  <a:lnTo>
                    <a:pt x="601" y="128"/>
                  </a:lnTo>
                  <a:lnTo>
                    <a:pt x="607" y="146"/>
                  </a:lnTo>
                  <a:lnTo>
                    <a:pt x="619" y="169"/>
                  </a:lnTo>
                  <a:lnTo>
                    <a:pt x="636" y="187"/>
                  </a:lnTo>
                  <a:lnTo>
                    <a:pt x="660" y="204"/>
                  </a:lnTo>
                  <a:lnTo>
                    <a:pt x="671" y="245"/>
                  </a:lnTo>
                  <a:lnTo>
                    <a:pt x="683" y="286"/>
                  </a:lnTo>
                  <a:lnTo>
                    <a:pt x="689" y="338"/>
                  </a:lnTo>
                  <a:lnTo>
                    <a:pt x="689" y="391"/>
                  </a:lnTo>
                  <a:lnTo>
                    <a:pt x="683" y="438"/>
                  </a:lnTo>
                  <a:lnTo>
                    <a:pt x="677" y="455"/>
                  </a:lnTo>
                  <a:lnTo>
                    <a:pt x="666" y="473"/>
                  </a:lnTo>
                  <a:lnTo>
                    <a:pt x="654" y="490"/>
                  </a:lnTo>
                  <a:lnTo>
                    <a:pt x="631" y="496"/>
                  </a:lnTo>
                  <a:lnTo>
                    <a:pt x="578" y="508"/>
                  </a:lnTo>
                  <a:lnTo>
                    <a:pt x="496" y="520"/>
                  </a:lnTo>
                  <a:lnTo>
                    <a:pt x="403" y="525"/>
                  </a:lnTo>
                  <a:lnTo>
                    <a:pt x="303" y="531"/>
                  </a:lnTo>
                  <a:lnTo>
                    <a:pt x="204" y="525"/>
                  </a:lnTo>
                  <a:lnTo>
                    <a:pt x="157" y="520"/>
                  </a:lnTo>
                  <a:lnTo>
                    <a:pt x="117" y="508"/>
                  </a:lnTo>
                  <a:lnTo>
                    <a:pt x="81" y="496"/>
                  </a:lnTo>
                  <a:lnTo>
                    <a:pt x="46" y="479"/>
                  </a:lnTo>
                  <a:lnTo>
                    <a:pt x="23" y="461"/>
                  </a:lnTo>
                  <a:lnTo>
                    <a:pt x="11" y="438"/>
                  </a:lnTo>
                  <a:lnTo>
                    <a:pt x="0" y="409"/>
                  </a:lnTo>
                  <a:lnTo>
                    <a:pt x="0" y="374"/>
                  </a:lnTo>
                  <a:lnTo>
                    <a:pt x="0" y="338"/>
                  </a:lnTo>
                  <a:lnTo>
                    <a:pt x="11" y="298"/>
                  </a:lnTo>
                  <a:lnTo>
                    <a:pt x="17" y="280"/>
                  </a:lnTo>
                  <a:lnTo>
                    <a:pt x="35" y="257"/>
                  </a:lnTo>
                  <a:lnTo>
                    <a:pt x="52" y="239"/>
                  </a:lnTo>
                  <a:lnTo>
                    <a:pt x="76" y="227"/>
                  </a:lnTo>
                  <a:lnTo>
                    <a:pt x="105" y="216"/>
                  </a:lnTo>
                  <a:lnTo>
                    <a:pt x="140" y="204"/>
                  </a:lnTo>
                  <a:lnTo>
                    <a:pt x="204" y="181"/>
                  </a:lnTo>
                  <a:lnTo>
                    <a:pt x="251" y="157"/>
                  </a:lnTo>
                  <a:lnTo>
                    <a:pt x="274" y="134"/>
                  </a:lnTo>
                  <a:lnTo>
                    <a:pt x="286" y="111"/>
                  </a:lnTo>
                  <a:lnTo>
                    <a:pt x="292" y="87"/>
                  </a:lnTo>
                  <a:lnTo>
                    <a:pt x="292" y="70"/>
                  </a:lnTo>
                  <a:lnTo>
                    <a:pt x="286" y="52"/>
                  </a:lnTo>
                  <a:lnTo>
                    <a:pt x="327" y="35"/>
                  </a:lnTo>
                  <a:lnTo>
                    <a:pt x="368" y="23"/>
                  </a:lnTo>
                  <a:lnTo>
                    <a:pt x="420" y="11"/>
                  </a:lnTo>
                  <a:lnTo>
                    <a:pt x="479" y="0"/>
                  </a:lnTo>
                  <a:lnTo>
                    <a:pt x="502" y="6"/>
                  </a:lnTo>
                  <a:lnTo>
                    <a:pt x="525" y="6"/>
                  </a:lnTo>
                  <a:lnTo>
                    <a:pt x="549" y="17"/>
                  </a:lnTo>
                  <a:lnTo>
                    <a:pt x="572" y="29"/>
                  </a:lnTo>
                  <a:lnTo>
                    <a:pt x="590" y="46"/>
                  </a:lnTo>
                  <a:lnTo>
                    <a:pt x="601" y="64"/>
                  </a:lnTo>
                  <a:close/>
                </a:path>
              </a:pathLst>
            </a:custGeom>
            <a:solidFill>
              <a:srgbClr val="000000"/>
            </a:solidFill>
            <a:ln w="9525">
              <a:noFill/>
              <a:round/>
              <a:headEnd/>
              <a:tailEnd/>
            </a:ln>
          </p:spPr>
          <p:txBody>
            <a:bodyPr/>
            <a:lstStyle/>
            <a:p>
              <a:endParaRPr lang="en-US" dirty="0"/>
            </a:p>
          </p:txBody>
        </p:sp>
        <p:sp>
          <p:nvSpPr>
            <p:cNvPr id="18" name="Freeform 385"/>
            <p:cNvSpPr>
              <a:spLocks/>
            </p:cNvSpPr>
            <p:nvPr/>
          </p:nvSpPr>
          <p:spPr bwMode="auto">
            <a:xfrm>
              <a:off x="3516" y="3355"/>
              <a:ext cx="199" cy="303"/>
            </a:xfrm>
            <a:custGeom>
              <a:avLst/>
              <a:gdLst>
                <a:gd name="T0" fmla="*/ 193 w 199"/>
                <a:gd name="T1" fmla="*/ 52 h 303"/>
                <a:gd name="T2" fmla="*/ 193 w 199"/>
                <a:gd name="T3" fmla="*/ 52 h 303"/>
                <a:gd name="T4" fmla="*/ 199 w 199"/>
                <a:gd name="T5" fmla="*/ 122 h 303"/>
                <a:gd name="T6" fmla="*/ 199 w 199"/>
                <a:gd name="T7" fmla="*/ 181 h 303"/>
                <a:gd name="T8" fmla="*/ 193 w 199"/>
                <a:gd name="T9" fmla="*/ 210 h 303"/>
                <a:gd name="T10" fmla="*/ 187 w 199"/>
                <a:gd name="T11" fmla="*/ 233 h 303"/>
                <a:gd name="T12" fmla="*/ 187 w 199"/>
                <a:gd name="T13" fmla="*/ 233 h 303"/>
                <a:gd name="T14" fmla="*/ 175 w 199"/>
                <a:gd name="T15" fmla="*/ 268 h 303"/>
                <a:gd name="T16" fmla="*/ 158 w 199"/>
                <a:gd name="T17" fmla="*/ 292 h 303"/>
                <a:gd name="T18" fmla="*/ 140 w 199"/>
                <a:gd name="T19" fmla="*/ 303 h 303"/>
                <a:gd name="T20" fmla="*/ 117 w 199"/>
                <a:gd name="T21" fmla="*/ 303 h 303"/>
                <a:gd name="T22" fmla="*/ 117 w 199"/>
                <a:gd name="T23" fmla="*/ 303 h 303"/>
                <a:gd name="T24" fmla="*/ 88 w 199"/>
                <a:gd name="T25" fmla="*/ 303 h 303"/>
                <a:gd name="T26" fmla="*/ 59 w 199"/>
                <a:gd name="T27" fmla="*/ 286 h 303"/>
                <a:gd name="T28" fmla="*/ 41 w 199"/>
                <a:gd name="T29" fmla="*/ 274 h 303"/>
                <a:gd name="T30" fmla="*/ 29 w 199"/>
                <a:gd name="T31" fmla="*/ 262 h 303"/>
                <a:gd name="T32" fmla="*/ 24 w 199"/>
                <a:gd name="T33" fmla="*/ 245 h 303"/>
                <a:gd name="T34" fmla="*/ 18 w 199"/>
                <a:gd name="T35" fmla="*/ 221 h 303"/>
                <a:gd name="T36" fmla="*/ 18 w 199"/>
                <a:gd name="T37" fmla="*/ 221 h 303"/>
                <a:gd name="T38" fmla="*/ 0 w 199"/>
                <a:gd name="T39" fmla="*/ 35 h 303"/>
                <a:gd name="T40" fmla="*/ 0 w 199"/>
                <a:gd name="T41" fmla="*/ 35 h 303"/>
                <a:gd name="T42" fmla="*/ 24 w 199"/>
                <a:gd name="T43" fmla="*/ 23 h 303"/>
                <a:gd name="T44" fmla="*/ 47 w 199"/>
                <a:gd name="T45" fmla="*/ 11 h 303"/>
                <a:gd name="T46" fmla="*/ 76 w 199"/>
                <a:gd name="T47" fmla="*/ 5 h 303"/>
                <a:gd name="T48" fmla="*/ 105 w 199"/>
                <a:gd name="T49" fmla="*/ 0 h 303"/>
                <a:gd name="T50" fmla="*/ 140 w 199"/>
                <a:gd name="T51" fmla="*/ 5 h 303"/>
                <a:gd name="T52" fmla="*/ 152 w 199"/>
                <a:gd name="T53" fmla="*/ 11 h 303"/>
                <a:gd name="T54" fmla="*/ 170 w 199"/>
                <a:gd name="T55" fmla="*/ 17 h 303"/>
                <a:gd name="T56" fmla="*/ 181 w 199"/>
                <a:gd name="T57" fmla="*/ 35 h 303"/>
                <a:gd name="T58" fmla="*/ 193 w 199"/>
                <a:gd name="T59" fmla="*/ 52 h 303"/>
                <a:gd name="T60" fmla="*/ 193 w 199"/>
                <a:gd name="T61" fmla="*/ 52 h 3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9"/>
                <a:gd name="T94" fmla="*/ 0 h 303"/>
                <a:gd name="T95" fmla="*/ 199 w 199"/>
                <a:gd name="T96" fmla="*/ 303 h 30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9" h="303">
                  <a:moveTo>
                    <a:pt x="193" y="52"/>
                  </a:moveTo>
                  <a:lnTo>
                    <a:pt x="193" y="52"/>
                  </a:lnTo>
                  <a:lnTo>
                    <a:pt x="199" y="122"/>
                  </a:lnTo>
                  <a:lnTo>
                    <a:pt x="199" y="181"/>
                  </a:lnTo>
                  <a:lnTo>
                    <a:pt x="193" y="210"/>
                  </a:lnTo>
                  <a:lnTo>
                    <a:pt x="187" y="233"/>
                  </a:lnTo>
                  <a:lnTo>
                    <a:pt x="175" y="268"/>
                  </a:lnTo>
                  <a:lnTo>
                    <a:pt x="158" y="292"/>
                  </a:lnTo>
                  <a:lnTo>
                    <a:pt x="140" y="303"/>
                  </a:lnTo>
                  <a:lnTo>
                    <a:pt x="117" y="303"/>
                  </a:lnTo>
                  <a:lnTo>
                    <a:pt x="88" y="303"/>
                  </a:lnTo>
                  <a:lnTo>
                    <a:pt x="59" y="286"/>
                  </a:lnTo>
                  <a:lnTo>
                    <a:pt x="41" y="274"/>
                  </a:lnTo>
                  <a:lnTo>
                    <a:pt x="29" y="262"/>
                  </a:lnTo>
                  <a:lnTo>
                    <a:pt x="24" y="245"/>
                  </a:lnTo>
                  <a:lnTo>
                    <a:pt x="18" y="221"/>
                  </a:lnTo>
                  <a:lnTo>
                    <a:pt x="0" y="35"/>
                  </a:lnTo>
                  <a:lnTo>
                    <a:pt x="24" y="23"/>
                  </a:lnTo>
                  <a:lnTo>
                    <a:pt x="47" y="11"/>
                  </a:lnTo>
                  <a:lnTo>
                    <a:pt x="76" y="5"/>
                  </a:lnTo>
                  <a:lnTo>
                    <a:pt x="105" y="0"/>
                  </a:lnTo>
                  <a:lnTo>
                    <a:pt x="140" y="5"/>
                  </a:lnTo>
                  <a:lnTo>
                    <a:pt x="152" y="11"/>
                  </a:lnTo>
                  <a:lnTo>
                    <a:pt x="170" y="17"/>
                  </a:lnTo>
                  <a:lnTo>
                    <a:pt x="181" y="35"/>
                  </a:lnTo>
                  <a:lnTo>
                    <a:pt x="193" y="52"/>
                  </a:lnTo>
                  <a:close/>
                </a:path>
              </a:pathLst>
            </a:custGeom>
            <a:solidFill>
              <a:srgbClr val="3B3A39"/>
            </a:solidFill>
            <a:ln w="9525">
              <a:noFill/>
              <a:round/>
              <a:headEnd/>
              <a:tailEnd/>
            </a:ln>
          </p:spPr>
          <p:txBody>
            <a:bodyPr/>
            <a:lstStyle/>
            <a:p>
              <a:endParaRPr lang="en-US" dirty="0"/>
            </a:p>
          </p:txBody>
        </p:sp>
        <p:sp>
          <p:nvSpPr>
            <p:cNvPr id="19" name="Freeform 386"/>
            <p:cNvSpPr>
              <a:spLocks/>
            </p:cNvSpPr>
            <p:nvPr/>
          </p:nvSpPr>
          <p:spPr bwMode="auto">
            <a:xfrm>
              <a:off x="3212" y="3629"/>
              <a:ext cx="368" cy="193"/>
            </a:xfrm>
            <a:custGeom>
              <a:avLst/>
              <a:gdLst>
                <a:gd name="T0" fmla="*/ 41 w 368"/>
                <a:gd name="T1" fmla="*/ 0 h 193"/>
                <a:gd name="T2" fmla="*/ 41 w 368"/>
                <a:gd name="T3" fmla="*/ 0 h 193"/>
                <a:gd name="T4" fmla="*/ 30 w 368"/>
                <a:gd name="T5" fmla="*/ 12 h 193"/>
                <a:gd name="T6" fmla="*/ 12 w 368"/>
                <a:gd name="T7" fmla="*/ 53 h 193"/>
                <a:gd name="T8" fmla="*/ 0 w 368"/>
                <a:gd name="T9" fmla="*/ 76 h 193"/>
                <a:gd name="T10" fmla="*/ 0 w 368"/>
                <a:gd name="T11" fmla="*/ 105 h 193"/>
                <a:gd name="T12" fmla="*/ 12 w 368"/>
                <a:gd name="T13" fmla="*/ 129 h 193"/>
                <a:gd name="T14" fmla="*/ 30 w 368"/>
                <a:gd name="T15" fmla="*/ 146 h 193"/>
                <a:gd name="T16" fmla="*/ 30 w 368"/>
                <a:gd name="T17" fmla="*/ 146 h 193"/>
                <a:gd name="T18" fmla="*/ 59 w 368"/>
                <a:gd name="T19" fmla="*/ 164 h 193"/>
                <a:gd name="T20" fmla="*/ 106 w 368"/>
                <a:gd name="T21" fmla="*/ 175 h 193"/>
                <a:gd name="T22" fmla="*/ 158 w 368"/>
                <a:gd name="T23" fmla="*/ 187 h 193"/>
                <a:gd name="T24" fmla="*/ 211 w 368"/>
                <a:gd name="T25" fmla="*/ 187 h 193"/>
                <a:gd name="T26" fmla="*/ 316 w 368"/>
                <a:gd name="T27" fmla="*/ 193 h 193"/>
                <a:gd name="T28" fmla="*/ 368 w 368"/>
                <a:gd name="T29" fmla="*/ 193 h 193"/>
                <a:gd name="T30" fmla="*/ 368 w 368"/>
                <a:gd name="T31" fmla="*/ 193 h 193"/>
                <a:gd name="T32" fmla="*/ 316 w 368"/>
                <a:gd name="T33" fmla="*/ 187 h 193"/>
                <a:gd name="T34" fmla="*/ 252 w 368"/>
                <a:gd name="T35" fmla="*/ 181 h 193"/>
                <a:gd name="T36" fmla="*/ 182 w 368"/>
                <a:gd name="T37" fmla="*/ 169 h 193"/>
                <a:gd name="T38" fmla="*/ 111 w 368"/>
                <a:gd name="T39" fmla="*/ 146 h 193"/>
                <a:gd name="T40" fmla="*/ 82 w 368"/>
                <a:gd name="T41" fmla="*/ 129 h 193"/>
                <a:gd name="T42" fmla="*/ 59 w 368"/>
                <a:gd name="T43" fmla="*/ 111 h 193"/>
                <a:gd name="T44" fmla="*/ 41 w 368"/>
                <a:gd name="T45" fmla="*/ 88 h 193"/>
                <a:gd name="T46" fmla="*/ 30 w 368"/>
                <a:gd name="T47" fmla="*/ 64 h 193"/>
                <a:gd name="T48" fmla="*/ 30 w 368"/>
                <a:gd name="T49" fmla="*/ 35 h 193"/>
                <a:gd name="T50" fmla="*/ 41 w 368"/>
                <a:gd name="T51" fmla="*/ 0 h 193"/>
                <a:gd name="T52" fmla="*/ 41 w 368"/>
                <a:gd name="T53" fmla="*/ 0 h 1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68"/>
                <a:gd name="T82" fmla="*/ 0 h 193"/>
                <a:gd name="T83" fmla="*/ 368 w 368"/>
                <a:gd name="T84" fmla="*/ 193 h 1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68" h="193">
                  <a:moveTo>
                    <a:pt x="41" y="0"/>
                  </a:moveTo>
                  <a:lnTo>
                    <a:pt x="41" y="0"/>
                  </a:lnTo>
                  <a:lnTo>
                    <a:pt x="30" y="12"/>
                  </a:lnTo>
                  <a:lnTo>
                    <a:pt x="12" y="53"/>
                  </a:lnTo>
                  <a:lnTo>
                    <a:pt x="0" y="76"/>
                  </a:lnTo>
                  <a:lnTo>
                    <a:pt x="0" y="105"/>
                  </a:lnTo>
                  <a:lnTo>
                    <a:pt x="12" y="129"/>
                  </a:lnTo>
                  <a:lnTo>
                    <a:pt x="30" y="146"/>
                  </a:lnTo>
                  <a:lnTo>
                    <a:pt x="59" y="164"/>
                  </a:lnTo>
                  <a:lnTo>
                    <a:pt x="106" y="175"/>
                  </a:lnTo>
                  <a:lnTo>
                    <a:pt x="158" y="187"/>
                  </a:lnTo>
                  <a:lnTo>
                    <a:pt x="211" y="187"/>
                  </a:lnTo>
                  <a:lnTo>
                    <a:pt x="316" y="193"/>
                  </a:lnTo>
                  <a:lnTo>
                    <a:pt x="368" y="193"/>
                  </a:lnTo>
                  <a:lnTo>
                    <a:pt x="316" y="187"/>
                  </a:lnTo>
                  <a:lnTo>
                    <a:pt x="252" y="181"/>
                  </a:lnTo>
                  <a:lnTo>
                    <a:pt x="182" y="169"/>
                  </a:lnTo>
                  <a:lnTo>
                    <a:pt x="111" y="146"/>
                  </a:lnTo>
                  <a:lnTo>
                    <a:pt x="82" y="129"/>
                  </a:lnTo>
                  <a:lnTo>
                    <a:pt x="59" y="111"/>
                  </a:lnTo>
                  <a:lnTo>
                    <a:pt x="41" y="88"/>
                  </a:lnTo>
                  <a:lnTo>
                    <a:pt x="30" y="64"/>
                  </a:lnTo>
                  <a:lnTo>
                    <a:pt x="30" y="35"/>
                  </a:lnTo>
                  <a:lnTo>
                    <a:pt x="41" y="0"/>
                  </a:lnTo>
                  <a:close/>
                </a:path>
              </a:pathLst>
            </a:custGeom>
            <a:solidFill>
              <a:srgbClr val="FFFFFF"/>
            </a:solidFill>
            <a:ln w="9525">
              <a:noFill/>
              <a:round/>
              <a:headEnd/>
              <a:tailEnd/>
            </a:ln>
          </p:spPr>
          <p:txBody>
            <a:bodyPr/>
            <a:lstStyle/>
            <a:p>
              <a:endParaRPr lang="en-US" dirty="0"/>
            </a:p>
          </p:txBody>
        </p:sp>
        <p:sp>
          <p:nvSpPr>
            <p:cNvPr id="20" name="Freeform 387"/>
            <p:cNvSpPr>
              <a:spLocks/>
            </p:cNvSpPr>
            <p:nvPr/>
          </p:nvSpPr>
          <p:spPr bwMode="auto">
            <a:xfrm>
              <a:off x="3750" y="3664"/>
              <a:ext cx="58" cy="134"/>
            </a:xfrm>
            <a:custGeom>
              <a:avLst/>
              <a:gdLst>
                <a:gd name="T0" fmla="*/ 52 w 58"/>
                <a:gd name="T1" fmla="*/ 0 h 134"/>
                <a:gd name="T2" fmla="*/ 52 w 58"/>
                <a:gd name="T3" fmla="*/ 0 h 134"/>
                <a:gd name="T4" fmla="*/ 52 w 58"/>
                <a:gd name="T5" fmla="*/ 18 h 134"/>
                <a:gd name="T6" fmla="*/ 58 w 58"/>
                <a:gd name="T7" fmla="*/ 64 h 134"/>
                <a:gd name="T8" fmla="*/ 58 w 58"/>
                <a:gd name="T9" fmla="*/ 88 h 134"/>
                <a:gd name="T10" fmla="*/ 47 w 58"/>
                <a:gd name="T11" fmla="*/ 111 h 134"/>
                <a:gd name="T12" fmla="*/ 29 w 58"/>
                <a:gd name="T13" fmla="*/ 129 h 134"/>
                <a:gd name="T14" fmla="*/ 0 w 58"/>
                <a:gd name="T15" fmla="*/ 134 h 134"/>
                <a:gd name="T16" fmla="*/ 0 w 58"/>
                <a:gd name="T17" fmla="*/ 134 h 134"/>
                <a:gd name="T18" fmla="*/ 6 w 58"/>
                <a:gd name="T19" fmla="*/ 129 h 134"/>
                <a:gd name="T20" fmla="*/ 23 w 58"/>
                <a:gd name="T21" fmla="*/ 105 h 134"/>
                <a:gd name="T22" fmla="*/ 35 w 58"/>
                <a:gd name="T23" fmla="*/ 88 h 134"/>
                <a:gd name="T24" fmla="*/ 47 w 58"/>
                <a:gd name="T25" fmla="*/ 64 h 134"/>
                <a:gd name="T26" fmla="*/ 47 w 58"/>
                <a:gd name="T27" fmla="*/ 35 h 134"/>
                <a:gd name="T28" fmla="*/ 52 w 58"/>
                <a:gd name="T29" fmla="*/ 0 h 134"/>
                <a:gd name="T30" fmla="*/ 52 w 58"/>
                <a:gd name="T31" fmla="*/ 0 h 1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8"/>
                <a:gd name="T49" fmla="*/ 0 h 134"/>
                <a:gd name="T50" fmla="*/ 58 w 58"/>
                <a:gd name="T51" fmla="*/ 134 h 13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8" h="134">
                  <a:moveTo>
                    <a:pt x="52" y="0"/>
                  </a:moveTo>
                  <a:lnTo>
                    <a:pt x="52" y="0"/>
                  </a:lnTo>
                  <a:lnTo>
                    <a:pt x="52" y="18"/>
                  </a:lnTo>
                  <a:lnTo>
                    <a:pt x="58" y="64"/>
                  </a:lnTo>
                  <a:lnTo>
                    <a:pt x="58" y="88"/>
                  </a:lnTo>
                  <a:lnTo>
                    <a:pt x="47" y="111"/>
                  </a:lnTo>
                  <a:lnTo>
                    <a:pt x="29" y="129"/>
                  </a:lnTo>
                  <a:lnTo>
                    <a:pt x="0" y="134"/>
                  </a:lnTo>
                  <a:lnTo>
                    <a:pt x="6" y="129"/>
                  </a:lnTo>
                  <a:lnTo>
                    <a:pt x="23" y="105"/>
                  </a:lnTo>
                  <a:lnTo>
                    <a:pt x="35" y="88"/>
                  </a:lnTo>
                  <a:lnTo>
                    <a:pt x="47" y="64"/>
                  </a:lnTo>
                  <a:lnTo>
                    <a:pt x="47" y="35"/>
                  </a:lnTo>
                  <a:lnTo>
                    <a:pt x="52" y="0"/>
                  </a:lnTo>
                  <a:close/>
                </a:path>
              </a:pathLst>
            </a:custGeom>
            <a:solidFill>
              <a:srgbClr val="FFFFFF"/>
            </a:solidFill>
            <a:ln w="9525">
              <a:noFill/>
              <a:round/>
              <a:headEnd/>
              <a:tailEnd/>
            </a:ln>
          </p:spPr>
          <p:txBody>
            <a:bodyPr/>
            <a:lstStyle/>
            <a:p>
              <a:endParaRPr lang="en-US" dirty="0"/>
            </a:p>
          </p:txBody>
        </p:sp>
        <p:sp>
          <p:nvSpPr>
            <p:cNvPr id="21" name="Freeform 388"/>
            <p:cNvSpPr>
              <a:spLocks/>
            </p:cNvSpPr>
            <p:nvPr/>
          </p:nvSpPr>
          <p:spPr bwMode="auto">
            <a:xfrm>
              <a:off x="3814" y="3121"/>
              <a:ext cx="199" cy="911"/>
            </a:xfrm>
            <a:custGeom>
              <a:avLst/>
              <a:gdLst>
                <a:gd name="T0" fmla="*/ 0 w 199"/>
                <a:gd name="T1" fmla="*/ 12 h 911"/>
                <a:gd name="T2" fmla="*/ 35 w 199"/>
                <a:gd name="T3" fmla="*/ 911 h 911"/>
                <a:gd name="T4" fmla="*/ 175 w 199"/>
                <a:gd name="T5" fmla="*/ 911 h 911"/>
                <a:gd name="T6" fmla="*/ 199 w 199"/>
                <a:gd name="T7" fmla="*/ 864 h 911"/>
                <a:gd name="T8" fmla="*/ 169 w 199"/>
                <a:gd name="T9" fmla="*/ 0 h 911"/>
                <a:gd name="T10" fmla="*/ 0 w 199"/>
                <a:gd name="T11" fmla="*/ 12 h 911"/>
                <a:gd name="T12" fmla="*/ 0 60000 65536"/>
                <a:gd name="T13" fmla="*/ 0 60000 65536"/>
                <a:gd name="T14" fmla="*/ 0 60000 65536"/>
                <a:gd name="T15" fmla="*/ 0 60000 65536"/>
                <a:gd name="T16" fmla="*/ 0 60000 65536"/>
                <a:gd name="T17" fmla="*/ 0 60000 65536"/>
                <a:gd name="T18" fmla="*/ 0 w 199"/>
                <a:gd name="T19" fmla="*/ 0 h 911"/>
                <a:gd name="T20" fmla="*/ 199 w 199"/>
                <a:gd name="T21" fmla="*/ 911 h 911"/>
              </a:gdLst>
              <a:ahLst/>
              <a:cxnLst>
                <a:cxn ang="T12">
                  <a:pos x="T0" y="T1"/>
                </a:cxn>
                <a:cxn ang="T13">
                  <a:pos x="T2" y="T3"/>
                </a:cxn>
                <a:cxn ang="T14">
                  <a:pos x="T4" y="T5"/>
                </a:cxn>
                <a:cxn ang="T15">
                  <a:pos x="T6" y="T7"/>
                </a:cxn>
                <a:cxn ang="T16">
                  <a:pos x="T8" y="T9"/>
                </a:cxn>
                <a:cxn ang="T17">
                  <a:pos x="T10" y="T11"/>
                </a:cxn>
              </a:cxnLst>
              <a:rect l="T18" t="T19" r="T20" b="T21"/>
              <a:pathLst>
                <a:path w="199" h="911">
                  <a:moveTo>
                    <a:pt x="0" y="12"/>
                  </a:moveTo>
                  <a:lnTo>
                    <a:pt x="35" y="911"/>
                  </a:lnTo>
                  <a:lnTo>
                    <a:pt x="175" y="911"/>
                  </a:lnTo>
                  <a:lnTo>
                    <a:pt x="199" y="864"/>
                  </a:lnTo>
                  <a:lnTo>
                    <a:pt x="169" y="0"/>
                  </a:lnTo>
                  <a:lnTo>
                    <a:pt x="0" y="12"/>
                  </a:lnTo>
                  <a:close/>
                </a:path>
              </a:pathLst>
            </a:custGeom>
            <a:solidFill>
              <a:srgbClr val="75859D"/>
            </a:solidFill>
            <a:ln w="9525">
              <a:noFill/>
              <a:round/>
              <a:headEnd/>
              <a:tailEnd/>
            </a:ln>
          </p:spPr>
          <p:txBody>
            <a:bodyPr/>
            <a:lstStyle/>
            <a:p>
              <a:endParaRPr lang="en-US" dirty="0"/>
            </a:p>
          </p:txBody>
        </p:sp>
        <p:sp>
          <p:nvSpPr>
            <p:cNvPr id="22" name="Freeform 389"/>
            <p:cNvSpPr>
              <a:spLocks/>
            </p:cNvSpPr>
            <p:nvPr/>
          </p:nvSpPr>
          <p:spPr bwMode="auto">
            <a:xfrm>
              <a:off x="4316" y="3121"/>
              <a:ext cx="193" cy="940"/>
            </a:xfrm>
            <a:custGeom>
              <a:avLst/>
              <a:gdLst>
                <a:gd name="T0" fmla="*/ 0 w 193"/>
                <a:gd name="T1" fmla="*/ 12 h 940"/>
                <a:gd name="T2" fmla="*/ 35 w 193"/>
                <a:gd name="T3" fmla="*/ 940 h 940"/>
                <a:gd name="T4" fmla="*/ 170 w 193"/>
                <a:gd name="T5" fmla="*/ 940 h 940"/>
                <a:gd name="T6" fmla="*/ 193 w 193"/>
                <a:gd name="T7" fmla="*/ 894 h 940"/>
                <a:gd name="T8" fmla="*/ 170 w 193"/>
                <a:gd name="T9" fmla="*/ 0 h 940"/>
                <a:gd name="T10" fmla="*/ 0 w 193"/>
                <a:gd name="T11" fmla="*/ 12 h 940"/>
                <a:gd name="T12" fmla="*/ 0 60000 65536"/>
                <a:gd name="T13" fmla="*/ 0 60000 65536"/>
                <a:gd name="T14" fmla="*/ 0 60000 65536"/>
                <a:gd name="T15" fmla="*/ 0 60000 65536"/>
                <a:gd name="T16" fmla="*/ 0 60000 65536"/>
                <a:gd name="T17" fmla="*/ 0 60000 65536"/>
                <a:gd name="T18" fmla="*/ 0 w 193"/>
                <a:gd name="T19" fmla="*/ 0 h 940"/>
                <a:gd name="T20" fmla="*/ 193 w 193"/>
                <a:gd name="T21" fmla="*/ 940 h 940"/>
              </a:gdLst>
              <a:ahLst/>
              <a:cxnLst>
                <a:cxn ang="T12">
                  <a:pos x="T0" y="T1"/>
                </a:cxn>
                <a:cxn ang="T13">
                  <a:pos x="T2" y="T3"/>
                </a:cxn>
                <a:cxn ang="T14">
                  <a:pos x="T4" y="T5"/>
                </a:cxn>
                <a:cxn ang="T15">
                  <a:pos x="T6" y="T7"/>
                </a:cxn>
                <a:cxn ang="T16">
                  <a:pos x="T8" y="T9"/>
                </a:cxn>
                <a:cxn ang="T17">
                  <a:pos x="T10" y="T11"/>
                </a:cxn>
              </a:cxnLst>
              <a:rect l="T18" t="T19" r="T20" b="T21"/>
              <a:pathLst>
                <a:path w="193" h="940">
                  <a:moveTo>
                    <a:pt x="0" y="12"/>
                  </a:moveTo>
                  <a:lnTo>
                    <a:pt x="35" y="940"/>
                  </a:lnTo>
                  <a:lnTo>
                    <a:pt x="170" y="940"/>
                  </a:lnTo>
                  <a:lnTo>
                    <a:pt x="193" y="894"/>
                  </a:lnTo>
                  <a:lnTo>
                    <a:pt x="170" y="0"/>
                  </a:lnTo>
                  <a:lnTo>
                    <a:pt x="0" y="12"/>
                  </a:lnTo>
                  <a:close/>
                </a:path>
              </a:pathLst>
            </a:custGeom>
            <a:solidFill>
              <a:srgbClr val="75859D"/>
            </a:solidFill>
            <a:ln w="9525">
              <a:noFill/>
              <a:round/>
              <a:headEnd/>
              <a:tailEnd/>
            </a:ln>
          </p:spPr>
          <p:txBody>
            <a:bodyPr/>
            <a:lstStyle/>
            <a:p>
              <a:endParaRPr lang="en-US" dirty="0"/>
            </a:p>
          </p:txBody>
        </p:sp>
        <p:sp>
          <p:nvSpPr>
            <p:cNvPr id="23" name="Freeform 390"/>
            <p:cNvSpPr>
              <a:spLocks/>
            </p:cNvSpPr>
            <p:nvPr/>
          </p:nvSpPr>
          <p:spPr bwMode="auto">
            <a:xfrm>
              <a:off x="3785" y="2846"/>
              <a:ext cx="934" cy="380"/>
            </a:xfrm>
            <a:custGeom>
              <a:avLst/>
              <a:gdLst>
                <a:gd name="T0" fmla="*/ 812 w 934"/>
                <a:gd name="T1" fmla="*/ 0 h 380"/>
                <a:gd name="T2" fmla="*/ 812 w 934"/>
                <a:gd name="T3" fmla="*/ 0 h 380"/>
                <a:gd name="T4" fmla="*/ 829 w 934"/>
                <a:gd name="T5" fmla="*/ 6 h 380"/>
                <a:gd name="T6" fmla="*/ 870 w 934"/>
                <a:gd name="T7" fmla="*/ 30 h 380"/>
                <a:gd name="T8" fmla="*/ 894 w 934"/>
                <a:gd name="T9" fmla="*/ 47 h 380"/>
                <a:gd name="T10" fmla="*/ 911 w 934"/>
                <a:gd name="T11" fmla="*/ 70 h 380"/>
                <a:gd name="T12" fmla="*/ 929 w 934"/>
                <a:gd name="T13" fmla="*/ 105 h 380"/>
                <a:gd name="T14" fmla="*/ 934 w 934"/>
                <a:gd name="T15" fmla="*/ 140 h 380"/>
                <a:gd name="T16" fmla="*/ 934 w 934"/>
                <a:gd name="T17" fmla="*/ 140 h 380"/>
                <a:gd name="T18" fmla="*/ 934 w 934"/>
                <a:gd name="T19" fmla="*/ 164 h 380"/>
                <a:gd name="T20" fmla="*/ 929 w 934"/>
                <a:gd name="T21" fmla="*/ 187 h 380"/>
                <a:gd name="T22" fmla="*/ 917 w 934"/>
                <a:gd name="T23" fmla="*/ 205 h 380"/>
                <a:gd name="T24" fmla="*/ 905 w 934"/>
                <a:gd name="T25" fmla="*/ 228 h 380"/>
                <a:gd name="T26" fmla="*/ 864 w 934"/>
                <a:gd name="T27" fmla="*/ 263 h 380"/>
                <a:gd name="T28" fmla="*/ 806 w 934"/>
                <a:gd name="T29" fmla="*/ 304 h 380"/>
                <a:gd name="T30" fmla="*/ 730 w 934"/>
                <a:gd name="T31" fmla="*/ 333 h 380"/>
                <a:gd name="T32" fmla="*/ 642 w 934"/>
                <a:gd name="T33" fmla="*/ 357 h 380"/>
                <a:gd name="T34" fmla="*/ 537 w 934"/>
                <a:gd name="T35" fmla="*/ 374 h 380"/>
                <a:gd name="T36" fmla="*/ 415 w 934"/>
                <a:gd name="T37" fmla="*/ 380 h 380"/>
                <a:gd name="T38" fmla="*/ 415 w 934"/>
                <a:gd name="T39" fmla="*/ 380 h 380"/>
                <a:gd name="T40" fmla="*/ 298 w 934"/>
                <a:gd name="T41" fmla="*/ 374 h 380"/>
                <a:gd name="T42" fmla="*/ 204 w 934"/>
                <a:gd name="T43" fmla="*/ 368 h 380"/>
                <a:gd name="T44" fmla="*/ 134 w 934"/>
                <a:gd name="T45" fmla="*/ 357 h 380"/>
                <a:gd name="T46" fmla="*/ 76 w 934"/>
                <a:gd name="T47" fmla="*/ 339 h 380"/>
                <a:gd name="T48" fmla="*/ 35 w 934"/>
                <a:gd name="T49" fmla="*/ 322 h 380"/>
                <a:gd name="T50" fmla="*/ 12 w 934"/>
                <a:gd name="T51" fmla="*/ 298 h 380"/>
                <a:gd name="T52" fmla="*/ 0 w 934"/>
                <a:gd name="T53" fmla="*/ 275 h 380"/>
                <a:gd name="T54" fmla="*/ 0 w 934"/>
                <a:gd name="T55" fmla="*/ 240 h 380"/>
                <a:gd name="T56" fmla="*/ 0 w 934"/>
                <a:gd name="T57" fmla="*/ 240 h 380"/>
                <a:gd name="T58" fmla="*/ 12 w 934"/>
                <a:gd name="T59" fmla="*/ 187 h 380"/>
                <a:gd name="T60" fmla="*/ 23 w 934"/>
                <a:gd name="T61" fmla="*/ 164 h 380"/>
                <a:gd name="T62" fmla="*/ 35 w 934"/>
                <a:gd name="T63" fmla="*/ 140 h 380"/>
                <a:gd name="T64" fmla="*/ 52 w 934"/>
                <a:gd name="T65" fmla="*/ 117 h 380"/>
                <a:gd name="T66" fmla="*/ 76 w 934"/>
                <a:gd name="T67" fmla="*/ 100 h 380"/>
                <a:gd name="T68" fmla="*/ 105 w 934"/>
                <a:gd name="T69" fmla="*/ 82 h 380"/>
                <a:gd name="T70" fmla="*/ 146 w 934"/>
                <a:gd name="T71" fmla="*/ 65 h 380"/>
                <a:gd name="T72" fmla="*/ 187 w 934"/>
                <a:gd name="T73" fmla="*/ 47 h 380"/>
                <a:gd name="T74" fmla="*/ 245 w 934"/>
                <a:gd name="T75" fmla="*/ 35 h 380"/>
                <a:gd name="T76" fmla="*/ 309 w 934"/>
                <a:gd name="T77" fmla="*/ 24 h 380"/>
                <a:gd name="T78" fmla="*/ 385 w 934"/>
                <a:gd name="T79" fmla="*/ 12 h 380"/>
                <a:gd name="T80" fmla="*/ 572 w 934"/>
                <a:gd name="T81" fmla="*/ 0 h 380"/>
                <a:gd name="T82" fmla="*/ 812 w 934"/>
                <a:gd name="T83" fmla="*/ 0 h 380"/>
                <a:gd name="T84" fmla="*/ 812 w 934"/>
                <a:gd name="T85" fmla="*/ 0 h 3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34"/>
                <a:gd name="T130" fmla="*/ 0 h 380"/>
                <a:gd name="T131" fmla="*/ 934 w 934"/>
                <a:gd name="T132" fmla="*/ 380 h 38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34" h="380">
                  <a:moveTo>
                    <a:pt x="812" y="0"/>
                  </a:moveTo>
                  <a:lnTo>
                    <a:pt x="812" y="0"/>
                  </a:lnTo>
                  <a:lnTo>
                    <a:pt x="829" y="6"/>
                  </a:lnTo>
                  <a:lnTo>
                    <a:pt x="870" y="30"/>
                  </a:lnTo>
                  <a:lnTo>
                    <a:pt x="894" y="47"/>
                  </a:lnTo>
                  <a:lnTo>
                    <a:pt x="911" y="70"/>
                  </a:lnTo>
                  <a:lnTo>
                    <a:pt x="929" y="105"/>
                  </a:lnTo>
                  <a:lnTo>
                    <a:pt x="934" y="140"/>
                  </a:lnTo>
                  <a:lnTo>
                    <a:pt x="934" y="164"/>
                  </a:lnTo>
                  <a:lnTo>
                    <a:pt x="929" y="187"/>
                  </a:lnTo>
                  <a:lnTo>
                    <a:pt x="917" y="205"/>
                  </a:lnTo>
                  <a:lnTo>
                    <a:pt x="905" y="228"/>
                  </a:lnTo>
                  <a:lnTo>
                    <a:pt x="864" y="263"/>
                  </a:lnTo>
                  <a:lnTo>
                    <a:pt x="806" y="304"/>
                  </a:lnTo>
                  <a:lnTo>
                    <a:pt x="730" y="333"/>
                  </a:lnTo>
                  <a:lnTo>
                    <a:pt x="642" y="357"/>
                  </a:lnTo>
                  <a:lnTo>
                    <a:pt x="537" y="374"/>
                  </a:lnTo>
                  <a:lnTo>
                    <a:pt x="415" y="380"/>
                  </a:lnTo>
                  <a:lnTo>
                    <a:pt x="298" y="374"/>
                  </a:lnTo>
                  <a:lnTo>
                    <a:pt x="204" y="368"/>
                  </a:lnTo>
                  <a:lnTo>
                    <a:pt x="134" y="357"/>
                  </a:lnTo>
                  <a:lnTo>
                    <a:pt x="76" y="339"/>
                  </a:lnTo>
                  <a:lnTo>
                    <a:pt x="35" y="322"/>
                  </a:lnTo>
                  <a:lnTo>
                    <a:pt x="12" y="298"/>
                  </a:lnTo>
                  <a:lnTo>
                    <a:pt x="0" y="275"/>
                  </a:lnTo>
                  <a:lnTo>
                    <a:pt x="0" y="240"/>
                  </a:lnTo>
                  <a:lnTo>
                    <a:pt x="12" y="187"/>
                  </a:lnTo>
                  <a:lnTo>
                    <a:pt x="23" y="164"/>
                  </a:lnTo>
                  <a:lnTo>
                    <a:pt x="35" y="140"/>
                  </a:lnTo>
                  <a:lnTo>
                    <a:pt x="52" y="117"/>
                  </a:lnTo>
                  <a:lnTo>
                    <a:pt x="76" y="100"/>
                  </a:lnTo>
                  <a:lnTo>
                    <a:pt x="105" y="82"/>
                  </a:lnTo>
                  <a:lnTo>
                    <a:pt x="146" y="65"/>
                  </a:lnTo>
                  <a:lnTo>
                    <a:pt x="187" y="47"/>
                  </a:lnTo>
                  <a:lnTo>
                    <a:pt x="245" y="35"/>
                  </a:lnTo>
                  <a:lnTo>
                    <a:pt x="309" y="24"/>
                  </a:lnTo>
                  <a:lnTo>
                    <a:pt x="385" y="12"/>
                  </a:lnTo>
                  <a:lnTo>
                    <a:pt x="572" y="0"/>
                  </a:lnTo>
                  <a:lnTo>
                    <a:pt x="812" y="0"/>
                  </a:lnTo>
                  <a:close/>
                </a:path>
              </a:pathLst>
            </a:custGeom>
            <a:solidFill>
              <a:srgbClr val="75859D"/>
            </a:solidFill>
            <a:ln w="9525">
              <a:noFill/>
              <a:round/>
              <a:headEnd/>
              <a:tailEnd/>
            </a:ln>
          </p:spPr>
          <p:txBody>
            <a:bodyPr/>
            <a:lstStyle/>
            <a:p>
              <a:endParaRPr lang="en-US" dirty="0"/>
            </a:p>
          </p:txBody>
        </p:sp>
        <p:sp>
          <p:nvSpPr>
            <p:cNvPr id="24" name="Freeform 23"/>
            <p:cNvSpPr>
              <a:spLocks/>
            </p:cNvSpPr>
            <p:nvPr/>
          </p:nvSpPr>
          <p:spPr bwMode="auto">
            <a:xfrm>
              <a:off x="3354" y="2642"/>
              <a:ext cx="1283" cy="945"/>
            </a:xfrm>
            <a:custGeom>
              <a:avLst/>
              <a:gdLst/>
              <a:ahLst/>
              <a:cxnLst>
                <a:cxn ang="0">
                  <a:pos x="1273" y="0"/>
                </a:cxn>
                <a:cxn ang="0">
                  <a:pos x="1279" y="76"/>
                </a:cxn>
                <a:cxn ang="0">
                  <a:pos x="1279" y="198"/>
                </a:cxn>
                <a:cxn ang="0">
                  <a:pos x="1261" y="292"/>
                </a:cxn>
                <a:cxn ang="0">
                  <a:pos x="1215" y="374"/>
                </a:cxn>
                <a:cxn ang="0">
                  <a:pos x="1139" y="450"/>
                </a:cxn>
                <a:cxn ang="0">
                  <a:pos x="1028" y="491"/>
                </a:cxn>
                <a:cxn ang="0">
                  <a:pos x="952" y="496"/>
                </a:cxn>
                <a:cxn ang="0">
                  <a:pos x="630" y="526"/>
                </a:cxn>
                <a:cxn ang="0">
                  <a:pos x="531" y="549"/>
                </a:cxn>
                <a:cxn ang="0">
                  <a:pos x="490" y="584"/>
                </a:cxn>
                <a:cxn ang="0">
                  <a:pos x="484" y="602"/>
                </a:cxn>
                <a:cxn ang="0">
                  <a:pos x="484" y="654"/>
                </a:cxn>
                <a:cxn ang="0">
                  <a:pos x="502" y="759"/>
                </a:cxn>
                <a:cxn ang="0">
                  <a:pos x="490" y="864"/>
                </a:cxn>
                <a:cxn ang="0">
                  <a:pos x="479" y="929"/>
                </a:cxn>
                <a:cxn ang="0">
                  <a:pos x="303" y="946"/>
                </a:cxn>
                <a:cxn ang="0">
                  <a:pos x="151" y="940"/>
                </a:cxn>
                <a:cxn ang="0">
                  <a:pos x="11" y="899"/>
                </a:cxn>
                <a:cxn ang="0">
                  <a:pos x="5" y="806"/>
                </a:cxn>
                <a:cxn ang="0">
                  <a:pos x="0" y="590"/>
                </a:cxn>
                <a:cxn ang="0">
                  <a:pos x="29" y="403"/>
                </a:cxn>
                <a:cxn ang="0">
                  <a:pos x="64" y="298"/>
                </a:cxn>
                <a:cxn ang="0">
                  <a:pos x="122" y="216"/>
                </a:cxn>
                <a:cxn ang="0">
                  <a:pos x="157" y="187"/>
                </a:cxn>
                <a:cxn ang="0">
                  <a:pos x="251" y="158"/>
                </a:cxn>
                <a:cxn ang="0">
                  <a:pos x="537" y="87"/>
                </a:cxn>
                <a:cxn ang="0">
                  <a:pos x="630" y="87"/>
                </a:cxn>
                <a:cxn ang="0">
                  <a:pos x="847" y="82"/>
                </a:cxn>
                <a:cxn ang="0">
                  <a:pos x="1086" y="58"/>
                </a:cxn>
                <a:cxn ang="0">
                  <a:pos x="1191" y="35"/>
                </a:cxn>
                <a:cxn ang="0">
                  <a:pos x="1273" y="0"/>
                </a:cxn>
              </a:cxnLst>
              <a:rect l="0" t="0" r="r" b="b"/>
              <a:pathLst>
                <a:path w="1285" h="946">
                  <a:moveTo>
                    <a:pt x="1273" y="0"/>
                  </a:moveTo>
                  <a:lnTo>
                    <a:pt x="1273" y="0"/>
                  </a:lnTo>
                  <a:lnTo>
                    <a:pt x="1273" y="23"/>
                  </a:lnTo>
                  <a:lnTo>
                    <a:pt x="1279" y="76"/>
                  </a:lnTo>
                  <a:lnTo>
                    <a:pt x="1285" y="152"/>
                  </a:lnTo>
                  <a:lnTo>
                    <a:pt x="1279" y="198"/>
                  </a:lnTo>
                  <a:lnTo>
                    <a:pt x="1273" y="245"/>
                  </a:lnTo>
                  <a:lnTo>
                    <a:pt x="1261" y="292"/>
                  </a:lnTo>
                  <a:lnTo>
                    <a:pt x="1244" y="333"/>
                  </a:lnTo>
                  <a:lnTo>
                    <a:pt x="1215" y="374"/>
                  </a:lnTo>
                  <a:lnTo>
                    <a:pt x="1185" y="415"/>
                  </a:lnTo>
                  <a:lnTo>
                    <a:pt x="1139" y="450"/>
                  </a:lnTo>
                  <a:lnTo>
                    <a:pt x="1086" y="473"/>
                  </a:lnTo>
                  <a:lnTo>
                    <a:pt x="1028" y="491"/>
                  </a:lnTo>
                  <a:lnTo>
                    <a:pt x="952" y="496"/>
                  </a:lnTo>
                  <a:lnTo>
                    <a:pt x="952" y="496"/>
                  </a:lnTo>
                  <a:lnTo>
                    <a:pt x="712" y="514"/>
                  </a:lnTo>
                  <a:lnTo>
                    <a:pt x="630" y="526"/>
                  </a:lnTo>
                  <a:lnTo>
                    <a:pt x="572" y="537"/>
                  </a:lnTo>
                  <a:lnTo>
                    <a:pt x="531" y="549"/>
                  </a:lnTo>
                  <a:lnTo>
                    <a:pt x="508" y="566"/>
                  </a:lnTo>
                  <a:lnTo>
                    <a:pt x="490" y="584"/>
                  </a:lnTo>
                  <a:lnTo>
                    <a:pt x="484" y="602"/>
                  </a:lnTo>
                  <a:lnTo>
                    <a:pt x="484" y="602"/>
                  </a:lnTo>
                  <a:lnTo>
                    <a:pt x="484" y="625"/>
                  </a:lnTo>
                  <a:lnTo>
                    <a:pt x="484" y="654"/>
                  </a:lnTo>
                  <a:lnTo>
                    <a:pt x="496" y="718"/>
                  </a:lnTo>
                  <a:lnTo>
                    <a:pt x="502" y="759"/>
                  </a:lnTo>
                  <a:lnTo>
                    <a:pt x="496" y="812"/>
                  </a:lnTo>
                  <a:lnTo>
                    <a:pt x="490" y="864"/>
                  </a:lnTo>
                  <a:lnTo>
                    <a:pt x="479" y="929"/>
                  </a:lnTo>
                  <a:lnTo>
                    <a:pt x="479" y="929"/>
                  </a:lnTo>
                  <a:lnTo>
                    <a:pt x="432" y="934"/>
                  </a:lnTo>
                  <a:lnTo>
                    <a:pt x="303" y="946"/>
                  </a:lnTo>
                  <a:lnTo>
                    <a:pt x="227" y="946"/>
                  </a:lnTo>
                  <a:lnTo>
                    <a:pt x="151" y="940"/>
                  </a:lnTo>
                  <a:lnTo>
                    <a:pt x="76" y="923"/>
                  </a:lnTo>
                  <a:lnTo>
                    <a:pt x="11" y="899"/>
                  </a:lnTo>
                  <a:lnTo>
                    <a:pt x="11" y="899"/>
                  </a:lnTo>
                  <a:lnTo>
                    <a:pt x="5" y="806"/>
                  </a:lnTo>
                  <a:lnTo>
                    <a:pt x="0" y="707"/>
                  </a:lnTo>
                  <a:lnTo>
                    <a:pt x="0" y="590"/>
                  </a:lnTo>
                  <a:lnTo>
                    <a:pt x="17" y="461"/>
                  </a:lnTo>
                  <a:lnTo>
                    <a:pt x="29" y="403"/>
                  </a:lnTo>
                  <a:lnTo>
                    <a:pt x="41" y="350"/>
                  </a:lnTo>
                  <a:lnTo>
                    <a:pt x="64" y="298"/>
                  </a:lnTo>
                  <a:lnTo>
                    <a:pt x="87" y="251"/>
                  </a:lnTo>
                  <a:lnTo>
                    <a:pt x="122" y="216"/>
                  </a:lnTo>
                  <a:lnTo>
                    <a:pt x="157" y="187"/>
                  </a:lnTo>
                  <a:lnTo>
                    <a:pt x="157" y="187"/>
                  </a:lnTo>
                  <a:lnTo>
                    <a:pt x="198" y="175"/>
                  </a:lnTo>
                  <a:lnTo>
                    <a:pt x="251" y="158"/>
                  </a:lnTo>
                  <a:lnTo>
                    <a:pt x="379" y="123"/>
                  </a:lnTo>
                  <a:lnTo>
                    <a:pt x="537" y="87"/>
                  </a:lnTo>
                  <a:lnTo>
                    <a:pt x="537" y="87"/>
                  </a:lnTo>
                  <a:lnTo>
                    <a:pt x="630" y="87"/>
                  </a:lnTo>
                  <a:lnTo>
                    <a:pt x="730" y="87"/>
                  </a:lnTo>
                  <a:lnTo>
                    <a:pt x="847" y="82"/>
                  </a:lnTo>
                  <a:lnTo>
                    <a:pt x="969" y="76"/>
                  </a:lnTo>
                  <a:lnTo>
                    <a:pt x="1086" y="58"/>
                  </a:lnTo>
                  <a:lnTo>
                    <a:pt x="1144" y="47"/>
                  </a:lnTo>
                  <a:lnTo>
                    <a:pt x="1191" y="35"/>
                  </a:lnTo>
                  <a:lnTo>
                    <a:pt x="1238" y="17"/>
                  </a:lnTo>
                  <a:lnTo>
                    <a:pt x="1273" y="0"/>
                  </a:lnTo>
                  <a:lnTo>
                    <a:pt x="1273" y="0"/>
                  </a:lnTo>
                  <a:close/>
                </a:path>
              </a:pathLst>
            </a:custGeom>
            <a:solidFill>
              <a:schemeClr val="tx2">
                <a:lumMod val="75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25" name="Freeform 392"/>
            <p:cNvSpPr>
              <a:spLocks/>
            </p:cNvSpPr>
            <p:nvPr/>
          </p:nvSpPr>
          <p:spPr bwMode="auto">
            <a:xfrm>
              <a:off x="4135" y="2817"/>
              <a:ext cx="140" cy="111"/>
            </a:xfrm>
            <a:custGeom>
              <a:avLst/>
              <a:gdLst>
                <a:gd name="T0" fmla="*/ 35 w 140"/>
                <a:gd name="T1" fmla="*/ 0 h 111"/>
                <a:gd name="T2" fmla="*/ 35 w 140"/>
                <a:gd name="T3" fmla="*/ 0 h 111"/>
                <a:gd name="T4" fmla="*/ 41 w 140"/>
                <a:gd name="T5" fmla="*/ 12 h 111"/>
                <a:gd name="T6" fmla="*/ 59 w 140"/>
                <a:gd name="T7" fmla="*/ 35 h 111"/>
                <a:gd name="T8" fmla="*/ 70 w 140"/>
                <a:gd name="T9" fmla="*/ 53 h 111"/>
                <a:gd name="T10" fmla="*/ 88 w 140"/>
                <a:gd name="T11" fmla="*/ 64 h 111"/>
                <a:gd name="T12" fmla="*/ 111 w 140"/>
                <a:gd name="T13" fmla="*/ 76 h 111"/>
                <a:gd name="T14" fmla="*/ 140 w 140"/>
                <a:gd name="T15" fmla="*/ 82 h 111"/>
                <a:gd name="T16" fmla="*/ 123 w 140"/>
                <a:gd name="T17" fmla="*/ 111 h 111"/>
                <a:gd name="T18" fmla="*/ 123 w 140"/>
                <a:gd name="T19" fmla="*/ 111 h 111"/>
                <a:gd name="T20" fmla="*/ 105 w 140"/>
                <a:gd name="T21" fmla="*/ 105 h 111"/>
                <a:gd name="T22" fmla="*/ 70 w 140"/>
                <a:gd name="T23" fmla="*/ 88 h 111"/>
                <a:gd name="T24" fmla="*/ 47 w 140"/>
                <a:gd name="T25" fmla="*/ 76 h 111"/>
                <a:gd name="T26" fmla="*/ 30 w 140"/>
                <a:gd name="T27" fmla="*/ 53 h 111"/>
                <a:gd name="T28" fmla="*/ 12 w 140"/>
                <a:gd name="T29" fmla="*/ 29 h 111"/>
                <a:gd name="T30" fmla="*/ 0 w 140"/>
                <a:gd name="T31" fmla="*/ 0 h 111"/>
                <a:gd name="T32" fmla="*/ 35 w 140"/>
                <a:gd name="T33" fmla="*/ 0 h 1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0"/>
                <a:gd name="T52" fmla="*/ 0 h 111"/>
                <a:gd name="T53" fmla="*/ 140 w 140"/>
                <a:gd name="T54" fmla="*/ 111 h 1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0" h="111">
                  <a:moveTo>
                    <a:pt x="35" y="0"/>
                  </a:moveTo>
                  <a:lnTo>
                    <a:pt x="35" y="0"/>
                  </a:lnTo>
                  <a:lnTo>
                    <a:pt x="41" y="12"/>
                  </a:lnTo>
                  <a:lnTo>
                    <a:pt x="59" y="35"/>
                  </a:lnTo>
                  <a:lnTo>
                    <a:pt x="70" y="53"/>
                  </a:lnTo>
                  <a:lnTo>
                    <a:pt x="88" y="64"/>
                  </a:lnTo>
                  <a:lnTo>
                    <a:pt x="111" y="76"/>
                  </a:lnTo>
                  <a:lnTo>
                    <a:pt x="140" y="82"/>
                  </a:lnTo>
                  <a:lnTo>
                    <a:pt x="123" y="111"/>
                  </a:lnTo>
                  <a:lnTo>
                    <a:pt x="105" y="105"/>
                  </a:lnTo>
                  <a:lnTo>
                    <a:pt x="70" y="88"/>
                  </a:lnTo>
                  <a:lnTo>
                    <a:pt x="47" y="76"/>
                  </a:lnTo>
                  <a:lnTo>
                    <a:pt x="30" y="53"/>
                  </a:lnTo>
                  <a:lnTo>
                    <a:pt x="12" y="29"/>
                  </a:lnTo>
                  <a:lnTo>
                    <a:pt x="0" y="0"/>
                  </a:lnTo>
                  <a:lnTo>
                    <a:pt x="35" y="0"/>
                  </a:lnTo>
                  <a:close/>
                </a:path>
              </a:pathLst>
            </a:custGeom>
            <a:solidFill>
              <a:srgbClr val="999999"/>
            </a:solidFill>
            <a:ln w="9525">
              <a:noFill/>
              <a:round/>
              <a:headEnd/>
              <a:tailEnd/>
            </a:ln>
          </p:spPr>
          <p:txBody>
            <a:bodyPr/>
            <a:lstStyle/>
            <a:p>
              <a:endParaRPr lang="en-US" dirty="0"/>
            </a:p>
          </p:txBody>
        </p:sp>
        <p:sp>
          <p:nvSpPr>
            <p:cNvPr id="26" name="Freeform 393"/>
            <p:cNvSpPr>
              <a:spLocks/>
            </p:cNvSpPr>
            <p:nvPr/>
          </p:nvSpPr>
          <p:spPr bwMode="auto">
            <a:xfrm>
              <a:off x="3078" y="2350"/>
              <a:ext cx="660" cy="613"/>
            </a:xfrm>
            <a:custGeom>
              <a:avLst/>
              <a:gdLst>
                <a:gd name="T0" fmla="*/ 76 w 660"/>
                <a:gd name="T1" fmla="*/ 391 h 613"/>
                <a:gd name="T2" fmla="*/ 596 w 660"/>
                <a:gd name="T3" fmla="*/ 0 h 613"/>
                <a:gd name="T4" fmla="*/ 654 w 660"/>
                <a:gd name="T5" fmla="*/ 11 h 613"/>
                <a:gd name="T6" fmla="*/ 660 w 660"/>
                <a:gd name="T7" fmla="*/ 531 h 613"/>
                <a:gd name="T8" fmla="*/ 654 w 660"/>
                <a:gd name="T9" fmla="*/ 613 h 613"/>
                <a:gd name="T10" fmla="*/ 0 w 660"/>
                <a:gd name="T11" fmla="*/ 590 h 613"/>
                <a:gd name="T12" fmla="*/ 76 w 660"/>
                <a:gd name="T13" fmla="*/ 391 h 613"/>
                <a:gd name="T14" fmla="*/ 0 60000 65536"/>
                <a:gd name="T15" fmla="*/ 0 60000 65536"/>
                <a:gd name="T16" fmla="*/ 0 60000 65536"/>
                <a:gd name="T17" fmla="*/ 0 60000 65536"/>
                <a:gd name="T18" fmla="*/ 0 60000 65536"/>
                <a:gd name="T19" fmla="*/ 0 60000 65536"/>
                <a:gd name="T20" fmla="*/ 0 60000 65536"/>
                <a:gd name="T21" fmla="*/ 0 w 660"/>
                <a:gd name="T22" fmla="*/ 0 h 613"/>
                <a:gd name="T23" fmla="*/ 660 w 660"/>
                <a:gd name="T24" fmla="*/ 613 h 6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0" h="613">
                  <a:moveTo>
                    <a:pt x="76" y="391"/>
                  </a:moveTo>
                  <a:lnTo>
                    <a:pt x="596" y="0"/>
                  </a:lnTo>
                  <a:lnTo>
                    <a:pt x="654" y="11"/>
                  </a:lnTo>
                  <a:lnTo>
                    <a:pt x="660" y="531"/>
                  </a:lnTo>
                  <a:lnTo>
                    <a:pt x="654" y="613"/>
                  </a:lnTo>
                  <a:lnTo>
                    <a:pt x="0" y="590"/>
                  </a:lnTo>
                  <a:lnTo>
                    <a:pt x="76" y="391"/>
                  </a:lnTo>
                  <a:close/>
                </a:path>
              </a:pathLst>
            </a:custGeom>
            <a:solidFill>
              <a:srgbClr val="75859D"/>
            </a:solidFill>
            <a:ln w="9525">
              <a:noFill/>
              <a:round/>
              <a:headEnd/>
              <a:tailEnd/>
            </a:ln>
          </p:spPr>
          <p:txBody>
            <a:bodyPr/>
            <a:lstStyle/>
            <a:p>
              <a:endParaRPr lang="en-US" dirty="0"/>
            </a:p>
          </p:txBody>
        </p:sp>
        <p:sp>
          <p:nvSpPr>
            <p:cNvPr id="27" name="Freeform 394"/>
            <p:cNvSpPr>
              <a:spLocks/>
            </p:cNvSpPr>
            <p:nvPr/>
          </p:nvSpPr>
          <p:spPr bwMode="auto">
            <a:xfrm>
              <a:off x="3177" y="2233"/>
              <a:ext cx="526" cy="613"/>
            </a:xfrm>
            <a:custGeom>
              <a:avLst/>
              <a:gdLst>
                <a:gd name="T0" fmla="*/ 252 w 526"/>
                <a:gd name="T1" fmla="*/ 12 h 613"/>
                <a:gd name="T2" fmla="*/ 252 w 526"/>
                <a:gd name="T3" fmla="*/ 12 h 613"/>
                <a:gd name="T4" fmla="*/ 129 w 526"/>
                <a:gd name="T5" fmla="*/ 222 h 613"/>
                <a:gd name="T6" fmla="*/ 47 w 526"/>
                <a:gd name="T7" fmla="*/ 385 h 613"/>
                <a:gd name="T8" fmla="*/ 12 w 526"/>
                <a:gd name="T9" fmla="*/ 450 h 613"/>
                <a:gd name="T10" fmla="*/ 0 w 526"/>
                <a:gd name="T11" fmla="*/ 496 h 613"/>
                <a:gd name="T12" fmla="*/ 0 w 526"/>
                <a:gd name="T13" fmla="*/ 496 h 613"/>
                <a:gd name="T14" fmla="*/ 0 w 526"/>
                <a:gd name="T15" fmla="*/ 514 h 613"/>
                <a:gd name="T16" fmla="*/ 18 w 526"/>
                <a:gd name="T17" fmla="*/ 532 h 613"/>
                <a:gd name="T18" fmla="*/ 35 w 526"/>
                <a:gd name="T19" fmla="*/ 543 h 613"/>
                <a:gd name="T20" fmla="*/ 65 w 526"/>
                <a:gd name="T21" fmla="*/ 555 h 613"/>
                <a:gd name="T22" fmla="*/ 141 w 526"/>
                <a:gd name="T23" fmla="*/ 572 h 613"/>
                <a:gd name="T24" fmla="*/ 228 w 526"/>
                <a:gd name="T25" fmla="*/ 590 h 613"/>
                <a:gd name="T26" fmla="*/ 322 w 526"/>
                <a:gd name="T27" fmla="*/ 602 h 613"/>
                <a:gd name="T28" fmla="*/ 409 w 526"/>
                <a:gd name="T29" fmla="*/ 607 h 613"/>
                <a:gd name="T30" fmla="*/ 520 w 526"/>
                <a:gd name="T31" fmla="*/ 613 h 613"/>
                <a:gd name="T32" fmla="*/ 520 w 526"/>
                <a:gd name="T33" fmla="*/ 613 h 613"/>
                <a:gd name="T34" fmla="*/ 520 w 526"/>
                <a:gd name="T35" fmla="*/ 613 h 613"/>
                <a:gd name="T36" fmla="*/ 526 w 526"/>
                <a:gd name="T37" fmla="*/ 596 h 613"/>
                <a:gd name="T38" fmla="*/ 526 w 526"/>
                <a:gd name="T39" fmla="*/ 549 h 613"/>
                <a:gd name="T40" fmla="*/ 520 w 526"/>
                <a:gd name="T41" fmla="*/ 391 h 613"/>
                <a:gd name="T42" fmla="*/ 514 w 526"/>
                <a:gd name="T43" fmla="*/ 210 h 613"/>
                <a:gd name="T44" fmla="*/ 514 w 526"/>
                <a:gd name="T45" fmla="*/ 134 h 613"/>
                <a:gd name="T46" fmla="*/ 520 w 526"/>
                <a:gd name="T47" fmla="*/ 76 h 613"/>
                <a:gd name="T48" fmla="*/ 520 w 526"/>
                <a:gd name="T49" fmla="*/ 76 h 613"/>
                <a:gd name="T50" fmla="*/ 520 w 526"/>
                <a:gd name="T51" fmla="*/ 70 h 613"/>
                <a:gd name="T52" fmla="*/ 514 w 526"/>
                <a:gd name="T53" fmla="*/ 58 h 613"/>
                <a:gd name="T54" fmla="*/ 491 w 526"/>
                <a:gd name="T55" fmla="*/ 47 h 613"/>
                <a:gd name="T56" fmla="*/ 450 w 526"/>
                <a:gd name="T57" fmla="*/ 29 h 613"/>
                <a:gd name="T58" fmla="*/ 409 w 526"/>
                <a:gd name="T59" fmla="*/ 12 h 613"/>
                <a:gd name="T60" fmla="*/ 357 w 526"/>
                <a:gd name="T61" fmla="*/ 6 h 613"/>
                <a:gd name="T62" fmla="*/ 316 w 526"/>
                <a:gd name="T63" fmla="*/ 0 h 613"/>
                <a:gd name="T64" fmla="*/ 275 w 526"/>
                <a:gd name="T65" fmla="*/ 0 h 613"/>
                <a:gd name="T66" fmla="*/ 252 w 526"/>
                <a:gd name="T67" fmla="*/ 12 h 613"/>
                <a:gd name="T68" fmla="*/ 252 w 526"/>
                <a:gd name="T69" fmla="*/ 12 h 6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6"/>
                <a:gd name="T106" fmla="*/ 0 h 613"/>
                <a:gd name="T107" fmla="*/ 526 w 526"/>
                <a:gd name="T108" fmla="*/ 613 h 6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6" h="613">
                  <a:moveTo>
                    <a:pt x="252" y="12"/>
                  </a:moveTo>
                  <a:lnTo>
                    <a:pt x="252" y="12"/>
                  </a:lnTo>
                  <a:lnTo>
                    <a:pt x="129" y="222"/>
                  </a:lnTo>
                  <a:lnTo>
                    <a:pt x="47" y="385"/>
                  </a:lnTo>
                  <a:lnTo>
                    <a:pt x="12" y="450"/>
                  </a:lnTo>
                  <a:lnTo>
                    <a:pt x="0" y="496"/>
                  </a:lnTo>
                  <a:lnTo>
                    <a:pt x="0" y="514"/>
                  </a:lnTo>
                  <a:lnTo>
                    <a:pt x="18" y="532"/>
                  </a:lnTo>
                  <a:lnTo>
                    <a:pt x="35" y="543"/>
                  </a:lnTo>
                  <a:lnTo>
                    <a:pt x="65" y="555"/>
                  </a:lnTo>
                  <a:lnTo>
                    <a:pt x="141" y="572"/>
                  </a:lnTo>
                  <a:lnTo>
                    <a:pt x="228" y="590"/>
                  </a:lnTo>
                  <a:lnTo>
                    <a:pt x="322" y="602"/>
                  </a:lnTo>
                  <a:lnTo>
                    <a:pt x="409" y="607"/>
                  </a:lnTo>
                  <a:lnTo>
                    <a:pt x="520" y="613"/>
                  </a:lnTo>
                  <a:lnTo>
                    <a:pt x="526" y="596"/>
                  </a:lnTo>
                  <a:lnTo>
                    <a:pt x="526" y="549"/>
                  </a:lnTo>
                  <a:lnTo>
                    <a:pt x="520" y="391"/>
                  </a:lnTo>
                  <a:lnTo>
                    <a:pt x="514" y="210"/>
                  </a:lnTo>
                  <a:lnTo>
                    <a:pt x="514" y="134"/>
                  </a:lnTo>
                  <a:lnTo>
                    <a:pt x="520" y="76"/>
                  </a:lnTo>
                  <a:lnTo>
                    <a:pt x="520" y="70"/>
                  </a:lnTo>
                  <a:lnTo>
                    <a:pt x="514" y="58"/>
                  </a:lnTo>
                  <a:lnTo>
                    <a:pt x="491" y="47"/>
                  </a:lnTo>
                  <a:lnTo>
                    <a:pt x="450" y="29"/>
                  </a:lnTo>
                  <a:lnTo>
                    <a:pt x="409" y="12"/>
                  </a:lnTo>
                  <a:lnTo>
                    <a:pt x="357" y="6"/>
                  </a:lnTo>
                  <a:lnTo>
                    <a:pt x="316" y="0"/>
                  </a:lnTo>
                  <a:lnTo>
                    <a:pt x="275" y="0"/>
                  </a:lnTo>
                  <a:lnTo>
                    <a:pt x="252" y="12"/>
                  </a:lnTo>
                  <a:close/>
                </a:path>
              </a:pathLst>
            </a:custGeom>
            <a:solidFill>
              <a:srgbClr val="534468"/>
            </a:solidFill>
            <a:ln w="9525">
              <a:noFill/>
              <a:round/>
              <a:headEnd/>
              <a:tailEnd/>
            </a:ln>
          </p:spPr>
          <p:txBody>
            <a:bodyPr/>
            <a:lstStyle/>
            <a:p>
              <a:endParaRPr lang="en-US" dirty="0"/>
            </a:p>
          </p:txBody>
        </p:sp>
        <p:sp>
          <p:nvSpPr>
            <p:cNvPr id="28" name="Freeform 395"/>
            <p:cNvSpPr>
              <a:spLocks/>
            </p:cNvSpPr>
            <p:nvPr/>
          </p:nvSpPr>
          <p:spPr bwMode="auto">
            <a:xfrm>
              <a:off x="3277" y="2665"/>
              <a:ext cx="64" cy="41"/>
            </a:xfrm>
            <a:custGeom>
              <a:avLst/>
              <a:gdLst>
                <a:gd name="T0" fmla="*/ 64 w 64"/>
                <a:gd name="T1" fmla="*/ 24 h 41"/>
                <a:gd name="T2" fmla="*/ 64 w 64"/>
                <a:gd name="T3" fmla="*/ 24 h 41"/>
                <a:gd name="T4" fmla="*/ 58 w 64"/>
                <a:gd name="T5" fmla="*/ 29 h 41"/>
                <a:gd name="T6" fmla="*/ 52 w 64"/>
                <a:gd name="T7" fmla="*/ 35 h 41"/>
                <a:gd name="T8" fmla="*/ 29 w 64"/>
                <a:gd name="T9" fmla="*/ 41 h 41"/>
                <a:gd name="T10" fmla="*/ 29 w 64"/>
                <a:gd name="T11" fmla="*/ 41 h 41"/>
                <a:gd name="T12" fmla="*/ 11 w 64"/>
                <a:gd name="T13" fmla="*/ 35 h 41"/>
                <a:gd name="T14" fmla="*/ 6 w 64"/>
                <a:gd name="T15" fmla="*/ 29 h 41"/>
                <a:gd name="T16" fmla="*/ 0 w 64"/>
                <a:gd name="T17" fmla="*/ 24 h 41"/>
                <a:gd name="T18" fmla="*/ 0 w 64"/>
                <a:gd name="T19" fmla="*/ 24 h 41"/>
                <a:gd name="T20" fmla="*/ 6 w 64"/>
                <a:gd name="T21" fmla="*/ 12 h 41"/>
                <a:gd name="T22" fmla="*/ 11 w 64"/>
                <a:gd name="T23" fmla="*/ 6 h 41"/>
                <a:gd name="T24" fmla="*/ 29 w 64"/>
                <a:gd name="T25" fmla="*/ 0 h 41"/>
                <a:gd name="T26" fmla="*/ 29 w 64"/>
                <a:gd name="T27" fmla="*/ 0 h 41"/>
                <a:gd name="T28" fmla="*/ 52 w 64"/>
                <a:gd name="T29" fmla="*/ 6 h 41"/>
                <a:gd name="T30" fmla="*/ 58 w 64"/>
                <a:gd name="T31" fmla="*/ 12 h 41"/>
                <a:gd name="T32" fmla="*/ 64 w 64"/>
                <a:gd name="T33" fmla="*/ 24 h 41"/>
                <a:gd name="T34" fmla="*/ 64 w 64"/>
                <a:gd name="T35" fmla="*/ 24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4"/>
                <a:gd name="T55" fmla="*/ 0 h 41"/>
                <a:gd name="T56" fmla="*/ 64 w 64"/>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4" h="41">
                  <a:moveTo>
                    <a:pt x="64" y="24"/>
                  </a:moveTo>
                  <a:lnTo>
                    <a:pt x="64" y="24"/>
                  </a:lnTo>
                  <a:lnTo>
                    <a:pt x="58" y="29"/>
                  </a:lnTo>
                  <a:lnTo>
                    <a:pt x="52" y="35"/>
                  </a:lnTo>
                  <a:lnTo>
                    <a:pt x="29" y="41"/>
                  </a:lnTo>
                  <a:lnTo>
                    <a:pt x="11" y="35"/>
                  </a:lnTo>
                  <a:lnTo>
                    <a:pt x="6" y="29"/>
                  </a:lnTo>
                  <a:lnTo>
                    <a:pt x="0" y="24"/>
                  </a:lnTo>
                  <a:lnTo>
                    <a:pt x="6" y="12"/>
                  </a:lnTo>
                  <a:lnTo>
                    <a:pt x="11" y="6"/>
                  </a:lnTo>
                  <a:lnTo>
                    <a:pt x="29" y="0"/>
                  </a:lnTo>
                  <a:lnTo>
                    <a:pt x="52" y="6"/>
                  </a:lnTo>
                  <a:lnTo>
                    <a:pt x="58" y="12"/>
                  </a:lnTo>
                  <a:lnTo>
                    <a:pt x="64" y="24"/>
                  </a:lnTo>
                  <a:close/>
                </a:path>
              </a:pathLst>
            </a:custGeom>
            <a:solidFill>
              <a:srgbClr val="FFFFFF"/>
            </a:solidFill>
            <a:ln w="9525">
              <a:noFill/>
              <a:round/>
              <a:headEnd/>
              <a:tailEnd/>
            </a:ln>
          </p:spPr>
          <p:txBody>
            <a:bodyPr/>
            <a:lstStyle/>
            <a:p>
              <a:endParaRPr lang="en-US" dirty="0"/>
            </a:p>
          </p:txBody>
        </p:sp>
        <p:sp>
          <p:nvSpPr>
            <p:cNvPr id="29" name="Freeform 396"/>
            <p:cNvSpPr>
              <a:spLocks/>
            </p:cNvSpPr>
            <p:nvPr/>
          </p:nvSpPr>
          <p:spPr bwMode="auto">
            <a:xfrm>
              <a:off x="3294" y="2607"/>
              <a:ext cx="59" cy="41"/>
            </a:xfrm>
            <a:custGeom>
              <a:avLst/>
              <a:gdLst>
                <a:gd name="T0" fmla="*/ 59 w 59"/>
                <a:gd name="T1" fmla="*/ 17 h 41"/>
                <a:gd name="T2" fmla="*/ 59 w 59"/>
                <a:gd name="T3" fmla="*/ 17 h 41"/>
                <a:gd name="T4" fmla="*/ 59 w 59"/>
                <a:gd name="T5" fmla="*/ 29 h 41"/>
                <a:gd name="T6" fmla="*/ 53 w 59"/>
                <a:gd name="T7" fmla="*/ 35 h 41"/>
                <a:gd name="T8" fmla="*/ 29 w 59"/>
                <a:gd name="T9" fmla="*/ 41 h 41"/>
                <a:gd name="T10" fmla="*/ 29 w 59"/>
                <a:gd name="T11" fmla="*/ 41 h 41"/>
                <a:gd name="T12" fmla="*/ 12 w 59"/>
                <a:gd name="T13" fmla="*/ 35 h 41"/>
                <a:gd name="T14" fmla="*/ 6 w 59"/>
                <a:gd name="T15" fmla="*/ 29 h 41"/>
                <a:gd name="T16" fmla="*/ 0 w 59"/>
                <a:gd name="T17" fmla="*/ 17 h 41"/>
                <a:gd name="T18" fmla="*/ 0 w 59"/>
                <a:gd name="T19" fmla="*/ 17 h 41"/>
                <a:gd name="T20" fmla="*/ 6 w 59"/>
                <a:gd name="T21" fmla="*/ 11 h 41"/>
                <a:gd name="T22" fmla="*/ 12 w 59"/>
                <a:gd name="T23" fmla="*/ 6 h 41"/>
                <a:gd name="T24" fmla="*/ 29 w 59"/>
                <a:gd name="T25" fmla="*/ 0 h 41"/>
                <a:gd name="T26" fmla="*/ 29 w 59"/>
                <a:gd name="T27" fmla="*/ 0 h 41"/>
                <a:gd name="T28" fmla="*/ 53 w 59"/>
                <a:gd name="T29" fmla="*/ 6 h 41"/>
                <a:gd name="T30" fmla="*/ 59 w 59"/>
                <a:gd name="T31" fmla="*/ 11 h 41"/>
                <a:gd name="T32" fmla="*/ 59 w 59"/>
                <a:gd name="T33" fmla="*/ 17 h 41"/>
                <a:gd name="T34" fmla="*/ 59 w 59"/>
                <a:gd name="T35" fmla="*/ 17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9"/>
                <a:gd name="T55" fmla="*/ 0 h 41"/>
                <a:gd name="T56" fmla="*/ 59 w 59"/>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9" h="41">
                  <a:moveTo>
                    <a:pt x="59" y="17"/>
                  </a:moveTo>
                  <a:lnTo>
                    <a:pt x="59" y="17"/>
                  </a:lnTo>
                  <a:lnTo>
                    <a:pt x="59" y="29"/>
                  </a:lnTo>
                  <a:lnTo>
                    <a:pt x="53" y="35"/>
                  </a:lnTo>
                  <a:lnTo>
                    <a:pt x="29" y="41"/>
                  </a:lnTo>
                  <a:lnTo>
                    <a:pt x="12" y="35"/>
                  </a:lnTo>
                  <a:lnTo>
                    <a:pt x="6" y="29"/>
                  </a:lnTo>
                  <a:lnTo>
                    <a:pt x="0" y="17"/>
                  </a:lnTo>
                  <a:lnTo>
                    <a:pt x="6" y="11"/>
                  </a:lnTo>
                  <a:lnTo>
                    <a:pt x="12" y="6"/>
                  </a:lnTo>
                  <a:lnTo>
                    <a:pt x="29" y="0"/>
                  </a:lnTo>
                  <a:lnTo>
                    <a:pt x="53" y="6"/>
                  </a:lnTo>
                  <a:lnTo>
                    <a:pt x="59" y="11"/>
                  </a:lnTo>
                  <a:lnTo>
                    <a:pt x="59" y="17"/>
                  </a:lnTo>
                  <a:close/>
                </a:path>
              </a:pathLst>
            </a:custGeom>
            <a:solidFill>
              <a:srgbClr val="FFFFFF"/>
            </a:solidFill>
            <a:ln w="9525">
              <a:noFill/>
              <a:round/>
              <a:headEnd/>
              <a:tailEnd/>
            </a:ln>
          </p:spPr>
          <p:txBody>
            <a:bodyPr/>
            <a:lstStyle/>
            <a:p>
              <a:endParaRPr lang="en-US" dirty="0"/>
            </a:p>
          </p:txBody>
        </p:sp>
        <p:sp>
          <p:nvSpPr>
            <p:cNvPr id="30" name="Freeform 397"/>
            <p:cNvSpPr>
              <a:spLocks/>
            </p:cNvSpPr>
            <p:nvPr/>
          </p:nvSpPr>
          <p:spPr bwMode="auto">
            <a:xfrm>
              <a:off x="3312" y="2560"/>
              <a:ext cx="52" cy="35"/>
            </a:xfrm>
            <a:custGeom>
              <a:avLst/>
              <a:gdLst>
                <a:gd name="T0" fmla="*/ 52 w 52"/>
                <a:gd name="T1" fmla="*/ 18 h 35"/>
                <a:gd name="T2" fmla="*/ 52 w 52"/>
                <a:gd name="T3" fmla="*/ 18 h 35"/>
                <a:gd name="T4" fmla="*/ 52 w 52"/>
                <a:gd name="T5" fmla="*/ 23 h 35"/>
                <a:gd name="T6" fmla="*/ 46 w 52"/>
                <a:gd name="T7" fmla="*/ 29 h 35"/>
                <a:gd name="T8" fmla="*/ 29 w 52"/>
                <a:gd name="T9" fmla="*/ 35 h 35"/>
                <a:gd name="T10" fmla="*/ 29 w 52"/>
                <a:gd name="T11" fmla="*/ 35 h 35"/>
                <a:gd name="T12" fmla="*/ 6 w 52"/>
                <a:gd name="T13" fmla="*/ 29 h 35"/>
                <a:gd name="T14" fmla="*/ 0 w 52"/>
                <a:gd name="T15" fmla="*/ 23 h 35"/>
                <a:gd name="T16" fmla="*/ 0 w 52"/>
                <a:gd name="T17" fmla="*/ 18 h 35"/>
                <a:gd name="T18" fmla="*/ 0 w 52"/>
                <a:gd name="T19" fmla="*/ 18 h 35"/>
                <a:gd name="T20" fmla="*/ 0 w 52"/>
                <a:gd name="T21" fmla="*/ 6 h 35"/>
                <a:gd name="T22" fmla="*/ 6 w 52"/>
                <a:gd name="T23" fmla="*/ 0 h 35"/>
                <a:gd name="T24" fmla="*/ 29 w 52"/>
                <a:gd name="T25" fmla="*/ 0 h 35"/>
                <a:gd name="T26" fmla="*/ 29 w 52"/>
                <a:gd name="T27" fmla="*/ 0 h 35"/>
                <a:gd name="T28" fmla="*/ 46 w 52"/>
                <a:gd name="T29" fmla="*/ 0 h 35"/>
                <a:gd name="T30" fmla="*/ 52 w 52"/>
                <a:gd name="T31" fmla="*/ 6 h 35"/>
                <a:gd name="T32" fmla="*/ 52 w 52"/>
                <a:gd name="T33" fmla="*/ 18 h 35"/>
                <a:gd name="T34" fmla="*/ 52 w 52"/>
                <a:gd name="T35" fmla="*/ 18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35"/>
                <a:gd name="T56" fmla="*/ 52 w 52"/>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35">
                  <a:moveTo>
                    <a:pt x="52" y="18"/>
                  </a:moveTo>
                  <a:lnTo>
                    <a:pt x="52" y="18"/>
                  </a:lnTo>
                  <a:lnTo>
                    <a:pt x="52" y="23"/>
                  </a:lnTo>
                  <a:lnTo>
                    <a:pt x="46" y="29"/>
                  </a:lnTo>
                  <a:lnTo>
                    <a:pt x="29" y="35"/>
                  </a:lnTo>
                  <a:lnTo>
                    <a:pt x="6" y="29"/>
                  </a:lnTo>
                  <a:lnTo>
                    <a:pt x="0" y="23"/>
                  </a:lnTo>
                  <a:lnTo>
                    <a:pt x="0" y="18"/>
                  </a:lnTo>
                  <a:lnTo>
                    <a:pt x="0" y="6"/>
                  </a:lnTo>
                  <a:lnTo>
                    <a:pt x="6" y="0"/>
                  </a:lnTo>
                  <a:lnTo>
                    <a:pt x="29" y="0"/>
                  </a:lnTo>
                  <a:lnTo>
                    <a:pt x="46" y="0"/>
                  </a:lnTo>
                  <a:lnTo>
                    <a:pt x="52" y="6"/>
                  </a:lnTo>
                  <a:lnTo>
                    <a:pt x="52" y="18"/>
                  </a:lnTo>
                  <a:close/>
                </a:path>
              </a:pathLst>
            </a:custGeom>
            <a:solidFill>
              <a:srgbClr val="FFFFFF"/>
            </a:solidFill>
            <a:ln w="9525">
              <a:noFill/>
              <a:round/>
              <a:headEnd/>
              <a:tailEnd/>
            </a:ln>
          </p:spPr>
          <p:txBody>
            <a:bodyPr/>
            <a:lstStyle/>
            <a:p>
              <a:endParaRPr lang="en-US" dirty="0"/>
            </a:p>
          </p:txBody>
        </p:sp>
        <p:sp>
          <p:nvSpPr>
            <p:cNvPr id="31" name="Freeform 398"/>
            <p:cNvSpPr>
              <a:spLocks/>
            </p:cNvSpPr>
            <p:nvPr/>
          </p:nvSpPr>
          <p:spPr bwMode="auto">
            <a:xfrm>
              <a:off x="3329" y="2507"/>
              <a:ext cx="53" cy="36"/>
            </a:xfrm>
            <a:custGeom>
              <a:avLst/>
              <a:gdLst>
                <a:gd name="T0" fmla="*/ 53 w 53"/>
                <a:gd name="T1" fmla="*/ 18 h 36"/>
                <a:gd name="T2" fmla="*/ 53 w 53"/>
                <a:gd name="T3" fmla="*/ 18 h 36"/>
                <a:gd name="T4" fmla="*/ 53 w 53"/>
                <a:gd name="T5" fmla="*/ 24 h 36"/>
                <a:gd name="T6" fmla="*/ 47 w 53"/>
                <a:gd name="T7" fmla="*/ 30 h 36"/>
                <a:gd name="T8" fmla="*/ 29 w 53"/>
                <a:gd name="T9" fmla="*/ 36 h 36"/>
                <a:gd name="T10" fmla="*/ 29 w 53"/>
                <a:gd name="T11" fmla="*/ 36 h 36"/>
                <a:gd name="T12" fmla="*/ 12 w 53"/>
                <a:gd name="T13" fmla="*/ 30 h 36"/>
                <a:gd name="T14" fmla="*/ 6 w 53"/>
                <a:gd name="T15" fmla="*/ 24 h 36"/>
                <a:gd name="T16" fmla="*/ 0 w 53"/>
                <a:gd name="T17" fmla="*/ 18 h 36"/>
                <a:gd name="T18" fmla="*/ 0 w 53"/>
                <a:gd name="T19" fmla="*/ 18 h 36"/>
                <a:gd name="T20" fmla="*/ 6 w 53"/>
                <a:gd name="T21" fmla="*/ 12 h 36"/>
                <a:gd name="T22" fmla="*/ 12 w 53"/>
                <a:gd name="T23" fmla="*/ 6 h 36"/>
                <a:gd name="T24" fmla="*/ 29 w 53"/>
                <a:gd name="T25" fmla="*/ 0 h 36"/>
                <a:gd name="T26" fmla="*/ 29 w 53"/>
                <a:gd name="T27" fmla="*/ 0 h 36"/>
                <a:gd name="T28" fmla="*/ 47 w 53"/>
                <a:gd name="T29" fmla="*/ 6 h 36"/>
                <a:gd name="T30" fmla="*/ 53 w 53"/>
                <a:gd name="T31" fmla="*/ 12 h 36"/>
                <a:gd name="T32" fmla="*/ 53 w 53"/>
                <a:gd name="T33" fmla="*/ 18 h 36"/>
                <a:gd name="T34" fmla="*/ 53 w 53"/>
                <a:gd name="T35" fmla="*/ 18 h 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36"/>
                <a:gd name="T56" fmla="*/ 53 w 53"/>
                <a:gd name="T57" fmla="*/ 36 h 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36">
                  <a:moveTo>
                    <a:pt x="53" y="18"/>
                  </a:moveTo>
                  <a:lnTo>
                    <a:pt x="53" y="18"/>
                  </a:lnTo>
                  <a:lnTo>
                    <a:pt x="53" y="24"/>
                  </a:lnTo>
                  <a:lnTo>
                    <a:pt x="47" y="30"/>
                  </a:lnTo>
                  <a:lnTo>
                    <a:pt x="29" y="36"/>
                  </a:lnTo>
                  <a:lnTo>
                    <a:pt x="12" y="30"/>
                  </a:lnTo>
                  <a:lnTo>
                    <a:pt x="6" y="24"/>
                  </a:lnTo>
                  <a:lnTo>
                    <a:pt x="0" y="18"/>
                  </a:lnTo>
                  <a:lnTo>
                    <a:pt x="6" y="12"/>
                  </a:lnTo>
                  <a:lnTo>
                    <a:pt x="12" y="6"/>
                  </a:lnTo>
                  <a:lnTo>
                    <a:pt x="29" y="0"/>
                  </a:lnTo>
                  <a:lnTo>
                    <a:pt x="47" y="6"/>
                  </a:lnTo>
                  <a:lnTo>
                    <a:pt x="53" y="12"/>
                  </a:lnTo>
                  <a:lnTo>
                    <a:pt x="53" y="18"/>
                  </a:lnTo>
                  <a:close/>
                </a:path>
              </a:pathLst>
            </a:custGeom>
            <a:solidFill>
              <a:srgbClr val="FFFFFF"/>
            </a:solidFill>
            <a:ln w="9525">
              <a:noFill/>
              <a:round/>
              <a:headEnd/>
              <a:tailEnd/>
            </a:ln>
          </p:spPr>
          <p:txBody>
            <a:bodyPr/>
            <a:lstStyle/>
            <a:p>
              <a:endParaRPr lang="en-US" dirty="0"/>
            </a:p>
          </p:txBody>
        </p:sp>
        <p:sp>
          <p:nvSpPr>
            <p:cNvPr id="32" name="Freeform 399"/>
            <p:cNvSpPr>
              <a:spLocks/>
            </p:cNvSpPr>
            <p:nvPr/>
          </p:nvSpPr>
          <p:spPr bwMode="auto">
            <a:xfrm>
              <a:off x="3347" y="2461"/>
              <a:ext cx="52" cy="35"/>
            </a:xfrm>
            <a:custGeom>
              <a:avLst/>
              <a:gdLst>
                <a:gd name="T0" fmla="*/ 52 w 52"/>
                <a:gd name="T1" fmla="*/ 17 h 35"/>
                <a:gd name="T2" fmla="*/ 52 w 52"/>
                <a:gd name="T3" fmla="*/ 17 h 35"/>
                <a:gd name="T4" fmla="*/ 52 w 52"/>
                <a:gd name="T5" fmla="*/ 23 h 35"/>
                <a:gd name="T6" fmla="*/ 47 w 52"/>
                <a:gd name="T7" fmla="*/ 29 h 35"/>
                <a:gd name="T8" fmla="*/ 29 w 52"/>
                <a:gd name="T9" fmla="*/ 35 h 35"/>
                <a:gd name="T10" fmla="*/ 29 w 52"/>
                <a:gd name="T11" fmla="*/ 35 h 35"/>
                <a:gd name="T12" fmla="*/ 11 w 52"/>
                <a:gd name="T13" fmla="*/ 29 h 35"/>
                <a:gd name="T14" fmla="*/ 6 w 52"/>
                <a:gd name="T15" fmla="*/ 23 h 35"/>
                <a:gd name="T16" fmla="*/ 0 w 52"/>
                <a:gd name="T17" fmla="*/ 17 h 35"/>
                <a:gd name="T18" fmla="*/ 0 w 52"/>
                <a:gd name="T19" fmla="*/ 17 h 35"/>
                <a:gd name="T20" fmla="*/ 6 w 52"/>
                <a:gd name="T21" fmla="*/ 11 h 35"/>
                <a:gd name="T22" fmla="*/ 11 w 52"/>
                <a:gd name="T23" fmla="*/ 6 h 35"/>
                <a:gd name="T24" fmla="*/ 29 w 52"/>
                <a:gd name="T25" fmla="*/ 0 h 35"/>
                <a:gd name="T26" fmla="*/ 29 w 52"/>
                <a:gd name="T27" fmla="*/ 0 h 35"/>
                <a:gd name="T28" fmla="*/ 47 w 52"/>
                <a:gd name="T29" fmla="*/ 6 h 35"/>
                <a:gd name="T30" fmla="*/ 52 w 52"/>
                <a:gd name="T31" fmla="*/ 11 h 35"/>
                <a:gd name="T32" fmla="*/ 52 w 52"/>
                <a:gd name="T33" fmla="*/ 17 h 35"/>
                <a:gd name="T34" fmla="*/ 52 w 52"/>
                <a:gd name="T35" fmla="*/ 17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35"/>
                <a:gd name="T56" fmla="*/ 52 w 52"/>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35">
                  <a:moveTo>
                    <a:pt x="52" y="17"/>
                  </a:moveTo>
                  <a:lnTo>
                    <a:pt x="52" y="17"/>
                  </a:lnTo>
                  <a:lnTo>
                    <a:pt x="52" y="23"/>
                  </a:lnTo>
                  <a:lnTo>
                    <a:pt x="47" y="29"/>
                  </a:lnTo>
                  <a:lnTo>
                    <a:pt x="29" y="35"/>
                  </a:lnTo>
                  <a:lnTo>
                    <a:pt x="11" y="29"/>
                  </a:lnTo>
                  <a:lnTo>
                    <a:pt x="6" y="23"/>
                  </a:lnTo>
                  <a:lnTo>
                    <a:pt x="0" y="17"/>
                  </a:lnTo>
                  <a:lnTo>
                    <a:pt x="6" y="11"/>
                  </a:lnTo>
                  <a:lnTo>
                    <a:pt x="11" y="6"/>
                  </a:lnTo>
                  <a:lnTo>
                    <a:pt x="29" y="0"/>
                  </a:lnTo>
                  <a:lnTo>
                    <a:pt x="47" y="6"/>
                  </a:lnTo>
                  <a:lnTo>
                    <a:pt x="52" y="11"/>
                  </a:lnTo>
                  <a:lnTo>
                    <a:pt x="52" y="17"/>
                  </a:lnTo>
                  <a:close/>
                </a:path>
              </a:pathLst>
            </a:custGeom>
            <a:solidFill>
              <a:srgbClr val="FFFFFF"/>
            </a:solidFill>
            <a:ln w="9525">
              <a:noFill/>
              <a:round/>
              <a:headEnd/>
              <a:tailEnd/>
            </a:ln>
          </p:spPr>
          <p:txBody>
            <a:bodyPr/>
            <a:lstStyle/>
            <a:p>
              <a:endParaRPr lang="en-US" dirty="0"/>
            </a:p>
          </p:txBody>
        </p:sp>
        <p:sp>
          <p:nvSpPr>
            <p:cNvPr id="33" name="Freeform 400"/>
            <p:cNvSpPr>
              <a:spLocks/>
            </p:cNvSpPr>
            <p:nvPr/>
          </p:nvSpPr>
          <p:spPr bwMode="auto">
            <a:xfrm>
              <a:off x="3370" y="2414"/>
              <a:ext cx="47" cy="29"/>
            </a:xfrm>
            <a:custGeom>
              <a:avLst/>
              <a:gdLst>
                <a:gd name="T0" fmla="*/ 47 w 47"/>
                <a:gd name="T1" fmla="*/ 18 h 29"/>
                <a:gd name="T2" fmla="*/ 47 w 47"/>
                <a:gd name="T3" fmla="*/ 18 h 29"/>
                <a:gd name="T4" fmla="*/ 41 w 47"/>
                <a:gd name="T5" fmla="*/ 29 h 29"/>
                <a:gd name="T6" fmla="*/ 24 w 47"/>
                <a:gd name="T7" fmla="*/ 29 h 29"/>
                <a:gd name="T8" fmla="*/ 24 w 47"/>
                <a:gd name="T9" fmla="*/ 29 h 29"/>
                <a:gd name="T10" fmla="*/ 6 w 47"/>
                <a:gd name="T11" fmla="*/ 29 h 29"/>
                <a:gd name="T12" fmla="*/ 0 w 47"/>
                <a:gd name="T13" fmla="*/ 18 h 29"/>
                <a:gd name="T14" fmla="*/ 0 w 47"/>
                <a:gd name="T15" fmla="*/ 18 h 29"/>
                <a:gd name="T16" fmla="*/ 6 w 47"/>
                <a:gd name="T17" fmla="*/ 6 h 29"/>
                <a:gd name="T18" fmla="*/ 24 w 47"/>
                <a:gd name="T19" fmla="*/ 0 h 29"/>
                <a:gd name="T20" fmla="*/ 24 w 47"/>
                <a:gd name="T21" fmla="*/ 0 h 29"/>
                <a:gd name="T22" fmla="*/ 41 w 47"/>
                <a:gd name="T23" fmla="*/ 6 h 29"/>
                <a:gd name="T24" fmla="*/ 47 w 47"/>
                <a:gd name="T25" fmla="*/ 18 h 29"/>
                <a:gd name="T26" fmla="*/ 47 w 47"/>
                <a:gd name="T27" fmla="*/ 18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
                <a:gd name="T43" fmla="*/ 0 h 29"/>
                <a:gd name="T44" fmla="*/ 47 w 47"/>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 h="29">
                  <a:moveTo>
                    <a:pt x="47" y="18"/>
                  </a:moveTo>
                  <a:lnTo>
                    <a:pt x="47" y="18"/>
                  </a:lnTo>
                  <a:lnTo>
                    <a:pt x="41" y="29"/>
                  </a:lnTo>
                  <a:lnTo>
                    <a:pt x="24" y="29"/>
                  </a:lnTo>
                  <a:lnTo>
                    <a:pt x="6" y="29"/>
                  </a:lnTo>
                  <a:lnTo>
                    <a:pt x="0" y="18"/>
                  </a:lnTo>
                  <a:lnTo>
                    <a:pt x="6" y="6"/>
                  </a:lnTo>
                  <a:lnTo>
                    <a:pt x="24" y="0"/>
                  </a:lnTo>
                  <a:lnTo>
                    <a:pt x="41" y="6"/>
                  </a:lnTo>
                  <a:lnTo>
                    <a:pt x="47" y="18"/>
                  </a:lnTo>
                  <a:close/>
                </a:path>
              </a:pathLst>
            </a:custGeom>
            <a:solidFill>
              <a:srgbClr val="FFFFFF"/>
            </a:solidFill>
            <a:ln w="9525">
              <a:noFill/>
              <a:round/>
              <a:headEnd/>
              <a:tailEnd/>
            </a:ln>
          </p:spPr>
          <p:txBody>
            <a:bodyPr/>
            <a:lstStyle/>
            <a:p>
              <a:endParaRPr lang="en-US" dirty="0"/>
            </a:p>
          </p:txBody>
        </p:sp>
        <p:sp>
          <p:nvSpPr>
            <p:cNvPr id="34" name="Freeform 401"/>
            <p:cNvSpPr>
              <a:spLocks/>
            </p:cNvSpPr>
            <p:nvPr/>
          </p:nvSpPr>
          <p:spPr bwMode="auto">
            <a:xfrm>
              <a:off x="3388" y="2373"/>
              <a:ext cx="41" cy="29"/>
            </a:xfrm>
            <a:custGeom>
              <a:avLst/>
              <a:gdLst>
                <a:gd name="T0" fmla="*/ 41 w 41"/>
                <a:gd name="T1" fmla="*/ 18 h 29"/>
                <a:gd name="T2" fmla="*/ 41 w 41"/>
                <a:gd name="T3" fmla="*/ 18 h 29"/>
                <a:gd name="T4" fmla="*/ 35 w 41"/>
                <a:gd name="T5" fmla="*/ 24 h 29"/>
                <a:gd name="T6" fmla="*/ 23 w 41"/>
                <a:gd name="T7" fmla="*/ 29 h 29"/>
                <a:gd name="T8" fmla="*/ 23 w 41"/>
                <a:gd name="T9" fmla="*/ 29 h 29"/>
                <a:gd name="T10" fmla="*/ 6 w 41"/>
                <a:gd name="T11" fmla="*/ 24 h 29"/>
                <a:gd name="T12" fmla="*/ 0 w 41"/>
                <a:gd name="T13" fmla="*/ 18 h 29"/>
                <a:gd name="T14" fmla="*/ 0 w 41"/>
                <a:gd name="T15" fmla="*/ 18 h 29"/>
                <a:gd name="T16" fmla="*/ 6 w 41"/>
                <a:gd name="T17" fmla="*/ 6 h 29"/>
                <a:gd name="T18" fmla="*/ 23 w 41"/>
                <a:gd name="T19" fmla="*/ 0 h 29"/>
                <a:gd name="T20" fmla="*/ 23 w 41"/>
                <a:gd name="T21" fmla="*/ 0 h 29"/>
                <a:gd name="T22" fmla="*/ 35 w 41"/>
                <a:gd name="T23" fmla="*/ 6 h 29"/>
                <a:gd name="T24" fmla="*/ 41 w 41"/>
                <a:gd name="T25" fmla="*/ 18 h 29"/>
                <a:gd name="T26" fmla="*/ 41 w 41"/>
                <a:gd name="T27" fmla="*/ 18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9"/>
                <a:gd name="T44" fmla="*/ 41 w 41"/>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9">
                  <a:moveTo>
                    <a:pt x="41" y="18"/>
                  </a:moveTo>
                  <a:lnTo>
                    <a:pt x="41" y="18"/>
                  </a:lnTo>
                  <a:lnTo>
                    <a:pt x="35" y="24"/>
                  </a:lnTo>
                  <a:lnTo>
                    <a:pt x="23" y="29"/>
                  </a:lnTo>
                  <a:lnTo>
                    <a:pt x="6" y="24"/>
                  </a:lnTo>
                  <a:lnTo>
                    <a:pt x="0" y="18"/>
                  </a:lnTo>
                  <a:lnTo>
                    <a:pt x="6" y="6"/>
                  </a:lnTo>
                  <a:lnTo>
                    <a:pt x="23" y="0"/>
                  </a:lnTo>
                  <a:lnTo>
                    <a:pt x="35" y="6"/>
                  </a:lnTo>
                  <a:lnTo>
                    <a:pt x="41" y="18"/>
                  </a:lnTo>
                  <a:close/>
                </a:path>
              </a:pathLst>
            </a:custGeom>
            <a:solidFill>
              <a:srgbClr val="FFFFFF"/>
            </a:solidFill>
            <a:ln w="9525">
              <a:noFill/>
              <a:round/>
              <a:headEnd/>
              <a:tailEnd/>
            </a:ln>
          </p:spPr>
          <p:txBody>
            <a:bodyPr/>
            <a:lstStyle/>
            <a:p>
              <a:endParaRPr lang="en-US" dirty="0"/>
            </a:p>
          </p:txBody>
        </p:sp>
        <p:sp>
          <p:nvSpPr>
            <p:cNvPr id="35" name="Freeform 402"/>
            <p:cNvSpPr>
              <a:spLocks/>
            </p:cNvSpPr>
            <p:nvPr/>
          </p:nvSpPr>
          <p:spPr bwMode="auto">
            <a:xfrm>
              <a:off x="3405" y="2332"/>
              <a:ext cx="41" cy="29"/>
            </a:xfrm>
            <a:custGeom>
              <a:avLst/>
              <a:gdLst>
                <a:gd name="T0" fmla="*/ 41 w 41"/>
                <a:gd name="T1" fmla="*/ 18 h 29"/>
                <a:gd name="T2" fmla="*/ 41 w 41"/>
                <a:gd name="T3" fmla="*/ 18 h 29"/>
                <a:gd name="T4" fmla="*/ 35 w 41"/>
                <a:gd name="T5" fmla="*/ 24 h 29"/>
                <a:gd name="T6" fmla="*/ 24 w 41"/>
                <a:gd name="T7" fmla="*/ 29 h 29"/>
                <a:gd name="T8" fmla="*/ 24 w 41"/>
                <a:gd name="T9" fmla="*/ 29 h 29"/>
                <a:gd name="T10" fmla="*/ 6 w 41"/>
                <a:gd name="T11" fmla="*/ 24 h 29"/>
                <a:gd name="T12" fmla="*/ 0 w 41"/>
                <a:gd name="T13" fmla="*/ 18 h 29"/>
                <a:gd name="T14" fmla="*/ 0 w 41"/>
                <a:gd name="T15" fmla="*/ 18 h 29"/>
                <a:gd name="T16" fmla="*/ 6 w 41"/>
                <a:gd name="T17" fmla="*/ 6 h 29"/>
                <a:gd name="T18" fmla="*/ 24 w 41"/>
                <a:gd name="T19" fmla="*/ 0 h 29"/>
                <a:gd name="T20" fmla="*/ 24 w 41"/>
                <a:gd name="T21" fmla="*/ 0 h 29"/>
                <a:gd name="T22" fmla="*/ 35 w 41"/>
                <a:gd name="T23" fmla="*/ 6 h 29"/>
                <a:gd name="T24" fmla="*/ 41 w 41"/>
                <a:gd name="T25" fmla="*/ 18 h 29"/>
                <a:gd name="T26" fmla="*/ 41 w 41"/>
                <a:gd name="T27" fmla="*/ 18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9"/>
                <a:gd name="T44" fmla="*/ 41 w 41"/>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9">
                  <a:moveTo>
                    <a:pt x="41" y="18"/>
                  </a:moveTo>
                  <a:lnTo>
                    <a:pt x="41" y="18"/>
                  </a:lnTo>
                  <a:lnTo>
                    <a:pt x="35" y="24"/>
                  </a:lnTo>
                  <a:lnTo>
                    <a:pt x="24" y="29"/>
                  </a:lnTo>
                  <a:lnTo>
                    <a:pt x="6" y="24"/>
                  </a:lnTo>
                  <a:lnTo>
                    <a:pt x="0" y="18"/>
                  </a:lnTo>
                  <a:lnTo>
                    <a:pt x="6" y="6"/>
                  </a:lnTo>
                  <a:lnTo>
                    <a:pt x="24" y="0"/>
                  </a:lnTo>
                  <a:lnTo>
                    <a:pt x="35" y="6"/>
                  </a:lnTo>
                  <a:lnTo>
                    <a:pt x="41" y="18"/>
                  </a:lnTo>
                  <a:close/>
                </a:path>
              </a:pathLst>
            </a:custGeom>
            <a:solidFill>
              <a:srgbClr val="FFFFFF"/>
            </a:solidFill>
            <a:ln w="9525">
              <a:noFill/>
              <a:round/>
              <a:headEnd/>
              <a:tailEnd/>
            </a:ln>
          </p:spPr>
          <p:txBody>
            <a:bodyPr/>
            <a:lstStyle/>
            <a:p>
              <a:endParaRPr lang="en-US" dirty="0"/>
            </a:p>
          </p:txBody>
        </p:sp>
        <p:sp>
          <p:nvSpPr>
            <p:cNvPr id="36" name="Freeform 403"/>
            <p:cNvSpPr>
              <a:spLocks/>
            </p:cNvSpPr>
            <p:nvPr/>
          </p:nvSpPr>
          <p:spPr bwMode="auto">
            <a:xfrm>
              <a:off x="3423" y="2297"/>
              <a:ext cx="41" cy="29"/>
            </a:xfrm>
            <a:custGeom>
              <a:avLst/>
              <a:gdLst>
                <a:gd name="T0" fmla="*/ 41 w 41"/>
                <a:gd name="T1" fmla="*/ 12 h 29"/>
                <a:gd name="T2" fmla="*/ 41 w 41"/>
                <a:gd name="T3" fmla="*/ 12 h 29"/>
                <a:gd name="T4" fmla="*/ 35 w 41"/>
                <a:gd name="T5" fmla="*/ 24 h 29"/>
                <a:gd name="T6" fmla="*/ 23 w 41"/>
                <a:gd name="T7" fmla="*/ 29 h 29"/>
                <a:gd name="T8" fmla="*/ 23 w 41"/>
                <a:gd name="T9" fmla="*/ 29 h 29"/>
                <a:gd name="T10" fmla="*/ 6 w 41"/>
                <a:gd name="T11" fmla="*/ 24 h 29"/>
                <a:gd name="T12" fmla="*/ 0 w 41"/>
                <a:gd name="T13" fmla="*/ 12 h 29"/>
                <a:gd name="T14" fmla="*/ 0 w 41"/>
                <a:gd name="T15" fmla="*/ 12 h 29"/>
                <a:gd name="T16" fmla="*/ 6 w 41"/>
                <a:gd name="T17" fmla="*/ 6 h 29"/>
                <a:gd name="T18" fmla="*/ 23 w 41"/>
                <a:gd name="T19" fmla="*/ 0 h 29"/>
                <a:gd name="T20" fmla="*/ 23 w 41"/>
                <a:gd name="T21" fmla="*/ 0 h 29"/>
                <a:gd name="T22" fmla="*/ 35 w 41"/>
                <a:gd name="T23" fmla="*/ 6 h 29"/>
                <a:gd name="T24" fmla="*/ 41 w 41"/>
                <a:gd name="T25" fmla="*/ 12 h 29"/>
                <a:gd name="T26" fmla="*/ 41 w 41"/>
                <a:gd name="T27" fmla="*/ 12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9"/>
                <a:gd name="T44" fmla="*/ 41 w 41"/>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9">
                  <a:moveTo>
                    <a:pt x="41" y="12"/>
                  </a:moveTo>
                  <a:lnTo>
                    <a:pt x="41" y="12"/>
                  </a:lnTo>
                  <a:lnTo>
                    <a:pt x="35" y="24"/>
                  </a:lnTo>
                  <a:lnTo>
                    <a:pt x="23" y="29"/>
                  </a:lnTo>
                  <a:lnTo>
                    <a:pt x="6" y="24"/>
                  </a:lnTo>
                  <a:lnTo>
                    <a:pt x="0" y="12"/>
                  </a:lnTo>
                  <a:lnTo>
                    <a:pt x="6" y="6"/>
                  </a:lnTo>
                  <a:lnTo>
                    <a:pt x="23" y="0"/>
                  </a:lnTo>
                  <a:lnTo>
                    <a:pt x="35" y="6"/>
                  </a:lnTo>
                  <a:lnTo>
                    <a:pt x="41" y="12"/>
                  </a:lnTo>
                  <a:close/>
                </a:path>
              </a:pathLst>
            </a:custGeom>
            <a:solidFill>
              <a:srgbClr val="FFFFFF"/>
            </a:solidFill>
            <a:ln w="9525">
              <a:noFill/>
              <a:round/>
              <a:headEnd/>
              <a:tailEnd/>
            </a:ln>
          </p:spPr>
          <p:txBody>
            <a:bodyPr/>
            <a:lstStyle/>
            <a:p>
              <a:endParaRPr lang="en-US" dirty="0"/>
            </a:p>
          </p:txBody>
        </p:sp>
        <p:sp>
          <p:nvSpPr>
            <p:cNvPr id="37" name="Freeform 404"/>
            <p:cNvSpPr>
              <a:spLocks/>
            </p:cNvSpPr>
            <p:nvPr/>
          </p:nvSpPr>
          <p:spPr bwMode="auto">
            <a:xfrm>
              <a:off x="3440" y="2262"/>
              <a:ext cx="35" cy="24"/>
            </a:xfrm>
            <a:custGeom>
              <a:avLst/>
              <a:gdLst>
                <a:gd name="T0" fmla="*/ 35 w 35"/>
                <a:gd name="T1" fmla="*/ 12 h 24"/>
                <a:gd name="T2" fmla="*/ 35 w 35"/>
                <a:gd name="T3" fmla="*/ 12 h 24"/>
                <a:gd name="T4" fmla="*/ 29 w 35"/>
                <a:gd name="T5" fmla="*/ 24 h 24"/>
                <a:gd name="T6" fmla="*/ 18 w 35"/>
                <a:gd name="T7" fmla="*/ 24 h 24"/>
                <a:gd name="T8" fmla="*/ 18 w 35"/>
                <a:gd name="T9" fmla="*/ 24 h 24"/>
                <a:gd name="T10" fmla="*/ 6 w 35"/>
                <a:gd name="T11" fmla="*/ 24 h 24"/>
                <a:gd name="T12" fmla="*/ 0 w 35"/>
                <a:gd name="T13" fmla="*/ 12 h 24"/>
                <a:gd name="T14" fmla="*/ 0 w 35"/>
                <a:gd name="T15" fmla="*/ 12 h 24"/>
                <a:gd name="T16" fmla="*/ 6 w 35"/>
                <a:gd name="T17" fmla="*/ 6 h 24"/>
                <a:gd name="T18" fmla="*/ 18 w 35"/>
                <a:gd name="T19" fmla="*/ 0 h 24"/>
                <a:gd name="T20" fmla="*/ 18 w 35"/>
                <a:gd name="T21" fmla="*/ 0 h 24"/>
                <a:gd name="T22" fmla="*/ 29 w 35"/>
                <a:gd name="T23" fmla="*/ 6 h 24"/>
                <a:gd name="T24" fmla="*/ 35 w 35"/>
                <a:gd name="T25" fmla="*/ 12 h 24"/>
                <a:gd name="T26" fmla="*/ 35 w 35"/>
                <a:gd name="T27" fmla="*/ 12 h 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4"/>
                <a:gd name="T44" fmla="*/ 35 w 35"/>
                <a:gd name="T45" fmla="*/ 24 h 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4">
                  <a:moveTo>
                    <a:pt x="35" y="12"/>
                  </a:moveTo>
                  <a:lnTo>
                    <a:pt x="35" y="12"/>
                  </a:lnTo>
                  <a:lnTo>
                    <a:pt x="29" y="24"/>
                  </a:lnTo>
                  <a:lnTo>
                    <a:pt x="18" y="24"/>
                  </a:lnTo>
                  <a:lnTo>
                    <a:pt x="6" y="24"/>
                  </a:lnTo>
                  <a:lnTo>
                    <a:pt x="0" y="12"/>
                  </a:lnTo>
                  <a:lnTo>
                    <a:pt x="6" y="6"/>
                  </a:lnTo>
                  <a:lnTo>
                    <a:pt x="18" y="0"/>
                  </a:lnTo>
                  <a:lnTo>
                    <a:pt x="29" y="6"/>
                  </a:lnTo>
                  <a:lnTo>
                    <a:pt x="35" y="12"/>
                  </a:lnTo>
                  <a:close/>
                </a:path>
              </a:pathLst>
            </a:custGeom>
            <a:solidFill>
              <a:srgbClr val="FFFFFF"/>
            </a:solidFill>
            <a:ln w="9525">
              <a:noFill/>
              <a:round/>
              <a:headEnd/>
              <a:tailEnd/>
            </a:ln>
          </p:spPr>
          <p:txBody>
            <a:bodyPr/>
            <a:lstStyle/>
            <a:p>
              <a:endParaRPr lang="en-US" dirty="0"/>
            </a:p>
          </p:txBody>
        </p:sp>
        <p:sp>
          <p:nvSpPr>
            <p:cNvPr id="38" name="Freeform 405"/>
            <p:cNvSpPr>
              <a:spLocks/>
            </p:cNvSpPr>
            <p:nvPr/>
          </p:nvSpPr>
          <p:spPr bwMode="auto">
            <a:xfrm>
              <a:off x="3388" y="2689"/>
              <a:ext cx="58" cy="40"/>
            </a:xfrm>
            <a:custGeom>
              <a:avLst/>
              <a:gdLst>
                <a:gd name="T0" fmla="*/ 58 w 58"/>
                <a:gd name="T1" fmla="*/ 17 h 40"/>
                <a:gd name="T2" fmla="*/ 58 w 58"/>
                <a:gd name="T3" fmla="*/ 17 h 40"/>
                <a:gd name="T4" fmla="*/ 58 w 58"/>
                <a:gd name="T5" fmla="*/ 29 h 40"/>
                <a:gd name="T6" fmla="*/ 52 w 58"/>
                <a:gd name="T7" fmla="*/ 35 h 40"/>
                <a:gd name="T8" fmla="*/ 29 w 58"/>
                <a:gd name="T9" fmla="*/ 40 h 40"/>
                <a:gd name="T10" fmla="*/ 29 w 58"/>
                <a:gd name="T11" fmla="*/ 40 h 40"/>
                <a:gd name="T12" fmla="*/ 6 w 58"/>
                <a:gd name="T13" fmla="*/ 40 h 40"/>
                <a:gd name="T14" fmla="*/ 0 w 58"/>
                <a:gd name="T15" fmla="*/ 35 h 40"/>
                <a:gd name="T16" fmla="*/ 0 w 58"/>
                <a:gd name="T17" fmla="*/ 23 h 40"/>
                <a:gd name="T18" fmla="*/ 0 w 58"/>
                <a:gd name="T19" fmla="*/ 23 h 40"/>
                <a:gd name="T20" fmla="*/ 0 w 58"/>
                <a:gd name="T21" fmla="*/ 17 h 40"/>
                <a:gd name="T22" fmla="*/ 6 w 58"/>
                <a:gd name="T23" fmla="*/ 11 h 40"/>
                <a:gd name="T24" fmla="*/ 23 w 58"/>
                <a:gd name="T25" fmla="*/ 0 h 40"/>
                <a:gd name="T26" fmla="*/ 23 w 58"/>
                <a:gd name="T27" fmla="*/ 0 h 40"/>
                <a:gd name="T28" fmla="*/ 46 w 58"/>
                <a:gd name="T29" fmla="*/ 5 h 40"/>
                <a:gd name="T30" fmla="*/ 58 w 58"/>
                <a:gd name="T31" fmla="*/ 11 h 40"/>
                <a:gd name="T32" fmla="*/ 58 w 58"/>
                <a:gd name="T33" fmla="*/ 17 h 40"/>
                <a:gd name="T34" fmla="*/ 58 w 58"/>
                <a:gd name="T35" fmla="*/ 1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40"/>
                <a:gd name="T56" fmla="*/ 58 w 58"/>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40">
                  <a:moveTo>
                    <a:pt x="58" y="17"/>
                  </a:moveTo>
                  <a:lnTo>
                    <a:pt x="58" y="17"/>
                  </a:lnTo>
                  <a:lnTo>
                    <a:pt x="58" y="29"/>
                  </a:lnTo>
                  <a:lnTo>
                    <a:pt x="52" y="35"/>
                  </a:lnTo>
                  <a:lnTo>
                    <a:pt x="29" y="40"/>
                  </a:lnTo>
                  <a:lnTo>
                    <a:pt x="6" y="40"/>
                  </a:lnTo>
                  <a:lnTo>
                    <a:pt x="0" y="35"/>
                  </a:lnTo>
                  <a:lnTo>
                    <a:pt x="0" y="23"/>
                  </a:lnTo>
                  <a:lnTo>
                    <a:pt x="0" y="17"/>
                  </a:lnTo>
                  <a:lnTo>
                    <a:pt x="6" y="11"/>
                  </a:lnTo>
                  <a:lnTo>
                    <a:pt x="23" y="0"/>
                  </a:lnTo>
                  <a:lnTo>
                    <a:pt x="46" y="5"/>
                  </a:lnTo>
                  <a:lnTo>
                    <a:pt x="58" y="11"/>
                  </a:lnTo>
                  <a:lnTo>
                    <a:pt x="58" y="17"/>
                  </a:lnTo>
                  <a:close/>
                </a:path>
              </a:pathLst>
            </a:custGeom>
            <a:solidFill>
              <a:srgbClr val="FFFFFF"/>
            </a:solidFill>
            <a:ln w="9525">
              <a:noFill/>
              <a:round/>
              <a:headEnd/>
              <a:tailEnd/>
            </a:ln>
          </p:spPr>
          <p:txBody>
            <a:bodyPr/>
            <a:lstStyle/>
            <a:p>
              <a:endParaRPr lang="en-US" dirty="0"/>
            </a:p>
          </p:txBody>
        </p:sp>
        <p:sp>
          <p:nvSpPr>
            <p:cNvPr id="39" name="Freeform 406"/>
            <p:cNvSpPr>
              <a:spLocks/>
            </p:cNvSpPr>
            <p:nvPr/>
          </p:nvSpPr>
          <p:spPr bwMode="auto">
            <a:xfrm>
              <a:off x="3399" y="2630"/>
              <a:ext cx="59" cy="41"/>
            </a:xfrm>
            <a:custGeom>
              <a:avLst/>
              <a:gdLst>
                <a:gd name="T0" fmla="*/ 59 w 59"/>
                <a:gd name="T1" fmla="*/ 18 h 41"/>
                <a:gd name="T2" fmla="*/ 59 w 59"/>
                <a:gd name="T3" fmla="*/ 18 h 41"/>
                <a:gd name="T4" fmla="*/ 53 w 59"/>
                <a:gd name="T5" fmla="*/ 24 h 41"/>
                <a:gd name="T6" fmla="*/ 47 w 59"/>
                <a:gd name="T7" fmla="*/ 29 h 41"/>
                <a:gd name="T8" fmla="*/ 30 w 59"/>
                <a:gd name="T9" fmla="*/ 41 h 41"/>
                <a:gd name="T10" fmla="*/ 30 w 59"/>
                <a:gd name="T11" fmla="*/ 41 h 41"/>
                <a:gd name="T12" fmla="*/ 6 w 59"/>
                <a:gd name="T13" fmla="*/ 35 h 41"/>
                <a:gd name="T14" fmla="*/ 0 w 59"/>
                <a:gd name="T15" fmla="*/ 29 h 41"/>
                <a:gd name="T16" fmla="*/ 0 w 59"/>
                <a:gd name="T17" fmla="*/ 24 h 41"/>
                <a:gd name="T18" fmla="*/ 0 w 59"/>
                <a:gd name="T19" fmla="*/ 24 h 41"/>
                <a:gd name="T20" fmla="*/ 0 w 59"/>
                <a:gd name="T21" fmla="*/ 12 h 41"/>
                <a:gd name="T22" fmla="*/ 6 w 59"/>
                <a:gd name="T23" fmla="*/ 6 h 41"/>
                <a:gd name="T24" fmla="*/ 24 w 59"/>
                <a:gd name="T25" fmla="*/ 0 h 41"/>
                <a:gd name="T26" fmla="*/ 24 w 59"/>
                <a:gd name="T27" fmla="*/ 0 h 41"/>
                <a:gd name="T28" fmla="*/ 47 w 59"/>
                <a:gd name="T29" fmla="*/ 0 h 41"/>
                <a:gd name="T30" fmla="*/ 53 w 59"/>
                <a:gd name="T31" fmla="*/ 6 h 41"/>
                <a:gd name="T32" fmla="*/ 59 w 59"/>
                <a:gd name="T33" fmla="*/ 18 h 41"/>
                <a:gd name="T34" fmla="*/ 59 w 59"/>
                <a:gd name="T35" fmla="*/ 18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9"/>
                <a:gd name="T55" fmla="*/ 0 h 41"/>
                <a:gd name="T56" fmla="*/ 59 w 59"/>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9" h="41">
                  <a:moveTo>
                    <a:pt x="59" y="18"/>
                  </a:moveTo>
                  <a:lnTo>
                    <a:pt x="59" y="18"/>
                  </a:lnTo>
                  <a:lnTo>
                    <a:pt x="53" y="24"/>
                  </a:lnTo>
                  <a:lnTo>
                    <a:pt x="47" y="29"/>
                  </a:lnTo>
                  <a:lnTo>
                    <a:pt x="30" y="41"/>
                  </a:lnTo>
                  <a:lnTo>
                    <a:pt x="6" y="35"/>
                  </a:lnTo>
                  <a:lnTo>
                    <a:pt x="0" y="29"/>
                  </a:lnTo>
                  <a:lnTo>
                    <a:pt x="0" y="24"/>
                  </a:lnTo>
                  <a:lnTo>
                    <a:pt x="0" y="12"/>
                  </a:lnTo>
                  <a:lnTo>
                    <a:pt x="6" y="6"/>
                  </a:lnTo>
                  <a:lnTo>
                    <a:pt x="24" y="0"/>
                  </a:lnTo>
                  <a:lnTo>
                    <a:pt x="47" y="0"/>
                  </a:lnTo>
                  <a:lnTo>
                    <a:pt x="53" y="6"/>
                  </a:lnTo>
                  <a:lnTo>
                    <a:pt x="59" y="18"/>
                  </a:lnTo>
                  <a:close/>
                </a:path>
              </a:pathLst>
            </a:custGeom>
            <a:solidFill>
              <a:srgbClr val="FFFFFF"/>
            </a:solidFill>
            <a:ln w="9525">
              <a:noFill/>
              <a:round/>
              <a:headEnd/>
              <a:tailEnd/>
            </a:ln>
          </p:spPr>
          <p:txBody>
            <a:bodyPr/>
            <a:lstStyle/>
            <a:p>
              <a:endParaRPr lang="en-US" dirty="0"/>
            </a:p>
          </p:txBody>
        </p:sp>
        <p:sp>
          <p:nvSpPr>
            <p:cNvPr id="40" name="Freeform 407"/>
            <p:cNvSpPr>
              <a:spLocks/>
            </p:cNvSpPr>
            <p:nvPr/>
          </p:nvSpPr>
          <p:spPr bwMode="auto">
            <a:xfrm>
              <a:off x="3405" y="2578"/>
              <a:ext cx="59" cy="40"/>
            </a:xfrm>
            <a:custGeom>
              <a:avLst/>
              <a:gdLst>
                <a:gd name="T0" fmla="*/ 59 w 59"/>
                <a:gd name="T1" fmla="*/ 17 h 40"/>
                <a:gd name="T2" fmla="*/ 59 w 59"/>
                <a:gd name="T3" fmla="*/ 17 h 40"/>
                <a:gd name="T4" fmla="*/ 59 w 59"/>
                <a:gd name="T5" fmla="*/ 23 h 40"/>
                <a:gd name="T6" fmla="*/ 53 w 59"/>
                <a:gd name="T7" fmla="*/ 29 h 40"/>
                <a:gd name="T8" fmla="*/ 29 w 59"/>
                <a:gd name="T9" fmla="*/ 40 h 40"/>
                <a:gd name="T10" fmla="*/ 29 w 59"/>
                <a:gd name="T11" fmla="*/ 40 h 40"/>
                <a:gd name="T12" fmla="*/ 12 w 59"/>
                <a:gd name="T13" fmla="*/ 35 h 40"/>
                <a:gd name="T14" fmla="*/ 6 w 59"/>
                <a:gd name="T15" fmla="*/ 29 h 40"/>
                <a:gd name="T16" fmla="*/ 0 w 59"/>
                <a:gd name="T17" fmla="*/ 23 h 40"/>
                <a:gd name="T18" fmla="*/ 0 w 59"/>
                <a:gd name="T19" fmla="*/ 23 h 40"/>
                <a:gd name="T20" fmla="*/ 6 w 59"/>
                <a:gd name="T21" fmla="*/ 17 h 40"/>
                <a:gd name="T22" fmla="*/ 6 w 59"/>
                <a:gd name="T23" fmla="*/ 11 h 40"/>
                <a:gd name="T24" fmla="*/ 29 w 59"/>
                <a:gd name="T25" fmla="*/ 0 h 40"/>
                <a:gd name="T26" fmla="*/ 29 w 59"/>
                <a:gd name="T27" fmla="*/ 0 h 40"/>
                <a:gd name="T28" fmla="*/ 47 w 59"/>
                <a:gd name="T29" fmla="*/ 5 h 40"/>
                <a:gd name="T30" fmla="*/ 53 w 59"/>
                <a:gd name="T31" fmla="*/ 11 h 40"/>
                <a:gd name="T32" fmla="*/ 59 w 59"/>
                <a:gd name="T33" fmla="*/ 17 h 40"/>
                <a:gd name="T34" fmla="*/ 59 w 59"/>
                <a:gd name="T35" fmla="*/ 1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9"/>
                <a:gd name="T55" fmla="*/ 0 h 40"/>
                <a:gd name="T56" fmla="*/ 59 w 59"/>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9" h="40">
                  <a:moveTo>
                    <a:pt x="59" y="17"/>
                  </a:moveTo>
                  <a:lnTo>
                    <a:pt x="59" y="17"/>
                  </a:lnTo>
                  <a:lnTo>
                    <a:pt x="59" y="23"/>
                  </a:lnTo>
                  <a:lnTo>
                    <a:pt x="53" y="29"/>
                  </a:lnTo>
                  <a:lnTo>
                    <a:pt x="29" y="40"/>
                  </a:lnTo>
                  <a:lnTo>
                    <a:pt x="12" y="35"/>
                  </a:lnTo>
                  <a:lnTo>
                    <a:pt x="6" y="29"/>
                  </a:lnTo>
                  <a:lnTo>
                    <a:pt x="0" y="23"/>
                  </a:lnTo>
                  <a:lnTo>
                    <a:pt x="6" y="17"/>
                  </a:lnTo>
                  <a:lnTo>
                    <a:pt x="6" y="11"/>
                  </a:lnTo>
                  <a:lnTo>
                    <a:pt x="29" y="0"/>
                  </a:lnTo>
                  <a:lnTo>
                    <a:pt x="47" y="5"/>
                  </a:lnTo>
                  <a:lnTo>
                    <a:pt x="53" y="11"/>
                  </a:lnTo>
                  <a:lnTo>
                    <a:pt x="59" y="17"/>
                  </a:lnTo>
                  <a:close/>
                </a:path>
              </a:pathLst>
            </a:custGeom>
            <a:solidFill>
              <a:srgbClr val="FFFFFF"/>
            </a:solidFill>
            <a:ln w="9525">
              <a:noFill/>
              <a:round/>
              <a:headEnd/>
              <a:tailEnd/>
            </a:ln>
          </p:spPr>
          <p:txBody>
            <a:bodyPr/>
            <a:lstStyle/>
            <a:p>
              <a:endParaRPr lang="en-US" dirty="0"/>
            </a:p>
          </p:txBody>
        </p:sp>
        <p:sp>
          <p:nvSpPr>
            <p:cNvPr id="41" name="Freeform 408"/>
            <p:cNvSpPr>
              <a:spLocks/>
            </p:cNvSpPr>
            <p:nvPr/>
          </p:nvSpPr>
          <p:spPr bwMode="auto">
            <a:xfrm>
              <a:off x="3423" y="2531"/>
              <a:ext cx="52" cy="35"/>
            </a:xfrm>
            <a:custGeom>
              <a:avLst/>
              <a:gdLst>
                <a:gd name="T0" fmla="*/ 52 w 52"/>
                <a:gd name="T1" fmla="*/ 12 h 35"/>
                <a:gd name="T2" fmla="*/ 52 w 52"/>
                <a:gd name="T3" fmla="*/ 12 h 35"/>
                <a:gd name="T4" fmla="*/ 46 w 52"/>
                <a:gd name="T5" fmla="*/ 17 h 35"/>
                <a:gd name="T6" fmla="*/ 46 w 52"/>
                <a:gd name="T7" fmla="*/ 23 h 35"/>
                <a:gd name="T8" fmla="*/ 29 w 52"/>
                <a:gd name="T9" fmla="*/ 35 h 35"/>
                <a:gd name="T10" fmla="*/ 29 w 52"/>
                <a:gd name="T11" fmla="*/ 35 h 35"/>
                <a:gd name="T12" fmla="*/ 6 w 52"/>
                <a:gd name="T13" fmla="*/ 29 h 35"/>
                <a:gd name="T14" fmla="*/ 0 w 52"/>
                <a:gd name="T15" fmla="*/ 23 h 35"/>
                <a:gd name="T16" fmla="*/ 0 w 52"/>
                <a:gd name="T17" fmla="*/ 17 h 35"/>
                <a:gd name="T18" fmla="*/ 0 w 52"/>
                <a:gd name="T19" fmla="*/ 17 h 35"/>
                <a:gd name="T20" fmla="*/ 0 w 52"/>
                <a:gd name="T21" fmla="*/ 12 h 35"/>
                <a:gd name="T22" fmla="*/ 6 w 52"/>
                <a:gd name="T23" fmla="*/ 6 h 35"/>
                <a:gd name="T24" fmla="*/ 23 w 52"/>
                <a:gd name="T25" fmla="*/ 0 h 35"/>
                <a:gd name="T26" fmla="*/ 23 w 52"/>
                <a:gd name="T27" fmla="*/ 0 h 35"/>
                <a:gd name="T28" fmla="*/ 41 w 52"/>
                <a:gd name="T29" fmla="*/ 0 h 35"/>
                <a:gd name="T30" fmla="*/ 46 w 52"/>
                <a:gd name="T31" fmla="*/ 6 h 35"/>
                <a:gd name="T32" fmla="*/ 52 w 52"/>
                <a:gd name="T33" fmla="*/ 12 h 35"/>
                <a:gd name="T34" fmla="*/ 52 w 52"/>
                <a:gd name="T35" fmla="*/ 12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35"/>
                <a:gd name="T56" fmla="*/ 52 w 52"/>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35">
                  <a:moveTo>
                    <a:pt x="52" y="12"/>
                  </a:moveTo>
                  <a:lnTo>
                    <a:pt x="52" y="12"/>
                  </a:lnTo>
                  <a:lnTo>
                    <a:pt x="46" y="17"/>
                  </a:lnTo>
                  <a:lnTo>
                    <a:pt x="46" y="23"/>
                  </a:lnTo>
                  <a:lnTo>
                    <a:pt x="29" y="35"/>
                  </a:lnTo>
                  <a:lnTo>
                    <a:pt x="6" y="29"/>
                  </a:lnTo>
                  <a:lnTo>
                    <a:pt x="0" y="23"/>
                  </a:lnTo>
                  <a:lnTo>
                    <a:pt x="0" y="17"/>
                  </a:lnTo>
                  <a:lnTo>
                    <a:pt x="0" y="12"/>
                  </a:lnTo>
                  <a:lnTo>
                    <a:pt x="6" y="6"/>
                  </a:lnTo>
                  <a:lnTo>
                    <a:pt x="23" y="0"/>
                  </a:lnTo>
                  <a:lnTo>
                    <a:pt x="41" y="0"/>
                  </a:lnTo>
                  <a:lnTo>
                    <a:pt x="46" y="6"/>
                  </a:lnTo>
                  <a:lnTo>
                    <a:pt x="52" y="12"/>
                  </a:lnTo>
                  <a:close/>
                </a:path>
              </a:pathLst>
            </a:custGeom>
            <a:solidFill>
              <a:srgbClr val="FFFFFF"/>
            </a:solidFill>
            <a:ln w="9525">
              <a:noFill/>
              <a:round/>
              <a:headEnd/>
              <a:tailEnd/>
            </a:ln>
          </p:spPr>
          <p:txBody>
            <a:bodyPr/>
            <a:lstStyle/>
            <a:p>
              <a:endParaRPr lang="en-US" dirty="0"/>
            </a:p>
          </p:txBody>
        </p:sp>
        <p:sp>
          <p:nvSpPr>
            <p:cNvPr id="42" name="Freeform 409"/>
            <p:cNvSpPr>
              <a:spLocks/>
            </p:cNvSpPr>
            <p:nvPr/>
          </p:nvSpPr>
          <p:spPr bwMode="auto">
            <a:xfrm>
              <a:off x="3434" y="2478"/>
              <a:ext cx="47" cy="35"/>
            </a:xfrm>
            <a:custGeom>
              <a:avLst/>
              <a:gdLst>
                <a:gd name="T0" fmla="*/ 47 w 47"/>
                <a:gd name="T1" fmla="*/ 18 h 35"/>
                <a:gd name="T2" fmla="*/ 47 w 47"/>
                <a:gd name="T3" fmla="*/ 18 h 35"/>
                <a:gd name="T4" fmla="*/ 47 w 47"/>
                <a:gd name="T5" fmla="*/ 24 h 35"/>
                <a:gd name="T6" fmla="*/ 41 w 47"/>
                <a:gd name="T7" fmla="*/ 29 h 35"/>
                <a:gd name="T8" fmla="*/ 30 w 47"/>
                <a:gd name="T9" fmla="*/ 35 h 35"/>
                <a:gd name="T10" fmla="*/ 30 w 47"/>
                <a:gd name="T11" fmla="*/ 35 h 35"/>
                <a:gd name="T12" fmla="*/ 6 w 47"/>
                <a:gd name="T13" fmla="*/ 29 h 35"/>
                <a:gd name="T14" fmla="*/ 0 w 47"/>
                <a:gd name="T15" fmla="*/ 29 h 35"/>
                <a:gd name="T16" fmla="*/ 0 w 47"/>
                <a:gd name="T17" fmla="*/ 18 h 35"/>
                <a:gd name="T18" fmla="*/ 0 w 47"/>
                <a:gd name="T19" fmla="*/ 18 h 35"/>
                <a:gd name="T20" fmla="*/ 0 w 47"/>
                <a:gd name="T21" fmla="*/ 12 h 35"/>
                <a:gd name="T22" fmla="*/ 6 w 47"/>
                <a:gd name="T23" fmla="*/ 6 h 35"/>
                <a:gd name="T24" fmla="*/ 24 w 47"/>
                <a:gd name="T25" fmla="*/ 0 h 35"/>
                <a:gd name="T26" fmla="*/ 24 w 47"/>
                <a:gd name="T27" fmla="*/ 0 h 35"/>
                <a:gd name="T28" fmla="*/ 41 w 47"/>
                <a:gd name="T29" fmla="*/ 6 h 35"/>
                <a:gd name="T30" fmla="*/ 47 w 47"/>
                <a:gd name="T31" fmla="*/ 12 h 35"/>
                <a:gd name="T32" fmla="*/ 47 w 47"/>
                <a:gd name="T33" fmla="*/ 18 h 35"/>
                <a:gd name="T34" fmla="*/ 47 w 47"/>
                <a:gd name="T35" fmla="*/ 18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
                <a:gd name="T55" fmla="*/ 0 h 35"/>
                <a:gd name="T56" fmla="*/ 47 w 47"/>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 h="35">
                  <a:moveTo>
                    <a:pt x="47" y="18"/>
                  </a:moveTo>
                  <a:lnTo>
                    <a:pt x="47" y="18"/>
                  </a:lnTo>
                  <a:lnTo>
                    <a:pt x="47" y="24"/>
                  </a:lnTo>
                  <a:lnTo>
                    <a:pt x="41" y="29"/>
                  </a:lnTo>
                  <a:lnTo>
                    <a:pt x="30" y="35"/>
                  </a:lnTo>
                  <a:lnTo>
                    <a:pt x="6" y="29"/>
                  </a:lnTo>
                  <a:lnTo>
                    <a:pt x="0" y="29"/>
                  </a:lnTo>
                  <a:lnTo>
                    <a:pt x="0" y="18"/>
                  </a:lnTo>
                  <a:lnTo>
                    <a:pt x="0" y="12"/>
                  </a:lnTo>
                  <a:lnTo>
                    <a:pt x="6" y="6"/>
                  </a:lnTo>
                  <a:lnTo>
                    <a:pt x="24" y="0"/>
                  </a:lnTo>
                  <a:lnTo>
                    <a:pt x="41" y="6"/>
                  </a:lnTo>
                  <a:lnTo>
                    <a:pt x="47" y="12"/>
                  </a:lnTo>
                  <a:lnTo>
                    <a:pt x="47" y="18"/>
                  </a:lnTo>
                  <a:close/>
                </a:path>
              </a:pathLst>
            </a:custGeom>
            <a:solidFill>
              <a:srgbClr val="FFFFFF"/>
            </a:solidFill>
            <a:ln w="9525">
              <a:noFill/>
              <a:round/>
              <a:headEnd/>
              <a:tailEnd/>
            </a:ln>
          </p:spPr>
          <p:txBody>
            <a:bodyPr/>
            <a:lstStyle/>
            <a:p>
              <a:endParaRPr lang="en-US" dirty="0"/>
            </a:p>
          </p:txBody>
        </p:sp>
        <p:sp>
          <p:nvSpPr>
            <p:cNvPr id="43" name="Freeform 410"/>
            <p:cNvSpPr>
              <a:spLocks/>
            </p:cNvSpPr>
            <p:nvPr/>
          </p:nvSpPr>
          <p:spPr bwMode="auto">
            <a:xfrm>
              <a:off x="3452" y="2432"/>
              <a:ext cx="41" cy="29"/>
            </a:xfrm>
            <a:custGeom>
              <a:avLst/>
              <a:gdLst>
                <a:gd name="T0" fmla="*/ 41 w 41"/>
                <a:gd name="T1" fmla="*/ 11 h 29"/>
                <a:gd name="T2" fmla="*/ 41 w 41"/>
                <a:gd name="T3" fmla="*/ 11 h 29"/>
                <a:gd name="T4" fmla="*/ 35 w 41"/>
                <a:gd name="T5" fmla="*/ 23 h 29"/>
                <a:gd name="T6" fmla="*/ 23 w 41"/>
                <a:gd name="T7" fmla="*/ 29 h 29"/>
                <a:gd name="T8" fmla="*/ 23 w 41"/>
                <a:gd name="T9" fmla="*/ 29 h 29"/>
                <a:gd name="T10" fmla="*/ 6 w 41"/>
                <a:gd name="T11" fmla="*/ 29 h 29"/>
                <a:gd name="T12" fmla="*/ 0 w 41"/>
                <a:gd name="T13" fmla="*/ 17 h 29"/>
                <a:gd name="T14" fmla="*/ 0 w 41"/>
                <a:gd name="T15" fmla="*/ 17 h 29"/>
                <a:gd name="T16" fmla="*/ 0 w 41"/>
                <a:gd name="T17" fmla="*/ 5 h 29"/>
                <a:gd name="T18" fmla="*/ 17 w 41"/>
                <a:gd name="T19" fmla="*/ 0 h 29"/>
                <a:gd name="T20" fmla="*/ 17 w 41"/>
                <a:gd name="T21" fmla="*/ 0 h 29"/>
                <a:gd name="T22" fmla="*/ 35 w 41"/>
                <a:gd name="T23" fmla="*/ 5 h 29"/>
                <a:gd name="T24" fmla="*/ 41 w 41"/>
                <a:gd name="T25" fmla="*/ 11 h 29"/>
                <a:gd name="T26" fmla="*/ 41 w 41"/>
                <a:gd name="T27" fmla="*/ 11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9"/>
                <a:gd name="T44" fmla="*/ 41 w 41"/>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9">
                  <a:moveTo>
                    <a:pt x="41" y="11"/>
                  </a:moveTo>
                  <a:lnTo>
                    <a:pt x="41" y="11"/>
                  </a:lnTo>
                  <a:lnTo>
                    <a:pt x="35" y="23"/>
                  </a:lnTo>
                  <a:lnTo>
                    <a:pt x="23" y="29"/>
                  </a:lnTo>
                  <a:lnTo>
                    <a:pt x="6" y="29"/>
                  </a:lnTo>
                  <a:lnTo>
                    <a:pt x="0" y="17"/>
                  </a:lnTo>
                  <a:lnTo>
                    <a:pt x="0" y="5"/>
                  </a:lnTo>
                  <a:lnTo>
                    <a:pt x="17" y="0"/>
                  </a:lnTo>
                  <a:lnTo>
                    <a:pt x="35" y="5"/>
                  </a:lnTo>
                  <a:lnTo>
                    <a:pt x="41" y="11"/>
                  </a:lnTo>
                  <a:close/>
                </a:path>
              </a:pathLst>
            </a:custGeom>
            <a:solidFill>
              <a:srgbClr val="FFFFFF"/>
            </a:solidFill>
            <a:ln w="9525">
              <a:noFill/>
              <a:round/>
              <a:headEnd/>
              <a:tailEnd/>
            </a:ln>
          </p:spPr>
          <p:txBody>
            <a:bodyPr/>
            <a:lstStyle/>
            <a:p>
              <a:endParaRPr lang="en-US" dirty="0"/>
            </a:p>
          </p:txBody>
        </p:sp>
        <p:sp>
          <p:nvSpPr>
            <p:cNvPr id="44" name="Freeform 411"/>
            <p:cNvSpPr>
              <a:spLocks/>
            </p:cNvSpPr>
            <p:nvPr/>
          </p:nvSpPr>
          <p:spPr bwMode="auto">
            <a:xfrm>
              <a:off x="3464" y="2391"/>
              <a:ext cx="40" cy="29"/>
            </a:xfrm>
            <a:custGeom>
              <a:avLst/>
              <a:gdLst>
                <a:gd name="T0" fmla="*/ 40 w 40"/>
                <a:gd name="T1" fmla="*/ 11 h 29"/>
                <a:gd name="T2" fmla="*/ 40 w 40"/>
                <a:gd name="T3" fmla="*/ 11 h 29"/>
                <a:gd name="T4" fmla="*/ 35 w 40"/>
                <a:gd name="T5" fmla="*/ 23 h 29"/>
                <a:gd name="T6" fmla="*/ 23 w 40"/>
                <a:gd name="T7" fmla="*/ 29 h 29"/>
                <a:gd name="T8" fmla="*/ 23 w 40"/>
                <a:gd name="T9" fmla="*/ 29 h 29"/>
                <a:gd name="T10" fmla="*/ 5 w 40"/>
                <a:gd name="T11" fmla="*/ 23 h 29"/>
                <a:gd name="T12" fmla="*/ 0 w 40"/>
                <a:gd name="T13" fmla="*/ 17 h 29"/>
                <a:gd name="T14" fmla="*/ 0 w 40"/>
                <a:gd name="T15" fmla="*/ 17 h 29"/>
                <a:gd name="T16" fmla="*/ 5 w 40"/>
                <a:gd name="T17" fmla="*/ 6 h 29"/>
                <a:gd name="T18" fmla="*/ 17 w 40"/>
                <a:gd name="T19" fmla="*/ 0 h 29"/>
                <a:gd name="T20" fmla="*/ 17 w 40"/>
                <a:gd name="T21" fmla="*/ 0 h 29"/>
                <a:gd name="T22" fmla="*/ 35 w 40"/>
                <a:gd name="T23" fmla="*/ 0 h 29"/>
                <a:gd name="T24" fmla="*/ 40 w 40"/>
                <a:gd name="T25" fmla="*/ 11 h 29"/>
                <a:gd name="T26" fmla="*/ 40 w 40"/>
                <a:gd name="T27" fmla="*/ 11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
                <a:gd name="T43" fmla="*/ 0 h 29"/>
                <a:gd name="T44" fmla="*/ 40 w 40"/>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 h="29">
                  <a:moveTo>
                    <a:pt x="40" y="11"/>
                  </a:moveTo>
                  <a:lnTo>
                    <a:pt x="40" y="11"/>
                  </a:lnTo>
                  <a:lnTo>
                    <a:pt x="35" y="23"/>
                  </a:lnTo>
                  <a:lnTo>
                    <a:pt x="23" y="29"/>
                  </a:lnTo>
                  <a:lnTo>
                    <a:pt x="5" y="23"/>
                  </a:lnTo>
                  <a:lnTo>
                    <a:pt x="0" y="17"/>
                  </a:lnTo>
                  <a:lnTo>
                    <a:pt x="5" y="6"/>
                  </a:lnTo>
                  <a:lnTo>
                    <a:pt x="17" y="0"/>
                  </a:lnTo>
                  <a:lnTo>
                    <a:pt x="35" y="0"/>
                  </a:lnTo>
                  <a:lnTo>
                    <a:pt x="40" y="11"/>
                  </a:lnTo>
                  <a:close/>
                </a:path>
              </a:pathLst>
            </a:custGeom>
            <a:solidFill>
              <a:srgbClr val="FFFFFF"/>
            </a:solidFill>
            <a:ln w="9525">
              <a:noFill/>
              <a:round/>
              <a:headEnd/>
              <a:tailEnd/>
            </a:ln>
          </p:spPr>
          <p:txBody>
            <a:bodyPr/>
            <a:lstStyle/>
            <a:p>
              <a:endParaRPr lang="en-US" dirty="0"/>
            </a:p>
          </p:txBody>
        </p:sp>
        <p:sp>
          <p:nvSpPr>
            <p:cNvPr id="45" name="Freeform 412"/>
            <p:cNvSpPr>
              <a:spLocks/>
            </p:cNvSpPr>
            <p:nvPr/>
          </p:nvSpPr>
          <p:spPr bwMode="auto">
            <a:xfrm>
              <a:off x="3481" y="2350"/>
              <a:ext cx="35" cy="23"/>
            </a:xfrm>
            <a:custGeom>
              <a:avLst/>
              <a:gdLst>
                <a:gd name="T0" fmla="*/ 35 w 35"/>
                <a:gd name="T1" fmla="*/ 11 h 23"/>
                <a:gd name="T2" fmla="*/ 35 w 35"/>
                <a:gd name="T3" fmla="*/ 11 h 23"/>
                <a:gd name="T4" fmla="*/ 35 w 35"/>
                <a:gd name="T5" fmla="*/ 17 h 23"/>
                <a:gd name="T6" fmla="*/ 18 w 35"/>
                <a:gd name="T7" fmla="*/ 23 h 23"/>
                <a:gd name="T8" fmla="*/ 18 w 35"/>
                <a:gd name="T9" fmla="*/ 23 h 23"/>
                <a:gd name="T10" fmla="*/ 6 w 35"/>
                <a:gd name="T11" fmla="*/ 23 h 23"/>
                <a:gd name="T12" fmla="*/ 0 w 35"/>
                <a:gd name="T13" fmla="*/ 11 h 23"/>
                <a:gd name="T14" fmla="*/ 0 w 35"/>
                <a:gd name="T15" fmla="*/ 11 h 23"/>
                <a:gd name="T16" fmla="*/ 0 w 35"/>
                <a:gd name="T17" fmla="*/ 6 h 23"/>
                <a:gd name="T18" fmla="*/ 18 w 35"/>
                <a:gd name="T19" fmla="*/ 0 h 23"/>
                <a:gd name="T20" fmla="*/ 18 w 35"/>
                <a:gd name="T21" fmla="*/ 0 h 23"/>
                <a:gd name="T22" fmla="*/ 29 w 35"/>
                <a:gd name="T23" fmla="*/ 0 h 23"/>
                <a:gd name="T24" fmla="*/ 35 w 35"/>
                <a:gd name="T25" fmla="*/ 11 h 23"/>
                <a:gd name="T26" fmla="*/ 35 w 35"/>
                <a:gd name="T27" fmla="*/ 11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3"/>
                <a:gd name="T44" fmla="*/ 35 w 35"/>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3">
                  <a:moveTo>
                    <a:pt x="35" y="11"/>
                  </a:moveTo>
                  <a:lnTo>
                    <a:pt x="35" y="11"/>
                  </a:lnTo>
                  <a:lnTo>
                    <a:pt x="35" y="17"/>
                  </a:lnTo>
                  <a:lnTo>
                    <a:pt x="18" y="23"/>
                  </a:lnTo>
                  <a:lnTo>
                    <a:pt x="6" y="23"/>
                  </a:lnTo>
                  <a:lnTo>
                    <a:pt x="0" y="11"/>
                  </a:lnTo>
                  <a:lnTo>
                    <a:pt x="0" y="6"/>
                  </a:lnTo>
                  <a:lnTo>
                    <a:pt x="18" y="0"/>
                  </a:lnTo>
                  <a:lnTo>
                    <a:pt x="29" y="0"/>
                  </a:lnTo>
                  <a:lnTo>
                    <a:pt x="35" y="11"/>
                  </a:lnTo>
                  <a:close/>
                </a:path>
              </a:pathLst>
            </a:custGeom>
            <a:solidFill>
              <a:srgbClr val="FFFFFF"/>
            </a:solidFill>
            <a:ln w="9525">
              <a:noFill/>
              <a:round/>
              <a:headEnd/>
              <a:tailEnd/>
            </a:ln>
          </p:spPr>
          <p:txBody>
            <a:bodyPr/>
            <a:lstStyle/>
            <a:p>
              <a:endParaRPr lang="en-US" dirty="0"/>
            </a:p>
          </p:txBody>
        </p:sp>
        <p:sp>
          <p:nvSpPr>
            <p:cNvPr id="46" name="Freeform 413"/>
            <p:cNvSpPr>
              <a:spLocks/>
            </p:cNvSpPr>
            <p:nvPr/>
          </p:nvSpPr>
          <p:spPr bwMode="auto">
            <a:xfrm>
              <a:off x="3493" y="2309"/>
              <a:ext cx="35" cy="29"/>
            </a:xfrm>
            <a:custGeom>
              <a:avLst/>
              <a:gdLst>
                <a:gd name="T0" fmla="*/ 35 w 35"/>
                <a:gd name="T1" fmla="*/ 12 h 29"/>
                <a:gd name="T2" fmla="*/ 35 w 35"/>
                <a:gd name="T3" fmla="*/ 12 h 29"/>
                <a:gd name="T4" fmla="*/ 29 w 35"/>
                <a:gd name="T5" fmla="*/ 23 h 29"/>
                <a:gd name="T6" fmla="*/ 17 w 35"/>
                <a:gd name="T7" fmla="*/ 29 h 29"/>
                <a:gd name="T8" fmla="*/ 17 w 35"/>
                <a:gd name="T9" fmla="*/ 29 h 29"/>
                <a:gd name="T10" fmla="*/ 6 w 35"/>
                <a:gd name="T11" fmla="*/ 23 h 29"/>
                <a:gd name="T12" fmla="*/ 0 w 35"/>
                <a:gd name="T13" fmla="*/ 17 h 29"/>
                <a:gd name="T14" fmla="*/ 0 w 35"/>
                <a:gd name="T15" fmla="*/ 17 h 29"/>
                <a:gd name="T16" fmla="*/ 6 w 35"/>
                <a:gd name="T17" fmla="*/ 6 h 29"/>
                <a:gd name="T18" fmla="*/ 17 w 35"/>
                <a:gd name="T19" fmla="*/ 0 h 29"/>
                <a:gd name="T20" fmla="*/ 17 w 35"/>
                <a:gd name="T21" fmla="*/ 0 h 29"/>
                <a:gd name="T22" fmla="*/ 29 w 35"/>
                <a:gd name="T23" fmla="*/ 6 h 29"/>
                <a:gd name="T24" fmla="*/ 35 w 35"/>
                <a:gd name="T25" fmla="*/ 12 h 29"/>
                <a:gd name="T26" fmla="*/ 35 w 35"/>
                <a:gd name="T27" fmla="*/ 12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9"/>
                <a:gd name="T44" fmla="*/ 35 w 35"/>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9">
                  <a:moveTo>
                    <a:pt x="35" y="12"/>
                  </a:moveTo>
                  <a:lnTo>
                    <a:pt x="35" y="12"/>
                  </a:lnTo>
                  <a:lnTo>
                    <a:pt x="29" y="23"/>
                  </a:lnTo>
                  <a:lnTo>
                    <a:pt x="17" y="29"/>
                  </a:lnTo>
                  <a:lnTo>
                    <a:pt x="6" y="23"/>
                  </a:lnTo>
                  <a:lnTo>
                    <a:pt x="0" y="17"/>
                  </a:lnTo>
                  <a:lnTo>
                    <a:pt x="6" y="6"/>
                  </a:lnTo>
                  <a:lnTo>
                    <a:pt x="17" y="0"/>
                  </a:lnTo>
                  <a:lnTo>
                    <a:pt x="29" y="6"/>
                  </a:lnTo>
                  <a:lnTo>
                    <a:pt x="35" y="12"/>
                  </a:lnTo>
                  <a:close/>
                </a:path>
              </a:pathLst>
            </a:custGeom>
            <a:solidFill>
              <a:srgbClr val="FFFFFF"/>
            </a:solidFill>
            <a:ln w="9525">
              <a:noFill/>
              <a:round/>
              <a:headEnd/>
              <a:tailEnd/>
            </a:ln>
          </p:spPr>
          <p:txBody>
            <a:bodyPr/>
            <a:lstStyle/>
            <a:p>
              <a:endParaRPr lang="en-US" dirty="0"/>
            </a:p>
          </p:txBody>
        </p:sp>
        <p:sp>
          <p:nvSpPr>
            <p:cNvPr id="47" name="Freeform 414"/>
            <p:cNvSpPr>
              <a:spLocks/>
            </p:cNvSpPr>
            <p:nvPr/>
          </p:nvSpPr>
          <p:spPr bwMode="auto">
            <a:xfrm>
              <a:off x="3504" y="2274"/>
              <a:ext cx="36" cy="23"/>
            </a:xfrm>
            <a:custGeom>
              <a:avLst/>
              <a:gdLst>
                <a:gd name="T0" fmla="*/ 36 w 36"/>
                <a:gd name="T1" fmla="*/ 12 h 23"/>
                <a:gd name="T2" fmla="*/ 36 w 36"/>
                <a:gd name="T3" fmla="*/ 12 h 23"/>
                <a:gd name="T4" fmla="*/ 30 w 36"/>
                <a:gd name="T5" fmla="*/ 17 h 23"/>
                <a:gd name="T6" fmla="*/ 18 w 36"/>
                <a:gd name="T7" fmla="*/ 23 h 23"/>
                <a:gd name="T8" fmla="*/ 18 w 36"/>
                <a:gd name="T9" fmla="*/ 23 h 23"/>
                <a:gd name="T10" fmla="*/ 6 w 36"/>
                <a:gd name="T11" fmla="*/ 23 h 23"/>
                <a:gd name="T12" fmla="*/ 0 w 36"/>
                <a:gd name="T13" fmla="*/ 17 h 23"/>
                <a:gd name="T14" fmla="*/ 0 w 36"/>
                <a:gd name="T15" fmla="*/ 17 h 23"/>
                <a:gd name="T16" fmla="*/ 6 w 36"/>
                <a:gd name="T17" fmla="*/ 6 h 23"/>
                <a:gd name="T18" fmla="*/ 18 w 36"/>
                <a:gd name="T19" fmla="*/ 0 h 23"/>
                <a:gd name="T20" fmla="*/ 18 w 36"/>
                <a:gd name="T21" fmla="*/ 0 h 23"/>
                <a:gd name="T22" fmla="*/ 30 w 36"/>
                <a:gd name="T23" fmla="*/ 6 h 23"/>
                <a:gd name="T24" fmla="*/ 36 w 36"/>
                <a:gd name="T25" fmla="*/ 12 h 23"/>
                <a:gd name="T26" fmla="*/ 36 w 36"/>
                <a:gd name="T27" fmla="*/ 12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
                <a:gd name="T43" fmla="*/ 0 h 23"/>
                <a:gd name="T44" fmla="*/ 36 w 36"/>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 h="23">
                  <a:moveTo>
                    <a:pt x="36" y="12"/>
                  </a:moveTo>
                  <a:lnTo>
                    <a:pt x="36" y="12"/>
                  </a:lnTo>
                  <a:lnTo>
                    <a:pt x="30" y="17"/>
                  </a:lnTo>
                  <a:lnTo>
                    <a:pt x="18" y="23"/>
                  </a:lnTo>
                  <a:lnTo>
                    <a:pt x="6" y="23"/>
                  </a:lnTo>
                  <a:lnTo>
                    <a:pt x="0" y="17"/>
                  </a:lnTo>
                  <a:lnTo>
                    <a:pt x="6" y="6"/>
                  </a:lnTo>
                  <a:lnTo>
                    <a:pt x="18" y="0"/>
                  </a:lnTo>
                  <a:lnTo>
                    <a:pt x="30" y="6"/>
                  </a:lnTo>
                  <a:lnTo>
                    <a:pt x="36" y="12"/>
                  </a:lnTo>
                  <a:close/>
                </a:path>
              </a:pathLst>
            </a:custGeom>
            <a:solidFill>
              <a:srgbClr val="FFFFFF"/>
            </a:solidFill>
            <a:ln w="9525">
              <a:noFill/>
              <a:round/>
              <a:headEnd/>
              <a:tailEnd/>
            </a:ln>
          </p:spPr>
          <p:txBody>
            <a:bodyPr/>
            <a:lstStyle/>
            <a:p>
              <a:endParaRPr lang="en-US" dirty="0"/>
            </a:p>
          </p:txBody>
        </p:sp>
        <p:sp>
          <p:nvSpPr>
            <p:cNvPr id="48" name="Freeform 415"/>
            <p:cNvSpPr>
              <a:spLocks/>
            </p:cNvSpPr>
            <p:nvPr/>
          </p:nvSpPr>
          <p:spPr bwMode="auto">
            <a:xfrm>
              <a:off x="3493" y="2706"/>
              <a:ext cx="58" cy="41"/>
            </a:xfrm>
            <a:custGeom>
              <a:avLst/>
              <a:gdLst>
                <a:gd name="T0" fmla="*/ 58 w 58"/>
                <a:gd name="T1" fmla="*/ 18 h 41"/>
                <a:gd name="T2" fmla="*/ 58 w 58"/>
                <a:gd name="T3" fmla="*/ 18 h 41"/>
                <a:gd name="T4" fmla="*/ 58 w 58"/>
                <a:gd name="T5" fmla="*/ 23 h 41"/>
                <a:gd name="T6" fmla="*/ 52 w 58"/>
                <a:gd name="T7" fmla="*/ 35 h 41"/>
                <a:gd name="T8" fmla="*/ 35 w 58"/>
                <a:gd name="T9" fmla="*/ 41 h 41"/>
                <a:gd name="T10" fmla="*/ 35 w 58"/>
                <a:gd name="T11" fmla="*/ 41 h 41"/>
                <a:gd name="T12" fmla="*/ 11 w 58"/>
                <a:gd name="T13" fmla="*/ 41 h 41"/>
                <a:gd name="T14" fmla="*/ 0 w 58"/>
                <a:gd name="T15" fmla="*/ 35 h 41"/>
                <a:gd name="T16" fmla="*/ 0 w 58"/>
                <a:gd name="T17" fmla="*/ 29 h 41"/>
                <a:gd name="T18" fmla="*/ 0 w 58"/>
                <a:gd name="T19" fmla="*/ 29 h 41"/>
                <a:gd name="T20" fmla="*/ 0 w 58"/>
                <a:gd name="T21" fmla="*/ 23 h 41"/>
                <a:gd name="T22" fmla="*/ 6 w 58"/>
                <a:gd name="T23" fmla="*/ 12 h 41"/>
                <a:gd name="T24" fmla="*/ 23 w 58"/>
                <a:gd name="T25" fmla="*/ 0 h 41"/>
                <a:gd name="T26" fmla="*/ 23 w 58"/>
                <a:gd name="T27" fmla="*/ 0 h 41"/>
                <a:gd name="T28" fmla="*/ 47 w 58"/>
                <a:gd name="T29" fmla="*/ 6 h 41"/>
                <a:gd name="T30" fmla="*/ 52 w 58"/>
                <a:gd name="T31" fmla="*/ 12 h 41"/>
                <a:gd name="T32" fmla="*/ 58 w 58"/>
                <a:gd name="T33" fmla="*/ 18 h 41"/>
                <a:gd name="T34" fmla="*/ 58 w 58"/>
                <a:gd name="T35" fmla="*/ 18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41"/>
                <a:gd name="T56" fmla="*/ 58 w 58"/>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41">
                  <a:moveTo>
                    <a:pt x="58" y="18"/>
                  </a:moveTo>
                  <a:lnTo>
                    <a:pt x="58" y="18"/>
                  </a:lnTo>
                  <a:lnTo>
                    <a:pt x="58" y="23"/>
                  </a:lnTo>
                  <a:lnTo>
                    <a:pt x="52" y="35"/>
                  </a:lnTo>
                  <a:lnTo>
                    <a:pt x="35" y="41"/>
                  </a:lnTo>
                  <a:lnTo>
                    <a:pt x="11" y="41"/>
                  </a:lnTo>
                  <a:lnTo>
                    <a:pt x="0" y="35"/>
                  </a:lnTo>
                  <a:lnTo>
                    <a:pt x="0" y="29"/>
                  </a:lnTo>
                  <a:lnTo>
                    <a:pt x="0" y="23"/>
                  </a:lnTo>
                  <a:lnTo>
                    <a:pt x="6" y="12"/>
                  </a:lnTo>
                  <a:lnTo>
                    <a:pt x="23" y="0"/>
                  </a:lnTo>
                  <a:lnTo>
                    <a:pt x="47" y="6"/>
                  </a:lnTo>
                  <a:lnTo>
                    <a:pt x="52" y="12"/>
                  </a:lnTo>
                  <a:lnTo>
                    <a:pt x="58" y="18"/>
                  </a:lnTo>
                  <a:close/>
                </a:path>
              </a:pathLst>
            </a:custGeom>
            <a:solidFill>
              <a:srgbClr val="FFFFFF"/>
            </a:solidFill>
            <a:ln w="9525">
              <a:noFill/>
              <a:round/>
              <a:headEnd/>
              <a:tailEnd/>
            </a:ln>
          </p:spPr>
          <p:txBody>
            <a:bodyPr/>
            <a:lstStyle/>
            <a:p>
              <a:endParaRPr lang="en-US" dirty="0"/>
            </a:p>
          </p:txBody>
        </p:sp>
        <p:sp>
          <p:nvSpPr>
            <p:cNvPr id="49" name="Freeform 416"/>
            <p:cNvSpPr>
              <a:spLocks/>
            </p:cNvSpPr>
            <p:nvPr/>
          </p:nvSpPr>
          <p:spPr bwMode="auto">
            <a:xfrm>
              <a:off x="3499" y="2648"/>
              <a:ext cx="52" cy="35"/>
            </a:xfrm>
            <a:custGeom>
              <a:avLst/>
              <a:gdLst>
                <a:gd name="T0" fmla="*/ 52 w 52"/>
                <a:gd name="T1" fmla="*/ 11 h 35"/>
                <a:gd name="T2" fmla="*/ 52 w 52"/>
                <a:gd name="T3" fmla="*/ 11 h 35"/>
                <a:gd name="T4" fmla="*/ 52 w 52"/>
                <a:gd name="T5" fmla="*/ 17 h 35"/>
                <a:gd name="T6" fmla="*/ 46 w 52"/>
                <a:gd name="T7" fmla="*/ 29 h 35"/>
                <a:gd name="T8" fmla="*/ 29 w 52"/>
                <a:gd name="T9" fmla="*/ 35 h 35"/>
                <a:gd name="T10" fmla="*/ 29 w 52"/>
                <a:gd name="T11" fmla="*/ 35 h 35"/>
                <a:gd name="T12" fmla="*/ 5 w 52"/>
                <a:gd name="T13" fmla="*/ 35 h 35"/>
                <a:gd name="T14" fmla="*/ 0 w 52"/>
                <a:gd name="T15" fmla="*/ 29 h 35"/>
                <a:gd name="T16" fmla="*/ 0 w 52"/>
                <a:gd name="T17" fmla="*/ 23 h 35"/>
                <a:gd name="T18" fmla="*/ 0 w 52"/>
                <a:gd name="T19" fmla="*/ 23 h 35"/>
                <a:gd name="T20" fmla="*/ 0 w 52"/>
                <a:gd name="T21" fmla="*/ 17 h 35"/>
                <a:gd name="T22" fmla="*/ 0 w 52"/>
                <a:gd name="T23" fmla="*/ 11 h 35"/>
                <a:gd name="T24" fmla="*/ 23 w 52"/>
                <a:gd name="T25" fmla="*/ 0 h 35"/>
                <a:gd name="T26" fmla="*/ 23 w 52"/>
                <a:gd name="T27" fmla="*/ 0 h 35"/>
                <a:gd name="T28" fmla="*/ 41 w 52"/>
                <a:gd name="T29" fmla="*/ 0 h 35"/>
                <a:gd name="T30" fmla="*/ 52 w 52"/>
                <a:gd name="T31" fmla="*/ 6 h 35"/>
                <a:gd name="T32" fmla="*/ 52 w 52"/>
                <a:gd name="T33" fmla="*/ 11 h 35"/>
                <a:gd name="T34" fmla="*/ 52 w 52"/>
                <a:gd name="T35" fmla="*/ 11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35"/>
                <a:gd name="T56" fmla="*/ 52 w 52"/>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35">
                  <a:moveTo>
                    <a:pt x="52" y="11"/>
                  </a:moveTo>
                  <a:lnTo>
                    <a:pt x="52" y="11"/>
                  </a:lnTo>
                  <a:lnTo>
                    <a:pt x="52" y="17"/>
                  </a:lnTo>
                  <a:lnTo>
                    <a:pt x="46" y="29"/>
                  </a:lnTo>
                  <a:lnTo>
                    <a:pt x="29" y="35"/>
                  </a:lnTo>
                  <a:lnTo>
                    <a:pt x="5" y="35"/>
                  </a:lnTo>
                  <a:lnTo>
                    <a:pt x="0" y="29"/>
                  </a:lnTo>
                  <a:lnTo>
                    <a:pt x="0" y="23"/>
                  </a:lnTo>
                  <a:lnTo>
                    <a:pt x="0" y="17"/>
                  </a:lnTo>
                  <a:lnTo>
                    <a:pt x="0" y="11"/>
                  </a:lnTo>
                  <a:lnTo>
                    <a:pt x="23" y="0"/>
                  </a:lnTo>
                  <a:lnTo>
                    <a:pt x="41" y="0"/>
                  </a:lnTo>
                  <a:lnTo>
                    <a:pt x="52" y="6"/>
                  </a:lnTo>
                  <a:lnTo>
                    <a:pt x="52" y="11"/>
                  </a:lnTo>
                  <a:close/>
                </a:path>
              </a:pathLst>
            </a:custGeom>
            <a:solidFill>
              <a:srgbClr val="FFFFFF"/>
            </a:solidFill>
            <a:ln w="9525">
              <a:noFill/>
              <a:round/>
              <a:headEnd/>
              <a:tailEnd/>
            </a:ln>
          </p:spPr>
          <p:txBody>
            <a:bodyPr/>
            <a:lstStyle/>
            <a:p>
              <a:endParaRPr lang="en-US" dirty="0"/>
            </a:p>
          </p:txBody>
        </p:sp>
        <p:sp>
          <p:nvSpPr>
            <p:cNvPr id="50" name="Freeform 417"/>
            <p:cNvSpPr>
              <a:spLocks/>
            </p:cNvSpPr>
            <p:nvPr/>
          </p:nvSpPr>
          <p:spPr bwMode="auto">
            <a:xfrm>
              <a:off x="3499" y="2595"/>
              <a:ext cx="58" cy="35"/>
            </a:xfrm>
            <a:custGeom>
              <a:avLst/>
              <a:gdLst>
                <a:gd name="T0" fmla="*/ 58 w 58"/>
                <a:gd name="T1" fmla="*/ 12 h 35"/>
                <a:gd name="T2" fmla="*/ 58 w 58"/>
                <a:gd name="T3" fmla="*/ 12 h 35"/>
                <a:gd name="T4" fmla="*/ 58 w 58"/>
                <a:gd name="T5" fmla="*/ 23 h 35"/>
                <a:gd name="T6" fmla="*/ 52 w 58"/>
                <a:gd name="T7" fmla="*/ 29 h 35"/>
                <a:gd name="T8" fmla="*/ 35 w 58"/>
                <a:gd name="T9" fmla="*/ 35 h 35"/>
                <a:gd name="T10" fmla="*/ 35 w 58"/>
                <a:gd name="T11" fmla="*/ 35 h 35"/>
                <a:gd name="T12" fmla="*/ 11 w 58"/>
                <a:gd name="T13" fmla="*/ 35 h 35"/>
                <a:gd name="T14" fmla="*/ 5 w 58"/>
                <a:gd name="T15" fmla="*/ 29 h 35"/>
                <a:gd name="T16" fmla="*/ 0 w 58"/>
                <a:gd name="T17" fmla="*/ 23 h 35"/>
                <a:gd name="T18" fmla="*/ 0 w 58"/>
                <a:gd name="T19" fmla="*/ 23 h 35"/>
                <a:gd name="T20" fmla="*/ 0 w 58"/>
                <a:gd name="T21" fmla="*/ 18 h 35"/>
                <a:gd name="T22" fmla="*/ 5 w 58"/>
                <a:gd name="T23" fmla="*/ 12 h 35"/>
                <a:gd name="T24" fmla="*/ 23 w 58"/>
                <a:gd name="T25" fmla="*/ 0 h 35"/>
                <a:gd name="T26" fmla="*/ 23 w 58"/>
                <a:gd name="T27" fmla="*/ 0 h 35"/>
                <a:gd name="T28" fmla="*/ 46 w 58"/>
                <a:gd name="T29" fmla="*/ 0 h 35"/>
                <a:gd name="T30" fmla="*/ 52 w 58"/>
                <a:gd name="T31" fmla="*/ 6 h 35"/>
                <a:gd name="T32" fmla="*/ 58 w 58"/>
                <a:gd name="T33" fmla="*/ 12 h 35"/>
                <a:gd name="T34" fmla="*/ 58 w 58"/>
                <a:gd name="T35" fmla="*/ 12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35"/>
                <a:gd name="T56" fmla="*/ 58 w 58"/>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35">
                  <a:moveTo>
                    <a:pt x="58" y="12"/>
                  </a:moveTo>
                  <a:lnTo>
                    <a:pt x="58" y="12"/>
                  </a:lnTo>
                  <a:lnTo>
                    <a:pt x="58" y="23"/>
                  </a:lnTo>
                  <a:lnTo>
                    <a:pt x="52" y="29"/>
                  </a:lnTo>
                  <a:lnTo>
                    <a:pt x="35" y="35"/>
                  </a:lnTo>
                  <a:lnTo>
                    <a:pt x="11" y="35"/>
                  </a:lnTo>
                  <a:lnTo>
                    <a:pt x="5" y="29"/>
                  </a:lnTo>
                  <a:lnTo>
                    <a:pt x="0" y="23"/>
                  </a:lnTo>
                  <a:lnTo>
                    <a:pt x="0" y="18"/>
                  </a:lnTo>
                  <a:lnTo>
                    <a:pt x="5" y="12"/>
                  </a:lnTo>
                  <a:lnTo>
                    <a:pt x="23" y="0"/>
                  </a:lnTo>
                  <a:lnTo>
                    <a:pt x="46" y="0"/>
                  </a:lnTo>
                  <a:lnTo>
                    <a:pt x="52" y="6"/>
                  </a:lnTo>
                  <a:lnTo>
                    <a:pt x="58" y="12"/>
                  </a:lnTo>
                  <a:close/>
                </a:path>
              </a:pathLst>
            </a:custGeom>
            <a:solidFill>
              <a:srgbClr val="FFFFFF"/>
            </a:solidFill>
            <a:ln w="9525">
              <a:noFill/>
              <a:round/>
              <a:headEnd/>
              <a:tailEnd/>
            </a:ln>
          </p:spPr>
          <p:txBody>
            <a:bodyPr/>
            <a:lstStyle/>
            <a:p>
              <a:endParaRPr lang="en-US" dirty="0"/>
            </a:p>
          </p:txBody>
        </p:sp>
        <p:sp>
          <p:nvSpPr>
            <p:cNvPr id="51" name="Freeform 418"/>
            <p:cNvSpPr>
              <a:spLocks/>
            </p:cNvSpPr>
            <p:nvPr/>
          </p:nvSpPr>
          <p:spPr bwMode="auto">
            <a:xfrm>
              <a:off x="3510" y="2543"/>
              <a:ext cx="53" cy="35"/>
            </a:xfrm>
            <a:custGeom>
              <a:avLst/>
              <a:gdLst>
                <a:gd name="T0" fmla="*/ 53 w 53"/>
                <a:gd name="T1" fmla="*/ 11 h 35"/>
                <a:gd name="T2" fmla="*/ 53 w 53"/>
                <a:gd name="T3" fmla="*/ 11 h 35"/>
                <a:gd name="T4" fmla="*/ 53 w 53"/>
                <a:gd name="T5" fmla="*/ 23 h 35"/>
                <a:gd name="T6" fmla="*/ 47 w 53"/>
                <a:gd name="T7" fmla="*/ 29 h 35"/>
                <a:gd name="T8" fmla="*/ 30 w 53"/>
                <a:gd name="T9" fmla="*/ 35 h 35"/>
                <a:gd name="T10" fmla="*/ 30 w 53"/>
                <a:gd name="T11" fmla="*/ 35 h 35"/>
                <a:gd name="T12" fmla="*/ 12 w 53"/>
                <a:gd name="T13" fmla="*/ 35 h 35"/>
                <a:gd name="T14" fmla="*/ 0 w 53"/>
                <a:gd name="T15" fmla="*/ 29 h 35"/>
                <a:gd name="T16" fmla="*/ 0 w 53"/>
                <a:gd name="T17" fmla="*/ 23 h 35"/>
                <a:gd name="T18" fmla="*/ 0 w 53"/>
                <a:gd name="T19" fmla="*/ 23 h 35"/>
                <a:gd name="T20" fmla="*/ 0 w 53"/>
                <a:gd name="T21" fmla="*/ 17 h 35"/>
                <a:gd name="T22" fmla="*/ 6 w 53"/>
                <a:gd name="T23" fmla="*/ 11 h 35"/>
                <a:gd name="T24" fmla="*/ 24 w 53"/>
                <a:gd name="T25" fmla="*/ 0 h 35"/>
                <a:gd name="T26" fmla="*/ 24 w 53"/>
                <a:gd name="T27" fmla="*/ 0 h 35"/>
                <a:gd name="T28" fmla="*/ 41 w 53"/>
                <a:gd name="T29" fmla="*/ 0 h 35"/>
                <a:gd name="T30" fmla="*/ 47 w 53"/>
                <a:gd name="T31" fmla="*/ 5 h 35"/>
                <a:gd name="T32" fmla="*/ 53 w 53"/>
                <a:gd name="T33" fmla="*/ 11 h 35"/>
                <a:gd name="T34" fmla="*/ 53 w 53"/>
                <a:gd name="T35" fmla="*/ 11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35"/>
                <a:gd name="T56" fmla="*/ 53 w 53"/>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35">
                  <a:moveTo>
                    <a:pt x="53" y="11"/>
                  </a:moveTo>
                  <a:lnTo>
                    <a:pt x="53" y="11"/>
                  </a:lnTo>
                  <a:lnTo>
                    <a:pt x="53" y="23"/>
                  </a:lnTo>
                  <a:lnTo>
                    <a:pt x="47" y="29"/>
                  </a:lnTo>
                  <a:lnTo>
                    <a:pt x="30" y="35"/>
                  </a:lnTo>
                  <a:lnTo>
                    <a:pt x="12" y="35"/>
                  </a:lnTo>
                  <a:lnTo>
                    <a:pt x="0" y="29"/>
                  </a:lnTo>
                  <a:lnTo>
                    <a:pt x="0" y="23"/>
                  </a:lnTo>
                  <a:lnTo>
                    <a:pt x="0" y="17"/>
                  </a:lnTo>
                  <a:lnTo>
                    <a:pt x="6" y="11"/>
                  </a:lnTo>
                  <a:lnTo>
                    <a:pt x="24" y="0"/>
                  </a:lnTo>
                  <a:lnTo>
                    <a:pt x="41" y="0"/>
                  </a:lnTo>
                  <a:lnTo>
                    <a:pt x="47" y="5"/>
                  </a:lnTo>
                  <a:lnTo>
                    <a:pt x="53" y="11"/>
                  </a:lnTo>
                  <a:close/>
                </a:path>
              </a:pathLst>
            </a:custGeom>
            <a:solidFill>
              <a:srgbClr val="D7AA76"/>
            </a:solidFill>
            <a:ln w="9525">
              <a:noFill/>
              <a:round/>
              <a:headEnd/>
              <a:tailEnd/>
            </a:ln>
          </p:spPr>
          <p:txBody>
            <a:bodyPr/>
            <a:lstStyle/>
            <a:p>
              <a:endParaRPr lang="en-US" dirty="0"/>
            </a:p>
          </p:txBody>
        </p:sp>
        <p:sp>
          <p:nvSpPr>
            <p:cNvPr id="52" name="Freeform 419"/>
            <p:cNvSpPr>
              <a:spLocks/>
            </p:cNvSpPr>
            <p:nvPr/>
          </p:nvSpPr>
          <p:spPr bwMode="auto">
            <a:xfrm>
              <a:off x="3516" y="2496"/>
              <a:ext cx="47" cy="29"/>
            </a:xfrm>
            <a:custGeom>
              <a:avLst/>
              <a:gdLst>
                <a:gd name="T0" fmla="*/ 47 w 47"/>
                <a:gd name="T1" fmla="*/ 11 h 29"/>
                <a:gd name="T2" fmla="*/ 47 w 47"/>
                <a:gd name="T3" fmla="*/ 11 h 29"/>
                <a:gd name="T4" fmla="*/ 47 w 47"/>
                <a:gd name="T5" fmla="*/ 17 h 29"/>
                <a:gd name="T6" fmla="*/ 47 w 47"/>
                <a:gd name="T7" fmla="*/ 23 h 29"/>
                <a:gd name="T8" fmla="*/ 29 w 47"/>
                <a:gd name="T9" fmla="*/ 29 h 29"/>
                <a:gd name="T10" fmla="*/ 29 w 47"/>
                <a:gd name="T11" fmla="*/ 29 h 29"/>
                <a:gd name="T12" fmla="*/ 12 w 47"/>
                <a:gd name="T13" fmla="*/ 29 h 29"/>
                <a:gd name="T14" fmla="*/ 6 w 47"/>
                <a:gd name="T15" fmla="*/ 23 h 29"/>
                <a:gd name="T16" fmla="*/ 0 w 47"/>
                <a:gd name="T17" fmla="*/ 17 h 29"/>
                <a:gd name="T18" fmla="*/ 0 w 47"/>
                <a:gd name="T19" fmla="*/ 17 h 29"/>
                <a:gd name="T20" fmla="*/ 0 w 47"/>
                <a:gd name="T21" fmla="*/ 11 h 29"/>
                <a:gd name="T22" fmla="*/ 6 w 47"/>
                <a:gd name="T23" fmla="*/ 6 h 29"/>
                <a:gd name="T24" fmla="*/ 24 w 47"/>
                <a:gd name="T25" fmla="*/ 0 h 29"/>
                <a:gd name="T26" fmla="*/ 24 w 47"/>
                <a:gd name="T27" fmla="*/ 0 h 29"/>
                <a:gd name="T28" fmla="*/ 41 w 47"/>
                <a:gd name="T29" fmla="*/ 0 h 29"/>
                <a:gd name="T30" fmla="*/ 47 w 47"/>
                <a:gd name="T31" fmla="*/ 6 h 29"/>
                <a:gd name="T32" fmla="*/ 47 w 47"/>
                <a:gd name="T33" fmla="*/ 11 h 29"/>
                <a:gd name="T34" fmla="*/ 47 w 47"/>
                <a:gd name="T35" fmla="*/ 11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
                <a:gd name="T55" fmla="*/ 0 h 29"/>
                <a:gd name="T56" fmla="*/ 47 w 47"/>
                <a:gd name="T57" fmla="*/ 29 h 2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 h="29">
                  <a:moveTo>
                    <a:pt x="47" y="11"/>
                  </a:moveTo>
                  <a:lnTo>
                    <a:pt x="47" y="11"/>
                  </a:lnTo>
                  <a:lnTo>
                    <a:pt x="47" y="17"/>
                  </a:lnTo>
                  <a:lnTo>
                    <a:pt x="47" y="23"/>
                  </a:lnTo>
                  <a:lnTo>
                    <a:pt x="29" y="29"/>
                  </a:lnTo>
                  <a:lnTo>
                    <a:pt x="12" y="29"/>
                  </a:lnTo>
                  <a:lnTo>
                    <a:pt x="6" y="23"/>
                  </a:lnTo>
                  <a:lnTo>
                    <a:pt x="0" y="17"/>
                  </a:lnTo>
                  <a:lnTo>
                    <a:pt x="0" y="11"/>
                  </a:lnTo>
                  <a:lnTo>
                    <a:pt x="6" y="6"/>
                  </a:lnTo>
                  <a:lnTo>
                    <a:pt x="24" y="0"/>
                  </a:lnTo>
                  <a:lnTo>
                    <a:pt x="41" y="0"/>
                  </a:lnTo>
                  <a:lnTo>
                    <a:pt x="47" y="6"/>
                  </a:lnTo>
                  <a:lnTo>
                    <a:pt x="47" y="11"/>
                  </a:lnTo>
                  <a:close/>
                </a:path>
              </a:pathLst>
            </a:custGeom>
            <a:solidFill>
              <a:srgbClr val="FFFFFF"/>
            </a:solidFill>
            <a:ln w="9525">
              <a:noFill/>
              <a:round/>
              <a:headEnd/>
              <a:tailEnd/>
            </a:ln>
          </p:spPr>
          <p:txBody>
            <a:bodyPr/>
            <a:lstStyle/>
            <a:p>
              <a:endParaRPr lang="en-US" dirty="0"/>
            </a:p>
          </p:txBody>
        </p:sp>
        <p:sp>
          <p:nvSpPr>
            <p:cNvPr id="53" name="Freeform 420"/>
            <p:cNvSpPr>
              <a:spLocks/>
            </p:cNvSpPr>
            <p:nvPr/>
          </p:nvSpPr>
          <p:spPr bwMode="auto">
            <a:xfrm>
              <a:off x="3528" y="2443"/>
              <a:ext cx="41" cy="35"/>
            </a:xfrm>
            <a:custGeom>
              <a:avLst/>
              <a:gdLst>
                <a:gd name="T0" fmla="*/ 41 w 41"/>
                <a:gd name="T1" fmla="*/ 12 h 35"/>
                <a:gd name="T2" fmla="*/ 41 w 41"/>
                <a:gd name="T3" fmla="*/ 12 h 35"/>
                <a:gd name="T4" fmla="*/ 41 w 41"/>
                <a:gd name="T5" fmla="*/ 24 h 35"/>
                <a:gd name="T6" fmla="*/ 23 w 41"/>
                <a:gd name="T7" fmla="*/ 35 h 35"/>
                <a:gd name="T8" fmla="*/ 23 w 41"/>
                <a:gd name="T9" fmla="*/ 35 h 35"/>
                <a:gd name="T10" fmla="*/ 6 w 41"/>
                <a:gd name="T11" fmla="*/ 29 h 35"/>
                <a:gd name="T12" fmla="*/ 0 w 41"/>
                <a:gd name="T13" fmla="*/ 24 h 35"/>
                <a:gd name="T14" fmla="*/ 0 w 41"/>
                <a:gd name="T15" fmla="*/ 24 h 35"/>
                <a:gd name="T16" fmla="*/ 0 w 41"/>
                <a:gd name="T17" fmla="*/ 12 h 35"/>
                <a:gd name="T18" fmla="*/ 17 w 41"/>
                <a:gd name="T19" fmla="*/ 0 h 35"/>
                <a:gd name="T20" fmla="*/ 17 w 41"/>
                <a:gd name="T21" fmla="*/ 0 h 35"/>
                <a:gd name="T22" fmla="*/ 35 w 41"/>
                <a:gd name="T23" fmla="*/ 6 h 35"/>
                <a:gd name="T24" fmla="*/ 41 w 41"/>
                <a:gd name="T25" fmla="*/ 12 h 35"/>
                <a:gd name="T26" fmla="*/ 41 w 41"/>
                <a:gd name="T27" fmla="*/ 12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35"/>
                <a:gd name="T44" fmla="*/ 41 w 41"/>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35">
                  <a:moveTo>
                    <a:pt x="41" y="12"/>
                  </a:moveTo>
                  <a:lnTo>
                    <a:pt x="41" y="12"/>
                  </a:lnTo>
                  <a:lnTo>
                    <a:pt x="41" y="24"/>
                  </a:lnTo>
                  <a:lnTo>
                    <a:pt x="23" y="35"/>
                  </a:lnTo>
                  <a:lnTo>
                    <a:pt x="6" y="29"/>
                  </a:lnTo>
                  <a:lnTo>
                    <a:pt x="0" y="24"/>
                  </a:lnTo>
                  <a:lnTo>
                    <a:pt x="0" y="12"/>
                  </a:lnTo>
                  <a:lnTo>
                    <a:pt x="17" y="0"/>
                  </a:lnTo>
                  <a:lnTo>
                    <a:pt x="35" y="6"/>
                  </a:lnTo>
                  <a:lnTo>
                    <a:pt x="41" y="12"/>
                  </a:lnTo>
                  <a:close/>
                </a:path>
              </a:pathLst>
            </a:custGeom>
            <a:solidFill>
              <a:srgbClr val="FFFFFF"/>
            </a:solidFill>
            <a:ln w="9525">
              <a:noFill/>
              <a:round/>
              <a:headEnd/>
              <a:tailEnd/>
            </a:ln>
          </p:spPr>
          <p:txBody>
            <a:bodyPr/>
            <a:lstStyle/>
            <a:p>
              <a:endParaRPr lang="en-US" dirty="0"/>
            </a:p>
          </p:txBody>
        </p:sp>
        <p:sp>
          <p:nvSpPr>
            <p:cNvPr id="54" name="Freeform 421"/>
            <p:cNvSpPr>
              <a:spLocks/>
            </p:cNvSpPr>
            <p:nvPr/>
          </p:nvSpPr>
          <p:spPr bwMode="auto">
            <a:xfrm>
              <a:off x="3534" y="2402"/>
              <a:ext cx="46" cy="30"/>
            </a:xfrm>
            <a:custGeom>
              <a:avLst/>
              <a:gdLst>
                <a:gd name="T0" fmla="*/ 46 w 46"/>
                <a:gd name="T1" fmla="*/ 12 h 30"/>
                <a:gd name="T2" fmla="*/ 46 w 46"/>
                <a:gd name="T3" fmla="*/ 12 h 30"/>
                <a:gd name="T4" fmla="*/ 41 w 46"/>
                <a:gd name="T5" fmla="*/ 24 h 30"/>
                <a:gd name="T6" fmla="*/ 23 w 46"/>
                <a:gd name="T7" fmla="*/ 30 h 30"/>
                <a:gd name="T8" fmla="*/ 23 w 46"/>
                <a:gd name="T9" fmla="*/ 30 h 30"/>
                <a:gd name="T10" fmla="*/ 11 w 46"/>
                <a:gd name="T11" fmla="*/ 30 h 30"/>
                <a:gd name="T12" fmla="*/ 0 w 46"/>
                <a:gd name="T13" fmla="*/ 18 h 30"/>
                <a:gd name="T14" fmla="*/ 0 w 46"/>
                <a:gd name="T15" fmla="*/ 18 h 30"/>
                <a:gd name="T16" fmla="*/ 6 w 46"/>
                <a:gd name="T17" fmla="*/ 6 h 30"/>
                <a:gd name="T18" fmla="*/ 17 w 46"/>
                <a:gd name="T19" fmla="*/ 0 h 30"/>
                <a:gd name="T20" fmla="*/ 17 w 46"/>
                <a:gd name="T21" fmla="*/ 0 h 30"/>
                <a:gd name="T22" fmla="*/ 35 w 46"/>
                <a:gd name="T23" fmla="*/ 0 h 30"/>
                <a:gd name="T24" fmla="*/ 46 w 46"/>
                <a:gd name="T25" fmla="*/ 12 h 30"/>
                <a:gd name="T26" fmla="*/ 46 w 46"/>
                <a:gd name="T27" fmla="*/ 12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
                <a:gd name="T43" fmla="*/ 0 h 30"/>
                <a:gd name="T44" fmla="*/ 46 w 46"/>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 h="30">
                  <a:moveTo>
                    <a:pt x="46" y="12"/>
                  </a:moveTo>
                  <a:lnTo>
                    <a:pt x="46" y="12"/>
                  </a:lnTo>
                  <a:lnTo>
                    <a:pt x="41" y="24"/>
                  </a:lnTo>
                  <a:lnTo>
                    <a:pt x="23" y="30"/>
                  </a:lnTo>
                  <a:lnTo>
                    <a:pt x="11" y="30"/>
                  </a:lnTo>
                  <a:lnTo>
                    <a:pt x="0" y="18"/>
                  </a:lnTo>
                  <a:lnTo>
                    <a:pt x="6" y="6"/>
                  </a:lnTo>
                  <a:lnTo>
                    <a:pt x="17" y="0"/>
                  </a:lnTo>
                  <a:lnTo>
                    <a:pt x="35" y="0"/>
                  </a:lnTo>
                  <a:lnTo>
                    <a:pt x="46" y="12"/>
                  </a:lnTo>
                  <a:close/>
                </a:path>
              </a:pathLst>
            </a:custGeom>
            <a:solidFill>
              <a:srgbClr val="FFFFFF"/>
            </a:solidFill>
            <a:ln w="9525">
              <a:noFill/>
              <a:round/>
              <a:headEnd/>
              <a:tailEnd/>
            </a:ln>
          </p:spPr>
          <p:txBody>
            <a:bodyPr/>
            <a:lstStyle/>
            <a:p>
              <a:endParaRPr lang="en-US" dirty="0"/>
            </a:p>
          </p:txBody>
        </p:sp>
        <p:sp>
          <p:nvSpPr>
            <p:cNvPr id="55" name="Freeform 422"/>
            <p:cNvSpPr>
              <a:spLocks/>
            </p:cNvSpPr>
            <p:nvPr/>
          </p:nvSpPr>
          <p:spPr bwMode="auto">
            <a:xfrm>
              <a:off x="3545" y="2361"/>
              <a:ext cx="41" cy="24"/>
            </a:xfrm>
            <a:custGeom>
              <a:avLst/>
              <a:gdLst>
                <a:gd name="T0" fmla="*/ 41 w 41"/>
                <a:gd name="T1" fmla="*/ 6 h 24"/>
                <a:gd name="T2" fmla="*/ 41 w 41"/>
                <a:gd name="T3" fmla="*/ 6 h 24"/>
                <a:gd name="T4" fmla="*/ 35 w 41"/>
                <a:gd name="T5" fmla="*/ 18 h 24"/>
                <a:gd name="T6" fmla="*/ 24 w 41"/>
                <a:gd name="T7" fmla="*/ 24 h 24"/>
                <a:gd name="T8" fmla="*/ 24 w 41"/>
                <a:gd name="T9" fmla="*/ 24 h 24"/>
                <a:gd name="T10" fmla="*/ 6 w 41"/>
                <a:gd name="T11" fmla="*/ 24 h 24"/>
                <a:gd name="T12" fmla="*/ 0 w 41"/>
                <a:gd name="T13" fmla="*/ 18 h 24"/>
                <a:gd name="T14" fmla="*/ 0 w 41"/>
                <a:gd name="T15" fmla="*/ 18 h 24"/>
                <a:gd name="T16" fmla="*/ 6 w 41"/>
                <a:gd name="T17" fmla="*/ 6 h 24"/>
                <a:gd name="T18" fmla="*/ 18 w 41"/>
                <a:gd name="T19" fmla="*/ 0 h 24"/>
                <a:gd name="T20" fmla="*/ 18 w 41"/>
                <a:gd name="T21" fmla="*/ 0 h 24"/>
                <a:gd name="T22" fmla="*/ 35 w 41"/>
                <a:gd name="T23" fmla="*/ 0 h 24"/>
                <a:gd name="T24" fmla="*/ 41 w 41"/>
                <a:gd name="T25" fmla="*/ 6 h 24"/>
                <a:gd name="T26" fmla="*/ 41 w 41"/>
                <a:gd name="T27" fmla="*/ 6 h 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4"/>
                <a:gd name="T44" fmla="*/ 41 w 41"/>
                <a:gd name="T45" fmla="*/ 24 h 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4">
                  <a:moveTo>
                    <a:pt x="41" y="6"/>
                  </a:moveTo>
                  <a:lnTo>
                    <a:pt x="41" y="6"/>
                  </a:lnTo>
                  <a:lnTo>
                    <a:pt x="35" y="18"/>
                  </a:lnTo>
                  <a:lnTo>
                    <a:pt x="24" y="24"/>
                  </a:lnTo>
                  <a:lnTo>
                    <a:pt x="6" y="24"/>
                  </a:lnTo>
                  <a:lnTo>
                    <a:pt x="0" y="18"/>
                  </a:lnTo>
                  <a:lnTo>
                    <a:pt x="6" y="6"/>
                  </a:lnTo>
                  <a:lnTo>
                    <a:pt x="18" y="0"/>
                  </a:lnTo>
                  <a:lnTo>
                    <a:pt x="35" y="0"/>
                  </a:lnTo>
                  <a:lnTo>
                    <a:pt x="41" y="6"/>
                  </a:lnTo>
                  <a:close/>
                </a:path>
              </a:pathLst>
            </a:custGeom>
            <a:solidFill>
              <a:srgbClr val="FFFFFF"/>
            </a:solidFill>
            <a:ln w="9525">
              <a:noFill/>
              <a:round/>
              <a:headEnd/>
              <a:tailEnd/>
            </a:ln>
          </p:spPr>
          <p:txBody>
            <a:bodyPr/>
            <a:lstStyle/>
            <a:p>
              <a:endParaRPr lang="en-US" dirty="0"/>
            </a:p>
          </p:txBody>
        </p:sp>
        <p:sp>
          <p:nvSpPr>
            <p:cNvPr id="56" name="Freeform 423"/>
            <p:cNvSpPr>
              <a:spLocks/>
            </p:cNvSpPr>
            <p:nvPr/>
          </p:nvSpPr>
          <p:spPr bwMode="auto">
            <a:xfrm>
              <a:off x="3557" y="2321"/>
              <a:ext cx="35" cy="23"/>
            </a:xfrm>
            <a:custGeom>
              <a:avLst/>
              <a:gdLst>
                <a:gd name="T0" fmla="*/ 35 w 35"/>
                <a:gd name="T1" fmla="*/ 11 h 23"/>
                <a:gd name="T2" fmla="*/ 35 w 35"/>
                <a:gd name="T3" fmla="*/ 11 h 23"/>
                <a:gd name="T4" fmla="*/ 29 w 35"/>
                <a:gd name="T5" fmla="*/ 17 h 23"/>
                <a:gd name="T6" fmla="*/ 18 w 35"/>
                <a:gd name="T7" fmla="*/ 23 h 23"/>
                <a:gd name="T8" fmla="*/ 18 w 35"/>
                <a:gd name="T9" fmla="*/ 23 h 23"/>
                <a:gd name="T10" fmla="*/ 6 w 35"/>
                <a:gd name="T11" fmla="*/ 23 h 23"/>
                <a:gd name="T12" fmla="*/ 0 w 35"/>
                <a:gd name="T13" fmla="*/ 17 h 23"/>
                <a:gd name="T14" fmla="*/ 0 w 35"/>
                <a:gd name="T15" fmla="*/ 17 h 23"/>
                <a:gd name="T16" fmla="*/ 0 w 35"/>
                <a:gd name="T17" fmla="*/ 5 h 23"/>
                <a:gd name="T18" fmla="*/ 12 w 35"/>
                <a:gd name="T19" fmla="*/ 0 h 23"/>
                <a:gd name="T20" fmla="*/ 12 w 35"/>
                <a:gd name="T21" fmla="*/ 0 h 23"/>
                <a:gd name="T22" fmla="*/ 29 w 35"/>
                <a:gd name="T23" fmla="*/ 0 h 23"/>
                <a:gd name="T24" fmla="*/ 35 w 35"/>
                <a:gd name="T25" fmla="*/ 11 h 23"/>
                <a:gd name="T26" fmla="*/ 35 w 35"/>
                <a:gd name="T27" fmla="*/ 11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3"/>
                <a:gd name="T44" fmla="*/ 35 w 35"/>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3">
                  <a:moveTo>
                    <a:pt x="35" y="11"/>
                  </a:moveTo>
                  <a:lnTo>
                    <a:pt x="35" y="11"/>
                  </a:lnTo>
                  <a:lnTo>
                    <a:pt x="29" y="17"/>
                  </a:lnTo>
                  <a:lnTo>
                    <a:pt x="18" y="23"/>
                  </a:lnTo>
                  <a:lnTo>
                    <a:pt x="6" y="23"/>
                  </a:lnTo>
                  <a:lnTo>
                    <a:pt x="0" y="17"/>
                  </a:lnTo>
                  <a:lnTo>
                    <a:pt x="0" y="5"/>
                  </a:lnTo>
                  <a:lnTo>
                    <a:pt x="12" y="0"/>
                  </a:lnTo>
                  <a:lnTo>
                    <a:pt x="29" y="0"/>
                  </a:lnTo>
                  <a:lnTo>
                    <a:pt x="35" y="11"/>
                  </a:lnTo>
                  <a:close/>
                </a:path>
              </a:pathLst>
            </a:custGeom>
            <a:solidFill>
              <a:srgbClr val="FFFFFF"/>
            </a:solidFill>
            <a:ln w="9525">
              <a:noFill/>
              <a:round/>
              <a:headEnd/>
              <a:tailEnd/>
            </a:ln>
          </p:spPr>
          <p:txBody>
            <a:bodyPr/>
            <a:lstStyle/>
            <a:p>
              <a:endParaRPr lang="en-US" dirty="0"/>
            </a:p>
          </p:txBody>
        </p:sp>
        <p:sp>
          <p:nvSpPr>
            <p:cNvPr id="57" name="Freeform 424"/>
            <p:cNvSpPr>
              <a:spLocks/>
            </p:cNvSpPr>
            <p:nvPr/>
          </p:nvSpPr>
          <p:spPr bwMode="auto">
            <a:xfrm>
              <a:off x="3563" y="2286"/>
              <a:ext cx="35" cy="23"/>
            </a:xfrm>
            <a:custGeom>
              <a:avLst/>
              <a:gdLst>
                <a:gd name="T0" fmla="*/ 35 w 35"/>
                <a:gd name="T1" fmla="*/ 5 h 23"/>
                <a:gd name="T2" fmla="*/ 35 w 35"/>
                <a:gd name="T3" fmla="*/ 5 h 23"/>
                <a:gd name="T4" fmla="*/ 35 w 35"/>
                <a:gd name="T5" fmla="*/ 17 h 23"/>
                <a:gd name="T6" fmla="*/ 23 w 35"/>
                <a:gd name="T7" fmla="*/ 23 h 23"/>
                <a:gd name="T8" fmla="*/ 23 w 35"/>
                <a:gd name="T9" fmla="*/ 23 h 23"/>
                <a:gd name="T10" fmla="*/ 12 w 35"/>
                <a:gd name="T11" fmla="*/ 23 h 23"/>
                <a:gd name="T12" fmla="*/ 0 w 35"/>
                <a:gd name="T13" fmla="*/ 11 h 23"/>
                <a:gd name="T14" fmla="*/ 0 w 35"/>
                <a:gd name="T15" fmla="*/ 11 h 23"/>
                <a:gd name="T16" fmla="*/ 6 w 35"/>
                <a:gd name="T17" fmla="*/ 5 h 23"/>
                <a:gd name="T18" fmla="*/ 17 w 35"/>
                <a:gd name="T19" fmla="*/ 0 h 23"/>
                <a:gd name="T20" fmla="*/ 17 w 35"/>
                <a:gd name="T21" fmla="*/ 0 h 23"/>
                <a:gd name="T22" fmla="*/ 29 w 35"/>
                <a:gd name="T23" fmla="*/ 0 h 23"/>
                <a:gd name="T24" fmla="*/ 35 w 35"/>
                <a:gd name="T25" fmla="*/ 5 h 23"/>
                <a:gd name="T26" fmla="*/ 35 w 35"/>
                <a:gd name="T27" fmla="*/ 5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3"/>
                <a:gd name="T44" fmla="*/ 35 w 35"/>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3">
                  <a:moveTo>
                    <a:pt x="35" y="5"/>
                  </a:moveTo>
                  <a:lnTo>
                    <a:pt x="35" y="5"/>
                  </a:lnTo>
                  <a:lnTo>
                    <a:pt x="35" y="17"/>
                  </a:lnTo>
                  <a:lnTo>
                    <a:pt x="23" y="23"/>
                  </a:lnTo>
                  <a:lnTo>
                    <a:pt x="12" y="23"/>
                  </a:lnTo>
                  <a:lnTo>
                    <a:pt x="0" y="11"/>
                  </a:lnTo>
                  <a:lnTo>
                    <a:pt x="6" y="5"/>
                  </a:lnTo>
                  <a:lnTo>
                    <a:pt x="17" y="0"/>
                  </a:lnTo>
                  <a:lnTo>
                    <a:pt x="29" y="0"/>
                  </a:lnTo>
                  <a:lnTo>
                    <a:pt x="35" y="5"/>
                  </a:lnTo>
                  <a:close/>
                </a:path>
              </a:pathLst>
            </a:custGeom>
            <a:solidFill>
              <a:srgbClr val="FFFFFF"/>
            </a:solidFill>
            <a:ln w="9525">
              <a:noFill/>
              <a:round/>
              <a:headEnd/>
              <a:tailEnd/>
            </a:ln>
          </p:spPr>
          <p:txBody>
            <a:bodyPr/>
            <a:lstStyle/>
            <a:p>
              <a:endParaRPr lang="en-US" dirty="0"/>
            </a:p>
          </p:txBody>
        </p:sp>
        <p:sp>
          <p:nvSpPr>
            <p:cNvPr id="58" name="Freeform 425"/>
            <p:cNvSpPr>
              <a:spLocks/>
            </p:cNvSpPr>
            <p:nvPr/>
          </p:nvSpPr>
          <p:spPr bwMode="auto">
            <a:xfrm>
              <a:off x="3586" y="2724"/>
              <a:ext cx="59" cy="41"/>
            </a:xfrm>
            <a:custGeom>
              <a:avLst/>
              <a:gdLst>
                <a:gd name="T0" fmla="*/ 59 w 59"/>
                <a:gd name="T1" fmla="*/ 11 h 41"/>
                <a:gd name="T2" fmla="*/ 59 w 59"/>
                <a:gd name="T3" fmla="*/ 11 h 41"/>
                <a:gd name="T4" fmla="*/ 59 w 59"/>
                <a:gd name="T5" fmla="*/ 23 h 41"/>
                <a:gd name="T6" fmla="*/ 53 w 59"/>
                <a:gd name="T7" fmla="*/ 29 h 41"/>
                <a:gd name="T8" fmla="*/ 35 w 59"/>
                <a:gd name="T9" fmla="*/ 41 h 41"/>
                <a:gd name="T10" fmla="*/ 35 w 59"/>
                <a:gd name="T11" fmla="*/ 41 h 41"/>
                <a:gd name="T12" fmla="*/ 12 w 59"/>
                <a:gd name="T13" fmla="*/ 41 h 41"/>
                <a:gd name="T14" fmla="*/ 6 w 59"/>
                <a:gd name="T15" fmla="*/ 41 h 41"/>
                <a:gd name="T16" fmla="*/ 0 w 59"/>
                <a:gd name="T17" fmla="*/ 29 h 41"/>
                <a:gd name="T18" fmla="*/ 0 w 59"/>
                <a:gd name="T19" fmla="*/ 29 h 41"/>
                <a:gd name="T20" fmla="*/ 0 w 59"/>
                <a:gd name="T21" fmla="*/ 23 h 41"/>
                <a:gd name="T22" fmla="*/ 0 w 59"/>
                <a:gd name="T23" fmla="*/ 17 h 41"/>
                <a:gd name="T24" fmla="*/ 24 w 59"/>
                <a:gd name="T25" fmla="*/ 5 h 41"/>
                <a:gd name="T26" fmla="*/ 24 w 59"/>
                <a:gd name="T27" fmla="*/ 5 h 41"/>
                <a:gd name="T28" fmla="*/ 47 w 59"/>
                <a:gd name="T29" fmla="*/ 0 h 41"/>
                <a:gd name="T30" fmla="*/ 53 w 59"/>
                <a:gd name="T31" fmla="*/ 5 h 41"/>
                <a:gd name="T32" fmla="*/ 59 w 59"/>
                <a:gd name="T33" fmla="*/ 11 h 41"/>
                <a:gd name="T34" fmla="*/ 59 w 59"/>
                <a:gd name="T35" fmla="*/ 11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9"/>
                <a:gd name="T55" fmla="*/ 0 h 41"/>
                <a:gd name="T56" fmla="*/ 59 w 59"/>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9" h="41">
                  <a:moveTo>
                    <a:pt x="59" y="11"/>
                  </a:moveTo>
                  <a:lnTo>
                    <a:pt x="59" y="11"/>
                  </a:lnTo>
                  <a:lnTo>
                    <a:pt x="59" y="23"/>
                  </a:lnTo>
                  <a:lnTo>
                    <a:pt x="53" y="29"/>
                  </a:lnTo>
                  <a:lnTo>
                    <a:pt x="35" y="41"/>
                  </a:lnTo>
                  <a:lnTo>
                    <a:pt x="12" y="41"/>
                  </a:lnTo>
                  <a:lnTo>
                    <a:pt x="6" y="41"/>
                  </a:lnTo>
                  <a:lnTo>
                    <a:pt x="0" y="29"/>
                  </a:lnTo>
                  <a:lnTo>
                    <a:pt x="0" y="23"/>
                  </a:lnTo>
                  <a:lnTo>
                    <a:pt x="0" y="17"/>
                  </a:lnTo>
                  <a:lnTo>
                    <a:pt x="24" y="5"/>
                  </a:lnTo>
                  <a:lnTo>
                    <a:pt x="47" y="0"/>
                  </a:lnTo>
                  <a:lnTo>
                    <a:pt x="53" y="5"/>
                  </a:lnTo>
                  <a:lnTo>
                    <a:pt x="59" y="11"/>
                  </a:lnTo>
                  <a:close/>
                </a:path>
              </a:pathLst>
            </a:custGeom>
            <a:solidFill>
              <a:srgbClr val="FFFFFF"/>
            </a:solidFill>
            <a:ln w="9525">
              <a:noFill/>
              <a:round/>
              <a:headEnd/>
              <a:tailEnd/>
            </a:ln>
          </p:spPr>
          <p:txBody>
            <a:bodyPr/>
            <a:lstStyle/>
            <a:p>
              <a:endParaRPr lang="en-US" dirty="0"/>
            </a:p>
          </p:txBody>
        </p:sp>
        <p:sp>
          <p:nvSpPr>
            <p:cNvPr id="59" name="Freeform 426"/>
            <p:cNvSpPr>
              <a:spLocks/>
            </p:cNvSpPr>
            <p:nvPr/>
          </p:nvSpPr>
          <p:spPr bwMode="auto">
            <a:xfrm>
              <a:off x="3586" y="2665"/>
              <a:ext cx="53" cy="41"/>
            </a:xfrm>
            <a:custGeom>
              <a:avLst/>
              <a:gdLst>
                <a:gd name="T0" fmla="*/ 53 w 53"/>
                <a:gd name="T1" fmla="*/ 12 h 41"/>
                <a:gd name="T2" fmla="*/ 53 w 53"/>
                <a:gd name="T3" fmla="*/ 12 h 41"/>
                <a:gd name="T4" fmla="*/ 53 w 53"/>
                <a:gd name="T5" fmla="*/ 18 h 41"/>
                <a:gd name="T6" fmla="*/ 53 w 53"/>
                <a:gd name="T7" fmla="*/ 24 h 41"/>
                <a:gd name="T8" fmla="*/ 29 w 53"/>
                <a:gd name="T9" fmla="*/ 35 h 41"/>
                <a:gd name="T10" fmla="*/ 29 w 53"/>
                <a:gd name="T11" fmla="*/ 35 h 41"/>
                <a:gd name="T12" fmla="*/ 12 w 53"/>
                <a:gd name="T13" fmla="*/ 41 h 41"/>
                <a:gd name="T14" fmla="*/ 0 w 53"/>
                <a:gd name="T15" fmla="*/ 35 h 41"/>
                <a:gd name="T16" fmla="*/ 0 w 53"/>
                <a:gd name="T17" fmla="*/ 29 h 41"/>
                <a:gd name="T18" fmla="*/ 0 w 53"/>
                <a:gd name="T19" fmla="*/ 29 h 41"/>
                <a:gd name="T20" fmla="*/ 0 w 53"/>
                <a:gd name="T21" fmla="*/ 18 h 41"/>
                <a:gd name="T22" fmla="*/ 0 w 53"/>
                <a:gd name="T23" fmla="*/ 12 h 41"/>
                <a:gd name="T24" fmla="*/ 18 w 53"/>
                <a:gd name="T25" fmla="*/ 0 h 41"/>
                <a:gd name="T26" fmla="*/ 18 w 53"/>
                <a:gd name="T27" fmla="*/ 0 h 41"/>
                <a:gd name="T28" fmla="*/ 41 w 53"/>
                <a:gd name="T29" fmla="*/ 0 h 41"/>
                <a:gd name="T30" fmla="*/ 53 w 53"/>
                <a:gd name="T31" fmla="*/ 6 h 41"/>
                <a:gd name="T32" fmla="*/ 53 w 53"/>
                <a:gd name="T33" fmla="*/ 12 h 41"/>
                <a:gd name="T34" fmla="*/ 53 w 53"/>
                <a:gd name="T35" fmla="*/ 12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41"/>
                <a:gd name="T56" fmla="*/ 53 w 53"/>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41">
                  <a:moveTo>
                    <a:pt x="53" y="12"/>
                  </a:moveTo>
                  <a:lnTo>
                    <a:pt x="53" y="12"/>
                  </a:lnTo>
                  <a:lnTo>
                    <a:pt x="53" y="18"/>
                  </a:lnTo>
                  <a:lnTo>
                    <a:pt x="53" y="24"/>
                  </a:lnTo>
                  <a:lnTo>
                    <a:pt x="29" y="35"/>
                  </a:lnTo>
                  <a:lnTo>
                    <a:pt x="12" y="41"/>
                  </a:lnTo>
                  <a:lnTo>
                    <a:pt x="0" y="35"/>
                  </a:lnTo>
                  <a:lnTo>
                    <a:pt x="0" y="29"/>
                  </a:lnTo>
                  <a:lnTo>
                    <a:pt x="0" y="18"/>
                  </a:lnTo>
                  <a:lnTo>
                    <a:pt x="0" y="12"/>
                  </a:lnTo>
                  <a:lnTo>
                    <a:pt x="18" y="0"/>
                  </a:lnTo>
                  <a:lnTo>
                    <a:pt x="41" y="0"/>
                  </a:lnTo>
                  <a:lnTo>
                    <a:pt x="53" y="6"/>
                  </a:lnTo>
                  <a:lnTo>
                    <a:pt x="53" y="12"/>
                  </a:lnTo>
                  <a:close/>
                </a:path>
              </a:pathLst>
            </a:custGeom>
            <a:solidFill>
              <a:srgbClr val="FFFFFF"/>
            </a:solidFill>
            <a:ln w="9525">
              <a:noFill/>
              <a:round/>
              <a:headEnd/>
              <a:tailEnd/>
            </a:ln>
          </p:spPr>
          <p:txBody>
            <a:bodyPr/>
            <a:lstStyle/>
            <a:p>
              <a:endParaRPr lang="en-US" dirty="0"/>
            </a:p>
          </p:txBody>
        </p:sp>
        <p:sp>
          <p:nvSpPr>
            <p:cNvPr id="60" name="Freeform 427"/>
            <p:cNvSpPr>
              <a:spLocks/>
            </p:cNvSpPr>
            <p:nvPr/>
          </p:nvSpPr>
          <p:spPr bwMode="auto">
            <a:xfrm>
              <a:off x="3615" y="2338"/>
              <a:ext cx="36" cy="23"/>
            </a:xfrm>
            <a:custGeom>
              <a:avLst/>
              <a:gdLst>
                <a:gd name="T0" fmla="*/ 36 w 36"/>
                <a:gd name="T1" fmla="*/ 6 h 23"/>
                <a:gd name="T2" fmla="*/ 36 w 36"/>
                <a:gd name="T3" fmla="*/ 6 h 23"/>
                <a:gd name="T4" fmla="*/ 30 w 36"/>
                <a:gd name="T5" fmla="*/ 18 h 23"/>
                <a:gd name="T6" fmla="*/ 18 w 36"/>
                <a:gd name="T7" fmla="*/ 23 h 23"/>
                <a:gd name="T8" fmla="*/ 18 w 36"/>
                <a:gd name="T9" fmla="*/ 23 h 23"/>
                <a:gd name="T10" fmla="*/ 6 w 36"/>
                <a:gd name="T11" fmla="*/ 23 h 23"/>
                <a:gd name="T12" fmla="*/ 0 w 36"/>
                <a:gd name="T13" fmla="*/ 18 h 23"/>
                <a:gd name="T14" fmla="*/ 0 w 36"/>
                <a:gd name="T15" fmla="*/ 18 h 23"/>
                <a:gd name="T16" fmla="*/ 0 w 36"/>
                <a:gd name="T17" fmla="*/ 6 h 23"/>
                <a:gd name="T18" fmla="*/ 12 w 36"/>
                <a:gd name="T19" fmla="*/ 0 h 23"/>
                <a:gd name="T20" fmla="*/ 12 w 36"/>
                <a:gd name="T21" fmla="*/ 0 h 23"/>
                <a:gd name="T22" fmla="*/ 24 w 36"/>
                <a:gd name="T23" fmla="*/ 0 h 23"/>
                <a:gd name="T24" fmla="*/ 36 w 36"/>
                <a:gd name="T25" fmla="*/ 6 h 23"/>
                <a:gd name="T26" fmla="*/ 36 w 36"/>
                <a:gd name="T27" fmla="*/ 6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
                <a:gd name="T43" fmla="*/ 0 h 23"/>
                <a:gd name="T44" fmla="*/ 36 w 36"/>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 h="23">
                  <a:moveTo>
                    <a:pt x="36" y="6"/>
                  </a:moveTo>
                  <a:lnTo>
                    <a:pt x="36" y="6"/>
                  </a:lnTo>
                  <a:lnTo>
                    <a:pt x="30" y="18"/>
                  </a:lnTo>
                  <a:lnTo>
                    <a:pt x="18" y="23"/>
                  </a:lnTo>
                  <a:lnTo>
                    <a:pt x="6" y="23"/>
                  </a:lnTo>
                  <a:lnTo>
                    <a:pt x="0" y="18"/>
                  </a:lnTo>
                  <a:lnTo>
                    <a:pt x="0" y="6"/>
                  </a:lnTo>
                  <a:lnTo>
                    <a:pt x="12" y="0"/>
                  </a:lnTo>
                  <a:lnTo>
                    <a:pt x="24" y="0"/>
                  </a:lnTo>
                  <a:lnTo>
                    <a:pt x="36" y="6"/>
                  </a:lnTo>
                  <a:close/>
                </a:path>
              </a:pathLst>
            </a:custGeom>
            <a:solidFill>
              <a:srgbClr val="FFFFFF"/>
            </a:solidFill>
            <a:ln w="9525">
              <a:noFill/>
              <a:round/>
              <a:headEnd/>
              <a:tailEnd/>
            </a:ln>
          </p:spPr>
          <p:txBody>
            <a:bodyPr/>
            <a:lstStyle/>
            <a:p>
              <a:endParaRPr lang="en-US" dirty="0"/>
            </a:p>
          </p:txBody>
        </p:sp>
        <p:sp>
          <p:nvSpPr>
            <p:cNvPr id="61" name="Freeform 428"/>
            <p:cNvSpPr>
              <a:spLocks/>
            </p:cNvSpPr>
            <p:nvPr/>
          </p:nvSpPr>
          <p:spPr bwMode="auto">
            <a:xfrm>
              <a:off x="3621" y="2297"/>
              <a:ext cx="30" cy="24"/>
            </a:xfrm>
            <a:custGeom>
              <a:avLst/>
              <a:gdLst>
                <a:gd name="T0" fmla="*/ 30 w 30"/>
                <a:gd name="T1" fmla="*/ 6 h 24"/>
                <a:gd name="T2" fmla="*/ 30 w 30"/>
                <a:gd name="T3" fmla="*/ 6 h 24"/>
                <a:gd name="T4" fmla="*/ 30 w 30"/>
                <a:gd name="T5" fmla="*/ 18 h 24"/>
                <a:gd name="T6" fmla="*/ 18 w 30"/>
                <a:gd name="T7" fmla="*/ 24 h 24"/>
                <a:gd name="T8" fmla="*/ 18 w 30"/>
                <a:gd name="T9" fmla="*/ 24 h 24"/>
                <a:gd name="T10" fmla="*/ 6 w 30"/>
                <a:gd name="T11" fmla="*/ 24 h 24"/>
                <a:gd name="T12" fmla="*/ 0 w 30"/>
                <a:gd name="T13" fmla="*/ 18 h 24"/>
                <a:gd name="T14" fmla="*/ 0 w 30"/>
                <a:gd name="T15" fmla="*/ 18 h 24"/>
                <a:gd name="T16" fmla="*/ 0 w 30"/>
                <a:gd name="T17" fmla="*/ 6 h 24"/>
                <a:gd name="T18" fmla="*/ 12 w 30"/>
                <a:gd name="T19" fmla="*/ 0 h 24"/>
                <a:gd name="T20" fmla="*/ 12 w 30"/>
                <a:gd name="T21" fmla="*/ 0 h 24"/>
                <a:gd name="T22" fmla="*/ 24 w 30"/>
                <a:gd name="T23" fmla="*/ 0 h 24"/>
                <a:gd name="T24" fmla="*/ 30 w 30"/>
                <a:gd name="T25" fmla="*/ 6 h 24"/>
                <a:gd name="T26" fmla="*/ 30 w 30"/>
                <a:gd name="T27" fmla="*/ 6 h 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24"/>
                <a:gd name="T44" fmla="*/ 30 w 30"/>
                <a:gd name="T45" fmla="*/ 24 h 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24">
                  <a:moveTo>
                    <a:pt x="30" y="6"/>
                  </a:moveTo>
                  <a:lnTo>
                    <a:pt x="30" y="6"/>
                  </a:lnTo>
                  <a:lnTo>
                    <a:pt x="30" y="18"/>
                  </a:lnTo>
                  <a:lnTo>
                    <a:pt x="18" y="24"/>
                  </a:lnTo>
                  <a:lnTo>
                    <a:pt x="6" y="24"/>
                  </a:lnTo>
                  <a:lnTo>
                    <a:pt x="0" y="18"/>
                  </a:lnTo>
                  <a:lnTo>
                    <a:pt x="0" y="6"/>
                  </a:lnTo>
                  <a:lnTo>
                    <a:pt x="12" y="0"/>
                  </a:lnTo>
                  <a:lnTo>
                    <a:pt x="24" y="0"/>
                  </a:lnTo>
                  <a:lnTo>
                    <a:pt x="30" y="6"/>
                  </a:lnTo>
                  <a:close/>
                </a:path>
              </a:pathLst>
            </a:custGeom>
            <a:solidFill>
              <a:srgbClr val="FFFFFF"/>
            </a:solidFill>
            <a:ln w="9525">
              <a:noFill/>
              <a:round/>
              <a:headEnd/>
              <a:tailEnd/>
            </a:ln>
          </p:spPr>
          <p:txBody>
            <a:bodyPr/>
            <a:lstStyle/>
            <a:p>
              <a:endParaRPr lang="en-US" dirty="0"/>
            </a:p>
          </p:txBody>
        </p:sp>
        <p:sp>
          <p:nvSpPr>
            <p:cNvPr id="62" name="Freeform 429"/>
            <p:cNvSpPr>
              <a:spLocks/>
            </p:cNvSpPr>
            <p:nvPr/>
          </p:nvSpPr>
          <p:spPr bwMode="auto">
            <a:xfrm>
              <a:off x="3592" y="2379"/>
              <a:ext cx="53" cy="257"/>
            </a:xfrm>
            <a:custGeom>
              <a:avLst/>
              <a:gdLst>
                <a:gd name="T0" fmla="*/ 53 w 53"/>
                <a:gd name="T1" fmla="*/ 0 h 257"/>
                <a:gd name="T2" fmla="*/ 53 w 53"/>
                <a:gd name="T3" fmla="*/ 0 h 257"/>
                <a:gd name="T4" fmla="*/ 41 w 53"/>
                <a:gd name="T5" fmla="*/ 0 h 257"/>
                <a:gd name="T6" fmla="*/ 35 w 53"/>
                <a:gd name="T7" fmla="*/ 0 h 257"/>
                <a:gd name="T8" fmla="*/ 23 w 53"/>
                <a:gd name="T9" fmla="*/ 6 h 257"/>
                <a:gd name="T10" fmla="*/ 23 w 53"/>
                <a:gd name="T11" fmla="*/ 6 h 257"/>
                <a:gd name="T12" fmla="*/ 12 w 53"/>
                <a:gd name="T13" fmla="*/ 76 h 257"/>
                <a:gd name="T14" fmla="*/ 6 w 53"/>
                <a:gd name="T15" fmla="*/ 158 h 257"/>
                <a:gd name="T16" fmla="*/ 0 w 53"/>
                <a:gd name="T17" fmla="*/ 251 h 257"/>
                <a:gd name="T18" fmla="*/ 0 w 53"/>
                <a:gd name="T19" fmla="*/ 251 h 257"/>
                <a:gd name="T20" fmla="*/ 23 w 53"/>
                <a:gd name="T21" fmla="*/ 257 h 257"/>
                <a:gd name="T22" fmla="*/ 53 w 53"/>
                <a:gd name="T23" fmla="*/ 251 h 257"/>
                <a:gd name="T24" fmla="*/ 53 w 53"/>
                <a:gd name="T25" fmla="*/ 251 h 257"/>
                <a:gd name="T26" fmla="*/ 47 w 53"/>
                <a:gd name="T27" fmla="*/ 175 h 257"/>
                <a:gd name="T28" fmla="*/ 41 w 53"/>
                <a:gd name="T29" fmla="*/ 93 h 257"/>
                <a:gd name="T30" fmla="*/ 53 w 53"/>
                <a:gd name="T31" fmla="*/ 0 h 257"/>
                <a:gd name="T32" fmla="*/ 53 w 53"/>
                <a:gd name="T33" fmla="*/ 0 h 2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257"/>
                <a:gd name="T53" fmla="*/ 53 w 53"/>
                <a:gd name="T54" fmla="*/ 257 h 2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257">
                  <a:moveTo>
                    <a:pt x="53" y="0"/>
                  </a:moveTo>
                  <a:lnTo>
                    <a:pt x="53" y="0"/>
                  </a:lnTo>
                  <a:lnTo>
                    <a:pt x="41" y="0"/>
                  </a:lnTo>
                  <a:lnTo>
                    <a:pt x="35" y="0"/>
                  </a:lnTo>
                  <a:lnTo>
                    <a:pt x="23" y="6"/>
                  </a:lnTo>
                  <a:lnTo>
                    <a:pt x="12" y="76"/>
                  </a:lnTo>
                  <a:lnTo>
                    <a:pt x="6" y="158"/>
                  </a:lnTo>
                  <a:lnTo>
                    <a:pt x="0" y="251"/>
                  </a:lnTo>
                  <a:lnTo>
                    <a:pt x="23" y="257"/>
                  </a:lnTo>
                  <a:lnTo>
                    <a:pt x="53" y="251"/>
                  </a:lnTo>
                  <a:lnTo>
                    <a:pt x="47" y="175"/>
                  </a:lnTo>
                  <a:lnTo>
                    <a:pt x="41" y="93"/>
                  </a:lnTo>
                  <a:lnTo>
                    <a:pt x="53" y="0"/>
                  </a:lnTo>
                  <a:close/>
                </a:path>
              </a:pathLst>
            </a:custGeom>
            <a:solidFill>
              <a:srgbClr val="FFFFFF"/>
            </a:solidFill>
            <a:ln w="9525">
              <a:noFill/>
              <a:round/>
              <a:headEnd/>
              <a:tailEnd/>
            </a:ln>
          </p:spPr>
          <p:txBody>
            <a:bodyPr/>
            <a:lstStyle/>
            <a:p>
              <a:endParaRPr lang="en-US" dirty="0"/>
            </a:p>
          </p:txBody>
        </p:sp>
        <p:sp>
          <p:nvSpPr>
            <p:cNvPr id="63" name="Freeform 62"/>
            <p:cNvSpPr>
              <a:spLocks/>
            </p:cNvSpPr>
            <p:nvPr/>
          </p:nvSpPr>
          <p:spPr bwMode="auto">
            <a:xfrm>
              <a:off x="3731" y="2296"/>
              <a:ext cx="573" cy="176"/>
            </a:xfrm>
            <a:custGeom>
              <a:avLst/>
              <a:gdLst/>
              <a:ahLst/>
              <a:cxnLst>
                <a:cxn ang="0">
                  <a:pos x="397" y="0"/>
                </a:cxn>
                <a:cxn ang="0">
                  <a:pos x="397" y="0"/>
                </a:cxn>
                <a:cxn ang="0">
                  <a:pos x="357" y="0"/>
                </a:cxn>
                <a:cxn ang="0">
                  <a:pos x="251" y="0"/>
                </a:cxn>
                <a:cxn ang="0">
                  <a:pos x="193" y="0"/>
                </a:cxn>
                <a:cxn ang="0">
                  <a:pos x="129" y="6"/>
                </a:cxn>
                <a:cxn ang="0">
                  <a:pos x="70" y="18"/>
                </a:cxn>
                <a:cxn ang="0">
                  <a:pos x="24" y="35"/>
                </a:cxn>
                <a:cxn ang="0">
                  <a:pos x="24" y="35"/>
                </a:cxn>
                <a:cxn ang="0">
                  <a:pos x="18" y="41"/>
                </a:cxn>
                <a:cxn ang="0">
                  <a:pos x="6" y="70"/>
                </a:cxn>
                <a:cxn ang="0">
                  <a:pos x="0" y="111"/>
                </a:cxn>
                <a:cxn ang="0">
                  <a:pos x="0" y="135"/>
                </a:cxn>
                <a:cxn ang="0">
                  <a:pos x="6" y="158"/>
                </a:cxn>
                <a:cxn ang="0">
                  <a:pos x="6" y="158"/>
                </a:cxn>
                <a:cxn ang="0">
                  <a:pos x="65" y="164"/>
                </a:cxn>
                <a:cxn ang="0">
                  <a:pos x="135" y="170"/>
                </a:cxn>
                <a:cxn ang="0">
                  <a:pos x="216" y="175"/>
                </a:cxn>
                <a:cxn ang="0">
                  <a:pos x="310" y="170"/>
                </a:cxn>
                <a:cxn ang="0">
                  <a:pos x="403" y="152"/>
                </a:cxn>
                <a:cxn ang="0">
                  <a:pos x="450" y="135"/>
                </a:cxn>
                <a:cxn ang="0">
                  <a:pos x="491" y="117"/>
                </a:cxn>
                <a:cxn ang="0">
                  <a:pos x="532" y="94"/>
                </a:cxn>
                <a:cxn ang="0">
                  <a:pos x="573" y="70"/>
                </a:cxn>
                <a:cxn ang="0">
                  <a:pos x="397" y="0"/>
                </a:cxn>
              </a:cxnLst>
              <a:rect l="0" t="0" r="r" b="b"/>
              <a:pathLst>
                <a:path w="573" h="175">
                  <a:moveTo>
                    <a:pt x="397" y="0"/>
                  </a:moveTo>
                  <a:lnTo>
                    <a:pt x="397" y="0"/>
                  </a:lnTo>
                  <a:lnTo>
                    <a:pt x="357" y="0"/>
                  </a:lnTo>
                  <a:lnTo>
                    <a:pt x="251" y="0"/>
                  </a:lnTo>
                  <a:lnTo>
                    <a:pt x="193" y="0"/>
                  </a:lnTo>
                  <a:lnTo>
                    <a:pt x="129" y="6"/>
                  </a:lnTo>
                  <a:lnTo>
                    <a:pt x="70" y="18"/>
                  </a:lnTo>
                  <a:lnTo>
                    <a:pt x="24" y="35"/>
                  </a:lnTo>
                  <a:lnTo>
                    <a:pt x="24" y="35"/>
                  </a:lnTo>
                  <a:lnTo>
                    <a:pt x="18" y="41"/>
                  </a:lnTo>
                  <a:lnTo>
                    <a:pt x="6" y="70"/>
                  </a:lnTo>
                  <a:lnTo>
                    <a:pt x="0" y="111"/>
                  </a:lnTo>
                  <a:lnTo>
                    <a:pt x="0" y="135"/>
                  </a:lnTo>
                  <a:lnTo>
                    <a:pt x="6" y="158"/>
                  </a:lnTo>
                  <a:lnTo>
                    <a:pt x="6" y="158"/>
                  </a:lnTo>
                  <a:lnTo>
                    <a:pt x="65" y="164"/>
                  </a:lnTo>
                  <a:lnTo>
                    <a:pt x="135" y="170"/>
                  </a:lnTo>
                  <a:lnTo>
                    <a:pt x="216" y="175"/>
                  </a:lnTo>
                  <a:lnTo>
                    <a:pt x="310" y="170"/>
                  </a:lnTo>
                  <a:lnTo>
                    <a:pt x="403" y="152"/>
                  </a:lnTo>
                  <a:lnTo>
                    <a:pt x="450" y="135"/>
                  </a:lnTo>
                  <a:lnTo>
                    <a:pt x="491" y="117"/>
                  </a:lnTo>
                  <a:lnTo>
                    <a:pt x="532" y="94"/>
                  </a:lnTo>
                  <a:lnTo>
                    <a:pt x="573" y="70"/>
                  </a:lnTo>
                  <a:lnTo>
                    <a:pt x="397" y="0"/>
                  </a:lnTo>
                  <a:close/>
                </a:path>
              </a:pathLst>
            </a:custGeom>
            <a:solidFill>
              <a:schemeClr val="accent1">
                <a:lumMod val="20000"/>
                <a:lumOff val="8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64" name="Freeform 431"/>
            <p:cNvSpPr>
              <a:spLocks/>
            </p:cNvSpPr>
            <p:nvPr/>
          </p:nvSpPr>
          <p:spPr bwMode="auto">
            <a:xfrm>
              <a:off x="3504" y="2268"/>
              <a:ext cx="275" cy="216"/>
            </a:xfrm>
            <a:custGeom>
              <a:avLst/>
              <a:gdLst>
                <a:gd name="T0" fmla="*/ 263 w 275"/>
                <a:gd name="T1" fmla="*/ 216 h 216"/>
                <a:gd name="T2" fmla="*/ 263 w 275"/>
                <a:gd name="T3" fmla="*/ 216 h 216"/>
                <a:gd name="T4" fmla="*/ 222 w 275"/>
                <a:gd name="T5" fmla="*/ 216 h 216"/>
                <a:gd name="T6" fmla="*/ 182 w 275"/>
                <a:gd name="T7" fmla="*/ 216 h 216"/>
                <a:gd name="T8" fmla="*/ 129 w 275"/>
                <a:gd name="T9" fmla="*/ 210 h 216"/>
                <a:gd name="T10" fmla="*/ 82 w 275"/>
                <a:gd name="T11" fmla="*/ 199 h 216"/>
                <a:gd name="T12" fmla="*/ 41 w 275"/>
                <a:gd name="T13" fmla="*/ 181 h 216"/>
                <a:gd name="T14" fmla="*/ 24 w 275"/>
                <a:gd name="T15" fmla="*/ 169 h 216"/>
                <a:gd name="T16" fmla="*/ 12 w 275"/>
                <a:gd name="T17" fmla="*/ 152 h 216"/>
                <a:gd name="T18" fmla="*/ 0 w 275"/>
                <a:gd name="T19" fmla="*/ 129 h 216"/>
                <a:gd name="T20" fmla="*/ 0 w 275"/>
                <a:gd name="T21" fmla="*/ 105 h 216"/>
                <a:gd name="T22" fmla="*/ 0 w 275"/>
                <a:gd name="T23" fmla="*/ 105 h 216"/>
                <a:gd name="T24" fmla="*/ 0 w 275"/>
                <a:gd name="T25" fmla="*/ 82 h 216"/>
                <a:gd name="T26" fmla="*/ 12 w 275"/>
                <a:gd name="T27" fmla="*/ 64 h 216"/>
                <a:gd name="T28" fmla="*/ 18 w 275"/>
                <a:gd name="T29" fmla="*/ 47 h 216"/>
                <a:gd name="T30" fmla="*/ 30 w 275"/>
                <a:gd name="T31" fmla="*/ 29 h 216"/>
                <a:gd name="T32" fmla="*/ 47 w 275"/>
                <a:gd name="T33" fmla="*/ 18 h 216"/>
                <a:gd name="T34" fmla="*/ 65 w 275"/>
                <a:gd name="T35" fmla="*/ 12 h 216"/>
                <a:gd name="T36" fmla="*/ 106 w 275"/>
                <a:gd name="T37" fmla="*/ 0 h 216"/>
                <a:gd name="T38" fmla="*/ 152 w 275"/>
                <a:gd name="T39" fmla="*/ 0 h 216"/>
                <a:gd name="T40" fmla="*/ 199 w 275"/>
                <a:gd name="T41" fmla="*/ 12 h 216"/>
                <a:gd name="T42" fmla="*/ 240 w 275"/>
                <a:gd name="T43" fmla="*/ 29 h 216"/>
                <a:gd name="T44" fmla="*/ 275 w 275"/>
                <a:gd name="T45" fmla="*/ 58 h 216"/>
                <a:gd name="T46" fmla="*/ 275 w 275"/>
                <a:gd name="T47" fmla="*/ 58 h 216"/>
                <a:gd name="T48" fmla="*/ 263 w 275"/>
                <a:gd name="T49" fmla="*/ 70 h 216"/>
                <a:gd name="T50" fmla="*/ 252 w 275"/>
                <a:gd name="T51" fmla="*/ 93 h 216"/>
                <a:gd name="T52" fmla="*/ 246 w 275"/>
                <a:gd name="T53" fmla="*/ 129 h 216"/>
                <a:gd name="T54" fmla="*/ 246 w 275"/>
                <a:gd name="T55" fmla="*/ 129 h 216"/>
                <a:gd name="T56" fmla="*/ 246 w 275"/>
                <a:gd name="T57" fmla="*/ 152 h 216"/>
                <a:gd name="T58" fmla="*/ 252 w 275"/>
                <a:gd name="T59" fmla="*/ 181 h 216"/>
                <a:gd name="T60" fmla="*/ 263 w 275"/>
                <a:gd name="T61" fmla="*/ 216 h 216"/>
                <a:gd name="T62" fmla="*/ 263 w 275"/>
                <a:gd name="T63" fmla="*/ 216 h 2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216"/>
                <a:gd name="T98" fmla="*/ 275 w 275"/>
                <a:gd name="T99" fmla="*/ 216 h 2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216">
                  <a:moveTo>
                    <a:pt x="263" y="216"/>
                  </a:moveTo>
                  <a:lnTo>
                    <a:pt x="263" y="216"/>
                  </a:lnTo>
                  <a:lnTo>
                    <a:pt x="222" y="216"/>
                  </a:lnTo>
                  <a:lnTo>
                    <a:pt x="182" y="216"/>
                  </a:lnTo>
                  <a:lnTo>
                    <a:pt x="129" y="210"/>
                  </a:lnTo>
                  <a:lnTo>
                    <a:pt x="82" y="199"/>
                  </a:lnTo>
                  <a:lnTo>
                    <a:pt x="41" y="181"/>
                  </a:lnTo>
                  <a:lnTo>
                    <a:pt x="24" y="169"/>
                  </a:lnTo>
                  <a:lnTo>
                    <a:pt x="12" y="152"/>
                  </a:lnTo>
                  <a:lnTo>
                    <a:pt x="0" y="129"/>
                  </a:lnTo>
                  <a:lnTo>
                    <a:pt x="0" y="105"/>
                  </a:lnTo>
                  <a:lnTo>
                    <a:pt x="0" y="82"/>
                  </a:lnTo>
                  <a:lnTo>
                    <a:pt x="12" y="64"/>
                  </a:lnTo>
                  <a:lnTo>
                    <a:pt x="18" y="47"/>
                  </a:lnTo>
                  <a:lnTo>
                    <a:pt x="30" y="29"/>
                  </a:lnTo>
                  <a:lnTo>
                    <a:pt x="47" y="18"/>
                  </a:lnTo>
                  <a:lnTo>
                    <a:pt x="65" y="12"/>
                  </a:lnTo>
                  <a:lnTo>
                    <a:pt x="106" y="0"/>
                  </a:lnTo>
                  <a:lnTo>
                    <a:pt x="152" y="0"/>
                  </a:lnTo>
                  <a:lnTo>
                    <a:pt x="199" y="12"/>
                  </a:lnTo>
                  <a:lnTo>
                    <a:pt x="240" y="29"/>
                  </a:lnTo>
                  <a:lnTo>
                    <a:pt x="275" y="58"/>
                  </a:lnTo>
                  <a:lnTo>
                    <a:pt x="263" y="70"/>
                  </a:lnTo>
                  <a:lnTo>
                    <a:pt x="252" y="93"/>
                  </a:lnTo>
                  <a:lnTo>
                    <a:pt x="246" y="129"/>
                  </a:lnTo>
                  <a:lnTo>
                    <a:pt x="246" y="152"/>
                  </a:lnTo>
                  <a:lnTo>
                    <a:pt x="252" y="181"/>
                  </a:lnTo>
                  <a:lnTo>
                    <a:pt x="263" y="216"/>
                  </a:lnTo>
                  <a:close/>
                </a:path>
              </a:pathLst>
            </a:custGeom>
            <a:solidFill>
              <a:srgbClr val="000000"/>
            </a:solidFill>
            <a:ln w="9525">
              <a:noFill/>
              <a:round/>
              <a:headEnd/>
              <a:tailEnd/>
            </a:ln>
          </p:spPr>
          <p:txBody>
            <a:bodyPr/>
            <a:lstStyle/>
            <a:p>
              <a:endParaRPr lang="en-US" dirty="0"/>
            </a:p>
          </p:txBody>
        </p:sp>
        <p:sp>
          <p:nvSpPr>
            <p:cNvPr id="65" name="Freeform 432"/>
            <p:cNvSpPr>
              <a:spLocks/>
            </p:cNvSpPr>
            <p:nvPr/>
          </p:nvSpPr>
          <p:spPr bwMode="auto">
            <a:xfrm>
              <a:off x="3557" y="2309"/>
              <a:ext cx="169" cy="134"/>
            </a:xfrm>
            <a:custGeom>
              <a:avLst/>
              <a:gdLst>
                <a:gd name="T0" fmla="*/ 158 w 169"/>
                <a:gd name="T1" fmla="*/ 134 h 134"/>
                <a:gd name="T2" fmla="*/ 158 w 169"/>
                <a:gd name="T3" fmla="*/ 134 h 134"/>
                <a:gd name="T4" fmla="*/ 134 w 169"/>
                <a:gd name="T5" fmla="*/ 134 h 134"/>
                <a:gd name="T6" fmla="*/ 82 w 169"/>
                <a:gd name="T7" fmla="*/ 134 h 134"/>
                <a:gd name="T8" fmla="*/ 53 w 169"/>
                <a:gd name="T9" fmla="*/ 128 h 134"/>
                <a:gd name="T10" fmla="*/ 23 w 169"/>
                <a:gd name="T11" fmla="*/ 117 h 134"/>
                <a:gd name="T12" fmla="*/ 6 w 169"/>
                <a:gd name="T13" fmla="*/ 99 h 134"/>
                <a:gd name="T14" fmla="*/ 6 w 169"/>
                <a:gd name="T15" fmla="*/ 82 h 134"/>
                <a:gd name="T16" fmla="*/ 0 w 169"/>
                <a:gd name="T17" fmla="*/ 70 h 134"/>
                <a:gd name="T18" fmla="*/ 0 w 169"/>
                <a:gd name="T19" fmla="*/ 70 h 134"/>
                <a:gd name="T20" fmla="*/ 6 w 169"/>
                <a:gd name="T21" fmla="*/ 41 h 134"/>
                <a:gd name="T22" fmla="*/ 23 w 169"/>
                <a:gd name="T23" fmla="*/ 23 h 134"/>
                <a:gd name="T24" fmla="*/ 41 w 169"/>
                <a:gd name="T25" fmla="*/ 6 h 134"/>
                <a:gd name="T26" fmla="*/ 70 w 169"/>
                <a:gd name="T27" fmla="*/ 0 h 134"/>
                <a:gd name="T28" fmla="*/ 94 w 169"/>
                <a:gd name="T29" fmla="*/ 0 h 134"/>
                <a:gd name="T30" fmla="*/ 123 w 169"/>
                <a:gd name="T31" fmla="*/ 6 h 134"/>
                <a:gd name="T32" fmla="*/ 152 w 169"/>
                <a:gd name="T33" fmla="*/ 17 h 134"/>
                <a:gd name="T34" fmla="*/ 169 w 169"/>
                <a:gd name="T35" fmla="*/ 35 h 134"/>
                <a:gd name="T36" fmla="*/ 169 w 169"/>
                <a:gd name="T37" fmla="*/ 35 h 134"/>
                <a:gd name="T38" fmla="*/ 164 w 169"/>
                <a:gd name="T39" fmla="*/ 52 h 134"/>
                <a:gd name="T40" fmla="*/ 152 w 169"/>
                <a:gd name="T41" fmla="*/ 82 h 134"/>
                <a:gd name="T42" fmla="*/ 152 w 169"/>
                <a:gd name="T43" fmla="*/ 82 h 134"/>
                <a:gd name="T44" fmla="*/ 152 w 169"/>
                <a:gd name="T45" fmla="*/ 99 h 134"/>
                <a:gd name="T46" fmla="*/ 152 w 169"/>
                <a:gd name="T47" fmla="*/ 117 h 134"/>
                <a:gd name="T48" fmla="*/ 158 w 169"/>
                <a:gd name="T49" fmla="*/ 134 h 134"/>
                <a:gd name="T50" fmla="*/ 158 w 169"/>
                <a:gd name="T51" fmla="*/ 134 h 1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9"/>
                <a:gd name="T79" fmla="*/ 0 h 134"/>
                <a:gd name="T80" fmla="*/ 169 w 169"/>
                <a:gd name="T81" fmla="*/ 134 h 1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9" h="134">
                  <a:moveTo>
                    <a:pt x="158" y="134"/>
                  </a:moveTo>
                  <a:lnTo>
                    <a:pt x="158" y="134"/>
                  </a:lnTo>
                  <a:lnTo>
                    <a:pt x="134" y="134"/>
                  </a:lnTo>
                  <a:lnTo>
                    <a:pt x="82" y="134"/>
                  </a:lnTo>
                  <a:lnTo>
                    <a:pt x="53" y="128"/>
                  </a:lnTo>
                  <a:lnTo>
                    <a:pt x="23" y="117"/>
                  </a:lnTo>
                  <a:lnTo>
                    <a:pt x="6" y="99"/>
                  </a:lnTo>
                  <a:lnTo>
                    <a:pt x="6" y="82"/>
                  </a:lnTo>
                  <a:lnTo>
                    <a:pt x="0" y="70"/>
                  </a:lnTo>
                  <a:lnTo>
                    <a:pt x="6" y="41"/>
                  </a:lnTo>
                  <a:lnTo>
                    <a:pt x="23" y="23"/>
                  </a:lnTo>
                  <a:lnTo>
                    <a:pt x="41" y="6"/>
                  </a:lnTo>
                  <a:lnTo>
                    <a:pt x="70" y="0"/>
                  </a:lnTo>
                  <a:lnTo>
                    <a:pt x="94" y="0"/>
                  </a:lnTo>
                  <a:lnTo>
                    <a:pt x="123" y="6"/>
                  </a:lnTo>
                  <a:lnTo>
                    <a:pt x="152" y="17"/>
                  </a:lnTo>
                  <a:lnTo>
                    <a:pt x="169" y="35"/>
                  </a:lnTo>
                  <a:lnTo>
                    <a:pt x="164" y="52"/>
                  </a:lnTo>
                  <a:lnTo>
                    <a:pt x="152" y="82"/>
                  </a:lnTo>
                  <a:lnTo>
                    <a:pt x="152" y="99"/>
                  </a:lnTo>
                  <a:lnTo>
                    <a:pt x="152" y="117"/>
                  </a:lnTo>
                  <a:lnTo>
                    <a:pt x="158" y="134"/>
                  </a:lnTo>
                  <a:close/>
                </a:path>
              </a:pathLst>
            </a:custGeom>
            <a:solidFill>
              <a:srgbClr val="F2E2B8"/>
            </a:solidFill>
            <a:ln w="9525">
              <a:noFill/>
              <a:round/>
              <a:headEnd/>
              <a:tailEnd/>
            </a:ln>
          </p:spPr>
          <p:txBody>
            <a:bodyPr/>
            <a:lstStyle/>
            <a:p>
              <a:endParaRPr lang="en-US" dirty="0"/>
            </a:p>
          </p:txBody>
        </p:sp>
        <p:sp>
          <p:nvSpPr>
            <p:cNvPr id="66" name="Freeform 433"/>
            <p:cNvSpPr>
              <a:spLocks/>
            </p:cNvSpPr>
            <p:nvPr/>
          </p:nvSpPr>
          <p:spPr bwMode="auto">
            <a:xfrm>
              <a:off x="3738" y="2192"/>
              <a:ext cx="421" cy="158"/>
            </a:xfrm>
            <a:custGeom>
              <a:avLst/>
              <a:gdLst>
                <a:gd name="T0" fmla="*/ 6 w 421"/>
                <a:gd name="T1" fmla="*/ 117 h 158"/>
                <a:gd name="T2" fmla="*/ 6 w 421"/>
                <a:gd name="T3" fmla="*/ 117 h 158"/>
                <a:gd name="T4" fmla="*/ 41 w 421"/>
                <a:gd name="T5" fmla="*/ 105 h 158"/>
                <a:gd name="T6" fmla="*/ 140 w 421"/>
                <a:gd name="T7" fmla="*/ 88 h 158"/>
                <a:gd name="T8" fmla="*/ 199 w 421"/>
                <a:gd name="T9" fmla="*/ 82 h 158"/>
                <a:gd name="T10" fmla="*/ 263 w 421"/>
                <a:gd name="T11" fmla="*/ 76 h 158"/>
                <a:gd name="T12" fmla="*/ 327 w 421"/>
                <a:gd name="T13" fmla="*/ 76 h 158"/>
                <a:gd name="T14" fmla="*/ 391 w 421"/>
                <a:gd name="T15" fmla="*/ 88 h 158"/>
                <a:gd name="T16" fmla="*/ 374 w 421"/>
                <a:gd name="T17" fmla="*/ 0 h 158"/>
                <a:gd name="T18" fmla="*/ 421 w 421"/>
                <a:gd name="T19" fmla="*/ 123 h 158"/>
                <a:gd name="T20" fmla="*/ 421 w 421"/>
                <a:gd name="T21" fmla="*/ 123 h 158"/>
                <a:gd name="T22" fmla="*/ 275 w 421"/>
                <a:gd name="T23" fmla="*/ 129 h 158"/>
                <a:gd name="T24" fmla="*/ 140 w 421"/>
                <a:gd name="T25" fmla="*/ 134 h 158"/>
                <a:gd name="T26" fmla="*/ 70 w 421"/>
                <a:gd name="T27" fmla="*/ 146 h 158"/>
                <a:gd name="T28" fmla="*/ 0 w 421"/>
                <a:gd name="T29" fmla="*/ 158 h 158"/>
                <a:gd name="T30" fmla="*/ 6 w 421"/>
                <a:gd name="T31" fmla="*/ 117 h 15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1"/>
                <a:gd name="T49" fmla="*/ 0 h 158"/>
                <a:gd name="T50" fmla="*/ 421 w 421"/>
                <a:gd name="T51" fmla="*/ 158 h 15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1" h="158">
                  <a:moveTo>
                    <a:pt x="6" y="117"/>
                  </a:moveTo>
                  <a:lnTo>
                    <a:pt x="6" y="117"/>
                  </a:lnTo>
                  <a:lnTo>
                    <a:pt x="41" y="105"/>
                  </a:lnTo>
                  <a:lnTo>
                    <a:pt x="140" y="88"/>
                  </a:lnTo>
                  <a:lnTo>
                    <a:pt x="199" y="82"/>
                  </a:lnTo>
                  <a:lnTo>
                    <a:pt x="263" y="76"/>
                  </a:lnTo>
                  <a:lnTo>
                    <a:pt x="327" y="76"/>
                  </a:lnTo>
                  <a:lnTo>
                    <a:pt x="391" y="88"/>
                  </a:lnTo>
                  <a:lnTo>
                    <a:pt x="374" y="0"/>
                  </a:lnTo>
                  <a:lnTo>
                    <a:pt x="421" y="123"/>
                  </a:lnTo>
                  <a:lnTo>
                    <a:pt x="275" y="129"/>
                  </a:lnTo>
                  <a:lnTo>
                    <a:pt x="140" y="134"/>
                  </a:lnTo>
                  <a:lnTo>
                    <a:pt x="70" y="146"/>
                  </a:lnTo>
                  <a:lnTo>
                    <a:pt x="0" y="158"/>
                  </a:lnTo>
                  <a:lnTo>
                    <a:pt x="6" y="117"/>
                  </a:lnTo>
                  <a:close/>
                </a:path>
              </a:pathLst>
            </a:custGeom>
            <a:solidFill>
              <a:srgbClr val="000000"/>
            </a:solidFill>
            <a:ln w="9525">
              <a:noFill/>
              <a:round/>
              <a:headEnd/>
              <a:tailEnd/>
            </a:ln>
          </p:spPr>
          <p:txBody>
            <a:bodyPr/>
            <a:lstStyle/>
            <a:p>
              <a:endParaRPr lang="en-US" dirty="0"/>
            </a:p>
          </p:txBody>
        </p:sp>
        <p:sp>
          <p:nvSpPr>
            <p:cNvPr id="67" name="Freeform 434"/>
            <p:cNvSpPr>
              <a:spLocks/>
            </p:cNvSpPr>
            <p:nvPr/>
          </p:nvSpPr>
          <p:spPr bwMode="auto">
            <a:xfrm>
              <a:off x="3715" y="2286"/>
              <a:ext cx="636" cy="216"/>
            </a:xfrm>
            <a:custGeom>
              <a:avLst/>
              <a:gdLst>
                <a:gd name="T0" fmla="*/ 0 w 636"/>
                <a:gd name="T1" fmla="*/ 186 h 216"/>
                <a:gd name="T2" fmla="*/ 0 w 636"/>
                <a:gd name="T3" fmla="*/ 186 h 216"/>
                <a:gd name="T4" fmla="*/ 58 w 636"/>
                <a:gd name="T5" fmla="*/ 198 h 216"/>
                <a:gd name="T6" fmla="*/ 122 w 636"/>
                <a:gd name="T7" fmla="*/ 210 h 216"/>
                <a:gd name="T8" fmla="*/ 204 w 636"/>
                <a:gd name="T9" fmla="*/ 216 h 216"/>
                <a:gd name="T10" fmla="*/ 298 w 636"/>
                <a:gd name="T11" fmla="*/ 216 h 216"/>
                <a:gd name="T12" fmla="*/ 350 w 636"/>
                <a:gd name="T13" fmla="*/ 210 h 216"/>
                <a:gd name="T14" fmla="*/ 403 w 636"/>
                <a:gd name="T15" fmla="*/ 204 h 216"/>
                <a:gd name="T16" fmla="*/ 455 w 636"/>
                <a:gd name="T17" fmla="*/ 186 h 216"/>
                <a:gd name="T18" fmla="*/ 514 w 636"/>
                <a:gd name="T19" fmla="*/ 169 h 216"/>
                <a:gd name="T20" fmla="*/ 566 w 636"/>
                <a:gd name="T21" fmla="*/ 146 h 216"/>
                <a:gd name="T22" fmla="*/ 619 w 636"/>
                <a:gd name="T23" fmla="*/ 111 h 216"/>
                <a:gd name="T24" fmla="*/ 636 w 636"/>
                <a:gd name="T25" fmla="*/ 0 h 216"/>
                <a:gd name="T26" fmla="*/ 590 w 636"/>
                <a:gd name="T27" fmla="*/ 81 h 216"/>
                <a:gd name="T28" fmla="*/ 590 w 636"/>
                <a:gd name="T29" fmla="*/ 81 h 216"/>
                <a:gd name="T30" fmla="*/ 555 w 636"/>
                <a:gd name="T31" fmla="*/ 99 h 216"/>
                <a:gd name="T32" fmla="*/ 514 w 636"/>
                <a:gd name="T33" fmla="*/ 116 h 216"/>
                <a:gd name="T34" fmla="*/ 450 w 636"/>
                <a:gd name="T35" fmla="*/ 140 h 216"/>
                <a:gd name="T36" fmla="*/ 374 w 636"/>
                <a:gd name="T37" fmla="*/ 157 h 216"/>
                <a:gd name="T38" fmla="*/ 274 w 636"/>
                <a:gd name="T39" fmla="*/ 163 h 216"/>
                <a:gd name="T40" fmla="*/ 152 w 636"/>
                <a:gd name="T41" fmla="*/ 163 h 216"/>
                <a:gd name="T42" fmla="*/ 87 w 636"/>
                <a:gd name="T43" fmla="*/ 163 h 216"/>
                <a:gd name="T44" fmla="*/ 11 w 636"/>
                <a:gd name="T45" fmla="*/ 151 h 216"/>
                <a:gd name="T46" fmla="*/ 0 w 636"/>
                <a:gd name="T47" fmla="*/ 186 h 2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6"/>
                <a:gd name="T73" fmla="*/ 0 h 216"/>
                <a:gd name="T74" fmla="*/ 636 w 636"/>
                <a:gd name="T75" fmla="*/ 216 h 2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6" h="216">
                  <a:moveTo>
                    <a:pt x="0" y="186"/>
                  </a:moveTo>
                  <a:lnTo>
                    <a:pt x="0" y="186"/>
                  </a:lnTo>
                  <a:lnTo>
                    <a:pt x="58" y="198"/>
                  </a:lnTo>
                  <a:lnTo>
                    <a:pt x="122" y="210"/>
                  </a:lnTo>
                  <a:lnTo>
                    <a:pt x="204" y="216"/>
                  </a:lnTo>
                  <a:lnTo>
                    <a:pt x="298" y="216"/>
                  </a:lnTo>
                  <a:lnTo>
                    <a:pt x="350" y="210"/>
                  </a:lnTo>
                  <a:lnTo>
                    <a:pt x="403" y="204"/>
                  </a:lnTo>
                  <a:lnTo>
                    <a:pt x="455" y="186"/>
                  </a:lnTo>
                  <a:lnTo>
                    <a:pt x="514" y="169"/>
                  </a:lnTo>
                  <a:lnTo>
                    <a:pt x="566" y="146"/>
                  </a:lnTo>
                  <a:lnTo>
                    <a:pt x="619" y="111"/>
                  </a:lnTo>
                  <a:lnTo>
                    <a:pt x="636" y="0"/>
                  </a:lnTo>
                  <a:lnTo>
                    <a:pt x="590" y="81"/>
                  </a:lnTo>
                  <a:lnTo>
                    <a:pt x="555" y="99"/>
                  </a:lnTo>
                  <a:lnTo>
                    <a:pt x="514" y="116"/>
                  </a:lnTo>
                  <a:lnTo>
                    <a:pt x="450" y="140"/>
                  </a:lnTo>
                  <a:lnTo>
                    <a:pt x="374" y="157"/>
                  </a:lnTo>
                  <a:lnTo>
                    <a:pt x="274" y="163"/>
                  </a:lnTo>
                  <a:lnTo>
                    <a:pt x="152" y="163"/>
                  </a:lnTo>
                  <a:lnTo>
                    <a:pt x="87" y="163"/>
                  </a:lnTo>
                  <a:lnTo>
                    <a:pt x="11" y="151"/>
                  </a:lnTo>
                  <a:lnTo>
                    <a:pt x="0" y="186"/>
                  </a:lnTo>
                  <a:close/>
                </a:path>
              </a:pathLst>
            </a:custGeom>
            <a:solidFill>
              <a:srgbClr val="000000"/>
            </a:solidFill>
            <a:ln w="9525">
              <a:noFill/>
              <a:round/>
              <a:headEnd/>
              <a:tailEnd/>
            </a:ln>
          </p:spPr>
          <p:txBody>
            <a:bodyPr/>
            <a:lstStyle/>
            <a:p>
              <a:endParaRPr lang="en-US" dirty="0"/>
            </a:p>
          </p:txBody>
        </p:sp>
        <p:sp>
          <p:nvSpPr>
            <p:cNvPr id="68" name="Freeform 435"/>
            <p:cNvSpPr>
              <a:spLocks/>
            </p:cNvSpPr>
            <p:nvPr/>
          </p:nvSpPr>
          <p:spPr bwMode="auto">
            <a:xfrm>
              <a:off x="3808" y="1877"/>
              <a:ext cx="911" cy="917"/>
            </a:xfrm>
            <a:custGeom>
              <a:avLst/>
              <a:gdLst>
                <a:gd name="T0" fmla="*/ 205 w 911"/>
                <a:gd name="T1" fmla="*/ 0 h 917"/>
                <a:gd name="T2" fmla="*/ 205 w 911"/>
                <a:gd name="T3" fmla="*/ 0 h 917"/>
                <a:gd name="T4" fmla="*/ 175 w 911"/>
                <a:gd name="T5" fmla="*/ 46 h 917"/>
                <a:gd name="T6" fmla="*/ 140 w 911"/>
                <a:gd name="T7" fmla="*/ 111 h 917"/>
                <a:gd name="T8" fmla="*/ 105 w 911"/>
                <a:gd name="T9" fmla="*/ 192 h 917"/>
                <a:gd name="T10" fmla="*/ 70 w 911"/>
                <a:gd name="T11" fmla="*/ 298 h 917"/>
                <a:gd name="T12" fmla="*/ 35 w 911"/>
                <a:gd name="T13" fmla="*/ 426 h 917"/>
                <a:gd name="T14" fmla="*/ 24 w 911"/>
                <a:gd name="T15" fmla="*/ 496 h 917"/>
                <a:gd name="T16" fmla="*/ 12 w 911"/>
                <a:gd name="T17" fmla="*/ 572 h 917"/>
                <a:gd name="T18" fmla="*/ 6 w 911"/>
                <a:gd name="T19" fmla="*/ 654 h 917"/>
                <a:gd name="T20" fmla="*/ 0 w 911"/>
                <a:gd name="T21" fmla="*/ 741 h 917"/>
                <a:gd name="T22" fmla="*/ 0 w 911"/>
                <a:gd name="T23" fmla="*/ 741 h 917"/>
                <a:gd name="T24" fmla="*/ 0 w 911"/>
                <a:gd name="T25" fmla="*/ 747 h 917"/>
                <a:gd name="T26" fmla="*/ 12 w 911"/>
                <a:gd name="T27" fmla="*/ 765 h 917"/>
                <a:gd name="T28" fmla="*/ 29 w 911"/>
                <a:gd name="T29" fmla="*/ 794 h 917"/>
                <a:gd name="T30" fmla="*/ 64 w 911"/>
                <a:gd name="T31" fmla="*/ 823 h 917"/>
                <a:gd name="T32" fmla="*/ 117 w 911"/>
                <a:gd name="T33" fmla="*/ 858 h 917"/>
                <a:gd name="T34" fmla="*/ 152 w 911"/>
                <a:gd name="T35" fmla="*/ 870 h 917"/>
                <a:gd name="T36" fmla="*/ 193 w 911"/>
                <a:gd name="T37" fmla="*/ 888 h 917"/>
                <a:gd name="T38" fmla="*/ 246 w 911"/>
                <a:gd name="T39" fmla="*/ 899 h 917"/>
                <a:gd name="T40" fmla="*/ 304 w 911"/>
                <a:gd name="T41" fmla="*/ 905 h 917"/>
                <a:gd name="T42" fmla="*/ 368 w 911"/>
                <a:gd name="T43" fmla="*/ 911 h 917"/>
                <a:gd name="T44" fmla="*/ 444 w 911"/>
                <a:gd name="T45" fmla="*/ 917 h 917"/>
                <a:gd name="T46" fmla="*/ 444 w 911"/>
                <a:gd name="T47" fmla="*/ 917 h 917"/>
                <a:gd name="T48" fmla="*/ 520 w 911"/>
                <a:gd name="T49" fmla="*/ 917 h 917"/>
                <a:gd name="T50" fmla="*/ 590 w 911"/>
                <a:gd name="T51" fmla="*/ 911 h 917"/>
                <a:gd name="T52" fmla="*/ 649 w 911"/>
                <a:gd name="T53" fmla="*/ 905 h 917"/>
                <a:gd name="T54" fmla="*/ 701 w 911"/>
                <a:gd name="T55" fmla="*/ 893 h 917"/>
                <a:gd name="T56" fmla="*/ 742 w 911"/>
                <a:gd name="T57" fmla="*/ 882 h 917"/>
                <a:gd name="T58" fmla="*/ 783 w 911"/>
                <a:gd name="T59" fmla="*/ 864 h 917"/>
                <a:gd name="T60" fmla="*/ 841 w 911"/>
                <a:gd name="T61" fmla="*/ 835 h 917"/>
                <a:gd name="T62" fmla="*/ 876 w 911"/>
                <a:gd name="T63" fmla="*/ 800 h 917"/>
                <a:gd name="T64" fmla="*/ 900 w 911"/>
                <a:gd name="T65" fmla="*/ 777 h 917"/>
                <a:gd name="T66" fmla="*/ 906 w 911"/>
                <a:gd name="T67" fmla="*/ 753 h 917"/>
                <a:gd name="T68" fmla="*/ 911 w 911"/>
                <a:gd name="T69" fmla="*/ 747 h 917"/>
                <a:gd name="T70" fmla="*/ 730 w 911"/>
                <a:gd name="T71" fmla="*/ 23 h 917"/>
                <a:gd name="T72" fmla="*/ 205 w 911"/>
                <a:gd name="T73" fmla="*/ 0 h 9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11"/>
                <a:gd name="T112" fmla="*/ 0 h 917"/>
                <a:gd name="T113" fmla="*/ 911 w 911"/>
                <a:gd name="T114" fmla="*/ 917 h 91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11" h="917">
                  <a:moveTo>
                    <a:pt x="205" y="0"/>
                  </a:moveTo>
                  <a:lnTo>
                    <a:pt x="205" y="0"/>
                  </a:lnTo>
                  <a:lnTo>
                    <a:pt x="175" y="46"/>
                  </a:lnTo>
                  <a:lnTo>
                    <a:pt x="140" y="111"/>
                  </a:lnTo>
                  <a:lnTo>
                    <a:pt x="105" y="192"/>
                  </a:lnTo>
                  <a:lnTo>
                    <a:pt x="70" y="298"/>
                  </a:lnTo>
                  <a:lnTo>
                    <a:pt x="35" y="426"/>
                  </a:lnTo>
                  <a:lnTo>
                    <a:pt x="24" y="496"/>
                  </a:lnTo>
                  <a:lnTo>
                    <a:pt x="12" y="572"/>
                  </a:lnTo>
                  <a:lnTo>
                    <a:pt x="6" y="654"/>
                  </a:lnTo>
                  <a:lnTo>
                    <a:pt x="0" y="741"/>
                  </a:lnTo>
                  <a:lnTo>
                    <a:pt x="0" y="747"/>
                  </a:lnTo>
                  <a:lnTo>
                    <a:pt x="12" y="765"/>
                  </a:lnTo>
                  <a:lnTo>
                    <a:pt x="29" y="794"/>
                  </a:lnTo>
                  <a:lnTo>
                    <a:pt x="64" y="823"/>
                  </a:lnTo>
                  <a:lnTo>
                    <a:pt x="117" y="858"/>
                  </a:lnTo>
                  <a:lnTo>
                    <a:pt x="152" y="870"/>
                  </a:lnTo>
                  <a:lnTo>
                    <a:pt x="193" y="888"/>
                  </a:lnTo>
                  <a:lnTo>
                    <a:pt x="246" y="899"/>
                  </a:lnTo>
                  <a:lnTo>
                    <a:pt x="304" y="905"/>
                  </a:lnTo>
                  <a:lnTo>
                    <a:pt x="368" y="911"/>
                  </a:lnTo>
                  <a:lnTo>
                    <a:pt x="444" y="917"/>
                  </a:lnTo>
                  <a:lnTo>
                    <a:pt x="520" y="917"/>
                  </a:lnTo>
                  <a:lnTo>
                    <a:pt x="590" y="911"/>
                  </a:lnTo>
                  <a:lnTo>
                    <a:pt x="649" y="905"/>
                  </a:lnTo>
                  <a:lnTo>
                    <a:pt x="701" y="893"/>
                  </a:lnTo>
                  <a:lnTo>
                    <a:pt x="742" y="882"/>
                  </a:lnTo>
                  <a:lnTo>
                    <a:pt x="783" y="864"/>
                  </a:lnTo>
                  <a:lnTo>
                    <a:pt x="841" y="835"/>
                  </a:lnTo>
                  <a:lnTo>
                    <a:pt x="876" y="800"/>
                  </a:lnTo>
                  <a:lnTo>
                    <a:pt x="900" y="777"/>
                  </a:lnTo>
                  <a:lnTo>
                    <a:pt x="906" y="753"/>
                  </a:lnTo>
                  <a:lnTo>
                    <a:pt x="911" y="747"/>
                  </a:lnTo>
                  <a:lnTo>
                    <a:pt x="730" y="23"/>
                  </a:lnTo>
                  <a:lnTo>
                    <a:pt x="205" y="0"/>
                  </a:lnTo>
                  <a:close/>
                </a:path>
              </a:pathLst>
            </a:custGeom>
            <a:solidFill>
              <a:srgbClr val="000000"/>
            </a:solidFill>
            <a:ln w="9525">
              <a:noFill/>
              <a:round/>
              <a:headEnd/>
              <a:tailEnd/>
            </a:ln>
          </p:spPr>
          <p:txBody>
            <a:bodyPr/>
            <a:lstStyle/>
            <a:p>
              <a:endParaRPr lang="en-US" dirty="0"/>
            </a:p>
          </p:txBody>
        </p:sp>
        <p:sp>
          <p:nvSpPr>
            <p:cNvPr id="69" name="Freeform 68"/>
            <p:cNvSpPr>
              <a:spLocks/>
            </p:cNvSpPr>
            <p:nvPr/>
          </p:nvSpPr>
          <p:spPr bwMode="auto">
            <a:xfrm>
              <a:off x="3862" y="1941"/>
              <a:ext cx="798" cy="789"/>
            </a:xfrm>
            <a:custGeom>
              <a:avLst/>
              <a:gdLst/>
              <a:ahLst/>
              <a:cxnLst>
                <a:cxn ang="0">
                  <a:pos x="181" y="0"/>
                </a:cxn>
                <a:cxn ang="0">
                  <a:pos x="181" y="0"/>
                </a:cxn>
                <a:cxn ang="0">
                  <a:pos x="157" y="41"/>
                </a:cxn>
                <a:cxn ang="0">
                  <a:pos x="128" y="93"/>
                </a:cxn>
                <a:cxn ang="0">
                  <a:pos x="93" y="163"/>
                </a:cxn>
                <a:cxn ang="0">
                  <a:pos x="64" y="257"/>
                </a:cxn>
                <a:cxn ang="0">
                  <a:pos x="35" y="368"/>
                </a:cxn>
                <a:cxn ang="0">
                  <a:pos x="11" y="496"/>
                </a:cxn>
                <a:cxn ang="0">
                  <a:pos x="6" y="566"/>
                </a:cxn>
                <a:cxn ang="0">
                  <a:pos x="0" y="648"/>
                </a:cxn>
                <a:cxn ang="0">
                  <a:pos x="0" y="648"/>
                </a:cxn>
                <a:cxn ang="0">
                  <a:pos x="11" y="666"/>
                </a:cxn>
                <a:cxn ang="0">
                  <a:pos x="29" y="689"/>
                </a:cxn>
                <a:cxn ang="0">
                  <a:pos x="58" y="713"/>
                </a:cxn>
                <a:cxn ang="0">
                  <a:pos x="105" y="742"/>
                </a:cxn>
                <a:cxn ang="0">
                  <a:pos x="175" y="765"/>
                </a:cxn>
                <a:cxn ang="0">
                  <a:pos x="268" y="783"/>
                </a:cxn>
                <a:cxn ang="0">
                  <a:pos x="391" y="788"/>
                </a:cxn>
                <a:cxn ang="0">
                  <a:pos x="391" y="788"/>
                </a:cxn>
                <a:cxn ang="0">
                  <a:pos x="520" y="783"/>
                </a:cxn>
                <a:cxn ang="0">
                  <a:pos x="619" y="771"/>
                </a:cxn>
                <a:cxn ang="0">
                  <a:pos x="689" y="748"/>
                </a:cxn>
                <a:cxn ang="0">
                  <a:pos x="742" y="724"/>
                </a:cxn>
                <a:cxn ang="0">
                  <a:pos x="771" y="695"/>
                </a:cxn>
                <a:cxn ang="0">
                  <a:pos x="788" y="672"/>
                </a:cxn>
                <a:cxn ang="0">
                  <a:pos x="800" y="648"/>
                </a:cxn>
                <a:cxn ang="0">
                  <a:pos x="636" y="0"/>
                </a:cxn>
                <a:cxn ang="0">
                  <a:pos x="181" y="0"/>
                </a:cxn>
              </a:cxnLst>
              <a:rect l="0" t="0" r="r" b="b"/>
              <a:pathLst>
                <a:path w="800" h="788">
                  <a:moveTo>
                    <a:pt x="181" y="0"/>
                  </a:moveTo>
                  <a:lnTo>
                    <a:pt x="181" y="0"/>
                  </a:lnTo>
                  <a:lnTo>
                    <a:pt x="157" y="41"/>
                  </a:lnTo>
                  <a:lnTo>
                    <a:pt x="128" y="93"/>
                  </a:lnTo>
                  <a:lnTo>
                    <a:pt x="93" y="163"/>
                  </a:lnTo>
                  <a:lnTo>
                    <a:pt x="64" y="257"/>
                  </a:lnTo>
                  <a:lnTo>
                    <a:pt x="35" y="368"/>
                  </a:lnTo>
                  <a:lnTo>
                    <a:pt x="11" y="496"/>
                  </a:lnTo>
                  <a:lnTo>
                    <a:pt x="6" y="566"/>
                  </a:lnTo>
                  <a:lnTo>
                    <a:pt x="0" y="648"/>
                  </a:lnTo>
                  <a:lnTo>
                    <a:pt x="0" y="648"/>
                  </a:lnTo>
                  <a:lnTo>
                    <a:pt x="11" y="666"/>
                  </a:lnTo>
                  <a:lnTo>
                    <a:pt x="29" y="689"/>
                  </a:lnTo>
                  <a:lnTo>
                    <a:pt x="58" y="713"/>
                  </a:lnTo>
                  <a:lnTo>
                    <a:pt x="105" y="742"/>
                  </a:lnTo>
                  <a:lnTo>
                    <a:pt x="175" y="765"/>
                  </a:lnTo>
                  <a:lnTo>
                    <a:pt x="268" y="783"/>
                  </a:lnTo>
                  <a:lnTo>
                    <a:pt x="391" y="788"/>
                  </a:lnTo>
                  <a:lnTo>
                    <a:pt x="391" y="788"/>
                  </a:lnTo>
                  <a:lnTo>
                    <a:pt x="520" y="783"/>
                  </a:lnTo>
                  <a:lnTo>
                    <a:pt x="619" y="771"/>
                  </a:lnTo>
                  <a:lnTo>
                    <a:pt x="689" y="748"/>
                  </a:lnTo>
                  <a:lnTo>
                    <a:pt x="742" y="724"/>
                  </a:lnTo>
                  <a:lnTo>
                    <a:pt x="771" y="695"/>
                  </a:lnTo>
                  <a:lnTo>
                    <a:pt x="788" y="672"/>
                  </a:lnTo>
                  <a:lnTo>
                    <a:pt x="800" y="648"/>
                  </a:lnTo>
                  <a:lnTo>
                    <a:pt x="636" y="0"/>
                  </a:lnTo>
                  <a:lnTo>
                    <a:pt x="181" y="0"/>
                  </a:lnTo>
                  <a:close/>
                </a:path>
              </a:pathLst>
            </a:custGeom>
            <a:solidFill>
              <a:schemeClr val="accent1">
                <a:lumMod val="20000"/>
                <a:lumOff val="8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70" name="Freeform 437"/>
            <p:cNvSpPr>
              <a:spLocks/>
            </p:cNvSpPr>
            <p:nvPr/>
          </p:nvSpPr>
          <p:spPr bwMode="auto">
            <a:xfrm>
              <a:off x="3966" y="1725"/>
              <a:ext cx="607" cy="286"/>
            </a:xfrm>
            <a:custGeom>
              <a:avLst/>
              <a:gdLst>
                <a:gd name="T0" fmla="*/ 537 w 607"/>
                <a:gd name="T1" fmla="*/ 0 h 286"/>
                <a:gd name="T2" fmla="*/ 537 w 607"/>
                <a:gd name="T3" fmla="*/ 0 h 286"/>
                <a:gd name="T4" fmla="*/ 549 w 607"/>
                <a:gd name="T5" fmla="*/ 17 h 286"/>
                <a:gd name="T6" fmla="*/ 578 w 607"/>
                <a:gd name="T7" fmla="*/ 64 h 286"/>
                <a:gd name="T8" fmla="*/ 590 w 607"/>
                <a:gd name="T9" fmla="*/ 93 h 286"/>
                <a:gd name="T10" fmla="*/ 602 w 607"/>
                <a:gd name="T11" fmla="*/ 122 h 286"/>
                <a:gd name="T12" fmla="*/ 607 w 607"/>
                <a:gd name="T13" fmla="*/ 152 h 286"/>
                <a:gd name="T14" fmla="*/ 602 w 607"/>
                <a:gd name="T15" fmla="*/ 175 h 286"/>
                <a:gd name="T16" fmla="*/ 602 w 607"/>
                <a:gd name="T17" fmla="*/ 175 h 286"/>
                <a:gd name="T18" fmla="*/ 584 w 607"/>
                <a:gd name="T19" fmla="*/ 204 h 286"/>
                <a:gd name="T20" fmla="*/ 566 w 607"/>
                <a:gd name="T21" fmla="*/ 222 h 286"/>
                <a:gd name="T22" fmla="*/ 537 w 607"/>
                <a:gd name="T23" fmla="*/ 239 h 286"/>
                <a:gd name="T24" fmla="*/ 508 w 607"/>
                <a:gd name="T25" fmla="*/ 257 h 286"/>
                <a:gd name="T26" fmla="*/ 473 w 607"/>
                <a:gd name="T27" fmla="*/ 268 h 286"/>
                <a:gd name="T28" fmla="*/ 438 w 607"/>
                <a:gd name="T29" fmla="*/ 274 h 286"/>
                <a:gd name="T30" fmla="*/ 356 w 607"/>
                <a:gd name="T31" fmla="*/ 286 h 286"/>
                <a:gd name="T32" fmla="*/ 274 w 607"/>
                <a:gd name="T33" fmla="*/ 286 h 286"/>
                <a:gd name="T34" fmla="*/ 199 w 607"/>
                <a:gd name="T35" fmla="*/ 280 h 286"/>
                <a:gd name="T36" fmla="*/ 140 w 607"/>
                <a:gd name="T37" fmla="*/ 268 h 286"/>
                <a:gd name="T38" fmla="*/ 93 w 607"/>
                <a:gd name="T39" fmla="*/ 263 h 286"/>
                <a:gd name="T40" fmla="*/ 93 w 607"/>
                <a:gd name="T41" fmla="*/ 263 h 286"/>
                <a:gd name="T42" fmla="*/ 64 w 607"/>
                <a:gd name="T43" fmla="*/ 245 h 286"/>
                <a:gd name="T44" fmla="*/ 35 w 607"/>
                <a:gd name="T45" fmla="*/ 222 h 286"/>
                <a:gd name="T46" fmla="*/ 12 w 607"/>
                <a:gd name="T47" fmla="*/ 193 h 286"/>
                <a:gd name="T48" fmla="*/ 0 w 607"/>
                <a:gd name="T49" fmla="*/ 157 h 286"/>
                <a:gd name="T50" fmla="*/ 0 w 607"/>
                <a:gd name="T51" fmla="*/ 140 h 286"/>
                <a:gd name="T52" fmla="*/ 0 w 607"/>
                <a:gd name="T53" fmla="*/ 117 h 286"/>
                <a:gd name="T54" fmla="*/ 6 w 607"/>
                <a:gd name="T55" fmla="*/ 99 h 286"/>
                <a:gd name="T56" fmla="*/ 17 w 607"/>
                <a:gd name="T57" fmla="*/ 82 h 286"/>
                <a:gd name="T58" fmla="*/ 29 w 607"/>
                <a:gd name="T59" fmla="*/ 58 h 286"/>
                <a:gd name="T60" fmla="*/ 52 w 607"/>
                <a:gd name="T61" fmla="*/ 41 h 286"/>
                <a:gd name="T62" fmla="*/ 76 w 607"/>
                <a:gd name="T63" fmla="*/ 23 h 286"/>
                <a:gd name="T64" fmla="*/ 105 w 607"/>
                <a:gd name="T65" fmla="*/ 6 h 286"/>
                <a:gd name="T66" fmla="*/ 537 w 607"/>
                <a:gd name="T67" fmla="*/ 0 h 28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07"/>
                <a:gd name="T103" fmla="*/ 0 h 286"/>
                <a:gd name="T104" fmla="*/ 607 w 607"/>
                <a:gd name="T105" fmla="*/ 286 h 28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07" h="286">
                  <a:moveTo>
                    <a:pt x="537" y="0"/>
                  </a:moveTo>
                  <a:lnTo>
                    <a:pt x="537" y="0"/>
                  </a:lnTo>
                  <a:lnTo>
                    <a:pt x="549" y="17"/>
                  </a:lnTo>
                  <a:lnTo>
                    <a:pt x="578" y="64"/>
                  </a:lnTo>
                  <a:lnTo>
                    <a:pt x="590" y="93"/>
                  </a:lnTo>
                  <a:lnTo>
                    <a:pt x="602" y="122"/>
                  </a:lnTo>
                  <a:lnTo>
                    <a:pt x="607" y="152"/>
                  </a:lnTo>
                  <a:lnTo>
                    <a:pt x="602" y="175"/>
                  </a:lnTo>
                  <a:lnTo>
                    <a:pt x="584" y="204"/>
                  </a:lnTo>
                  <a:lnTo>
                    <a:pt x="566" y="222"/>
                  </a:lnTo>
                  <a:lnTo>
                    <a:pt x="537" y="239"/>
                  </a:lnTo>
                  <a:lnTo>
                    <a:pt x="508" y="257"/>
                  </a:lnTo>
                  <a:lnTo>
                    <a:pt x="473" y="268"/>
                  </a:lnTo>
                  <a:lnTo>
                    <a:pt x="438" y="274"/>
                  </a:lnTo>
                  <a:lnTo>
                    <a:pt x="356" y="286"/>
                  </a:lnTo>
                  <a:lnTo>
                    <a:pt x="274" y="286"/>
                  </a:lnTo>
                  <a:lnTo>
                    <a:pt x="199" y="280"/>
                  </a:lnTo>
                  <a:lnTo>
                    <a:pt x="140" y="268"/>
                  </a:lnTo>
                  <a:lnTo>
                    <a:pt x="93" y="263"/>
                  </a:lnTo>
                  <a:lnTo>
                    <a:pt x="64" y="245"/>
                  </a:lnTo>
                  <a:lnTo>
                    <a:pt x="35" y="222"/>
                  </a:lnTo>
                  <a:lnTo>
                    <a:pt x="12" y="193"/>
                  </a:lnTo>
                  <a:lnTo>
                    <a:pt x="0" y="157"/>
                  </a:lnTo>
                  <a:lnTo>
                    <a:pt x="0" y="140"/>
                  </a:lnTo>
                  <a:lnTo>
                    <a:pt x="0" y="117"/>
                  </a:lnTo>
                  <a:lnTo>
                    <a:pt x="6" y="99"/>
                  </a:lnTo>
                  <a:lnTo>
                    <a:pt x="17" y="82"/>
                  </a:lnTo>
                  <a:lnTo>
                    <a:pt x="29" y="58"/>
                  </a:lnTo>
                  <a:lnTo>
                    <a:pt x="52" y="41"/>
                  </a:lnTo>
                  <a:lnTo>
                    <a:pt x="76" y="23"/>
                  </a:lnTo>
                  <a:lnTo>
                    <a:pt x="105" y="6"/>
                  </a:lnTo>
                  <a:lnTo>
                    <a:pt x="537" y="0"/>
                  </a:lnTo>
                  <a:close/>
                </a:path>
              </a:pathLst>
            </a:custGeom>
            <a:solidFill>
              <a:srgbClr val="000000"/>
            </a:solidFill>
            <a:ln w="9525">
              <a:noFill/>
              <a:round/>
              <a:headEnd/>
              <a:tailEnd/>
            </a:ln>
          </p:spPr>
          <p:txBody>
            <a:bodyPr/>
            <a:lstStyle/>
            <a:p>
              <a:endParaRPr lang="en-US" dirty="0"/>
            </a:p>
          </p:txBody>
        </p:sp>
        <p:sp>
          <p:nvSpPr>
            <p:cNvPr id="71" name="Freeform 438"/>
            <p:cNvSpPr>
              <a:spLocks/>
            </p:cNvSpPr>
            <p:nvPr/>
          </p:nvSpPr>
          <p:spPr bwMode="auto">
            <a:xfrm>
              <a:off x="4048" y="1766"/>
              <a:ext cx="473" cy="192"/>
            </a:xfrm>
            <a:custGeom>
              <a:avLst/>
              <a:gdLst>
                <a:gd name="T0" fmla="*/ 414 w 473"/>
                <a:gd name="T1" fmla="*/ 0 h 192"/>
                <a:gd name="T2" fmla="*/ 414 w 473"/>
                <a:gd name="T3" fmla="*/ 0 h 192"/>
                <a:gd name="T4" fmla="*/ 426 w 473"/>
                <a:gd name="T5" fmla="*/ 11 h 192"/>
                <a:gd name="T6" fmla="*/ 449 w 473"/>
                <a:gd name="T7" fmla="*/ 46 h 192"/>
                <a:gd name="T8" fmla="*/ 467 w 473"/>
                <a:gd name="T9" fmla="*/ 87 h 192"/>
                <a:gd name="T10" fmla="*/ 473 w 473"/>
                <a:gd name="T11" fmla="*/ 105 h 192"/>
                <a:gd name="T12" fmla="*/ 467 w 473"/>
                <a:gd name="T13" fmla="*/ 122 h 192"/>
                <a:gd name="T14" fmla="*/ 467 w 473"/>
                <a:gd name="T15" fmla="*/ 122 h 192"/>
                <a:gd name="T16" fmla="*/ 461 w 473"/>
                <a:gd name="T17" fmla="*/ 134 h 192"/>
                <a:gd name="T18" fmla="*/ 449 w 473"/>
                <a:gd name="T19" fmla="*/ 146 h 192"/>
                <a:gd name="T20" fmla="*/ 409 w 473"/>
                <a:gd name="T21" fmla="*/ 169 h 192"/>
                <a:gd name="T22" fmla="*/ 356 w 473"/>
                <a:gd name="T23" fmla="*/ 181 h 192"/>
                <a:gd name="T24" fmla="*/ 298 w 473"/>
                <a:gd name="T25" fmla="*/ 187 h 192"/>
                <a:gd name="T26" fmla="*/ 239 w 473"/>
                <a:gd name="T27" fmla="*/ 192 h 192"/>
                <a:gd name="T28" fmla="*/ 181 w 473"/>
                <a:gd name="T29" fmla="*/ 192 h 192"/>
                <a:gd name="T30" fmla="*/ 134 w 473"/>
                <a:gd name="T31" fmla="*/ 187 h 192"/>
                <a:gd name="T32" fmla="*/ 99 w 473"/>
                <a:gd name="T33" fmla="*/ 181 h 192"/>
                <a:gd name="T34" fmla="*/ 99 w 473"/>
                <a:gd name="T35" fmla="*/ 181 h 192"/>
                <a:gd name="T36" fmla="*/ 46 w 473"/>
                <a:gd name="T37" fmla="*/ 163 h 192"/>
                <a:gd name="T38" fmla="*/ 23 w 473"/>
                <a:gd name="T39" fmla="*/ 152 h 192"/>
                <a:gd name="T40" fmla="*/ 6 w 473"/>
                <a:gd name="T41" fmla="*/ 134 h 192"/>
                <a:gd name="T42" fmla="*/ 0 w 473"/>
                <a:gd name="T43" fmla="*/ 111 h 192"/>
                <a:gd name="T44" fmla="*/ 6 w 473"/>
                <a:gd name="T45" fmla="*/ 81 h 192"/>
                <a:gd name="T46" fmla="*/ 23 w 473"/>
                <a:gd name="T47" fmla="*/ 46 h 192"/>
                <a:gd name="T48" fmla="*/ 64 w 473"/>
                <a:gd name="T49" fmla="*/ 5 h 192"/>
                <a:gd name="T50" fmla="*/ 414 w 473"/>
                <a:gd name="T51" fmla="*/ 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73"/>
                <a:gd name="T79" fmla="*/ 0 h 192"/>
                <a:gd name="T80" fmla="*/ 473 w 473"/>
                <a:gd name="T81" fmla="*/ 192 h 1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73" h="192">
                  <a:moveTo>
                    <a:pt x="414" y="0"/>
                  </a:moveTo>
                  <a:lnTo>
                    <a:pt x="414" y="0"/>
                  </a:lnTo>
                  <a:lnTo>
                    <a:pt x="426" y="11"/>
                  </a:lnTo>
                  <a:lnTo>
                    <a:pt x="449" y="46"/>
                  </a:lnTo>
                  <a:lnTo>
                    <a:pt x="467" y="87"/>
                  </a:lnTo>
                  <a:lnTo>
                    <a:pt x="473" y="105"/>
                  </a:lnTo>
                  <a:lnTo>
                    <a:pt x="467" y="122"/>
                  </a:lnTo>
                  <a:lnTo>
                    <a:pt x="461" y="134"/>
                  </a:lnTo>
                  <a:lnTo>
                    <a:pt x="449" y="146"/>
                  </a:lnTo>
                  <a:lnTo>
                    <a:pt x="409" y="169"/>
                  </a:lnTo>
                  <a:lnTo>
                    <a:pt x="356" y="181"/>
                  </a:lnTo>
                  <a:lnTo>
                    <a:pt x="298" y="187"/>
                  </a:lnTo>
                  <a:lnTo>
                    <a:pt x="239" y="192"/>
                  </a:lnTo>
                  <a:lnTo>
                    <a:pt x="181" y="192"/>
                  </a:lnTo>
                  <a:lnTo>
                    <a:pt x="134" y="187"/>
                  </a:lnTo>
                  <a:lnTo>
                    <a:pt x="99" y="181"/>
                  </a:lnTo>
                  <a:lnTo>
                    <a:pt x="46" y="163"/>
                  </a:lnTo>
                  <a:lnTo>
                    <a:pt x="23" y="152"/>
                  </a:lnTo>
                  <a:lnTo>
                    <a:pt x="6" y="134"/>
                  </a:lnTo>
                  <a:lnTo>
                    <a:pt x="0" y="111"/>
                  </a:lnTo>
                  <a:lnTo>
                    <a:pt x="6" y="81"/>
                  </a:lnTo>
                  <a:lnTo>
                    <a:pt x="23" y="46"/>
                  </a:lnTo>
                  <a:lnTo>
                    <a:pt x="64" y="5"/>
                  </a:lnTo>
                  <a:lnTo>
                    <a:pt x="414" y="0"/>
                  </a:lnTo>
                  <a:close/>
                </a:path>
              </a:pathLst>
            </a:custGeom>
            <a:solidFill>
              <a:srgbClr val="FFFFFF"/>
            </a:solidFill>
            <a:ln w="9525">
              <a:noFill/>
              <a:round/>
              <a:headEnd/>
              <a:tailEnd/>
            </a:ln>
          </p:spPr>
          <p:txBody>
            <a:bodyPr/>
            <a:lstStyle/>
            <a:p>
              <a:endParaRPr lang="en-US" dirty="0"/>
            </a:p>
          </p:txBody>
        </p:sp>
        <p:sp>
          <p:nvSpPr>
            <p:cNvPr id="72" name="Freeform 439"/>
            <p:cNvSpPr>
              <a:spLocks/>
            </p:cNvSpPr>
            <p:nvPr/>
          </p:nvSpPr>
          <p:spPr bwMode="auto">
            <a:xfrm>
              <a:off x="3767" y="849"/>
              <a:ext cx="987" cy="993"/>
            </a:xfrm>
            <a:custGeom>
              <a:avLst/>
              <a:gdLst>
                <a:gd name="T0" fmla="*/ 555 w 987"/>
                <a:gd name="T1" fmla="*/ 0 h 993"/>
                <a:gd name="T2" fmla="*/ 491 w 987"/>
                <a:gd name="T3" fmla="*/ 0 h 993"/>
                <a:gd name="T4" fmla="*/ 392 w 987"/>
                <a:gd name="T5" fmla="*/ 5 h 993"/>
                <a:gd name="T6" fmla="*/ 298 w 987"/>
                <a:gd name="T7" fmla="*/ 35 h 993"/>
                <a:gd name="T8" fmla="*/ 216 w 987"/>
                <a:gd name="T9" fmla="*/ 81 h 993"/>
                <a:gd name="T10" fmla="*/ 141 w 987"/>
                <a:gd name="T11" fmla="*/ 146 h 993"/>
                <a:gd name="T12" fmla="*/ 82 w 987"/>
                <a:gd name="T13" fmla="*/ 216 h 993"/>
                <a:gd name="T14" fmla="*/ 35 w 987"/>
                <a:gd name="T15" fmla="*/ 303 h 993"/>
                <a:gd name="T16" fmla="*/ 6 w 987"/>
                <a:gd name="T17" fmla="*/ 397 h 993"/>
                <a:gd name="T18" fmla="*/ 0 w 987"/>
                <a:gd name="T19" fmla="*/ 496 h 993"/>
                <a:gd name="T20" fmla="*/ 0 w 987"/>
                <a:gd name="T21" fmla="*/ 566 h 993"/>
                <a:gd name="T22" fmla="*/ 41 w 987"/>
                <a:gd name="T23" fmla="*/ 695 h 993"/>
                <a:gd name="T24" fmla="*/ 105 w 987"/>
                <a:gd name="T25" fmla="*/ 806 h 993"/>
                <a:gd name="T26" fmla="*/ 205 w 987"/>
                <a:gd name="T27" fmla="*/ 899 h 993"/>
                <a:gd name="T28" fmla="*/ 257 w 987"/>
                <a:gd name="T29" fmla="*/ 934 h 993"/>
                <a:gd name="T30" fmla="*/ 368 w 987"/>
                <a:gd name="T31" fmla="*/ 975 h 993"/>
                <a:gd name="T32" fmla="*/ 491 w 987"/>
                <a:gd name="T33" fmla="*/ 993 h 993"/>
                <a:gd name="T34" fmla="*/ 544 w 987"/>
                <a:gd name="T35" fmla="*/ 987 h 993"/>
                <a:gd name="T36" fmla="*/ 637 w 987"/>
                <a:gd name="T37" fmla="*/ 969 h 993"/>
                <a:gd name="T38" fmla="*/ 725 w 987"/>
                <a:gd name="T39" fmla="*/ 934 h 993"/>
                <a:gd name="T40" fmla="*/ 806 w 987"/>
                <a:gd name="T41" fmla="*/ 876 h 993"/>
                <a:gd name="T42" fmla="*/ 871 w 987"/>
                <a:gd name="T43" fmla="*/ 811 h 993"/>
                <a:gd name="T44" fmla="*/ 923 w 987"/>
                <a:gd name="T45" fmla="*/ 730 h 993"/>
                <a:gd name="T46" fmla="*/ 964 w 987"/>
                <a:gd name="T47" fmla="*/ 642 h 993"/>
                <a:gd name="T48" fmla="*/ 982 w 987"/>
                <a:gd name="T49" fmla="*/ 543 h 993"/>
                <a:gd name="T50" fmla="*/ 987 w 987"/>
                <a:gd name="T51" fmla="*/ 496 h 993"/>
                <a:gd name="T52" fmla="*/ 976 w 987"/>
                <a:gd name="T53" fmla="*/ 403 h 993"/>
                <a:gd name="T54" fmla="*/ 952 w 987"/>
                <a:gd name="T55" fmla="*/ 315 h 993"/>
                <a:gd name="T56" fmla="*/ 912 w 987"/>
                <a:gd name="T57" fmla="*/ 233 h 993"/>
                <a:gd name="T58" fmla="*/ 859 w 987"/>
                <a:gd name="T59" fmla="*/ 163 h 993"/>
                <a:gd name="T60" fmla="*/ 795 w 987"/>
                <a:gd name="T61" fmla="*/ 105 h 993"/>
                <a:gd name="T62" fmla="*/ 725 w 987"/>
                <a:gd name="T63" fmla="*/ 58 h 993"/>
                <a:gd name="T64" fmla="*/ 643 w 987"/>
                <a:gd name="T65" fmla="*/ 23 h 993"/>
                <a:gd name="T66" fmla="*/ 555 w 987"/>
                <a:gd name="T67" fmla="*/ 0 h 9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7"/>
                <a:gd name="T103" fmla="*/ 0 h 993"/>
                <a:gd name="T104" fmla="*/ 987 w 987"/>
                <a:gd name="T105" fmla="*/ 993 h 9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7" h="993">
                  <a:moveTo>
                    <a:pt x="555" y="0"/>
                  </a:moveTo>
                  <a:lnTo>
                    <a:pt x="555" y="0"/>
                  </a:lnTo>
                  <a:lnTo>
                    <a:pt x="491" y="0"/>
                  </a:lnTo>
                  <a:lnTo>
                    <a:pt x="438" y="0"/>
                  </a:lnTo>
                  <a:lnTo>
                    <a:pt x="392" y="5"/>
                  </a:lnTo>
                  <a:lnTo>
                    <a:pt x="345" y="17"/>
                  </a:lnTo>
                  <a:lnTo>
                    <a:pt x="298" y="35"/>
                  </a:lnTo>
                  <a:lnTo>
                    <a:pt x="257" y="58"/>
                  </a:lnTo>
                  <a:lnTo>
                    <a:pt x="216" y="81"/>
                  </a:lnTo>
                  <a:lnTo>
                    <a:pt x="176" y="111"/>
                  </a:lnTo>
                  <a:lnTo>
                    <a:pt x="141" y="146"/>
                  </a:lnTo>
                  <a:lnTo>
                    <a:pt x="111" y="181"/>
                  </a:lnTo>
                  <a:lnTo>
                    <a:pt x="82" y="216"/>
                  </a:lnTo>
                  <a:lnTo>
                    <a:pt x="59" y="257"/>
                  </a:lnTo>
                  <a:lnTo>
                    <a:pt x="35" y="303"/>
                  </a:lnTo>
                  <a:lnTo>
                    <a:pt x="18" y="344"/>
                  </a:lnTo>
                  <a:lnTo>
                    <a:pt x="6" y="397"/>
                  </a:lnTo>
                  <a:lnTo>
                    <a:pt x="0" y="443"/>
                  </a:lnTo>
                  <a:lnTo>
                    <a:pt x="0" y="496"/>
                  </a:lnTo>
                  <a:lnTo>
                    <a:pt x="0" y="566"/>
                  </a:lnTo>
                  <a:lnTo>
                    <a:pt x="18" y="630"/>
                  </a:lnTo>
                  <a:lnTo>
                    <a:pt x="41" y="695"/>
                  </a:lnTo>
                  <a:lnTo>
                    <a:pt x="70" y="753"/>
                  </a:lnTo>
                  <a:lnTo>
                    <a:pt x="105" y="806"/>
                  </a:lnTo>
                  <a:lnTo>
                    <a:pt x="152" y="852"/>
                  </a:lnTo>
                  <a:lnTo>
                    <a:pt x="205" y="899"/>
                  </a:lnTo>
                  <a:lnTo>
                    <a:pt x="257" y="934"/>
                  </a:lnTo>
                  <a:lnTo>
                    <a:pt x="310" y="958"/>
                  </a:lnTo>
                  <a:lnTo>
                    <a:pt x="368" y="975"/>
                  </a:lnTo>
                  <a:lnTo>
                    <a:pt x="427" y="987"/>
                  </a:lnTo>
                  <a:lnTo>
                    <a:pt x="491" y="993"/>
                  </a:lnTo>
                  <a:lnTo>
                    <a:pt x="544" y="987"/>
                  </a:lnTo>
                  <a:lnTo>
                    <a:pt x="590" y="981"/>
                  </a:lnTo>
                  <a:lnTo>
                    <a:pt x="637" y="969"/>
                  </a:lnTo>
                  <a:lnTo>
                    <a:pt x="684" y="952"/>
                  </a:lnTo>
                  <a:lnTo>
                    <a:pt x="725" y="934"/>
                  </a:lnTo>
                  <a:lnTo>
                    <a:pt x="765" y="905"/>
                  </a:lnTo>
                  <a:lnTo>
                    <a:pt x="806" y="876"/>
                  </a:lnTo>
                  <a:lnTo>
                    <a:pt x="841" y="847"/>
                  </a:lnTo>
                  <a:lnTo>
                    <a:pt x="871" y="811"/>
                  </a:lnTo>
                  <a:lnTo>
                    <a:pt x="900" y="771"/>
                  </a:lnTo>
                  <a:lnTo>
                    <a:pt x="923" y="730"/>
                  </a:lnTo>
                  <a:lnTo>
                    <a:pt x="947" y="689"/>
                  </a:lnTo>
                  <a:lnTo>
                    <a:pt x="964" y="642"/>
                  </a:lnTo>
                  <a:lnTo>
                    <a:pt x="976" y="595"/>
                  </a:lnTo>
                  <a:lnTo>
                    <a:pt x="982" y="543"/>
                  </a:lnTo>
                  <a:lnTo>
                    <a:pt x="987" y="496"/>
                  </a:lnTo>
                  <a:lnTo>
                    <a:pt x="982" y="449"/>
                  </a:lnTo>
                  <a:lnTo>
                    <a:pt x="976" y="403"/>
                  </a:lnTo>
                  <a:lnTo>
                    <a:pt x="964" y="356"/>
                  </a:lnTo>
                  <a:lnTo>
                    <a:pt x="952" y="315"/>
                  </a:lnTo>
                  <a:lnTo>
                    <a:pt x="935" y="274"/>
                  </a:lnTo>
                  <a:lnTo>
                    <a:pt x="912" y="233"/>
                  </a:lnTo>
                  <a:lnTo>
                    <a:pt x="888" y="198"/>
                  </a:lnTo>
                  <a:lnTo>
                    <a:pt x="859" y="163"/>
                  </a:lnTo>
                  <a:lnTo>
                    <a:pt x="830" y="134"/>
                  </a:lnTo>
                  <a:lnTo>
                    <a:pt x="795" y="105"/>
                  </a:lnTo>
                  <a:lnTo>
                    <a:pt x="760" y="81"/>
                  </a:lnTo>
                  <a:lnTo>
                    <a:pt x="725" y="58"/>
                  </a:lnTo>
                  <a:lnTo>
                    <a:pt x="684" y="35"/>
                  </a:lnTo>
                  <a:lnTo>
                    <a:pt x="643" y="23"/>
                  </a:lnTo>
                  <a:lnTo>
                    <a:pt x="596" y="11"/>
                  </a:lnTo>
                  <a:lnTo>
                    <a:pt x="555" y="0"/>
                  </a:lnTo>
                  <a:close/>
                </a:path>
              </a:pathLst>
            </a:custGeom>
            <a:solidFill>
              <a:srgbClr val="000000"/>
            </a:solidFill>
            <a:ln w="9525">
              <a:noFill/>
              <a:round/>
              <a:headEnd/>
              <a:tailEnd/>
            </a:ln>
          </p:spPr>
          <p:txBody>
            <a:bodyPr/>
            <a:lstStyle/>
            <a:p>
              <a:endParaRPr lang="en-US" dirty="0"/>
            </a:p>
          </p:txBody>
        </p:sp>
        <p:sp>
          <p:nvSpPr>
            <p:cNvPr id="73" name="Freeform 440"/>
            <p:cNvSpPr>
              <a:spLocks/>
            </p:cNvSpPr>
            <p:nvPr/>
          </p:nvSpPr>
          <p:spPr bwMode="auto">
            <a:xfrm>
              <a:off x="3820" y="901"/>
              <a:ext cx="876" cy="882"/>
            </a:xfrm>
            <a:custGeom>
              <a:avLst/>
              <a:gdLst>
                <a:gd name="T0" fmla="*/ 496 w 876"/>
                <a:gd name="T1" fmla="*/ 6 h 882"/>
                <a:gd name="T2" fmla="*/ 438 w 876"/>
                <a:gd name="T3" fmla="*/ 0 h 882"/>
                <a:gd name="T4" fmla="*/ 350 w 876"/>
                <a:gd name="T5" fmla="*/ 12 h 882"/>
                <a:gd name="T6" fmla="*/ 269 w 876"/>
                <a:gd name="T7" fmla="*/ 35 h 882"/>
                <a:gd name="T8" fmla="*/ 193 w 876"/>
                <a:gd name="T9" fmla="*/ 76 h 882"/>
                <a:gd name="T10" fmla="*/ 128 w 876"/>
                <a:gd name="T11" fmla="*/ 129 h 882"/>
                <a:gd name="T12" fmla="*/ 76 w 876"/>
                <a:gd name="T13" fmla="*/ 193 h 882"/>
                <a:gd name="T14" fmla="*/ 35 w 876"/>
                <a:gd name="T15" fmla="*/ 269 h 882"/>
                <a:gd name="T16" fmla="*/ 12 w 876"/>
                <a:gd name="T17" fmla="*/ 351 h 882"/>
                <a:gd name="T18" fmla="*/ 0 w 876"/>
                <a:gd name="T19" fmla="*/ 444 h 882"/>
                <a:gd name="T20" fmla="*/ 6 w 876"/>
                <a:gd name="T21" fmla="*/ 502 h 882"/>
                <a:gd name="T22" fmla="*/ 35 w 876"/>
                <a:gd name="T23" fmla="*/ 619 h 882"/>
                <a:gd name="T24" fmla="*/ 99 w 876"/>
                <a:gd name="T25" fmla="*/ 719 h 882"/>
                <a:gd name="T26" fmla="*/ 181 w 876"/>
                <a:gd name="T27" fmla="*/ 800 h 882"/>
                <a:gd name="T28" fmla="*/ 228 w 876"/>
                <a:gd name="T29" fmla="*/ 830 h 882"/>
                <a:gd name="T30" fmla="*/ 327 w 876"/>
                <a:gd name="T31" fmla="*/ 870 h 882"/>
                <a:gd name="T32" fmla="*/ 438 w 876"/>
                <a:gd name="T33" fmla="*/ 882 h 882"/>
                <a:gd name="T34" fmla="*/ 485 w 876"/>
                <a:gd name="T35" fmla="*/ 882 h 882"/>
                <a:gd name="T36" fmla="*/ 566 w 876"/>
                <a:gd name="T37" fmla="*/ 865 h 882"/>
                <a:gd name="T38" fmla="*/ 648 w 876"/>
                <a:gd name="T39" fmla="*/ 830 h 882"/>
                <a:gd name="T40" fmla="*/ 718 w 876"/>
                <a:gd name="T41" fmla="*/ 783 h 882"/>
                <a:gd name="T42" fmla="*/ 777 w 876"/>
                <a:gd name="T43" fmla="*/ 724 h 882"/>
                <a:gd name="T44" fmla="*/ 823 w 876"/>
                <a:gd name="T45" fmla="*/ 654 h 882"/>
                <a:gd name="T46" fmla="*/ 859 w 876"/>
                <a:gd name="T47" fmla="*/ 573 h 882"/>
                <a:gd name="T48" fmla="*/ 876 w 876"/>
                <a:gd name="T49" fmla="*/ 485 h 882"/>
                <a:gd name="T50" fmla="*/ 876 w 876"/>
                <a:gd name="T51" fmla="*/ 444 h 882"/>
                <a:gd name="T52" fmla="*/ 870 w 876"/>
                <a:gd name="T53" fmla="*/ 362 h 882"/>
                <a:gd name="T54" fmla="*/ 847 w 876"/>
                <a:gd name="T55" fmla="*/ 280 h 882"/>
                <a:gd name="T56" fmla="*/ 812 w 876"/>
                <a:gd name="T57" fmla="*/ 210 h 882"/>
                <a:gd name="T58" fmla="*/ 712 w 876"/>
                <a:gd name="T59" fmla="*/ 94 h 882"/>
                <a:gd name="T60" fmla="*/ 607 w 876"/>
                <a:gd name="T61" fmla="*/ 35 h 882"/>
                <a:gd name="T62" fmla="*/ 531 w 876"/>
                <a:gd name="T63" fmla="*/ 12 h 882"/>
                <a:gd name="T64" fmla="*/ 496 w 876"/>
                <a:gd name="T65" fmla="*/ 6 h 8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76"/>
                <a:gd name="T100" fmla="*/ 0 h 882"/>
                <a:gd name="T101" fmla="*/ 876 w 876"/>
                <a:gd name="T102" fmla="*/ 882 h 8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76" h="882">
                  <a:moveTo>
                    <a:pt x="496" y="6"/>
                  </a:moveTo>
                  <a:lnTo>
                    <a:pt x="496" y="6"/>
                  </a:lnTo>
                  <a:lnTo>
                    <a:pt x="438" y="0"/>
                  </a:lnTo>
                  <a:lnTo>
                    <a:pt x="391" y="0"/>
                  </a:lnTo>
                  <a:lnTo>
                    <a:pt x="350" y="12"/>
                  </a:lnTo>
                  <a:lnTo>
                    <a:pt x="309" y="18"/>
                  </a:lnTo>
                  <a:lnTo>
                    <a:pt x="269" y="35"/>
                  </a:lnTo>
                  <a:lnTo>
                    <a:pt x="228" y="53"/>
                  </a:lnTo>
                  <a:lnTo>
                    <a:pt x="193" y="76"/>
                  </a:lnTo>
                  <a:lnTo>
                    <a:pt x="158" y="99"/>
                  </a:lnTo>
                  <a:lnTo>
                    <a:pt x="128" y="129"/>
                  </a:lnTo>
                  <a:lnTo>
                    <a:pt x="99" y="164"/>
                  </a:lnTo>
                  <a:lnTo>
                    <a:pt x="76" y="193"/>
                  </a:lnTo>
                  <a:lnTo>
                    <a:pt x="52" y="234"/>
                  </a:lnTo>
                  <a:lnTo>
                    <a:pt x="35" y="269"/>
                  </a:lnTo>
                  <a:lnTo>
                    <a:pt x="17" y="310"/>
                  </a:lnTo>
                  <a:lnTo>
                    <a:pt x="12" y="351"/>
                  </a:lnTo>
                  <a:lnTo>
                    <a:pt x="0" y="397"/>
                  </a:lnTo>
                  <a:lnTo>
                    <a:pt x="0" y="444"/>
                  </a:lnTo>
                  <a:lnTo>
                    <a:pt x="6" y="502"/>
                  </a:lnTo>
                  <a:lnTo>
                    <a:pt x="17" y="567"/>
                  </a:lnTo>
                  <a:lnTo>
                    <a:pt x="35" y="619"/>
                  </a:lnTo>
                  <a:lnTo>
                    <a:pt x="64" y="672"/>
                  </a:lnTo>
                  <a:lnTo>
                    <a:pt x="99" y="719"/>
                  </a:lnTo>
                  <a:lnTo>
                    <a:pt x="134" y="765"/>
                  </a:lnTo>
                  <a:lnTo>
                    <a:pt x="181" y="800"/>
                  </a:lnTo>
                  <a:lnTo>
                    <a:pt x="228" y="830"/>
                  </a:lnTo>
                  <a:lnTo>
                    <a:pt x="280" y="853"/>
                  </a:lnTo>
                  <a:lnTo>
                    <a:pt x="327" y="870"/>
                  </a:lnTo>
                  <a:lnTo>
                    <a:pt x="385" y="882"/>
                  </a:lnTo>
                  <a:lnTo>
                    <a:pt x="438" y="882"/>
                  </a:lnTo>
                  <a:lnTo>
                    <a:pt x="485" y="882"/>
                  </a:lnTo>
                  <a:lnTo>
                    <a:pt x="526" y="876"/>
                  </a:lnTo>
                  <a:lnTo>
                    <a:pt x="566" y="865"/>
                  </a:lnTo>
                  <a:lnTo>
                    <a:pt x="607" y="847"/>
                  </a:lnTo>
                  <a:lnTo>
                    <a:pt x="648" y="830"/>
                  </a:lnTo>
                  <a:lnTo>
                    <a:pt x="683" y="812"/>
                  </a:lnTo>
                  <a:lnTo>
                    <a:pt x="718" y="783"/>
                  </a:lnTo>
                  <a:lnTo>
                    <a:pt x="748" y="754"/>
                  </a:lnTo>
                  <a:lnTo>
                    <a:pt x="777" y="724"/>
                  </a:lnTo>
                  <a:lnTo>
                    <a:pt x="800" y="689"/>
                  </a:lnTo>
                  <a:lnTo>
                    <a:pt x="823" y="654"/>
                  </a:lnTo>
                  <a:lnTo>
                    <a:pt x="841" y="613"/>
                  </a:lnTo>
                  <a:lnTo>
                    <a:pt x="859" y="573"/>
                  </a:lnTo>
                  <a:lnTo>
                    <a:pt x="870" y="532"/>
                  </a:lnTo>
                  <a:lnTo>
                    <a:pt x="876" y="485"/>
                  </a:lnTo>
                  <a:lnTo>
                    <a:pt x="876" y="444"/>
                  </a:lnTo>
                  <a:lnTo>
                    <a:pt x="876" y="403"/>
                  </a:lnTo>
                  <a:lnTo>
                    <a:pt x="870" y="362"/>
                  </a:lnTo>
                  <a:lnTo>
                    <a:pt x="859" y="321"/>
                  </a:lnTo>
                  <a:lnTo>
                    <a:pt x="847" y="280"/>
                  </a:lnTo>
                  <a:lnTo>
                    <a:pt x="829" y="245"/>
                  </a:lnTo>
                  <a:lnTo>
                    <a:pt x="812" y="210"/>
                  </a:lnTo>
                  <a:lnTo>
                    <a:pt x="765" y="152"/>
                  </a:lnTo>
                  <a:lnTo>
                    <a:pt x="712" y="94"/>
                  </a:lnTo>
                  <a:lnTo>
                    <a:pt x="642" y="53"/>
                  </a:lnTo>
                  <a:lnTo>
                    <a:pt x="607" y="35"/>
                  </a:lnTo>
                  <a:lnTo>
                    <a:pt x="572" y="23"/>
                  </a:lnTo>
                  <a:lnTo>
                    <a:pt x="531" y="12"/>
                  </a:lnTo>
                  <a:lnTo>
                    <a:pt x="496" y="6"/>
                  </a:lnTo>
                  <a:close/>
                </a:path>
              </a:pathLst>
            </a:custGeom>
            <a:solidFill>
              <a:srgbClr val="EDD6A5"/>
            </a:solidFill>
            <a:ln w="9525">
              <a:noFill/>
              <a:round/>
              <a:headEnd/>
              <a:tailEnd/>
            </a:ln>
          </p:spPr>
          <p:txBody>
            <a:bodyPr/>
            <a:lstStyle/>
            <a:p>
              <a:endParaRPr lang="en-US" dirty="0"/>
            </a:p>
          </p:txBody>
        </p:sp>
        <p:sp>
          <p:nvSpPr>
            <p:cNvPr id="74" name="Freeform 441"/>
            <p:cNvSpPr>
              <a:spLocks/>
            </p:cNvSpPr>
            <p:nvPr/>
          </p:nvSpPr>
          <p:spPr bwMode="auto">
            <a:xfrm>
              <a:off x="4048" y="907"/>
              <a:ext cx="648" cy="876"/>
            </a:xfrm>
            <a:custGeom>
              <a:avLst/>
              <a:gdLst>
                <a:gd name="T0" fmla="*/ 268 w 648"/>
                <a:gd name="T1" fmla="*/ 0 h 876"/>
                <a:gd name="T2" fmla="*/ 362 w 648"/>
                <a:gd name="T3" fmla="*/ 64 h 876"/>
                <a:gd name="T4" fmla="*/ 432 w 648"/>
                <a:gd name="T5" fmla="*/ 158 h 876"/>
                <a:gd name="T6" fmla="*/ 479 w 648"/>
                <a:gd name="T7" fmla="*/ 269 h 876"/>
                <a:gd name="T8" fmla="*/ 496 w 648"/>
                <a:gd name="T9" fmla="*/ 385 h 876"/>
                <a:gd name="T10" fmla="*/ 496 w 648"/>
                <a:gd name="T11" fmla="*/ 432 h 876"/>
                <a:gd name="T12" fmla="*/ 479 w 648"/>
                <a:gd name="T13" fmla="*/ 520 h 876"/>
                <a:gd name="T14" fmla="*/ 444 w 648"/>
                <a:gd name="T15" fmla="*/ 596 h 876"/>
                <a:gd name="T16" fmla="*/ 397 w 648"/>
                <a:gd name="T17" fmla="*/ 666 h 876"/>
                <a:gd name="T18" fmla="*/ 338 w 648"/>
                <a:gd name="T19" fmla="*/ 730 h 876"/>
                <a:gd name="T20" fmla="*/ 268 w 648"/>
                <a:gd name="T21" fmla="*/ 777 h 876"/>
                <a:gd name="T22" fmla="*/ 187 w 648"/>
                <a:gd name="T23" fmla="*/ 812 h 876"/>
                <a:gd name="T24" fmla="*/ 105 w 648"/>
                <a:gd name="T25" fmla="*/ 829 h 876"/>
                <a:gd name="T26" fmla="*/ 58 w 648"/>
                <a:gd name="T27" fmla="*/ 829 h 876"/>
                <a:gd name="T28" fmla="*/ 0 w 648"/>
                <a:gd name="T29" fmla="*/ 824 h 876"/>
                <a:gd name="T30" fmla="*/ 99 w 648"/>
                <a:gd name="T31" fmla="*/ 864 h 876"/>
                <a:gd name="T32" fmla="*/ 210 w 648"/>
                <a:gd name="T33" fmla="*/ 876 h 876"/>
                <a:gd name="T34" fmla="*/ 257 w 648"/>
                <a:gd name="T35" fmla="*/ 876 h 876"/>
                <a:gd name="T36" fmla="*/ 338 w 648"/>
                <a:gd name="T37" fmla="*/ 859 h 876"/>
                <a:gd name="T38" fmla="*/ 420 w 648"/>
                <a:gd name="T39" fmla="*/ 824 h 876"/>
                <a:gd name="T40" fmla="*/ 490 w 648"/>
                <a:gd name="T41" fmla="*/ 777 h 876"/>
                <a:gd name="T42" fmla="*/ 549 w 648"/>
                <a:gd name="T43" fmla="*/ 718 h 876"/>
                <a:gd name="T44" fmla="*/ 595 w 648"/>
                <a:gd name="T45" fmla="*/ 648 h 876"/>
                <a:gd name="T46" fmla="*/ 631 w 648"/>
                <a:gd name="T47" fmla="*/ 567 h 876"/>
                <a:gd name="T48" fmla="*/ 648 w 648"/>
                <a:gd name="T49" fmla="*/ 479 h 876"/>
                <a:gd name="T50" fmla="*/ 648 w 648"/>
                <a:gd name="T51" fmla="*/ 438 h 876"/>
                <a:gd name="T52" fmla="*/ 642 w 648"/>
                <a:gd name="T53" fmla="*/ 356 h 876"/>
                <a:gd name="T54" fmla="*/ 619 w 648"/>
                <a:gd name="T55" fmla="*/ 274 h 876"/>
                <a:gd name="T56" fmla="*/ 584 w 648"/>
                <a:gd name="T57" fmla="*/ 204 h 876"/>
                <a:gd name="T58" fmla="*/ 484 w 648"/>
                <a:gd name="T59" fmla="*/ 88 h 876"/>
                <a:gd name="T60" fmla="*/ 379 w 648"/>
                <a:gd name="T61" fmla="*/ 29 h 876"/>
                <a:gd name="T62" fmla="*/ 303 w 648"/>
                <a:gd name="T63" fmla="*/ 6 h 876"/>
                <a:gd name="T64" fmla="*/ 268 w 648"/>
                <a:gd name="T65" fmla="*/ 0 h 87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8"/>
                <a:gd name="T100" fmla="*/ 0 h 876"/>
                <a:gd name="T101" fmla="*/ 648 w 648"/>
                <a:gd name="T102" fmla="*/ 876 h 87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8" h="876">
                  <a:moveTo>
                    <a:pt x="268" y="0"/>
                  </a:moveTo>
                  <a:lnTo>
                    <a:pt x="268" y="0"/>
                  </a:lnTo>
                  <a:lnTo>
                    <a:pt x="315" y="29"/>
                  </a:lnTo>
                  <a:lnTo>
                    <a:pt x="362" y="64"/>
                  </a:lnTo>
                  <a:lnTo>
                    <a:pt x="397" y="111"/>
                  </a:lnTo>
                  <a:lnTo>
                    <a:pt x="432" y="158"/>
                  </a:lnTo>
                  <a:lnTo>
                    <a:pt x="461" y="210"/>
                  </a:lnTo>
                  <a:lnTo>
                    <a:pt x="479" y="269"/>
                  </a:lnTo>
                  <a:lnTo>
                    <a:pt x="490" y="327"/>
                  </a:lnTo>
                  <a:lnTo>
                    <a:pt x="496" y="385"/>
                  </a:lnTo>
                  <a:lnTo>
                    <a:pt x="496" y="432"/>
                  </a:lnTo>
                  <a:lnTo>
                    <a:pt x="490" y="479"/>
                  </a:lnTo>
                  <a:lnTo>
                    <a:pt x="479" y="520"/>
                  </a:lnTo>
                  <a:lnTo>
                    <a:pt x="461" y="561"/>
                  </a:lnTo>
                  <a:lnTo>
                    <a:pt x="444" y="596"/>
                  </a:lnTo>
                  <a:lnTo>
                    <a:pt x="420" y="637"/>
                  </a:lnTo>
                  <a:lnTo>
                    <a:pt x="397" y="666"/>
                  </a:lnTo>
                  <a:lnTo>
                    <a:pt x="368" y="701"/>
                  </a:lnTo>
                  <a:lnTo>
                    <a:pt x="338" y="730"/>
                  </a:lnTo>
                  <a:lnTo>
                    <a:pt x="303" y="753"/>
                  </a:lnTo>
                  <a:lnTo>
                    <a:pt x="268" y="777"/>
                  </a:lnTo>
                  <a:lnTo>
                    <a:pt x="227" y="794"/>
                  </a:lnTo>
                  <a:lnTo>
                    <a:pt x="187" y="812"/>
                  </a:lnTo>
                  <a:lnTo>
                    <a:pt x="146" y="818"/>
                  </a:lnTo>
                  <a:lnTo>
                    <a:pt x="105" y="829"/>
                  </a:lnTo>
                  <a:lnTo>
                    <a:pt x="58" y="829"/>
                  </a:lnTo>
                  <a:lnTo>
                    <a:pt x="0" y="824"/>
                  </a:lnTo>
                  <a:lnTo>
                    <a:pt x="52" y="847"/>
                  </a:lnTo>
                  <a:lnTo>
                    <a:pt x="99" y="864"/>
                  </a:lnTo>
                  <a:lnTo>
                    <a:pt x="157" y="876"/>
                  </a:lnTo>
                  <a:lnTo>
                    <a:pt x="210" y="876"/>
                  </a:lnTo>
                  <a:lnTo>
                    <a:pt x="257" y="876"/>
                  </a:lnTo>
                  <a:lnTo>
                    <a:pt x="298" y="870"/>
                  </a:lnTo>
                  <a:lnTo>
                    <a:pt x="338" y="859"/>
                  </a:lnTo>
                  <a:lnTo>
                    <a:pt x="379" y="841"/>
                  </a:lnTo>
                  <a:lnTo>
                    <a:pt x="420" y="824"/>
                  </a:lnTo>
                  <a:lnTo>
                    <a:pt x="455" y="806"/>
                  </a:lnTo>
                  <a:lnTo>
                    <a:pt x="490" y="777"/>
                  </a:lnTo>
                  <a:lnTo>
                    <a:pt x="520" y="748"/>
                  </a:lnTo>
                  <a:lnTo>
                    <a:pt x="549" y="718"/>
                  </a:lnTo>
                  <a:lnTo>
                    <a:pt x="572" y="683"/>
                  </a:lnTo>
                  <a:lnTo>
                    <a:pt x="595" y="648"/>
                  </a:lnTo>
                  <a:lnTo>
                    <a:pt x="613" y="607"/>
                  </a:lnTo>
                  <a:lnTo>
                    <a:pt x="631" y="567"/>
                  </a:lnTo>
                  <a:lnTo>
                    <a:pt x="642" y="526"/>
                  </a:lnTo>
                  <a:lnTo>
                    <a:pt x="648" y="479"/>
                  </a:lnTo>
                  <a:lnTo>
                    <a:pt x="648" y="438"/>
                  </a:lnTo>
                  <a:lnTo>
                    <a:pt x="648" y="397"/>
                  </a:lnTo>
                  <a:lnTo>
                    <a:pt x="642" y="356"/>
                  </a:lnTo>
                  <a:lnTo>
                    <a:pt x="631" y="315"/>
                  </a:lnTo>
                  <a:lnTo>
                    <a:pt x="619" y="274"/>
                  </a:lnTo>
                  <a:lnTo>
                    <a:pt x="601" y="239"/>
                  </a:lnTo>
                  <a:lnTo>
                    <a:pt x="584" y="204"/>
                  </a:lnTo>
                  <a:lnTo>
                    <a:pt x="537" y="146"/>
                  </a:lnTo>
                  <a:lnTo>
                    <a:pt x="484" y="88"/>
                  </a:lnTo>
                  <a:lnTo>
                    <a:pt x="414" y="47"/>
                  </a:lnTo>
                  <a:lnTo>
                    <a:pt x="379" y="29"/>
                  </a:lnTo>
                  <a:lnTo>
                    <a:pt x="344" y="17"/>
                  </a:lnTo>
                  <a:lnTo>
                    <a:pt x="303" y="6"/>
                  </a:lnTo>
                  <a:lnTo>
                    <a:pt x="268" y="0"/>
                  </a:lnTo>
                  <a:close/>
                </a:path>
              </a:pathLst>
            </a:custGeom>
            <a:solidFill>
              <a:srgbClr val="D6C192"/>
            </a:solidFill>
            <a:ln w="9525">
              <a:noFill/>
              <a:round/>
              <a:headEnd/>
              <a:tailEnd/>
            </a:ln>
          </p:spPr>
          <p:txBody>
            <a:bodyPr/>
            <a:lstStyle/>
            <a:p>
              <a:endParaRPr lang="en-US" dirty="0"/>
            </a:p>
          </p:txBody>
        </p:sp>
        <p:sp>
          <p:nvSpPr>
            <p:cNvPr id="75" name="Freeform 442"/>
            <p:cNvSpPr>
              <a:spLocks/>
            </p:cNvSpPr>
            <p:nvPr/>
          </p:nvSpPr>
          <p:spPr bwMode="auto">
            <a:xfrm>
              <a:off x="3820" y="901"/>
              <a:ext cx="724" cy="835"/>
            </a:xfrm>
            <a:custGeom>
              <a:avLst/>
              <a:gdLst>
                <a:gd name="T0" fmla="*/ 724 w 724"/>
                <a:gd name="T1" fmla="*/ 391 h 835"/>
                <a:gd name="T2" fmla="*/ 724 w 724"/>
                <a:gd name="T3" fmla="*/ 391 h 835"/>
                <a:gd name="T4" fmla="*/ 718 w 724"/>
                <a:gd name="T5" fmla="*/ 333 h 835"/>
                <a:gd name="T6" fmla="*/ 707 w 724"/>
                <a:gd name="T7" fmla="*/ 275 h 835"/>
                <a:gd name="T8" fmla="*/ 689 w 724"/>
                <a:gd name="T9" fmla="*/ 216 h 835"/>
                <a:gd name="T10" fmla="*/ 660 w 724"/>
                <a:gd name="T11" fmla="*/ 164 h 835"/>
                <a:gd name="T12" fmla="*/ 625 w 724"/>
                <a:gd name="T13" fmla="*/ 117 h 835"/>
                <a:gd name="T14" fmla="*/ 590 w 724"/>
                <a:gd name="T15" fmla="*/ 70 h 835"/>
                <a:gd name="T16" fmla="*/ 543 w 724"/>
                <a:gd name="T17" fmla="*/ 35 h 835"/>
                <a:gd name="T18" fmla="*/ 496 w 724"/>
                <a:gd name="T19" fmla="*/ 6 h 835"/>
                <a:gd name="T20" fmla="*/ 496 w 724"/>
                <a:gd name="T21" fmla="*/ 6 h 835"/>
                <a:gd name="T22" fmla="*/ 438 w 724"/>
                <a:gd name="T23" fmla="*/ 0 h 835"/>
                <a:gd name="T24" fmla="*/ 438 w 724"/>
                <a:gd name="T25" fmla="*/ 0 h 835"/>
                <a:gd name="T26" fmla="*/ 391 w 724"/>
                <a:gd name="T27" fmla="*/ 0 h 835"/>
                <a:gd name="T28" fmla="*/ 350 w 724"/>
                <a:gd name="T29" fmla="*/ 12 h 835"/>
                <a:gd name="T30" fmla="*/ 309 w 724"/>
                <a:gd name="T31" fmla="*/ 18 h 835"/>
                <a:gd name="T32" fmla="*/ 269 w 724"/>
                <a:gd name="T33" fmla="*/ 35 h 835"/>
                <a:gd name="T34" fmla="*/ 228 w 724"/>
                <a:gd name="T35" fmla="*/ 53 h 835"/>
                <a:gd name="T36" fmla="*/ 193 w 724"/>
                <a:gd name="T37" fmla="*/ 76 h 835"/>
                <a:gd name="T38" fmla="*/ 158 w 724"/>
                <a:gd name="T39" fmla="*/ 99 h 835"/>
                <a:gd name="T40" fmla="*/ 128 w 724"/>
                <a:gd name="T41" fmla="*/ 129 h 835"/>
                <a:gd name="T42" fmla="*/ 99 w 724"/>
                <a:gd name="T43" fmla="*/ 164 h 835"/>
                <a:gd name="T44" fmla="*/ 76 w 724"/>
                <a:gd name="T45" fmla="*/ 193 h 835"/>
                <a:gd name="T46" fmla="*/ 52 w 724"/>
                <a:gd name="T47" fmla="*/ 234 h 835"/>
                <a:gd name="T48" fmla="*/ 35 w 724"/>
                <a:gd name="T49" fmla="*/ 269 h 835"/>
                <a:gd name="T50" fmla="*/ 17 w 724"/>
                <a:gd name="T51" fmla="*/ 310 h 835"/>
                <a:gd name="T52" fmla="*/ 12 w 724"/>
                <a:gd name="T53" fmla="*/ 351 h 835"/>
                <a:gd name="T54" fmla="*/ 0 w 724"/>
                <a:gd name="T55" fmla="*/ 397 h 835"/>
                <a:gd name="T56" fmla="*/ 0 w 724"/>
                <a:gd name="T57" fmla="*/ 444 h 835"/>
                <a:gd name="T58" fmla="*/ 0 w 724"/>
                <a:gd name="T59" fmla="*/ 444 h 835"/>
                <a:gd name="T60" fmla="*/ 6 w 724"/>
                <a:gd name="T61" fmla="*/ 502 h 835"/>
                <a:gd name="T62" fmla="*/ 17 w 724"/>
                <a:gd name="T63" fmla="*/ 567 h 835"/>
                <a:gd name="T64" fmla="*/ 35 w 724"/>
                <a:gd name="T65" fmla="*/ 619 h 835"/>
                <a:gd name="T66" fmla="*/ 64 w 724"/>
                <a:gd name="T67" fmla="*/ 672 h 835"/>
                <a:gd name="T68" fmla="*/ 99 w 724"/>
                <a:gd name="T69" fmla="*/ 719 h 835"/>
                <a:gd name="T70" fmla="*/ 134 w 724"/>
                <a:gd name="T71" fmla="*/ 765 h 835"/>
                <a:gd name="T72" fmla="*/ 181 w 724"/>
                <a:gd name="T73" fmla="*/ 800 h 835"/>
                <a:gd name="T74" fmla="*/ 228 w 724"/>
                <a:gd name="T75" fmla="*/ 830 h 835"/>
                <a:gd name="T76" fmla="*/ 228 w 724"/>
                <a:gd name="T77" fmla="*/ 830 h 835"/>
                <a:gd name="T78" fmla="*/ 286 w 724"/>
                <a:gd name="T79" fmla="*/ 835 h 835"/>
                <a:gd name="T80" fmla="*/ 286 w 724"/>
                <a:gd name="T81" fmla="*/ 835 h 835"/>
                <a:gd name="T82" fmla="*/ 333 w 724"/>
                <a:gd name="T83" fmla="*/ 835 h 835"/>
                <a:gd name="T84" fmla="*/ 374 w 724"/>
                <a:gd name="T85" fmla="*/ 824 h 835"/>
                <a:gd name="T86" fmla="*/ 415 w 724"/>
                <a:gd name="T87" fmla="*/ 818 h 835"/>
                <a:gd name="T88" fmla="*/ 455 w 724"/>
                <a:gd name="T89" fmla="*/ 800 h 835"/>
                <a:gd name="T90" fmla="*/ 496 w 724"/>
                <a:gd name="T91" fmla="*/ 783 h 835"/>
                <a:gd name="T92" fmla="*/ 531 w 724"/>
                <a:gd name="T93" fmla="*/ 759 h 835"/>
                <a:gd name="T94" fmla="*/ 566 w 724"/>
                <a:gd name="T95" fmla="*/ 736 h 835"/>
                <a:gd name="T96" fmla="*/ 596 w 724"/>
                <a:gd name="T97" fmla="*/ 707 h 835"/>
                <a:gd name="T98" fmla="*/ 625 w 724"/>
                <a:gd name="T99" fmla="*/ 672 h 835"/>
                <a:gd name="T100" fmla="*/ 648 w 724"/>
                <a:gd name="T101" fmla="*/ 643 h 835"/>
                <a:gd name="T102" fmla="*/ 672 w 724"/>
                <a:gd name="T103" fmla="*/ 602 h 835"/>
                <a:gd name="T104" fmla="*/ 689 w 724"/>
                <a:gd name="T105" fmla="*/ 567 h 835"/>
                <a:gd name="T106" fmla="*/ 707 w 724"/>
                <a:gd name="T107" fmla="*/ 526 h 835"/>
                <a:gd name="T108" fmla="*/ 718 w 724"/>
                <a:gd name="T109" fmla="*/ 485 h 835"/>
                <a:gd name="T110" fmla="*/ 724 w 724"/>
                <a:gd name="T111" fmla="*/ 438 h 835"/>
                <a:gd name="T112" fmla="*/ 724 w 724"/>
                <a:gd name="T113" fmla="*/ 391 h 835"/>
                <a:gd name="T114" fmla="*/ 724 w 724"/>
                <a:gd name="T115" fmla="*/ 391 h 83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24"/>
                <a:gd name="T175" fmla="*/ 0 h 835"/>
                <a:gd name="T176" fmla="*/ 724 w 724"/>
                <a:gd name="T177" fmla="*/ 835 h 83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24" h="835">
                  <a:moveTo>
                    <a:pt x="724" y="391"/>
                  </a:moveTo>
                  <a:lnTo>
                    <a:pt x="724" y="391"/>
                  </a:lnTo>
                  <a:lnTo>
                    <a:pt x="718" y="333"/>
                  </a:lnTo>
                  <a:lnTo>
                    <a:pt x="707" y="275"/>
                  </a:lnTo>
                  <a:lnTo>
                    <a:pt x="689" y="216"/>
                  </a:lnTo>
                  <a:lnTo>
                    <a:pt x="660" y="164"/>
                  </a:lnTo>
                  <a:lnTo>
                    <a:pt x="625" y="117"/>
                  </a:lnTo>
                  <a:lnTo>
                    <a:pt x="590" y="70"/>
                  </a:lnTo>
                  <a:lnTo>
                    <a:pt x="543" y="35"/>
                  </a:lnTo>
                  <a:lnTo>
                    <a:pt x="496" y="6"/>
                  </a:lnTo>
                  <a:lnTo>
                    <a:pt x="438" y="0"/>
                  </a:lnTo>
                  <a:lnTo>
                    <a:pt x="391" y="0"/>
                  </a:lnTo>
                  <a:lnTo>
                    <a:pt x="350" y="12"/>
                  </a:lnTo>
                  <a:lnTo>
                    <a:pt x="309" y="18"/>
                  </a:lnTo>
                  <a:lnTo>
                    <a:pt x="269" y="35"/>
                  </a:lnTo>
                  <a:lnTo>
                    <a:pt x="228" y="53"/>
                  </a:lnTo>
                  <a:lnTo>
                    <a:pt x="193" y="76"/>
                  </a:lnTo>
                  <a:lnTo>
                    <a:pt x="158" y="99"/>
                  </a:lnTo>
                  <a:lnTo>
                    <a:pt x="128" y="129"/>
                  </a:lnTo>
                  <a:lnTo>
                    <a:pt x="99" y="164"/>
                  </a:lnTo>
                  <a:lnTo>
                    <a:pt x="76" y="193"/>
                  </a:lnTo>
                  <a:lnTo>
                    <a:pt x="52" y="234"/>
                  </a:lnTo>
                  <a:lnTo>
                    <a:pt x="35" y="269"/>
                  </a:lnTo>
                  <a:lnTo>
                    <a:pt x="17" y="310"/>
                  </a:lnTo>
                  <a:lnTo>
                    <a:pt x="12" y="351"/>
                  </a:lnTo>
                  <a:lnTo>
                    <a:pt x="0" y="397"/>
                  </a:lnTo>
                  <a:lnTo>
                    <a:pt x="0" y="444"/>
                  </a:lnTo>
                  <a:lnTo>
                    <a:pt x="6" y="502"/>
                  </a:lnTo>
                  <a:lnTo>
                    <a:pt x="17" y="567"/>
                  </a:lnTo>
                  <a:lnTo>
                    <a:pt x="35" y="619"/>
                  </a:lnTo>
                  <a:lnTo>
                    <a:pt x="64" y="672"/>
                  </a:lnTo>
                  <a:lnTo>
                    <a:pt x="99" y="719"/>
                  </a:lnTo>
                  <a:lnTo>
                    <a:pt x="134" y="765"/>
                  </a:lnTo>
                  <a:lnTo>
                    <a:pt x="181" y="800"/>
                  </a:lnTo>
                  <a:lnTo>
                    <a:pt x="228" y="830"/>
                  </a:lnTo>
                  <a:lnTo>
                    <a:pt x="286" y="835"/>
                  </a:lnTo>
                  <a:lnTo>
                    <a:pt x="333" y="835"/>
                  </a:lnTo>
                  <a:lnTo>
                    <a:pt x="374" y="824"/>
                  </a:lnTo>
                  <a:lnTo>
                    <a:pt x="415" y="818"/>
                  </a:lnTo>
                  <a:lnTo>
                    <a:pt x="455" y="800"/>
                  </a:lnTo>
                  <a:lnTo>
                    <a:pt x="496" y="783"/>
                  </a:lnTo>
                  <a:lnTo>
                    <a:pt x="531" y="759"/>
                  </a:lnTo>
                  <a:lnTo>
                    <a:pt x="566" y="736"/>
                  </a:lnTo>
                  <a:lnTo>
                    <a:pt x="596" y="707"/>
                  </a:lnTo>
                  <a:lnTo>
                    <a:pt x="625" y="672"/>
                  </a:lnTo>
                  <a:lnTo>
                    <a:pt x="648" y="643"/>
                  </a:lnTo>
                  <a:lnTo>
                    <a:pt x="672" y="602"/>
                  </a:lnTo>
                  <a:lnTo>
                    <a:pt x="689" y="567"/>
                  </a:lnTo>
                  <a:lnTo>
                    <a:pt x="707" y="526"/>
                  </a:lnTo>
                  <a:lnTo>
                    <a:pt x="718" y="485"/>
                  </a:lnTo>
                  <a:lnTo>
                    <a:pt x="724" y="438"/>
                  </a:lnTo>
                  <a:lnTo>
                    <a:pt x="724" y="391"/>
                  </a:lnTo>
                  <a:close/>
                </a:path>
              </a:pathLst>
            </a:custGeom>
            <a:solidFill>
              <a:srgbClr val="EDD6A5"/>
            </a:solidFill>
            <a:ln w="9525">
              <a:noFill/>
              <a:round/>
              <a:headEnd/>
              <a:tailEnd/>
            </a:ln>
          </p:spPr>
          <p:txBody>
            <a:bodyPr/>
            <a:lstStyle/>
            <a:p>
              <a:endParaRPr lang="en-US" dirty="0"/>
            </a:p>
          </p:txBody>
        </p:sp>
        <p:sp>
          <p:nvSpPr>
            <p:cNvPr id="76" name="Freeform 443"/>
            <p:cNvSpPr>
              <a:spLocks/>
            </p:cNvSpPr>
            <p:nvPr/>
          </p:nvSpPr>
          <p:spPr bwMode="auto">
            <a:xfrm>
              <a:off x="3867" y="1141"/>
              <a:ext cx="514" cy="490"/>
            </a:xfrm>
            <a:custGeom>
              <a:avLst/>
              <a:gdLst>
                <a:gd name="T0" fmla="*/ 514 w 514"/>
                <a:gd name="T1" fmla="*/ 245 h 490"/>
                <a:gd name="T2" fmla="*/ 514 w 514"/>
                <a:gd name="T3" fmla="*/ 245 h 490"/>
                <a:gd name="T4" fmla="*/ 508 w 514"/>
                <a:gd name="T5" fmla="*/ 298 h 490"/>
                <a:gd name="T6" fmla="*/ 490 w 514"/>
                <a:gd name="T7" fmla="*/ 344 h 490"/>
                <a:gd name="T8" fmla="*/ 467 w 514"/>
                <a:gd name="T9" fmla="*/ 385 h 490"/>
                <a:gd name="T10" fmla="*/ 438 w 514"/>
                <a:gd name="T11" fmla="*/ 420 h 490"/>
                <a:gd name="T12" fmla="*/ 397 w 514"/>
                <a:gd name="T13" fmla="*/ 449 h 490"/>
                <a:gd name="T14" fmla="*/ 356 w 514"/>
                <a:gd name="T15" fmla="*/ 473 h 490"/>
                <a:gd name="T16" fmla="*/ 309 w 514"/>
                <a:gd name="T17" fmla="*/ 490 h 490"/>
                <a:gd name="T18" fmla="*/ 257 w 514"/>
                <a:gd name="T19" fmla="*/ 490 h 490"/>
                <a:gd name="T20" fmla="*/ 257 w 514"/>
                <a:gd name="T21" fmla="*/ 490 h 490"/>
                <a:gd name="T22" fmla="*/ 204 w 514"/>
                <a:gd name="T23" fmla="*/ 490 h 490"/>
                <a:gd name="T24" fmla="*/ 157 w 514"/>
                <a:gd name="T25" fmla="*/ 473 h 490"/>
                <a:gd name="T26" fmla="*/ 116 w 514"/>
                <a:gd name="T27" fmla="*/ 449 h 490"/>
                <a:gd name="T28" fmla="*/ 76 w 514"/>
                <a:gd name="T29" fmla="*/ 420 h 490"/>
                <a:gd name="T30" fmla="*/ 46 w 514"/>
                <a:gd name="T31" fmla="*/ 385 h 490"/>
                <a:gd name="T32" fmla="*/ 23 w 514"/>
                <a:gd name="T33" fmla="*/ 344 h 490"/>
                <a:gd name="T34" fmla="*/ 5 w 514"/>
                <a:gd name="T35" fmla="*/ 298 h 490"/>
                <a:gd name="T36" fmla="*/ 0 w 514"/>
                <a:gd name="T37" fmla="*/ 245 h 490"/>
                <a:gd name="T38" fmla="*/ 0 w 514"/>
                <a:gd name="T39" fmla="*/ 245 h 490"/>
                <a:gd name="T40" fmla="*/ 5 w 514"/>
                <a:gd name="T41" fmla="*/ 198 h 490"/>
                <a:gd name="T42" fmla="*/ 23 w 514"/>
                <a:gd name="T43" fmla="*/ 151 h 490"/>
                <a:gd name="T44" fmla="*/ 46 w 514"/>
                <a:gd name="T45" fmla="*/ 111 h 490"/>
                <a:gd name="T46" fmla="*/ 76 w 514"/>
                <a:gd name="T47" fmla="*/ 70 h 490"/>
                <a:gd name="T48" fmla="*/ 116 w 514"/>
                <a:gd name="T49" fmla="*/ 40 h 490"/>
                <a:gd name="T50" fmla="*/ 157 w 514"/>
                <a:gd name="T51" fmla="*/ 17 h 490"/>
                <a:gd name="T52" fmla="*/ 204 w 514"/>
                <a:gd name="T53" fmla="*/ 5 h 490"/>
                <a:gd name="T54" fmla="*/ 257 w 514"/>
                <a:gd name="T55" fmla="*/ 0 h 490"/>
                <a:gd name="T56" fmla="*/ 257 w 514"/>
                <a:gd name="T57" fmla="*/ 0 h 490"/>
                <a:gd name="T58" fmla="*/ 309 w 514"/>
                <a:gd name="T59" fmla="*/ 5 h 490"/>
                <a:gd name="T60" fmla="*/ 356 w 514"/>
                <a:gd name="T61" fmla="*/ 17 h 490"/>
                <a:gd name="T62" fmla="*/ 397 w 514"/>
                <a:gd name="T63" fmla="*/ 40 h 490"/>
                <a:gd name="T64" fmla="*/ 438 w 514"/>
                <a:gd name="T65" fmla="*/ 70 h 490"/>
                <a:gd name="T66" fmla="*/ 467 w 514"/>
                <a:gd name="T67" fmla="*/ 111 h 490"/>
                <a:gd name="T68" fmla="*/ 490 w 514"/>
                <a:gd name="T69" fmla="*/ 151 h 490"/>
                <a:gd name="T70" fmla="*/ 508 w 514"/>
                <a:gd name="T71" fmla="*/ 198 h 490"/>
                <a:gd name="T72" fmla="*/ 514 w 514"/>
                <a:gd name="T73" fmla="*/ 245 h 490"/>
                <a:gd name="T74" fmla="*/ 514 w 514"/>
                <a:gd name="T75" fmla="*/ 245 h 4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14"/>
                <a:gd name="T115" fmla="*/ 0 h 490"/>
                <a:gd name="T116" fmla="*/ 514 w 514"/>
                <a:gd name="T117" fmla="*/ 490 h 4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14" h="490">
                  <a:moveTo>
                    <a:pt x="514" y="245"/>
                  </a:moveTo>
                  <a:lnTo>
                    <a:pt x="514" y="245"/>
                  </a:lnTo>
                  <a:lnTo>
                    <a:pt x="508" y="298"/>
                  </a:lnTo>
                  <a:lnTo>
                    <a:pt x="490" y="344"/>
                  </a:lnTo>
                  <a:lnTo>
                    <a:pt x="467" y="385"/>
                  </a:lnTo>
                  <a:lnTo>
                    <a:pt x="438" y="420"/>
                  </a:lnTo>
                  <a:lnTo>
                    <a:pt x="397" y="449"/>
                  </a:lnTo>
                  <a:lnTo>
                    <a:pt x="356" y="473"/>
                  </a:lnTo>
                  <a:lnTo>
                    <a:pt x="309" y="490"/>
                  </a:lnTo>
                  <a:lnTo>
                    <a:pt x="257" y="490"/>
                  </a:lnTo>
                  <a:lnTo>
                    <a:pt x="204" y="490"/>
                  </a:lnTo>
                  <a:lnTo>
                    <a:pt x="157" y="473"/>
                  </a:lnTo>
                  <a:lnTo>
                    <a:pt x="116" y="449"/>
                  </a:lnTo>
                  <a:lnTo>
                    <a:pt x="76" y="420"/>
                  </a:lnTo>
                  <a:lnTo>
                    <a:pt x="46" y="385"/>
                  </a:lnTo>
                  <a:lnTo>
                    <a:pt x="23" y="344"/>
                  </a:lnTo>
                  <a:lnTo>
                    <a:pt x="5" y="298"/>
                  </a:lnTo>
                  <a:lnTo>
                    <a:pt x="0" y="245"/>
                  </a:lnTo>
                  <a:lnTo>
                    <a:pt x="5" y="198"/>
                  </a:lnTo>
                  <a:lnTo>
                    <a:pt x="23" y="151"/>
                  </a:lnTo>
                  <a:lnTo>
                    <a:pt x="46" y="111"/>
                  </a:lnTo>
                  <a:lnTo>
                    <a:pt x="76" y="70"/>
                  </a:lnTo>
                  <a:lnTo>
                    <a:pt x="116" y="40"/>
                  </a:lnTo>
                  <a:lnTo>
                    <a:pt x="157" y="17"/>
                  </a:lnTo>
                  <a:lnTo>
                    <a:pt x="204" y="5"/>
                  </a:lnTo>
                  <a:lnTo>
                    <a:pt x="257" y="0"/>
                  </a:lnTo>
                  <a:lnTo>
                    <a:pt x="309" y="5"/>
                  </a:lnTo>
                  <a:lnTo>
                    <a:pt x="356" y="17"/>
                  </a:lnTo>
                  <a:lnTo>
                    <a:pt x="397" y="40"/>
                  </a:lnTo>
                  <a:lnTo>
                    <a:pt x="438" y="70"/>
                  </a:lnTo>
                  <a:lnTo>
                    <a:pt x="467" y="111"/>
                  </a:lnTo>
                  <a:lnTo>
                    <a:pt x="490" y="151"/>
                  </a:lnTo>
                  <a:lnTo>
                    <a:pt x="508" y="198"/>
                  </a:lnTo>
                  <a:lnTo>
                    <a:pt x="514" y="245"/>
                  </a:lnTo>
                  <a:close/>
                </a:path>
              </a:pathLst>
            </a:custGeom>
            <a:solidFill>
              <a:srgbClr val="F1E0B8"/>
            </a:solidFill>
            <a:ln w="9525">
              <a:noFill/>
              <a:round/>
              <a:headEnd/>
              <a:tailEnd/>
            </a:ln>
          </p:spPr>
          <p:txBody>
            <a:bodyPr/>
            <a:lstStyle/>
            <a:p>
              <a:endParaRPr lang="en-US" dirty="0"/>
            </a:p>
          </p:txBody>
        </p:sp>
        <p:sp>
          <p:nvSpPr>
            <p:cNvPr id="77" name="Freeform 444"/>
            <p:cNvSpPr>
              <a:spLocks/>
            </p:cNvSpPr>
            <p:nvPr/>
          </p:nvSpPr>
          <p:spPr bwMode="auto">
            <a:xfrm>
              <a:off x="3919" y="1544"/>
              <a:ext cx="187" cy="122"/>
            </a:xfrm>
            <a:custGeom>
              <a:avLst/>
              <a:gdLst>
                <a:gd name="T0" fmla="*/ 170 w 187"/>
                <a:gd name="T1" fmla="*/ 0 h 122"/>
                <a:gd name="T2" fmla="*/ 170 w 187"/>
                <a:gd name="T3" fmla="*/ 0 h 122"/>
                <a:gd name="T4" fmla="*/ 164 w 187"/>
                <a:gd name="T5" fmla="*/ 17 h 122"/>
                <a:gd name="T6" fmla="*/ 152 w 187"/>
                <a:gd name="T7" fmla="*/ 35 h 122"/>
                <a:gd name="T8" fmla="*/ 135 w 187"/>
                <a:gd name="T9" fmla="*/ 58 h 122"/>
                <a:gd name="T10" fmla="*/ 105 w 187"/>
                <a:gd name="T11" fmla="*/ 76 h 122"/>
                <a:gd name="T12" fmla="*/ 76 w 187"/>
                <a:gd name="T13" fmla="*/ 93 h 122"/>
                <a:gd name="T14" fmla="*/ 41 w 187"/>
                <a:gd name="T15" fmla="*/ 99 h 122"/>
                <a:gd name="T16" fmla="*/ 0 w 187"/>
                <a:gd name="T17" fmla="*/ 99 h 122"/>
                <a:gd name="T18" fmla="*/ 24 w 187"/>
                <a:gd name="T19" fmla="*/ 122 h 122"/>
                <a:gd name="T20" fmla="*/ 24 w 187"/>
                <a:gd name="T21" fmla="*/ 122 h 122"/>
                <a:gd name="T22" fmla="*/ 41 w 187"/>
                <a:gd name="T23" fmla="*/ 122 h 122"/>
                <a:gd name="T24" fmla="*/ 64 w 187"/>
                <a:gd name="T25" fmla="*/ 122 h 122"/>
                <a:gd name="T26" fmla="*/ 88 w 187"/>
                <a:gd name="T27" fmla="*/ 116 h 122"/>
                <a:gd name="T28" fmla="*/ 111 w 187"/>
                <a:gd name="T29" fmla="*/ 99 h 122"/>
                <a:gd name="T30" fmla="*/ 140 w 187"/>
                <a:gd name="T31" fmla="*/ 81 h 122"/>
                <a:gd name="T32" fmla="*/ 164 w 187"/>
                <a:gd name="T33" fmla="*/ 52 h 122"/>
                <a:gd name="T34" fmla="*/ 187 w 187"/>
                <a:gd name="T35" fmla="*/ 11 h 122"/>
                <a:gd name="T36" fmla="*/ 170 w 187"/>
                <a:gd name="T37" fmla="*/ 0 h 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7"/>
                <a:gd name="T58" fmla="*/ 0 h 122"/>
                <a:gd name="T59" fmla="*/ 187 w 187"/>
                <a:gd name="T60" fmla="*/ 122 h 12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7" h="122">
                  <a:moveTo>
                    <a:pt x="170" y="0"/>
                  </a:moveTo>
                  <a:lnTo>
                    <a:pt x="170" y="0"/>
                  </a:lnTo>
                  <a:lnTo>
                    <a:pt x="164" y="17"/>
                  </a:lnTo>
                  <a:lnTo>
                    <a:pt x="152" y="35"/>
                  </a:lnTo>
                  <a:lnTo>
                    <a:pt x="135" y="58"/>
                  </a:lnTo>
                  <a:lnTo>
                    <a:pt x="105" y="76"/>
                  </a:lnTo>
                  <a:lnTo>
                    <a:pt x="76" y="93"/>
                  </a:lnTo>
                  <a:lnTo>
                    <a:pt x="41" y="99"/>
                  </a:lnTo>
                  <a:lnTo>
                    <a:pt x="0" y="99"/>
                  </a:lnTo>
                  <a:lnTo>
                    <a:pt x="24" y="122"/>
                  </a:lnTo>
                  <a:lnTo>
                    <a:pt x="41" y="122"/>
                  </a:lnTo>
                  <a:lnTo>
                    <a:pt x="64" y="122"/>
                  </a:lnTo>
                  <a:lnTo>
                    <a:pt x="88" y="116"/>
                  </a:lnTo>
                  <a:lnTo>
                    <a:pt x="111" y="99"/>
                  </a:lnTo>
                  <a:lnTo>
                    <a:pt x="140" y="81"/>
                  </a:lnTo>
                  <a:lnTo>
                    <a:pt x="164" y="52"/>
                  </a:lnTo>
                  <a:lnTo>
                    <a:pt x="187" y="11"/>
                  </a:lnTo>
                  <a:lnTo>
                    <a:pt x="170" y="0"/>
                  </a:lnTo>
                  <a:close/>
                </a:path>
              </a:pathLst>
            </a:custGeom>
            <a:solidFill>
              <a:srgbClr val="000000"/>
            </a:solidFill>
            <a:ln w="9525">
              <a:noFill/>
              <a:round/>
              <a:headEnd/>
              <a:tailEnd/>
            </a:ln>
          </p:spPr>
          <p:txBody>
            <a:bodyPr/>
            <a:lstStyle/>
            <a:p>
              <a:endParaRPr lang="en-US" dirty="0"/>
            </a:p>
          </p:txBody>
        </p:sp>
        <p:sp>
          <p:nvSpPr>
            <p:cNvPr id="78" name="Freeform 445"/>
            <p:cNvSpPr>
              <a:spLocks/>
            </p:cNvSpPr>
            <p:nvPr/>
          </p:nvSpPr>
          <p:spPr bwMode="auto">
            <a:xfrm>
              <a:off x="4065" y="1509"/>
              <a:ext cx="76" cy="58"/>
            </a:xfrm>
            <a:custGeom>
              <a:avLst/>
              <a:gdLst>
                <a:gd name="T0" fmla="*/ 0 w 76"/>
                <a:gd name="T1" fmla="*/ 0 h 58"/>
                <a:gd name="T2" fmla="*/ 0 w 76"/>
                <a:gd name="T3" fmla="*/ 0 h 58"/>
                <a:gd name="T4" fmla="*/ 18 w 76"/>
                <a:gd name="T5" fmla="*/ 23 h 58"/>
                <a:gd name="T6" fmla="*/ 41 w 76"/>
                <a:gd name="T7" fmla="*/ 35 h 58"/>
                <a:gd name="T8" fmla="*/ 76 w 76"/>
                <a:gd name="T9" fmla="*/ 52 h 58"/>
                <a:gd name="T10" fmla="*/ 76 w 76"/>
                <a:gd name="T11" fmla="*/ 52 h 58"/>
                <a:gd name="T12" fmla="*/ 70 w 76"/>
                <a:gd name="T13" fmla="*/ 52 h 58"/>
                <a:gd name="T14" fmla="*/ 47 w 76"/>
                <a:gd name="T15" fmla="*/ 58 h 58"/>
                <a:gd name="T16" fmla="*/ 35 w 76"/>
                <a:gd name="T17" fmla="*/ 52 h 58"/>
                <a:gd name="T18" fmla="*/ 18 w 76"/>
                <a:gd name="T19" fmla="*/ 40 h 58"/>
                <a:gd name="T20" fmla="*/ 6 w 76"/>
                <a:gd name="T21" fmla="*/ 29 h 58"/>
                <a:gd name="T22" fmla="*/ 0 w 76"/>
                <a:gd name="T23" fmla="*/ 0 h 58"/>
                <a:gd name="T24" fmla="*/ 0 w 76"/>
                <a:gd name="T25" fmla="*/ 0 h 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6"/>
                <a:gd name="T40" fmla="*/ 0 h 58"/>
                <a:gd name="T41" fmla="*/ 76 w 76"/>
                <a:gd name="T42" fmla="*/ 58 h 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6" h="58">
                  <a:moveTo>
                    <a:pt x="0" y="0"/>
                  </a:moveTo>
                  <a:lnTo>
                    <a:pt x="0" y="0"/>
                  </a:lnTo>
                  <a:lnTo>
                    <a:pt x="18" y="23"/>
                  </a:lnTo>
                  <a:lnTo>
                    <a:pt x="41" y="35"/>
                  </a:lnTo>
                  <a:lnTo>
                    <a:pt x="76" y="52"/>
                  </a:lnTo>
                  <a:lnTo>
                    <a:pt x="70" y="52"/>
                  </a:lnTo>
                  <a:lnTo>
                    <a:pt x="47" y="58"/>
                  </a:lnTo>
                  <a:lnTo>
                    <a:pt x="35" y="52"/>
                  </a:lnTo>
                  <a:lnTo>
                    <a:pt x="18" y="40"/>
                  </a:lnTo>
                  <a:lnTo>
                    <a:pt x="6" y="29"/>
                  </a:lnTo>
                  <a:lnTo>
                    <a:pt x="0" y="0"/>
                  </a:lnTo>
                  <a:close/>
                </a:path>
              </a:pathLst>
            </a:custGeom>
            <a:solidFill>
              <a:srgbClr val="000000"/>
            </a:solidFill>
            <a:ln w="9525">
              <a:noFill/>
              <a:round/>
              <a:headEnd/>
              <a:tailEnd/>
            </a:ln>
          </p:spPr>
          <p:txBody>
            <a:bodyPr/>
            <a:lstStyle/>
            <a:p>
              <a:endParaRPr lang="en-US" dirty="0"/>
            </a:p>
          </p:txBody>
        </p:sp>
        <p:sp>
          <p:nvSpPr>
            <p:cNvPr id="79" name="Freeform 446"/>
            <p:cNvSpPr>
              <a:spLocks/>
            </p:cNvSpPr>
            <p:nvPr/>
          </p:nvSpPr>
          <p:spPr bwMode="auto">
            <a:xfrm>
              <a:off x="3925" y="1260"/>
              <a:ext cx="125" cy="135"/>
            </a:xfrm>
            <a:custGeom>
              <a:avLst/>
              <a:gdLst>
                <a:gd name="T0" fmla="*/ 125 w 88"/>
                <a:gd name="T1" fmla="*/ 72 h 100"/>
                <a:gd name="T2" fmla="*/ 125 w 88"/>
                <a:gd name="T3" fmla="*/ 72 h 100"/>
                <a:gd name="T4" fmla="*/ 116 w 88"/>
                <a:gd name="T5" fmla="*/ 96 h 100"/>
                <a:gd name="T6" fmla="*/ 108 w 88"/>
                <a:gd name="T7" fmla="*/ 111 h 100"/>
                <a:gd name="T8" fmla="*/ 82 w 88"/>
                <a:gd name="T9" fmla="*/ 127 h 100"/>
                <a:gd name="T10" fmla="*/ 67 w 88"/>
                <a:gd name="T11" fmla="*/ 135 h 100"/>
                <a:gd name="T12" fmla="*/ 67 w 88"/>
                <a:gd name="T13" fmla="*/ 135 h 100"/>
                <a:gd name="T14" fmla="*/ 41 w 88"/>
                <a:gd name="T15" fmla="*/ 127 h 100"/>
                <a:gd name="T16" fmla="*/ 17 w 88"/>
                <a:gd name="T17" fmla="*/ 111 h 100"/>
                <a:gd name="T18" fmla="*/ 9 w 88"/>
                <a:gd name="T19" fmla="*/ 96 h 100"/>
                <a:gd name="T20" fmla="*/ 0 w 88"/>
                <a:gd name="T21" fmla="*/ 72 h 100"/>
                <a:gd name="T22" fmla="*/ 0 w 88"/>
                <a:gd name="T23" fmla="*/ 72 h 100"/>
                <a:gd name="T24" fmla="*/ 9 w 88"/>
                <a:gd name="T25" fmla="*/ 40 h 100"/>
                <a:gd name="T26" fmla="*/ 17 w 88"/>
                <a:gd name="T27" fmla="*/ 24 h 100"/>
                <a:gd name="T28" fmla="*/ 41 w 88"/>
                <a:gd name="T29" fmla="*/ 8 h 100"/>
                <a:gd name="T30" fmla="*/ 67 w 88"/>
                <a:gd name="T31" fmla="*/ 0 h 100"/>
                <a:gd name="T32" fmla="*/ 67 w 88"/>
                <a:gd name="T33" fmla="*/ 0 h 100"/>
                <a:gd name="T34" fmla="*/ 82 w 88"/>
                <a:gd name="T35" fmla="*/ 8 h 100"/>
                <a:gd name="T36" fmla="*/ 108 w 88"/>
                <a:gd name="T37" fmla="*/ 24 h 100"/>
                <a:gd name="T38" fmla="*/ 116 w 88"/>
                <a:gd name="T39" fmla="*/ 40 h 100"/>
                <a:gd name="T40" fmla="*/ 125 w 88"/>
                <a:gd name="T41" fmla="*/ 72 h 100"/>
                <a:gd name="T42" fmla="*/ 125 w 88"/>
                <a:gd name="T43" fmla="*/ 72 h 1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8"/>
                <a:gd name="T67" fmla="*/ 0 h 100"/>
                <a:gd name="T68" fmla="*/ 88 w 88"/>
                <a:gd name="T69" fmla="*/ 100 h 1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8" h="100">
                  <a:moveTo>
                    <a:pt x="88" y="53"/>
                  </a:moveTo>
                  <a:lnTo>
                    <a:pt x="88" y="53"/>
                  </a:lnTo>
                  <a:lnTo>
                    <a:pt x="82" y="71"/>
                  </a:lnTo>
                  <a:lnTo>
                    <a:pt x="76" y="82"/>
                  </a:lnTo>
                  <a:lnTo>
                    <a:pt x="58" y="94"/>
                  </a:lnTo>
                  <a:lnTo>
                    <a:pt x="47" y="100"/>
                  </a:lnTo>
                  <a:lnTo>
                    <a:pt x="29" y="94"/>
                  </a:lnTo>
                  <a:lnTo>
                    <a:pt x="12" y="82"/>
                  </a:lnTo>
                  <a:lnTo>
                    <a:pt x="6" y="71"/>
                  </a:lnTo>
                  <a:lnTo>
                    <a:pt x="0" y="53"/>
                  </a:lnTo>
                  <a:lnTo>
                    <a:pt x="6" y="30"/>
                  </a:lnTo>
                  <a:lnTo>
                    <a:pt x="12" y="18"/>
                  </a:lnTo>
                  <a:lnTo>
                    <a:pt x="29" y="6"/>
                  </a:lnTo>
                  <a:lnTo>
                    <a:pt x="47" y="0"/>
                  </a:lnTo>
                  <a:lnTo>
                    <a:pt x="58" y="6"/>
                  </a:lnTo>
                  <a:lnTo>
                    <a:pt x="76" y="18"/>
                  </a:lnTo>
                  <a:lnTo>
                    <a:pt x="82" y="30"/>
                  </a:lnTo>
                  <a:lnTo>
                    <a:pt x="88" y="53"/>
                  </a:lnTo>
                  <a:close/>
                </a:path>
              </a:pathLst>
            </a:custGeom>
            <a:solidFill>
              <a:srgbClr val="000000"/>
            </a:solidFill>
            <a:ln w="9525">
              <a:noFill/>
              <a:round/>
              <a:headEnd/>
              <a:tailEnd/>
            </a:ln>
          </p:spPr>
          <p:txBody>
            <a:bodyPr/>
            <a:lstStyle/>
            <a:p>
              <a:endParaRPr lang="en-US" dirty="0"/>
            </a:p>
          </p:txBody>
        </p:sp>
        <p:sp>
          <p:nvSpPr>
            <p:cNvPr id="80" name="Freeform 447"/>
            <p:cNvSpPr>
              <a:spLocks/>
            </p:cNvSpPr>
            <p:nvPr/>
          </p:nvSpPr>
          <p:spPr bwMode="auto">
            <a:xfrm>
              <a:off x="3948" y="1322"/>
              <a:ext cx="18" cy="11"/>
            </a:xfrm>
            <a:custGeom>
              <a:avLst/>
              <a:gdLst>
                <a:gd name="T0" fmla="*/ 18 w 18"/>
                <a:gd name="T1" fmla="*/ 6 h 11"/>
                <a:gd name="T2" fmla="*/ 18 w 18"/>
                <a:gd name="T3" fmla="*/ 6 h 11"/>
                <a:gd name="T4" fmla="*/ 12 w 18"/>
                <a:gd name="T5" fmla="*/ 11 h 11"/>
                <a:gd name="T6" fmla="*/ 6 w 18"/>
                <a:gd name="T7" fmla="*/ 11 h 11"/>
                <a:gd name="T8" fmla="*/ 6 w 18"/>
                <a:gd name="T9" fmla="*/ 11 h 11"/>
                <a:gd name="T10" fmla="*/ 6 w 18"/>
                <a:gd name="T11" fmla="*/ 11 h 11"/>
                <a:gd name="T12" fmla="*/ 0 w 18"/>
                <a:gd name="T13" fmla="*/ 6 h 11"/>
                <a:gd name="T14" fmla="*/ 0 w 18"/>
                <a:gd name="T15" fmla="*/ 6 h 11"/>
                <a:gd name="T16" fmla="*/ 6 w 18"/>
                <a:gd name="T17" fmla="*/ 0 h 11"/>
                <a:gd name="T18" fmla="*/ 6 w 18"/>
                <a:gd name="T19" fmla="*/ 0 h 11"/>
                <a:gd name="T20" fmla="*/ 6 w 18"/>
                <a:gd name="T21" fmla="*/ 0 h 11"/>
                <a:gd name="T22" fmla="*/ 12 w 18"/>
                <a:gd name="T23" fmla="*/ 0 h 11"/>
                <a:gd name="T24" fmla="*/ 18 w 18"/>
                <a:gd name="T25" fmla="*/ 6 h 11"/>
                <a:gd name="T26" fmla="*/ 18 w 18"/>
                <a:gd name="T27" fmla="*/ 6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11"/>
                <a:gd name="T44" fmla="*/ 18 w 18"/>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11">
                  <a:moveTo>
                    <a:pt x="18" y="6"/>
                  </a:moveTo>
                  <a:lnTo>
                    <a:pt x="18" y="6"/>
                  </a:lnTo>
                  <a:lnTo>
                    <a:pt x="12" y="11"/>
                  </a:lnTo>
                  <a:lnTo>
                    <a:pt x="6" y="11"/>
                  </a:lnTo>
                  <a:lnTo>
                    <a:pt x="0" y="6"/>
                  </a:lnTo>
                  <a:lnTo>
                    <a:pt x="6" y="0"/>
                  </a:lnTo>
                  <a:lnTo>
                    <a:pt x="12" y="0"/>
                  </a:lnTo>
                  <a:lnTo>
                    <a:pt x="18" y="6"/>
                  </a:lnTo>
                  <a:close/>
                </a:path>
              </a:pathLst>
            </a:custGeom>
            <a:solidFill>
              <a:srgbClr val="FFFFFF"/>
            </a:solidFill>
            <a:ln w="9525">
              <a:noFill/>
              <a:round/>
              <a:headEnd/>
              <a:tailEnd/>
            </a:ln>
          </p:spPr>
          <p:txBody>
            <a:bodyPr/>
            <a:lstStyle/>
            <a:p>
              <a:endParaRPr lang="en-US" dirty="0"/>
            </a:p>
          </p:txBody>
        </p:sp>
        <p:sp>
          <p:nvSpPr>
            <p:cNvPr id="81" name="Freeform 77"/>
            <p:cNvSpPr>
              <a:spLocks/>
            </p:cNvSpPr>
            <p:nvPr/>
          </p:nvSpPr>
          <p:spPr bwMode="auto">
            <a:xfrm>
              <a:off x="4042" y="1403"/>
              <a:ext cx="82" cy="88"/>
            </a:xfrm>
            <a:custGeom>
              <a:avLst/>
              <a:gdLst>
                <a:gd name="T0" fmla="*/ 82 w 82"/>
                <a:gd name="T1" fmla="*/ 41 h 88"/>
                <a:gd name="T2" fmla="*/ 82 w 82"/>
                <a:gd name="T3" fmla="*/ 41 h 88"/>
                <a:gd name="T4" fmla="*/ 82 w 82"/>
                <a:gd name="T5" fmla="*/ 59 h 88"/>
                <a:gd name="T6" fmla="*/ 70 w 82"/>
                <a:gd name="T7" fmla="*/ 71 h 88"/>
                <a:gd name="T8" fmla="*/ 58 w 82"/>
                <a:gd name="T9" fmla="*/ 82 h 88"/>
                <a:gd name="T10" fmla="*/ 41 w 82"/>
                <a:gd name="T11" fmla="*/ 88 h 88"/>
                <a:gd name="T12" fmla="*/ 41 w 82"/>
                <a:gd name="T13" fmla="*/ 88 h 88"/>
                <a:gd name="T14" fmla="*/ 23 w 82"/>
                <a:gd name="T15" fmla="*/ 82 h 88"/>
                <a:gd name="T16" fmla="*/ 12 w 82"/>
                <a:gd name="T17" fmla="*/ 71 h 88"/>
                <a:gd name="T18" fmla="*/ 6 w 82"/>
                <a:gd name="T19" fmla="*/ 59 h 88"/>
                <a:gd name="T20" fmla="*/ 0 w 82"/>
                <a:gd name="T21" fmla="*/ 41 h 88"/>
                <a:gd name="T22" fmla="*/ 0 w 82"/>
                <a:gd name="T23" fmla="*/ 41 h 88"/>
                <a:gd name="T24" fmla="*/ 6 w 82"/>
                <a:gd name="T25" fmla="*/ 24 h 88"/>
                <a:gd name="T26" fmla="*/ 12 w 82"/>
                <a:gd name="T27" fmla="*/ 12 h 88"/>
                <a:gd name="T28" fmla="*/ 23 w 82"/>
                <a:gd name="T29" fmla="*/ 0 h 88"/>
                <a:gd name="T30" fmla="*/ 41 w 82"/>
                <a:gd name="T31" fmla="*/ 0 h 88"/>
                <a:gd name="T32" fmla="*/ 41 w 82"/>
                <a:gd name="T33" fmla="*/ 0 h 88"/>
                <a:gd name="T34" fmla="*/ 58 w 82"/>
                <a:gd name="T35" fmla="*/ 0 h 88"/>
                <a:gd name="T36" fmla="*/ 70 w 82"/>
                <a:gd name="T37" fmla="*/ 12 h 88"/>
                <a:gd name="T38" fmla="*/ 82 w 82"/>
                <a:gd name="T39" fmla="*/ 24 h 88"/>
                <a:gd name="T40" fmla="*/ 82 w 82"/>
                <a:gd name="T41" fmla="*/ 41 h 88"/>
                <a:gd name="T42" fmla="*/ 82 w 82"/>
                <a:gd name="T43" fmla="*/ 41 h 8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88"/>
                <a:gd name="T68" fmla="*/ 82 w 82"/>
                <a:gd name="T69" fmla="*/ 88 h 8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88">
                  <a:moveTo>
                    <a:pt x="82" y="41"/>
                  </a:moveTo>
                  <a:lnTo>
                    <a:pt x="82" y="41"/>
                  </a:lnTo>
                  <a:lnTo>
                    <a:pt x="82" y="59"/>
                  </a:lnTo>
                  <a:lnTo>
                    <a:pt x="70" y="71"/>
                  </a:lnTo>
                  <a:lnTo>
                    <a:pt x="58" y="82"/>
                  </a:lnTo>
                  <a:lnTo>
                    <a:pt x="41" y="88"/>
                  </a:lnTo>
                  <a:lnTo>
                    <a:pt x="23" y="82"/>
                  </a:lnTo>
                  <a:lnTo>
                    <a:pt x="12" y="71"/>
                  </a:lnTo>
                  <a:lnTo>
                    <a:pt x="6" y="59"/>
                  </a:lnTo>
                  <a:lnTo>
                    <a:pt x="0" y="41"/>
                  </a:lnTo>
                  <a:lnTo>
                    <a:pt x="6" y="24"/>
                  </a:lnTo>
                  <a:lnTo>
                    <a:pt x="12" y="12"/>
                  </a:lnTo>
                  <a:lnTo>
                    <a:pt x="23" y="0"/>
                  </a:lnTo>
                  <a:lnTo>
                    <a:pt x="41" y="0"/>
                  </a:lnTo>
                  <a:lnTo>
                    <a:pt x="58" y="0"/>
                  </a:lnTo>
                  <a:lnTo>
                    <a:pt x="70" y="12"/>
                  </a:lnTo>
                  <a:lnTo>
                    <a:pt x="82" y="24"/>
                  </a:lnTo>
                  <a:lnTo>
                    <a:pt x="82" y="41"/>
                  </a:lnTo>
                  <a:close/>
                </a:path>
              </a:pathLst>
            </a:custGeom>
            <a:solidFill>
              <a:srgbClr val="F0B1A8"/>
            </a:solidFill>
            <a:ln w="9525">
              <a:noFill/>
              <a:round/>
              <a:headEnd/>
              <a:tailEnd/>
            </a:ln>
          </p:spPr>
          <p:txBody>
            <a:bodyPr/>
            <a:lstStyle/>
            <a:p>
              <a:endParaRPr lang="en-US" dirty="0"/>
            </a:p>
          </p:txBody>
        </p:sp>
        <p:sp>
          <p:nvSpPr>
            <p:cNvPr id="82" name="Freeform 78"/>
            <p:cNvSpPr>
              <a:spLocks/>
            </p:cNvSpPr>
            <p:nvPr/>
          </p:nvSpPr>
          <p:spPr bwMode="auto">
            <a:xfrm>
              <a:off x="3915" y="1215"/>
              <a:ext cx="170" cy="29"/>
            </a:xfrm>
            <a:custGeom>
              <a:avLst/>
              <a:gdLst>
                <a:gd name="T0" fmla="*/ 9 w 117"/>
                <a:gd name="T1" fmla="*/ 12 h 59"/>
                <a:gd name="T2" fmla="*/ 9 w 117"/>
                <a:gd name="T3" fmla="*/ 12 h 59"/>
                <a:gd name="T4" fmla="*/ 26 w 117"/>
                <a:gd name="T5" fmla="*/ 6 h 59"/>
                <a:gd name="T6" fmla="*/ 42 w 117"/>
                <a:gd name="T7" fmla="*/ 3 h 59"/>
                <a:gd name="T8" fmla="*/ 60 w 117"/>
                <a:gd name="T9" fmla="*/ 0 h 59"/>
                <a:gd name="T10" fmla="*/ 84 w 117"/>
                <a:gd name="T11" fmla="*/ 0 h 59"/>
                <a:gd name="T12" fmla="*/ 110 w 117"/>
                <a:gd name="T13" fmla="*/ 3 h 59"/>
                <a:gd name="T14" fmla="*/ 144 w 117"/>
                <a:gd name="T15" fmla="*/ 12 h 59"/>
                <a:gd name="T16" fmla="*/ 170 w 117"/>
                <a:gd name="T17" fmla="*/ 29 h 59"/>
                <a:gd name="T18" fmla="*/ 170 w 117"/>
                <a:gd name="T19" fmla="*/ 29 h 59"/>
                <a:gd name="T20" fmla="*/ 161 w 117"/>
                <a:gd name="T21" fmla="*/ 23 h 59"/>
                <a:gd name="T22" fmla="*/ 128 w 117"/>
                <a:gd name="T23" fmla="*/ 12 h 59"/>
                <a:gd name="T24" fmla="*/ 102 w 117"/>
                <a:gd name="T25" fmla="*/ 9 h 59"/>
                <a:gd name="T26" fmla="*/ 84 w 117"/>
                <a:gd name="T27" fmla="*/ 9 h 59"/>
                <a:gd name="T28" fmla="*/ 51 w 117"/>
                <a:gd name="T29" fmla="*/ 9 h 59"/>
                <a:gd name="T30" fmla="*/ 26 w 117"/>
                <a:gd name="T31" fmla="*/ 17 h 59"/>
                <a:gd name="T32" fmla="*/ 26 w 117"/>
                <a:gd name="T33" fmla="*/ 17 h 59"/>
                <a:gd name="T34" fmla="*/ 9 w 117"/>
                <a:gd name="T35" fmla="*/ 17 h 59"/>
                <a:gd name="T36" fmla="*/ 0 w 117"/>
                <a:gd name="T37" fmla="*/ 17 h 59"/>
                <a:gd name="T38" fmla="*/ 9 w 117"/>
                <a:gd name="T39" fmla="*/ 12 h 59"/>
                <a:gd name="T40" fmla="*/ 9 w 117"/>
                <a:gd name="T41" fmla="*/ 12 h 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59"/>
                <a:gd name="T65" fmla="*/ 117 w 117"/>
                <a:gd name="T66" fmla="*/ 59 h 5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59">
                  <a:moveTo>
                    <a:pt x="6" y="24"/>
                  </a:moveTo>
                  <a:lnTo>
                    <a:pt x="6" y="24"/>
                  </a:lnTo>
                  <a:lnTo>
                    <a:pt x="18" y="12"/>
                  </a:lnTo>
                  <a:lnTo>
                    <a:pt x="29" y="6"/>
                  </a:lnTo>
                  <a:lnTo>
                    <a:pt x="41" y="0"/>
                  </a:lnTo>
                  <a:lnTo>
                    <a:pt x="58" y="0"/>
                  </a:lnTo>
                  <a:lnTo>
                    <a:pt x="76" y="6"/>
                  </a:lnTo>
                  <a:lnTo>
                    <a:pt x="99" y="24"/>
                  </a:lnTo>
                  <a:lnTo>
                    <a:pt x="117" y="59"/>
                  </a:lnTo>
                  <a:lnTo>
                    <a:pt x="111" y="47"/>
                  </a:lnTo>
                  <a:lnTo>
                    <a:pt x="88" y="24"/>
                  </a:lnTo>
                  <a:lnTo>
                    <a:pt x="70" y="18"/>
                  </a:lnTo>
                  <a:lnTo>
                    <a:pt x="58" y="18"/>
                  </a:lnTo>
                  <a:lnTo>
                    <a:pt x="35" y="18"/>
                  </a:lnTo>
                  <a:lnTo>
                    <a:pt x="18" y="35"/>
                  </a:lnTo>
                  <a:lnTo>
                    <a:pt x="6" y="35"/>
                  </a:lnTo>
                  <a:lnTo>
                    <a:pt x="0" y="35"/>
                  </a:lnTo>
                  <a:lnTo>
                    <a:pt x="6" y="24"/>
                  </a:lnTo>
                  <a:close/>
                </a:path>
              </a:pathLst>
            </a:custGeom>
            <a:solidFill>
              <a:srgbClr val="000000"/>
            </a:solidFill>
            <a:ln w="9525">
              <a:noFill/>
              <a:round/>
              <a:headEnd/>
              <a:tailEnd/>
            </a:ln>
          </p:spPr>
          <p:txBody>
            <a:bodyPr/>
            <a:lstStyle/>
            <a:p>
              <a:endParaRPr lang="en-US" dirty="0"/>
            </a:p>
          </p:txBody>
        </p:sp>
        <p:sp>
          <p:nvSpPr>
            <p:cNvPr id="83" name="Freeform 79"/>
            <p:cNvSpPr>
              <a:spLocks/>
            </p:cNvSpPr>
            <p:nvPr/>
          </p:nvSpPr>
          <p:spPr bwMode="auto">
            <a:xfrm>
              <a:off x="3731" y="2548"/>
              <a:ext cx="667" cy="204"/>
            </a:xfrm>
            <a:custGeom>
              <a:avLst/>
              <a:gdLst/>
              <a:ahLst/>
              <a:cxnLst>
                <a:cxn ang="0">
                  <a:pos x="468" y="6"/>
                </a:cxn>
                <a:cxn ang="0">
                  <a:pos x="468" y="6"/>
                </a:cxn>
                <a:cxn ang="0">
                  <a:pos x="415" y="0"/>
                </a:cxn>
                <a:cxn ang="0">
                  <a:pos x="298" y="0"/>
                </a:cxn>
                <a:cxn ang="0">
                  <a:pos x="222" y="0"/>
                </a:cxn>
                <a:cxn ang="0">
                  <a:pos x="152" y="6"/>
                </a:cxn>
                <a:cxn ang="0">
                  <a:pos x="82" y="24"/>
                </a:cxn>
                <a:cxn ang="0">
                  <a:pos x="29" y="41"/>
                </a:cxn>
                <a:cxn ang="0">
                  <a:pos x="29" y="41"/>
                </a:cxn>
                <a:cxn ang="0">
                  <a:pos x="24" y="53"/>
                </a:cxn>
                <a:cxn ang="0">
                  <a:pos x="12" y="88"/>
                </a:cxn>
                <a:cxn ang="0">
                  <a:pos x="0" y="129"/>
                </a:cxn>
                <a:cxn ang="0">
                  <a:pos x="6" y="158"/>
                </a:cxn>
                <a:cxn ang="0">
                  <a:pos x="12" y="187"/>
                </a:cxn>
                <a:cxn ang="0">
                  <a:pos x="12" y="187"/>
                </a:cxn>
                <a:cxn ang="0">
                  <a:pos x="82" y="193"/>
                </a:cxn>
                <a:cxn ang="0">
                  <a:pos x="158" y="199"/>
                </a:cxn>
                <a:cxn ang="0">
                  <a:pos x="257" y="205"/>
                </a:cxn>
                <a:cxn ang="0">
                  <a:pos x="362" y="199"/>
                </a:cxn>
                <a:cxn ang="0">
                  <a:pos x="421" y="187"/>
                </a:cxn>
                <a:cxn ang="0">
                  <a:pos x="473" y="176"/>
                </a:cxn>
                <a:cxn ang="0">
                  <a:pos x="526" y="158"/>
                </a:cxn>
                <a:cxn ang="0">
                  <a:pos x="579" y="141"/>
                </a:cxn>
                <a:cxn ang="0">
                  <a:pos x="625" y="111"/>
                </a:cxn>
                <a:cxn ang="0">
                  <a:pos x="666" y="82"/>
                </a:cxn>
                <a:cxn ang="0">
                  <a:pos x="468" y="6"/>
                </a:cxn>
              </a:cxnLst>
              <a:rect l="0" t="0" r="r" b="b"/>
              <a:pathLst>
                <a:path w="666" h="205">
                  <a:moveTo>
                    <a:pt x="468" y="6"/>
                  </a:moveTo>
                  <a:lnTo>
                    <a:pt x="468" y="6"/>
                  </a:lnTo>
                  <a:lnTo>
                    <a:pt x="415" y="0"/>
                  </a:lnTo>
                  <a:lnTo>
                    <a:pt x="298" y="0"/>
                  </a:lnTo>
                  <a:lnTo>
                    <a:pt x="222" y="0"/>
                  </a:lnTo>
                  <a:lnTo>
                    <a:pt x="152" y="6"/>
                  </a:lnTo>
                  <a:lnTo>
                    <a:pt x="82" y="24"/>
                  </a:lnTo>
                  <a:lnTo>
                    <a:pt x="29" y="41"/>
                  </a:lnTo>
                  <a:lnTo>
                    <a:pt x="29" y="41"/>
                  </a:lnTo>
                  <a:lnTo>
                    <a:pt x="24" y="53"/>
                  </a:lnTo>
                  <a:lnTo>
                    <a:pt x="12" y="88"/>
                  </a:lnTo>
                  <a:lnTo>
                    <a:pt x="0" y="129"/>
                  </a:lnTo>
                  <a:lnTo>
                    <a:pt x="6" y="158"/>
                  </a:lnTo>
                  <a:lnTo>
                    <a:pt x="12" y="187"/>
                  </a:lnTo>
                  <a:lnTo>
                    <a:pt x="12" y="187"/>
                  </a:lnTo>
                  <a:lnTo>
                    <a:pt x="82" y="193"/>
                  </a:lnTo>
                  <a:lnTo>
                    <a:pt x="158" y="199"/>
                  </a:lnTo>
                  <a:lnTo>
                    <a:pt x="257" y="205"/>
                  </a:lnTo>
                  <a:lnTo>
                    <a:pt x="362" y="199"/>
                  </a:lnTo>
                  <a:lnTo>
                    <a:pt x="421" y="187"/>
                  </a:lnTo>
                  <a:lnTo>
                    <a:pt x="473" y="176"/>
                  </a:lnTo>
                  <a:lnTo>
                    <a:pt x="526" y="158"/>
                  </a:lnTo>
                  <a:lnTo>
                    <a:pt x="579" y="141"/>
                  </a:lnTo>
                  <a:lnTo>
                    <a:pt x="625" y="111"/>
                  </a:lnTo>
                  <a:lnTo>
                    <a:pt x="666" y="82"/>
                  </a:lnTo>
                  <a:lnTo>
                    <a:pt x="468" y="6"/>
                  </a:lnTo>
                  <a:close/>
                </a:path>
              </a:pathLst>
            </a:custGeom>
            <a:solidFill>
              <a:schemeClr val="accent1">
                <a:lumMod val="20000"/>
                <a:lumOff val="8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84" name="Freeform 80"/>
            <p:cNvSpPr>
              <a:spLocks/>
            </p:cNvSpPr>
            <p:nvPr/>
          </p:nvSpPr>
          <p:spPr bwMode="auto">
            <a:xfrm>
              <a:off x="3469" y="2513"/>
              <a:ext cx="322" cy="252"/>
            </a:xfrm>
            <a:custGeom>
              <a:avLst/>
              <a:gdLst>
                <a:gd name="T0" fmla="*/ 287 w 322"/>
                <a:gd name="T1" fmla="*/ 252 h 252"/>
                <a:gd name="T2" fmla="*/ 287 w 322"/>
                <a:gd name="T3" fmla="*/ 252 h 252"/>
                <a:gd name="T4" fmla="*/ 246 w 322"/>
                <a:gd name="T5" fmla="*/ 252 h 252"/>
                <a:gd name="T6" fmla="*/ 199 w 322"/>
                <a:gd name="T7" fmla="*/ 252 h 252"/>
                <a:gd name="T8" fmla="*/ 146 w 322"/>
                <a:gd name="T9" fmla="*/ 246 h 252"/>
                <a:gd name="T10" fmla="*/ 94 w 322"/>
                <a:gd name="T11" fmla="*/ 234 h 252"/>
                <a:gd name="T12" fmla="*/ 65 w 322"/>
                <a:gd name="T13" fmla="*/ 228 h 252"/>
                <a:gd name="T14" fmla="*/ 47 w 322"/>
                <a:gd name="T15" fmla="*/ 211 h 252"/>
                <a:gd name="T16" fmla="*/ 30 w 322"/>
                <a:gd name="T17" fmla="*/ 199 h 252"/>
                <a:gd name="T18" fmla="*/ 12 w 322"/>
                <a:gd name="T19" fmla="*/ 181 h 252"/>
                <a:gd name="T20" fmla="*/ 6 w 322"/>
                <a:gd name="T21" fmla="*/ 158 h 252"/>
                <a:gd name="T22" fmla="*/ 0 w 322"/>
                <a:gd name="T23" fmla="*/ 129 h 252"/>
                <a:gd name="T24" fmla="*/ 0 w 322"/>
                <a:gd name="T25" fmla="*/ 129 h 252"/>
                <a:gd name="T26" fmla="*/ 6 w 322"/>
                <a:gd name="T27" fmla="*/ 100 h 252"/>
                <a:gd name="T28" fmla="*/ 12 w 322"/>
                <a:gd name="T29" fmla="*/ 76 h 252"/>
                <a:gd name="T30" fmla="*/ 24 w 322"/>
                <a:gd name="T31" fmla="*/ 53 h 252"/>
                <a:gd name="T32" fmla="*/ 41 w 322"/>
                <a:gd name="T33" fmla="*/ 35 h 252"/>
                <a:gd name="T34" fmla="*/ 59 w 322"/>
                <a:gd name="T35" fmla="*/ 24 h 252"/>
                <a:gd name="T36" fmla="*/ 76 w 322"/>
                <a:gd name="T37" fmla="*/ 12 h 252"/>
                <a:gd name="T38" fmla="*/ 123 w 322"/>
                <a:gd name="T39" fmla="*/ 0 h 252"/>
                <a:gd name="T40" fmla="*/ 176 w 322"/>
                <a:gd name="T41" fmla="*/ 0 h 252"/>
                <a:gd name="T42" fmla="*/ 228 w 322"/>
                <a:gd name="T43" fmla="*/ 12 h 252"/>
                <a:gd name="T44" fmla="*/ 281 w 322"/>
                <a:gd name="T45" fmla="*/ 35 h 252"/>
                <a:gd name="T46" fmla="*/ 322 w 322"/>
                <a:gd name="T47" fmla="*/ 65 h 252"/>
                <a:gd name="T48" fmla="*/ 322 w 322"/>
                <a:gd name="T49" fmla="*/ 65 h 252"/>
                <a:gd name="T50" fmla="*/ 304 w 322"/>
                <a:gd name="T51" fmla="*/ 82 h 252"/>
                <a:gd name="T52" fmla="*/ 292 w 322"/>
                <a:gd name="T53" fmla="*/ 105 h 252"/>
                <a:gd name="T54" fmla="*/ 287 w 322"/>
                <a:gd name="T55" fmla="*/ 146 h 252"/>
                <a:gd name="T56" fmla="*/ 287 w 322"/>
                <a:gd name="T57" fmla="*/ 146 h 252"/>
                <a:gd name="T58" fmla="*/ 281 w 322"/>
                <a:gd name="T59" fmla="*/ 176 h 252"/>
                <a:gd name="T60" fmla="*/ 281 w 322"/>
                <a:gd name="T61" fmla="*/ 211 h 252"/>
                <a:gd name="T62" fmla="*/ 287 w 322"/>
                <a:gd name="T63" fmla="*/ 252 h 252"/>
                <a:gd name="T64" fmla="*/ 287 w 322"/>
                <a:gd name="T65" fmla="*/ 252 h 2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2"/>
                <a:gd name="T100" fmla="*/ 0 h 252"/>
                <a:gd name="T101" fmla="*/ 322 w 322"/>
                <a:gd name="T102" fmla="*/ 252 h 2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2" h="252">
                  <a:moveTo>
                    <a:pt x="287" y="252"/>
                  </a:moveTo>
                  <a:lnTo>
                    <a:pt x="287" y="252"/>
                  </a:lnTo>
                  <a:lnTo>
                    <a:pt x="246" y="252"/>
                  </a:lnTo>
                  <a:lnTo>
                    <a:pt x="199" y="252"/>
                  </a:lnTo>
                  <a:lnTo>
                    <a:pt x="146" y="246"/>
                  </a:lnTo>
                  <a:lnTo>
                    <a:pt x="94" y="234"/>
                  </a:lnTo>
                  <a:lnTo>
                    <a:pt x="65" y="228"/>
                  </a:lnTo>
                  <a:lnTo>
                    <a:pt x="47" y="211"/>
                  </a:lnTo>
                  <a:lnTo>
                    <a:pt x="30" y="199"/>
                  </a:lnTo>
                  <a:lnTo>
                    <a:pt x="12" y="181"/>
                  </a:lnTo>
                  <a:lnTo>
                    <a:pt x="6" y="158"/>
                  </a:lnTo>
                  <a:lnTo>
                    <a:pt x="0" y="129"/>
                  </a:lnTo>
                  <a:lnTo>
                    <a:pt x="6" y="100"/>
                  </a:lnTo>
                  <a:lnTo>
                    <a:pt x="12" y="76"/>
                  </a:lnTo>
                  <a:lnTo>
                    <a:pt x="24" y="53"/>
                  </a:lnTo>
                  <a:lnTo>
                    <a:pt x="41" y="35"/>
                  </a:lnTo>
                  <a:lnTo>
                    <a:pt x="59" y="24"/>
                  </a:lnTo>
                  <a:lnTo>
                    <a:pt x="76" y="12"/>
                  </a:lnTo>
                  <a:lnTo>
                    <a:pt x="123" y="0"/>
                  </a:lnTo>
                  <a:lnTo>
                    <a:pt x="176" y="0"/>
                  </a:lnTo>
                  <a:lnTo>
                    <a:pt x="228" y="12"/>
                  </a:lnTo>
                  <a:lnTo>
                    <a:pt x="281" y="35"/>
                  </a:lnTo>
                  <a:lnTo>
                    <a:pt x="322" y="65"/>
                  </a:lnTo>
                  <a:lnTo>
                    <a:pt x="304" y="82"/>
                  </a:lnTo>
                  <a:lnTo>
                    <a:pt x="292" y="105"/>
                  </a:lnTo>
                  <a:lnTo>
                    <a:pt x="287" y="146"/>
                  </a:lnTo>
                  <a:lnTo>
                    <a:pt x="281" y="176"/>
                  </a:lnTo>
                  <a:lnTo>
                    <a:pt x="281" y="211"/>
                  </a:lnTo>
                  <a:lnTo>
                    <a:pt x="287" y="252"/>
                  </a:lnTo>
                  <a:close/>
                </a:path>
              </a:pathLst>
            </a:custGeom>
            <a:solidFill>
              <a:srgbClr val="000000"/>
            </a:solidFill>
            <a:ln w="9525">
              <a:noFill/>
              <a:round/>
              <a:headEnd/>
              <a:tailEnd/>
            </a:ln>
          </p:spPr>
          <p:txBody>
            <a:bodyPr/>
            <a:lstStyle/>
            <a:p>
              <a:endParaRPr lang="en-US" dirty="0"/>
            </a:p>
          </p:txBody>
        </p:sp>
        <p:sp>
          <p:nvSpPr>
            <p:cNvPr id="85" name="Freeform 81"/>
            <p:cNvSpPr>
              <a:spLocks/>
            </p:cNvSpPr>
            <p:nvPr/>
          </p:nvSpPr>
          <p:spPr bwMode="auto">
            <a:xfrm>
              <a:off x="3534" y="2566"/>
              <a:ext cx="198" cy="158"/>
            </a:xfrm>
            <a:custGeom>
              <a:avLst/>
              <a:gdLst>
                <a:gd name="T0" fmla="*/ 181 w 198"/>
                <a:gd name="T1" fmla="*/ 152 h 158"/>
                <a:gd name="T2" fmla="*/ 181 w 198"/>
                <a:gd name="T3" fmla="*/ 152 h 158"/>
                <a:gd name="T4" fmla="*/ 152 w 198"/>
                <a:gd name="T5" fmla="*/ 158 h 158"/>
                <a:gd name="T6" fmla="*/ 93 w 198"/>
                <a:gd name="T7" fmla="*/ 152 h 158"/>
                <a:gd name="T8" fmla="*/ 58 w 198"/>
                <a:gd name="T9" fmla="*/ 146 h 158"/>
                <a:gd name="T10" fmla="*/ 29 w 198"/>
                <a:gd name="T11" fmla="*/ 134 h 158"/>
                <a:gd name="T12" fmla="*/ 17 w 198"/>
                <a:gd name="T13" fmla="*/ 123 h 158"/>
                <a:gd name="T14" fmla="*/ 6 w 198"/>
                <a:gd name="T15" fmla="*/ 111 h 158"/>
                <a:gd name="T16" fmla="*/ 6 w 198"/>
                <a:gd name="T17" fmla="*/ 93 h 158"/>
                <a:gd name="T18" fmla="*/ 0 w 198"/>
                <a:gd name="T19" fmla="*/ 82 h 158"/>
                <a:gd name="T20" fmla="*/ 0 w 198"/>
                <a:gd name="T21" fmla="*/ 82 h 158"/>
                <a:gd name="T22" fmla="*/ 6 w 198"/>
                <a:gd name="T23" fmla="*/ 47 h 158"/>
                <a:gd name="T24" fmla="*/ 23 w 198"/>
                <a:gd name="T25" fmla="*/ 23 h 158"/>
                <a:gd name="T26" fmla="*/ 46 w 198"/>
                <a:gd name="T27" fmla="*/ 6 h 158"/>
                <a:gd name="T28" fmla="*/ 76 w 198"/>
                <a:gd name="T29" fmla="*/ 0 h 158"/>
                <a:gd name="T30" fmla="*/ 111 w 198"/>
                <a:gd name="T31" fmla="*/ 0 h 158"/>
                <a:gd name="T32" fmla="*/ 140 w 198"/>
                <a:gd name="T33" fmla="*/ 6 h 158"/>
                <a:gd name="T34" fmla="*/ 169 w 198"/>
                <a:gd name="T35" fmla="*/ 17 h 158"/>
                <a:gd name="T36" fmla="*/ 198 w 198"/>
                <a:gd name="T37" fmla="*/ 35 h 158"/>
                <a:gd name="T38" fmla="*/ 198 w 198"/>
                <a:gd name="T39" fmla="*/ 35 h 158"/>
                <a:gd name="T40" fmla="*/ 187 w 198"/>
                <a:gd name="T41" fmla="*/ 58 h 158"/>
                <a:gd name="T42" fmla="*/ 175 w 198"/>
                <a:gd name="T43" fmla="*/ 93 h 158"/>
                <a:gd name="T44" fmla="*/ 175 w 198"/>
                <a:gd name="T45" fmla="*/ 93 h 158"/>
                <a:gd name="T46" fmla="*/ 175 w 198"/>
                <a:gd name="T47" fmla="*/ 111 h 158"/>
                <a:gd name="T48" fmla="*/ 175 w 198"/>
                <a:gd name="T49" fmla="*/ 134 h 158"/>
                <a:gd name="T50" fmla="*/ 181 w 198"/>
                <a:gd name="T51" fmla="*/ 152 h 158"/>
                <a:gd name="T52" fmla="*/ 181 w 198"/>
                <a:gd name="T53" fmla="*/ 152 h 1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8"/>
                <a:gd name="T82" fmla="*/ 0 h 158"/>
                <a:gd name="T83" fmla="*/ 198 w 198"/>
                <a:gd name="T84" fmla="*/ 158 h 15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8" h="158">
                  <a:moveTo>
                    <a:pt x="181" y="152"/>
                  </a:moveTo>
                  <a:lnTo>
                    <a:pt x="181" y="152"/>
                  </a:lnTo>
                  <a:lnTo>
                    <a:pt x="152" y="158"/>
                  </a:lnTo>
                  <a:lnTo>
                    <a:pt x="93" y="152"/>
                  </a:lnTo>
                  <a:lnTo>
                    <a:pt x="58" y="146"/>
                  </a:lnTo>
                  <a:lnTo>
                    <a:pt x="29" y="134"/>
                  </a:lnTo>
                  <a:lnTo>
                    <a:pt x="17" y="123"/>
                  </a:lnTo>
                  <a:lnTo>
                    <a:pt x="6" y="111"/>
                  </a:lnTo>
                  <a:lnTo>
                    <a:pt x="6" y="93"/>
                  </a:lnTo>
                  <a:lnTo>
                    <a:pt x="0" y="82"/>
                  </a:lnTo>
                  <a:lnTo>
                    <a:pt x="6" y="47"/>
                  </a:lnTo>
                  <a:lnTo>
                    <a:pt x="23" y="23"/>
                  </a:lnTo>
                  <a:lnTo>
                    <a:pt x="46" y="6"/>
                  </a:lnTo>
                  <a:lnTo>
                    <a:pt x="76" y="0"/>
                  </a:lnTo>
                  <a:lnTo>
                    <a:pt x="111" y="0"/>
                  </a:lnTo>
                  <a:lnTo>
                    <a:pt x="140" y="6"/>
                  </a:lnTo>
                  <a:lnTo>
                    <a:pt x="169" y="17"/>
                  </a:lnTo>
                  <a:lnTo>
                    <a:pt x="198" y="35"/>
                  </a:lnTo>
                  <a:lnTo>
                    <a:pt x="187" y="58"/>
                  </a:lnTo>
                  <a:lnTo>
                    <a:pt x="175" y="93"/>
                  </a:lnTo>
                  <a:lnTo>
                    <a:pt x="175" y="111"/>
                  </a:lnTo>
                  <a:lnTo>
                    <a:pt x="175" y="134"/>
                  </a:lnTo>
                  <a:lnTo>
                    <a:pt x="181" y="152"/>
                  </a:lnTo>
                  <a:close/>
                </a:path>
              </a:pathLst>
            </a:custGeom>
            <a:solidFill>
              <a:srgbClr val="F2E2B8"/>
            </a:solidFill>
            <a:ln w="9525">
              <a:noFill/>
              <a:round/>
              <a:headEnd/>
              <a:tailEnd/>
            </a:ln>
          </p:spPr>
          <p:txBody>
            <a:bodyPr/>
            <a:lstStyle/>
            <a:p>
              <a:endParaRPr lang="en-US" dirty="0"/>
            </a:p>
          </p:txBody>
        </p:sp>
        <p:sp>
          <p:nvSpPr>
            <p:cNvPr id="86" name="Freeform 82"/>
            <p:cNvSpPr>
              <a:spLocks/>
            </p:cNvSpPr>
            <p:nvPr/>
          </p:nvSpPr>
          <p:spPr bwMode="auto">
            <a:xfrm>
              <a:off x="3744" y="2426"/>
              <a:ext cx="415" cy="187"/>
            </a:xfrm>
            <a:custGeom>
              <a:avLst/>
              <a:gdLst>
                <a:gd name="T0" fmla="*/ 6 w 415"/>
                <a:gd name="T1" fmla="*/ 140 h 187"/>
                <a:gd name="T2" fmla="*/ 6 w 415"/>
                <a:gd name="T3" fmla="*/ 140 h 187"/>
                <a:gd name="T4" fmla="*/ 35 w 415"/>
                <a:gd name="T5" fmla="*/ 128 h 187"/>
                <a:gd name="T6" fmla="*/ 117 w 415"/>
                <a:gd name="T7" fmla="*/ 111 h 187"/>
                <a:gd name="T8" fmla="*/ 169 w 415"/>
                <a:gd name="T9" fmla="*/ 99 h 187"/>
                <a:gd name="T10" fmla="*/ 234 w 415"/>
                <a:gd name="T11" fmla="*/ 93 h 187"/>
                <a:gd name="T12" fmla="*/ 298 w 415"/>
                <a:gd name="T13" fmla="*/ 93 h 187"/>
                <a:gd name="T14" fmla="*/ 362 w 415"/>
                <a:gd name="T15" fmla="*/ 99 h 187"/>
                <a:gd name="T16" fmla="*/ 362 w 415"/>
                <a:gd name="T17" fmla="*/ 0 h 187"/>
                <a:gd name="T18" fmla="*/ 415 w 415"/>
                <a:gd name="T19" fmla="*/ 146 h 187"/>
                <a:gd name="T20" fmla="*/ 415 w 415"/>
                <a:gd name="T21" fmla="*/ 146 h 187"/>
                <a:gd name="T22" fmla="*/ 280 w 415"/>
                <a:gd name="T23" fmla="*/ 146 h 187"/>
                <a:gd name="T24" fmla="*/ 146 w 415"/>
                <a:gd name="T25" fmla="*/ 163 h 187"/>
                <a:gd name="T26" fmla="*/ 76 w 415"/>
                <a:gd name="T27" fmla="*/ 169 h 187"/>
                <a:gd name="T28" fmla="*/ 0 w 415"/>
                <a:gd name="T29" fmla="*/ 187 h 187"/>
                <a:gd name="T30" fmla="*/ 6 w 415"/>
                <a:gd name="T31" fmla="*/ 140 h 18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15"/>
                <a:gd name="T49" fmla="*/ 0 h 187"/>
                <a:gd name="T50" fmla="*/ 415 w 415"/>
                <a:gd name="T51" fmla="*/ 187 h 18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15" h="187">
                  <a:moveTo>
                    <a:pt x="6" y="140"/>
                  </a:moveTo>
                  <a:lnTo>
                    <a:pt x="6" y="140"/>
                  </a:lnTo>
                  <a:lnTo>
                    <a:pt x="35" y="128"/>
                  </a:lnTo>
                  <a:lnTo>
                    <a:pt x="117" y="111"/>
                  </a:lnTo>
                  <a:lnTo>
                    <a:pt x="169" y="99"/>
                  </a:lnTo>
                  <a:lnTo>
                    <a:pt x="234" y="93"/>
                  </a:lnTo>
                  <a:lnTo>
                    <a:pt x="298" y="93"/>
                  </a:lnTo>
                  <a:lnTo>
                    <a:pt x="362" y="99"/>
                  </a:lnTo>
                  <a:lnTo>
                    <a:pt x="362" y="0"/>
                  </a:lnTo>
                  <a:lnTo>
                    <a:pt x="415" y="146"/>
                  </a:lnTo>
                  <a:lnTo>
                    <a:pt x="280" y="146"/>
                  </a:lnTo>
                  <a:lnTo>
                    <a:pt x="146" y="163"/>
                  </a:lnTo>
                  <a:lnTo>
                    <a:pt x="76" y="169"/>
                  </a:lnTo>
                  <a:lnTo>
                    <a:pt x="0" y="187"/>
                  </a:lnTo>
                  <a:lnTo>
                    <a:pt x="6" y="140"/>
                  </a:lnTo>
                  <a:close/>
                </a:path>
              </a:pathLst>
            </a:custGeom>
            <a:solidFill>
              <a:srgbClr val="000000"/>
            </a:solidFill>
            <a:ln w="9525">
              <a:noFill/>
              <a:round/>
              <a:headEnd/>
              <a:tailEnd/>
            </a:ln>
          </p:spPr>
          <p:txBody>
            <a:bodyPr/>
            <a:lstStyle/>
            <a:p>
              <a:endParaRPr lang="en-US" dirty="0"/>
            </a:p>
          </p:txBody>
        </p:sp>
        <p:sp>
          <p:nvSpPr>
            <p:cNvPr id="87" name="Freeform 83"/>
            <p:cNvSpPr>
              <a:spLocks/>
            </p:cNvSpPr>
            <p:nvPr/>
          </p:nvSpPr>
          <p:spPr bwMode="auto">
            <a:xfrm>
              <a:off x="3715" y="2531"/>
              <a:ext cx="736" cy="257"/>
            </a:xfrm>
            <a:custGeom>
              <a:avLst/>
              <a:gdLst>
                <a:gd name="T0" fmla="*/ 0 w 736"/>
                <a:gd name="T1" fmla="*/ 222 h 257"/>
                <a:gd name="T2" fmla="*/ 0 w 736"/>
                <a:gd name="T3" fmla="*/ 222 h 257"/>
                <a:gd name="T4" fmla="*/ 70 w 736"/>
                <a:gd name="T5" fmla="*/ 239 h 257"/>
                <a:gd name="T6" fmla="*/ 140 w 736"/>
                <a:gd name="T7" fmla="*/ 251 h 257"/>
                <a:gd name="T8" fmla="*/ 239 w 736"/>
                <a:gd name="T9" fmla="*/ 257 h 257"/>
                <a:gd name="T10" fmla="*/ 344 w 736"/>
                <a:gd name="T11" fmla="*/ 257 h 257"/>
                <a:gd name="T12" fmla="*/ 409 w 736"/>
                <a:gd name="T13" fmla="*/ 251 h 257"/>
                <a:gd name="T14" fmla="*/ 467 w 736"/>
                <a:gd name="T15" fmla="*/ 239 h 257"/>
                <a:gd name="T16" fmla="*/ 531 w 736"/>
                <a:gd name="T17" fmla="*/ 222 h 257"/>
                <a:gd name="T18" fmla="*/ 596 w 736"/>
                <a:gd name="T19" fmla="*/ 198 h 257"/>
                <a:gd name="T20" fmla="*/ 660 w 736"/>
                <a:gd name="T21" fmla="*/ 169 h 257"/>
                <a:gd name="T22" fmla="*/ 718 w 736"/>
                <a:gd name="T23" fmla="*/ 134 h 257"/>
                <a:gd name="T24" fmla="*/ 736 w 736"/>
                <a:gd name="T25" fmla="*/ 0 h 257"/>
                <a:gd name="T26" fmla="*/ 683 w 736"/>
                <a:gd name="T27" fmla="*/ 99 h 257"/>
                <a:gd name="T28" fmla="*/ 683 w 736"/>
                <a:gd name="T29" fmla="*/ 99 h 257"/>
                <a:gd name="T30" fmla="*/ 648 w 736"/>
                <a:gd name="T31" fmla="*/ 123 h 257"/>
                <a:gd name="T32" fmla="*/ 596 w 736"/>
                <a:gd name="T33" fmla="*/ 140 h 257"/>
                <a:gd name="T34" fmla="*/ 525 w 736"/>
                <a:gd name="T35" fmla="*/ 163 h 257"/>
                <a:gd name="T36" fmla="*/ 438 w 736"/>
                <a:gd name="T37" fmla="*/ 181 h 257"/>
                <a:gd name="T38" fmla="*/ 321 w 736"/>
                <a:gd name="T39" fmla="*/ 193 h 257"/>
                <a:gd name="T40" fmla="*/ 257 w 736"/>
                <a:gd name="T41" fmla="*/ 193 h 257"/>
                <a:gd name="T42" fmla="*/ 181 w 736"/>
                <a:gd name="T43" fmla="*/ 193 h 257"/>
                <a:gd name="T44" fmla="*/ 105 w 736"/>
                <a:gd name="T45" fmla="*/ 187 h 257"/>
                <a:gd name="T46" fmla="*/ 17 w 736"/>
                <a:gd name="T47" fmla="*/ 175 h 257"/>
                <a:gd name="T48" fmla="*/ 0 w 736"/>
                <a:gd name="T49" fmla="*/ 222 h 2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36"/>
                <a:gd name="T76" fmla="*/ 0 h 257"/>
                <a:gd name="T77" fmla="*/ 736 w 736"/>
                <a:gd name="T78" fmla="*/ 257 h 2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36" h="257">
                  <a:moveTo>
                    <a:pt x="0" y="222"/>
                  </a:moveTo>
                  <a:lnTo>
                    <a:pt x="0" y="222"/>
                  </a:lnTo>
                  <a:lnTo>
                    <a:pt x="70" y="239"/>
                  </a:lnTo>
                  <a:lnTo>
                    <a:pt x="140" y="251"/>
                  </a:lnTo>
                  <a:lnTo>
                    <a:pt x="239" y="257"/>
                  </a:lnTo>
                  <a:lnTo>
                    <a:pt x="344" y="257"/>
                  </a:lnTo>
                  <a:lnTo>
                    <a:pt x="409" y="251"/>
                  </a:lnTo>
                  <a:lnTo>
                    <a:pt x="467" y="239"/>
                  </a:lnTo>
                  <a:lnTo>
                    <a:pt x="531" y="222"/>
                  </a:lnTo>
                  <a:lnTo>
                    <a:pt x="596" y="198"/>
                  </a:lnTo>
                  <a:lnTo>
                    <a:pt x="660" y="169"/>
                  </a:lnTo>
                  <a:lnTo>
                    <a:pt x="718" y="134"/>
                  </a:lnTo>
                  <a:lnTo>
                    <a:pt x="736" y="0"/>
                  </a:lnTo>
                  <a:lnTo>
                    <a:pt x="683" y="99"/>
                  </a:lnTo>
                  <a:lnTo>
                    <a:pt x="648" y="123"/>
                  </a:lnTo>
                  <a:lnTo>
                    <a:pt x="596" y="140"/>
                  </a:lnTo>
                  <a:lnTo>
                    <a:pt x="525" y="163"/>
                  </a:lnTo>
                  <a:lnTo>
                    <a:pt x="438" y="181"/>
                  </a:lnTo>
                  <a:lnTo>
                    <a:pt x="321" y="193"/>
                  </a:lnTo>
                  <a:lnTo>
                    <a:pt x="257" y="193"/>
                  </a:lnTo>
                  <a:lnTo>
                    <a:pt x="181" y="193"/>
                  </a:lnTo>
                  <a:lnTo>
                    <a:pt x="105" y="187"/>
                  </a:lnTo>
                  <a:lnTo>
                    <a:pt x="17" y="175"/>
                  </a:lnTo>
                  <a:lnTo>
                    <a:pt x="0" y="222"/>
                  </a:lnTo>
                  <a:close/>
                </a:path>
              </a:pathLst>
            </a:custGeom>
            <a:solidFill>
              <a:srgbClr val="000000"/>
            </a:solidFill>
            <a:ln w="9525">
              <a:noFill/>
              <a:round/>
              <a:headEnd/>
              <a:tailEnd/>
            </a:ln>
          </p:spPr>
          <p:txBody>
            <a:bodyPr/>
            <a:lstStyle/>
            <a:p>
              <a:endParaRPr lang="en-US" dirty="0"/>
            </a:p>
          </p:txBody>
        </p:sp>
        <p:sp>
          <p:nvSpPr>
            <p:cNvPr id="88" name="Freeform 84"/>
            <p:cNvSpPr>
              <a:spLocks/>
            </p:cNvSpPr>
            <p:nvPr/>
          </p:nvSpPr>
          <p:spPr bwMode="auto">
            <a:xfrm>
              <a:off x="1992" y="2099"/>
              <a:ext cx="1454" cy="835"/>
            </a:xfrm>
            <a:custGeom>
              <a:avLst/>
              <a:gdLst>
                <a:gd name="T0" fmla="*/ 817 w 1454"/>
                <a:gd name="T1" fmla="*/ 0 h 835"/>
                <a:gd name="T2" fmla="*/ 0 w 1454"/>
                <a:gd name="T3" fmla="*/ 566 h 835"/>
                <a:gd name="T4" fmla="*/ 35 w 1454"/>
                <a:gd name="T5" fmla="*/ 765 h 835"/>
                <a:gd name="T6" fmla="*/ 1115 w 1454"/>
                <a:gd name="T7" fmla="*/ 835 h 835"/>
                <a:gd name="T8" fmla="*/ 1448 w 1454"/>
                <a:gd name="T9" fmla="*/ 87 h 835"/>
                <a:gd name="T10" fmla="*/ 1454 w 1454"/>
                <a:gd name="T11" fmla="*/ 17 h 835"/>
                <a:gd name="T12" fmla="*/ 817 w 1454"/>
                <a:gd name="T13" fmla="*/ 0 h 835"/>
                <a:gd name="T14" fmla="*/ 0 60000 65536"/>
                <a:gd name="T15" fmla="*/ 0 60000 65536"/>
                <a:gd name="T16" fmla="*/ 0 60000 65536"/>
                <a:gd name="T17" fmla="*/ 0 60000 65536"/>
                <a:gd name="T18" fmla="*/ 0 60000 65536"/>
                <a:gd name="T19" fmla="*/ 0 60000 65536"/>
                <a:gd name="T20" fmla="*/ 0 60000 65536"/>
                <a:gd name="T21" fmla="*/ 0 w 1454"/>
                <a:gd name="T22" fmla="*/ 0 h 835"/>
                <a:gd name="T23" fmla="*/ 1454 w 1454"/>
                <a:gd name="T24" fmla="*/ 835 h 8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54" h="835">
                  <a:moveTo>
                    <a:pt x="817" y="0"/>
                  </a:moveTo>
                  <a:lnTo>
                    <a:pt x="0" y="566"/>
                  </a:lnTo>
                  <a:lnTo>
                    <a:pt x="35" y="765"/>
                  </a:lnTo>
                  <a:lnTo>
                    <a:pt x="1115" y="835"/>
                  </a:lnTo>
                  <a:lnTo>
                    <a:pt x="1448" y="87"/>
                  </a:lnTo>
                  <a:lnTo>
                    <a:pt x="1454" y="17"/>
                  </a:lnTo>
                  <a:lnTo>
                    <a:pt x="817" y="0"/>
                  </a:lnTo>
                  <a:close/>
                </a:path>
              </a:pathLst>
            </a:custGeom>
            <a:solidFill>
              <a:srgbClr val="75859D"/>
            </a:solidFill>
            <a:ln w="9525">
              <a:noFill/>
              <a:round/>
              <a:headEnd/>
              <a:tailEnd/>
            </a:ln>
          </p:spPr>
          <p:txBody>
            <a:bodyPr/>
            <a:lstStyle/>
            <a:p>
              <a:endParaRPr lang="en-US" dirty="0"/>
            </a:p>
          </p:txBody>
        </p:sp>
        <p:sp>
          <p:nvSpPr>
            <p:cNvPr id="89" name="Freeform 85"/>
            <p:cNvSpPr>
              <a:spLocks/>
            </p:cNvSpPr>
            <p:nvPr/>
          </p:nvSpPr>
          <p:spPr bwMode="auto">
            <a:xfrm>
              <a:off x="2523" y="2250"/>
              <a:ext cx="666" cy="357"/>
            </a:xfrm>
            <a:custGeom>
              <a:avLst/>
              <a:gdLst>
                <a:gd name="T0" fmla="*/ 135 w 666"/>
                <a:gd name="T1" fmla="*/ 94 h 357"/>
                <a:gd name="T2" fmla="*/ 0 w 666"/>
                <a:gd name="T3" fmla="*/ 217 h 357"/>
                <a:gd name="T4" fmla="*/ 18 w 666"/>
                <a:gd name="T5" fmla="*/ 304 h 357"/>
                <a:gd name="T6" fmla="*/ 497 w 666"/>
                <a:gd name="T7" fmla="*/ 357 h 357"/>
                <a:gd name="T8" fmla="*/ 666 w 666"/>
                <a:gd name="T9" fmla="*/ 106 h 357"/>
                <a:gd name="T10" fmla="*/ 660 w 666"/>
                <a:gd name="T11" fmla="*/ 0 h 357"/>
                <a:gd name="T12" fmla="*/ 602 w 666"/>
                <a:gd name="T13" fmla="*/ 0 h 357"/>
                <a:gd name="T14" fmla="*/ 135 w 666"/>
                <a:gd name="T15" fmla="*/ 94 h 357"/>
                <a:gd name="T16" fmla="*/ 0 60000 65536"/>
                <a:gd name="T17" fmla="*/ 0 60000 65536"/>
                <a:gd name="T18" fmla="*/ 0 60000 65536"/>
                <a:gd name="T19" fmla="*/ 0 60000 65536"/>
                <a:gd name="T20" fmla="*/ 0 60000 65536"/>
                <a:gd name="T21" fmla="*/ 0 60000 65536"/>
                <a:gd name="T22" fmla="*/ 0 60000 65536"/>
                <a:gd name="T23" fmla="*/ 0 60000 65536"/>
                <a:gd name="T24" fmla="*/ 0 w 666"/>
                <a:gd name="T25" fmla="*/ 0 h 357"/>
                <a:gd name="T26" fmla="*/ 666 w 666"/>
                <a:gd name="T27" fmla="*/ 357 h 3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66" h="357">
                  <a:moveTo>
                    <a:pt x="135" y="94"/>
                  </a:moveTo>
                  <a:lnTo>
                    <a:pt x="0" y="217"/>
                  </a:lnTo>
                  <a:lnTo>
                    <a:pt x="18" y="304"/>
                  </a:lnTo>
                  <a:lnTo>
                    <a:pt x="497" y="357"/>
                  </a:lnTo>
                  <a:lnTo>
                    <a:pt x="666" y="106"/>
                  </a:lnTo>
                  <a:lnTo>
                    <a:pt x="660" y="0"/>
                  </a:lnTo>
                  <a:lnTo>
                    <a:pt x="602" y="0"/>
                  </a:lnTo>
                  <a:lnTo>
                    <a:pt x="135" y="94"/>
                  </a:lnTo>
                  <a:close/>
                </a:path>
              </a:pathLst>
            </a:custGeom>
            <a:solidFill>
              <a:srgbClr val="534468"/>
            </a:solidFill>
            <a:ln w="9525">
              <a:noFill/>
              <a:round/>
              <a:headEnd/>
              <a:tailEnd/>
            </a:ln>
          </p:spPr>
          <p:txBody>
            <a:bodyPr/>
            <a:lstStyle/>
            <a:p>
              <a:endParaRPr lang="en-US" dirty="0"/>
            </a:p>
          </p:txBody>
        </p:sp>
        <p:sp>
          <p:nvSpPr>
            <p:cNvPr id="90" name="Freeform 86"/>
            <p:cNvSpPr>
              <a:spLocks/>
            </p:cNvSpPr>
            <p:nvPr/>
          </p:nvSpPr>
          <p:spPr bwMode="auto">
            <a:xfrm>
              <a:off x="2570" y="2286"/>
              <a:ext cx="578" cy="274"/>
            </a:xfrm>
            <a:custGeom>
              <a:avLst/>
              <a:gdLst>
                <a:gd name="T0" fmla="*/ 117 w 578"/>
                <a:gd name="T1" fmla="*/ 81 h 274"/>
                <a:gd name="T2" fmla="*/ 0 w 578"/>
                <a:gd name="T3" fmla="*/ 186 h 274"/>
                <a:gd name="T4" fmla="*/ 12 w 578"/>
                <a:gd name="T5" fmla="*/ 233 h 274"/>
                <a:gd name="T6" fmla="*/ 432 w 578"/>
                <a:gd name="T7" fmla="*/ 274 h 274"/>
                <a:gd name="T8" fmla="*/ 578 w 578"/>
                <a:gd name="T9" fmla="*/ 64 h 274"/>
                <a:gd name="T10" fmla="*/ 578 w 578"/>
                <a:gd name="T11" fmla="*/ 0 h 274"/>
                <a:gd name="T12" fmla="*/ 473 w 578"/>
                <a:gd name="T13" fmla="*/ 5 h 274"/>
                <a:gd name="T14" fmla="*/ 117 w 578"/>
                <a:gd name="T15" fmla="*/ 81 h 274"/>
                <a:gd name="T16" fmla="*/ 0 60000 65536"/>
                <a:gd name="T17" fmla="*/ 0 60000 65536"/>
                <a:gd name="T18" fmla="*/ 0 60000 65536"/>
                <a:gd name="T19" fmla="*/ 0 60000 65536"/>
                <a:gd name="T20" fmla="*/ 0 60000 65536"/>
                <a:gd name="T21" fmla="*/ 0 60000 65536"/>
                <a:gd name="T22" fmla="*/ 0 60000 65536"/>
                <a:gd name="T23" fmla="*/ 0 60000 65536"/>
                <a:gd name="T24" fmla="*/ 0 w 578"/>
                <a:gd name="T25" fmla="*/ 0 h 274"/>
                <a:gd name="T26" fmla="*/ 578 w 578"/>
                <a:gd name="T27" fmla="*/ 274 h 27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8" h="274">
                  <a:moveTo>
                    <a:pt x="117" y="81"/>
                  </a:moveTo>
                  <a:lnTo>
                    <a:pt x="0" y="186"/>
                  </a:lnTo>
                  <a:lnTo>
                    <a:pt x="12" y="233"/>
                  </a:lnTo>
                  <a:lnTo>
                    <a:pt x="432" y="274"/>
                  </a:lnTo>
                  <a:lnTo>
                    <a:pt x="578" y="64"/>
                  </a:lnTo>
                  <a:lnTo>
                    <a:pt x="578" y="0"/>
                  </a:lnTo>
                  <a:lnTo>
                    <a:pt x="473" y="5"/>
                  </a:lnTo>
                  <a:lnTo>
                    <a:pt x="117" y="81"/>
                  </a:lnTo>
                  <a:close/>
                </a:path>
              </a:pathLst>
            </a:custGeom>
            <a:solidFill>
              <a:srgbClr val="E3E9F2"/>
            </a:solidFill>
            <a:ln w="9525">
              <a:noFill/>
              <a:round/>
              <a:headEnd/>
              <a:tailEnd/>
            </a:ln>
          </p:spPr>
          <p:txBody>
            <a:bodyPr/>
            <a:lstStyle/>
            <a:p>
              <a:endParaRPr lang="en-US" dirty="0"/>
            </a:p>
          </p:txBody>
        </p:sp>
        <p:sp>
          <p:nvSpPr>
            <p:cNvPr id="91" name="Freeform 87"/>
            <p:cNvSpPr>
              <a:spLocks/>
            </p:cNvSpPr>
            <p:nvPr/>
          </p:nvSpPr>
          <p:spPr bwMode="auto">
            <a:xfrm>
              <a:off x="2027" y="1176"/>
              <a:ext cx="1355" cy="1267"/>
            </a:xfrm>
            <a:custGeom>
              <a:avLst/>
              <a:gdLst>
                <a:gd name="T0" fmla="*/ 817 w 1355"/>
                <a:gd name="T1" fmla="*/ 0 h 1267"/>
                <a:gd name="T2" fmla="*/ 817 w 1355"/>
                <a:gd name="T3" fmla="*/ 0 h 1267"/>
                <a:gd name="T4" fmla="*/ 695 w 1355"/>
                <a:gd name="T5" fmla="*/ 35 h 1267"/>
                <a:gd name="T6" fmla="*/ 584 w 1355"/>
                <a:gd name="T7" fmla="*/ 70 h 1267"/>
                <a:gd name="T8" fmla="*/ 479 w 1355"/>
                <a:gd name="T9" fmla="*/ 105 h 1267"/>
                <a:gd name="T10" fmla="*/ 385 w 1355"/>
                <a:gd name="T11" fmla="*/ 227 h 1267"/>
                <a:gd name="T12" fmla="*/ 385 w 1355"/>
                <a:gd name="T13" fmla="*/ 227 h 1267"/>
                <a:gd name="T14" fmla="*/ 339 w 1355"/>
                <a:gd name="T15" fmla="*/ 251 h 1267"/>
                <a:gd name="T16" fmla="*/ 222 w 1355"/>
                <a:gd name="T17" fmla="*/ 303 h 1267"/>
                <a:gd name="T18" fmla="*/ 157 w 1355"/>
                <a:gd name="T19" fmla="*/ 338 h 1267"/>
                <a:gd name="T20" fmla="*/ 99 w 1355"/>
                <a:gd name="T21" fmla="*/ 373 h 1267"/>
                <a:gd name="T22" fmla="*/ 46 w 1355"/>
                <a:gd name="T23" fmla="*/ 409 h 1267"/>
                <a:gd name="T24" fmla="*/ 11 w 1355"/>
                <a:gd name="T25" fmla="*/ 444 h 1267"/>
                <a:gd name="T26" fmla="*/ 11 w 1355"/>
                <a:gd name="T27" fmla="*/ 444 h 1267"/>
                <a:gd name="T28" fmla="*/ 6 w 1355"/>
                <a:gd name="T29" fmla="*/ 461 h 1267"/>
                <a:gd name="T30" fmla="*/ 0 w 1355"/>
                <a:gd name="T31" fmla="*/ 484 h 1267"/>
                <a:gd name="T32" fmla="*/ 0 w 1355"/>
                <a:gd name="T33" fmla="*/ 549 h 1267"/>
                <a:gd name="T34" fmla="*/ 0 w 1355"/>
                <a:gd name="T35" fmla="*/ 549 h 1267"/>
                <a:gd name="T36" fmla="*/ 11 w 1355"/>
                <a:gd name="T37" fmla="*/ 613 h 1267"/>
                <a:gd name="T38" fmla="*/ 23 w 1355"/>
                <a:gd name="T39" fmla="*/ 683 h 1267"/>
                <a:gd name="T40" fmla="*/ 64 w 1355"/>
                <a:gd name="T41" fmla="*/ 829 h 1267"/>
                <a:gd name="T42" fmla="*/ 117 w 1355"/>
                <a:gd name="T43" fmla="*/ 987 h 1267"/>
                <a:gd name="T44" fmla="*/ 374 w 1355"/>
                <a:gd name="T45" fmla="*/ 1051 h 1267"/>
                <a:gd name="T46" fmla="*/ 374 w 1355"/>
                <a:gd name="T47" fmla="*/ 1051 h 1267"/>
                <a:gd name="T48" fmla="*/ 409 w 1355"/>
                <a:gd name="T49" fmla="*/ 1115 h 1267"/>
                <a:gd name="T50" fmla="*/ 438 w 1355"/>
                <a:gd name="T51" fmla="*/ 1168 h 1267"/>
                <a:gd name="T52" fmla="*/ 461 w 1355"/>
                <a:gd name="T53" fmla="*/ 1203 h 1267"/>
                <a:gd name="T54" fmla="*/ 461 w 1355"/>
                <a:gd name="T55" fmla="*/ 1203 h 1267"/>
                <a:gd name="T56" fmla="*/ 490 w 1355"/>
                <a:gd name="T57" fmla="*/ 1209 h 1267"/>
                <a:gd name="T58" fmla="*/ 549 w 1355"/>
                <a:gd name="T59" fmla="*/ 1221 h 1267"/>
                <a:gd name="T60" fmla="*/ 712 w 1355"/>
                <a:gd name="T61" fmla="*/ 1238 h 1267"/>
                <a:gd name="T62" fmla="*/ 958 w 1355"/>
                <a:gd name="T63" fmla="*/ 1267 h 1267"/>
                <a:gd name="T64" fmla="*/ 958 w 1355"/>
                <a:gd name="T65" fmla="*/ 1267 h 1267"/>
                <a:gd name="T66" fmla="*/ 1133 w 1355"/>
                <a:gd name="T67" fmla="*/ 1069 h 1267"/>
                <a:gd name="T68" fmla="*/ 1256 w 1355"/>
                <a:gd name="T69" fmla="*/ 928 h 1267"/>
                <a:gd name="T70" fmla="*/ 1296 w 1355"/>
                <a:gd name="T71" fmla="*/ 876 h 1267"/>
                <a:gd name="T72" fmla="*/ 1314 w 1355"/>
                <a:gd name="T73" fmla="*/ 847 h 1267"/>
                <a:gd name="T74" fmla="*/ 1320 w 1355"/>
                <a:gd name="T75" fmla="*/ 759 h 1267"/>
                <a:gd name="T76" fmla="*/ 1320 w 1355"/>
                <a:gd name="T77" fmla="*/ 759 h 1267"/>
                <a:gd name="T78" fmla="*/ 1337 w 1355"/>
                <a:gd name="T79" fmla="*/ 695 h 1267"/>
                <a:gd name="T80" fmla="*/ 1349 w 1355"/>
                <a:gd name="T81" fmla="*/ 625 h 1267"/>
                <a:gd name="T82" fmla="*/ 1355 w 1355"/>
                <a:gd name="T83" fmla="*/ 537 h 1267"/>
                <a:gd name="T84" fmla="*/ 1355 w 1355"/>
                <a:gd name="T85" fmla="*/ 432 h 1267"/>
                <a:gd name="T86" fmla="*/ 1349 w 1355"/>
                <a:gd name="T87" fmla="*/ 379 h 1267"/>
                <a:gd name="T88" fmla="*/ 1337 w 1355"/>
                <a:gd name="T89" fmla="*/ 321 h 1267"/>
                <a:gd name="T90" fmla="*/ 1326 w 1355"/>
                <a:gd name="T91" fmla="*/ 263 h 1267"/>
                <a:gd name="T92" fmla="*/ 1302 w 1355"/>
                <a:gd name="T93" fmla="*/ 210 h 1267"/>
                <a:gd name="T94" fmla="*/ 1273 w 1355"/>
                <a:gd name="T95" fmla="*/ 152 h 1267"/>
                <a:gd name="T96" fmla="*/ 1238 w 1355"/>
                <a:gd name="T97" fmla="*/ 99 h 1267"/>
                <a:gd name="T98" fmla="*/ 1209 w 1355"/>
                <a:gd name="T99" fmla="*/ 0 h 1267"/>
                <a:gd name="T100" fmla="*/ 1209 w 1355"/>
                <a:gd name="T101" fmla="*/ 0 h 1267"/>
                <a:gd name="T102" fmla="*/ 817 w 1355"/>
                <a:gd name="T103" fmla="*/ 0 h 1267"/>
                <a:gd name="T104" fmla="*/ 817 w 1355"/>
                <a:gd name="T105" fmla="*/ 0 h 1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55"/>
                <a:gd name="T160" fmla="*/ 0 h 1267"/>
                <a:gd name="T161" fmla="*/ 1355 w 1355"/>
                <a:gd name="T162" fmla="*/ 1267 h 1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55" h="1267">
                  <a:moveTo>
                    <a:pt x="817" y="0"/>
                  </a:moveTo>
                  <a:lnTo>
                    <a:pt x="817" y="0"/>
                  </a:lnTo>
                  <a:lnTo>
                    <a:pt x="695" y="35"/>
                  </a:lnTo>
                  <a:lnTo>
                    <a:pt x="584" y="70"/>
                  </a:lnTo>
                  <a:lnTo>
                    <a:pt x="479" y="105"/>
                  </a:lnTo>
                  <a:lnTo>
                    <a:pt x="385" y="227"/>
                  </a:lnTo>
                  <a:lnTo>
                    <a:pt x="339" y="251"/>
                  </a:lnTo>
                  <a:lnTo>
                    <a:pt x="222" y="303"/>
                  </a:lnTo>
                  <a:lnTo>
                    <a:pt x="157" y="338"/>
                  </a:lnTo>
                  <a:lnTo>
                    <a:pt x="99" y="373"/>
                  </a:lnTo>
                  <a:lnTo>
                    <a:pt x="46" y="409"/>
                  </a:lnTo>
                  <a:lnTo>
                    <a:pt x="11" y="444"/>
                  </a:lnTo>
                  <a:lnTo>
                    <a:pt x="6" y="461"/>
                  </a:lnTo>
                  <a:lnTo>
                    <a:pt x="0" y="484"/>
                  </a:lnTo>
                  <a:lnTo>
                    <a:pt x="0" y="549"/>
                  </a:lnTo>
                  <a:lnTo>
                    <a:pt x="11" y="613"/>
                  </a:lnTo>
                  <a:lnTo>
                    <a:pt x="23" y="683"/>
                  </a:lnTo>
                  <a:lnTo>
                    <a:pt x="64" y="829"/>
                  </a:lnTo>
                  <a:lnTo>
                    <a:pt x="117" y="987"/>
                  </a:lnTo>
                  <a:lnTo>
                    <a:pt x="374" y="1051"/>
                  </a:lnTo>
                  <a:lnTo>
                    <a:pt x="409" y="1115"/>
                  </a:lnTo>
                  <a:lnTo>
                    <a:pt x="438" y="1168"/>
                  </a:lnTo>
                  <a:lnTo>
                    <a:pt x="461" y="1203"/>
                  </a:lnTo>
                  <a:lnTo>
                    <a:pt x="490" y="1209"/>
                  </a:lnTo>
                  <a:lnTo>
                    <a:pt x="549" y="1221"/>
                  </a:lnTo>
                  <a:lnTo>
                    <a:pt x="712" y="1238"/>
                  </a:lnTo>
                  <a:lnTo>
                    <a:pt x="958" y="1267"/>
                  </a:lnTo>
                  <a:lnTo>
                    <a:pt x="1133" y="1069"/>
                  </a:lnTo>
                  <a:lnTo>
                    <a:pt x="1256" y="928"/>
                  </a:lnTo>
                  <a:lnTo>
                    <a:pt x="1296" y="876"/>
                  </a:lnTo>
                  <a:lnTo>
                    <a:pt x="1314" y="847"/>
                  </a:lnTo>
                  <a:lnTo>
                    <a:pt x="1320" y="759"/>
                  </a:lnTo>
                  <a:lnTo>
                    <a:pt x="1337" y="695"/>
                  </a:lnTo>
                  <a:lnTo>
                    <a:pt x="1349" y="625"/>
                  </a:lnTo>
                  <a:lnTo>
                    <a:pt x="1355" y="537"/>
                  </a:lnTo>
                  <a:lnTo>
                    <a:pt x="1355" y="432"/>
                  </a:lnTo>
                  <a:lnTo>
                    <a:pt x="1349" y="379"/>
                  </a:lnTo>
                  <a:lnTo>
                    <a:pt x="1337" y="321"/>
                  </a:lnTo>
                  <a:lnTo>
                    <a:pt x="1326" y="263"/>
                  </a:lnTo>
                  <a:lnTo>
                    <a:pt x="1302" y="210"/>
                  </a:lnTo>
                  <a:lnTo>
                    <a:pt x="1273" y="152"/>
                  </a:lnTo>
                  <a:lnTo>
                    <a:pt x="1238" y="99"/>
                  </a:lnTo>
                  <a:lnTo>
                    <a:pt x="1209" y="0"/>
                  </a:lnTo>
                  <a:lnTo>
                    <a:pt x="817" y="0"/>
                  </a:lnTo>
                  <a:close/>
                </a:path>
              </a:pathLst>
            </a:custGeom>
            <a:solidFill>
              <a:srgbClr val="534468"/>
            </a:solidFill>
            <a:ln w="9525">
              <a:noFill/>
              <a:round/>
              <a:headEnd/>
              <a:tailEnd/>
            </a:ln>
          </p:spPr>
          <p:txBody>
            <a:bodyPr/>
            <a:lstStyle/>
            <a:p>
              <a:endParaRPr lang="en-US" dirty="0"/>
            </a:p>
          </p:txBody>
        </p:sp>
        <p:sp>
          <p:nvSpPr>
            <p:cNvPr id="92" name="Freeform 88"/>
            <p:cNvSpPr>
              <a:spLocks/>
            </p:cNvSpPr>
            <p:nvPr/>
          </p:nvSpPr>
          <p:spPr bwMode="auto">
            <a:xfrm>
              <a:off x="2862" y="1234"/>
              <a:ext cx="450" cy="1151"/>
            </a:xfrm>
            <a:custGeom>
              <a:avLst/>
              <a:gdLst>
                <a:gd name="T0" fmla="*/ 345 w 450"/>
                <a:gd name="T1" fmla="*/ 0 h 1151"/>
                <a:gd name="T2" fmla="*/ 0 w 450"/>
                <a:gd name="T3" fmla="*/ 23 h 1151"/>
                <a:gd name="T4" fmla="*/ 111 w 450"/>
                <a:gd name="T5" fmla="*/ 1151 h 1151"/>
                <a:gd name="T6" fmla="*/ 450 w 450"/>
                <a:gd name="T7" fmla="*/ 771 h 1151"/>
                <a:gd name="T8" fmla="*/ 450 w 450"/>
                <a:gd name="T9" fmla="*/ 713 h 1151"/>
                <a:gd name="T10" fmla="*/ 164 w 450"/>
                <a:gd name="T11" fmla="*/ 958 h 1151"/>
                <a:gd name="T12" fmla="*/ 105 w 450"/>
                <a:gd name="T13" fmla="*/ 99 h 1151"/>
                <a:gd name="T14" fmla="*/ 362 w 450"/>
                <a:gd name="T15" fmla="*/ 41 h 1151"/>
                <a:gd name="T16" fmla="*/ 345 w 450"/>
                <a:gd name="T17" fmla="*/ 0 h 11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0"/>
                <a:gd name="T28" fmla="*/ 0 h 1151"/>
                <a:gd name="T29" fmla="*/ 450 w 450"/>
                <a:gd name="T30" fmla="*/ 1151 h 11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0" h="1151">
                  <a:moveTo>
                    <a:pt x="345" y="0"/>
                  </a:moveTo>
                  <a:lnTo>
                    <a:pt x="0" y="23"/>
                  </a:lnTo>
                  <a:lnTo>
                    <a:pt x="111" y="1151"/>
                  </a:lnTo>
                  <a:lnTo>
                    <a:pt x="450" y="771"/>
                  </a:lnTo>
                  <a:lnTo>
                    <a:pt x="450" y="713"/>
                  </a:lnTo>
                  <a:lnTo>
                    <a:pt x="164" y="958"/>
                  </a:lnTo>
                  <a:lnTo>
                    <a:pt x="105" y="99"/>
                  </a:lnTo>
                  <a:lnTo>
                    <a:pt x="362" y="41"/>
                  </a:lnTo>
                  <a:lnTo>
                    <a:pt x="345" y="0"/>
                  </a:lnTo>
                  <a:close/>
                </a:path>
              </a:pathLst>
            </a:custGeom>
            <a:solidFill>
              <a:srgbClr val="FFFFFF"/>
            </a:solidFill>
            <a:ln w="9525">
              <a:noFill/>
              <a:round/>
              <a:headEnd/>
              <a:tailEnd/>
            </a:ln>
          </p:spPr>
          <p:txBody>
            <a:bodyPr/>
            <a:lstStyle/>
            <a:p>
              <a:endParaRPr lang="en-US" dirty="0"/>
            </a:p>
          </p:txBody>
        </p:sp>
        <p:sp>
          <p:nvSpPr>
            <p:cNvPr id="93" name="Freeform 89"/>
            <p:cNvSpPr>
              <a:spLocks/>
            </p:cNvSpPr>
            <p:nvPr/>
          </p:nvSpPr>
          <p:spPr bwMode="auto">
            <a:xfrm>
              <a:off x="3020" y="1322"/>
              <a:ext cx="327" cy="765"/>
            </a:xfrm>
            <a:custGeom>
              <a:avLst/>
              <a:gdLst>
                <a:gd name="T0" fmla="*/ 216 w 327"/>
                <a:gd name="T1" fmla="*/ 0 h 765"/>
                <a:gd name="T2" fmla="*/ 216 w 327"/>
                <a:gd name="T3" fmla="*/ 0 h 765"/>
                <a:gd name="T4" fmla="*/ 245 w 327"/>
                <a:gd name="T5" fmla="*/ 41 h 765"/>
                <a:gd name="T6" fmla="*/ 268 w 327"/>
                <a:gd name="T7" fmla="*/ 87 h 765"/>
                <a:gd name="T8" fmla="*/ 298 w 327"/>
                <a:gd name="T9" fmla="*/ 152 h 765"/>
                <a:gd name="T10" fmla="*/ 315 w 327"/>
                <a:gd name="T11" fmla="*/ 239 h 765"/>
                <a:gd name="T12" fmla="*/ 321 w 327"/>
                <a:gd name="T13" fmla="*/ 286 h 765"/>
                <a:gd name="T14" fmla="*/ 327 w 327"/>
                <a:gd name="T15" fmla="*/ 338 h 765"/>
                <a:gd name="T16" fmla="*/ 327 w 327"/>
                <a:gd name="T17" fmla="*/ 391 h 765"/>
                <a:gd name="T18" fmla="*/ 315 w 327"/>
                <a:gd name="T19" fmla="*/ 455 h 765"/>
                <a:gd name="T20" fmla="*/ 303 w 327"/>
                <a:gd name="T21" fmla="*/ 520 h 765"/>
                <a:gd name="T22" fmla="*/ 286 w 327"/>
                <a:gd name="T23" fmla="*/ 584 h 765"/>
                <a:gd name="T24" fmla="*/ 52 w 327"/>
                <a:gd name="T25" fmla="*/ 765 h 765"/>
                <a:gd name="T26" fmla="*/ 0 w 327"/>
                <a:gd name="T27" fmla="*/ 64 h 765"/>
                <a:gd name="T28" fmla="*/ 216 w 327"/>
                <a:gd name="T29" fmla="*/ 0 h 7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7"/>
                <a:gd name="T46" fmla="*/ 0 h 765"/>
                <a:gd name="T47" fmla="*/ 327 w 327"/>
                <a:gd name="T48" fmla="*/ 765 h 76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7" h="765">
                  <a:moveTo>
                    <a:pt x="216" y="0"/>
                  </a:moveTo>
                  <a:lnTo>
                    <a:pt x="216" y="0"/>
                  </a:lnTo>
                  <a:lnTo>
                    <a:pt x="245" y="41"/>
                  </a:lnTo>
                  <a:lnTo>
                    <a:pt x="268" y="87"/>
                  </a:lnTo>
                  <a:lnTo>
                    <a:pt x="298" y="152"/>
                  </a:lnTo>
                  <a:lnTo>
                    <a:pt x="315" y="239"/>
                  </a:lnTo>
                  <a:lnTo>
                    <a:pt x="321" y="286"/>
                  </a:lnTo>
                  <a:lnTo>
                    <a:pt x="327" y="338"/>
                  </a:lnTo>
                  <a:lnTo>
                    <a:pt x="327" y="391"/>
                  </a:lnTo>
                  <a:lnTo>
                    <a:pt x="315" y="455"/>
                  </a:lnTo>
                  <a:lnTo>
                    <a:pt x="303" y="520"/>
                  </a:lnTo>
                  <a:lnTo>
                    <a:pt x="286" y="584"/>
                  </a:lnTo>
                  <a:lnTo>
                    <a:pt x="52" y="765"/>
                  </a:lnTo>
                  <a:lnTo>
                    <a:pt x="0" y="64"/>
                  </a:lnTo>
                  <a:lnTo>
                    <a:pt x="216" y="0"/>
                  </a:lnTo>
                  <a:close/>
                </a:path>
              </a:pathLst>
            </a:custGeom>
            <a:solidFill>
              <a:srgbClr val="7BCDE1"/>
            </a:solidFill>
            <a:ln w="9525">
              <a:noFill/>
              <a:round/>
              <a:headEnd/>
              <a:tailEnd/>
            </a:ln>
          </p:spPr>
          <p:txBody>
            <a:bodyPr/>
            <a:lstStyle/>
            <a:p>
              <a:endParaRPr lang="en-US" dirty="0"/>
            </a:p>
          </p:txBody>
        </p:sp>
        <p:sp>
          <p:nvSpPr>
            <p:cNvPr id="94" name="Freeform 90"/>
            <p:cNvSpPr>
              <a:spLocks/>
            </p:cNvSpPr>
            <p:nvPr/>
          </p:nvSpPr>
          <p:spPr bwMode="auto">
            <a:xfrm>
              <a:off x="2091" y="1257"/>
              <a:ext cx="818" cy="1116"/>
            </a:xfrm>
            <a:custGeom>
              <a:avLst/>
              <a:gdLst>
                <a:gd name="T0" fmla="*/ 701 w 818"/>
                <a:gd name="T1" fmla="*/ 0 h 1116"/>
                <a:gd name="T2" fmla="*/ 467 w 818"/>
                <a:gd name="T3" fmla="*/ 71 h 1116"/>
                <a:gd name="T4" fmla="*/ 362 w 818"/>
                <a:gd name="T5" fmla="*/ 228 h 1116"/>
                <a:gd name="T6" fmla="*/ 362 w 818"/>
                <a:gd name="T7" fmla="*/ 228 h 1116"/>
                <a:gd name="T8" fmla="*/ 321 w 818"/>
                <a:gd name="T9" fmla="*/ 240 h 1116"/>
                <a:gd name="T10" fmla="*/ 216 w 818"/>
                <a:gd name="T11" fmla="*/ 275 h 1116"/>
                <a:gd name="T12" fmla="*/ 152 w 818"/>
                <a:gd name="T13" fmla="*/ 298 h 1116"/>
                <a:gd name="T14" fmla="*/ 93 w 818"/>
                <a:gd name="T15" fmla="*/ 328 h 1116"/>
                <a:gd name="T16" fmla="*/ 41 w 818"/>
                <a:gd name="T17" fmla="*/ 368 h 1116"/>
                <a:gd name="T18" fmla="*/ 18 w 818"/>
                <a:gd name="T19" fmla="*/ 386 h 1116"/>
                <a:gd name="T20" fmla="*/ 0 w 818"/>
                <a:gd name="T21" fmla="*/ 409 h 1116"/>
                <a:gd name="T22" fmla="*/ 0 w 818"/>
                <a:gd name="T23" fmla="*/ 409 h 1116"/>
                <a:gd name="T24" fmla="*/ 6 w 818"/>
                <a:gd name="T25" fmla="*/ 468 h 1116"/>
                <a:gd name="T26" fmla="*/ 29 w 818"/>
                <a:gd name="T27" fmla="*/ 596 h 1116"/>
                <a:gd name="T28" fmla="*/ 64 w 818"/>
                <a:gd name="T29" fmla="*/ 748 h 1116"/>
                <a:gd name="T30" fmla="*/ 88 w 818"/>
                <a:gd name="T31" fmla="*/ 818 h 1116"/>
                <a:gd name="T32" fmla="*/ 111 w 818"/>
                <a:gd name="T33" fmla="*/ 865 h 1116"/>
                <a:gd name="T34" fmla="*/ 298 w 818"/>
                <a:gd name="T35" fmla="*/ 894 h 1116"/>
                <a:gd name="T36" fmla="*/ 310 w 818"/>
                <a:gd name="T37" fmla="*/ 555 h 1116"/>
                <a:gd name="T38" fmla="*/ 310 w 818"/>
                <a:gd name="T39" fmla="*/ 555 h 1116"/>
                <a:gd name="T40" fmla="*/ 321 w 818"/>
                <a:gd name="T41" fmla="*/ 620 h 1116"/>
                <a:gd name="T42" fmla="*/ 345 w 818"/>
                <a:gd name="T43" fmla="*/ 777 h 1116"/>
                <a:gd name="T44" fmla="*/ 380 w 818"/>
                <a:gd name="T45" fmla="*/ 947 h 1116"/>
                <a:gd name="T46" fmla="*/ 403 w 818"/>
                <a:gd name="T47" fmla="*/ 1023 h 1116"/>
                <a:gd name="T48" fmla="*/ 426 w 818"/>
                <a:gd name="T49" fmla="*/ 1069 h 1116"/>
                <a:gd name="T50" fmla="*/ 818 w 818"/>
                <a:gd name="T51" fmla="*/ 1116 h 1116"/>
                <a:gd name="T52" fmla="*/ 701 w 818"/>
                <a:gd name="T53" fmla="*/ 0 h 111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18"/>
                <a:gd name="T82" fmla="*/ 0 h 1116"/>
                <a:gd name="T83" fmla="*/ 818 w 818"/>
                <a:gd name="T84" fmla="*/ 1116 h 111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18" h="1116">
                  <a:moveTo>
                    <a:pt x="701" y="0"/>
                  </a:moveTo>
                  <a:lnTo>
                    <a:pt x="467" y="71"/>
                  </a:lnTo>
                  <a:lnTo>
                    <a:pt x="362" y="228"/>
                  </a:lnTo>
                  <a:lnTo>
                    <a:pt x="321" y="240"/>
                  </a:lnTo>
                  <a:lnTo>
                    <a:pt x="216" y="275"/>
                  </a:lnTo>
                  <a:lnTo>
                    <a:pt x="152" y="298"/>
                  </a:lnTo>
                  <a:lnTo>
                    <a:pt x="93" y="328"/>
                  </a:lnTo>
                  <a:lnTo>
                    <a:pt x="41" y="368"/>
                  </a:lnTo>
                  <a:lnTo>
                    <a:pt x="18" y="386"/>
                  </a:lnTo>
                  <a:lnTo>
                    <a:pt x="0" y="409"/>
                  </a:lnTo>
                  <a:lnTo>
                    <a:pt x="6" y="468"/>
                  </a:lnTo>
                  <a:lnTo>
                    <a:pt x="29" y="596"/>
                  </a:lnTo>
                  <a:lnTo>
                    <a:pt x="64" y="748"/>
                  </a:lnTo>
                  <a:lnTo>
                    <a:pt x="88" y="818"/>
                  </a:lnTo>
                  <a:lnTo>
                    <a:pt x="111" y="865"/>
                  </a:lnTo>
                  <a:lnTo>
                    <a:pt x="298" y="894"/>
                  </a:lnTo>
                  <a:lnTo>
                    <a:pt x="310" y="555"/>
                  </a:lnTo>
                  <a:lnTo>
                    <a:pt x="321" y="620"/>
                  </a:lnTo>
                  <a:lnTo>
                    <a:pt x="345" y="777"/>
                  </a:lnTo>
                  <a:lnTo>
                    <a:pt x="380" y="947"/>
                  </a:lnTo>
                  <a:lnTo>
                    <a:pt x="403" y="1023"/>
                  </a:lnTo>
                  <a:lnTo>
                    <a:pt x="426" y="1069"/>
                  </a:lnTo>
                  <a:lnTo>
                    <a:pt x="818" y="1116"/>
                  </a:lnTo>
                  <a:lnTo>
                    <a:pt x="701" y="0"/>
                  </a:lnTo>
                  <a:close/>
                </a:path>
              </a:pathLst>
            </a:custGeom>
            <a:solidFill>
              <a:srgbClr val="E3E9F2"/>
            </a:solidFill>
            <a:ln w="9525">
              <a:noFill/>
              <a:round/>
              <a:headEnd/>
              <a:tailEnd/>
            </a:ln>
          </p:spPr>
          <p:txBody>
            <a:bodyPr/>
            <a:lstStyle/>
            <a:p>
              <a:endParaRPr lang="en-US" dirty="0"/>
            </a:p>
          </p:txBody>
        </p:sp>
        <p:sp>
          <p:nvSpPr>
            <p:cNvPr id="95" name="Freeform 91"/>
            <p:cNvSpPr>
              <a:spLocks/>
            </p:cNvSpPr>
            <p:nvPr/>
          </p:nvSpPr>
          <p:spPr bwMode="auto">
            <a:xfrm>
              <a:off x="3078" y="1403"/>
              <a:ext cx="222" cy="503"/>
            </a:xfrm>
            <a:custGeom>
              <a:avLst/>
              <a:gdLst>
                <a:gd name="T0" fmla="*/ 0 w 222"/>
                <a:gd name="T1" fmla="*/ 59 h 503"/>
                <a:gd name="T2" fmla="*/ 0 w 222"/>
                <a:gd name="T3" fmla="*/ 59 h 503"/>
                <a:gd name="T4" fmla="*/ 59 w 222"/>
                <a:gd name="T5" fmla="*/ 30 h 503"/>
                <a:gd name="T6" fmla="*/ 105 w 222"/>
                <a:gd name="T7" fmla="*/ 12 h 503"/>
                <a:gd name="T8" fmla="*/ 152 w 222"/>
                <a:gd name="T9" fmla="*/ 0 h 503"/>
                <a:gd name="T10" fmla="*/ 152 w 222"/>
                <a:gd name="T11" fmla="*/ 0 h 503"/>
                <a:gd name="T12" fmla="*/ 169 w 222"/>
                <a:gd name="T13" fmla="*/ 36 h 503"/>
                <a:gd name="T14" fmla="*/ 187 w 222"/>
                <a:gd name="T15" fmla="*/ 76 h 503"/>
                <a:gd name="T16" fmla="*/ 210 w 222"/>
                <a:gd name="T17" fmla="*/ 129 h 503"/>
                <a:gd name="T18" fmla="*/ 222 w 222"/>
                <a:gd name="T19" fmla="*/ 199 h 503"/>
                <a:gd name="T20" fmla="*/ 222 w 222"/>
                <a:gd name="T21" fmla="*/ 287 h 503"/>
                <a:gd name="T22" fmla="*/ 216 w 222"/>
                <a:gd name="T23" fmla="*/ 333 h 503"/>
                <a:gd name="T24" fmla="*/ 210 w 222"/>
                <a:gd name="T25" fmla="*/ 386 h 503"/>
                <a:gd name="T26" fmla="*/ 199 w 222"/>
                <a:gd name="T27" fmla="*/ 444 h 503"/>
                <a:gd name="T28" fmla="*/ 175 w 222"/>
                <a:gd name="T29" fmla="*/ 503 h 503"/>
                <a:gd name="T30" fmla="*/ 175 w 222"/>
                <a:gd name="T31" fmla="*/ 503 h 503"/>
                <a:gd name="T32" fmla="*/ 175 w 222"/>
                <a:gd name="T33" fmla="*/ 439 h 503"/>
                <a:gd name="T34" fmla="*/ 169 w 222"/>
                <a:gd name="T35" fmla="*/ 368 h 503"/>
                <a:gd name="T36" fmla="*/ 158 w 222"/>
                <a:gd name="T37" fmla="*/ 287 h 503"/>
                <a:gd name="T38" fmla="*/ 134 w 222"/>
                <a:gd name="T39" fmla="*/ 205 h 503"/>
                <a:gd name="T40" fmla="*/ 123 w 222"/>
                <a:gd name="T41" fmla="*/ 170 h 503"/>
                <a:gd name="T42" fmla="*/ 105 w 222"/>
                <a:gd name="T43" fmla="*/ 135 h 503"/>
                <a:gd name="T44" fmla="*/ 82 w 222"/>
                <a:gd name="T45" fmla="*/ 106 h 503"/>
                <a:gd name="T46" fmla="*/ 59 w 222"/>
                <a:gd name="T47" fmla="*/ 82 h 503"/>
                <a:gd name="T48" fmla="*/ 29 w 222"/>
                <a:gd name="T49" fmla="*/ 65 h 503"/>
                <a:gd name="T50" fmla="*/ 0 w 222"/>
                <a:gd name="T51" fmla="*/ 59 h 503"/>
                <a:gd name="T52" fmla="*/ 0 w 222"/>
                <a:gd name="T53" fmla="*/ 59 h 50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2"/>
                <a:gd name="T82" fmla="*/ 0 h 503"/>
                <a:gd name="T83" fmla="*/ 222 w 222"/>
                <a:gd name="T84" fmla="*/ 503 h 50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2" h="503">
                  <a:moveTo>
                    <a:pt x="0" y="59"/>
                  </a:moveTo>
                  <a:lnTo>
                    <a:pt x="0" y="59"/>
                  </a:lnTo>
                  <a:lnTo>
                    <a:pt x="59" y="30"/>
                  </a:lnTo>
                  <a:lnTo>
                    <a:pt x="105" y="12"/>
                  </a:lnTo>
                  <a:lnTo>
                    <a:pt x="152" y="0"/>
                  </a:lnTo>
                  <a:lnTo>
                    <a:pt x="169" y="36"/>
                  </a:lnTo>
                  <a:lnTo>
                    <a:pt x="187" y="76"/>
                  </a:lnTo>
                  <a:lnTo>
                    <a:pt x="210" y="129"/>
                  </a:lnTo>
                  <a:lnTo>
                    <a:pt x="222" y="199"/>
                  </a:lnTo>
                  <a:lnTo>
                    <a:pt x="222" y="287"/>
                  </a:lnTo>
                  <a:lnTo>
                    <a:pt x="216" y="333"/>
                  </a:lnTo>
                  <a:lnTo>
                    <a:pt x="210" y="386"/>
                  </a:lnTo>
                  <a:lnTo>
                    <a:pt x="199" y="444"/>
                  </a:lnTo>
                  <a:lnTo>
                    <a:pt x="175" y="503"/>
                  </a:lnTo>
                  <a:lnTo>
                    <a:pt x="175" y="439"/>
                  </a:lnTo>
                  <a:lnTo>
                    <a:pt x="169" y="368"/>
                  </a:lnTo>
                  <a:lnTo>
                    <a:pt x="158" y="287"/>
                  </a:lnTo>
                  <a:lnTo>
                    <a:pt x="134" y="205"/>
                  </a:lnTo>
                  <a:lnTo>
                    <a:pt x="123" y="170"/>
                  </a:lnTo>
                  <a:lnTo>
                    <a:pt x="105" y="135"/>
                  </a:lnTo>
                  <a:lnTo>
                    <a:pt x="82" y="106"/>
                  </a:lnTo>
                  <a:lnTo>
                    <a:pt x="59" y="82"/>
                  </a:lnTo>
                  <a:lnTo>
                    <a:pt x="29" y="65"/>
                  </a:lnTo>
                  <a:lnTo>
                    <a:pt x="0" y="59"/>
                  </a:lnTo>
                  <a:close/>
                </a:path>
              </a:pathLst>
            </a:custGeom>
            <a:solidFill>
              <a:srgbClr val="FFFFFF"/>
            </a:solidFill>
            <a:ln w="9525">
              <a:noFill/>
              <a:round/>
              <a:headEnd/>
              <a:tailEnd/>
            </a:ln>
          </p:spPr>
          <p:txBody>
            <a:bodyPr/>
            <a:lstStyle/>
            <a:p>
              <a:endParaRPr lang="en-US" dirty="0"/>
            </a:p>
          </p:txBody>
        </p:sp>
        <p:sp>
          <p:nvSpPr>
            <p:cNvPr id="96" name="Freeform 92"/>
            <p:cNvSpPr>
              <a:spLocks/>
            </p:cNvSpPr>
            <p:nvPr/>
          </p:nvSpPr>
          <p:spPr bwMode="auto">
            <a:xfrm>
              <a:off x="2558" y="2280"/>
              <a:ext cx="619" cy="245"/>
            </a:xfrm>
            <a:custGeom>
              <a:avLst/>
              <a:gdLst>
                <a:gd name="T0" fmla="*/ 619 w 619"/>
                <a:gd name="T1" fmla="*/ 11 h 245"/>
                <a:gd name="T2" fmla="*/ 427 w 619"/>
                <a:gd name="T3" fmla="*/ 245 h 245"/>
                <a:gd name="T4" fmla="*/ 0 w 619"/>
                <a:gd name="T5" fmla="*/ 204 h 245"/>
                <a:gd name="T6" fmla="*/ 6 w 619"/>
                <a:gd name="T7" fmla="*/ 175 h 245"/>
                <a:gd name="T8" fmla="*/ 415 w 619"/>
                <a:gd name="T9" fmla="*/ 210 h 245"/>
                <a:gd name="T10" fmla="*/ 596 w 619"/>
                <a:gd name="T11" fmla="*/ 0 h 245"/>
                <a:gd name="T12" fmla="*/ 619 w 619"/>
                <a:gd name="T13" fmla="*/ 11 h 245"/>
                <a:gd name="T14" fmla="*/ 0 60000 65536"/>
                <a:gd name="T15" fmla="*/ 0 60000 65536"/>
                <a:gd name="T16" fmla="*/ 0 60000 65536"/>
                <a:gd name="T17" fmla="*/ 0 60000 65536"/>
                <a:gd name="T18" fmla="*/ 0 60000 65536"/>
                <a:gd name="T19" fmla="*/ 0 60000 65536"/>
                <a:gd name="T20" fmla="*/ 0 60000 65536"/>
                <a:gd name="T21" fmla="*/ 0 w 619"/>
                <a:gd name="T22" fmla="*/ 0 h 245"/>
                <a:gd name="T23" fmla="*/ 619 w 619"/>
                <a:gd name="T24" fmla="*/ 245 h 2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9" h="245">
                  <a:moveTo>
                    <a:pt x="619" y="11"/>
                  </a:moveTo>
                  <a:lnTo>
                    <a:pt x="427" y="245"/>
                  </a:lnTo>
                  <a:lnTo>
                    <a:pt x="0" y="204"/>
                  </a:lnTo>
                  <a:lnTo>
                    <a:pt x="6" y="175"/>
                  </a:lnTo>
                  <a:lnTo>
                    <a:pt x="415" y="210"/>
                  </a:lnTo>
                  <a:lnTo>
                    <a:pt x="596" y="0"/>
                  </a:lnTo>
                  <a:lnTo>
                    <a:pt x="619" y="11"/>
                  </a:lnTo>
                  <a:close/>
                </a:path>
              </a:pathLst>
            </a:custGeom>
            <a:solidFill>
              <a:srgbClr val="534468"/>
            </a:solidFill>
            <a:ln w="9525">
              <a:noFill/>
              <a:round/>
              <a:headEnd/>
              <a:tailEnd/>
            </a:ln>
          </p:spPr>
          <p:txBody>
            <a:bodyPr/>
            <a:lstStyle/>
            <a:p>
              <a:endParaRPr lang="en-US" dirty="0"/>
            </a:p>
          </p:txBody>
        </p:sp>
        <p:sp>
          <p:nvSpPr>
            <p:cNvPr id="97" name="Freeform 93"/>
            <p:cNvSpPr>
              <a:spLocks/>
            </p:cNvSpPr>
            <p:nvPr/>
          </p:nvSpPr>
          <p:spPr bwMode="auto">
            <a:xfrm>
              <a:off x="3277" y="1988"/>
              <a:ext cx="23" cy="23"/>
            </a:xfrm>
            <a:custGeom>
              <a:avLst/>
              <a:gdLst>
                <a:gd name="T0" fmla="*/ 23 w 23"/>
                <a:gd name="T1" fmla="*/ 11 h 23"/>
                <a:gd name="T2" fmla="*/ 23 w 23"/>
                <a:gd name="T3" fmla="*/ 11 h 23"/>
                <a:gd name="T4" fmla="*/ 17 w 23"/>
                <a:gd name="T5" fmla="*/ 17 h 23"/>
                <a:gd name="T6" fmla="*/ 11 w 23"/>
                <a:gd name="T7" fmla="*/ 23 h 23"/>
                <a:gd name="T8" fmla="*/ 11 w 23"/>
                <a:gd name="T9" fmla="*/ 23 h 23"/>
                <a:gd name="T10" fmla="*/ 6 w 23"/>
                <a:gd name="T11" fmla="*/ 17 h 23"/>
                <a:gd name="T12" fmla="*/ 0 w 23"/>
                <a:gd name="T13" fmla="*/ 11 h 23"/>
                <a:gd name="T14" fmla="*/ 0 w 23"/>
                <a:gd name="T15" fmla="*/ 11 h 23"/>
                <a:gd name="T16" fmla="*/ 6 w 23"/>
                <a:gd name="T17" fmla="*/ 0 h 23"/>
                <a:gd name="T18" fmla="*/ 11 w 23"/>
                <a:gd name="T19" fmla="*/ 0 h 23"/>
                <a:gd name="T20" fmla="*/ 11 w 23"/>
                <a:gd name="T21" fmla="*/ 0 h 23"/>
                <a:gd name="T22" fmla="*/ 17 w 23"/>
                <a:gd name="T23" fmla="*/ 0 h 23"/>
                <a:gd name="T24" fmla="*/ 23 w 23"/>
                <a:gd name="T25" fmla="*/ 11 h 23"/>
                <a:gd name="T26" fmla="*/ 23 w 23"/>
                <a:gd name="T27" fmla="*/ 11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
                <a:gd name="T43" fmla="*/ 0 h 23"/>
                <a:gd name="T44" fmla="*/ 23 w 23"/>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 h="23">
                  <a:moveTo>
                    <a:pt x="23" y="11"/>
                  </a:moveTo>
                  <a:lnTo>
                    <a:pt x="23" y="11"/>
                  </a:lnTo>
                  <a:lnTo>
                    <a:pt x="17" y="17"/>
                  </a:lnTo>
                  <a:lnTo>
                    <a:pt x="11" y="23"/>
                  </a:lnTo>
                  <a:lnTo>
                    <a:pt x="6" y="17"/>
                  </a:lnTo>
                  <a:lnTo>
                    <a:pt x="0" y="11"/>
                  </a:lnTo>
                  <a:lnTo>
                    <a:pt x="6" y="0"/>
                  </a:lnTo>
                  <a:lnTo>
                    <a:pt x="11" y="0"/>
                  </a:lnTo>
                  <a:lnTo>
                    <a:pt x="17" y="0"/>
                  </a:lnTo>
                  <a:lnTo>
                    <a:pt x="23" y="11"/>
                  </a:lnTo>
                  <a:close/>
                </a:path>
              </a:pathLst>
            </a:custGeom>
            <a:solidFill>
              <a:srgbClr val="FFFFFF"/>
            </a:solidFill>
            <a:ln w="9525">
              <a:noFill/>
              <a:round/>
              <a:headEnd/>
              <a:tailEnd/>
            </a:ln>
          </p:spPr>
          <p:txBody>
            <a:bodyPr/>
            <a:lstStyle/>
            <a:p>
              <a:endParaRPr lang="en-US" dirty="0"/>
            </a:p>
          </p:txBody>
        </p:sp>
        <p:sp>
          <p:nvSpPr>
            <p:cNvPr id="98" name="Freeform 94"/>
            <p:cNvSpPr>
              <a:spLocks/>
            </p:cNvSpPr>
            <p:nvPr/>
          </p:nvSpPr>
          <p:spPr bwMode="auto">
            <a:xfrm>
              <a:off x="2079" y="2163"/>
              <a:ext cx="1309" cy="590"/>
            </a:xfrm>
            <a:custGeom>
              <a:avLst/>
              <a:gdLst>
                <a:gd name="T0" fmla="*/ 1262 w 1309"/>
                <a:gd name="T1" fmla="*/ 0 h 590"/>
                <a:gd name="T2" fmla="*/ 1309 w 1309"/>
                <a:gd name="T3" fmla="*/ 6 h 590"/>
                <a:gd name="T4" fmla="*/ 993 w 1309"/>
                <a:gd name="T5" fmla="*/ 590 h 590"/>
                <a:gd name="T6" fmla="*/ 0 w 1309"/>
                <a:gd name="T7" fmla="*/ 531 h 590"/>
                <a:gd name="T8" fmla="*/ 397 w 1309"/>
                <a:gd name="T9" fmla="*/ 245 h 590"/>
                <a:gd name="T10" fmla="*/ 468 w 1309"/>
                <a:gd name="T11" fmla="*/ 251 h 590"/>
                <a:gd name="T12" fmla="*/ 397 w 1309"/>
                <a:gd name="T13" fmla="*/ 321 h 590"/>
                <a:gd name="T14" fmla="*/ 409 w 1309"/>
                <a:gd name="T15" fmla="*/ 420 h 590"/>
                <a:gd name="T16" fmla="*/ 970 w 1309"/>
                <a:gd name="T17" fmla="*/ 485 h 590"/>
                <a:gd name="T18" fmla="*/ 1262 w 1309"/>
                <a:gd name="T19" fmla="*/ 0 h 5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09"/>
                <a:gd name="T31" fmla="*/ 0 h 590"/>
                <a:gd name="T32" fmla="*/ 1309 w 1309"/>
                <a:gd name="T33" fmla="*/ 590 h 5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09" h="590">
                  <a:moveTo>
                    <a:pt x="1262" y="0"/>
                  </a:moveTo>
                  <a:lnTo>
                    <a:pt x="1309" y="6"/>
                  </a:lnTo>
                  <a:lnTo>
                    <a:pt x="993" y="590"/>
                  </a:lnTo>
                  <a:lnTo>
                    <a:pt x="0" y="531"/>
                  </a:lnTo>
                  <a:lnTo>
                    <a:pt x="397" y="245"/>
                  </a:lnTo>
                  <a:lnTo>
                    <a:pt x="468" y="251"/>
                  </a:lnTo>
                  <a:lnTo>
                    <a:pt x="397" y="321"/>
                  </a:lnTo>
                  <a:lnTo>
                    <a:pt x="409" y="420"/>
                  </a:lnTo>
                  <a:lnTo>
                    <a:pt x="970" y="485"/>
                  </a:lnTo>
                  <a:lnTo>
                    <a:pt x="1262" y="0"/>
                  </a:lnTo>
                  <a:close/>
                </a:path>
              </a:pathLst>
            </a:custGeom>
            <a:solidFill>
              <a:srgbClr val="FFFFFF"/>
            </a:solidFill>
            <a:ln w="9525">
              <a:noFill/>
              <a:round/>
              <a:headEnd/>
              <a:tailEnd/>
            </a:ln>
          </p:spPr>
          <p:txBody>
            <a:bodyPr/>
            <a:lstStyle/>
            <a:p>
              <a:endParaRPr lang="en-US" dirty="0"/>
            </a:p>
          </p:txBody>
        </p:sp>
        <p:sp>
          <p:nvSpPr>
            <p:cNvPr id="99" name="Freeform 95"/>
            <p:cNvSpPr>
              <a:spLocks/>
            </p:cNvSpPr>
            <p:nvPr/>
          </p:nvSpPr>
          <p:spPr bwMode="auto">
            <a:xfrm>
              <a:off x="3113" y="2858"/>
              <a:ext cx="590" cy="47"/>
            </a:xfrm>
            <a:custGeom>
              <a:avLst/>
              <a:gdLst>
                <a:gd name="T0" fmla="*/ 590 w 590"/>
                <a:gd name="T1" fmla="*/ 47 h 47"/>
                <a:gd name="T2" fmla="*/ 12 w 590"/>
                <a:gd name="T3" fmla="*/ 0 h 47"/>
                <a:gd name="T4" fmla="*/ 0 w 590"/>
                <a:gd name="T5" fmla="*/ 29 h 47"/>
                <a:gd name="T6" fmla="*/ 590 w 590"/>
                <a:gd name="T7" fmla="*/ 47 h 47"/>
                <a:gd name="T8" fmla="*/ 0 60000 65536"/>
                <a:gd name="T9" fmla="*/ 0 60000 65536"/>
                <a:gd name="T10" fmla="*/ 0 60000 65536"/>
                <a:gd name="T11" fmla="*/ 0 60000 65536"/>
                <a:gd name="T12" fmla="*/ 0 w 590"/>
                <a:gd name="T13" fmla="*/ 0 h 47"/>
                <a:gd name="T14" fmla="*/ 590 w 590"/>
                <a:gd name="T15" fmla="*/ 47 h 47"/>
              </a:gdLst>
              <a:ahLst/>
              <a:cxnLst>
                <a:cxn ang="T8">
                  <a:pos x="T0" y="T1"/>
                </a:cxn>
                <a:cxn ang="T9">
                  <a:pos x="T2" y="T3"/>
                </a:cxn>
                <a:cxn ang="T10">
                  <a:pos x="T4" y="T5"/>
                </a:cxn>
                <a:cxn ang="T11">
                  <a:pos x="T6" y="T7"/>
                </a:cxn>
              </a:cxnLst>
              <a:rect l="T12" t="T13" r="T14" b="T15"/>
              <a:pathLst>
                <a:path w="590" h="47">
                  <a:moveTo>
                    <a:pt x="590" y="47"/>
                  </a:moveTo>
                  <a:lnTo>
                    <a:pt x="12" y="0"/>
                  </a:lnTo>
                  <a:lnTo>
                    <a:pt x="0" y="29"/>
                  </a:lnTo>
                  <a:lnTo>
                    <a:pt x="590" y="47"/>
                  </a:lnTo>
                  <a:close/>
                </a:path>
              </a:pathLst>
            </a:custGeom>
            <a:solidFill>
              <a:srgbClr val="75859D"/>
            </a:solidFill>
            <a:ln w="9525">
              <a:noFill/>
              <a:round/>
              <a:headEnd/>
              <a:tailEnd/>
            </a:ln>
          </p:spPr>
          <p:txBody>
            <a:bodyPr/>
            <a:lstStyle/>
            <a:p>
              <a:endParaRPr lang="en-US" dirty="0"/>
            </a:p>
          </p:txBody>
        </p:sp>
        <p:sp>
          <p:nvSpPr>
            <p:cNvPr id="100" name="Freeform 96"/>
            <p:cNvSpPr>
              <a:spLocks/>
            </p:cNvSpPr>
            <p:nvPr/>
          </p:nvSpPr>
          <p:spPr bwMode="auto">
            <a:xfrm>
              <a:off x="2214" y="2805"/>
              <a:ext cx="292" cy="1192"/>
            </a:xfrm>
            <a:custGeom>
              <a:avLst/>
              <a:gdLst>
                <a:gd name="T0" fmla="*/ 0 w 292"/>
                <a:gd name="T1" fmla="*/ 0 h 1192"/>
                <a:gd name="T2" fmla="*/ 116 w 292"/>
                <a:gd name="T3" fmla="*/ 1180 h 1192"/>
                <a:gd name="T4" fmla="*/ 251 w 292"/>
                <a:gd name="T5" fmla="*/ 1192 h 1192"/>
                <a:gd name="T6" fmla="*/ 292 w 292"/>
                <a:gd name="T7" fmla="*/ 1151 h 1192"/>
                <a:gd name="T8" fmla="*/ 251 w 292"/>
                <a:gd name="T9" fmla="*/ 35 h 1192"/>
                <a:gd name="T10" fmla="*/ 0 w 292"/>
                <a:gd name="T11" fmla="*/ 0 h 1192"/>
                <a:gd name="T12" fmla="*/ 0 60000 65536"/>
                <a:gd name="T13" fmla="*/ 0 60000 65536"/>
                <a:gd name="T14" fmla="*/ 0 60000 65536"/>
                <a:gd name="T15" fmla="*/ 0 60000 65536"/>
                <a:gd name="T16" fmla="*/ 0 60000 65536"/>
                <a:gd name="T17" fmla="*/ 0 60000 65536"/>
                <a:gd name="T18" fmla="*/ 0 w 292"/>
                <a:gd name="T19" fmla="*/ 0 h 1192"/>
                <a:gd name="T20" fmla="*/ 292 w 292"/>
                <a:gd name="T21" fmla="*/ 1192 h 1192"/>
              </a:gdLst>
              <a:ahLst/>
              <a:cxnLst>
                <a:cxn ang="T12">
                  <a:pos x="T0" y="T1"/>
                </a:cxn>
                <a:cxn ang="T13">
                  <a:pos x="T2" y="T3"/>
                </a:cxn>
                <a:cxn ang="T14">
                  <a:pos x="T4" y="T5"/>
                </a:cxn>
                <a:cxn ang="T15">
                  <a:pos x="T6" y="T7"/>
                </a:cxn>
                <a:cxn ang="T16">
                  <a:pos x="T8" y="T9"/>
                </a:cxn>
                <a:cxn ang="T17">
                  <a:pos x="T10" y="T11"/>
                </a:cxn>
              </a:cxnLst>
              <a:rect l="T18" t="T19" r="T20" b="T21"/>
              <a:pathLst>
                <a:path w="292" h="1192">
                  <a:moveTo>
                    <a:pt x="0" y="0"/>
                  </a:moveTo>
                  <a:lnTo>
                    <a:pt x="116" y="1180"/>
                  </a:lnTo>
                  <a:lnTo>
                    <a:pt x="251" y="1192"/>
                  </a:lnTo>
                  <a:lnTo>
                    <a:pt x="292" y="1151"/>
                  </a:lnTo>
                  <a:lnTo>
                    <a:pt x="251" y="35"/>
                  </a:lnTo>
                  <a:lnTo>
                    <a:pt x="0" y="0"/>
                  </a:lnTo>
                  <a:close/>
                </a:path>
              </a:pathLst>
            </a:custGeom>
            <a:solidFill>
              <a:srgbClr val="75859D"/>
            </a:solidFill>
            <a:ln w="9525">
              <a:noFill/>
              <a:round/>
              <a:headEnd/>
              <a:tailEnd/>
            </a:ln>
          </p:spPr>
          <p:txBody>
            <a:bodyPr/>
            <a:lstStyle/>
            <a:p>
              <a:endParaRPr lang="en-US" dirty="0"/>
            </a:p>
          </p:txBody>
        </p:sp>
        <p:sp>
          <p:nvSpPr>
            <p:cNvPr id="101" name="Freeform 97"/>
            <p:cNvSpPr>
              <a:spLocks/>
            </p:cNvSpPr>
            <p:nvPr/>
          </p:nvSpPr>
          <p:spPr bwMode="auto">
            <a:xfrm>
              <a:off x="2850" y="2846"/>
              <a:ext cx="269" cy="1198"/>
            </a:xfrm>
            <a:custGeom>
              <a:avLst/>
              <a:gdLst>
                <a:gd name="T0" fmla="*/ 0 w 269"/>
                <a:gd name="T1" fmla="*/ 0 h 1198"/>
                <a:gd name="T2" fmla="*/ 100 w 269"/>
                <a:gd name="T3" fmla="*/ 1180 h 1198"/>
                <a:gd name="T4" fmla="*/ 228 w 269"/>
                <a:gd name="T5" fmla="*/ 1198 h 1198"/>
                <a:gd name="T6" fmla="*/ 269 w 269"/>
                <a:gd name="T7" fmla="*/ 1157 h 1198"/>
                <a:gd name="T8" fmla="*/ 251 w 269"/>
                <a:gd name="T9" fmla="*/ 41 h 1198"/>
                <a:gd name="T10" fmla="*/ 0 w 269"/>
                <a:gd name="T11" fmla="*/ 0 h 1198"/>
                <a:gd name="T12" fmla="*/ 0 60000 65536"/>
                <a:gd name="T13" fmla="*/ 0 60000 65536"/>
                <a:gd name="T14" fmla="*/ 0 60000 65536"/>
                <a:gd name="T15" fmla="*/ 0 60000 65536"/>
                <a:gd name="T16" fmla="*/ 0 60000 65536"/>
                <a:gd name="T17" fmla="*/ 0 60000 65536"/>
                <a:gd name="T18" fmla="*/ 0 w 269"/>
                <a:gd name="T19" fmla="*/ 0 h 1198"/>
                <a:gd name="T20" fmla="*/ 269 w 269"/>
                <a:gd name="T21" fmla="*/ 1198 h 1198"/>
              </a:gdLst>
              <a:ahLst/>
              <a:cxnLst>
                <a:cxn ang="T12">
                  <a:pos x="T0" y="T1"/>
                </a:cxn>
                <a:cxn ang="T13">
                  <a:pos x="T2" y="T3"/>
                </a:cxn>
                <a:cxn ang="T14">
                  <a:pos x="T4" y="T5"/>
                </a:cxn>
                <a:cxn ang="T15">
                  <a:pos x="T6" y="T7"/>
                </a:cxn>
                <a:cxn ang="T16">
                  <a:pos x="T8" y="T9"/>
                </a:cxn>
                <a:cxn ang="T17">
                  <a:pos x="T10" y="T11"/>
                </a:cxn>
              </a:cxnLst>
              <a:rect l="T18" t="T19" r="T20" b="T21"/>
              <a:pathLst>
                <a:path w="269" h="1198">
                  <a:moveTo>
                    <a:pt x="0" y="0"/>
                  </a:moveTo>
                  <a:lnTo>
                    <a:pt x="100" y="1180"/>
                  </a:lnTo>
                  <a:lnTo>
                    <a:pt x="228" y="1198"/>
                  </a:lnTo>
                  <a:lnTo>
                    <a:pt x="269" y="1157"/>
                  </a:lnTo>
                  <a:lnTo>
                    <a:pt x="251" y="41"/>
                  </a:lnTo>
                  <a:lnTo>
                    <a:pt x="0" y="0"/>
                  </a:lnTo>
                  <a:close/>
                </a:path>
              </a:pathLst>
            </a:custGeom>
            <a:solidFill>
              <a:srgbClr val="75859D"/>
            </a:solidFill>
            <a:ln w="9525">
              <a:noFill/>
              <a:round/>
              <a:headEnd/>
              <a:tailEnd/>
            </a:ln>
          </p:spPr>
          <p:txBody>
            <a:bodyPr/>
            <a:lstStyle/>
            <a:p>
              <a:endParaRPr lang="en-US" dirty="0"/>
            </a:p>
          </p:txBody>
        </p:sp>
        <p:sp>
          <p:nvSpPr>
            <p:cNvPr id="102" name="Freeform 98"/>
            <p:cNvSpPr>
              <a:spLocks/>
            </p:cNvSpPr>
            <p:nvPr/>
          </p:nvSpPr>
          <p:spPr bwMode="auto">
            <a:xfrm>
              <a:off x="4451" y="1894"/>
              <a:ext cx="455" cy="619"/>
            </a:xfrm>
            <a:custGeom>
              <a:avLst/>
              <a:gdLst>
                <a:gd name="T0" fmla="*/ 6 w 455"/>
                <a:gd name="T1" fmla="*/ 193 h 619"/>
                <a:gd name="T2" fmla="*/ 6 w 455"/>
                <a:gd name="T3" fmla="*/ 193 h 619"/>
                <a:gd name="T4" fmla="*/ 0 w 455"/>
                <a:gd name="T5" fmla="*/ 240 h 619"/>
                <a:gd name="T6" fmla="*/ 0 w 455"/>
                <a:gd name="T7" fmla="*/ 351 h 619"/>
                <a:gd name="T8" fmla="*/ 11 w 455"/>
                <a:gd name="T9" fmla="*/ 485 h 619"/>
                <a:gd name="T10" fmla="*/ 17 w 455"/>
                <a:gd name="T11" fmla="*/ 549 h 619"/>
                <a:gd name="T12" fmla="*/ 35 w 455"/>
                <a:gd name="T13" fmla="*/ 602 h 619"/>
                <a:gd name="T14" fmla="*/ 35 w 455"/>
                <a:gd name="T15" fmla="*/ 602 h 619"/>
                <a:gd name="T16" fmla="*/ 41 w 455"/>
                <a:gd name="T17" fmla="*/ 608 h 619"/>
                <a:gd name="T18" fmla="*/ 58 w 455"/>
                <a:gd name="T19" fmla="*/ 619 h 619"/>
                <a:gd name="T20" fmla="*/ 99 w 455"/>
                <a:gd name="T21" fmla="*/ 619 h 619"/>
                <a:gd name="T22" fmla="*/ 157 w 455"/>
                <a:gd name="T23" fmla="*/ 619 h 619"/>
                <a:gd name="T24" fmla="*/ 228 w 455"/>
                <a:gd name="T25" fmla="*/ 602 h 619"/>
                <a:gd name="T26" fmla="*/ 292 w 455"/>
                <a:gd name="T27" fmla="*/ 584 h 619"/>
                <a:gd name="T28" fmla="*/ 356 w 455"/>
                <a:gd name="T29" fmla="*/ 561 h 619"/>
                <a:gd name="T30" fmla="*/ 403 w 455"/>
                <a:gd name="T31" fmla="*/ 532 h 619"/>
                <a:gd name="T32" fmla="*/ 420 w 455"/>
                <a:gd name="T33" fmla="*/ 514 h 619"/>
                <a:gd name="T34" fmla="*/ 432 w 455"/>
                <a:gd name="T35" fmla="*/ 503 h 619"/>
                <a:gd name="T36" fmla="*/ 432 w 455"/>
                <a:gd name="T37" fmla="*/ 503 h 619"/>
                <a:gd name="T38" fmla="*/ 444 w 455"/>
                <a:gd name="T39" fmla="*/ 462 h 619"/>
                <a:gd name="T40" fmla="*/ 449 w 455"/>
                <a:gd name="T41" fmla="*/ 397 h 619"/>
                <a:gd name="T42" fmla="*/ 455 w 455"/>
                <a:gd name="T43" fmla="*/ 327 h 619"/>
                <a:gd name="T44" fmla="*/ 449 w 455"/>
                <a:gd name="T45" fmla="*/ 251 h 619"/>
                <a:gd name="T46" fmla="*/ 449 w 455"/>
                <a:gd name="T47" fmla="*/ 181 h 619"/>
                <a:gd name="T48" fmla="*/ 438 w 455"/>
                <a:gd name="T49" fmla="*/ 111 h 619"/>
                <a:gd name="T50" fmla="*/ 420 w 455"/>
                <a:gd name="T51" fmla="*/ 64 h 619"/>
                <a:gd name="T52" fmla="*/ 414 w 455"/>
                <a:gd name="T53" fmla="*/ 47 h 619"/>
                <a:gd name="T54" fmla="*/ 403 w 455"/>
                <a:gd name="T55" fmla="*/ 35 h 619"/>
                <a:gd name="T56" fmla="*/ 403 w 455"/>
                <a:gd name="T57" fmla="*/ 35 h 619"/>
                <a:gd name="T58" fmla="*/ 379 w 455"/>
                <a:gd name="T59" fmla="*/ 24 h 619"/>
                <a:gd name="T60" fmla="*/ 344 w 455"/>
                <a:gd name="T61" fmla="*/ 18 h 619"/>
                <a:gd name="T62" fmla="*/ 268 w 455"/>
                <a:gd name="T63" fmla="*/ 6 h 619"/>
                <a:gd name="T64" fmla="*/ 198 w 455"/>
                <a:gd name="T65" fmla="*/ 0 h 619"/>
                <a:gd name="T66" fmla="*/ 163 w 455"/>
                <a:gd name="T67" fmla="*/ 6 h 619"/>
                <a:gd name="T68" fmla="*/ 146 w 455"/>
                <a:gd name="T69" fmla="*/ 12 h 619"/>
                <a:gd name="T70" fmla="*/ 146 w 455"/>
                <a:gd name="T71" fmla="*/ 12 h 619"/>
                <a:gd name="T72" fmla="*/ 134 w 455"/>
                <a:gd name="T73" fmla="*/ 24 h 619"/>
                <a:gd name="T74" fmla="*/ 128 w 455"/>
                <a:gd name="T75" fmla="*/ 35 h 619"/>
                <a:gd name="T76" fmla="*/ 128 w 455"/>
                <a:gd name="T77" fmla="*/ 47 h 619"/>
                <a:gd name="T78" fmla="*/ 128 w 455"/>
                <a:gd name="T79" fmla="*/ 64 h 619"/>
                <a:gd name="T80" fmla="*/ 140 w 455"/>
                <a:gd name="T81" fmla="*/ 88 h 619"/>
                <a:gd name="T82" fmla="*/ 146 w 455"/>
                <a:gd name="T83" fmla="*/ 99 h 619"/>
                <a:gd name="T84" fmla="*/ 146 w 455"/>
                <a:gd name="T85" fmla="*/ 99 h 619"/>
                <a:gd name="T86" fmla="*/ 122 w 455"/>
                <a:gd name="T87" fmla="*/ 99 h 619"/>
                <a:gd name="T88" fmla="*/ 76 w 455"/>
                <a:gd name="T89" fmla="*/ 111 h 619"/>
                <a:gd name="T90" fmla="*/ 52 w 455"/>
                <a:gd name="T91" fmla="*/ 123 h 619"/>
                <a:gd name="T92" fmla="*/ 29 w 455"/>
                <a:gd name="T93" fmla="*/ 140 h 619"/>
                <a:gd name="T94" fmla="*/ 11 w 455"/>
                <a:gd name="T95" fmla="*/ 164 h 619"/>
                <a:gd name="T96" fmla="*/ 6 w 455"/>
                <a:gd name="T97" fmla="*/ 193 h 619"/>
                <a:gd name="T98" fmla="*/ 6 w 455"/>
                <a:gd name="T99" fmla="*/ 193 h 61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55"/>
                <a:gd name="T151" fmla="*/ 0 h 619"/>
                <a:gd name="T152" fmla="*/ 455 w 455"/>
                <a:gd name="T153" fmla="*/ 619 h 61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55" h="619">
                  <a:moveTo>
                    <a:pt x="6" y="193"/>
                  </a:moveTo>
                  <a:lnTo>
                    <a:pt x="6" y="193"/>
                  </a:lnTo>
                  <a:lnTo>
                    <a:pt x="0" y="240"/>
                  </a:lnTo>
                  <a:lnTo>
                    <a:pt x="0" y="351"/>
                  </a:lnTo>
                  <a:lnTo>
                    <a:pt x="11" y="485"/>
                  </a:lnTo>
                  <a:lnTo>
                    <a:pt x="17" y="549"/>
                  </a:lnTo>
                  <a:lnTo>
                    <a:pt x="35" y="602"/>
                  </a:lnTo>
                  <a:lnTo>
                    <a:pt x="41" y="608"/>
                  </a:lnTo>
                  <a:lnTo>
                    <a:pt x="58" y="619"/>
                  </a:lnTo>
                  <a:lnTo>
                    <a:pt x="99" y="619"/>
                  </a:lnTo>
                  <a:lnTo>
                    <a:pt x="157" y="619"/>
                  </a:lnTo>
                  <a:lnTo>
                    <a:pt x="228" y="602"/>
                  </a:lnTo>
                  <a:lnTo>
                    <a:pt x="292" y="584"/>
                  </a:lnTo>
                  <a:lnTo>
                    <a:pt x="356" y="561"/>
                  </a:lnTo>
                  <a:lnTo>
                    <a:pt x="403" y="532"/>
                  </a:lnTo>
                  <a:lnTo>
                    <a:pt x="420" y="514"/>
                  </a:lnTo>
                  <a:lnTo>
                    <a:pt x="432" y="503"/>
                  </a:lnTo>
                  <a:lnTo>
                    <a:pt x="444" y="462"/>
                  </a:lnTo>
                  <a:lnTo>
                    <a:pt x="449" y="397"/>
                  </a:lnTo>
                  <a:lnTo>
                    <a:pt x="455" y="327"/>
                  </a:lnTo>
                  <a:lnTo>
                    <a:pt x="449" y="251"/>
                  </a:lnTo>
                  <a:lnTo>
                    <a:pt x="449" y="181"/>
                  </a:lnTo>
                  <a:lnTo>
                    <a:pt x="438" y="111"/>
                  </a:lnTo>
                  <a:lnTo>
                    <a:pt x="420" y="64"/>
                  </a:lnTo>
                  <a:lnTo>
                    <a:pt x="414" y="47"/>
                  </a:lnTo>
                  <a:lnTo>
                    <a:pt x="403" y="35"/>
                  </a:lnTo>
                  <a:lnTo>
                    <a:pt x="379" y="24"/>
                  </a:lnTo>
                  <a:lnTo>
                    <a:pt x="344" y="18"/>
                  </a:lnTo>
                  <a:lnTo>
                    <a:pt x="268" y="6"/>
                  </a:lnTo>
                  <a:lnTo>
                    <a:pt x="198" y="0"/>
                  </a:lnTo>
                  <a:lnTo>
                    <a:pt x="163" y="6"/>
                  </a:lnTo>
                  <a:lnTo>
                    <a:pt x="146" y="12"/>
                  </a:lnTo>
                  <a:lnTo>
                    <a:pt x="134" y="24"/>
                  </a:lnTo>
                  <a:lnTo>
                    <a:pt x="128" y="35"/>
                  </a:lnTo>
                  <a:lnTo>
                    <a:pt x="128" y="47"/>
                  </a:lnTo>
                  <a:lnTo>
                    <a:pt x="128" y="64"/>
                  </a:lnTo>
                  <a:lnTo>
                    <a:pt x="140" y="88"/>
                  </a:lnTo>
                  <a:lnTo>
                    <a:pt x="146" y="99"/>
                  </a:lnTo>
                  <a:lnTo>
                    <a:pt x="122" y="99"/>
                  </a:lnTo>
                  <a:lnTo>
                    <a:pt x="76" y="111"/>
                  </a:lnTo>
                  <a:lnTo>
                    <a:pt x="52" y="123"/>
                  </a:lnTo>
                  <a:lnTo>
                    <a:pt x="29" y="140"/>
                  </a:lnTo>
                  <a:lnTo>
                    <a:pt x="11" y="164"/>
                  </a:lnTo>
                  <a:lnTo>
                    <a:pt x="6" y="193"/>
                  </a:lnTo>
                  <a:close/>
                </a:path>
              </a:pathLst>
            </a:custGeom>
            <a:solidFill>
              <a:srgbClr val="75859D"/>
            </a:solidFill>
            <a:ln w="9525">
              <a:noFill/>
              <a:round/>
              <a:headEnd/>
              <a:tailEnd/>
            </a:ln>
          </p:spPr>
          <p:txBody>
            <a:bodyPr/>
            <a:lstStyle/>
            <a:p>
              <a:endParaRPr lang="en-US" dirty="0"/>
            </a:p>
          </p:txBody>
        </p:sp>
        <p:sp>
          <p:nvSpPr>
            <p:cNvPr id="103" name="Freeform 99"/>
            <p:cNvSpPr>
              <a:spLocks/>
            </p:cNvSpPr>
            <p:nvPr/>
          </p:nvSpPr>
          <p:spPr bwMode="auto">
            <a:xfrm>
              <a:off x="4620" y="2385"/>
              <a:ext cx="234" cy="637"/>
            </a:xfrm>
            <a:custGeom>
              <a:avLst/>
              <a:gdLst>
                <a:gd name="T0" fmla="*/ 222 w 234"/>
                <a:gd name="T1" fmla="*/ 0 h 637"/>
                <a:gd name="T2" fmla="*/ 222 w 234"/>
                <a:gd name="T3" fmla="*/ 0 h 637"/>
                <a:gd name="T4" fmla="*/ 228 w 234"/>
                <a:gd name="T5" fmla="*/ 64 h 637"/>
                <a:gd name="T6" fmla="*/ 234 w 234"/>
                <a:gd name="T7" fmla="*/ 134 h 637"/>
                <a:gd name="T8" fmla="*/ 234 w 234"/>
                <a:gd name="T9" fmla="*/ 222 h 637"/>
                <a:gd name="T10" fmla="*/ 234 w 234"/>
                <a:gd name="T11" fmla="*/ 222 h 637"/>
                <a:gd name="T12" fmla="*/ 228 w 234"/>
                <a:gd name="T13" fmla="*/ 333 h 637"/>
                <a:gd name="T14" fmla="*/ 222 w 234"/>
                <a:gd name="T15" fmla="*/ 391 h 637"/>
                <a:gd name="T16" fmla="*/ 210 w 234"/>
                <a:gd name="T17" fmla="*/ 450 h 637"/>
                <a:gd name="T18" fmla="*/ 199 w 234"/>
                <a:gd name="T19" fmla="*/ 496 h 637"/>
                <a:gd name="T20" fmla="*/ 181 w 234"/>
                <a:gd name="T21" fmla="*/ 543 h 637"/>
                <a:gd name="T22" fmla="*/ 152 w 234"/>
                <a:gd name="T23" fmla="*/ 578 h 637"/>
                <a:gd name="T24" fmla="*/ 123 w 234"/>
                <a:gd name="T25" fmla="*/ 601 h 637"/>
                <a:gd name="T26" fmla="*/ 59 w 234"/>
                <a:gd name="T27" fmla="*/ 637 h 637"/>
                <a:gd name="T28" fmla="*/ 0 w 234"/>
                <a:gd name="T29" fmla="*/ 496 h 637"/>
                <a:gd name="T30" fmla="*/ 0 w 234"/>
                <a:gd name="T31" fmla="*/ 496 h 637"/>
                <a:gd name="T32" fmla="*/ 23 w 234"/>
                <a:gd name="T33" fmla="*/ 485 h 637"/>
                <a:gd name="T34" fmla="*/ 70 w 234"/>
                <a:gd name="T35" fmla="*/ 455 h 637"/>
                <a:gd name="T36" fmla="*/ 70 w 234"/>
                <a:gd name="T37" fmla="*/ 455 h 637"/>
                <a:gd name="T38" fmla="*/ 88 w 234"/>
                <a:gd name="T39" fmla="*/ 438 h 637"/>
                <a:gd name="T40" fmla="*/ 99 w 234"/>
                <a:gd name="T41" fmla="*/ 409 h 637"/>
                <a:gd name="T42" fmla="*/ 111 w 234"/>
                <a:gd name="T43" fmla="*/ 374 h 637"/>
                <a:gd name="T44" fmla="*/ 123 w 234"/>
                <a:gd name="T45" fmla="*/ 333 h 637"/>
                <a:gd name="T46" fmla="*/ 129 w 234"/>
                <a:gd name="T47" fmla="*/ 274 h 637"/>
                <a:gd name="T48" fmla="*/ 129 w 234"/>
                <a:gd name="T49" fmla="*/ 210 h 637"/>
                <a:gd name="T50" fmla="*/ 123 w 234"/>
                <a:gd name="T51" fmla="*/ 41 h 637"/>
                <a:gd name="T52" fmla="*/ 222 w 234"/>
                <a:gd name="T53" fmla="*/ 0 h 63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34"/>
                <a:gd name="T82" fmla="*/ 0 h 637"/>
                <a:gd name="T83" fmla="*/ 234 w 234"/>
                <a:gd name="T84" fmla="*/ 637 h 63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34" h="637">
                  <a:moveTo>
                    <a:pt x="222" y="0"/>
                  </a:moveTo>
                  <a:lnTo>
                    <a:pt x="222" y="0"/>
                  </a:lnTo>
                  <a:lnTo>
                    <a:pt x="228" y="64"/>
                  </a:lnTo>
                  <a:lnTo>
                    <a:pt x="234" y="134"/>
                  </a:lnTo>
                  <a:lnTo>
                    <a:pt x="234" y="222"/>
                  </a:lnTo>
                  <a:lnTo>
                    <a:pt x="228" y="333"/>
                  </a:lnTo>
                  <a:lnTo>
                    <a:pt x="222" y="391"/>
                  </a:lnTo>
                  <a:lnTo>
                    <a:pt x="210" y="450"/>
                  </a:lnTo>
                  <a:lnTo>
                    <a:pt x="199" y="496"/>
                  </a:lnTo>
                  <a:lnTo>
                    <a:pt x="181" y="543"/>
                  </a:lnTo>
                  <a:lnTo>
                    <a:pt x="152" y="578"/>
                  </a:lnTo>
                  <a:lnTo>
                    <a:pt x="123" y="601"/>
                  </a:lnTo>
                  <a:lnTo>
                    <a:pt x="59" y="637"/>
                  </a:lnTo>
                  <a:lnTo>
                    <a:pt x="0" y="496"/>
                  </a:lnTo>
                  <a:lnTo>
                    <a:pt x="23" y="485"/>
                  </a:lnTo>
                  <a:lnTo>
                    <a:pt x="70" y="455"/>
                  </a:lnTo>
                  <a:lnTo>
                    <a:pt x="88" y="438"/>
                  </a:lnTo>
                  <a:lnTo>
                    <a:pt x="99" y="409"/>
                  </a:lnTo>
                  <a:lnTo>
                    <a:pt x="111" y="374"/>
                  </a:lnTo>
                  <a:lnTo>
                    <a:pt x="123" y="333"/>
                  </a:lnTo>
                  <a:lnTo>
                    <a:pt x="129" y="274"/>
                  </a:lnTo>
                  <a:lnTo>
                    <a:pt x="129" y="210"/>
                  </a:lnTo>
                  <a:lnTo>
                    <a:pt x="123" y="41"/>
                  </a:lnTo>
                  <a:lnTo>
                    <a:pt x="222" y="0"/>
                  </a:lnTo>
                  <a:close/>
                </a:path>
              </a:pathLst>
            </a:custGeom>
            <a:solidFill>
              <a:srgbClr val="75859D"/>
            </a:solidFill>
            <a:ln w="9525">
              <a:noFill/>
              <a:round/>
              <a:headEnd/>
              <a:tailEnd/>
            </a:ln>
          </p:spPr>
          <p:txBody>
            <a:bodyPr/>
            <a:lstStyle/>
            <a:p>
              <a:endParaRPr lang="en-US" dirty="0"/>
            </a:p>
          </p:txBody>
        </p:sp>
        <p:sp>
          <p:nvSpPr>
            <p:cNvPr id="104" name="Freeform 100"/>
            <p:cNvSpPr>
              <a:spLocks/>
            </p:cNvSpPr>
            <p:nvPr/>
          </p:nvSpPr>
          <p:spPr bwMode="auto">
            <a:xfrm>
              <a:off x="4521" y="1993"/>
              <a:ext cx="333" cy="462"/>
            </a:xfrm>
            <a:custGeom>
              <a:avLst/>
              <a:gdLst>
                <a:gd name="T0" fmla="*/ 82 w 333"/>
                <a:gd name="T1" fmla="*/ 47 h 462"/>
                <a:gd name="T2" fmla="*/ 82 w 333"/>
                <a:gd name="T3" fmla="*/ 47 h 462"/>
                <a:gd name="T4" fmla="*/ 70 w 333"/>
                <a:gd name="T5" fmla="*/ 47 h 462"/>
                <a:gd name="T6" fmla="*/ 47 w 333"/>
                <a:gd name="T7" fmla="*/ 53 h 462"/>
                <a:gd name="T8" fmla="*/ 29 w 333"/>
                <a:gd name="T9" fmla="*/ 65 h 462"/>
                <a:gd name="T10" fmla="*/ 17 w 333"/>
                <a:gd name="T11" fmla="*/ 82 h 462"/>
                <a:gd name="T12" fmla="*/ 6 w 333"/>
                <a:gd name="T13" fmla="*/ 106 h 462"/>
                <a:gd name="T14" fmla="*/ 0 w 333"/>
                <a:gd name="T15" fmla="*/ 135 h 462"/>
                <a:gd name="T16" fmla="*/ 0 w 333"/>
                <a:gd name="T17" fmla="*/ 135 h 462"/>
                <a:gd name="T18" fmla="*/ 0 w 333"/>
                <a:gd name="T19" fmla="*/ 228 h 462"/>
                <a:gd name="T20" fmla="*/ 0 w 333"/>
                <a:gd name="T21" fmla="*/ 339 h 462"/>
                <a:gd name="T22" fmla="*/ 11 w 333"/>
                <a:gd name="T23" fmla="*/ 462 h 462"/>
                <a:gd name="T24" fmla="*/ 11 w 333"/>
                <a:gd name="T25" fmla="*/ 462 h 462"/>
                <a:gd name="T26" fmla="*/ 158 w 333"/>
                <a:gd name="T27" fmla="*/ 450 h 462"/>
                <a:gd name="T28" fmla="*/ 158 w 333"/>
                <a:gd name="T29" fmla="*/ 450 h 462"/>
                <a:gd name="T30" fmla="*/ 158 w 333"/>
                <a:gd name="T31" fmla="*/ 398 h 462"/>
                <a:gd name="T32" fmla="*/ 163 w 333"/>
                <a:gd name="T33" fmla="*/ 345 h 462"/>
                <a:gd name="T34" fmla="*/ 175 w 333"/>
                <a:gd name="T35" fmla="*/ 281 h 462"/>
                <a:gd name="T36" fmla="*/ 193 w 333"/>
                <a:gd name="T37" fmla="*/ 217 h 462"/>
                <a:gd name="T38" fmla="*/ 216 w 333"/>
                <a:gd name="T39" fmla="*/ 158 h 462"/>
                <a:gd name="T40" fmla="*/ 233 w 333"/>
                <a:gd name="T41" fmla="*/ 129 h 462"/>
                <a:gd name="T42" fmla="*/ 251 w 333"/>
                <a:gd name="T43" fmla="*/ 111 h 462"/>
                <a:gd name="T44" fmla="*/ 274 w 333"/>
                <a:gd name="T45" fmla="*/ 94 h 462"/>
                <a:gd name="T46" fmla="*/ 298 w 333"/>
                <a:gd name="T47" fmla="*/ 88 h 462"/>
                <a:gd name="T48" fmla="*/ 298 w 333"/>
                <a:gd name="T49" fmla="*/ 88 h 462"/>
                <a:gd name="T50" fmla="*/ 304 w 333"/>
                <a:gd name="T51" fmla="*/ 222 h 462"/>
                <a:gd name="T52" fmla="*/ 309 w 333"/>
                <a:gd name="T53" fmla="*/ 328 h 462"/>
                <a:gd name="T54" fmla="*/ 309 w 333"/>
                <a:gd name="T55" fmla="*/ 368 h 462"/>
                <a:gd name="T56" fmla="*/ 304 w 333"/>
                <a:gd name="T57" fmla="*/ 398 h 462"/>
                <a:gd name="T58" fmla="*/ 304 w 333"/>
                <a:gd name="T59" fmla="*/ 398 h 462"/>
                <a:gd name="T60" fmla="*/ 309 w 333"/>
                <a:gd name="T61" fmla="*/ 374 h 462"/>
                <a:gd name="T62" fmla="*/ 327 w 333"/>
                <a:gd name="T63" fmla="*/ 298 h 462"/>
                <a:gd name="T64" fmla="*/ 333 w 333"/>
                <a:gd name="T65" fmla="*/ 246 h 462"/>
                <a:gd name="T66" fmla="*/ 333 w 333"/>
                <a:gd name="T67" fmla="*/ 176 h 462"/>
                <a:gd name="T68" fmla="*/ 327 w 333"/>
                <a:gd name="T69" fmla="*/ 94 h 462"/>
                <a:gd name="T70" fmla="*/ 315 w 333"/>
                <a:gd name="T71" fmla="*/ 0 h 462"/>
                <a:gd name="T72" fmla="*/ 315 w 333"/>
                <a:gd name="T73" fmla="*/ 0 h 462"/>
                <a:gd name="T74" fmla="*/ 309 w 333"/>
                <a:gd name="T75" fmla="*/ 6 h 462"/>
                <a:gd name="T76" fmla="*/ 274 w 333"/>
                <a:gd name="T77" fmla="*/ 18 h 462"/>
                <a:gd name="T78" fmla="*/ 198 w 333"/>
                <a:gd name="T79" fmla="*/ 30 h 462"/>
                <a:gd name="T80" fmla="*/ 82 w 333"/>
                <a:gd name="T81" fmla="*/ 47 h 462"/>
                <a:gd name="T82" fmla="*/ 82 w 333"/>
                <a:gd name="T83" fmla="*/ 47 h 46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3"/>
                <a:gd name="T127" fmla="*/ 0 h 462"/>
                <a:gd name="T128" fmla="*/ 333 w 333"/>
                <a:gd name="T129" fmla="*/ 462 h 46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3" h="462">
                  <a:moveTo>
                    <a:pt x="82" y="47"/>
                  </a:moveTo>
                  <a:lnTo>
                    <a:pt x="82" y="47"/>
                  </a:lnTo>
                  <a:lnTo>
                    <a:pt x="70" y="47"/>
                  </a:lnTo>
                  <a:lnTo>
                    <a:pt x="47" y="53"/>
                  </a:lnTo>
                  <a:lnTo>
                    <a:pt x="29" y="65"/>
                  </a:lnTo>
                  <a:lnTo>
                    <a:pt x="17" y="82"/>
                  </a:lnTo>
                  <a:lnTo>
                    <a:pt x="6" y="106"/>
                  </a:lnTo>
                  <a:lnTo>
                    <a:pt x="0" y="135"/>
                  </a:lnTo>
                  <a:lnTo>
                    <a:pt x="0" y="228"/>
                  </a:lnTo>
                  <a:lnTo>
                    <a:pt x="0" y="339"/>
                  </a:lnTo>
                  <a:lnTo>
                    <a:pt x="11" y="462"/>
                  </a:lnTo>
                  <a:lnTo>
                    <a:pt x="158" y="450"/>
                  </a:lnTo>
                  <a:lnTo>
                    <a:pt x="158" y="398"/>
                  </a:lnTo>
                  <a:lnTo>
                    <a:pt x="163" y="345"/>
                  </a:lnTo>
                  <a:lnTo>
                    <a:pt x="175" y="281"/>
                  </a:lnTo>
                  <a:lnTo>
                    <a:pt x="193" y="217"/>
                  </a:lnTo>
                  <a:lnTo>
                    <a:pt x="216" y="158"/>
                  </a:lnTo>
                  <a:lnTo>
                    <a:pt x="233" y="129"/>
                  </a:lnTo>
                  <a:lnTo>
                    <a:pt x="251" y="111"/>
                  </a:lnTo>
                  <a:lnTo>
                    <a:pt x="274" y="94"/>
                  </a:lnTo>
                  <a:lnTo>
                    <a:pt x="298" y="88"/>
                  </a:lnTo>
                  <a:lnTo>
                    <a:pt x="304" y="222"/>
                  </a:lnTo>
                  <a:lnTo>
                    <a:pt x="309" y="328"/>
                  </a:lnTo>
                  <a:lnTo>
                    <a:pt x="309" y="368"/>
                  </a:lnTo>
                  <a:lnTo>
                    <a:pt x="304" y="398"/>
                  </a:lnTo>
                  <a:lnTo>
                    <a:pt x="309" y="374"/>
                  </a:lnTo>
                  <a:lnTo>
                    <a:pt x="327" y="298"/>
                  </a:lnTo>
                  <a:lnTo>
                    <a:pt x="333" y="246"/>
                  </a:lnTo>
                  <a:lnTo>
                    <a:pt x="333" y="176"/>
                  </a:lnTo>
                  <a:lnTo>
                    <a:pt x="327" y="94"/>
                  </a:lnTo>
                  <a:lnTo>
                    <a:pt x="315" y="0"/>
                  </a:lnTo>
                  <a:lnTo>
                    <a:pt x="309" y="6"/>
                  </a:lnTo>
                  <a:lnTo>
                    <a:pt x="274" y="18"/>
                  </a:lnTo>
                  <a:lnTo>
                    <a:pt x="198" y="30"/>
                  </a:lnTo>
                  <a:lnTo>
                    <a:pt x="82" y="47"/>
                  </a:lnTo>
                  <a:close/>
                </a:path>
              </a:pathLst>
            </a:custGeom>
            <a:solidFill>
              <a:srgbClr val="FFFFFF"/>
            </a:solidFill>
            <a:ln w="9525">
              <a:noFill/>
              <a:round/>
              <a:headEnd/>
              <a:tailEnd/>
            </a:ln>
          </p:spPr>
          <p:txBody>
            <a:bodyPr/>
            <a:lstStyle/>
            <a:p>
              <a:endParaRPr lang="en-US" dirty="0"/>
            </a:p>
          </p:txBody>
        </p:sp>
        <p:sp>
          <p:nvSpPr>
            <p:cNvPr id="105" name="Freeform 101"/>
            <p:cNvSpPr>
              <a:spLocks/>
            </p:cNvSpPr>
            <p:nvPr/>
          </p:nvSpPr>
          <p:spPr bwMode="auto">
            <a:xfrm>
              <a:off x="4661" y="2513"/>
              <a:ext cx="152" cy="468"/>
            </a:xfrm>
            <a:custGeom>
              <a:avLst/>
              <a:gdLst>
                <a:gd name="T0" fmla="*/ 152 w 152"/>
                <a:gd name="T1" fmla="*/ 158 h 468"/>
                <a:gd name="T2" fmla="*/ 152 w 152"/>
                <a:gd name="T3" fmla="*/ 158 h 468"/>
                <a:gd name="T4" fmla="*/ 146 w 152"/>
                <a:gd name="T5" fmla="*/ 82 h 468"/>
                <a:gd name="T6" fmla="*/ 140 w 152"/>
                <a:gd name="T7" fmla="*/ 0 h 468"/>
                <a:gd name="T8" fmla="*/ 140 w 152"/>
                <a:gd name="T9" fmla="*/ 0 h 468"/>
                <a:gd name="T10" fmla="*/ 140 w 152"/>
                <a:gd name="T11" fmla="*/ 65 h 468"/>
                <a:gd name="T12" fmla="*/ 140 w 152"/>
                <a:gd name="T13" fmla="*/ 135 h 468"/>
                <a:gd name="T14" fmla="*/ 128 w 152"/>
                <a:gd name="T15" fmla="*/ 216 h 468"/>
                <a:gd name="T16" fmla="*/ 128 w 152"/>
                <a:gd name="T17" fmla="*/ 216 h 468"/>
                <a:gd name="T18" fmla="*/ 117 w 152"/>
                <a:gd name="T19" fmla="*/ 281 h 468"/>
                <a:gd name="T20" fmla="*/ 88 w 152"/>
                <a:gd name="T21" fmla="*/ 339 h 468"/>
                <a:gd name="T22" fmla="*/ 70 w 152"/>
                <a:gd name="T23" fmla="*/ 363 h 468"/>
                <a:gd name="T24" fmla="*/ 53 w 152"/>
                <a:gd name="T25" fmla="*/ 392 h 468"/>
                <a:gd name="T26" fmla="*/ 29 w 152"/>
                <a:gd name="T27" fmla="*/ 409 h 468"/>
                <a:gd name="T28" fmla="*/ 0 w 152"/>
                <a:gd name="T29" fmla="*/ 427 h 468"/>
                <a:gd name="T30" fmla="*/ 12 w 152"/>
                <a:gd name="T31" fmla="*/ 468 h 468"/>
                <a:gd name="T32" fmla="*/ 12 w 152"/>
                <a:gd name="T33" fmla="*/ 468 h 468"/>
                <a:gd name="T34" fmla="*/ 29 w 152"/>
                <a:gd name="T35" fmla="*/ 456 h 468"/>
                <a:gd name="T36" fmla="*/ 53 w 152"/>
                <a:gd name="T37" fmla="*/ 438 h 468"/>
                <a:gd name="T38" fmla="*/ 76 w 152"/>
                <a:gd name="T39" fmla="*/ 409 h 468"/>
                <a:gd name="T40" fmla="*/ 99 w 152"/>
                <a:gd name="T41" fmla="*/ 368 h 468"/>
                <a:gd name="T42" fmla="*/ 123 w 152"/>
                <a:gd name="T43" fmla="*/ 316 h 468"/>
                <a:gd name="T44" fmla="*/ 140 w 152"/>
                <a:gd name="T45" fmla="*/ 246 h 468"/>
                <a:gd name="T46" fmla="*/ 152 w 152"/>
                <a:gd name="T47" fmla="*/ 158 h 468"/>
                <a:gd name="T48" fmla="*/ 152 w 152"/>
                <a:gd name="T49" fmla="*/ 158 h 4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2"/>
                <a:gd name="T76" fmla="*/ 0 h 468"/>
                <a:gd name="T77" fmla="*/ 152 w 152"/>
                <a:gd name="T78" fmla="*/ 468 h 4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2" h="468">
                  <a:moveTo>
                    <a:pt x="152" y="158"/>
                  </a:moveTo>
                  <a:lnTo>
                    <a:pt x="152" y="158"/>
                  </a:lnTo>
                  <a:lnTo>
                    <a:pt x="146" y="82"/>
                  </a:lnTo>
                  <a:lnTo>
                    <a:pt x="140" y="0"/>
                  </a:lnTo>
                  <a:lnTo>
                    <a:pt x="140" y="65"/>
                  </a:lnTo>
                  <a:lnTo>
                    <a:pt x="140" y="135"/>
                  </a:lnTo>
                  <a:lnTo>
                    <a:pt x="128" y="216"/>
                  </a:lnTo>
                  <a:lnTo>
                    <a:pt x="117" y="281"/>
                  </a:lnTo>
                  <a:lnTo>
                    <a:pt x="88" y="339"/>
                  </a:lnTo>
                  <a:lnTo>
                    <a:pt x="70" y="363"/>
                  </a:lnTo>
                  <a:lnTo>
                    <a:pt x="53" y="392"/>
                  </a:lnTo>
                  <a:lnTo>
                    <a:pt x="29" y="409"/>
                  </a:lnTo>
                  <a:lnTo>
                    <a:pt x="0" y="427"/>
                  </a:lnTo>
                  <a:lnTo>
                    <a:pt x="12" y="468"/>
                  </a:lnTo>
                  <a:lnTo>
                    <a:pt x="29" y="456"/>
                  </a:lnTo>
                  <a:lnTo>
                    <a:pt x="53" y="438"/>
                  </a:lnTo>
                  <a:lnTo>
                    <a:pt x="76" y="409"/>
                  </a:lnTo>
                  <a:lnTo>
                    <a:pt x="99" y="368"/>
                  </a:lnTo>
                  <a:lnTo>
                    <a:pt x="123" y="316"/>
                  </a:lnTo>
                  <a:lnTo>
                    <a:pt x="140" y="246"/>
                  </a:lnTo>
                  <a:lnTo>
                    <a:pt x="152" y="158"/>
                  </a:lnTo>
                  <a:close/>
                </a:path>
              </a:pathLst>
            </a:custGeom>
            <a:solidFill>
              <a:srgbClr val="FFFFFF"/>
            </a:solidFill>
            <a:ln w="9525">
              <a:noFill/>
              <a:round/>
              <a:headEnd/>
              <a:tailEnd/>
            </a:ln>
          </p:spPr>
          <p:txBody>
            <a:bodyPr/>
            <a:lstStyle/>
            <a:p>
              <a:endParaRPr lang="en-US" dirty="0"/>
            </a:p>
          </p:txBody>
        </p:sp>
        <p:sp>
          <p:nvSpPr>
            <p:cNvPr id="106" name="Freeform 102"/>
            <p:cNvSpPr>
              <a:spLocks/>
            </p:cNvSpPr>
            <p:nvPr/>
          </p:nvSpPr>
          <p:spPr bwMode="auto">
            <a:xfrm>
              <a:off x="3872" y="3226"/>
              <a:ext cx="71" cy="771"/>
            </a:xfrm>
            <a:custGeom>
              <a:avLst/>
              <a:gdLst>
                <a:gd name="T0" fmla="*/ 47 w 71"/>
                <a:gd name="T1" fmla="*/ 0 h 771"/>
                <a:gd name="T2" fmla="*/ 71 w 71"/>
                <a:gd name="T3" fmla="*/ 771 h 771"/>
                <a:gd name="T4" fmla="*/ 18 w 71"/>
                <a:gd name="T5" fmla="*/ 771 h 771"/>
                <a:gd name="T6" fmla="*/ 0 w 71"/>
                <a:gd name="T7" fmla="*/ 0 h 771"/>
                <a:gd name="T8" fmla="*/ 47 w 71"/>
                <a:gd name="T9" fmla="*/ 0 h 771"/>
                <a:gd name="T10" fmla="*/ 0 60000 65536"/>
                <a:gd name="T11" fmla="*/ 0 60000 65536"/>
                <a:gd name="T12" fmla="*/ 0 60000 65536"/>
                <a:gd name="T13" fmla="*/ 0 60000 65536"/>
                <a:gd name="T14" fmla="*/ 0 60000 65536"/>
                <a:gd name="T15" fmla="*/ 0 w 71"/>
                <a:gd name="T16" fmla="*/ 0 h 771"/>
                <a:gd name="T17" fmla="*/ 71 w 71"/>
                <a:gd name="T18" fmla="*/ 771 h 771"/>
              </a:gdLst>
              <a:ahLst/>
              <a:cxnLst>
                <a:cxn ang="T10">
                  <a:pos x="T0" y="T1"/>
                </a:cxn>
                <a:cxn ang="T11">
                  <a:pos x="T2" y="T3"/>
                </a:cxn>
                <a:cxn ang="T12">
                  <a:pos x="T4" y="T5"/>
                </a:cxn>
                <a:cxn ang="T13">
                  <a:pos x="T6" y="T7"/>
                </a:cxn>
                <a:cxn ang="T14">
                  <a:pos x="T8" y="T9"/>
                </a:cxn>
              </a:cxnLst>
              <a:rect l="T15" t="T16" r="T17" b="T18"/>
              <a:pathLst>
                <a:path w="71" h="771">
                  <a:moveTo>
                    <a:pt x="47" y="0"/>
                  </a:moveTo>
                  <a:lnTo>
                    <a:pt x="71" y="771"/>
                  </a:lnTo>
                  <a:lnTo>
                    <a:pt x="18" y="771"/>
                  </a:lnTo>
                  <a:lnTo>
                    <a:pt x="0" y="0"/>
                  </a:lnTo>
                  <a:lnTo>
                    <a:pt x="47" y="0"/>
                  </a:lnTo>
                  <a:close/>
                </a:path>
              </a:pathLst>
            </a:custGeom>
            <a:solidFill>
              <a:srgbClr val="FFFFFF"/>
            </a:solidFill>
            <a:ln w="9525">
              <a:noFill/>
              <a:round/>
              <a:headEnd/>
              <a:tailEnd/>
            </a:ln>
          </p:spPr>
          <p:txBody>
            <a:bodyPr/>
            <a:lstStyle/>
            <a:p>
              <a:endParaRPr lang="en-US" dirty="0"/>
            </a:p>
          </p:txBody>
        </p:sp>
        <p:sp>
          <p:nvSpPr>
            <p:cNvPr id="107" name="Freeform 103"/>
            <p:cNvSpPr>
              <a:spLocks/>
            </p:cNvSpPr>
            <p:nvPr/>
          </p:nvSpPr>
          <p:spPr bwMode="auto">
            <a:xfrm>
              <a:off x="4369" y="3244"/>
              <a:ext cx="64" cy="765"/>
            </a:xfrm>
            <a:custGeom>
              <a:avLst/>
              <a:gdLst>
                <a:gd name="T0" fmla="*/ 47 w 64"/>
                <a:gd name="T1" fmla="*/ 0 h 765"/>
                <a:gd name="T2" fmla="*/ 64 w 64"/>
                <a:gd name="T3" fmla="*/ 765 h 765"/>
                <a:gd name="T4" fmla="*/ 17 w 64"/>
                <a:gd name="T5" fmla="*/ 765 h 765"/>
                <a:gd name="T6" fmla="*/ 0 w 64"/>
                <a:gd name="T7" fmla="*/ 0 h 765"/>
                <a:gd name="T8" fmla="*/ 47 w 64"/>
                <a:gd name="T9" fmla="*/ 0 h 765"/>
                <a:gd name="T10" fmla="*/ 0 60000 65536"/>
                <a:gd name="T11" fmla="*/ 0 60000 65536"/>
                <a:gd name="T12" fmla="*/ 0 60000 65536"/>
                <a:gd name="T13" fmla="*/ 0 60000 65536"/>
                <a:gd name="T14" fmla="*/ 0 60000 65536"/>
                <a:gd name="T15" fmla="*/ 0 w 64"/>
                <a:gd name="T16" fmla="*/ 0 h 765"/>
                <a:gd name="T17" fmla="*/ 64 w 64"/>
                <a:gd name="T18" fmla="*/ 765 h 765"/>
              </a:gdLst>
              <a:ahLst/>
              <a:cxnLst>
                <a:cxn ang="T10">
                  <a:pos x="T0" y="T1"/>
                </a:cxn>
                <a:cxn ang="T11">
                  <a:pos x="T2" y="T3"/>
                </a:cxn>
                <a:cxn ang="T12">
                  <a:pos x="T4" y="T5"/>
                </a:cxn>
                <a:cxn ang="T13">
                  <a:pos x="T6" y="T7"/>
                </a:cxn>
                <a:cxn ang="T14">
                  <a:pos x="T8" y="T9"/>
                </a:cxn>
              </a:cxnLst>
              <a:rect l="T15" t="T16" r="T17" b="T18"/>
              <a:pathLst>
                <a:path w="64" h="765">
                  <a:moveTo>
                    <a:pt x="47" y="0"/>
                  </a:moveTo>
                  <a:lnTo>
                    <a:pt x="64" y="765"/>
                  </a:lnTo>
                  <a:lnTo>
                    <a:pt x="17" y="765"/>
                  </a:lnTo>
                  <a:lnTo>
                    <a:pt x="0" y="0"/>
                  </a:lnTo>
                  <a:lnTo>
                    <a:pt x="47" y="0"/>
                  </a:lnTo>
                  <a:close/>
                </a:path>
              </a:pathLst>
            </a:custGeom>
            <a:solidFill>
              <a:srgbClr val="FFFFFF"/>
            </a:solidFill>
            <a:ln w="9525">
              <a:noFill/>
              <a:round/>
              <a:headEnd/>
              <a:tailEnd/>
            </a:ln>
          </p:spPr>
          <p:txBody>
            <a:bodyPr/>
            <a:lstStyle/>
            <a:p>
              <a:endParaRPr lang="en-US" dirty="0"/>
            </a:p>
          </p:txBody>
        </p:sp>
        <p:sp>
          <p:nvSpPr>
            <p:cNvPr id="108" name="Freeform 104"/>
            <p:cNvSpPr>
              <a:spLocks/>
            </p:cNvSpPr>
            <p:nvPr/>
          </p:nvSpPr>
          <p:spPr bwMode="auto">
            <a:xfrm>
              <a:off x="2132" y="1339"/>
              <a:ext cx="660" cy="730"/>
            </a:xfrm>
            <a:custGeom>
              <a:avLst/>
              <a:gdLst>
                <a:gd name="T0" fmla="*/ 625 w 660"/>
                <a:gd name="T1" fmla="*/ 0 h 730"/>
                <a:gd name="T2" fmla="*/ 625 w 660"/>
                <a:gd name="T3" fmla="*/ 0 h 730"/>
                <a:gd name="T4" fmla="*/ 543 w 660"/>
                <a:gd name="T5" fmla="*/ 12 h 730"/>
                <a:gd name="T6" fmla="*/ 479 w 660"/>
                <a:gd name="T7" fmla="*/ 29 h 730"/>
                <a:gd name="T8" fmla="*/ 455 w 660"/>
                <a:gd name="T9" fmla="*/ 41 h 730"/>
                <a:gd name="T10" fmla="*/ 438 w 660"/>
                <a:gd name="T11" fmla="*/ 59 h 730"/>
                <a:gd name="T12" fmla="*/ 438 w 660"/>
                <a:gd name="T13" fmla="*/ 59 h 730"/>
                <a:gd name="T14" fmla="*/ 415 w 660"/>
                <a:gd name="T15" fmla="*/ 100 h 730"/>
                <a:gd name="T16" fmla="*/ 385 w 660"/>
                <a:gd name="T17" fmla="*/ 158 h 730"/>
                <a:gd name="T18" fmla="*/ 362 w 660"/>
                <a:gd name="T19" fmla="*/ 205 h 730"/>
                <a:gd name="T20" fmla="*/ 350 w 660"/>
                <a:gd name="T21" fmla="*/ 216 h 730"/>
                <a:gd name="T22" fmla="*/ 339 w 660"/>
                <a:gd name="T23" fmla="*/ 222 h 730"/>
                <a:gd name="T24" fmla="*/ 339 w 660"/>
                <a:gd name="T25" fmla="*/ 222 h 730"/>
                <a:gd name="T26" fmla="*/ 304 w 660"/>
                <a:gd name="T27" fmla="*/ 222 h 730"/>
                <a:gd name="T28" fmla="*/ 263 w 660"/>
                <a:gd name="T29" fmla="*/ 222 h 730"/>
                <a:gd name="T30" fmla="*/ 216 w 660"/>
                <a:gd name="T31" fmla="*/ 234 h 730"/>
                <a:gd name="T32" fmla="*/ 169 w 660"/>
                <a:gd name="T33" fmla="*/ 246 h 730"/>
                <a:gd name="T34" fmla="*/ 117 w 660"/>
                <a:gd name="T35" fmla="*/ 269 h 730"/>
                <a:gd name="T36" fmla="*/ 76 w 660"/>
                <a:gd name="T37" fmla="*/ 292 h 730"/>
                <a:gd name="T38" fmla="*/ 35 w 660"/>
                <a:gd name="T39" fmla="*/ 333 h 730"/>
                <a:gd name="T40" fmla="*/ 23 w 660"/>
                <a:gd name="T41" fmla="*/ 357 h 730"/>
                <a:gd name="T42" fmla="*/ 12 w 660"/>
                <a:gd name="T43" fmla="*/ 380 h 730"/>
                <a:gd name="T44" fmla="*/ 12 w 660"/>
                <a:gd name="T45" fmla="*/ 380 h 730"/>
                <a:gd name="T46" fmla="*/ 0 w 660"/>
                <a:gd name="T47" fmla="*/ 397 h 730"/>
                <a:gd name="T48" fmla="*/ 0 w 660"/>
                <a:gd name="T49" fmla="*/ 427 h 730"/>
                <a:gd name="T50" fmla="*/ 0 w 660"/>
                <a:gd name="T51" fmla="*/ 473 h 730"/>
                <a:gd name="T52" fmla="*/ 0 w 660"/>
                <a:gd name="T53" fmla="*/ 473 h 730"/>
                <a:gd name="T54" fmla="*/ 6 w 660"/>
                <a:gd name="T55" fmla="*/ 520 h 730"/>
                <a:gd name="T56" fmla="*/ 17 w 660"/>
                <a:gd name="T57" fmla="*/ 567 h 730"/>
                <a:gd name="T58" fmla="*/ 52 w 660"/>
                <a:gd name="T59" fmla="*/ 649 h 730"/>
                <a:gd name="T60" fmla="*/ 87 w 660"/>
                <a:gd name="T61" fmla="*/ 707 h 730"/>
                <a:gd name="T62" fmla="*/ 99 w 660"/>
                <a:gd name="T63" fmla="*/ 730 h 730"/>
                <a:gd name="T64" fmla="*/ 99 w 660"/>
                <a:gd name="T65" fmla="*/ 730 h 730"/>
                <a:gd name="T66" fmla="*/ 82 w 660"/>
                <a:gd name="T67" fmla="*/ 684 h 730"/>
                <a:gd name="T68" fmla="*/ 70 w 660"/>
                <a:gd name="T69" fmla="*/ 625 h 730"/>
                <a:gd name="T70" fmla="*/ 58 w 660"/>
                <a:gd name="T71" fmla="*/ 567 h 730"/>
                <a:gd name="T72" fmla="*/ 58 w 660"/>
                <a:gd name="T73" fmla="*/ 532 h 730"/>
                <a:gd name="T74" fmla="*/ 64 w 660"/>
                <a:gd name="T75" fmla="*/ 497 h 730"/>
                <a:gd name="T76" fmla="*/ 70 w 660"/>
                <a:gd name="T77" fmla="*/ 462 h 730"/>
                <a:gd name="T78" fmla="*/ 82 w 660"/>
                <a:gd name="T79" fmla="*/ 432 h 730"/>
                <a:gd name="T80" fmla="*/ 99 w 660"/>
                <a:gd name="T81" fmla="*/ 403 h 730"/>
                <a:gd name="T82" fmla="*/ 123 w 660"/>
                <a:gd name="T83" fmla="*/ 380 h 730"/>
                <a:gd name="T84" fmla="*/ 152 w 660"/>
                <a:gd name="T85" fmla="*/ 357 h 730"/>
                <a:gd name="T86" fmla="*/ 193 w 660"/>
                <a:gd name="T87" fmla="*/ 339 h 730"/>
                <a:gd name="T88" fmla="*/ 193 w 660"/>
                <a:gd name="T89" fmla="*/ 339 h 730"/>
                <a:gd name="T90" fmla="*/ 239 w 660"/>
                <a:gd name="T91" fmla="*/ 327 h 730"/>
                <a:gd name="T92" fmla="*/ 280 w 660"/>
                <a:gd name="T93" fmla="*/ 316 h 730"/>
                <a:gd name="T94" fmla="*/ 321 w 660"/>
                <a:gd name="T95" fmla="*/ 316 h 730"/>
                <a:gd name="T96" fmla="*/ 344 w 660"/>
                <a:gd name="T97" fmla="*/ 316 h 730"/>
                <a:gd name="T98" fmla="*/ 385 w 660"/>
                <a:gd name="T99" fmla="*/ 327 h 730"/>
                <a:gd name="T100" fmla="*/ 397 w 660"/>
                <a:gd name="T101" fmla="*/ 333 h 730"/>
                <a:gd name="T102" fmla="*/ 514 w 660"/>
                <a:gd name="T103" fmla="*/ 117 h 730"/>
                <a:gd name="T104" fmla="*/ 607 w 660"/>
                <a:gd name="T105" fmla="*/ 94 h 730"/>
                <a:gd name="T106" fmla="*/ 660 w 660"/>
                <a:gd name="T107" fmla="*/ 374 h 730"/>
                <a:gd name="T108" fmla="*/ 625 w 660"/>
                <a:gd name="T109" fmla="*/ 0 h 73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60"/>
                <a:gd name="T166" fmla="*/ 0 h 730"/>
                <a:gd name="T167" fmla="*/ 660 w 660"/>
                <a:gd name="T168" fmla="*/ 730 h 73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60" h="730">
                  <a:moveTo>
                    <a:pt x="625" y="0"/>
                  </a:moveTo>
                  <a:lnTo>
                    <a:pt x="625" y="0"/>
                  </a:lnTo>
                  <a:lnTo>
                    <a:pt x="543" y="12"/>
                  </a:lnTo>
                  <a:lnTo>
                    <a:pt x="479" y="29"/>
                  </a:lnTo>
                  <a:lnTo>
                    <a:pt x="455" y="41"/>
                  </a:lnTo>
                  <a:lnTo>
                    <a:pt x="438" y="59"/>
                  </a:lnTo>
                  <a:lnTo>
                    <a:pt x="415" y="100"/>
                  </a:lnTo>
                  <a:lnTo>
                    <a:pt x="385" y="158"/>
                  </a:lnTo>
                  <a:lnTo>
                    <a:pt x="362" y="205"/>
                  </a:lnTo>
                  <a:lnTo>
                    <a:pt x="350" y="216"/>
                  </a:lnTo>
                  <a:lnTo>
                    <a:pt x="339" y="222"/>
                  </a:lnTo>
                  <a:lnTo>
                    <a:pt x="304" y="222"/>
                  </a:lnTo>
                  <a:lnTo>
                    <a:pt x="263" y="222"/>
                  </a:lnTo>
                  <a:lnTo>
                    <a:pt x="216" y="234"/>
                  </a:lnTo>
                  <a:lnTo>
                    <a:pt x="169" y="246"/>
                  </a:lnTo>
                  <a:lnTo>
                    <a:pt x="117" y="269"/>
                  </a:lnTo>
                  <a:lnTo>
                    <a:pt x="76" y="292"/>
                  </a:lnTo>
                  <a:lnTo>
                    <a:pt x="35" y="333"/>
                  </a:lnTo>
                  <a:lnTo>
                    <a:pt x="23" y="357"/>
                  </a:lnTo>
                  <a:lnTo>
                    <a:pt x="12" y="380"/>
                  </a:lnTo>
                  <a:lnTo>
                    <a:pt x="0" y="397"/>
                  </a:lnTo>
                  <a:lnTo>
                    <a:pt x="0" y="427"/>
                  </a:lnTo>
                  <a:lnTo>
                    <a:pt x="0" y="473"/>
                  </a:lnTo>
                  <a:lnTo>
                    <a:pt x="6" y="520"/>
                  </a:lnTo>
                  <a:lnTo>
                    <a:pt x="17" y="567"/>
                  </a:lnTo>
                  <a:lnTo>
                    <a:pt x="52" y="649"/>
                  </a:lnTo>
                  <a:lnTo>
                    <a:pt x="87" y="707"/>
                  </a:lnTo>
                  <a:lnTo>
                    <a:pt x="99" y="730"/>
                  </a:lnTo>
                  <a:lnTo>
                    <a:pt x="82" y="684"/>
                  </a:lnTo>
                  <a:lnTo>
                    <a:pt x="70" y="625"/>
                  </a:lnTo>
                  <a:lnTo>
                    <a:pt x="58" y="567"/>
                  </a:lnTo>
                  <a:lnTo>
                    <a:pt x="58" y="532"/>
                  </a:lnTo>
                  <a:lnTo>
                    <a:pt x="64" y="497"/>
                  </a:lnTo>
                  <a:lnTo>
                    <a:pt x="70" y="462"/>
                  </a:lnTo>
                  <a:lnTo>
                    <a:pt x="82" y="432"/>
                  </a:lnTo>
                  <a:lnTo>
                    <a:pt x="99" y="403"/>
                  </a:lnTo>
                  <a:lnTo>
                    <a:pt x="123" y="380"/>
                  </a:lnTo>
                  <a:lnTo>
                    <a:pt x="152" y="357"/>
                  </a:lnTo>
                  <a:lnTo>
                    <a:pt x="193" y="339"/>
                  </a:lnTo>
                  <a:lnTo>
                    <a:pt x="239" y="327"/>
                  </a:lnTo>
                  <a:lnTo>
                    <a:pt x="280" y="316"/>
                  </a:lnTo>
                  <a:lnTo>
                    <a:pt x="321" y="316"/>
                  </a:lnTo>
                  <a:lnTo>
                    <a:pt x="344" y="316"/>
                  </a:lnTo>
                  <a:lnTo>
                    <a:pt x="385" y="327"/>
                  </a:lnTo>
                  <a:lnTo>
                    <a:pt x="397" y="333"/>
                  </a:lnTo>
                  <a:lnTo>
                    <a:pt x="514" y="117"/>
                  </a:lnTo>
                  <a:lnTo>
                    <a:pt x="607" y="94"/>
                  </a:lnTo>
                  <a:lnTo>
                    <a:pt x="660" y="374"/>
                  </a:lnTo>
                  <a:lnTo>
                    <a:pt x="625" y="0"/>
                  </a:lnTo>
                  <a:close/>
                </a:path>
              </a:pathLst>
            </a:custGeom>
            <a:solidFill>
              <a:srgbClr val="FFFFFF"/>
            </a:solidFill>
            <a:ln w="9525">
              <a:noFill/>
              <a:round/>
              <a:headEnd/>
              <a:tailEnd/>
            </a:ln>
          </p:spPr>
          <p:txBody>
            <a:bodyPr/>
            <a:lstStyle/>
            <a:p>
              <a:endParaRPr lang="en-US" dirty="0"/>
            </a:p>
          </p:txBody>
        </p:sp>
        <p:sp>
          <p:nvSpPr>
            <p:cNvPr id="109" name="Freeform 105"/>
            <p:cNvSpPr>
              <a:spLocks/>
            </p:cNvSpPr>
            <p:nvPr/>
          </p:nvSpPr>
          <p:spPr bwMode="auto">
            <a:xfrm>
              <a:off x="2079" y="2729"/>
              <a:ext cx="982" cy="152"/>
            </a:xfrm>
            <a:custGeom>
              <a:avLst/>
              <a:gdLst>
                <a:gd name="T0" fmla="*/ 0 w 982"/>
                <a:gd name="T1" fmla="*/ 0 h 152"/>
                <a:gd name="T2" fmla="*/ 12 w 982"/>
                <a:gd name="T3" fmla="*/ 76 h 152"/>
                <a:gd name="T4" fmla="*/ 982 w 982"/>
                <a:gd name="T5" fmla="*/ 152 h 152"/>
                <a:gd name="T6" fmla="*/ 976 w 982"/>
                <a:gd name="T7" fmla="*/ 65 h 152"/>
                <a:gd name="T8" fmla="*/ 0 w 982"/>
                <a:gd name="T9" fmla="*/ 0 h 152"/>
                <a:gd name="T10" fmla="*/ 0 60000 65536"/>
                <a:gd name="T11" fmla="*/ 0 60000 65536"/>
                <a:gd name="T12" fmla="*/ 0 60000 65536"/>
                <a:gd name="T13" fmla="*/ 0 60000 65536"/>
                <a:gd name="T14" fmla="*/ 0 60000 65536"/>
                <a:gd name="T15" fmla="*/ 0 w 982"/>
                <a:gd name="T16" fmla="*/ 0 h 152"/>
                <a:gd name="T17" fmla="*/ 982 w 982"/>
                <a:gd name="T18" fmla="*/ 152 h 152"/>
              </a:gdLst>
              <a:ahLst/>
              <a:cxnLst>
                <a:cxn ang="T10">
                  <a:pos x="T0" y="T1"/>
                </a:cxn>
                <a:cxn ang="T11">
                  <a:pos x="T2" y="T3"/>
                </a:cxn>
                <a:cxn ang="T12">
                  <a:pos x="T4" y="T5"/>
                </a:cxn>
                <a:cxn ang="T13">
                  <a:pos x="T6" y="T7"/>
                </a:cxn>
                <a:cxn ang="T14">
                  <a:pos x="T8" y="T9"/>
                </a:cxn>
              </a:cxnLst>
              <a:rect l="T15" t="T16" r="T17" b="T18"/>
              <a:pathLst>
                <a:path w="982" h="152">
                  <a:moveTo>
                    <a:pt x="0" y="0"/>
                  </a:moveTo>
                  <a:lnTo>
                    <a:pt x="12" y="76"/>
                  </a:lnTo>
                  <a:lnTo>
                    <a:pt x="982" y="152"/>
                  </a:lnTo>
                  <a:lnTo>
                    <a:pt x="976" y="65"/>
                  </a:lnTo>
                  <a:lnTo>
                    <a:pt x="0" y="0"/>
                  </a:lnTo>
                  <a:close/>
                </a:path>
              </a:pathLst>
            </a:custGeom>
            <a:solidFill>
              <a:srgbClr val="FFFFFF"/>
            </a:solidFill>
            <a:ln w="9525">
              <a:noFill/>
              <a:round/>
              <a:headEnd/>
              <a:tailEnd/>
            </a:ln>
          </p:spPr>
          <p:txBody>
            <a:bodyPr/>
            <a:lstStyle/>
            <a:p>
              <a:endParaRPr lang="en-US" dirty="0"/>
            </a:p>
          </p:txBody>
        </p:sp>
        <p:sp>
          <p:nvSpPr>
            <p:cNvPr id="110" name="Freeform 106"/>
            <p:cNvSpPr>
              <a:spLocks/>
            </p:cNvSpPr>
            <p:nvPr/>
          </p:nvSpPr>
          <p:spPr bwMode="auto">
            <a:xfrm>
              <a:off x="2915" y="2981"/>
              <a:ext cx="122" cy="993"/>
            </a:xfrm>
            <a:custGeom>
              <a:avLst/>
              <a:gdLst>
                <a:gd name="T0" fmla="*/ 0 w 122"/>
                <a:gd name="T1" fmla="*/ 0 h 993"/>
                <a:gd name="T2" fmla="*/ 99 w 122"/>
                <a:gd name="T3" fmla="*/ 46 h 993"/>
                <a:gd name="T4" fmla="*/ 122 w 122"/>
                <a:gd name="T5" fmla="*/ 993 h 993"/>
                <a:gd name="T6" fmla="*/ 75 w 122"/>
                <a:gd name="T7" fmla="*/ 987 h 993"/>
                <a:gd name="T8" fmla="*/ 0 w 122"/>
                <a:gd name="T9" fmla="*/ 0 h 993"/>
                <a:gd name="T10" fmla="*/ 0 60000 65536"/>
                <a:gd name="T11" fmla="*/ 0 60000 65536"/>
                <a:gd name="T12" fmla="*/ 0 60000 65536"/>
                <a:gd name="T13" fmla="*/ 0 60000 65536"/>
                <a:gd name="T14" fmla="*/ 0 60000 65536"/>
                <a:gd name="T15" fmla="*/ 0 w 122"/>
                <a:gd name="T16" fmla="*/ 0 h 993"/>
                <a:gd name="T17" fmla="*/ 122 w 122"/>
                <a:gd name="T18" fmla="*/ 993 h 993"/>
              </a:gdLst>
              <a:ahLst/>
              <a:cxnLst>
                <a:cxn ang="T10">
                  <a:pos x="T0" y="T1"/>
                </a:cxn>
                <a:cxn ang="T11">
                  <a:pos x="T2" y="T3"/>
                </a:cxn>
                <a:cxn ang="T12">
                  <a:pos x="T4" y="T5"/>
                </a:cxn>
                <a:cxn ang="T13">
                  <a:pos x="T6" y="T7"/>
                </a:cxn>
                <a:cxn ang="T14">
                  <a:pos x="T8" y="T9"/>
                </a:cxn>
              </a:cxnLst>
              <a:rect l="T15" t="T16" r="T17" b="T18"/>
              <a:pathLst>
                <a:path w="122" h="993">
                  <a:moveTo>
                    <a:pt x="0" y="0"/>
                  </a:moveTo>
                  <a:lnTo>
                    <a:pt x="99" y="46"/>
                  </a:lnTo>
                  <a:lnTo>
                    <a:pt x="122" y="993"/>
                  </a:lnTo>
                  <a:lnTo>
                    <a:pt x="75" y="987"/>
                  </a:lnTo>
                  <a:lnTo>
                    <a:pt x="0" y="0"/>
                  </a:lnTo>
                  <a:close/>
                </a:path>
              </a:pathLst>
            </a:custGeom>
            <a:solidFill>
              <a:srgbClr val="FFFFFF"/>
            </a:solidFill>
            <a:ln w="9525">
              <a:noFill/>
              <a:round/>
              <a:headEnd/>
              <a:tailEnd/>
            </a:ln>
          </p:spPr>
          <p:txBody>
            <a:bodyPr/>
            <a:lstStyle/>
            <a:p>
              <a:endParaRPr lang="en-US" dirty="0"/>
            </a:p>
          </p:txBody>
        </p:sp>
        <p:sp>
          <p:nvSpPr>
            <p:cNvPr id="111" name="Freeform 107"/>
            <p:cNvSpPr>
              <a:spLocks/>
            </p:cNvSpPr>
            <p:nvPr/>
          </p:nvSpPr>
          <p:spPr bwMode="auto">
            <a:xfrm>
              <a:off x="2284" y="2934"/>
              <a:ext cx="140" cy="993"/>
            </a:xfrm>
            <a:custGeom>
              <a:avLst/>
              <a:gdLst>
                <a:gd name="T0" fmla="*/ 0 w 140"/>
                <a:gd name="T1" fmla="*/ 0 h 993"/>
                <a:gd name="T2" fmla="*/ 99 w 140"/>
                <a:gd name="T3" fmla="*/ 47 h 993"/>
                <a:gd name="T4" fmla="*/ 140 w 140"/>
                <a:gd name="T5" fmla="*/ 993 h 993"/>
                <a:gd name="T6" fmla="*/ 93 w 140"/>
                <a:gd name="T7" fmla="*/ 987 h 993"/>
                <a:gd name="T8" fmla="*/ 0 w 140"/>
                <a:gd name="T9" fmla="*/ 0 h 993"/>
                <a:gd name="T10" fmla="*/ 0 60000 65536"/>
                <a:gd name="T11" fmla="*/ 0 60000 65536"/>
                <a:gd name="T12" fmla="*/ 0 60000 65536"/>
                <a:gd name="T13" fmla="*/ 0 60000 65536"/>
                <a:gd name="T14" fmla="*/ 0 60000 65536"/>
                <a:gd name="T15" fmla="*/ 0 w 140"/>
                <a:gd name="T16" fmla="*/ 0 h 993"/>
                <a:gd name="T17" fmla="*/ 140 w 140"/>
                <a:gd name="T18" fmla="*/ 993 h 993"/>
              </a:gdLst>
              <a:ahLst/>
              <a:cxnLst>
                <a:cxn ang="T10">
                  <a:pos x="T0" y="T1"/>
                </a:cxn>
                <a:cxn ang="T11">
                  <a:pos x="T2" y="T3"/>
                </a:cxn>
                <a:cxn ang="T12">
                  <a:pos x="T4" y="T5"/>
                </a:cxn>
                <a:cxn ang="T13">
                  <a:pos x="T6" y="T7"/>
                </a:cxn>
                <a:cxn ang="T14">
                  <a:pos x="T8" y="T9"/>
                </a:cxn>
              </a:cxnLst>
              <a:rect l="T15" t="T16" r="T17" b="T18"/>
              <a:pathLst>
                <a:path w="140" h="993">
                  <a:moveTo>
                    <a:pt x="0" y="0"/>
                  </a:moveTo>
                  <a:lnTo>
                    <a:pt x="99" y="47"/>
                  </a:lnTo>
                  <a:lnTo>
                    <a:pt x="140" y="993"/>
                  </a:lnTo>
                  <a:lnTo>
                    <a:pt x="93" y="987"/>
                  </a:lnTo>
                  <a:lnTo>
                    <a:pt x="0" y="0"/>
                  </a:lnTo>
                  <a:close/>
                </a:path>
              </a:pathLst>
            </a:custGeom>
            <a:solidFill>
              <a:srgbClr val="FFFFFF"/>
            </a:solidFill>
            <a:ln w="9525">
              <a:noFill/>
              <a:round/>
              <a:headEnd/>
              <a:tailEnd/>
            </a:ln>
          </p:spPr>
          <p:txBody>
            <a:bodyPr/>
            <a:lstStyle/>
            <a:p>
              <a:endParaRPr lang="en-US" dirty="0"/>
            </a:p>
          </p:txBody>
        </p:sp>
        <p:sp>
          <p:nvSpPr>
            <p:cNvPr id="112" name="Freeform 108"/>
            <p:cNvSpPr>
              <a:spLocks/>
            </p:cNvSpPr>
            <p:nvPr/>
          </p:nvSpPr>
          <p:spPr bwMode="auto">
            <a:xfrm>
              <a:off x="3440" y="2975"/>
              <a:ext cx="100" cy="397"/>
            </a:xfrm>
            <a:custGeom>
              <a:avLst/>
              <a:gdLst>
                <a:gd name="T0" fmla="*/ 100 w 100"/>
                <a:gd name="T1" fmla="*/ 0 h 397"/>
                <a:gd name="T2" fmla="*/ 100 w 100"/>
                <a:gd name="T3" fmla="*/ 0 h 397"/>
                <a:gd name="T4" fmla="*/ 82 w 100"/>
                <a:gd name="T5" fmla="*/ 23 h 397"/>
                <a:gd name="T6" fmla="*/ 70 w 100"/>
                <a:gd name="T7" fmla="*/ 47 h 397"/>
                <a:gd name="T8" fmla="*/ 53 w 100"/>
                <a:gd name="T9" fmla="*/ 93 h 397"/>
                <a:gd name="T10" fmla="*/ 35 w 100"/>
                <a:gd name="T11" fmla="*/ 146 h 397"/>
                <a:gd name="T12" fmla="*/ 18 w 100"/>
                <a:gd name="T13" fmla="*/ 216 h 397"/>
                <a:gd name="T14" fmla="*/ 6 w 100"/>
                <a:gd name="T15" fmla="*/ 298 h 397"/>
                <a:gd name="T16" fmla="*/ 6 w 100"/>
                <a:gd name="T17" fmla="*/ 397 h 397"/>
                <a:gd name="T18" fmla="*/ 6 w 100"/>
                <a:gd name="T19" fmla="*/ 397 h 397"/>
                <a:gd name="T20" fmla="*/ 0 w 100"/>
                <a:gd name="T21" fmla="*/ 350 h 397"/>
                <a:gd name="T22" fmla="*/ 0 w 100"/>
                <a:gd name="T23" fmla="*/ 292 h 397"/>
                <a:gd name="T24" fmla="*/ 0 w 100"/>
                <a:gd name="T25" fmla="*/ 228 h 397"/>
                <a:gd name="T26" fmla="*/ 6 w 100"/>
                <a:gd name="T27" fmla="*/ 163 h 397"/>
                <a:gd name="T28" fmla="*/ 24 w 100"/>
                <a:gd name="T29" fmla="*/ 93 h 397"/>
                <a:gd name="T30" fmla="*/ 41 w 100"/>
                <a:gd name="T31" fmla="*/ 64 h 397"/>
                <a:gd name="T32" fmla="*/ 53 w 100"/>
                <a:gd name="T33" fmla="*/ 41 h 397"/>
                <a:gd name="T34" fmla="*/ 76 w 100"/>
                <a:gd name="T35" fmla="*/ 17 h 397"/>
                <a:gd name="T36" fmla="*/ 100 w 100"/>
                <a:gd name="T37" fmla="*/ 0 h 397"/>
                <a:gd name="T38" fmla="*/ 100 w 100"/>
                <a:gd name="T39" fmla="*/ 0 h 3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0"/>
                <a:gd name="T61" fmla="*/ 0 h 397"/>
                <a:gd name="T62" fmla="*/ 100 w 100"/>
                <a:gd name="T63" fmla="*/ 397 h 39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0" h="397">
                  <a:moveTo>
                    <a:pt x="100" y="0"/>
                  </a:moveTo>
                  <a:lnTo>
                    <a:pt x="100" y="0"/>
                  </a:lnTo>
                  <a:lnTo>
                    <a:pt x="82" y="23"/>
                  </a:lnTo>
                  <a:lnTo>
                    <a:pt x="70" y="47"/>
                  </a:lnTo>
                  <a:lnTo>
                    <a:pt x="53" y="93"/>
                  </a:lnTo>
                  <a:lnTo>
                    <a:pt x="35" y="146"/>
                  </a:lnTo>
                  <a:lnTo>
                    <a:pt x="18" y="216"/>
                  </a:lnTo>
                  <a:lnTo>
                    <a:pt x="6" y="298"/>
                  </a:lnTo>
                  <a:lnTo>
                    <a:pt x="6" y="397"/>
                  </a:lnTo>
                  <a:lnTo>
                    <a:pt x="0" y="350"/>
                  </a:lnTo>
                  <a:lnTo>
                    <a:pt x="0" y="292"/>
                  </a:lnTo>
                  <a:lnTo>
                    <a:pt x="0" y="228"/>
                  </a:lnTo>
                  <a:lnTo>
                    <a:pt x="6" y="163"/>
                  </a:lnTo>
                  <a:lnTo>
                    <a:pt x="24" y="93"/>
                  </a:lnTo>
                  <a:lnTo>
                    <a:pt x="41" y="64"/>
                  </a:lnTo>
                  <a:lnTo>
                    <a:pt x="53" y="41"/>
                  </a:lnTo>
                  <a:lnTo>
                    <a:pt x="76" y="17"/>
                  </a:lnTo>
                  <a:lnTo>
                    <a:pt x="100" y="0"/>
                  </a:lnTo>
                  <a:close/>
                </a:path>
              </a:pathLst>
            </a:custGeom>
            <a:solidFill>
              <a:srgbClr val="787878"/>
            </a:solidFill>
            <a:ln w="9525">
              <a:noFill/>
              <a:round/>
              <a:headEnd/>
              <a:tailEnd/>
            </a:ln>
          </p:spPr>
          <p:txBody>
            <a:bodyPr/>
            <a:lstStyle/>
            <a:p>
              <a:endParaRPr lang="en-US" dirty="0"/>
            </a:p>
          </p:txBody>
        </p:sp>
        <p:sp>
          <p:nvSpPr>
            <p:cNvPr id="113" name="Freeform 109"/>
            <p:cNvSpPr>
              <a:spLocks/>
            </p:cNvSpPr>
            <p:nvPr/>
          </p:nvSpPr>
          <p:spPr bwMode="auto">
            <a:xfrm>
              <a:off x="4386" y="2805"/>
              <a:ext cx="152" cy="217"/>
            </a:xfrm>
            <a:custGeom>
              <a:avLst/>
              <a:gdLst>
                <a:gd name="T0" fmla="*/ 152 w 152"/>
                <a:gd name="T1" fmla="*/ 0 h 217"/>
                <a:gd name="T2" fmla="*/ 152 w 152"/>
                <a:gd name="T3" fmla="*/ 0 h 217"/>
                <a:gd name="T4" fmla="*/ 152 w 152"/>
                <a:gd name="T5" fmla="*/ 30 h 217"/>
                <a:gd name="T6" fmla="*/ 146 w 152"/>
                <a:gd name="T7" fmla="*/ 59 h 217"/>
                <a:gd name="T8" fmla="*/ 135 w 152"/>
                <a:gd name="T9" fmla="*/ 94 h 217"/>
                <a:gd name="T10" fmla="*/ 117 w 152"/>
                <a:gd name="T11" fmla="*/ 129 h 217"/>
                <a:gd name="T12" fmla="*/ 88 w 152"/>
                <a:gd name="T13" fmla="*/ 164 h 217"/>
                <a:gd name="T14" fmla="*/ 53 w 152"/>
                <a:gd name="T15" fmla="*/ 193 h 217"/>
                <a:gd name="T16" fmla="*/ 30 w 152"/>
                <a:gd name="T17" fmla="*/ 205 h 217"/>
                <a:gd name="T18" fmla="*/ 0 w 152"/>
                <a:gd name="T19" fmla="*/ 217 h 217"/>
                <a:gd name="T20" fmla="*/ 0 w 152"/>
                <a:gd name="T21" fmla="*/ 217 h 217"/>
                <a:gd name="T22" fmla="*/ 30 w 152"/>
                <a:gd name="T23" fmla="*/ 211 h 217"/>
                <a:gd name="T24" fmla="*/ 53 w 152"/>
                <a:gd name="T25" fmla="*/ 205 h 217"/>
                <a:gd name="T26" fmla="*/ 82 w 152"/>
                <a:gd name="T27" fmla="*/ 187 h 217"/>
                <a:gd name="T28" fmla="*/ 111 w 152"/>
                <a:gd name="T29" fmla="*/ 164 h 217"/>
                <a:gd name="T30" fmla="*/ 129 w 152"/>
                <a:gd name="T31" fmla="*/ 146 h 217"/>
                <a:gd name="T32" fmla="*/ 135 w 152"/>
                <a:gd name="T33" fmla="*/ 129 h 217"/>
                <a:gd name="T34" fmla="*/ 146 w 152"/>
                <a:gd name="T35" fmla="*/ 100 h 217"/>
                <a:gd name="T36" fmla="*/ 152 w 152"/>
                <a:gd name="T37" fmla="*/ 71 h 217"/>
                <a:gd name="T38" fmla="*/ 152 w 152"/>
                <a:gd name="T39" fmla="*/ 41 h 217"/>
                <a:gd name="T40" fmla="*/ 152 w 152"/>
                <a:gd name="T41" fmla="*/ 0 h 217"/>
                <a:gd name="T42" fmla="*/ 152 w 152"/>
                <a:gd name="T43" fmla="*/ 0 h 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2"/>
                <a:gd name="T67" fmla="*/ 0 h 217"/>
                <a:gd name="T68" fmla="*/ 152 w 152"/>
                <a:gd name="T69" fmla="*/ 217 h 21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2" h="217">
                  <a:moveTo>
                    <a:pt x="152" y="0"/>
                  </a:moveTo>
                  <a:lnTo>
                    <a:pt x="152" y="0"/>
                  </a:lnTo>
                  <a:lnTo>
                    <a:pt x="152" y="30"/>
                  </a:lnTo>
                  <a:lnTo>
                    <a:pt x="146" y="59"/>
                  </a:lnTo>
                  <a:lnTo>
                    <a:pt x="135" y="94"/>
                  </a:lnTo>
                  <a:lnTo>
                    <a:pt x="117" y="129"/>
                  </a:lnTo>
                  <a:lnTo>
                    <a:pt x="88" y="164"/>
                  </a:lnTo>
                  <a:lnTo>
                    <a:pt x="53" y="193"/>
                  </a:lnTo>
                  <a:lnTo>
                    <a:pt x="30" y="205"/>
                  </a:lnTo>
                  <a:lnTo>
                    <a:pt x="0" y="217"/>
                  </a:lnTo>
                  <a:lnTo>
                    <a:pt x="30" y="211"/>
                  </a:lnTo>
                  <a:lnTo>
                    <a:pt x="53" y="205"/>
                  </a:lnTo>
                  <a:lnTo>
                    <a:pt x="82" y="187"/>
                  </a:lnTo>
                  <a:lnTo>
                    <a:pt x="111" y="164"/>
                  </a:lnTo>
                  <a:lnTo>
                    <a:pt x="129" y="146"/>
                  </a:lnTo>
                  <a:lnTo>
                    <a:pt x="135" y="129"/>
                  </a:lnTo>
                  <a:lnTo>
                    <a:pt x="146" y="100"/>
                  </a:lnTo>
                  <a:lnTo>
                    <a:pt x="152" y="71"/>
                  </a:lnTo>
                  <a:lnTo>
                    <a:pt x="152" y="41"/>
                  </a:lnTo>
                  <a:lnTo>
                    <a:pt x="152" y="0"/>
                  </a:lnTo>
                  <a:close/>
                </a:path>
              </a:pathLst>
            </a:custGeom>
            <a:solidFill>
              <a:srgbClr val="3B3A39"/>
            </a:solidFill>
            <a:ln w="9525">
              <a:noFill/>
              <a:round/>
              <a:headEnd/>
              <a:tailEnd/>
            </a:ln>
          </p:spPr>
          <p:txBody>
            <a:bodyPr/>
            <a:lstStyle/>
            <a:p>
              <a:endParaRPr lang="en-US" dirty="0"/>
            </a:p>
          </p:txBody>
        </p:sp>
        <p:sp>
          <p:nvSpPr>
            <p:cNvPr id="114" name="Freeform 110"/>
            <p:cNvSpPr>
              <a:spLocks/>
            </p:cNvSpPr>
            <p:nvPr/>
          </p:nvSpPr>
          <p:spPr bwMode="auto">
            <a:xfrm>
              <a:off x="3090" y="2210"/>
              <a:ext cx="321" cy="648"/>
            </a:xfrm>
            <a:custGeom>
              <a:avLst/>
              <a:gdLst>
                <a:gd name="T0" fmla="*/ 0 w 321"/>
                <a:gd name="T1" fmla="*/ 578 h 648"/>
                <a:gd name="T2" fmla="*/ 6 w 321"/>
                <a:gd name="T3" fmla="*/ 648 h 648"/>
                <a:gd name="T4" fmla="*/ 321 w 321"/>
                <a:gd name="T5" fmla="*/ 0 h 648"/>
                <a:gd name="T6" fmla="*/ 0 w 321"/>
                <a:gd name="T7" fmla="*/ 578 h 648"/>
                <a:gd name="T8" fmla="*/ 0 60000 65536"/>
                <a:gd name="T9" fmla="*/ 0 60000 65536"/>
                <a:gd name="T10" fmla="*/ 0 60000 65536"/>
                <a:gd name="T11" fmla="*/ 0 60000 65536"/>
                <a:gd name="T12" fmla="*/ 0 w 321"/>
                <a:gd name="T13" fmla="*/ 0 h 648"/>
                <a:gd name="T14" fmla="*/ 321 w 321"/>
                <a:gd name="T15" fmla="*/ 648 h 648"/>
              </a:gdLst>
              <a:ahLst/>
              <a:cxnLst>
                <a:cxn ang="T8">
                  <a:pos x="T0" y="T1"/>
                </a:cxn>
                <a:cxn ang="T9">
                  <a:pos x="T2" y="T3"/>
                </a:cxn>
                <a:cxn ang="T10">
                  <a:pos x="T4" y="T5"/>
                </a:cxn>
                <a:cxn ang="T11">
                  <a:pos x="T6" y="T7"/>
                </a:cxn>
              </a:cxnLst>
              <a:rect l="T12" t="T13" r="T14" b="T15"/>
              <a:pathLst>
                <a:path w="321" h="648">
                  <a:moveTo>
                    <a:pt x="0" y="578"/>
                  </a:moveTo>
                  <a:lnTo>
                    <a:pt x="6" y="648"/>
                  </a:lnTo>
                  <a:lnTo>
                    <a:pt x="321" y="0"/>
                  </a:lnTo>
                  <a:lnTo>
                    <a:pt x="0" y="578"/>
                  </a:lnTo>
                  <a:close/>
                </a:path>
              </a:pathLst>
            </a:custGeom>
            <a:solidFill>
              <a:srgbClr val="FFFFFF"/>
            </a:solidFill>
            <a:ln w="9525">
              <a:noFill/>
              <a:round/>
              <a:headEnd/>
              <a:tailEnd/>
            </a:ln>
          </p:spPr>
          <p:txBody>
            <a:bodyPr/>
            <a:lstStyle/>
            <a:p>
              <a:endParaRPr lang="en-US" dirty="0"/>
            </a:p>
          </p:txBody>
        </p:sp>
        <p:sp>
          <p:nvSpPr>
            <p:cNvPr id="115" name="Freeform 111"/>
            <p:cNvSpPr>
              <a:spLocks/>
            </p:cNvSpPr>
            <p:nvPr/>
          </p:nvSpPr>
          <p:spPr bwMode="auto">
            <a:xfrm>
              <a:off x="3954" y="2034"/>
              <a:ext cx="59" cy="65"/>
            </a:xfrm>
            <a:custGeom>
              <a:avLst/>
              <a:gdLst>
                <a:gd name="T0" fmla="*/ 59 w 59"/>
                <a:gd name="T1" fmla="*/ 30 h 65"/>
                <a:gd name="T2" fmla="*/ 59 w 59"/>
                <a:gd name="T3" fmla="*/ 30 h 65"/>
                <a:gd name="T4" fmla="*/ 59 w 59"/>
                <a:gd name="T5" fmla="*/ 41 h 65"/>
                <a:gd name="T6" fmla="*/ 53 w 59"/>
                <a:gd name="T7" fmla="*/ 53 h 65"/>
                <a:gd name="T8" fmla="*/ 41 w 59"/>
                <a:gd name="T9" fmla="*/ 59 h 65"/>
                <a:gd name="T10" fmla="*/ 29 w 59"/>
                <a:gd name="T11" fmla="*/ 65 h 65"/>
                <a:gd name="T12" fmla="*/ 29 w 59"/>
                <a:gd name="T13" fmla="*/ 65 h 65"/>
                <a:gd name="T14" fmla="*/ 18 w 59"/>
                <a:gd name="T15" fmla="*/ 59 h 65"/>
                <a:gd name="T16" fmla="*/ 6 w 59"/>
                <a:gd name="T17" fmla="*/ 53 h 65"/>
                <a:gd name="T18" fmla="*/ 0 w 59"/>
                <a:gd name="T19" fmla="*/ 41 h 65"/>
                <a:gd name="T20" fmla="*/ 0 w 59"/>
                <a:gd name="T21" fmla="*/ 30 h 65"/>
                <a:gd name="T22" fmla="*/ 0 w 59"/>
                <a:gd name="T23" fmla="*/ 30 h 65"/>
                <a:gd name="T24" fmla="*/ 0 w 59"/>
                <a:gd name="T25" fmla="*/ 18 h 65"/>
                <a:gd name="T26" fmla="*/ 6 w 59"/>
                <a:gd name="T27" fmla="*/ 12 h 65"/>
                <a:gd name="T28" fmla="*/ 18 w 59"/>
                <a:gd name="T29" fmla="*/ 6 h 65"/>
                <a:gd name="T30" fmla="*/ 29 w 59"/>
                <a:gd name="T31" fmla="*/ 0 h 65"/>
                <a:gd name="T32" fmla="*/ 29 w 59"/>
                <a:gd name="T33" fmla="*/ 0 h 65"/>
                <a:gd name="T34" fmla="*/ 41 w 59"/>
                <a:gd name="T35" fmla="*/ 6 h 65"/>
                <a:gd name="T36" fmla="*/ 53 w 59"/>
                <a:gd name="T37" fmla="*/ 12 h 65"/>
                <a:gd name="T38" fmla="*/ 59 w 59"/>
                <a:gd name="T39" fmla="*/ 18 h 65"/>
                <a:gd name="T40" fmla="*/ 59 w 59"/>
                <a:gd name="T41" fmla="*/ 30 h 65"/>
                <a:gd name="T42" fmla="*/ 59 w 59"/>
                <a:gd name="T43" fmla="*/ 30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9"/>
                <a:gd name="T67" fmla="*/ 0 h 65"/>
                <a:gd name="T68" fmla="*/ 59 w 59"/>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9" h="65">
                  <a:moveTo>
                    <a:pt x="59" y="30"/>
                  </a:moveTo>
                  <a:lnTo>
                    <a:pt x="59" y="30"/>
                  </a:lnTo>
                  <a:lnTo>
                    <a:pt x="59" y="41"/>
                  </a:lnTo>
                  <a:lnTo>
                    <a:pt x="53" y="53"/>
                  </a:lnTo>
                  <a:lnTo>
                    <a:pt x="41" y="59"/>
                  </a:lnTo>
                  <a:lnTo>
                    <a:pt x="29" y="65"/>
                  </a:lnTo>
                  <a:lnTo>
                    <a:pt x="18" y="59"/>
                  </a:lnTo>
                  <a:lnTo>
                    <a:pt x="6" y="53"/>
                  </a:lnTo>
                  <a:lnTo>
                    <a:pt x="0" y="41"/>
                  </a:lnTo>
                  <a:lnTo>
                    <a:pt x="0" y="30"/>
                  </a:lnTo>
                  <a:lnTo>
                    <a:pt x="0" y="18"/>
                  </a:lnTo>
                  <a:lnTo>
                    <a:pt x="6" y="12"/>
                  </a:lnTo>
                  <a:lnTo>
                    <a:pt x="18" y="6"/>
                  </a:lnTo>
                  <a:lnTo>
                    <a:pt x="29" y="0"/>
                  </a:lnTo>
                  <a:lnTo>
                    <a:pt x="41" y="6"/>
                  </a:lnTo>
                  <a:lnTo>
                    <a:pt x="53" y="12"/>
                  </a:lnTo>
                  <a:lnTo>
                    <a:pt x="59" y="18"/>
                  </a:lnTo>
                  <a:lnTo>
                    <a:pt x="59" y="30"/>
                  </a:lnTo>
                  <a:close/>
                </a:path>
              </a:pathLst>
            </a:custGeom>
            <a:solidFill>
              <a:srgbClr val="000000"/>
            </a:solidFill>
            <a:ln w="9525">
              <a:noFill/>
              <a:round/>
              <a:headEnd/>
              <a:tailEnd/>
            </a:ln>
          </p:spPr>
          <p:txBody>
            <a:bodyPr/>
            <a:lstStyle/>
            <a:p>
              <a:endParaRPr lang="en-US" dirty="0"/>
            </a:p>
          </p:txBody>
        </p:sp>
        <p:sp>
          <p:nvSpPr>
            <p:cNvPr id="116" name="Freeform 112"/>
            <p:cNvSpPr>
              <a:spLocks/>
            </p:cNvSpPr>
            <p:nvPr/>
          </p:nvSpPr>
          <p:spPr bwMode="auto">
            <a:xfrm>
              <a:off x="3902" y="2157"/>
              <a:ext cx="64" cy="64"/>
            </a:xfrm>
            <a:custGeom>
              <a:avLst/>
              <a:gdLst>
                <a:gd name="T0" fmla="*/ 64 w 64"/>
                <a:gd name="T1" fmla="*/ 29 h 64"/>
                <a:gd name="T2" fmla="*/ 64 w 64"/>
                <a:gd name="T3" fmla="*/ 29 h 64"/>
                <a:gd name="T4" fmla="*/ 64 w 64"/>
                <a:gd name="T5" fmla="*/ 41 h 64"/>
                <a:gd name="T6" fmla="*/ 52 w 64"/>
                <a:gd name="T7" fmla="*/ 53 h 64"/>
                <a:gd name="T8" fmla="*/ 46 w 64"/>
                <a:gd name="T9" fmla="*/ 58 h 64"/>
                <a:gd name="T10" fmla="*/ 35 w 64"/>
                <a:gd name="T11" fmla="*/ 64 h 64"/>
                <a:gd name="T12" fmla="*/ 35 w 64"/>
                <a:gd name="T13" fmla="*/ 64 h 64"/>
                <a:gd name="T14" fmla="*/ 23 w 64"/>
                <a:gd name="T15" fmla="*/ 58 h 64"/>
                <a:gd name="T16" fmla="*/ 11 w 64"/>
                <a:gd name="T17" fmla="*/ 53 h 64"/>
                <a:gd name="T18" fmla="*/ 6 w 64"/>
                <a:gd name="T19" fmla="*/ 41 h 64"/>
                <a:gd name="T20" fmla="*/ 0 w 64"/>
                <a:gd name="T21" fmla="*/ 29 h 64"/>
                <a:gd name="T22" fmla="*/ 0 w 64"/>
                <a:gd name="T23" fmla="*/ 29 h 64"/>
                <a:gd name="T24" fmla="*/ 6 w 64"/>
                <a:gd name="T25" fmla="*/ 18 h 64"/>
                <a:gd name="T26" fmla="*/ 11 w 64"/>
                <a:gd name="T27" fmla="*/ 12 h 64"/>
                <a:gd name="T28" fmla="*/ 23 w 64"/>
                <a:gd name="T29" fmla="*/ 6 h 64"/>
                <a:gd name="T30" fmla="*/ 35 w 64"/>
                <a:gd name="T31" fmla="*/ 0 h 64"/>
                <a:gd name="T32" fmla="*/ 35 w 64"/>
                <a:gd name="T33" fmla="*/ 0 h 64"/>
                <a:gd name="T34" fmla="*/ 46 w 64"/>
                <a:gd name="T35" fmla="*/ 6 h 64"/>
                <a:gd name="T36" fmla="*/ 52 w 64"/>
                <a:gd name="T37" fmla="*/ 12 h 64"/>
                <a:gd name="T38" fmla="*/ 64 w 64"/>
                <a:gd name="T39" fmla="*/ 18 h 64"/>
                <a:gd name="T40" fmla="*/ 64 w 64"/>
                <a:gd name="T41" fmla="*/ 29 h 64"/>
                <a:gd name="T42" fmla="*/ 64 w 64"/>
                <a:gd name="T43" fmla="*/ 29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64"/>
                <a:gd name="T68" fmla="*/ 64 w 64"/>
                <a:gd name="T69" fmla="*/ 64 h 6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64">
                  <a:moveTo>
                    <a:pt x="64" y="29"/>
                  </a:moveTo>
                  <a:lnTo>
                    <a:pt x="64" y="29"/>
                  </a:lnTo>
                  <a:lnTo>
                    <a:pt x="64" y="41"/>
                  </a:lnTo>
                  <a:lnTo>
                    <a:pt x="52" y="53"/>
                  </a:lnTo>
                  <a:lnTo>
                    <a:pt x="46" y="58"/>
                  </a:lnTo>
                  <a:lnTo>
                    <a:pt x="35" y="64"/>
                  </a:lnTo>
                  <a:lnTo>
                    <a:pt x="23" y="58"/>
                  </a:lnTo>
                  <a:lnTo>
                    <a:pt x="11" y="53"/>
                  </a:lnTo>
                  <a:lnTo>
                    <a:pt x="6" y="41"/>
                  </a:lnTo>
                  <a:lnTo>
                    <a:pt x="0" y="29"/>
                  </a:lnTo>
                  <a:lnTo>
                    <a:pt x="6" y="18"/>
                  </a:lnTo>
                  <a:lnTo>
                    <a:pt x="11" y="12"/>
                  </a:lnTo>
                  <a:lnTo>
                    <a:pt x="23" y="6"/>
                  </a:lnTo>
                  <a:lnTo>
                    <a:pt x="35" y="0"/>
                  </a:lnTo>
                  <a:lnTo>
                    <a:pt x="46" y="6"/>
                  </a:lnTo>
                  <a:lnTo>
                    <a:pt x="52" y="12"/>
                  </a:lnTo>
                  <a:lnTo>
                    <a:pt x="64" y="18"/>
                  </a:lnTo>
                  <a:lnTo>
                    <a:pt x="64" y="29"/>
                  </a:lnTo>
                  <a:close/>
                </a:path>
              </a:pathLst>
            </a:custGeom>
            <a:solidFill>
              <a:srgbClr val="000000"/>
            </a:solidFill>
            <a:ln w="9525">
              <a:noFill/>
              <a:round/>
              <a:headEnd/>
              <a:tailEnd/>
            </a:ln>
          </p:spPr>
          <p:txBody>
            <a:bodyPr/>
            <a:lstStyle/>
            <a:p>
              <a:endParaRPr lang="en-US" dirty="0"/>
            </a:p>
          </p:txBody>
        </p:sp>
        <p:sp>
          <p:nvSpPr>
            <p:cNvPr id="117" name="Freeform 113"/>
            <p:cNvSpPr>
              <a:spLocks/>
            </p:cNvSpPr>
            <p:nvPr/>
          </p:nvSpPr>
          <p:spPr bwMode="auto">
            <a:xfrm>
              <a:off x="3884" y="2274"/>
              <a:ext cx="59" cy="58"/>
            </a:xfrm>
            <a:custGeom>
              <a:avLst/>
              <a:gdLst>
                <a:gd name="T0" fmla="*/ 59 w 59"/>
                <a:gd name="T1" fmla="*/ 29 h 58"/>
                <a:gd name="T2" fmla="*/ 59 w 59"/>
                <a:gd name="T3" fmla="*/ 29 h 58"/>
                <a:gd name="T4" fmla="*/ 59 w 59"/>
                <a:gd name="T5" fmla="*/ 41 h 58"/>
                <a:gd name="T6" fmla="*/ 47 w 59"/>
                <a:gd name="T7" fmla="*/ 52 h 58"/>
                <a:gd name="T8" fmla="*/ 41 w 59"/>
                <a:gd name="T9" fmla="*/ 58 h 58"/>
                <a:gd name="T10" fmla="*/ 29 w 59"/>
                <a:gd name="T11" fmla="*/ 58 h 58"/>
                <a:gd name="T12" fmla="*/ 29 w 59"/>
                <a:gd name="T13" fmla="*/ 58 h 58"/>
                <a:gd name="T14" fmla="*/ 18 w 59"/>
                <a:gd name="T15" fmla="*/ 58 h 58"/>
                <a:gd name="T16" fmla="*/ 6 w 59"/>
                <a:gd name="T17" fmla="*/ 52 h 58"/>
                <a:gd name="T18" fmla="*/ 0 w 59"/>
                <a:gd name="T19" fmla="*/ 41 h 58"/>
                <a:gd name="T20" fmla="*/ 0 w 59"/>
                <a:gd name="T21" fmla="*/ 29 h 58"/>
                <a:gd name="T22" fmla="*/ 0 w 59"/>
                <a:gd name="T23" fmla="*/ 29 h 58"/>
                <a:gd name="T24" fmla="*/ 0 w 59"/>
                <a:gd name="T25" fmla="*/ 17 h 58"/>
                <a:gd name="T26" fmla="*/ 6 w 59"/>
                <a:gd name="T27" fmla="*/ 6 h 58"/>
                <a:gd name="T28" fmla="*/ 18 w 59"/>
                <a:gd name="T29" fmla="*/ 0 h 58"/>
                <a:gd name="T30" fmla="*/ 29 w 59"/>
                <a:gd name="T31" fmla="*/ 0 h 58"/>
                <a:gd name="T32" fmla="*/ 29 w 59"/>
                <a:gd name="T33" fmla="*/ 0 h 58"/>
                <a:gd name="T34" fmla="*/ 41 w 59"/>
                <a:gd name="T35" fmla="*/ 0 h 58"/>
                <a:gd name="T36" fmla="*/ 47 w 59"/>
                <a:gd name="T37" fmla="*/ 6 h 58"/>
                <a:gd name="T38" fmla="*/ 59 w 59"/>
                <a:gd name="T39" fmla="*/ 17 h 58"/>
                <a:gd name="T40" fmla="*/ 59 w 59"/>
                <a:gd name="T41" fmla="*/ 29 h 58"/>
                <a:gd name="T42" fmla="*/ 59 w 59"/>
                <a:gd name="T43" fmla="*/ 29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9"/>
                <a:gd name="T67" fmla="*/ 0 h 58"/>
                <a:gd name="T68" fmla="*/ 59 w 59"/>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9" h="58">
                  <a:moveTo>
                    <a:pt x="59" y="29"/>
                  </a:moveTo>
                  <a:lnTo>
                    <a:pt x="59" y="29"/>
                  </a:lnTo>
                  <a:lnTo>
                    <a:pt x="59" y="41"/>
                  </a:lnTo>
                  <a:lnTo>
                    <a:pt x="47" y="52"/>
                  </a:lnTo>
                  <a:lnTo>
                    <a:pt x="41" y="58"/>
                  </a:lnTo>
                  <a:lnTo>
                    <a:pt x="29" y="58"/>
                  </a:lnTo>
                  <a:lnTo>
                    <a:pt x="18" y="58"/>
                  </a:lnTo>
                  <a:lnTo>
                    <a:pt x="6" y="52"/>
                  </a:lnTo>
                  <a:lnTo>
                    <a:pt x="0" y="41"/>
                  </a:lnTo>
                  <a:lnTo>
                    <a:pt x="0" y="29"/>
                  </a:lnTo>
                  <a:lnTo>
                    <a:pt x="0" y="17"/>
                  </a:lnTo>
                  <a:lnTo>
                    <a:pt x="6" y="6"/>
                  </a:lnTo>
                  <a:lnTo>
                    <a:pt x="18" y="0"/>
                  </a:lnTo>
                  <a:lnTo>
                    <a:pt x="29" y="0"/>
                  </a:lnTo>
                  <a:lnTo>
                    <a:pt x="41" y="0"/>
                  </a:lnTo>
                  <a:lnTo>
                    <a:pt x="47" y="6"/>
                  </a:lnTo>
                  <a:lnTo>
                    <a:pt x="59" y="17"/>
                  </a:lnTo>
                  <a:lnTo>
                    <a:pt x="59" y="29"/>
                  </a:lnTo>
                  <a:close/>
                </a:path>
              </a:pathLst>
            </a:custGeom>
            <a:solidFill>
              <a:srgbClr val="000000"/>
            </a:solidFill>
            <a:ln w="9525">
              <a:noFill/>
              <a:round/>
              <a:headEnd/>
              <a:tailEnd/>
            </a:ln>
          </p:spPr>
          <p:txBody>
            <a:bodyPr/>
            <a:lstStyle/>
            <a:p>
              <a:endParaRPr lang="en-US" dirty="0"/>
            </a:p>
          </p:txBody>
        </p:sp>
        <p:sp>
          <p:nvSpPr>
            <p:cNvPr id="118" name="Freeform 114"/>
            <p:cNvSpPr>
              <a:spLocks/>
            </p:cNvSpPr>
            <p:nvPr/>
          </p:nvSpPr>
          <p:spPr bwMode="auto">
            <a:xfrm>
              <a:off x="3867" y="2391"/>
              <a:ext cx="64" cy="64"/>
            </a:xfrm>
            <a:custGeom>
              <a:avLst/>
              <a:gdLst>
                <a:gd name="T0" fmla="*/ 64 w 64"/>
                <a:gd name="T1" fmla="*/ 35 h 64"/>
                <a:gd name="T2" fmla="*/ 64 w 64"/>
                <a:gd name="T3" fmla="*/ 35 h 64"/>
                <a:gd name="T4" fmla="*/ 58 w 64"/>
                <a:gd name="T5" fmla="*/ 46 h 64"/>
                <a:gd name="T6" fmla="*/ 52 w 64"/>
                <a:gd name="T7" fmla="*/ 52 h 64"/>
                <a:gd name="T8" fmla="*/ 41 w 64"/>
                <a:gd name="T9" fmla="*/ 64 h 64"/>
                <a:gd name="T10" fmla="*/ 29 w 64"/>
                <a:gd name="T11" fmla="*/ 64 h 64"/>
                <a:gd name="T12" fmla="*/ 29 w 64"/>
                <a:gd name="T13" fmla="*/ 64 h 64"/>
                <a:gd name="T14" fmla="*/ 17 w 64"/>
                <a:gd name="T15" fmla="*/ 64 h 64"/>
                <a:gd name="T16" fmla="*/ 11 w 64"/>
                <a:gd name="T17" fmla="*/ 52 h 64"/>
                <a:gd name="T18" fmla="*/ 5 w 64"/>
                <a:gd name="T19" fmla="*/ 46 h 64"/>
                <a:gd name="T20" fmla="*/ 0 w 64"/>
                <a:gd name="T21" fmla="*/ 35 h 64"/>
                <a:gd name="T22" fmla="*/ 0 w 64"/>
                <a:gd name="T23" fmla="*/ 35 h 64"/>
                <a:gd name="T24" fmla="*/ 5 w 64"/>
                <a:gd name="T25" fmla="*/ 23 h 64"/>
                <a:gd name="T26" fmla="*/ 11 w 64"/>
                <a:gd name="T27" fmla="*/ 11 h 64"/>
                <a:gd name="T28" fmla="*/ 17 w 64"/>
                <a:gd name="T29" fmla="*/ 6 h 64"/>
                <a:gd name="T30" fmla="*/ 29 w 64"/>
                <a:gd name="T31" fmla="*/ 0 h 64"/>
                <a:gd name="T32" fmla="*/ 29 w 64"/>
                <a:gd name="T33" fmla="*/ 0 h 64"/>
                <a:gd name="T34" fmla="*/ 41 w 64"/>
                <a:gd name="T35" fmla="*/ 6 h 64"/>
                <a:gd name="T36" fmla="*/ 52 w 64"/>
                <a:gd name="T37" fmla="*/ 11 h 64"/>
                <a:gd name="T38" fmla="*/ 58 w 64"/>
                <a:gd name="T39" fmla="*/ 23 h 64"/>
                <a:gd name="T40" fmla="*/ 64 w 64"/>
                <a:gd name="T41" fmla="*/ 35 h 64"/>
                <a:gd name="T42" fmla="*/ 64 w 64"/>
                <a:gd name="T43" fmla="*/ 35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64"/>
                <a:gd name="T68" fmla="*/ 64 w 64"/>
                <a:gd name="T69" fmla="*/ 64 h 6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64">
                  <a:moveTo>
                    <a:pt x="64" y="35"/>
                  </a:moveTo>
                  <a:lnTo>
                    <a:pt x="64" y="35"/>
                  </a:lnTo>
                  <a:lnTo>
                    <a:pt x="58" y="46"/>
                  </a:lnTo>
                  <a:lnTo>
                    <a:pt x="52" y="52"/>
                  </a:lnTo>
                  <a:lnTo>
                    <a:pt x="41" y="64"/>
                  </a:lnTo>
                  <a:lnTo>
                    <a:pt x="29" y="64"/>
                  </a:lnTo>
                  <a:lnTo>
                    <a:pt x="17" y="64"/>
                  </a:lnTo>
                  <a:lnTo>
                    <a:pt x="11" y="52"/>
                  </a:lnTo>
                  <a:lnTo>
                    <a:pt x="5" y="46"/>
                  </a:lnTo>
                  <a:lnTo>
                    <a:pt x="0" y="35"/>
                  </a:lnTo>
                  <a:lnTo>
                    <a:pt x="5" y="23"/>
                  </a:lnTo>
                  <a:lnTo>
                    <a:pt x="11" y="11"/>
                  </a:lnTo>
                  <a:lnTo>
                    <a:pt x="17" y="6"/>
                  </a:lnTo>
                  <a:lnTo>
                    <a:pt x="29" y="0"/>
                  </a:lnTo>
                  <a:lnTo>
                    <a:pt x="41" y="6"/>
                  </a:lnTo>
                  <a:lnTo>
                    <a:pt x="52" y="11"/>
                  </a:lnTo>
                  <a:lnTo>
                    <a:pt x="58" y="23"/>
                  </a:lnTo>
                  <a:lnTo>
                    <a:pt x="64" y="35"/>
                  </a:lnTo>
                  <a:close/>
                </a:path>
              </a:pathLst>
            </a:custGeom>
            <a:solidFill>
              <a:srgbClr val="000000"/>
            </a:solidFill>
            <a:ln w="9525">
              <a:noFill/>
              <a:round/>
              <a:headEnd/>
              <a:tailEnd/>
            </a:ln>
          </p:spPr>
          <p:txBody>
            <a:bodyPr/>
            <a:lstStyle/>
            <a:p>
              <a:endParaRPr lang="en-US" dirty="0"/>
            </a:p>
          </p:txBody>
        </p:sp>
        <p:sp>
          <p:nvSpPr>
            <p:cNvPr id="119" name="Freeform 115"/>
            <p:cNvSpPr>
              <a:spLocks/>
            </p:cNvSpPr>
            <p:nvPr/>
          </p:nvSpPr>
          <p:spPr bwMode="auto">
            <a:xfrm>
              <a:off x="3142" y="2846"/>
              <a:ext cx="561" cy="76"/>
            </a:xfrm>
            <a:custGeom>
              <a:avLst/>
              <a:gdLst>
                <a:gd name="T0" fmla="*/ 0 w 561"/>
                <a:gd name="T1" fmla="*/ 0 h 76"/>
                <a:gd name="T2" fmla="*/ 0 w 561"/>
                <a:gd name="T3" fmla="*/ 41 h 76"/>
                <a:gd name="T4" fmla="*/ 561 w 561"/>
                <a:gd name="T5" fmla="*/ 76 h 76"/>
                <a:gd name="T6" fmla="*/ 561 w 561"/>
                <a:gd name="T7" fmla="*/ 35 h 76"/>
                <a:gd name="T8" fmla="*/ 0 w 561"/>
                <a:gd name="T9" fmla="*/ 0 h 76"/>
                <a:gd name="T10" fmla="*/ 0 60000 65536"/>
                <a:gd name="T11" fmla="*/ 0 60000 65536"/>
                <a:gd name="T12" fmla="*/ 0 60000 65536"/>
                <a:gd name="T13" fmla="*/ 0 60000 65536"/>
                <a:gd name="T14" fmla="*/ 0 60000 65536"/>
                <a:gd name="T15" fmla="*/ 0 w 561"/>
                <a:gd name="T16" fmla="*/ 0 h 76"/>
                <a:gd name="T17" fmla="*/ 561 w 561"/>
                <a:gd name="T18" fmla="*/ 76 h 76"/>
              </a:gdLst>
              <a:ahLst/>
              <a:cxnLst>
                <a:cxn ang="T10">
                  <a:pos x="T0" y="T1"/>
                </a:cxn>
                <a:cxn ang="T11">
                  <a:pos x="T2" y="T3"/>
                </a:cxn>
                <a:cxn ang="T12">
                  <a:pos x="T4" y="T5"/>
                </a:cxn>
                <a:cxn ang="T13">
                  <a:pos x="T6" y="T7"/>
                </a:cxn>
                <a:cxn ang="T14">
                  <a:pos x="T8" y="T9"/>
                </a:cxn>
              </a:cxnLst>
              <a:rect l="T15" t="T16" r="T17" b="T18"/>
              <a:pathLst>
                <a:path w="561" h="76">
                  <a:moveTo>
                    <a:pt x="0" y="0"/>
                  </a:moveTo>
                  <a:lnTo>
                    <a:pt x="0" y="41"/>
                  </a:lnTo>
                  <a:lnTo>
                    <a:pt x="561" y="76"/>
                  </a:lnTo>
                  <a:lnTo>
                    <a:pt x="561" y="35"/>
                  </a:lnTo>
                  <a:lnTo>
                    <a:pt x="0" y="0"/>
                  </a:lnTo>
                  <a:close/>
                </a:path>
              </a:pathLst>
            </a:custGeom>
            <a:solidFill>
              <a:srgbClr val="FFFFFF"/>
            </a:solidFill>
            <a:ln w="9525">
              <a:noFill/>
              <a:round/>
              <a:headEnd/>
              <a:tailEnd/>
            </a:ln>
          </p:spPr>
          <p:txBody>
            <a:bodyPr/>
            <a:lstStyle/>
            <a:p>
              <a:endParaRPr lang="en-US" dirty="0"/>
            </a:p>
          </p:txBody>
        </p:sp>
        <p:sp>
          <p:nvSpPr>
            <p:cNvPr id="120" name="Freeform 117"/>
            <p:cNvSpPr>
              <a:spLocks/>
            </p:cNvSpPr>
            <p:nvPr/>
          </p:nvSpPr>
          <p:spPr bwMode="auto">
            <a:xfrm>
              <a:off x="3738" y="732"/>
              <a:ext cx="1167" cy="798"/>
            </a:xfrm>
            <a:custGeom>
              <a:avLst/>
              <a:gdLst>
                <a:gd name="T0" fmla="*/ 0 w 1081"/>
                <a:gd name="T1" fmla="*/ 266 h 964"/>
                <a:gd name="T2" fmla="*/ 25 w 1081"/>
                <a:gd name="T3" fmla="*/ 280 h 964"/>
                <a:gd name="T4" fmla="*/ 151 w 1081"/>
                <a:gd name="T5" fmla="*/ 339 h 964"/>
                <a:gd name="T6" fmla="*/ 259 w 1081"/>
                <a:gd name="T7" fmla="*/ 382 h 964"/>
                <a:gd name="T8" fmla="*/ 372 w 1081"/>
                <a:gd name="T9" fmla="*/ 406 h 964"/>
                <a:gd name="T10" fmla="*/ 435 w 1081"/>
                <a:gd name="T11" fmla="*/ 406 h 964"/>
                <a:gd name="T12" fmla="*/ 637 w 1081"/>
                <a:gd name="T13" fmla="*/ 382 h 964"/>
                <a:gd name="T14" fmla="*/ 619 w 1081"/>
                <a:gd name="T15" fmla="*/ 425 h 964"/>
                <a:gd name="T16" fmla="*/ 612 w 1081"/>
                <a:gd name="T17" fmla="*/ 474 h 964"/>
                <a:gd name="T18" fmla="*/ 612 w 1081"/>
                <a:gd name="T19" fmla="*/ 507 h 964"/>
                <a:gd name="T20" fmla="*/ 668 w 1081"/>
                <a:gd name="T21" fmla="*/ 522 h 964"/>
                <a:gd name="T22" fmla="*/ 688 w 1081"/>
                <a:gd name="T23" fmla="*/ 512 h 964"/>
                <a:gd name="T24" fmla="*/ 725 w 1081"/>
                <a:gd name="T25" fmla="*/ 498 h 964"/>
                <a:gd name="T26" fmla="*/ 744 w 1081"/>
                <a:gd name="T27" fmla="*/ 498 h 964"/>
                <a:gd name="T28" fmla="*/ 782 w 1081"/>
                <a:gd name="T29" fmla="*/ 502 h 964"/>
                <a:gd name="T30" fmla="*/ 839 w 1081"/>
                <a:gd name="T31" fmla="*/ 541 h 964"/>
                <a:gd name="T32" fmla="*/ 845 w 1081"/>
                <a:gd name="T33" fmla="*/ 570 h 964"/>
                <a:gd name="T34" fmla="*/ 839 w 1081"/>
                <a:gd name="T35" fmla="*/ 594 h 964"/>
                <a:gd name="T36" fmla="*/ 801 w 1081"/>
                <a:gd name="T37" fmla="*/ 628 h 964"/>
                <a:gd name="T38" fmla="*/ 706 w 1081"/>
                <a:gd name="T39" fmla="*/ 647 h 964"/>
                <a:gd name="T40" fmla="*/ 750 w 1081"/>
                <a:gd name="T41" fmla="*/ 681 h 964"/>
                <a:gd name="T42" fmla="*/ 852 w 1081"/>
                <a:gd name="T43" fmla="*/ 735 h 964"/>
                <a:gd name="T44" fmla="*/ 972 w 1081"/>
                <a:gd name="T45" fmla="*/ 788 h 964"/>
                <a:gd name="T46" fmla="*/ 1009 w 1081"/>
                <a:gd name="T47" fmla="*/ 783 h 964"/>
                <a:gd name="T48" fmla="*/ 1047 w 1081"/>
                <a:gd name="T49" fmla="*/ 744 h 964"/>
                <a:gd name="T50" fmla="*/ 1103 w 1081"/>
                <a:gd name="T51" fmla="*/ 667 h 964"/>
                <a:gd name="T52" fmla="*/ 1141 w 1081"/>
                <a:gd name="T53" fmla="*/ 594 h 964"/>
                <a:gd name="T54" fmla="*/ 1167 w 1081"/>
                <a:gd name="T55" fmla="*/ 522 h 964"/>
                <a:gd name="T56" fmla="*/ 1167 w 1081"/>
                <a:gd name="T57" fmla="*/ 488 h 964"/>
                <a:gd name="T58" fmla="*/ 1161 w 1081"/>
                <a:gd name="T59" fmla="*/ 397 h 964"/>
                <a:gd name="T60" fmla="*/ 1129 w 1081"/>
                <a:gd name="T61" fmla="*/ 314 h 964"/>
                <a:gd name="T62" fmla="*/ 1085 w 1081"/>
                <a:gd name="T63" fmla="*/ 232 h 964"/>
                <a:gd name="T64" fmla="*/ 1016 w 1081"/>
                <a:gd name="T65" fmla="*/ 159 h 964"/>
                <a:gd name="T66" fmla="*/ 934 w 1081"/>
                <a:gd name="T67" fmla="*/ 97 h 964"/>
                <a:gd name="T68" fmla="*/ 832 w 1081"/>
                <a:gd name="T69" fmla="*/ 43 h 964"/>
                <a:gd name="T70" fmla="*/ 713 w 1081"/>
                <a:gd name="T71" fmla="*/ 14 h 964"/>
                <a:gd name="T72" fmla="*/ 580 w 1081"/>
                <a:gd name="T73" fmla="*/ 0 h 964"/>
                <a:gd name="T74" fmla="*/ 580 w 1081"/>
                <a:gd name="T75" fmla="*/ 0 h 964"/>
                <a:gd name="T76" fmla="*/ 417 w 1081"/>
                <a:gd name="T77" fmla="*/ 19 h 964"/>
                <a:gd name="T78" fmla="*/ 259 w 1081"/>
                <a:gd name="T79" fmla="*/ 72 h 964"/>
                <a:gd name="T80" fmla="*/ 113 w 1081"/>
                <a:gd name="T81" fmla="*/ 150 h 964"/>
                <a:gd name="T82" fmla="*/ 13 w 1081"/>
                <a:gd name="T83" fmla="*/ 247 h 9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81"/>
                <a:gd name="T127" fmla="*/ 0 h 964"/>
                <a:gd name="T128" fmla="*/ 1081 w 1081"/>
                <a:gd name="T129" fmla="*/ 964 h 9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81" h="964">
                  <a:moveTo>
                    <a:pt x="12" y="298"/>
                  </a:moveTo>
                  <a:lnTo>
                    <a:pt x="0" y="321"/>
                  </a:lnTo>
                  <a:lnTo>
                    <a:pt x="23" y="338"/>
                  </a:lnTo>
                  <a:lnTo>
                    <a:pt x="59" y="362"/>
                  </a:lnTo>
                  <a:lnTo>
                    <a:pt x="140" y="409"/>
                  </a:lnTo>
                  <a:lnTo>
                    <a:pt x="187" y="438"/>
                  </a:lnTo>
                  <a:lnTo>
                    <a:pt x="240" y="461"/>
                  </a:lnTo>
                  <a:lnTo>
                    <a:pt x="292" y="479"/>
                  </a:lnTo>
                  <a:lnTo>
                    <a:pt x="345" y="490"/>
                  </a:lnTo>
                  <a:lnTo>
                    <a:pt x="403" y="490"/>
                  </a:lnTo>
                  <a:lnTo>
                    <a:pt x="467" y="485"/>
                  </a:lnTo>
                  <a:lnTo>
                    <a:pt x="590" y="461"/>
                  </a:lnTo>
                  <a:lnTo>
                    <a:pt x="573" y="514"/>
                  </a:lnTo>
                  <a:lnTo>
                    <a:pt x="567" y="543"/>
                  </a:lnTo>
                  <a:lnTo>
                    <a:pt x="567" y="572"/>
                  </a:lnTo>
                  <a:lnTo>
                    <a:pt x="567" y="613"/>
                  </a:lnTo>
                  <a:lnTo>
                    <a:pt x="578" y="671"/>
                  </a:lnTo>
                  <a:lnTo>
                    <a:pt x="619" y="631"/>
                  </a:lnTo>
                  <a:lnTo>
                    <a:pt x="637" y="619"/>
                  </a:lnTo>
                  <a:lnTo>
                    <a:pt x="648" y="607"/>
                  </a:lnTo>
                  <a:lnTo>
                    <a:pt x="672" y="601"/>
                  </a:lnTo>
                  <a:lnTo>
                    <a:pt x="689" y="601"/>
                  </a:lnTo>
                  <a:lnTo>
                    <a:pt x="707" y="601"/>
                  </a:lnTo>
                  <a:lnTo>
                    <a:pt x="724" y="607"/>
                  </a:lnTo>
                  <a:lnTo>
                    <a:pt x="754" y="625"/>
                  </a:lnTo>
                  <a:lnTo>
                    <a:pt x="777" y="654"/>
                  </a:lnTo>
                  <a:lnTo>
                    <a:pt x="783" y="671"/>
                  </a:lnTo>
                  <a:lnTo>
                    <a:pt x="783" y="689"/>
                  </a:lnTo>
                  <a:lnTo>
                    <a:pt x="777" y="718"/>
                  </a:lnTo>
                  <a:lnTo>
                    <a:pt x="765" y="742"/>
                  </a:lnTo>
                  <a:lnTo>
                    <a:pt x="742" y="759"/>
                  </a:lnTo>
                  <a:lnTo>
                    <a:pt x="713" y="771"/>
                  </a:lnTo>
                  <a:lnTo>
                    <a:pt x="654" y="782"/>
                  </a:lnTo>
                  <a:lnTo>
                    <a:pt x="695" y="823"/>
                  </a:lnTo>
                  <a:lnTo>
                    <a:pt x="742" y="858"/>
                  </a:lnTo>
                  <a:lnTo>
                    <a:pt x="789" y="888"/>
                  </a:lnTo>
                  <a:lnTo>
                    <a:pt x="841" y="923"/>
                  </a:lnTo>
                  <a:lnTo>
                    <a:pt x="900" y="952"/>
                  </a:lnTo>
                  <a:lnTo>
                    <a:pt x="923" y="964"/>
                  </a:lnTo>
                  <a:lnTo>
                    <a:pt x="935" y="946"/>
                  </a:lnTo>
                  <a:lnTo>
                    <a:pt x="970" y="899"/>
                  </a:lnTo>
                  <a:lnTo>
                    <a:pt x="999" y="853"/>
                  </a:lnTo>
                  <a:lnTo>
                    <a:pt x="1022" y="806"/>
                  </a:lnTo>
                  <a:lnTo>
                    <a:pt x="1046" y="765"/>
                  </a:lnTo>
                  <a:lnTo>
                    <a:pt x="1057" y="718"/>
                  </a:lnTo>
                  <a:lnTo>
                    <a:pt x="1069" y="677"/>
                  </a:lnTo>
                  <a:lnTo>
                    <a:pt x="1081" y="631"/>
                  </a:lnTo>
                  <a:lnTo>
                    <a:pt x="1081" y="590"/>
                  </a:lnTo>
                  <a:lnTo>
                    <a:pt x="1081" y="537"/>
                  </a:lnTo>
                  <a:lnTo>
                    <a:pt x="1075" y="479"/>
                  </a:lnTo>
                  <a:lnTo>
                    <a:pt x="1063" y="426"/>
                  </a:lnTo>
                  <a:lnTo>
                    <a:pt x="1046" y="379"/>
                  </a:lnTo>
                  <a:lnTo>
                    <a:pt x="1028" y="327"/>
                  </a:lnTo>
                  <a:lnTo>
                    <a:pt x="1005" y="280"/>
                  </a:lnTo>
                  <a:lnTo>
                    <a:pt x="976" y="233"/>
                  </a:lnTo>
                  <a:lnTo>
                    <a:pt x="941" y="192"/>
                  </a:lnTo>
                  <a:lnTo>
                    <a:pt x="905" y="152"/>
                  </a:lnTo>
                  <a:lnTo>
                    <a:pt x="865" y="117"/>
                  </a:lnTo>
                  <a:lnTo>
                    <a:pt x="824" y="81"/>
                  </a:lnTo>
                  <a:lnTo>
                    <a:pt x="771" y="52"/>
                  </a:lnTo>
                  <a:lnTo>
                    <a:pt x="719" y="35"/>
                  </a:lnTo>
                  <a:lnTo>
                    <a:pt x="660" y="17"/>
                  </a:lnTo>
                  <a:lnTo>
                    <a:pt x="602" y="6"/>
                  </a:lnTo>
                  <a:lnTo>
                    <a:pt x="537" y="0"/>
                  </a:lnTo>
                  <a:lnTo>
                    <a:pt x="462" y="6"/>
                  </a:lnTo>
                  <a:lnTo>
                    <a:pt x="386" y="23"/>
                  </a:lnTo>
                  <a:lnTo>
                    <a:pt x="310" y="52"/>
                  </a:lnTo>
                  <a:lnTo>
                    <a:pt x="240" y="87"/>
                  </a:lnTo>
                  <a:lnTo>
                    <a:pt x="170" y="128"/>
                  </a:lnTo>
                  <a:lnTo>
                    <a:pt x="105" y="181"/>
                  </a:lnTo>
                  <a:lnTo>
                    <a:pt x="53" y="239"/>
                  </a:lnTo>
                  <a:lnTo>
                    <a:pt x="12" y="298"/>
                  </a:lnTo>
                  <a:close/>
                </a:path>
              </a:pathLst>
            </a:custGeom>
            <a:solidFill>
              <a:srgbClr val="000000"/>
            </a:solidFill>
            <a:ln w="9525">
              <a:noFill/>
              <a:round/>
              <a:headEnd/>
              <a:tailEnd/>
            </a:ln>
          </p:spPr>
          <p:txBody>
            <a:bodyPr/>
            <a:lstStyle/>
            <a:p>
              <a:endParaRPr lang="en-US" dirty="0"/>
            </a:p>
          </p:txBody>
        </p:sp>
        <p:sp>
          <p:nvSpPr>
            <p:cNvPr id="121" name="Freeform 118"/>
            <p:cNvSpPr>
              <a:spLocks/>
            </p:cNvSpPr>
            <p:nvPr/>
          </p:nvSpPr>
          <p:spPr bwMode="auto">
            <a:xfrm>
              <a:off x="3819" y="791"/>
              <a:ext cx="940" cy="559"/>
            </a:xfrm>
            <a:custGeom>
              <a:avLst/>
              <a:gdLst/>
              <a:ahLst/>
              <a:cxnLst>
                <a:cxn ang="0">
                  <a:pos x="455" y="0"/>
                </a:cxn>
                <a:cxn ang="0">
                  <a:pos x="514" y="6"/>
                </a:cxn>
                <a:cxn ang="0">
                  <a:pos x="619" y="29"/>
                </a:cxn>
                <a:cxn ang="0">
                  <a:pos x="707" y="76"/>
                </a:cxn>
                <a:cxn ang="0">
                  <a:pos x="783" y="134"/>
                </a:cxn>
                <a:cxn ang="0">
                  <a:pos x="847" y="210"/>
                </a:cxn>
                <a:cxn ang="0">
                  <a:pos x="894" y="292"/>
                </a:cxn>
                <a:cxn ang="0">
                  <a:pos x="923" y="386"/>
                </a:cxn>
                <a:cxn ang="0">
                  <a:pos x="940" y="479"/>
                </a:cxn>
                <a:cxn ang="0">
                  <a:pos x="940" y="532"/>
                </a:cxn>
                <a:cxn ang="0">
                  <a:pos x="934" y="602"/>
                </a:cxn>
                <a:cxn ang="0">
                  <a:pos x="876" y="754"/>
                </a:cxn>
                <a:cxn ang="0">
                  <a:pos x="823" y="830"/>
                </a:cxn>
                <a:cxn ang="0">
                  <a:pos x="695" y="748"/>
                </a:cxn>
                <a:cxn ang="0">
                  <a:pos x="718" y="724"/>
                </a:cxn>
                <a:cxn ang="0">
                  <a:pos x="753" y="666"/>
                </a:cxn>
                <a:cxn ang="0">
                  <a:pos x="759" y="631"/>
                </a:cxn>
                <a:cxn ang="0">
                  <a:pos x="748" y="573"/>
                </a:cxn>
                <a:cxn ang="0">
                  <a:pos x="712" y="526"/>
                </a:cxn>
                <a:cxn ang="0">
                  <a:pos x="666" y="497"/>
                </a:cxn>
                <a:cxn ang="0">
                  <a:pos x="607" y="485"/>
                </a:cxn>
                <a:cxn ang="0">
                  <a:pos x="572" y="485"/>
                </a:cxn>
                <a:cxn ang="0">
                  <a:pos x="543" y="497"/>
                </a:cxn>
                <a:cxn ang="0">
                  <a:pos x="572" y="409"/>
                </a:cxn>
                <a:cxn ang="0">
                  <a:pos x="660" y="304"/>
                </a:cxn>
                <a:cxn ang="0">
                  <a:pos x="561" y="333"/>
                </a:cxn>
                <a:cxn ang="0">
                  <a:pos x="356" y="368"/>
                </a:cxn>
                <a:cxn ang="0">
                  <a:pos x="269" y="374"/>
                </a:cxn>
                <a:cxn ang="0">
                  <a:pos x="234" y="368"/>
                </a:cxn>
                <a:cxn ang="0">
                  <a:pos x="123" y="321"/>
                </a:cxn>
                <a:cxn ang="0">
                  <a:pos x="0" y="245"/>
                </a:cxn>
                <a:cxn ang="0">
                  <a:pos x="35" y="199"/>
                </a:cxn>
                <a:cxn ang="0">
                  <a:pos x="140" y="105"/>
                </a:cxn>
                <a:cxn ang="0">
                  <a:pos x="263" y="41"/>
                </a:cxn>
                <a:cxn ang="0">
                  <a:pos x="391" y="6"/>
                </a:cxn>
                <a:cxn ang="0">
                  <a:pos x="455" y="0"/>
                </a:cxn>
              </a:cxnLst>
              <a:rect l="0" t="0" r="r" b="b"/>
              <a:pathLst>
                <a:path w="940" h="830">
                  <a:moveTo>
                    <a:pt x="455" y="0"/>
                  </a:moveTo>
                  <a:lnTo>
                    <a:pt x="455" y="0"/>
                  </a:lnTo>
                  <a:lnTo>
                    <a:pt x="455" y="0"/>
                  </a:lnTo>
                  <a:lnTo>
                    <a:pt x="514" y="6"/>
                  </a:lnTo>
                  <a:lnTo>
                    <a:pt x="566" y="18"/>
                  </a:lnTo>
                  <a:lnTo>
                    <a:pt x="619" y="29"/>
                  </a:lnTo>
                  <a:lnTo>
                    <a:pt x="666" y="53"/>
                  </a:lnTo>
                  <a:lnTo>
                    <a:pt x="707" y="76"/>
                  </a:lnTo>
                  <a:lnTo>
                    <a:pt x="748" y="105"/>
                  </a:lnTo>
                  <a:lnTo>
                    <a:pt x="783" y="134"/>
                  </a:lnTo>
                  <a:lnTo>
                    <a:pt x="818" y="170"/>
                  </a:lnTo>
                  <a:lnTo>
                    <a:pt x="847" y="210"/>
                  </a:lnTo>
                  <a:lnTo>
                    <a:pt x="870" y="251"/>
                  </a:lnTo>
                  <a:lnTo>
                    <a:pt x="894" y="292"/>
                  </a:lnTo>
                  <a:lnTo>
                    <a:pt x="911" y="339"/>
                  </a:lnTo>
                  <a:lnTo>
                    <a:pt x="923" y="386"/>
                  </a:lnTo>
                  <a:lnTo>
                    <a:pt x="934" y="432"/>
                  </a:lnTo>
                  <a:lnTo>
                    <a:pt x="940" y="479"/>
                  </a:lnTo>
                  <a:lnTo>
                    <a:pt x="940" y="532"/>
                  </a:lnTo>
                  <a:lnTo>
                    <a:pt x="940" y="532"/>
                  </a:lnTo>
                  <a:lnTo>
                    <a:pt x="940" y="567"/>
                  </a:lnTo>
                  <a:lnTo>
                    <a:pt x="934" y="602"/>
                  </a:lnTo>
                  <a:lnTo>
                    <a:pt x="911" y="678"/>
                  </a:lnTo>
                  <a:lnTo>
                    <a:pt x="876" y="754"/>
                  </a:lnTo>
                  <a:lnTo>
                    <a:pt x="823" y="830"/>
                  </a:lnTo>
                  <a:lnTo>
                    <a:pt x="823" y="830"/>
                  </a:lnTo>
                  <a:lnTo>
                    <a:pt x="753" y="789"/>
                  </a:lnTo>
                  <a:lnTo>
                    <a:pt x="695" y="748"/>
                  </a:lnTo>
                  <a:lnTo>
                    <a:pt x="695" y="748"/>
                  </a:lnTo>
                  <a:lnTo>
                    <a:pt x="718" y="724"/>
                  </a:lnTo>
                  <a:lnTo>
                    <a:pt x="742" y="695"/>
                  </a:lnTo>
                  <a:lnTo>
                    <a:pt x="753" y="666"/>
                  </a:lnTo>
                  <a:lnTo>
                    <a:pt x="759" y="631"/>
                  </a:lnTo>
                  <a:lnTo>
                    <a:pt x="759" y="631"/>
                  </a:lnTo>
                  <a:lnTo>
                    <a:pt x="753" y="602"/>
                  </a:lnTo>
                  <a:lnTo>
                    <a:pt x="748" y="573"/>
                  </a:lnTo>
                  <a:lnTo>
                    <a:pt x="736" y="549"/>
                  </a:lnTo>
                  <a:lnTo>
                    <a:pt x="712" y="526"/>
                  </a:lnTo>
                  <a:lnTo>
                    <a:pt x="695" y="508"/>
                  </a:lnTo>
                  <a:lnTo>
                    <a:pt x="666" y="497"/>
                  </a:lnTo>
                  <a:lnTo>
                    <a:pt x="637" y="485"/>
                  </a:lnTo>
                  <a:lnTo>
                    <a:pt x="607" y="485"/>
                  </a:lnTo>
                  <a:lnTo>
                    <a:pt x="607" y="485"/>
                  </a:lnTo>
                  <a:lnTo>
                    <a:pt x="572" y="485"/>
                  </a:lnTo>
                  <a:lnTo>
                    <a:pt x="543" y="497"/>
                  </a:lnTo>
                  <a:lnTo>
                    <a:pt x="543" y="497"/>
                  </a:lnTo>
                  <a:lnTo>
                    <a:pt x="555" y="450"/>
                  </a:lnTo>
                  <a:lnTo>
                    <a:pt x="572" y="409"/>
                  </a:lnTo>
                  <a:lnTo>
                    <a:pt x="590" y="380"/>
                  </a:lnTo>
                  <a:lnTo>
                    <a:pt x="660" y="304"/>
                  </a:lnTo>
                  <a:lnTo>
                    <a:pt x="561" y="333"/>
                  </a:lnTo>
                  <a:lnTo>
                    <a:pt x="561" y="333"/>
                  </a:lnTo>
                  <a:lnTo>
                    <a:pt x="455" y="356"/>
                  </a:lnTo>
                  <a:lnTo>
                    <a:pt x="356" y="368"/>
                  </a:lnTo>
                  <a:lnTo>
                    <a:pt x="309" y="374"/>
                  </a:lnTo>
                  <a:lnTo>
                    <a:pt x="269" y="374"/>
                  </a:lnTo>
                  <a:lnTo>
                    <a:pt x="269" y="374"/>
                  </a:lnTo>
                  <a:lnTo>
                    <a:pt x="234" y="368"/>
                  </a:lnTo>
                  <a:lnTo>
                    <a:pt x="198" y="356"/>
                  </a:lnTo>
                  <a:lnTo>
                    <a:pt x="123" y="321"/>
                  </a:lnTo>
                  <a:lnTo>
                    <a:pt x="52" y="280"/>
                  </a:lnTo>
                  <a:lnTo>
                    <a:pt x="0" y="245"/>
                  </a:lnTo>
                  <a:lnTo>
                    <a:pt x="0" y="245"/>
                  </a:lnTo>
                  <a:lnTo>
                    <a:pt x="35" y="199"/>
                  </a:lnTo>
                  <a:lnTo>
                    <a:pt x="82" y="152"/>
                  </a:lnTo>
                  <a:lnTo>
                    <a:pt x="140" y="105"/>
                  </a:lnTo>
                  <a:lnTo>
                    <a:pt x="198" y="70"/>
                  </a:lnTo>
                  <a:lnTo>
                    <a:pt x="263" y="41"/>
                  </a:lnTo>
                  <a:lnTo>
                    <a:pt x="327" y="18"/>
                  </a:lnTo>
                  <a:lnTo>
                    <a:pt x="391" y="6"/>
                  </a:lnTo>
                  <a:lnTo>
                    <a:pt x="455" y="0"/>
                  </a:lnTo>
                  <a:lnTo>
                    <a:pt x="455" y="0"/>
                  </a:lnTo>
                  <a:close/>
                </a:path>
              </a:pathLst>
            </a:custGeom>
            <a:solidFill>
              <a:schemeClr val="tx1">
                <a:lumMod val="75000"/>
                <a:lumOff val="25000"/>
              </a:schemeClr>
            </a:solidFill>
            <a:ln w="9525">
              <a:noFill/>
              <a:round/>
              <a:headEnd/>
              <a:tailEnd/>
            </a:ln>
          </p:spPr>
          <p:txBody>
            <a:bodyPr/>
            <a:lstStyle/>
            <a:p>
              <a:pPr fontAlgn="auto">
                <a:spcBef>
                  <a:spcPts val="0"/>
                </a:spcBef>
                <a:spcAft>
                  <a:spcPts val="0"/>
                </a:spcAft>
                <a:defRPr/>
              </a:pPr>
              <a:endParaRPr lang="en-US" dirty="0">
                <a:latin typeface="+mn-lt"/>
              </a:endParaRPr>
            </a:p>
          </p:txBody>
        </p:sp>
      </p:grpSp>
      <p:sp>
        <p:nvSpPr>
          <p:cNvPr id="123" name="Rectangle 122"/>
          <p:cNvSpPr/>
          <p:nvPr/>
        </p:nvSpPr>
        <p:spPr>
          <a:xfrm>
            <a:off x="3714744" y="1465724"/>
            <a:ext cx="5214974" cy="4247317"/>
          </a:xfrm>
          <a:prstGeom prst="rect">
            <a:avLst/>
          </a:prstGeom>
        </p:spPr>
        <p:txBody>
          <a:bodyPr wrap="square">
            <a:spAutoFit/>
          </a:bodyPr>
          <a:lstStyle/>
          <a:p>
            <a:pPr marL="177800" lvl="0" indent="-177800" algn="ctr"/>
            <a:r>
              <a:rPr lang="en-GB" dirty="0" smtClean="0"/>
              <a:t>SHARING RESOURCES</a:t>
            </a:r>
            <a:endParaRPr lang="en-US" dirty="0" smtClean="0"/>
          </a:p>
          <a:p>
            <a:pPr marL="177800" lvl="0" indent="-177800">
              <a:buFont typeface="Wingdings" pitchFamily="2" charset="2"/>
              <a:buChar char="Ø"/>
            </a:pPr>
            <a:r>
              <a:rPr lang="en-US" dirty="0" smtClean="0"/>
              <a:t>A platform independent framework. </a:t>
            </a:r>
          </a:p>
          <a:p>
            <a:pPr marL="177800" lvl="0" indent="-177800">
              <a:buFont typeface="Wingdings" pitchFamily="2" charset="2"/>
              <a:buChar char="Ø"/>
            </a:pPr>
            <a:r>
              <a:rPr lang="en-GB" dirty="0" smtClean="0"/>
              <a:t>Federated storage (data, algorithms, related info). </a:t>
            </a:r>
            <a:endParaRPr lang="en-US" dirty="0" smtClean="0"/>
          </a:p>
          <a:p>
            <a:pPr marL="177800" lvl="0" indent="-177800">
              <a:buFont typeface="Wingdings" pitchFamily="2" charset="2"/>
              <a:buChar char="Ø"/>
            </a:pPr>
            <a:r>
              <a:rPr lang="en-US" dirty="0" smtClean="0"/>
              <a:t>A repository of algorithms with no bounds to specific programming languages. </a:t>
            </a:r>
          </a:p>
          <a:p>
            <a:pPr marL="177800" lvl="0" indent="-177800">
              <a:buFont typeface="Wingdings" pitchFamily="2" charset="2"/>
              <a:buChar char="Ø"/>
            </a:pPr>
            <a:r>
              <a:rPr lang="en-US" dirty="0" smtClean="0"/>
              <a:t>Access to already existing imaging and visualization toolkits with no bounds to specific programming languages. </a:t>
            </a:r>
          </a:p>
          <a:p>
            <a:pPr marL="177800" lvl="0" indent="-177800">
              <a:buFont typeface="Wingdings" pitchFamily="2" charset="2"/>
              <a:buChar char="Ø"/>
            </a:pPr>
            <a:r>
              <a:rPr lang="en-US" dirty="0" smtClean="0"/>
              <a:t>Access to the most up-to-date authoritative knowledge. </a:t>
            </a:r>
          </a:p>
          <a:p>
            <a:pPr marL="177800" lvl="0" indent="-177800">
              <a:buFont typeface="Wingdings" pitchFamily="2" charset="2"/>
              <a:buChar char="Ø"/>
            </a:pPr>
            <a:r>
              <a:rPr lang="en-US" dirty="0" smtClean="0"/>
              <a:t>A framework for rapid development and deployment of applications for use by researchers and clinicians.</a:t>
            </a:r>
          </a:p>
          <a:p>
            <a:pPr marL="177800" indent="-177800">
              <a:buFont typeface="Wingdings" pitchFamily="2" charset="2"/>
              <a:buChar char="Ø"/>
            </a:pPr>
            <a:r>
              <a:rPr lang="en-US" dirty="0" smtClean="0"/>
              <a:t>Improve mechanisms for manual segmentation </a:t>
            </a:r>
            <a:endParaRPr lang="en-US" dirty="0"/>
          </a:p>
        </p:txBody>
      </p:sp>
    </p:spTree>
    <p:custDataLst>
      <p:tags r:id="rId1"/>
    </p:custDataLst>
  </p:cSld>
  <p:clrMapOvr>
    <a:masterClrMapping/>
  </p:clrMapOvr>
  <p:transition advTm="269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fade">
                                      <p:cBhvr>
                                        <p:cTn id="9" dur="500"/>
                                        <p:tgtEl>
                                          <p:spTgt spid="5"/>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85875" y="142875"/>
            <a:ext cx="7315200" cy="1285861"/>
          </a:xfrm>
        </p:spPr>
        <p:txBody>
          <a:bodyPr/>
          <a:lstStyle/>
          <a:p>
            <a:pPr eaLnBrk="1" hangingPunct="1"/>
            <a:r>
              <a:rPr lang="en-GB" dirty="0" smtClean="0"/>
              <a:t>Lowering the Barriers to Cancer Imaging</a:t>
            </a:r>
            <a:endParaRPr lang="en-US" dirty="0" smtClean="0"/>
          </a:p>
        </p:txBody>
      </p:sp>
      <p:graphicFrame>
        <p:nvGraphicFramePr>
          <p:cNvPr id="4" name="Diagram 3"/>
          <p:cNvGraphicFramePr/>
          <p:nvPr/>
        </p:nvGraphicFramePr>
        <p:xfrm>
          <a:off x="642910" y="1714488"/>
          <a:ext cx="3357586" cy="15001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22" name="Picture 4" descr="C:\Documents and Settings\User\Local Settings\Temporary Internet Files\Content.IE5\PI9MC6E4\MCj04241600000[1].wmf"/>
          <p:cNvPicPr>
            <a:picLocks noChangeAspect="1" noChangeArrowheads="1"/>
          </p:cNvPicPr>
          <p:nvPr/>
        </p:nvPicPr>
        <p:blipFill>
          <a:blip r:embed="rId8"/>
          <a:srcRect/>
          <a:stretch>
            <a:fillRect/>
          </a:stretch>
        </p:blipFill>
        <p:spPr bwMode="auto">
          <a:xfrm>
            <a:off x="2000232" y="3786190"/>
            <a:ext cx="1079477" cy="1847693"/>
          </a:xfrm>
          <a:prstGeom prst="rect">
            <a:avLst/>
          </a:prstGeom>
          <a:noFill/>
          <a:ln w="9525">
            <a:noFill/>
            <a:miter lim="800000"/>
            <a:headEnd/>
            <a:tailEnd/>
          </a:ln>
        </p:spPr>
      </p:pic>
      <p:sp>
        <p:nvSpPr>
          <p:cNvPr id="124" name="Rectangle 123"/>
          <p:cNvSpPr/>
          <p:nvPr/>
        </p:nvSpPr>
        <p:spPr>
          <a:xfrm>
            <a:off x="4643438" y="2571744"/>
            <a:ext cx="3500462" cy="1754326"/>
          </a:xfrm>
          <a:prstGeom prst="rect">
            <a:avLst/>
          </a:prstGeom>
        </p:spPr>
        <p:txBody>
          <a:bodyPr wrap="square">
            <a:spAutoFit/>
          </a:bodyPr>
          <a:lstStyle/>
          <a:p>
            <a:pPr marL="177800" lvl="0" indent="-177800" algn="ctr"/>
            <a:r>
              <a:rPr lang="en-GB" dirty="0" smtClean="0"/>
              <a:t>APPLICATION DESIGN</a:t>
            </a:r>
          </a:p>
          <a:p>
            <a:pPr marL="177800" lvl="0" indent="-177800">
              <a:buFont typeface="Wingdings" pitchFamily="2" charset="2"/>
              <a:buChar char="Ø"/>
            </a:pPr>
            <a:r>
              <a:rPr lang="en-GB" dirty="0" smtClean="0"/>
              <a:t>Use of Collaborative visual tools (including multi-touch and interactive surfaces) to improve visual data input and enhance user interaction.</a:t>
            </a:r>
            <a:endParaRPr lang="en-US" dirty="0"/>
          </a:p>
        </p:txBody>
      </p:sp>
    </p:spTree>
    <p:custDataLst>
      <p:tags r:id="rId1"/>
    </p:custDataLst>
  </p:cSld>
  <p:clrMapOvr>
    <a:masterClrMapping/>
  </p:clrMapOvr>
  <p:transition advTm="2695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39"/>
          <p:cNvSpPr>
            <a:spLocks noGrp="1"/>
          </p:cNvSpPr>
          <p:nvPr>
            <p:ph type="title"/>
          </p:nvPr>
        </p:nvSpPr>
        <p:spPr>
          <a:xfrm>
            <a:off x="1371600" y="509590"/>
            <a:ext cx="7315200" cy="776270"/>
          </a:xfrm>
        </p:spPr>
        <p:txBody>
          <a:bodyPr/>
          <a:lstStyle/>
          <a:p>
            <a:r>
              <a:rPr lang="en-GB" sz="3600" dirty="0" smtClean="0">
                <a:solidFill>
                  <a:schemeClr val="tx2"/>
                </a:solidFill>
                <a:latin typeface="Arial"/>
                <a:ea typeface="+mj-ea"/>
                <a:cs typeface="+mj-cs"/>
              </a:rPr>
              <a:t>Cloud Computing Framework</a:t>
            </a:r>
            <a:endParaRPr lang="en-US" sz="3600" dirty="0"/>
          </a:p>
        </p:txBody>
      </p:sp>
      <p:grpSp>
        <p:nvGrpSpPr>
          <p:cNvPr id="132" name="Group 131"/>
          <p:cNvGrpSpPr/>
          <p:nvPr/>
        </p:nvGrpSpPr>
        <p:grpSpPr>
          <a:xfrm>
            <a:off x="1071538" y="1428736"/>
            <a:ext cx="6858047" cy="4214842"/>
            <a:chOff x="285720" y="1357298"/>
            <a:chExt cx="6500857" cy="3810089"/>
          </a:xfrm>
        </p:grpSpPr>
        <p:sp>
          <p:nvSpPr>
            <p:cNvPr id="4" name="Cloud"/>
            <p:cNvSpPr>
              <a:spLocks noChangeAspect="1" noEditPoints="1" noChangeArrowheads="1"/>
            </p:cNvSpPr>
            <p:nvPr/>
          </p:nvSpPr>
          <p:spPr bwMode="auto">
            <a:xfrm>
              <a:off x="285720" y="1357298"/>
              <a:ext cx="6500857" cy="381008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1E8FF"/>
            </a:solidFill>
            <a:ln w="9525">
              <a:solidFill>
                <a:srgbClr val="0070C0"/>
              </a:solidFill>
              <a:miter lim="800000"/>
              <a:headEnd/>
              <a:tailEnd/>
            </a:ln>
            <a:effectLst/>
          </p:spPr>
          <p:txBody>
            <a:bodyPr vert="horz" wrap="square" lIns="91440" tIns="45720" rIns="91440" bIns="45720" numCol="1" anchor="b" anchorCtr="0" compatLnSpc="1">
              <a:prstTxWarp prst="textNoShape">
                <a:avLst/>
              </a:prstTxWarp>
            </a:bodyPr>
            <a:lstStyle/>
            <a:p>
              <a:pPr algn="ctr"/>
              <a:endParaRPr lang="en-US" sz="200" dirty="0">
                <a:latin typeface="+mj-lt"/>
              </a:endParaRPr>
            </a:p>
          </p:txBody>
        </p:sp>
        <p:sp>
          <p:nvSpPr>
            <p:cNvPr id="7" name="Title 639"/>
            <p:cNvSpPr txBox="1">
              <a:spLocks/>
            </p:cNvSpPr>
            <p:nvPr/>
          </p:nvSpPr>
          <p:spPr bwMode="auto">
            <a:xfrm>
              <a:off x="1357290" y="1785926"/>
              <a:ext cx="1714512" cy="107157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0" cap="none" spc="0" normalizeH="0" baseline="0" noProof="0" dirty="0" smtClean="0">
                  <a:ln>
                    <a:noFill/>
                  </a:ln>
                  <a:solidFill>
                    <a:schemeClr val="tx2"/>
                  </a:solidFill>
                  <a:effectLst/>
                  <a:uLnTx/>
                  <a:uFillTx/>
                  <a:latin typeface="Arial"/>
                  <a:ea typeface="+mj-ea"/>
                  <a:cs typeface="+mj-cs"/>
                </a:rPr>
                <a:t>Security</a:t>
              </a:r>
            </a:p>
            <a:p>
              <a:pPr lvl="0" algn="ctr" eaLnBrk="0" hangingPunct="0"/>
              <a:r>
                <a:rPr lang="en-GB" sz="1000" dirty="0" smtClean="0">
                  <a:latin typeface="Arial" pitchFamily="34" charset="0"/>
                  <a:ea typeface="Times New Roman" pitchFamily="18" charset="0"/>
                </a:rPr>
                <a:t>Various levels of information access to provide security and data confidentiality when needed</a:t>
              </a:r>
              <a:endParaRPr kumimoji="0" lang="en-US" sz="1000" b="0" i="0" u="none" strike="noStrike" kern="0" cap="none" spc="0" normalizeH="0" baseline="0" noProof="0" dirty="0">
                <a:ln>
                  <a:noFill/>
                </a:ln>
                <a:solidFill>
                  <a:schemeClr val="tx2"/>
                </a:solidFill>
                <a:effectLst/>
                <a:uLnTx/>
                <a:uFillTx/>
                <a:latin typeface="+mj-lt"/>
                <a:ea typeface="+mj-ea"/>
                <a:cs typeface="+mj-cs"/>
              </a:endParaRPr>
            </a:p>
          </p:txBody>
        </p:sp>
        <p:sp>
          <p:nvSpPr>
            <p:cNvPr id="9" name="Title 639"/>
            <p:cNvSpPr txBox="1">
              <a:spLocks/>
            </p:cNvSpPr>
            <p:nvPr/>
          </p:nvSpPr>
          <p:spPr bwMode="auto">
            <a:xfrm>
              <a:off x="2928926" y="1571612"/>
              <a:ext cx="2286016" cy="10001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0" cap="none" spc="0" normalizeH="0" baseline="0" noProof="0" dirty="0" smtClean="0">
                  <a:ln>
                    <a:noFill/>
                  </a:ln>
                  <a:solidFill>
                    <a:schemeClr val="tx2"/>
                  </a:solidFill>
                  <a:effectLst/>
                  <a:uLnTx/>
                  <a:uFillTx/>
                  <a:latin typeface="Arial"/>
                  <a:ea typeface="+mj-ea"/>
                  <a:cs typeface="+mj-cs"/>
                </a:rPr>
                <a:t>Provenance</a:t>
              </a:r>
            </a:p>
            <a:p>
              <a:pPr lvl="0" algn="ctr" eaLnBrk="0" hangingPunct="0"/>
              <a:r>
                <a:rPr lang="en-GB" sz="1000" dirty="0" smtClean="0">
                  <a:latin typeface="Arial" pitchFamily="34" charset="0"/>
                  <a:ea typeface="Times New Roman" pitchFamily="18" charset="0"/>
                </a:rPr>
                <a:t>contributions of each user are registered.</a:t>
              </a:r>
              <a:endParaRPr kumimoji="0" lang="en-US" sz="1000" b="0" i="0" u="none" strike="noStrike" kern="0" cap="none" spc="0" normalizeH="0" baseline="0" noProof="0" dirty="0">
                <a:ln>
                  <a:noFill/>
                </a:ln>
                <a:solidFill>
                  <a:schemeClr val="tx2"/>
                </a:solidFill>
                <a:effectLst/>
                <a:uLnTx/>
                <a:uFillTx/>
                <a:latin typeface="+mj-lt"/>
                <a:ea typeface="+mj-ea"/>
                <a:cs typeface="+mj-cs"/>
              </a:endParaRPr>
            </a:p>
          </p:txBody>
        </p:sp>
        <p:sp>
          <p:nvSpPr>
            <p:cNvPr id="10" name="Title 639"/>
            <p:cNvSpPr txBox="1">
              <a:spLocks/>
            </p:cNvSpPr>
            <p:nvPr/>
          </p:nvSpPr>
          <p:spPr bwMode="auto">
            <a:xfrm>
              <a:off x="5000628" y="1857364"/>
              <a:ext cx="1643074" cy="7858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0" cap="none" spc="0" normalizeH="0" baseline="0" noProof="0" dirty="0" smtClean="0">
                  <a:ln>
                    <a:noFill/>
                  </a:ln>
                  <a:solidFill>
                    <a:schemeClr val="tx2"/>
                  </a:solidFill>
                  <a:effectLst/>
                  <a:uLnTx/>
                  <a:uFillTx/>
                  <a:latin typeface="Arial"/>
                  <a:ea typeface="+mj-ea"/>
                  <a:cs typeface="+mj-cs"/>
                </a:rPr>
                <a:t>Web</a:t>
              </a:r>
              <a:r>
                <a:rPr kumimoji="0" lang="en-GB" sz="1200" b="0" i="0" u="none" strike="noStrike" kern="0" cap="none" spc="0" normalizeH="0" noProof="0" dirty="0" smtClean="0">
                  <a:ln>
                    <a:noFill/>
                  </a:ln>
                  <a:solidFill>
                    <a:schemeClr val="tx2"/>
                  </a:solidFill>
                  <a:effectLst/>
                  <a:uLnTx/>
                  <a:uFillTx/>
                  <a:latin typeface="Arial"/>
                  <a:ea typeface="+mj-ea"/>
                  <a:cs typeface="+mj-cs"/>
                </a:rPr>
                <a:t> Services </a:t>
              </a:r>
              <a:endParaRPr kumimoji="0" lang="en-US" sz="1200" b="0" i="0" u="none" strike="noStrike" kern="0" cap="none" spc="0" normalizeH="0" baseline="0" noProof="0" dirty="0">
                <a:ln>
                  <a:noFill/>
                </a:ln>
                <a:solidFill>
                  <a:schemeClr val="tx2"/>
                </a:solidFill>
                <a:effectLst/>
                <a:uLnTx/>
                <a:uFillTx/>
                <a:latin typeface="+mj-lt"/>
                <a:ea typeface="+mj-ea"/>
                <a:cs typeface="+mj-cs"/>
              </a:endParaRPr>
            </a:p>
          </p:txBody>
        </p:sp>
        <p:sp>
          <p:nvSpPr>
            <p:cNvPr id="11" name="Title 639"/>
            <p:cNvSpPr txBox="1">
              <a:spLocks/>
            </p:cNvSpPr>
            <p:nvPr/>
          </p:nvSpPr>
          <p:spPr bwMode="auto">
            <a:xfrm>
              <a:off x="357158" y="2714620"/>
              <a:ext cx="1928826" cy="10001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0" cap="none" spc="0" normalizeH="0" baseline="0" noProof="0" dirty="0" smtClean="0">
                  <a:ln>
                    <a:noFill/>
                  </a:ln>
                  <a:solidFill>
                    <a:schemeClr val="tx2"/>
                  </a:solidFill>
                  <a:effectLst/>
                  <a:uLnTx/>
                  <a:uFillTx/>
                  <a:latin typeface="Arial"/>
                  <a:ea typeface="+mj-ea"/>
                  <a:cs typeface="+mj-cs"/>
                </a:rPr>
                <a:t>Metadata</a:t>
              </a:r>
            </a:p>
          </p:txBody>
        </p:sp>
        <p:grpSp>
          <p:nvGrpSpPr>
            <p:cNvPr id="13" name="Group 12"/>
            <p:cNvGrpSpPr/>
            <p:nvPr/>
          </p:nvGrpSpPr>
          <p:grpSpPr>
            <a:xfrm>
              <a:off x="1285852" y="2390544"/>
              <a:ext cx="5143536" cy="2610093"/>
              <a:chOff x="3428992" y="3400855"/>
              <a:chExt cx="2968760" cy="1434436"/>
            </a:xfrm>
          </p:grpSpPr>
          <p:sp>
            <p:nvSpPr>
              <p:cNvPr id="5" name="Cloud"/>
              <p:cNvSpPr>
                <a:spLocks noChangeAspect="1" noEditPoints="1" noChangeArrowheads="1"/>
              </p:cNvSpPr>
              <p:nvPr/>
            </p:nvSpPr>
            <p:spPr bwMode="auto">
              <a:xfrm>
                <a:off x="3428992" y="3400855"/>
                <a:ext cx="2968760" cy="143443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93C9FF"/>
              </a:solidFill>
              <a:ln w="9525">
                <a:solidFill>
                  <a:srgbClr val="0070C0"/>
                </a:solidFill>
                <a:miter lim="800000"/>
                <a:headEnd/>
                <a:tailEnd/>
              </a:ln>
              <a:effectLst/>
            </p:spPr>
            <p:txBody>
              <a:bodyPr vert="horz" wrap="square" lIns="91440" tIns="45720" rIns="91440" bIns="45720" numCol="1" anchor="b" anchorCtr="0" compatLnSpc="1">
                <a:prstTxWarp prst="textNoShape">
                  <a:avLst/>
                </a:prstTxWarp>
              </a:bodyPr>
              <a:lstStyle/>
              <a:p>
                <a:pPr algn="ctr"/>
                <a:endParaRPr lang="en-US" sz="200" dirty="0">
                  <a:latin typeface="+mj-lt"/>
                </a:endParaRPr>
              </a:p>
            </p:txBody>
          </p:sp>
          <p:sp>
            <p:nvSpPr>
              <p:cNvPr id="12" name="Title 639"/>
              <p:cNvSpPr txBox="1">
                <a:spLocks/>
              </p:cNvSpPr>
              <p:nvPr/>
            </p:nvSpPr>
            <p:spPr bwMode="auto">
              <a:xfrm>
                <a:off x="4275026" y="3542815"/>
                <a:ext cx="1928826" cy="241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sz="1200" kern="0" dirty="0" smtClean="0">
                    <a:solidFill>
                      <a:schemeClr val="tx2"/>
                    </a:solidFill>
                    <a:latin typeface="Arial"/>
                    <a:ea typeface="+mj-ea"/>
                    <a:cs typeface="+mj-cs"/>
                  </a:rPr>
                  <a:t>Cancer Imaging Cloud Computing Framework</a:t>
                </a:r>
                <a:endParaRPr kumimoji="0" lang="en-US" sz="1200" b="0" i="0" u="none" strike="noStrike" kern="0" cap="none" spc="0" normalizeH="0" baseline="0" noProof="0" dirty="0">
                  <a:ln>
                    <a:noFill/>
                  </a:ln>
                  <a:solidFill>
                    <a:schemeClr val="tx2"/>
                  </a:solidFill>
                  <a:effectLst/>
                  <a:uLnTx/>
                  <a:uFillTx/>
                  <a:latin typeface="+mj-lt"/>
                  <a:ea typeface="+mj-ea"/>
                  <a:cs typeface="+mj-cs"/>
                </a:endParaRPr>
              </a:p>
            </p:txBody>
          </p:sp>
        </p:grpSp>
        <p:sp>
          <p:nvSpPr>
            <p:cNvPr id="15" name="Rectangle 14"/>
            <p:cNvSpPr/>
            <p:nvPr/>
          </p:nvSpPr>
          <p:spPr>
            <a:xfrm>
              <a:off x="1947398" y="3007786"/>
              <a:ext cx="2714644" cy="761747"/>
            </a:xfrm>
            <a:prstGeom prst="rect">
              <a:avLst/>
            </a:prstGeom>
          </p:spPr>
          <p:txBody>
            <a:bodyPr wrap="square">
              <a:spAutoFit/>
            </a:bodyPr>
            <a:lstStyle/>
            <a:p>
              <a:pPr algn="ctr"/>
              <a:r>
                <a:rPr lang="en-GB" sz="1200" dirty="0" smtClean="0">
                  <a:latin typeface="Arial" pitchFamily="34" charset="0"/>
                  <a:ea typeface="Times New Roman" pitchFamily="18" charset="0"/>
                </a:rPr>
                <a:t>Experiment</a:t>
              </a:r>
            </a:p>
            <a:p>
              <a:pPr algn="ctr"/>
              <a:r>
                <a:rPr lang="en-GB" sz="1000" dirty="0" smtClean="0">
                  <a:latin typeface="Arial" pitchFamily="34" charset="0"/>
                  <a:ea typeface="Times New Roman" pitchFamily="18" charset="0"/>
                </a:rPr>
                <a:t>Manage the concept of experiments where links to various objects can lead the researcher to the information required.</a:t>
              </a:r>
              <a:endParaRPr lang="en-US" sz="1000" dirty="0"/>
            </a:p>
          </p:txBody>
        </p:sp>
        <p:sp>
          <p:nvSpPr>
            <p:cNvPr id="16" name="Rectangle 15"/>
            <p:cNvSpPr/>
            <p:nvPr/>
          </p:nvSpPr>
          <p:spPr>
            <a:xfrm>
              <a:off x="3090406" y="3793605"/>
              <a:ext cx="2857520" cy="761747"/>
            </a:xfrm>
            <a:prstGeom prst="rect">
              <a:avLst/>
            </a:prstGeom>
          </p:spPr>
          <p:txBody>
            <a:bodyPr wrap="square">
              <a:spAutoFit/>
            </a:bodyPr>
            <a:lstStyle/>
            <a:p>
              <a:pPr algn="ctr"/>
              <a:r>
                <a:rPr lang="en-GB" sz="1200" dirty="0" smtClean="0">
                  <a:latin typeface="Arial" pitchFamily="34" charset="0"/>
                  <a:ea typeface="Times New Roman" pitchFamily="18" charset="0"/>
                </a:rPr>
                <a:t>Collaboration environment</a:t>
              </a:r>
            </a:p>
            <a:p>
              <a:pPr algn="ctr"/>
              <a:r>
                <a:rPr lang="en-GB" sz="1000" dirty="0" smtClean="0">
                  <a:latin typeface="Arial" pitchFamily="34" charset="0"/>
                  <a:ea typeface="Times New Roman" pitchFamily="18" charset="0"/>
                </a:rPr>
                <a:t>Provide discussion forums to enable communication and collaboration among researchers</a:t>
              </a:r>
              <a:endParaRPr lang="en-US" sz="1000" dirty="0"/>
            </a:p>
          </p:txBody>
        </p:sp>
        <p:sp>
          <p:nvSpPr>
            <p:cNvPr id="17" name="Title 639"/>
            <p:cNvSpPr txBox="1">
              <a:spLocks/>
            </p:cNvSpPr>
            <p:nvPr/>
          </p:nvSpPr>
          <p:spPr bwMode="auto">
            <a:xfrm>
              <a:off x="4519166" y="2936348"/>
              <a:ext cx="1928826" cy="10001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0" cap="none" spc="0" normalizeH="0" baseline="0" noProof="0" dirty="0" smtClean="0">
                  <a:ln>
                    <a:noFill/>
                  </a:ln>
                  <a:solidFill>
                    <a:schemeClr val="tx2"/>
                  </a:solidFill>
                  <a:effectLst/>
                  <a:uLnTx/>
                  <a:uFillTx/>
                  <a:latin typeface="Arial"/>
                  <a:ea typeface="+mj-ea"/>
                  <a:cs typeface="+mj-cs"/>
                </a:rPr>
                <a:t>Metadata</a:t>
              </a:r>
            </a:p>
            <a:p>
              <a:pPr lvl="0" algn="ctr" eaLnBrk="0" hangingPunct="0"/>
              <a:r>
                <a:rPr lang="en-GB" sz="1000" dirty="0" smtClean="0"/>
                <a:t>Efficient access to the most up-to-date, authoritative knowledge that can serve as metadata</a:t>
              </a:r>
              <a:endParaRPr kumimoji="0" lang="en-US" sz="1000" b="0" i="0" u="none" strike="noStrike" kern="0" cap="none" spc="0" normalizeH="0" baseline="0" noProof="0" dirty="0">
                <a:ln>
                  <a:noFill/>
                </a:ln>
                <a:solidFill>
                  <a:schemeClr val="tx2"/>
                </a:solidFill>
                <a:effectLst/>
                <a:uLnTx/>
                <a:uFillTx/>
                <a:latin typeface="+mj-lt"/>
                <a:ea typeface="+mj-ea"/>
                <a:cs typeface="+mj-cs"/>
              </a:endParaRPr>
            </a:p>
          </p:txBody>
        </p:sp>
      </p:grpSp>
      <p:sp>
        <p:nvSpPr>
          <p:cNvPr id="19" name="Title 639"/>
          <p:cNvSpPr txBox="1">
            <a:spLocks/>
          </p:cNvSpPr>
          <p:nvPr/>
        </p:nvSpPr>
        <p:spPr bwMode="auto">
          <a:xfrm>
            <a:off x="2214546" y="4000504"/>
            <a:ext cx="2286016" cy="10001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0" cap="none" spc="0" normalizeH="0" baseline="0" noProof="0" dirty="0" smtClean="0">
                <a:ln>
                  <a:noFill/>
                </a:ln>
                <a:solidFill>
                  <a:schemeClr val="tx2"/>
                </a:solidFill>
                <a:effectLst/>
                <a:uLnTx/>
                <a:uFillTx/>
                <a:latin typeface="Arial"/>
                <a:ea typeface="+mj-ea"/>
                <a:cs typeface="+mj-cs"/>
              </a:rPr>
              <a:t>Provenance</a:t>
            </a:r>
          </a:p>
          <a:p>
            <a:pPr lvl="0" algn="ctr" eaLnBrk="0" hangingPunct="0"/>
            <a:r>
              <a:rPr lang="en-GB" sz="1000" dirty="0" smtClean="0">
                <a:latin typeface="Arial" pitchFamily="34" charset="0"/>
                <a:ea typeface="Times New Roman" pitchFamily="18" charset="0"/>
              </a:rPr>
              <a:t>contributions of each researcher are registered and the use of their methods and experimental data is acknowledged</a:t>
            </a:r>
            <a:endParaRPr kumimoji="0" lang="en-US" sz="10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724"/>
          <p:cNvGrpSpPr/>
          <p:nvPr/>
        </p:nvGrpSpPr>
        <p:grpSpPr>
          <a:xfrm>
            <a:off x="2857488" y="2797308"/>
            <a:ext cx="1761299" cy="660942"/>
            <a:chOff x="0" y="1151"/>
            <a:chExt cx="2924214" cy="1169685"/>
          </a:xfrm>
          <a:scene3d>
            <a:camera prst="orthographicFront">
              <a:rot lat="0" lon="0" rev="0"/>
            </a:camera>
            <a:lightRig rig="contrasting" dir="t">
              <a:rot lat="0" lon="0" rev="1200000"/>
            </a:lightRig>
          </a:scene3d>
        </p:grpSpPr>
        <p:sp>
          <p:nvSpPr>
            <p:cNvPr id="638" name="Cube 637"/>
            <p:cNvSpPr/>
            <p:nvPr/>
          </p:nvSpPr>
          <p:spPr>
            <a:xfrm>
              <a:off x="0" y="1151"/>
              <a:ext cx="2924214" cy="1169685"/>
            </a:xfrm>
            <a:prstGeom prst="cube">
              <a:avLst/>
            </a:prstGeom>
            <a:solidFill>
              <a:srgbClr val="40699A"/>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sp>
        <p:sp>
          <p:nvSpPr>
            <p:cNvPr id="639" name="Chevron 4"/>
            <p:cNvSpPr/>
            <p:nvPr/>
          </p:nvSpPr>
          <p:spPr>
            <a:xfrm>
              <a:off x="121842" y="1151"/>
              <a:ext cx="2497765" cy="1169685"/>
            </a:xfrm>
            <a:prstGeom prst="cube">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en-GB" sz="900" b="1" kern="1200" dirty="0" smtClean="0"/>
                <a:t>Web-based Application &amp; Virtual Research Environment</a:t>
              </a:r>
              <a:endParaRPr lang="en-US" sz="900" b="1" kern="1200" dirty="0"/>
            </a:p>
          </p:txBody>
        </p:sp>
      </p:grpSp>
      <p:sp>
        <p:nvSpPr>
          <p:cNvPr id="623" name="Cloud"/>
          <p:cNvSpPr>
            <a:spLocks noChangeAspect="1" noEditPoints="1" noChangeArrowheads="1"/>
          </p:cNvSpPr>
          <p:nvPr/>
        </p:nvSpPr>
        <p:spPr bwMode="auto">
          <a:xfrm>
            <a:off x="3151038" y="285728"/>
            <a:ext cx="4880264" cy="219432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1E8FF"/>
          </a:solidFill>
          <a:ln w="9525">
            <a:solidFill>
              <a:srgbClr val="0070C0"/>
            </a:solidFill>
            <a:miter lim="800000"/>
            <a:headEnd/>
            <a:tailEnd/>
          </a:ln>
          <a:effectLst/>
        </p:spPr>
        <p:txBody>
          <a:bodyPr vert="horz" wrap="square" lIns="91440" tIns="45720" rIns="91440" bIns="45720" numCol="1" anchor="b" anchorCtr="0" compatLnSpc="1">
            <a:prstTxWarp prst="textNoShape">
              <a:avLst/>
            </a:prstTxWarp>
          </a:bodyPr>
          <a:lstStyle/>
          <a:p>
            <a:pPr algn="ctr"/>
            <a:endParaRPr lang="en-US" sz="400" dirty="0">
              <a:latin typeface="+mj-lt"/>
            </a:endParaRPr>
          </a:p>
        </p:txBody>
      </p:sp>
      <p:sp>
        <p:nvSpPr>
          <p:cNvPr id="625" name="Rounded Rectangle 624"/>
          <p:cNvSpPr/>
          <p:nvPr/>
        </p:nvSpPr>
        <p:spPr>
          <a:xfrm>
            <a:off x="3852994" y="1677354"/>
            <a:ext cx="3442926" cy="168197"/>
          </a:xfrm>
          <a:prstGeom prst="roundRect">
            <a:avLst/>
          </a:prstGeom>
          <a:solidFill>
            <a:srgbClr val="71893F"/>
          </a:solidFill>
          <a:ln>
            <a:solidFill>
              <a:srgbClr val="718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Metadata</a:t>
            </a:r>
            <a:endParaRPr lang="en-US" sz="800" b="1" dirty="0"/>
          </a:p>
        </p:txBody>
      </p:sp>
      <p:sp>
        <p:nvSpPr>
          <p:cNvPr id="626" name="Rectangle 625"/>
          <p:cNvSpPr/>
          <p:nvPr/>
        </p:nvSpPr>
        <p:spPr>
          <a:xfrm>
            <a:off x="3852994" y="1857364"/>
            <a:ext cx="3442926" cy="168197"/>
          </a:xfrm>
          <a:prstGeom prst="rect">
            <a:avLst/>
          </a:prstGeom>
          <a:solidFill>
            <a:srgbClr val="40699A"/>
          </a:solidFill>
          <a:ln>
            <a:solidFill>
              <a:srgbClr val="4069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Web Services</a:t>
            </a:r>
            <a:endParaRPr lang="en-US" sz="800" b="1" dirty="0"/>
          </a:p>
        </p:txBody>
      </p:sp>
      <p:sp>
        <p:nvSpPr>
          <p:cNvPr id="634" name="Rounded Rectangle 633"/>
          <p:cNvSpPr/>
          <p:nvPr/>
        </p:nvSpPr>
        <p:spPr>
          <a:xfrm>
            <a:off x="3848218" y="1528299"/>
            <a:ext cx="3449209" cy="158626"/>
          </a:xfrm>
          <a:prstGeom prst="roundRect">
            <a:avLst/>
          </a:prstGeom>
          <a:solidFill>
            <a:srgbClr val="D30303"/>
          </a:solidFill>
          <a:ln>
            <a:solidFill>
              <a:srgbClr val="D3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Workflows</a:t>
            </a:r>
            <a:endParaRPr lang="en-US" sz="700" b="1" dirty="0"/>
          </a:p>
        </p:txBody>
      </p:sp>
      <p:grpSp>
        <p:nvGrpSpPr>
          <p:cNvPr id="880" name="Group 879"/>
          <p:cNvGrpSpPr/>
          <p:nvPr/>
        </p:nvGrpSpPr>
        <p:grpSpPr>
          <a:xfrm>
            <a:off x="3856987" y="706221"/>
            <a:ext cx="3505786" cy="616724"/>
            <a:chOff x="3856987" y="706221"/>
            <a:chExt cx="3505786" cy="616724"/>
          </a:xfrm>
        </p:grpSpPr>
        <p:sp>
          <p:nvSpPr>
            <p:cNvPr id="624" name="Rounded Rectangle 623"/>
            <p:cNvSpPr/>
            <p:nvPr/>
          </p:nvSpPr>
          <p:spPr>
            <a:xfrm>
              <a:off x="3856987" y="706221"/>
              <a:ext cx="765073" cy="610577"/>
            </a:xfrm>
            <a:prstGeom prst="roundRect">
              <a:avLst/>
            </a:prstGeom>
            <a:solidFill>
              <a:srgbClr val="BC5E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Code</a:t>
              </a:r>
            </a:p>
            <a:p>
              <a:pPr algn="ctr"/>
              <a:r>
                <a:rPr lang="en-GB" sz="700" b="1" dirty="0" smtClean="0"/>
                <a:t>Matlab, </a:t>
              </a:r>
            </a:p>
            <a:p>
              <a:pPr algn="ctr"/>
              <a:r>
                <a:rPr lang="en-GB" sz="700" b="1" dirty="0" smtClean="0"/>
                <a:t>C++, Java</a:t>
              </a:r>
              <a:endParaRPr lang="en-US" sz="700" b="1" dirty="0"/>
            </a:p>
          </p:txBody>
        </p:sp>
        <p:sp>
          <p:nvSpPr>
            <p:cNvPr id="627" name="Rounded Rectangle 626"/>
            <p:cNvSpPr/>
            <p:nvPr/>
          </p:nvSpPr>
          <p:spPr>
            <a:xfrm>
              <a:off x="4621802" y="706221"/>
              <a:ext cx="1203353" cy="616724"/>
            </a:xfrm>
            <a:prstGeom prst="roundRect">
              <a:avLst/>
            </a:prstGeom>
            <a:solidFill>
              <a:srgbClr val="BC5E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800" b="1" dirty="0" smtClean="0"/>
                <a:t>Experimental data</a:t>
              </a:r>
              <a:endParaRPr lang="en-US" sz="800" b="1" dirty="0"/>
            </a:p>
          </p:txBody>
        </p:sp>
        <p:sp>
          <p:nvSpPr>
            <p:cNvPr id="628" name="Rounded Rectangle 627"/>
            <p:cNvSpPr/>
            <p:nvPr/>
          </p:nvSpPr>
          <p:spPr>
            <a:xfrm>
              <a:off x="4639671" y="902451"/>
              <a:ext cx="583809" cy="252296"/>
            </a:xfrm>
            <a:prstGeom prst="roundRect">
              <a:avLst/>
            </a:prstGeom>
            <a:solidFill>
              <a:srgbClr val="BC5E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800" b="1" dirty="0" smtClean="0"/>
                <a:t>Data</a:t>
              </a:r>
              <a:endParaRPr lang="en-US" sz="800" b="1" dirty="0"/>
            </a:p>
          </p:txBody>
        </p:sp>
        <p:sp>
          <p:nvSpPr>
            <p:cNvPr id="629" name="Rounded Rectangle 628"/>
            <p:cNvSpPr/>
            <p:nvPr/>
          </p:nvSpPr>
          <p:spPr>
            <a:xfrm>
              <a:off x="5096236" y="958517"/>
              <a:ext cx="675583" cy="248292"/>
            </a:xfrm>
            <a:prstGeom prst="roundRect">
              <a:avLst/>
            </a:prstGeom>
            <a:solidFill>
              <a:srgbClr val="BC5E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800" b="1" dirty="0" smtClean="0"/>
                <a:t>Logs</a:t>
              </a:r>
              <a:endParaRPr lang="en-US" sz="800" b="1" dirty="0"/>
            </a:p>
          </p:txBody>
        </p:sp>
        <p:sp>
          <p:nvSpPr>
            <p:cNvPr id="630" name="Rounded Rectangle 629"/>
            <p:cNvSpPr/>
            <p:nvPr/>
          </p:nvSpPr>
          <p:spPr>
            <a:xfrm>
              <a:off x="4593387" y="1126714"/>
              <a:ext cx="1001757" cy="155611"/>
            </a:xfrm>
            <a:prstGeom prst="roundRect">
              <a:avLst/>
            </a:prstGeom>
            <a:solidFill>
              <a:srgbClr val="BC5E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Images</a:t>
              </a:r>
            </a:p>
          </p:txBody>
        </p:sp>
        <p:sp>
          <p:nvSpPr>
            <p:cNvPr id="631" name="Rounded Rectangle 630"/>
            <p:cNvSpPr/>
            <p:nvPr/>
          </p:nvSpPr>
          <p:spPr>
            <a:xfrm>
              <a:off x="5842255" y="706221"/>
              <a:ext cx="1520518" cy="616724"/>
            </a:xfrm>
            <a:prstGeom prst="roundRect">
              <a:avLst/>
            </a:prstGeom>
            <a:solidFill>
              <a:srgbClr val="BC5E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800" b="1" dirty="0" smtClean="0"/>
                <a:t>Additional data</a:t>
              </a:r>
              <a:endParaRPr lang="en-US" sz="800" b="1" dirty="0"/>
            </a:p>
          </p:txBody>
        </p:sp>
        <p:sp>
          <p:nvSpPr>
            <p:cNvPr id="632" name="Rounded Rectangle 631"/>
            <p:cNvSpPr/>
            <p:nvPr/>
          </p:nvSpPr>
          <p:spPr>
            <a:xfrm>
              <a:off x="5869597" y="902451"/>
              <a:ext cx="653959" cy="267743"/>
            </a:xfrm>
            <a:prstGeom prst="roundRect">
              <a:avLst/>
            </a:prstGeom>
            <a:solidFill>
              <a:srgbClr val="BC5E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Reports</a:t>
              </a:r>
              <a:endParaRPr lang="en-US" sz="800" b="1" dirty="0"/>
            </a:p>
          </p:txBody>
        </p:sp>
        <p:sp>
          <p:nvSpPr>
            <p:cNvPr id="633" name="Rounded Rectangle 632"/>
            <p:cNvSpPr/>
            <p:nvPr/>
          </p:nvSpPr>
          <p:spPr>
            <a:xfrm>
              <a:off x="6007944" y="1126714"/>
              <a:ext cx="959027" cy="168197"/>
            </a:xfrm>
            <a:prstGeom prst="roundRect">
              <a:avLst/>
            </a:prstGeom>
            <a:solidFill>
              <a:srgbClr val="BC5E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800" b="1" dirty="0" smtClean="0"/>
                <a:t>Publication list</a:t>
              </a:r>
              <a:endParaRPr lang="en-US" sz="800" b="1" dirty="0"/>
            </a:p>
          </p:txBody>
        </p:sp>
        <p:sp>
          <p:nvSpPr>
            <p:cNvPr id="635" name="Rounded Rectangle 634"/>
            <p:cNvSpPr/>
            <p:nvPr/>
          </p:nvSpPr>
          <p:spPr>
            <a:xfrm>
              <a:off x="6347744" y="867357"/>
              <a:ext cx="986378" cy="267743"/>
            </a:xfrm>
            <a:prstGeom prst="roundRect">
              <a:avLst/>
            </a:prstGeom>
            <a:solidFill>
              <a:srgbClr val="BC5E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Presentations</a:t>
              </a:r>
              <a:endParaRPr lang="en-US" sz="800" b="1" dirty="0"/>
            </a:p>
          </p:txBody>
        </p:sp>
      </p:grpSp>
      <p:sp>
        <p:nvSpPr>
          <p:cNvPr id="636" name="Rounded Rectangle 635"/>
          <p:cNvSpPr/>
          <p:nvPr/>
        </p:nvSpPr>
        <p:spPr>
          <a:xfrm>
            <a:off x="3840459" y="1290360"/>
            <a:ext cx="2185255" cy="236289"/>
          </a:xfrm>
          <a:prstGeom prst="roundRect">
            <a:avLst/>
          </a:prstGeom>
          <a:solidFill>
            <a:srgbClr val="BC8F00"/>
          </a:solidFill>
          <a:ln>
            <a:solidFill>
              <a:srgbClr val="A47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Image processing &amp; Visualization  toolkits</a:t>
            </a:r>
            <a:endParaRPr lang="en-US" sz="700" b="1" dirty="0">
              <a:solidFill>
                <a:schemeClr val="bg1"/>
              </a:solidFill>
            </a:endParaRPr>
          </a:p>
        </p:txBody>
      </p:sp>
      <p:sp>
        <p:nvSpPr>
          <p:cNvPr id="637" name="Rounded Rectangle 636"/>
          <p:cNvSpPr/>
          <p:nvPr/>
        </p:nvSpPr>
        <p:spPr>
          <a:xfrm>
            <a:off x="6013148" y="1316798"/>
            <a:ext cx="1282772" cy="209852"/>
          </a:xfrm>
          <a:prstGeom prst="roundRect">
            <a:avLst/>
          </a:prstGeom>
          <a:solidFill>
            <a:srgbClr val="BC8F00"/>
          </a:solidFill>
          <a:ln>
            <a:solidFill>
              <a:srgbClr val="A47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User interface tools</a:t>
            </a:r>
            <a:endParaRPr lang="en-US" sz="700" b="1" dirty="0">
              <a:solidFill>
                <a:schemeClr val="bg1"/>
              </a:solidFill>
            </a:endParaRPr>
          </a:p>
        </p:txBody>
      </p:sp>
      <p:grpSp>
        <p:nvGrpSpPr>
          <p:cNvPr id="8" name="Group 727"/>
          <p:cNvGrpSpPr/>
          <p:nvPr/>
        </p:nvGrpSpPr>
        <p:grpSpPr>
          <a:xfrm flipH="1">
            <a:off x="4838949" y="2982372"/>
            <a:ext cx="1687911" cy="660942"/>
            <a:chOff x="0" y="0"/>
            <a:chExt cx="2641828" cy="962292"/>
          </a:xfrm>
          <a:scene3d>
            <a:camera prst="orthographicFront">
              <a:rot lat="0" lon="0" rev="0"/>
            </a:camera>
            <a:lightRig rig="contrasting" dir="t">
              <a:rot lat="0" lon="0" rev="1200000"/>
            </a:lightRig>
          </a:scene3d>
        </p:grpSpPr>
        <p:sp>
          <p:nvSpPr>
            <p:cNvPr id="621" name="Chevron 728"/>
            <p:cNvSpPr/>
            <p:nvPr/>
          </p:nvSpPr>
          <p:spPr>
            <a:xfrm flipH="1">
              <a:off x="0" y="0"/>
              <a:ext cx="2641828" cy="962292"/>
            </a:xfrm>
            <a:prstGeom prst="cube">
              <a:avLst/>
            </a:prstGeom>
            <a:solidFill>
              <a:srgbClr val="71893F"/>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3">
                <a:shade val="50000"/>
                <a:hueOff val="0"/>
                <a:satOff val="0"/>
                <a:lumOff val="0"/>
                <a:alphaOff val="0"/>
              </a:schemeClr>
            </a:effectRef>
            <a:fontRef idx="minor">
              <a:schemeClr val="lt1"/>
            </a:fontRef>
          </p:style>
        </p:sp>
        <p:sp>
          <p:nvSpPr>
            <p:cNvPr id="622" name="Chevron 4"/>
            <p:cNvSpPr/>
            <p:nvPr/>
          </p:nvSpPr>
          <p:spPr>
            <a:xfrm>
              <a:off x="689173" y="0"/>
              <a:ext cx="1837793" cy="962292"/>
            </a:xfrm>
            <a:prstGeom prst="cube">
              <a:avLst/>
            </a:prstGeom>
            <a:sp3d/>
          </p:spPr>
          <p:style>
            <a:lnRef idx="0">
              <a:scrgbClr r="0" g="0" b="0"/>
            </a:lnRef>
            <a:fillRef idx="0">
              <a:scrgbClr r="0" g="0" b="0"/>
            </a:fillRef>
            <a:effectRef idx="0">
              <a:scrgbClr r="0" g="0" b="0"/>
            </a:effectRef>
            <a:fontRef idx="minor">
              <a:schemeClr val="lt1"/>
            </a:fontRef>
          </p:style>
          <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en-GB" sz="900" b="1" kern="1200" dirty="0" smtClean="0"/>
                <a:t>Scientific Workflow Workbench</a:t>
              </a:r>
              <a:endParaRPr lang="en-US" sz="900" b="1" kern="1200" dirty="0"/>
            </a:p>
          </p:txBody>
        </p:sp>
      </p:grpSp>
      <p:grpSp>
        <p:nvGrpSpPr>
          <p:cNvPr id="9" name="Group 731"/>
          <p:cNvGrpSpPr/>
          <p:nvPr/>
        </p:nvGrpSpPr>
        <p:grpSpPr>
          <a:xfrm>
            <a:off x="6747022" y="2744433"/>
            <a:ext cx="1539754" cy="660942"/>
            <a:chOff x="1435" y="381001"/>
            <a:chExt cx="3197529" cy="1390637"/>
          </a:xfrm>
          <a:scene3d>
            <a:camera prst="orthographicFront">
              <a:rot lat="0" lon="0" rev="0"/>
            </a:camera>
            <a:lightRig rig="contrasting" dir="t">
              <a:rot lat="0" lon="0" rev="1200000"/>
            </a:lightRig>
          </a:scene3d>
        </p:grpSpPr>
        <p:sp>
          <p:nvSpPr>
            <p:cNvPr id="619" name="Cube 618"/>
            <p:cNvSpPr/>
            <p:nvPr/>
          </p:nvSpPr>
          <p:spPr>
            <a:xfrm>
              <a:off x="1435" y="381001"/>
              <a:ext cx="3197529" cy="1390637"/>
            </a:xfrm>
            <a:prstGeom prst="cube">
              <a:avLst/>
            </a:prstGeom>
            <a:solidFill>
              <a:srgbClr val="BC5E00"/>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6">
                <a:shade val="50000"/>
                <a:hueOff val="0"/>
                <a:satOff val="0"/>
                <a:lumOff val="0"/>
                <a:alphaOff val="0"/>
              </a:schemeClr>
            </a:effectRef>
            <a:fontRef idx="minor">
              <a:schemeClr val="lt1"/>
            </a:fontRef>
          </p:style>
        </p:sp>
        <p:sp>
          <p:nvSpPr>
            <p:cNvPr id="620" name="Cube 4"/>
            <p:cNvSpPr/>
            <p:nvPr/>
          </p:nvSpPr>
          <p:spPr>
            <a:xfrm>
              <a:off x="1435" y="728660"/>
              <a:ext cx="2849870" cy="10429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n-GB" sz="900" b="1" kern="1200" dirty="0" smtClean="0"/>
                <a:t>Enriched Desktop Application</a:t>
              </a:r>
              <a:endParaRPr lang="en-US" sz="900" b="1" kern="1200" dirty="0"/>
            </a:p>
          </p:txBody>
        </p:sp>
      </p:grpSp>
      <p:grpSp>
        <p:nvGrpSpPr>
          <p:cNvPr id="10" name="Group 1764"/>
          <p:cNvGrpSpPr/>
          <p:nvPr/>
        </p:nvGrpSpPr>
        <p:grpSpPr>
          <a:xfrm>
            <a:off x="5352661" y="2691557"/>
            <a:ext cx="402119" cy="355256"/>
            <a:chOff x="6518275" y="19684203"/>
            <a:chExt cx="835060" cy="1023935"/>
          </a:xfrm>
        </p:grpSpPr>
        <p:grpSp>
          <p:nvGrpSpPr>
            <p:cNvPr id="417" name="Group 496"/>
            <p:cNvGrpSpPr>
              <a:grpSpLocks/>
            </p:cNvGrpSpPr>
            <p:nvPr/>
          </p:nvGrpSpPr>
          <p:grpSpPr bwMode="auto">
            <a:xfrm>
              <a:off x="6518275" y="19684203"/>
              <a:ext cx="826645" cy="1023935"/>
              <a:chOff x="1321" y="10"/>
              <a:chExt cx="3122" cy="4310"/>
            </a:xfrm>
            <a:solidFill>
              <a:srgbClr val="BDDEFF"/>
            </a:solidFill>
          </p:grpSpPr>
          <p:sp>
            <p:nvSpPr>
              <p:cNvPr id="419" name="Freeform 296"/>
              <p:cNvSpPr>
                <a:spLocks/>
              </p:cNvSpPr>
              <p:nvPr/>
            </p:nvSpPr>
            <p:spPr bwMode="auto">
              <a:xfrm>
                <a:off x="1321" y="10"/>
                <a:ext cx="3119" cy="4306"/>
              </a:xfrm>
              <a:custGeom>
                <a:avLst/>
                <a:gdLst/>
                <a:ahLst/>
                <a:cxnLst>
                  <a:cxn ang="0">
                    <a:pos x="3266" y="285"/>
                  </a:cxn>
                  <a:cxn ang="0">
                    <a:pos x="3418" y="622"/>
                  </a:cxn>
                  <a:cxn ang="0">
                    <a:pos x="3573" y="939"/>
                  </a:cxn>
                  <a:cxn ang="0">
                    <a:pos x="3732" y="1237"/>
                  </a:cxn>
                  <a:cxn ang="0">
                    <a:pos x="4022" y="1729"/>
                  </a:cxn>
                  <a:cxn ang="0">
                    <a:pos x="4348" y="2217"/>
                  </a:cxn>
                  <a:cxn ang="0">
                    <a:pos x="4669" y="2654"/>
                  </a:cxn>
                  <a:cxn ang="0">
                    <a:pos x="4979" y="3050"/>
                  </a:cxn>
                  <a:cxn ang="0">
                    <a:pos x="5270" y="3413"/>
                  </a:cxn>
                  <a:cxn ang="0">
                    <a:pos x="5536" y="3754"/>
                  </a:cxn>
                  <a:cxn ang="0">
                    <a:pos x="5769" y="4086"/>
                  </a:cxn>
                  <a:cxn ang="0">
                    <a:pos x="5963" y="4414"/>
                  </a:cxn>
                  <a:cxn ang="0">
                    <a:pos x="6111" y="4752"/>
                  </a:cxn>
                  <a:cxn ang="0">
                    <a:pos x="6204" y="5109"/>
                  </a:cxn>
                  <a:cxn ang="0">
                    <a:pos x="6234" y="5376"/>
                  </a:cxn>
                  <a:cxn ang="0">
                    <a:pos x="6233" y="5655"/>
                  </a:cxn>
                  <a:cxn ang="0">
                    <a:pos x="6188" y="6047"/>
                  </a:cxn>
                  <a:cxn ang="0">
                    <a:pos x="6096" y="6422"/>
                  </a:cxn>
                  <a:cxn ang="0">
                    <a:pos x="5962" y="6778"/>
                  </a:cxn>
                  <a:cxn ang="0">
                    <a:pos x="5785" y="7112"/>
                  </a:cxn>
                  <a:cxn ang="0">
                    <a:pos x="5571" y="7420"/>
                  </a:cxn>
                  <a:cxn ang="0">
                    <a:pos x="5324" y="7700"/>
                  </a:cxn>
                  <a:cxn ang="0">
                    <a:pos x="5043" y="7948"/>
                  </a:cxn>
                  <a:cxn ang="0">
                    <a:pos x="4735" y="8161"/>
                  </a:cxn>
                  <a:cxn ang="0">
                    <a:pos x="4402" y="8338"/>
                  </a:cxn>
                  <a:cxn ang="0">
                    <a:pos x="4045" y="8472"/>
                  </a:cxn>
                  <a:cxn ang="0">
                    <a:pos x="3670" y="8564"/>
                  </a:cxn>
                  <a:cxn ang="0">
                    <a:pos x="3278" y="8609"/>
                  </a:cxn>
                  <a:cxn ang="0">
                    <a:pos x="2878" y="8603"/>
                  </a:cxn>
                  <a:cxn ang="0">
                    <a:pos x="2490" y="8549"/>
                  </a:cxn>
                  <a:cxn ang="0">
                    <a:pos x="2118" y="8449"/>
                  </a:cxn>
                  <a:cxn ang="0">
                    <a:pos x="1766" y="8305"/>
                  </a:cxn>
                  <a:cxn ang="0">
                    <a:pos x="1437" y="8122"/>
                  </a:cxn>
                  <a:cxn ang="0">
                    <a:pos x="1135" y="7901"/>
                  </a:cxn>
                  <a:cxn ang="0">
                    <a:pos x="860" y="7646"/>
                  </a:cxn>
                  <a:cxn ang="0">
                    <a:pos x="619" y="7361"/>
                  </a:cxn>
                  <a:cxn ang="0">
                    <a:pos x="412" y="7046"/>
                  </a:cxn>
                  <a:cxn ang="0">
                    <a:pos x="244" y="6708"/>
                  </a:cxn>
                  <a:cxn ang="0">
                    <a:pos x="118" y="6348"/>
                  </a:cxn>
                  <a:cxn ang="0">
                    <a:pos x="35" y="5969"/>
                  </a:cxn>
                  <a:cxn ang="0">
                    <a:pos x="1" y="5575"/>
                  </a:cxn>
                  <a:cxn ang="0">
                    <a:pos x="18" y="5185"/>
                  </a:cxn>
                  <a:cxn ang="0">
                    <a:pos x="90" y="4828"/>
                  </a:cxn>
                  <a:cxn ang="0">
                    <a:pos x="212" y="4494"/>
                  </a:cxn>
                  <a:cxn ang="0">
                    <a:pos x="380" y="4173"/>
                  </a:cxn>
                  <a:cxn ang="0">
                    <a:pos x="589" y="3854"/>
                  </a:cxn>
                  <a:cxn ang="0">
                    <a:pos x="834" y="3524"/>
                  </a:cxn>
                  <a:cxn ang="0">
                    <a:pos x="1109" y="3173"/>
                  </a:cxn>
                  <a:cxn ang="0">
                    <a:pos x="1410" y="2791"/>
                  </a:cxn>
                  <a:cxn ang="0">
                    <a:pos x="1734" y="2364"/>
                  </a:cxn>
                  <a:cxn ang="0">
                    <a:pos x="2074" y="1883"/>
                  </a:cxn>
                  <a:cxn ang="0">
                    <a:pos x="2320" y="1507"/>
                  </a:cxn>
                  <a:cxn ang="0">
                    <a:pos x="2499" y="1217"/>
                  </a:cxn>
                  <a:cxn ang="0">
                    <a:pos x="2678" y="908"/>
                  </a:cxn>
                  <a:cxn ang="0">
                    <a:pos x="2859" y="577"/>
                  </a:cxn>
                  <a:cxn ang="0">
                    <a:pos x="3040" y="223"/>
                  </a:cxn>
                </a:cxnLst>
                <a:rect l="0" t="0" r="r" b="b"/>
                <a:pathLst>
                  <a:path w="6237" h="8612">
                    <a:moveTo>
                      <a:pt x="3149" y="0"/>
                    </a:moveTo>
                    <a:lnTo>
                      <a:pt x="3178" y="72"/>
                    </a:lnTo>
                    <a:lnTo>
                      <a:pt x="3207" y="143"/>
                    </a:lnTo>
                    <a:lnTo>
                      <a:pt x="3237" y="215"/>
                    </a:lnTo>
                    <a:lnTo>
                      <a:pt x="3266" y="285"/>
                    </a:lnTo>
                    <a:lnTo>
                      <a:pt x="3296" y="353"/>
                    </a:lnTo>
                    <a:lnTo>
                      <a:pt x="3326" y="422"/>
                    </a:lnTo>
                    <a:lnTo>
                      <a:pt x="3357" y="490"/>
                    </a:lnTo>
                    <a:lnTo>
                      <a:pt x="3387" y="556"/>
                    </a:lnTo>
                    <a:lnTo>
                      <a:pt x="3418" y="622"/>
                    </a:lnTo>
                    <a:lnTo>
                      <a:pt x="3448" y="687"/>
                    </a:lnTo>
                    <a:lnTo>
                      <a:pt x="3479" y="751"/>
                    </a:lnTo>
                    <a:lnTo>
                      <a:pt x="3510" y="815"/>
                    </a:lnTo>
                    <a:lnTo>
                      <a:pt x="3542" y="877"/>
                    </a:lnTo>
                    <a:lnTo>
                      <a:pt x="3573" y="939"/>
                    </a:lnTo>
                    <a:lnTo>
                      <a:pt x="3605" y="1000"/>
                    </a:lnTo>
                    <a:lnTo>
                      <a:pt x="3636" y="1060"/>
                    </a:lnTo>
                    <a:lnTo>
                      <a:pt x="3668" y="1120"/>
                    </a:lnTo>
                    <a:lnTo>
                      <a:pt x="3699" y="1179"/>
                    </a:lnTo>
                    <a:lnTo>
                      <a:pt x="3732" y="1237"/>
                    </a:lnTo>
                    <a:lnTo>
                      <a:pt x="3764" y="1295"/>
                    </a:lnTo>
                    <a:lnTo>
                      <a:pt x="3828" y="1407"/>
                    </a:lnTo>
                    <a:lnTo>
                      <a:pt x="3893" y="1517"/>
                    </a:lnTo>
                    <a:lnTo>
                      <a:pt x="3957" y="1625"/>
                    </a:lnTo>
                    <a:lnTo>
                      <a:pt x="4022" y="1729"/>
                    </a:lnTo>
                    <a:lnTo>
                      <a:pt x="4087" y="1832"/>
                    </a:lnTo>
                    <a:lnTo>
                      <a:pt x="4153" y="1932"/>
                    </a:lnTo>
                    <a:lnTo>
                      <a:pt x="4217" y="2029"/>
                    </a:lnTo>
                    <a:lnTo>
                      <a:pt x="4283" y="2125"/>
                    </a:lnTo>
                    <a:lnTo>
                      <a:pt x="4348" y="2217"/>
                    </a:lnTo>
                    <a:lnTo>
                      <a:pt x="4412" y="2309"/>
                    </a:lnTo>
                    <a:lnTo>
                      <a:pt x="4476" y="2398"/>
                    </a:lnTo>
                    <a:lnTo>
                      <a:pt x="4541" y="2485"/>
                    </a:lnTo>
                    <a:lnTo>
                      <a:pt x="4605" y="2571"/>
                    </a:lnTo>
                    <a:lnTo>
                      <a:pt x="4669" y="2654"/>
                    </a:lnTo>
                    <a:lnTo>
                      <a:pt x="4732" y="2736"/>
                    </a:lnTo>
                    <a:lnTo>
                      <a:pt x="4794" y="2817"/>
                    </a:lnTo>
                    <a:lnTo>
                      <a:pt x="4857" y="2896"/>
                    </a:lnTo>
                    <a:lnTo>
                      <a:pt x="4918" y="2973"/>
                    </a:lnTo>
                    <a:lnTo>
                      <a:pt x="4979" y="3050"/>
                    </a:lnTo>
                    <a:lnTo>
                      <a:pt x="5039" y="3124"/>
                    </a:lnTo>
                    <a:lnTo>
                      <a:pt x="5098" y="3199"/>
                    </a:lnTo>
                    <a:lnTo>
                      <a:pt x="5156" y="3271"/>
                    </a:lnTo>
                    <a:lnTo>
                      <a:pt x="5213" y="3342"/>
                    </a:lnTo>
                    <a:lnTo>
                      <a:pt x="5270" y="3413"/>
                    </a:lnTo>
                    <a:lnTo>
                      <a:pt x="5326" y="3483"/>
                    </a:lnTo>
                    <a:lnTo>
                      <a:pt x="5380" y="3552"/>
                    </a:lnTo>
                    <a:lnTo>
                      <a:pt x="5432" y="3620"/>
                    </a:lnTo>
                    <a:lnTo>
                      <a:pt x="5485" y="3688"/>
                    </a:lnTo>
                    <a:lnTo>
                      <a:pt x="5536" y="3754"/>
                    </a:lnTo>
                    <a:lnTo>
                      <a:pt x="5586" y="3821"/>
                    </a:lnTo>
                    <a:lnTo>
                      <a:pt x="5634" y="3888"/>
                    </a:lnTo>
                    <a:lnTo>
                      <a:pt x="5680" y="3954"/>
                    </a:lnTo>
                    <a:lnTo>
                      <a:pt x="5726" y="4020"/>
                    </a:lnTo>
                    <a:lnTo>
                      <a:pt x="5769" y="4086"/>
                    </a:lnTo>
                    <a:lnTo>
                      <a:pt x="5812" y="4151"/>
                    </a:lnTo>
                    <a:lnTo>
                      <a:pt x="5852" y="4217"/>
                    </a:lnTo>
                    <a:lnTo>
                      <a:pt x="5890" y="4282"/>
                    </a:lnTo>
                    <a:lnTo>
                      <a:pt x="5928" y="4348"/>
                    </a:lnTo>
                    <a:lnTo>
                      <a:pt x="5963" y="4414"/>
                    </a:lnTo>
                    <a:lnTo>
                      <a:pt x="5997" y="4481"/>
                    </a:lnTo>
                    <a:lnTo>
                      <a:pt x="6028" y="4548"/>
                    </a:lnTo>
                    <a:lnTo>
                      <a:pt x="6057" y="4616"/>
                    </a:lnTo>
                    <a:lnTo>
                      <a:pt x="6085" y="4683"/>
                    </a:lnTo>
                    <a:lnTo>
                      <a:pt x="6111" y="4752"/>
                    </a:lnTo>
                    <a:lnTo>
                      <a:pt x="6134" y="4821"/>
                    </a:lnTo>
                    <a:lnTo>
                      <a:pt x="6155" y="4892"/>
                    </a:lnTo>
                    <a:lnTo>
                      <a:pt x="6174" y="4964"/>
                    </a:lnTo>
                    <a:lnTo>
                      <a:pt x="6190" y="5036"/>
                    </a:lnTo>
                    <a:lnTo>
                      <a:pt x="6204" y="5109"/>
                    </a:lnTo>
                    <a:lnTo>
                      <a:pt x="6216" y="5184"/>
                    </a:lnTo>
                    <a:lnTo>
                      <a:pt x="6225" y="5259"/>
                    </a:lnTo>
                    <a:lnTo>
                      <a:pt x="6228" y="5298"/>
                    </a:lnTo>
                    <a:lnTo>
                      <a:pt x="6232" y="5336"/>
                    </a:lnTo>
                    <a:lnTo>
                      <a:pt x="6234" y="5376"/>
                    </a:lnTo>
                    <a:lnTo>
                      <a:pt x="6235" y="5415"/>
                    </a:lnTo>
                    <a:lnTo>
                      <a:pt x="6236" y="5455"/>
                    </a:lnTo>
                    <a:lnTo>
                      <a:pt x="6237" y="5495"/>
                    </a:lnTo>
                    <a:lnTo>
                      <a:pt x="6236" y="5575"/>
                    </a:lnTo>
                    <a:lnTo>
                      <a:pt x="6233" y="5655"/>
                    </a:lnTo>
                    <a:lnTo>
                      <a:pt x="6227" y="5735"/>
                    </a:lnTo>
                    <a:lnTo>
                      <a:pt x="6221" y="5814"/>
                    </a:lnTo>
                    <a:lnTo>
                      <a:pt x="6212" y="5892"/>
                    </a:lnTo>
                    <a:lnTo>
                      <a:pt x="6201" y="5969"/>
                    </a:lnTo>
                    <a:lnTo>
                      <a:pt x="6188" y="6047"/>
                    </a:lnTo>
                    <a:lnTo>
                      <a:pt x="6174" y="6123"/>
                    </a:lnTo>
                    <a:lnTo>
                      <a:pt x="6157" y="6199"/>
                    </a:lnTo>
                    <a:lnTo>
                      <a:pt x="6138" y="6274"/>
                    </a:lnTo>
                    <a:lnTo>
                      <a:pt x="6118" y="6348"/>
                    </a:lnTo>
                    <a:lnTo>
                      <a:pt x="6096" y="6422"/>
                    </a:lnTo>
                    <a:lnTo>
                      <a:pt x="6073" y="6495"/>
                    </a:lnTo>
                    <a:lnTo>
                      <a:pt x="6047" y="6567"/>
                    </a:lnTo>
                    <a:lnTo>
                      <a:pt x="6021" y="6638"/>
                    </a:lnTo>
                    <a:lnTo>
                      <a:pt x="5992" y="6708"/>
                    </a:lnTo>
                    <a:lnTo>
                      <a:pt x="5962" y="6778"/>
                    </a:lnTo>
                    <a:lnTo>
                      <a:pt x="5929" y="6846"/>
                    </a:lnTo>
                    <a:lnTo>
                      <a:pt x="5896" y="6914"/>
                    </a:lnTo>
                    <a:lnTo>
                      <a:pt x="5860" y="6981"/>
                    </a:lnTo>
                    <a:lnTo>
                      <a:pt x="5824" y="7046"/>
                    </a:lnTo>
                    <a:lnTo>
                      <a:pt x="5785" y="7112"/>
                    </a:lnTo>
                    <a:lnTo>
                      <a:pt x="5746" y="7175"/>
                    </a:lnTo>
                    <a:lnTo>
                      <a:pt x="5704" y="7239"/>
                    </a:lnTo>
                    <a:lnTo>
                      <a:pt x="5661" y="7300"/>
                    </a:lnTo>
                    <a:lnTo>
                      <a:pt x="5617" y="7361"/>
                    </a:lnTo>
                    <a:lnTo>
                      <a:pt x="5571" y="7420"/>
                    </a:lnTo>
                    <a:lnTo>
                      <a:pt x="5525" y="7479"/>
                    </a:lnTo>
                    <a:lnTo>
                      <a:pt x="5476" y="7535"/>
                    </a:lnTo>
                    <a:lnTo>
                      <a:pt x="5427" y="7591"/>
                    </a:lnTo>
                    <a:lnTo>
                      <a:pt x="5376" y="7646"/>
                    </a:lnTo>
                    <a:lnTo>
                      <a:pt x="5324" y="7700"/>
                    </a:lnTo>
                    <a:lnTo>
                      <a:pt x="5270" y="7752"/>
                    </a:lnTo>
                    <a:lnTo>
                      <a:pt x="5215" y="7803"/>
                    </a:lnTo>
                    <a:lnTo>
                      <a:pt x="5159" y="7852"/>
                    </a:lnTo>
                    <a:lnTo>
                      <a:pt x="5102" y="7901"/>
                    </a:lnTo>
                    <a:lnTo>
                      <a:pt x="5043" y="7948"/>
                    </a:lnTo>
                    <a:lnTo>
                      <a:pt x="4984" y="7993"/>
                    </a:lnTo>
                    <a:lnTo>
                      <a:pt x="4923" y="8038"/>
                    </a:lnTo>
                    <a:lnTo>
                      <a:pt x="4862" y="8080"/>
                    </a:lnTo>
                    <a:lnTo>
                      <a:pt x="4799" y="8122"/>
                    </a:lnTo>
                    <a:lnTo>
                      <a:pt x="4735" y="8161"/>
                    </a:lnTo>
                    <a:lnTo>
                      <a:pt x="4671" y="8200"/>
                    </a:lnTo>
                    <a:lnTo>
                      <a:pt x="4604" y="8237"/>
                    </a:lnTo>
                    <a:lnTo>
                      <a:pt x="4538" y="8272"/>
                    </a:lnTo>
                    <a:lnTo>
                      <a:pt x="4470" y="8305"/>
                    </a:lnTo>
                    <a:lnTo>
                      <a:pt x="4402" y="8338"/>
                    </a:lnTo>
                    <a:lnTo>
                      <a:pt x="4332" y="8368"/>
                    </a:lnTo>
                    <a:lnTo>
                      <a:pt x="4262" y="8397"/>
                    </a:lnTo>
                    <a:lnTo>
                      <a:pt x="4191" y="8423"/>
                    </a:lnTo>
                    <a:lnTo>
                      <a:pt x="4118" y="8449"/>
                    </a:lnTo>
                    <a:lnTo>
                      <a:pt x="4045" y="8472"/>
                    </a:lnTo>
                    <a:lnTo>
                      <a:pt x="3972" y="8494"/>
                    </a:lnTo>
                    <a:lnTo>
                      <a:pt x="3897" y="8514"/>
                    </a:lnTo>
                    <a:lnTo>
                      <a:pt x="3823" y="8533"/>
                    </a:lnTo>
                    <a:lnTo>
                      <a:pt x="3746" y="8549"/>
                    </a:lnTo>
                    <a:lnTo>
                      <a:pt x="3670" y="8564"/>
                    </a:lnTo>
                    <a:lnTo>
                      <a:pt x="3593" y="8577"/>
                    </a:lnTo>
                    <a:lnTo>
                      <a:pt x="3515" y="8588"/>
                    </a:lnTo>
                    <a:lnTo>
                      <a:pt x="3437" y="8597"/>
                    </a:lnTo>
                    <a:lnTo>
                      <a:pt x="3358" y="8603"/>
                    </a:lnTo>
                    <a:lnTo>
                      <a:pt x="3278" y="8609"/>
                    </a:lnTo>
                    <a:lnTo>
                      <a:pt x="3199" y="8612"/>
                    </a:lnTo>
                    <a:lnTo>
                      <a:pt x="3118" y="8612"/>
                    </a:lnTo>
                    <a:lnTo>
                      <a:pt x="3038" y="8612"/>
                    </a:lnTo>
                    <a:lnTo>
                      <a:pt x="2958" y="8609"/>
                    </a:lnTo>
                    <a:lnTo>
                      <a:pt x="2878" y="8603"/>
                    </a:lnTo>
                    <a:lnTo>
                      <a:pt x="2799" y="8597"/>
                    </a:lnTo>
                    <a:lnTo>
                      <a:pt x="2721" y="8588"/>
                    </a:lnTo>
                    <a:lnTo>
                      <a:pt x="2643" y="8577"/>
                    </a:lnTo>
                    <a:lnTo>
                      <a:pt x="2566" y="8564"/>
                    </a:lnTo>
                    <a:lnTo>
                      <a:pt x="2490" y="8549"/>
                    </a:lnTo>
                    <a:lnTo>
                      <a:pt x="2414" y="8533"/>
                    </a:lnTo>
                    <a:lnTo>
                      <a:pt x="2339" y="8514"/>
                    </a:lnTo>
                    <a:lnTo>
                      <a:pt x="2264" y="8494"/>
                    </a:lnTo>
                    <a:lnTo>
                      <a:pt x="2191" y="8472"/>
                    </a:lnTo>
                    <a:lnTo>
                      <a:pt x="2118" y="8449"/>
                    </a:lnTo>
                    <a:lnTo>
                      <a:pt x="2045" y="8423"/>
                    </a:lnTo>
                    <a:lnTo>
                      <a:pt x="1974" y="8397"/>
                    </a:lnTo>
                    <a:lnTo>
                      <a:pt x="1904" y="8368"/>
                    </a:lnTo>
                    <a:lnTo>
                      <a:pt x="1835" y="8338"/>
                    </a:lnTo>
                    <a:lnTo>
                      <a:pt x="1766" y="8305"/>
                    </a:lnTo>
                    <a:lnTo>
                      <a:pt x="1698" y="8272"/>
                    </a:lnTo>
                    <a:lnTo>
                      <a:pt x="1632" y="8237"/>
                    </a:lnTo>
                    <a:lnTo>
                      <a:pt x="1566" y="8200"/>
                    </a:lnTo>
                    <a:lnTo>
                      <a:pt x="1501" y="8161"/>
                    </a:lnTo>
                    <a:lnTo>
                      <a:pt x="1437" y="8122"/>
                    </a:lnTo>
                    <a:lnTo>
                      <a:pt x="1375" y="8080"/>
                    </a:lnTo>
                    <a:lnTo>
                      <a:pt x="1313" y="8038"/>
                    </a:lnTo>
                    <a:lnTo>
                      <a:pt x="1253" y="7993"/>
                    </a:lnTo>
                    <a:lnTo>
                      <a:pt x="1193" y="7948"/>
                    </a:lnTo>
                    <a:lnTo>
                      <a:pt x="1135" y="7901"/>
                    </a:lnTo>
                    <a:lnTo>
                      <a:pt x="1077" y="7852"/>
                    </a:lnTo>
                    <a:lnTo>
                      <a:pt x="1021" y="7803"/>
                    </a:lnTo>
                    <a:lnTo>
                      <a:pt x="966" y="7752"/>
                    </a:lnTo>
                    <a:lnTo>
                      <a:pt x="912" y="7700"/>
                    </a:lnTo>
                    <a:lnTo>
                      <a:pt x="860" y="7646"/>
                    </a:lnTo>
                    <a:lnTo>
                      <a:pt x="809" y="7591"/>
                    </a:lnTo>
                    <a:lnTo>
                      <a:pt x="760" y="7535"/>
                    </a:lnTo>
                    <a:lnTo>
                      <a:pt x="711" y="7479"/>
                    </a:lnTo>
                    <a:lnTo>
                      <a:pt x="665" y="7420"/>
                    </a:lnTo>
                    <a:lnTo>
                      <a:pt x="619" y="7361"/>
                    </a:lnTo>
                    <a:lnTo>
                      <a:pt x="575" y="7300"/>
                    </a:lnTo>
                    <a:lnTo>
                      <a:pt x="532" y="7239"/>
                    </a:lnTo>
                    <a:lnTo>
                      <a:pt x="491" y="7175"/>
                    </a:lnTo>
                    <a:lnTo>
                      <a:pt x="451" y="7112"/>
                    </a:lnTo>
                    <a:lnTo>
                      <a:pt x="412" y="7046"/>
                    </a:lnTo>
                    <a:lnTo>
                      <a:pt x="376" y="6981"/>
                    </a:lnTo>
                    <a:lnTo>
                      <a:pt x="341" y="6914"/>
                    </a:lnTo>
                    <a:lnTo>
                      <a:pt x="307" y="6846"/>
                    </a:lnTo>
                    <a:lnTo>
                      <a:pt x="274" y="6778"/>
                    </a:lnTo>
                    <a:lnTo>
                      <a:pt x="244" y="6708"/>
                    </a:lnTo>
                    <a:lnTo>
                      <a:pt x="215" y="6638"/>
                    </a:lnTo>
                    <a:lnTo>
                      <a:pt x="189" y="6567"/>
                    </a:lnTo>
                    <a:lnTo>
                      <a:pt x="163" y="6495"/>
                    </a:lnTo>
                    <a:lnTo>
                      <a:pt x="140" y="6422"/>
                    </a:lnTo>
                    <a:lnTo>
                      <a:pt x="118" y="6348"/>
                    </a:lnTo>
                    <a:lnTo>
                      <a:pt x="98" y="6274"/>
                    </a:lnTo>
                    <a:lnTo>
                      <a:pt x="79" y="6199"/>
                    </a:lnTo>
                    <a:lnTo>
                      <a:pt x="63" y="6123"/>
                    </a:lnTo>
                    <a:lnTo>
                      <a:pt x="48" y="6047"/>
                    </a:lnTo>
                    <a:lnTo>
                      <a:pt x="35" y="5969"/>
                    </a:lnTo>
                    <a:lnTo>
                      <a:pt x="24" y="5892"/>
                    </a:lnTo>
                    <a:lnTo>
                      <a:pt x="15" y="5814"/>
                    </a:lnTo>
                    <a:lnTo>
                      <a:pt x="9" y="5735"/>
                    </a:lnTo>
                    <a:lnTo>
                      <a:pt x="3" y="5655"/>
                    </a:lnTo>
                    <a:lnTo>
                      <a:pt x="1" y="5575"/>
                    </a:lnTo>
                    <a:lnTo>
                      <a:pt x="0" y="5495"/>
                    </a:lnTo>
                    <a:lnTo>
                      <a:pt x="1" y="5415"/>
                    </a:lnTo>
                    <a:lnTo>
                      <a:pt x="4" y="5337"/>
                    </a:lnTo>
                    <a:lnTo>
                      <a:pt x="10" y="5260"/>
                    </a:lnTo>
                    <a:lnTo>
                      <a:pt x="18" y="5185"/>
                    </a:lnTo>
                    <a:lnTo>
                      <a:pt x="28" y="5111"/>
                    </a:lnTo>
                    <a:lnTo>
                      <a:pt x="40" y="5039"/>
                    </a:lnTo>
                    <a:lnTo>
                      <a:pt x="55" y="4967"/>
                    </a:lnTo>
                    <a:lnTo>
                      <a:pt x="71" y="4897"/>
                    </a:lnTo>
                    <a:lnTo>
                      <a:pt x="90" y="4828"/>
                    </a:lnTo>
                    <a:lnTo>
                      <a:pt x="111" y="4760"/>
                    </a:lnTo>
                    <a:lnTo>
                      <a:pt x="133" y="4692"/>
                    </a:lnTo>
                    <a:lnTo>
                      <a:pt x="158" y="4626"/>
                    </a:lnTo>
                    <a:lnTo>
                      <a:pt x="184" y="4560"/>
                    </a:lnTo>
                    <a:lnTo>
                      <a:pt x="212" y="4494"/>
                    </a:lnTo>
                    <a:lnTo>
                      <a:pt x="242" y="4430"/>
                    </a:lnTo>
                    <a:lnTo>
                      <a:pt x="274" y="4366"/>
                    </a:lnTo>
                    <a:lnTo>
                      <a:pt x="308" y="4301"/>
                    </a:lnTo>
                    <a:lnTo>
                      <a:pt x="343" y="4238"/>
                    </a:lnTo>
                    <a:lnTo>
                      <a:pt x="380" y="4173"/>
                    </a:lnTo>
                    <a:lnTo>
                      <a:pt x="419" y="4110"/>
                    </a:lnTo>
                    <a:lnTo>
                      <a:pt x="459" y="4047"/>
                    </a:lnTo>
                    <a:lnTo>
                      <a:pt x="501" y="3982"/>
                    </a:lnTo>
                    <a:lnTo>
                      <a:pt x="544" y="3919"/>
                    </a:lnTo>
                    <a:lnTo>
                      <a:pt x="589" y="3854"/>
                    </a:lnTo>
                    <a:lnTo>
                      <a:pt x="635" y="3789"/>
                    </a:lnTo>
                    <a:lnTo>
                      <a:pt x="682" y="3724"/>
                    </a:lnTo>
                    <a:lnTo>
                      <a:pt x="731" y="3658"/>
                    </a:lnTo>
                    <a:lnTo>
                      <a:pt x="781" y="3592"/>
                    </a:lnTo>
                    <a:lnTo>
                      <a:pt x="834" y="3524"/>
                    </a:lnTo>
                    <a:lnTo>
                      <a:pt x="886" y="3456"/>
                    </a:lnTo>
                    <a:lnTo>
                      <a:pt x="940" y="3388"/>
                    </a:lnTo>
                    <a:lnTo>
                      <a:pt x="995" y="3318"/>
                    </a:lnTo>
                    <a:lnTo>
                      <a:pt x="1051" y="3246"/>
                    </a:lnTo>
                    <a:lnTo>
                      <a:pt x="1109" y="3173"/>
                    </a:lnTo>
                    <a:lnTo>
                      <a:pt x="1167" y="3100"/>
                    </a:lnTo>
                    <a:lnTo>
                      <a:pt x="1227" y="3025"/>
                    </a:lnTo>
                    <a:lnTo>
                      <a:pt x="1287" y="2949"/>
                    </a:lnTo>
                    <a:lnTo>
                      <a:pt x="1348" y="2870"/>
                    </a:lnTo>
                    <a:lnTo>
                      <a:pt x="1410" y="2791"/>
                    </a:lnTo>
                    <a:lnTo>
                      <a:pt x="1474" y="2708"/>
                    </a:lnTo>
                    <a:lnTo>
                      <a:pt x="1538" y="2625"/>
                    </a:lnTo>
                    <a:lnTo>
                      <a:pt x="1603" y="2541"/>
                    </a:lnTo>
                    <a:lnTo>
                      <a:pt x="1668" y="2453"/>
                    </a:lnTo>
                    <a:lnTo>
                      <a:pt x="1734" y="2364"/>
                    </a:lnTo>
                    <a:lnTo>
                      <a:pt x="1801" y="2272"/>
                    </a:lnTo>
                    <a:lnTo>
                      <a:pt x="1868" y="2178"/>
                    </a:lnTo>
                    <a:lnTo>
                      <a:pt x="1936" y="2083"/>
                    </a:lnTo>
                    <a:lnTo>
                      <a:pt x="2005" y="1984"/>
                    </a:lnTo>
                    <a:lnTo>
                      <a:pt x="2074" y="1883"/>
                    </a:lnTo>
                    <a:lnTo>
                      <a:pt x="2144" y="1778"/>
                    </a:lnTo>
                    <a:lnTo>
                      <a:pt x="2214" y="1673"/>
                    </a:lnTo>
                    <a:lnTo>
                      <a:pt x="2250" y="1618"/>
                    </a:lnTo>
                    <a:lnTo>
                      <a:pt x="2285" y="1563"/>
                    </a:lnTo>
                    <a:lnTo>
                      <a:pt x="2320" y="1507"/>
                    </a:lnTo>
                    <a:lnTo>
                      <a:pt x="2355" y="1450"/>
                    </a:lnTo>
                    <a:lnTo>
                      <a:pt x="2391" y="1394"/>
                    </a:lnTo>
                    <a:lnTo>
                      <a:pt x="2427" y="1336"/>
                    </a:lnTo>
                    <a:lnTo>
                      <a:pt x="2463" y="1277"/>
                    </a:lnTo>
                    <a:lnTo>
                      <a:pt x="2499" y="1217"/>
                    </a:lnTo>
                    <a:lnTo>
                      <a:pt x="2534" y="1157"/>
                    </a:lnTo>
                    <a:lnTo>
                      <a:pt x="2570" y="1096"/>
                    </a:lnTo>
                    <a:lnTo>
                      <a:pt x="2607" y="1034"/>
                    </a:lnTo>
                    <a:lnTo>
                      <a:pt x="2642" y="971"/>
                    </a:lnTo>
                    <a:lnTo>
                      <a:pt x="2678" y="908"/>
                    </a:lnTo>
                    <a:lnTo>
                      <a:pt x="2714" y="844"/>
                    </a:lnTo>
                    <a:lnTo>
                      <a:pt x="2750" y="778"/>
                    </a:lnTo>
                    <a:lnTo>
                      <a:pt x="2787" y="711"/>
                    </a:lnTo>
                    <a:lnTo>
                      <a:pt x="2823" y="645"/>
                    </a:lnTo>
                    <a:lnTo>
                      <a:pt x="2859" y="577"/>
                    </a:lnTo>
                    <a:lnTo>
                      <a:pt x="2896" y="508"/>
                    </a:lnTo>
                    <a:lnTo>
                      <a:pt x="2931" y="438"/>
                    </a:lnTo>
                    <a:lnTo>
                      <a:pt x="2968" y="367"/>
                    </a:lnTo>
                    <a:lnTo>
                      <a:pt x="3003" y="296"/>
                    </a:lnTo>
                    <a:lnTo>
                      <a:pt x="3040" y="223"/>
                    </a:lnTo>
                    <a:lnTo>
                      <a:pt x="3077" y="150"/>
                    </a:lnTo>
                    <a:lnTo>
                      <a:pt x="3112" y="76"/>
                    </a:lnTo>
                    <a:lnTo>
                      <a:pt x="314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0" name="Freeform 297"/>
              <p:cNvSpPr>
                <a:spLocks/>
              </p:cNvSpPr>
              <p:nvPr/>
            </p:nvSpPr>
            <p:spPr bwMode="auto">
              <a:xfrm>
                <a:off x="2906" y="44"/>
                <a:ext cx="22" cy="39"/>
              </a:xfrm>
              <a:custGeom>
                <a:avLst/>
                <a:gdLst/>
                <a:ahLst/>
                <a:cxnLst>
                  <a:cxn ang="0">
                    <a:pos x="0" y="7"/>
                  </a:cxn>
                  <a:cxn ang="0">
                    <a:pos x="15" y="0"/>
                  </a:cxn>
                  <a:cxn ang="0">
                    <a:pos x="45" y="72"/>
                  </a:cxn>
                  <a:cxn ang="0">
                    <a:pos x="30" y="78"/>
                  </a:cxn>
                  <a:cxn ang="0">
                    <a:pos x="0" y="7"/>
                  </a:cxn>
                </a:cxnLst>
                <a:rect l="0" t="0" r="r" b="b"/>
                <a:pathLst>
                  <a:path w="45" h="78">
                    <a:moveTo>
                      <a:pt x="0" y="7"/>
                    </a:moveTo>
                    <a:lnTo>
                      <a:pt x="15" y="0"/>
                    </a:lnTo>
                    <a:lnTo>
                      <a:pt x="45" y="72"/>
                    </a:lnTo>
                    <a:lnTo>
                      <a:pt x="30" y="78"/>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1" name="Freeform 298"/>
              <p:cNvSpPr>
                <a:spLocks/>
              </p:cNvSpPr>
              <p:nvPr/>
            </p:nvSpPr>
            <p:spPr bwMode="auto">
              <a:xfrm>
                <a:off x="2921" y="81"/>
                <a:ext cx="22" cy="38"/>
              </a:xfrm>
              <a:custGeom>
                <a:avLst/>
                <a:gdLst/>
                <a:ahLst/>
                <a:cxnLst>
                  <a:cxn ang="0">
                    <a:pos x="0" y="6"/>
                  </a:cxn>
                  <a:cxn ang="0">
                    <a:pos x="15" y="0"/>
                  </a:cxn>
                  <a:cxn ang="0">
                    <a:pos x="44" y="71"/>
                  </a:cxn>
                  <a:cxn ang="0">
                    <a:pos x="29" y="77"/>
                  </a:cxn>
                  <a:cxn ang="0">
                    <a:pos x="0" y="6"/>
                  </a:cxn>
                </a:cxnLst>
                <a:rect l="0" t="0" r="r" b="b"/>
                <a:pathLst>
                  <a:path w="44" h="77">
                    <a:moveTo>
                      <a:pt x="0" y="6"/>
                    </a:moveTo>
                    <a:lnTo>
                      <a:pt x="15" y="0"/>
                    </a:lnTo>
                    <a:lnTo>
                      <a:pt x="44" y="71"/>
                    </a:lnTo>
                    <a:lnTo>
                      <a:pt x="29" y="77"/>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2" name="Freeform 299"/>
              <p:cNvSpPr>
                <a:spLocks/>
              </p:cNvSpPr>
              <p:nvPr/>
            </p:nvSpPr>
            <p:spPr bwMode="auto">
              <a:xfrm>
                <a:off x="2936" y="116"/>
                <a:ext cx="22" cy="38"/>
              </a:xfrm>
              <a:custGeom>
                <a:avLst/>
                <a:gdLst/>
                <a:ahLst/>
                <a:cxnLst>
                  <a:cxn ang="0">
                    <a:pos x="0" y="6"/>
                  </a:cxn>
                  <a:cxn ang="0">
                    <a:pos x="15" y="0"/>
                  </a:cxn>
                  <a:cxn ang="0">
                    <a:pos x="45" y="69"/>
                  </a:cxn>
                  <a:cxn ang="0">
                    <a:pos x="30" y="76"/>
                  </a:cxn>
                  <a:cxn ang="0">
                    <a:pos x="0" y="6"/>
                  </a:cxn>
                </a:cxnLst>
                <a:rect l="0" t="0" r="r" b="b"/>
                <a:pathLst>
                  <a:path w="45" h="76">
                    <a:moveTo>
                      <a:pt x="0" y="6"/>
                    </a:moveTo>
                    <a:lnTo>
                      <a:pt x="15" y="0"/>
                    </a:lnTo>
                    <a:lnTo>
                      <a:pt x="45" y="69"/>
                    </a:lnTo>
                    <a:lnTo>
                      <a:pt x="30" y="76"/>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3" name="Freeform 300"/>
              <p:cNvSpPr>
                <a:spLocks/>
              </p:cNvSpPr>
              <p:nvPr/>
            </p:nvSpPr>
            <p:spPr bwMode="auto">
              <a:xfrm>
                <a:off x="2951" y="151"/>
                <a:ext cx="22" cy="37"/>
              </a:xfrm>
              <a:custGeom>
                <a:avLst/>
                <a:gdLst/>
                <a:ahLst/>
                <a:cxnLst>
                  <a:cxn ang="0">
                    <a:pos x="0" y="7"/>
                  </a:cxn>
                  <a:cxn ang="0">
                    <a:pos x="15" y="0"/>
                  </a:cxn>
                  <a:cxn ang="0">
                    <a:pos x="45" y="70"/>
                  </a:cxn>
                  <a:cxn ang="0">
                    <a:pos x="30" y="76"/>
                  </a:cxn>
                  <a:cxn ang="0">
                    <a:pos x="0" y="7"/>
                  </a:cxn>
                </a:cxnLst>
                <a:rect l="0" t="0" r="r" b="b"/>
                <a:pathLst>
                  <a:path w="45" h="76">
                    <a:moveTo>
                      <a:pt x="0" y="7"/>
                    </a:moveTo>
                    <a:lnTo>
                      <a:pt x="15" y="0"/>
                    </a:lnTo>
                    <a:lnTo>
                      <a:pt x="45" y="70"/>
                    </a:lnTo>
                    <a:lnTo>
                      <a:pt x="30" y="76"/>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4" name="Freeform 301"/>
              <p:cNvSpPr>
                <a:spLocks/>
              </p:cNvSpPr>
              <p:nvPr/>
            </p:nvSpPr>
            <p:spPr bwMode="auto">
              <a:xfrm>
                <a:off x="2966" y="186"/>
                <a:ext cx="22" cy="37"/>
              </a:xfrm>
              <a:custGeom>
                <a:avLst/>
                <a:gdLst/>
                <a:ahLst/>
                <a:cxnLst>
                  <a:cxn ang="0">
                    <a:pos x="0" y="6"/>
                  </a:cxn>
                  <a:cxn ang="0">
                    <a:pos x="15" y="0"/>
                  </a:cxn>
                  <a:cxn ang="0">
                    <a:pos x="45" y="68"/>
                  </a:cxn>
                  <a:cxn ang="0">
                    <a:pos x="30" y="75"/>
                  </a:cxn>
                  <a:cxn ang="0">
                    <a:pos x="0" y="6"/>
                  </a:cxn>
                </a:cxnLst>
                <a:rect l="0" t="0" r="r" b="b"/>
                <a:pathLst>
                  <a:path w="45" h="75">
                    <a:moveTo>
                      <a:pt x="0" y="6"/>
                    </a:moveTo>
                    <a:lnTo>
                      <a:pt x="15" y="0"/>
                    </a:lnTo>
                    <a:lnTo>
                      <a:pt x="45" y="68"/>
                    </a:lnTo>
                    <a:lnTo>
                      <a:pt x="30" y="75"/>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5" name="Freeform 302"/>
              <p:cNvSpPr>
                <a:spLocks/>
              </p:cNvSpPr>
              <p:nvPr/>
            </p:nvSpPr>
            <p:spPr bwMode="auto">
              <a:xfrm>
                <a:off x="2981" y="220"/>
                <a:ext cx="22" cy="36"/>
              </a:xfrm>
              <a:custGeom>
                <a:avLst/>
                <a:gdLst/>
                <a:ahLst/>
                <a:cxnLst>
                  <a:cxn ang="0">
                    <a:pos x="0" y="7"/>
                  </a:cxn>
                  <a:cxn ang="0">
                    <a:pos x="15" y="0"/>
                  </a:cxn>
                  <a:cxn ang="0">
                    <a:pos x="45" y="68"/>
                  </a:cxn>
                  <a:cxn ang="0">
                    <a:pos x="30" y="73"/>
                  </a:cxn>
                  <a:cxn ang="0">
                    <a:pos x="0" y="7"/>
                  </a:cxn>
                </a:cxnLst>
                <a:rect l="0" t="0" r="r" b="b"/>
                <a:pathLst>
                  <a:path w="45" h="73">
                    <a:moveTo>
                      <a:pt x="0" y="7"/>
                    </a:moveTo>
                    <a:lnTo>
                      <a:pt x="15" y="0"/>
                    </a:lnTo>
                    <a:lnTo>
                      <a:pt x="45" y="68"/>
                    </a:lnTo>
                    <a:lnTo>
                      <a:pt x="30" y="73"/>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6" name="Freeform 303"/>
              <p:cNvSpPr>
                <a:spLocks/>
              </p:cNvSpPr>
              <p:nvPr/>
            </p:nvSpPr>
            <p:spPr bwMode="auto">
              <a:xfrm>
                <a:off x="2996" y="253"/>
                <a:ext cx="22" cy="37"/>
              </a:xfrm>
              <a:custGeom>
                <a:avLst/>
                <a:gdLst/>
                <a:ahLst/>
                <a:cxnLst>
                  <a:cxn ang="0">
                    <a:pos x="0" y="5"/>
                  </a:cxn>
                  <a:cxn ang="0">
                    <a:pos x="15" y="0"/>
                  </a:cxn>
                  <a:cxn ang="0">
                    <a:pos x="45" y="66"/>
                  </a:cxn>
                  <a:cxn ang="0">
                    <a:pos x="31" y="72"/>
                  </a:cxn>
                  <a:cxn ang="0">
                    <a:pos x="0" y="5"/>
                  </a:cxn>
                </a:cxnLst>
                <a:rect l="0" t="0" r="r" b="b"/>
                <a:pathLst>
                  <a:path w="45" h="72">
                    <a:moveTo>
                      <a:pt x="0" y="5"/>
                    </a:moveTo>
                    <a:lnTo>
                      <a:pt x="15" y="0"/>
                    </a:lnTo>
                    <a:lnTo>
                      <a:pt x="45" y="66"/>
                    </a:lnTo>
                    <a:lnTo>
                      <a:pt x="31" y="72"/>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7" name="Freeform 304"/>
              <p:cNvSpPr>
                <a:spLocks/>
              </p:cNvSpPr>
              <p:nvPr/>
            </p:nvSpPr>
            <p:spPr bwMode="auto">
              <a:xfrm>
                <a:off x="3011" y="287"/>
                <a:ext cx="22" cy="36"/>
              </a:xfrm>
              <a:custGeom>
                <a:avLst/>
                <a:gdLst/>
                <a:ahLst/>
                <a:cxnLst>
                  <a:cxn ang="0">
                    <a:pos x="0" y="6"/>
                  </a:cxn>
                  <a:cxn ang="0">
                    <a:pos x="14" y="0"/>
                  </a:cxn>
                  <a:cxn ang="0">
                    <a:pos x="45" y="66"/>
                  </a:cxn>
                  <a:cxn ang="0">
                    <a:pos x="30" y="73"/>
                  </a:cxn>
                  <a:cxn ang="0">
                    <a:pos x="0" y="6"/>
                  </a:cxn>
                </a:cxnLst>
                <a:rect l="0" t="0" r="r" b="b"/>
                <a:pathLst>
                  <a:path w="45" h="73">
                    <a:moveTo>
                      <a:pt x="0" y="6"/>
                    </a:moveTo>
                    <a:lnTo>
                      <a:pt x="14" y="0"/>
                    </a:lnTo>
                    <a:lnTo>
                      <a:pt x="45" y="66"/>
                    </a:lnTo>
                    <a:lnTo>
                      <a:pt x="30" y="73"/>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8" name="Freeform 305"/>
              <p:cNvSpPr>
                <a:spLocks/>
              </p:cNvSpPr>
              <p:nvPr/>
            </p:nvSpPr>
            <p:spPr bwMode="auto">
              <a:xfrm>
                <a:off x="3026" y="320"/>
                <a:ext cx="23" cy="35"/>
              </a:xfrm>
              <a:custGeom>
                <a:avLst/>
                <a:gdLst/>
                <a:ahLst/>
                <a:cxnLst>
                  <a:cxn ang="0">
                    <a:pos x="0" y="7"/>
                  </a:cxn>
                  <a:cxn ang="0">
                    <a:pos x="15" y="0"/>
                  </a:cxn>
                  <a:cxn ang="0">
                    <a:pos x="46" y="65"/>
                  </a:cxn>
                  <a:cxn ang="0">
                    <a:pos x="31" y="71"/>
                  </a:cxn>
                  <a:cxn ang="0">
                    <a:pos x="0" y="7"/>
                  </a:cxn>
                </a:cxnLst>
                <a:rect l="0" t="0" r="r" b="b"/>
                <a:pathLst>
                  <a:path w="46" h="71">
                    <a:moveTo>
                      <a:pt x="0" y="7"/>
                    </a:moveTo>
                    <a:lnTo>
                      <a:pt x="15" y="0"/>
                    </a:lnTo>
                    <a:lnTo>
                      <a:pt x="46" y="65"/>
                    </a:lnTo>
                    <a:lnTo>
                      <a:pt x="31" y="71"/>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9" name="Freeform 306"/>
              <p:cNvSpPr>
                <a:spLocks/>
              </p:cNvSpPr>
              <p:nvPr/>
            </p:nvSpPr>
            <p:spPr bwMode="auto">
              <a:xfrm>
                <a:off x="3042" y="352"/>
                <a:ext cx="22" cy="35"/>
              </a:xfrm>
              <a:custGeom>
                <a:avLst/>
                <a:gdLst/>
                <a:ahLst/>
                <a:cxnLst>
                  <a:cxn ang="0">
                    <a:pos x="0" y="6"/>
                  </a:cxn>
                  <a:cxn ang="0">
                    <a:pos x="15" y="0"/>
                  </a:cxn>
                  <a:cxn ang="0">
                    <a:pos x="45" y="64"/>
                  </a:cxn>
                  <a:cxn ang="0">
                    <a:pos x="32" y="71"/>
                  </a:cxn>
                  <a:cxn ang="0">
                    <a:pos x="0" y="6"/>
                  </a:cxn>
                </a:cxnLst>
                <a:rect l="0" t="0" r="r" b="b"/>
                <a:pathLst>
                  <a:path w="45" h="71">
                    <a:moveTo>
                      <a:pt x="0" y="6"/>
                    </a:moveTo>
                    <a:lnTo>
                      <a:pt x="15" y="0"/>
                    </a:lnTo>
                    <a:lnTo>
                      <a:pt x="45" y="64"/>
                    </a:lnTo>
                    <a:lnTo>
                      <a:pt x="32" y="71"/>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0" name="Freeform 307"/>
              <p:cNvSpPr>
                <a:spLocks/>
              </p:cNvSpPr>
              <p:nvPr/>
            </p:nvSpPr>
            <p:spPr bwMode="auto">
              <a:xfrm>
                <a:off x="3057" y="384"/>
                <a:ext cx="23" cy="35"/>
              </a:xfrm>
              <a:custGeom>
                <a:avLst/>
                <a:gdLst/>
                <a:ahLst/>
                <a:cxnLst>
                  <a:cxn ang="0">
                    <a:pos x="0" y="7"/>
                  </a:cxn>
                  <a:cxn ang="0">
                    <a:pos x="13" y="0"/>
                  </a:cxn>
                  <a:cxn ang="0">
                    <a:pos x="44" y="63"/>
                  </a:cxn>
                  <a:cxn ang="0">
                    <a:pos x="31" y="70"/>
                  </a:cxn>
                  <a:cxn ang="0">
                    <a:pos x="0" y="7"/>
                  </a:cxn>
                </a:cxnLst>
                <a:rect l="0" t="0" r="r" b="b"/>
                <a:pathLst>
                  <a:path w="44" h="70">
                    <a:moveTo>
                      <a:pt x="0" y="7"/>
                    </a:moveTo>
                    <a:lnTo>
                      <a:pt x="13" y="0"/>
                    </a:lnTo>
                    <a:lnTo>
                      <a:pt x="44" y="63"/>
                    </a:lnTo>
                    <a:lnTo>
                      <a:pt x="31" y="70"/>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1" name="Freeform 308"/>
              <p:cNvSpPr>
                <a:spLocks/>
              </p:cNvSpPr>
              <p:nvPr/>
            </p:nvSpPr>
            <p:spPr bwMode="auto">
              <a:xfrm>
                <a:off x="3073" y="416"/>
                <a:ext cx="22" cy="34"/>
              </a:xfrm>
              <a:custGeom>
                <a:avLst/>
                <a:gdLst/>
                <a:ahLst/>
                <a:cxnLst>
                  <a:cxn ang="0">
                    <a:pos x="0" y="7"/>
                  </a:cxn>
                  <a:cxn ang="0">
                    <a:pos x="13" y="0"/>
                  </a:cxn>
                  <a:cxn ang="0">
                    <a:pos x="44" y="63"/>
                  </a:cxn>
                  <a:cxn ang="0">
                    <a:pos x="31" y="69"/>
                  </a:cxn>
                  <a:cxn ang="0">
                    <a:pos x="0" y="7"/>
                  </a:cxn>
                </a:cxnLst>
                <a:rect l="0" t="0" r="r" b="b"/>
                <a:pathLst>
                  <a:path w="44" h="69">
                    <a:moveTo>
                      <a:pt x="0" y="7"/>
                    </a:moveTo>
                    <a:lnTo>
                      <a:pt x="13" y="0"/>
                    </a:lnTo>
                    <a:lnTo>
                      <a:pt x="44" y="63"/>
                    </a:lnTo>
                    <a:lnTo>
                      <a:pt x="31" y="69"/>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2" name="Freeform 309"/>
              <p:cNvSpPr>
                <a:spLocks/>
              </p:cNvSpPr>
              <p:nvPr/>
            </p:nvSpPr>
            <p:spPr bwMode="auto">
              <a:xfrm>
                <a:off x="3088" y="447"/>
                <a:ext cx="23" cy="34"/>
              </a:xfrm>
              <a:custGeom>
                <a:avLst/>
                <a:gdLst/>
                <a:ahLst/>
                <a:cxnLst>
                  <a:cxn ang="0">
                    <a:pos x="0" y="6"/>
                  </a:cxn>
                  <a:cxn ang="0">
                    <a:pos x="13" y="0"/>
                  </a:cxn>
                  <a:cxn ang="0">
                    <a:pos x="45" y="62"/>
                  </a:cxn>
                  <a:cxn ang="0">
                    <a:pos x="31" y="68"/>
                  </a:cxn>
                  <a:cxn ang="0">
                    <a:pos x="0" y="6"/>
                  </a:cxn>
                </a:cxnLst>
                <a:rect l="0" t="0" r="r" b="b"/>
                <a:pathLst>
                  <a:path w="45" h="68">
                    <a:moveTo>
                      <a:pt x="0" y="6"/>
                    </a:moveTo>
                    <a:lnTo>
                      <a:pt x="13" y="0"/>
                    </a:lnTo>
                    <a:lnTo>
                      <a:pt x="45" y="62"/>
                    </a:lnTo>
                    <a:lnTo>
                      <a:pt x="31" y="68"/>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3" name="Freeform 310"/>
              <p:cNvSpPr>
                <a:spLocks/>
              </p:cNvSpPr>
              <p:nvPr/>
            </p:nvSpPr>
            <p:spPr bwMode="auto">
              <a:xfrm>
                <a:off x="3104" y="478"/>
                <a:ext cx="23" cy="34"/>
              </a:xfrm>
              <a:custGeom>
                <a:avLst/>
                <a:gdLst/>
                <a:ahLst/>
                <a:cxnLst>
                  <a:cxn ang="0">
                    <a:pos x="0" y="6"/>
                  </a:cxn>
                  <a:cxn ang="0">
                    <a:pos x="14" y="0"/>
                  </a:cxn>
                  <a:cxn ang="0">
                    <a:pos x="46" y="61"/>
                  </a:cxn>
                  <a:cxn ang="0">
                    <a:pos x="32" y="68"/>
                  </a:cxn>
                  <a:cxn ang="0">
                    <a:pos x="0" y="6"/>
                  </a:cxn>
                </a:cxnLst>
                <a:rect l="0" t="0" r="r" b="b"/>
                <a:pathLst>
                  <a:path w="46" h="68">
                    <a:moveTo>
                      <a:pt x="0" y="6"/>
                    </a:moveTo>
                    <a:lnTo>
                      <a:pt x="14" y="0"/>
                    </a:lnTo>
                    <a:lnTo>
                      <a:pt x="46" y="61"/>
                    </a:lnTo>
                    <a:lnTo>
                      <a:pt x="32" y="68"/>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4" name="Freeform 311"/>
              <p:cNvSpPr>
                <a:spLocks/>
              </p:cNvSpPr>
              <p:nvPr/>
            </p:nvSpPr>
            <p:spPr bwMode="auto">
              <a:xfrm>
                <a:off x="3120" y="508"/>
                <a:ext cx="22" cy="34"/>
              </a:xfrm>
              <a:custGeom>
                <a:avLst/>
                <a:gdLst/>
                <a:ahLst/>
                <a:cxnLst>
                  <a:cxn ang="0">
                    <a:pos x="0" y="7"/>
                  </a:cxn>
                  <a:cxn ang="0">
                    <a:pos x="14" y="0"/>
                  </a:cxn>
                  <a:cxn ang="0">
                    <a:pos x="45" y="60"/>
                  </a:cxn>
                  <a:cxn ang="0">
                    <a:pos x="31" y="67"/>
                  </a:cxn>
                  <a:cxn ang="0">
                    <a:pos x="0" y="7"/>
                  </a:cxn>
                </a:cxnLst>
                <a:rect l="0" t="0" r="r" b="b"/>
                <a:pathLst>
                  <a:path w="45" h="67">
                    <a:moveTo>
                      <a:pt x="0" y="7"/>
                    </a:moveTo>
                    <a:lnTo>
                      <a:pt x="14" y="0"/>
                    </a:lnTo>
                    <a:lnTo>
                      <a:pt x="45" y="60"/>
                    </a:lnTo>
                    <a:lnTo>
                      <a:pt x="31" y="67"/>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5" name="Freeform 312"/>
              <p:cNvSpPr>
                <a:spLocks/>
              </p:cNvSpPr>
              <p:nvPr/>
            </p:nvSpPr>
            <p:spPr bwMode="auto">
              <a:xfrm>
                <a:off x="3136" y="538"/>
                <a:ext cx="22" cy="34"/>
              </a:xfrm>
              <a:custGeom>
                <a:avLst/>
                <a:gdLst/>
                <a:ahLst/>
                <a:cxnLst>
                  <a:cxn ang="0">
                    <a:pos x="0" y="7"/>
                  </a:cxn>
                  <a:cxn ang="0">
                    <a:pos x="14" y="0"/>
                  </a:cxn>
                  <a:cxn ang="0">
                    <a:pos x="46" y="59"/>
                  </a:cxn>
                  <a:cxn ang="0">
                    <a:pos x="33" y="67"/>
                  </a:cxn>
                  <a:cxn ang="0">
                    <a:pos x="0" y="7"/>
                  </a:cxn>
                </a:cxnLst>
                <a:rect l="0" t="0" r="r" b="b"/>
                <a:pathLst>
                  <a:path w="46" h="67">
                    <a:moveTo>
                      <a:pt x="0" y="7"/>
                    </a:moveTo>
                    <a:lnTo>
                      <a:pt x="14" y="0"/>
                    </a:lnTo>
                    <a:lnTo>
                      <a:pt x="46" y="59"/>
                    </a:lnTo>
                    <a:lnTo>
                      <a:pt x="33" y="67"/>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6" name="Freeform 313"/>
              <p:cNvSpPr>
                <a:spLocks/>
              </p:cNvSpPr>
              <p:nvPr/>
            </p:nvSpPr>
            <p:spPr bwMode="auto">
              <a:xfrm>
                <a:off x="3152" y="568"/>
                <a:ext cx="22" cy="33"/>
              </a:xfrm>
              <a:custGeom>
                <a:avLst/>
                <a:gdLst/>
                <a:ahLst/>
                <a:cxnLst>
                  <a:cxn ang="0">
                    <a:pos x="0" y="8"/>
                  </a:cxn>
                  <a:cxn ang="0">
                    <a:pos x="13" y="0"/>
                  </a:cxn>
                  <a:cxn ang="0">
                    <a:pos x="44" y="59"/>
                  </a:cxn>
                  <a:cxn ang="0">
                    <a:pos x="31" y="67"/>
                  </a:cxn>
                  <a:cxn ang="0">
                    <a:pos x="0" y="8"/>
                  </a:cxn>
                </a:cxnLst>
                <a:rect l="0" t="0" r="r" b="b"/>
                <a:pathLst>
                  <a:path w="44" h="67">
                    <a:moveTo>
                      <a:pt x="0" y="8"/>
                    </a:moveTo>
                    <a:lnTo>
                      <a:pt x="13" y="0"/>
                    </a:lnTo>
                    <a:lnTo>
                      <a:pt x="44" y="59"/>
                    </a:lnTo>
                    <a:lnTo>
                      <a:pt x="31" y="67"/>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7" name="Freeform 314"/>
              <p:cNvSpPr>
                <a:spLocks/>
              </p:cNvSpPr>
              <p:nvPr/>
            </p:nvSpPr>
            <p:spPr bwMode="auto">
              <a:xfrm>
                <a:off x="3167" y="597"/>
                <a:ext cx="23" cy="33"/>
              </a:xfrm>
              <a:custGeom>
                <a:avLst/>
                <a:gdLst/>
                <a:ahLst/>
                <a:cxnLst>
                  <a:cxn ang="0">
                    <a:pos x="0" y="8"/>
                  </a:cxn>
                  <a:cxn ang="0">
                    <a:pos x="13" y="0"/>
                  </a:cxn>
                  <a:cxn ang="0">
                    <a:pos x="45" y="59"/>
                  </a:cxn>
                  <a:cxn ang="0">
                    <a:pos x="32" y="65"/>
                  </a:cxn>
                  <a:cxn ang="0">
                    <a:pos x="0" y="8"/>
                  </a:cxn>
                </a:cxnLst>
                <a:rect l="0" t="0" r="r" b="b"/>
                <a:pathLst>
                  <a:path w="45" h="65">
                    <a:moveTo>
                      <a:pt x="0" y="8"/>
                    </a:moveTo>
                    <a:lnTo>
                      <a:pt x="13" y="0"/>
                    </a:lnTo>
                    <a:lnTo>
                      <a:pt x="45" y="59"/>
                    </a:lnTo>
                    <a:lnTo>
                      <a:pt x="32" y="65"/>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8" name="Freeform 315"/>
              <p:cNvSpPr>
                <a:spLocks/>
              </p:cNvSpPr>
              <p:nvPr/>
            </p:nvSpPr>
            <p:spPr bwMode="auto">
              <a:xfrm>
                <a:off x="3183" y="627"/>
                <a:ext cx="23" cy="32"/>
              </a:xfrm>
              <a:custGeom>
                <a:avLst/>
                <a:gdLst/>
                <a:ahLst/>
                <a:cxnLst>
                  <a:cxn ang="0">
                    <a:pos x="0" y="6"/>
                  </a:cxn>
                  <a:cxn ang="0">
                    <a:pos x="13" y="0"/>
                  </a:cxn>
                  <a:cxn ang="0">
                    <a:pos x="46" y="56"/>
                  </a:cxn>
                  <a:cxn ang="0">
                    <a:pos x="32" y="64"/>
                  </a:cxn>
                  <a:cxn ang="0">
                    <a:pos x="0" y="6"/>
                  </a:cxn>
                </a:cxnLst>
                <a:rect l="0" t="0" r="r" b="b"/>
                <a:pathLst>
                  <a:path w="46" h="64">
                    <a:moveTo>
                      <a:pt x="0" y="6"/>
                    </a:moveTo>
                    <a:lnTo>
                      <a:pt x="13" y="0"/>
                    </a:lnTo>
                    <a:lnTo>
                      <a:pt x="46" y="56"/>
                    </a:lnTo>
                    <a:lnTo>
                      <a:pt x="32" y="64"/>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9" name="Freeform 316"/>
              <p:cNvSpPr>
                <a:spLocks/>
              </p:cNvSpPr>
              <p:nvPr/>
            </p:nvSpPr>
            <p:spPr bwMode="auto">
              <a:xfrm>
                <a:off x="3200" y="655"/>
                <a:ext cx="39" cy="60"/>
              </a:xfrm>
              <a:custGeom>
                <a:avLst/>
                <a:gdLst/>
                <a:ahLst/>
                <a:cxnLst>
                  <a:cxn ang="0">
                    <a:pos x="0" y="8"/>
                  </a:cxn>
                  <a:cxn ang="0">
                    <a:pos x="14" y="0"/>
                  </a:cxn>
                  <a:cxn ang="0">
                    <a:pos x="78" y="113"/>
                  </a:cxn>
                  <a:cxn ang="0">
                    <a:pos x="65" y="120"/>
                  </a:cxn>
                  <a:cxn ang="0">
                    <a:pos x="0" y="8"/>
                  </a:cxn>
                </a:cxnLst>
                <a:rect l="0" t="0" r="r" b="b"/>
                <a:pathLst>
                  <a:path w="78" h="120">
                    <a:moveTo>
                      <a:pt x="0" y="8"/>
                    </a:moveTo>
                    <a:lnTo>
                      <a:pt x="14" y="0"/>
                    </a:lnTo>
                    <a:lnTo>
                      <a:pt x="78" y="113"/>
                    </a:lnTo>
                    <a:lnTo>
                      <a:pt x="65" y="120"/>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0" name="Freeform 317"/>
              <p:cNvSpPr>
                <a:spLocks/>
              </p:cNvSpPr>
              <p:nvPr/>
            </p:nvSpPr>
            <p:spPr bwMode="auto">
              <a:xfrm>
                <a:off x="3232" y="711"/>
                <a:ext cx="39" cy="60"/>
              </a:xfrm>
              <a:custGeom>
                <a:avLst/>
                <a:gdLst/>
                <a:ahLst/>
                <a:cxnLst>
                  <a:cxn ang="0">
                    <a:pos x="0" y="7"/>
                  </a:cxn>
                  <a:cxn ang="0">
                    <a:pos x="13" y="0"/>
                  </a:cxn>
                  <a:cxn ang="0">
                    <a:pos x="78" y="110"/>
                  </a:cxn>
                  <a:cxn ang="0">
                    <a:pos x="64" y="119"/>
                  </a:cxn>
                  <a:cxn ang="0">
                    <a:pos x="0" y="7"/>
                  </a:cxn>
                </a:cxnLst>
                <a:rect l="0" t="0" r="r" b="b"/>
                <a:pathLst>
                  <a:path w="78" h="119">
                    <a:moveTo>
                      <a:pt x="0" y="7"/>
                    </a:moveTo>
                    <a:lnTo>
                      <a:pt x="13" y="0"/>
                    </a:lnTo>
                    <a:lnTo>
                      <a:pt x="78" y="110"/>
                    </a:lnTo>
                    <a:lnTo>
                      <a:pt x="64" y="119"/>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1" name="Freeform 318"/>
              <p:cNvSpPr>
                <a:spLocks/>
              </p:cNvSpPr>
              <p:nvPr/>
            </p:nvSpPr>
            <p:spPr bwMode="auto">
              <a:xfrm>
                <a:off x="3264" y="766"/>
                <a:ext cx="39" cy="58"/>
              </a:xfrm>
              <a:custGeom>
                <a:avLst/>
                <a:gdLst/>
                <a:ahLst/>
                <a:cxnLst>
                  <a:cxn ang="0">
                    <a:pos x="0" y="9"/>
                  </a:cxn>
                  <a:cxn ang="0">
                    <a:pos x="14" y="0"/>
                  </a:cxn>
                  <a:cxn ang="0">
                    <a:pos x="78" y="107"/>
                  </a:cxn>
                  <a:cxn ang="0">
                    <a:pos x="65" y="115"/>
                  </a:cxn>
                  <a:cxn ang="0">
                    <a:pos x="0" y="9"/>
                  </a:cxn>
                </a:cxnLst>
                <a:rect l="0" t="0" r="r" b="b"/>
                <a:pathLst>
                  <a:path w="78" h="115">
                    <a:moveTo>
                      <a:pt x="0" y="9"/>
                    </a:moveTo>
                    <a:lnTo>
                      <a:pt x="14" y="0"/>
                    </a:lnTo>
                    <a:lnTo>
                      <a:pt x="78" y="107"/>
                    </a:lnTo>
                    <a:lnTo>
                      <a:pt x="65" y="11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2" name="Freeform 319"/>
              <p:cNvSpPr>
                <a:spLocks/>
              </p:cNvSpPr>
              <p:nvPr/>
            </p:nvSpPr>
            <p:spPr bwMode="auto">
              <a:xfrm>
                <a:off x="3296" y="820"/>
                <a:ext cx="39" cy="57"/>
              </a:xfrm>
              <a:custGeom>
                <a:avLst/>
                <a:gdLst/>
                <a:ahLst/>
                <a:cxnLst>
                  <a:cxn ang="0">
                    <a:pos x="0" y="8"/>
                  </a:cxn>
                  <a:cxn ang="0">
                    <a:pos x="13" y="0"/>
                  </a:cxn>
                  <a:cxn ang="0">
                    <a:pos x="77" y="105"/>
                  </a:cxn>
                  <a:cxn ang="0">
                    <a:pos x="65" y="114"/>
                  </a:cxn>
                  <a:cxn ang="0">
                    <a:pos x="0" y="8"/>
                  </a:cxn>
                </a:cxnLst>
                <a:rect l="0" t="0" r="r" b="b"/>
                <a:pathLst>
                  <a:path w="77" h="114">
                    <a:moveTo>
                      <a:pt x="0" y="8"/>
                    </a:moveTo>
                    <a:lnTo>
                      <a:pt x="13" y="0"/>
                    </a:lnTo>
                    <a:lnTo>
                      <a:pt x="77" y="105"/>
                    </a:lnTo>
                    <a:lnTo>
                      <a:pt x="65" y="11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3" name="Freeform 320"/>
              <p:cNvSpPr>
                <a:spLocks/>
              </p:cNvSpPr>
              <p:nvPr/>
            </p:nvSpPr>
            <p:spPr bwMode="auto">
              <a:xfrm>
                <a:off x="3329" y="872"/>
                <a:ext cx="39" cy="56"/>
              </a:xfrm>
              <a:custGeom>
                <a:avLst/>
                <a:gdLst/>
                <a:ahLst/>
                <a:cxnLst>
                  <a:cxn ang="0">
                    <a:pos x="0" y="9"/>
                  </a:cxn>
                  <a:cxn ang="0">
                    <a:pos x="12" y="0"/>
                  </a:cxn>
                  <a:cxn ang="0">
                    <a:pos x="78" y="102"/>
                  </a:cxn>
                  <a:cxn ang="0">
                    <a:pos x="65" y="111"/>
                  </a:cxn>
                  <a:cxn ang="0">
                    <a:pos x="0" y="9"/>
                  </a:cxn>
                </a:cxnLst>
                <a:rect l="0" t="0" r="r" b="b"/>
                <a:pathLst>
                  <a:path w="78" h="111">
                    <a:moveTo>
                      <a:pt x="0" y="9"/>
                    </a:moveTo>
                    <a:lnTo>
                      <a:pt x="12" y="0"/>
                    </a:lnTo>
                    <a:lnTo>
                      <a:pt x="78" y="102"/>
                    </a:lnTo>
                    <a:lnTo>
                      <a:pt x="65" y="111"/>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4" name="Freeform 321"/>
              <p:cNvSpPr>
                <a:spLocks/>
              </p:cNvSpPr>
              <p:nvPr/>
            </p:nvSpPr>
            <p:spPr bwMode="auto">
              <a:xfrm>
                <a:off x="3361" y="924"/>
                <a:ext cx="39" cy="54"/>
              </a:xfrm>
              <a:custGeom>
                <a:avLst/>
                <a:gdLst/>
                <a:ahLst/>
                <a:cxnLst>
                  <a:cxn ang="0">
                    <a:pos x="0" y="9"/>
                  </a:cxn>
                  <a:cxn ang="0">
                    <a:pos x="13" y="0"/>
                  </a:cxn>
                  <a:cxn ang="0">
                    <a:pos x="78" y="100"/>
                  </a:cxn>
                  <a:cxn ang="0">
                    <a:pos x="65" y="109"/>
                  </a:cxn>
                  <a:cxn ang="0">
                    <a:pos x="0" y="9"/>
                  </a:cxn>
                </a:cxnLst>
                <a:rect l="0" t="0" r="r" b="b"/>
                <a:pathLst>
                  <a:path w="78" h="109">
                    <a:moveTo>
                      <a:pt x="0" y="9"/>
                    </a:moveTo>
                    <a:lnTo>
                      <a:pt x="13" y="0"/>
                    </a:lnTo>
                    <a:lnTo>
                      <a:pt x="78" y="100"/>
                    </a:lnTo>
                    <a:lnTo>
                      <a:pt x="65" y="109"/>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5" name="Freeform 322"/>
              <p:cNvSpPr>
                <a:spLocks/>
              </p:cNvSpPr>
              <p:nvPr/>
            </p:nvSpPr>
            <p:spPr bwMode="auto">
              <a:xfrm>
                <a:off x="3394" y="974"/>
                <a:ext cx="39" cy="53"/>
              </a:xfrm>
              <a:custGeom>
                <a:avLst/>
                <a:gdLst/>
                <a:ahLst/>
                <a:cxnLst>
                  <a:cxn ang="0">
                    <a:pos x="0" y="9"/>
                  </a:cxn>
                  <a:cxn ang="0">
                    <a:pos x="13" y="0"/>
                  </a:cxn>
                  <a:cxn ang="0">
                    <a:pos x="78" y="98"/>
                  </a:cxn>
                  <a:cxn ang="0">
                    <a:pos x="65" y="107"/>
                  </a:cxn>
                  <a:cxn ang="0">
                    <a:pos x="0" y="9"/>
                  </a:cxn>
                </a:cxnLst>
                <a:rect l="0" t="0" r="r" b="b"/>
                <a:pathLst>
                  <a:path w="78" h="107">
                    <a:moveTo>
                      <a:pt x="0" y="9"/>
                    </a:moveTo>
                    <a:lnTo>
                      <a:pt x="13" y="0"/>
                    </a:lnTo>
                    <a:lnTo>
                      <a:pt x="78" y="98"/>
                    </a:lnTo>
                    <a:lnTo>
                      <a:pt x="65" y="107"/>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6" name="Freeform 323"/>
              <p:cNvSpPr>
                <a:spLocks/>
              </p:cNvSpPr>
              <p:nvPr/>
            </p:nvSpPr>
            <p:spPr bwMode="auto">
              <a:xfrm>
                <a:off x="3426" y="1022"/>
                <a:ext cx="39" cy="53"/>
              </a:xfrm>
              <a:custGeom>
                <a:avLst/>
                <a:gdLst/>
                <a:ahLst/>
                <a:cxnLst>
                  <a:cxn ang="0">
                    <a:pos x="0" y="9"/>
                  </a:cxn>
                  <a:cxn ang="0">
                    <a:pos x="13" y="0"/>
                  </a:cxn>
                  <a:cxn ang="0">
                    <a:pos x="78" y="96"/>
                  </a:cxn>
                  <a:cxn ang="0">
                    <a:pos x="65" y="104"/>
                  </a:cxn>
                  <a:cxn ang="0">
                    <a:pos x="0" y="9"/>
                  </a:cxn>
                </a:cxnLst>
                <a:rect l="0" t="0" r="r" b="b"/>
                <a:pathLst>
                  <a:path w="78" h="104">
                    <a:moveTo>
                      <a:pt x="0" y="9"/>
                    </a:moveTo>
                    <a:lnTo>
                      <a:pt x="13" y="0"/>
                    </a:lnTo>
                    <a:lnTo>
                      <a:pt x="78" y="96"/>
                    </a:lnTo>
                    <a:lnTo>
                      <a:pt x="65" y="104"/>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7" name="Freeform 324"/>
              <p:cNvSpPr>
                <a:spLocks/>
              </p:cNvSpPr>
              <p:nvPr/>
            </p:nvSpPr>
            <p:spPr bwMode="auto">
              <a:xfrm>
                <a:off x="3459" y="1070"/>
                <a:ext cx="39" cy="51"/>
              </a:xfrm>
              <a:custGeom>
                <a:avLst/>
                <a:gdLst/>
                <a:ahLst/>
                <a:cxnLst>
                  <a:cxn ang="0">
                    <a:pos x="0" y="8"/>
                  </a:cxn>
                  <a:cxn ang="0">
                    <a:pos x="13" y="0"/>
                  </a:cxn>
                  <a:cxn ang="0">
                    <a:pos x="78" y="92"/>
                  </a:cxn>
                  <a:cxn ang="0">
                    <a:pos x="65" y="101"/>
                  </a:cxn>
                  <a:cxn ang="0">
                    <a:pos x="0" y="8"/>
                  </a:cxn>
                </a:cxnLst>
                <a:rect l="0" t="0" r="r" b="b"/>
                <a:pathLst>
                  <a:path w="78" h="101">
                    <a:moveTo>
                      <a:pt x="0" y="8"/>
                    </a:moveTo>
                    <a:lnTo>
                      <a:pt x="13" y="0"/>
                    </a:lnTo>
                    <a:lnTo>
                      <a:pt x="78" y="92"/>
                    </a:lnTo>
                    <a:lnTo>
                      <a:pt x="65" y="101"/>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8" name="Freeform 325"/>
              <p:cNvSpPr>
                <a:spLocks/>
              </p:cNvSpPr>
              <p:nvPr/>
            </p:nvSpPr>
            <p:spPr bwMode="auto">
              <a:xfrm>
                <a:off x="3491" y="1116"/>
                <a:ext cx="39" cy="51"/>
              </a:xfrm>
              <a:custGeom>
                <a:avLst/>
                <a:gdLst/>
                <a:ahLst/>
                <a:cxnLst>
                  <a:cxn ang="0">
                    <a:pos x="0" y="9"/>
                  </a:cxn>
                  <a:cxn ang="0">
                    <a:pos x="13" y="0"/>
                  </a:cxn>
                  <a:cxn ang="0">
                    <a:pos x="78" y="91"/>
                  </a:cxn>
                  <a:cxn ang="0">
                    <a:pos x="65" y="101"/>
                  </a:cxn>
                  <a:cxn ang="0">
                    <a:pos x="0" y="9"/>
                  </a:cxn>
                </a:cxnLst>
                <a:rect l="0" t="0" r="r" b="b"/>
                <a:pathLst>
                  <a:path w="78" h="101">
                    <a:moveTo>
                      <a:pt x="0" y="9"/>
                    </a:moveTo>
                    <a:lnTo>
                      <a:pt x="13" y="0"/>
                    </a:lnTo>
                    <a:lnTo>
                      <a:pt x="78" y="91"/>
                    </a:lnTo>
                    <a:lnTo>
                      <a:pt x="65" y="101"/>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9" name="Freeform 326"/>
              <p:cNvSpPr>
                <a:spLocks/>
              </p:cNvSpPr>
              <p:nvPr/>
            </p:nvSpPr>
            <p:spPr bwMode="auto">
              <a:xfrm>
                <a:off x="3524" y="1162"/>
                <a:ext cx="39" cy="49"/>
              </a:xfrm>
              <a:custGeom>
                <a:avLst/>
                <a:gdLst/>
                <a:ahLst/>
                <a:cxnLst>
                  <a:cxn ang="0">
                    <a:pos x="0" y="10"/>
                  </a:cxn>
                  <a:cxn ang="0">
                    <a:pos x="13" y="0"/>
                  </a:cxn>
                  <a:cxn ang="0">
                    <a:pos x="77" y="90"/>
                  </a:cxn>
                  <a:cxn ang="0">
                    <a:pos x="65" y="99"/>
                  </a:cxn>
                  <a:cxn ang="0">
                    <a:pos x="0" y="10"/>
                  </a:cxn>
                </a:cxnLst>
                <a:rect l="0" t="0" r="r" b="b"/>
                <a:pathLst>
                  <a:path w="77" h="99">
                    <a:moveTo>
                      <a:pt x="0" y="10"/>
                    </a:moveTo>
                    <a:lnTo>
                      <a:pt x="13" y="0"/>
                    </a:lnTo>
                    <a:lnTo>
                      <a:pt x="77" y="90"/>
                    </a:lnTo>
                    <a:lnTo>
                      <a:pt x="65" y="99"/>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0" name="Freeform 327"/>
              <p:cNvSpPr>
                <a:spLocks/>
              </p:cNvSpPr>
              <p:nvPr/>
            </p:nvSpPr>
            <p:spPr bwMode="auto">
              <a:xfrm>
                <a:off x="3556" y="1207"/>
                <a:ext cx="39" cy="48"/>
              </a:xfrm>
              <a:custGeom>
                <a:avLst/>
                <a:gdLst/>
                <a:ahLst/>
                <a:cxnLst>
                  <a:cxn ang="0">
                    <a:pos x="0" y="9"/>
                  </a:cxn>
                  <a:cxn ang="0">
                    <a:pos x="12" y="0"/>
                  </a:cxn>
                  <a:cxn ang="0">
                    <a:pos x="77" y="87"/>
                  </a:cxn>
                  <a:cxn ang="0">
                    <a:pos x="64" y="96"/>
                  </a:cxn>
                  <a:cxn ang="0">
                    <a:pos x="0" y="9"/>
                  </a:cxn>
                </a:cxnLst>
                <a:rect l="0" t="0" r="r" b="b"/>
                <a:pathLst>
                  <a:path w="77" h="96">
                    <a:moveTo>
                      <a:pt x="0" y="9"/>
                    </a:moveTo>
                    <a:lnTo>
                      <a:pt x="12" y="0"/>
                    </a:lnTo>
                    <a:lnTo>
                      <a:pt x="77" y="87"/>
                    </a:lnTo>
                    <a:lnTo>
                      <a:pt x="64" y="96"/>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1" name="Freeform 328"/>
              <p:cNvSpPr>
                <a:spLocks/>
              </p:cNvSpPr>
              <p:nvPr/>
            </p:nvSpPr>
            <p:spPr bwMode="auto">
              <a:xfrm>
                <a:off x="3589" y="1250"/>
                <a:ext cx="37" cy="48"/>
              </a:xfrm>
              <a:custGeom>
                <a:avLst/>
                <a:gdLst/>
                <a:ahLst/>
                <a:cxnLst>
                  <a:cxn ang="0">
                    <a:pos x="0" y="9"/>
                  </a:cxn>
                  <a:cxn ang="0">
                    <a:pos x="13" y="0"/>
                  </a:cxn>
                  <a:cxn ang="0">
                    <a:pos x="76" y="85"/>
                  </a:cxn>
                  <a:cxn ang="0">
                    <a:pos x="64" y="94"/>
                  </a:cxn>
                  <a:cxn ang="0">
                    <a:pos x="0" y="9"/>
                  </a:cxn>
                </a:cxnLst>
                <a:rect l="0" t="0" r="r" b="b"/>
                <a:pathLst>
                  <a:path w="76" h="94">
                    <a:moveTo>
                      <a:pt x="0" y="9"/>
                    </a:moveTo>
                    <a:lnTo>
                      <a:pt x="13" y="0"/>
                    </a:lnTo>
                    <a:lnTo>
                      <a:pt x="76" y="85"/>
                    </a:lnTo>
                    <a:lnTo>
                      <a:pt x="64" y="94"/>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2" name="Freeform 329"/>
              <p:cNvSpPr>
                <a:spLocks/>
              </p:cNvSpPr>
              <p:nvPr/>
            </p:nvSpPr>
            <p:spPr bwMode="auto">
              <a:xfrm>
                <a:off x="3620" y="1293"/>
                <a:ext cx="38" cy="47"/>
              </a:xfrm>
              <a:custGeom>
                <a:avLst/>
                <a:gdLst/>
                <a:ahLst/>
                <a:cxnLst>
                  <a:cxn ang="0">
                    <a:pos x="0" y="9"/>
                  </a:cxn>
                  <a:cxn ang="0">
                    <a:pos x="12" y="0"/>
                  </a:cxn>
                  <a:cxn ang="0">
                    <a:pos x="75" y="84"/>
                  </a:cxn>
                  <a:cxn ang="0">
                    <a:pos x="63" y="94"/>
                  </a:cxn>
                  <a:cxn ang="0">
                    <a:pos x="0" y="9"/>
                  </a:cxn>
                </a:cxnLst>
                <a:rect l="0" t="0" r="r" b="b"/>
                <a:pathLst>
                  <a:path w="75" h="94">
                    <a:moveTo>
                      <a:pt x="0" y="9"/>
                    </a:moveTo>
                    <a:lnTo>
                      <a:pt x="12" y="0"/>
                    </a:lnTo>
                    <a:lnTo>
                      <a:pt x="75" y="84"/>
                    </a:lnTo>
                    <a:lnTo>
                      <a:pt x="63" y="94"/>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3" name="Freeform 330"/>
              <p:cNvSpPr>
                <a:spLocks/>
              </p:cNvSpPr>
              <p:nvPr/>
            </p:nvSpPr>
            <p:spPr bwMode="auto">
              <a:xfrm>
                <a:off x="3652" y="1335"/>
                <a:ext cx="38" cy="45"/>
              </a:xfrm>
              <a:custGeom>
                <a:avLst/>
                <a:gdLst/>
                <a:ahLst/>
                <a:cxnLst>
                  <a:cxn ang="0">
                    <a:pos x="0" y="10"/>
                  </a:cxn>
                  <a:cxn ang="0">
                    <a:pos x="12" y="0"/>
                  </a:cxn>
                  <a:cxn ang="0">
                    <a:pos x="76" y="82"/>
                  </a:cxn>
                  <a:cxn ang="0">
                    <a:pos x="63" y="91"/>
                  </a:cxn>
                  <a:cxn ang="0">
                    <a:pos x="0" y="10"/>
                  </a:cxn>
                </a:cxnLst>
                <a:rect l="0" t="0" r="r" b="b"/>
                <a:pathLst>
                  <a:path w="76" h="91">
                    <a:moveTo>
                      <a:pt x="0" y="10"/>
                    </a:moveTo>
                    <a:lnTo>
                      <a:pt x="12" y="0"/>
                    </a:lnTo>
                    <a:lnTo>
                      <a:pt x="76" y="82"/>
                    </a:lnTo>
                    <a:lnTo>
                      <a:pt x="63" y="91"/>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4" name="Freeform 331"/>
              <p:cNvSpPr>
                <a:spLocks/>
              </p:cNvSpPr>
              <p:nvPr/>
            </p:nvSpPr>
            <p:spPr bwMode="auto">
              <a:xfrm>
                <a:off x="3684" y="1376"/>
                <a:ext cx="37" cy="45"/>
              </a:xfrm>
              <a:custGeom>
                <a:avLst/>
                <a:gdLst/>
                <a:ahLst/>
                <a:cxnLst>
                  <a:cxn ang="0">
                    <a:pos x="0" y="9"/>
                  </a:cxn>
                  <a:cxn ang="0">
                    <a:pos x="13" y="0"/>
                  </a:cxn>
                  <a:cxn ang="0">
                    <a:pos x="75" y="80"/>
                  </a:cxn>
                  <a:cxn ang="0">
                    <a:pos x="64" y="90"/>
                  </a:cxn>
                  <a:cxn ang="0">
                    <a:pos x="0" y="9"/>
                  </a:cxn>
                </a:cxnLst>
                <a:rect l="0" t="0" r="r" b="b"/>
                <a:pathLst>
                  <a:path w="75" h="90">
                    <a:moveTo>
                      <a:pt x="0" y="9"/>
                    </a:moveTo>
                    <a:lnTo>
                      <a:pt x="13" y="0"/>
                    </a:lnTo>
                    <a:lnTo>
                      <a:pt x="75" y="80"/>
                    </a:lnTo>
                    <a:lnTo>
                      <a:pt x="64" y="90"/>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5" name="Freeform 332"/>
              <p:cNvSpPr>
                <a:spLocks/>
              </p:cNvSpPr>
              <p:nvPr/>
            </p:nvSpPr>
            <p:spPr bwMode="auto">
              <a:xfrm>
                <a:off x="3715" y="1416"/>
                <a:ext cx="37" cy="44"/>
              </a:xfrm>
              <a:custGeom>
                <a:avLst/>
                <a:gdLst/>
                <a:ahLst/>
                <a:cxnLst>
                  <a:cxn ang="0">
                    <a:pos x="0" y="10"/>
                  </a:cxn>
                  <a:cxn ang="0">
                    <a:pos x="11" y="0"/>
                  </a:cxn>
                  <a:cxn ang="0">
                    <a:pos x="73" y="79"/>
                  </a:cxn>
                  <a:cxn ang="0">
                    <a:pos x="61" y="89"/>
                  </a:cxn>
                  <a:cxn ang="0">
                    <a:pos x="0" y="10"/>
                  </a:cxn>
                </a:cxnLst>
                <a:rect l="0" t="0" r="r" b="b"/>
                <a:pathLst>
                  <a:path w="73" h="89">
                    <a:moveTo>
                      <a:pt x="0" y="10"/>
                    </a:moveTo>
                    <a:lnTo>
                      <a:pt x="11" y="0"/>
                    </a:lnTo>
                    <a:lnTo>
                      <a:pt x="73" y="79"/>
                    </a:lnTo>
                    <a:lnTo>
                      <a:pt x="61" y="89"/>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6" name="Freeform 333"/>
              <p:cNvSpPr>
                <a:spLocks/>
              </p:cNvSpPr>
              <p:nvPr/>
            </p:nvSpPr>
            <p:spPr bwMode="auto">
              <a:xfrm>
                <a:off x="3746" y="1455"/>
                <a:ext cx="37" cy="44"/>
              </a:xfrm>
              <a:custGeom>
                <a:avLst/>
                <a:gdLst/>
                <a:ahLst/>
                <a:cxnLst>
                  <a:cxn ang="0">
                    <a:pos x="0" y="10"/>
                  </a:cxn>
                  <a:cxn ang="0">
                    <a:pos x="12" y="0"/>
                  </a:cxn>
                  <a:cxn ang="0">
                    <a:pos x="73" y="78"/>
                  </a:cxn>
                  <a:cxn ang="0">
                    <a:pos x="62" y="88"/>
                  </a:cxn>
                  <a:cxn ang="0">
                    <a:pos x="0" y="10"/>
                  </a:cxn>
                </a:cxnLst>
                <a:rect l="0" t="0" r="r" b="b"/>
                <a:pathLst>
                  <a:path w="73" h="88">
                    <a:moveTo>
                      <a:pt x="0" y="10"/>
                    </a:moveTo>
                    <a:lnTo>
                      <a:pt x="12" y="0"/>
                    </a:lnTo>
                    <a:lnTo>
                      <a:pt x="73" y="78"/>
                    </a:lnTo>
                    <a:lnTo>
                      <a:pt x="62" y="88"/>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7" name="Freeform 334"/>
              <p:cNvSpPr>
                <a:spLocks/>
              </p:cNvSpPr>
              <p:nvPr/>
            </p:nvSpPr>
            <p:spPr bwMode="auto">
              <a:xfrm>
                <a:off x="3777" y="1494"/>
                <a:ext cx="36" cy="43"/>
              </a:xfrm>
              <a:custGeom>
                <a:avLst/>
                <a:gdLst/>
                <a:ahLst/>
                <a:cxnLst>
                  <a:cxn ang="0">
                    <a:pos x="0" y="10"/>
                  </a:cxn>
                  <a:cxn ang="0">
                    <a:pos x="11" y="0"/>
                  </a:cxn>
                  <a:cxn ang="0">
                    <a:pos x="72" y="76"/>
                  </a:cxn>
                  <a:cxn ang="0">
                    <a:pos x="60" y="85"/>
                  </a:cxn>
                  <a:cxn ang="0">
                    <a:pos x="0" y="10"/>
                  </a:cxn>
                </a:cxnLst>
                <a:rect l="0" t="0" r="r" b="b"/>
                <a:pathLst>
                  <a:path w="72" h="85">
                    <a:moveTo>
                      <a:pt x="0" y="10"/>
                    </a:moveTo>
                    <a:lnTo>
                      <a:pt x="11" y="0"/>
                    </a:lnTo>
                    <a:lnTo>
                      <a:pt x="72" y="76"/>
                    </a:lnTo>
                    <a:lnTo>
                      <a:pt x="60" y="85"/>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8" name="Freeform 335"/>
              <p:cNvSpPr>
                <a:spLocks/>
              </p:cNvSpPr>
              <p:nvPr/>
            </p:nvSpPr>
            <p:spPr bwMode="auto">
              <a:xfrm>
                <a:off x="3807" y="1533"/>
                <a:ext cx="36" cy="42"/>
              </a:xfrm>
              <a:custGeom>
                <a:avLst/>
                <a:gdLst/>
                <a:ahLst/>
                <a:cxnLst>
                  <a:cxn ang="0">
                    <a:pos x="0" y="9"/>
                  </a:cxn>
                  <a:cxn ang="0">
                    <a:pos x="12" y="0"/>
                  </a:cxn>
                  <a:cxn ang="0">
                    <a:pos x="73" y="75"/>
                  </a:cxn>
                  <a:cxn ang="0">
                    <a:pos x="60" y="85"/>
                  </a:cxn>
                  <a:cxn ang="0">
                    <a:pos x="0" y="9"/>
                  </a:cxn>
                </a:cxnLst>
                <a:rect l="0" t="0" r="r" b="b"/>
                <a:pathLst>
                  <a:path w="73" h="85">
                    <a:moveTo>
                      <a:pt x="0" y="9"/>
                    </a:moveTo>
                    <a:lnTo>
                      <a:pt x="12" y="0"/>
                    </a:lnTo>
                    <a:lnTo>
                      <a:pt x="73" y="75"/>
                    </a:lnTo>
                    <a:lnTo>
                      <a:pt x="60" y="8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9" name="Freeform 336"/>
              <p:cNvSpPr>
                <a:spLocks/>
              </p:cNvSpPr>
              <p:nvPr/>
            </p:nvSpPr>
            <p:spPr bwMode="auto">
              <a:xfrm>
                <a:off x="3837" y="1570"/>
                <a:ext cx="36" cy="42"/>
              </a:xfrm>
              <a:custGeom>
                <a:avLst/>
                <a:gdLst/>
                <a:ahLst/>
                <a:cxnLst>
                  <a:cxn ang="0">
                    <a:pos x="0" y="10"/>
                  </a:cxn>
                  <a:cxn ang="0">
                    <a:pos x="13" y="0"/>
                  </a:cxn>
                  <a:cxn ang="0">
                    <a:pos x="71" y="73"/>
                  </a:cxn>
                  <a:cxn ang="0">
                    <a:pos x="59" y="83"/>
                  </a:cxn>
                  <a:cxn ang="0">
                    <a:pos x="0" y="10"/>
                  </a:cxn>
                </a:cxnLst>
                <a:rect l="0" t="0" r="r" b="b"/>
                <a:pathLst>
                  <a:path w="71" h="83">
                    <a:moveTo>
                      <a:pt x="0" y="10"/>
                    </a:moveTo>
                    <a:lnTo>
                      <a:pt x="13" y="0"/>
                    </a:lnTo>
                    <a:lnTo>
                      <a:pt x="71" y="73"/>
                    </a:lnTo>
                    <a:lnTo>
                      <a:pt x="59" y="83"/>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0" name="Freeform 337"/>
              <p:cNvSpPr>
                <a:spLocks/>
              </p:cNvSpPr>
              <p:nvPr/>
            </p:nvSpPr>
            <p:spPr bwMode="auto">
              <a:xfrm>
                <a:off x="3867" y="1607"/>
                <a:ext cx="35" cy="41"/>
              </a:xfrm>
              <a:custGeom>
                <a:avLst/>
                <a:gdLst/>
                <a:ahLst/>
                <a:cxnLst>
                  <a:cxn ang="0">
                    <a:pos x="0" y="10"/>
                  </a:cxn>
                  <a:cxn ang="0">
                    <a:pos x="12" y="0"/>
                  </a:cxn>
                  <a:cxn ang="0">
                    <a:pos x="71" y="73"/>
                  </a:cxn>
                  <a:cxn ang="0">
                    <a:pos x="59" y="82"/>
                  </a:cxn>
                  <a:cxn ang="0">
                    <a:pos x="0" y="10"/>
                  </a:cxn>
                </a:cxnLst>
                <a:rect l="0" t="0" r="r" b="b"/>
                <a:pathLst>
                  <a:path w="71" h="82">
                    <a:moveTo>
                      <a:pt x="0" y="10"/>
                    </a:moveTo>
                    <a:lnTo>
                      <a:pt x="12" y="0"/>
                    </a:lnTo>
                    <a:lnTo>
                      <a:pt x="71" y="73"/>
                    </a:lnTo>
                    <a:lnTo>
                      <a:pt x="59" y="82"/>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1" name="Freeform 338"/>
              <p:cNvSpPr>
                <a:spLocks/>
              </p:cNvSpPr>
              <p:nvPr/>
            </p:nvSpPr>
            <p:spPr bwMode="auto">
              <a:xfrm>
                <a:off x="3896" y="1643"/>
                <a:ext cx="35" cy="41"/>
              </a:xfrm>
              <a:custGeom>
                <a:avLst/>
                <a:gdLst/>
                <a:ahLst/>
                <a:cxnLst>
                  <a:cxn ang="0">
                    <a:pos x="0" y="9"/>
                  </a:cxn>
                  <a:cxn ang="0">
                    <a:pos x="12" y="0"/>
                  </a:cxn>
                  <a:cxn ang="0">
                    <a:pos x="69" y="72"/>
                  </a:cxn>
                  <a:cxn ang="0">
                    <a:pos x="58" y="82"/>
                  </a:cxn>
                  <a:cxn ang="0">
                    <a:pos x="0" y="9"/>
                  </a:cxn>
                </a:cxnLst>
                <a:rect l="0" t="0" r="r" b="b"/>
                <a:pathLst>
                  <a:path w="69" h="82">
                    <a:moveTo>
                      <a:pt x="0" y="9"/>
                    </a:moveTo>
                    <a:lnTo>
                      <a:pt x="12" y="0"/>
                    </a:lnTo>
                    <a:lnTo>
                      <a:pt x="69" y="72"/>
                    </a:lnTo>
                    <a:lnTo>
                      <a:pt x="58" y="82"/>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2" name="Freeform 339"/>
              <p:cNvSpPr>
                <a:spLocks/>
              </p:cNvSpPr>
              <p:nvPr/>
            </p:nvSpPr>
            <p:spPr bwMode="auto">
              <a:xfrm>
                <a:off x="3925" y="1679"/>
                <a:ext cx="34" cy="40"/>
              </a:xfrm>
              <a:custGeom>
                <a:avLst/>
                <a:gdLst/>
                <a:ahLst/>
                <a:cxnLst>
                  <a:cxn ang="0">
                    <a:pos x="0" y="10"/>
                  </a:cxn>
                  <a:cxn ang="0">
                    <a:pos x="11" y="0"/>
                  </a:cxn>
                  <a:cxn ang="0">
                    <a:pos x="68" y="71"/>
                  </a:cxn>
                  <a:cxn ang="0">
                    <a:pos x="56" y="80"/>
                  </a:cxn>
                  <a:cxn ang="0">
                    <a:pos x="0" y="10"/>
                  </a:cxn>
                </a:cxnLst>
                <a:rect l="0" t="0" r="r" b="b"/>
                <a:pathLst>
                  <a:path w="68" h="80">
                    <a:moveTo>
                      <a:pt x="0" y="10"/>
                    </a:moveTo>
                    <a:lnTo>
                      <a:pt x="11" y="0"/>
                    </a:lnTo>
                    <a:lnTo>
                      <a:pt x="68" y="71"/>
                    </a:lnTo>
                    <a:lnTo>
                      <a:pt x="56" y="80"/>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3" name="Freeform 340"/>
              <p:cNvSpPr>
                <a:spLocks/>
              </p:cNvSpPr>
              <p:nvPr/>
            </p:nvSpPr>
            <p:spPr bwMode="auto">
              <a:xfrm>
                <a:off x="3953" y="1714"/>
                <a:ext cx="34" cy="40"/>
              </a:xfrm>
              <a:custGeom>
                <a:avLst/>
                <a:gdLst/>
                <a:ahLst/>
                <a:cxnLst>
                  <a:cxn ang="0">
                    <a:pos x="0" y="9"/>
                  </a:cxn>
                  <a:cxn ang="0">
                    <a:pos x="12" y="0"/>
                  </a:cxn>
                  <a:cxn ang="0">
                    <a:pos x="67" y="69"/>
                  </a:cxn>
                  <a:cxn ang="0">
                    <a:pos x="55" y="79"/>
                  </a:cxn>
                  <a:cxn ang="0">
                    <a:pos x="0" y="9"/>
                  </a:cxn>
                </a:cxnLst>
                <a:rect l="0" t="0" r="r" b="b"/>
                <a:pathLst>
                  <a:path w="67" h="79">
                    <a:moveTo>
                      <a:pt x="0" y="9"/>
                    </a:moveTo>
                    <a:lnTo>
                      <a:pt x="12" y="0"/>
                    </a:lnTo>
                    <a:lnTo>
                      <a:pt x="67" y="69"/>
                    </a:lnTo>
                    <a:lnTo>
                      <a:pt x="55" y="79"/>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4" name="Freeform 341"/>
              <p:cNvSpPr>
                <a:spLocks/>
              </p:cNvSpPr>
              <p:nvPr/>
            </p:nvSpPr>
            <p:spPr bwMode="auto">
              <a:xfrm>
                <a:off x="3981" y="1749"/>
                <a:ext cx="33" cy="39"/>
              </a:xfrm>
              <a:custGeom>
                <a:avLst/>
                <a:gdLst/>
                <a:ahLst/>
                <a:cxnLst>
                  <a:cxn ang="0">
                    <a:pos x="0" y="10"/>
                  </a:cxn>
                  <a:cxn ang="0">
                    <a:pos x="12" y="0"/>
                  </a:cxn>
                  <a:cxn ang="0">
                    <a:pos x="67" y="68"/>
                  </a:cxn>
                  <a:cxn ang="0">
                    <a:pos x="55" y="78"/>
                  </a:cxn>
                  <a:cxn ang="0">
                    <a:pos x="0" y="10"/>
                  </a:cxn>
                </a:cxnLst>
                <a:rect l="0" t="0" r="r" b="b"/>
                <a:pathLst>
                  <a:path w="67" h="78">
                    <a:moveTo>
                      <a:pt x="0" y="10"/>
                    </a:moveTo>
                    <a:lnTo>
                      <a:pt x="12" y="0"/>
                    </a:lnTo>
                    <a:lnTo>
                      <a:pt x="67" y="68"/>
                    </a:lnTo>
                    <a:lnTo>
                      <a:pt x="55" y="78"/>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5" name="Freeform 342"/>
              <p:cNvSpPr>
                <a:spLocks/>
              </p:cNvSpPr>
              <p:nvPr/>
            </p:nvSpPr>
            <p:spPr bwMode="auto">
              <a:xfrm>
                <a:off x="4008" y="1783"/>
                <a:ext cx="33" cy="39"/>
              </a:xfrm>
              <a:custGeom>
                <a:avLst/>
                <a:gdLst/>
                <a:ahLst/>
                <a:cxnLst>
                  <a:cxn ang="0">
                    <a:pos x="0" y="10"/>
                  </a:cxn>
                  <a:cxn ang="0">
                    <a:pos x="12" y="0"/>
                  </a:cxn>
                  <a:cxn ang="0">
                    <a:pos x="65" y="69"/>
                  </a:cxn>
                  <a:cxn ang="0">
                    <a:pos x="53" y="78"/>
                  </a:cxn>
                  <a:cxn ang="0">
                    <a:pos x="0" y="10"/>
                  </a:cxn>
                </a:cxnLst>
                <a:rect l="0" t="0" r="r" b="b"/>
                <a:pathLst>
                  <a:path w="65" h="78">
                    <a:moveTo>
                      <a:pt x="0" y="10"/>
                    </a:moveTo>
                    <a:lnTo>
                      <a:pt x="12" y="0"/>
                    </a:lnTo>
                    <a:lnTo>
                      <a:pt x="65" y="69"/>
                    </a:lnTo>
                    <a:lnTo>
                      <a:pt x="53" y="78"/>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6" name="Freeform 343"/>
              <p:cNvSpPr>
                <a:spLocks/>
              </p:cNvSpPr>
              <p:nvPr/>
            </p:nvSpPr>
            <p:spPr bwMode="auto">
              <a:xfrm>
                <a:off x="4034" y="1818"/>
                <a:ext cx="33" cy="38"/>
              </a:xfrm>
              <a:custGeom>
                <a:avLst/>
                <a:gdLst/>
                <a:ahLst/>
                <a:cxnLst>
                  <a:cxn ang="0">
                    <a:pos x="0" y="9"/>
                  </a:cxn>
                  <a:cxn ang="0">
                    <a:pos x="12" y="0"/>
                  </a:cxn>
                  <a:cxn ang="0">
                    <a:pos x="64" y="68"/>
                  </a:cxn>
                  <a:cxn ang="0">
                    <a:pos x="52" y="77"/>
                  </a:cxn>
                  <a:cxn ang="0">
                    <a:pos x="0" y="9"/>
                  </a:cxn>
                </a:cxnLst>
                <a:rect l="0" t="0" r="r" b="b"/>
                <a:pathLst>
                  <a:path w="64" h="77">
                    <a:moveTo>
                      <a:pt x="0" y="9"/>
                    </a:moveTo>
                    <a:lnTo>
                      <a:pt x="12" y="0"/>
                    </a:lnTo>
                    <a:lnTo>
                      <a:pt x="64" y="68"/>
                    </a:lnTo>
                    <a:lnTo>
                      <a:pt x="52" y="77"/>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7" name="Freeform 344"/>
              <p:cNvSpPr>
                <a:spLocks/>
              </p:cNvSpPr>
              <p:nvPr/>
            </p:nvSpPr>
            <p:spPr bwMode="auto">
              <a:xfrm>
                <a:off x="4061" y="1852"/>
                <a:ext cx="31" cy="38"/>
              </a:xfrm>
              <a:custGeom>
                <a:avLst/>
                <a:gdLst/>
                <a:ahLst/>
                <a:cxnLst>
                  <a:cxn ang="0">
                    <a:pos x="0" y="9"/>
                  </a:cxn>
                  <a:cxn ang="0">
                    <a:pos x="12" y="0"/>
                  </a:cxn>
                  <a:cxn ang="0">
                    <a:pos x="64" y="67"/>
                  </a:cxn>
                  <a:cxn ang="0">
                    <a:pos x="51" y="77"/>
                  </a:cxn>
                  <a:cxn ang="0">
                    <a:pos x="0" y="9"/>
                  </a:cxn>
                </a:cxnLst>
                <a:rect l="0" t="0" r="r" b="b"/>
                <a:pathLst>
                  <a:path w="64" h="77">
                    <a:moveTo>
                      <a:pt x="0" y="9"/>
                    </a:moveTo>
                    <a:lnTo>
                      <a:pt x="12" y="0"/>
                    </a:lnTo>
                    <a:lnTo>
                      <a:pt x="64" y="67"/>
                    </a:lnTo>
                    <a:lnTo>
                      <a:pt x="51" y="77"/>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8" name="Freeform 345"/>
              <p:cNvSpPr>
                <a:spLocks/>
              </p:cNvSpPr>
              <p:nvPr/>
            </p:nvSpPr>
            <p:spPr bwMode="auto">
              <a:xfrm>
                <a:off x="4086" y="1885"/>
                <a:ext cx="31" cy="38"/>
              </a:xfrm>
              <a:custGeom>
                <a:avLst/>
                <a:gdLst/>
                <a:ahLst/>
                <a:cxnLst>
                  <a:cxn ang="0">
                    <a:pos x="0" y="10"/>
                  </a:cxn>
                  <a:cxn ang="0">
                    <a:pos x="13" y="0"/>
                  </a:cxn>
                  <a:cxn ang="0">
                    <a:pos x="61" y="67"/>
                  </a:cxn>
                  <a:cxn ang="0">
                    <a:pos x="49" y="77"/>
                  </a:cxn>
                  <a:cxn ang="0">
                    <a:pos x="0" y="10"/>
                  </a:cxn>
                </a:cxnLst>
                <a:rect l="0" t="0" r="r" b="b"/>
                <a:pathLst>
                  <a:path w="61" h="77">
                    <a:moveTo>
                      <a:pt x="0" y="10"/>
                    </a:moveTo>
                    <a:lnTo>
                      <a:pt x="13" y="0"/>
                    </a:lnTo>
                    <a:lnTo>
                      <a:pt x="61" y="67"/>
                    </a:lnTo>
                    <a:lnTo>
                      <a:pt x="49" y="77"/>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9" name="Freeform 346"/>
              <p:cNvSpPr>
                <a:spLocks/>
              </p:cNvSpPr>
              <p:nvPr/>
            </p:nvSpPr>
            <p:spPr bwMode="auto">
              <a:xfrm>
                <a:off x="4111" y="1918"/>
                <a:ext cx="30" cy="38"/>
              </a:xfrm>
              <a:custGeom>
                <a:avLst/>
                <a:gdLst/>
                <a:ahLst/>
                <a:cxnLst>
                  <a:cxn ang="0">
                    <a:pos x="0" y="10"/>
                  </a:cxn>
                  <a:cxn ang="0">
                    <a:pos x="12" y="0"/>
                  </a:cxn>
                  <a:cxn ang="0">
                    <a:pos x="61" y="66"/>
                  </a:cxn>
                  <a:cxn ang="0">
                    <a:pos x="48" y="75"/>
                  </a:cxn>
                  <a:cxn ang="0">
                    <a:pos x="0" y="10"/>
                  </a:cxn>
                </a:cxnLst>
                <a:rect l="0" t="0" r="r" b="b"/>
                <a:pathLst>
                  <a:path w="61" h="75">
                    <a:moveTo>
                      <a:pt x="0" y="10"/>
                    </a:moveTo>
                    <a:lnTo>
                      <a:pt x="12" y="0"/>
                    </a:lnTo>
                    <a:lnTo>
                      <a:pt x="61" y="66"/>
                    </a:lnTo>
                    <a:lnTo>
                      <a:pt x="48" y="75"/>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0" name="Freeform 347"/>
              <p:cNvSpPr>
                <a:spLocks/>
              </p:cNvSpPr>
              <p:nvPr/>
            </p:nvSpPr>
            <p:spPr bwMode="auto">
              <a:xfrm>
                <a:off x="4135" y="1952"/>
                <a:ext cx="30" cy="37"/>
              </a:xfrm>
              <a:custGeom>
                <a:avLst/>
                <a:gdLst/>
                <a:ahLst/>
                <a:cxnLst>
                  <a:cxn ang="0">
                    <a:pos x="0" y="9"/>
                  </a:cxn>
                  <a:cxn ang="0">
                    <a:pos x="13" y="0"/>
                  </a:cxn>
                  <a:cxn ang="0">
                    <a:pos x="60" y="67"/>
                  </a:cxn>
                  <a:cxn ang="0">
                    <a:pos x="47" y="75"/>
                  </a:cxn>
                  <a:cxn ang="0">
                    <a:pos x="0" y="9"/>
                  </a:cxn>
                </a:cxnLst>
                <a:rect l="0" t="0" r="r" b="b"/>
                <a:pathLst>
                  <a:path w="60" h="75">
                    <a:moveTo>
                      <a:pt x="0" y="9"/>
                    </a:moveTo>
                    <a:lnTo>
                      <a:pt x="13" y="0"/>
                    </a:lnTo>
                    <a:lnTo>
                      <a:pt x="60" y="67"/>
                    </a:lnTo>
                    <a:lnTo>
                      <a:pt x="47" y="7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1" name="Freeform 348"/>
              <p:cNvSpPr>
                <a:spLocks/>
              </p:cNvSpPr>
              <p:nvPr/>
            </p:nvSpPr>
            <p:spPr bwMode="auto">
              <a:xfrm>
                <a:off x="4158" y="1985"/>
                <a:ext cx="29" cy="37"/>
              </a:xfrm>
              <a:custGeom>
                <a:avLst/>
                <a:gdLst/>
                <a:ahLst/>
                <a:cxnLst>
                  <a:cxn ang="0">
                    <a:pos x="0" y="8"/>
                  </a:cxn>
                  <a:cxn ang="0">
                    <a:pos x="13" y="0"/>
                  </a:cxn>
                  <a:cxn ang="0">
                    <a:pos x="58" y="65"/>
                  </a:cxn>
                  <a:cxn ang="0">
                    <a:pos x="45" y="74"/>
                  </a:cxn>
                  <a:cxn ang="0">
                    <a:pos x="0" y="8"/>
                  </a:cxn>
                </a:cxnLst>
                <a:rect l="0" t="0" r="r" b="b"/>
                <a:pathLst>
                  <a:path w="58" h="74">
                    <a:moveTo>
                      <a:pt x="0" y="8"/>
                    </a:moveTo>
                    <a:lnTo>
                      <a:pt x="13" y="0"/>
                    </a:lnTo>
                    <a:lnTo>
                      <a:pt x="58" y="65"/>
                    </a:lnTo>
                    <a:lnTo>
                      <a:pt x="45" y="7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2" name="Freeform 349"/>
              <p:cNvSpPr>
                <a:spLocks/>
              </p:cNvSpPr>
              <p:nvPr/>
            </p:nvSpPr>
            <p:spPr bwMode="auto">
              <a:xfrm>
                <a:off x="4181" y="2018"/>
                <a:ext cx="28" cy="37"/>
              </a:xfrm>
              <a:custGeom>
                <a:avLst/>
                <a:gdLst/>
                <a:ahLst/>
                <a:cxnLst>
                  <a:cxn ang="0">
                    <a:pos x="0" y="9"/>
                  </a:cxn>
                  <a:cxn ang="0">
                    <a:pos x="13" y="0"/>
                  </a:cxn>
                  <a:cxn ang="0">
                    <a:pos x="57" y="66"/>
                  </a:cxn>
                  <a:cxn ang="0">
                    <a:pos x="44" y="75"/>
                  </a:cxn>
                  <a:cxn ang="0">
                    <a:pos x="0" y="9"/>
                  </a:cxn>
                </a:cxnLst>
                <a:rect l="0" t="0" r="r" b="b"/>
                <a:pathLst>
                  <a:path w="57" h="75">
                    <a:moveTo>
                      <a:pt x="0" y="9"/>
                    </a:moveTo>
                    <a:lnTo>
                      <a:pt x="13" y="0"/>
                    </a:lnTo>
                    <a:lnTo>
                      <a:pt x="57" y="66"/>
                    </a:lnTo>
                    <a:lnTo>
                      <a:pt x="44" y="7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3" name="Freeform 350"/>
              <p:cNvSpPr>
                <a:spLocks/>
              </p:cNvSpPr>
              <p:nvPr/>
            </p:nvSpPr>
            <p:spPr bwMode="auto">
              <a:xfrm>
                <a:off x="4202" y="2051"/>
                <a:ext cx="28" cy="37"/>
              </a:xfrm>
              <a:custGeom>
                <a:avLst/>
                <a:gdLst/>
                <a:ahLst/>
                <a:cxnLst>
                  <a:cxn ang="0">
                    <a:pos x="0" y="9"/>
                  </a:cxn>
                  <a:cxn ang="0">
                    <a:pos x="13" y="0"/>
                  </a:cxn>
                  <a:cxn ang="0">
                    <a:pos x="55" y="66"/>
                  </a:cxn>
                  <a:cxn ang="0">
                    <a:pos x="42" y="75"/>
                  </a:cxn>
                  <a:cxn ang="0">
                    <a:pos x="0" y="9"/>
                  </a:cxn>
                </a:cxnLst>
                <a:rect l="0" t="0" r="r" b="b"/>
                <a:pathLst>
                  <a:path w="55" h="75">
                    <a:moveTo>
                      <a:pt x="0" y="9"/>
                    </a:moveTo>
                    <a:lnTo>
                      <a:pt x="13" y="0"/>
                    </a:lnTo>
                    <a:lnTo>
                      <a:pt x="55" y="66"/>
                    </a:lnTo>
                    <a:lnTo>
                      <a:pt x="42" y="7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4" name="Freeform 351"/>
              <p:cNvSpPr>
                <a:spLocks/>
              </p:cNvSpPr>
              <p:nvPr/>
            </p:nvSpPr>
            <p:spPr bwMode="auto">
              <a:xfrm>
                <a:off x="4223" y="2083"/>
                <a:ext cx="27" cy="37"/>
              </a:xfrm>
              <a:custGeom>
                <a:avLst/>
                <a:gdLst/>
                <a:ahLst/>
                <a:cxnLst>
                  <a:cxn ang="0">
                    <a:pos x="0" y="9"/>
                  </a:cxn>
                  <a:cxn ang="0">
                    <a:pos x="13" y="0"/>
                  </a:cxn>
                  <a:cxn ang="0">
                    <a:pos x="53" y="65"/>
                  </a:cxn>
                  <a:cxn ang="0">
                    <a:pos x="41" y="73"/>
                  </a:cxn>
                  <a:cxn ang="0">
                    <a:pos x="0" y="9"/>
                  </a:cxn>
                </a:cxnLst>
                <a:rect l="0" t="0" r="r" b="b"/>
                <a:pathLst>
                  <a:path w="53" h="73">
                    <a:moveTo>
                      <a:pt x="0" y="9"/>
                    </a:moveTo>
                    <a:lnTo>
                      <a:pt x="13" y="0"/>
                    </a:lnTo>
                    <a:lnTo>
                      <a:pt x="53" y="65"/>
                    </a:lnTo>
                    <a:lnTo>
                      <a:pt x="41" y="73"/>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5" name="Freeform 352"/>
              <p:cNvSpPr>
                <a:spLocks/>
              </p:cNvSpPr>
              <p:nvPr/>
            </p:nvSpPr>
            <p:spPr bwMode="auto">
              <a:xfrm>
                <a:off x="4244" y="2116"/>
                <a:ext cx="26" cy="37"/>
              </a:xfrm>
              <a:custGeom>
                <a:avLst/>
                <a:gdLst/>
                <a:ahLst/>
                <a:cxnLst>
                  <a:cxn ang="0">
                    <a:pos x="0" y="8"/>
                  </a:cxn>
                  <a:cxn ang="0">
                    <a:pos x="12" y="0"/>
                  </a:cxn>
                  <a:cxn ang="0">
                    <a:pos x="51" y="67"/>
                  </a:cxn>
                  <a:cxn ang="0">
                    <a:pos x="38" y="74"/>
                  </a:cxn>
                  <a:cxn ang="0">
                    <a:pos x="0" y="8"/>
                  </a:cxn>
                </a:cxnLst>
                <a:rect l="0" t="0" r="r" b="b"/>
                <a:pathLst>
                  <a:path w="51" h="74">
                    <a:moveTo>
                      <a:pt x="0" y="8"/>
                    </a:moveTo>
                    <a:lnTo>
                      <a:pt x="12" y="0"/>
                    </a:lnTo>
                    <a:lnTo>
                      <a:pt x="51" y="67"/>
                    </a:lnTo>
                    <a:lnTo>
                      <a:pt x="38" y="7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6" name="Freeform 353"/>
              <p:cNvSpPr>
                <a:spLocks/>
              </p:cNvSpPr>
              <p:nvPr/>
            </p:nvSpPr>
            <p:spPr bwMode="auto">
              <a:xfrm>
                <a:off x="4263" y="2149"/>
                <a:ext cx="25" cy="37"/>
              </a:xfrm>
              <a:custGeom>
                <a:avLst/>
                <a:gdLst/>
                <a:ahLst/>
                <a:cxnLst>
                  <a:cxn ang="0">
                    <a:pos x="0" y="7"/>
                  </a:cxn>
                  <a:cxn ang="0">
                    <a:pos x="13" y="0"/>
                  </a:cxn>
                  <a:cxn ang="0">
                    <a:pos x="51" y="65"/>
                  </a:cxn>
                  <a:cxn ang="0">
                    <a:pos x="38" y="73"/>
                  </a:cxn>
                  <a:cxn ang="0">
                    <a:pos x="0" y="7"/>
                  </a:cxn>
                </a:cxnLst>
                <a:rect l="0" t="0" r="r" b="b"/>
                <a:pathLst>
                  <a:path w="51" h="73">
                    <a:moveTo>
                      <a:pt x="0" y="7"/>
                    </a:moveTo>
                    <a:lnTo>
                      <a:pt x="13" y="0"/>
                    </a:lnTo>
                    <a:lnTo>
                      <a:pt x="51" y="65"/>
                    </a:lnTo>
                    <a:lnTo>
                      <a:pt x="38" y="73"/>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7" name="Freeform 354"/>
              <p:cNvSpPr>
                <a:spLocks/>
              </p:cNvSpPr>
              <p:nvPr/>
            </p:nvSpPr>
            <p:spPr bwMode="auto">
              <a:xfrm>
                <a:off x="4282" y="2182"/>
                <a:ext cx="24" cy="37"/>
              </a:xfrm>
              <a:custGeom>
                <a:avLst/>
                <a:gdLst/>
                <a:ahLst/>
                <a:cxnLst>
                  <a:cxn ang="0">
                    <a:pos x="0" y="8"/>
                  </a:cxn>
                  <a:cxn ang="0">
                    <a:pos x="13" y="0"/>
                  </a:cxn>
                  <a:cxn ang="0">
                    <a:pos x="49" y="67"/>
                  </a:cxn>
                  <a:cxn ang="0">
                    <a:pos x="34" y="74"/>
                  </a:cxn>
                  <a:cxn ang="0">
                    <a:pos x="0" y="8"/>
                  </a:cxn>
                </a:cxnLst>
                <a:rect l="0" t="0" r="r" b="b"/>
                <a:pathLst>
                  <a:path w="49" h="74">
                    <a:moveTo>
                      <a:pt x="0" y="8"/>
                    </a:moveTo>
                    <a:lnTo>
                      <a:pt x="13" y="0"/>
                    </a:lnTo>
                    <a:lnTo>
                      <a:pt x="49" y="67"/>
                    </a:lnTo>
                    <a:lnTo>
                      <a:pt x="34" y="7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8" name="Freeform 355"/>
              <p:cNvSpPr>
                <a:spLocks/>
              </p:cNvSpPr>
              <p:nvPr/>
            </p:nvSpPr>
            <p:spPr bwMode="auto">
              <a:xfrm>
                <a:off x="4299" y="2216"/>
                <a:ext cx="24" cy="36"/>
              </a:xfrm>
              <a:custGeom>
                <a:avLst/>
                <a:gdLst/>
                <a:ahLst/>
                <a:cxnLst>
                  <a:cxn ang="0">
                    <a:pos x="0" y="7"/>
                  </a:cxn>
                  <a:cxn ang="0">
                    <a:pos x="15" y="0"/>
                  </a:cxn>
                  <a:cxn ang="0">
                    <a:pos x="48" y="67"/>
                  </a:cxn>
                  <a:cxn ang="0">
                    <a:pos x="33" y="73"/>
                  </a:cxn>
                  <a:cxn ang="0">
                    <a:pos x="0" y="7"/>
                  </a:cxn>
                </a:cxnLst>
                <a:rect l="0" t="0" r="r" b="b"/>
                <a:pathLst>
                  <a:path w="48" h="73">
                    <a:moveTo>
                      <a:pt x="0" y="7"/>
                    </a:moveTo>
                    <a:lnTo>
                      <a:pt x="15" y="0"/>
                    </a:lnTo>
                    <a:lnTo>
                      <a:pt x="48" y="67"/>
                    </a:lnTo>
                    <a:lnTo>
                      <a:pt x="33" y="73"/>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9" name="Freeform 356"/>
              <p:cNvSpPr>
                <a:spLocks/>
              </p:cNvSpPr>
              <p:nvPr/>
            </p:nvSpPr>
            <p:spPr bwMode="auto">
              <a:xfrm>
                <a:off x="4316" y="2249"/>
                <a:ext cx="23" cy="37"/>
              </a:xfrm>
              <a:custGeom>
                <a:avLst/>
                <a:gdLst/>
                <a:ahLst/>
                <a:cxnLst>
                  <a:cxn ang="0">
                    <a:pos x="0" y="6"/>
                  </a:cxn>
                  <a:cxn ang="0">
                    <a:pos x="15" y="0"/>
                  </a:cxn>
                  <a:cxn ang="0">
                    <a:pos x="46" y="67"/>
                  </a:cxn>
                  <a:cxn ang="0">
                    <a:pos x="33" y="73"/>
                  </a:cxn>
                  <a:cxn ang="0">
                    <a:pos x="0" y="6"/>
                  </a:cxn>
                </a:cxnLst>
                <a:rect l="0" t="0" r="r" b="b"/>
                <a:pathLst>
                  <a:path w="46" h="73">
                    <a:moveTo>
                      <a:pt x="0" y="6"/>
                    </a:moveTo>
                    <a:lnTo>
                      <a:pt x="15" y="0"/>
                    </a:lnTo>
                    <a:lnTo>
                      <a:pt x="46" y="67"/>
                    </a:lnTo>
                    <a:lnTo>
                      <a:pt x="33" y="73"/>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0" name="Freeform 357"/>
              <p:cNvSpPr>
                <a:spLocks/>
              </p:cNvSpPr>
              <p:nvPr/>
            </p:nvSpPr>
            <p:spPr bwMode="auto">
              <a:xfrm>
                <a:off x="4332" y="2282"/>
                <a:ext cx="22" cy="37"/>
              </a:xfrm>
              <a:custGeom>
                <a:avLst/>
                <a:gdLst/>
                <a:ahLst/>
                <a:cxnLst>
                  <a:cxn ang="0">
                    <a:pos x="0" y="6"/>
                  </a:cxn>
                  <a:cxn ang="0">
                    <a:pos x="13" y="0"/>
                  </a:cxn>
                  <a:cxn ang="0">
                    <a:pos x="43" y="67"/>
                  </a:cxn>
                  <a:cxn ang="0">
                    <a:pos x="29" y="73"/>
                  </a:cxn>
                  <a:cxn ang="0">
                    <a:pos x="0" y="6"/>
                  </a:cxn>
                </a:cxnLst>
                <a:rect l="0" t="0" r="r" b="b"/>
                <a:pathLst>
                  <a:path w="43" h="73">
                    <a:moveTo>
                      <a:pt x="0" y="6"/>
                    </a:moveTo>
                    <a:lnTo>
                      <a:pt x="13" y="0"/>
                    </a:lnTo>
                    <a:lnTo>
                      <a:pt x="43" y="67"/>
                    </a:lnTo>
                    <a:lnTo>
                      <a:pt x="29" y="73"/>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1" name="Freeform 358"/>
              <p:cNvSpPr>
                <a:spLocks/>
              </p:cNvSpPr>
              <p:nvPr/>
            </p:nvSpPr>
            <p:spPr bwMode="auto">
              <a:xfrm>
                <a:off x="4346" y="2316"/>
                <a:ext cx="21" cy="37"/>
              </a:xfrm>
              <a:custGeom>
                <a:avLst/>
                <a:gdLst/>
                <a:ahLst/>
                <a:cxnLst>
                  <a:cxn ang="0">
                    <a:pos x="0" y="6"/>
                  </a:cxn>
                  <a:cxn ang="0">
                    <a:pos x="14" y="0"/>
                  </a:cxn>
                  <a:cxn ang="0">
                    <a:pos x="42" y="69"/>
                  </a:cxn>
                  <a:cxn ang="0">
                    <a:pos x="27" y="75"/>
                  </a:cxn>
                  <a:cxn ang="0">
                    <a:pos x="0" y="6"/>
                  </a:cxn>
                </a:cxnLst>
                <a:rect l="0" t="0" r="r" b="b"/>
                <a:pathLst>
                  <a:path w="42" h="75">
                    <a:moveTo>
                      <a:pt x="0" y="6"/>
                    </a:moveTo>
                    <a:lnTo>
                      <a:pt x="14" y="0"/>
                    </a:lnTo>
                    <a:lnTo>
                      <a:pt x="42" y="69"/>
                    </a:lnTo>
                    <a:lnTo>
                      <a:pt x="27" y="75"/>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2" name="Freeform 359"/>
              <p:cNvSpPr>
                <a:spLocks/>
              </p:cNvSpPr>
              <p:nvPr/>
            </p:nvSpPr>
            <p:spPr bwMode="auto">
              <a:xfrm>
                <a:off x="4360" y="2351"/>
                <a:ext cx="20" cy="36"/>
              </a:xfrm>
              <a:custGeom>
                <a:avLst/>
                <a:gdLst/>
                <a:ahLst/>
                <a:cxnLst>
                  <a:cxn ang="0">
                    <a:pos x="0" y="6"/>
                  </a:cxn>
                  <a:cxn ang="0">
                    <a:pos x="15" y="0"/>
                  </a:cxn>
                  <a:cxn ang="0">
                    <a:pos x="40" y="69"/>
                  </a:cxn>
                  <a:cxn ang="0">
                    <a:pos x="25" y="74"/>
                  </a:cxn>
                  <a:cxn ang="0">
                    <a:pos x="0" y="6"/>
                  </a:cxn>
                </a:cxnLst>
                <a:rect l="0" t="0" r="r" b="b"/>
                <a:pathLst>
                  <a:path w="40" h="74">
                    <a:moveTo>
                      <a:pt x="0" y="6"/>
                    </a:moveTo>
                    <a:lnTo>
                      <a:pt x="15" y="0"/>
                    </a:lnTo>
                    <a:lnTo>
                      <a:pt x="40" y="69"/>
                    </a:lnTo>
                    <a:lnTo>
                      <a:pt x="25" y="74"/>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3" name="Freeform 360"/>
              <p:cNvSpPr>
                <a:spLocks/>
              </p:cNvSpPr>
              <p:nvPr/>
            </p:nvSpPr>
            <p:spPr bwMode="auto">
              <a:xfrm>
                <a:off x="4372" y="2385"/>
                <a:ext cx="19" cy="37"/>
              </a:xfrm>
              <a:custGeom>
                <a:avLst/>
                <a:gdLst/>
                <a:ahLst/>
                <a:cxnLst>
                  <a:cxn ang="0">
                    <a:pos x="0" y="5"/>
                  </a:cxn>
                  <a:cxn ang="0">
                    <a:pos x="15" y="0"/>
                  </a:cxn>
                  <a:cxn ang="0">
                    <a:pos x="38" y="69"/>
                  </a:cxn>
                  <a:cxn ang="0">
                    <a:pos x="23" y="75"/>
                  </a:cxn>
                  <a:cxn ang="0">
                    <a:pos x="0" y="5"/>
                  </a:cxn>
                </a:cxnLst>
                <a:rect l="0" t="0" r="r" b="b"/>
                <a:pathLst>
                  <a:path w="38" h="75">
                    <a:moveTo>
                      <a:pt x="0" y="5"/>
                    </a:moveTo>
                    <a:lnTo>
                      <a:pt x="15" y="0"/>
                    </a:lnTo>
                    <a:lnTo>
                      <a:pt x="38" y="69"/>
                    </a:lnTo>
                    <a:lnTo>
                      <a:pt x="23" y="75"/>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4" name="Freeform 361"/>
              <p:cNvSpPr>
                <a:spLocks/>
              </p:cNvSpPr>
              <p:nvPr/>
            </p:nvSpPr>
            <p:spPr bwMode="auto">
              <a:xfrm>
                <a:off x="4384" y="2420"/>
                <a:ext cx="18" cy="37"/>
              </a:xfrm>
              <a:custGeom>
                <a:avLst/>
                <a:gdLst/>
                <a:ahLst/>
                <a:cxnLst>
                  <a:cxn ang="0">
                    <a:pos x="0" y="6"/>
                  </a:cxn>
                  <a:cxn ang="0">
                    <a:pos x="15" y="0"/>
                  </a:cxn>
                  <a:cxn ang="0">
                    <a:pos x="36" y="71"/>
                  </a:cxn>
                  <a:cxn ang="0">
                    <a:pos x="21" y="76"/>
                  </a:cxn>
                  <a:cxn ang="0">
                    <a:pos x="0" y="6"/>
                  </a:cxn>
                </a:cxnLst>
                <a:rect l="0" t="0" r="r" b="b"/>
                <a:pathLst>
                  <a:path w="36" h="76">
                    <a:moveTo>
                      <a:pt x="0" y="6"/>
                    </a:moveTo>
                    <a:lnTo>
                      <a:pt x="15" y="0"/>
                    </a:lnTo>
                    <a:lnTo>
                      <a:pt x="36" y="71"/>
                    </a:lnTo>
                    <a:lnTo>
                      <a:pt x="21" y="76"/>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5" name="Freeform 362"/>
              <p:cNvSpPr>
                <a:spLocks/>
              </p:cNvSpPr>
              <p:nvPr/>
            </p:nvSpPr>
            <p:spPr bwMode="auto">
              <a:xfrm>
                <a:off x="4395" y="2455"/>
                <a:ext cx="16" cy="38"/>
              </a:xfrm>
              <a:custGeom>
                <a:avLst/>
                <a:gdLst/>
                <a:ahLst/>
                <a:cxnLst>
                  <a:cxn ang="0">
                    <a:pos x="0" y="5"/>
                  </a:cxn>
                  <a:cxn ang="0">
                    <a:pos x="15" y="0"/>
                  </a:cxn>
                  <a:cxn ang="0">
                    <a:pos x="34" y="71"/>
                  </a:cxn>
                  <a:cxn ang="0">
                    <a:pos x="19" y="76"/>
                  </a:cxn>
                  <a:cxn ang="0">
                    <a:pos x="0" y="5"/>
                  </a:cxn>
                </a:cxnLst>
                <a:rect l="0" t="0" r="r" b="b"/>
                <a:pathLst>
                  <a:path w="34" h="76">
                    <a:moveTo>
                      <a:pt x="0" y="5"/>
                    </a:moveTo>
                    <a:lnTo>
                      <a:pt x="15" y="0"/>
                    </a:lnTo>
                    <a:lnTo>
                      <a:pt x="34" y="71"/>
                    </a:lnTo>
                    <a:lnTo>
                      <a:pt x="19" y="76"/>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6" name="Freeform 363"/>
              <p:cNvSpPr>
                <a:spLocks/>
              </p:cNvSpPr>
              <p:nvPr/>
            </p:nvSpPr>
            <p:spPr bwMode="auto">
              <a:xfrm>
                <a:off x="4404" y="2491"/>
                <a:ext cx="16" cy="37"/>
              </a:xfrm>
              <a:custGeom>
                <a:avLst/>
                <a:gdLst/>
                <a:ahLst/>
                <a:cxnLst>
                  <a:cxn ang="0">
                    <a:pos x="0" y="5"/>
                  </a:cxn>
                  <a:cxn ang="0">
                    <a:pos x="15" y="0"/>
                  </a:cxn>
                  <a:cxn ang="0">
                    <a:pos x="31" y="74"/>
                  </a:cxn>
                  <a:cxn ang="0">
                    <a:pos x="17" y="76"/>
                  </a:cxn>
                  <a:cxn ang="0">
                    <a:pos x="0" y="5"/>
                  </a:cxn>
                </a:cxnLst>
                <a:rect l="0" t="0" r="r" b="b"/>
                <a:pathLst>
                  <a:path w="31" h="76">
                    <a:moveTo>
                      <a:pt x="0" y="5"/>
                    </a:moveTo>
                    <a:lnTo>
                      <a:pt x="15" y="0"/>
                    </a:lnTo>
                    <a:lnTo>
                      <a:pt x="31" y="74"/>
                    </a:lnTo>
                    <a:lnTo>
                      <a:pt x="17" y="76"/>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7" name="Freeform 364"/>
              <p:cNvSpPr>
                <a:spLocks/>
              </p:cNvSpPr>
              <p:nvPr/>
            </p:nvSpPr>
            <p:spPr bwMode="auto">
              <a:xfrm>
                <a:off x="4412" y="2527"/>
                <a:ext cx="15" cy="38"/>
              </a:xfrm>
              <a:custGeom>
                <a:avLst/>
                <a:gdLst/>
                <a:ahLst/>
                <a:cxnLst>
                  <a:cxn ang="0">
                    <a:pos x="0" y="2"/>
                  </a:cxn>
                  <a:cxn ang="0">
                    <a:pos x="14" y="0"/>
                  </a:cxn>
                  <a:cxn ang="0">
                    <a:pos x="29" y="73"/>
                  </a:cxn>
                  <a:cxn ang="0">
                    <a:pos x="13" y="75"/>
                  </a:cxn>
                  <a:cxn ang="0">
                    <a:pos x="0" y="2"/>
                  </a:cxn>
                </a:cxnLst>
                <a:rect l="0" t="0" r="r" b="b"/>
                <a:pathLst>
                  <a:path w="29" h="75">
                    <a:moveTo>
                      <a:pt x="0" y="2"/>
                    </a:moveTo>
                    <a:lnTo>
                      <a:pt x="14" y="0"/>
                    </a:lnTo>
                    <a:lnTo>
                      <a:pt x="29" y="73"/>
                    </a:lnTo>
                    <a:lnTo>
                      <a:pt x="13" y="75"/>
                    </a:lnTo>
                    <a:lnTo>
                      <a:pt x="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8" name="Freeform 365"/>
              <p:cNvSpPr>
                <a:spLocks/>
              </p:cNvSpPr>
              <p:nvPr/>
            </p:nvSpPr>
            <p:spPr bwMode="auto">
              <a:xfrm>
                <a:off x="4419" y="2564"/>
                <a:ext cx="13" cy="38"/>
              </a:xfrm>
              <a:custGeom>
                <a:avLst/>
                <a:gdLst/>
                <a:ahLst/>
                <a:cxnLst>
                  <a:cxn ang="0">
                    <a:pos x="0" y="2"/>
                  </a:cxn>
                  <a:cxn ang="0">
                    <a:pos x="16" y="0"/>
                  </a:cxn>
                  <a:cxn ang="0">
                    <a:pos x="27" y="74"/>
                  </a:cxn>
                  <a:cxn ang="0">
                    <a:pos x="12" y="77"/>
                  </a:cxn>
                  <a:cxn ang="0">
                    <a:pos x="0" y="2"/>
                  </a:cxn>
                </a:cxnLst>
                <a:rect l="0" t="0" r="r" b="b"/>
                <a:pathLst>
                  <a:path w="27" h="77">
                    <a:moveTo>
                      <a:pt x="0" y="2"/>
                    </a:moveTo>
                    <a:lnTo>
                      <a:pt x="16" y="0"/>
                    </a:lnTo>
                    <a:lnTo>
                      <a:pt x="27" y="74"/>
                    </a:lnTo>
                    <a:lnTo>
                      <a:pt x="12" y="77"/>
                    </a:lnTo>
                    <a:lnTo>
                      <a:pt x="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9" name="Freeform 366"/>
              <p:cNvSpPr>
                <a:spLocks/>
              </p:cNvSpPr>
              <p:nvPr/>
            </p:nvSpPr>
            <p:spPr bwMode="auto">
              <a:xfrm>
                <a:off x="4425" y="2601"/>
                <a:ext cx="12" cy="39"/>
              </a:xfrm>
              <a:custGeom>
                <a:avLst/>
                <a:gdLst/>
                <a:ahLst/>
                <a:cxnLst>
                  <a:cxn ang="0">
                    <a:pos x="0" y="3"/>
                  </a:cxn>
                  <a:cxn ang="0">
                    <a:pos x="15" y="0"/>
                  </a:cxn>
                  <a:cxn ang="0">
                    <a:pos x="25" y="76"/>
                  </a:cxn>
                  <a:cxn ang="0">
                    <a:pos x="9" y="78"/>
                  </a:cxn>
                  <a:cxn ang="0">
                    <a:pos x="0" y="3"/>
                  </a:cxn>
                </a:cxnLst>
                <a:rect l="0" t="0" r="r" b="b"/>
                <a:pathLst>
                  <a:path w="25" h="78">
                    <a:moveTo>
                      <a:pt x="0" y="3"/>
                    </a:moveTo>
                    <a:lnTo>
                      <a:pt x="15" y="0"/>
                    </a:lnTo>
                    <a:lnTo>
                      <a:pt x="25" y="76"/>
                    </a:lnTo>
                    <a:lnTo>
                      <a:pt x="9" y="78"/>
                    </a:lnTo>
                    <a:lnTo>
                      <a:pt x="0" y="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0" name="Freeform 367"/>
              <p:cNvSpPr>
                <a:spLocks/>
              </p:cNvSpPr>
              <p:nvPr/>
            </p:nvSpPr>
            <p:spPr bwMode="auto">
              <a:xfrm>
                <a:off x="4430" y="2639"/>
                <a:ext cx="9" cy="20"/>
              </a:xfrm>
              <a:custGeom>
                <a:avLst/>
                <a:gdLst/>
                <a:ahLst/>
                <a:cxnLst>
                  <a:cxn ang="0">
                    <a:pos x="0" y="2"/>
                  </a:cxn>
                  <a:cxn ang="0">
                    <a:pos x="16" y="0"/>
                  </a:cxn>
                  <a:cxn ang="0">
                    <a:pos x="19" y="39"/>
                  </a:cxn>
                  <a:cxn ang="0">
                    <a:pos x="4" y="40"/>
                  </a:cxn>
                  <a:cxn ang="0">
                    <a:pos x="0" y="2"/>
                  </a:cxn>
                </a:cxnLst>
                <a:rect l="0" t="0" r="r" b="b"/>
                <a:pathLst>
                  <a:path w="19" h="40">
                    <a:moveTo>
                      <a:pt x="0" y="2"/>
                    </a:moveTo>
                    <a:lnTo>
                      <a:pt x="16" y="0"/>
                    </a:lnTo>
                    <a:lnTo>
                      <a:pt x="19" y="39"/>
                    </a:lnTo>
                    <a:lnTo>
                      <a:pt x="4" y="40"/>
                    </a:lnTo>
                    <a:lnTo>
                      <a:pt x="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1" name="Freeform 368"/>
              <p:cNvSpPr>
                <a:spLocks/>
              </p:cNvSpPr>
              <p:nvPr/>
            </p:nvSpPr>
            <p:spPr bwMode="auto">
              <a:xfrm>
                <a:off x="4431" y="2658"/>
                <a:ext cx="10" cy="20"/>
              </a:xfrm>
              <a:custGeom>
                <a:avLst/>
                <a:gdLst/>
                <a:ahLst/>
                <a:cxnLst>
                  <a:cxn ang="0">
                    <a:pos x="0" y="1"/>
                  </a:cxn>
                  <a:cxn ang="0">
                    <a:pos x="15" y="0"/>
                  </a:cxn>
                  <a:cxn ang="0">
                    <a:pos x="19" y="39"/>
                  </a:cxn>
                  <a:cxn ang="0">
                    <a:pos x="3" y="40"/>
                  </a:cxn>
                  <a:cxn ang="0">
                    <a:pos x="0" y="1"/>
                  </a:cxn>
                </a:cxnLst>
                <a:rect l="0" t="0" r="r" b="b"/>
                <a:pathLst>
                  <a:path w="19" h="40">
                    <a:moveTo>
                      <a:pt x="0" y="1"/>
                    </a:moveTo>
                    <a:lnTo>
                      <a:pt x="15" y="0"/>
                    </a:lnTo>
                    <a:lnTo>
                      <a:pt x="19" y="39"/>
                    </a:lnTo>
                    <a:lnTo>
                      <a:pt x="3" y="40"/>
                    </a:lnTo>
                    <a:lnTo>
                      <a:pt x="0" y="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2" name="Freeform 369"/>
              <p:cNvSpPr>
                <a:spLocks/>
              </p:cNvSpPr>
              <p:nvPr/>
            </p:nvSpPr>
            <p:spPr bwMode="auto">
              <a:xfrm>
                <a:off x="4433" y="2678"/>
                <a:ext cx="9" cy="20"/>
              </a:xfrm>
              <a:custGeom>
                <a:avLst/>
                <a:gdLst/>
                <a:ahLst/>
                <a:cxnLst>
                  <a:cxn ang="0">
                    <a:pos x="0" y="1"/>
                  </a:cxn>
                  <a:cxn ang="0">
                    <a:pos x="16" y="0"/>
                  </a:cxn>
                  <a:cxn ang="0">
                    <a:pos x="18" y="39"/>
                  </a:cxn>
                  <a:cxn ang="0">
                    <a:pos x="2" y="40"/>
                  </a:cxn>
                  <a:cxn ang="0">
                    <a:pos x="0" y="1"/>
                  </a:cxn>
                </a:cxnLst>
                <a:rect l="0" t="0" r="r" b="b"/>
                <a:pathLst>
                  <a:path w="18" h="40">
                    <a:moveTo>
                      <a:pt x="0" y="1"/>
                    </a:moveTo>
                    <a:lnTo>
                      <a:pt x="16" y="0"/>
                    </a:lnTo>
                    <a:lnTo>
                      <a:pt x="18" y="39"/>
                    </a:lnTo>
                    <a:lnTo>
                      <a:pt x="2" y="40"/>
                    </a:lnTo>
                    <a:lnTo>
                      <a:pt x="0" y="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3" name="Freeform 370"/>
              <p:cNvSpPr>
                <a:spLocks/>
              </p:cNvSpPr>
              <p:nvPr/>
            </p:nvSpPr>
            <p:spPr bwMode="auto">
              <a:xfrm>
                <a:off x="4434" y="2697"/>
                <a:ext cx="8" cy="20"/>
              </a:xfrm>
              <a:custGeom>
                <a:avLst/>
                <a:gdLst/>
                <a:ahLst/>
                <a:cxnLst>
                  <a:cxn ang="0">
                    <a:pos x="0" y="1"/>
                  </a:cxn>
                  <a:cxn ang="0">
                    <a:pos x="16" y="0"/>
                  </a:cxn>
                  <a:cxn ang="0">
                    <a:pos x="17" y="40"/>
                  </a:cxn>
                  <a:cxn ang="0">
                    <a:pos x="1" y="40"/>
                  </a:cxn>
                  <a:cxn ang="0">
                    <a:pos x="0" y="1"/>
                  </a:cxn>
                </a:cxnLst>
                <a:rect l="0" t="0" r="r" b="b"/>
                <a:pathLst>
                  <a:path w="17" h="40">
                    <a:moveTo>
                      <a:pt x="0" y="1"/>
                    </a:moveTo>
                    <a:lnTo>
                      <a:pt x="16" y="0"/>
                    </a:lnTo>
                    <a:lnTo>
                      <a:pt x="17" y="40"/>
                    </a:lnTo>
                    <a:lnTo>
                      <a:pt x="1" y="40"/>
                    </a:lnTo>
                    <a:lnTo>
                      <a:pt x="0" y="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4" name="Freeform 371"/>
              <p:cNvSpPr>
                <a:spLocks/>
              </p:cNvSpPr>
              <p:nvPr/>
            </p:nvSpPr>
            <p:spPr bwMode="auto">
              <a:xfrm>
                <a:off x="4435" y="2717"/>
                <a:ext cx="8" cy="20"/>
              </a:xfrm>
              <a:custGeom>
                <a:avLst/>
                <a:gdLst/>
                <a:ahLst/>
                <a:cxnLst>
                  <a:cxn ang="0">
                    <a:pos x="0" y="0"/>
                  </a:cxn>
                  <a:cxn ang="0">
                    <a:pos x="16" y="0"/>
                  </a:cxn>
                  <a:cxn ang="0">
                    <a:pos x="17" y="40"/>
                  </a:cxn>
                  <a:cxn ang="0">
                    <a:pos x="1" y="40"/>
                  </a:cxn>
                  <a:cxn ang="0">
                    <a:pos x="0" y="0"/>
                  </a:cxn>
                </a:cxnLst>
                <a:rect l="0" t="0" r="r" b="b"/>
                <a:pathLst>
                  <a:path w="17" h="40">
                    <a:moveTo>
                      <a:pt x="0" y="0"/>
                    </a:moveTo>
                    <a:lnTo>
                      <a:pt x="16" y="0"/>
                    </a:lnTo>
                    <a:lnTo>
                      <a:pt x="17" y="40"/>
                    </a:lnTo>
                    <a:lnTo>
                      <a:pt x="1" y="40"/>
                    </a:lnTo>
                    <a:lnTo>
                      <a:pt x="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5" name="Freeform 372"/>
              <p:cNvSpPr>
                <a:spLocks/>
              </p:cNvSpPr>
              <p:nvPr/>
            </p:nvSpPr>
            <p:spPr bwMode="auto">
              <a:xfrm>
                <a:off x="4435" y="2737"/>
                <a:ext cx="8" cy="20"/>
              </a:xfrm>
              <a:custGeom>
                <a:avLst/>
                <a:gdLst/>
                <a:ahLst/>
                <a:cxnLst>
                  <a:cxn ang="0">
                    <a:pos x="0" y="0"/>
                  </a:cxn>
                  <a:cxn ang="0">
                    <a:pos x="16" y="0"/>
                  </a:cxn>
                  <a:cxn ang="0">
                    <a:pos x="16" y="40"/>
                  </a:cxn>
                  <a:cxn ang="0">
                    <a:pos x="2" y="40"/>
                  </a:cxn>
                  <a:cxn ang="0">
                    <a:pos x="0" y="0"/>
                  </a:cxn>
                </a:cxnLst>
                <a:rect l="0" t="0" r="r" b="b"/>
                <a:pathLst>
                  <a:path w="16" h="40">
                    <a:moveTo>
                      <a:pt x="0" y="0"/>
                    </a:moveTo>
                    <a:lnTo>
                      <a:pt x="16" y="0"/>
                    </a:lnTo>
                    <a:lnTo>
                      <a:pt x="16" y="40"/>
                    </a:lnTo>
                    <a:lnTo>
                      <a:pt x="2" y="40"/>
                    </a:lnTo>
                    <a:lnTo>
                      <a:pt x="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6" name="Freeform 373"/>
              <p:cNvSpPr>
                <a:spLocks/>
              </p:cNvSpPr>
              <p:nvPr/>
            </p:nvSpPr>
            <p:spPr bwMode="auto">
              <a:xfrm>
                <a:off x="4435" y="2757"/>
                <a:ext cx="8" cy="41"/>
              </a:xfrm>
              <a:custGeom>
                <a:avLst/>
                <a:gdLst/>
                <a:ahLst/>
                <a:cxnLst>
                  <a:cxn ang="0">
                    <a:pos x="2" y="0"/>
                  </a:cxn>
                  <a:cxn ang="0">
                    <a:pos x="16" y="0"/>
                  </a:cxn>
                  <a:cxn ang="0">
                    <a:pos x="16" y="81"/>
                  </a:cxn>
                  <a:cxn ang="0">
                    <a:pos x="0" y="80"/>
                  </a:cxn>
                  <a:cxn ang="0">
                    <a:pos x="2" y="0"/>
                  </a:cxn>
                </a:cxnLst>
                <a:rect l="0" t="0" r="r" b="b"/>
                <a:pathLst>
                  <a:path w="16" h="81">
                    <a:moveTo>
                      <a:pt x="2" y="0"/>
                    </a:moveTo>
                    <a:lnTo>
                      <a:pt x="16" y="0"/>
                    </a:lnTo>
                    <a:lnTo>
                      <a:pt x="16" y="81"/>
                    </a:lnTo>
                    <a:lnTo>
                      <a:pt x="0" y="80"/>
                    </a:lnTo>
                    <a:lnTo>
                      <a:pt x="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7" name="Freeform 374"/>
              <p:cNvSpPr>
                <a:spLocks/>
              </p:cNvSpPr>
              <p:nvPr/>
            </p:nvSpPr>
            <p:spPr bwMode="auto">
              <a:xfrm>
                <a:off x="4434" y="2797"/>
                <a:ext cx="9" cy="41"/>
              </a:xfrm>
              <a:custGeom>
                <a:avLst/>
                <a:gdLst/>
                <a:ahLst/>
                <a:cxnLst>
                  <a:cxn ang="0">
                    <a:pos x="3" y="0"/>
                  </a:cxn>
                  <a:cxn ang="0">
                    <a:pos x="19" y="1"/>
                  </a:cxn>
                  <a:cxn ang="0">
                    <a:pos x="16" y="81"/>
                  </a:cxn>
                  <a:cxn ang="0">
                    <a:pos x="0" y="80"/>
                  </a:cxn>
                  <a:cxn ang="0">
                    <a:pos x="3" y="0"/>
                  </a:cxn>
                </a:cxnLst>
                <a:rect l="0" t="0" r="r" b="b"/>
                <a:pathLst>
                  <a:path w="19" h="81">
                    <a:moveTo>
                      <a:pt x="3" y="0"/>
                    </a:moveTo>
                    <a:lnTo>
                      <a:pt x="19" y="1"/>
                    </a:lnTo>
                    <a:lnTo>
                      <a:pt x="16" y="81"/>
                    </a:lnTo>
                    <a:lnTo>
                      <a:pt x="0" y="80"/>
                    </a:lnTo>
                    <a:lnTo>
                      <a:pt x="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8" name="Freeform 375"/>
              <p:cNvSpPr>
                <a:spLocks/>
              </p:cNvSpPr>
              <p:nvPr/>
            </p:nvSpPr>
            <p:spPr bwMode="auto">
              <a:xfrm>
                <a:off x="4431" y="2837"/>
                <a:ext cx="10" cy="40"/>
              </a:xfrm>
              <a:custGeom>
                <a:avLst/>
                <a:gdLst/>
                <a:ahLst/>
                <a:cxnLst>
                  <a:cxn ang="0">
                    <a:pos x="5" y="0"/>
                  </a:cxn>
                  <a:cxn ang="0">
                    <a:pos x="21" y="1"/>
                  </a:cxn>
                  <a:cxn ang="0">
                    <a:pos x="15" y="80"/>
                  </a:cxn>
                  <a:cxn ang="0">
                    <a:pos x="0" y="79"/>
                  </a:cxn>
                  <a:cxn ang="0">
                    <a:pos x="5" y="0"/>
                  </a:cxn>
                </a:cxnLst>
                <a:rect l="0" t="0" r="r" b="b"/>
                <a:pathLst>
                  <a:path w="21" h="80">
                    <a:moveTo>
                      <a:pt x="5" y="0"/>
                    </a:moveTo>
                    <a:lnTo>
                      <a:pt x="21" y="1"/>
                    </a:lnTo>
                    <a:lnTo>
                      <a:pt x="15" y="80"/>
                    </a:lnTo>
                    <a:lnTo>
                      <a:pt x="0" y="79"/>
                    </a:lnTo>
                    <a:lnTo>
                      <a:pt x="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9" name="Freeform 376"/>
              <p:cNvSpPr>
                <a:spLocks/>
              </p:cNvSpPr>
              <p:nvPr/>
            </p:nvSpPr>
            <p:spPr bwMode="auto">
              <a:xfrm>
                <a:off x="4427" y="2877"/>
                <a:ext cx="12" cy="40"/>
              </a:xfrm>
              <a:custGeom>
                <a:avLst/>
                <a:gdLst/>
                <a:ahLst/>
                <a:cxnLst>
                  <a:cxn ang="0">
                    <a:pos x="7" y="0"/>
                  </a:cxn>
                  <a:cxn ang="0">
                    <a:pos x="22" y="1"/>
                  </a:cxn>
                  <a:cxn ang="0">
                    <a:pos x="15" y="81"/>
                  </a:cxn>
                  <a:cxn ang="0">
                    <a:pos x="0" y="79"/>
                  </a:cxn>
                  <a:cxn ang="0">
                    <a:pos x="7" y="0"/>
                  </a:cxn>
                </a:cxnLst>
                <a:rect l="0" t="0" r="r" b="b"/>
                <a:pathLst>
                  <a:path w="22" h="81">
                    <a:moveTo>
                      <a:pt x="7" y="0"/>
                    </a:moveTo>
                    <a:lnTo>
                      <a:pt x="22" y="1"/>
                    </a:lnTo>
                    <a:lnTo>
                      <a:pt x="15" y="81"/>
                    </a:lnTo>
                    <a:lnTo>
                      <a:pt x="0" y="79"/>
                    </a:lnTo>
                    <a:lnTo>
                      <a:pt x="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0" name="Freeform 377"/>
              <p:cNvSpPr>
                <a:spLocks/>
              </p:cNvSpPr>
              <p:nvPr/>
            </p:nvSpPr>
            <p:spPr bwMode="auto">
              <a:xfrm>
                <a:off x="4423" y="2916"/>
                <a:ext cx="12" cy="40"/>
              </a:xfrm>
              <a:custGeom>
                <a:avLst/>
                <a:gdLst/>
                <a:ahLst/>
                <a:cxnLst>
                  <a:cxn ang="0">
                    <a:pos x="9" y="0"/>
                  </a:cxn>
                  <a:cxn ang="0">
                    <a:pos x="24" y="2"/>
                  </a:cxn>
                  <a:cxn ang="0">
                    <a:pos x="16" y="80"/>
                  </a:cxn>
                  <a:cxn ang="0">
                    <a:pos x="0" y="77"/>
                  </a:cxn>
                  <a:cxn ang="0">
                    <a:pos x="9" y="0"/>
                  </a:cxn>
                </a:cxnLst>
                <a:rect l="0" t="0" r="r" b="b"/>
                <a:pathLst>
                  <a:path w="24" h="80">
                    <a:moveTo>
                      <a:pt x="9" y="0"/>
                    </a:moveTo>
                    <a:lnTo>
                      <a:pt x="24" y="2"/>
                    </a:lnTo>
                    <a:lnTo>
                      <a:pt x="16" y="80"/>
                    </a:lnTo>
                    <a:lnTo>
                      <a:pt x="0" y="77"/>
                    </a:lnTo>
                    <a:lnTo>
                      <a:pt x="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1" name="Freeform 378"/>
              <p:cNvSpPr>
                <a:spLocks/>
              </p:cNvSpPr>
              <p:nvPr/>
            </p:nvSpPr>
            <p:spPr bwMode="auto">
              <a:xfrm>
                <a:off x="4417" y="2955"/>
                <a:ext cx="14" cy="40"/>
              </a:xfrm>
              <a:custGeom>
                <a:avLst/>
                <a:gdLst/>
                <a:ahLst/>
                <a:cxnLst>
                  <a:cxn ang="0">
                    <a:pos x="11" y="0"/>
                  </a:cxn>
                  <a:cxn ang="0">
                    <a:pos x="27" y="3"/>
                  </a:cxn>
                  <a:cxn ang="0">
                    <a:pos x="15" y="80"/>
                  </a:cxn>
                  <a:cxn ang="0">
                    <a:pos x="0" y="78"/>
                  </a:cxn>
                  <a:cxn ang="0">
                    <a:pos x="11" y="0"/>
                  </a:cxn>
                </a:cxnLst>
                <a:rect l="0" t="0" r="r" b="b"/>
                <a:pathLst>
                  <a:path w="27" h="80">
                    <a:moveTo>
                      <a:pt x="11" y="0"/>
                    </a:moveTo>
                    <a:lnTo>
                      <a:pt x="27" y="3"/>
                    </a:lnTo>
                    <a:lnTo>
                      <a:pt x="15" y="80"/>
                    </a:lnTo>
                    <a:lnTo>
                      <a:pt x="0" y="78"/>
                    </a:lnTo>
                    <a:lnTo>
                      <a:pt x="1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2" name="Freeform 379"/>
              <p:cNvSpPr>
                <a:spLocks/>
              </p:cNvSpPr>
              <p:nvPr/>
            </p:nvSpPr>
            <p:spPr bwMode="auto">
              <a:xfrm>
                <a:off x="4411" y="2994"/>
                <a:ext cx="14" cy="40"/>
              </a:xfrm>
              <a:custGeom>
                <a:avLst/>
                <a:gdLst/>
                <a:ahLst/>
                <a:cxnLst>
                  <a:cxn ang="0">
                    <a:pos x="12" y="0"/>
                  </a:cxn>
                  <a:cxn ang="0">
                    <a:pos x="27" y="2"/>
                  </a:cxn>
                  <a:cxn ang="0">
                    <a:pos x="15" y="80"/>
                  </a:cxn>
                  <a:cxn ang="0">
                    <a:pos x="0" y="77"/>
                  </a:cxn>
                  <a:cxn ang="0">
                    <a:pos x="12" y="0"/>
                  </a:cxn>
                </a:cxnLst>
                <a:rect l="0" t="0" r="r" b="b"/>
                <a:pathLst>
                  <a:path w="27" h="80">
                    <a:moveTo>
                      <a:pt x="12" y="0"/>
                    </a:moveTo>
                    <a:lnTo>
                      <a:pt x="27" y="2"/>
                    </a:lnTo>
                    <a:lnTo>
                      <a:pt x="15" y="80"/>
                    </a:lnTo>
                    <a:lnTo>
                      <a:pt x="0" y="77"/>
                    </a:lnTo>
                    <a:lnTo>
                      <a:pt x="1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3" name="Freeform 380"/>
              <p:cNvSpPr>
                <a:spLocks/>
              </p:cNvSpPr>
              <p:nvPr/>
            </p:nvSpPr>
            <p:spPr bwMode="auto">
              <a:xfrm>
                <a:off x="4404" y="3032"/>
                <a:ext cx="15" cy="40"/>
              </a:xfrm>
              <a:custGeom>
                <a:avLst/>
                <a:gdLst/>
                <a:ahLst/>
                <a:cxnLst>
                  <a:cxn ang="0">
                    <a:pos x="15" y="0"/>
                  </a:cxn>
                  <a:cxn ang="0">
                    <a:pos x="30" y="3"/>
                  </a:cxn>
                  <a:cxn ang="0">
                    <a:pos x="15" y="80"/>
                  </a:cxn>
                  <a:cxn ang="0">
                    <a:pos x="0" y="77"/>
                  </a:cxn>
                  <a:cxn ang="0">
                    <a:pos x="15" y="0"/>
                  </a:cxn>
                </a:cxnLst>
                <a:rect l="0" t="0" r="r" b="b"/>
                <a:pathLst>
                  <a:path w="30" h="80">
                    <a:moveTo>
                      <a:pt x="15" y="0"/>
                    </a:moveTo>
                    <a:lnTo>
                      <a:pt x="30" y="3"/>
                    </a:lnTo>
                    <a:lnTo>
                      <a:pt x="15" y="80"/>
                    </a:lnTo>
                    <a:lnTo>
                      <a:pt x="0" y="77"/>
                    </a:lnTo>
                    <a:lnTo>
                      <a:pt x="1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4" name="Freeform 381"/>
              <p:cNvSpPr>
                <a:spLocks/>
              </p:cNvSpPr>
              <p:nvPr/>
            </p:nvSpPr>
            <p:spPr bwMode="auto">
              <a:xfrm>
                <a:off x="4396" y="3071"/>
                <a:ext cx="15" cy="39"/>
              </a:xfrm>
              <a:custGeom>
                <a:avLst/>
                <a:gdLst/>
                <a:ahLst/>
                <a:cxnLst>
                  <a:cxn ang="0">
                    <a:pos x="16" y="0"/>
                  </a:cxn>
                  <a:cxn ang="0">
                    <a:pos x="31" y="3"/>
                  </a:cxn>
                  <a:cxn ang="0">
                    <a:pos x="14" y="78"/>
                  </a:cxn>
                  <a:cxn ang="0">
                    <a:pos x="0" y="75"/>
                  </a:cxn>
                  <a:cxn ang="0">
                    <a:pos x="16" y="0"/>
                  </a:cxn>
                </a:cxnLst>
                <a:rect l="0" t="0" r="r" b="b"/>
                <a:pathLst>
                  <a:path w="31" h="78">
                    <a:moveTo>
                      <a:pt x="16" y="0"/>
                    </a:moveTo>
                    <a:lnTo>
                      <a:pt x="31" y="3"/>
                    </a:lnTo>
                    <a:lnTo>
                      <a:pt x="14" y="78"/>
                    </a:lnTo>
                    <a:lnTo>
                      <a:pt x="0" y="75"/>
                    </a:lnTo>
                    <a:lnTo>
                      <a:pt x="1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5" name="Freeform 382"/>
              <p:cNvSpPr>
                <a:spLocks/>
              </p:cNvSpPr>
              <p:nvPr/>
            </p:nvSpPr>
            <p:spPr bwMode="auto">
              <a:xfrm>
                <a:off x="4387" y="3109"/>
                <a:ext cx="16" cy="39"/>
              </a:xfrm>
              <a:custGeom>
                <a:avLst/>
                <a:gdLst/>
                <a:ahLst/>
                <a:cxnLst>
                  <a:cxn ang="0">
                    <a:pos x="18" y="0"/>
                  </a:cxn>
                  <a:cxn ang="0">
                    <a:pos x="32" y="3"/>
                  </a:cxn>
                  <a:cxn ang="0">
                    <a:pos x="14" y="79"/>
                  </a:cxn>
                  <a:cxn ang="0">
                    <a:pos x="0" y="75"/>
                  </a:cxn>
                  <a:cxn ang="0">
                    <a:pos x="18" y="0"/>
                  </a:cxn>
                </a:cxnLst>
                <a:rect l="0" t="0" r="r" b="b"/>
                <a:pathLst>
                  <a:path w="32" h="79">
                    <a:moveTo>
                      <a:pt x="18" y="0"/>
                    </a:moveTo>
                    <a:lnTo>
                      <a:pt x="32" y="3"/>
                    </a:lnTo>
                    <a:lnTo>
                      <a:pt x="14" y="79"/>
                    </a:lnTo>
                    <a:lnTo>
                      <a:pt x="0" y="75"/>
                    </a:lnTo>
                    <a:lnTo>
                      <a:pt x="1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6" name="Freeform 383"/>
              <p:cNvSpPr>
                <a:spLocks/>
              </p:cNvSpPr>
              <p:nvPr/>
            </p:nvSpPr>
            <p:spPr bwMode="auto">
              <a:xfrm>
                <a:off x="4376" y="3146"/>
                <a:ext cx="18" cy="39"/>
              </a:xfrm>
              <a:custGeom>
                <a:avLst/>
                <a:gdLst/>
                <a:ahLst/>
                <a:cxnLst>
                  <a:cxn ang="0">
                    <a:pos x="21" y="0"/>
                  </a:cxn>
                  <a:cxn ang="0">
                    <a:pos x="35" y="4"/>
                  </a:cxn>
                  <a:cxn ang="0">
                    <a:pos x="15" y="79"/>
                  </a:cxn>
                  <a:cxn ang="0">
                    <a:pos x="0" y="74"/>
                  </a:cxn>
                  <a:cxn ang="0">
                    <a:pos x="21" y="0"/>
                  </a:cxn>
                </a:cxnLst>
                <a:rect l="0" t="0" r="r" b="b"/>
                <a:pathLst>
                  <a:path w="35" h="79">
                    <a:moveTo>
                      <a:pt x="21" y="0"/>
                    </a:moveTo>
                    <a:lnTo>
                      <a:pt x="35" y="4"/>
                    </a:lnTo>
                    <a:lnTo>
                      <a:pt x="15" y="79"/>
                    </a:lnTo>
                    <a:lnTo>
                      <a:pt x="0" y="74"/>
                    </a:lnTo>
                    <a:lnTo>
                      <a:pt x="2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7" name="Freeform 384"/>
              <p:cNvSpPr>
                <a:spLocks/>
              </p:cNvSpPr>
              <p:nvPr/>
            </p:nvSpPr>
            <p:spPr bwMode="auto">
              <a:xfrm>
                <a:off x="4366" y="3183"/>
                <a:ext cx="18" cy="39"/>
              </a:xfrm>
              <a:custGeom>
                <a:avLst/>
                <a:gdLst/>
                <a:ahLst/>
                <a:cxnLst>
                  <a:cxn ang="0">
                    <a:pos x="22" y="0"/>
                  </a:cxn>
                  <a:cxn ang="0">
                    <a:pos x="37" y="5"/>
                  </a:cxn>
                  <a:cxn ang="0">
                    <a:pos x="15" y="78"/>
                  </a:cxn>
                  <a:cxn ang="0">
                    <a:pos x="0" y="73"/>
                  </a:cxn>
                  <a:cxn ang="0">
                    <a:pos x="22" y="0"/>
                  </a:cxn>
                </a:cxnLst>
                <a:rect l="0" t="0" r="r" b="b"/>
                <a:pathLst>
                  <a:path w="37" h="78">
                    <a:moveTo>
                      <a:pt x="22" y="0"/>
                    </a:moveTo>
                    <a:lnTo>
                      <a:pt x="37" y="5"/>
                    </a:lnTo>
                    <a:lnTo>
                      <a:pt x="15" y="78"/>
                    </a:lnTo>
                    <a:lnTo>
                      <a:pt x="0" y="73"/>
                    </a:lnTo>
                    <a:lnTo>
                      <a:pt x="2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8" name="Freeform 385"/>
              <p:cNvSpPr>
                <a:spLocks/>
              </p:cNvSpPr>
              <p:nvPr/>
            </p:nvSpPr>
            <p:spPr bwMode="auto">
              <a:xfrm>
                <a:off x="4354" y="3220"/>
                <a:ext cx="19" cy="39"/>
              </a:xfrm>
              <a:custGeom>
                <a:avLst/>
                <a:gdLst/>
                <a:ahLst/>
                <a:cxnLst>
                  <a:cxn ang="0">
                    <a:pos x="23" y="0"/>
                  </a:cxn>
                  <a:cxn ang="0">
                    <a:pos x="38" y="5"/>
                  </a:cxn>
                  <a:cxn ang="0">
                    <a:pos x="15" y="78"/>
                  </a:cxn>
                  <a:cxn ang="0">
                    <a:pos x="0" y="74"/>
                  </a:cxn>
                  <a:cxn ang="0">
                    <a:pos x="23" y="0"/>
                  </a:cxn>
                </a:cxnLst>
                <a:rect l="0" t="0" r="r" b="b"/>
                <a:pathLst>
                  <a:path w="38" h="78">
                    <a:moveTo>
                      <a:pt x="23" y="0"/>
                    </a:moveTo>
                    <a:lnTo>
                      <a:pt x="38" y="5"/>
                    </a:lnTo>
                    <a:lnTo>
                      <a:pt x="15" y="78"/>
                    </a:lnTo>
                    <a:lnTo>
                      <a:pt x="0" y="74"/>
                    </a:lnTo>
                    <a:lnTo>
                      <a:pt x="2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9" name="Freeform 386"/>
              <p:cNvSpPr>
                <a:spLocks/>
              </p:cNvSpPr>
              <p:nvPr/>
            </p:nvSpPr>
            <p:spPr bwMode="auto">
              <a:xfrm>
                <a:off x="4341" y="3256"/>
                <a:ext cx="20" cy="39"/>
              </a:xfrm>
              <a:custGeom>
                <a:avLst/>
                <a:gdLst/>
                <a:ahLst/>
                <a:cxnLst>
                  <a:cxn ang="0">
                    <a:pos x="25" y="0"/>
                  </a:cxn>
                  <a:cxn ang="0">
                    <a:pos x="40" y="4"/>
                  </a:cxn>
                  <a:cxn ang="0">
                    <a:pos x="14" y="76"/>
                  </a:cxn>
                  <a:cxn ang="0">
                    <a:pos x="0" y="71"/>
                  </a:cxn>
                  <a:cxn ang="0">
                    <a:pos x="25" y="0"/>
                  </a:cxn>
                </a:cxnLst>
                <a:rect l="0" t="0" r="r" b="b"/>
                <a:pathLst>
                  <a:path w="40" h="76">
                    <a:moveTo>
                      <a:pt x="25" y="0"/>
                    </a:moveTo>
                    <a:lnTo>
                      <a:pt x="40" y="4"/>
                    </a:lnTo>
                    <a:lnTo>
                      <a:pt x="14" y="76"/>
                    </a:lnTo>
                    <a:lnTo>
                      <a:pt x="0" y="71"/>
                    </a:lnTo>
                    <a:lnTo>
                      <a:pt x="2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0" name="Freeform 387"/>
              <p:cNvSpPr>
                <a:spLocks/>
              </p:cNvSpPr>
              <p:nvPr/>
            </p:nvSpPr>
            <p:spPr bwMode="auto">
              <a:xfrm>
                <a:off x="4327" y="3292"/>
                <a:ext cx="22" cy="38"/>
              </a:xfrm>
              <a:custGeom>
                <a:avLst/>
                <a:gdLst/>
                <a:ahLst/>
                <a:cxnLst>
                  <a:cxn ang="0">
                    <a:pos x="28" y="0"/>
                  </a:cxn>
                  <a:cxn ang="0">
                    <a:pos x="42" y="5"/>
                  </a:cxn>
                  <a:cxn ang="0">
                    <a:pos x="14" y="77"/>
                  </a:cxn>
                  <a:cxn ang="0">
                    <a:pos x="0" y="71"/>
                  </a:cxn>
                  <a:cxn ang="0">
                    <a:pos x="28" y="0"/>
                  </a:cxn>
                </a:cxnLst>
                <a:rect l="0" t="0" r="r" b="b"/>
                <a:pathLst>
                  <a:path w="42" h="77">
                    <a:moveTo>
                      <a:pt x="28" y="0"/>
                    </a:moveTo>
                    <a:lnTo>
                      <a:pt x="42" y="5"/>
                    </a:lnTo>
                    <a:lnTo>
                      <a:pt x="14" y="77"/>
                    </a:lnTo>
                    <a:lnTo>
                      <a:pt x="0" y="71"/>
                    </a:lnTo>
                    <a:lnTo>
                      <a:pt x="2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1" name="Freeform 388"/>
              <p:cNvSpPr>
                <a:spLocks/>
              </p:cNvSpPr>
              <p:nvPr/>
            </p:nvSpPr>
            <p:spPr bwMode="auto">
              <a:xfrm>
                <a:off x="4313" y="3328"/>
                <a:ext cx="22" cy="38"/>
              </a:xfrm>
              <a:custGeom>
                <a:avLst/>
                <a:gdLst/>
                <a:ahLst/>
                <a:cxnLst>
                  <a:cxn ang="0">
                    <a:pos x="28" y="0"/>
                  </a:cxn>
                  <a:cxn ang="0">
                    <a:pos x="42" y="6"/>
                  </a:cxn>
                  <a:cxn ang="0">
                    <a:pos x="13" y="77"/>
                  </a:cxn>
                  <a:cxn ang="0">
                    <a:pos x="0" y="70"/>
                  </a:cxn>
                  <a:cxn ang="0">
                    <a:pos x="28" y="0"/>
                  </a:cxn>
                </a:cxnLst>
                <a:rect l="0" t="0" r="r" b="b"/>
                <a:pathLst>
                  <a:path w="42" h="77">
                    <a:moveTo>
                      <a:pt x="28" y="0"/>
                    </a:moveTo>
                    <a:lnTo>
                      <a:pt x="42" y="6"/>
                    </a:lnTo>
                    <a:lnTo>
                      <a:pt x="13" y="77"/>
                    </a:lnTo>
                    <a:lnTo>
                      <a:pt x="0" y="70"/>
                    </a:lnTo>
                    <a:lnTo>
                      <a:pt x="2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2" name="Freeform 389"/>
              <p:cNvSpPr>
                <a:spLocks/>
              </p:cNvSpPr>
              <p:nvPr/>
            </p:nvSpPr>
            <p:spPr bwMode="auto">
              <a:xfrm>
                <a:off x="4298" y="3363"/>
                <a:ext cx="22" cy="37"/>
              </a:xfrm>
              <a:custGeom>
                <a:avLst/>
                <a:gdLst/>
                <a:ahLst/>
                <a:cxnLst>
                  <a:cxn ang="0">
                    <a:pos x="31" y="0"/>
                  </a:cxn>
                  <a:cxn ang="0">
                    <a:pos x="44" y="7"/>
                  </a:cxn>
                  <a:cxn ang="0">
                    <a:pos x="14" y="76"/>
                  </a:cxn>
                  <a:cxn ang="0">
                    <a:pos x="0" y="70"/>
                  </a:cxn>
                  <a:cxn ang="0">
                    <a:pos x="31" y="0"/>
                  </a:cxn>
                </a:cxnLst>
                <a:rect l="0" t="0" r="r" b="b"/>
                <a:pathLst>
                  <a:path w="44" h="76">
                    <a:moveTo>
                      <a:pt x="31" y="0"/>
                    </a:moveTo>
                    <a:lnTo>
                      <a:pt x="44" y="7"/>
                    </a:lnTo>
                    <a:lnTo>
                      <a:pt x="14" y="76"/>
                    </a:lnTo>
                    <a:lnTo>
                      <a:pt x="0" y="70"/>
                    </a:lnTo>
                    <a:lnTo>
                      <a:pt x="3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3" name="Freeform 390"/>
              <p:cNvSpPr>
                <a:spLocks/>
              </p:cNvSpPr>
              <p:nvPr/>
            </p:nvSpPr>
            <p:spPr bwMode="auto">
              <a:xfrm>
                <a:off x="4282" y="3398"/>
                <a:ext cx="23" cy="37"/>
              </a:xfrm>
              <a:custGeom>
                <a:avLst/>
                <a:gdLst/>
                <a:ahLst/>
                <a:cxnLst>
                  <a:cxn ang="0">
                    <a:pos x="31" y="0"/>
                  </a:cxn>
                  <a:cxn ang="0">
                    <a:pos x="45" y="6"/>
                  </a:cxn>
                  <a:cxn ang="0">
                    <a:pos x="13" y="75"/>
                  </a:cxn>
                  <a:cxn ang="0">
                    <a:pos x="0" y="68"/>
                  </a:cxn>
                  <a:cxn ang="0">
                    <a:pos x="31" y="0"/>
                  </a:cxn>
                </a:cxnLst>
                <a:rect l="0" t="0" r="r" b="b"/>
                <a:pathLst>
                  <a:path w="45" h="75">
                    <a:moveTo>
                      <a:pt x="31" y="0"/>
                    </a:moveTo>
                    <a:lnTo>
                      <a:pt x="45" y="6"/>
                    </a:lnTo>
                    <a:lnTo>
                      <a:pt x="13" y="75"/>
                    </a:lnTo>
                    <a:lnTo>
                      <a:pt x="0" y="68"/>
                    </a:lnTo>
                    <a:lnTo>
                      <a:pt x="3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4" name="Freeform 391"/>
              <p:cNvSpPr>
                <a:spLocks/>
              </p:cNvSpPr>
              <p:nvPr/>
            </p:nvSpPr>
            <p:spPr bwMode="auto">
              <a:xfrm>
                <a:off x="4265" y="3431"/>
                <a:ext cx="24" cy="38"/>
              </a:xfrm>
              <a:custGeom>
                <a:avLst/>
                <a:gdLst/>
                <a:ahLst/>
                <a:cxnLst>
                  <a:cxn ang="0">
                    <a:pos x="35" y="0"/>
                  </a:cxn>
                  <a:cxn ang="0">
                    <a:pos x="48" y="7"/>
                  </a:cxn>
                  <a:cxn ang="0">
                    <a:pos x="15" y="74"/>
                  </a:cxn>
                  <a:cxn ang="0">
                    <a:pos x="0" y="68"/>
                  </a:cxn>
                  <a:cxn ang="0">
                    <a:pos x="35" y="0"/>
                  </a:cxn>
                </a:cxnLst>
                <a:rect l="0" t="0" r="r" b="b"/>
                <a:pathLst>
                  <a:path w="48" h="74">
                    <a:moveTo>
                      <a:pt x="35" y="0"/>
                    </a:moveTo>
                    <a:lnTo>
                      <a:pt x="48" y="7"/>
                    </a:lnTo>
                    <a:lnTo>
                      <a:pt x="15" y="74"/>
                    </a:lnTo>
                    <a:lnTo>
                      <a:pt x="0" y="68"/>
                    </a:lnTo>
                    <a:lnTo>
                      <a:pt x="3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5" name="Freeform 392"/>
              <p:cNvSpPr>
                <a:spLocks/>
              </p:cNvSpPr>
              <p:nvPr/>
            </p:nvSpPr>
            <p:spPr bwMode="auto">
              <a:xfrm>
                <a:off x="4248" y="3465"/>
                <a:ext cx="24" cy="38"/>
              </a:xfrm>
              <a:custGeom>
                <a:avLst/>
                <a:gdLst/>
                <a:ahLst/>
                <a:cxnLst>
                  <a:cxn ang="0">
                    <a:pos x="34" y="0"/>
                  </a:cxn>
                  <a:cxn ang="0">
                    <a:pos x="49" y="6"/>
                  </a:cxn>
                  <a:cxn ang="0">
                    <a:pos x="13" y="74"/>
                  </a:cxn>
                  <a:cxn ang="0">
                    <a:pos x="0" y="66"/>
                  </a:cxn>
                  <a:cxn ang="0">
                    <a:pos x="34" y="0"/>
                  </a:cxn>
                </a:cxnLst>
                <a:rect l="0" t="0" r="r" b="b"/>
                <a:pathLst>
                  <a:path w="49" h="74">
                    <a:moveTo>
                      <a:pt x="34" y="0"/>
                    </a:moveTo>
                    <a:lnTo>
                      <a:pt x="49" y="6"/>
                    </a:lnTo>
                    <a:lnTo>
                      <a:pt x="13" y="74"/>
                    </a:lnTo>
                    <a:lnTo>
                      <a:pt x="0" y="66"/>
                    </a:lnTo>
                    <a:lnTo>
                      <a:pt x="3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6" name="Freeform 393"/>
              <p:cNvSpPr>
                <a:spLocks/>
              </p:cNvSpPr>
              <p:nvPr/>
            </p:nvSpPr>
            <p:spPr bwMode="auto">
              <a:xfrm>
                <a:off x="4230" y="3499"/>
                <a:ext cx="25" cy="36"/>
              </a:xfrm>
              <a:custGeom>
                <a:avLst/>
                <a:gdLst/>
                <a:ahLst/>
                <a:cxnLst>
                  <a:cxn ang="0">
                    <a:pos x="37" y="0"/>
                  </a:cxn>
                  <a:cxn ang="0">
                    <a:pos x="50" y="8"/>
                  </a:cxn>
                  <a:cxn ang="0">
                    <a:pos x="13" y="74"/>
                  </a:cxn>
                  <a:cxn ang="0">
                    <a:pos x="0" y="66"/>
                  </a:cxn>
                  <a:cxn ang="0">
                    <a:pos x="37" y="0"/>
                  </a:cxn>
                </a:cxnLst>
                <a:rect l="0" t="0" r="r" b="b"/>
                <a:pathLst>
                  <a:path w="50" h="74">
                    <a:moveTo>
                      <a:pt x="37" y="0"/>
                    </a:moveTo>
                    <a:lnTo>
                      <a:pt x="50" y="8"/>
                    </a:lnTo>
                    <a:lnTo>
                      <a:pt x="13" y="74"/>
                    </a:lnTo>
                    <a:lnTo>
                      <a:pt x="0" y="66"/>
                    </a:lnTo>
                    <a:lnTo>
                      <a:pt x="3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7" name="Freeform 394"/>
              <p:cNvSpPr>
                <a:spLocks/>
              </p:cNvSpPr>
              <p:nvPr/>
            </p:nvSpPr>
            <p:spPr bwMode="auto">
              <a:xfrm>
                <a:off x="4210" y="3531"/>
                <a:ext cx="26" cy="37"/>
              </a:xfrm>
              <a:custGeom>
                <a:avLst/>
                <a:gdLst/>
                <a:ahLst/>
                <a:cxnLst>
                  <a:cxn ang="0">
                    <a:pos x="39" y="0"/>
                  </a:cxn>
                  <a:cxn ang="0">
                    <a:pos x="52" y="8"/>
                  </a:cxn>
                  <a:cxn ang="0">
                    <a:pos x="14" y="72"/>
                  </a:cxn>
                  <a:cxn ang="0">
                    <a:pos x="0" y="64"/>
                  </a:cxn>
                  <a:cxn ang="0">
                    <a:pos x="39" y="0"/>
                  </a:cxn>
                </a:cxnLst>
                <a:rect l="0" t="0" r="r" b="b"/>
                <a:pathLst>
                  <a:path w="52" h="72">
                    <a:moveTo>
                      <a:pt x="39" y="0"/>
                    </a:moveTo>
                    <a:lnTo>
                      <a:pt x="52" y="8"/>
                    </a:lnTo>
                    <a:lnTo>
                      <a:pt x="14" y="72"/>
                    </a:lnTo>
                    <a:lnTo>
                      <a:pt x="0" y="64"/>
                    </a:lnTo>
                    <a:lnTo>
                      <a:pt x="3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8" name="Freeform 395"/>
              <p:cNvSpPr>
                <a:spLocks/>
              </p:cNvSpPr>
              <p:nvPr/>
            </p:nvSpPr>
            <p:spPr bwMode="auto">
              <a:xfrm>
                <a:off x="4191" y="3564"/>
                <a:ext cx="26" cy="36"/>
              </a:xfrm>
              <a:custGeom>
                <a:avLst/>
                <a:gdLst/>
                <a:ahLst/>
                <a:cxnLst>
                  <a:cxn ang="0">
                    <a:pos x="39" y="0"/>
                  </a:cxn>
                  <a:cxn ang="0">
                    <a:pos x="53" y="8"/>
                  </a:cxn>
                  <a:cxn ang="0">
                    <a:pos x="13" y="73"/>
                  </a:cxn>
                  <a:cxn ang="0">
                    <a:pos x="0" y="64"/>
                  </a:cxn>
                  <a:cxn ang="0">
                    <a:pos x="39" y="0"/>
                  </a:cxn>
                </a:cxnLst>
                <a:rect l="0" t="0" r="r" b="b"/>
                <a:pathLst>
                  <a:path w="53" h="73">
                    <a:moveTo>
                      <a:pt x="39" y="0"/>
                    </a:moveTo>
                    <a:lnTo>
                      <a:pt x="53" y="8"/>
                    </a:lnTo>
                    <a:lnTo>
                      <a:pt x="13" y="73"/>
                    </a:lnTo>
                    <a:lnTo>
                      <a:pt x="0" y="64"/>
                    </a:lnTo>
                    <a:lnTo>
                      <a:pt x="3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9" name="Freeform 396"/>
              <p:cNvSpPr>
                <a:spLocks/>
              </p:cNvSpPr>
              <p:nvPr/>
            </p:nvSpPr>
            <p:spPr bwMode="auto">
              <a:xfrm>
                <a:off x="4170" y="3595"/>
                <a:ext cx="27" cy="36"/>
              </a:xfrm>
              <a:custGeom>
                <a:avLst/>
                <a:gdLst/>
                <a:ahLst/>
                <a:cxnLst>
                  <a:cxn ang="0">
                    <a:pos x="41" y="0"/>
                  </a:cxn>
                  <a:cxn ang="0">
                    <a:pos x="54" y="9"/>
                  </a:cxn>
                  <a:cxn ang="0">
                    <a:pos x="12" y="71"/>
                  </a:cxn>
                  <a:cxn ang="0">
                    <a:pos x="0" y="63"/>
                  </a:cxn>
                  <a:cxn ang="0">
                    <a:pos x="41" y="0"/>
                  </a:cxn>
                </a:cxnLst>
                <a:rect l="0" t="0" r="r" b="b"/>
                <a:pathLst>
                  <a:path w="54" h="71">
                    <a:moveTo>
                      <a:pt x="41" y="0"/>
                    </a:moveTo>
                    <a:lnTo>
                      <a:pt x="54" y="9"/>
                    </a:lnTo>
                    <a:lnTo>
                      <a:pt x="12" y="71"/>
                    </a:lnTo>
                    <a:lnTo>
                      <a:pt x="0" y="63"/>
                    </a:lnTo>
                    <a:lnTo>
                      <a:pt x="4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0" name="Freeform 397"/>
              <p:cNvSpPr>
                <a:spLocks/>
              </p:cNvSpPr>
              <p:nvPr/>
            </p:nvSpPr>
            <p:spPr bwMode="auto">
              <a:xfrm>
                <a:off x="4148" y="3627"/>
                <a:ext cx="28" cy="35"/>
              </a:xfrm>
              <a:custGeom>
                <a:avLst/>
                <a:gdLst/>
                <a:ahLst/>
                <a:cxnLst>
                  <a:cxn ang="0">
                    <a:pos x="43" y="0"/>
                  </a:cxn>
                  <a:cxn ang="0">
                    <a:pos x="55" y="8"/>
                  </a:cxn>
                  <a:cxn ang="0">
                    <a:pos x="13" y="70"/>
                  </a:cxn>
                  <a:cxn ang="0">
                    <a:pos x="0" y="61"/>
                  </a:cxn>
                  <a:cxn ang="0">
                    <a:pos x="43" y="0"/>
                  </a:cxn>
                </a:cxnLst>
                <a:rect l="0" t="0" r="r" b="b"/>
                <a:pathLst>
                  <a:path w="55" h="70">
                    <a:moveTo>
                      <a:pt x="43" y="0"/>
                    </a:moveTo>
                    <a:lnTo>
                      <a:pt x="55" y="8"/>
                    </a:lnTo>
                    <a:lnTo>
                      <a:pt x="13" y="70"/>
                    </a:lnTo>
                    <a:lnTo>
                      <a:pt x="0" y="61"/>
                    </a:lnTo>
                    <a:lnTo>
                      <a:pt x="4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1" name="Freeform 398"/>
              <p:cNvSpPr>
                <a:spLocks/>
              </p:cNvSpPr>
              <p:nvPr/>
            </p:nvSpPr>
            <p:spPr bwMode="auto">
              <a:xfrm>
                <a:off x="4127" y="3658"/>
                <a:ext cx="28" cy="35"/>
              </a:xfrm>
              <a:custGeom>
                <a:avLst/>
                <a:gdLst/>
                <a:ahLst/>
                <a:cxnLst>
                  <a:cxn ang="0">
                    <a:pos x="44" y="0"/>
                  </a:cxn>
                  <a:cxn ang="0">
                    <a:pos x="57" y="9"/>
                  </a:cxn>
                  <a:cxn ang="0">
                    <a:pos x="13" y="70"/>
                  </a:cxn>
                  <a:cxn ang="0">
                    <a:pos x="0" y="60"/>
                  </a:cxn>
                  <a:cxn ang="0">
                    <a:pos x="44" y="0"/>
                  </a:cxn>
                </a:cxnLst>
                <a:rect l="0" t="0" r="r" b="b"/>
                <a:pathLst>
                  <a:path w="57" h="70">
                    <a:moveTo>
                      <a:pt x="44" y="0"/>
                    </a:moveTo>
                    <a:lnTo>
                      <a:pt x="57" y="9"/>
                    </a:lnTo>
                    <a:lnTo>
                      <a:pt x="13" y="70"/>
                    </a:lnTo>
                    <a:lnTo>
                      <a:pt x="0" y="60"/>
                    </a:lnTo>
                    <a:lnTo>
                      <a:pt x="4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2" name="Freeform 399"/>
              <p:cNvSpPr>
                <a:spLocks/>
              </p:cNvSpPr>
              <p:nvPr/>
            </p:nvSpPr>
            <p:spPr bwMode="auto">
              <a:xfrm>
                <a:off x="4104" y="3688"/>
                <a:ext cx="29" cy="34"/>
              </a:xfrm>
              <a:custGeom>
                <a:avLst/>
                <a:gdLst/>
                <a:ahLst/>
                <a:cxnLst>
                  <a:cxn ang="0">
                    <a:pos x="45" y="0"/>
                  </a:cxn>
                  <a:cxn ang="0">
                    <a:pos x="58" y="10"/>
                  </a:cxn>
                  <a:cxn ang="0">
                    <a:pos x="12" y="69"/>
                  </a:cxn>
                  <a:cxn ang="0">
                    <a:pos x="0" y="60"/>
                  </a:cxn>
                  <a:cxn ang="0">
                    <a:pos x="45" y="0"/>
                  </a:cxn>
                </a:cxnLst>
                <a:rect l="0" t="0" r="r" b="b"/>
                <a:pathLst>
                  <a:path w="58" h="69">
                    <a:moveTo>
                      <a:pt x="45" y="0"/>
                    </a:moveTo>
                    <a:lnTo>
                      <a:pt x="58" y="10"/>
                    </a:lnTo>
                    <a:lnTo>
                      <a:pt x="12" y="69"/>
                    </a:lnTo>
                    <a:lnTo>
                      <a:pt x="0" y="60"/>
                    </a:lnTo>
                    <a:lnTo>
                      <a:pt x="4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3" name="Freeform 400"/>
              <p:cNvSpPr>
                <a:spLocks/>
              </p:cNvSpPr>
              <p:nvPr/>
            </p:nvSpPr>
            <p:spPr bwMode="auto">
              <a:xfrm>
                <a:off x="4081" y="3718"/>
                <a:ext cx="29" cy="34"/>
              </a:xfrm>
              <a:custGeom>
                <a:avLst/>
                <a:gdLst/>
                <a:ahLst/>
                <a:cxnLst>
                  <a:cxn ang="0">
                    <a:pos x="47" y="0"/>
                  </a:cxn>
                  <a:cxn ang="0">
                    <a:pos x="59" y="9"/>
                  </a:cxn>
                  <a:cxn ang="0">
                    <a:pos x="11" y="68"/>
                  </a:cxn>
                  <a:cxn ang="0">
                    <a:pos x="0" y="58"/>
                  </a:cxn>
                  <a:cxn ang="0">
                    <a:pos x="47" y="0"/>
                  </a:cxn>
                </a:cxnLst>
                <a:rect l="0" t="0" r="r" b="b"/>
                <a:pathLst>
                  <a:path w="59" h="68">
                    <a:moveTo>
                      <a:pt x="47" y="0"/>
                    </a:moveTo>
                    <a:lnTo>
                      <a:pt x="59" y="9"/>
                    </a:lnTo>
                    <a:lnTo>
                      <a:pt x="11" y="68"/>
                    </a:lnTo>
                    <a:lnTo>
                      <a:pt x="0" y="58"/>
                    </a:lnTo>
                    <a:lnTo>
                      <a:pt x="4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4" name="Freeform 401"/>
              <p:cNvSpPr>
                <a:spLocks/>
              </p:cNvSpPr>
              <p:nvPr/>
            </p:nvSpPr>
            <p:spPr bwMode="auto">
              <a:xfrm>
                <a:off x="4056" y="3747"/>
                <a:ext cx="30" cy="33"/>
              </a:xfrm>
              <a:custGeom>
                <a:avLst/>
                <a:gdLst/>
                <a:ahLst/>
                <a:cxnLst>
                  <a:cxn ang="0">
                    <a:pos x="49" y="0"/>
                  </a:cxn>
                  <a:cxn ang="0">
                    <a:pos x="60" y="10"/>
                  </a:cxn>
                  <a:cxn ang="0">
                    <a:pos x="13" y="68"/>
                  </a:cxn>
                  <a:cxn ang="0">
                    <a:pos x="0" y="57"/>
                  </a:cxn>
                  <a:cxn ang="0">
                    <a:pos x="49" y="0"/>
                  </a:cxn>
                </a:cxnLst>
                <a:rect l="0" t="0" r="r" b="b"/>
                <a:pathLst>
                  <a:path w="60" h="68">
                    <a:moveTo>
                      <a:pt x="49" y="0"/>
                    </a:moveTo>
                    <a:lnTo>
                      <a:pt x="60" y="10"/>
                    </a:lnTo>
                    <a:lnTo>
                      <a:pt x="13" y="68"/>
                    </a:lnTo>
                    <a:lnTo>
                      <a:pt x="0" y="57"/>
                    </a:lnTo>
                    <a:lnTo>
                      <a:pt x="4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5" name="Freeform 402"/>
              <p:cNvSpPr>
                <a:spLocks/>
              </p:cNvSpPr>
              <p:nvPr/>
            </p:nvSpPr>
            <p:spPr bwMode="auto">
              <a:xfrm>
                <a:off x="4032" y="3775"/>
                <a:ext cx="30" cy="33"/>
              </a:xfrm>
              <a:custGeom>
                <a:avLst/>
                <a:gdLst/>
                <a:ahLst/>
                <a:cxnLst>
                  <a:cxn ang="0">
                    <a:pos x="49" y="0"/>
                  </a:cxn>
                  <a:cxn ang="0">
                    <a:pos x="62" y="11"/>
                  </a:cxn>
                  <a:cxn ang="0">
                    <a:pos x="11" y="66"/>
                  </a:cxn>
                  <a:cxn ang="0">
                    <a:pos x="0" y="56"/>
                  </a:cxn>
                  <a:cxn ang="0">
                    <a:pos x="49" y="0"/>
                  </a:cxn>
                </a:cxnLst>
                <a:rect l="0" t="0" r="r" b="b"/>
                <a:pathLst>
                  <a:path w="62" h="66">
                    <a:moveTo>
                      <a:pt x="49" y="0"/>
                    </a:moveTo>
                    <a:lnTo>
                      <a:pt x="62" y="11"/>
                    </a:lnTo>
                    <a:lnTo>
                      <a:pt x="11" y="66"/>
                    </a:lnTo>
                    <a:lnTo>
                      <a:pt x="0" y="56"/>
                    </a:lnTo>
                    <a:lnTo>
                      <a:pt x="4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6" name="Freeform 403"/>
              <p:cNvSpPr>
                <a:spLocks/>
              </p:cNvSpPr>
              <p:nvPr/>
            </p:nvSpPr>
            <p:spPr bwMode="auto">
              <a:xfrm>
                <a:off x="4006" y="3803"/>
                <a:ext cx="31" cy="32"/>
              </a:xfrm>
              <a:custGeom>
                <a:avLst/>
                <a:gdLst/>
                <a:ahLst/>
                <a:cxnLst>
                  <a:cxn ang="0">
                    <a:pos x="51" y="0"/>
                  </a:cxn>
                  <a:cxn ang="0">
                    <a:pos x="62" y="10"/>
                  </a:cxn>
                  <a:cxn ang="0">
                    <a:pos x="11" y="65"/>
                  </a:cxn>
                  <a:cxn ang="0">
                    <a:pos x="0" y="55"/>
                  </a:cxn>
                  <a:cxn ang="0">
                    <a:pos x="51" y="0"/>
                  </a:cxn>
                </a:cxnLst>
                <a:rect l="0" t="0" r="r" b="b"/>
                <a:pathLst>
                  <a:path w="62" h="65">
                    <a:moveTo>
                      <a:pt x="51" y="0"/>
                    </a:moveTo>
                    <a:lnTo>
                      <a:pt x="62" y="10"/>
                    </a:lnTo>
                    <a:lnTo>
                      <a:pt x="11" y="65"/>
                    </a:lnTo>
                    <a:lnTo>
                      <a:pt x="0" y="55"/>
                    </a:lnTo>
                    <a:lnTo>
                      <a:pt x="5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7" name="Freeform 404"/>
              <p:cNvSpPr>
                <a:spLocks/>
              </p:cNvSpPr>
              <p:nvPr/>
            </p:nvSpPr>
            <p:spPr bwMode="auto">
              <a:xfrm>
                <a:off x="3980" y="3830"/>
                <a:ext cx="32" cy="33"/>
              </a:xfrm>
              <a:custGeom>
                <a:avLst/>
                <a:gdLst/>
                <a:ahLst/>
                <a:cxnLst>
                  <a:cxn ang="0">
                    <a:pos x="52" y="0"/>
                  </a:cxn>
                  <a:cxn ang="0">
                    <a:pos x="63" y="10"/>
                  </a:cxn>
                  <a:cxn ang="0">
                    <a:pos x="11" y="64"/>
                  </a:cxn>
                  <a:cxn ang="0">
                    <a:pos x="0" y="53"/>
                  </a:cxn>
                  <a:cxn ang="0">
                    <a:pos x="52" y="0"/>
                  </a:cxn>
                </a:cxnLst>
                <a:rect l="0" t="0" r="r" b="b"/>
                <a:pathLst>
                  <a:path w="63" h="64">
                    <a:moveTo>
                      <a:pt x="52" y="0"/>
                    </a:moveTo>
                    <a:lnTo>
                      <a:pt x="63" y="10"/>
                    </a:lnTo>
                    <a:lnTo>
                      <a:pt x="11" y="64"/>
                    </a:lnTo>
                    <a:lnTo>
                      <a:pt x="0" y="53"/>
                    </a:lnTo>
                    <a:lnTo>
                      <a:pt x="5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8" name="Freeform 405"/>
              <p:cNvSpPr>
                <a:spLocks/>
              </p:cNvSpPr>
              <p:nvPr/>
            </p:nvSpPr>
            <p:spPr bwMode="auto">
              <a:xfrm>
                <a:off x="3953" y="3857"/>
                <a:ext cx="33" cy="32"/>
              </a:xfrm>
              <a:custGeom>
                <a:avLst/>
                <a:gdLst/>
                <a:ahLst/>
                <a:cxnLst>
                  <a:cxn ang="0">
                    <a:pos x="53" y="0"/>
                  </a:cxn>
                  <a:cxn ang="0">
                    <a:pos x="64" y="11"/>
                  </a:cxn>
                  <a:cxn ang="0">
                    <a:pos x="10" y="64"/>
                  </a:cxn>
                  <a:cxn ang="0">
                    <a:pos x="0" y="52"/>
                  </a:cxn>
                  <a:cxn ang="0">
                    <a:pos x="53" y="0"/>
                  </a:cxn>
                </a:cxnLst>
                <a:rect l="0" t="0" r="r" b="b"/>
                <a:pathLst>
                  <a:path w="64" h="64">
                    <a:moveTo>
                      <a:pt x="53" y="0"/>
                    </a:moveTo>
                    <a:lnTo>
                      <a:pt x="64" y="11"/>
                    </a:lnTo>
                    <a:lnTo>
                      <a:pt x="10" y="64"/>
                    </a:lnTo>
                    <a:lnTo>
                      <a:pt x="0" y="52"/>
                    </a:lnTo>
                    <a:lnTo>
                      <a:pt x="5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9" name="Freeform 406"/>
              <p:cNvSpPr>
                <a:spLocks/>
              </p:cNvSpPr>
              <p:nvPr/>
            </p:nvSpPr>
            <p:spPr bwMode="auto">
              <a:xfrm>
                <a:off x="3926" y="3883"/>
                <a:ext cx="32" cy="31"/>
              </a:xfrm>
              <a:custGeom>
                <a:avLst/>
                <a:gdLst/>
                <a:ahLst/>
                <a:cxnLst>
                  <a:cxn ang="0">
                    <a:pos x="55" y="0"/>
                  </a:cxn>
                  <a:cxn ang="0">
                    <a:pos x="65" y="12"/>
                  </a:cxn>
                  <a:cxn ang="0">
                    <a:pos x="10" y="63"/>
                  </a:cxn>
                  <a:cxn ang="0">
                    <a:pos x="0" y="52"/>
                  </a:cxn>
                  <a:cxn ang="0">
                    <a:pos x="55" y="0"/>
                  </a:cxn>
                </a:cxnLst>
                <a:rect l="0" t="0" r="r" b="b"/>
                <a:pathLst>
                  <a:path w="65" h="63">
                    <a:moveTo>
                      <a:pt x="55" y="0"/>
                    </a:moveTo>
                    <a:lnTo>
                      <a:pt x="65" y="12"/>
                    </a:lnTo>
                    <a:lnTo>
                      <a:pt x="10" y="63"/>
                    </a:lnTo>
                    <a:lnTo>
                      <a:pt x="0" y="52"/>
                    </a:lnTo>
                    <a:lnTo>
                      <a:pt x="5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0" name="Freeform 407"/>
              <p:cNvSpPr>
                <a:spLocks/>
              </p:cNvSpPr>
              <p:nvPr/>
            </p:nvSpPr>
            <p:spPr bwMode="auto">
              <a:xfrm>
                <a:off x="3898" y="3909"/>
                <a:ext cx="33" cy="30"/>
              </a:xfrm>
              <a:custGeom>
                <a:avLst/>
                <a:gdLst/>
                <a:ahLst/>
                <a:cxnLst>
                  <a:cxn ang="0">
                    <a:pos x="55" y="0"/>
                  </a:cxn>
                  <a:cxn ang="0">
                    <a:pos x="65" y="11"/>
                  </a:cxn>
                  <a:cxn ang="0">
                    <a:pos x="10" y="61"/>
                  </a:cxn>
                  <a:cxn ang="0">
                    <a:pos x="0" y="48"/>
                  </a:cxn>
                  <a:cxn ang="0">
                    <a:pos x="55" y="0"/>
                  </a:cxn>
                </a:cxnLst>
                <a:rect l="0" t="0" r="r" b="b"/>
                <a:pathLst>
                  <a:path w="65" h="61">
                    <a:moveTo>
                      <a:pt x="55" y="0"/>
                    </a:moveTo>
                    <a:lnTo>
                      <a:pt x="65" y="11"/>
                    </a:lnTo>
                    <a:lnTo>
                      <a:pt x="10" y="61"/>
                    </a:lnTo>
                    <a:lnTo>
                      <a:pt x="0" y="48"/>
                    </a:lnTo>
                    <a:lnTo>
                      <a:pt x="5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1" name="Freeform 408"/>
              <p:cNvSpPr>
                <a:spLocks/>
              </p:cNvSpPr>
              <p:nvPr/>
            </p:nvSpPr>
            <p:spPr bwMode="auto">
              <a:xfrm>
                <a:off x="3869" y="3933"/>
                <a:ext cx="34" cy="30"/>
              </a:xfrm>
              <a:custGeom>
                <a:avLst/>
                <a:gdLst/>
                <a:ahLst/>
                <a:cxnLst>
                  <a:cxn ang="0">
                    <a:pos x="58" y="0"/>
                  </a:cxn>
                  <a:cxn ang="0">
                    <a:pos x="68" y="13"/>
                  </a:cxn>
                  <a:cxn ang="0">
                    <a:pos x="10" y="60"/>
                  </a:cxn>
                  <a:cxn ang="0">
                    <a:pos x="0" y="48"/>
                  </a:cxn>
                  <a:cxn ang="0">
                    <a:pos x="58" y="0"/>
                  </a:cxn>
                </a:cxnLst>
                <a:rect l="0" t="0" r="r" b="b"/>
                <a:pathLst>
                  <a:path w="68" h="60">
                    <a:moveTo>
                      <a:pt x="58" y="0"/>
                    </a:moveTo>
                    <a:lnTo>
                      <a:pt x="68" y="13"/>
                    </a:lnTo>
                    <a:lnTo>
                      <a:pt x="10" y="60"/>
                    </a:lnTo>
                    <a:lnTo>
                      <a:pt x="0" y="48"/>
                    </a:lnTo>
                    <a:lnTo>
                      <a:pt x="5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2" name="Freeform 409"/>
              <p:cNvSpPr>
                <a:spLocks/>
              </p:cNvSpPr>
              <p:nvPr/>
            </p:nvSpPr>
            <p:spPr bwMode="auto">
              <a:xfrm>
                <a:off x="3840" y="3957"/>
                <a:ext cx="34" cy="30"/>
              </a:xfrm>
              <a:custGeom>
                <a:avLst/>
                <a:gdLst/>
                <a:ahLst/>
                <a:cxnLst>
                  <a:cxn ang="0">
                    <a:pos x="58" y="0"/>
                  </a:cxn>
                  <a:cxn ang="0">
                    <a:pos x="68" y="12"/>
                  </a:cxn>
                  <a:cxn ang="0">
                    <a:pos x="9" y="60"/>
                  </a:cxn>
                  <a:cxn ang="0">
                    <a:pos x="0" y="48"/>
                  </a:cxn>
                  <a:cxn ang="0">
                    <a:pos x="58" y="0"/>
                  </a:cxn>
                </a:cxnLst>
                <a:rect l="0" t="0" r="r" b="b"/>
                <a:pathLst>
                  <a:path w="68" h="60">
                    <a:moveTo>
                      <a:pt x="58" y="0"/>
                    </a:moveTo>
                    <a:lnTo>
                      <a:pt x="68" y="12"/>
                    </a:lnTo>
                    <a:lnTo>
                      <a:pt x="9" y="60"/>
                    </a:lnTo>
                    <a:lnTo>
                      <a:pt x="0" y="48"/>
                    </a:lnTo>
                    <a:lnTo>
                      <a:pt x="5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3" name="Freeform 410"/>
              <p:cNvSpPr>
                <a:spLocks/>
              </p:cNvSpPr>
              <p:nvPr/>
            </p:nvSpPr>
            <p:spPr bwMode="auto">
              <a:xfrm>
                <a:off x="3810" y="3981"/>
                <a:ext cx="35" cy="29"/>
              </a:xfrm>
              <a:custGeom>
                <a:avLst/>
                <a:gdLst/>
                <a:ahLst/>
                <a:cxnLst>
                  <a:cxn ang="0">
                    <a:pos x="60" y="0"/>
                  </a:cxn>
                  <a:cxn ang="0">
                    <a:pos x="69" y="12"/>
                  </a:cxn>
                  <a:cxn ang="0">
                    <a:pos x="10" y="58"/>
                  </a:cxn>
                  <a:cxn ang="0">
                    <a:pos x="0" y="46"/>
                  </a:cxn>
                  <a:cxn ang="0">
                    <a:pos x="60" y="0"/>
                  </a:cxn>
                </a:cxnLst>
                <a:rect l="0" t="0" r="r" b="b"/>
                <a:pathLst>
                  <a:path w="69" h="58">
                    <a:moveTo>
                      <a:pt x="60" y="0"/>
                    </a:moveTo>
                    <a:lnTo>
                      <a:pt x="69" y="12"/>
                    </a:lnTo>
                    <a:lnTo>
                      <a:pt x="10" y="58"/>
                    </a:lnTo>
                    <a:lnTo>
                      <a:pt x="0" y="46"/>
                    </a:lnTo>
                    <a:lnTo>
                      <a:pt x="6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4" name="Freeform 411"/>
              <p:cNvSpPr>
                <a:spLocks/>
              </p:cNvSpPr>
              <p:nvPr/>
            </p:nvSpPr>
            <p:spPr bwMode="auto">
              <a:xfrm>
                <a:off x="3780" y="4004"/>
                <a:ext cx="35" cy="28"/>
              </a:xfrm>
              <a:custGeom>
                <a:avLst/>
                <a:gdLst/>
                <a:ahLst/>
                <a:cxnLst>
                  <a:cxn ang="0">
                    <a:pos x="60" y="0"/>
                  </a:cxn>
                  <a:cxn ang="0">
                    <a:pos x="70" y="12"/>
                  </a:cxn>
                  <a:cxn ang="0">
                    <a:pos x="9" y="56"/>
                  </a:cxn>
                  <a:cxn ang="0">
                    <a:pos x="0" y="43"/>
                  </a:cxn>
                  <a:cxn ang="0">
                    <a:pos x="60" y="0"/>
                  </a:cxn>
                </a:cxnLst>
                <a:rect l="0" t="0" r="r" b="b"/>
                <a:pathLst>
                  <a:path w="70" h="56">
                    <a:moveTo>
                      <a:pt x="60" y="0"/>
                    </a:moveTo>
                    <a:lnTo>
                      <a:pt x="70" y="12"/>
                    </a:lnTo>
                    <a:lnTo>
                      <a:pt x="9" y="56"/>
                    </a:lnTo>
                    <a:lnTo>
                      <a:pt x="0" y="43"/>
                    </a:lnTo>
                    <a:lnTo>
                      <a:pt x="6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5" name="Freeform 412"/>
              <p:cNvSpPr>
                <a:spLocks/>
              </p:cNvSpPr>
              <p:nvPr/>
            </p:nvSpPr>
            <p:spPr bwMode="auto">
              <a:xfrm>
                <a:off x="3750" y="4025"/>
                <a:ext cx="35" cy="28"/>
              </a:xfrm>
              <a:custGeom>
                <a:avLst/>
                <a:gdLst/>
                <a:ahLst/>
                <a:cxnLst>
                  <a:cxn ang="0">
                    <a:pos x="61" y="0"/>
                  </a:cxn>
                  <a:cxn ang="0">
                    <a:pos x="70" y="13"/>
                  </a:cxn>
                  <a:cxn ang="0">
                    <a:pos x="9" y="56"/>
                  </a:cxn>
                  <a:cxn ang="0">
                    <a:pos x="0" y="43"/>
                  </a:cxn>
                  <a:cxn ang="0">
                    <a:pos x="61" y="0"/>
                  </a:cxn>
                </a:cxnLst>
                <a:rect l="0" t="0" r="r" b="b"/>
                <a:pathLst>
                  <a:path w="70" h="56">
                    <a:moveTo>
                      <a:pt x="61" y="0"/>
                    </a:moveTo>
                    <a:lnTo>
                      <a:pt x="70" y="13"/>
                    </a:lnTo>
                    <a:lnTo>
                      <a:pt x="9" y="56"/>
                    </a:lnTo>
                    <a:lnTo>
                      <a:pt x="0" y="43"/>
                    </a:lnTo>
                    <a:lnTo>
                      <a:pt x="6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6" name="Freeform 413"/>
              <p:cNvSpPr>
                <a:spLocks/>
              </p:cNvSpPr>
              <p:nvPr/>
            </p:nvSpPr>
            <p:spPr bwMode="auto">
              <a:xfrm>
                <a:off x="3718" y="4047"/>
                <a:ext cx="36" cy="27"/>
              </a:xfrm>
              <a:custGeom>
                <a:avLst/>
                <a:gdLst/>
                <a:ahLst/>
                <a:cxnLst>
                  <a:cxn ang="0">
                    <a:pos x="64" y="0"/>
                  </a:cxn>
                  <a:cxn ang="0">
                    <a:pos x="73" y="13"/>
                  </a:cxn>
                  <a:cxn ang="0">
                    <a:pos x="9" y="54"/>
                  </a:cxn>
                  <a:cxn ang="0">
                    <a:pos x="0" y="41"/>
                  </a:cxn>
                  <a:cxn ang="0">
                    <a:pos x="64" y="0"/>
                  </a:cxn>
                </a:cxnLst>
                <a:rect l="0" t="0" r="r" b="b"/>
                <a:pathLst>
                  <a:path w="73" h="54">
                    <a:moveTo>
                      <a:pt x="64" y="0"/>
                    </a:moveTo>
                    <a:lnTo>
                      <a:pt x="73" y="13"/>
                    </a:lnTo>
                    <a:lnTo>
                      <a:pt x="9" y="54"/>
                    </a:lnTo>
                    <a:lnTo>
                      <a:pt x="0" y="41"/>
                    </a:lnTo>
                    <a:lnTo>
                      <a:pt x="6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7" name="Freeform 414"/>
              <p:cNvSpPr>
                <a:spLocks/>
              </p:cNvSpPr>
              <p:nvPr/>
            </p:nvSpPr>
            <p:spPr bwMode="auto">
              <a:xfrm>
                <a:off x="3687" y="4068"/>
                <a:ext cx="36" cy="26"/>
              </a:xfrm>
              <a:custGeom>
                <a:avLst/>
                <a:gdLst/>
                <a:ahLst/>
                <a:cxnLst>
                  <a:cxn ang="0">
                    <a:pos x="63" y="0"/>
                  </a:cxn>
                  <a:cxn ang="0">
                    <a:pos x="72" y="13"/>
                  </a:cxn>
                  <a:cxn ang="0">
                    <a:pos x="8" y="53"/>
                  </a:cxn>
                  <a:cxn ang="0">
                    <a:pos x="0" y="39"/>
                  </a:cxn>
                  <a:cxn ang="0">
                    <a:pos x="63" y="0"/>
                  </a:cxn>
                </a:cxnLst>
                <a:rect l="0" t="0" r="r" b="b"/>
                <a:pathLst>
                  <a:path w="72" h="53">
                    <a:moveTo>
                      <a:pt x="63" y="0"/>
                    </a:moveTo>
                    <a:lnTo>
                      <a:pt x="72" y="13"/>
                    </a:lnTo>
                    <a:lnTo>
                      <a:pt x="8" y="53"/>
                    </a:lnTo>
                    <a:lnTo>
                      <a:pt x="0" y="39"/>
                    </a:lnTo>
                    <a:lnTo>
                      <a:pt x="6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8" name="Freeform 415"/>
              <p:cNvSpPr>
                <a:spLocks/>
              </p:cNvSpPr>
              <p:nvPr/>
            </p:nvSpPr>
            <p:spPr bwMode="auto">
              <a:xfrm>
                <a:off x="3654" y="4087"/>
                <a:ext cx="36" cy="26"/>
              </a:xfrm>
              <a:custGeom>
                <a:avLst/>
                <a:gdLst/>
                <a:ahLst/>
                <a:cxnLst>
                  <a:cxn ang="0">
                    <a:pos x="64" y="0"/>
                  </a:cxn>
                  <a:cxn ang="0">
                    <a:pos x="72" y="14"/>
                  </a:cxn>
                  <a:cxn ang="0">
                    <a:pos x="7" y="53"/>
                  </a:cxn>
                  <a:cxn ang="0">
                    <a:pos x="0" y="39"/>
                  </a:cxn>
                  <a:cxn ang="0">
                    <a:pos x="64" y="0"/>
                  </a:cxn>
                </a:cxnLst>
                <a:rect l="0" t="0" r="r" b="b"/>
                <a:pathLst>
                  <a:path w="72" h="53">
                    <a:moveTo>
                      <a:pt x="64" y="0"/>
                    </a:moveTo>
                    <a:lnTo>
                      <a:pt x="72" y="14"/>
                    </a:lnTo>
                    <a:lnTo>
                      <a:pt x="7" y="53"/>
                    </a:lnTo>
                    <a:lnTo>
                      <a:pt x="0" y="39"/>
                    </a:lnTo>
                    <a:lnTo>
                      <a:pt x="6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9" name="Freeform 416"/>
              <p:cNvSpPr>
                <a:spLocks/>
              </p:cNvSpPr>
              <p:nvPr/>
            </p:nvSpPr>
            <p:spPr bwMode="auto">
              <a:xfrm>
                <a:off x="3621" y="4107"/>
                <a:ext cx="37" cy="25"/>
              </a:xfrm>
              <a:custGeom>
                <a:avLst/>
                <a:gdLst/>
                <a:ahLst/>
                <a:cxnLst>
                  <a:cxn ang="0">
                    <a:pos x="66" y="0"/>
                  </a:cxn>
                  <a:cxn ang="0">
                    <a:pos x="73" y="14"/>
                  </a:cxn>
                  <a:cxn ang="0">
                    <a:pos x="8" y="50"/>
                  </a:cxn>
                  <a:cxn ang="0">
                    <a:pos x="0" y="37"/>
                  </a:cxn>
                  <a:cxn ang="0">
                    <a:pos x="66" y="0"/>
                  </a:cxn>
                </a:cxnLst>
                <a:rect l="0" t="0" r="r" b="b"/>
                <a:pathLst>
                  <a:path w="73" h="50">
                    <a:moveTo>
                      <a:pt x="66" y="0"/>
                    </a:moveTo>
                    <a:lnTo>
                      <a:pt x="73" y="14"/>
                    </a:lnTo>
                    <a:lnTo>
                      <a:pt x="8" y="50"/>
                    </a:lnTo>
                    <a:lnTo>
                      <a:pt x="0" y="37"/>
                    </a:lnTo>
                    <a:lnTo>
                      <a:pt x="6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0" name="Freeform 417"/>
              <p:cNvSpPr>
                <a:spLocks/>
              </p:cNvSpPr>
              <p:nvPr/>
            </p:nvSpPr>
            <p:spPr bwMode="auto">
              <a:xfrm>
                <a:off x="3588" y="4125"/>
                <a:ext cx="37" cy="24"/>
              </a:xfrm>
              <a:custGeom>
                <a:avLst/>
                <a:gdLst/>
                <a:ahLst/>
                <a:cxnLst>
                  <a:cxn ang="0">
                    <a:pos x="67" y="0"/>
                  </a:cxn>
                  <a:cxn ang="0">
                    <a:pos x="75" y="13"/>
                  </a:cxn>
                  <a:cxn ang="0">
                    <a:pos x="7" y="49"/>
                  </a:cxn>
                  <a:cxn ang="0">
                    <a:pos x="0" y="34"/>
                  </a:cxn>
                  <a:cxn ang="0">
                    <a:pos x="67" y="0"/>
                  </a:cxn>
                </a:cxnLst>
                <a:rect l="0" t="0" r="r" b="b"/>
                <a:pathLst>
                  <a:path w="75" h="49">
                    <a:moveTo>
                      <a:pt x="67" y="0"/>
                    </a:moveTo>
                    <a:lnTo>
                      <a:pt x="75" y="13"/>
                    </a:lnTo>
                    <a:lnTo>
                      <a:pt x="7" y="49"/>
                    </a:lnTo>
                    <a:lnTo>
                      <a:pt x="0" y="34"/>
                    </a:lnTo>
                    <a:lnTo>
                      <a:pt x="6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1" name="Freeform 418"/>
              <p:cNvSpPr>
                <a:spLocks/>
              </p:cNvSpPr>
              <p:nvPr/>
            </p:nvSpPr>
            <p:spPr bwMode="auto">
              <a:xfrm>
                <a:off x="3554" y="4142"/>
                <a:ext cx="37" cy="24"/>
              </a:xfrm>
              <a:custGeom>
                <a:avLst/>
                <a:gdLst/>
                <a:ahLst/>
                <a:cxnLst>
                  <a:cxn ang="0">
                    <a:pos x="68" y="0"/>
                  </a:cxn>
                  <a:cxn ang="0">
                    <a:pos x="75" y="15"/>
                  </a:cxn>
                  <a:cxn ang="0">
                    <a:pos x="7" y="48"/>
                  </a:cxn>
                  <a:cxn ang="0">
                    <a:pos x="0" y="35"/>
                  </a:cxn>
                  <a:cxn ang="0">
                    <a:pos x="68" y="0"/>
                  </a:cxn>
                </a:cxnLst>
                <a:rect l="0" t="0" r="r" b="b"/>
                <a:pathLst>
                  <a:path w="75" h="48">
                    <a:moveTo>
                      <a:pt x="68" y="0"/>
                    </a:moveTo>
                    <a:lnTo>
                      <a:pt x="75" y="15"/>
                    </a:lnTo>
                    <a:lnTo>
                      <a:pt x="7" y="48"/>
                    </a:lnTo>
                    <a:lnTo>
                      <a:pt x="0" y="35"/>
                    </a:lnTo>
                    <a:lnTo>
                      <a:pt x="6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2" name="Freeform 419"/>
              <p:cNvSpPr>
                <a:spLocks/>
              </p:cNvSpPr>
              <p:nvPr/>
            </p:nvSpPr>
            <p:spPr bwMode="auto">
              <a:xfrm>
                <a:off x="3520" y="4159"/>
                <a:ext cx="38" cy="23"/>
              </a:xfrm>
              <a:custGeom>
                <a:avLst/>
                <a:gdLst/>
                <a:ahLst/>
                <a:cxnLst>
                  <a:cxn ang="0">
                    <a:pos x="67" y="0"/>
                  </a:cxn>
                  <a:cxn ang="0">
                    <a:pos x="74" y="13"/>
                  </a:cxn>
                  <a:cxn ang="0">
                    <a:pos x="6" y="45"/>
                  </a:cxn>
                  <a:cxn ang="0">
                    <a:pos x="0" y="31"/>
                  </a:cxn>
                  <a:cxn ang="0">
                    <a:pos x="67" y="0"/>
                  </a:cxn>
                </a:cxnLst>
                <a:rect l="0" t="0" r="r" b="b"/>
                <a:pathLst>
                  <a:path w="74" h="45">
                    <a:moveTo>
                      <a:pt x="67" y="0"/>
                    </a:moveTo>
                    <a:lnTo>
                      <a:pt x="74" y="13"/>
                    </a:lnTo>
                    <a:lnTo>
                      <a:pt x="6" y="45"/>
                    </a:lnTo>
                    <a:lnTo>
                      <a:pt x="0" y="31"/>
                    </a:lnTo>
                    <a:lnTo>
                      <a:pt x="6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3" name="Freeform 420"/>
              <p:cNvSpPr>
                <a:spLocks/>
              </p:cNvSpPr>
              <p:nvPr/>
            </p:nvSpPr>
            <p:spPr bwMode="auto">
              <a:xfrm>
                <a:off x="3485" y="4175"/>
                <a:ext cx="39" cy="22"/>
              </a:xfrm>
              <a:custGeom>
                <a:avLst/>
                <a:gdLst/>
                <a:ahLst/>
                <a:cxnLst>
                  <a:cxn ang="0">
                    <a:pos x="70" y="0"/>
                  </a:cxn>
                  <a:cxn ang="0">
                    <a:pos x="76" y="14"/>
                  </a:cxn>
                  <a:cxn ang="0">
                    <a:pos x="6" y="44"/>
                  </a:cxn>
                  <a:cxn ang="0">
                    <a:pos x="0" y="31"/>
                  </a:cxn>
                  <a:cxn ang="0">
                    <a:pos x="70" y="0"/>
                  </a:cxn>
                </a:cxnLst>
                <a:rect l="0" t="0" r="r" b="b"/>
                <a:pathLst>
                  <a:path w="76" h="44">
                    <a:moveTo>
                      <a:pt x="70" y="0"/>
                    </a:moveTo>
                    <a:lnTo>
                      <a:pt x="76" y="14"/>
                    </a:lnTo>
                    <a:lnTo>
                      <a:pt x="6" y="44"/>
                    </a:lnTo>
                    <a:lnTo>
                      <a:pt x="0" y="31"/>
                    </a:lnTo>
                    <a:lnTo>
                      <a:pt x="7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4" name="Freeform 421"/>
              <p:cNvSpPr>
                <a:spLocks/>
              </p:cNvSpPr>
              <p:nvPr/>
            </p:nvSpPr>
            <p:spPr bwMode="auto">
              <a:xfrm>
                <a:off x="3450" y="4191"/>
                <a:ext cx="39" cy="21"/>
              </a:xfrm>
              <a:custGeom>
                <a:avLst/>
                <a:gdLst/>
                <a:ahLst/>
                <a:cxnLst>
                  <a:cxn ang="0">
                    <a:pos x="70" y="0"/>
                  </a:cxn>
                  <a:cxn ang="0">
                    <a:pos x="76" y="13"/>
                  </a:cxn>
                  <a:cxn ang="0">
                    <a:pos x="5" y="42"/>
                  </a:cxn>
                  <a:cxn ang="0">
                    <a:pos x="0" y="28"/>
                  </a:cxn>
                  <a:cxn ang="0">
                    <a:pos x="70" y="0"/>
                  </a:cxn>
                </a:cxnLst>
                <a:rect l="0" t="0" r="r" b="b"/>
                <a:pathLst>
                  <a:path w="76" h="42">
                    <a:moveTo>
                      <a:pt x="70" y="0"/>
                    </a:moveTo>
                    <a:lnTo>
                      <a:pt x="76" y="13"/>
                    </a:lnTo>
                    <a:lnTo>
                      <a:pt x="5" y="42"/>
                    </a:lnTo>
                    <a:lnTo>
                      <a:pt x="0" y="28"/>
                    </a:lnTo>
                    <a:lnTo>
                      <a:pt x="7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5" name="Freeform 422"/>
              <p:cNvSpPr>
                <a:spLocks/>
              </p:cNvSpPr>
              <p:nvPr/>
            </p:nvSpPr>
            <p:spPr bwMode="auto">
              <a:xfrm>
                <a:off x="3415" y="4204"/>
                <a:ext cx="38" cy="22"/>
              </a:xfrm>
              <a:custGeom>
                <a:avLst/>
                <a:gdLst/>
                <a:ahLst/>
                <a:cxnLst>
                  <a:cxn ang="0">
                    <a:pos x="72" y="0"/>
                  </a:cxn>
                  <a:cxn ang="0">
                    <a:pos x="77" y="14"/>
                  </a:cxn>
                  <a:cxn ang="0">
                    <a:pos x="6" y="42"/>
                  </a:cxn>
                  <a:cxn ang="0">
                    <a:pos x="0" y="28"/>
                  </a:cxn>
                  <a:cxn ang="0">
                    <a:pos x="72" y="0"/>
                  </a:cxn>
                </a:cxnLst>
                <a:rect l="0" t="0" r="r" b="b"/>
                <a:pathLst>
                  <a:path w="77" h="42">
                    <a:moveTo>
                      <a:pt x="72" y="0"/>
                    </a:moveTo>
                    <a:lnTo>
                      <a:pt x="77" y="14"/>
                    </a:lnTo>
                    <a:lnTo>
                      <a:pt x="6" y="42"/>
                    </a:lnTo>
                    <a:lnTo>
                      <a:pt x="0" y="28"/>
                    </a:lnTo>
                    <a:lnTo>
                      <a:pt x="7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6" name="Freeform 423"/>
              <p:cNvSpPr>
                <a:spLocks/>
              </p:cNvSpPr>
              <p:nvPr/>
            </p:nvSpPr>
            <p:spPr bwMode="auto">
              <a:xfrm>
                <a:off x="3379" y="4218"/>
                <a:ext cx="38" cy="20"/>
              </a:xfrm>
              <a:custGeom>
                <a:avLst/>
                <a:gdLst/>
                <a:ahLst/>
                <a:cxnLst>
                  <a:cxn ang="0">
                    <a:pos x="71" y="0"/>
                  </a:cxn>
                  <a:cxn ang="0">
                    <a:pos x="77" y="14"/>
                  </a:cxn>
                  <a:cxn ang="0">
                    <a:pos x="5" y="40"/>
                  </a:cxn>
                  <a:cxn ang="0">
                    <a:pos x="0" y="24"/>
                  </a:cxn>
                  <a:cxn ang="0">
                    <a:pos x="71" y="0"/>
                  </a:cxn>
                </a:cxnLst>
                <a:rect l="0" t="0" r="r" b="b"/>
                <a:pathLst>
                  <a:path w="77" h="40">
                    <a:moveTo>
                      <a:pt x="71" y="0"/>
                    </a:moveTo>
                    <a:lnTo>
                      <a:pt x="77" y="14"/>
                    </a:lnTo>
                    <a:lnTo>
                      <a:pt x="5" y="40"/>
                    </a:lnTo>
                    <a:lnTo>
                      <a:pt x="0" y="24"/>
                    </a:lnTo>
                    <a:lnTo>
                      <a:pt x="7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7" name="Freeform 424"/>
              <p:cNvSpPr>
                <a:spLocks/>
              </p:cNvSpPr>
              <p:nvPr/>
            </p:nvSpPr>
            <p:spPr bwMode="auto">
              <a:xfrm>
                <a:off x="3342" y="4231"/>
                <a:ext cx="39" cy="19"/>
              </a:xfrm>
              <a:custGeom>
                <a:avLst/>
                <a:gdLst/>
                <a:ahLst/>
                <a:cxnLst>
                  <a:cxn ang="0">
                    <a:pos x="73" y="0"/>
                  </a:cxn>
                  <a:cxn ang="0">
                    <a:pos x="78" y="16"/>
                  </a:cxn>
                  <a:cxn ang="0">
                    <a:pos x="4" y="39"/>
                  </a:cxn>
                  <a:cxn ang="0">
                    <a:pos x="0" y="25"/>
                  </a:cxn>
                  <a:cxn ang="0">
                    <a:pos x="73" y="0"/>
                  </a:cxn>
                </a:cxnLst>
                <a:rect l="0" t="0" r="r" b="b"/>
                <a:pathLst>
                  <a:path w="78" h="39">
                    <a:moveTo>
                      <a:pt x="73" y="0"/>
                    </a:moveTo>
                    <a:lnTo>
                      <a:pt x="78" y="16"/>
                    </a:lnTo>
                    <a:lnTo>
                      <a:pt x="4" y="39"/>
                    </a:lnTo>
                    <a:lnTo>
                      <a:pt x="0" y="25"/>
                    </a:lnTo>
                    <a:lnTo>
                      <a:pt x="7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8" name="Freeform 425"/>
              <p:cNvSpPr>
                <a:spLocks/>
              </p:cNvSpPr>
              <p:nvPr/>
            </p:nvSpPr>
            <p:spPr bwMode="auto">
              <a:xfrm>
                <a:off x="3306" y="4243"/>
                <a:ext cx="39" cy="18"/>
              </a:xfrm>
              <a:custGeom>
                <a:avLst/>
                <a:gdLst/>
                <a:ahLst/>
                <a:cxnLst>
                  <a:cxn ang="0">
                    <a:pos x="73" y="0"/>
                  </a:cxn>
                  <a:cxn ang="0">
                    <a:pos x="77" y="14"/>
                  </a:cxn>
                  <a:cxn ang="0">
                    <a:pos x="4" y="36"/>
                  </a:cxn>
                  <a:cxn ang="0">
                    <a:pos x="0" y="21"/>
                  </a:cxn>
                  <a:cxn ang="0">
                    <a:pos x="73" y="0"/>
                  </a:cxn>
                </a:cxnLst>
                <a:rect l="0" t="0" r="r" b="b"/>
                <a:pathLst>
                  <a:path w="77" h="36">
                    <a:moveTo>
                      <a:pt x="73" y="0"/>
                    </a:moveTo>
                    <a:lnTo>
                      <a:pt x="77" y="14"/>
                    </a:lnTo>
                    <a:lnTo>
                      <a:pt x="4" y="36"/>
                    </a:lnTo>
                    <a:lnTo>
                      <a:pt x="0" y="21"/>
                    </a:lnTo>
                    <a:lnTo>
                      <a:pt x="7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9" name="Freeform 426"/>
              <p:cNvSpPr>
                <a:spLocks/>
              </p:cNvSpPr>
              <p:nvPr/>
            </p:nvSpPr>
            <p:spPr bwMode="auto">
              <a:xfrm>
                <a:off x="3269" y="4253"/>
                <a:ext cx="39" cy="18"/>
              </a:xfrm>
              <a:custGeom>
                <a:avLst/>
                <a:gdLst/>
                <a:ahLst/>
                <a:cxnLst>
                  <a:cxn ang="0">
                    <a:pos x="74" y="0"/>
                  </a:cxn>
                  <a:cxn ang="0">
                    <a:pos x="78" y="15"/>
                  </a:cxn>
                  <a:cxn ang="0">
                    <a:pos x="4" y="35"/>
                  </a:cxn>
                  <a:cxn ang="0">
                    <a:pos x="0" y="20"/>
                  </a:cxn>
                  <a:cxn ang="0">
                    <a:pos x="74" y="0"/>
                  </a:cxn>
                </a:cxnLst>
                <a:rect l="0" t="0" r="r" b="b"/>
                <a:pathLst>
                  <a:path w="78" h="35">
                    <a:moveTo>
                      <a:pt x="74" y="0"/>
                    </a:moveTo>
                    <a:lnTo>
                      <a:pt x="78" y="15"/>
                    </a:lnTo>
                    <a:lnTo>
                      <a:pt x="4" y="35"/>
                    </a:lnTo>
                    <a:lnTo>
                      <a:pt x="0" y="20"/>
                    </a:lnTo>
                    <a:lnTo>
                      <a:pt x="7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0" name="Freeform 427"/>
              <p:cNvSpPr>
                <a:spLocks/>
              </p:cNvSpPr>
              <p:nvPr/>
            </p:nvSpPr>
            <p:spPr bwMode="auto">
              <a:xfrm>
                <a:off x="3231" y="4263"/>
                <a:ext cx="40" cy="17"/>
              </a:xfrm>
              <a:custGeom>
                <a:avLst/>
                <a:gdLst/>
                <a:ahLst/>
                <a:cxnLst>
                  <a:cxn ang="0">
                    <a:pos x="75" y="0"/>
                  </a:cxn>
                  <a:cxn ang="0">
                    <a:pos x="79" y="15"/>
                  </a:cxn>
                  <a:cxn ang="0">
                    <a:pos x="3" y="33"/>
                  </a:cxn>
                  <a:cxn ang="0">
                    <a:pos x="0" y="19"/>
                  </a:cxn>
                  <a:cxn ang="0">
                    <a:pos x="75" y="0"/>
                  </a:cxn>
                </a:cxnLst>
                <a:rect l="0" t="0" r="r" b="b"/>
                <a:pathLst>
                  <a:path w="79" h="33">
                    <a:moveTo>
                      <a:pt x="75" y="0"/>
                    </a:moveTo>
                    <a:lnTo>
                      <a:pt x="79" y="15"/>
                    </a:lnTo>
                    <a:lnTo>
                      <a:pt x="3" y="33"/>
                    </a:lnTo>
                    <a:lnTo>
                      <a:pt x="0" y="19"/>
                    </a:lnTo>
                    <a:lnTo>
                      <a:pt x="7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1" name="Freeform 428"/>
              <p:cNvSpPr>
                <a:spLocks/>
              </p:cNvSpPr>
              <p:nvPr/>
            </p:nvSpPr>
            <p:spPr bwMode="auto">
              <a:xfrm>
                <a:off x="3193" y="4273"/>
                <a:ext cx="40" cy="15"/>
              </a:xfrm>
              <a:custGeom>
                <a:avLst/>
                <a:gdLst/>
                <a:ahLst/>
                <a:cxnLst>
                  <a:cxn ang="0">
                    <a:pos x="76" y="0"/>
                  </a:cxn>
                  <a:cxn ang="0">
                    <a:pos x="79" y="14"/>
                  </a:cxn>
                  <a:cxn ang="0">
                    <a:pos x="3" y="31"/>
                  </a:cxn>
                  <a:cxn ang="0">
                    <a:pos x="0" y="16"/>
                  </a:cxn>
                  <a:cxn ang="0">
                    <a:pos x="76" y="0"/>
                  </a:cxn>
                </a:cxnLst>
                <a:rect l="0" t="0" r="r" b="b"/>
                <a:pathLst>
                  <a:path w="79" h="31">
                    <a:moveTo>
                      <a:pt x="76" y="0"/>
                    </a:moveTo>
                    <a:lnTo>
                      <a:pt x="79" y="14"/>
                    </a:lnTo>
                    <a:lnTo>
                      <a:pt x="3" y="31"/>
                    </a:lnTo>
                    <a:lnTo>
                      <a:pt x="0" y="16"/>
                    </a:lnTo>
                    <a:lnTo>
                      <a:pt x="7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2" name="Freeform 429"/>
              <p:cNvSpPr>
                <a:spLocks/>
              </p:cNvSpPr>
              <p:nvPr/>
            </p:nvSpPr>
            <p:spPr bwMode="auto">
              <a:xfrm>
                <a:off x="3155" y="4281"/>
                <a:ext cx="40" cy="15"/>
              </a:xfrm>
              <a:custGeom>
                <a:avLst/>
                <a:gdLst/>
                <a:ahLst/>
                <a:cxnLst>
                  <a:cxn ang="0">
                    <a:pos x="77" y="0"/>
                  </a:cxn>
                  <a:cxn ang="0">
                    <a:pos x="80" y="15"/>
                  </a:cxn>
                  <a:cxn ang="0">
                    <a:pos x="4" y="29"/>
                  </a:cxn>
                  <a:cxn ang="0">
                    <a:pos x="0" y="15"/>
                  </a:cxn>
                  <a:cxn ang="0">
                    <a:pos x="77" y="0"/>
                  </a:cxn>
                </a:cxnLst>
                <a:rect l="0" t="0" r="r" b="b"/>
                <a:pathLst>
                  <a:path w="80" h="29">
                    <a:moveTo>
                      <a:pt x="77" y="0"/>
                    </a:moveTo>
                    <a:lnTo>
                      <a:pt x="80" y="15"/>
                    </a:lnTo>
                    <a:lnTo>
                      <a:pt x="4" y="29"/>
                    </a:lnTo>
                    <a:lnTo>
                      <a:pt x="0" y="15"/>
                    </a:lnTo>
                    <a:lnTo>
                      <a:pt x="7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3" name="Freeform 430"/>
              <p:cNvSpPr>
                <a:spLocks/>
              </p:cNvSpPr>
              <p:nvPr/>
            </p:nvSpPr>
            <p:spPr bwMode="auto">
              <a:xfrm>
                <a:off x="3117" y="4288"/>
                <a:ext cx="40" cy="14"/>
              </a:xfrm>
              <a:custGeom>
                <a:avLst/>
                <a:gdLst/>
                <a:ahLst/>
                <a:cxnLst>
                  <a:cxn ang="0">
                    <a:pos x="76" y="0"/>
                  </a:cxn>
                  <a:cxn ang="0">
                    <a:pos x="80" y="14"/>
                  </a:cxn>
                  <a:cxn ang="0">
                    <a:pos x="2" y="27"/>
                  </a:cxn>
                  <a:cxn ang="0">
                    <a:pos x="0" y="12"/>
                  </a:cxn>
                  <a:cxn ang="0">
                    <a:pos x="76" y="0"/>
                  </a:cxn>
                </a:cxnLst>
                <a:rect l="0" t="0" r="r" b="b"/>
                <a:pathLst>
                  <a:path w="80" h="27">
                    <a:moveTo>
                      <a:pt x="76" y="0"/>
                    </a:moveTo>
                    <a:lnTo>
                      <a:pt x="80" y="14"/>
                    </a:lnTo>
                    <a:lnTo>
                      <a:pt x="2" y="27"/>
                    </a:lnTo>
                    <a:lnTo>
                      <a:pt x="0" y="12"/>
                    </a:lnTo>
                    <a:lnTo>
                      <a:pt x="7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4" name="Freeform 431"/>
              <p:cNvSpPr>
                <a:spLocks/>
              </p:cNvSpPr>
              <p:nvPr/>
            </p:nvSpPr>
            <p:spPr bwMode="auto">
              <a:xfrm>
                <a:off x="3078" y="4294"/>
                <a:ext cx="40" cy="14"/>
              </a:xfrm>
              <a:custGeom>
                <a:avLst/>
                <a:gdLst/>
                <a:ahLst/>
                <a:cxnLst>
                  <a:cxn ang="0">
                    <a:pos x="77" y="0"/>
                  </a:cxn>
                  <a:cxn ang="0">
                    <a:pos x="79" y="15"/>
                  </a:cxn>
                  <a:cxn ang="0">
                    <a:pos x="1" y="27"/>
                  </a:cxn>
                  <a:cxn ang="0">
                    <a:pos x="0" y="11"/>
                  </a:cxn>
                  <a:cxn ang="0">
                    <a:pos x="77" y="0"/>
                  </a:cxn>
                </a:cxnLst>
                <a:rect l="0" t="0" r="r" b="b"/>
                <a:pathLst>
                  <a:path w="79" h="27">
                    <a:moveTo>
                      <a:pt x="77" y="0"/>
                    </a:moveTo>
                    <a:lnTo>
                      <a:pt x="79" y="15"/>
                    </a:lnTo>
                    <a:lnTo>
                      <a:pt x="1" y="27"/>
                    </a:lnTo>
                    <a:lnTo>
                      <a:pt x="0" y="11"/>
                    </a:lnTo>
                    <a:lnTo>
                      <a:pt x="7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5" name="Freeform 432"/>
              <p:cNvSpPr>
                <a:spLocks/>
              </p:cNvSpPr>
              <p:nvPr/>
            </p:nvSpPr>
            <p:spPr bwMode="auto">
              <a:xfrm>
                <a:off x="3039" y="4300"/>
                <a:ext cx="40" cy="12"/>
              </a:xfrm>
              <a:custGeom>
                <a:avLst/>
                <a:gdLst/>
                <a:ahLst/>
                <a:cxnLst>
                  <a:cxn ang="0">
                    <a:pos x="79" y="0"/>
                  </a:cxn>
                  <a:cxn ang="0">
                    <a:pos x="80" y="16"/>
                  </a:cxn>
                  <a:cxn ang="0">
                    <a:pos x="2" y="24"/>
                  </a:cxn>
                  <a:cxn ang="0">
                    <a:pos x="0" y="9"/>
                  </a:cxn>
                  <a:cxn ang="0">
                    <a:pos x="79" y="0"/>
                  </a:cxn>
                </a:cxnLst>
                <a:rect l="0" t="0" r="r" b="b"/>
                <a:pathLst>
                  <a:path w="80" h="24">
                    <a:moveTo>
                      <a:pt x="79" y="0"/>
                    </a:moveTo>
                    <a:lnTo>
                      <a:pt x="80" y="16"/>
                    </a:lnTo>
                    <a:lnTo>
                      <a:pt x="2" y="24"/>
                    </a:lnTo>
                    <a:lnTo>
                      <a:pt x="0" y="9"/>
                    </a:lnTo>
                    <a:lnTo>
                      <a:pt x="7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6" name="Freeform 433"/>
              <p:cNvSpPr>
                <a:spLocks/>
              </p:cNvSpPr>
              <p:nvPr/>
            </p:nvSpPr>
            <p:spPr bwMode="auto">
              <a:xfrm>
                <a:off x="3000" y="4304"/>
                <a:ext cx="40" cy="12"/>
              </a:xfrm>
              <a:custGeom>
                <a:avLst/>
                <a:gdLst/>
                <a:ahLst/>
                <a:cxnLst>
                  <a:cxn ang="0">
                    <a:pos x="79" y="0"/>
                  </a:cxn>
                  <a:cxn ang="0">
                    <a:pos x="81" y="15"/>
                  </a:cxn>
                  <a:cxn ang="0">
                    <a:pos x="1" y="22"/>
                  </a:cxn>
                  <a:cxn ang="0">
                    <a:pos x="0" y="7"/>
                  </a:cxn>
                  <a:cxn ang="0">
                    <a:pos x="79" y="0"/>
                  </a:cxn>
                </a:cxnLst>
                <a:rect l="0" t="0" r="r" b="b"/>
                <a:pathLst>
                  <a:path w="81" h="22">
                    <a:moveTo>
                      <a:pt x="79" y="0"/>
                    </a:moveTo>
                    <a:lnTo>
                      <a:pt x="81" y="15"/>
                    </a:lnTo>
                    <a:lnTo>
                      <a:pt x="1" y="22"/>
                    </a:lnTo>
                    <a:lnTo>
                      <a:pt x="0" y="7"/>
                    </a:lnTo>
                    <a:lnTo>
                      <a:pt x="7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7" name="Freeform 434"/>
              <p:cNvSpPr>
                <a:spLocks/>
              </p:cNvSpPr>
              <p:nvPr/>
            </p:nvSpPr>
            <p:spPr bwMode="auto">
              <a:xfrm>
                <a:off x="2960" y="4308"/>
                <a:ext cx="40" cy="10"/>
              </a:xfrm>
              <a:custGeom>
                <a:avLst/>
                <a:gdLst/>
                <a:ahLst/>
                <a:cxnLst>
                  <a:cxn ang="0">
                    <a:pos x="79" y="0"/>
                  </a:cxn>
                  <a:cxn ang="0">
                    <a:pos x="80" y="15"/>
                  </a:cxn>
                  <a:cxn ang="0">
                    <a:pos x="1" y="21"/>
                  </a:cxn>
                  <a:cxn ang="0">
                    <a:pos x="0" y="5"/>
                  </a:cxn>
                  <a:cxn ang="0">
                    <a:pos x="79" y="0"/>
                  </a:cxn>
                </a:cxnLst>
                <a:rect l="0" t="0" r="r" b="b"/>
                <a:pathLst>
                  <a:path w="80" h="21">
                    <a:moveTo>
                      <a:pt x="79" y="0"/>
                    </a:moveTo>
                    <a:lnTo>
                      <a:pt x="80" y="15"/>
                    </a:lnTo>
                    <a:lnTo>
                      <a:pt x="1" y="21"/>
                    </a:lnTo>
                    <a:lnTo>
                      <a:pt x="0" y="5"/>
                    </a:lnTo>
                    <a:lnTo>
                      <a:pt x="7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8" name="Freeform 435"/>
              <p:cNvSpPr>
                <a:spLocks/>
              </p:cNvSpPr>
              <p:nvPr/>
            </p:nvSpPr>
            <p:spPr bwMode="auto">
              <a:xfrm>
                <a:off x="2920" y="4311"/>
                <a:ext cx="41" cy="9"/>
              </a:xfrm>
              <a:custGeom>
                <a:avLst/>
                <a:gdLst/>
                <a:ahLst/>
                <a:cxnLst>
                  <a:cxn ang="0">
                    <a:pos x="80" y="0"/>
                  </a:cxn>
                  <a:cxn ang="0">
                    <a:pos x="81" y="16"/>
                  </a:cxn>
                  <a:cxn ang="0">
                    <a:pos x="1" y="19"/>
                  </a:cxn>
                  <a:cxn ang="0">
                    <a:pos x="0" y="3"/>
                  </a:cxn>
                  <a:cxn ang="0">
                    <a:pos x="80" y="0"/>
                  </a:cxn>
                </a:cxnLst>
                <a:rect l="0" t="0" r="r" b="b"/>
                <a:pathLst>
                  <a:path w="81" h="19">
                    <a:moveTo>
                      <a:pt x="80" y="0"/>
                    </a:moveTo>
                    <a:lnTo>
                      <a:pt x="81" y="16"/>
                    </a:lnTo>
                    <a:lnTo>
                      <a:pt x="1" y="19"/>
                    </a:lnTo>
                    <a:lnTo>
                      <a:pt x="0" y="3"/>
                    </a:lnTo>
                    <a:lnTo>
                      <a:pt x="8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9" name="Freeform 436"/>
              <p:cNvSpPr>
                <a:spLocks/>
              </p:cNvSpPr>
              <p:nvPr/>
            </p:nvSpPr>
            <p:spPr bwMode="auto">
              <a:xfrm>
                <a:off x="2880" y="4312"/>
                <a:ext cx="41" cy="8"/>
              </a:xfrm>
              <a:custGeom>
                <a:avLst/>
                <a:gdLst/>
                <a:ahLst/>
                <a:cxnLst>
                  <a:cxn ang="0">
                    <a:pos x="80" y="0"/>
                  </a:cxn>
                  <a:cxn ang="0">
                    <a:pos x="81" y="16"/>
                  </a:cxn>
                  <a:cxn ang="0">
                    <a:pos x="0" y="16"/>
                  </a:cxn>
                  <a:cxn ang="0">
                    <a:pos x="0" y="2"/>
                  </a:cxn>
                  <a:cxn ang="0">
                    <a:pos x="80" y="0"/>
                  </a:cxn>
                </a:cxnLst>
                <a:rect l="0" t="0" r="r" b="b"/>
                <a:pathLst>
                  <a:path w="81" h="16">
                    <a:moveTo>
                      <a:pt x="80" y="0"/>
                    </a:moveTo>
                    <a:lnTo>
                      <a:pt x="81" y="16"/>
                    </a:lnTo>
                    <a:lnTo>
                      <a:pt x="0" y="16"/>
                    </a:lnTo>
                    <a:lnTo>
                      <a:pt x="0" y="2"/>
                    </a:lnTo>
                    <a:lnTo>
                      <a:pt x="8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0" name="Freeform 437"/>
              <p:cNvSpPr>
                <a:spLocks/>
              </p:cNvSpPr>
              <p:nvPr/>
            </p:nvSpPr>
            <p:spPr bwMode="auto">
              <a:xfrm>
                <a:off x="2840" y="4312"/>
                <a:ext cx="40" cy="8"/>
              </a:xfrm>
              <a:custGeom>
                <a:avLst/>
                <a:gdLst/>
                <a:ahLst/>
                <a:cxnLst>
                  <a:cxn ang="0">
                    <a:pos x="80" y="2"/>
                  </a:cxn>
                  <a:cxn ang="0">
                    <a:pos x="80" y="16"/>
                  </a:cxn>
                  <a:cxn ang="0">
                    <a:pos x="0" y="16"/>
                  </a:cxn>
                  <a:cxn ang="0">
                    <a:pos x="0" y="0"/>
                  </a:cxn>
                  <a:cxn ang="0">
                    <a:pos x="80" y="2"/>
                  </a:cxn>
                </a:cxnLst>
                <a:rect l="0" t="0" r="r" b="b"/>
                <a:pathLst>
                  <a:path w="80" h="16">
                    <a:moveTo>
                      <a:pt x="80" y="2"/>
                    </a:moveTo>
                    <a:lnTo>
                      <a:pt x="80" y="16"/>
                    </a:lnTo>
                    <a:lnTo>
                      <a:pt x="0" y="16"/>
                    </a:lnTo>
                    <a:lnTo>
                      <a:pt x="0" y="0"/>
                    </a:lnTo>
                    <a:lnTo>
                      <a:pt x="8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1" name="Freeform 438"/>
              <p:cNvSpPr>
                <a:spLocks/>
              </p:cNvSpPr>
              <p:nvPr/>
            </p:nvSpPr>
            <p:spPr bwMode="auto">
              <a:xfrm>
                <a:off x="2799" y="4311"/>
                <a:ext cx="41" cy="9"/>
              </a:xfrm>
              <a:custGeom>
                <a:avLst/>
                <a:gdLst/>
                <a:ahLst/>
                <a:cxnLst>
                  <a:cxn ang="0">
                    <a:pos x="81" y="3"/>
                  </a:cxn>
                  <a:cxn ang="0">
                    <a:pos x="81" y="19"/>
                  </a:cxn>
                  <a:cxn ang="0">
                    <a:pos x="0" y="16"/>
                  </a:cxn>
                  <a:cxn ang="0">
                    <a:pos x="1" y="0"/>
                  </a:cxn>
                  <a:cxn ang="0">
                    <a:pos x="81" y="3"/>
                  </a:cxn>
                </a:cxnLst>
                <a:rect l="0" t="0" r="r" b="b"/>
                <a:pathLst>
                  <a:path w="81" h="19">
                    <a:moveTo>
                      <a:pt x="81" y="3"/>
                    </a:moveTo>
                    <a:lnTo>
                      <a:pt x="81" y="19"/>
                    </a:lnTo>
                    <a:lnTo>
                      <a:pt x="0" y="16"/>
                    </a:lnTo>
                    <a:lnTo>
                      <a:pt x="1" y="0"/>
                    </a:lnTo>
                    <a:lnTo>
                      <a:pt x="81" y="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2" name="Freeform 439"/>
              <p:cNvSpPr>
                <a:spLocks/>
              </p:cNvSpPr>
              <p:nvPr/>
            </p:nvSpPr>
            <p:spPr bwMode="auto">
              <a:xfrm>
                <a:off x="2760" y="4308"/>
                <a:ext cx="40" cy="10"/>
              </a:xfrm>
              <a:custGeom>
                <a:avLst/>
                <a:gdLst/>
                <a:ahLst/>
                <a:cxnLst>
                  <a:cxn ang="0">
                    <a:pos x="80" y="5"/>
                  </a:cxn>
                  <a:cxn ang="0">
                    <a:pos x="79" y="21"/>
                  </a:cxn>
                  <a:cxn ang="0">
                    <a:pos x="0" y="15"/>
                  </a:cxn>
                  <a:cxn ang="0">
                    <a:pos x="1" y="0"/>
                  </a:cxn>
                  <a:cxn ang="0">
                    <a:pos x="80" y="5"/>
                  </a:cxn>
                </a:cxnLst>
                <a:rect l="0" t="0" r="r" b="b"/>
                <a:pathLst>
                  <a:path w="80" h="21">
                    <a:moveTo>
                      <a:pt x="80" y="5"/>
                    </a:moveTo>
                    <a:lnTo>
                      <a:pt x="79" y="21"/>
                    </a:lnTo>
                    <a:lnTo>
                      <a:pt x="0" y="15"/>
                    </a:lnTo>
                    <a:lnTo>
                      <a:pt x="1" y="0"/>
                    </a:lnTo>
                    <a:lnTo>
                      <a:pt x="8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3" name="Freeform 440"/>
              <p:cNvSpPr>
                <a:spLocks/>
              </p:cNvSpPr>
              <p:nvPr/>
            </p:nvSpPr>
            <p:spPr bwMode="auto">
              <a:xfrm>
                <a:off x="2720" y="4304"/>
                <a:ext cx="40" cy="12"/>
              </a:xfrm>
              <a:custGeom>
                <a:avLst/>
                <a:gdLst/>
                <a:ahLst/>
                <a:cxnLst>
                  <a:cxn ang="0">
                    <a:pos x="80" y="7"/>
                  </a:cxn>
                  <a:cxn ang="0">
                    <a:pos x="79" y="22"/>
                  </a:cxn>
                  <a:cxn ang="0">
                    <a:pos x="0" y="15"/>
                  </a:cxn>
                  <a:cxn ang="0">
                    <a:pos x="1" y="0"/>
                  </a:cxn>
                  <a:cxn ang="0">
                    <a:pos x="80" y="7"/>
                  </a:cxn>
                </a:cxnLst>
                <a:rect l="0" t="0" r="r" b="b"/>
                <a:pathLst>
                  <a:path w="80" h="22">
                    <a:moveTo>
                      <a:pt x="80" y="7"/>
                    </a:moveTo>
                    <a:lnTo>
                      <a:pt x="79" y="22"/>
                    </a:lnTo>
                    <a:lnTo>
                      <a:pt x="0" y="15"/>
                    </a:lnTo>
                    <a:lnTo>
                      <a:pt x="1" y="0"/>
                    </a:lnTo>
                    <a:lnTo>
                      <a:pt x="8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4" name="Freeform 441"/>
              <p:cNvSpPr>
                <a:spLocks/>
              </p:cNvSpPr>
              <p:nvPr/>
            </p:nvSpPr>
            <p:spPr bwMode="auto">
              <a:xfrm>
                <a:off x="2681" y="4300"/>
                <a:ext cx="40" cy="12"/>
              </a:xfrm>
              <a:custGeom>
                <a:avLst/>
                <a:gdLst/>
                <a:ahLst/>
                <a:cxnLst>
                  <a:cxn ang="0">
                    <a:pos x="80" y="9"/>
                  </a:cxn>
                  <a:cxn ang="0">
                    <a:pos x="79" y="24"/>
                  </a:cxn>
                  <a:cxn ang="0">
                    <a:pos x="0" y="16"/>
                  </a:cxn>
                  <a:cxn ang="0">
                    <a:pos x="2" y="0"/>
                  </a:cxn>
                  <a:cxn ang="0">
                    <a:pos x="80" y="9"/>
                  </a:cxn>
                </a:cxnLst>
                <a:rect l="0" t="0" r="r" b="b"/>
                <a:pathLst>
                  <a:path w="80" h="24">
                    <a:moveTo>
                      <a:pt x="80" y="9"/>
                    </a:moveTo>
                    <a:lnTo>
                      <a:pt x="79" y="24"/>
                    </a:lnTo>
                    <a:lnTo>
                      <a:pt x="0" y="16"/>
                    </a:lnTo>
                    <a:lnTo>
                      <a:pt x="2" y="0"/>
                    </a:lnTo>
                    <a:lnTo>
                      <a:pt x="8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5" name="Freeform 442"/>
              <p:cNvSpPr>
                <a:spLocks/>
              </p:cNvSpPr>
              <p:nvPr/>
            </p:nvSpPr>
            <p:spPr bwMode="auto">
              <a:xfrm>
                <a:off x="2642" y="4294"/>
                <a:ext cx="40" cy="14"/>
              </a:xfrm>
              <a:custGeom>
                <a:avLst/>
                <a:gdLst/>
                <a:ahLst/>
                <a:cxnLst>
                  <a:cxn ang="0">
                    <a:pos x="80" y="11"/>
                  </a:cxn>
                  <a:cxn ang="0">
                    <a:pos x="78" y="27"/>
                  </a:cxn>
                  <a:cxn ang="0">
                    <a:pos x="0" y="15"/>
                  </a:cxn>
                  <a:cxn ang="0">
                    <a:pos x="2" y="0"/>
                  </a:cxn>
                  <a:cxn ang="0">
                    <a:pos x="80" y="11"/>
                  </a:cxn>
                </a:cxnLst>
                <a:rect l="0" t="0" r="r" b="b"/>
                <a:pathLst>
                  <a:path w="80" h="27">
                    <a:moveTo>
                      <a:pt x="80" y="11"/>
                    </a:moveTo>
                    <a:lnTo>
                      <a:pt x="78" y="27"/>
                    </a:lnTo>
                    <a:lnTo>
                      <a:pt x="0" y="15"/>
                    </a:lnTo>
                    <a:lnTo>
                      <a:pt x="2" y="0"/>
                    </a:lnTo>
                    <a:lnTo>
                      <a:pt x="80" y="1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6" name="Freeform 443"/>
              <p:cNvSpPr>
                <a:spLocks/>
              </p:cNvSpPr>
              <p:nvPr/>
            </p:nvSpPr>
            <p:spPr bwMode="auto">
              <a:xfrm>
                <a:off x="2603" y="4288"/>
                <a:ext cx="40" cy="14"/>
              </a:xfrm>
              <a:custGeom>
                <a:avLst/>
                <a:gdLst/>
                <a:ahLst/>
                <a:cxnLst>
                  <a:cxn ang="0">
                    <a:pos x="80" y="12"/>
                  </a:cxn>
                  <a:cxn ang="0">
                    <a:pos x="78" y="27"/>
                  </a:cxn>
                  <a:cxn ang="0">
                    <a:pos x="0" y="14"/>
                  </a:cxn>
                  <a:cxn ang="0">
                    <a:pos x="4" y="0"/>
                  </a:cxn>
                  <a:cxn ang="0">
                    <a:pos x="80" y="12"/>
                  </a:cxn>
                </a:cxnLst>
                <a:rect l="0" t="0" r="r" b="b"/>
                <a:pathLst>
                  <a:path w="80" h="27">
                    <a:moveTo>
                      <a:pt x="80" y="12"/>
                    </a:moveTo>
                    <a:lnTo>
                      <a:pt x="78" y="27"/>
                    </a:lnTo>
                    <a:lnTo>
                      <a:pt x="0" y="14"/>
                    </a:lnTo>
                    <a:lnTo>
                      <a:pt x="4" y="0"/>
                    </a:lnTo>
                    <a:lnTo>
                      <a:pt x="80" y="1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7" name="Freeform 444"/>
              <p:cNvSpPr>
                <a:spLocks/>
              </p:cNvSpPr>
              <p:nvPr/>
            </p:nvSpPr>
            <p:spPr bwMode="auto">
              <a:xfrm>
                <a:off x="2565" y="4281"/>
                <a:ext cx="40" cy="15"/>
              </a:xfrm>
              <a:custGeom>
                <a:avLst/>
                <a:gdLst/>
                <a:ahLst/>
                <a:cxnLst>
                  <a:cxn ang="0">
                    <a:pos x="80" y="15"/>
                  </a:cxn>
                  <a:cxn ang="0">
                    <a:pos x="76" y="29"/>
                  </a:cxn>
                  <a:cxn ang="0">
                    <a:pos x="0" y="15"/>
                  </a:cxn>
                  <a:cxn ang="0">
                    <a:pos x="3" y="0"/>
                  </a:cxn>
                  <a:cxn ang="0">
                    <a:pos x="80" y="15"/>
                  </a:cxn>
                </a:cxnLst>
                <a:rect l="0" t="0" r="r" b="b"/>
                <a:pathLst>
                  <a:path w="80" h="29">
                    <a:moveTo>
                      <a:pt x="80" y="15"/>
                    </a:moveTo>
                    <a:lnTo>
                      <a:pt x="76" y="29"/>
                    </a:lnTo>
                    <a:lnTo>
                      <a:pt x="0" y="15"/>
                    </a:lnTo>
                    <a:lnTo>
                      <a:pt x="3" y="0"/>
                    </a:lnTo>
                    <a:lnTo>
                      <a:pt x="80" y="1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8" name="Freeform 445"/>
              <p:cNvSpPr>
                <a:spLocks/>
              </p:cNvSpPr>
              <p:nvPr/>
            </p:nvSpPr>
            <p:spPr bwMode="auto">
              <a:xfrm>
                <a:off x="2527" y="4273"/>
                <a:ext cx="40" cy="15"/>
              </a:xfrm>
              <a:custGeom>
                <a:avLst/>
                <a:gdLst/>
                <a:ahLst/>
                <a:cxnLst>
                  <a:cxn ang="0">
                    <a:pos x="79" y="16"/>
                  </a:cxn>
                  <a:cxn ang="0">
                    <a:pos x="76" y="31"/>
                  </a:cxn>
                  <a:cxn ang="0">
                    <a:pos x="0" y="14"/>
                  </a:cxn>
                  <a:cxn ang="0">
                    <a:pos x="3" y="0"/>
                  </a:cxn>
                  <a:cxn ang="0">
                    <a:pos x="79" y="16"/>
                  </a:cxn>
                </a:cxnLst>
                <a:rect l="0" t="0" r="r" b="b"/>
                <a:pathLst>
                  <a:path w="79" h="31">
                    <a:moveTo>
                      <a:pt x="79" y="16"/>
                    </a:moveTo>
                    <a:lnTo>
                      <a:pt x="76" y="31"/>
                    </a:lnTo>
                    <a:lnTo>
                      <a:pt x="0" y="14"/>
                    </a:lnTo>
                    <a:lnTo>
                      <a:pt x="3" y="0"/>
                    </a:lnTo>
                    <a:lnTo>
                      <a:pt x="79" y="1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9" name="Freeform 446"/>
              <p:cNvSpPr>
                <a:spLocks/>
              </p:cNvSpPr>
              <p:nvPr/>
            </p:nvSpPr>
            <p:spPr bwMode="auto">
              <a:xfrm>
                <a:off x="2489" y="4263"/>
                <a:ext cx="40" cy="17"/>
              </a:xfrm>
              <a:custGeom>
                <a:avLst/>
                <a:gdLst/>
                <a:ahLst/>
                <a:cxnLst>
                  <a:cxn ang="0">
                    <a:pos x="78" y="19"/>
                  </a:cxn>
                  <a:cxn ang="0">
                    <a:pos x="75" y="33"/>
                  </a:cxn>
                  <a:cxn ang="0">
                    <a:pos x="0" y="15"/>
                  </a:cxn>
                  <a:cxn ang="0">
                    <a:pos x="4" y="0"/>
                  </a:cxn>
                  <a:cxn ang="0">
                    <a:pos x="78" y="19"/>
                  </a:cxn>
                </a:cxnLst>
                <a:rect l="0" t="0" r="r" b="b"/>
                <a:pathLst>
                  <a:path w="78" h="33">
                    <a:moveTo>
                      <a:pt x="78" y="19"/>
                    </a:moveTo>
                    <a:lnTo>
                      <a:pt x="75" y="33"/>
                    </a:lnTo>
                    <a:lnTo>
                      <a:pt x="0" y="15"/>
                    </a:lnTo>
                    <a:lnTo>
                      <a:pt x="4" y="0"/>
                    </a:lnTo>
                    <a:lnTo>
                      <a:pt x="78" y="1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0" name="Freeform 447"/>
              <p:cNvSpPr>
                <a:spLocks/>
              </p:cNvSpPr>
              <p:nvPr/>
            </p:nvSpPr>
            <p:spPr bwMode="auto">
              <a:xfrm>
                <a:off x="2452" y="4253"/>
                <a:ext cx="39" cy="18"/>
              </a:xfrm>
              <a:custGeom>
                <a:avLst/>
                <a:gdLst/>
                <a:ahLst/>
                <a:cxnLst>
                  <a:cxn ang="0">
                    <a:pos x="79" y="20"/>
                  </a:cxn>
                  <a:cxn ang="0">
                    <a:pos x="75" y="35"/>
                  </a:cxn>
                  <a:cxn ang="0">
                    <a:pos x="0" y="15"/>
                  </a:cxn>
                  <a:cxn ang="0">
                    <a:pos x="4" y="0"/>
                  </a:cxn>
                  <a:cxn ang="0">
                    <a:pos x="79" y="20"/>
                  </a:cxn>
                </a:cxnLst>
                <a:rect l="0" t="0" r="r" b="b"/>
                <a:pathLst>
                  <a:path w="79" h="35">
                    <a:moveTo>
                      <a:pt x="79" y="20"/>
                    </a:moveTo>
                    <a:lnTo>
                      <a:pt x="75" y="35"/>
                    </a:lnTo>
                    <a:lnTo>
                      <a:pt x="0" y="15"/>
                    </a:lnTo>
                    <a:lnTo>
                      <a:pt x="4" y="0"/>
                    </a:lnTo>
                    <a:lnTo>
                      <a:pt x="79" y="2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1" name="Freeform 448"/>
              <p:cNvSpPr>
                <a:spLocks/>
              </p:cNvSpPr>
              <p:nvPr/>
            </p:nvSpPr>
            <p:spPr bwMode="auto">
              <a:xfrm>
                <a:off x="2415" y="4243"/>
                <a:ext cx="39" cy="18"/>
              </a:xfrm>
              <a:custGeom>
                <a:avLst/>
                <a:gdLst/>
                <a:ahLst/>
                <a:cxnLst>
                  <a:cxn ang="0">
                    <a:pos x="77" y="21"/>
                  </a:cxn>
                  <a:cxn ang="0">
                    <a:pos x="73" y="36"/>
                  </a:cxn>
                  <a:cxn ang="0">
                    <a:pos x="0" y="14"/>
                  </a:cxn>
                  <a:cxn ang="0">
                    <a:pos x="4" y="0"/>
                  </a:cxn>
                  <a:cxn ang="0">
                    <a:pos x="77" y="21"/>
                  </a:cxn>
                </a:cxnLst>
                <a:rect l="0" t="0" r="r" b="b"/>
                <a:pathLst>
                  <a:path w="77" h="36">
                    <a:moveTo>
                      <a:pt x="77" y="21"/>
                    </a:moveTo>
                    <a:lnTo>
                      <a:pt x="73" y="36"/>
                    </a:lnTo>
                    <a:lnTo>
                      <a:pt x="0" y="14"/>
                    </a:lnTo>
                    <a:lnTo>
                      <a:pt x="4" y="0"/>
                    </a:lnTo>
                    <a:lnTo>
                      <a:pt x="77" y="2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2" name="Freeform 449"/>
              <p:cNvSpPr>
                <a:spLocks/>
              </p:cNvSpPr>
              <p:nvPr/>
            </p:nvSpPr>
            <p:spPr bwMode="auto">
              <a:xfrm>
                <a:off x="2379" y="4231"/>
                <a:ext cx="39" cy="19"/>
              </a:xfrm>
              <a:custGeom>
                <a:avLst/>
                <a:gdLst/>
                <a:ahLst/>
                <a:cxnLst>
                  <a:cxn ang="0">
                    <a:pos x="78" y="25"/>
                  </a:cxn>
                  <a:cxn ang="0">
                    <a:pos x="74" y="39"/>
                  </a:cxn>
                  <a:cxn ang="0">
                    <a:pos x="0" y="16"/>
                  </a:cxn>
                  <a:cxn ang="0">
                    <a:pos x="6" y="0"/>
                  </a:cxn>
                  <a:cxn ang="0">
                    <a:pos x="78" y="25"/>
                  </a:cxn>
                </a:cxnLst>
                <a:rect l="0" t="0" r="r" b="b"/>
                <a:pathLst>
                  <a:path w="78" h="39">
                    <a:moveTo>
                      <a:pt x="78" y="25"/>
                    </a:moveTo>
                    <a:lnTo>
                      <a:pt x="74" y="39"/>
                    </a:lnTo>
                    <a:lnTo>
                      <a:pt x="0" y="16"/>
                    </a:lnTo>
                    <a:lnTo>
                      <a:pt x="6" y="0"/>
                    </a:lnTo>
                    <a:lnTo>
                      <a:pt x="78" y="2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3" name="Freeform 450"/>
              <p:cNvSpPr>
                <a:spLocks/>
              </p:cNvSpPr>
              <p:nvPr/>
            </p:nvSpPr>
            <p:spPr bwMode="auto">
              <a:xfrm>
                <a:off x="2343" y="4218"/>
                <a:ext cx="38" cy="20"/>
              </a:xfrm>
              <a:custGeom>
                <a:avLst/>
                <a:gdLst/>
                <a:ahLst/>
                <a:cxnLst>
                  <a:cxn ang="0">
                    <a:pos x="78" y="24"/>
                  </a:cxn>
                  <a:cxn ang="0">
                    <a:pos x="72" y="40"/>
                  </a:cxn>
                  <a:cxn ang="0">
                    <a:pos x="0" y="14"/>
                  </a:cxn>
                  <a:cxn ang="0">
                    <a:pos x="6" y="0"/>
                  </a:cxn>
                  <a:cxn ang="0">
                    <a:pos x="78" y="24"/>
                  </a:cxn>
                </a:cxnLst>
                <a:rect l="0" t="0" r="r" b="b"/>
                <a:pathLst>
                  <a:path w="78" h="40">
                    <a:moveTo>
                      <a:pt x="78" y="24"/>
                    </a:moveTo>
                    <a:lnTo>
                      <a:pt x="72" y="40"/>
                    </a:lnTo>
                    <a:lnTo>
                      <a:pt x="0" y="14"/>
                    </a:lnTo>
                    <a:lnTo>
                      <a:pt x="6" y="0"/>
                    </a:lnTo>
                    <a:lnTo>
                      <a:pt x="78" y="2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4" name="Freeform 451"/>
              <p:cNvSpPr>
                <a:spLocks/>
              </p:cNvSpPr>
              <p:nvPr/>
            </p:nvSpPr>
            <p:spPr bwMode="auto">
              <a:xfrm>
                <a:off x="2307" y="4204"/>
                <a:ext cx="38" cy="22"/>
              </a:xfrm>
              <a:custGeom>
                <a:avLst/>
                <a:gdLst/>
                <a:ahLst/>
                <a:cxnLst>
                  <a:cxn ang="0">
                    <a:pos x="77" y="28"/>
                  </a:cxn>
                  <a:cxn ang="0">
                    <a:pos x="71" y="42"/>
                  </a:cxn>
                  <a:cxn ang="0">
                    <a:pos x="0" y="14"/>
                  </a:cxn>
                  <a:cxn ang="0">
                    <a:pos x="5" y="0"/>
                  </a:cxn>
                  <a:cxn ang="0">
                    <a:pos x="77" y="28"/>
                  </a:cxn>
                </a:cxnLst>
                <a:rect l="0" t="0" r="r" b="b"/>
                <a:pathLst>
                  <a:path w="77" h="42">
                    <a:moveTo>
                      <a:pt x="77" y="28"/>
                    </a:moveTo>
                    <a:lnTo>
                      <a:pt x="71" y="42"/>
                    </a:lnTo>
                    <a:lnTo>
                      <a:pt x="0" y="14"/>
                    </a:lnTo>
                    <a:lnTo>
                      <a:pt x="5" y="0"/>
                    </a:lnTo>
                    <a:lnTo>
                      <a:pt x="77" y="2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5" name="Freeform 452"/>
              <p:cNvSpPr>
                <a:spLocks/>
              </p:cNvSpPr>
              <p:nvPr/>
            </p:nvSpPr>
            <p:spPr bwMode="auto">
              <a:xfrm>
                <a:off x="2271" y="4191"/>
                <a:ext cx="39" cy="21"/>
              </a:xfrm>
              <a:custGeom>
                <a:avLst/>
                <a:gdLst/>
                <a:ahLst/>
                <a:cxnLst>
                  <a:cxn ang="0">
                    <a:pos x="76" y="28"/>
                  </a:cxn>
                  <a:cxn ang="0">
                    <a:pos x="71" y="42"/>
                  </a:cxn>
                  <a:cxn ang="0">
                    <a:pos x="0" y="13"/>
                  </a:cxn>
                  <a:cxn ang="0">
                    <a:pos x="6" y="0"/>
                  </a:cxn>
                  <a:cxn ang="0">
                    <a:pos x="76" y="28"/>
                  </a:cxn>
                </a:cxnLst>
                <a:rect l="0" t="0" r="r" b="b"/>
                <a:pathLst>
                  <a:path w="76" h="42">
                    <a:moveTo>
                      <a:pt x="76" y="28"/>
                    </a:moveTo>
                    <a:lnTo>
                      <a:pt x="71" y="42"/>
                    </a:lnTo>
                    <a:lnTo>
                      <a:pt x="0" y="13"/>
                    </a:lnTo>
                    <a:lnTo>
                      <a:pt x="6" y="0"/>
                    </a:lnTo>
                    <a:lnTo>
                      <a:pt x="76" y="2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6" name="Freeform 453"/>
              <p:cNvSpPr>
                <a:spLocks/>
              </p:cNvSpPr>
              <p:nvPr/>
            </p:nvSpPr>
            <p:spPr bwMode="auto">
              <a:xfrm>
                <a:off x="2237" y="4175"/>
                <a:ext cx="38" cy="22"/>
              </a:xfrm>
              <a:custGeom>
                <a:avLst/>
                <a:gdLst/>
                <a:ahLst/>
                <a:cxnLst>
                  <a:cxn ang="0">
                    <a:pos x="75" y="31"/>
                  </a:cxn>
                  <a:cxn ang="0">
                    <a:pos x="69" y="44"/>
                  </a:cxn>
                  <a:cxn ang="0">
                    <a:pos x="0" y="14"/>
                  </a:cxn>
                  <a:cxn ang="0">
                    <a:pos x="5" y="0"/>
                  </a:cxn>
                  <a:cxn ang="0">
                    <a:pos x="75" y="31"/>
                  </a:cxn>
                </a:cxnLst>
                <a:rect l="0" t="0" r="r" b="b"/>
                <a:pathLst>
                  <a:path w="75" h="44">
                    <a:moveTo>
                      <a:pt x="75" y="31"/>
                    </a:moveTo>
                    <a:lnTo>
                      <a:pt x="69" y="44"/>
                    </a:lnTo>
                    <a:lnTo>
                      <a:pt x="0" y="14"/>
                    </a:lnTo>
                    <a:lnTo>
                      <a:pt x="5" y="0"/>
                    </a:lnTo>
                    <a:lnTo>
                      <a:pt x="75" y="3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7" name="Freeform 454"/>
              <p:cNvSpPr>
                <a:spLocks/>
              </p:cNvSpPr>
              <p:nvPr/>
            </p:nvSpPr>
            <p:spPr bwMode="auto">
              <a:xfrm>
                <a:off x="2202" y="4159"/>
                <a:ext cx="38" cy="23"/>
              </a:xfrm>
              <a:custGeom>
                <a:avLst/>
                <a:gdLst/>
                <a:ahLst/>
                <a:cxnLst>
                  <a:cxn ang="0">
                    <a:pos x="74" y="31"/>
                  </a:cxn>
                  <a:cxn ang="0">
                    <a:pos x="69" y="45"/>
                  </a:cxn>
                  <a:cxn ang="0">
                    <a:pos x="0" y="13"/>
                  </a:cxn>
                  <a:cxn ang="0">
                    <a:pos x="7" y="0"/>
                  </a:cxn>
                  <a:cxn ang="0">
                    <a:pos x="74" y="31"/>
                  </a:cxn>
                </a:cxnLst>
                <a:rect l="0" t="0" r="r" b="b"/>
                <a:pathLst>
                  <a:path w="74" h="45">
                    <a:moveTo>
                      <a:pt x="74" y="31"/>
                    </a:moveTo>
                    <a:lnTo>
                      <a:pt x="69" y="45"/>
                    </a:lnTo>
                    <a:lnTo>
                      <a:pt x="0" y="13"/>
                    </a:lnTo>
                    <a:lnTo>
                      <a:pt x="7" y="0"/>
                    </a:lnTo>
                    <a:lnTo>
                      <a:pt x="74" y="3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8" name="Freeform 455"/>
              <p:cNvSpPr>
                <a:spLocks/>
              </p:cNvSpPr>
              <p:nvPr/>
            </p:nvSpPr>
            <p:spPr bwMode="auto">
              <a:xfrm>
                <a:off x="2169" y="4142"/>
                <a:ext cx="37" cy="24"/>
              </a:xfrm>
              <a:custGeom>
                <a:avLst/>
                <a:gdLst/>
                <a:ahLst/>
                <a:cxnLst>
                  <a:cxn ang="0">
                    <a:pos x="75" y="35"/>
                  </a:cxn>
                  <a:cxn ang="0">
                    <a:pos x="68" y="48"/>
                  </a:cxn>
                  <a:cxn ang="0">
                    <a:pos x="0" y="15"/>
                  </a:cxn>
                  <a:cxn ang="0">
                    <a:pos x="7" y="0"/>
                  </a:cxn>
                  <a:cxn ang="0">
                    <a:pos x="75" y="35"/>
                  </a:cxn>
                </a:cxnLst>
                <a:rect l="0" t="0" r="r" b="b"/>
                <a:pathLst>
                  <a:path w="75" h="48">
                    <a:moveTo>
                      <a:pt x="75" y="35"/>
                    </a:moveTo>
                    <a:lnTo>
                      <a:pt x="68" y="48"/>
                    </a:lnTo>
                    <a:lnTo>
                      <a:pt x="0" y="15"/>
                    </a:lnTo>
                    <a:lnTo>
                      <a:pt x="7" y="0"/>
                    </a:lnTo>
                    <a:lnTo>
                      <a:pt x="75" y="3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9" name="Freeform 456"/>
              <p:cNvSpPr>
                <a:spLocks/>
              </p:cNvSpPr>
              <p:nvPr/>
            </p:nvSpPr>
            <p:spPr bwMode="auto">
              <a:xfrm>
                <a:off x="2135" y="4125"/>
                <a:ext cx="37" cy="24"/>
              </a:xfrm>
              <a:custGeom>
                <a:avLst/>
                <a:gdLst/>
                <a:ahLst/>
                <a:cxnLst>
                  <a:cxn ang="0">
                    <a:pos x="74" y="34"/>
                  </a:cxn>
                  <a:cxn ang="0">
                    <a:pos x="67" y="49"/>
                  </a:cxn>
                  <a:cxn ang="0">
                    <a:pos x="0" y="13"/>
                  </a:cxn>
                  <a:cxn ang="0">
                    <a:pos x="7" y="0"/>
                  </a:cxn>
                  <a:cxn ang="0">
                    <a:pos x="74" y="34"/>
                  </a:cxn>
                </a:cxnLst>
                <a:rect l="0" t="0" r="r" b="b"/>
                <a:pathLst>
                  <a:path w="74" h="49">
                    <a:moveTo>
                      <a:pt x="74" y="34"/>
                    </a:moveTo>
                    <a:lnTo>
                      <a:pt x="67" y="49"/>
                    </a:lnTo>
                    <a:lnTo>
                      <a:pt x="0" y="13"/>
                    </a:lnTo>
                    <a:lnTo>
                      <a:pt x="7" y="0"/>
                    </a:lnTo>
                    <a:lnTo>
                      <a:pt x="74" y="3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0" name="Freeform 457"/>
              <p:cNvSpPr>
                <a:spLocks/>
              </p:cNvSpPr>
              <p:nvPr/>
            </p:nvSpPr>
            <p:spPr bwMode="auto">
              <a:xfrm>
                <a:off x="2102" y="4107"/>
                <a:ext cx="37" cy="25"/>
              </a:xfrm>
              <a:custGeom>
                <a:avLst/>
                <a:gdLst/>
                <a:ahLst/>
                <a:cxnLst>
                  <a:cxn ang="0">
                    <a:pos x="73" y="37"/>
                  </a:cxn>
                  <a:cxn ang="0">
                    <a:pos x="66" y="50"/>
                  </a:cxn>
                  <a:cxn ang="0">
                    <a:pos x="0" y="14"/>
                  </a:cxn>
                  <a:cxn ang="0">
                    <a:pos x="7" y="0"/>
                  </a:cxn>
                  <a:cxn ang="0">
                    <a:pos x="73" y="37"/>
                  </a:cxn>
                </a:cxnLst>
                <a:rect l="0" t="0" r="r" b="b"/>
                <a:pathLst>
                  <a:path w="73" h="50">
                    <a:moveTo>
                      <a:pt x="73" y="37"/>
                    </a:moveTo>
                    <a:lnTo>
                      <a:pt x="66" y="50"/>
                    </a:lnTo>
                    <a:lnTo>
                      <a:pt x="0" y="14"/>
                    </a:lnTo>
                    <a:lnTo>
                      <a:pt x="7" y="0"/>
                    </a:lnTo>
                    <a:lnTo>
                      <a:pt x="73" y="3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1" name="Freeform 458"/>
              <p:cNvSpPr>
                <a:spLocks/>
              </p:cNvSpPr>
              <p:nvPr/>
            </p:nvSpPr>
            <p:spPr bwMode="auto">
              <a:xfrm>
                <a:off x="2070" y="4087"/>
                <a:ext cx="36" cy="26"/>
              </a:xfrm>
              <a:custGeom>
                <a:avLst/>
                <a:gdLst/>
                <a:ahLst/>
                <a:cxnLst>
                  <a:cxn ang="0">
                    <a:pos x="72" y="39"/>
                  </a:cxn>
                  <a:cxn ang="0">
                    <a:pos x="65" y="53"/>
                  </a:cxn>
                  <a:cxn ang="0">
                    <a:pos x="0" y="14"/>
                  </a:cxn>
                  <a:cxn ang="0">
                    <a:pos x="8" y="0"/>
                  </a:cxn>
                  <a:cxn ang="0">
                    <a:pos x="72" y="39"/>
                  </a:cxn>
                </a:cxnLst>
                <a:rect l="0" t="0" r="r" b="b"/>
                <a:pathLst>
                  <a:path w="72" h="53">
                    <a:moveTo>
                      <a:pt x="72" y="39"/>
                    </a:moveTo>
                    <a:lnTo>
                      <a:pt x="65" y="53"/>
                    </a:lnTo>
                    <a:lnTo>
                      <a:pt x="0" y="14"/>
                    </a:lnTo>
                    <a:lnTo>
                      <a:pt x="8" y="0"/>
                    </a:lnTo>
                    <a:lnTo>
                      <a:pt x="72" y="3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2" name="Freeform 459"/>
              <p:cNvSpPr>
                <a:spLocks/>
              </p:cNvSpPr>
              <p:nvPr/>
            </p:nvSpPr>
            <p:spPr bwMode="auto">
              <a:xfrm>
                <a:off x="2037" y="4068"/>
                <a:ext cx="36" cy="26"/>
              </a:xfrm>
              <a:custGeom>
                <a:avLst/>
                <a:gdLst/>
                <a:ahLst/>
                <a:cxnLst>
                  <a:cxn ang="0">
                    <a:pos x="72" y="39"/>
                  </a:cxn>
                  <a:cxn ang="0">
                    <a:pos x="64" y="53"/>
                  </a:cxn>
                  <a:cxn ang="0">
                    <a:pos x="0" y="13"/>
                  </a:cxn>
                  <a:cxn ang="0">
                    <a:pos x="9" y="0"/>
                  </a:cxn>
                  <a:cxn ang="0">
                    <a:pos x="72" y="39"/>
                  </a:cxn>
                </a:cxnLst>
                <a:rect l="0" t="0" r="r" b="b"/>
                <a:pathLst>
                  <a:path w="72" h="53">
                    <a:moveTo>
                      <a:pt x="72" y="39"/>
                    </a:moveTo>
                    <a:lnTo>
                      <a:pt x="64" y="53"/>
                    </a:lnTo>
                    <a:lnTo>
                      <a:pt x="0" y="13"/>
                    </a:lnTo>
                    <a:lnTo>
                      <a:pt x="9" y="0"/>
                    </a:lnTo>
                    <a:lnTo>
                      <a:pt x="72" y="3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3" name="Freeform 460"/>
              <p:cNvSpPr>
                <a:spLocks/>
              </p:cNvSpPr>
              <p:nvPr/>
            </p:nvSpPr>
            <p:spPr bwMode="auto">
              <a:xfrm>
                <a:off x="2006" y="4047"/>
                <a:ext cx="36" cy="27"/>
              </a:xfrm>
              <a:custGeom>
                <a:avLst/>
                <a:gdLst/>
                <a:ahLst/>
                <a:cxnLst>
                  <a:cxn ang="0">
                    <a:pos x="72" y="41"/>
                  </a:cxn>
                  <a:cxn ang="0">
                    <a:pos x="63" y="54"/>
                  </a:cxn>
                  <a:cxn ang="0">
                    <a:pos x="0" y="13"/>
                  </a:cxn>
                  <a:cxn ang="0">
                    <a:pos x="8" y="0"/>
                  </a:cxn>
                  <a:cxn ang="0">
                    <a:pos x="72" y="41"/>
                  </a:cxn>
                </a:cxnLst>
                <a:rect l="0" t="0" r="r" b="b"/>
                <a:pathLst>
                  <a:path w="72" h="54">
                    <a:moveTo>
                      <a:pt x="72" y="41"/>
                    </a:moveTo>
                    <a:lnTo>
                      <a:pt x="63" y="54"/>
                    </a:lnTo>
                    <a:lnTo>
                      <a:pt x="0" y="13"/>
                    </a:lnTo>
                    <a:lnTo>
                      <a:pt x="8" y="0"/>
                    </a:lnTo>
                    <a:lnTo>
                      <a:pt x="72" y="4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4" name="Freeform 461"/>
              <p:cNvSpPr>
                <a:spLocks/>
              </p:cNvSpPr>
              <p:nvPr/>
            </p:nvSpPr>
            <p:spPr bwMode="auto">
              <a:xfrm>
                <a:off x="1975" y="4025"/>
                <a:ext cx="35" cy="28"/>
              </a:xfrm>
              <a:custGeom>
                <a:avLst/>
                <a:gdLst/>
                <a:ahLst/>
                <a:cxnLst>
                  <a:cxn ang="0">
                    <a:pos x="70" y="43"/>
                  </a:cxn>
                  <a:cxn ang="0">
                    <a:pos x="62" y="56"/>
                  </a:cxn>
                  <a:cxn ang="0">
                    <a:pos x="0" y="13"/>
                  </a:cxn>
                  <a:cxn ang="0">
                    <a:pos x="9" y="0"/>
                  </a:cxn>
                  <a:cxn ang="0">
                    <a:pos x="70" y="43"/>
                  </a:cxn>
                </a:cxnLst>
                <a:rect l="0" t="0" r="r" b="b"/>
                <a:pathLst>
                  <a:path w="70" h="56">
                    <a:moveTo>
                      <a:pt x="70" y="43"/>
                    </a:moveTo>
                    <a:lnTo>
                      <a:pt x="62" y="56"/>
                    </a:lnTo>
                    <a:lnTo>
                      <a:pt x="0" y="13"/>
                    </a:lnTo>
                    <a:lnTo>
                      <a:pt x="9" y="0"/>
                    </a:lnTo>
                    <a:lnTo>
                      <a:pt x="70" y="4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5" name="Freeform 462"/>
              <p:cNvSpPr>
                <a:spLocks/>
              </p:cNvSpPr>
              <p:nvPr/>
            </p:nvSpPr>
            <p:spPr bwMode="auto">
              <a:xfrm>
                <a:off x="1945" y="4004"/>
                <a:ext cx="35" cy="28"/>
              </a:xfrm>
              <a:custGeom>
                <a:avLst/>
                <a:gdLst/>
                <a:ahLst/>
                <a:cxnLst>
                  <a:cxn ang="0">
                    <a:pos x="70" y="43"/>
                  </a:cxn>
                  <a:cxn ang="0">
                    <a:pos x="61" y="56"/>
                  </a:cxn>
                  <a:cxn ang="0">
                    <a:pos x="0" y="12"/>
                  </a:cxn>
                  <a:cxn ang="0">
                    <a:pos x="10" y="0"/>
                  </a:cxn>
                  <a:cxn ang="0">
                    <a:pos x="70" y="43"/>
                  </a:cxn>
                </a:cxnLst>
                <a:rect l="0" t="0" r="r" b="b"/>
                <a:pathLst>
                  <a:path w="70" h="56">
                    <a:moveTo>
                      <a:pt x="70" y="43"/>
                    </a:moveTo>
                    <a:lnTo>
                      <a:pt x="61" y="56"/>
                    </a:lnTo>
                    <a:lnTo>
                      <a:pt x="0" y="12"/>
                    </a:lnTo>
                    <a:lnTo>
                      <a:pt x="10" y="0"/>
                    </a:lnTo>
                    <a:lnTo>
                      <a:pt x="70" y="4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6" name="Freeform 463"/>
              <p:cNvSpPr>
                <a:spLocks/>
              </p:cNvSpPr>
              <p:nvPr/>
            </p:nvSpPr>
            <p:spPr bwMode="auto">
              <a:xfrm>
                <a:off x="1915" y="3981"/>
                <a:ext cx="35" cy="29"/>
              </a:xfrm>
              <a:custGeom>
                <a:avLst/>
                <a:gdLst/>
                <a:ahLst/>
                <a:cxnLst>
                  <a:cxn ang="0">
                    <a:pos x="69" y="46"/>
                  </a:cxn>
                  <a:cxn ang="0">
                    <a:pos x="59" y="58"/>
                  </a:cxn>
                  <a:cxn ang="0">
                    <a:pos x="0" y="12"/>
                  </a:cxn>
                  <a:cxn ang="0">
                    <a:pos x="9" y="0"/>
                  </a:cxn>
                  <a:cxn ang="0">
                    <a:pos x="69" y="46"/>
                  </a:cxn>
                </a:cxnLst>
                <a:rect l="0" t="0" r="r" b="b"/>
                <a:pathLst>
                  <a:path w="69" h="58">
                    <a:moveTo>
                      <a:pt x="69" y="46"/>
                    </a:moveTo>
                    <a:lnTo>
                      <a:pt x="59" y="58"/>
                    </a:lnTo>
                    <a:lnTo>
                      <a:pt x="0" y="12"/>
                    </a:lnTo>
                    <a:lnTo>
                      <a:pt x="9" y="0"/>
                    </a:lnTo>
                    <a:lnTo>
                      <a:pt x="69" y="4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7" name="Freeform 464"/>
              <p:cNvSpPr>
                <a:spLocks/>
              </p:cNvSpPr>
              <p:nvPr/>
            </p:nvSpPr>
            <p:spPr bwMode="auto">
              <a:xfrm>
                <a:off x="1886" y="3957"/>
                <a:ext cx="34" cy="30"/>
              </a:xfrm>
              <a:custGeom>
                <a:avLst/>
                <a:gdLst/>
                <a:ahLst/>
                <a:cxnLst>
                  <a:cxn ang="0">
                    <a:pos x="68" y="48"/>
                  </a:cxn>
                  <a:cxn ang="0">
                    <a:pos x="59" y="60"/>
                  </a:cxn>
                  <a:cxn ang="0">
                    <a:pos x="0" y="12"/>
                  </a:cxn>
                  <a:cxn ang="0">
                    <a:pos x="10" y="0"/>
                  </a:cxn>
                  <a:cxn ang="0">
                    <a:pos x="68" y="48"/>
                  </a:cxn>
                </a:cxnLst>
                <a:rect l="0" t="0" r="r" b="b"/>
                <a:pathLst>
                  <a:path w="68" h="60">
                    <a:moveTo>
                      <a:pt x="68" y="48"/>
                    </a:moveTo>
                    <a:lnTo>
                      <a:pt x="59" y="60"/>
                    </a:lnTo>
                    <a:lnTo>
                      <a:pt x="0" y="12"/>
                    </a:lnTo>
                    <a:lnTo>
                      <a:pt x="10" y="0"/>
                    </a:lnTo>
                    <a:lnTo>
                      <a:pt x="68" y="4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8" name="Freeform 465"/>
              <p:cNvSpPr>
                <a:spLocks/>
              </p:cNvSpPr>
              <p:nvPr/>
            </p:nvSpPr>
            <p:spPr bwMode="auto">
              <a:xfrm>
                <a:off x="1857" y="3933"/>
                <a:ext cx="34" cy="30"/>
              </a:xfrm>
              <a:custGeom>
                <a:avLst/>
                <a:gdLst/>
                <a:ahLst/>
                <a:cxnLst>
                  <a:cxn ang="0">
                    <a:pos x="66" y="48"/>
                  </a:cxn>
                  <a:cxn ang="0">
                    <a:pos x="56" y="60"/>
                  </a:cxn>
                  <a:cxn ang="0">
                    <a:pos x="0" y="13"/>
                  </a:cxn>
                  <a:cxn ang="0">
                    <a:pos x="10" y="0"/>
                  </a:cxn>
                  <a:cxn ang="0">
                    <a:pos x="66" y="48"/>
                  </a:cxn>
                </a:cxnLst>
                <a:rect l="0" t="0" r="r" b="b"/>
                <a:pathLst>
                  <a:path w="66" h="60">
                    <a:moveTo>
                      <a:pt x="66" y="48"/>
                    </a:moveTo>
                    <a:lnTo>
                      <a:pt x="56" y="60"/>
                    </a:lnTo>
                    <a:lnTo>
                      <a:pt x="0" y="13"/>
                    </a:lnTo>
                    <a:lnTo>
                      <a:pt x="10" y="0"/>
                    </a:lnTo>
                    <a:lnTo>
                      <a:pt x="66" y="4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9" name="Freeform 466"/>
              <p:cNvSpPr>
                <a:spLocks/>
              </p:cNvSpPr>
              <p:nvPr/>
            </p:nvSpPr>
            <p:spPr bwMode="auto">
              <a:xfrm>
                <a:off x="1829" y="3909"/>
                <a:ext cx="33" cy="30"/>
              </a:xfrm>
              <a:custGeom>
                <a:avLst/>
                <a:gdLst/>
                <a:ahLst/>
                <a:cxnLst>
                  <a:cxn ang="0">
                    <a:pos x="67" y="48"/>
                  </a:cxn>
                  <a:cxn ang="0">
                    <a:pos x="57" y="61"/>
                  </a:cxn>
                  <a:cxn ang="0">
                    <a:pos x="0" y="11"/>
                  </a:cxn>
                  <a:cxn ang="0">
                    <a:pos x="10" y="0"/>
                  </a:cxn>
                  <a:cxn ang="0">
                    <a:pos x="67" y="48"/>
                  </a:cxn>
                </a:cxnLst>
                <a:rect l="0" t="0" r="r" b="b"/>
                <a:pathLst>
                  <a:path w="67" h="61">
                    <a:moveTo>
                      <a:pt x="67" y="48"/>
                    </a:moveTo>
                    <a:lnTo>
                      <a:pt x="57" y="61"/>
                    </a:lnTo>
                    <a:lnTo>
                      <a:pt x="0" y="11"/>
                    </a:lnTo>
                    <a:lnTo>
                      <a:pt x="10" y="0"/>
                    </a:lnTo>
                    <a:lnTo>
                      <a:pt x="67" y="4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0" name="Freeform 467"/>
              <p:cNvSpPr>
                <a:spLocks/>
              </p:cNvSpPr>
              <p:nvPr/>
            </p:nvSpPr>
            <p:spPr bwMode="auto">
              <a:xfrm>
                <a:off x="1802" y="3883"/>
                <a:ext cx="32" cy="31"/>
              </a:xfrm>
              <a:custGeom>
                <a:avLst/>
                <a:gdLst/>
                <a:ahLst/>
                <a:cxnLst>
                  <a:cxn ang="0">
                    <a:pos x="65" y="52"/>
                  </a:cxn>
                  <a:cxn ang="0">
                    <a:pos x="55" y="63"/>
                  </a:cxn>
                  <a:cxn ang="0">
                    <a:pos x="0" y="12"/>
                  </a:cxn>
                  <a:cxn ang="0">
                    <a:pos x="10" y="0"/>
                  </a:cxn>
                  <a:cxn ang="0">
                    <a:pos x="65" y="52"/>
                  </a:cxn>
                </a:cxnLst>
                <a:rect l="0" t="0" r="r" b="b"/>
                <a:pathLst>
                  <a:path w="65" h="63">
                    <a:moveTo>
                      <a:pt x="65" y="52"/>
                    </a:moveTo>
                    <a:lnTo>
                      <a:pt x="55" y="63"/>
                    </a:lnTo>
                    <a:lnTo>
                      <a:pt x="0" y="12"/>
                    </a:lnTo>
                    <a:lnTo>
                      <a:pt x="10" y="0"/>
                    </a:lnTo>
                    <a:lnTo>
                      <a:pt x="65" y="5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1" name="Freeform 468"/>
              <p:cNvSpPr>
                <a:spLocks/>
              </p:cNvSpPr>
              <p:nvPr/>
            </p:nvSpPr>
            <p:spPr bwMode="auto">
              <a:xfrm>
                <a:off x="1774" y="3857"/>
                <a:ext cx="33" cy="32"/>
              </a:xfrm>
              <a:custGeom>
                <a:avLst/>
                <a:gdLst/>
                <a:ahLst/>
                <a:cxnLst>
                  <a:cxn ang="0">
                    <a:pos x="64" y="52"/>
                  </a:cxn>
                  <a:cxn ang="0">
                    <a:pos x="54" y="64"/>
                  </a:cxn>
                  <a:cxn ang="0">
                    <a:pos x="0" y="11"/>
                  </a:cxn>
                  <a:cxn ang="0">
                    <a:pos x="11" y="0"/>
                  </a:cxn>
                  <a:cxn ang="0">
                    <a:pos x="64" y="52"/>
                  </a:cxn>
                </a:cxnLst>
                <a:rect l="0" t="0" r="r" b="b"/>
                <a:pathLst>
                  <a:path w="64" h="64">
                    <a:moveTo>
                      <a:pt x="64" y="52"/>
                    </a:moveTo>
                    <a:lnTo>
                      <a:pt x="54" y="64"/>
                    </a:lnTo>
                    <a:lnTo>
                      <a:pt x="0" y="11"/>
                    </a:lnTo>
                    <a:lnTo>
                      <a:pt x="11" y="0"/>
                    </a:lnTo>
                    <a:lnTo>
                      <a:pt x="64" y="5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2" name="Freeform 469"/>
              <p:cNvSpPr>
                <a:spLocks/>
              </p:cNvSpPr>
              <p:nvPr/>
            </p:nvSpPr>
            <p:spPr bwMode="auto">
              <a:xfrm>
                <a:off x="1748" y="3830"/>
                <a:ext cx="32" cy="33"/>
              </a:xfrm>
              <a:custGeom>
                <a:avLst/>
                <a:gdLst/>
                <a:ahLst/>
                <a:cxnLst>
                  <a:cxn ang="0">
                    <a:pos x="63" y="53"/>
                  </a:cxn>
                  <a:cxn ang="0">
                    <a:pos x="52" y="64"/>
                  </a:cxn>
                  <a:cxn ang="0">
                    <a:pos x="0" y="10"/>
                  </a:cxn>
                  <a:cxn ang="0">
                    <a:pos x="11" y="0"/>
                  </a:cxn>
                  <a:cxn ang="0">
                    <a:pos x="63" y="53"/>
                  </a:cxn>
                </a:cxnLst>
                <a:rect l="0" t="0" r="r" b="b"/>
                <a:pathLst>
                  <a:path w="63" h="64">
                    <a:moveTo>
                      <a:pt x="63" y="53"/>
                    </a:moveTo>
                    <a:lnTo>
                      <a:pt x="52" y="64"/>
                    </a:lnTo>
                    <a:lnTo>
                      <a:pt x="0" y="10"/>
                    </a:lnTo>
                    <a:lnTo>
                      <a:pt x="11" y="0"/>
                    </a:lnTo>
                    <a:lnTo>
                      <a:pt x="63" y="5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3" name="Freeform 470"/>
              <p:cNvSpPr>
                <a:spLocks/>
              </p:cNvSpPr>
              <p:nvPr/>
            </p:nvSpPr>
            <p:spPr bwMode="auto">
              <a:xfrm>
                <a:off x="1723" y="3803"/>
                <a:ext cx="31" cy="32"/>
              </a:xfrm>
              <a:custGeom>
                <a:avLst/>
                <a:gdLst/>
                <a:ahLst/>
                <a:cxnLst>
                  <a:cxn ang="0">
                    <a:pos x="62" y="55"/>
                  </a:cxn>
                  <a:cxn ang="0">
                    <a:pos x="51" y="65"/>
                  </a:cxn>
                  <a:cxn ang="0">
                    <a:pos x="0" y="10"/>
                  </a:cxn>
                  <a:cxn ang="0">
                    <a:pos x="12" y="0"/>
                  </a:cxn>
                  <a:cxn ang="0">
                    <a:pos x="62" y="55"/>
                  </a:cxn>
                </a:cxnLst>
                <a:rect l="0" t="0" r="r" b="b"/>
                <a:pathLst>
                  <a:path w="62" h="65">
                    <a:moveTo>
                      <a:pt x="62" y="55"/>
                    </a:moveTo>
                    <a:lnTo>
                      <a:pt x="51" y="65"/>
                    </a:lnTo>
                    <a:lnTo>
                      <a:pt x="0" y="10"/>
                    </a:lnTo>
                    <a:lnTo>
                      <a:pt x="12" y="0"/>
                    </a:lnTo>
                    <a:lnTo>
                      <a:pt x="62" y="5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4" name="Freeform 471"/>
              <p:cNvSpPr>
                <a:spLocks/>
              </p:cNvSpPr>
              <p:nvPr/>
            </p:nvSpPr>
            <p:spPr bwMode="auto">
              <a:xfrm>
                <a:off x="1698" y="3775"/>
                <a:ext cx="31" cy="33"/>
              </a:xfrm>
              <a:custGeom>
                <a:avLst/>
                <a:gdLst/>
                <a:ahLst/>
                <a:cxnLst>
                  <a:cxn ang="0">
                    <a:pos x="61" y="56"/>
                  </a:cxn>
                  <a:cxn ang="0">
                    <a:pos x="49" y="66"/>
                  </a:cxn>
                  <a:cxn ang="0">
                    <a:pos x="0" y="11"/>
                  </a:cxn>
                  <a:cxn ang="0">
                    <a:pos x="11" y="0"/>
                  </a:cxn>
                  <a:cxn ang="0">
                    <a:pos x="61" y="56"/>
                  </a:cxn>
                </a:cxnLst>
                <a:rect l="0" t="0" r="r" b="b"/>
                <a:pathLst>
                  <a:path w="61" h="66">
                    <a:moveTo>
                      <a:pt x="61" y="56"/>
                    </a:moveTo>
                    <a:lnTo>
                      <a:pt x="49" y="66"/>
                    </a:lnTo>
                    <a:lnTo>
                      <a:pt x="0" y="11"/>
                    </a:lnTo>
                    <a:lnTo>
                      <a:pt x="11" y="0"/>
                    </a:lnTo>
                    <a:lnTo>
                      <a:pt x="61" y="5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5" name="Freeform 472"/>
              <p:cNvSpPr>
                <a:spLocks/>
              </p:cNvSpPr>
              <p:nvPr/>
            </p:nvSpPr>
            <p:spPr bwMode="auto">
              <a:xfrm>
                <a:off x="1674" y="3747"/>
                <a:ext cx="30" cy="33"/>
              </a:xfrm>
              <a:custGeom>
                <a:avLst/>
                <a:gdLst/>
                <a:ahLst/>
                <a:cxnLst>
                  <a:cxn ang="0">
                    <a:pos x="60" y="57"/>
                  </a:cxn>
                  <a:cxn ang="0">
                    <a:pos x="49" y="68"/>
                  </a:cxn>
                  <a:cxn ang="0">
                    <a:pos x="0" y="10"/>
                  </a:cxn>
                  <a:cxn ang="0">
                    <a:pos x="12" y="0"/>
                  </a:cxn>
                  <a:cxn ang="0">
                    <a:pos x="60" y="57"/>
                  </a:cxn>
                </a:cxnLst>
                <a:rect l="0" t="0" r="r" b="b"/>
                <a:pathLst>
                  <a:path w="60" h="68">
                    <a:moveTo>
                      <a:pt x="60" y="57"/>
                    </a:moveTo>
                    <a:lnTo>
                      <a:pt x="49" y="68"/>
                    </a:lnTo>
                    <a:lnTo>
                      <a:pt x="0" y="10"/>
                    </a:lnTo>
                    <a:lnTo>
                      <a:pt x="12" y="0"/>
                    </a:lnTo>
                    <a:lnTo>
                      <a:pt x="60" y="5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6" name="Freeform 473"/>
              <p:cNvSpPr>
                <a:spLocks/>
              </p:cNvSpPr>
              <p:nvPr/>
            </p:nvSpPr>
            <p:spPr bwMode="auto">
              <a:xfrm>
                <a:off x="1650" y="3718"/>
                <a:ext cx="30" cy="34"/>
              </a:xfrm>
              <a:custGeom>
                <a:avLst/>
                <a:gdLst/>
                <a:ahLst/>
                <a:cxnLst>
                  <a:cxn ang="0">
                    <a:pos x="59" y="58"/>
                  </a:cxn>
                  <a:cxn ang="0">
                    <a:pos x="47" y="68"/>
                  </a:cxn>
                  <a:cxn ang="0">
                    <a:pos x="0" y="9"/>
                  </a:cxn>
                  <a:cxn ang="0">
                    <a:pos x="11" y="0"/>
                  </a:cxn>
                  <a:cxn ang="0">
                    <a:pos x="59" y="58"/>
                  </a:cxn>
                </a:cxnLst>
                <a:rect l="0" t="0" r="r" b="b"/>
                <a:pathLst>
                  <a:path w="59" h="68">
                    <a:moveTo>
                      <a:pt x="59" y="58"/>
                    </a:moveTo>
                    <a:lnTo>
                      <a:pt x="47" y="68"/>
                    </a:lnTo>
                    <a:lnTo>
                      <a:pt x="0" y="9"/>
                    </a:lnTo>
                    <a:lnTo>
                      <a:pt x="11" y="0"/>
                    </a:lnTo>
                    <a:lnTo>
                      <a:pt x="59" y="5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7" name="Freeform 474"/>
              <p:cNvSpPr>
                <a:spLocks/>
              </p:cNvSpPr>
              <p:nvPr/>
            </p:nvSpPr>
            <p:spPr bwMode="auto">
              <a:xfrm>
                <a:off x="1627" y="3688"/>
                <a:ext cx="29" cy="34"/>
              </a:xfrm>
              <a:custGeom>
                <a:avLst/>
                <a:gdLst/>
                <a:ahLst/>
                <a:cxnLst>
                  <a:cxn ang="0">
                    <a:pos x="58" y="60"/>
                  </a:cxn>
                  <a:cxn ang="0">
                    <a:pos x="47" y="69"/>
                  </a:cxn>
                  <a:cxn ang="0">
                    <a:pos x="0" y="10"/>
                  </a:cxn>
                  <a:cxn ang="0">
                    <a:pos x="14" y="0"/>
                  </a:cxn>
                  <a:cxn ang="0">
                    <a:pos x="58" y="60"/>
                  </a:cxn>
                </a:cxnLst>
                <a:rect l="0" t="0" r="r" b="b"/>
                <a:pathLst>
                  <a:path w="58" h="69">
                    <a:moveTo>
                      <a:pt x="58" y="60"/>
                    </a:moveTo>
                    <a:lnTo>
                      <a:pt x="47" y="69"/>
                    </a:lnTo>
                    <a:lnTo>
                      <a:pt x="0" y="10"/>
                    </a:lnTo>
                    <a:lnTo>
                      <a:pt x="14" y="0"/>
                    </a:lnTo>
                    <a:lnTo>
                      <a:pt x="58" y="6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8" name="Freeform 475"/>
              <p:cNvSpPr>
                <a:spLocks/>
              </p:cNvSpPr>
              <p:nvPr/>
            </p:nvSpPr>
            <p:spPr bwMode="auto">
              <a:xfrm>
                <a:off x="1605" y="3658"/>
                <a:ext cx="29" cy="35"/>
              </a:xfrm>
              <a:custGeom>
                <a:avLst/>
                <a:gdLst/>
                <a:ahLst/>
                <a:cxnLst>
                  <a:cxn ang="0">
                    <a:pos x="57" y="60"/>
                  </a:cxn>
                  <a:cxn ang="0">
                    <a:pos x="43" y="70"/>
                  </a:cxn>
                  <a:cxn ang="0">
                    <a:pos x="0" y="9"/>
                  </a:cxn>
                  <a:cxn ang="0">
                    <a:pos x="12" y="0"/>
                  </a:cxn>
                  <a:cxn ang="0">
                    <a:pos x="57" y="60"/>
                  </a:cxn>
                </a:cxnLst>
                <a:rect l="0" t="0" r="r" b="b"/>
                <a:pathLst>
                  <a:path w="57" h="70">
                    <a:moveTo>
                      <a:pt x="57" y="60"/>
                    </a:moveTo>
                    <a:lnTo>
                      <a:pt x="43" y="70"/>
                    </a:lnTo>
                    <a:lnTo>
                      <a:pt x="0" y="9"/>
                    </a:lnTo>
                    <a:lnTo>
                      <a:pt x="12" y="0"/>
                    </a:lnTo>
                    <a:lnTo>
                      <a:pt x="57" y="6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9" name="Freeform 476"/>
              <p:cNvSpPr>
                <a:spLocks/>
              </p:cNvSpPr>
              <p:nvPr/>
            </p:nvSpPr>
            <p:spPr bwMode="auto">
              <a:xfrm>
                <a:off x="1584" y="3627"/>
                <a:ext cx="28" cy="35"/>
              </a:xfrm>
              <a:custGeom>
                <a:avLst/>
                <a:gdLst/>
                <a:ahLst/>
                <a:cxnLst>
                  <a:cxn ang="0">
                    <a:pos x="55" y="61"/>
                  </a:cxn>
                  <a:cxn ang="0">
                    <a:pos x="43" y="70"/>
                  </a:cxn>
                  <a:cxn ang="0">
                    <a:pos x="0" y="8"/>
                  </a:cxn>
                  <a:cxn ang="0">
                    <a:pos x="13" y="0"/>
                  </a:cxn>
                  <a:cxn ang="0">
                    <a:pos x="55" y="61"/>
                  </a:cxn>
                </a:cxnLst>
                <a:rect l="0" t="0" r="r" b="b"/>
                <a:pathLst>
                  <a:path w="55" h="70">
                    <a:moveTo>
                      <a:pt x="55" y="61"/>
                    </a:moveTo>
                    <a:lnTo>
                      <a:pt x="43" y="70"/>
                    </a:lnTo>
                    <a:lnTo>
                      <a:pt x="0" y="8"/>
                    </a:lnTo>
                    <a:lnTo>
                      <a:pt x="13" y="0"/>
                    </a:lnTo>
                    <a:lnTo>
                      <a:pt x="55" y="6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0" name="Freeform 477"/>
              <p:cNvSpPr>
                <a:spLocks/>
              </p:cNvSpPr>
              <p:nvPr/>
            </p:nvSpPr>
            <p:spPr bwMode="auto">
              <a:xfrm>
                <a:off x="1563" y="3595"/>
                <a:ext cx="27" cy="36"/>
              </a:xfrm>
              <a:custGeom>
                <a:avLst/>
                <a:gdLst/>
                <a:ahLst/>
                <a:cxnLst>
                  <a:cxn ang="0">
                    <a:pos x="55" y="63"/>
                  </a:cxn>
                  <a:cxn ang="0">
                    <a:pos x="42" y="71"/>
                  </a:cxn>
                  <a:cxn ang="0">
                    <a:pos x="0" y="9"/>
                  </a:cxn>
                  <a:cxn ang="0">
                    <a:pos x="13" y="0"/>
                  </a:cxn>
                  <a:cxn ang="0">
                    <a:pos x="55" y="63"/>
                  </a:cxn>
                </a:cxnLst>
                <a:rect l="0" t="0" r="r" b="b"/>
                <a:pathLst>
                  <a:path w="55" h="71">
                    <a:moveTo>
                      <a:pt x="55" y="63"/>
                    </a:moveTo>
                    <a:lnTo>
                      <a:pt x="42" y="71"/>
                    </a:lnTo>
                    <a:lnTo>
                      <a:pt x="0" y="9"/>
                    </a:lnTo>
                    <a:lnTo>
                      <a:pt x="13" y="0"/>
                    </a:lnTo>
                    <a:lnTo>
                      <a:pt x="55" y="6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1" name="Freeform 478"/>
              <p:cNvSpPr>
                <a:spLocks/>
              </p:cNvSpPr>
              <p:nvPr/>
            </p:nvSpPr>
            <p:spPr bwMode="auto">
              <a:xfrm>
                <a:off x="1543" y="3564"/>
                <a:ext cx="26" cy="36"/>
              </a:xfrm>
              <a:custGeom>
                <a:avLst/>
                <a:gdLst/>
                <a:ahLst/>
                <a:cxnLst>
                  <a:cxn ang="0">
                    <a:pos x="53" y="64"/>
                  </a:cxn>
                  <a:cxn ang="0">
                    <a:pos x="40" y="73"/>
                  </a:cxn>
                  <a:cxn ang="0">
                    <a:pos x="0" y="8"/>
                  </a:cxn>
                  <a:cxn ang="0">
                    <a:pos x="14" y="0"/>
                  </a:cxn>
                  <a:cxn ang="0">
                    <a:pos x="53" y="64"/>
                  </a:cxn>
                </a:cxnLst>
                <a:rect l="0" t="0" r="r" b="b"/>
                <a:pathLst>
                  <a:path w="53" h="73">
                    <a:moveTo>
                      <a:pt x="53" y="64"/>
                    </a:moveTo>
                    <a:lnTo>
                      <a:pt x="40" y="73"/>
                    </a:lnTo>
                    <a:lnTo>
                      <a:pt x="0" y="8"/>
                    </a:lnTo>
                    <a:lnTo>
                      <a:pt x="14" y="0"/>
                    </a:lnTo>
                    <a:lnTo>
                      <a:pt x="53" y="6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2" name="Freeform 479"/>
              <p:cNvSpPr>
                <a:spLocks/>
              </p:cNvSpPr>
              <p:nvPr/>
            </p:nvSpPr>
            <p:spPr bwMode="auto">
              <a:xfrm>
                <a:off x="1524" y="3531"/>
                <a:ext cx="26" cy="37"/>
              </a:xfrm>
              <a:custGeom>
                <a:avLst/>
                <a:gdLst/>
                <a:ahLst/>
                <a:cxnLst>
                  <a:cxn ang="0">
                    <a:pos x="52" y="64"/>
                  </a:cxn>
                  <a:cxn ang="0">
                    <a:pos x="38" y="72"/>
                  </a:cxn>
                  <a:cxn ang="0">
                    <a:pos x="0" y="8"/>
                  </a:cxn>
                  <a:cxn ang="0">
                    <a:pos x="13" y="0"/>
                  </a:cxn>
                  <a:cxn ang="0">
                    <a:pos x="52" y="64"/>
                  </a:cxn>
                </a:cxnLst>
                <a:rect l="0" t="0" r="r" b="b"/>
                <a:pathLst>
                  <a:path w="52" h="72">
                    <a:moveTo>
                      <a:pt x="52" y="64"/>
                    </a:moveTo>
                    <a:lnTo>
                      <a:pt x="38" y="72"/>
                    </a:lnTo>
                    <a:lnTo>
                      <a:pt x="0" y="8"/>
                    </a:lnTo>
                    <a:lnTo>
                      <a:pt x="13" y="0"/>
                    </a:lnTo>
                    <a:lnTo>
                      <a:pt x="52" y="6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3" name="Freeform 480"/>
              <p:cNvSpPr>
                <a:spLocks/>
              </p:cNvSpPr>
              <p:nvPr/>
            </p:nvSpPr>
            <p:spPr bwMode="auto">
              <a:xfrm>
                <a:off x="1505" y="3499"/>
                <a:ext cx="25" cy="36"/>
              </a:xfrm>
              <a:custGeom>
                <a:avLst/>
                <a:gdLst/>
                <a:ahLst/>
                <a:cxnLst>
                  <a:cxn ang="0">
                    <a:pos x="50" y="66"/>
                  </a:cxn>
                  <a:cxn ang="0">
                    <a:pos x="37" y="74"/>
                  </a:cxn>
                  <a:cxn ang="0">
                    <a:pos x="0" y="8"/>
                  </a:cxn>
                  <a:cxn ang="0">
                    <a:pos x="13" y="0"/>
                  </a:cxn>
                  <a:cxn ang="0">
                    <a:pos x="50" y="66"/>
                  </a:cxn>
                </a:cxnLst>
                <a:rect l="0" t="0" r="r" b="b"/>
                <a:pathLst>
                  <a:path w="50" h="74">
                    <a:moveTo>
                      <a:pt x="50" y="66"/>
                    </a:moveTo>
                    <a:lnTo>
                      <a:pt x="37" y="74"/>
                    </a:lnTo>
                    <a:lnTo>
                      <a:pt x="0" y="8"/>
                    </a:lnTo>
                    <a:lnTo>
                      <a:pt x="13" y="0"/>
                    </a:lnTo>
                    <a:lnTo>
                      <a:pt x="50" y="6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4" name="Freeform 481"/>
              <p:cNvSpPr>
                <a:spLocks/>
              </p:cNvSpPr>
              <p:nvPr/>
            </p:nvSpPr>
            <p:spPr bwMode="auto">
              <a:xfrm>
                <a:off x="1488" y="3465"/>
                <a:ext cx="24" cy="38"/>
              </a:xfrm>
              <a:custGeom>
                <a:avLst/>
                <a:gdLst/>
                <a:ahLst/>
                <a:cxnLst>
                  <a:cxn ang="0">
                    <a:pos x="49" y="66"/>
                  </a:cxn>
                  <a:cxn ang="0">
                    <a:pos x="36" y="74"/>
                  </a:cxn>
                  <a:cxn ang="0">
                    <a:pos x="0" y="6"/>
                  </a:cxn>
                  <a:cxn ang="0">
                    <a:pos x="15" y="0"/>
                  </a:cxn>
                  <a:cxn ang="0">
                    <a:pos x="49" y="66"/>
                  </a:cxn>
                </a:cxnLst>
                <a:rect l="0" t="0" r="r" b="b"/>
                <a:pathLst>
                  <a:path w="49" h="74">
                    <a:moveTo>
                      <a:pt x="49" y="66"/>
                    </a:moveTo>
                    <a:lnTo>
                      <a:pt x="36" y="74"/>
                    </a:lnTo>
                    <a:lnTo>
                      <a:pt x="0" y="6"/>
                    </a:lnTo>
                    <a:lnTo>
                      <a:pt x="15" y="0"/>
                    </a:lnTo>
                    <a:lnTo>
                      <a:pt x="49" y="6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5" name="Freeform 482"/>
              <p:cNvSpPr>
                <a:spLocks/>
              </p:cNvSpPr>
              <p:nvPr/>
            </p:nvSpPr>
            <p:spPr bwMode="auto">
              <a:xfrm>
                <a:off x="1471" y="3431"/>
                <a:ext cx="24" cy="38"/>
              </a:xfrm>
              <a:custGeom>
                <a:avLst/>
                <a:gdLst/>
                <a:ahLst/>
                <a:cxnLst>
                  <a:cxn ang="0">
                    <a:pos x="48" y="68"/>
                  </a:cxn>
                  <a:cxn ang="0">
                    <a:pos x="33" y="74"/>
                  </a:cxn>
                  <a:cxn ang="0">
                    <a:pos x="0" y="7"/>
                  </a:cxn>
                  <a:cxn ang="0">
                    <a:pos x="14" y="0"/>
                  </a:cxn>
                  <a:cxn ang="0">
                    <a:pos x="48" y="68"/>
                  </a:cxn>
                </a:cxnLst>
                <a:rect l="0" t="0" r="r" b="b"/>
                <a:pathLst>
                  <a:path w="48" h="74">
                    <a:moveTo>
                      <a:pt x="48" y="68"/>
                    </a:moveTo>
                    <a:lnTo>
                      <a:pt x="33" y="74"/>
                    </a:lnTo>
                    <a:lnTo>
                      <a:pt x="0" y="7"/>
                    </a:lnTo>
                    <a:lnTo>
                      <a:pt x="14" y="0"/>
                    </a:lnTo>
                    <a:lnTo>
                      <a:pt x="48" y="6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6" name="Freeform 483"/>
              <p:cNvSpPr>
                <a:spLocks/>
              </p:cNvSpPr>
              <p:nvPr/>
            </p:nvSpPr>
            <p:spPr bwMode="auto">
              <a:xfrm>
                <a:off x="1455" y="3398"/>
                <a:ext cx="23" cy="37"/>
              </a:xfrm>
              <a:custGeom>
                <a:avLst/>
                <a:gdLst/>
                <a:ahLst/>
                <a:cxnLst>
                  <a:cxn ang="0">
                    <a:pos x="46" y="68"/>
                  </a:cxn>
                  <a:cxn ang="0">
                    <a:pos x="32" y="75"/>
                  </a:cxn>
                  <a:cxn ang="0">
                    <a:pos x="0" y="6"/>
                  </a:cxn>
                  <a:cxn ang="0">
                    <a:pos x="14" y="0"/>
                  </a:cxn>
                  <a:cxn ang="0">
                    <a:pos x="46" y="68"/>
                  </a:cxn>
                </a:cxnLst>
                <a:rect l="0" t="0" r="r" b="b"/>
                <a:pathLst>
                  <a:path w="46" h="75">
                    <a:moveTo>
                      <a:pt x="46" y="68"/>
                    </a:moveTo>
                    <a:lnTo>
                      <a:pt x="32" y="75"/>
                    </a:lnTo>
                    <a:lnTo>
                      <a:pt x="0" y="6"/>
                    </a:lnTo>
                    <a:lnTo>
                      <a:pt x="14" y="0"/>
                    </a:lnTo>
                    <a:lnTo>
                      <a:pt x="46" y="6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7" name="Freeform 484"/>
              <p:cNvSpPr>
                <a:spLocks/>
              </p:cNvSpPr>
              <p:nvPr/>
            </p:nvSpPr>
            <p:spPr bwMode="auto">
              <a:xfrm>
                <a:off x="1440" y="3363"/>
                <a:ext cx="22" cy="37"/>
              </a:xfrm>
              <a:custGeom>
                <a:avLst/>
                <a:gdLst/>
                <a:ahLst/>
                <a:cxnLst>
                  <a:cxn ang="0">
                    <a:pos x="44" y="70"/>
                  </a:cxn>
                  <a:cxn ang="0">
                    <a:pos x="30" y="76"/>
                  </a:cxn>
                  <a:cxn ang="0">
                    <a:pos x="0" y="7"/>
                  </a:cxn>
                  <a:cxn ang="0">
                    <a:pos x="14" y="0"/>
                  </a:cxn>
                  <a:cxn ang="0">
                    <a:pos x="44" y="70"/>
                  </a:cxn>
                </a:cxnLst>
                <a:rect l="0" t="0" r="r" b="b"/>
                <a:pathLst>
                  <a:path w="44" h="76">
                    <a:moveTo>
                      <a:pt x="44" y="70"/>
                    </a:moveTo>
                    <a:lnTo>
                      <a:pt x="30" y="76"/>
                    </a:lnTo>
                    <a:lnTo>
                      <a:pt x="0" y="7"/>
                    </a:lnTo>
                    <a:lnTo>
                      <a:pt x="14" y="0"/>
                    </a:lnTo>
                    <a:lnTo>
                      <a:pt x="44" y="7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8" name="Freeform 485"/>
              <p:cNvSpPr>
                <a:spLocks/>
              </p:cNvSpPr>
              <p:nvPr/>
            </p:nvSpPr>
            <p:spPr bwMode="auto">
              <a:xfrm>
                <a:off x="1425" y="3328"/>
                <a:ext cx="22" cy="38"/>
              </a:xfrm>
              <a:custGeom>
                <a:avLst/>
                <a:gdLst/>
                <a:ahLst/>
                <a:cxnLst>
                  <a:cxn ang="0">
                    <a:pos x="43" y="70"/>
                  </a:cxn>
                  <a:cxn ang="0">
                    <a:pos x="29" y="77"/>
                  </a:cxn>
                  <a:cxn ang="0">
                    <a:pos x="0" y="6"/>
                  </a:cxn>
                  <a:cxn ang="0">
                    <a:pos x="14" y="0"/>
                  </a:cxn>
                  <a:cxn ang="0">
                    <a:pos x="43" y="70"/>
                  </a:cxn>
                </a:cxnLst>
                <a:rect l="0" t="0" r="r" b="b"/>
                <a:pathLst>
                  <a:path w="43" h="77">
                    <a:moveTo>
                      <a:pt x="43" y="70"/>
                    </a:moveTo>
                    <a:lnTo>
                      <a:pt x="29" y="77"/>
                    </a:lnTo>
                    <a:lnTo>
                      <a:pt x="0" y="6"/>
                    </a:lnTo>
                    <a:lnTo>
                      <a:pt x="14" y="0"/>
                    </a:lnTo>
                    <a:lnTo>
                      <a:pt x="43" y="7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9" name="Freeform 486"/>
              <p:cNvSpPr>
                <a:spLocks/>
              </p:cNvSpPr>
              <p:nvPr/>
            </p:nvSpPr>
            <p:spPr bwMode="auto">
              <a:xfrm>
                <a:off x="1411" y="3292"/>
                <a:ext cx="22" cy="38"/>
              </a:xfrm>
              <a:custGeom>
                <a:avLst/>
                <a:gdLst/>
                <a:ahLst/>
                <a:cxnLst>
                  <a:cxn ang="0">
                    <a:pos x="42" y="71"/>
                  </a:cxn>
                  <a:cxn ang="0">
                    <a:pos x="28" y="77"/>
                  </a:cxn>
                  <a:cxn ang="0">
                    <a:pos x="0" y="5"/>
                  </a:cxn>
                  <a:cxn ang="0">
                    <a:pos x="14" y="0"/>
                  </a:cxn>
                  <a:cxn ang="0">
                    <a:pos x="42" y="71"/>
                  </a:cxn>
                </a:cxnLst>
                <a:rect l="0" t="0" r="r" b="b"/>
                <a:pathLst>
                  <a:path w="42" h="77">
                    <a:moveTo>
                      <a:pt x="42" y="71"/>
                    </a:moveTo>
                    <a:lnTo>
                      <a:pt x="28" y="77"/>
                    </a:lnTo>
                    <a:lnTo>
                      <a:pt x="0" y="5"/>
                    </a:lnTo>
                    <a:lnTo>
                      <a:pt x="14" y="0"/>
                    </a:lnTo>
                    <a:lnTo>
                      <a:pt x="42" y="7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0" name="Freeform 487"/>
              <p:cNvSpPr>
                <a:spLocks/>
              </p:cNvSpPr>
              <p:nvPr/>
            </p:nvSpPr>
            <p:spPr bwMode="auto">
              <a:xfrm>
                <a:off x="1399" y="3256"/>
                <a:ext cx="20" cy="39"/>
              </a:xfrm>
              <a:custGeom>
                <a:avLst/>
                <a:gdLst/>
                <a:ahLst/>
                <a:cxnLst>
                  <a:cxn ang="0">
                    <a:pos x="40" y="71"/>
                  </a:cxn>
                  <a:cxn ang="0">
                    <a:pos x="26" y="76"/>
                  </a:cxn>
                  <a:cxn ang="0">
                    <a:pos x="0" y="4"/>
                  </a:cxn>
                  <a:cxn ang="0">
                    <a:pos x="16" y="0"/>
                  </a:cxn>
                  <a:cxn ang="0">
                    <a:pos x="40" y="71"/>
                  </a:cxn>
                </a:cxnLst>
                <a:rect l="0" t="0" r="r" b="b"/>
                <a:pathLst>
                  <a:path w="40" h="76">
                    <a:moveTo>
                      <a:pt x="40" y="71"/>
                    </a:moveTo>
                    <a:lnTo>
                      <a:pt x="26" y="76"/>
                    </a:lnTo>
                    <a:lnTo>
                      <a:pt x="0" y="4"/>
                    </a:lnTo>
                    <a:lnTo>
                      <a:pt x="16" y="0"/>
                    </a:lnTo>
                    <a:lnTo>
                      <a:pt x="40" y="7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1" name="Freeform 488"/>
              <p:cNvSpPr>
                <a:spLocks/>
              </p:cNvSpPr>
              <p:nvPr/>
            </p:nvSpPr>
            <p:spPr bwMode="auto">
              <a:xfrm>
                <a:off x="1387" y="3220"/>
                <a:ext cx="19" cy="39"/>
              </a:xfrm>
              <a:custGeom>
                <a:avLst/>
                <a:gdLst/>
                <a:ahLst/>
                <a:cxnLst>
                  <a:cxn ang="0">
                    <a:pos x="39" y="74"/>
                  </a:cxn>
                  <a:cxn ang="0">
                    <a:pos x="23" y="78"/>
                  </a:cxn>
                  <a:cxn ang="0">
                    <a:pos x="0" y="5"/>
                  </a:cxn>
                  <a:cxn ang="0">
                    <a:pos x="15" y="0"/>
                  </a:cxn>
                  <a:cxn ang="0">
                    <a:pos x="39" y="74"/>
                  </a:cxn>
                </a:cxnLst>
                <a:rect l="0" t="0" r="r" b="b"/>
                <a:pathLst>
                  <a:path w="39" h="78">
                    <a:moveTo>
                      <a:pt x="39" y="74"/>
                    </a:moveTo>
                    <a:lnTo>
                      <a:pt x="23" y="78"/>
                    </a:lnTo>
                    <a:lnTo>
                      <a:pt x="0" y="5"/>
                    </a:lnTo>
                    <a:lnTo>
                      <a:pt x="15" y="0"/>
                    </a:lnTo>
                    <a:lnTo>
                      <a:pt x="39" y="7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2" name="Freeform 489"/>
              <p:cNvSpPr>
                <a:spLocks/>
              </p:cNvSpPr>
              <p:nvPr/>
            </p:nvSpPr>
            <p:spPr bwMode="auto">
              <a:xfrm>
                <a:off x="1376" y="3183"/>
                <a:ext cx="18" cy="39"/>
              </a:xfrm>
              <a:custGeom>
                <a:avLst/>
                <a:gdLst/>
                <a:ahLst/>
                <a:cxnLst>
                  <a:cxn ang="0">
                    <a:pos x="37" y="73"/>
                  </a:cxn>
                  <a:cxn ang="0">
                    <a:pos x="22" y="78"/>
                  </a:cxn>
                  <a:cxn ang="0">
                    <a:pos x="0" y="5"/>
                  </a:cxn>
                  <a:cxn ang="0">
                    <a:pos x="15" y="0"/>
                  </a:cxn>
                  <a:cxn ang="0">
                    <a:pos x="37" y="73"/>
                  </a:cxn>
                </a:cxnLst>
                <a:rect l="0" t="0" r="r" b="b"/>
                <a:pathLst>
                  <a:path w="37" h="78">
                    <a:moveTo>
                      <a:pt x="37" y="73"/>
                    </a:moveTo>
                    <a:lnTo>
                      <a:pt x="22" y="78"/>
                    </a:lnTo>
                    <a:lnTo>
                      <a:pt x="0" y="5"/>
                    </a:lnTo>
                    <a:lnTo>
                      <a:pt x="15" y="0"/>
                    </a:lnTo>
                    <a:lnTo>
                      <a:pt x="37" y="7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3" name="Freeform 490"/>
              <p:cNvSpPr>
                <a:spLocks/>
              </p:cNvSpPr>
              <p:nvPr/>
            </p:nvSpPr>
            <p:spPr bwMode="auto">
              <a:xfrm>
                <a:off x="1366" y="3146"/>
                <a:ext cx="18" cy="39"/>
              </a:xfrm>
              <a:custGeom>
                <a:avLst/>
                <a:gdLst/>
                <a:ahLst/>
                <a:cxnLst>
                  <a:cxn ang="0">
                    <a:pos x="35" y="74"/>
                  </a:cxn>
                  <a:cxn ang="0">
                    <a:pos x="20" y="79"/>
                  </a:cxn>
                  <a:cxn ang="0">
                    <a:pos x="0" y="4"/>
                  </a:cxn>
                  <a:cxn ang="0">
                    <a:pos x="15" y="0"/>
                  </a:cxn>
                  <a:cxn ang="0">
                    <a:pos x="35" y="74"/>
                  </a:cxn>
                </a:cxnLst>
                <a:rect l="0" t="0" r="r" b="b"/>
                <a:pathLst>
                  <a:path w="35" h="79">
                    <a:moveTo>
                      <a:pt x="35" y="74"/>
                    </a:moveTo>
                    <a:lnTo>
                      <a:pt x="20" y="79"/>
                    </a:lnTo>
                    <a:lnTo>
                      <a:pt x="0" y="4"/>
                    </a:lnTo>
                    <a:lnTo>
                      <a:pt x="15" y="0"/>
                    </a:lnTo>
                    <a:lnTo>
                      <a:pt x="35" y="7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4" name="Freeform 491"/>
              <p:cNvSpPr>
                <a:spLocks/>
              </p:cNvSpPr>
              <p:nvPr/>
            </p:nvSpPr>
            <p:spPr bwMode="auto">
              <a:xfrm>
                <a:off x="1357" y="3109"/>
                <a:ext cx="17" cy="39"/>
              </a:xfrm>
              <a:custGeom>
                <a:avLst/>
                <a:gdLst/>
                <a:ahLst/>
                <a:cxnLst>
                  <a:cxn ang="0">
                    <a:pos x="33" y="75"/>
                  </a:cxn>
                  <a:cxn ang="0">
                    <a:pos x="18" y="79"/>
                  </a:cxn>
                  <a:cxn ang="0">
                    <a:pos x="0" y="3"/>
                  </a:cxn>
                  <a:cxn ang="0">
                    <a:pos x="14" y="0"/>
                  </a:cxn>
                  <a:cxn ang="0">
                    <a:pos x="33" y="75"/>
                  </a:cxn>
                </a:cxnLst>
                <a:rect l="0" t="0" r="r" b="b"/>
                <a:pathLst>
                  <a:path w="33" h="79">
                    <a:moveTo>
                      <a:pt x="33" y="75"/>
                    </a:moveTo>
                    <a:lnTo>
                      <a:pt x="18" y="79"/>
                    </a:lnTo>
                    <a:lnTo>
                      <a:pt x="0" y="3"/>
                    </a:lnTo>
                    <a:lnTo>
                      <a:pt x="14" y="0"/>
                    </a:lnTo>
                    <a:lnTo>
                      <a:pt x="33" y="7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5" name="Freeform 492"/>
              <p:cNvSpPr>
                <a:spLocks/>
              </p:cNvSpPr>
              <p:nvPr/>
            </p:nvSpPr>
            <p:spPr bwMode="auto">
              <a:xfrm>
                <a:off x="1349" y="3071"/>
                <a:ext cx="15" cy="39"/>
              </a:xfrm>
              <a:custGeom>
                <a:avLst/>
                <a:gdLst/>
                <a:ahLst/>
                <a:cxnLst>
                  <a:cxn ang="0">
                    <a:pos x="31" y="75"/>
                  </a:cxn>
                  <a:cxn ang="0">
                    <a:pos x="17" y="78"/>
                  </a:cxn>
                  <a:cxn ang="0">
                    <a:pos x="0" y="3"/>
                  </a:cxn>
                  <a:cxn ang="0">
                    <a:pos x="15" y="0"/>
                  </a:cxn>
                  <a:cxn ang="0">
                    <a:pos x="31" y="75"/>
                  </a:cxn>
                </a:cxnLst>
                <a:rect l="0" t="0" r="r" b="b"/>
                <a:pathLst>
                  <a:path w="31" h="78">
                    <a:moveTo>
                      <a:pt x="31" y="75"/>
                    </a:moveTo>
                    <a:lnTo>
                      <a:pt x="17" y="78"/>
                    </a:lnTo>
                    <a:lnTo>
                      <a:pt x="0" y="3"/>
                    </a:lnTo>
                    <a:lnTo>
                      <a:pt x="15" y="0"/>
                    </a:lnTo>
                    <a:lnTo>
                      <a:pt x="31" y="7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6" name="Freeform 493"/>
              <p:cNvSpPr>
                <a:spLocks/>
              </p:cNvSpPr>
              <p:nvPr/>
            </p:nvSpPr>
            <p:spPr bwMode="auto">
              <a:xfrm>
                <a:off x="1341" y="3032"/>
                <a:ext cx="15" cy="40"/>
              </a:xfrm>
              <a:custGeom>
                <a:avLst/>
                <a:gdLst/>
                <a:ahLst/>
                <a:cxnLst>
                  <a:cxn ang="0">
                    <a:pos x="29" y="77"/>
                  </a:cxn>
                  <a:cxn ang="0">
                    <a:pos x="14" y="80"/>
                  </a:cxn>
                  <a:cxn ang="0">
                    <a:pos x="0" y="3"/>
                  </a:cxn>
                  <a:cxn ang="0">
                    <a:pos x="14" y="0"/>
                  </a:cxn>
                  <a:cxn ang="0">
                    <a:pos x="29" y="77"/>
                  </a:cxn>
                </a:cxnLst>
                <a:rect l="0" t="0" r="r" b="b"/>
                <a:pathLst>
                  <a:path w="29" h="80">
                    <a:moveTo>
                      <a:pt x="29" y="77"/>
                    </a:moveTo>
                    <a:lnTo>
                      <a:pt x="14" y="80"/>
                    </a:lnTo>
                    <a:lnTo>
                      <a:pt x="0" y="3"/>
                    </a:lnTo>
                    <a:lnTo>
                      <a:pt x="14" y="0"/>
                    </a:lnTo>
                    <a:lnTo>
                      <a:pt x="29" y="7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7" name="Freeform 494"/>
              <p:cNvSpPr>
                <a:spLocks/>
              </p:cNvSpPr>
              <p:nvPr/>
            </p:nvSpPr>
            <p:spPr bwMode="auto">
              <a:xfrm>
                <a:off x="1335" y="2994"/>
                <a:ext cx="14" cy="40"/>
              </a:xfrm>
              <a:custGeom>
                <a:avLst/>
                <a:gdLst/>
                <a:ahLst/>
                <a:cxnLst>
                  <a:cxn ang="0">
                    <a:pos x="27" y="77"/>
                  </a:cxn>
                  <a:cxn ang="0">
                    <a:pos x="13" y="80"/>
                  </a:cxn>
                  <a:cxn ang="0">
                    <a:pos x="0" y="2"/>
                  </a:cxn>
                  <a:cxn ang="0">
                    <a:pos x="15" y="0"/>
                  </a:cxn>
                  <a:cxn ang="0">
                    <a:pos x="27" y="77"/>
                  </a:cxn>
                </a:cxnLst>
                <a:rect l="0" t="0" r="r" b="b"/>
                <a:pathLst>
                  <a:path w="27" h="80">
                    <a:moveTo>
                      <a:pt x="27" y="77"/>
                    </a:moveTo>
                    <a:lnTo>
                      <a:pt x="13" y="80"/>
                    </a:lnTo>
                    <a:lnTo>
                      <a:pt x="0" y="2"/>
                    </a:lnTo>
                    <a:lnTo>
                      <a:pt x="15" y="0"/>
                    </a:lnTo>
                    <a:lnTo>
                      <a:pt x="27" y="7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8" name="Freeform 495"/>
              <p:cNvSpPr>
                <a:spLocks/>
              </p:cNvSpPr>
              <p:nvPr/>
            </p:nvSpPr>
            <p:spPr bwMode="auto">
              <a:xfrm>
                <a:off x="1329" y="2955"/>
                <a:ext cx="14" cy="40"/>
              </a:xfrm>
              <a:custGeom>
                <a:avLst/>
                <a:gdLst/>
                <a:ahLst/>
                <a:cxnLst>
                  <a:cxn ang="0">
                    <a:pos x="27" y="78"/>
                  </a:cxn>
                  <a:cxn ang="0">
                    <a:pos x="12" y="80"/>
                  </a:cxn>
                  <a:cxn ang="0">
                    <a:pos x="0" y="3"/>
                  </a:cxn>
                  <a:cxn ang="0">
                    <a:pos x="16" y="0"/>
                  </a:cxn>
                  <a:cxn ang="0">
                    <a:pos x="27" y="78"/>
                  </a:cxn>
                </a:cxnLst>
                <a:rect l="0" t="0" r="r" b="b"/>
                <a:pathLst>
                  <a:path w="27" h="80">
                    <a:moveTo>
                      <a:pt x="27" y="78"/>
                    </a:moveTo>
                    <a:lnTo>
                      <a:pt x="12" y="80"/>
                    </a:lnTo>
                    <a:lnTo>
                      <a:pt x="0" y="3"/>
                    </a:lnTo>
                    <a:lnTo>
                      <a:pt x="16" y="0"/>
                    </a:lnTo>
                    <a:lnTo>
                      <a:pt x="27" y="7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grpSp>
        <p:sp>
          <p:nvSpPr>
            <p:cNvPr id="418" name="TextBox 417"/>
            <p:cNvSpPr txBox="1"/>
            <p:nvPr/>
          </p:nvSpPr>
          <p:spPr>
            <a:xfrm>
              <a:off x="6617288" y="19991382"/>
              <a:ext cx="736047" cy="694888"/>
            </a:xfrm>
            <a:prstGeom prst="rect">
              <a:avLst/>
            </a:prstGeom>
            <a:noFill/>
            <a:ln>
              <a:noFill/>
            </a:ln>
          </p:spPr>
          <p:txBody>
            <a:bodyPr wrap="none" rtlCol="0">
              <a:spAutoFit/>
            </a:bodyPr>
            <a:lstStyle/>
            <a:p>
              <a:r>
                <a:rPr lang="en-GB" sz="800" b="1" dirty="0" smtClean="0"/>
                <a:t>WS</a:t>
              </a:r>
              <a:endParaRPr lang="en-US" sz="800" b="1" dirty="0"/>
            </a:p>
          </p:txBody>
        </p:sp>
      </p:grpSp>
      <p:grpSp>
        <p:nvGrpSpPr>
          <p:cNvPr id="11" name="Group 1765"/>
          <p:cNvGrpSpPr/>
          <p:nvPr/>
        </p:nvGrpSpPr>
        <p:grpSpPr>
          <a:xfrm>
            <a:off x="7224041" y="2480056"/>
            <a:ext cx="402119" cy="355256"/>
            <a:chOff x="6518275" y="19684203"/>
            <a:chExt cx="835060" cy="1023935"/>
          </a:xfrm>
        </p:grpSpPr>
        <p:grpSp>
          <p:nvGrpSpPr>
            <p:cNvPr id="215" name="Group 496"/>
            <p:cNvGrpSpPr>
              <a:grpSpLocks/>
            </p:cNvGrpSpPr>
            <p:nvPr/>
          </p:nvGrpSpPr>
          <p:grpSpPr bwMode="auto">
            <a:xfrm>
              <a:off x="6518275" y="19684203"/>
              <a:ext cx="826647" cy="1023935"/>
              <a:chOff x="1321" y="10"/>
              <a:chExt cx="3122" cy="4310"/>
            </a:xfrm>
            <a:solidFill>
              <a:srgbClr val="BDDEFF"/>
            </a:solidFill>
          </p:grpSpPr>
          <p:sp>
            <p:nvSpPr>
              <p:cNvPr id="217" name="Freeform 296"/>
              <p:cNvSpPr>
                <a:spLocks/>
              </p:cNvSpPr>
              <p:nvPr/>
            </p:nvSpPr>
            <p:spPr bwMode="auto">
              <a:xfrm>
                <a:off x="1321" y="10"/>
                <a:ext cx="3119" cy="4306"/>
              </a:xfrm>
              <a:custGeom>
                <a:avLst/>
                <a:gdLst/>
                <a:ahLst/>
                <a:cxnLst>
                  <a:cxn ang="0">
                    <a:pos x="3266" y="285"/>
                  </a:cxn>
                  <a:cxn ang="0">
                    <a:pos x="3418" y="622"/>
                  </a:cxn>
                  <a:cxn ang="0">
                    <a:pos x="3573" y="939"/>
                  </a:cxn>
                  <a:cxn ang="0">
                    <a:pos x="3732" y="1237"/>
                  </a:cxn>
                  <a:cxn ang="0">
                    <a:pos x="4022" y="1729"/>
                  </a:cxn>
                  <a:cxn ang="0">
                    <a:pos x="4348" y="2217"/>
                  </a:cxn>
                  <a:cxn ang="0">
                    <a:pos x="4669" y="2654"/>
                  </a:cxn>
                  <a:cxn ang="0">
                    <a:pos x="4979" y="3050"/>
                  </a:cxn>
                  <a:cxn ang="0">
                    <a:pos x="5270" y="3413"/>
                  </a:cxn>
                  <a:cxn ang="0">
                    <a:pos x="5536" y="3754"/>
                  </a:cxn>
                  <a:cxn ang="0">
                    <a:pos x="5769" y="4086"/>
                  </a:cxn>
                  <a:cxn ang="0">
                    <a:pos x="5963" y="4414"/>
                  </a:cxn>
                  <a:cxn ang="0">
                    <a:pos x="6111" y="4752"/>
                  </a:cxn>
                  <a:cxn ang="0">
                    <a:pos x="6204" y="5109"/>
                  </a:cxn>
                  <a:cxn ang="0">
                    <a:pos x="6234" y="5376"/>
                  </a:cxn>
                  <a:cxn ang="0">
                    <a:pos x="6233" y="5655"/>
                  </a:cxn>
                  <a:cxn ang="0">
                    <a:pos x="6188" y="6047"/>
                  </a:cxn>
                  <a:cxn ang="0">
                    <a:pos x="6096" y="6422"/>
                  </a:cxn>
                  <a:cxn ang="0">
                    <a:pos x="5962" y="6778"/>
                  </a:cxn>
                  <a:cxn ang="0">
                    <a:pos x="5785" y="7112"/>
                  </a:cxn>
                  <a:cxn ang="0">
                    <a:pos x="5571" y="7420"/>
                  </a:cxn>
                  <a:cxn ang="0">
                    <a:pos x="5324" y="7700"/>
                  </a:cxn>
                  <a:cxn ang="0">
                    <a:pos x="5043" y="7948"/>
                  </a:cxn>
                  <a:cxn ang="0">
                    <a:pos x="4735" y="8161"/>
                  </a:cxn>
                  <a:cxn ang="0">
                    <a:pos x="4402" y="8338"/>
                  </a:cxn>
                  <a:cxn ang="0">
                    <a:pos x="4045" y="8472"/>
                  </a:cxn>
                  <a:cxn ang="0">
                    <a:pos x="3670" y="8564"/>
                  </a:cxn>
                  <a:cxn ang="0">
                    <a:pos x="3278" y="8609"/>
                  </a:cxn>
                  <a:cxn ang="0">
                    <a:pos x="2878" y="8603"/>
                  </a:cxn>
                  <a:cxn ang="0">
                    <a:pos x="2490" y="8549"/>
                  </a:cxn>
                  <a:cxn ang="0">
                    <a:pos x="2118" y="8449"/>
                  </a:cxn>
                  <a:cxn ang="0">
                    <a:pos x="1766" y="8305"/>
                  </a:cxn>
                  <a:cxn ang="0">
                    <a:pos x="1437" y="8122"/>
                  </a:cxn>
                  <a:cxn ang="0">
                    <a:pos x="1135" y="7901"/>
                  </a:cxn>
                  <a:cxn ang="0">
                    <a:pos x="860" y="7646"/>
                  </a:cxn>
                  <a:cxn ang="0">
                    <a:pos x="619" y="7361"/>
                  </a:cxn>
                  <a:cxn ang="0">
                    <a:pos x="412" y="7046"/>
                  </a:cxn>
                  <a:cxn ang="0">
                    <a:pos x="244" y="6708"/>
                  </a:cxn>
                  <a:cxn ang="0">
                    <a:pos x="118" y="6348"/>
                  </a:cxn>
                  <a:cxn ang="0">
                    <a:pos x="35" y="5969"/>
                  </a:cxn>
                  <a:cxn ang="0">
                    <a:pos x="1" y="5575"/>
                  </a:cxn>
                  <a:cxn ang="0">
                    <a:pos x="18" y="5185"/>
                  </a:cxn>
                  <a:cxn ang="0">
                    <a:pos x="90" y="4828"/>
                  </a:cxn>
                  <a:cxn ang="0">
                    <a:pos x="212" y="4494"/>
                  </a:cxn>
                  <a:cxn ang="0">
                    <a:pos x="380" y="4173"/>
                  </a:cxn>
                  <a:cxn ang="0">
                    <a:pos x="589" y="3854"/>
                  </a:cxn>
                  <a:cxn ang="0">
                    <a:pos x="834" y="3524"/>
                  </a:cxn>
                  <a:cxn ang="0">
                    <a:pos x="1109" y="3173"/>
                  </a:cxn>
                  <a:cxn ang="0">
                    <a:pos x="1410" y="2791"/>
                  </a:cxn>
                  <a:cxn ang="0">
                    <a:pos x="1734" y="2364"/>
                  </a:cxn>
                  <a:cxn ang="0">
                    <a:pos x="2074" y="1883"/>
                  </a:cxn>
                  <a:cxn ang="0">
                    <a:pos x="2320" y="1507"/>
                  </a:cxn>
                  <a:cxn ang="0">
                    <a:pos x="2499" y="1217"/>
                  </a:cxn>
                  <a:cxn ang="0">
                    <a:pos x="2678" y="908"/>
                  </a:cxn>
                  <a:cxn ang="0">
                    <a:pos x="2859" y="577"/>
                  </a:cxn>
                  <a:cxn ang="0">
                    <a:pos x="3040" y="223"/>
                  </a:cxn>
                </a:cxnLst>
                <a:rect l="0" t="0" r="r" b="b"/>
                <a:pathLst>
                  <a:path w="6237" h="8612">
                    <a:moveTo>
                      <a:pt x="3149" y="0"/>
                    </a:moveTo>
                    <a:lnTo>
                      <a:pt x="3178" y="72"/>
                    </a:lnTo>
                    <a:lnTo>
                      <a:pt x="3207" y="143"/>
                    </a:lnTo>
                    <a:lnTo>
                      <a:pt x="3237" y="215"/>
                    </a:lnTo>
                    <a:lnTo>
                      <a:pt x="3266" y="285"/>
                    </a:lnTo>
                    <a:lnTo>
                      <a:pt x="3296" y="353"/>
                    </a:lnTo>
                    <a:lnTo>
                      <a:pt x="3326" y="422"/>
                    </a:lnTo>
                    <a:lnTo>
                      <a:pt x="3357" y="490"/>
                    </a:lnTo>
                    <a:lnTo>
                      <a:pt x="3387" y="556"/>
                    </a:lnTo>
                    <a:lnTo>
                      <a:pt x="3418" y="622"/>
                    </a:lnTo>
                    <a:lnTo>
                      <a:pt x="3448" y="687"/>
                    </a:lnTo>
                    <a:lnTo>
                      <a:pt x="3479" y="751"/>
                    </a:lnTo>
                    <a:lnTo>
                      <a:pt x="3510" y="815"/>
                    </a:lnTo>
                    <a:lnTo>
                      <a:pt x="3542" y="877"/>
                    </a:lnTo>
                    <a:lnTo>
                      <a:pt x="3573" y="939"/>
                    </a:lnTo>
                    <a:lnTo>
                      <a:pt x="3605" y="1000"/>
                    </a:lnTo>
                    <a:lnTo>
                      <a:pt x="3636" y="1060"/>
                    </a:lnTo>
                    <a:lnTo>
                      <a:pt x="3668" y="1120"/>
                    </a:lnTo>
                    <a:lnTo>
                      <a:pt x="3699" y="1179"/>
                    </a:lnTo>
                    <a:lnTo>
                      <a:pt x="3732" y="1237"/>
                    </a:lnTo>
                    <a:lnTo>
                      <a:pt x="3764" y="1295"/>
                    </a:lnTo>
                    <a:lnTo>
                      <a:pt x="3828" y="1407"/>
                    </a:lnTo>
                    <a:lnTo>
                      <a:pt x="3893" y="1517"/>
                    </a:lnTo>
                    <a:lnTo>
                      <a:pt x="3957" y="1625"/>
                    </a:lnTo>
                    <a:lnTo>
                      <a:pt x="4022" y="1729"/>
                    </a:lnTo>
                    <a:lnTo>
                      <a:pt x="4087" y="1832"/>
                    </a:lnTo>
                    <a:lnTo>
                      <a:pt x="4153" y="1932"/>
                    </a:lnTo>
                    <a:lnTo>
                      <a:pt x="4217" y="2029"/>
                    </a:lnTo>
                    <a:lnTo>
                      <a:pt x="4283" y="2125"/>
                    </a:lnTo>
                    <a:lnTo>
                      <a:pt x="4348" y="2217"/>
                    </a:lnTo>
                    <a:lnTo>
                      <a:pt x="4412" y="2309"/>
                    </a:lnTo>
                    <a:lnTo>
                      <a:pt x="4476" y="2398"/>
                    </a:lnTo>
                    <a:lnTo>
                      <a:pt x="4541" y="2485"/>
                    </a:lnTo>
                    <a:lnTo>
                      <a:pt x="4605" y="2571"/>
                    </a:lnTo>
                    <a:lnTo>
                      <a:pt x="4669" y="2654"/>
                    </a:lnTo>
                    <a:lnTo>
                      <a:pt x="4732" y="2736"/>
                    </a:lnTo>
                    <a:lnTo>
                      <a:pt x="4794" y="2817"/>
                    </a:lnTo>
                    <a:lnTo>
                      <a:pt x="4857" y="2896"/>
                    </a:lnTo>
                    <a:lnTo>
                      <a:pt x="4918" y="2973"/>
                    </a:lnTo>
                    <a:lnTo>
                      <a:pt x="4979" y="3050"/>
                    </a:lnTo>
                    <a:lnTo>
                      <a:pt x="5039" y="3124"/>
                    </a:lnTo>
                    <a:lnTo>
                      <a:pt x="5098" y="3199"/>
                    </a:lnTo>
                    <a:lnTo>
                      <a:pt x="5156" y="3271"/>
                    </a:lnTo>
                    <a:lnTo>
                      <a:pt x="5213" y="3342"/>
                    </a:lnTo>
                    <a:lnTo>
                      <a:pt x="5270" y="3413"/>
                    </a:lnTo>
                    <a:lnTo>
                      <a:pt x="5326" y="3483"/>
                    </a:lnTo>
                    <a:lnTo>
                      <a:pt x="5380" y="3552"/>
                    </a:lnTo>
                    <a:lnTo>
                      <a:pt x="5432" y="3620"/>
                    </a:lnTo>
                    <a:lnTo>
                      <a:pt x="5485" y="3688"/>
                    </a:lnTo>
                    <a:lnTo>
                      <a:pt x="5536" y="3754"/>
                    </a:lnTo>
                    <a:lnTo>
                      <a:pt x="5586" y="3821"/>
                    </a:lnTo>
                    <a:lnTo>
                      <a:pt x="5634" y="3888"/>
                    </a:lnTo>
                    <a:lnTo>
                      <a:pt x="5680" y="3954"/>
                    </a:lnTo>
                    <a:lnTo>
                      <a:pt x="5726" y="4020"/>
                    </a:lnTo>
                    <a:lnTo>
                      <a:pt x="5769" y="4086"/>
                    </a:lnTo>
                    <a:lnTo>
                      <a:pt x="5812" y="4151"/>
                    </a:lnTo>
                    <a:lnTo>
                      <a:pt x="5852" y="4217"/>
                    </a:lnTo>
                    <a:lnTo>
                      <a:pt x="5890" y="4282"/>
                    </a:lnTo>
                    <a:lnTo>
                      <a:pt x="5928" y="4348"/>
                    </a:lnTo>
                    <a:lnTo>
                      <a:pt x="5963" y="4414"/>
                    </a:lnTo>
                    <a:lnTo>
                      <a:pt x="5997" y="4481"/>
                    </a:lnTo>
                    <a:lnTo>
                      <a:pt x="6028" y="4548"/>
                    </a:lnTo>
                    <a:lnTo>
                      <a:pt x="6057" y="4616"/>
                    </a:lnTo>
                    <a:lnTo>
                      <a:pt x="6085" y="4683"/>
                    </a:lnTo>
                    <a:lnTo>
                      <a:pt x="6111" y="4752"/>
                    </a:lnTo>
                    <a:lnTo>
                      <a:pt x="6134" y="4821"/>
                    </a:lnTo>
                    <a:lnTo>
                      <a:pt x="6155" y="4892"/>
                    </a:lnTo>
                    <a:lnTo>
                      <a:pt x="6174" y="4964"/>
                    </a:lnTo>
                    <a:lnTo>
                      <a:pt x="6190" y="5036"/>
                    </a:lnTo>
                    <a:lnTo>
                      <a:pt x="6204" y="5109"/>
                    </a:lnTo>
                    <a:lnTo>
                      <a:pt x="6216" y="5184"/>
                    </a:lnTo>
                    <a:lnTo>
                      <a:pt x="6225" y="5259"/>
                    </a:lnTo>
                    <a:lnTo>
                      <a:pt x="6228" y="5298"/>
                    </a:lnTo>
                    <a:lnTo>
                      <a:pt x="6232" y="5336"/>
                    </a:lnTo>
                    <a:lnTo>
                      <a:pt x="6234" y="5376"/>
                    </a:lnTo>
                    <a:lnTo>
                      <a:pt x="6235" y="5415"/>
                    </a:lnTo>
                    <a:lnTo>
                      <a:pt x="6236" y="5455"/>
                    </a:lnTo>
                    <a:lnTo>
                      <a:pt x="6237" y="5495"/>
                    </a:lnTo>
                    <a:lnTo>
                      <a:pt x="6236" y="5575"/>
                    </a:lnTo>
                    <a:lnTo>
                      <a:pt x="6233" y="5655"/>
                    </a:lnTo>
                    <a:lnTo>
                      <a:pt x="6227" y="5735"/>
                    </a:lnTo>
                    <a:lnTo>
                      <a:pt x="6221" y="5814"/>
                    </a:lnTo>
                    <a:lnTo>
                      <a:pt x="6212" y="5892"/>
                    </a:lnTo>
                    <a:lnTo>
                      <a:pt x="6201" y="5969"/>
                    </a:lnTo>
                    <a:lnTo>
                      <a:pt x="6188" y="6047"/>
                    </a:lnTo>
                    <a:lnTo>
                      <a:pt x="6174" y="6123"/>
                    </a:lnTo>
                    <a:lnTo>
                      <a:pt x="6157" y="6199"/>
                    </a:lnTo>
                    <a:lnTo>
                      <a:pt x="6138" y="6274"/>
                    </a:lnTo>
                    <a:lnTo>
                      <a:pt x="6118" y="6348"/>
                    </a:lnTo>
                    <a:lnTo>
                      <a:pt x="6096" y="6422"/>
                    </a:lnTo>
                    <a:lnTo>
                      <a:pt x="6073" y="6495"/>
                    </a:lnTo>
                    <a:lnTo>
                      <a:pt x="6047" y="6567"/>
                    </a:lnTo>
                    <a:lnTo>
                      <a:pt x="6021" y="6638"/>
                    </a:lnTo>
                    <a:lnTo>
                      <a:pt x="5992" y="6708"/>
                    </a:lnTo>
                    <a:lnTo>
                      <a:pt x="5962" y="6778"/>
                    </a:lnTo>
                    <a:lnTo>
                      <a:pt x="5929" y="6846"/>
                    </a:lnTo>
                    <a:lnTo>
                      <a:pt x="5896" y="6914"/>
                    </a:lnTo>
                    <a:lnTo>
                      <a:pt x="5860" y="6981"/>
                    </a:lnTo>
                    <a:lnTo>
                      <a:pt x="5824" y="7046"/>
                    </a:lnTo>
                    <a:lnTo>
                      <a:pt x="5785" y="7112"/>
                    </a:lnTo>
                    <a:lnTo>
                      <a:pt x="5746" y="7175"/>
                    </a:lnTo>
                    <a:lnTo>
                      <a:pt x="5704" y="7239"/>
                    </a:lnTo>
                    <a:lnTo>
                      <a:pt x="5661" y="7300"/>
                    </a:lnTo>
                    <a:lnTo>
                      <a:pt x="5617" y="7361"/>
                    </a:lnTo>
                    <a:lnTo>
                      <a:pt x="5571" y="7420"/>
                    </a:lnTo>
                    <a:lnTo>
                      <a:pt x="5525" y="7479"/>
                    </a:lnTo>
                    <a:lnTo>
                      <a:pt x="5476" y="7535"/>
                    </a:lnTo>
                    <a:lnTo>
                      <a:pt x="5427" y="7591"/>
                    </a:lnTo>
                    <a:lnTo>
                      <a:pt x="5376" y="7646"/>
                    </a:lnTo>
                    <a:lnTo>
                      <a:pt x="5324" y="7700"/>
                    </a:lnTo>
                    <a:lnTo>
                      <a:pt x="5270" y="7752"/>
                    </a:lnTo>
                    <a:lnTo>
                      <a:pt x="5215" y="7803"/>
                    </a:lnTo>
                    <a:lnTo>
                      <a:pt x="5159" y="7852"/>
                    </a:lnTo>
                    <a:lnTo>
                      <a:pt x="5102" y="7901"/>
                    </a:lnTo>
                    <a:lnTo>
                      <a:pt x="5043" y="7948"/>
                    </a:lnTo>
                    <a:lnTo>
                      <a:pt x="4984" y="7993"/>
                    </a:lnTo>
                    <a:lnTo>
                      <a:pt x="4923" y="8038"/>
                    </a:lnTo>
                    <a:lnTo>
                      <a:pt x="4862" y="8080"/>
                    </a:lnTo>
                    <a:lnTo>
                      <a:pt x="4799" y="8122"/>
                    </a:lnTo>
                    <a:lnTo>
                      <a:pt x="4735" y="8161"/>
                    </a:lnTo>
                    <a:lnTo>
                      <a:pt x="4671" y="8200"/>
                    </a:lnTo>
                    <a:lnTo>
                      <a:pt x="4604" y="8237"/>
                    </a:lnTo>
                    <a:lnTo>
                      <a:pt x="4538" y="8272"/>
                    </a:lnTo>
                    <a:lnTo>
                      <a:pt x="4470" y="8305"/>
                    </a:lnTo>
                    <a:lnTo>
                      <a:pt x="4402" y="8338"/>
                    </a:lnTo>
                    <a:lnTo>
                      <a:pt x="4332" y="8368"/>
                    </a:lnTo>
                    <a:lnTo>
                      <a:pt x="4262" y="8397"/>
                    </a:lnTo>
                    <a:lnTo>
                      <a:pt x="4191" y="8423"/>
                    </a:lnTo>
                    <a:lnTo>
                      <a:pt x="4118" y="8449"/>
                    </a:lnTo>
                    <a:lnTo>
                      <a:pt x="4045" y="8472"/>
                    </a:lnTo>
                    <a:lnTo>
                      <a:pt x="3972" y="8494"/>
                    </a:lnTo>
                    <a:lnTo>
                      <a:pt x="3897" y="8514"/>
                    </a:lnTo>
                    <a:lnTo>
                      <a:pt x="3823" y="8533"/>
                    </a:lnTo>
                    <a:lnTo>
                      <a:pt x="3746" y="8549"/>
                    </a:lnTo>
                    <a:lnTo>
                      <a:pt x="3670" y="8564"/>
                    </a:lnTo>
                    <a:lnTo>
                      <a:pt x="3593" y="8577"/>
                    </a:lnTo>
                    <a:lnTo>
                      <a:pt x="3515" y="8588"/>
                    </a:lnTo>
                    <a:lnTo>
                      <a:pt x="3437" y="8597"/>
                    </a:lnTo>
                    <a:lnTo>
                      <a:pt x="3358" y="8603"/>
                    </a:lnTo>
                    <a:lnTo>
                      <a:pt x="3278" y="8609"/>
                    </a:lnTo>
                    <a:lnTo>
                      <a:pt x="3199" y="8612"/>
                    </a:lnTo>
                    <a:lnTo>
                      <a:pt x="3118" y="8612"/>
                    </a:lnTo>
                    <a:lnTo>
                      <a:pt x="3038" y="8612"/>
                    </a:lnTo>
                    <a:lnTo>
                      <a:pt x="2958" y="8609"/>
                    </a:lnTo>
                    <a:lnTo>
                      <a:pt x="2878" y="8603"/>
                    </a:lnTo>
                    <a:lnTo>
                      <a:pt x="2799" y="8597"/>
                    </a:lnTo>
                    <a:lnTo>
                      <a:pt x="2721" y="8588"/>
                    </a:lnTo>
                    <a:lnTo>
                      <a:pt x="2643" y="8577"/>
                    </a:lnTo>
                    <a:lnTo>
                      <a:pt x="2566" y="8564"/>
                    </a:lnTo>
                    <a:lnTo>
                      <a:pt x="2490" y="8549"/>
                    </a:lnTo>
                    <a:lnTo>
                      <a:pt x="2414" y="8533"/>
                    </a:lnTo>
                    <a:lnTo>
                      <a:pt x="2339" y="8514"/>
                    </a:lnTo>
                    <a:lnTo>
                      <a:pt x="2264" y="8494"/>
                    </a:lnTo>
                    <a:lnTo>
                      <a:pt x="2191" y="8472"/>
                    </a:lnTo>
                    <a:lnTo>
                      <a:pt x="2118" y="8449"/>
                    </a:lnTo>
                    <a:lnTo>
                      <a:pt x="2045" y="8423"/>
                    </a:lnTo>
                    <a:lnTo>
                      <a:pt x="1974" y="8397"/>
                    </a:lnTo>
                    <a:lnTo>
                      <a:pt x="1904" y="8368"/>
                    </a:lnTo>
                    <a:lnTo>
                      <a:pt x="1835" y="8338"/>
                    </a:lnTo>
                    <a:lnTo>
                      <a:pt x="1766" y="8305"/>
                    </a:lnTo>
                    <a:lnTo>
                      <a:pt x="1698" y="8272"/>
                    </a:lnTo>
                    <a:lnTo>
                      <a:pt x="1632" y="8237"/>
                    </a:lnTo>
                    <a:lnTo>
                      <a:pt x="1566" y="8200"/>
                    </a:lnTo>
                    <a:lnTo>
                      <a:pt x="1501" y="8161"/>
                    </a:lnTo>
                    <a:lnTo>
                      <a:pt x="1437" y="8122"/>
                    </a:lnTo>
                    <a:lnTo>
                      <a:pt x="1375" y="8080"/>
                    </a:lnTo>
                    <a:lnTo>
                      <a:pt x="1313" y="8038"/>
                    </a:lnTo>
                    <a:lnTo>
                      <a:pt x="1253" y="7993"/>
                    </a:lnTo>
                    <a:lnTo>
                      <a:pt x="1193" y="7948"/>
                    </a:lnTo>
                    <a:lnTo>
                      <a:pt x="1135" y="7901"/>
                    </a:lnTo>
                    <a:lnTo>
                      <a:pt x="1077" y="7852"/>
                    </a:lnTo>
                    <a:lnTo>
                      <a:pt x="1021" y="7803"/>
                    </a:lnTo>
                    <a:lnTo>
                      <a:pt x="966" y="7752"/>
                    </a:lnTo>
                    <a:lnTo>
                      <a:pt x="912" y="7700"/>
                    </a:lnTo>
                    <a:lnTo>
                      <a:pt x="860" y="7646"/>
                    </a:lnTo>
                    <a:lnTo>
                      <a:pt x="809" y="7591"/>
                    </a:lnTo>
                    <a:lnTo>
                      <a:pt x="760" y="7535"/>
                    </a:lnTo>
                    <a:lnTo>
                      <a:pt x="711" y="7479"/>
                    </a:lnTo>
                    <a:lnTo>
                      <a:pt x="665" y="7420"/>
                    </a:lnTo>
                    <a:lnTo>
                      <a:pt x="619" y="7361"/>
                    </a:lnTo>
                    <a:lnTo>
                      <a:pt x="575" y="7300"/>
                    </a:lnTo>
                    <a:lnTo>
                      <a:pt x="532" y="7239"/>
                    </a:lnTo>
                    <a:lnTo>
                      <a:pt x="491" y="7175"/>
                    </a:lnTo>
                    <a:lnTo>
                      <a:pt x="451" y="7112"/>
                    </a:lnTo>
                    <a:lnTo>
                      <a:pt x="412" y="7046"/>
                    </a:lnTo>
                    <a:lnTo>
                      <a:pt x="376" y="6981"/>
                    </a:lnTo>
                    <a:lnTo>
                      <a:pt x="341" y="6914"/>
                    </a:lnTo>
                    <a:lnTo>
                      <a:pt x="307" y="6846"/>
                    </a:lnTo>
                    <a:lnTo>
                      <a:pt x="274" y="6778"/>
                    </a:lnTo>
                    <a:lnTo>
                      <a:pt x="244" y="6708"/>
                    </a:lnTo>
                    <a:lnTo>
                      <a:pt x="215" y="6638"/>
                    </a:lnTo>
                    <a:lnTo>
                      <a:pt x="189" y="6567"/>
                    </a:lnTo>
                    <a:lnTo>
                      <a:pt x="163" y="6495"/>
                    </a:lnTo>
                    <a:lnTo>
                      <a:pt x="140" y="6422"/>
                    </a:lnTo>
                    <a:lnTo>
                      <a:pt x="118" y="6348"/>
                    </a:lnTo>
                    <a:lnTo>
                      <a:pt x="98" y="6274"/>
                    </a:lnTo>
                    <a:lnTo>
                      <a:pt x="79" y="6199"/>
                    </a:lnTo>
                    <a:lnTo>
                      <a:pt x="63" y="6123"/>
                    </a:lnTo>
                    <a:lnTo>
                      <a:pt x="48" y="6047"/>
                    </a:lnTo>
                    <a:lnTo>
                      <a:pt x="35" y="5969"/>
                    </a:lnTo>
                    <a:lnTo>
                      <a:pt x="24" y="5892"/>
                    </a:lnTo>
                    <a:lnTo>
                      <a:pt x="15" y="5814"/>
                    </a:lnTo>
                    <a:lnTo>
                      <a:pt x="9" y="5735"/>
                    </a:lnTo>
                    <a:lnTo>
                      <a:pt x="3" y="5655"/>
                    </a:lnTo>
                    <a:lnTo>
                      <a:pt x="1" y="5575"/>
                    </a:lnTo>
                    <a:lnTo>
                      <a:pt x="0" y="5495"/>
                    </a:lnTo>
                    <a:lnTo>
                      <a:pt x="1" y="5415"/>
                    </a:lnTo>
                    <a:lnTo>
                      <a:pt x="4" y="5337"/>
                    </a:lnTo>
                    <a:lnTo>
                      <a:pt x="10" y="5260"/>
                    </a:lnTo>
                    <a:lnTo>
                      <a:pt x="18" y="5185"/>
                    </a:lnTo>
                    <a:lnTo>
                      <a:pt x="28" y="5111"/>
                    </a:lnTo>
                    <a:lnTo>
                      <a:pt x="40" y="5039"/>
                    </a:lnTo>
                    <a:lnTo>
                      <a:pt x="55" y="4967"/>
                    </a:lnTo>
                    <a:lnTo>
                      <a:pt x="71" y="4897"/>
                    </a:lnTo>
                    <a:lnTo>
                      <a:pt x="90" y="4828"/>
                    </a:lnTo>
                    <a:lnTo>
                      <a:pt x="111" y="4760"/>
                    </a:lnTo>
                    <a:lnTo>
                      <a:pt x="133" y="4692"/>
                    </a:lnTo>
                    <a:lnTo>
                      <a:pt x="158" y="4626"/>
                    </a:lnTo>
                    <a:lnTo>
                      <a:pt x="184" y="4560"/>
                    </a:lnTo>
                    <a:lnTo>
                      <a:pt x="212" y="4494"/>
                    </a:lnTo>
                    <a:lnTo>
                      <a:pt x="242" y="4430"/>
                    </a:lnTo>
                    <a:lnTo>
                      <a:pt x="274" y="4366"/>
                    </a:lnTo>
                    <a:lnTo>
                      <a:pt x="308" y="4301"/>
                    </a:lnTo>
                    <a:lnTo>
                      <a:pt x="343" y="4238"/>
                    </a:lnTo>
                    <a:lnTo>
                      <a:pt x="380" y="4173"/>
                    </a:lnTo>
                    <a:lnTo>
                      <a:pt x="419" y="4110"/>
                    </a:lnTo>
                    <a:lnTo>
                      <a:pt x="459" y="4047"/>
                    </a:lnTo>
                    <a:lnTo>
                      <a:pt x="501" y="3982"/>
                    </a:lnTo>
                    <a:lnTo>
                      <a:pt x="544" y="3919"/>
                    </a:lnTo>
                    <a:lnTo>
                      <a:pt x="589" y="3854"/>
                    </a:lnTo>
                    <a:lnTo>
                      <a:pt x="635" y="3789"/>
                    </a:lnTo>
                    <a:lnTo>
                      <a:pt x="682" y="3724"/>
                    </a:lnTo>
                    <a:lnTo>
                      <a:pt x="731" y="3658"/>
                    </a:lnTo>
                    <a:lnTo>
                      <a:pt x="781" y="3592"/>
                    </a:lnTo>
                    <a:lnTo>
                      <a:pt x="834" y="3524"/>
                    </a:lnTo>
                    <a:lnTo>
                      <a:pt x="886" y="3456"/>
                    </a:lnTo>
                    <a:lnTo>
                      <a:pt x="940" y="3388"/>
                    </a:lnTo>
                    <a:lnTo>
                      <a:pt x="995" y="3318"/>
                    </a:lnTo>
                    <a:lnTo>
                      <a:pt x="1051" y="3246"/>
                    </a:lnTo>
                    <a:lnTo>
                      <a:pt x="1109" y="3173"/>
                    </a:lnTo>
                    <a:lnTo>
                      <a:pt x="1167" y="3100"/>
                    </a:lnTo>
                    <a:lnTo>
                      <a:pt x="1227" y="3025"/>
                    </a:lnTo>
                    <a:lnTo>
                      <a:pt x="1287" y="2949"/>
                    </a:lnTo>
                    <a:lnTo>
                      <a:pt x="1348" y="2870"/>
                    </a:lnTo>
                    <a:lnTo>
                      <a:pt x="1410" y="2791"/>
                    </a:lnTo>
                    <a:lnTo>
                      <a:pt x="1474" y="2708"/>
                    </a:lnTo>
                    <a:lnTo>
                      <a:pt x="1538" y="2625"/>
                    </a:lnTo>
                    <a:lnTo>
                      <a:pt x="1603" y="2541"/>
                    </a:lnTo>
                    <a:lnTo>
                      <a:pt x="1668" y="2453"/>
                    </a:lnTo>
                    <a:lnTo>
                      <a:pt x="1734" y="2364"/>
                    </a:lnTo>
                    <a:lnTo>
                      <a:pt x="1801" y="2272"/>
                    </a:lnTo>
                    <a:lnTo>
                      <a:pt x="1868" y="2178"/>
                    </a:lnTo>
                    <a:lnTo>
                      <a:pt x="1936" y="2083"/>
                    </a:lnTo>
                    <a:lnTo>
                      <a:pt x="2005" y="1984"/>
                    </a:lnTo>
                    <a:lnTo>
                      <a:pt x="2074" y="1883"/>
                    </a:lnTo>
                    <a:lnTo>
                      <a:pt x="2144" y="1778"/>
                    </a:lnTo>
                    <a:lnTo>
                      <a:pt x="2214" y="1673"/>
                    </a:lnTo>
                    <a:lnTo>
                      <a:pt x="2250" y="1618"/>
                    </a:lnTo>
                    <a:lnTo>
                      <a:pt x="2285" y="1563"/>
                    </a:lnTo>
                    <a:lnTo>
                      <a:pt x="2320" y="1507"/>
                    </a:lnTo>
                    <a:lnTo>
                      <a:pt x="2355" y="1450"/>
                    </a:lnTo>
                    <a:lnTo>
                      <a:pt x="2391" y="1394"/>
                    </a:lnTo>
                    <a:lnTo>
                      <a:pt x="2427" y="1336"/>
                    </a:lnTo>
                    <a:lnTo>
                      <a:pt x="2463" y="1277"/>
                    </a:lnTo>
                    <a:lnTo>
                      <a:pt x="2499" y="1217"/>
                    </a:lnTo>
                    <a:lnTo>
                      <a:pt x="2534" y="1157"/>
                    </a:lnTo>
                    <a:lnTo>
                      <a:pt x="2570" y="1096"/>
                    </a:lnTo>
                    <a:lnTo>
                      <a:pt x="2607" y="1034"/>
                    </a:lnTo>
                    <a:lnTo>
                      <a:pt x="2642" y="971"/>
                    </a:lnTo>
                    <a:lnTo>
                      <a:pt x="2678" y="908"/>
                    </a:lnTo>
                    <a:lnTo>
                      <a:pt x="2714" y="844"/>
                    </a:lnTo>
                    <a:lnTo>
                      <a:pt x="2750" y="778"/>
                    </a:lnTo>
                    <a:lnTo>
                      <a:pt x="2787" y="711"/>
                    </a:lnTo>
                    <a:lnTo>
                      <a:pt x="2823" y="645"/>
                    </a:lnTo>
                    <a:lnTo>
                      <a:pt x="2859" y="577"/>
                    </a:lnTo>
                    <a:lnTo>
                      <a:pt x="2896" y="508"/>
                    </a:lnTo>
                    <a:lnTo>
                      <a:pt x="2931" y="438"/>
                    </a:lnTo>
                    <a:lnTo>
                      <a:pt x="2968" y="367"/>
                    </a:lnTo>
                    <a:lnTo>
                      <a:pt x="3003" y="296"/>
                    </a:lnTo>
                    <a:lnTo>
                      <a:pt x="3040" y="223"/>
                    </a:lnTo>
                    <a:lnTo>
                      <a:pt x="3077" y="150"/>
                    </a:lnTo>
                    <a:lnTo>
                      <a:pt x="3112" y="76"/>
                    </a:lnTo>
                    <a:lnTo>
                      <a:pt x="314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18" name="Freeform 297"/>
              <p:cNvSpPr>
                <a:spLocks/>
              </p:cNvSpPr>
              <p:nvPr/>
            </p:nvSpPr>
            <p:spPr bwMode="auto">
              <a:xfrm>
                <a:off x="2906" y="44"/>
                <a:ext cx="22" cy="39"/>
              </a:xfrm>
              <a:custGeom>
                <a:avLst/>
                <a:gdLst/>
                <a:ahLst/>
                <a:cxnLst>
                  <a:cxn ang="0">
                    <a:pos x="0" y="7"/>
                  </a:cxn>
                  <a:cxn ang="0">
                    <a:pos x="15" y="0"/>
                  </a:cxn>
                  <a:cxn ang="0">
                    <a:pos x="45" y="72"/>
                  </a:cxn>
                  <a:cxn ang="0">
                    <a:pos x="30" y="78"/>
                  </a:cxn>
                  <a:cxn ang="0">
                    <a:pos x="0" y="7"/>
                  </a:cxn>
                </a:cxnLst>
                <a:rect l="0" t="0" r="r" b="b"/>
                <a:pathLst>
                  <a:path w="45" h="78">
                    <a:moveTo>
                      <a:pt x="0" y="7"/>
                    </a:moveTo>
                    <a:lnTo>
                      <a:pt x="15" y="0"/>
                    </a:lnTo>
                    <a:lnTo>
                      <a:pt x="45" y="72"/>
                    </a:lnTo>
                    <a:lnTo>
                      <a:pt x="30" y="78"/>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19" name="Freeform 298"/>
              <p:cNvSpPr>
                <a:spLocks/>
              </p:cNvSpPr>
              <p:nvPr/>
            </p:nvSpPr>
            <p:spPr bwMode="auto">
              <a:xfrm>
                <a:off x="2921" y="81"/>
                <a:ext cx="22" cy="38"/>
              </a:xfrm>
              <a:custGeom>
                <a:avLst/>
                <a:gdLst/>
                <a:ahLst/>
                <a:cxnLst>
                  <a:cxn ang="0">
                    <a:pos x="0" y="6"/>
                  </a:cxn>
                  <a:cxn ang="0">
                    <a:pos x="15" y="0"/>
                  </a:cxn>
                  <a:cxn ang="0">
                    <a:pos x="44" y="71"/>
                  </a:cxn>
                  <a:cxn ang="0">
                    <a:pos x="29" y="77"/>
                  </a:cxn>
                  <a:cxn ang="0">
                    <a:pos x="0" y="6"/>
                  </a:cxn>
                </a:cxnLst>
                <a:rect l="0" t="0" r="r" b="b"/>
                <a:pathLst>
                  <a:path w="44" h="77">
                    <a:moveTo>
                      <a:pt x="0" y="6"/>
                    </a:moveTo>
                    <a:lnTo>
                      <a:pt x="15" y="0"/>
                    </a:lnTo>
                    <a:lnTo>
                      <a:pt x="44" y="71"/>
                    </a:lnTo>
                    <a:lnTo>
                      <a:pt x="29" y="77"/>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0" name="Freeform 299"/>
              <p:cNvSpPr>
                <a:spLocks/>
              </p:cNvSpPr>
              <p:nvPr/>
            </p:nvSpPr>
            <p:spPr bwMode="auto">
              <a:xfrm>
                <a:off x="2936" y="116"/>
                <a:ext cx="22" cy="38"/>
              </a:xfrm>
              <a:custGeom>
                <a:avLst/>
                <a:gdLst/>
                <a:ahLst/>
                <a:cxnLst>
                  <a:cxn ang="0">
                    <a:pos x="0" y="6"/>
                  </a:cxn>
                  <a:cxn ang="0">
                    <a:pos x="15" y="0"/>
                  </a:cxn>
                  <a:cxn ang="0">
                    <a:pos x="45" y="69"/>
                  </a:cxn>
                  <a:cxn ang="0">
                    <a:pos x="30" y="76"/>
                  </a:cxn>
                  <a:cxn ang="0">
                    <a:pos x="0" y="6"/>
                  </a:cxn>
                </a:cxnLst>
                <a:rect l="0" t="0" r="r" b="b"/>
                <a:pathLst>
                  <a:path w="45" h="76">
                    <a:moveTo>
                      <a:pt x="0" y="6"/>
                    </a:moveTo>
                    <a:lnTo>
                      <a:pt x="15" y="0"/>
                    </a:lnTo>
                    <a:lnTo>
                      <a:pt x="45" y="69"/>
                    </a:lnTo>
                    <a:lnTo>
                      <a:pt x="30" y="76"/>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1" name="Freeform 300"/>
              <p:cNvSpPr>
                <a:spLocks/>
              </p:cNvSpPr>
              <p:nvPr/>
            </p:nvSpPr>
            <p:spPr bwMode="auto">
              <a:xfrm>
                <a:off x="2951" y="151"/>
                <a:ext cx="22" cy="37"/>
              </a:xfrm>
              <a:custGeom>
                <a:avLst/>
                <a:gdLst/>
                <a:ahLst/>
                <a:cxnLst>
                  <a:cxn ang="0">
                    <a:pos x="0" y="7"/>
                  </a:cxn>
                  <a:cxn ang="0">
                    <a:pos x="15" y="0"/>
                  </a:cxn>
                  <a:cxn ang="0">
                    <a:pos x="45" y="70"/>
                  </a:cxn>
                  <a:cxn ang="0">
                    <a:pos x="30" y="76"/>
                  </a:cxn>
                  <a:cxn ang="0">
                    <a:pos x="0" y="7"/>
                  </a:cxn>
                </a:cxnLst>
                <a:rect l="0" t="0" r="r" b="b"/>
                <a:pathLst>
                  <a:path w="45" h="76">
                    <a:moveTo>
                      <a:pt x="0" y="7"/>
                    </a:moveTo>
                    <a:lnTo>
                      <a:pt x="15" y="0"/>
                    </a:lnTo>
                    <a:lnTo>
                      <a:pt x="45" y="70"/>
                    </a:lnTo>
                    <a:lnTo>
                      <a:pt x="30" y="76"/>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2" name="Freeform 301"/>
              <p:cNvSpPr>
                <a:spLocks/>
              </p:cNvSpPr>
              <p:nvPr/>
            </p:nvSpPr>
            <p:spPr bwMode="auto">
              <a:xfrm>
                <a:off x="2966" y="186"/>
                <a:ext cx="22" cy="37"/>
              </a:xfrm>
              <a:custGeom>
                <a:avLst/>
                <a:gdLst/>
                <a:ahLst/>
                <a:cxnLst>
                  <a:cxn ang="0">
                    <a:pos x="0" y="6"/>
                  </a:cxn>
                  <a:cxn ang="0">
                    <a:pos x="15" y="0"/>
                  </a:cxn>
                  <a:cxn ang="0">
                    <a:pos x="45" y="68"/>
                  </a:cxn>
                  <a:cxn ang="0">
                    <a:pos x="30" y="75"/>
                  </a:cxn>
                  <a:cxn ang="0">
                    <a:pos x="0" y="6"/>
                  </a:cxn>
                </a:cxnLst>
                <a:rect l="0" t="0" r="r" b="b"/>
                <a:pathLst>
                  <a:path w="45" h="75">
                    <a:moveTo>
                      <a:pt x="0" y="6"/>
                    </a:moveTo>
                    <a:lnTo>
                      <a:pt x="15" y="0"/>
                    </a:lnTo>
                    <a:lnTo>
                      <a:pt x="45" y="68"/>
                    </a:lnTo>
                    <a:lnTo>
                      <a:pt x="30" y="75"/>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3" name="Freeform 302"/>
              <p:cNvSpPr>
                <a:spLocks/>
              </p:cNvSpPr>
              <p:nvPr/>
            </p:nvSpPr>
            <p:spPr bwMode="auto">
              <a:xfrm>
                <a:off x="2981" y="220"/>
                <a:ext cx="22" cy="36"/>
              </a:xfrm>
              <a:custGeom>
                <a:avLst/>
                <a:gdLst/>
                <a:ahLst/>
                <a:cxnLst>
                  <a:cxn ang="0">
                    <a:pos x="0" y="7"/>
                  </a:cxn>
                  <a:cxn ang="0">
                    <a:pos x="15" y="0"/>
                  </a:cxn>
                  <a:cxn ang="0">
                    <a:pos x="45" y="68"/>
                  </a:cxn>
                  <a:cxn ang="0">
                    <a:pos x="30" y="73"/>
                  </a:cxn>
                  <a:cxn ang="0">
                    <a:pos x="0" y="7"/>
                  </a:cxn>
                </a:cxnLst>
                <a:rect l="0" t="0" r="r" b="b"/>
                <a:pathLst>
                  <a:path w="45" h="73">
                    <a:moveTo>
                      <a:pt x="0" y="7"/>
                    </a:moveTo>
                    <a:lnTo>
                      <a:pt x="15" y="0"/>
                    </a:lnTo>
                    <a:lnTo>
                      <a:pt x="45" y="68"/>
                    </a:lnTo>
                    <a:lnTo>
                      <a:pt x="30" y="73"/>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4" name="Freeform 303"/>
              <p:cNvSpPr>
                <a:spLocks/>
              </p:cNvSpPr>
              <p:nvPr/>
            </p:nvSpPr>
            <p:spPr bwMode="auto">
              <a:xfrm>
                <a:off x="2996" y="253"/>
                <a:ext cx="22" cy="37"/>
              </a:xfrm>
              <a:custGeom>
                <a:avLst/>
                <a:gdLst/>
                <a:ahLst/>
                <a:cxnLst>
                  <a:cxn ang="0">
                    <a:pos x="0" y="5"/>
                  </a:cxn>
                  <a:cxn ang="0">
                    <a:pos x="15" y="0"/>
                  </a:cxn>
                  <a:cxn ang="0">
                    <a:pos x="45" y="66"/>
                  </a:cxn>
                  <a:cxn ang="0">
                    <a:pos x="31" y="72"/>
                  </a:cxn>
                  <a:cxn ang="0">
                    <a:pos x="0" y="5"/>
                  </a:cxn>
                </a:cxnLst>
                <a:rect l="0" t="0" r="r" b="b"/>
                <a:pathLst>
                  <a:path w="45" h="72">
                    <a:moveTo>
                      <a:pt x="0" y="5"/>
                    </a:moveTo>
                    <a:lnTo>
                      <a:pt x="15" y="0"/>
                    </a:lnTo>
                    <a:lnTo>
                      <a:pt x="45" y="66"/>
                    </a:lnTo>
                    <a:lnTo>
                      <a:pt x="31" y="72"/>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5" name="Freeform 304"/>
              <p:cNvSpPr>
                <a:spLocks/>
              </p:cNvSpPr>
              <p:nvPr/>
            </p:nvSpPr>
            <p:spPr bwMode="auto">
              <a:xfrm>
                <a:off x="3011" y="287"/>
                <a:ext cx="22" cy="36"/>
              </a:xfrm>
              <a:custGeom>
                <a:avLst/>
                <a:gdLst/>
                <a:ahLst/>
                <a:cxnLst>
                  <a:cxn ang="0">
                    <a:pos x="0" y="6"/>
                  </a:cxn>
                  <a:cxn ang="0">
                    <a:pos x="14" y="0"/>
                  </a:cxn>
                  <a:cxn ang="0">
                    <a:pos x="45" y="66"/>
                  </a:cxn>
                  <a:cxn ang="0">
                    <a:pos x="30" y="73"/>
                  </a:cxn>
                  <a:cxn ang="0">
                    <a:pos x="0" y="6"/>
                  </a:cxn>
                </a:cxnLst>
                <a:rect l="0" t="0" r="r" b="b"/>
                <a:pathLst>
                  <a:path w="45" h="73">
                    <a:moveTo>
                      <a:pt x="0" y="6"/>
                    </a:moveTo>
                    <a:lnTo>
                      <a:pt x="14" y="0"/>
                    </a:lnTo>
                    <a:lnTo>
                      <a:pt x="45" y="66"/>
                    </a:lnTo>
                    <a:lnTo>
                      <a:pt x="30" y="73"/>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6" name="Freeform 305"/>
              <p:cNvSpPr>
                <a:spLocks/>
              </p:cNvSpPr>
              <p:nvPr/>
            </p:nvSpPr>
            <p:spPr bwMode="auto">
              <a:xfrm>
                <a:off x="3026" y="320"/>
                <a:ext cx="23" cy="35"/>
              </a:xfrm>
              <a:custGeom>
                <a:avLst/>
                <a:gdLst/>
                <a:ahLst/>
                <a:cxnLst>
                  <a:cxn ang="0">
                    <a:pos x="0" y="7"/>
                  </a:cxn>
                  <a:cxn ang="0">
                    <a:pos x="15" y="0"/>
                  </a:cxn>
                  <a:cxn ang="0">
                    <a:pos x="46" y="65"/>
                  </a:cxn>
                  <a:cxn ang="0">
                    <a:pos x="31" y="71"/>
                  </a:cxn>
                  <a:cxn ang="0">
                    <a:pos x="0" y="7"/>
                  </a:cxn>
                </a:cxnLst>
                <a:rect l="0" t="0" r="r" b="b"/>
                <a:pathLst>
                  <a:path w="46" h="71">
                    <a:moveTo>
                      <a:pt x="0" y="7"/>
                    </a:moveTo>
                    <a:lnTo>
                      <a:pt x="15" y="0"/>
                    </a:lnTo>
                    <a:lnTo>
                      <a:pt x="46" y="65"/>
                    </a:lnTo>
                    <a:lnTo>
                      <a:pt x="31" y="71"/>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7" name="Freeform 306"/>
              <p:cNvSpPr>
                <a:spLocks/>
              </p:cNvSpPr>
              <p:nvPr/>
            </p:nvSpPr>
            <p:spPr bwMode="auto">
              <a:xfrm>
                <a:off x="3042" y="352"/>
                <a:ext cx="22" cy="35"/>
              </a:xfrm>
              <a:custGeom>
                <a:avLst/>
                <a:gdLst/>
                <a:ahLst/>
                <a:cxnLst>
                  <a:cxn ang="0">
                    <a:pos x="0" y="6"/>
                  </a:cxn>
                  <a:cxn ang="0">
                    <a:pos x="15" y="0"/>
                  </a:cxn>
                  <a:cxn ang="0">
                    <a:pos x="45" y="64"/>
                  </a:cxn>
                  <a:cxn ang="0">
                    <a:pos x="32" y="71"/>
                  </a:cxn>
                  <a:cxn ang="0">
                    <a:pos x="0" y="6"/>
                  </a:cxn>
                </a:cxnLst>
                <a:rect l="0" t="0" r="r" b="b"/>
                <a:pathLst>
                  <a:path w="45" h="71">
                    <a:moveTo>
                      <a:pt x="0" y="6"/>
                    </a:moveTo>
                    <a:lnTo>
                      <a:pt x="15" y="0"/>
                    </a:lnTo>
                    <a:lnTo>
                      <a:pt x="45" y="64"/>
                    </a:lnTo>
                    <a:lnTo>
                      <a:pt x="32" y="71"/>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8" name="Freeform 307"/>
              <p:cNvSpPr>
                <a:spLocks/>
              </p:cNvSpPr>
              <p:nvPr/>
            </p:nvSpPr>
            <p:spPr bwMode="auto">
              <a:xfrm>
                <a:off x="3057" y="384"/>
                <a:ext cx="23" cy="35"/>
              </a:xfrm>
              <a:custGeom>
                <a:avLst/>
                <a:gdLst/>
                <a:ahLst/>
                <a:cxnLst>
                  <a:cxn ang="0">
                    <a:pos x="0" y="7"/>
                  </a:cxn>
                  <a:cxn ang="0">
                    <a:pos x="13" y="0"/>
                  </a:cxn>
                  <a:cxn ang="0">
                    <a:pos x="44" y="63"/>
                  </a:cxn>
                  <a:cxn ang="0">
                    <a:pos x="31" y="70"/>
                  </a:cxn>
                  <a:cxn ang="0">
                    <a:pos x="0" y="7"/>
                  </a:cxn>
                </a:cxnLst>
                <a:rect l="0" t="0" r="r" b="b"/>
                <a:pathLst>
                  <a:path w="44" h="70">
                    <a:moveTo>
                      <a:pt x="0" y="7"/>
                    </a:moveTo>
                    <a:lnTo>
                      <a:pt x="13" y="0"/>
                    </a:lnTo>
                    <a:lnTo>
                      <a:pt x="44" y="63"/>
                    </a:lnTo>
                    <a:lnTo>
                      <a:pt x="31" y="70"/>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9" name="Freeform 308"/>
              <p:cNvSpPr>
                <a:spLocks/>
              </p:cNvSpPr>
              <p:nvPr/>
            </p:nvSpPr>
            <p:spPr bwMode="auto">
              <a:xfrm>
                <a:off x="3073" y="416"/>
                <a:ext cx="22" cy="34"/>
              </a:xfrm>
              <a:custGeom>
                <a:avLst/>
                <a:gdLst/>
                <a:ahLst/>
                <a:cxnLst>
                  <a:cxn ang="0">
                    <a:pos x="0" y="7"/>
                  </a:cxn>
                  <a:cxn ang="0">
                    <a:pos x="13" y="0"/>
                  </a:cxn>
                  <a:cxn ang="0">
                    <a:pos x="44" y="63"/>
                  </a:cxn>
                  <a:cxn ang="0">
                    <a:pos x="31" y="69"/>
                  </a:cxn>
                  <a:cxn ang="0">
                    <a:pos x="0" y="7"/>
                  </a:cxn>
                </a:cxnLst>
                <a:rect l="0" t="0" r="r" b="b"/>
                <a:pathLst>
                  <a:path w="44" h="69">
                    <a:moveTo>
                      <a:pt x="0" y="7"/>
                    </a:moveTo>
                    <a:lnTo>
                      <a:pt x="13" y="0"/>
                    </a:lnTo>
                    <a:lnTo>
                      <a:pt x="44" y="63"/>
                    </a:lnTo>
                    <a:lnTo>
                      <a:pt x="31" y="69"/>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0" name="Freeform 309"/>
              <p:cNvSpPr>
                <a:spLocks/>
              </p:cNvSpPr>
              <p:nvPr/>
            </p:nvSpPr>
            <p:spPr bwMode="auto">
              <a:xfrm>
                <a:off x="3088" y="447"/>
                <a:ext cx="23" cy="34"/>
              </a:xfrm>
              <a:custGeom>
                <a:avLst/>
                <a:gdLst/>
                <a:ahLst/>
                <a:cxnLst>
                  <a:cxn ang="0">
                    <a:pos x="0" y="6"/>
                  </a:cxn>
                  <a:cxn ang="0">
                    <a:pos x="13" y="0"/>
                  </a:cxn>
                  <a:cxn ang="0">
                    <a:pos x="45" y="62"/>
                  </a:cxn>
                  <a:cxn ang="0">
                    <a:pos x="31" y="68"/>
                  </a:cxn>
                  <a:cxn ang="0">
                    <a:pos x="0" y="6"/>
                  </a:cxn>
                </a:cxnLst>
                <a:rect l="0" t="0" r="r" b="b"/>
                <a:pathLst>
                  <a:path w="45" h="68">
                    <a:moveTo>
                      <a:pt x="0" y="6"/>
                    </a:moveTo>
                    <a:lnTo>
                      <a:pt x="13" y="0"/>
                    </a:lnTo>
                    <a:lnTo>
                      <a:pt x="45" y="62"/>
                    </a:lnTo>
                    <a:lnTo>
                      <a:pt x="31" y="68"/>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1" name="Freeform 310"/>
              <p:cNvSpPr>
                <a:spLocks/>
              </p:cNvSpPr>
              <p:nvPr/>
            </p:nvSpPr>
            <p:spPr bwMode="auto">
              <a:xfrm>
                <a:off x="3104" y="478"/>
                <a:ext cx="23" cy="34"/>
              </a:xfrm>
              <a:custGeom>
                <a:avLst/>
                <a:gdLst/>
                <a:ahLst/>
                <a:cxnLst>
                  <a:cxn ang="0">
                    <a:pos x="0" y="6"/>
                  </a:cxn>
                  <a:cxn ang="0">
                    <a:pos x="14" y="0"/>
                  </a:cxn>
                  <a:cxn ang="0">
                    <a:pos x="46" y="61"/>
                  </a:cxn>
                  <a:cxn ang="0">
                    <a:pos x="32" y="68"/>
                  </a:cxn>
                  <a:cxn ang="0">
                    <a:pos x="0" y="6"/>
                  </a:cxn>
                </a:cxnLst>
                <a:rect l="0" t="0" r="r" b="b"/>
                <a:pathLst>
                  <a:path w="46" h="68">
                    <a:moveTo>
                      <a:pt x="0" y="6"/>
                    </a:moveTo>
                    <a:lnTo>
                      <a:pt x="14" y="0"/>
                    </a:lnTo>
                    <a:lnTo>
                      <a:pt x="46" y="61"/>
                    </a:lnTo>
                    <a:lnTo>
                      <a:pt x="32" y="68"/>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2" name="Freeform 311"/>
              <p:cNvSpPr>
                <a:spLocks/>
              </p:cNvSpPr>
              <p:nvPr/>
            </p:nvSpPr>
            <p:spPr bwMode="auto">
              <a:xfrm>
                <a:off x="3120" y="508"/>
                <a:ext cx="22" cy="34"/>
              </a:xfrm>
              <a:custGeom>
                <a:avLst/>
                <a:gdLst/>
                <a:ahLst/>
                <a:cxnLst>
                  <a:cxn ang="0">
                    <a:pos x="0" y="7"/>
                  </a:cxn>
                  <a:cxn ang="0">
                    <a:pos x="14" y="0"/>
                  </a:cxn>
                  <a:cxn ang="0">
                    <a:pos x="45" y="60"/>
                  </a:cxn>
                  <a:cxn ang="0">
                    <a:pos x="31" y="67"/>
                  </a:cxn>
                  <a:cxn ang="0">
                    <a:pos x="0" y="7"/>
                  </a:cxn>
                </a:cxnLst>
                <a:rect l="0" t="0" r="r" b="b"/>
                <a:pathLst>
                  <a:path w="45" h="67">
                    <a:moveTo>
                      <a:pt x="0" y="7"/>
                    </a:moveTo>
                    <a:lnTo>
                      <a:pt x="14" y="0"/>
                    </a:lnTo>
                    <a:lnTo>
                      <a:pt x="45" y="60"/>
                    </a:lnTo>
                    <a:lnTo>
                      <a:pt x="31" y="67"/>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3" name="Freeform 312"/>
              <p:cNvSpPr>
                <a:spLocks/>
              </p:cNvSpPr>
              <p:nvPr/>
            </p:nvSpPr>
            <p:spPr bwMode="auto">
              <a:xfrm>
                <a:off x="3136" y="538"/>
                <a:ext cx="22" cy="34"/>
              </a:xfrm>
              <a:custGeom>
                <a:avLst/>
                <a:gdLst/>
                <a:ahLst/>
                <a:cxnLst>
                  <a:cxn ang="0">
                    <a:pos x="0" y="7"/>
                  </a:cxn>
                  <a:cxn ang="0">
                    <a:pos x="14" y="0"/>
                  </a:cxn>
                  <a:cxn ang="0">
                    <a:pos x="46" y="59"/>
                  </a:cxn>
                  <a:cxn ang="0">
                    <a:pos x="33" y="67"/>
                  </a:cxn>
                  <a:cxn ang="0">
                    <a:pos x="0" y="7"/>
                  </a:cxn>
                </a:cxnLst>
                <a:rect l="0" t="0" r="r" b="b"/>
                <a:pathLst>
                  <a:path w="46" h="67">
                    <a:moveTo>
                      <a:pt x="0" y="7"/>
                    </a:moveTo>
                    <a:lnTo>
                      <a:pt x="14" y="0"/>
                    </a:lnTo>
                    <a:lnTo>
                      <a:pt x="46" y="59"/>
                    </a:lnTo>
                    <a:lnTo>
                      <a:pt x="33" y="67"/>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4" name="Freeform 313"/>
              <p:cNvSpPr>
                <a:spLocks/>
              </p:cNvSpPr>
              <p:nvPr/>
            </p:nvSpPr>
            <p:spPr bwMode="auto">
              <a:xfrm>
                <a:off x="3152" y="568"/>
                <a:ext cx="22" cy="33"/>
              </a:xfrm>
              <a:custGeom>
                <a:avLst/>
                <a:gdLst/>
                <a:ahLst/>
                <a:cxnLst>
                  <a:cxn ang="0">
                    <a:pos x="0" y="8"/>
                  </a:cxn>
                  <a:cxn ang="0">
                    <a:pos x="13" y="0"/>
                  </a:cxn>
                  <a:cxn ang="0">
                    <a:pos x="44" y="59"/>
                  </a:cxn>
                  <a:cxn ang="0">
                    <a:pos x="31" y="67"/>
                  </a:cxn>
                  <a:cxn ang="0">
                    <a:pos x="0" y="8"/>
                  </a:cxn>
                </a:cxnLst>
                <a:rect l="0" t="0" r="r" b="b"/>
                <a:pathLst>
                  <a:path w="44" h="67">
                    <a:moveTo>
                      <a:pt x="0" y="8"/>
                    </a:moveTo>
                    <a:lnTo>
                      <a:pt x="13" y="0"/>
                    </a:lnTo>
                    <a:lnTo>
                      <a:pt x="44" y="59"/>
                    </a:lnTo>
                    <a:lnTo>
                      <a:pt x="31" y="67"/>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5" name="Freeform 314"/>
              <p:cNvSpPr>
                <a:spLocks/>
              </p:cNvSpPr>
              <p:nvPr/>
            </p:nvSpPr>
            <p:spPr bwMode="auto">
              <a:xfrm>
                <a:off x="3167" y="597"/>
                <a:ext cx="23" cy="33"/>
              </a:xfrm>
              <a:custGeom>
                <a:avLst/>
                <a:gdLst/>
                <a:ahLst/>
                <a:cxnLst>
                  <a:cxn ang="0">
                    <a:pos x="0" y="8"/>
                  </a:cxn>
                  <a:cxn ang="0">
                    <a:pos x="13" y="0"/>
                  </a:cxn>
                  <a:cxn ang="0">
                    <a:pos x="45" y="59"/>
                  </a:cxn>
                  <a:cxn ang="0">
                    <a:pos x="32" y="65"/>
                  </a:cxn>
                  <a:cxn ang="0">
                    <a:pos x="0" y="8"/>
                  </a:cxn>
                </a:cxnLst>
                <a:rect l="0" t="0" r="r" b="b"/>
                <a:pathLst>
                  <a:path w="45" h="65">
                    <a:moveTo>
                      <a:pt x="0" y="8"/>
                    </a:moveTo>
                    <a:lnTo>
                      <a:pt x="13" y="0"/>
                    </a:lnTo>
                    <a:lnTo>
                      <a:pt x="45" y="59"/>
                    </a:lnTo>
                    <a:lnTo>
                      <a:pt x="32" y="65"/>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6" name="Freeform 315"/>
              <p:cNvSpPr>
                <a:spLocks/>
              </p:cNvSpPr>
              <p:nvPr/>
            </p:nvSpPr>
            <p:spPr bwMode="auto">
              <a:xfrm>
                <a:off x="3183" y="627"/>
                <a:ext cx="23" cy="32"/>
              </a:xfrm>
              <a:custGeom>
                <a:avLst/>
                <a:gdLst/>
                <a:ahLst/>
                <a:cxnLst>
                  <a:cxn ang="0">
                    <a:pos x="0" y="6"/>
                  </a:cxn>
                  <a:cxn ang="0">
                    <a:pos x="13" y="0"/>
                  </a:cxn>
                  <a:cxn ang="0">
                    <a:pos x="46" y="56"/>
                  </a:cxn>
                  <a:cxn ang="0">
                    <a:pos x="32" y="64"/>
                  </a:cxn>
                  <a:cxn ang="0">
                    <a:pos x="0" y="6"/>
                  </a:cxn>
                </a:cxnLst>
                <a:rect l="0" t="0" r="r" b="b"/>
                <a:pathLst>
                  <a:path w="46" h="64">
                    <a:moveTo>
                      <a:pt x="0" y="6"/>
                    </a:moveTo>
                    <a:lnTo>
                      <a:pt x="13" y="0"/>
                    </a:lnTo>
                    <a:lnTo>
                      <a:pt x="46" y="56"/>
                    </a:lnTo>
                    <a:lnTo>
                      <a:pt x="32" y="64"/>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7" name="Freeform 316"/>
              <p:cNvSpPr>
                <a:spLocks/>
              </p:cNvSpPr>
              <p:nvPr/>
            </p:nvSpPr>
            <p:spPr bwMode="auto">
              <a:xfrm>
                <a:off x="3200" y="655"/>
                <a:ext cx="39" cy="60"/>
              </a:xfrm>
              <a:custGeom>
                <a:avLst/>
                <a:gdLst/>
                <a:ahLst/>
                <a:cxnLst>
                  <a:cxn ang="0">
                    <a:pos x="0" y="8"/>
                  </a:cxn>
                  <a:cxn ang="0">
                    <a:pos x="14" y="0"/>
                  </a:cxn>
                  <a:cxn ang="0">
                    <a:pos x="78" y="113"/>
                  </a:cxn>
                  <a:cxn ang="0">
                    <a:pos x="65" y="120"/>
                  </a:cxn>
                  <a:cxn ang="0">
                    <a:pos x="0" y="8"/>
                  </a:cxn>
                </a:cxnLst>
                <a:rect l="0" t="0" r="r" b="b"/>
                <a:pathLst>
                  <a:path w="78" h="120">
                    <a:moveTo>
                      <a:pt x="0" y="8"/>
                    </a:moveTo>
                    <a:lnTo>
                      <a:pt x="14" y="0"/>
                    </a:lnTo>
                    <a:lnTo>
                      <a:pt x="78" y="113"/>
                    </a:lnTo>
                    <a:lnTo>
                      <a:pt x="65" y="120"/>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8" name="Freeform 317"/>
              <p:cNvSpPr>
                <a:spLocks/>
              </p:cNvSpPr>
              <p:nvPr/>
            </p:nvSpPr>
            <p:spPr bwMode="auto">
              <a:xfrm>
                <a:off x="3232" y="711"/>
                <a:ext cx="39" cy="60"/>
              </a:xfrm>
              <a:custGeom>
                <a:avLst/>
                <a:gdLst/>
                <a:ahLst/>
                <a:cxnLst>
                  <a:cxn ang="0">
                    <a:pos x="0" y="7"/>
                  </a:cxn>
                  <a:cxn ang="0">
                    <a:pos x="13" y="0"/>
                  </a:cxn>
                  <a:cxn ang="0">
                    <a:pos x="78" y="110"/>
                  </a:cxn>
                  <a:cxn ang="0">
                    <a:pos x="64" y="119"/>
                  </a:cxn>
                  <a:cxn ang="0">
                    <a:pos x="0" y="7"/>
                  </a:cxn>
                </a:cxnLst>
                <a:rect l="0" t="0" r="r" b="b"/>
                <a:pathLst>
                  <a:path w="78" h="119">
                    <a:moveTo>
                      <a:pt x="0" y="7"/>
                    </a:moveTo>
                    <a:lnTo>
                      <a:pt x="13" y="0"/>
                    </a:lnTo>
                    <a:lnTo>
                      <a:pt x="78" y="110"/>
                    </a:lnTo>
                    <a:lnTo>
                      <a:pt x="64" y="119"/>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9" name="Freeform 318"/>
              <p:cNvSpPr>
                <a:spLocks/>
              </p:cNvSpPr>
              <p:nvPr/>
            </p:nvSpPr>
            <p:spPr bwMode="auto">
              <a:xfrm>
                <a:off x="3264" y="766"/>
                <a:ext cx="39" cy="58"/>
              </a:xfrm>
              <a:custGeom>
                <a:avLst/>
                <a:gdLst/>
                <a:ahLst/>
                <a:cxnLst>
                  <a:cxn ang="0">
                    <a:pos x="0" y="9"/>
                  </a:cxn>
                  <a:cxn ang="0">
                    <a:pos x="14" y="0"/>
                  </a:cxn>
                  <a:cxn ang="0">
                    <a:pos x="78" y="107"/>
                  </a:cxn>
                  <a:cxn ang="0">
                    <a:pos x="65" y="115"/>
                  </a:cxn>
                  <a:cxn ang="0">
                    <a:pos x="0" y="9"/>
                  </a:cxn>
                </a:cxnLst>
                <a:rect l="0" t="0" r="r" b="b"/>
                <a:pathLst>
                  <a:path w="78" h="115">
                    <a:moveTo>
                      <a:pt x="0" y="9"/>
                    </a:moveTo>
                    <a:lnTo>
                      <a:pt x="14" y="0"/>
                    </a:lnTo>
                    <a:lnTo>
                      <a:pt x="78" y="107"/>
                    </a:lnTo>
                    <a:lnTo>
                      <a:pt x="65" y="11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0" name="Freeform 319"/>
              <p:cNvSpPr>
                <a:spLocks/>
              </p:cNvSpPr>
              <p:nvPr/>
            </p:nvSpPr>
            <p:spPr bwMode="auto">
              <a:xfrm>
                <a:off x="3296" y="820"/>
                <a:ext cx="39" cy="57"/>
              </a:xfrm>
              <a:custGeom>
                <a:avLst/>
                <a:gdLst/>
                <a:ahLst/>
                <a:cxnLst>
                  <a:cxn ang="0">
                    <a:pos x="0" y="8"/>
                  </a:cxn>
                  <a:cxn ang="0">
                    <a:pos x="13" y="0"/>
                  </a:cxn>
                  <a:cxn ang="0">
                    <a:pos x="77" y="105"/>
                  </a:cxn>
                  <a:cxn ang="0">
                    <a:pos x="65" y="114"/>
                  </a:cxn>
                  <a:cxn ang="0">
                    <a:pos x="0" y="8"/>
                  </a:cxn>
                </a:cxnLst>
                <a:rect l="0" t="0" r="r" b="b"/>
                <a:pathLst>
                  <a:path w="77" h="114">
                    <a:moveTo>
                      <a:pt x="0" y="8"/>
                    </a:moveTo>
                    <a:lnTo>
                      <a:pt x="13" y="0"/>
                    </a:lnTo>
                    <a:lnTo>
                      <a:pt x="77" y="105"/>
                    </a:lnTo>
                    <a:lnTo>
                      <a:pt x="65" y="11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1" name="Freeform 320"/>
              <p:cNvSpPr>
                <a:spLocks/>
              </p:cNvSpPr>
              <p:nvPr/>
            </p:nvSpPr>
            <p:spPr bwMode="auto">
              <a:xfrm>
                <a:off x="3329" y="872"/>
                <a:ext cx="39" cy="56"/>
              </a:xfrm>
              <a:custGeom>
                <a:avLst/>
                <a:gdLst/>
                <a:ahLst/>
                <a:cxnLst>
                  <a:cxn ang="0">
                    <a:pos x="0" y="9"/>
                  </a:cxn>
                  <a:cxn ang="0">
                    <a:pos x="12" y="0"/>
                  </a:cxn>
                  <a:cxn ang="0">
                    <a:pos x="78" y="102"/>
                  </a:cxn>
                  <a:cxn ang="0">
                    <a:pos x="65" y="111"/>
                  </a:cxn>
                  <a:cxn ang="0">
                    <a:pos x="0" y="9"/>
                  </a:cxn>
                </a:cxnLst>
                <a:rect l="0" t="0" r="r" b="b"/>
                <a:pathLst>
                  <a:path w="78" h="111">
                    <a:moveTo>
                      <a:pt x="0" y="9"/>
                    </a:moveTo>
                    <a:lnTo>
                      <a:pt x="12" y="0"/>
                    </a:lnTo>
                    <a:lnTo>
                      <a:pt x="78" y="102"/>
                    </a:lnTo>
                    <a:lnTo>
                      <a:pt x="65" y="111"/>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2" name="Freeform 321"/>
              <p:cNvSpPr>
                <a:spLocks/>
              </p:cNvSpPr>
              <p:nvPr/>
            </p:nvSpPr>
            <p:spPr bwMode="auto">
              <a:xfrm>
                <a:off x="3361" y="924"/>
                <a:ext cx="39" cy="54"/>
              </a:xfrm>
              <a:custGeom>
                <a:avLst/>
                <a:gdLst/>
                <a:ahLst/>
                <a:cxnLst>
                  <a:cxn ang="0">
                    <a:pos x="0" y="9"/>
                  </a:cxn>
                  <a:cxn ang="0">
                    <a:pos x="13" y="0"/>
                  </a:cxn>
                  <a:cxn ang="0">
                    <a:pos x="78" y="100"/>
                  </a:cxn>
                  <a:cxn ang="0">
                    <a:pos x="65" y="109"/>
                  </a:cxn>
                  <a:cxn ang="0">
                    <a:pos x="0" y="9"/>
                  </a:cxn>
                </a:cxnLst>
                <a:rect l="0" t="0" r="r" b="b"/>
                <a:pathLst>
                  <a:path w="78" h="109">
                    <a:moveTo>
                      <a:pt x="0" y="9"/>
                    </a:moveTo>
                    <a:lnTo>
                      <a:pt x="13" y="0"/>
                    </a:lnTo>
                    <a:lnTo>
                      <a:pt x="78" y="100"/>
                    </a:lnTo>
                    <a:lnTo>
                      <a:pt x="65" y="109"/>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3" name="Freeform 322"/>
              <p:cNvSpPr>
                <a:spLocks/>
              </p:cNvSpPr>
              <p:nvPr/>
            </p:nvSpPr>
            <p:spPr bwMode="auto">
              <a:xfrm>
                <a:off x="3394" y="974"/>
                <a:ext cx="39" cy="53"/>
              </a:xfrm>
              <a:custGeom>
                <a:avLst/>
                <a:gdLst/>
                <a:ahLst/>
                <a:cxnLst>
                  <a:cxn ang="0">
                    <a:pos x="0" y="9"/>
                  </a:cxn>
                  <a:cxn ang="0">
                    <a:pos x="13" y="0"/>
                  </a:cxn>
                  <a:cxn ang="0">
                    <a:pos x="78" y="98"/>
                  </a:cxn>
                  <a:cxn ang="0">
                    <a:pos x="65" y="107"/>
                  </a:cxn>
                  <a:cxn ang="0">
                    <a:pos x="0" y="9"/>
                  </a:cxn>
                </a:cxnLst>
                <a:rect l="0" t="0" r="r" b="b"/>
                <a:pathLst>
                  <a:path w="78" h="107">
                    <a:moveTo>
                      <a:pt x="0" y="9"/>
                    </a:moveTo>
                    <a:lnTo>
                      <a:pt x="13" y="0"/>
                    </a:lnTo>
                    <a:lnTo>
                      <a:pt x="78" y="98"/>
                    </a:lnTo>
                    <a:lnTo>
                      <a:pt x="65" y="107"/>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4" name="Freeform 323"/>
              <p:cNvSpPr>
                <a:spLocks/>
              </p:cNvSpPr>
              <p:nvPr/>
            </p:nvSpPr>
            <p:spPr bwMode="auto">
              <a:xfrm>
                <a:off x="3426" y="1022"/>
                <a:ext cx="39" cy="53"/>
              </a:xfrm>
              <a:custGeom>
                <a:avLst/>
                <a:gdLst/>
                <a:ahLst/>
                <a:cxnLst>
                  <a:cxn ang="0">
                    <a:pos x="0" y="9"/>
                  </a:cxn>
                  <a:cxn ang="0">
                    <a:pos x="13" y="0"/>
                  </a:cxn>
                  <a:cxn ang="0">
                    <a:pos x="78" y="96"/>
                  </a:cxn>
                  <a:cxn ang="0">
                    <a:pos x="65" y="104"/>
                  </a:cxn>
                  <a:cxn ang="0">
                    <a:pos x="0" y="9"/>
                  </a:cxn>
                </a:cxnLst>
                <a:rect l="0" t="0" r="r" b="b"/>
                <a:pathLst>
                  <a:path w="78" h="104">
                    <a:moveTo>
                      <a:pt x="0" y="9"/>
                    </a:moveTo>
                    <a:lnTo>
                      <a:pt x="13" y="0"/>
                    </a:lnTo>
                    <a:lnTo>
                      <a:pt x="78" y="96"/>
                    </a:lnTo>
                    <a:lnTo>
                      <a:pt x="65" y="104"/>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5" name="Freeform 324"/>
              <p:cNvSpPr>
                <a:spLocks/>
              </p:cNvSpPr>
              <p:nvPr/>
            </p:nvSpPr>
            <p:spPr bwMode="auto">
              <a:xfrm>
                <a:off x="3459" y="1070"/>
                <a:ext cx="39" cy="51"/>
              </a:xfrm>
              <a:custGeom>
                <a:avLst/>
                <a:gdLst/>
                <a:ahLst/>
                <a:cxnLst>
                  <a:cxn ang="0">
                    <a:pos x="0" y="8"/>
                  </a:cxn>
                  <a:cxn ang="0">
                    <a:pos x="13" y="0"/>
                  </a:cxn>
                  <a:cxn ang="0">
                    <a:pos x="78" y="92"/>
                  </a:cxn>
                  <a:cxn ang="0">
                    <a:pos x="65" y="101"/>
                  </a:cxn>
                  <a:cxn ang="0">
                    <a:pos x="0" y="8"/>
                  </a:cxn>
                </a:cxnLst>
                <a:rect l="0" t="0" r="r" b="b"/>
                <a:pathLst>
                  <a:path w="78" h="101">
                    <a:moveTo>
                      <a:pt x="0" y="8"/>
                    </a:moveTo>
                    <a:lnTo>
                      <a:pt x="13" y="0"/>
                    </a:lnTo>
                    <a:lnTo>
                      <a:pt x="78" y="92"/>
                    </a:lnTo>
                    <a:lnTo>
                      <a:pt x="65" y="101"/>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6" name="Freeform 325"/>
              <p:cNvSpPr>
                <a:spLocks/>
              </p:cNvSpPr>
              <p:nvPr/>
            </p:nvSpPr>
            <p:spPr bwMode="auto">
              <a:xfrm>
                <a:off x="3491" y="1116"/>
                <a:ext cx="39" cy="51"/>
              </a:xfrm>
              <a:custGeom>
                <a:avLst/>
                <a:gdLst/>
                <a:ahLst/>
                <a:cxnLst>
                  <a:cxn ang="0">
                    <a:pos x="0" y="9"/>
                  </a:cxn>
                  <a:cxn ang="0">
                    <a:pos x="13" y="0"/>
                  </a:cxn>
                  <a:cxn ang="0">
                    <a:pos x="78" y="91"/>
                  </a:cxn>
                  <a:cxn ang="0">
                    <a:pos x="65" y="101"/>
                  </a:cxn>
                  <a:cxn ang="0">
                    <a:pos x="0" y="9"/>
                  </a:cxn>
                </a:cxnLst>
                <a:rect l="0" t="0" r="r" b="b"/>
                <a:pathLst>
                  <a:path w="78" h="101">
                    <a:moveTo>
                      <a:pt x="0" y="9"/>
                    </a:moveTo>
                    <a:lnTo>
                      <a:pt x="13" y="0"/>
                    </a:lnTo>
                    <a:lnTo>
                      <a:pt x="78" y="91"/>
                    </a:lnTo>
                    <a:lnTo>
                      <a:pt x="65" y="101"/>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7" name="Freeform 326"/>
              <p:cNvSpPr>
                <a:spLocks/>
              </p:cNvSpPr>
              <p:nvPr/>
            </p:nvSpPr>
            <p:spPr bwMode="auto">
              <a:xfrm>
                <a:off x="3524" y="1162"/>
                <a:ext cx="39" cy="49"/>
              </a:xfrm>
              <a:custGeom>
                <a:avLst/>
                <a:gdLst/>
                <a:ahLst/>
                <a:cxnLst>
                  <a:cxn ang="0">
                    <a:pos x="0" y="10"/>
                  </a:cxn>
                  <a:cxn ang="0">
                    <a:pos x="13" y="0"/>
                  </a:cxn>
                  <a:cxn ang="0">
                    <a:pos x="77" y="90"/>
                  </a:cxn>
                  <a:cxn ang="0">
                    <a:pos x="65" y="99"/>
                  </a:cxn>
                  <a:cxn ang="0">
                    <a:pos x="0" y="10"/>
                  </a:cxn>
                </a:cxnLst>
                <a:rect l="0" t="0" r="r" b="b"/>
                <a:pathLst>
                  <a:path w="77" h="99">
                    <a:moveTo>
                      <a:pt x="0" y="10"/>
                    </a:moveTo>
                    <a:lnTo>
                      <a:pt x="13" y="0"/>
                    </a:lnTo>
                    <a:lnTo>
                      <a:pt x="77" y="90"/>
                    </a:lnTo>
                    <a:lnTo>
                      <a:pt x="65" y="99"/>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8" name="Freeform 327"/>
              <p:cNvSpPr>
                <a:spLocks/>
              </p:cNvSpPr>
              <p:nvPr/>
            </p:nvSpPr>
            <p:spPr bwMode="auto">
              <a:xfrm>
                <a:off x="3556" y="1207"/>
                <a:ext cx="39" cy="48"/>
              </a:xfrm>
              <a:custGeom>
                <a:avLst/>
                <a:gdLst/>
                <a:ahLst/>
                <a:cxnLst>
                  <a:cxn ang="0">
                    <a:pos x="0" y="9"/>
                  </a:cxn>
                  <a:cxn ang="0">
                    <a:pos x="12" y="0"/>
                  </a:cxn>
                  <a:cxn ang="0">
                    <a:pos x="77" y="87"/>
                  </a:cxn>
                  <a:cxn ang="0">
                    <a:pos x="64" y="96"/>
                  </a:cxn>
                  <a:cxn ang="0">
                    <a:pos x="0" y="9"/>
                  </a:cxn>
                </a:cxnLst>
                <a:rect l="0" t="0" r="r" b="b"/>
                <a:pathLst>
                  <a:path w="77" h="96">
                    <a:moveTo>
                      <a:pt x="0" y="9"/>
                    </a:moveTo>
                    <a:lnTo>
                      <a:pt x="12" y="0"/>
                    </a:lnTo>
                    <a:lnTo>
                      <a:pt x="77" y="87"/>
                    </a:lnTo>
                    <a:lnTo>
                      <a:pt x="64" y="96"/>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9" name="Freeform 328"/>
              <p:cNvSpPr>
                <a:spLocks/>
              </p:cNvSpPr>
              <p:nvPr/>
            </p:nvSpPr>
            <p:spPr bwMode="auto">
              <a:xfrm>
                <a:off x="3589" y="1250"/>
                <a:ext cx="37" cy="48"/>
              </a:xfrm>
              <a:custGeom>
                <a:avLst/>
                <a:gdLst/>
                <a:ahLst/>
                <a:cxnLst>
                  <a:cxn ang="0">
                    <a:pos x="0" y="9"/>
                  </a:cxn>
                  <a:cxn ang="0">
                    <a:pos x="13" y="0"/>
                  </a:cxn>
                  <a:cxn ang="0">
                    <a:pos x="76" y="85"/>
                  </a:cxn>
                  <a:cxn ang="0">
                    <a:pos x="64" y="94"/>
                  </a:cxn>
                  <a:cxn ang="0">
                    <a:pos x="0" y="9"/>
                  </a:cxn>
                </a:cxnLst>
                <a:rect l="0" t="0" r="r" b="b"/>
                <a:pathLst>
                  <a:path w="76" h="94">
                    <a:moveTo>
                      <a:pt x="0" y="9"/>
                    </a:moveTo>
                    <a:lnTo>
                      <a:pt x="13" y="0"/>
                    </a:lnTo>
                    <a:lnTo>
                      <a:pt x="76" y="85"/>
                    </a:lnTo>
                    <a:lnTo>
                      <a:pt x="64" y="94"/>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0" name="Freeform 329"/>
              <p:cNvSpPr>
                <a:spLocks/>
              </p:cNvSpPr>
              <p:nvPr/>
            </p:nvSpPr>
            <p:spPr bwMode="auto">
              <a:xfrm>
                <a:off x="3620" y="1293"/>
                <a:ext cx="38" cy="47"/>
              </a:xfrm>
              <a:custGeom>
                <a:avLst/>
                <a:gdLst/>
                <a:ahLst/>
                <a:cxnLst>
                  <a:cxn ang="0">
                    <a:pos x="0" y="9"/>
                  </a:cxn>
                  <a:cxn ang="0">
                    <a:pos x="12" y="0"/>
                  </a:cxn>
                  <a:cxn ang="0">
                    <a:pos x="75" y="84"/>
                  </a:cxn>
                  <a:cxn ang="0">
                    <a:pos x="63" y="94"/>
                  </a:cxn>
                  <a:cxn ang="0">
                    <a:pos x="0" y="9"/>
                  </a:cxn>
                </a:cxnLst>
                <a:rect l="0" t="0" r="r" b="b"/>
                <a:pathLst>
                  <a:path w="75" h="94">
                    <a:moveTo>
                      <a:pt x="0" y="9"/>
                    </a:moveTo>
                    <a:lnTo>
                      <a:pt x="12" y="0"/>
                    </a:lnTo>
                    <a:lnTo>
                      <a:pt x="75" y="84"/>
                    </a:lnTo>
                    <a:lnTo>
                      <a:pt x="63" y="94"/>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1" name="Freeform 330"/>
              <p:cNvSpPr>
                <a:spLocks/>
              </p:cNvSpPr>
              <p:nvPr/>
            </p:nvSpPr>
            <p:spPr bwMode="auto">
              <a:xfrm>
                <a:off x="3652" y="1335"/>
                <a:ext cx="38" cy="45"/>
              </a:xfrm>
              <a:custGeom>
                <a:avLst/>
                <a:gdLst/>
                <a:ahLst/>
                <a:cxnLst>
                  <a:cxn ang="0">
                    <a:pos x="0" y="10"/>
                  </a:cxn>
                  <a:cxn ang="0">
                    <a:pos x="12" y="0"/>
                  </a:cxn>
                  <a:cxn ang="0">
                    <a:pos x="76" y="82"/>
                  </a:cxn>
                  <a:cxn ang="0">
                    <a:pos x="63" y="91"/>
                  </a:cxn>
                  <a:cxn ang="0">
                    <a:pos x="0" y="10"/>
                  </a:cxn>
                </a:cxnLst>
                <a:rect l="0" t="0" r="r" b="b"/>
                <a:pathLst>
                  <a:path w="76" h="91">
                    <a:moveTo>
                      <a:pt x="0" y="10"/>
                    </a:moveTo>
                    <a:lnTo>
                      <a:pt x="12" y="0"/>
                    </a:lnTo>
                    <a:lnTo>
                      <a:pt x="76" y="82"/>
                    </a:lnTo>
                    <a:lnTo>
                      <a:pt x="63" y="91"/>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2" name="Freeform 331"/>
              <p:cNvSpPr>
                <a:spLocks/>
              </p:cNvSpPr>
              <p:nvPr/>
            </p:nvSpPr>
            <p:spPr bwMode="auto">
              <a:xfrm>
                <a:off x="3684" y="1376"/>
                <a:ext cx="37" cy="45"/>
              </a:xfrm>
              <a:custGeom>
                <a:avLst/>
                <a:gdLst/>
                <a:ahLst/>
                <a:cxnLst>
                  <a:cxn ang="0">
                    <a:pos x="0" y="9"/>
                  </a:cxn>
                  <a:cxn ang="0">
                    <a:pos x="13" y="0"/>
                  </a:cxn>
                  <a:cxn ang="0">
                    <a:pos x="75" y="80"/>
                  </a:cxn>
                  <a:cxn ang="0">
                    <a:pos x="64" y="90"/>
                  </a:cxn>
                  <a:cxn ang="0">
                    <a:pos x="0" y="9"/>
                  </a:cxn>
                </a:cxnLst>
                <a:rect l="0" t="0" r="r" b="b"/>
                <a:pathLst>
                  <a:path w="75" h="90">
                    <a:moveTo>
                      <a:pt x="0" y="9"/>
                    </a:moveTo>
                    <a:lnTo>
                      <a:pt x="13" y="0"/>
                    </a:lnTo>
                    <a:lnTo>
                      <a:pt x="75" y="80"/>
                    </a:lnTo>
                    <a:lnTo>
                      <a:pt x="64" y="90"/>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3" name="Freeform 332"/>
              <p:cNvSpPr>
                <a:spLocks/>
              </p:cNvSpPr>
              <p:nvPr/>
            </p:nvSpPr>
            <p:spPr bwMode="auto">
              <a:xfrm>
                <a:off x="3715" y="1416"/>
                <a:ext cx="37" cy="44"/>
              </a:xfrm>
              <a:custGeom>
                <a:avLst/>
                <a:gdLst/>
                <a:ahLst/>
                <a:cxnLst>
                  <a:cxn ang="0">
                    <a:pos x="0" y="10"/>
                  </a:cxn>
                  <a:cxn ang="0">
                    <a:pos x="11" y="0"/>
                  </a:cxn>
                  <a:cxn ang="0">
                    <a:pos x="73" y="79"/>
                  </a:cxn>
                  <a:cxn ang="0">
                    <a:pos x="61" y="89"/>
                  </a:cxn>
                  <a:cxn ang="0">
                    <a:pos x="0" y="10"/>
                  </a:cxn>
                </a:cxnLst>
                <a:rect l="0" t="0" r="r" b="b"/>
                <a:pathLst>
                  <a:path w="73" h="89">
                    <a:moveTo>
                      <a:pt x="0" y="10"/>
                    </a:moveTo>
                    <a:lnTo>
                      <a:pt x="11" y="0"/>
                    </a:lnTo>
                    <a:lnTo>
                      <a:pt x="73" y="79"/>
                    </a:lnTo>
                    <a:lnTo>
                      <a:pt x="61" y="89"/>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4" name="Freeform 333"/>
              <p:cNvSpPr>
                <a:spLocks/>
              </p:cNvSpPr>
              <p:nvPr/>
            </p:nvSpPr>
            <p:spPr bwMode="auto">
              <a:xfrm>
                <a:off x="3746" y="1455"/>
                <a:ext cx="37" cy="44"/>
              </a:xfrm>
              <a:custGeom>
                <a:avLst/>
                <a:gdLst/>
                <a:ahLst/>
                <a:cxnLst>
                  <a:cxn ang="0">
                    <a:pos x="0" y="10"/>
                  </a:cxn>
                  <a:cxn ang="0">
                    <a:pos x="12" y="0"/>
                  </a:cxn>
                  <a:cxn ang="0">
                    <a:pos x="73" y="78"/>
                  </a:cxn>
                  <a:cxn ang="0">
                    <a:pos x="62" y="88"/>
                  </a:cxn>
                  <a:cxn ang="0">
                    <a:pos x="0" y="10"/>
                  </a:cxn>
                </a:cxnLst>
                <a:rect l="0" t="0" r="r" b="b"/>
                <a:pathLst>
                  <a:path w="73" h="88">
                    <a:moveTo>
                      <a:pt x="0" y="10"/>
                    </a:moveTo>
                    <a:lnTo>
                      <a:pt x="12" y="0"/>
                    </a:lnTo>
                    <a:lnTo>
                      <a:pt x="73" y="78"/>
                    </a:lnTo>
                    <a:lnTo>
                      <a:pt x="62" y="88"/>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5" name="Freeform 334"/>
              <p:cNvSpPr>
                <a:spLocks/>
              </p:cNvSpPr>
              <p:nvPr/>
            </p:nvSpPr>
            <p:spPr bwMode="auto">
              <a:xfrm>
                <a:off x="3777" y="1494"/>
                <a:ext cx="36" cy="43"/>
              </a:xfrm>
              <a:custGeom>
                <a:avLst/>
                <a:gdLst/>
                <a:ahLst/>
                <a:cxnLst>
                  <a:cxn ang="0">
                    <a:pos x="0" y="10"/>
                  </a:cxn>
                  <a:cxn ang="0">
                    <a:pos x="11" y="0"/>
                  </a:cxn>
                  <a:cxn ang="0">
                    <a:pos x="72" y="76"/>
                  </a:cxn>
                  <a:cxn ang="0">
                    <a:pos x="60" y="85"/>
                  </a:cxn>
                  <a:cxn ang="0">
                    <a:pos x="0" y="10"/>
                  </a:cxn>
                </a:cxnLst>
                <a:rect l="0" t="0" r="r" b="b"/>
                <a:pathLst>
                  <a:path w="72" h="85">
                    <a:moveTo>
                      <a:pt x="0" y="10"/>
                    </a:moveTo>
                    <a:lnTo>
                      <a:pt x="11" y="0"/>
                    </a:lnTo>
                    <a:lnTo>
                      <a:pt x="72" y="76"/>
                    </a:lnTo>
                    <a:lnTo>
                      <a:pt x="60" y="85"/>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6" name="Freeform 335"/>
              <p:cNvSpPr>
                <a:spLocks/>
              </p:cNvSpPr>
              <p:nvPr/>
            </p:nvSpPr>
            <p:spPr bwMode="auto">
              <a:xfrm>
                <a:off x="3807" y="1533"/>
                <a:ext cx="36" cy="42"/>
              </a:xfrm>
              <a:custGeom>
                <a:avLst/>
                <a:gdLst/>
                <a:ahLst/>
                <a:cxnLst>
                  <a:cxn ang="0">
                    <a:pos x="0" y="9"/>
                  </a:cxn>
                  <a:cxn ang="0">
                    <a:pos x="12" y="0"/>
                  </a:cxn>
                  <a:cxn ang="0">
                    <a:pos x="73" y="75"/>
                  </a:cxn>
                  <a:cxn ang="0">
                    <a:pos x="60" y="85"/>
                  </a:cxn>
                  <a:cxn ang="0">
                    <a:pos x="0" y="9"/>
                  </a:cxn>
                </a:cxnLst>
                <a:rect l="0" t="0" r="r" b="b"/>
                <a:pathLst>
                  <a:path w="73" h="85">
                    <a:moveTo>
                      <a:pt x="0" y="9"/>
                    </a:moveTo>
                    <a:lnTo>
                      <a:pt x="12" y="0"/>
                    </a:lnTo>
                    <a:lnTo>
                      <a:pt x="73" y="75"/>
                    </a:lnTo>
                    <a:lnTo>
                      <a:pt x="60" y="8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7" name="Freeform 336"/>
              <p:cNvSpPr>
                <a:spLocks/>
              </p:cNvSpPr>
              <p:nvPr/>
            </p:nvSpPr>
            <p:spPr bwMode="auto">
              <a:xfrm>
                <a:off x="3837" y="1570"/>
                <a:ext cx="36" cy="42"/>
              </a:xfrm>
              <a:custGeom>
                <a:avLst/>
                <a:gdLst/>
                <a:ahLst/>
                <a:cxnLst>
                  <a:cxn ang="0">
                    <a:pos x="0" y="10"/>
                  </a:cxn>
                  <a:cxn ang="0">
                    <a:pos x="13" y="0"/>
                  </a:cxn>
                  <a:cxn ang="0">
                    <a:pos x="71" y="73"/>
                  </a:cxn>
                  <a:cxn ang="0">
                    <a:pos x="59" y="83"/>
                  </a:cxn>
                  <a:cxn ang="0">
                    <a:pos x="0" y="10"/>
                  </a:cxn>
                </a:cxnLst>
                <a:rect l="0" t="0" r="r" b="b"/>
                <a:pathLst>
                  <a:path w="71" h="83">
                    <a:moveTo>
                      <a:pt x="0" y="10"/>
                    </a:moveTo>
                    <a:lnTo>
                      <a:pt x="13" y="0"/>
                    </a:lnTo>
                    <a:lnTo>
                      <a:pt x="71" y="73"/>
                    </a:lnTo>
                    <a:lnTo>
                      <a:pt x="59" y="83"/>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8" name="Freeform 337"/>
              <p:cNvSpPr>
                <a:spLocks/>
              </p:cNvSpPr>
              <p:nvPr/>
            </p:nvSpPr>
            <p:spPr bwMode="auto">
              <a:xfrm>
                <a:off x="3867" y="1607"/>
                <a:ext cx="35" cy="41"/>
              </a:xfrm>
              <a:custGeom>
                <a:avLst/>
                <a:gdLst/>
                <a:ahLst/>
                <a:cxnLst>
                  <a:cxn ang="0">
                    <a:pos x="0" y="10"/>
                  </a:cxn>
                  <a:cxn ang="0">
                    <a:pos x="12" y="0"/>
                  </a:cxn>
                  <a:cxn ang="0">
                    <a:pos x="71" y="73"/>
                  </a:cxn>
                  <a:cxn ang="0">
                    <a:pos x="59" y="82"/>
                  </a:cxn>
                  <a:cxn ang="0">
                    <a:pos x="0" y="10"/>
                  </a:cxn>
                </a:cxnLst>
                <a:rect l="0" t="0" r="r" b="b"/>
                <a:pathLst>
                  <a:path w="71" h="82">
                    <a:moveTo>
                      <a:pt x="0" y="10"/>
                    </a:moveTo>
                    <a:lnTo>
                      <a:pt x="12" y="0"/>
                    </a:lnTo>
                    <a:lnTo>
                      <a:pt x="71" y="73"/>
                    </a:lnTo>
                    <a:lnTo>
                      <a:pt x="59" y="82"/>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9" name="Freeform 338"/>
              <p:cNvSpPr>
                <a:spLocks/>
              </p:cNvSpPr>
              <p:nvPr/>
            </p:nvSpPr>
            <p:spPr bwMode="auto">
              <a:xfrm>
                <a:off x="3896" y="1643"/>
                <a:ext cx="35" cy="41"/>
              </a:xfrm>
              <a:custGeom>
                <a:avLst/>
                <a:gdLst/>
                <a:ahLst/>
                <a:cxnLst>
                  <a:cxn ang="0">
                    <a:pos x="0" y="9"/>
                  </a:cxn>
                  <a:cxn ang="0">
                    <a:pos x="12" y="0"/>
                  </a:cxn>
                  <a:cxn ang="0">
                    <a:pos x="69" y="72"/>
                  </a:cxn>
                  <a:cxn ang="0">
                    <a:pos x="58" y="82"/>
                  </a:cxn>
                  <a:cxn ang="0">
                    <a:pos x="0" y="9"/>
                  </a:cxn>
                </a:cxnLst>
                <a:rect l="0" t="0" r="r" b="b"/>
                <a:pathLst>
                  <a:path w="69" h="82">
                    <a:moveTo>
                      <a:pt x="0" y="9"/>
                    </a:moveTo>
                    <a:lnTo>
                      <a:pt x="12" y="0"/>
                    </a:lnTo>
                    <a:lnTo>
                      <a:pt x="69" y="72"/>
                    </a:lnTo>
                    <a:lnTo>
                      <a:pt x="58" y="82"/>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0" name="Freeform 339"/>
              <p:cNvSpPr>
                <a:spLocks/>
              </p:cNvSpPr>
              <p:nvPr/>
            </p:nvSpPr>
            <p:spPr bwMode="auto">
              <a:xfrm>
                <a:off x="3925" y="1679"/>
                <a:ext cx="34" cy="40"/>
              </a:xfrm>
              <a:custGeom>
                <a:avLst/>
                <a:gdLst/>
                <a:ahLst/>
                <a:cxnLst>
                  <a:cxn ang="0">
                    <a:pos x="0" y="10"/>
                  </a:cxn>
                  <a:cxn ang="0">
                    <a:pos x="11" y="0"/>
                  </a:cxn>
                  <a:cxn ang="0">
                    <a:pos x="68" y="71"/>
                  </a:cxn>
                  <a:cxn ang="0">
                    <a:pos x="56" y="80"/>
                  </a:cxn>
                  <a:cxn ang="0">
                    <a:pos x="0" y="10"/>
                  </a:cxn>
                </a:cxnLst>
                <a:rect l="0" t="0" r="r" b="b"/>
                <a:pathLst>
                  <a:path w="68" h="80">
                    <a:moveTo>
                      <a:pt x="0" y="10"/>
                    </a:moveTo>
                    <a:lnTo>
                      <a:pt x="11" y="0"/>
                    </a:lnTo>
                    <a:lnTo>
                      <a:pt x="68" y="71"/>
                    </a:lnTo>
                    <a:lnTo>
                      <a:pt x="56" y="80"/>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1" name="Freeform 340"/>
              <p:cNvSpPr>
                <a:spLocks/>
              </p:cNvSpPr>
              <p:nvPr/>
            </p:nvSpPr>
            <p:spPr bwMode="auto">
              <a:xfrm>
                <a:off x="3953" y="1714"/>
                <a:ext cx="34" cy="40"/>
              </a:xfrm>
              <a:custGeom>
                <a:avLst/>
                <a:gdLst/>
                <a:ahLst/>
                <a:cxnLst>
                  <a:cxn ang="0">
                    <a:pos x="0" y="9"/>
                  </a:cxn>
                  <a:cxn ang="0">
                    <a:pos x="12" y="0"/>
                  </a:cxn>
                  <a:cxn ang="0">
                    <a:pos x="67" y="69"/>
                  </a:cxn>
                  <a:cxn ang="0">
                    <a:pos x="55" y="79"/>
                  </a:cxn>
                  <a:cxn ang="0">
                    <a:pos x="0" y="9"/>
                  </a:cxn>
                </a:cxnLst>
                <a:rect l="0" t="0" r="r" b="b"/>
                <a:pathLst>
                  <a:path w="67" h="79">
                    <a:moveTo>
                      <a:pt x="0" y="9"/>
                    </a:moveTo>
                    <a:lnTo>
                      <a:pt x="12" y="0"/>
                    </a:lnTo>
                    <a:lnTo>
                      <a:pt x="67" y="69"/>
                    </a:lnTo>
                    <a:lnTo>
                      <a:pt x="55" y="79"/>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2" name="Freeform 341"/>
              <p:cNvSpPr>
                <a:spLocks/>
              </p:cNvSpPr>
              <p:nvPr/>
            </p:nvSpPr>
            <p:spPr bwMode="auto">
              <a:xfrm>
                <a:off x="3981" y="1749"/>
                <a:ext cx="33" cy="39"/>
              </a:xfrm>
              <a:custGeom>
                <a:avLst/>
                <a:gdLst/>
                <a:ahLst/>
                <a:cxnLst>
                  <a:cxn ang="0">
                    <a:pos x="0" y="10"/>
                  </a:cxn>
                  <a:cxn ang="0">
                    <a:pos x="12" y="0"/>
                  </a:cxn>
                  <a:cxn ang="0">
                    <a:pos x="67" y="68"/>
                  </a:cxn>
                  <a:cxn ang="0">
                    <a:pos x="55" y="78"/>
                  </a:cxn>
                  <a:cxn ang="0">
                    <a:pos x="0" y="10"/>
                  </a:cxn>
                </a:cxnLst>
                <a:rect l="0" t="0" r="r" b="b"/>
                <a:pathLst>
                  <a:path w="67" h="78">
                    <a:moveTo>
                      <a:pt x="0" y="10"/>
                    </a:moveTo>
                    <a:lnTo>
                      <a:pt x="12" y="0"/>
                    </a:lnTo>
                    <a:lnTo>
                      <a:pt x="67" y="68"/>
                    </a:lnTo>
                    <a:lnTo>
                      <a:pt x="55" y="78"/>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3" name="Freeform 342"/>
              <p:cNvSpPr>
                <a:spLocks/>
              </p:cNvSpPr>
              <p:nvPr/>
            </p:nvSpPr>
            <p:spPr bwMode="auto">
              <a:xfrm>
                <a:off x="4008" y="1783"/>
                <a:ext cx="33" cy="39"/>
              </a:xfrm>
              <a:custGeom>
                <a:avLst/>
                <a:gdLst/>
                <a:ahLst/>
                <a:cxnLst>
                  <a:cxn ang="0">
                    <a:pos x="0" y="10"/>
                  </a:cxn>
                  <a:cxn ang="0">
                    <a:pos x="12" y="0"/>
                  </a:cxn>
                  <a:cxn ang="0">
                    <a:pos x="65" y="69"/>
                  </a:cxn>
                  <a:cxn ang="0">
                    <a:pos x="53" y="78"/>
                  </a:cxn>
                  <a:cxn ang="0">
                    <a:pos x="0" y="10"/>
                  </a:cxn>
                </a:cxnLst>
                <a:rect l="0" t="0" r="r" b="b"/>
                <a:pathLst>
                  <a:path w="65" h="78">
                    <a:moveTo>
                      <a:pt x="0" y="10"/>
                    </a:moveTo>
                    <a:lnTo>
                      <a:pt x="12" y="0"/>
                    </a:lnTo>
                    <a:lnTo>
                      <a:pt x="65" y="69"/>
                    </a:lnTo>
                    <a:lnTo>
                      <a:pt x="53" y="78"/>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4" name="Freeform 343"/>
              <p:cNvSpPr>
                <a:spLocks/>
              </p:cNvSpPr>
              <p:nvPr/>
            </p:nvSpPr>
            <p:spPr bwMode="auto">
              <a:xfrm>
                <a:off x="4034" y="1818"/>
                <a:ext cx="33" cy="38"/>
              </a:xfrm>
              <a:custGeom>
                <a:avLst/>
                <a:gdLst/>
                <a:ahLst/>
                <a:cxnLst>
                  <a:cxn ang="0">
                    <a:pos x="0" y="9"/>
                  </a:cxn>
                  <a:cxn ang="0">
                    <a:pos x="12" y="0"/>
                  </a:cxn>
                  <a:cxn ang="0">
                    <a:pos x="64" y="68"/>
                  </a:cxn>
                  <a:cxn ang="0">
                    <a:pos x="52" y="77"/>
                  </a:cxn>
                  <a:cxn ang="0">
                    <a:pos x="0" y="9"/>
                  </a:cxn>
                </a:cxnLst>
                <a:rect l="0" t="0" r="r" b="b"/>
                <a:pathLst>
                  <a:path w="64" h="77">
                    <a:moveTo>
                      <a:pt x="0" y="9"/>
                    </a:moveTo>
                    <a:lnTo>
                      <a:pt x="12" y="0"/>
                    </a:lnTo>
                    <a:lnTo>
                      <a:pt x="64" y="68"/>
                    </a:lnTo>
                    <a:lnTo>
                      <a:pt x="52" y="77"/>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5" name="Freeform 344"/>
              <p:cNvSpPr>
                <a:spLocks/>
              </p:cNvSpPr>
              <p:nvPr/>
            </p:nvSpPr>
            <p:spPr bwMode="auto">
              <a:xfrm>
                <a:off x="4061" y="1852"/>
                <a:ext cx="31" cy="38"/>
              </a:xfrm>
              <a:custGeom>
                <a:avLst/>
                <a:gdLst/>
                <a:ahLst/>
                <a:cxnLst>
                  <a:cxn ang="0">
                    <a:pos x="0" y="9"/>
                  </a:cxn>
                  <a:cxn ang="0">
                    <a:pos x="12" y="0"/>
                  </a:cxn>
                  <a:cxn ang="0">
                    <a:pos x="64" y="67"/>
                  </a:cxn>
                  <a:cxn ang="0">
                    <a:pos x="51" y="77"/>
                  </a:cxn>
                  <a:cxn ang="0">
                    <a:pos x="0" y="9"/>
                  </a:cxn>
                </a:cxnLst>
                <a:rect l="0" t="0" r="r" b="b"/>
                <a:pathLst>
                  <a:path w="64" h="77">
                    <a:moveTo>
                      <a:pt x="0" y="9"/>
                    </a:moveTo>
                    <a:lnTo>
                      <a:pt x="12" y="0"/>
                    </a:lnTo>
                    <a:lnTo>
                      <a:pt x="64" y="67"/>
                    </a:lnTo>
                    <a:lnTo>
                      <a:pt x="51" y="77"/>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6" name="Freeform 345"/>
              <p:cNvSpPr>
                <a:spLocks/>
              </p:cNvSpPr>
              <p:nvPr/>
            </p:nvSpPr>
            <p:spPr bwMode="auto">
              <a:xfrm>
                <a:off x="4086" y="1885"/>
                <a:ext cx="31" cy="38"/>
              </a:xfrm>
              <a:custGeom>
                <a:avLst/>
                <a:gdLst/>
                <a:ahLst/>
                <a:cxnLst>
                  <a:cxn ang="0">
                    <a:pos x="0" y="10"/>
                  </a:cxn>
                  <a:cxn ang="0">
                    <a:pos x="13" y="0"/>
                  </a:cxn>
                  <a:cxn ang="0">
                    <a:pos x="61" y="67"/>
                  </a:cxn>
                  <a:cxn ang="0">
                    <a:pos x="49" y="77"/>
                  </a:cxn>
                  <a:cxn ang="0">
                    <a:pos x="0" y="10"/>
                  </a:cxn>
                </a:cxnLst>
                <a:rect l="0" t="0" r="r" b="b"/>
                <a:pathLst>
                  <a:path w="61" h="77">
                    <a:moveTo>
                      <a:pt x="0" y="10"/>
                    </a:moveTo>
                    <a:lnTo>
                      <a:pt x="13" y="0"/>
                    </a:lnTo>
                    <a:lnTo>
                      <a:pt x="61" y="67"/>
                    </a:lnTo>
                    <a:lnTo>
                      <a:pt x="49" y="77"/>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7" name="Freeform 346"/>
              <p:cNvSpPr>
                <a:spLocks/>
              </p:cNvSpPr>
              <p:nvPr/>
            </p:nvSpPr>
            <p:spPr bwMode="auto">
              <a:xfrm>
                <a:off x="4111" y="1918"/>
                <a:ext cx="30" cy="38"/>
              </a:xfrm>
              <a:custGeom>
                <a:avLst/>
                <a:gdLst/>
                <a:ahLst/>
                <a:cxnLst>
                  <a:cxn ang="0">
                    <a:pos x="0" y="10"/>
                  </a:cxn>
                  <a:cxn ang="0">
                    <a:pos x="12" y="0"/>
                  </a:cxn>
                  <a:cxn ang="0">
                    <a:pos x="61" y="66"/>
                  </a:cxn>
                  <a:cxn ang="0">
                    <a:pos x="48" y="75"/>
                  </a:cxn>
                  <a:cxn ang="0">
                    <a:pos x="0" y="10"/>
                  </a:cxn>
                </a:cxnLst>
                <a:rect l="0" t="0" r="r" b="b"/>
                <a:pathLst>
                  <a:path w="61" h="75">
                    <a:moveTo>
                      <a:pt x="0" y="10"/>
                    </a:moveTo>
                    <a:lnTo>
                      <a:pt x="12" y="0"/>
                    </a:lnTo>
                    <a:lnTo>
                      <a:pt x="61" y="66"/>
                    </a:lnTo>
                    <a:lnTo>
                      <a:pt x="48" y="75"/>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8" name="Freeform 347"/>
              <p:cNvSpPr>
                <a:spLocks/>
              </p:cNvSpPr>
              <p:nvPr/>
            </p:nvSpPr>
            <p:spPr bwMode="auto">
              <a:xfrm>
                <a:off x="4135" y="1952"/>
                <a:ext cx="30" cy="37"/>
              </a:xfrm>
              <a:custGeom>
                <a:avLst/>
                <a:gdLst/>
                <a:ahLst/>
                <a:cxnLst>
                  <a:cxn ang="0">
                    <a:pos x="0" y="9"/>
                  </a:cxn>
                  <a:cxn ang="0">
                    <a:pos x="13" y="0"/>
                  </a:cxn>
                  <a:cxn ang="0">
                    <a:pos x="60" y="67"/>
                  </a:cxn>
                  <a:cxn ang="0">
                    <a:pos x="47" y="75"/>
                  </a:cxn>
                  <a:cxn ang="0">
                    <a:pos x="0" y="9"/>
                  </a:cxn>
                </a:cxnLst>
                <a:rect l="0" t="0" r="r" b="b"/>
                <a:pathLst>
                  <a:path w="60" h="75">
                    <a:moveTo>
                      <a:pt x="0" y="9"/>
                    </a:moveTo>
                    <a:lnTo>
                      <a:pt x="13" y="0"/>
                    </a:lnTo>
                    <a:lnTo>
                      <a:pt x="60" y="67"/>
                    </a:lnTo>
                    <a:lnTo>
                      <a:pt x="47" y="7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9" name="Freeform 348"/>
              <p:cNvSpPr>
                <a:spLocks/>
              </p:cNvSpPr>
              <p:nvPr/>
            </p:nvSpPr>
            <p:spPr bwMode="auto">
              <a:xfrm>
                <a:off x="4158" y="1985"/>
                <a:ext cx="29" cy="37"/>
              </a:xfrm>
              <a:custGeom>
                <a:avLst/>
                <a:gdLst/>
                <a:ahLst/>
                <a:cxnLst>
                  <a:cxn ang="0">
                    <a:pos x="0" y="8"/>
                  </a:cxn>
                  <a:cxn ang="0">
                    <a:pos x="13" y="0"/>
                  </a:cxn>
                  <a:cxn ang="0">
                    <a:pos x="58" y="65"/>
                  </a:cxn>
                  <a:cxn ang="0">
                    <a:pos x="45" y="74"/>
                  </a:cxn>
                  <a:cxn ang="0">
                    <a:pos x="0" y="8"/>
                  </a:cxn>
                </a:cxnLst>
                <a:rect l="0" t="0" r="r" b="b"/>
                <a:pathLst>
                  <a:path w="58" h="74">
                    <a:moveTo>
                      <a:pt x="0" y="8"/>
                    </a:moveTo>
                    <a:lnTo>
                      <a:pt x="13" y="0"/>
                    </a:lnTo>
                    <a:lnTo>
                      <a:pt x="58" y="65"/>
                    </a:lnTo>
                    <a:lnTo>
                      <a:pt x="45" y="7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0" name="Freeform 349"/>
              <p:cNvSpPr>
                <a:spLocks/>
              </p:cNvSpPr>
              <p:nvPr/>
            </p:nvSpPr>
            <p:spPr bwMode="auto">
              <a:xfrm>
                <a:off x="4181" y="2018"/>
                <a:ext cx="28" cy="37"/>
              </a:xfrm>
              <a:custGeom>
                <a:avLst/>
                <a:gdLst/>
                <a:ahLst/>
                <a:cxnLst>
                  <a:cxn ang="0">
                    <a:pos x="0" y="9"/>
                  </a:cxn>
                  <a:cxn ang="0">
                    <a:pos x="13" y="0"/>
                  </a:cxn>
                  <a:cxn ang="0">
                    <a:pos x="57" y="66"/>
                  </a:cxn>
                  <a:cxn ang="0">
                    <a:pos x="44" y="75"/>
                  </a:cxn>
                  <a:cxn ang="0">
                    <a:pos x="0" y="9"/>
                  </a:cxn>
                </a:cxnLst>
                <a:rect l="0" t="0" r="r" b="b"/>
                <a:pathLst>
                  <a:path w="57" h="75">
                    <a:moveTo>
                      <a:pt x="0" y="9"/>
                    </a:moveTo>
                    <a:lnTo>
                      <a:pt x="13" y="0"/>
                    </a:lnTo>
                    <a:lnTo>
                      <a:pt x="57" y="66"/>
                    </a:lnTo>
                    <a:lnTo>
                      <a:pt x="44" y="7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1" name="Freeform 350"/>
              <p:cNvSpPr>
                <a:spLocks/>
              </p:cNvSpPr>
              <p:nvPr/>
            </p:nvSpPr>
            <p:spPr bwMode="auto">
              <a:xfrm>
                <a:off x="4202" y="2051"/>
                <a:ext cx="28" cy="37"/>
              </a:xfrm>
              <a:custGeom>
                <a:avLst/>
                <a:gdLst/>
                <a:ahLst/>
                <a:cxnLst>
                  <a:cxn ang="0">
                    <a:pos x="0" y="9"/>
                  </a:cxn>
                  <a:cxn ang="0">
                    <a:pos x="13" y="0"/>
                  </a:cxn>
                  <a:cxn ang="0">
                    <a:pos x="55" y="66"/>
                  </a:cxn>
                  <a:cxn ang="0">
                    <a:pos x="42" y="75"/>
                  </a:cxn>
                  <a:cxn ang="0">
                    <a:pos x="0" y="9"/>
                  </a:cxn>
                </a:cxnLst>
                <a:rect l="0" t="0" r="r" b="b"/>
                <a:pathLst>
                  <a:path w="55" h="75">
                    <a:moveTo>
                      <a:pt x="0" y="9"/>
                    </a:moveTo>
                    <a:lnTo>
                      <a:pt x="13" y="0"/>
                    </a:lnTo>
                    <a:lnTo>
                      <a:pt x="55" y="66"/>
                    </a:lnTo>
                    <a:lnTo>
                      <a:pt x="42" y="7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2" name="Freeform 351"/>
              <p:cNvSpPr>
                <a:spLocks/>
              </p:cNvSpPr>
              <p:nvPr/>
            </p:nvSpPr>
            <p:spPr bwMode="auto">
              <a:xfrm>
                <a:off x="4223" y="2083"/>
                <a:ext cx="27" cy="37"/>
              </a:xfrm>
              <a:custGeom>
                <a:avLst/>
                <a:gdLst/>
                <a:ahLst/>
                <a:cxnLst>
                  <a:cxn ang="0">
                    <a:pos x="0" y="9"/>
                  </a:cxn>
                  <a:cxn ang="0">
                    <a:pos x="13" y="0"/>
                  </a:cxn>
                  <a:cxn ang="0">
                    <a:pos x="53" y="65"/>
                  </a:cxn>
                  <a:cxn ang="0">
                    <a:pos x="41" y="73"/>
                  </a:cxn>
                  <a:cxn ang="0">
                    <a:pos x="0" y="9"/>
                  </a:cxn>
                </a:cxnLst>
                <a:rect l="0" t="0" r="r" b="b"/>
                <a:pathLst>
                  <a:path w="53" h="73">
                    <a:moveTo>
                      <a:pt x="0" y="9"/>
                    </a:moveTo>
                    <a:lnTo>
                      <a:pt x="13" y="0"/>
                    </a:lnTo>
                    <a:lnTo>
                      <a:pt x="53" y="65"/>
                    </a:lnTo>
                    <a:lnTo>
                      <a:pt x="41" y="73"/>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3" name="Freeform 352"/>
              <p:cNvSpPr>
                <a:spLocks/>
              </p:cNvSpPr>
              <p:nvPr/>
            </p:nvSpPr>
            <p:spPr bwMode="auto">
              <a:xfrm>
                <a:off x="4244" y="2116"/>
                <a:ext cx="26" cy="37"/>
              </a:xfrm>
              <a:custGeom>
                <a:avLst/>
                <a:gdLst/>
                <a:ahLst/>
                <a:cxnLst>
                  <a:cxn ang="0">
                    <a:pos x="0" y="8"/>
                  </a:cxn>
                  <a:cxn ang="0">
                    <a:pos x="12" y="0"/>
                  </a:cxn>
                  <a:cxn ang="0">
                    <a:pos x="51" y="67"/>
                  </a:cxn>
                  <a:cxn ang="0">
                    <a:pos x="38" y="74"/>
                  </a:cxn>
                  <a:cxn ang="0">
                    <a:pos x="0" y="8"/>
                  </a:cxn>
                </a:cxnLst>
                <a:rect l="0" t="0" r="r" b="b"/>
                <a:pathLst>
                  <a:path w="51" h="74">
                    <a:moveTo>
                      <a:pt x="0" y="8"/>
                    </a:moveTo>
                    <a:lnTo>
                      <a:pt x="12" y="0"/>
                    </a:lnTo>
                    <a:lnTo>
                      <a:pt x="51" y="67"/>
                    </a:lnTo>
                    <a:lnTo>
                      <a:pt x="38" y="7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4" name="Freeform 353"/>
              <p:cNvSpPr>
                <a:spLocks/>
              </p:cNvSpPr>
              <p:nvPr/>
            </p:nvSpPr>
            <p:spPr bwMode="auto">
              <a:xfrm>
                <a:off x="4263" y="2149"/>
                <a:ext cx="25" cy="37"/>
              </a:xfrm>
              <a:custGeom>
                <a:avLst/>
                <a:gdLst/>
                <a:ahLst/>
                <a:cxnLst>
                  <a:cxn ang="0">
                    <a:pos x="0" y="7"/>
                  </a:cxn>
                  <a:cxn ang="0">
                    <a:pos x="13" y="0"/>
                  </a:cxn>
                  <a:cxn ang="0">
                    <a:pos x="51" y="65"/>
                  </a:cxn>
                  <a:cxn ang="0">
                    <a:pos x="38" y="73"/>
                  </a:cxn>
                  <a:cxn ang="0">
                    <a:pos x="0" y="7"/>
                  </a:cxn>
                </a:cxnLst>
                <a:rect l="0" t="0" r="r" b="b"/>
                <a:pathLst>
                  <a:path w="51" h="73">
                    <a:moveTo>
                      <a:pt x="0" y="7"/>
                    </a:moveTo>
                    <a:lnTo>
                      <a:pt x="13" y="0"/>
                    </a:lnTo>
                    <a:lnTo>
                      <a:pt x="51" y="65"/>
                    </a:lnTo>
                    <a:lnTo>
                      <a:pt x="38" y="73"/>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5" name="Freeform 354"/>
              <p:cNvSpPr>
                <a:spLocks/>
              </p:cNvSpPr>
              <p:nvPr/>
            </p:nvSpPr>
            <p:spPr bwMode="auto">
              <a:xfrm>
                <a:off x="4282" y="2182"/>
                <a:ext cx="24" cy="37"/>
              </a:xfrm>
              <a:custGeom>
                <a:avLst/>
                <a:gdLst/>
                <a:ahLst/>
                <a:cxnLst>
                  <a:cxn ang="0">
                    <a:pos x="0" y="8"/>
                  </a:cxn>
                  <a:cxn ang="0">
                    <a:pos x="13" y="0"/>
                  </a:cxn>
                  <a:cxn ang="0">
                    <a:pos x="49" y="67"/>
                  </a:cxn>
                  <a:cxn ang="0">
                    <a:pos x="34" y="74"/>
                  </a:cxn>
                  <a:cxn ang="0">
                    <a:pos x="0" y="8"/>
                  </a:cxn>
                </a:cxnLst>
                <a:rect l="0" t="0" r="r" b="b"/>
                <a:pathLst>
                  <a:path w="49" h="74">
                    <a:moveTo>
                      <a:pt x="0" y="8"/>
                    </a:moveTo>
                    <a:lnTo>
                      <a:pt x="13" y="0"/>
                    </a:lnTo>
                    <a:lnTo>
                      <a:pt x="49" y="67"/>
                    </a:lnTo>
                    <a:lnTo>
                      <a:pt x="34" y="7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6" name="Freeform 355"/>
              <p:cNvSpPr>
                <a:spLocks/>
              </p:cNvSpPr>
              <p:nvPr/>
            </p:nvSpPr>
            <p:spPr bwMode="auto">
              <a:xfrm>
                <a:off x="4299" y="2216"/>
                <a:ext cx="24" cy="36"/>
              </a:xfrm>
              <a:custGeom>
                <a:avLst/>
                <a:gdLst/>
                <a:ahLst/>
                <a:cxnLst>
                  <a:cxn ang="0">
                    <a:pos x="0" y="7"/>
                  </a:cxn>
                  <a:cxn ang="0">
                    <a:pos x="15" y="0"/>
                  </a:cxn>
                  <a:cxn ang="0">
                    <a:pos x="48" y="67"/>
                  </a:cxn>
                  <a:cxn ang="0">
                    <a:pos x="33" y="73"/>
                  </a:cxn>
                  <a:cxn ang="0">
                    <a:pos x="0" y="7"/>
                  </a:cxn>
                </a:cxnLst>
                <a:rect l="0" t="0" r="r" b="b"/>
                <a:pathLst>
                  <a:path w="48" h="73">
                    <a:moveTo>
                      <a:pt x="0" y="7"/>
                    </a:moveTo>
                    <a:lnTo>
                      <a:pt x="15" y="0"/>
                    </a:lnTo>
                    <a:lnTo>
                      <a:pt x="48" y="67"/>
                    </a:lnTo>
                    <a:lnTo>
                      <a:pt x="33" y="73"/>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7" name="Freeform 356"/>
              <p:cNvSpPr>
                <a:spLocks/>
              </p:cNvSpPr>
              <p:nvPr/>
            </p:nvSpPr>
            <p:spPr bwMode="auto">
              <a:xfrm>
                <a:off x="4316" y="2249"/>
                <a:ext cx="23" cy="37"/>
              </a:xfrm>
              <a:custGeom>
                <a:avLst/>
                <a:gdLst/>
                <a:ahLst/>
                <a:cxnLst>
                  <a:cxn ang="0">
                    <a:pos x="0" y="6"/>
                  </a:cxn>
                  <a:cxn ang="0">
                    <a:pos x="15" y="0"/>
                  </a:cxn>
                  <a:cxn ang="0">
                    <a:pos x="46" y="67"/>
                  </a:cxn>
                  <a:cxn ang="0">
                    <a:pos x="33" y="73"/>
                  </a:cxn>
                  <a:cxn ang="0">
                    <a:pos x="0" y="6"/>
                  </a:cxn>
                </a:cxnLst>
                <a:rect l="0" t="0" r="r" b="b"/>
                <a:pathLst>
                  <a:path w="46" h="73">
                    <a:moveTo>
                      <a:pt x="0" y="6"/>
                    </a:moveTo>
                    <a:lnTo>
                      <a:pt x="15" y="0"/>
                    </a:lnTo>
                    <a:lnTo>
                      <a:pt x="46" y="67"/>
                    </a:lnTo>
                    <a:lnTo>
                      <a:pt x="33" y="73"/>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8" name="Freeform 357"/>
              <p:cNvSpPr>
                <a:spLocks/>
              </p:cNvSpPr>
              <p:nvPr/>
            </p:nvSpPr>
            <p:spPr bwMode="auto">
              <a:xfrm>
                <a:off x="4332" y="2282"/>
                <a:ext cx="22" cy="37"/>
              </a:xfrm>
              <a:custGeom>
                <a:avLst/>
                <a:gdLst/>
                <a:ahLst/>
                <a:cxnLst>
                  <a:cxn ang="0">
                    <a:pos x="0" y="6"/>
                  </a:cxn>
                  <a:cxn ang="0">
                    <a:pos x="13" y="0"/>
                  </a:cxn>
                  <a:cxn ang="0">
                    <a:pos x="43" y="67"/>
                  </a:cxn>
                  <a:cxn ang="0">
                    <a:pos x="29" y="73"/>
                  </a:cxn>
                  <a:cxn ang="0">
                    <a:pos x="0" y="6"/>
                  </a:cxn>
                </a:cxnLst>
                <a:rect l="0" t="0" r="r" b="b"/>
                <a:pathLst>
                  <a:path w="43" h="73">
                    <a:moveTo>
                      <a:pt x="0" y="6"/>
                    </a:moveTo>
                    <a:lnTo>
                      <a:pt x="13" y="0"/>
                    </a:lnTo>
                    <a:lnTo>
                      <a:pt x="43" y="67"/>
                    </a:lnTo>
                    <a:lnTo>
                      <a:pt x="29" y="73"/>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9" name="Freeform 358"/>
              <p:cNvSpPr>
                <a:spLocks/>
              </p:cNvSpPr>
              <p:nvPr/>
            </p:nvSpPr>
            <p:spPr bwMode="auto">
              <a:xfrm>
                <a:off x="4346" y="2316"/>
                <a:ext cx="21" cy="37"/>
              </a:xfrm>
              <a:custGeom>
                <a:avLst/>
                <a:gdLst/>
                <a:ahLst/>
                <a:cxnLst>
                  <a:cxn ang="0">
                    <a:pos x="0" y="6"/>
                  </a:cxn>
                  <a:cxn ang="0">
                    <a:pos x="14" y="0"/>
                  </a:cxn>
                  <a:cxn ang="0">
                    <a:pos x="42" y="69"/>
                  </a:cxn>
                  <a:cxn ang="0">
                    <a:pos x="27" y="75"/>
                  </a:cxn>
                  <a:cxn ang="0">
                    <a:pos x="0" y="6"/>
                  </a:cxn>
                </a:cxnLst>
                <a:rect l="0" t="0" r="r" b="b"/>
                <a:pathLst>
                  <a:path w="42" h="75">
                    <a:moveTo>
                      <a:pt x="0" y="6"/>
                    </a:moveTo>
                    <a:lnTo>
                      <a:pt x="14" y="0"/>
                    </a:lnTo>
                    <a:lnTo>
                      <a:pt x="42" y="69"/>
                    </a:lnTo>
                    <a:lnTo>
                      <a:pt x="27" y="75"/>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0" name="Freeform 359"/>
              <p:cNvSpPr>
                <a:spLocks/>
              </p:cNvSpPr>
              <p:nvPr/>
            </p:nvSpPr>
            <p:spPr bwMode="auto">
              <a:xfrm>
                <a:off x="4360" y="2351"/>
                <a:ext cx="20" cy="36"/>
              </a:xfrm>
              <a:custGeom>
                <a:avLst/>
                <a:gdLst/>
                <a:ahLst/>
                <a:cxnLst>
                  <a:cxn ang="0">
                    <a:pos x="0" y="6"/>
                  </a:cxn>
                  <a:cxn ang="0">
                    <a:pos x="15" y="0"/>
                  </a:cxn>
                  <a:cxn ang="0">
                    <a:pos x="40" y="69"/>
                  </a:cxn>
                  <a:cxn ang="0">
                    <a:pos x="25" y="74"/>
                  </a:cxn>
                  <a:cxn ang="0">
                    <a:pos x="0" y="6"/>
                  </a:cxn>
                </a:cxnLst>
                <a:rect l="0" t="0" r="r" b="b"/>
                <a:pathLst>
                  <a:path w="40" h="74">
                    <a:moveTo>
                      <a:pt x="0" y="6"/>
                    </a:moveTo>
                    <a:lnTo>
                      <a:pt x="15" y="0"/>
                    </a:lnTo>
                    <a:lnTo>
                      <a:pt x="40" y="69"/>
                    </a:lnTo>
                    <a:lnTo>
                      <a:pt x="25" y="74"/>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1" name="Freeform 360"/>
              <p:cNvSpPr>
                <a:spLocks/>
              </p:cNvSpPr>
              <p:nvPr/>
            </p:nvSpPr>
            <p:spPr bwMode="auto">
              <a:xfrm>
                <a:off x="4372" y="2385"/>
                <a:ext cx="19" cy="37"/>
              </a:xfrm>
              <a:custGeom>
                <a:avLst/>
                <a:gdLst/>
                <a:ahLst/>
                <a:cxnLst>
                  <a:cxn ang="0">
                    <a:pos x="0" y="5"/>
                  </a:cxn>
                  <a:cxn ang="0">
                    <a:pos x="15" y="0"/>
                  </a:cxn>
                  <a:cxn ang="0">
                    <a:pos x="38" y="69"/>
                  </a:cxn>
                  <a:cxn ang="0">
                    <a:pos x="23" y="75"/>
                  </a:cxn>
                  <a:cxn ang="0">
                    <a:pos x="0" y="5"/>
                  </a:cxn>
                </a:cxnLst>
                <a:rect l="0" t="0" r="r" b="b"/>
                <a:pathLst>
                  <a:path w="38" h="75">
                    <a:moveTo>
                      <a:pt x="0" y="5"/>
                    </a:moveTo>
                    <a:lnTo>
                      <a:pt x="15" y="0"/>
                    </a:lnTo>
                    <a:lnTo>
                      <a:pt x="38" y="69"/>
                    </a:lnTo>
                    <a:lnTo>
                      <a:pt x="23" y="75"/>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2" name="Freeform 361"/>
              <p:cNvSpPr>
                <a:spLocks/>
              </p:cNvSpPr>
              <p:nvPr/>
            </p:nvSpPr>
            <p:spPr bwMode="auto">
              <a:xfrm>
                <a:off x="4384" y="2420"/>
                <a:ext cx="18" cy="37"/>
              </a:xfrm>
              <a:custGeom>
                <a:avLst/>
                <a:gdLst/>
                <a:ahLst/>
                <a:cxnLst>
                  <a:cxn ang="0">
                    <a:pos x="0" y="6"/>
                  </a:cxn>
                  <a:cxn ang="0">
                    <a:pos x="15" y="0"/>
                  </a:cxn>
                  <a:cxn ang="0">
                    <a:pos x="36" y="71"/>
                  </a:cxn>
                  <a:cxn ang="0">
                    <a:pos x="21" y="76"/>
                  </a:cxn>
                  <a:cxn ang="0">
                    <a:pos x="0" y="6"/>
                  </a:cxn>
                </a:cxnLst>
                <a:rect l="0" t="0" r="r" b="b"/>
                <a:pathLst>
                  <a:path w="36" h="76">
                    <a:moveTo>
                      <a:pt x="0" y="6"/>
                    </a:moveTo>
                    <a:lnTo>
                      <a:pt x="15" y="0"/>
                    </a:lnTo>
                    <a:lnTo>
                      <a:pt x="36" y="71"/>
                    </a:lnTo>
                    <a:lnTo>
                      <a:pt x="21" y="76"/>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3" name="Freeform 362"/>
              <p:cNvSpPr>
                <a:spLocks/>
              </p:cNvSpPr>
              <p:nvPr/>
            </p:nvSpPr>
            <p:spPr bwMode="auto">
              <a:xfrm>
                <a:off x="4395" y="2455"/>
                <a:ext cx="16" cy="38"/>
              </a:xfrm>
              <a:custGeom>
                <a:avLst/>
                <a:gdLst/>
                <a:ahLst/>
                <a:cxnLst>
                  <a:cxn ang="0">
                    <a:pos x="0" y="5"/>
                  </a:cxn>
                  <a:cxn ang="0">
                    <a:pos x="15" y="0"/>
                  </a:cxn>
                  <a:cxn ang="0">
                    <a:pos x="34" y="71"/>
                  </a:cxn>
                  <a:cxn ang="0">
                    <a:pos x="19" y="76"/>
                  </a:cxn>
                  <a:cxn ang="0">
                    <a:pos x="0" y="5"/>
                  </a:cxn>
                </a:cxnLst>
                <a:rect l="0" t="0" r="r" b="b"/>
                <a:pathLst>
                  <a:path w="34" h="76">
                    <a:moveTo>
                      <a:pt x="0" y="5"/>
                    </a:moveTo>
                    <a:lnTo>
                      <a:pt x="15" y="0"/>
                    </a:lnTo>
                    <a:lnTo>
                      <a:pt x="34" y="71"/>
                    </a:lnTo>
                    <a:lnTo>
                      <a:pt x="19" y="76"/>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4" name="Freeform 363"/>
              <p:cNvSpPr>
                <a:spLocks/>
              </p:cNvSpPr>
              <p:nvPr/>
            </p:nvSpPr>
            <p:spPr bwMode="auto">
              <a:xfrm>
                <a:off x="4404" y="2491"/>
                <a:ext cx="16" cy="37"/>
              </a:xfrm>
              <a:custGeom>
                <a:avLst/>
                <a:gdLst/>
                <a:ahLst/>
                <a:cxnLst>
                  <a:cxn ang="0">
                    <a:pos x="0" y="5"/>
                  </a:cxn>
                  <a:cxn ang="0">
                    <a:pos x="15" y="0"/>
                  </a:cxn>
                  <a:cxn ang="0">
                    <a:pos x="31" y="74"/>
                  </a:cxn>
                  <a:cxn ang="0">
                    <a:pos x="17" y="76"/>
                  </a:cxn>
                  <a:cxn ang="0">
                    <a:pos x="0" y="5"/>
                  </a:cxn>
                </a:cxnLst>
                <a:rect l="0" t="0" r="r" b="b"/>
                <a:pathLst>
                  <a:path w="31" h="76">
                    <a:moveTo>
                      <a:pt x="0" y="5"/>
                    </a:moveTo>
                    <a:lnTo>
                      <a:pt x="15" y="0"/>
                    </a:lnTo>
                    <a:lnTo>
                      <a:pt x="31" y="74"/>
                    </a:lnTo>
                    <a:lnTo>
                      <a:pt x="17" y="76"/>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5" name="Freeform 364"/>
              <p:cNvSpPr>
                <a:spLocks/>
              </p:cNvSpPr>
              <p:nvPr/>
            </p:nvSpPr>
            <p:spPr bwMode="auto">
              <a:xfrm>
                <a:off x="4412" y="2527"/>
                <a:ext cx="15" cy="38"/>
              </a:xfrm>
              <a:custGeom>
                <a:avLst/>
                <a:gdLst/>
                <a:ahLst/>
                <a:cxnLst>
                  <a:cxn ang="0">
                    <a:pos x="0" y="2"/>
                  </a:cxn>
                  <a:cxn ang="0">
                    <a:pos x="14" y="0"/>
                  </a:cxn>
                  <a:cxn ang="0">
                    <a:pos x="29" y="73"/>
                  </a:cxn>
                  <a:cxn ang="0">
                    <a:pos x="13" y="75"/>
                  </a:cxn>
                  <a:cxn ang="0">
                    <a:pos x="0" y="2"/>
                  </a:cxn>
                </a:cxnLst>
                <a:rect l="0" t="0" r="r" b="b"/>
                <a:pathLst>
                  <a:path w="29" h="75">
                    <a:moveTo>
                      <a:pt x="0" y="2"/>
                    </a:moveTo>
                    <a:lnTo>
                      <a:pt x="14" y="0"/>
                    </a:lnTo>
                    <a:lnTo>
                      <a:pt x="29" y="73"/>
                    </a:lnTo>
                    <a:lnTo>
                      <a:pt x="13" y="75"/>
                    </a:lnTo>
                    <a:lnTo>
                      <a:pt x="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6" name="Freeform 365"/>
              <p:cNvSpPr>
                <a:spLocks/>
              </p:cNvSpPr>
              <p:nvPr/>
            </p:nvSpPr>
            <p:spPr bwMode="auto">
              <a:xfrm>
                <a:off x="4419" y="2564"/>
                <a:ext cx="13" cy="38"/>
              </a:xfrm>
              <a:custGeom>
                <a:avLst/>
                <a:gdLst/>
                <a:ahLst/>
                <a:cxnLst>
                  <a:cxn ang="0">
                    <a:pos x="0" y="2"/>
                  </a:cxn>
                  <a:cxn ang="0">
                    <a:pos x="16" y="0"/>
                  </a:cxn>
                  <a:cxn ang="0">
                    <a:pos x="27" y="74"/>
                  </a:cxn>
                  <a:cxn ang="0">
                    <a:pos x="12" y="77"/>
                  </a:cxn>
                  <a:cxn ang="0">
                    <a:pos x="0" y="2"/>
                  </a:cxn>
                </a:cxnLst>
                <a:rect l="0" t="0" r="r" b="b"/>
                <a:pathLst>
                  <a:path w="27" h="77">
                    <a:moveTo>
                      <a:pt x="0" y="2"/>
                    </a:moveTo>
                    <a:lnTo>
                      <a:pt x="16" y="0"/>
                    </a:lnTo>
                    <a:lnTo>
                      <a:pt x="27" y="74"/>
                    </a:lnTo>
                    <a:lnTo>
                      <a:pt x="12" y="77"/>
                    </a:lnTo>
                    <a:lnTo>
                      <a:pt x="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7" name="Freeform 366"/>
              <p:cNvSpPr>
                <a:spLocks/>
              </p:cNvSpPr>
              <p:nvPr/>
            </p:nvSpPr>
            <p:spPr bwMode="auto">
              <a:xfrm>
                <a:off x="4425" y="2601"/>
                <a:ext cx="12" cy="39"/>
              </a:xfrm>
              <a:custGeom>
                <a:avLst/>
                <a:gdLst/>
                <a:ahLst/>
                <a:cxnLst>
                  <a:cxn ang="0">
                    <a:pos x="0" y="3"/>
                  </a:cxn>
                  <a:cxn ang="0">
                    <a:pos x="15" y="0"/>
                  </a:cxn>
                  <a:cxn ang="0">
                    <a:pos x="25" y="76"/>
                  </a:cxn>
                  <a:cxn ang="0">
                    <a:pos x="9" y="78"/>
                  </a:cxn>
                  <a:cxn ang="0">
                    <a:pos x="0" y="3"/>
                  </a:cxn>
                </a:cxnLst>
                <a:rect l="0" t="0" r="r" b="b"/>
                <a:pathLst>
                  <a:path w="25" h="78">
                    <a:moveTo>
                      <a:pt x="0" y="3"/>
                    </a:moveTo>
                    <a:lnTo>
                      <a:pt x="15" y="0"/>
                    </a:lnTo>
                    <a:lnTo>
                      <a:pt x="25" y="76"/>
                    </a:lnTo>
                    <a:lnTo>
                      <a:pt x="9" y="78"/>
                    </a:lnTo>
                    <a:lnTo>
                      <a:pt x="0" y="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8" name="Freeform 367"/>
              <p:cNvSpPr>
                <a:spLocks/>
              </p:cNvSpPr>
              <p:nvPr/>
            </p:nvSpPr>
            <p:spPr bwMode="auto">
              <a:xfrm>
                <a:off x="4430" y="2639"/>
                <a:ext cx="9" cy="20"/>
              </a:xfrm>
              <a:custGeom>
                <a:avLst/>
                <a:gdLst/>
                <a:ahLst/>
                <a:cxnLst>
                  <a:cxn ang="0">
                    <a:pos x="0" y="2"/>
                  </a:cxn>
                  <a:cxn ang="0">
                    <a:pos x="16" y="0"/>
                  </a:cxn>
                  <a:cxn ang="0">
                    <a:pos x="19" y="39"/>
                  </a:cxn>
                  <a:cxn ang="0">
                    <a:pos x="4" y="40"/>
                  </a:cxn>
                  <a:cxn ang="0">
                    <a:pos x="0" y="2"/>
                  </a:cxn>
                </a:cxnLst>
                <a:rect l="0" t="0" r="r" b="b"/>
                <a:pathLst>
                  <a:path w="19" h="40">
                    <a:moveTo>
                      <a:pt x="0" y="2"/>
                    </a:moveTo>
                    <a:lnTo>
                      <a:pt x="16" y="0"/>
                    </a:lnTo>
                    <a:lnTo>
                      <a:pt x="19" y="39"/>
                    </a:lnTo>
                    <a:lnTo>
                      <a:pt x="4" y="40"/>
                    </a:lnTo>
                    <a:lnTo>
                      <a:pt x="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9" name="Freeform 368"/>
              <p:cNvSpPr>
                <a:spLocks/>
              </p:cNvSpPr>
              <p:nvPr/>
            </p:nvSpPr>
            <p:spPr bwMode="auto">
              <a:xfrm>
                <a:off x="4431" y="2658"/>
                <a:ext cx="10" cy="20"/>
              </a:xfrm>
              <a:custGeom>
                <a:avLst/>
                <a:gdLst/>
                <a:ahLst/>
                <a:cxnLst>
                  <a:cxn ang="0">
                    <a:pos x="0" y="1"/>
                  </a:cxn>
                  <a:cxn ang="0">
                    <a:pos x="15" y="0"/>
                  </a:cxn>
                  <a:cxn ang="0">
                    <a:pos x="19" y="39"/>
                  </a:cxn>
                  <a:cxn ang="0">
                    <a:pos x="3" y="40"/>
                  </a:cxn>
                  <a:cxn ang="0">
                    <a:pos x="0" y="1"/>
                  </a:cxn>
                </a:cxnLst>
                <a:rect l="0" t="0" r="r" b="b"/>
                <a:pathLst>
                  <a:path w="19" h="40">
                    <a:moveTo>
                      <a:pt x="0" y="1"/>
                    </a:moveTo>
                    <a:lnTo>
                      <a:pt x="15" y="0"/>
                    </a:lnTo>
                    <a:lnTo>
                      <a:pt x="19" y="39"/>
                    </a:lnTo>
                    <a:lnTo>
                      <a:pt x="3" y="40"/>
                    </a:lnTo>
                    <a:lnTo>
                      <a:pt x="0" y="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0" name="Freeform 369"/>
              <p:cNvSpPr>
                <a:spLocks/>
              </p:cNvSpPr>
              <p:nvPr/>
            </p:nvSpPr>
            <p:spPr bwMode="auto">
              <a:xfrm>
                <a:off x="4433" y="2678"/>
                <a:ext cx="9" cy="20"/>
              </a:xfrm>
              <a:custGeom>
                <a:avLst/>
                <a:gdLst/>
                <a:ahLst/>
                <a:cxnLst>
                  <a:cxn ang="0">
                    <a:pos x="0" y="1"/>
                  </a:cxn>
                  <a:cxn ang="0">
                    <a:pos x="16" y="0"/>
                  </a:cxn>
                  <a:cxn ang="0">
                    <a:pos x="18" y="39"/>
                  </a:cxn>
                  <a:cxn ang="0">
                    <a:pos x="2" y="40"/>
                  </a:cxn>
                  <a:cxn ang="0">
                    <a:pos x="0" y="1"/>
                  </a:cxn>
                </a:cxnLst>
                <a:rect l="0" t="0" r="r" b="b"/>
                <a:pathLst>
                  <a:path w="18" h="40">
                    <a:moveTo>
                      <a:pt x="0" y="1"/>
                    </a:moveTo>
                    <a:lnTo>
                      <a:pt x="16" y="0"/>
                    </a:lnTo>
                    <a:lnTo>
                      <a:pt x="18" y="39"/>
                    </a:lnTo>
                    <a:lnTo>
                      <a:pt x="2" y="40"/>
                    </a:lnTo>
                    <a:lnTo>
                      <a:pt x="0" y="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1" name="Freeform 370"/>
              <p:cNvSpPr>
                <a:spLocks/>
              </p:cNvSpPr>
              <p:nvPr/>
            </p:nvSpPr>
            <p:spPr bwMode="auto">
              <a:xfrm>
                <a:off x="4434" y="2697"/>
                <a:ext cx="8" cy="20"/>
              </a:xfrm>
              <a:custGeom>
                <a:avLst/>
                <a:gdLst/>
                <a:ahLst/>
                <a:cxnLst>
                  <a:cxn ang="0">
                    <a:pos x="0" y="1"/>
                  </a:cxn>
                  <a:cxn ang="0">
                    <a:pos x="16" y="0"/>
                  </a:cxn>
                  <a:cxn ang="0">
                    <a:pos x="17" y="40"/>
                  </a:cxn>
                  <a:cxn ang="0">
                    <a:pos x="1" y="40"/>
                  </a:cxn>
                  <a:cxn ang="0">
                    <a:pos x="0" y="1"/>
                  </a:cxn>
                </a:cxnLst>
                <a:rect l="0" t="0" r="r" b="b"/>
                <a:pathLst>
                  <a:path w="17" h="40">
                    <a:moveTo>
                      <a:pt x="0" y="1"/>
                    </a:moveTo>
                    <a:lnTo>
                      <a:pt x="16" y="0"/>
                    </a:lnTo>
                    <a:lnTo>
                      <a:pt x="17" y="40"/>
                    </a:lnTo>
                    <a:lnTo>
                      <a:pt x="1" y="40"/>
                    </a:lnTo>
                    <a:lnTo>
                      <a:pt x="0" y="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2" name="Freeform 371"/>
              <p:cNvSpPr>
                <a:spLocks/>
              </p:cNvSpPr>
              <p:nvPr/>
            </p:nvSpPr>
            <p:spPr bwMode="auto">
              <a:xfrm>
                <a:off x="4435" y="2717"/>
                <a:ext cx="8" cy="20"/>
              </a:xfrm>
              <a:custGeom>
                <a:avLst/>
                <a:gdLst/>
                <a:ahLst/>
                <a:cxnLst>
                  <a:cxn ang="0">
                    <a:pos x="0" y="0"/>
                  </a:cxn>
                  <a:cxn ang="0">
                    <a:pos x="16" y="0"/>
                  </a:cxn>
                  <a:cxn ang="0">
                    <a:pos x="17" y="40"/>
                  </a:cxn>
                  <a:cxn ang="0">
                    <a:pos x="1" y="40"/>
                  </a:cxn>
                  <a:cxn ang="0">
                    <a:pos x="0" y="0"/>
                  </a:cxn>
                </a:cxnLst>
                <a:rect l="0" t="0" r="r" b="b"/>
                <a:pathLst>
                  <a:path w="17" h="40">
                    <a:moveTo>
                      <a:pt x="0" y="0"/>
                    </a:moveTo>
                    <a:lnTo>
                      <a:pt x="16" y="0"/>
                    </a:lnTo>
                    <a:lnTo>
                      <a:pt x="17" y="40"/>
                    </a:lnTo>
                    <a:lnTo>
                      <a:pt x="1" y="40"/>
                    </a:lnTo>
                    <a:lnTo>
                      <a:pt x="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3" name="Freeform 372"/>
              <p:cNvSpPr>
                <a:spLocks/>
              </p:cNvSpPr>
              <p:nvPr/>
            </p:nvSpPr>
            <p:spPr bwMode="auto">
              <a:xfrm>
                <a:off x="4435" y="2737"/>
                <a:ext cx="8" cy="20"/>
              </a:xfrm>
              <a:custGeom>
                <a:avLst/>
                <a:gdLst/>
                <a:ahLst/>
                <a:cxnLst>
                  <a:cxn ang="0">
                    <a:pos x="0" y="0"/>
                  </a:cxn>
                  <a:cxn ang="0">
                    <a:pos x="16" y="0"/>
                  </a:cxn>
                  <a:cxn ang="0">
                    <a:pos x="16" y="40"/>
                  </a:cxn>
                  <a:cxn ang="0">
                    <a:pos x="2" y="40"/>
                  </a:cxn>
                  <a:cxn ang="0">
                    <a:pos x="0" y="0"/>
                  </a:cxn>
                </a:cxnLst>
                <a:rect l="0" t="0" r="r" b="b"/>
                <a:pathLst>
                  <a:path w="16" h="40">
                    <a:moveTo>
                      <a:pt x="0" y="0"/>
                    </a:moveTo>
                    <a:lnTo>
                      <a:pt x="16" y="0"/>
                    </a:lnTo>
                    <a:lnTo>
                      <a:pt x="16" y="40"/>
                    </a:lnTo>
                    <a:lnTo>
                      <a:pt x="2" y="40"/>
                    </a:lnTo>
                    <a:lnTo>
                      <a:pt x="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4" name="Freeform 373"/>
              <p:cNvSpPr>
                <a:spLocks/>
              </p:cNvSpPr>
              <p:nvPr/>
            </p:nvSpPr>
            <p:spPr bwMode="auto">
              <a:xfrm>
                <a:off x="4435" y="2757"/>
                <a:ext cx="8" cy="41"/>
              </a:xfrm>
              <a:custGeom>
                <a:avLst/>
                <a:gdLst/>
                <a:ahLst/>
                <a:cxnLst>
                  <a:cxn ang="0">
                    <a:pos x="2" y="0"/>
                  </a:cxn>
                  <a:cxn ang="0">
                    <a:pos x="16" y="0"/>
                  </a:cxn>
                  <a:cxn ang="0">
                    <a:pos x="16" y="81"/>
                  </a:cxn>
                  <a:cxn ang="0">
                    <a:pos x="0" y="80"/>
                  </a:cxn>
                  <a:cxn ang="0">
                    <a:pos x="2" y="0"/>
                  </a:cxn>
                </a:cxnLst>
                <a:rect l="0" t="0" r="r" b="b"/>
                <a:pathLst>
                  <a:path w="16" h="81">
                    <a:moveTo>
                      <a:pt x="2" y="0"/>
                    </a:moveTo>
                    <a:lnTo>
                      <a:pt x="16" y="0"/>
                    </a:lnTo>
                    <a:lnTo>
                      <a:pt x="16" y="81"/>
                    </a:lnTo>
                    <a:lnTo>
                      <a:pt x="0" y="80"/>
                    </a:lnTo>
                    <a:lnTo>
                      <a:pt x="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5" name="Freeform 374"/>
              <p:cNvSpPr>
                <a:spLocks/>
              </p:cNvSpPr>
              <p:nvPr/>
            </p:nvSpPr>
            <p:spPr bwMode="auto">
              <a:xfrm>
                <a:off x="4434" y="2797"/>
                <a:ext cx="9" cy="41"/>
              </a:xfrm>
              <a:custGeom>
                <a:avLst/>
                <a:gdLst/>
                <a:ahLst/>
                <a:cxnLst>
                  <a:cxn ang="0">
                    <a:pos x="3" y="0"/>
                  </a:cxn>
                  <a:cxn ang="0">
                    <a:pos x="19" y="1"/>
                  </a:cxn>
                  <a:cxn ang="0">
                    <a:pos x="16" y="81"/>
                  </a:cxn>
                  <a:cxn ang="0">
                    <a:pos x="0" y="80"/>
                  </a:cxn>
                  <a:cxn ang="0">
                    <a:pos x="3" y="0"/>
                  </a:cxn>
                </a:cxnLst>
                <a:rect l="0" t="0" r="r" b="b"/>
                <a:pathLst>
                  <a:path w="19" h="81">
                    <a:moveTo>
                      <a:pt x="3" y="0"/>
                    </a:moveTo>
                    <a:lnTo>
                      <a:pt x="19" y="1"/>
                    </a:lnTo>
                    <a:lnTo>
                      <a:pt x="16" y="81"/>
                    </a:lnTo>
                    <a:lnTo>
                      <a:pt x="0" y="80"/>
                    </a:lnTo>
                    <a:lnTo>
                      <a:pt x="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6" name="Freeform 375"/>
              <p:cNvSpPr>
                <a:spLocks/>
              </p:cNvSpPr>
              <p:nvPr/>
            </p:nvSpPr>
            <p:spPr bwMode="auto">
              <a:xfrm>
                <a:off x="4431" y="2837"/>
                <a:ext cx="10" cy="40"/>
              </a:xfrm>
              <a:custGeom>
                <a:avLst/>
                <a:gdLst/>
                <a:ahLst/>
                <a:cxnLst>
                  <a:cxn ang="0">
                    <a:pos x="5" y="0"/>
                  </a:cxn>
                  <a:cxn ang="0">
                    <a:pos x="21" y="1"/>
                  </a:cxn>
                  <a:cxn ang="0">
                    <a:pos x="15" y="80"/>
                  </a:cxn>
                  <a:cxn ang="0">
                    <a:pos x="0" y="79"/>
                  </a:cxn>
                  <a:cxn ang="0">
                    <a:pos x="5" y="0"/>
                  </a:cxn>
                </a:cxnLst>
                <a:rect l="0" t="0" r="r" b="b"/>
                <a:pathLst>
                  <a:path w="21" h="80">
                    <a:moveTo>
                      <a:pt x="5" y="0"/>
                    </a:moveTo>
                    <a:lnTo>
                      <a:pt x="21" y="1"/>
                    </a:lnTo>
                    <a:lnTo>
                      <a:pt x="15" y="80"/>
                    </a:lnTo>
                    <a:lnTo>
                      <a:pt x="0" y="79"/>
                    </a:lnTo>
                    <a:lnTo>
                      <a:pt x="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7" name="Freeform 376"/>
              <p:cNvSpPr>
                <a:spLocks/>
              </p:cNvSpPr>
              <p:nvPr/>
            </p:nvSpPr>
            <p:spPr bwMode="auto">
              <a:xfrm>
                <a:off x="4427" y="2877"/>
                <a:ext cx="12" cy="40"/>
              </a:xfrm>
              <a:custGeom>
                <a:avLst/>
                <a:gdLst/>
                <a:ahLst/>
                <a:cxnLst>
                  <a:cxn ang="0">
                    <a:pos x="7" y="0"/>
                  </a:cxn>
                  <a:cxn ang="0">
                    <a:pos x="22" y="1"/>
                  </a:cxn>
                  <a:cxn ang="0">
                    <a:pos x="15" y="81"/>
                  </a:cxn>
                  <a:cxn ang="0">
                    <a:pos x="0" y="79"/>
                  </a:cxn>
                  <a:cxn ang="0">
                    <a:pos x="7" y="0"/>
                  </a:cxn>
                </a:cxnLst>
                <a:rect l="0" t="0" r="r" b="b"/>
                <a:pathLst>
                  <a:path w="22" h="81">
                    <a:moveTo>
                      <a:pt x="7" y="0"/>
                    </a:moveTo>
                    <a:lnTo>
                      <a:pt x="22" y="1"/>
                    </a:lnTo>
                    <a:lnTo>
                      <a:pt x="15" y="81"/>
                    </a:lnTo>
                    <a:lnTo>
                      <a:pt x="0" y="79"/>
                    </a:lnTo>
                    <a:lnTo>
                      <a:pt x="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8" name="Freeform 377"/>
              <p:cNvSpPr>
                <a:spLocks/>
              </p:cNvSpPr>
              <p:nvPr/>
            </p:nvSpPr>
            <p:spPr bwMode="auto">
              <a:xfrm>
                <a:off x="4423" y="2916"/>
                <a:ext cx="12" cy="40"/>
              </a:xfrm>
              <a:custGeom>
                <a:avLst/>
                <a:gdLst/>
                <a:ahLst/>
                <a:cxnLst>
                  <a:cxn ang="0">
                    <a:pos x="9" y="0"/>
                  </a:cxn>
                  <a:cxn ang="0">
                    <a:pos x="24" y="2"/>
                  </a:cxn>
                  <a:cxn ang="0">
                    <a:pos x="16" y="80"/>
                  </a:cxn>
                  <a:cxn ang="0">
                    <a:pos x="0" y="77"/>
                  </a:cxn>
                  <a:cxn ang="0">
                    <a:pos x="9" y="0"/>
                  </a:cxn>
                </a:cxnLst>
                <a:rect l="0" t="0" r="r" b="b"/>
                <a:pathLst>
                  <a:path w="24" h="80">
                    <a:moveTo>
                      <a:pt x="9" y="0"/>
                    </a:moveTo>
                    <a:lnTo>
                      <a:pt x="24" y="2"/>
                    </a:lnTo>
                    <a:lnTo>
                      <a:pt x="16" y="80"/>
                    </a:lnTo>
                    <a:lnTo>
                      <a:pt x="0" y="77"/>
                    </a:lnTo>
                    <a:lnTo>
                      <a:pt x="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9" name="Freeform 378"/>
              <p:cNvSpPr>
                <a:spLocks/>
              </p:cNvSpPr>
              <p:nvPr/>
            </p:nvSpPr>
            <p:spPr bwMode="auto">
              <a:xfrm>
                <a:off x="4417" y="2955"/>
                <a:ext cx="14" cy="40"/>
              </a:xfrm>
              <a:custGeom>
                <a:avLst/>
                <a:gdLst/>
                <a:ahLst/>
                <a:cxnLst>
                  <a:cxn ang="0">
                    <a:pos x="11" y="0"/>
                  </a:cxn>
                  <a:cxn ang="0">
                    <a:pos x="27" y="3"/>
                  </a:cxn>
                  <a:cxn ang="0">
                    <a:pos x="15" y="80"/>
                  </a:cxn>
                  <a:cxn ang="0">
                    <a:pos x="0" y="78"/>
                  </a:cxn>
                  <a:cxn ang="0">
                    <a:pos x="11" y="0"/>
                  </a:cxn>
                </a:cxnLst>
                <a:rect l="0" t="0" r="r" b="b"/>
                <a:pathLst>
                  <a:path w="27" h="80">
                    <a:moveTo>
                      <a:pt x="11" y="0"/>
                    </a:moveTo>
                    <a:lnTo>
                      <a:pt x="27" y="3"/>
                    </a:lnTo>
                    <a:lnTo>
                      <a:pt x="15" y="80"/>
                    </a:lnTo>
                    <a:lnTo>
                      <a:pt x="0" y="78"/>
                    </a:lnTo>
                    <a:lnTo>
                      <a:pt x="1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0" name="Freeform 379"/>
              <p:cNvSpPr>
                <a:spLocks/>
              </p:cNvSpPr>
              <p:nvPr/>
            </p:nvSpPr>
            <p:spPr bwMode="auto">
              <a:xfrm>
                <a:off x="4411" y="2994"/>
                <a:ext cx="14" cy="40"/>
              </a:xfrm>
              <a:custGeom>
                <a:avLst/>
                <a:gdLst/>
                <a:ahLst/>
                <a:cxnLst>
                  <a:cxn ang="0">
                    <a:pos x="12" y="0"/>
                  </a:cxn>
                  <a:cxn ang="0">
                    <a:pos x="27" y="2"/>
                  </a:cxn>
                  <a:cxn ang="0">
                    <a:pos x="15" y="80"/>
                  </a:cxn>
                  <a:cxn ang="0">
                    <a:pos x="0" y="77"/>
                  </a:cxn>
                  <a:cxn ang="0">
                    <a:pos x="12" y="0"/>
                  </a:cxn>
                </a:cxnLst>
                <a:rect l="0" t="0" r="r" b="b"/>
                <a:pathLst>
                  <a:path w="27" h="80">
                    <a:moveTo>
                      <a:pt x="12" y="0"/>
                    </a:moveTo>
                    <a:lnTo>
                      <a:pt x="27" y="2"/>
                    </a:lnTo>
                    <a:lnTo>
                      <a:pt x="15" y="80"/>
                    </a:lnTo>
                    <a:lnTo>
                      <a:pt x="0" y="77"/>
                    </a:lnTo>
                    <a:lnTo>
                      <a:pt x="1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1" name="Freeform 380"/>
              <p:cNvSpPr>
                <a:spLocks/>
              </p:cNvSpPr>
              <p:nvPr/>
            </p:nvSpPr>
            <p:spPr bwMode="auto">
              <a:xfrm>
                <a:off x="4404" y="3032"/>
                <a:ext cx="15" cy="40"/>
              </a:xfrm>
              <a:custGeom>
                <a:avLst/>
                <a:gdLst/>
                <a:ahLst/>
                <a:cxnLst>
                  <a:cxn ang="0">
                    <a:pos x="15" y="0"/>
                  </a:cxn>
                  <a:cxn ang="0">
                    <a:pos x="30" y="3"/>
                  </a:cxn>
                  <a:cxn ang="0">
                    <a:pos x="15" y="80"/>
                  </a:cxn>
                  <a:cxn ang="0">
                    <a:pos x="0" y="77"/>
                  </a:cxn>
                  <a:cxn ang="0">
                    <a:pos x="15" y="0"/>
                  </a:cxn>
                </a:cxnLst>
                <a:rect l="0" t="0" r="r" b="b"/>
                <a:pathLst>
                  <a:path w="30" h="80">
                    <a:moveTo>
                      <a:pt x="15" y="0"/>
                    </a:moveTo>
                    <a:lnTo>
                      <a:pt x="30" y="3"/>
                    </a:lnTo>
                    <a:lnTo>
                      <a:pt x="15" y="80"/>
                    </a:lnTo>
                    <a:lnTo>
                      <a:pt x="0" y="77"/>
                    </a:lnTo>
                    <a:lnTo>
                      <a:pt x="1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2" name="Freeform 381"/>
              <p:cNvSpPr>
                <a:spLocks/>
              </p:cNvSpPr>
              <p:nvPr/>
            </p:nvSpPr>
            <p:spPr bwMode="auto">
              <a:xfrm>
                <a:off x="4396" y="3071"/>
                <a:ext cx="15" cy="39"/>
              </a:xfrm>
              <a:custGeom>
                <a:avLst/>
                <a:gdLst/>
                <a:ahLst/>
                <a:cxnLst>
                  <a:cxn ang="0">
                    <a:pos x="16" y="0"/>
                  </a:cxn>
                  <a:cxn ang="0">
                    <a:pos x="31" y="3"/>
                  </a:cxn>
                  <a:cxn ang="0">
                    <a:pos x="14" y="78"/>
                  </a:cxn>
                  <a:cxn ang="0">
                    <a:pos x="0" y="75"/>
                  </a:cxn>
                  <a:cxn ang="0">
                    <a:pos x="16" y="0"/>
                  </a:cxn>
                </a:cxnLst>
                <a:rect l="0" t="0" r="r" b="b"/>
                <a:pathLst>
                  <a:path w="31" h="78">
                    <a:moveTo>
                      <a:pt x="16" y="0"/>
                    </a:moveTo>
                    <a:lnTo>
                      <a:pt x="31" y="3"/>
                    </a:lnTo>
                    <a:lnTo>
                      <a:pt x="14" y="78"/>
                    </a:lnTo>
                    <a:lnTo>
                      <a:pt x="0" y="75"/>
                    </a:lnTo>
                    <a:lnTo>
                      <a:pt x="1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3" name="Freeform 382"/>
              <p:cNvSpPr>
                <a:spLocks/>
              </p:cNvSpPr>
              <p:nvPr/>
            </p:nvSpPr>
            <p:spPr bwMode="auto">
              <a:xfrm>
                <a:off x="4387" y="3109"/>
                <a:ext cx="16" cy="39"/>
              </a:xfrm>
              <a:custGeom>
                <a:avLst/>
                <a:gdLst/>
                <a:ahLst/>
                <a:cxnLst>
                  <a:cxn ang="0">
                    <a:pos x="18" y="0"/>
                  </a:cxn>
                  <a:cxn ang="0">
                    <a:pos x="32" y="3"/>
                  </a:cxn>
                  <a:cxn ang="0">
                    <a:pos x="14" y="79"/>
                  </a:cxn>
                  <a:cxn ang="0">
                    <a:pos x="0" y="75"/>
                  </a:cxn>
                  <a:cxn ang="0">
                    <a:pos x="18" y="0"/>
                  </a:cxn>
                </a:cxnLst>
                <a:rect l="0" t="0" r="r" b="b"/>
                <a:pathLst>
                  <a:path w="32" h="79">
                    <a:moveTo>
                      <a:pt x="18" y="0"/>
                    </a:moveTo>
                    <a:lnTo>
                      <a:pt x="32" y="3"/>
                    </a:lnTo>
                    <a:lnTo>
                      <a:pt x="14" y="79"/>
                    </a:lnTo>
                    <a:lnTo>
                      <a:pt x="0" y="75"/>
                    </a:lnTo>
                    <a:lnTo>
                      <a:pt x="1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4" name="Freeform 383"/>
              <p:cNvSpPr>
                <a:spLocks/>
              </p:cNvSpPr>
              <p:nvPr/>
            </p:nvSpPr>
            <p:spPr bwMode="auto">
              <a:xfrm>
                <a:off x="4376" y="3146"/>
                <a:ext cx="18" cy="39"/>
              </a:xfrm>
              <a:custGeom>
                <a:avLst/>
                <a:gdLst/>
                <a:ahLst/>
                <a:cxnLst>
                  <a:cxn ang="0">
                    <a:pos x="21" y="0"/>
                  </a:cxn>
                  <a:cxn ang="0">
                    <a:pos x="35" y="4"/>
                  </a:cxn>
                  <a:cxn ang="0">
                    <a:pos x="15" y="79"/>
                  </a:cxn>
                  <a:cxn ang="0">
                    <a:pos x="0" y="74"/>
                  </a:cxn>
                  <a:cxn ang="0">
                    <a:pos x="21" y="0"/>
                  </a:cxn>
                </a:cxnLst>
                <a:rect l="0" t="0" r="r" b="b"/>
                <a:pathLst>
                  <a:path w="35" h="79">
                    <a:moveTo>
                      <a:pt x="21" y="0"/>
                    </a:moveTo>
                    <a:lnTo>
                      <a:pt x="35" y="4"/>
                    </a:lnTo>
                    <a:lnTo>
                      <a:pt x="15" y="79"/>
                    </a:lnTo>
                    <a:lnTo>
                      <a:pt x="0" y="74"/>
                    </a:lnTo>
                    <a:lnTo>
                      <a:pt x="2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5" name="Freeform 384"/>
              <p:cNvSpPr>
                <a:spLocks/>
              </p:cNvSpPr>
              <p:nvPr/>
            </p:nvSpPr>
            <p:spPr bwMode="auto">
              <a:xfrm>
                <a:off x="4366" y="3183"/>
                <a:ext cx="18" cy="39"/>
              </a:xfrm>
              <a:custGeom>
                <a:avLst/>
                <a:gdLst/>
                <a:ahLst/>
                <a:cxnLst>
                  <a:cxn ang="0">
                    <a:pos x="22" y="0"/>
                  </a:cxn>
                  <a:cxn ang="0">
                    <a:pos x="37" y="5"/>
                  </a:cxn>
                  <a:cxn ang="0">
                    <a:pos x="15" y="78"/>
                  </a:cxn>
                  <a:cxn ang="0">
                    <a:pos x="0" y="73"/>
                  </a:cxn>
                  <a:cxn ang="0">
                    <a:pos x="22" y="0"/>
                  </a:cxn>
                </a:cxnLst>
                <a:rect l="0" t="0" r="r" b="b"/>
                <a:pathLst>
                  <a:path w="37" h="78">
                    <a:moveTo>
                      <a:pt x="22" y="0"/>
                    </a:moveTo>
                    <a:lnTo>
                      <a:pt x="37" y="5"/>
                    </a:lnTo>
                    <a:lnTo>
                      <a:pt x="15" y="78"/>
                    </a:lnTo>
                    <a:lnTo>
                      <a:pt x="0" y="73"/>
                    </a:lnTo>
                    <a:lnTo>
                      <a:pt x="2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6" name="Freeform 385"/>
              <p:cNvSpPr>
                <a:spLocks/>
              </p:cNvSpPr>
              <p:nvPr/>
            </p:nvSpPr>
            <p:spPr bwMode="auto">
              <a:xfrm>
                <a:off x="4354" y="3220"/>
                <a:ext cx="19" cy="39"/>
              </a:xfrm>
              <a:custGeom>
                <a:avLst/>
                <a:gdLst/>
                <a:ahLst/>
                <a:cxnLst>
                  <a:cxn ang="0">
                    <a:pos x="23" y="0"/>
                  </a:cxn>
                  <a:cxn ang="0">
                    <a:pos x="38" y="5"/>
                  </a:cxn>
                  <a:cxn ang="0">
                    <a:pos x="15" y="78"/>
                  </a:cxn>
                  <a:cxn ang="0">
                    <a:pos x="0" y="74"/>
                  </a:cxn>
                  <a:cxn ang="0">
                    <a:pos x="23" y="0"/>
                  </a:cxn>
                </a:cxnLst>
                <a:rect l="0" t="0" r="r" b="b"/>
                <a:pathLst>
                  <a:path w="38" h="78">
                    <a:moveTo>
                      <a:pt x="23" y="0"/>
                    </a:moveTo>
                    <a:lnTo>
                      <a:pt x="38" y="5"/>
                    </a:lnTo>
                    <a:lnTo>
                      <a:pt x="15" y="78"/>
                    </a:lnTo>
                    <a:lnTo>
                      <a:pt x="0" y="74"/>
                    </a:lnTo>
                    <a:lnTo>
                      <a:pt x="2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7" name="Freeform 386"/>
              <p:cNvSpPr>
                <a:spLocks/>
              </p:cNvSpPr>
              <p:nvPr/>
            </p:nvSpPr>
            <p:spPr bwMode="auto">
              <a:xfrm>
                <a:off x="4341" y="3256"/>
                <a:ext cx="20" cy="39"/>
              </a:xfrm>
              <a:custGeom>
                <a:avLst/>
                <a:gdLst/>
                <a:ahLst/>
                <a:cxnLst>
                  <a:cxn ang="0">
                    <a:pos x="25" y="0"/>
                  </a:cxn>
                  <a:cxn ang="0">
                    <a:pos x="40" y="4"/>
                  </a:cxn>
                  <a:cxn ang="0">
                    <a:pos x="14" y="76"/>
                  </a:cxn>
                  <a:cxn ang="0">
                    <a:pos x="0" y="71"/>
                  </a:cxn>
                  <a:cxn ang="0">
                    <a:pos x="25" y="0"/>
                  </a:cxn>
                </a:cxnLst>
                <a:rect l="0" t="0" r="r" b="b"/>
                <a:pathLst>
                  <a:path w="40" h="76">
                    <a:moveTo>
                      <a:pt x="25" y="0"/>
                    </a:moveTo>
                    <a:lnTo>
                      <a:pt x="40" y="4"/>
                    </a:lnTo>
                    <a:lnTo>
                      <a:pt x="14" y="76"/>
                    </a:lnTo>
                    <a:lnTo>
                      <a:pt x="0" y="71"/>
                    </a:lnTo>
                    <a:lnTo>
                      <a:pt x="2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8" name="Freeform 387"/>
              <p:cNvSpPr>
                <a:spLocks/>
              </p:cNvSpPr>
              <p:nvPr/>
            </p:nvSpPr>
            <p:spPr bwMode="auto">
              <a:xfrm>
                <a:off x="4327" y="3292"/>
                <a:ext cx="22" cy="38"/>
              </a:xfrm>
              <a:custGeom>
                <a:avLst/>
                <a:gdLst/>
                <a:ahLst/>
                <a:cxnLst>
                  <a:cxn ang="0">
                    <a:pos x="28" y="0"/>
                  </a:cxn>
                  <a:cxn ang="0">
                    <a:pos x="42" y="5"/>
                  </a:cxn>
                  <a:cxn ang="0">
                    <a:pos x="14" y="77"/>
                  </a:cxn>
                  <a:cxn ang="0">
                    <a:pos x="0" y="71"/>
                  </a:cxn>
                  <a:cxn ang="0">
                    <a:pos x="28" y="0"/>
                  </a:cxn>
                </a:cxnLst>
                <a:rect l="0" t="0" r="r" b="b"/>
                <a:pathLst>
                  <a:path w="42" h="77">
                    <a:moveTo>
                      <a:pt x="28" y="0"/>
                    </a:moveTo>
                    <a:lnTo>
                      <a:pt x="42" y="5"/>
                    </a:lnTo>
                    <a:lnTo>
                      <a:pt x="14" y="77"/>
                    </a:lnTo>
                    <a:lnTo>
                      <a:pt x="0" y="71"/>
                    </a:lnTo>
                    <a:lnTo>
                      <a:pt x="2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9" name="Freeform 388"/>
              <p:cNvSpPr>
                <a:spLocks/>
              </p:cNvSpPr>
              <p:nvPr/>
            </p:nvSpPr>
            <p:spPr bwMode="auto">
              <a:xfrm>
                <a:off x="4313" y="3328"/>
                <a:ext cx="22" cy="38"/>
              </a:xfrm>
              <a:custGeom>
                <a:avLst/>
                <a:gdLst/>
                <a:ahLst/>
                <a:cxnLst>
                  <a:cxn ang="0">
                    <a:pos x="28" y="0"/>
                  </a:cxn>
                  <a:cxn ang="0">
                    <a:pos x="42" y="6"/>
                  </a:cxn>
                  <a:cxn ang="0">
                    <a:pos x="13" y="77"/>
                  </a:cxn>
                  <a:cxn ang="0">
                    <a:pos x="0" y="70"/>
                  </a:cxn>
                  <a:cxn ang="0">
                    <a:pos x="28" y="0"/>
                  </a:cxn>
                </a:cxnLst>
                <a:rect l="0" t="0" r="r" b="b"/>
                <a:pathLst>
                  <a:path w="42" h="77">
                    <a:moveTo>
                      <a:pt x="28" y="0"/>
                    </a:moveTo>
                    <a:lnTo>
                      <a:pt x="42" y="6"/>
                    </a:lnTo>
                    <a:lnTo>
                      <a:pt x="13" y="77"/>
                    </a:lnTo>
                    <a:lnTo>
                      <a:pt x="0" y="70"/>
                    </a:lnTo>
                    <a:lnTo>
                      <a:pt x="2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0" name="Freeform 389"/>
              <p:cNvSpPr>
                <a:spLocks/>
              </p:cNvSpPr>
              <p:nvPr/>
            </p:nvSpPr>
            <p:spPr bwMode="auto">
              <a:xfrm>
                <a:off x="4298" y="3363"/>
                <a:ext cx="22" cy="37"/>
              </a:xfrm>
              <a:custGeom>
                <a:avLst/>
                <a:gdLst/>
                <a:ahLst/>
                <a:cxnLst>
                  <a:cxn ang="0">
                    <a:pos x="31" y="0"/>
                  </a:cxn>
                  <a:cxn ang="0">
                    <a:pos x="44" y="7"/>
                  </a:cxn>
                  <a:cxn ang="0">
                    <a:pos x="14" y="76"/>
                  </a:cxn>
                  <a:cxn ang="0">
                    <a:pos x="0" y="70"/>
                  </a:cxn>
                  <a:cxn ang="0">
                    <a:pos x="31" y="0"/>
                  </a:cxn>
                </a:cxnLst>
                <a:rect l="0" t="0" r="r" b="b"/>
                <a:pathLst>
                  <a:path w="44" h="76">
                    <a:moveTo>
                      <a:pt x="31" y="0"/>
                    </a:moveTo>
                    <a:lnTo>
                      <a:pt x="44" y="7"/>
                    </a:lnTo>
                    <a:lnTo>
                      <a:pt x="14" y="76"/>
                    </a:lnTo>
                    <a:lnTo>
                      <a:pt x="0" y="70"/>
                    </a:lnTo>
                    <a:lnTo>
                      <a:pt x="3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1" name="Freeform 390"/>
              <p:cNvSpPr>
                <a:spLocks/>
              </p:cNvSpPr>
              <p:nvPr/>
            </p:nvSpPr>
            <p:spPr bwMode="auto">
              <a:xfrm>
                <a:off x="4282" y="3398"/>
                <a:ext cx="23" cy="37"/>
              </a:xfrm>
              <a:custGeom>
                <a:avLst/>
                <a:gdLst/>
                <a:ahLst/>
                <a:cxnLst>
                  <a:cxn ang="0">
                    <a:pos x="31" y="0"/>
                  </a:cxn>
                  <a:cxn ang="0">
                    <a:pos x="45" y="6"/>
                  </a:cxn>
                  <a:cxn ang="0">
                    <a:pos x="13" y="75"/>
                  </a:cxn>
                  <a:cxn ang="0">
                    <a:pos x="0" y="68"/>
                  </a:cxn>
                  <a:cxn ang="0">
                    <a:pos x="31" y="0"/>
                  </a:cxn>
                </a:cxnLst>
                <a:rect l="0" t="0" r="r" b="b"/>
                <a:pathLst>
                  <a:path w="45" h="75">
                    <a:moveTo>
                      <a:pt x="31" y="0"/>
                    </a:moveTo>
                    <a:lnTo>
                      <a:pt x="45" y="6"/>
                    </a:lnTo>
                    <a:lnTo>
                      <a:pt x="13" y="75"/>
                    </a:lnTo>
                    <a:lnTo>
                      <a:pt x="0" y="68"/>
                    </a:lnTo>
                    <a:lnTo>
                      <a:pt x="3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2" name="Freeform 391"/>
              <p:cNvSpPr>
                <a:spLocks/>
              </p:cNvSpPr>
              <p:nvPr/>
            </p:nvSpPr>
            <p:spPr bwMode="auto">
              <a:xfrm>
                <a:off x="4265" y="3431"/>
                <a:ext cx="24" cy="38"/>
              </a:xfrm>
              <a:custGeom>
                <a:avLst/>
                <a:gdLst/>
                <a:ahLst/>
                <a:cxnLst>
                  <a:cxn ang="0">
                    <a:pos x="35" y="0"/>
                  </a:cxn>
                  <a:cxn ang="0">
                    <a:pos x="48" y="7"/>
                  </a:cxn>
                  <a:cxn ang="0">
                    <a:pos x="15" y="74"/>
                  </a:cxn>
                  <a:cxn ang="0">
                    <a:pos x="0" y="68"/>
                  </a:cxn>
                  <a:cxn ang="0">
                    <a:pos x="35" y="0"/>
                  </a:cxn>
                </a:cxnLst>
                <a:rect l="0" t="0" r="r" b="b"/>
                <a:pathLst>
                  <a:path w="48" h="74">
                    <a:moveTo>
                      <a:pt x="35" y="0"/>
                    </a:moveTo>
                    <a:lnTo>
                      <a:pt x="48" y="7"/>
                    </a:lnTo>
                    <a:lnTo>
                      <a:pt x="15" y="74"/>
                    </a:lnTo>
                    <a:lnTo>
                      <a:pt x="0" y="68"/>
                    </a:lnTo>
                    <a:lnTo>
                      <a:pt x="3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3" name="Freeform 392"/>
              <p:cNvSpPr>
                <a:spLocks/>
              </p:cNvSpPr>
              <p:nvPr/>
            </p:nvSpPr>
            <p:spPr bwMode="auto">
              <a:xfrm>
                <a:off x="4248" y="3465"/>
                <a:ext cx="24" cy="38"/>
              </a:xfrm>
              <a:custGeom>
                <a:avLst/>
                <a:gdLst/>
                <a:ahLst/>
                <a:cxnLst>
                  <a:cxn ang="0">
                    <a:pos x="34" y="0"/>
                  </a:cxn>
                  <a:cxn ang="0">
                    <a:pos x="49" y="6"/>
                  </a:cxn>
                  <a:cxn ang="0">
                    <a:pos x="13" y="74"/>
                  </a:cxn>
                  <a:cxn ang="0">
                    <a:pos x="0" y="66"/>
                  </a:cxn>
                  <a:cxn ang="0">
                    <a:pos x="34" y="0"/>
                  </a:cxn>
                </a:cxnLst>
                <a:rect l="0" t="0" r="r" b="b"/>
                <a:pathLst>
                  <a:path w="49" h="74">
                    <a:moveTo>
                      <a:pt x="34" y="0"/>
                    </a:moveTo>
                    <a:lnTo>
                      <a:pt x="49" y="6"/>
                    </a:lnTo>
                    <a:lnTo>
                      <a:pt x="13" y="74"/>
                    </a:lnTo>
                    <a:lnTo>
                      <a:pt x="0" y="66"/>
                    </a:lnTo>
                    <a:lnTo>
                      <a:pt x="3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4" name="Freeform 393"/>
              <p:cNvSpPr>
                <a:spLocks/>
              </p:cNvSpPr>
              <p:nvPr/>
            </p:nvSpPr>
            <p:spPr bwMode="auto">
              <a:xfrm>
                <a:off x="4230" y="3499"/>
                <a:ext cx="25" cy="36"/>
              </a:xfrm>
              <a:custGeom>
                <a:avLst/>
                <a:gdLst/>
                <a:ahLst/>
                <a:cxnLst>
                  <a:cxn ang="0">
                    <a:pos x="37" y="0"/>
                  </a:cxn>
                  <a:cxn ang="0">
                    <a:pos x="50" y="8"/>
                  </a:cxn>
                  <a:cxn ang="0">
                    <a:pos x="13" y="74"/>
                  </a:cxn>
                  <a:cxn ang="0">
                    <a:pos x="0" y="66"/>
                  </a:cxn>
                  <a:cxn ang="0">
                    <a:pos x="37" y="0"/>
                  </a:cxn>
                </a:cxnLst>
                <a:rect l="0" t="0" r="r" b="b"/>
                <a:pathLst>
                  <a:path w="50" h="74">
                    <a:moveTo>
                      <a:pt x="37" y="0"/>
                    </a:moveTo>
                    <a:lnTo>
                      <a:pt x="50" y="8"/>
                    </a:lnTo>
                    <a:lnTo>
                      <a:pt x="13" y="74"/>
                    </a:lnTo>
                    <a:lnTo>
                      <a:pt x="0" y="66"/>
                    </a:lnTo>
                    <a:lnTo>
                      <a:pt x="3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5" name="Freeform 394"/>
              <p:cNvSpPr>
                <a:spLocks/>
              </p:cNvSpPr>
              <p:nvPr/>
            </p:nvSpPr>
            <p:spPr bwMode="auto">
              <a:xfrm>
                <a:off x="4210" y="3531"/>
                <a:ext cx="26" cy="37"/>
              </a:xfrm>
              <a:custGeom>
                <a:avLst/>
                <a:gdLst/>
                <a:ahLst/>
                <a:cxnLst>
                  <a:cxn ang="0">
                    <a:pos x="39" y="0"/>
                  </a:cxn>
                  <a:cxn ang="0">
                    <a:pos x="52" y="8"/>
                  </a:cxn>
                  <a:cxn ang="0">
                    <a:pos x="14" y="72"/>
                  </a:cxn>
                  <a:cxn ang="0">
                    <a:pos x="0" y="64"/>
                  </a:cxn>
                  <a:cxn ang="0">
                    <a:pos x="39" y="0"/>
                  </a:cxn>
                </a:cxnLst>
                <a:rect l="0" t="0" r="r" b="b"/>
                <a:pathLst>
                  <a:path w="52" h="72">
                    <a:moveTo>
                      <a:pt x="39" y="0"/>
                    </a:moveTo>
                    <a:lnTo>
                      <a:pt x="52" y="8"/>
                    </a:lnTo>
                    <a:lnTo>
                      <a:pt x="14" y="72"/>
                    </a:lnTo>
                    <a:lnTo>
                      <a:pt x="0" y="64"/>
                    </a:lnTo>
                    <a:lnTo>
                      <a:pt x="3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6" name="Freeform 395"/>
              <p:cNvSpPr>
                <a:spLocks/>
              </p:cNvSpPr>
              <p:nvPr/>
            </p:nvSpPr>
            <p:spPr bwMode="auto">
              <a:xfrm>
                <a:off x="4191" y="3564"/>
                <a:ext cx="26" cy="36"/>
              </a:xfrm>
              <a:custGeom>
                <a:avLst/>
                <a:gdLst/>
                <a:ahLst/>
                <a:cxnLst>
                  <a:cxn ang="0">
                    <a:pos x="39" y="0"/>
                  </a:cxn>
                  <a:cxn ang="0">
                    <a:pos x="53" y="8"/>
                  </a:cxn>
                  <a:cxn ang="0">
                    <a:pos x="13" y="73"/>
                  </a:cxn>
                  <a:cxn ang="0">
                    <a:pos x="0" y="64"/>
                  </a:cxn>
                  <a:cxn ang="0">
                    <a:pos x="39" y="0"/>
                  </a:cxn>
                </a:cxnLst>
                <a:rect l="0" t="0" r="r" b="b"/>
                <a:pathLst>
                  <a:path w="53" h="73">
                    <a:moveTo>
                      <a:pt x="39" y="0"/>
                    </a:moveTo>
                    <a:lnTo>
                      <a:pt x="53" y="8"/>
                    </a:lnTo>
                    <a:lnTo>
                      <a:pt x="13" y="73"/>
                    </a:lnTo>
                    <a:lnTo>
                      <a:pt x="0" y="64"/>
                    </a:lnTo>
                    <a:lnTo>
                      <a:pt x="3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7" name="Freeform 396"/>
              <p:cNvSpPr>
                <a:spLocks/>
              </p:cNvSpPr>
              <p:nvPr/>
            </p:nvSpPr>
            <p:spPr bwMode="auto">
              <a:xfrm>
                <a:off x="4170" y="3595"/>
                <a:ext cx="27" cy="36"/>
              </a:xfrm>
              <a:custGeom>
                <a:avLst/>
                <a:gdLst/>
                <a:ahLst/>
                <a:cxnLst>
                  <a:cxn ang="0">
                    <a:pos x="41" y="0"/>
                  </a:cxn>
                  <a:cxn ang="0">
                    <a:pos x="54" y="9"/>
                  </a:cxn>
                  <a:cxn ang="0">
                    <a:pos x="12" y="71"/>
                  </a:cxn>
                  <a:cxn ang="0">
                    <a:pos x="0" y="63"/>
                  </a:cxn>
                  <a:cxn ang="0">
                    <a:pos x="41" y="0"/>
                  </a:cxn>
                </a:cxnLst>
                <a:rect l="0" t="0" r="r" b="b"/>
                <a:pathLst>
                  <a:path w="54" h="71">
                    <a:moveTo>
                      <a:pt x="41" y="0"/>
                    </a:moveTo>
                    <a:lnTo>
                      <a:pt x="54" y="9"/>
                    </a:lnTo>
                    <a:lnTo>
                      <a:pt x="12" y="71"/>
                    </a:lnTo>
                    <a:lnTo>
                      <a:pt x="0" y="63"/>
                    </a:lnTo>
                    <a:lnTo>
                      <a:pt x="4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8" name="Freeform 397"/>
              <p:cNvSpPr>
                <a:spLocks/>
              </p:cNvSpPr>
              <p:nvPr/>
            </p:nvSpPr>
            <p:spPr bwMode="auto">
              <a:xfrm>
                <a:off x="4148" y="3627"/>
                <a:ext cx="28" cy="35"/>
              </a:xfrm>
              <a:custGeom>
                <a:avLst/>
                <a:gdLst/>
                <a:ahLst/>
                <a:cxnLst>
                  <a:cxn ang="0">
                    <a:pos x="43" y="0"/>
                  </a:cxn>
                  <a:cxn ang="0">
                    <a:pos x="55" y="8"/>
                  </a:cxn>
                  <a:cxn ang="0">
                    <a:pos x="13" y="70"/>
                  </a:cxn>
                  <a:cxn ang="0">
                    <a:pos x="0" y="61"/>
                  </a:cxn>
                  <a:cxn ang="0">
                    <a:pos x="43" y="0"/>
                  </a:cxn>
                </a:cxnLst>
                <a:rect l="0" t="0" r="r" b="b"/>
                <a:pathLst>
                  <a:path w="55" h="70">
                    <a:moveTo>
                      <a:pt x="43" y="0"/>
                    </a:moveTo>
                    <a:lnTo>
                      <a:pt x="55" y="8"/>
                    </a:lnTo>
                    <a:lnTo>
                      <a:pt x="13" y="70"/>
                    </a:lnTo>
                    <a:lnTo>
                      <a:pt x="0" y="61"/>
                    </a:lnTo>
                    <a:lnTo>
                      <a:pt x="4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9" name="Freeform 398"/>
              <p:cNvSpPr>
                <a:spLocks/>
              </p:cNvSpPr>
              <p:nvPr/>
            </p:nvSpPr>
            <p:spPr bwMode="auto">
              <a:xfrm>
                <a:off x="4127" y="3658"/>
                <a:ext cx="28" cy="35"/>
              </a:xfrm>
              <a:custGeom>
                <a:avLst/>
                <a:gdLst/>
                <a:ahLst/>
                <a:cxnLst>
                  <a:cxn ang="0">
                    <a:pos x="44" y="0"/>
                  </a:cxn>
                  <a:cxn ang="0">
                    <a:pos x="57" y="9"/>
                  </a:cxn>
                  <a:cxn ang="0">
                    <a:pos x="13" y="70"/>
                  </a:cxn>
                  <a:cxn ang="0">
                    <a:pos x="0" y="60"/>
                  </a:cxn>
                  <a:cxn ang="0">
                    <a:pos x="44" y="0"/>
                  </a:cxn>
                </a:cxnLst>
                <a:rect l="0" t="0" r="r" b="b"/>
                <a:pathLst>
                  <a:path w="57" h="70">
                    <a:moveTo>
                      <a:pt x="44" y="0"/>
                    </a:moveTo>
                    <a:lnTo>
                      <a:pt x="57" y="9"/>
                    </a:lnTo>
                    <a:lnTo>
                      <a:pt x="13" y="70"/>
                    </a:lnTo>
                    <a:lnTo>
                      <a:pt x="0" y="60"/>
                    </a:lnTo>
                    <a:lnTo>
                      <a:pt x="4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0" name="Freeform 399"/>
              <p:cNvSpPr>
                <a:spLocks/>
              </p:cNvSpPr>
              <p:nvPr/>
            </p:nvSpPr>
            <p:spPr bwMode="auto">
              <a:xfrm>
                <a:off x="4104" y="3688"/>
                <a:ext cx="29" cy="34"/>
              </a:xfrm>
              <a:custGeom>
                <a:avLst/>
                <a:gdLst/>
                <a:ahLst/>
                <a:cxnLst>
                  <a:cxn ang="0">
                    <a:pos x="45" y="0"/>
                  </a:cxn>
                  <a:cxn ang="0">
                    <a:pos x="58" y="10"/>
                  </a:cxn>
                  <a:cxn ang="0">
                    <a:pos x="12" y="69"/>
                  </a:cxn>
                  <a:cxn ang="0">
                    <a:pos x="0" y="60"/>
                  </a:cxn>
                  <a:cxn ang="0">
                    <a:pos x="45" y="0"/>
                  </a:cxn>
                </a:cxnLst>
                <a:rect l="0" t="0" r="r" b="b"/>
                <a:pathLst>
                  <a:path w="58" h="69">
                    <a:moveTo>
                      <a:pt x="45" y="0"/>
                    </a:moveTo>
                    <a:lnTo>
                      <a:pt x="58" y="10"/>
                    </a:lnTo>
                    <a:lnTo>
                      <a:pt x="12" y="69"/>
                    </a:lnTo>
                    <a:lnTo>
                      <a:pt x="0" y="60"/>
                    </a:lnTo>
                    <a:lnTo>
                      <a:pt x="4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1" name="Freeform 400"/>
              <p:cNvSpPr>
                <a:spLocks/>
              </p:cNvSpPr>
              <p:nvPr/>
            </p:nvSpPr>
            <p:spPr bwMode="auto">
              <a:xfrm>
                <a:off x="4081" y="3718"/>
                <a:ext cx="29" cy="34"/>
              </a:xfrm>
              <a:custGeom>
                <a:avLst/>
                <a:gdLst/>
                <a:ahLst/>
                <a:cxnLst>
                  <a:cxn ang="0">
                    <a:pos x="47" y="0"/>
                  </a:cxn>
                  <a:cxn ang="0">
                    <a:pos x="59" y="9"/>
                  </a:cxn>
                  <a:cxn ang="0">
                    <a:pos x="11" y="68"/>
                  </a:cxn>
                  <a:cxn ang="0">
                    <a:pos x="0" y="58"/>
                  </a:cxn>
                  <a:cxn ang="0">
                    <a:pos x="47" y="0"/>
                  </a:cxn>
                </a:cxnLst>
                <a:rect l="0" t="0" r="r" b="b"/>
                <a:pathLst>
                  <a:path w="59" h="68">
                    <a:moveTo>
                      <a:pt x="47" y="0"/>
                    </a:moveTo>
                    <a:lnTo>
                      <a:pt x="59" y="9"/>
                    </a:lnTo>
                    <a:lnTo>
                      <a:pt x="11" y="68"/>
                    </a:lnTo>
                    <a:lnTo>
                      <a:pt x="0" y="58"/>
                    </a:lnTo>
                    <a:lnTo>
                      <a:pt x="4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2" name="Freeform 401"/>
              <p:cNvSpPr>
                <a:spLocks/>
              </p:cNvSpPr>
              <p:nvPr/>
            </p:nvSpPr>
            <p:spPr bwMode="auto">
              <a:xfrm>
                <a:off x="4056" y="3747"/>
                <a:ext cx="30" cy="33"/>
              </a:xfrm>
              <a:custGeom>
                <a:avLst/>
                <a:gdLst/>
                <a:ahLst/>
                <a:cxnLst>
                  <a:cxn ang="0">
                    <a:pos x="49" y="0"/>
                  </a:cxn>
                  <a:cxn ang="0">
                    <a:pos x="60" y="10"/>
                  </a:cxn>
                  <a:cxn ang="0">
                    <a:pos x="13" y="68"/>
                  </a:cxn>
                  <a:cxn ang="0">
                    <a:pos x="0" y="57"/>
                  </a:cxn>
                  <a:cxn ang="0">
                    <a:pos x="49" y="0"/>
                  </a:cxn>
                </a:cxnLst>
                <a:rect l="0" t="0" r="r" b="b"/>
                <a:pathLst>
                  <a:path w="60" h="68">
                    <a:moveTo>
                      <a:pt x="49" y="0"/>
                    </a:moveTo>
                    <a:lnTo>
                      <a:pt x="60" y="10"/>
                    </a:lnTo>
                    <a:lnTo>
                      <a:pt x="13" y="68"/>
                    </a:lnTo>
                    <a:lnTo>
                      <a:pt x="0" y="57"/>
                    </a:lnTo>
                    <a:lnTo>
                      <a:pt x="4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3" name="Freeform 402"/>
              <p:cNvSpPr>
                <a:spLocks/>
              </p:cNvSpPr>
              <p:nvPr/>
            </p:nvSpPr>
            <p:spPr bwMode="auto">
              <a:xfrm>
                <a:off x="4032" y="3775"/>
                <a:ext cx="30" cy="33"/>
              </a:xfrm>
              <a:custGeom>
                <a:avLst/>
                <a:gdLst/>
                <a:ahLst/>
                <a:cxnLst>
                  <a:cxn ang="0">
                    <a:pos x="49" y="0"/>
                  </a:cxn>
                  <a:cxn ang="0">
                    <a:pos x="62" y="11"/>
                  </a:cxn>
                  <a:cxn ang="0">
                    <a:pos x="11" y="66"/>
                  </a:cxn>
                  <a:cxn ang="0">
                    <a:pos x="0" y="56"/>
                  </a:cxn>
                  <a:cxn ang="0">
                    <a:pos x="49" y="0"/>
                  </a:cxn>
                </a:cxnLst>
                <a:rect l="0" t="0" r="r" b="b"/>
                <a:pathLst>
                  <a:path w="62" h="66">
                    <a:moveTo>
                      <a:pt x="49" y="0"/>
                    </a:moveTo>
                    <a:lnTo>
                      <a:pt x="62" y="11"/>
                    </a:lnTo>
                    <a:lnTo>
                      <a:pt x="11" y="66"/>
                    </a:lnTo>
                    <a:lnTo>
                      <a:pt x="0" y="56"/>
                    </a:lnTo>
                    <a:lnTo>
                      <a:pt x="4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4" name="Freeform 403"/>
              <p:cNvSpPr>
                <a:spLocks/>
              </p:cNvSpPr>
              <p:nvPr/>
            </p:nvSpPr>
            <p:spPr bwMode="auto">
              <a:xfrm>
                <a:off x="4006" y="3803"/>
                <a:ext cx="31" cy="32"/>
              </a:xfrm>
              <a:custGeom>
                <a:avLst/>
                <a:gdLst/>
                <a:ahLst/>
                <a:cxnLst>
                  <a:cxn ang="0">
                    <a:pos x="51" y="0"/>
                  </a:cxn>
                  <a:cxn ang="0">
                    <a:pos x="62" y="10"/>
                  </a:cxn>
                  <a:cxn ang="0">
                    <a:pos x="11" y="65"/>
                  </a:cxn>
                  <a:cxn ang="0">
                    <a:pos x="0" y="55"/>
                  </a:cxn>
                  <a:cxn ang="0">
                    <a:pos x="51" y="0"/>
                  </a:cxn>
                </a:cxnLst>
                <a:rect l="0" t="0" r="r" b="b"/>
                <a:pathLst>
                  <a:path w="62" h="65">
                    <a:moveTo>
                      <a:pt x="51" y="0"/>
                    </a:moveTo>
                    <a:lnTo>
                      <a:pt x="62" y="10"/>
                    </a:lnTo>
                    <a:lnTo>
                      <a:pt x="11" y="65"/>
                    </a:lnTo>
                    <a:lnTo>
                      <a:pt x="0" y="55"/>
                    </a:lnTo>
                    <a:lnTo>
                      <a:pt x="5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5" name="Freeform 404"/>
              <p:cNvSpPr>
                <a:spLocks/>
              </p:cNvSpPr>
              <p:nvPr/>
            </p:nvSpPr>
            <p:spPr bwMode="auto">
              <a:xfrm>
                <a:off x="3980" y="3830"/>
                <a:ext cx="32" cy="33"/>
              </a:xfrm>
              <a:custGeom>
                <a:avLst/>
                <a:gdLst/>
                <a:ahLst/>
                <a:cxnLst>
                  <a:cxn ang="0">
                    <a:pos x="52" y="0"/>
                  </a:cxn>
                  <a:cxn ang="0">
                    <a:pos x="63" y="10"/>
                  </a:cxn>
                  <a:cxn ang="0">
                    <a:pos x="11" y="64"/>
                  </a:cxn>
                  <a:cxn ang="0">
                    <a:pos x="0" y="53"/>
                  </a:cxn>
                  <a:cxn ang="0">
                    <a:pos x="52" y="0"/>
                  </a:cxn>
                </a:cxnLst>
                <a:rect l="0" t="0" r="r" b="b"/>
                <a:pathLst>
                  <a:path w="63" h="64">
                    <a:moveTo>
                      <a:pt x="52" y="0"/>
                    </a:moveTo>
                    <a:lnTo>
                      <a:pt x="63" y="10"/>
                    </a:lnTo>
                    <a:lnTo>
                      <a:pt x="11" y="64"/>
                    </a:lnTo>
                    <a:lnTo>
                      <a:pt x="0" y="53"/>
                    </a:lnTo>
                    <a:lnTo>
                      <a:pt x="5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6" name="Freeform 405"/>
              <p:cNvSpPr>
                <a:spLocks/>
              </p:cNvSpPr>
              <p:nvPr/>
            </p:nvSpPr>
            <p:spPr bwMode="auto">
              <a:xfrm>
                <a:off x="3953" y="3857"/>
                <a:ext cx="33" cy="32"/>
              </a:xfrm>
              <a:custGeom>
                <a:avLst/>
                <a:gdLst/>
                <a:ahLst/>
                <a:cxnLst>
                  <a:cxn ang="0">
                    <a:pos x="53" y="0"/>
                  </a:cxn>
                  <a:cxn ang="0">
                    <a:pos x="64" y="11"/>
                  </a:cxn>
                  <a:cxn ang="0">
                    <a:pos x="10" y="64"/>
                  </a:cxn>
                  <a:cxn ang="0">
                    <a:pos x="0" y="52"/>
                  </a:cxn>
                  <a:cxn ang="0">
                    <a:pos x="53" y="0"/>
                  </a:cxn>
                </a:cxnLst>
                <a:rect l="0" t="0" r="r" b="b"/>
                <a:pathLst>
                  <a:path w="64" h="64">
                    <a:moveTo>
                      <a:pt x="53" y="0"/>
                    </a:moveTo>
                    <a:lnTo>
                      <a:pt x="64" y="11"/>
                    </a:lnTo>
                    <a:lnTo>
                      <a:pt x="10" y="64"/>
                    </a:lnTo>
                    <a:lnTo>
                      <a:pt x="0" y="52"/>
                    </a:lnTo>
                    <a:lnTo>
                      <a:pt x="5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7" name="Freeform 406"/>
              <p:cNvSpPr>
                <a:spLocks/>
              </p:cNvSpPr>
              <p:nvPr/>
            </p:nvSpPr>
            <p:spPr bwMode="auto">
              <a:xfrm>
                <a:off x="3926" y="3883"/>
                <a:ext cx="32" cy="31"/>
              </a:xfrm>
              <a:custGeom>
                <a:avLst/>
                <a:gdLst/>
                <a:ahLst/>
                <a:cxnLst>
                  <a:cxn ang="0">
                    <a:pos x="55" y="0"/>
                  </a:cxn>
                  <a:cxn ang="0">
                    <a:pos x="65" y="12"/>
                  </a:cxn>
                  <a:cxn ang="0">
                    <a:pos x="10" y="63"/>
                  </a:cxn>
                  <a:cxn ang="0">
                    <a:pos x="0" y="52"/>
                  </a:cxn>
                  <a:cxn ang="0">
                    <a:pos x="55" y="0"/>
                  </a:cxn>
                </a:cxnLst>
                <a:rect l="0" t="0" r="r" b="b"/>
                <a:pathLst>
                  <a:path w="65" h="63">
                    <a:moveTo>
                      <a:pt x="55" y="0"/>
                    </a:moveTo>
                    <a:lnTo>
                      <a:pt x="65" y="12"/>
                    </a:lnTo>
                    <a:lnTo>
                      <a:pt x="10" y="63"/>
                    </a:lnTo>
                    <a:lnTo>
                      <a:pt x="0" y="52"/>
                    </a:lnTo>
                    <a:lnTo>
                      <a:pt x="5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8" name="Freeform 407"/>
              <p:cNvSpPr>
                <a:spLocks/>
              </p:cNvSpPr>
              <p:nvPr/>
            </p:nvSpPr>
            <p:spPr bwMode="auto">
              <a:xfrm>
                <a:off x="3898" y="3909"/>
                <a:ext cx="33" cy="30"/>
              </a:xfrm>
              <a:custGeom>
                <a:avLst/>
                <a:gdLst/>
                <a:ahLst/>
                <a:cxnLst>
                  <a:cxn ang="0">
                    <a:pos x="55" y="0"/>
                  </a:cxn>
                  <a:cxn ang="0">
                    <a:pos x="65" y="11"/>
                  </a:cxn>
                  <a:cxn ang="0">
                    <a:pos x="10" y="61"/>
                  </a:cxn>
                  <a:cxn ang="0">
                    <a:pos x="0" y="48"/>
                  </a:cxn>
                  <a:cxn ang="0">
                    <a:pos x="55" y="0"/>
                  </a:cxn>
                </a:cxnLst>
                <a:rect l="0" t="0" r="r" b="b"/>
                <a:pathLst>
                  <a:path w="65" h="61">
                    <a:moveTo>
                      <a:pt x="55" y="0"/>
                    </a:moveTo>
                    <a:lnTo>
                      <a:pt x="65" y="11"/>
                    </a:lnTo>
                    <a:lnTo>
                      <a:pt x="10" y="61"/>
                    </a:lnTo>
                    <a:lnTo>
                      <a:pt x="0" y="48"/>
                    </a:lnTo>
                    <a:lnTo>
                      <a:pt x="5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9" name="Freeform 408"/>
              <p:cNvSpPr>
                <a:spLocks/>
              </p:cNvSpPr>
              <p:nvPr/>
            </p:nvSpPr>
            <p:spPr bwMode="auto">
              <a:xfrm>
                <a:off x="3869" y="3933"/>
                <a:ext cx="34" cy="30"/>
              </a:xfrm>
              <a:custGeom>
                <a:avLst/>
                <a:gdLst/>
                <a:ahLst/>
                <a:cxnLst>
                  <a:cxn ang="0">
                    <a:pos x="58" y="0"/>
                  </a:cxn>
                  <a:cxn ang="0">
                    <a:pos x="68" y="13"/>
                  </a:cxn>
                  <a:cxn ang="0">
                    <a:pos x="10" y="60"/>
                  </a:cxn>
                  <a:cxn ang="0">
                    <a:pos x="0" y="48"/>
                  </a:cxn>
                  <a:cxn ang="0">
                    <a:pos x="58" y="0"/>
                  </a:cxn>
                </a:cxnLst>
                <a:rect l="0" t="0" r="r" b="b"/>
                <a:pathLst>
                  <a:path w="68" h="60">
                    <a:moveTo>
                      <a:pt x="58" y="0"/>
                    </a:moveTo>
                    <a:lnTo>
                      <a:pt x="68" y="13"/>
                    </a:lnTo>
                    <a:lnTo>
                      <a:pt x="10" y="60"/>
                    </a:lnTo>
                    <a:lnTo>
                      <a:pt x="0" y="48"/>
                    </a:lnTo>
                    <a:lnTo>
                      <a:pt x="5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0" name="Freeform 409"/>
              <p:cNvSpPr>
                <a:spLocks/>
              </p:cNvSpPr>
              <p:nvPr/>
            </p:nvSpPr>
            <p:spPr bwMode="auto">
              <a:xfrm>
                <a:off x="3840" y="3957"/>
                <a:ext cx="34" cy="30"/>
              </a:xfrm>
              <a:custGeom>
                <a:avLst/>
                <a:gdLst/>
                <a:ahLst/>
                <a:cxnLst>
                  <a:cxn ang="0">
                    <a:pos x="58" y="0"/>
                  </a:cxn>
                  <a:cxn ang="0">
                    <a:pos x="68" y="12"/>
                  </a:cxn>
                  <a:cxn ang="0">
                    <a:pos x="9" y="60"/>
                  </a:cxn>
                  <a:cxn ang="0">
                    <a:pos x="0" y="48"/>
                  </a:cxn>
                  <a:cxn ang="0">
                    <a:pos x="58" y="0"/>
                  </a:cxn>
                </a:cxnLst>
                <a:rect l="0" t="0" r="r" b="b"/>
                <a:pathLst>
                  <a:path w="68" h="60">
                    <a:moveTo>
                      <a:pt x="58" y="0"/>
                    </a:moveTo>
                    <a:lnTo>
                      <a:pt x="68" y="12"/>
                    </a:lnTo>
                    <a:lnTo>
                      <a:pt x="9" y="60"/>
                    </a:lnTo>
                    <a:lnTo>
                      <a:pt x="0" y="48"/>
                    </a:lnTo>
                    <a:lnTo>
                      <a:pt x="5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1" name="Freeform 410"/>
              <p:cNvSpPr>
                <a:spLocks/>
              </p:cNvSpPr>
              <p:nvPr/>
            </p:nvSpPr>
            <p:spPr bwMode="auto">
              <a:xfrm>
                <a:off x="3810" y="3981"/>
                <a:ext cx="35" cy="29"/>
              </a:xfrm>
              <a:custGeom>
                <a:avLst/>
                <a:gdLst/>
                <a:ahLst/>
                <a:cxnLst>
                  <a:cxn ang="0">
                    <a:pos x="60" y="0"/>
                  </a:cxn>
                  <a:cxn ang="0">
                    <a:pos x="69" y="12"/>
                  </a:cxn>
                  <a:cxn ang="0">
                    <a:pos x="10" y="58"/>
                  </a:cxn>
                  <a:cxn ang="0">
                    <a:pos x="0" y="46"/>
                  </a:cxn>
                  <a:cxn ang="0">
                    <a:pos x="60" y="0"/>
                  </a:cxn>
                </a:cxnLst>
                <a:rect l="0" t="0" r="r" b="b"/>
                <a:pathLst>
                  <a:path w="69" h="58">
                    <a:moveTo>
                      <a:pt x="60" y="0"/>
                    </a:moveTo>
                    <a:lnTo>
                      <a:pt x="69" y="12"/>
                    </a:lnTo>
                    <a:lnTo>
                      <a:pt x="10" y="58"/>
                    </a:lnTo>
                    <a:lnTo>
                      <a:pt x="0" y="46"/>
                    </a:lnTo>
                    <a:lnTo>
                      <a:pt x="6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2" name="Freeform 411"/>
              <p:cNvSpPr>
                <a:spLocks/>
              </p:cNvSpPr>
              <p:nvPr/>
            </p:nvSpPr>
            <p:spPr bwMode="auto">
              <a:xfrm>
                <a:off x="3780" y="4004"/>
                <a:ext cx="35" cy="28"/>
              </a:xfrm>
              <a:custGeom>
                <a:avLst/>
                <a:gdLst/>
                <a:ahLst/>
                <a:cxnLst>
                  <a:cxn ang="0">
                    <a:pos x="60" y="0"/>
                  </a:cxn>
                  <a:cxn ang="0">
                    <a:pos x="70" y="12"/>
                  </a:cxn>
                  <a:cxn ang="0">
                    <a:pos x="9" y="56"/>
                  </a:cxn>
                  <a:cxn ang="0">
                    <a:pos x="0" y="43"/>
                  </a:cxn>
                  <a:cxn ang="0">
                    <a:pos x="60" y="0"/>
                  </a:cxn>
                </a:cxnLst>
                <a:rect l="0" t="0" r="r" b="b"/>
                <a:pathLst>
                  <a:path w="70" h="56">
                    <a:moveTo>
                      <a:pt x="60" y="0"/>
                    </a:moveTo>
                    <a:lnTo>
                      <a:pt x="70" y="12"/>
                    </a:lnTo>
                    <a:lnTo>
                      <a:pt x="9" y="56"/>
                    </a:lnTo>
                    <a:lnTo>
                      <a:pt x="0" y="43"/>
                    </a:lnTo>
                    <a:lnTo>
                      <a:pt x="6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3" name="Freeform 412"/>
              <p:cNvSpPr>
                <a:spLocks/>
              </p:cNvSpPr>
              <p:nvPr/>
            </p:nvSpPr>
            <p:spPr bwMode="auto">
              <a:xfrm>
                <a:off x="3750" y="4025"/>
                <a:ext cx="35" cy="28"/>
              </a:xfrm>
              <a:custGeom>
                <a:avLst/>
                <a:gdLst/>
                <a:ahLst/>
                <a:cxnLst>
                  <a:cxn ang="0">
                    <a:pos x="61" y="0"/>
                  </a:cxn>
                  <a:cxn ang="0">
                    <a:pos x="70" y="13"/>
                  </a:cxn>
                  <a:cxn ang="0">
                    <a:pos x="9" y="56"/>
                  </a:cxn>
                  <a:cxn ang="0">
                    <a:pos x="0" y="43"/>
                  </a:cxn>
                  <a:cxn ang="0">
                    <a:pos x="61" y="0"/>
                  </a:cxn>
                </a:cxnLst>
                <a:rect l="0" t="0" r="r" b="b"/>
                <a:pathLst>
                  <a:path w="70" h="56">
                    <a:moveTo>
                      <a:pt x="61" y="0"/>
                    </a:moveTo>
                    <a:lnTo>
                      <a:pt x="70" y="13"/>
                    </a:lnTo>
                    <a:lnTo>
                      <a:pt x="9" y="56"/>
                    </a:lnTo>
                    <a:lnTo>
                      <a:pt x="0" y="43"/>
                    </a:lnTo>
                    <a:lnTo>
                      <a:pt x="6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4" name="Freeform 413"/>
              <p:cNvSpPr>
                <a:spLocks/>
              </p:cNvSpPr>
              <p:nvPr/>
            </p:nvSpPr>
            <p:spPr bwMode="auto">
              <a:xfrm>
                <a:off x="3718" y="4047"/>
                <a:ext cx="36" cy="27"/>
              </a:xfrm>
              <a:custGeom>
                <a:avLst/>
                <a:gdLst/>
                <a:ahLst/>
                <a:cxnLst>
                  <a:cxn ang="0">
                    <a:pos x="64" y="0"/>
                  </a:cxn>
                  <a:cxn ang="0">
                    <a:pos x="73" y="13"/>
                  </a:cxn>
                  <a:cxn ang="0">
                    <a:pos x="9" y="54"/>
                  </a:cxn>
                  <a:cxn ang="0">
                    <a:pos x="0" y="41"/>
                  </a:cxn>
                  <a:cxn ang="0">
                    <a:pos x="64" y="0"/>
                  </a:cxn>
                </a:cxnLst>
                <a:rect l="0" t="0" r="r" b="b"/>
                <a:pathLst>
                  <a:path w="73" h="54">
                    <a:moveTo>
                      <a:pt x="64" y="0"/>
                    </a:moveTo>
                    <a:lnTo>
                      <a:pt x="73" y="13"/>
                    </a:lnTo>
                    <a:lnTo>
                      <a:pt x="9" y="54"/>
                    </a:lnTo>
                    <a:lnTo>
                      <a:pt x="0" y="41"/>
                    </a:lnTo>
                    <a:lnTo>
                      <a:pt x="6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5" name="Freeform 414"/>
              <p:cNvSpPr>
                <a:spLocks/>
              </p:cNvSpPr>
              <p:nvPr/>
            </p:nvSpPr>
            <p:spPr bwMode="auto">
              <a:xfrm>
                <a:off x="3687" y="4068"/>
                <a:ext cx="36" cy="26"/>
              </a:xfrm>
              <a:custGeom>
                <a:avLst/>
                <a:gdLst/>
                <a:ahLst/>
                <a:cxnLst>
                  <a:cxn ang="0">
                    <a:pos x="63" y="0"/>
                  </a:cxn>
                  <a:cxn ang="0">
                    <a:pos x="72" y="13"/>
                  </a:cxn>
                  <a:cxn ang="0">
                    <a:pos x="8" y="53"/>
                  </a:cxn>
                  <a:cxn ang="0">
                    <a:pos x="0" y="39"/>
                  </a:cxn>
                  <a:cxn ang="0">
                    <a:pos x="63" y="0"/>
                  </a:cxn>
                </a:cxnLst>
                <a:rect l="0" t="0" r="r" b="b"/>
                <a:pathLst>
                  <a:path w="72" h="53">
                    <a:moveTo>
                      <a:pt x="63" y="0"/>
                    </a:moveTo>
                    <a:lnTo>
                      <a:pt x="72" y="13"/>
                    </a:lnTo>
                    <a:lnTo>
                      <a:pt x="8" y="53"/>
                    </a:lnTo>
                    <a:lnTo>
                      <a:pt x="0" y="39"/>
                    </a:lnTo>
                    <a:lnTo>
                      <a:pt x="6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6" name="Freeform 415"/>
              <p:cNvSpPr>
                <a:spLocks/>
              </p:cNvSpPr>
              <p:nvPr/>
            </p:nvSpPr>
            <p:spPr bwMode="auto">
              <a:xfrm>
                <a:off x="3654" y="4087"/>
                <a:ext cx="36" cy="26"/>
              </a:xfrm>
              <a:custGeom>
                <a:avLst/>
                <a:gdLst/>
                <a:ahLst/>
                <a:cxnLst>
                  <a:cxn ang="0">
                    <a:pos x="64" y="0"/>
                  </a:cxn>
                  <a:cxn ang="0">
                    <a:pos x="72" y="14"/>
                  </a:cxn>
                  <a:cxn ang="0">
                    <a:pos x="7" y="53"/>
                  </a:cxn>
                  <a:cxn ang="0">
                    <a:pos x="0" y="39"/>
                  </a:cxn>
                  <a:cxn ang="0">
                    <a:pos x="64" y="0"/>
                  </a:cxn>
                </a:cxnLst>
                <a:rect l="0" t="0" r="r" b="b"/>
                <a:pathLst>
                  <a:path w="72" h="53">
                    <a:moveTo>
                      <a:pt x="64" y="0"/>
                    </a:moveTo>
                    <a:lnTo>
                      <a:pt x="72" y="14"/>
                    </a:lnTo>
                    <a:lnTo>
                      <a:pt x="7" y="53"/>
                    </a:lnTo>
                    <a:lnTo>
                      <a:pt x="0" y="39"/>
                    </a:lnTo>
                    <a:lnTo>
                      <a:pt x="6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7" name="Freeform 416"/>
              <p:cNvSpPr>
                <a:spLocks/>
              </p:cNvSpPr>
              <p:nvPr/>
            </p:nvSpPr>
            <p:spPr bwMode="auto">
              <a:xfrm>
                <a:off x="3621" y="4107"/>
                <a:ext cx="37" cy="25"/>
              </a:xfrm>
              <a:custGeom>
                <a:avLst/>
                <a:gdLst/>
                <a:ahLst/>
                <a:cxnLst>
                  <a:cxn ang="0">
                    <a:pos x="66" y="0"/>
                  </a:cxn>
                  <a:cxn ang="0">
                    <a:pos x="73" y="14"/>
                  </a:cxn>
                  <a:cxn ang="0">
                    <a:pos x="8" y="50"/>
                  </a:cxn>
                  <a:cxn ang="0">
                    <a:pos x="0" y="37"/>
                  </a:cxn>
                  <a:cxn ang="0">
                    <a:pos x="66" y="0"/>
                  </a:cxn>
                </a:cxnLst>
                <a:rect l="0" t="0" r="r" b="b"/>
                <a:pathLst>
                  <a:path w="73" h="50">
                    <a:moveTo>
                      <a:pt x="66" y="0"/>
                    </a:moveTo>
                    <a:lnTo>
                      <a:pt x="73" y="14"/>
                    </a:lnTo>
                    <a:lnTo>
                      <a:pt x="8" y="50"/>
                    </a:lnTo>
                    <a:lnTo>
                      <a:pt x="0" y="37"/>
                    </a:lnTo>
                    <a:lnTo>
                      <a:pt x="6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8" name="Freeform 417"/>
              <p:cNvSpPr>
                <a:spLocks/>
              </p:cNvSpPr>
              <p:nvPr/>
            </p:nvSpPr>
            <p:spPr bwMode="auto">
              <a:xfrm>
                <a:off x="3588" y="4125"/>
                <a:ext cx="37" cy="24"/>
              </a:xfrm>
              <a:custGeom>
                <a:avLst/>
                <a:gdLst/>
                <a:ahLst/>
                <a:cxnLst>
                  <a:cxn ang="0">
                    <a:pos x="67" y="0"/>
                  </a:cxn>
                  <a:cxn ang="0">
                    <a:pos x="75" y="13"/>
                  </a:cxn>
                  <a:cxn ang="0">
                    <a:pos x="7" y="49"/>
                  </a:cxn>
                  <a:cxn ang="0">
                    <a:pos x="0" y="34"/>
                  </a:cxn>
                  <a:cxn ang="0">
                    <a:pos x="67" y="0"/>
                  </a:cxn>
                </a:cxnLst>
                <a:rect l="0" t="0" r="r" b="b"/>
                <a:pathLst>
                  <a:path w="75" h="49">
                    <a:moveTo>
                      <a:pt x="67" y="0"/>
                    </a:moveTo>
                    <a:lnTo>
                      <a:pt x="75" y="13"/>
                    </a:lnTo>
                    <a:lnTo>
                      <a:pt x="7" y="49"/>
                    </a:lnTo>
                    <a:lnTo>
                      <a:pt x="0" y="34"/>
                    </a:lnTo>
                    <a:lnTo>
                      <a:pt x="6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9" name="Freeform 418"/>
              <p:cNvSpPr>
                <a:spLocks/>
              </p:cNvSpPr>
              <p:nvPr/>
            </p:nvSpPr>
            <p:spPr bwMode="auto">
              <a:xfrm>
                <a:off x="3554" y="4142"/>
                <a:ext cx="37" cy="24"/>
              </a:xfrm>
              <a:custGeom>
                <a:avLst/>
                <a:gdLst/>
                <a:ahLst/>
                <a:cxnLst>
                  <a:cxn ang="0">
                    <a:pos x="68" y="0"/>
                  </a:cxn>
                  <a:cxn ang="0">
                    <a:pos x="75" y="15"/>
                  </a:cxn>
                  <a:cxn ang="0">
                    <a:pos x="7" y="48"/>
                  </a:cxn>
                  <a:cxn ang="0">
                    <a:pos x="0" y="35"/>
                  </a:cxn>
                  <a:cxn ang="0">
                    <a:pos x="68" y="0"/>
                  </a:cxn>
                </a:cxnLst>
                <a:rect l="0" t="0" r="r" b="b"/>
                <a:pathLst>
                  <a:path w="75" h="48">
                    <a:moveTo>
                      <a:pt x="68" y="0"/>
                    </a:moveTo>
                    <a:lnTo>
                      <a:pt x="75" y="15"/>
                    </a:lnTo>
                    <a:lnTo>
                      <a:pt x="7" y="48"/>
                    </a:lnTo>
                    <a:lnTo>
                      <a:pt x="0" y="35"/>
                    </a:lnTo>
                    <a:lnTo>
                      <a:pt x="6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0" name="Freeform 419"/>
              <p:cNvSpPr>
                <a:spLocks/>
              </p:cNvSpPr>
              <p:nvPr/>
            </p:nvSpPr>
            <p:spPr bwMode="auto">
              <a:xfrm>
                <a:off x="3520" y="4159"/>
                <a:ext cx="38" cy="23"/>
              </a:xfrm>
              <a:custGeom>
                <a:avLst/>
                <a:gdLst/>
                <a:ahLst/>
                <a:cxnLst>
                  <a:cxn ang="0">
                    <a:pos x="67" y="0"/>
                  </a:cxn>
                  <a:cxn ang="0">
                    <a:pos x="74" y="13"/>
                  </a:cxn>
                  <a:cxn ang="0">
                    <a:pos x="6" y="45"/>
                  </a:cxn>
                  <a:cxn ang="0">
                    <a:pos x="0" y="31"/>
                  </a:cxn>
                  <a:cxn ang="0">
                    <a:pos x="67" y="0"/>
                  </a:cxn>
                </a:cxnLst>
                <a:rect l="0" t="0" r="r" b="b"/>
                <a:pathLst>
                  <a:path w="74" h="45">
                    <a:moveTo>
                      <a:pt x="67" y="0"/>
                    </a:moveTo>
                    <a:lnTo>
                      <a:pt x="74" y="13"/>
                    </a:lnTo>
                    <a:lnTo>
                      <a:pt x="6" y="45"/>
                    </a:lnTo>
                    <a:lnTo>
                      <a:pt x="0" y="31"/>
                    </a:lnTo>
                    <a:lnTo>
                      <a:pt x="6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1" name="Freeform 420"/>
              <p:cNvSpPr>
                <a:spLocks/>
              </p:cNvSpPr>
              <p:nvPr/>
            </p:nvSpPr>
            <p:spPr bwMode="auto">
              <a:xfrm>
                <a:off x="3485" y="4175"/>
                <a:ext cx="39" cy="22"/>
              </a:xfrm>
              <a:custGeom>
                <a:avLst/>
                <a:gdLst/>
                <a:ahLst/>
                <a:cxnLst>
                  <a:cxn ang="0">
                    <a:pos x="70" y="0"/>
                  </a:cxn>
                  <a:cxn ang="0">
                    <a:pos x="76" y="14"/>
                  </a:cxn>
                  <a:cxn ang="0">
                    <a:pos x="6" y="44"/>
                  </a:cxn>
                  <a:cxn ang="0">
                    <a:pos x="0" y="31"/>
                  </a:cxn>
                  <a:cxn ang="0">
                    <a:pos x="70" y="0"/>
                  </a:cxn>
                </a:cxnLst>
                <a:rect l="0" t="0" r="r" b="b"/>
                <a:pathLst>
                  <a:path w="76" h="44">
                    <a:moveTo>
                      <a:pt x="70" y="0"/>
                    </a:moveTo>
                    <a:lnTo>
                      <a:pt x="76" y="14"/>
                    </a:lnTo>
                    <a:lnTo>
                      <a:pt x="6" y="44"/>
                    </a:lnTo>
                    <a:lnTo>
                      <a:pt x="0" y="31"/>
                    </a:lnTo>
                    <a:lnTo>
                      <a:pt x="7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2" name="Freeform 421"/>
              <p:cNvSpPr>
                <a:spLocks/>
              </p:cNvSpPr>
              <p:nvPr/>
            </p:nvSpPr>
            <p:spPr bwMode="auto">
              <a:xfrm>
                <a:off x="3450" y="4191"/>
                <a:ext cx="39" cy="21"/>
              </a:xfrm>
              <a:custGeom>
                <a:avLst/>
                <a:gdLst/>
                <a:ahLst/>
                <a:cxnLst>
                  <a:cxn ang="0">
                    <a:pos x="70" y="0"/>
                  </a:cxn>
                  <a:cxn ang="0">
                    <a:pos x="76" y="13"/>
                  </a:cxn>
                  <a:cxn ang="0">
                    <a:pos x="5" y="42"/>
                  </a:cxn>
                  <a:cxn ang="0">
                    <a:pos x="0" y="28"/>
                  </a:cxn>
                  <a:cxn ang="0">
                    <a:pos x="70" y="0"/>
                  </a:cxn>
                </a:cxnLst>
                <a:rect l="0" t="0" r="r" b="b"/>
                <a:pathLst>
                  <a:path w="76" h="42">
                    <a:moveTo>
                      <a:pt x="70" y="0"/>
                    </a:moveTo>
                    <a:lnTo>
                      <a:pt x="76" y="13"/>
                    </a:lnTo>
                    <a:lnTo>
                      <a:pt x="5" y="42"/>
                    </a:lnTo>
                    <a:lnTo>
                      <a:pt x="0" y="28"/>
                    </a:lnTo>
                    <a:lnTo>
                      <a:pt x="7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3" name="Freeform 422"/>
              <p:cNvSpPr>
                <a:spLocks/>
              </p:cNvSpPr>
              <p:nvPr/>
            </p:nvSpPr>
            <p:spPr bwMode="auto">
              <a:xfrm>
                <a:off x="3415" y="4204"/>
                <a:ext cx="38" cy="22"/>
              </a:xfrm>
              <a:custGeom>
                <a:avLst/>
                <a:gdLst/>
                <a:ahLst/>
                <a:cxnLst>
                  <a:cxn ang="0">
                    <a:pos x="72" y="0"/>
                  </a:cxn>
                  <a:cxn ang="0">
                    <a:pos x="77" y="14"/>
                  </a:cxn>
                  <a:cxn ang="0">
                    <a:pos x="6" y="42"/>
                  </a:cxn>
                  <a:cxn ang="0">
                    <a:pos x="0" y="28"/>
                  </a:cxn>
                  <a:cxn ang="0">
                    <a:pos x="72" y="0"/>
                  </a:cxn>
                </a:cxnLst>
                <a:rect l="0" t="0" r="r" b="b"/>
                <a:pathLst>
                  <a:path w="77" h="42">
                    <a:moveTo>
                      <a:pt x="72" y="0"/>
                    </a:moveTo>
                    <a:lnTo>
                      <a:pt x="77" y="14"/>
                    </a:lnTo>
                    <a:lnTo>
                      <a:pt x="6" y="42"/>
                    </a:lnTo>
                    <a:lnTo>
                      <a:pt x="0" y="28"/>
                    </a:lnTo>
                    <a:lnTo>
                      <a:pt x="7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4" name="Freeform 423"/>
              <p:cNvSpPr>
                <a:spLocks/>
              </p:cNvSpPr>
              <p:nvPr/>
            </p:nvSpPr>
            <p:spPr bwMode="auto">
              <a:xfrm>
                <a:off x="3379" y="4218"/>
                <a:ext cx="38" cy="20"/>
              </a:xfrm>
              <a:custGeom>
                <a:avLst/>
                <a:gdLst/>
                <a:ahLst/>
                <a:cxnLst>
                  <a:cxn ang="0">
                    <a:pos x="71" y="0"/>
                  </a:cxn>
                  <a:cxn ang="0">
                    <a:pos x="77" y="14"/>
                  </a:cxn>
                  <a:cxn ang="0">
                    <a:pos x="5" y="40"/>
                  </a:cxn>
                  <a:cxn ang="0">
                    <a:pos x="0" y="24"/>
                  </a:cxn>
                  <a:cxn ang="0">
                    <a:pos x="71" y="0"/>
                  </a:cxn>
                </a:cxnLst>
                <a:rect l="0" t="0" r="r" b="b"/>
                <a:pathLst>
                  <a:path w="77" h="40">
                    <a:moveTo>
                      <a:pt x="71" y="0"/>
                    </a:moveTo>
                    <a:lnTo>
                      <a:pt x="77" y="14"/>
                    </a:lnTo>
                    <a:lnTo>
                      <a:pt x="5" y="40"/>
                    </a:lnTo>
                    <a:lnTo>
                      <a:pt x="0" y="24"/>
                    </a:lnTo>
                    <a:lnTo>
                      <a:pt x="7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5" name="Freeform 424"/>
              <p:cNvSpPr>
                <a:spLocks/>
              </p:cNvSpPr>
              <p:nvPr/>
            </p:nvSpPr>
            <p:spPr bwMode="auto">
              <a:xfrm>
                <a:off x="3342" y="4231"/>
                <a:ext cx="39" cy="19"/>
              </a:xfrm>
              <a:custGeom>
                <a:avLst/>
                <a:gdLst/>
                <a:ahLst/>
                <a:cxnLst>
                  <a:cxn ang="0">
                    <a:pos x="73" y="0"/>
                  </a:cxn>
                  <a:cxn ang="0">
                    <a:pos x="78" y="16"/>
                  </a:cxn>
                  <a:cxn ang="0">
                    <a:pos x="4" y="39"/>
                  </a:cxn>
                  <a:cxn ang="0">
                    <a:pos x="0" y="25"/>
                  </a:cxn>
                  <a:cxn ang="0">
                    <a:pos x="73" y="0"/>
                  </a:cxn>
                </a:cxnLst>
                <a:rect l="0" t="0" r="r" b="b"/>
                <a:pathLst>
                  <a:path w="78" h="39">
                    <a:moveTo>
                      <a:pt x="73" y="0"/>
                    </a:moveTo>
                    <a:lnTo>
                      <a:pt x="78" y="16"/>
                    </a:lnTo>
                    <a:lnTo>
                      <a:pt x="4" y="39"/>
                    </a:lnTo>
                    <a:lnTo>
                      <a:pt x="0" y="25"/>
                    </a:lnTo>
                    <a:lnTo>
                      <a:pt x="7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6" name="Freeform 425"/>
              <p:cNvSpPr>
                <a:spLocks/>
              </p:cNvSpPr>
              <p:nvPr/>
            </p:nvSpPr>
            <p:spPr bwMode="auto">
              <a:xfrm>
                <a:off x="3306" y="4243"/>
                <a:ext cx="39" cy="18"/>
              </a:xfrm>
              <a:custGeom>
                <a:avLst/>
                <a:gdLst/>
                <a:ahLst/>
                <a:cxnLst>
                  <a:cxn ang="0">
                    <a:pos x="73" y="0"/>
                  </a:cxn>
                  <a:cxn ang="0">
                    <a:pos x="77" y="14"/>
                  </a:cxn>
                  <a:cxn ang="0">
                    <a:pos x="4" y="36"/>
                  </a:cxn>
                  <a:cxn ang="0">
                    <a:pos x="0" y="21"/>
                  </a:cxn>
                  <a:cxn ang="0">
                    <a:pos x="73" y="0"/>
                  </a:cxn>
                </a:cxnLst>
                <a:rect l="0" t="0" r="r" b="b"/>
                <a:pathLst>
                  <a:path w="77" h="36">
                    <a:moveTo>
                      <a:pt x="73" y="0"/>
                    </a:moveTo>
                    <a:lnTo>
                      <a:pt x="77" y="14"/>
                    </a:lnTo>
                    <a:lnTo>
                      <a:pt x="4" y="36"/>
                    </a:lnTo>
                    <a:lnTo>
                      <a:pt x="0" y="21"/>
                    </a:lnTo>
                    <a:lnTo>
                      <a:pt x="7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7" name="Freeform 426"/>
              <p:cNvSpPr>
                <a:spLocks/>
              </p:cNvSpPr>
              <p:nvPr/>
            </p:nvSpPr>
            <p:spPr bwMode="auto">
              <a:xfrm>
                <a:off x="3269" y="4253"/>
                <a:ext cx="39" cy="18"/>
              </a:xfrm>
              <a:custGeom>
                <a:avLst/>
                <a:gdLst/>
                <a:ahLst/>
                <a:cxnLst>
                  <a:cxn ang="0">
                    <a:pos x="74" y="0"/>
                  </a:cxn>
                  <a:cxn ang="0">
                    <a:pos x="78" y="15"/>
                  </a:cxn>
                  <a:cxn ang="0">
                    <a:pos x="4" y="35"/>
                  </a:cxn>
                  <a:cxn ang="0">
                    <a:pos x="0" y="20"/>
                  </a:cxn>
                  <a:cxn ang="0">
                    <a:pos x="74" y="0"/>
                  </a:cxn>
                </a:cxnLst>
                <a:rect l="0" t="0" r="r" b="b"/>
                <a:pathLst>
                  <a:path w="78" h="35">
                    <a:moveTo>
                      <a:pt x="74" y="0"/>
                    </a:moveTo>
                    <a:lnTo>
                      <a:pt x="78" y="15"/>
                    </a:lnTo>
                    <a:lnTo>
                      <a:pt x="4" y="35"/>
                    </a:lnTo>
                    <a:lnTo>
                      <a:pt x="0" y="20"/>
                    </a:lnTo>
                    <a:lnTo>
                      <a:pt x="7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8" name="Freeform 427"/>
              <p:cNvSpPr>
                <a:spLocks/>
              </p:cNvSpPr>
              <p:nvPr/>
            </p:nvSpPr>
            <p:spPr bwMode="auto">
              <a:xfrm>
                <a:off x="3231" y="4263"/>
                <a:ext cx="40" cy="17"/>
              </a:xfrm>
              <a:custGeom>
                <a:avLst/>
                <a:gdLst/>
                <a:ahLst/>
                <a:cxnLst>
                  <a:cxn ang="0">
                    <a:pos x="75" y="0"/>
                  </a:cxn>
                  <a:cxn ang="0">
                    <a:pos x="79" y="15"/>
                  </a:cxn>
                  <a:cxn ang="0">
                    <a:pos x="3" y="33"/>
                  </a:cxn>
                  <a:cxn ang="0">
                    <a:pos x="0" y="19"/>
                  </a:cxn>
                  <a:cxn ang="0">
                    <a:pos x="75" y="0"/>
                  </a:cxn>
                </a:cxnLst>
                <a:rect l="0" t="0" r="r" b="b"/>
                <a:pathLst>
                  <a:path w="79" h="33">
                    <a:moveTo>
                      <a:pt x="75" y="0"/>
                    </a:moveTo>
                    <a:lnTo>
                      <a:pt x="79" y="15"/>
                    </a:lnTo>
                    <a:lnTo>
                      <a:pt x="3" y="33"/>
                    </a:lnTo>
                    <a:lnTo>
                      <a:pt x="0" y="19"/>
                    </a:lnTo>
                    <a:lnTo>
                      <a:pt x="7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9" name="Freeform 428"/>
              <p:cNvSpPr>
                <a:spLocks/>
              </p:cNvSpPr>
              <p:nvPr/>
            </p:nvSpPr>
            <p:spPr bwMode="auto">
              <a:xfrm>
                <a:off x="3193" y="4273"/>
                <a:ext cx="40" cy="15"/>
              </a:xfrm>
              <a:custGeom>
                <a:avLst/>
                <a:gdLst/>
                <a:ahLst/>
                <a:cxnLst>
                  <a:cxn ang="0">
                    <a:pos x="76" y="0"/>
                  </a:cxn>
                  <a:cxn ang="0">
                    <a:pos x="79" y="14"/>
                  </a:cxn>
                  <a:cxn ang="0">
                    <a:pos x="3" y="31"/>
                  </a:cxn>
                  <a:cxn ang="0">
                    <a:pos x="0" y="16"/>
                  </a:cxn>
                  <a:cxn ang="0">
                    <a:pos x="76" y="0"/>
                  </a:cxn>
                </a:cxnLst>
                <a:rect l="0" t="0" r="r" b="b"/>
                <a:pathLst>
                  <a:path w="79" h="31">
                    <a:moveTo>
                      <a:pt x="76" y="0"/>
                    </a:moveTo>
                    <a:lnTo>
                      <a:pt x="79" y="14"/>
                    </a:lnTo>
                    <a:lnTo>
                      <a:pt x="3" y="31"/>
                    </a:lnTo>
                    <a:lnTo>
                      <a:pt x="0" y="16"/>
                    </a:lnTo>
                    <a:lnTo>
                      <a:pt x="7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0" name="Freeform 429"/>
              <p:cNvSpPr>
                <a:spLocks/>
              </p:cNvSpPr>
              <p:nvPr/>
            </p:nvSpPr>
            <p:spPr bwMode="auto">
              <a:xfrm>
                <a:off x="3155" y="4281"/>
                <a:ext cx="40" cy="15"/>
              </a:xfrm>
              <a:custGeom>
                <a:avLst/>
                <a:gdLst/>
                <a:ahLst/>
                <a:cxnLst>
                  <a:cxn ang="0">
                    <a:pos x="77" y="0"/>
                  </a:cxn>
                  <a:cxn ang="0">
                    <a:pos x="80" y="15"/>
                  </a:cxn>
                  <a:cxn ang="0">
                    <a:pos x="4" y="29"/>
                  </a:cxn>
                  <a:cxn ang="0">
                    <a:pos x="0" y="15"/>
                  </a:cxn>
                  <a:cxn ang="0">
                    <a:pos x="77" y="0"/>
                  </a:cxn>
                </a:cxnLst>
                <a:rect l="0" t="0" r="r" b="b"/>
                <a:pathLst>
                  <a:path w="80" h="29">
                    <a:moveTo>
                      <a:pt x="77" y="0"/>
                    </a:moveTo>
                    <a:lnTo>
                      <a:pt x="80" y="15"/>
                    </a:lnTo>
                    <a:lnTo>
                      <a:pt x="4" y="29"/>
                    </a:lnTo>
                    <a:lnTo>
                      <a:pt x="0" y="15"/>
                    </a:lnTo>
                    <a:lnTo>
                      <a:pt x="7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1" name="Freeform 430"/>
              <p:cNvSpPr>
                <a:spLocks/>
              </p:cNvSpPr>
              <p:nvPr/>
            </p:nvSpPr>
            <p:spPr bwMode="auto">
              <a:xfrm>
                <a:off x="3117" y="4288"/>
                <a:ext cx="40" cy="14"/>
              </a:xfrm>
              <a:custGeom>
                <a:avLst/>
                <a:gdLst/>
                <a:ahLst/>
                <a:cxnLst>
                  <a:cxn ang="0">
                    <a:pos x="76" y="0"/>
                  </a:cxn>
                  <a:cxn ang="0">
                    <a:pos x="80" y="14"/>
                  </a:cxn>
                  <a:cxn ang="0">
                    <a:pos x="2" y="27"/>
                  </a:cxn>
                  <a:cxn ang="0">
                    <a:pos x="0" y="12"/>
                  </a:cxn>
                  <a:cxn ang="0">
                    <a:pos x="76" y="0"/>
                  </a:cxn>
                </a:cxnLst>
                <a:rect l="0" t="0" r="r" b="b"/>
                <a:pathLst>
                  <a:path w="80" h="27">
                    <a:moveTo>
                      <a:pt x="76" y="0"/>
                    </a:moveTo>
                    <a:lnTo>
                      <a:pt x="80" y="14"/>
                    </a:lnTo>
                    <a:lnTo>
                      <a:pt x="2" y="27"/>
                    </a:lnTo>
                    <a:lnTo>
                      <a:pt x="0" y="12"/>
                    </a:lnTo>
                    <a:lnTo>
                      <a:pt x="7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2" name="Freeform 431"/>
              <p:cNvSpPr>
                <a:spLocks/>
              </p:cNvSpPr>
              <p:nvPr/>
            </p:nvSpPr>
            <p:spPr bwMode="auto">
              <a:xfrm>
                <a:off x="3078" y="4294"/>
                <a:ext cx="40" cy="14"/>
              </a:xfrm>
              <a:custGeom>
                <a:avLst/>
                <a:gdLst/>
                <a:ahLst/>
                <a:cxnLst>
                  <a:cxn ang="0">
                    <a:pos x="77" y="0"/>
                  </a:cxn>
                  <a:cxn ang="0">
                    <a:pos x="79" y="15"/>
                  </a:cxn>
                  <a:cxn ang="0">
                    <a:pos x="1" y="27"/>
                  </a:cxn>
                  <a:cxn ang="0">
                    <a:pos x="0" y="11"/>
                  </a:cxn>
                  <a:cxn ang="0">
                    <a:pos x="77" y="0"/>
                  </a:cxn>
                </a:cxnLst>
                <a:rect l="0" t="0" r="r" b="b"/>
                <a:pathLst>
                  <a:path w="79" h="27">
                    <a:moveTo>
                      <a:pt x="77" y="0"/>
                    </a:moveTo>
                    <a:lnTo>
                      <a:pt x="79" y="15"/>
                    </a:lnTo>
                    <a:lnTo>
                      <a:pt x="1" y="27"/>
                    </a:lnTo>
                    <a:lnTo>
                      <a:pt x="0" y="11"/>
                    </a:lnTo>
                    <a:lnTo>
                      <a:pt x="7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3" name="Freeform 432"/>
              <p:cNvSpPr>
                <a:spLocks/>
              </p:cNvSpPr>
              <p:nvPr/>
            </p:nvSpPr>
            <p:spPr bwMode="auto">
              <a:xfrm>
                <a:off x="3039" y="4300"/>
                <a:ext cx="40" cy="12"/>
              </a:xfrm>
              <a:custGeom>
                <a:avLst/>
                <a:gdLst/>
                <a:ahLst/>
                <a:cxnLst>
                  <a:cxn ang="0">
                    <a:pos x="79" y="0"/>
                  </a:cxn>
                  <a:cxn ang="0">
                    <a:pos x="80" y="16"/>
                  </a:cxn>
                  <a:cxn ang="0">
                    <a:pos x="2" y="24"/>
                  </a:cxn>
                  <a:cxn ang="0">
                    <a:pos x="0" y="9"/>
                  </a:cxn>
                  <a:cxn ang="0">
                    <a:pos x="79" y="0"/>
                  </a:cxn>
                </a:cxnLst>
                <a:rect l="0" t="0" r="r" b="b"/>
                <a:pathLst>
                  <a:path w="80" h="24">
                    <a:moveTo>
                      <a:pt x="79" y="0"/>
                    </a:moveTo>
                    <a:lnTo>
                      <a:pt x="80" y="16"/>
                    </a:lnTo>
                    <a:lnTo>
                      <a:pt x="2" y="24"/>
                    </a:lnTo>
                    <a:lnTo>
                      <a:pt x="0" y="9"/>
                    </a:lnTo>
                    <a:lnTo>
                      <a:pt x="7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4" name="Freeform 433"/>
              <p:cNvSpPr>
                <a:spLocks/>
              </p:cNvSpPr>
              <p:nvPr/>
            </p:nvSpPr>
            <p:spPr bwMode="auto">
              <a:xfrm>
                <a:off x="3000" y="4304"/>
                <a:ext cx="40" cy="12"/>
              </a:xfrm>
              <a:custGeom>
                <a:avLst/>
                <a:gdLst/>
                <a:ahLst/>
                <a:cxnLst>
                  <a:cxn ang="0">
                    <a:pos x="79" y="0"/>
                  </a:cxn>
                  <a:cxn ang="0">
                    <a:pos x="81" y="15"/>
                  </a:cxn>
                  <a:cxn ang="0">
                    <a:pos x="1" y="22"/>
                  </a:cxn>
                  <a:cxn ang="0">
                    <a:pos x="0" y="7"/>
                  </a:cxn>
                  <a:cxn ang="0">
                    <a:pos x="79" y="0"/>
                  </a:cxn>
                </a:cxnLst>
                <a:rect l="0" t="0" r="r" b="b"/>
                <a:pathLst>
                  <a:path w="81" h="22">
                    <a:moveTo>
                      <a:pt x="79" y="0"/>
                    </a:moveTo>
                    <a:lnTo>
                      <a:pt x="81" y="15"/>
                    </a:lnTo>
                    <a:lnTo>
                      <a:pt x="1" y="22"/>
                    </a:lnTo>
                    <a:lnTo>
                      <a:pt x="0" y="7"/>
                    </a:lnTo>
                    <a:lnTo>
                      <a:pt x="7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5" name="Freeform 434"/>
              <p:cNvSpPr>
                <a:spLocks/>
              </p:cNvSpPr>
              <p:nvPr/>
            </p:nvSpPr>
            <p:spPr bwMode="auto">
              <a:xfrm>
                <a:off x="2960" y="4308"/>
                <a:ext cx="40" cy="10"/>
              </a:xfrm>
              <a:custGeom>
                <a:avLst/>
                <a:gdLst/>
                <a:ahLst/>
                <a:cxnLst>
                  <a:cxn ang="0">
                    <a:pos x="79" y="0"/>
                  </a:cxn>
                  <a:cxn ang="0">
                    <a:pos x="80" y="15"/>
                  </a:cxn>
                  <a:cxn ang="0">
                    <a:pos x="1" y="21"/>
                  </a:cxn>
                  <a:cxn ang="0">
                    <a:pos x="0" y="5"/>
                  </a:cxn>
                  <a:cxn ang="0">
                    <a:pos x="79" y="0"/>
                  </a:cxn>
                </a:cxnLst>
                <a:rect l="0" t="0" r="r" b="b"/>
                <a:pathLst>
                  <a:path w="80" h="21">
                    <a:moveTo>
                      <a:pt x="79" y="0"/>
                    </a:moveTo>
                    <a:lnTo>
                      <a:pt x="80" y="15"/>
                    </a:lnTo>
                    <a:lnTo>
                      <a:pt x="1" y="21"/>
                    </a:lnTo>
                    <a:lnTo>
                      <a:pt x="0" y="5"/>
                    </a:lnTo>
                    <a:lnTo>
                      <a:pt x="7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6" name="Freeform 435"/>
              <p:cNvSpPr>
                <a:spLocks/>
              </p:cNvSpPr>
              <p:nvPr/>
            </p:nvSpPr>
            <p:spPr bwMode="auto">
              <a:xfrm>
                <a:off x="2920" y="4311"/>
                <a:ext cx="41" cy="9"/>
              </a:xfrm>
              <a:custGeom>
                <a:avLst/>
                <a:gdLst/>
                <a:ahLst/>
                <a:cxnLst>
                  <a:cxn ang="0">
                    <a:pos x="80" y="0"/>
                  </a:cxn>
                  <a:cxn ang="0">
                    <a:pos x="81" y="16"/>
                  </a:cxn>
                  <a:cxn ang="0">
                    <a:pos x="1" y="19"/>
                  </a:cxn>
                  <a:cxn ang="0">
                    <a:pos x="0" y="3"/>
                  </a:cxn>
                  <a:cxn ang="0">
                    <a:pos x="80" y="0"/>
                  </a:cxn>
                </a:cxnLst>
                <a:rect l="0" t="0" r="r" b="b"/>
                <a:pathLst>
                  <a:path w="81" h="19">
                    <a:moveTo>
                      <a:pt x="80" y="0"/>
                    </a:moveTo>
                    <a:lnTo>
                      <a:pt x="81" y="16"/>
                    </a:lnTo>
                    <a:lnTo>
                      <a:pt x="1" y="19"/>
                    </a:lnTo>
                    <a:lnTo>
                      <a:pt x="0" y="3"/>
                    </a:lnTo>
                    <a:lnTo>
                      <a:pt x="8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7" name="Freeform 436"/>
              <p:cNvSpPr>
                <a:spLocks/>
              </p:cNvSpPr>
              <p:nvPr/>
            </p:nvSpPr>
            <p:spPr bwMode="auto">
              <a:xfrm>
                <a:off x="2880" y="4312"/>
                <a:ext cx="41" cy="8"/>
              </a:xfrm>
              <a:custGeom>
                <a:avLst/>
                <a:gdLst/>
                <a:ahLst/>
                <a:cxnLst>
                  <a:cxn ang="0">
                    <a:pos x="80" y="0"/>
                  </a:cxn>
                  <a:cxn ang="0">
                    <a:pos x="81" y="16"/>
                  </a:cxn>
                  <a:cxn ang="0">
                    <a:pos x="0" y="16"/>
                  </a:cxn>
                  <a:cxn ang="0">
                    <a:pos x="0" y="2"/>
                  </a:cxn>
                  <a:cxn ang="0">
                    <a:pos x="80" y="0"/>
                  </a:cxn>
                </a:cxnLst>
                <a:rect l="0" t="0" r="r" b="b"/>
                <a:pathLst>
                  <a:path w="81" h="16">
                    <a:moveTo>
                      <a:pt x="80" y="0"/>
                    </a:moveTo>
                    <a:lnTo>
                      <a:pt x="81" y="16"/>
                    </a:lnTo>
                    <a:lnTo>
                      <a:pt x="0" y="16"/>
                    </a:lnTo>
                    <a:lnTo>
                      <a:pt x="0" y="2"/>
                    </a:lnTo>
                    <a:lnTo>
                      <a:pt x="8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8" name="Freeform 437"/>
              <p:cNvSpPr>
                <a:spLocks/>
              </p:cNvSpPr>
              <p:nvPr/>
            </p:nvSpPr>
            <p:spPr bwMode="auto">
              <a:xfrm>
                <a:off x="2840" y="4312"/>
                <a:ext cx="40" cy="8"/>
              </a:xfrm>
              <a:custGeom>
                <a:avLst/>
                <a:gdLst/>
                <a:ahLst/>
                <a:cxnLst>
                  <a:cxn ang="0">
                    <a:pos x="80" y="2"/>
                  </a:cxn>
                  <a:cxn ang="0">
                    <a:pos x="80" y="16"/>
                  </a:cxn>
                  <a:cxn ang="0">
                    <a:pos x="0" y="16"/>
                  </a:cxn>
                  <a:cxn ang="0">
                    <a:pos x="0" y="0"/>
                  </a:cxn>
                  <a:cxn ang="0">
                    <a:pos x="80" y="2"/>
                  </a:cxn>
                </a:cxnLst>
                <a:rect l="0" t="0" r="r" b="b"/>
                <a:pathLst>
                  <a:path w="80" h="16">
                    <a:moveTo>
                      <a:pt x="80" y="2"/>
                    </a:moveTo>
                    <a:lnTo>
                      <a:pt x="80" y="16"/>
                    </a:lnTo>
                    <a:lnTo>
                      <a:pt x="0" y="16"/>
                    </a:lnTo>
                    <a:lnTo>
                      <a:pt x="0" y="0"/>
                    </a:lnTo>
                    <a:lnTo>
                      <a:pt x="8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9" name="Freeform 438"/>
              <p:cNvSpPr>
                <a:spLocks/>
              </p:cNvSpPr>
              <p:nvPr/>
            </p:nvSpPr>
            <p:spPr bwMode="auto">
              <a:xfrm>
                <a:off x="2799" y="4311"/>
                <a:ext cx="41" cy="9"/>
              </a:xfrm>
              <a:custGeom>
                <a:avLst/>
                <a:gdLst/>
                <a:ahLst/>
                <a:cxnLst>
                  <a:cxn ang="0">
                    <a:pos x="81" y="3"/>
                  </a:cxn>
                  <a:cxn ang="0">
                    <a:pos x="81" y="19"/>
                  </a:cxn>
                  <a:cxn ang="0">
                    <a:pos x="0" y="16"/>
                  </a:cxn>
                  <a:cxn ang="0">
                    <a:pos x="1" y="0"/>
                  </a:cxn>
                  <a:cxn ang="0">
                    <a:pos x="81" y="3"/>
                  </a:cxn>
                </a:cxnLst>
                <a:rect l="0" t="0" r="r" b="b"/>
                <a:pathLst>
                  <a:path w="81" h="19">
                    <a:moveTo>
                      <a:pt x="81" y="3"/>
                    </a:moveTo>
                    <a:lnTo>
                      <a:pt x="81" y="19"/>
                    </a:lnTo>
                    <a:lnTo>
                      <a:pt x="0" y="16"/>
                    </a:lnTo>
                    <a:lnTo>
                      <a:pt x="1" y="0"/>
                    </a:lnTo>
                    <a:lnTo>
                      <a:pt x="81" y="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0" name="Freeform 439"/>
              <p:cNvSpPr>
                <a:spLocks/>
              </p:cNvSpPr>
              <p:nvPr/>
            </p:nvSpPr>
            <p:spPr bwMode="auto">
              <a:xfrm>
                <a:off x="2760" y="4308"/>
                <a:ext cx="40" cy="10"/>
              </a:xfrm>
              <a:custGeom>
                <a:avLst/>
                <a:gdLst/>
                <a:ahLst/>
                <a:cxnLst>
                  <a:cxn ang="0">
                    <a:pos x="80" y="5"/>
                  </a:cxn>
                  <a:cxn ang="0">
                    <a:pos x="79" y="21"/>
                  </a:cxn>
                  <a:cxn ang="0">
                    <a:pos x="0" y="15"/>
                  </a:cxn>
                  <a:cxn ang="0">
                    <a:pos x="1" y="0"/>
                  </a:cxn>
                  <a:cxn ang="0">
                    <a:pos x="80" y="5"/>
                  </a:cxn>
                </a:cxnLst>
                <a:rect l="0" t="0" r="r" b="b"/>
                <a:pathLst>
                  <a:path w="80" h="21">
                    <a:moveTo>
                      <a:pt x="80" y="5"/>
                    </a:moveTo>
                    <a:lnTo>
                      <a:pt x="79" y="21"/>
                    </a:lnTo>
                    <a:lnTo>
                      <a:pt x="0" y="15"/>
                    </a:lnTo>
                    <a:lnTo>
                      <a:pt x="1" y="0"/>
                    </a:lnTo>
                    <a:lnTo>
                      <a:pt x="8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1" name="Freeform 440"/>
              <p:cNvSpPr>
                <a:spLocks/>
              </p:cNvSpPr>
              <p:nvPr/>
            </p:nvSpPr>
            <p:spPr bwMode="auto">
              <a:xfrm>
                <a:off x="2720" y="4304"/>
                <a:ext cx="40" cy="12"/>
              </a:xfrm>
              <a:custGeom>
                <a:avLst/>
                <a:gdLst/>
                <a:ahLst/>
                <a:cxnLst>
                  <a:cxn ang="0">
                    <a:pos x="80" y="7"/>
                  </a:cxn>
                  <a:cxn ang="0">
                    <a:pos x="79" y="22"/>
                  </a:cxn>
                  <a:cxn ang="0">
                    <a:pos x="0" y="15"/>
                  </a:cxn>
                  <a:cxn ang="0">
                    <a:pos x="1" y="0"/>
                  </a:cxn>
                  <a:cxn ang="0">
                    <a:pos x="80" y="7"/>
                  </a:cxn>
                </a:cxnLst>
                <a:rect l="0" t="0" r="r" b="b"/>
                <a:pathLst>
                  <a:path w="80" h="22">
                    <a:moveTo>
                      <a:pt x="80" y="7"/>
                    </a:moveTo>
                    <a:lnTo>
                      <a:pt x="79" y="22"/>
                    </a:lnTo>
                    <a:lnTo>
                      <a:pt x="0" y="15"/>
                    </a:lnTo>
                    <a:lnTo>
                      <a:pt x="1" y="0"/>
                    </a:lnTo>
                    <a:lnTo>
                      <a:pt x="8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2" name="Freeform 441"/>
              <p:cNvSpPr>
                <a:spLocks/>
              </p:cNvSpPr>
              <p:nvPr/>
            </p:nvSpPr>
            <p:spPr bwMode="auto">
              <a:xfrm>
                <a:off x="2681" y="4300"/>
                <a:ext cx="40" cy="12"/>
              </a:xfrm>
              <a:custGeom>
                <a:avLst/>
                <a:gdLst/>
                <a:ahLst/>
                <a:cxnLst>
                  <a:cxn ang="0">
                    <a:pos x="80" y="9"/>
                  </a:cxn>
                  <a:cxn ang="0">
                    <a:pos x="79" y="24"/>
                  </a:cxn>
                  <a:cxn ang="0">
                    <a:pos x="0" y="16"/>
                  </a:cxn>
                  <a:cxn ang="0">
                    <a:pos x="2" y="0"/>
                  </a:cxn>
                  <a:cxn ang="0">
                    <a:pos x="80" y="9"/>
                  </a:cxn>
                </a:cxnLst>
                <a:rect l="0" t="0" r="r" b="b"/>
                <a:pathLst>
                  <a:path w="80" h="24">
                    <a:moveTo>
                      <a:pt x="80" y="9"/>
                    </a:moveTo>
                    <a:lnTo>
                      <a:pt x="79" y="24"/>
                    </a:lnTo>
                    <a:lnTo>
                      <a:pt x="0" y="16"/>
                    </a:lnTo>
                    <a:lnTo>
                      <a:pt x="2" y="0"/>
                    </a:lnTo>
                    <a:lnTo>
                      <a:pt x="8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3" name="Freeform 442"/>
              <p:cNvSpPr>
                <a:spLocks/>
              </p:cNvSpPr>
              <p:nvPr/>
            </p:nvSpPr>
            <p:spPr bwMode="auto">
              <a:xfrm>
                <a:off x="2642" y="4294"/>
                <a:ext cx="40" cy="14"/>
              </a:xfrm>
              <a:custGeom>
                <a:avLst/>
                <a:gdLst/>
                <a:ahLst/>
                <a:cxnLst>
                  <a:cxn ang="0">
                    <a:pos x="80" y="11"/>
                  </a:cxn>
                  <a:cxn ang="0">
                    <a:pos x="78" y="27"/>
                  </a:cxn>
                  <a:cxn ang="0">
                    <a:pos x="0" y="15"/>
                  </a:cxn>
                  <a:cxn ang="0">
                    <a:pos x="2" y="0"/>
                  </a:cxn>
                  <a:cxn ang="0">
                    <a:pos x="80" y="11"/>
                  </a:cxn>
                </a:cxnLst>
                <a:rect l="0" t="0" r="r" b="b"/>
                <a:pathLst>
                  <a:path w="80" h="27">
                    <a:moveTo>
                      <a:pt x="80" y="11"/>
                    </a:moveTo>
                    <a:lnTo>
                      <a:pt x="78" y="27"/>
                    </a:lnTo>
                    <a:lnTo>
                      <a:pt x="0" y="15"/>
                    </a:lnTo>
                    <a:lnTo>
                      <a:pt x="2" y="0"/>
                    </a:lnTo>
                    <a:lnTo>
                      <a:pt x="80" y="1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4" name="Freeform 443"/>
              <p:cNvSpPr>
                <a:spLocks/>
              </p:cNvSpPr>
              <p:nvPr/>
            </p:nvSpPr>
            <p:spPr bwMode="auto">
              <a:xfrm>
                <a:off x="2603" y="4288"/>
                <a:ext cx="40" cy="14"/>
              </a:xfrm>
              <a:custGeom>
                <a:avLst/>
                <a:gdLst/>
                <a:ahLst/>
                <a:cxnLst>
                  <a:cxn ang="0">
                    <a:pos x="80" y="12"/>
                  </a:cxn>
                  <a:cxn ang="0">
                    <a:pos x="78" y="27"/>
                  </a:cxn>
                  <a:cxn ang="0">
                    <a:pos x="0" y="14"/>
                  </a:cxn>
                  <a:cxn ang="0">
                    <a:pos x="4" y="0"/>
                  </a:cxn>
                  <a:cxn ang="0">
                    <a:pos x="80" y="12"/>
                  </a:cxn>
                </a:cxnLst>
                <a:rect l="0" t="0" r="r" b="b"/>
                <a:pathLst>
                  <a:path w="80" h="27">
                    <a:moveTo>
                      <a:pt x="80" y="12"/>
                    </a:moveTo>
                    <a:lnTo>
                      <a:pt x="78" y="27"/>
                    </a:lnTo>
                    <a:lnTo>
                      <a:pt x="0" y="14"/>
                    </a:lnTo>
                    <a:lnTo>
                      <a:pt x="4" y="0"/>
                    </a:lnTo>
                    <a:lnTo>
                      <a:pt x="80" y="1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5" name="Freeform 444"/>
              <p:cNvSpPr>
                <a:spLocks/>
              </p:cNvSpPr>
              <p:nvPr/>
            </p:nvSpPr>
            <p:spPr bwMode="auto">
              <a:xfrm>
                <a:off x="2565" y="4281"/>
                <a:ext cx="40" cy="15"/>
              </a:xfrm>
              <a:custGeom>
                <a:avLst/>
                <a:gdLst/>
                <a:ahLst/>
                <a:cxnLst>
                  <a:cxn ang="0">
                    <a:pos x="80" y="15"/>
                  </a:cxn>
                  <a:cxn ang="0">
                    <a:pos x="76" y="29"/>
                  </a:cxn>
                  <a:cxn ang="0">
                    <a:pos x="0" y="15"/>
                  </a:cxn>
                  <a:cxn ang="0">
                    <a:pos x="3" y="0"/>
                  </a:cxn>
                  <a:cxn ang="0">
                    <a:pos x="80" y="15"/>
                  </a:cxn>
                </a:cxnLst>
                <a:rect l="0" t="0" r="r" b="b"/>
                <a:pathLst>
                  <a:path w="80" h="29">
                    <a:moveTo>
                      <a:pt x="80" y="15"/>
                    </a:moveTo>
                    <a:lnTo>
                      <a:pt x="76" y="29"/>
                    </a:lnTo>
                    <a:lnTo>
                      <a:pt x="0" y="15"/>
                    </a:lnTo>
                    <a:lnTo>
                      <a:pt x="3" y="0"/>
                    </a:lnTo>
                    <a:lnTo>
                      <a:pt x="80" y="1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6" name="Freeform 445"/>
              <p:cNvSpPr>
                <a:spLocks/>
              </p:cNvSpPr>
              <p:nvPr/>
            </p:nvSpPr>
            <p:spPr bwMode="auto">
              <a:xfrm>
                <a:off x="2527" y="4273"/>
                <a:ext cx="40" cy="15"/>
              </a:xfrm>
              <a:custGeom>
                <a:avLst/>
                <a:gdLst/>
                <a:ahLst/>
                <a:cxnLst>
                  <a:cxn ang="0">
                    <a:pos x="79" y="16"/>
                  </a:cxn>
                  <a:cxn ang="0">
                    <a:pos x="76" y="31"/>
                  </a:cxn>
                  <a:cxn ang="0">
                    <a:pos x="0" y="14"/>
                  </a:cxn>
                  <a:cxn ang="0">
                    <a:pos x="3" y="0"/>
                  </a:cxn>
                  <a:cxn ang="0">
                    <a:pos x="79" y="16"/>
                  </a:cxn>
                </a:cxnLst>
                <a:rect l="0" t="0" r="r" b="b"/>
                <a:pathLst>
                  <a:path w="79" h="31">
                    <a:moveTo>
                      <a:pt x="79" y="16"/>
                    </a:moveTo>
                    <a:lnTo>
                      <a:pt x="76" y="31"/>
                    </a:lnTo>
                    <a:lnTo>
                      <a:pt x="0" y="14"/>
                    </a:lnTo>
                    <a:lnTo>
                      <a:pt x="3" y="0"/>
                    </a:lnTo>
                    <a:lnTo>
                      <a:pt x="79" y="1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7" name="Freeform 446"/>
              <p:cNvSpPr>
                <a:spLocks/>
              </p:cNvSpPr>
              <p:nvPr/>
            </p:nvSpPr>
            <p:spPr bwMode="auto">
              <a:xfrm>
                <a:off x="2489" y="4263"/>
                <a:ext cx="40" cy="17"/>
              </a:xfrm>
              <a:custGeom>
                <a:avLst/>
                <a:gdLst/>
                <a:ahLst/>
                <a:cxnLst>
                  <a:cxn ang="0">
                    <a:pos x="78" y="19"/>
                  </a:cxn>
                  <a:cxn ang="0">
                    <a:pos x="75" y="33"/>
                  </a:cxn>
                  <a:cxn ang="0">
                    <a:pos x="0" y="15"/>
                  </a:cxn>
                  <a:cxn ang="0">
                    <a:pos x="4" y="0"/>
                  </a:cxn>
                  <a:cxn ang="0">
                    <a:pos x="78" y="19"/>
                  </a:cxn>
                </a:cxnLst>
                <a:rect l="0" t="0" r="r" b="b"/>
                <a:pathLst>
                  <a:path w="78" h="33">
                    <a:moveTo>
                      <a:pt x="78" y="19"/>
                    </a:moveTo>
                    <a:lnTo>
                      <a:pt x="75" y="33"/>
                    </a:lnTo>
                    <a:lnTo>
                      <a:pt x="0" y="15"/>
                    </a:lnTo>
                    <a:lnTo>
                      <a:pt x="4" y="0"/>
                    </a:lnTo>
                    <a:lnTo>
                      <a:pt x="78" y="1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8" name="Freeform 447"/>
              <p:cNvSpPr>
                <a:spLocks/>
              </p:cNvSpPr>
              <p:nvPr/>
            </p:nvSpPr>
            <p:spPr bwMode="auto">
              <a:xfrm>
                <a:off x="2452" y="4253"/>
                <a:ext cx="39" cy="18"/>
              </a:xfrm>
              <a:custGeom>
                <a:avLst/>
                <a:gdLst/>
                <a:ahLst/>
                <a:cxnLst>
                  <a:cxn ang="0">
                    <a:pos x="79" y="20"/>
                  </a:cxn>
                  <a:cxn ang="0">
                    <a:pos x="75" y="35"/>
                  </a:cxn>
                  <a:cxn ang="0">
                    <a:pos x="0" y="15"/>
                  </a:cxn>
                  <a:cxn ang="0">
                    <a:pos x="4" y="0"/>
                  </a:cxn>
                  <a:cxn ang="0">
                    <a:pos x="79" y="20"/>
                  </a:cxn>
                </a:cxnLst>
                <a:rect l="0" t="0" r="r" b="b"/>
                <a:pathLst>
                  <a:path w="79" h="35">
                    <a:moveTo>
                      <a:pt x="79" y="20"/>
                    </a:moveTo>
                    <a:lnTo>
                      <a:pt x="75" y="35"/>
                    </a:lnTo>
                    <a:lnTo>
                      <a:pt x="0" y="15"/>
                    </a:lnTo>
                    <a:lnTo>
                      <a:pt x="4" y="0"/>
                    </a:lnTo>
                    <a:lnTo>
                      <a:pt x="79" y="2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9" name="Freeform 448"/>
              <p:cNvSpPr>
                <a:spLocks/>
              </p:cNvSpPr>
              <p:nvPr/>
            </p:nvSpPr>
            <p:spPr bwMode="auto">
              <a:xfrm>
                <a:off x="2415" y="4243"/>
                <a:ext cx="39" cy="18"/>
              </a:xfrm>
              <a:custGeom>
                <a:avLst/>
                <a:gdLst/>
                <a:ahLst/>
                <a:cxnLst>
                  <a:cxn ang="0">
                    <a:pos x="77" y="21"/>
                  </a:cxn>
                  <a:cxn ang="0">
                    <a:pos x="73" y="36"/>
                  </a:cxn>
                  <a:cxn ang="0">
                    <a:pos x="0" y="14"/>
                  </a:cxn>
                  <a:cxn ang="0">
                    <a:pos x="4" y="0"/>
                  </a:cxn>
                  <a:cxn ang="0">
                    <a:pos x="77" y="21"/>
                  </a:cxn>
                </a:cxnLst>
                <a:rect l="0" t="0" r="r" b="b"/>
                <a:pathLst>
                  <a:path w="77" h="36">
                    <a:moveTo>
                      <a:pt x="77" y="21"/>
                    </a:moveTo>
                    <a:lnTo>
                      <a:pt x="73" y="36"/>
                    </a:lnTo>
                    <a:lnTo>
                      <a:pt x="0" y="14"/>
                    </a:lnTo>
                    <a:lnTo>
                      <a:pt x="4" y="0"/>
                    </a:lnTo>
                    <a:lnTo>
                      <a:pt x="77" y="2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0" name="Freeform 449"/>
              <p:cNvSpPr>
                <a:spLocks/>
              </p:cNvSpPr>
              <p:nvPr/>
            </p:nvSpPr>
            <p:spPr bwMode="auto">
              <a:xfrm>
                <a:off x="2379" y="4231"/>
                <a:ext cx="39" cy="19"/>
              </a:xfrm>
              <a:custGeom>
                <a:avLst/>
                <a:gdLst/>
                <a:ahLst/>
                <a:cxnLst>
                  <a:cxn ang="0">
                    <a:pos x="78" y="25"/>
                  </a:cxn>
                  <a:cxn ang="0">
                    <a:pos x="74" y="39"/>
                  </a:cxn>
                  <a:cxn ang="0">
                    <a:pos x="0" y="16"/>
                  </a:cxn>
                  <a:cxn ang="0">
                    <a:pos x="6" y="0"/>
                  </a:cxn>
                  <a:cxn ang="0">
                    <a:pos x="78" y="25"/>
                  </a:cxn>
                </a:cxnLst>
                <a:rect l="0" t="0" r="r" b="b"/>
                <a:pathLst>
                  <a:path w="78" h="39">
                    <a:moveTo>
                      <a:pt x="78" y="25"/>
                    </a:moveTo>
                    <a:lnTo>
                      <a:pt x="74" y="39"/>
                    </a:lnTo>
                    <a:lnTo>
                      <a:pt x="0" y="16"/>
                    </a:lnTo>
                    <a:lnTo>
                      <a:pt x="6" y="0"/>
                    </a:lnTo>
                    <a:lnTo>
                      <a:pt x="78" y="2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1" name="Freeform 450"/>
              <p:cNvSpPr>
                <a:spLocks/>
              </p:cNvSpPr>
              <p:nvPr/>
            </p:nvSpPr>
            <p:spPr bwMode="auto">
              <a:xfrm>
                <a:off x="2343" y="4218"/>
                <a:ext cx="38" cy="20"/>
              </a:xfrm>
              <a:custGeom>
                <a:avLst/>
                <a:gdLst/>
                <a:ahLst/>
                <a:cxnLst>
                  <a:cxn ang="0">
                    <a:pos x="78" y="24"/>
                  </a:cxn>
                  <a:cxn ang="0">
                    <a:pos x="72" y="40"/>
                  </a:cxn>
                  <a:cxn ang="0">
                    <a:pos x="0" y="14"/>
                  </a:cxn>
                  <a:cxn ang="0">
                    <a:pos x="6" y="0"/>
                  </a:cxn>
                  <a:cxn ang="0">
                    <a:pos x="78" y="24"/>
                  </a:cxn>
                </a:cxnLst>
                <a:rect l="0" t="0" r="r" b="b"/>
                <a:pathLst>
                  <a:path w="78" h="40">
                    <a:moveTo>
                      <a:pt x="78" y="24"/>
                    </a:moveTo>
                    <a:lnTo>
                      <a:pt x="72" y="40"/>
                    </a:lnTo>
                    <a:lnTo>
                      <a:pt x="0" y="14"/>
                    </a:lnTo>
                    <a:lnTo>
                      <a:pt x="6" y="0"/>
                    </a:lnTo>
                    <a:lnTo>
                      <a:pt x="78" y="2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2" name="Freeform 451"/>
              <p:cNvSpPr>
                <a:spLocks/>
              </p:cNvSpPr>
              <p:nvPr/>
            </p:nvSpPr>
            <p:spPr bwMode="auto">
              <a:xfrm>
                <a:off x="2307" y="4204"/>
                <a:ext cx="38" cy="22"/>
              </a:xfrm>
              <a:custGeom>
                <a:avLst/>
                <a:gdLst/>
                <a:ahLst/>
                <a:cxnLst>
                  <a:cxn ang="0">
                    <a:pos x="77" y="28"/>
                  </a:cxn>
                  <a:cxn ang="0">
                    <a:pos x="71" y="42"/>
                  </a:cxn>
                  <a:cxn ang="0">
                    <a:pos x="0" y="14"/>
                  </a:cxn>
                  <a:cxn ang="0">
                    <a:pos x="5" y="0"/>
                  </a:cxn>
                  <a:cxn ang="0">
                    <a:pos x="77" y="28"/>
                  </a:cxn>
                </a:cxnLst>
                <a:rect l="0" t="0" r="r" b="b"/>
                <a:pathLst>
                  <a:path w="77" h="42">
                    <a:moveTo>
                      <a:pt x="77" y="28"/>
                    </a:moveTo>
                    <a:lnTo>
                      <a:pt x="71" y="42"/>
                    </a:lnTo>
                    <a:lnTo>
                      <a:pt x="0" y="14"/>
                    </a:lnTo>
                    <a:lnTo>
                      <a:pt x="5" y="0"/>
                    </a:lnTo>
                    <a:lnTo>
                      <a:pt x="77" y="2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3" name="Freeform 452"/>
              <p:cNvSpPr>
                <a:spLocks/>
              </p:cNvSpPr>
              <p:nvPr/>
            </p:nvSpPr>
            <p:spPr bwMode="auto">
              <a:xfrm>
                <a:off x="2271" y="4191"/>
                <a:ext cx="39" cy="21"/>
              </a:xfrm>
              <a:custGeom>
                <a:avLst/>
                <a:gdLst/>
                <a:ahLst/>
                <a:cxnLst>
                  <a:cxn ang="0">
                    <a:pos x="76" y="28"/>
                  </a:cxn>
                  <a:cxn ang="0">
                    <a:pos x="71" y="42"/>
                  </a:cxn>
                  <a:cxn ang="0">
                    <a:pos x="0" y="13"/>
                  </a:cxn>
                  <a:cxn ang="0">
                    <a:pos x="6" y="0"/>
                  </a:cxn>
                  <a:cxn ang="0">
                    <a:pos x="76" y="28"/>
                  </a:cxn>
                </a:cxnLst>
                <a:rect l="0" t="0" r="r" b="b"/>
                <a:pathLst>
                  <a:path w="76" h="42">
                    <a:moveTo>
                      <a:pt x="76" y="28"/>
                    </a:moveTo>
                    <a:lnTo>
                      <a:pt x="71" y="42"/>
                    </a:lnTo>
                    <a:lnTo>
                      <a:pt x="0" y="13"/>
                    </a:lnTo>
                    <a:lnTo>
                      <a:pt x="6" y="0"/>
                    </a:lnTo>
                    <a:lnTo>
                      <a:pt x="76" y="2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4" name="Freeform 453"/>
              <p:cNvSpPr>
                <a:spLocks/>
              </p:cNvSpPr>
              <p:nvPr/>
            </p:nvSpPr>
            <p:spPr bwMode="auto">
              <a:xfrm>
                <a:off x="2237" y="4175"/>
                <a:ext cx="38" cy="22"/>
              </a:xfrm>
              <a:custGeom>
                <a:avLst/>
                <a:gdLst/>
                <a:ahLst/>
                <a:cxnLst>
                  <a:cxn ang="0">
                    <a:pos x="75" y="31"/>
                  </a:cxn>
                  <a:cxn ang="0">
                    <a:pos x="69" y="44"/>
                  </a:cxn>
                  <a:cxn ang="0">
                    <a:pos x="0" y="14"/>
                  </a:cxn>
                  <a:cxn ang="0">
                    <a:pos x="5" y="0"/>
                  </a:cxn>
                  <a:cxn ang="0">
                    <a:pos x="75" y="31"/>
                  </a:cxn>
                </a:cxnLst>
                <a:rect l="0" t="0" r="r" b="b"/>
                <a:pathLst>
                  <a:path w="75" h="44">
                    <a:moveTo>
                      <a:pt x="75" y="31"/>
                    </a:moveTo>
                    <a:lnTo>
                      <a:pt x="69" y="44"/>
                    </a:lnTo>
                    <a:lnTo>
                      <a:pt x="0" y="14"/>
                    </a:lnTo>
                    <a:lnTo>
                      <a:pt x="5" y="0"/>
                    </a:lnTo>
                    <a:lnTo>
                      <a:pt x="75" y="3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5" name="Freeform 454"/>
              <p:cNvSpPr>
                <a:spLocks/>
              </p:cNvSpPr>
              <p:nvPr/>
            </p:nvSpPr>
            <p:spPr bwMode="auto">
              <a:xfrm>
                <a:off x="2202" y="4159"/>
                <a:ext cx="38" cy="23"/>
              </a:xfrm>
              <a:custGeom>
                <a:avLst/>
                <a:gdLst/>
                <a:ahLst/>
                <a:cxnLst>
                  <a:cxn ang="0">
                    <a:pos x="74" y="31"/>
                  </a:cxn>
                  <a:cxn ang="0">
                    <a:pos x="69" y="45"/>
                  </a:cxn>
                  <a:cxn ang="0">
                    <a:pos x="0" y="13"/>
                  </a:cxn>
                  <a:cxn ang="0">
                    <a:pos x="7" y="0"/>
                  </a:cxn>
                  <a:cxn ang="0">
                    <a:pos x="74" y="31"/>
                  </a:cxn>
                </a:cxnLst>
                <a:rect l="0" t="0" r="r" b="b"/>
                <a:pathLst>
                  <a:path w="74" h="45">
                    <a:moveTo>
                      <a:pt x="74" y="31"/>
                    </a:moveTo>
                    <a:lnTo>
                      <a:pt x="69" y="45"/>
                    </a:lnTo>
                    <a:lnTo>
                      <a:pt x="0" y="13"/>
                    </a:lnTo>
                    <a:lnTo>
                      <a:pt x="7" y="0"/>
                    </a:lnTo>
                    <a:lnTo>
                      <a:pt x="74" y="3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6" name="Freeform 455"/>
              <p:cNvSpPr>
                <a:spLocks/>
              </p:cNvSpPr>
              <p:nvPr/>
            </p:nvSpPr>
            <p:spPr bwMode="auto">
              <a:xfrm>
                <a:off x="2169" y="4142"/>
                <a:ext cx="37" cy="24"/>
              </a:xfrm>
              <a:custGeom>
                <a:avLst/>
                <a:gdLst/>
                <a:ahLst/>
                <a:cxnLst>
                  <a:cxn ang="0">
                    <a:pos x="75" y="35"/>
                  </a:cxn>
                  <a:cxn ang="0">
                    <a:pos x="68" y="48"/>
                  </a:cxn>
                  <a:cxn ang="0">
                    <a:pos x="0" y="15"/>
                  </a:cxn>
                  <a:cxn ang="0">
                    <a:pos x="7" y="0"/>
                  </a:cxn>
                  <a:cxn ang="0">
                    <a:pos x="75" y="35"/>
                  </a:cxn>
                </a:cxnLst>
                <a:rect l="0" t="0" r="r" b="b"/>
                <a:pathLst>
                  <a:path w="75" h="48">
                    <a:moveTo>
                      <a:pt x="75" y="35"/>
                    </a:moveTo>
                    <a:lnTo>
                      <a:pt x="68" y="48"/>
                    </a:lnTo>
                    <a:lnTo>
                      <a:pt x="0" y="15"/>
                    </a:lnTo>
                    <a:lnTo>
                      <a:pt x="7" y="0"/>
                    </a:lnTo>
                    <a:lnTo>
                      <a:pt x="75" y="3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7" name="Freeform 456"/>
              <p:cNvSpPr>
                <a:spLocks/>
              </p:cNvSpPr>
              <p:nvPr/>
            </p:nvSpPr>
            <p:spPr bwMode="auto">
              <a:xfrm>
                <a:off x="2135" y="4125"/>
                <a:ext cx="37" cy="24"/>
              </a:xfrm>
              <a:custGeom>
                <a:avLst/>
                <a:gdLst/>
                <a:ahLst/>
                <a:cxnLst>
                  <a:cxn ang="0">
                    <a:pos x="74" y="34"/>
                  </a:cxn>
                  <a:cxn ang="0">
                    <a:pos x="67" y="49"/>
                  </a:cxn>
                  <a:cxn ang="0">
                    <a:pos x="0" y="13"/>
                  </a:cxn>
                  <a:cxn ang="0">
                    <a:pos x="7" y="0"/>
                  </a:cxn>
                  <a:cxn ang="0">
                    <a:pos x="74" y="34"/>
                  </a:cxn>
                </a:cxnLst>
                <a:rect l="0" t="0" r="r" b="b"/>
                <a:pathLst>
                  <a:path w="74" h="49">
                    <a:moveTo>
                      <a:pt x="74" y="34"/>
                    </a:moveTo>
                    <a:lnTo>
                      <a:pt x="67" y="49"/>
                    </a:lnTo>
                    <a:lnTo>
                      <a:pt x="0" y="13"/>
                    </a:lnTo>
                    <a:lnTo>
                      <a:pt x="7" y="0"/>
                    </a:lnTo>
                    <a:lnTo>
                      <a:pt x="74" y="3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8" name="Freeform 457"/>
              <p:cNvSpPr>
                <a:spLocks/>
              </p:cNvSpPr>
              <p:nvPr/>
            </p:nvSpPr>
            <p:spPr bwMode="auto">
              <a:xfrm>
                <a:off x="2102" y="4107"/>
                <a:ext cx="37" cy="25"/>
              </a:xfrm>
              <a:custGeom>
                <a:avLst/>
                <a:gdLst/>
                <a:ahLst/>
                <a:cxnLst>
                  <a:cxn ang="0">
                    <a:pos x="73" y="37"/>
                  </a:cxn>
                  <a:cxn ang="0">
                    <a:pos x="66" y="50"/>
                  </a:cxn>
                  <a:cxn ang="0">
                    <a:pos x="0" y="14"/>
                  </a:cxn>
                  <a:cxn ang="0">
                    <a:pos x="7" y="0"/>
                  </a:cxn>
                  <a:cxn ang="0">
                    <a:pos x="73" y="37"/>
                  </a:cxn>
                </a:cxnLst>
                <a:rect l="0" t="0" r="r" b="b"/>
                <a:pathLst>
                  <a:path w="73" h="50">
                    <a:moveTo>
                      <a:pt x="73" y="37"/>
                    </a:moveTo>
                    <a:lnTo>
                      <a:pt x="66" y="50"/>
                    </a:lnTo>
                    <a:lnTo>
                      <a:pt x="0" y="14"/>
                    </a:lnTo>
                    <a:lnTo>
                      <a:pt x="7" y="0"/>
                    </a:lnTo>
                    <a:lnTo>
                      <a:pt x="73" y="3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9" name="Freeform 458"/>
              <p:cNvSpPr>
                <a:spLocks/>
              </p:cNvSpPr>
              <p:nvPr/>
            </p:nvSpPr>
            <p:spPr bwMode="auto">
              <a:xfrm>
                <a:off x="2070" y="4087"/>
                <a:ext cx="36" cy="26"/>
              </a:xfrm>
              <a:custGeom>
                <a:avLst/>
                <a:gdLst/>
                <a:ahLst/>
                <a:cxnLst>
                  <a:cxn ang="0">
                    <a:pos x="72" y="39"/>
                  </a:cxn>
                  <a:cxn ang="0">
                    <a:pos x="65" y="53"/>
                  </a:cxn>
                  <a:cxn ang="0">
                    <a:pos x="0" y="14"/>
                  </a:cxn>
                  <a:cxn ang="0">
                    <a:pos x="8" y="0"/>
                  </a:cxn>
                  <a:cxn ang="0">
                    <a:pos x="72" y="39"/>
                  </a:cxn>
                </a:cxnLst>
                <a:rect l="0" t="0" r="r" b="b"/>
                <a:pathLst>
                  <a:path w="72" h="53">
                    <a:moveTo>
                      <a:pt x="72" y="39"/>
                    </a:moveTo>
                    <a:lnTo>
                      <a:pt x="65" y="53"/>
                    </a:lnTo>
                    <a:lnTo>
                      <a:pt x="0" y="14"/>
                    </a:lnTo>
                    <a:lnTo>
                      <a:pt x="8" y="0"/>
                    </a:lnTo>
                    <a:lnTo>
                      <a:pt x="72" y="3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0" name="Freeform 459"/>
              <p:cNvSpPr>
                <a:spLocks/>
              </p:cNvSpPr>
              <p:nvPr/>
            </p:nvSpPr>
            <p:spPr bwMode="auto">
              <a:xfrm>
                <a:off x="2037" y="4068"/>
                <a:ext cx="36" cy="26"/>
              </a:xfrm>
              <a:custGeom>
                <a:avLst/>
                <a:gdLst/>
                <a:ahLst/>
                <a:cxnLst>
                  <a:cxn ang="0">
                    <a:pos x="72" y="39"/>
                  </a:cxn>
                  <a:cxn ang="0">
                    <a:pos x="64" y="53"/>
                  </a:cxn>
                  <a:cxn ang="0">
                    <a:pos x="0" y="13"/>
                  </a:cxn>
                  <a:cxn ang="0">
                    <a:pos x="9" y="0"/>
                  </a:cxn>
                  <a:cxn ang="0">
                    <a:pos x="72" y="39"/>
                  </a:cxn>
                </a:cxnLst>
                <a:rect l="0" t="0" r="r" b="b"/>
                <a:pathLst>
                  <a:path w="72" h="53">
                    <a:moveTo>
                      <a:pt x="72" y="39"/>
                    </a:moveTo>
                    <a:lnTo>
                      <a:pt x="64" y="53"/>
                    </a:lnTo>
                    <a:lnTo>
                      <a:pt x="0" y="13"/>
                    </a:lnTo>
                    <a:lnTo>
                      <a:pt x="9" y="0"/>
                    </a:lnTo>
                    <a:lnTo>
                      <a:pt x="72" y="3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1" name="Freeform 460"/>
              <p:cNvSpPr>
                <a:spLocks/>
              </p:cNvSpPr>
              <p:nvPr/>
            </p:nvSpPr>
            <p:spPr bwMode="auto">
              <a:xfrm>
                <a:off x="2006" y="4047"/>
                <a:ext cx="36" cy="27"/>
              </a:xfrm>
              <a:custGeom>
                <a:avLst/>
                <a:gdLst/>
                <a:ahLst/>
                <a:cxnLst>
                  <a:cxn ang="0">
                    <a:pos x="72" y="41"/>
                  </a:cxn>
                  <a:cxn ang="0">
                    <a:pos x="63" y="54"/>
                  </a:cxn>
                  <a:cxn ang="0">
                    <a:pos x="0" y="13"/>
                  </a:cxn>
                  <a:cxn ang="0">
                    <a:pos x="8" y="0"/>
                  </a:cxn>
                  <a:cxn ang="0">
                    <a:pos x="72" y="41"/>
                  </a:cxn>
                </a:cxnLst>
                <a:rect l="0" t="0" r="r" b="b"/>
                <a:pathLst>
                  <a:path w="72" h="54">
                    <a:moveTo>
                      <a:pt x="72" y="41"/>
                    </a:moveTo>
                    <a:lnTo>
                      <a:pt x="63" y="54"/>
                    </a:lnTo>
                    <a:lnTo>
                      <a:pt x="0" y="13"/>
                    </a:lnTo>
                    <a:lnTo>
                      <a:pt x="8" y="0"/>
                    </a:lnTo>
                    <a:lnTo>
                      <a:pt x="72" y="4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2" name="Freeform 461"/>
              <p:cNvSpPr>
                <a:spLocks/>
              </p:cNvSpPr>
              <p:nvPr/>
            </p:nvSpPr>
            <p:spPr bwMode="auto">
              <a:xfrm>
                <a:off x="1975" y="4025"/>
                <a:ext cx="35" cy="28"/>
              </a:xfrm>
              <a:custGeom>
                <a:avLst/>
                <a:gdLst/>
                <a:ahLst/>
                <a:cxnLst>
                  <a:cxn ang="0">
                    <a:pos x="70" y="43"/>
                  </a:cxn>
                  <a:cxn ang="0">
                    <a:pos x="62" y="56"/>
                  </a:cxn>
                  <a:cxn ang="0">
                    <a:pos x="0" y="13"/>
                  </a:cxn>
                  <a:cxn ang="0">
                    <a:pos x="9" y="0"/>
                  </a:cxn>
                  <a:cxn ang="0">
                    <a:pos x="70" y="43"/>
                  </a:cxn>
                </a:cxnLst>
                <a:rect l="0" t="0" r="r" b="b"/>
                <a:pathLst>
                  <a:path w="70" h="56">
                    <a:moveTo>
                      <a:pt x="70" y="43"/>
                    </a:moveTo>
                    <a:lnTo>
                      <a:pt x="62" y="56"/>
                    </a:lnTo>
                    <a:lnTo>
                      <a:pt x="0" y="13"/>
                    </a:lnTo>
                    <a:lnTo>
                      <a:pt x="9" y="0"/>
                    </a:lnTo>
                    <a:lnTo>
                      <a:pt x="70" y="4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3" name="Freeform 462"/>
              <p:cNvSpPr>
                <a:spLocks/>
              </p:cNvSpPr>
              <p:nvPr/>
            </p:nvSpPr>
            <p:spPr bwMode="auto">
              <a:xfrm>
                <a:off x="1945" y="4004"/>
                <a:ext cx="35" cy="28"/>
              </a:xfrm>
              <a:custGeom>
                <a:avLst/>
                <a:gdLst/>
                <a:ahLst/>
                <a:cxnLst>
                  <a:cxn ang="0">
                    <a:pos x="70" y="43"/>
                  </a:cxn>
                  <a:cxn ang="0">
                    <a:pos x="61" y="56"/>
                  </a:cxn>
                  <a:cxn ang="0">
                    <a:pos x="0" y="12"/>
                  </a:cxn>
                  <a:cxn ang="0">
                    <a:pos x="10" y="0"/>
                  </a:cxn>
                  <a:cxn ang="0">
                    <a:pos x="70" y="43"/>
                  </a:cxn>
                </a:cxnLst>
                <a:rect l="0" t="0" r="r" b="b"/>
                <a:pathLst>
                  <a:path w="70" h="56">
                    <a:moveTo>
                      <a:pt x="70" y="43"/>
                    </a:moveTo>
                    <a:lnTo>
                      <a:pt x="61" y="56"/>
                    </a:lnTo>
                    <a:lnTo>
                      <a:pt x="0" y="12"/>
                    </a:lnTo>
                    <a:lnTo>
                      <a:pt x="10" y="0"/>
                    </a:lnTo>
                    <a:lnTo>
                      <a:pt x="70" y="4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4" name="Freeform 463"/>
              <p:cNvSpPr>
                <a:spLocks/>
              </p:cNvSpPr>
              <p:nvPr/>
            </p:nvSpPr>
            <p:spPr bwMode="auto">
              <a:xfrm>
                <a:off x="1915" y="3981"/>
                <a:ext cx="35" cy="29"/>
              </a:xfrm>
              <a:custGeom>
                <a:avLst/>
                <a:gdLst/>
                <a:ahLst/>
                <a:cxnLst>
                  <a:cxn ang="0">
                    <a:pos x="69" y="46"/>
                  </a:cxn>
                  <a:cxn ang="0">
                    <a:pos x="59" y="58"/>
                  </a:cxn>
                  <a:cxn ang="0">
                    <a:pos x="0" y="12"/>
                  </a:cxn>
                  <a:cxn ang="0">
                    <a:pos x="9" y="0"/>
                  </a:cxn>
                  <a:cxn ang="0">
                    <a:pos x="69" y="46"/>
                  </a:cxn>
                </a:cxnLst>
                <a:rect l="0" t="0" r="r" b="b"/>
                <a:pathLst>
                  <a:path w="69" h="58">
                    <a:moveTo>
                      <a:pt x="69" y="46"/>
                    </a:moveTo>
                    <a:lnTo>
                      <a:pt x="59" y="58"/>
                    </a:lnTo>
                    <a:lnTo>
                      <a:pt x="0" y="12"/>
                    </a:lnTo>
                    <a:lnTo>
                      <a:pt x="9" y="0"/>
                    </a:lnTo>
                    <a:lnTo>
                      <a:pt x="69" y="4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5" name="Freeform 464"/>
              <p:cNvSpPr>
                <a:spLocks/>
              </p:cNvSpPr>
              <p:nvPr/>
            </p:nvSpPr>
            <p:spPr bwMode="auto">
              <a:xfrm>
                <a:off x="1886" y="3957"/>
                <a:ext cx="34" cy="30"/>
              </a:xfrm>
              <a:custGeom>
                <a:avLst/>
                <a:gdLst/>
                <a:ahLst/>
                <a:cxnLst>
                  <a:cxn ang="0">
                    <a:pos x="68" y="48"/>
                  </a:cxn>
                  <a:cxn ang="0">
                    <a:pos x="59" y="60"/>
                  </a:cxn>
                  <a:cxn ang="0">
                    <a:pos x="0" y="12"/>
                  </a:cxn>
                  <a:cxn ang="0">
                    <a:pos x="10" y="0"/>
                  </a:cxn>
                  <a:cxn ang="0">
                    <a:pos x="68" y="48"/>
                  </a:cxn>
                </a:cxnLst>
                <a:rect l="0" t="0" r="r" b="b"/>
                <a:pathLst>
                  <a:path w="68" h="60">
                    <a:moveTo>
                      <a:pt x="68" y="48"/>
                    </a:moveTo>
                    <a:lnTo>
                      <a:pt x="59" y="60"/>
                    </a:lnTo>
                    <a:lnTo>
                      <a:pt x="0" y="12"/>
                    </a:lnTo>
                    <a:lnTo>
                      <a:pt x="10" y="0"/>
                    </a:lnTo>
                    <a:lnTo>
                      <a:pt x="68" y="4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6" name="Freeform 465"/>
              <p:cNvSpPr>
                <a:spLocks/>
              </p:cNvSpPr>
              <p:nvPr/>
            </p:nvSpPr>
            <p:spPr bwMode="auto">
              <a:xfrm>
                <a:off x="1857" y="3933"/>
                <a:ext cx="34" cy="30"/>
              </a:xfrm>
              <a:custGeom>
                <a:avLst/>
                <a:gdLst/>
                <a:ahLst/>
                <a:cxnLst>
                  <a:cxn ang="0">
                    <a:pos x="66" y="48"/>
                  </a:cxn>
                  <a:cxn ang="0">
                    <a:pos x="56" y="60"/>
                  </a:cxn>
                  <a:cxn ang="0">
                    <a:pos x="0" y="13"/>
                  </a:cxn>
                  <a:cxn ang="0">
                    <a:pos x="10" y="0"/>
                  </a:cxn>
                  <a:cxn ang="0">
                    <a:pos x="66" y="48"/>
                  </a:cxn>
                </a:cxnLst>
                <a:rect l="0" t="0" r="r" b="b"/>
                <a:pathLst>
                  <a:path w="66" h="60">
                    <a:moveTo>
                      <a:pt x="66" y="48"/>
                    </a:moveTo>
                    <a:lnTo>
                      <a:pt x="56" y="60"/>
                    </a:lnTo>
                    <a:lnTo>
                      <a:pt x="0" y="13"/>
                    </a:lnTo>
                    <a:lnTo>
                      <a:pt x="10" y="0"/>
                    </a:lnTo>
                    <a:lnTo>
                      <a:pt x="66" y="4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7" name="Freeform 466"/>
              <p:cNvSpPr>
                <a:spLocks/>
              </p:cNvSpPr>
              <p:nvPr/>
            </p:nvSpPr>
            <p:spPr bwMode="auto">
              <a:xfrm>
                <a:off x="1829" y="3909"/>
                <a:ext cx="33" cy="30"/>
              </a:xfrm>
              <a:custGeom>
                <a:avLst/>
                <a:gdLst/>
                <a:ahLst/>
                <a:cxnLst>
                  <a:cxn ang="0">
                    <a:pos x="67" y="48"/>
                  </a:cxn>
                  <a:cxn ang="0">
                    <a:pos x="57" y="61"/>
                  </a:cxn>
                  <a:cxn ang="0">
                    <a:pos x="0" y="11"/>
                  </a:cxn>
                  <a:cxn ang="0">
                    <a:pos x="10" y="0"/>
                  </a:cxn>
                  <a:cxn ang="0">
                    <a:pos x="67" y="48"/>
                  </a:cxn>
                </a:cxnLst>
                <a:rect l="0" t="0" r="r" b="b"/>
                <a:pathLst>
                  <a:path w="67" h="61">
                    <a:moveTo>
                      <a:pt x="67" y="48"/>
                    </a:moveTo>
                    <a:lnTo>
                      <a:pt x="57" y="61"/>
                    </a:lnTo>
                    <a:lnTo>
                      <a:pt x="0" y="11"/>
                    </a:lnTo>
                    <a:lnTo>
                      <a:pt x="10" y="0"/>
                    </a:lnTo>
                    <a:lnTo>
                      <a:pt x="67" y="4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8" name="Freeform 467"/>
              <p:cNvSpPr>
                <a:spLocks/>
              </p:cNvSpPr>
              <p:nvPr/>
            </p:nvSpPr>
            <p:spPr bwMode="auto">
              <a:xfrm>
                <a:off x="1802" y="3883"/>
                <a:ext cx="32" cy="31"/>
              </a:xfrm>
              <a:custGeom>
                <a:avLst/>
                <a:gdLst/>
                <a:ahLst/>
                <a:cxnLst>
                  <a:cxn ang="0">
                    <a:pos x="65" y="52"/>
                  </a:cxn>
                  <a:cxn ang="0">
                    <a:pos x="55" y="63"/>
                  </a:cxn>
                  <a:cxn ang="0">
                    <a:pos x="0" y="12"/>
                  </a:cxn>
                  <a:cxn ang="0">
                    <a:pos x="10" y="0"/>
                  </a:cxn>
                  <a:cxn ang="0">
                    <a:pos x="65" y="52"/>
                  </a:cxn>
                </a:cxnLst>
                <a:rect l="0" t="0" r="r" b="b"/>
                <a:pathLst>
                  <a:path w="65" h="63">
                    <a:moveTo>
                      <a:pt x="65" y="52"/>
                    </a:moveTo>
                    <a:lnTo>
                      <a:pt x="55" y="63"/>
                    </a:lnTo>
                    <a:lnTo>
                      <a:pt x="0" y="12"/>
                    </a:lnTo>
                    <a:lnTo>
                      <a:pt x="10" y="0"/>
                    </a:lnTo>
                    <a:lnTo>
                      <a:pt x="65" y="5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9" name="Freeform 468"/>
              <p:cNvSpPr>
                <a:spLocks/>
              </p:cNvSpPr>
              <p:nvPr/>
            </p:nvSpPr>
            <p:spPr bwMode="auto">
              <a:xfrm>
                <a:off x="1774" y="3857"/>
                <a:ext cx="33" cy="32"/>
              </a:xfrm>
              <a:custGeom>
                <a:avLst/>
                <a:gdLst/>
                <a:ahLst/>
                <a:cxnLst>
                  <a:cxn ang="0">
                    <a:pos x="64" y="52"/>
                  </a:cxn>
                  <a:cxn ang="0">
                    <a:pos x="54" y="64"/>
                  </a:cxn>
                  <a:cxn ang="0">
                    <a:pos x="0" y="11"/>
                  </a:cxn>
                  <a:cxn ang="0">
                    <a:pos x="11" y="0"/>
                  </a:cxn>
                  <a:cxn ang="0">
                    <a:pos x="64" y="52"/>
                  </a:cxn>
                </a:cxnLst>
                <a:rect l="0" t="0" r="r" b="b"/>
                <a:pathLst>
                  <a:path w="64" h="64">
                    <a:moveTo>
                      <a:pt x="64" y="52"/>
                    </a:moveTo>
                    <a:lnTo>
                      <a:pt x="54" y="64"/>
                    </a:lnTo>
                    <a:lnTo>
                      <a:pt x="0" y="11"/>
                    </a:lnTo>
                    <a:lnTo>
                      <a:pt x="11" y="0"/>
                    </a:lnTo>
                    <a:lnTo>
                      <a:pt x="64" y="5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0" name="Freeform 469"/>
              <p:cNvSpPr>
                <a:spLocks/>
              </p:cNvSpPr>
              <p:nvPr/>
            </p:nvSpPr>
            <p:spPr bwMode="auto">
              <a:xfrm>
                <a:off x="1748" y="3830"/>
                <a:ext cx="32" cy="33"/>
              </a:xfrm>
              <a:custGeom>
                <a:avLst/>
                <a:gdLst/>
                <a:ahLst/>
                <a:cxnLst>
                  <a:cxn ang="0">
                    <a:pos x="63" y="53"/>
                  </a:cxn>
                  <a:cxn ang="0">
                    <a:pos x="52" y="64"/>
                  </a:cxn>
                  <a:cxn ang="0">
                    <a:pos x="0" y="10"/>
                  </a:cxn>
                  <a:cxn ang="0">
                    <a:pos x="11" y="0"/>
                  </a:cxn>
                  <a:cxn ang="0">
                    <a:pos x="63" y="53"/>
                  </a:cxn>
                </a:cxnLst>
                <a:rect l="0" t="0" r="r" b="b"/>
                <a:pathLst>
                  <a:path w="63" h="64">
                    <a:moveTo>
                      <a:pt x="63" y="53"/>
                    </a:moveTo>
                    <a:lnTo>
                      <a:pt x="52" y="64"/>
                    </a:lnTo>
                    <a:lnTo>
                      <a:pt x="0" y="10"/>
                    </a:lnTo>
                    <a:lnTo>
                      <a:pt x="11" y="0"/>
                    </a:lnTo>
                    <a:lnTo>
                      <a:pt x="63" y="5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1" name="Freeform 470"/>
              <p:cNvSpPr>
                <a:spLocks/>
              </p:cNvSpPr>
              <p:nvPr/>
            </p:nvSpPr>
            <p:spPr bwMode="auto">
              <a:xfrm>
                <a:off x="1723" y="3803"/>
                <a:ext cx="31" cy="32"/>
              </a:xfrm>
              <a:custGeom>
                <a:avLst/>
                <a:gdLst/>
                <a:ahLst/>
                <a:cxnLst>
                  <a:cxn ang="0">
                    <a:pos x="62" y="55"/>
                  </a:cxn>
                  <a:cxn ang="0">
                    <a:pos x="51" y="65"/>
                  </a:cxn>
                  <a:cxn ang="0">
                    <a:pos x="0" y="10"/>
                  </a:cxn>
                  <a:cxn ang="0">
                    <a:pos x="12" y="0"/>
                  </a:cxn>
                  <a:cxn ang="0">
                    <a:pos x="62" y="55"/>
                  </a:cxn>
                </a:cxnLst>
                <a:rect l="0" t="0" r="r" b="b"/>
                <a:pathLst>
                  <a:path w="62" h="65">
                    <a:moveTo>
                      <a:pt x="62" y="55"/>
                    </a:moveTo>
                    <a:lnTo>
                      <a:pt x="51" y="65"/>
                    </a:lnTo>
                    <a:lnTo>
                      <a:pt x="0" y="10"/>
                    </a:lnTo>
                    <a:lnTo>
                      <a:pt x="12" y="0"/>
                    </a:lnTo>
                    <a:lnTo>
                      <a:pt x="62" y="5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2" name="Freeform 471"/>
              <p:cNvSpPr>
                <a:spLocks/>
              </p:cNvSpPr>
              <p:nvPr/>
            </p:nvSpPr>
            <p:spPr bwMode="auto">
              <a:xfrm>
                <a:off x="1698" y="3775"/>
                <a:ext cx="31" cy="33"/>
              </a:xfrm>
              <a:custGeom>
                <a:avLst/>
                <a:gdLst/>
                <a:ahLst/>
                <a:cxnLst>
                  <a:cxn ang="0">
                    <a:pos x="61" y="56"/>
                  </a:cxn>
                  <a:cxn ang="0">
                    <a:pos x="49" y="66"/>
                  </a:cxn>
                  <a:cxn ang="0">
                    <a:pos x="0" y="11"/>
                  </a:cxn>
                  <a:cxn ang="0">
                    <a:pos x="11" y="0"/>
                  </a:cxn>
                  <a:cxn ang="0">
                    <a:pos x="61" y="56"/>
                  </a:cxn>
                </a:cxnLst>
                <a:rect l="0" t="0" r="r" b="b"/>
                <a:pathLst>
                  <a:path w="61" h="66">
                    <a:moveTo>
                      <a:pt x="61" y="56"/>
                    </a:moveTo>
                    <a:lnTo>
                      <a:pt x="49" y="66"/>
                    </a:lnTo>
                    <a:lnTo>
                      <a:pt x="0" y="11"/>
                    </a:lnTo>
                    <a:lnTo>
                      <a:pt x="11" y="0"/>
                    </a:lnTo>
                    <a:lnTo>
                      <a:pt x="61" y="5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3" name="Freeform 472"/>
              <p:cNvSpPr>
                <a:spLocks/>
              </p:cNvSpPr>
              <p:nvPr/>
            </p:nvSpPr>
            <p:spPr bwMode="auto">
              <a:xfrm>
                <a:off x="1674" y="3747"/>
                <a:ext cx="30" cy="33"/>
              </a:xfrm>
              <a:custGeom>
                <a:avLst/>
                <a:gdLst/>
                <a:ahLst/>
                <a:cxnLst>
                  <a:cxn ang="0">
                    <a:pos x="60" y="57"/>
                  </a:cxn>
                  <a:cxn ang="0">
                    <a:pos x="49" y="68"/>
                  </a:cxn>
                  <a:cxn ang="0">
                    <a:pos x="0" y="10"/>
                  </a:cxn>
                  <a:cxn ang="0">
                    <a:pos x="12" y="0"/>
                  </a:cxn>
                  <a:cxn ang="0">
                    <a:pos x="60" y="57"/>
                  </a:cxn>
                </a:cxnLst>
                <a:rect l="0" t="0" r="r" b="b"/>
                <a:pathLst>
                  <a:path w="60" h="68">
                    <a:moveTo>
                      <a:pt x="60" y="57"/>
                    </a:moveTo>
                    <a:lnTo>
                      <a:pt x="49" y="68"/>
                    </a:lnTo>
                    <a:lnTo>
                      <a:pt x="0" y="10"/>
                    </a:lnTo>
                    <a:lnTo>
                      <a:pt x="12" y="0"/>
                    </a:lnTo>
                    <a:lnTo>
                      <a:pt x="60" y="5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4" name="Freeform 473"/>
              <p:cNvSpPr>
                <a:spLocks/>
              </p:cNvSpPr>
              <p:nvPr/>
            </p:nvSpPr>
            <p:spPr bwMode="auto">
              <a:xfrm>
                <a:off x="1650" y="3718"/>
                <a:ext cx="30" cy="34"/>
              </a:xfrm>
              <a:custGeom>
                <a:avLst/>
                <a:gdLst/>
                <a:ahLst/>
                <a:cxnLst>
                  <a:cxn ang="0">
                    <a:pos x="59" y="58"/>
                  </a:cxn>
                  <a:cxn ang="0">
                    <a:pos x="47" y="68"/>
                  </a:cxn>
                  <a:cxn ang="0">
                    <a:pos x="0" y="9"/>
                  </a:cxn>
                  <a:cxn ang="0">
                    <a:pos x="11" y="0"/>
                  </a:cxn>
                  <a:cxn ang="0">
                    <a:pos x="59" y="58"/>
                  </a:cxn>
                </a:cxnLst>
                <a:rect l="0" t="0" r="r" b="b"/>
                <a:pathLst>
                  <a:path w="59" h="68">
                    <a:moveTo>
                      <a:pt x="59" y="58"/>
                    </a:moveTo>
                    <a:lnTo>
                      <a:pt x="47" y="68"/>
                    </a:lnTo>
                    <a:lnTo>
                      <a:pt x="0" y="9"/>
                    </a:lnTo>
                    <a:lnTo>
                      <a:pt x="11" y="0"/>
                    </a:lnTo>
                    <a:lnTo>
                      <a:pt x="59" y="5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5" name="Freeform 474"/>
              <p:cNvSpPr>
                <a:spLocks/>
              </p:cNvSpPr>
              <p:nvPr/>
            </p:nvSpPr>
            <p:spPr bwMode="auto">
              <a:xfrm>
                <a:off x="1627" y="3688"/>
                <a:ext cx="29" cy="34"/>
              </a:xfrm>
              <a:custGeom>
                <a:avLst/>
                <a:gdLst/>
                <a:ahLst/>
                <a:cxnLst>
                  <a:cxn ang="0">
                    <a:pos x="58" y="60"/>
                  </a:cxn>
                  <a:cxn ang="0">
                    <a:pos x="47" y="69"/>
                  </a:cxn>
                  <a:cxn ang="0">
                    <a:pos x="0" y="10"/>
                  </a:cxn>
                  <a:cxn ang="0">
                    <a:pos x="14" y="0"/>
                  </a:cxn>
                  <a:cxn ang="0">
                    <a:pos x="58" y="60"/>
                  </a:cxn>
                </a:cxnLst>
                <a:rect l="0" t="0" r="r" b="b"/>
                <a:pathLst>
                  <a:path w="58" h="69">
                    <a:moveTo>
                      <a:pt x="58" y="60"/>
                    </a:moveTo>
                    <a:lnTo>
                      <a:pt x="47" y="69"/>
                    </a:lnTo>
                    <a:lnTo>
                      <a:pt x="0" y="10"/>
                    </a:lnTo>
                    <a:lnTo>
                      <a:pt x="14" y="0"/>
                    </a:lnTo>
                    <a:lnTo>
                      <a:pt x="58" y="6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6" name="Freeform 475"/>
              <p:cNvSpPr>
                <a:spLocks/>
              </p:cNvSpPr>
              <p:nvPr/>
            </p:nvSpPr>
            <p:spPr bwMode="auto">
              <a:xfrm>
                <a:off x="1605" y="3658"/>
                <a:ext cx="29" cy="35"/>
              </a:xfrm>
              <a:custGeom>
                <a:avLst/>
                <a:gdLst/>
                <a:ahLst/>
                <a:cxnLst>
                  <a:cxn ang="0">
                    <a:pos x="57" y="60"/>
                  </a:cxn>
                  <a:cxn ang="0">
                    <a:pos x="43" y="70"/>
                  </a:cxn>
                  <a:cxn ang="0">
                    <a:pos x="0" y="9"/>
                  </a:cxn>
                  <a:cxn ang="0">
                    <a:pos x="12" y="0"/>
                  </a:cxn>
                  <a:cxn ang="0">
                    <a:pos x="57" y="60"/>
                  </a:cxn>
                </a:cxnLst>
                <a:rect l="0" t="0" r="r" b="b"/>
                <a:pathLst>
                  <a:path w="57" h="70">
                    <a:moveTo>
                      <a:pt x="57" y="60"/>
                    </a:moveTo>
                    <a:lnTo>
                      <a:pt x="43" y="70"/>
                    </a:lnTo>
                    <a:lnTo>
                      <a:pt x="0" y="9"/>
                    </a:lnTo>
                    <a:lnTo>
                      <a:pt x="12" y="0"/>
                    </a:lnTo>
                    <a:lnTo>
                      <a:pt x="57" y="6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7" name="Freeform 476"/>
              <p:cNvSpPr>
                <a:spLocks/>
              </p:cNvSpPr>
              <p:nvPr/>
            </p:nvSpPr>
            <p:spPr bwMode="auto">
              <a:xfrm>
                <a:off x="1584" y="3627"/>
                <a:ext cx="28" cy="35"/>
              </a:xfrm>
              <a:custGeom>
                <a:avLst/>
                <a:gdLst/>
                <a:ahLst/>
                <a:cxnLst>
                  <a:cxn ang="0">
                    <a:pos x="55" y="61"/>
                  </a:cxn>
                  <a:cxn ang="0">
                    <a:pos x="43" y="70"/>
                  </a:cxn>
                  <a:cxn ang="0">
                    <a:pos x="0" y="8"/>
                  </a:cxn>
                  <a:cxn ang="0">
                    <a:pos x="13" y="0"/>
                  </a:cxn>
                  <a:cxn ang="0">
                    <a:pos x="55" y="61"/>
                  </a:cxn>
                </a:cxnLst>
                <a:rect l="0" t="0" r="r" b="b"/>
                <a:pathLst>
                  <a:path w="55" h="70">
                    <a:moveTo>
                      <a:pt x="55" y="61"/>
                    </a:moveTo>
                    <a:lnTo>
                      <a:pt x="43" y="70"/>
                    </a:lnTo>
                    <a:lnTo>
                      <a:pt x="0" y="8"/>
                    </a:lnTo>
                    <a:lnTo>
                      <a:pt x="13" y="0"/>
                    </a:lnTo>
                    <a:lnTo>
                      <a:pt x="55" y="6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8" name="Freeform 477"/>
              <p:cNvSpPr>
                <a:spLocks/>
              </p:cNvSpPr>
              <p:nvPr/>
            </p:nvSpPr>
            <p:spPr bwMode="auto">
              <a:xfrm>
                <a:off x="1563" y="3595"/>
                <a:ext cx="27" cy="36"/>
              </a:xfrm>
              <a:custGeom>
                <a:avLst/>
                <a:gdLst/>
                <a:ahLst/>
                <a:cxnLst>
                  <a:cxn ang="0">
                    <a:pos x="55" y="63"/>
                  </a:cxn>
                  <a:cxn ang="0">
                    <a:pos x="42" y="71"/>
                  </a:cxn>
                  <a:cxn ang="0">
                    <a:pos x="0" y="9"/>
                  </a:cxn>
                  <a:cxn ang="0">
                    <a:pos x="13" y="0"/>
                  </a:cxn>
                  <a:cxn ang="0">
                    <a:pos x="55" y="63"/>
                  </a:cxn>
                </a:cxnLst>
                <a:rect l="0" t="0" r="r" b="b"/>
                <a:pathLst>
                  <a:path w="55" h="71">
                    <a:moveTo>
                      <a:pt x="55" y="63"/>
                    </a:moveTo>
                    <a:lnTo>
                      <a:pt x="42" y="71"/>
                    </a:lnTo>
                    <a:lnTo>
                      <a:pt x="0" y="9"/>
                    </a:lnTo>
                    <a:lnTo>
                      <a:pt x="13" y="0"/>
                    </a:lnTo>
                    <a:lnTo>
                      <a:pt x="55" y="6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9" name="Freeform 478"/>
              <p:cNvSpPr>
                <a:spLocks/>
              </p:cNvSpPr>
              <p:nvPr/>
            </p:nvSpPr>
            <p:spPr bwMode="auto">
              <a:xfrm>
                <a:off x="1543" y="3564"/>
                <a:ext cx="26" cy="36"/>
              </a:xfrm>
              <a:custGeom>
                <a:avLst/>
                <a:gdLst/>
                <a:ahLst/>
                <a:cxnLst>
                  <a:cxn ang="0">
                    <a:pos x="53" y="64"/>
                  </a:cxn>
                  <a:cxn ang="0">
                    <a:pos x="40" y="73"/>
                  </a:cxn>
                  <a:cxn ang="0">
                    <a:pos x="0" y="8"/>
                  </a:cxn>
                  <a:cxn ang="0">
                    <a:pos x="14" y="0"/>
                  </a:cxn>
                  <a:cxn ang="0">
                    <a:pos x="53" y="64"/>
                  </a:cxn>
                </a:cxnLst>
                <a:rect l="0" t="0" r="r" b="b"/>
                <a:pathLst>
                  <a:path w="53" h="73">
                    <a:moveTo>
                      <a:pt x="53" y="64"/>
                    </a:moveTo>
                    <a:lnTo>
                      <a:pt x="40" y="73"/>
                    </a:lnTo>
                    <a:lnTo>
                      <a:pt x="0" y="8"/>
                    </a:lnTo>
                    <a:lnTo>
                      <a:pt x="14" y="0"/>
                    </a:lnTo>
                    <a:lnTo>
                      <a:pt x="53" y="6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0" name="Freeform 479"/>
              <p:cNvSpPr>
                <a:spLocks/>
              </p:cNvSpPr>
              <p:nvPr/>
            </p:nvSpPr>
            <p:spPr bwMode="auto">
              <a:xfrm>
                <a:off x="1524" y="3531"/>
                <a:ext cx="26" cy="37"/>
              </a:xfrm>
              <a:custGeom>
                <a:avLst/>
                <a:gdLst/>
                <a:ahLst/>
                <a:cxnLst>
                  <a:cxn ang="0">
                    <a:pos x="52" y="64"/>
                  </a:cxn>
                  <a:cxn ang="0">
                    <a:pos x="38" y="72"/>
                  </a:cxn>
                  <a:cxn ang="0">
                    <a:pos x="0" y="8"/>
                  </a:cxn>
                  <a:cxn ang="0">
                    <a:pos x="13" y="0"/>
                  </a:cxn>
                  <a:cxn ang="0">
                    <a:pos x="52" y="64"/>
                  </a:cxn>
                </a:cxnLst>
                <a:rect l="0" t="0" r="r" b="b"/>
                <a:pathLst>
                  <a:path w="52" h="72">
                    <a:moveTo>
                      <a:pt x="52" y="64"/>
                    </a:moveTo>
                    <a:lnTo>
                      <a:pt x="38" y="72"/>
                    </a:lnTo>
                    <a:lnTo>
                      <a:pt x="0" y="8"/>
                    </a:lnTo>
                    <a:lnTo>
                      <a:pt x="13" y="0"/>
                    </a:lnTo>
                    <a:lnTo>
                      <a:pt x="52" y="6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1" name="Freeform 480"/>
              <p:cNvSpPr>
                <a:spLocks/>
              </p:cNvSpPr>
              <p:nvPr/>
            </p:nvSpPr>
            <p:spPr bwMode="auto">
              <a:xfrm>
                <a:off x="1505" y="3499"/>
                <a:ext cx="25" cy="36"/>
              </a:xfrm>
              <a:custGeom>
                <a:avLst/>
                <a:gdLst/>
                <a:ahLst/>
                <a:cxnLst>
                  <a:cxn ang="0">
                    <a:pos x="50" y="66"/>
                  </a:cxn>
                  <a:cxn ang="0">
                    <a:pos x="37" y="74"/>
                  </a:cxn>
                  <a:cxn ang="0">
                    <a:pos x="0" y="8"/>
                  </a:cxn>
                  <a:cxn ang="0">
                    <a:pos x="13" y="0"/>
                  </a:cxn>
                  <a:cxn ang="0">
                    <a:pos x="50" y="66"/>
                  </a:cxn>
                </a:cxnLst>
                <a:rect l="0" t="0" r="r" b="b"/>
                <a:pathLst>
                  <a:path w="50" h="74">
                    <a:moveTo>
                      <a:pt x="50" y="66"/>
                    </a:moveTo>
                    <a:lnTo>
                      <a:pt x="37" y="74"/>
                    </a:lnTo>
                    <a:lnTo>
                      <a:pt x="0" y="8"/>
                    </a:lnTo>
                    <a:lnTo>
                      <a:pt x="13" y="0"/>
                    </a:lnTo>
                    <a:lnTo>
                      <a:pt x="50" y="6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2" name="Freeform 481"/>
              <p:cNvSpPr>
                <a:spLocks/>
              </p:cNvSpPr>
              <p:nvPr/>
            </p:nvSpPr>
            <p:spPr bwMode="auto">
              <a:xfrm>
                <a:off x="1488" y="3465"/>
                <a:ext cx="24" cy="38"/>
              </a:xfrm>
              <a:custGeom>
                <a:avLst/>
                <a:gdLst/>
                <a:ahLst/>
                <a:cxnLst>
                  <a:cxn ang="0">
                    <a:pos x="49" y="66"/>
                  </a:cxn>
                  <a:cxn ang="0">
                    <a:pos x="36" y="74"/>
                  </a:cxn>
                  <a:cxn ang="0">
                    <a:pos x="0" y="6"/>
                  </a:cxn>
                  <a:cxn ang="0">
                    <a:pos x="15" y="0"/>
                  </a:cxn>
                  <a:cxn ang="0">
                    <a:pos x="49" y="66"/>
                  </a:cxn>
                </a:cxnLst>
                <a:rect l="0" t="0" r="r" b="b"/>
                <a:pathLst>
                  <a:path w="49" h="74">
                    <a:moveTo>
                      <a:pt x="49" y="66"/>
                    </a:moveTo>
                    <a:lnTo>
                      <a:pt x="36" y="74"/>
                    </a:lnTo>
                    <a:lnTo>
                      <a:pt x="0" y="6"/>
                    </a:lnTo>
                    <a:lnTo>
                      <a:pt x="15" y="0"/>
                    </a:lnTo>
                    <a:lnTo>
                      <a:pt x="49" y="6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3" name="Freeform 482"/>
              <p:cNvSpPr>
                <a:spLocks/>
              </p:cNvSpPr>
              <p:nvPr/>
            </p:nvSpPr>
            <p:spPr bwMode="auto">
              <a:xfrm>
                <a:off x="1471" y="3431"/>
                <a:ext cx="24" cy="38"/>
              </a:xfrm>
              <a:custGeom>
                <a:avLst/>
                <a:gdLst/>
                <a:ahLst/>
                <a:cxnLst>
                  <a:cxn ang="0">
                    <a:pos x="48" y="68"/>
                  </a:cxn>
                  <a:cxn ang="0">
                    <a:pos x="33" y="74"/>
                  </a:cxn>
                  <a:cxn ang="0">
                    <a:pos x="0" y="7"/>
                  </a:cxn>
                  <a:cxn ang="0">
                    <a:pos x="14" y="0"/>
                  </a:cxn>
                  <a:cxn ang="0">
                    <a:pos x="48" y="68"/>
                  </a:cxn>
                </a:cxnLst>
                <a:rect l="0" t="0" r="r" b="b"/>
                <a:pathLst>
                  <a:path w="48" h="74">
                    <a:moveTo>
                      <a:pt x="48" y="68"/>
                    </a:moveTo>
                    <a:lnTo>
                      <a:pt x="33" y="74"/>
                    </a:lnTo>
                    <a:lnTo>
                      <a:pt x="0" y="7"/>
                    </a:lnTo>
                    <a:lnTo>
                      <a:pt x="14" y="0"/>
                    </a:lnTo>
                    <a:lnTo>
                      <a:pt x="48" y="6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4" name="Freeform 483"/>
              <p:cNvSpPr>
                <a:spLocks/>
              </p:cNvSpPr>
              <p:nvPr/>
            </p:nvSpPr>
            <p:spPr bwMode="auto">
              <a:xfrm>
                <a:off x="1455" y="3398"/>
                <a:ext cx="23" cy="37"/>
              </a:xfrm>
              <a:custGeom>
                <a:avLst/>
                <a:gdLst/>
                <a:ahLst/>
                <a:cxnLst>
                  <a:cxn ang="0">
                    <a:pos x="46" y="68"/>
                  </a:cxn>
                  <a:cxn ang="0">
                    <a:pos x="32" y="75"/>
                  </a:cxn>
                  <a:cxn ang="0">
                    <a:pos x="0" y="6"/>
                  </a:cxn>
                  <a:cxn ang="0">
                    <a:pos x="14" y="0"/>
                  </a:cxn>
                  <a:cxn ang="0">
                    <a:pos x="46" y="68"/>
                  </a:cxn>
                </a:cxnLst>
                <a:rect l="0" t="0" r="r" b="b"/>
                <a:pathLst>
                  <a:path w="46" h="75">
                    <a:moveTo>
                      <a:pt x="46" y="68"/>
                    </a:moveTo>
                    <a:lnTo>
                      <a:pt x="32" y="75"/>
                    </a:lnTo>
                    <a:lnTo>
                      <a:pt x="0" y="6"/>
                    </a:lnTo>
                    <a:lnTo>
                      <a:pt x="14" y="0"/>
                    </a:lnTo>
                    <a:lnTo>
                      <a:pt x="46" y="6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5" name="Freeform 484"/>
              <p:cNvSpPr>
                <a:spLocks/>
              </p:cNvSpPr>
              <p:nvPr/>
            </p:nvSpPr>
            <p:spPr bwMode="auto">
              <a:xfrm>
                <a:off x="1440" y="3363"/>
                <a:ext cx="22" cy="37"/>
              </a:xfrm>
              <a:custGeom>
                <a:avLst/>
                <a:gdLst/>
                <a:ahLst/>
                <a:cxnLst>
                  <a:cxn ang="0">
                    <a:pos x="44" y="70"/>
                  </a:cxn>
                  <a:cxn ang="0">
                    <a:pos x="30" y="76"/>
                  </a:cxn>
                  <a:cxn ang="0">
                    <a:pos x="0" y="7"/>
                  </a:cxn>
                  <a:cxn ang="0">
                    <a:pos x="14" y="0"/>
                  </a:cxn>
                  <a:cxn ang="0">
                    <a:pos x="44" y="70"/>
                  </a:cxn>
                </a:cxnLst>
                <a:rect l="0" t="0" r="r" b="b"/>
                <a:pathLst>
                  <a:path w="44" h="76">
                    <a:moveTo>
                      <a:pt x="44" y="70"/>
                    </a:moveTo>
                    <a:lnTo>
                      <a:pt x="30" y="76"/>
                    </a:lnTo>
                    <a:lnTo>
                      <a:pt x="0" y="7"/>
                    </a:lnTo>
                    <a:lnTo>
                      <a:pt x="14" y="0"/>
                    </a:lnTo>
                    <a:lnTo>
                      <a:pt x="44" y="7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6" name="Freeform 485"/>
              <p:cNvSpPr>
                <a:spLocks/>
              </p:cNvSpPr>
              <p:nvPr/>
            </p:nvSpPr>
            <p:spPr bwMode="auto">
              <a:xfrm>
                <a:off x="1425" y="3328"/>
                <a:ext cx="22" cy="38"/>
              </a:xfrm>
              <a:custGeom>
                <a:avLst/>
                <a:gdLst/>
                <a:ahLst/>
                <a:cxnLst>
                  <a:cxn ang="0">
                    <a:pos x="43" y="70"/>
                  </a:cxn>
                  <a:cxn ang="0">
                    <a:pos x="29" y="77"/>
                  </a:cxn>
                  <a:cxn ang="0">
                    <a:pos x="0" y="6"/>
                  </a:cxn>
                  <a:cxn ang="0">
                    <a:pos x="14" y="0"/>
                  </a:cxn>
                  <a:cxn ang="0">
                    <a:pos x="43" y="70"/>
                  </a:cxn>
                </a:cxnLst>
                <a:rect l="0" t="0" r="r" b="b"/>
                <a:pathLst>
                  <a:path w="43" h="77">
                    <a:moveTo>
                      <a:pt x="43" y="70"/>
                    </a:moveTo>
                    <a:lnTo>
                      <a:pt x="29" y="77"/>
                    </a:lnTo>
                    <a:lnTo>
                      <a:pt x="0" y="6"/>
                    </a:lnTo>
                    <a:lnTo>
                      <a:pt x="14" y="0"/>
                    </a:lnTo>
                    <a:lnTo>
                      <a:pt x="43" y="7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7" name="Freeform 486"/>
              <p:cNvSpPr>
                <a:spLocks/>
              </p:cNvSpPr>
              <p:nvPr/>
            </p:nvSpPr>
            <p:spPr bwMode="auto">
              <a:xfrm>
                <a:off x="1411" y="3292"/>
                <a:ext cx="22" cy="38"/>
              </a:xfrm>
              <a:custGeom>
                <a:avLst/>
                <a:gdLst/>
                <a:ahLst/>
                <a:cxnLst>
                  <a:cxn ang="0">
                    <a:pos x="42" y="71"/>
                  </a:cxn>
                  <a:cxn ang="0">
                    <a:pos x="28" y="77"/>
                  </a:cxn>
                  <a:cxn ang="0">
                    <a:pos x="0" y="5"/>
                  </a:cxn>
                  <a:cxn ang="0">
                    <a:pos x="14" y="0"/>
                  </a:cxn>
                  <a:cxn ang="0">
                    <a:pos x="42" y="71"/>
                  </a:cxn>
                </a:cxnLst>
                <a:rect l="0" t="0" r="r" b="b"/>
                <a:pathLst>
                  <a:path w="42" h="77">
                    <a:moveTo>
                      <a:pt x="42" y="71"/>
                    </a:moveTo>
                    <a:lnTo>
                      <a:pt x="28" y="77"/>
                    </a:lnTo>
                    <a:lnTo>
                      <a:pt x="0" y="5"/>
                    </a:lnTo>
                    <a:lnTo>
                      <a:pt x="14" y="0"/>
                    </a:lnTo>
                    <a:lnTo>
                      <a:pt x="42" y="7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8" name="Freeform 487"/>
              <p:cNvSpPr>
                <a:spLocks/>
              </p:cNvSpPr>
              <p:nvPr/>
            </p:nvSpPr>
            <p:spPr bwMode="auto">
              <a:xfrm>
                <a:off x="1399" y="3256"/>
                <a:ext cx="20" cy="39"/>
              </a:xfrm>
              <a:custGeom>
                <a:avLst/>
                <a:gdLst/>
                <a:ahLst/>
                <a:cxnLst>
                  <a:cxn ang="0">
                    <a:pos x="40" y="71"/>
                  </a:cxn>
                  <a:cxn ang="0">
                    <a:pos x="26" y="76"/>
                  </a:cxn>
                  <a:cxn ang="0">
                    <a:pos x="0" y="4"/>
                  </a:cxn>
                  <a:cxn ang="0">
                    <a:pos x="16" y="0"/>
                  </a:cxn>
                  <a:cxn ang="0">
                    <a:pos x="40" y="71"/>
                  </a:cxn>
                </a:cxnLst>
                <a:rect l="0" t="0" r="r" b="b"/>
                <a:pathLst>
                  <a:path w="40" h="76">
                    <a:moveTo>
                      <a:pt x="40" y="71"/>
                    </a:moveTo>
                    <a:lnTo>
                      <a:pt x="26" y="76"/>
                    </a:lnTo>
                    <a:lnTo>
                      <a:pt x="0" y="4"/>
                    </a:lnTo>
                    <a:lnTo>
                      <a:pt x="16" y="0"/>
                    </a:lnTo>
                    <a:lnTo>
                      <a:pt x="40" y="7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9" name="Freeform 488"/>
              <p:cNvSpPr>
                <a:spLocks/>
              </p:cNvSpPr>
              <p:nvPr/>
            </p:nvSpPr>
            <p:spPr bwMode="auto">
              <a:xfrm>
                <a:off x="1387" y="3220"/>
                <a:ext cx="19" cy="39"/>
              </a:xfrm>
              <a:custGeom>
                <a:avLst/>
                <a:gdLst/>
                <a:ahLst/>
                <a:cxnLst>
                  <a:cxn ang="0">
                    <a:pos x="39" y="74"/>
                  </a:cxn>
                  <a:cxn ang="0">
                    <a:pos x="23" y="78"/>
                  </a:cxn>
                  <a:cxn ang="0">
                    <a:pos x="0" y="5"/>
                  </a:cxn>
                  <a:cxn ang="0">
                    <a:pos x="15" y="0"/>
                  </a:cxn>
                  <a:cxn ang="0">
                    <a:pos x="39" y="74"/>
                  </a:cxn>
                </a:cxnLst>
                <a:rect l="0" t="0" r="r" b="b"/>
                <a:pathLst>
                  <a:path w="39" h="78">
                    <a:moveTo>
                      <a:pt x="39" y="74"/>
                    </a:moveTo>
                    <a:lnTo>
                      <a:pt x="23" y="78"/>
                    </a:lnTo>
                    <a:lnTo>
                      <a:pt x="0" y="5"/>
                    </a:lnTo>
                    <a:lnTo>
                      <a:pt x="15" y="0"/>
                    </a:lnTo>
                    <a:lnTo>
                      <a:pt x="39" y="7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10" name="Freeform 489"/>
              <p:cNvSpPr>
                <a:spLocks/>
              </p:cNvSpPr>
              <p:nvPr/>
            </p:nvSpPr>
            <p:spPr bwMode="auto">
              <a:xfrm>
                <a:off x="1376" y="3183"/>
                <a:ext cx="18" cy="39"/>
              </a:xfrm>
              <a:custGeom>
                <a:avLst/>
                <a:gdLst/>
                <a:ahLst/>
                <a:cxnLst>
                  <a:cxn ang="0">
                    <a:pos x="37" y="73"/>
                  </a:cxn>
                  <a:cxn ang="0">
                    <a:pos x="22" y="78"/>
                  </a:cxn>
                  <a:cxn ang="0">
                    <a:pos x="0" y="5"/>
                  </a:cxn>
                  <a:cxn ang="0">
                    <a:pos x="15" y="0"/>
                  </a:cxn>
                  <a:cxn ang="0">
                    <a:pos x="37" y="73"/>
                  </a:cxn>
                </a:cxnLst>
                <a:rect l="0" t="0" r="r" b="b"/>
                <a:pathLst>
                  <a:path w="37" h="78">
                    <a:moveTo>
                      <a:pt x="37" y="73"/>
                    </a:moveTo>
                    <a:lnTo>
                      <a:pt x="22" y="78"/>
                    </a:lnTo>
                    <a:lnTo>
                      <a:pt x="0" y="5"/>
                    </a:lnTo>
                    <a:lnTo>
                      <a:pt x="15" y="0"/>
                    </a:lnTo>
                    <a:lnTo>
                      <a:pt x="37" y="7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11" name="Freeform 490"/>
              <p:cNvSpPr>
                <a:spLocks/>
              </p:cNvSpPr>
              <p:nvPr/>
            </p:nvSpPr>
            <p:spPr bwMode="auto">
              <a:xfrm>
                <a:off x="1366" y="3146"/>
                <a:ext cx="18" cy="39"/>
              </a:xfrm>
              <a:custGeom>
                <a:avLst/>
                <a:gdLst/>
                <a:ahLst/>
                <a:cxnLst>
                  <a:cxn ang="0">
                    <a:pos x="35" y="74"/>
                  </a:cxn>
                  <a:cxn ang="0">
                    <a:pos x="20" y="79"/>
                  </a:cxn>
                  <a:cxn ang="0">
                    <a:pos x="0" y="4"/>
                  </a:cxn>
                  <a:cxn ang="0">
                    <a:pos x="15" y="0"/>
                  </a:cxn>
                  <a:cxn ang="0">
                    <a:pos x="35" y="74"/>
                  </a:cxn>
                </a:cxnLst>
                <a:rect l="0" t="0" r="r" b="b"/>
                <a:pathLst>
                  <a:path w="35" h="79">
                    <a:moveTo>
                      <a:pt x="35" y="74"/>
                    </a:moveTo>
                    <a:lnTo>
                      <a:pt x="20" y="79"/>
                    </a:lnTo>
                    <a:lnTo>
                      <a:pt x="0" y="4"/>
                    </a:lnTo>
                    <a:lnTo>
                      <a:pt x="15" y="0"/>
                    </a:lnTo>
                    <a:lnTo>
                      <a:pt x="35" y="7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12" name="Freeform 491"/>
              <p:cNvSpPr>
                <a:spLocks/>
              </p:cNvSpPr>
              <p:nvPr/>
            </p:nvSpPr>
            <p:spPr bwMode="auto">
              <a:xfrm>
                <a:off x="1357" y="3109"/>
                <a:ext cx="17" cy="39"/>
              </a:xfrm>
              <a:custGeom>
                <a:avLst/>
                <a:gdLst/>
                <a:ahLst/>
                <a:cxnLst>
                  <a:cxn ang="0">
                    <a:pos x="33" y="75"/>
                  </a:cxn>
                  <a:cxn ang="0">
                    <a:pos x="18" y="79"/>
                  </a:cxn>
                  <a:cxn ang="0">
                    <a:pos x="0" y="3"/>
                  </a:cxn>
                  <a:cxn ang="0">
                    <a:pos x="14" y="0"/>
                  </a:cxn>
                  <a:cxn ang="0">
                    <a:pos x="33" y="75"/>
                  </a:cxn>
                </a:cxnLst>
                <a:rect l="0" t="0" r="r" b="b"/>
                <a:pathLst>
                  <a:path w="33" h="79">
                    <a:moveTo>
                      <a:pt x="33" y="75"/>
                    </a:moveTo>
                    <a:lnTo>
                      <a:pt x="18" y="79"/>
                    </a:lnTo>
                    <a:lnTo>
                      <a:pt x="0" y="3"/>
                    </a:lnTo>
                    <a:lnTo>
                      <a:pt x="14" y="0"/>
                    </a:lnTo>
                    <a:lnTo>
                      <a:pt x="33" y="7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13" name="Freeform 492"/>
              <p:cNvSpPr>
                <a:spLocks/>
              </p:cNvSpPr>
              <p:nvPr/>
            </p:nvSpPr>
            <p:spPr bwMode="auto">
              <a:xfrm>
                <a:off x="1349" y="3071"/>
                <a:ext cx="15" cy="39"/>
              </a:xfrm>
              <a:custGeom>
                <a:avLst/>
                <a:gdLst/>
                <a:ahLst/>
                <a:cxnLst>
                  <a:cxn ang="0">
                    <a:pos x="31" y="75"/>
                  </a:cxn>
                  <a:cxn ang="0">
                    <a:pos x="17" y="78"/>
                  </a:cxn>
                  <a:cxn ang="0">
                    <a:pos x="0" y="3"/>
                  </a:cxn>
                  <a:cxn ang="0">
                    <a:pos x="15" y="0"/>
                  </a:cxn>
                  <a:cxn ang="0">
                    <a:pos x="31" y="75"/>
                  </a:cxn>
                </a:cxnLst>
                <a:rect l="0" t="0" r="r" b="b"/>
                <a:pathLst>
                  <a:path w="31" h="78">
                    <a:moveTo>
                      <a:pt x="31" y="75"/>
                    </a:moveTo>
                    <a:lnTo>
                      <a:pt x="17" y="78"/>
                    </a:lnTo>
                    <a:lnTo>
                      <a:pt x="0" y="3"/>
                    </a:lnTo>
                    <a:lnTo>
                      <a:pt x="15" y="0"/>
                    </a:lnTo>
                    <a:lnTo>
                      <a:pt x="31" y="7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14" name="Freeform 493"/>
              <p:cNvSpPr>
                <a:spLocks/>
              </p:cNvSpPr>
              <p:nvPr/>
            </p:nvSpPr>
            <p:spPr bwMode="auto">
              <a:xfrm>
                <a:off x="1341" y="3032"/>
                <a:ext cx="15" cy="40"/>
              </a:xfrm>
              <a:custGeom>
                <a:avLst/>
                <a:gdLst/>
                <a:ahLst/>
                <a:cxnLst>
                  <a:cxn ang="0">
                    <a:pos x="29" y="77"/>
                  </a:cxn>
                  <a:cxn ang="0">
                    <a:pos x="14" y="80"/>
                  </a:cxn>
                  <a:cxn ang="0">
                    <a:pos x="0" y="3"/>
                  </a:cxn>
                  <a:cxn ang="0">
                    <a:pos x="14" y="0"/>
                  </a:cxn>
                  <a:cxn ang="0">
                    <a:pos x="29" y="77"/>
                  </a:cxn>
                </a:cxnLst>
                <a:rect l="0" t="0" r="r" b="b"/>
                <a:pathLst>
                  <a:path w="29" h="80">
                    <a:moveTo>
                      <a:pt x="29" y="77"/>
                    </a:moveTo>
                    <a:lnTo>
                      <a:pt x="14" y="80"/>
                    </a:lnTo>
                    <a:lnTo>
                      <a:pt x="0" y="3"/>
                    </a:lnTo>
                    <a:lnTo>
                      <a:pt x="14" y="0"/>
                    </a:lnTo>
                    <a:lnTo>
                      <a:pt x="29" y="7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15" name="Freeform 494"/>
              <p:cNvSpPr>
                <a:spLocks/>
              </p:cNvSpPr>
              <p:nvPr/>
            </p:nvSpPr>
            <p:spPr bwMode="auto">
              <a:xfrm>
                <a:off x="1335" y="2994"/>
                <a:ext cx="14" cy="40"/>
              </a:xfrm>
              <a:custGeom>
                <a:avLst/>
                <a:gdLst/>
                <a:ahLst/>
                <a:cxnLst>
                  <a:cxn ang="0">
                    <a:pos x="27" y="77"/>
                  </a:cxn>
                  <a:cxn ang="0">
                    <a:pos x="13" y="80"/>
                  </a:cxn>
                  <a:cxn ang="0">
                    <a:pos x="0" y="2"/>
                  </a:cxn>
                  <a:cxn ang="0">
                    <a:pos x="15" y="0"/>
                  </a:cxn>
                  <a:cxn ang="0">
                    <a:pos x="27" y="77"/>
                  </a:cxn>
                </a:cxnLst>
                <a:rect l="0" t="0" r="r" b="b"/>
                <a:pathLst>
                  <a:path w="27" h="80">
                    <a:moveTo>
                      <a:pt x="27" y="77"/>
                    </a:moveTo>
                    <a:lnTo>
                      <a:pt x="13" y="80"/>
                    </a:lnTo>
                    <a:lnTo>
                      <a:pt x="0" y="2"/>
                    </a:lnTo>
                    <a:lnTo>
                      <a:pt x="15" y="0"/>
                    </a:lnTo>
                    <a:lnTo>
                      <a:pt x="27" y="7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16" name="Freeform 495"/>
              <p:cNvSpPr>
                <a:spLocks/>
              </p:cNvSpPr>
              <p:nvPr/>
            </p:nvSpPr>
            <p:spPr bwMode="auto">
              <a:xfrm>
                <a:off x="1329" y="2955"/>
                <a:ext cx="14" cy="40"/>
              </a:xfrm>
              <a:custGeom>
                <a:avLst/>
                <a:gdLst/>
                <a:ahLst/>
                <a:cxnLst>
                  <a:cxn ang="0">
                    <a:pos x="27" y="78"/>
                  </a:cxn>
                  <a:cxn ang="0">
                    <a:pos x="12" y="80"/>
                  </a:cxn>
                  <a:cxn ang="0">
                    <a:pos x="0" y="3"/>
                  </a:cxn>
                  <a:cxn ang="0">
                    <a:pos x="16" y="0"/>
                  </a:cxn>
                  <a:cxn ang="0">
                    <a:pos x="27" y="78"/>
                  </a:cxn>
                </a:cxnLst>
                <a:rect l="0" t="0" r="r" b="b"/>
                <a:pathLst>
                  <a:path w="27" h="80">
                    <a:moveTo>
                      <a:pt x="27" y="78"/>
                    </a:moveTo>
                    <a:lnTo>
                      <a:pt x="12" y="80"/>
                    </a:lnTo>
                    <a:lnTo>
                      <a:pt x="0" y="3"/>
                    </a:lnTo>
                    <a:lnTo>
                      <a:pt x="16" y="0"/>
                    </a:lnTo>
                    <a:lnTo>
                      <a:pt x="27" y="7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grpSp>
        <p:sp>
          <p:nvSpPr>
            <p:cNvPr id="216" name="TextBox 215"/>
            <p:cNvSpPr txBox="1"/>
            <p:nvPr/>
          </p:nvSpPr>
          <p:spPr>
            <a:xfrm>
              <a:off x="6617288" y="19991382"/>
              <a:ext cx="736047" cy="694888"/>
            </a:xfrm>
            <a:prstGeom prst="rect">
              <a:avLst/>
            </a:prstGeom>
            <a:noFill/>
            <a:ln>
              <a:noFill/>
            </a:ln>
          </p:spPr>
          <p:txBody>
            <a:bodyPr wrap="none" rtlCol="0">
              <a:spAutoFit/>
            </a:bodyPr>
            <a:lstStyle/>
            <a:p>
              <a:r>
                <a:rPr lang="en-GB" sz="800" b="1" dirty="0" smtClean="0"/>
                <a:t>WS</a:t>
              </a:r>
              <a:endParaRPr lang="en-US" sz="800" b="1" dirty="0"/>
            </a:p>
          </p:txBody>
        </p:sp>
      </p:grpSp>
      <p:grpSp>
        <p:nvGrpSpPr>
          <p:cNvPr id="12" name="Group 1968"/>
          <p:cNvGrpSpPr/>
          <p:nvPr/>
        </p:nvGrpSpPr>
        <p:grpSpPr>
          <a:xfrm>
            <a:off x="3664750" y="2532931"/>
            <a:ext cx="402119" cy="355256"/>
            <a:chOff x="6518275" y="19684203"/>
            <a:chExt cx="835060" cy="1023935"/>
          </a:xfrm>
        </p:grpSpPr>
        <p:grpSp>
          <p:nvGrpSpPr>
            <p:cNvPr id="13" name="Group 496"/>
            <p:cNvGrpSpPr>
              <a:grpSpLocks/>
            </p:cNvGrpSpPr>
            <p:nvPr/>
          </p:nvGrpSpPr>
          <p:grpSpPr bwMode="auto">
            <a:xfrm>
              <a:off x="6518275" y="19684203"/>
              <a:ext cx="826647" cy="1023935"/>
              <a:chOff x="1321" y="10"/>
              <a:chExt cx="3122" cy="4310"/>
            </a:xfrm>
            <a:solidFill>
              <a:srgbClr val="BDDEFF"/>
            </a:solidFill>
          </p:grpSpPr>
          <p:sp>
            <p:nvSpPr>
              <p:cNvPr id="15" name="Freeform 296"/>
              <p:cNvSpPr>
                <a:spLocks/>
              </p:cNvSpPr>
              <p:nvPr/>
            </p:nvSpPr>
            <p:spPr bwMode="auto">
              <a:xfrm>
                <a:off x="1321" y="10"/>
                <a:ext cx="3119" cy="4306"/>
              </a:xfrm>
              <a:custGeom>
                <a:avLst/>
                <a:gdLst/>
                <a:ahLst/>
                <a:cxnLst>
                  <a:cxn ang="0">
                    <a:pos x="3266" y="285"/>
                  </a:cxn>
                  <a:cxn ang="0">
                    <a:pos x="3418" y="622"/>
                  </a:cxn>
                  <a:cxn ang="0">
                    <a:pos x="3573" y="939"/>
                  </a:cxn>
                  <a:cxn ang="0">
                    <a:pos x="3732" y="1237"/>
                  </a:cxn>
                  <a:cxn ang="0">
                    <a:pos x="4022" y="1729"/>
                  </a:cxn>
                  <a:cxn ang="0">
                    <a:pos x="4348" y="2217"/>
                  </a:cxn>
                  <a:cxn ang="0">
                    <a:pos x="4669" y="2654"/>
                  </a:cxn>
                  <a:cxn ang="0">
                    <a:pos x="4979" y="3050"/>
                  </a:cxn>
                  <a:cxn ang="0">
                    <a:pos x="5270" y="3413"/>
                  </a:cxn>
                  <a:cxn ang="0">
                    <a:pos x="5536" y="3754"/>
                  </a:cxn>
                  <a:cxn ang="0">
                    <a:pos x="5769" y="4086"/>
                  </a:cxn>
                  <a:cxn ang="0">
                    <a:pos x="5963" y="4414"/>
                  </a:cxn>
                  <a:cxn ang="0">
                    <a:pos x="6111" y="4752"/>
                  </a:cxn>
                  <a:cxn ang="0">
                    <a:pos x="6204" y="5109"/>
                  </a:cxn>
                  <a:cxn ang="0">
                    <a:pos x="6234" y="5376"/>
                  </a:cxn>
                  <a:cxn ang="0">
                    <a:pos x="6233" y="5655"/>
                  </a:cxn>
                  <a:cxn ang="0">
                    <a:pos x="6188" y="6047"/>
                  </a:cxn>
                  <a:cxn ang="0">
                    <a:pos x="6096" y="6422"/>
                  </a:cxn>
                  <a:cxn ang="0">
                    <a:pos x="5962" y="6778"/>
                  </a:cxn>
                  <a:cxn ang="0">
                    <a:pos x="5785" y="7112"/>
                  </a:cxn>
                  <a:cxn ang="0">
                    <a:pos x="5571" y="7420"/>
                  </a:cxn>
                  <a:cxn ang="0">
                    <a:pos x="5324" y="7700"/>
                  </a:cxn>
                  <a:cxn ang="0">
                    <a:pos x="5043" y="7948"/>
                  </a:cxn>
                  <a:cxn ang="0">
                    <a:pos x="4735" y="8161"/>
                  </a:cxn>
                  <a:cxn ang="0">
                    <a:pos x="4402" y="8338"/>
                  </a:cxn>
                  <a:cxn ang="0">
                    <a:pos x="4045" y="8472"/>
                  </a:cxn>
                  <a:cxn ang="0">
                    <a:pos x="3670" y="8564"/>
                  </a:cxn>
                  <a:cxn ang="0">
                    <a:pos x="3278" y="8609"/>
                  </a:cxn>
                  <a:cxn ang="0">
                    <a:pos x="2878" y="8603"/>
                  </a:cxn>
                  <a:cxn ang="0">
                    <a:pos x="2490" y="8549"/>
                  </a:cxn>
                  <a:cxn ang="0">
                    <a:pos x="2118" y="8449"/>
                  </a:cxn>
                  <a:cxn ang="0">
                    <a:pos x="1766" y="8305"/>
                  </a:cxn>
                  <a:cxn ang="0">
                    <a:pos x="1437" y="8122"/>
                  </a:cxn>
                  <a:cxn ang="0">
                    <a:pos x="1135" y="7901"/>
                  </a:cxn>
                  <a:cxn ang="0">
                    <a:pos x="860" y="7646"/>
                  </a:cxn>
                  <a:cxn ang="0">
                    <a:pos x="619" y="7361"/>
                  </a:cxn>
                  <a:cxn ang="0">
                    <a:pos x="412" y="7046"/>
                  </a:cxn>
                  <a:cxn ang="0">
                    <a:pos x="244" y="6708"/>
                  </a:cxn>
                  <a:cxn ang="0">
                    <a:pos x="118" y="6348"/>
                  </a:cxn>
                  <a:cxn ang="0">
                    <a:pos x="35" y="5969"/>
                  </a:cxn>
                  <a:cxn ang="0">
                    <a:pos x="1" y="5575"/>
                  </a:cxn>
                  <a:cxn ang="0">
                    <a:pos x="18" y="5185"/>
                  </a:cxn>
                  <a:cxn ang="0">
                    <a:pos x="90" y="4828"/>
                  </a:cxn>
                  <a:cxn ang="0">
                    <a:pos x="212" y="4494"/>
                  </a:cxn>
                  <a:cxn ang="0">
                    <a:pos x="380" y="4173"/>
                  </a:cxn>
                  <a:cxn ang="0">
                    <a:pos x="589" y="3854"/>
                  </a:cxn>
                  <a:cxn ang="0">
                    <a:pos x="834" y="3524"/>
                  </a:cxn>
                  <a:cxn ang="0">
                    <a:pos x="1109" y="3173"/>
                  </a:cxn>
                  <a:cxn ang="0">
                    <a:pos x="1410" y="2791"/>
                  </a:cxn>
                  <a:cxn ang="0">
                    <a:pos x="1734" y="2364"/>
                  </a:cxn>
                  <a:cxn ang="0">
                    <a:pos x="2074" y="1883"/>
                  </a:cxn>
                  <a:cxn ang="0">
                    <a:pos x="2320" y="1507"/>
                  </a:cxn>
                  <a:cxn ang="0">
                    <a:pos x="2499" y="1217"/>
                  </a:cxn>
                  <a:cxn ang="0">
                    <a:pos x="2678" y="908"/>
                  </a:cxn>
                  <a:cxn ang="0">
                    <a:pos x="2859" y="577"/>
                  </a:cxn>
                  <a:cxn ang="0">
                    <a:pos x="3040" y="223"/>
                  </a:cxn>
                </a:cxnLst>
                <a:rect l="0" t="0" r="r" b="b"/>
                <a:pathLst>
                  <a:path w="6237" h="8612">
                    <a:moveTo>
                      <a:pt x="3149" y="0"/>
                    </a:moveTo>
                    <a:lnTo>
                      <a:pt x="3178" y="72"/>
                    </a:lnTo>
                    <a:lnTo>
                      <a:pt x="3207" y="143"/>
                    </a:lnTo>
                    <a:lnTo>
                      <a:pt x="3237" y="215"/>
                    </a:lnTo>
                    <a:lnTo>
                      <a:pt x="3266" y="285"/>
                    </a:lnTo>
                    <a:lnTo>
                      <a:pt x="3296" y="353"/>
                    </a:lnTo>
                    <a:lnTo>
                      <a:pt x="3326" y="422"/>
                    </a:lnTo>
                    <a:lnTo>
                      <a:pt x="3357" y="490"/>
                    </a:lnTo>
                    <a:lnTo>
                      <a:pt x="3387" y="556"/>
                    </a:lnTo>
                    <a:lnTo>
                      <a:pt x="3418" y="622"/>
                    </a:lnTo>
                    <a:lnTo>
                      <a:pt x="3448" y="687"/>
                    </a:lnTo>
                    <a:lnTo>
                      <a:pt x="3479" y="751"/>
                    </a:lnTo>
                    <a:lnTo>
                      <a:pt x="3510" y="815"/>
                    </a:lnTo>
                    <a:lnTo>
                      <a:pt x="3542" y="877"/>
                    </a:lnTo>
                    <a:lnTo>
                      <a:pt x="3573" y="939"/>
                    </a:lnTo>
                    <a:lnTo>
                      <a:pt x="3605" y="1000"/>
                    </a:lnTo>
                    <a:lnTo>
                      <a:pt x="3636" y="1060"/>
                    </a:lnTo>
                    <a:lnTo>
                      <a:pt x="3668" y="1120"/>
                    </a:lnTo>
                    <a:lnTo>
                      <a:pt x="3699" y="1179"/>
                    </a:lnTo>
                    <a:lnTo>
                      <a:pt x="3732" y="1237"/>
                    </a:lnTo>
                    <a:lnTo>
                      <a:pt x="3764" y="1295"/>
                    </a:lnTo>
                    <a:lnTo>
                      <a:pt x="3828" y="1407"/>
                    </a:lnTo>
                    <a:lnTo>
                      <a:pt x="3893" y="1517"/>
                    </a:lnTo>
                    <a:lnTo>
                      <a:pt x="3957" y="1625"/>
                    </a:lnTo>
                    <a:lnTo>
                      <a:pt x="4022" y="1729"/>
                    </a:lnTo>
                    <a:lnTo>
                      <a:pt x="4087" y="1832"/>
                    </a:lnTo>
                    <a:lnTo>
                      <a:pt x="4153" y="1932"/>
                    </a:lnTo>
                    <a:lnTo>
                      <a:pt x="4217" y="2029"/>
                    </a:lnTo>
                    <a:lnTo>
                      <a:pt x="4283" y="2125"/>
                    </a:lnTo>
                    <a:lnTo>
                      <a:pt x="4348" y="2217"/>
                    </a:lnTo>
                    <a:lnTo>
                      <a:pt x="4412" y="2309"/>
                    </a:lnTo>
                    <a:lnTo>
                      <a:pt x="4476" y="2398"/>
                    </a:lnTo>
                    <a:lnTo>
                      <a:pt x="4541" y="2485"/>
                    </a:lnTo>
                    <a:lnTo>
                      <a:pt x="4605" y="2571"/>
                    </a:lnTo>
                    <a:lnTo>
                      <a:pt x="4669" y="2654"/>
                    </a:lnTo>
                    <a:lnTo>
                      <a:pt x="4732" y="2736"/>
                    </a:lnTo>
                    <a:lnTo>
                      <a:pt x="4794" y="2817"/>
                    </a:lnTo>
                    <a:lnTo>
                      <a:pt x="4857" y="2896"/>
                    </a:lnTo>
                    <a:lnTo>
                      <a:pt x="4918" y="2973"/>
                    </a:lnTo>
                    <a:lnTo>
                      <a:pt x="4979" y="3050"/>
                    </a:lnTo>
                    <a:lnTo>
                      <a:pt x="5039" y="3124"/>
                    </a:lnTo>
                    <a:lnTo>
                      <a:pt x="5098" y="3199"/>
                    </a:lnTo>
                    <a:lnTo>
                      <a:pt x="5156" y="3271"/>
                    </a:lnTo>
                    <a:lnTo>
                      <a:pt x="5213" y="3342"/>
                    </a:lnTo>
                    <a:lnTo>
                      <a:pt x="5270" y="3413"/>
                    </a:lnTo>
                    <a:lnTo>
                      <a:pt x="5326" y="3483"/>
                    </a:lnTo>
                    <a:lnTo>
                      <a:pt x="5380" y="3552"/>
                    </a:lnTo>
                    <a:lnTo>
                      <a:pt x="5432" y="3620"/>
                    </a:lnTo>
                    <a:lnTo>
                      <a:pt x="5485" y="3688"/>
                    </a:lnTo>
                    <a:lnTo>
                      <a:pt x="5536" y="3754"/>
                    </a:lnTo>
                    <a:lnTo>
                      <a:pt x="5586" y="3821"/>
                    </a:lnTo>
                    <a:lnTo>
                      <a:pt x="5634" y="3888"/>
                    </a:lnTo>
                    <a:lnTo>
                      <a:pt x="5680" y="3954"/>
                    </a:lnTo>
                    <a:lnTo>
                      <a:pt x="5726" y="4020"/>
                    </a:lnTo>
                    <a:lnTo>
                      <a:pt x="5769" y="4086"/>
                    </a:lnTo>
                    <a:lnTo>
                      <a:pt x="5812" y="4151"/>
                    </a:lnTo>
                    <a:lnTo>
                      <a:pt x="5852" y="4217"/>
                    </a:lnTo>
                    <a:lnTo>
                      <a:pt x="5890" y="4282"/>
                    </a:lnTo>
                    <a:lnTo>
                      <a:pt x="5928" y="4348"/>
                    </a:lnTo>
                    <a:lnTo>
                      <a:pt x="5963" y="4414"/>
                    </a:lnTo>
                    <a:lnTo>
                      <a:pt x="5997" y="4481"/>
                    </a:lnTo>
                    <a:lnTo>
                      <a:pt x="6028" y="4548"/>
                    </a:lnTo>
                    <a:lnTo>
                      <a:pt x="6057" y="4616"/>
                    </a:lnTo>
                    <a:lnTo>
                      <a:pt x="6085" y="4683"/>
                    </a:lnTo>
                    <a:lnTo>
                      <a:pt x="6111" y="4752"/>
                    </a:lnTo>
                    <a:lnTo>
                      <a:pt x="6134" y="4821"/>
                    </a:lnTo>
                    <a:lnTo>
                      <a:pt x="6155" y="4892"/>
                    </a:lnTo>
                    <a:lnTo>
                      <a:pt x="6174" y="4964"/>
                    </a:lnTo>
                    <a:lnTo>
                      <a:pt x="6190" y="5036"/>
                    </a:lnTo>
                    <a:lnTo>
                      <a:pt x="6204" y="5109"/>
                    </a:lnTo>
                    <a:lnTo>
                      <a:pt x="6216" y="5184"/>
                    </a:lnTo>
                    <a:lnTo>
                      <a:pt x="6225" y="5259"/>
                    </a:lnTo>
                    <a:lnTo>
                      <a:pt x="6228" y="5298"/>
                    </a:lnTo>
                    <a:lnTo>
                      <a:pt x="6232" y="5336"/>
                    </a:lnTo>
                    <a:lnTo>
                      <a:pt x="6234" y="5376"/>
                    </a:lnTo>
                    <a:lnTo>
                      <a:pt x="6235" y="5415"/>
                    </a:lnTo>
                    <a:lnTo>
                      <a:pt x="6236" y="5455"/>
                    </a:lnTo>
                    <a:lnTo>
                      <a:pt x="6237" y="5495"/>
                    </a:lnTo>
                    <a:lnTo>
                      <a:pt x="6236" y="5575"/>
                    </a:lnTo>
                    <a:lnTo>
                      <a:pt x="6233" y="5655"/>
                    </a:lnTo>
                    <a:lnTo>
                      <a:pt x="6227" y="5735"/>
                    </a:lnTo>
                    <a:lnTo>
                      <a:pt x="6221" y="5814"/>
                    </a:lnTo>
                    <a:lnTo>
                      <a:pt x="6212" y="5892"/>
                    </a:lnTo>
                    <a:lnTo>
                      <a:pt x="6201" y="5969"/>
                    </a:lnTo>
                    <a:lnTo>
                      <a:pt x="6188" y="6047"/>
                    </a:lnTo>
                    <a:lnTo>
                      <a:pt x="6174" y="6123"/>
                    </a:lnTo>
                    <a:lnTo>
                      <a:pt x="6157" y="6199"/>
                    </a:lnTo>
                    <a:lnTo>
                      <a:pt x="6138" y="6274"/>
                    </a:lnTo>
                    <a:lnTo>
                      <a:pt x="6118" y="6348"/>
                    </a:lnTo>
                    <a:lnTo>
                      <a:pt x="6096" y="6422"/>
                    </a:lnTo>
                    <a:lnTo>
                      <a:pt x="6073" y="6495"/>
                    </a:lnTo>
                    <a:lnTo>
                      <a:pt x="6047" y="6567"/>
                    </a:lnTo>
                    <a:lnTo>
                      <a:pt x="6021" y="6638"/>
                    </a:lnTo>
                    <a:lnTo>
                      <a:pt x="5992" y="6708"/>
                    </a:lnTo>
                    <a:lnTo>
                      <a:pt x="5962" y="6778"/>
                    </a:lnTo>
                    <a:lnTo>
                      <a:pt x="5929" y="6846"/>
                    </a:lnTo>
                    <a:lnTo>
                      <a:pt x="5896" y="6914"/>
                    </a:lnTo>
                    <a:lnTo>
                      <a:pt x="5860" y="6981"/>
                    </a:lnTo>
                    <a:lnTo>
                      <a:pt x="5824" y="7046"/>
                    </a:lnTo>
                    <a:lnTo>
                      <a:pt x="5785" y="7112"/>
                    </a:lnTo>
                    <a:lnTo>
                      <a:pt x="5746" y="7175"/>
                    </a:lnTo>
                    <a:lnTo>
                      <a:pt x="5704" y="7239"/>
                    </a:lnTo>
                    <a:lnTo>
                      <a:pt x="5661" y="7300"/>
                    </a:lnTo>
                    <a:lnTo>
                      <a:pt x="5617" y="7361"/>
                    </a:lnTo>
                    <a:lnTo>
                      <a:pt x="5571" y="7420"/>
                    </a:lnTo>
                    <a:lnTo>
                      <a:pt x="5525" y="7479"/>
                    </a:lnTo>
                    <a:lnTo>
                      <a:pt x="5476" y="7535"/>
                    </a:lnTo>
                    <a:lnTo>
                      <a:pt x="5427" y="7591"/>
                    </a:lnTo>
                    <a:lnTo>
                      <a:pt x="5376" y="7646"/>
                    </a:lnTo>
                    <a:lnTo>
                      <a:pt x="5324" y="7700"/>
                    </a:lnTo>
                    <a:lnTo>
                      <a:pt x="5270" y="7752"/>
                    </a:lnTo>
                    <a:lnTo>
                      <a:pt x="5215" y="7803"/>
                    </a:lnTo>
                    <a:lnTo>
                      <a:pt x="5159" y="7852"/>
                    </a:lnTo>
                    <a:lnTo>
                      <a:pt x="5102" y="7901"/>
                    </a:lnTo>
                    <a:lnTo>
                      <a:pt x="5043" y="7948"/>
                    </a:lnTo>
                    <a:lnTo>
                      <a:pt x="4984" y="7993"/>
                    </a:lnTo>
                    <a:lnTo>
                      <a:pt x="4923" y="8038"/>
                    </a:lnTo>
                    <a:lnTo>
                      <a:pt x="4862" y="8080"/>
                    </a:lnTo>
                    <a:lnTo>
                      <a:pt x="4799" y="8122"/>
                    </a:lnTo>
                    <a:lnTo>
                      <a:pt x="4735" y="8161"/>
                    </a:lnTo>
                    <a:lnTo>
                      <a:pt x="4671" y="8200"/>
                    </a:lnTo>
                    <a:lnTo>
                      <a:pt x="4604" y="8237"/>
                    </a:lnTo>
                    <a:lnTo>
                      <a:pt x="4538" y="8272"/>
                    </a:lnTo>
                    <a:lnTo>
                      <a:pt x="4470" y="8305"/>
                    </a:lnTo>
                    <a:lnTo>
                      <a:pt x="4402" y="8338"/>
                    </a:lnTo>
                    <a:lnTo>
                      <a:pt x="4332" y="8368"/>
                    </a:lnTo>
                    <a:lnTo>
                      <a:pt x="4262" y="8397"/>
                    </a:lnTo>
                    <a:lnTo>
                      <a:pt x="4191" y="8423"/>
                    </a:lnTo>
                    <a:lnTo>
                      <a:pt x="4118" y="8449"/>
                    </a:lnTo>
                    <a:lnTo>
                      <a:pt x="4045" y="8472"/>
                    </a:lnTo>
                    <a:lnTo>
                      <a:pt x="3972" y="8494"/>
                    </a:lnTo>
                    <a:lnTo>
                      <a:pt x="3897" y="8514"/>
                    </a:lnTo>
                    <a:lnTo>
                      <a:pt x="3823" y="8533"/>
                    </a:lnTo>
                    <a:lnTo>
                      <a:pt x="3746" y="8549"/>
                    </a:lnTo>
                    <a:lnTo>
                      <a:pt x="3670" y="8564"/>
                    </a:lnTo>
                    <a:lnTo>
                      <a:pt x="3593" y="8577"/>
                    </a:lnTo>
                    <a:lnTo>
                      <a:pt x="3515" y="8588"/>
                    </a:lnTo>
                    <a:lnTo>
                      <a:pt x="3437" y="8597"/>
                    </a:lnTo>
                    <a:lnTo>
                      <a:pt x="3358" y="8603"/>
                    </a:lnTo>
                    <a:lnTo>
                      <a:pt x="3278" y="8609"/>
                    </a:lnTo>
                    <a:lnTo>
                      <a:pt x="3199" y="8612"/>
                    </a:lnTo>
                    <a:lnTo>
                      <a:pt x="3118" y="8612"/>
                    </a:lnTo>
                    <a:lnTo>
                      <a:pt x="3038" y="8612"/>
                    </a:lnTo>
                    <a:lnTo>
                      <a:pt x="2958" y="8609"/>
                    </a:lnTo>
                    <a:lnTo>
                      <a:pt x="2878" y="8603"/>
                    </a:lnTo>
                    <a:lnTo>
                      <a:pt x="2799" y="8597"/>
                    </a:lnTo>
                    <a:lnTo>
                      <a:pt x="2721" y="8588"/>
                    </a:lnTo>
                    <a:lnTo>
                      <a:pt x="2643" y="8577"/>
                    </a:lnTo>
                    <a:lnTo>
                      <a:pt x="2566" y="8564"/>
                    </a:lnTo>
                    <a:lnTo>
                      <a:pt x="2490" y="8549"/>
                    </a:lnTo>
                    <a:lnTo>
                      <a:pt x="2414" y="8533"/>
                    </a:lnTo>
                    <a:lnTo>
                      <a:pt x="2339" y="8514"/>
                    </a:lnTo>
                    <a:lnTo>
                      <a:pt x="2264" y="8494"/>
                    </a:lnTo>
                    <a:lnTo>
                      <a:pt x="2191" y="8472"/>
                    </a:lnTo>
                    <a:lnTo>
                      <a:pt x="2118" y="8449"/>
                    </a:lnTo>
                    <a:lnTo>
                      <a:pt x="2045" y="8423"/>
                    </a:lnTo>
                    <a:lnTo>
                      <a:pt x="1974" y="8397"/>
                    </a:lnTo>
                    <a:lnTo>
                      <a:pt x="1904" y="8368"/>
                    </a:lnTo>
                    <a:lnTo>
                      <a:pt x="1835" y="8338"/>
                    </a:lnTo>
                    <a:lnTo>
                      <a:pt x="1766" y="8305"/>
                    </a:lnTo>
                    <a:lnTo>
                      <a:pt x="1698" y="8272"/>
                    </a:lnTo>
                    <a:lnTo>
                      <a:pt x="1632" y="8237"/>
                    </a:lnTo>
                    <a:lnTo>
                      <a:pt x="1566" y="8200"/>
                    </a:lnTo>
                    <a:lnTo>
                      <a:pt x="1501" y="8161"/>
                    </a:lnTo>
                    <a:lnTo>
                      <a:pt x="1437" y="8122"/>
                    </a:lnTo>
                    <a:lnTo>
                      <a:pt x="1375" y="8080"/>
                    </a:lnTo>
                    <a:lnTo>
                      <a:pt x="1313" y="8038"/>
                    </a:lnTo>
                    <a:lnTo>
                      <a:pt x="1253" y="7993"/>
                    </a:lnTo>
                    <a:lnTo>
                      <a:pt x="1193" y="7948"/>
                    </a:lnTo>
                    <a:lnTo>
                      <a:pt x="1135" y="7901"/>
                    </a:lnTo>
                    <a:lnTo>
                      <a:pt x="1077" y="7852"/>
                    </a:lnTo>
                    <a:lnTo>
                      <a:pt x="1021" y="7803"/>
                    </a:lnTo>
                    <a:lnTo>
                      <a:pt x="966" y="7752"/>
                    </a:lnTo>
                    <a:lnTo>
                      <a:pt x="912" y="7700"/>
                    </a:lnTo>
                    <a:lnTo>
                      <a:pt x="860" y="7646"/>
                    </a:lnTo>
                    <a:lnTo>
                      <a:pt x="809" y="7591"/>
                    </a:lnTo>
                    <a:lnTo>
                      <a:pt x="760" y="7535"/>
                    </a:lnTo>
                    <a:lnTo>
                      <a:pt x="711" y="7479"/>
                    </a:lnTo>
                    <a:lnTo>
                      <a:pt x="665" y="7420"/>
                    </a:lnTo>
                    <a:lnTo>
                      <a:pt x="619" y="7361"/>
                    </a:lnTo>
                    <a:lnTo>
                      <a:pt x="575" y="7300"/>
                    </a:lnTo>
                    <a:lnTo>
                      <a:pt x="532" y="7239"/>
                    </a:lnTo>
                    <a:lnTo>
                      <a:pt x="491" y="7175"/>
                    </a:lnTo>
                    <a:lnTo>
                      <a:pt x="451" y="7112"/>
                    </a:lnTo>
                    <a:lnTo>
                      <a:pt x="412" y="7046"/>
                    </a:lnTo>
                    <a:lnTo>
                      <a:pt x="376" y="6981"/>
                    </a:lnTo>
                    <a:lnTo>
                      <a:pt x="341" y="6914"/>
                    </a:lnTo>
                    <a:lnTo>
                      <a:pt x="307" y="6846"/>
                    </a:lnTo>
                    <a:lnTo>
                      <a:pt x="274" y="6778"/>
                    </a:lnTo>
                    <a:lnTo>
                      <a:pt x="244" y="6708"/>
                    </a:lnTo>
                    <a:lnTo>
                      <a:pt x="215" y="6638"/>
                    </a:lnTo>
                    <a:lnTo>
                      <a:pt x="189" y="6567"/>
                    </a:lnTo>
                    <a:lnTo>
                      <a:pt x="163" y="6495"/>
                    </a:lnTo>
                    <a:lnTo>
                      <a:pt x="140" y="6422"/>
                    </a:lnTo>
                    <a:lnTo>
                      <a:pt x="118" y="6348"/>
                    </a:lnTo>
                    <a:lnTo>
                      <a:pt x="98" y="6274"/>
                    </a:lnTo>
                    <a:lnTo>
                      <a:pt x="79" y="6199"/>
                    </a:lnTo>
                    <a:lnTo>
                      <a:pt x="63" y="6123"/>
                    </a:lnTo>
                    <a:lnTo>
                      <a:pt x="48" y="6047"/>
                    </a:lnTo>
                    <a:lnTo>
                      <a:pt x="35" y="5969"/>
                    </a:lnTo>
                    <a:lnTo>
                      <a:pt x="24" y="5892"/>
                    </a:lnTo>
                    <a:lnTo>
                      <a:pt x="15" y="5814"/>
                    </a:lnTo>
                    <a:lnTo>
                      <a:pt x="9" y="5735"/>
                    </a:lnTo>
                    <a:lnTo>
                      <a:pt x="3" y="5655"/>
                    </a:lnTo>
                    <a:lnTo>
                      <a:pt x="1" y="5575"/>
                    </a:lnTo>
                    <a:lnTo>
                      <a:pt x="0" y="5495"/>
                    </a:lnTo>
                    <a:lnTo>
                      <a:pt x="1" y="5415"/>
                    </a:lnTo>
                    <a:lnTo>
                      <a:pt x="4" y="5337"/>
                    </a:lnTo>
                    <a:lnTo>
                      <a:pt x="10" y="5260"/>
                    </a:lnTo>
                    <a:lnTo>
                      <a:pt x="18" y="5185"/>
                    </a:lnTo>
                    <a:lnTo>
                      <a:pt x="28" y="5111"/>
                    </a:lnTo>
                    <a:lnTo>
                      <a:pt x="40" y="5039"/>
                    </a:lnTo>
                    <a:lnTo>
                      <a:pt x="55" y="4967"/>
                    </a:lnTo>
                    <a:lnTo>
                      <a:pt x="71" y="4897"/>
                    </a:lnTo>
                    <a:lnTo>
                      <a:pt x="90" y="4828"/>
                    </a:lnTo>
                    <a:lnTo>
                      <a:pt x="111" y="4760"/>
                    </a:lnTo>
                    <a:lnTo>
                      <a:pt x="133" y="4692"/>
                    </a:lnTo>
                    <a:lnTo>
                      <a:pt x="158" y="4626"/>
                    </a:lnTo>
                    <a:lnTo>
                      <a:pt x="184" y="4560"/>
                    </a:lnTo>
                    <a:lnTo>
                      <a:pt x="212" y="4494"/>
                    </a:lnTo>
                    <a:lnTo>
                      <a:pt x="242" y="4430"/>
                    </a:lnTo>
                    <a:lnTo>
                      <a:pt x="274" y="4366"/>
                    </a:lnTo>
                    <a:lnTo>
                      <a:pt x="308" y="4301"/>
                    </a:lnTo>
                    <a:lnTo>
                      <a:pt x="343" y="4238"/>
                    </a:lnTo>
                    <a:lnTo>
                      <a:pt x="380" y="4173"/>
                    </a:lnTo>
                    <a:lnTo>
                      <a:pt x="419" y="4110"/>
                    </a:lnTo>
                    <a:lnTo>
                      <a:pt x="459" y="4047"/>
                    </a:lnTo>
                    <a:lnTo>
                      <a:pt x="501" y="3982"/>
                    </a:lnTo>
                    <a:lnTo>
                      <a:pt x="544" y="3919"/>
                    </a:lnTo>
                    <a:lnTo>
                      <a:pt x="589" y="3854"/>
                    </a:lnTo>
                    <a:lnTo>
                      <a:pt x="635" y="3789"/>
                    </a:lnTo>
                    <a:lnTo>
                      <a:pt x="682" y="3724"/>
                    </a:lnTo>
                    <a:lnTo>
                      <a:pt x="731" y="3658"/>
                    </a:lnTo>
                    <a:lnTo>
                      <a:pt x="781" y="3592"/>
                    </a:lnTo>
                    <a:lnTo>
                      <a:pt x="834" y="3524"/>
                    </a:lnTo>
                    <a:lnTo>
                      <a:pt x="886" y="3456"/>
                    </a:lnTo>
                    <a:lnTo>
                      <a:pt x="940" y="3388"/>
                    </a:lnTo>
                    <a:lnTo>
                      <a:pt x="995" y="3318"/>
                    </a:lnTo>
                    <a:lnTo>
                      <a:pt x="1051" y="3246"/>
                    </a:lnTo>
                    <a:lnTo>
                      <a:pt x="1109" y="3173"/>
                    </a:lnTo>
                    <a:lnTo>
                      <a:pt x="1167" y="3100"/>
                    </a:lnTo>
                    <a:lnTo>
                      <a:pt x="1227" y="3025"/>
                    </a:lnTo>
                    <a:lnTo>
                      <a:pt x="1287" y="2949"/>
                    </a:lnTo>
                    <a:lnTo>
                      <a:pt x="1348" y="2870"/>
                    </a:lnTo>
                    <a:lnTo>
                      <a:pt x="1410" y="2791"/>
                    </a:lnTo>
                    <a:lnTo>
                      <a:pt x="1474" y="2708"/>
                    </a:lnTo>
                    <a:lnTo>
                      <a:pt x="1538" y="2625"/>
                    </a:lnTo>
                    <a:lnTo>
                      <a:pt x="1603" y="2541"/>
                    </a:lnTo>
                    <a:lnTo>
                      <a:pt x="1668" y="2453"/>
                    </a:lnTo>
                    <a:lnTo>
                      <a:pt x="1734" y="2364"/>
                    </a:lnTo>
                    <a:lnTo>
                      <a:pt x="1801" y="2272"/>
                    </a:lnTo>
                    <a:lnTo>
                      <a:pt x="1868" y="2178"/>
                    </a:lnTo>
                    <a:lnTo>
                      <a:pt x="1936" y="2083"/>
                    </a:lnTo>
                    <a:lnTo>
                      <a:pt x="2005" y="1984"/>
                    </a:lnTo>
                    <a:lnTo>
                      <a:pt x="2074" y="1883"/>
                    </a:lnTo>
                    <a:lnTo>
                      <a:pt x="2144" y="1778"/>
                    </a:lnTo>
                    <a:lnTo>
                      <a:pt x="2214" y="1673"/>
                    </a:lnTo>
                    <a:lnTo>
                      <a:pt x="2250" y="1618"/>
                    </a:lnTo>
                    <a:lnTo>
                      <a:pt x="2285" y="1563"/>
                    </a:lnTo>
                    <a:lnTo>
                      <a:pt x="2320" y="1507"/>
                    </a:lnTo>
                    <a:lnTo>
                      <a:pt x="2355" y="1450"/>
                    </a:lnTo>
                    <a:lnTo>
                      <a:pt x="2391" y="1394"/>
                    </a:lnTo>
                    <a:lnTo>
                      <a:pt x="2427" y="1336"/>
                    </a:lnTo>
                    <a:lnTo>
                      <a:pt x="2463" y="1277"/>
                    </a:lnTo>
                    <a:lnTo>
                      <a:pt x="2499" y="1217"/>
                    </a:lnTo>
                    <a:lnTo>
                      <a:pt x="2534" y="1157"/>
                    </a:lnTo>
                    <a:lnTo>
                      <a:pt x="2570" y="1096"/>
                    </a:lnTo>
                    <a:lnTo>
                      <a:pt x="2607" y="1034"/>
                    </a:lnTo>
                    <a:lnTo>
                      <a:pt x="2642" y="971"/>
                    </a:lnTo>
                    <a:lnTo>
                      <a:pt x="2678" y="908"/>
                    </a:lnTo>
                    <a:lnTo>
                      <a:pt x="2714" y="844"/>
                    </a:lnTo>
                    <a:lnTo>
                      <a:pt x="2750" y="778"/>
                    </a:lnTo>
                    <a:lnTo>
                      <a:pt x="2787" y="711"/>
                    </a:lnTo>
                    <a:lnTo>
                      <a:pt x="2823" y="645"/>
                    </a:lnTo>
                    <a:lnTo>
                      <a:pt x="2859" y="577"/>
                    </a:lnTo>
                    <a:lnTo>
                      <a:pt x="2896" y="508"/>
                    </a:lnTo>
                    <a:lnTo>
                      <a:pt x="2931" y="438"/>
                    </a:lnTo>
                    <a:lnTo>
                      <a:pt x="2968" y="367"/>
                    </a:lnTo>
                    <a:lnTo>
                      <a:pt x="3003" y="296"/>
                    </a:lnTo>
                    <a:lnTo>
                      <a:pt x="3040" y="223"/>
                    </a:lnTo>
                    <a:lnTo>
                      <a:pt x="3077" y="150"/>
                    </a:lnTo>
                    <a:lnTo>
                      <a:pt x="3112" y="76"/>
                    </a:lnTo>
                    <a:lnTo>
                      <a:pt x="314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 name="Freeform 297"/>
              <p:cNvSpPr>
                <a:spLocks/>
              </p:cNvSpPr>
              <p:nvPr/>
            </p:nvSpPr>
            <p:spPr bwMode="auto">
              <a:xfrm>
                <a:off x="2906" y="44"/>
                <a:ext cx="22" cy="39"/>
              </a:xfrm>
              <a:custGeom>
                <a:avLst/>
                <a:gdLst/>
                <a:ahLst/>
                <a:cxnLst>
                  <a:cxn ang="0">
                    <a:pos x="0" y="7"/>
                  </a:cxn>
                  <a:cxn ang="0">
                    <a:pos x="15" y="0"/>
                  </a:cxn>
                  <a:cxn ang="0">
                    <a:pos x="45" y="72"/>
                  </a:cxn>
                  <a:cxn ang="0">
                    <a:pos x="30" y="78"/>
                  </a:cxn>
                  <a:cxn ang="0">
                    <a:pos x="0" y="7"/>
                  </a:cxn>
                </a:cxnLst>
                <a:rect l="0" t="0" r="r" b="b"/>
                <a:pathLst>
                  <a:path w="45" h="78">
                    <a:moveTo>
                      <a:pt x="0" y="7"/>
                    </a:moveTo>
                    <a:lnTo>
                      <a:pt x="15" y="0"/>
                    </a:lnTo>
                    <a:lnTo>
                      <a:pt x="45" y="72"/>
                    </a:lnTo>
                    <a:lnTo>
                      <a:pt x="30" y="78"/>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 name="Freeform 298"/>
              <p:cNvSpPr>
                <a:spLocks/>
              </p:cNvSpPr>
              <p:nvPr/>
            </p:nvSpPr>
            <p:spPr bwMode="auto">
              <a:xfrm>
                <a:off x="2921" y="81"/>
                <a:ext cx="22" cy="38"/>
              </a:xfrm>
              <a:custGeom>
                <a:avLst/>
                <a:gdLst/>
                <a:ahLst/>
                <a:cxnLst>
                  <a:cxn ang="0">
                    <a:pos x="0" y="6"/>
                  </a:cxn>
                  <a:cxn ang="0">
                    <a:pos x="15" y="0"/>
                  </a:cxn>
                  <a:cxn ang="0">
                    <a:pos x="44" y="71"/>
                  </a:cxn>
                  <a:cxn ang="0">
                    <a:pos x="29" y="77"/>
                  </a:cxn>
                  <a:cxn ang="0">
                    <a:pos x="0" y="6"/>
                  </a:cxn>
                </a:cxnLst>
                <a:rect l="0" t="0" r="r" b="b"/>
                <a:pathLst>
                  <a:path w="44" h="77">
                    <a:moveTo>
                      <a:pt x="0" y="6"/>
                    </a:moveTo>
                    <a:lnTo>
                      <a:pt x="15" y="0"/>
                    </a:lnTo>
                    <a:lnTo>
                      <a:pt x="44" y="71"/>
                    </a:lnTo>
                    <a:lnTo>
                      <a:pt x="29" y="77"/>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 name="Freeform 299"/>
              <p:cNvSpPr>
                <a:spLocks/>
              </p:cNvSpPr>
              <p:nvPr/>
            </p:nvSpPr>
            <p:spPr bwMode="auto">
              <a:xfrm>
                <a:off x="2936" y="116"/>
                <a:ext cx="22" cy="38"/>
              </a:xfrm>
              <a:custGeom>
                <a:avLst/>
                <a:gdLst/>
                <a:ahLst/>
                <a:cxnLst>
                  <a:cxn ang="0">
                    <a:pos x="0" y="6"/>
                  </a:cxn>
                  <a:cxn ang="0">
                    <a:pos x="15" y="0"/>
                  </a:cxn>
                  <a:cxn ang="0">
                    <a:pos x="45" y="69"/>
                  </a:cxn>
                  <a:cxn ang="0">
                    <a:pos x="30" y="76"/>
                  </a:cxn>
                  <a:cxn ang="0">
                    <a:pos x="0" y="6"/>
                  </a:cxn>
                </a:cxnLst>
                <a:rect l="0" t="0" r="r" b="b"/>
                <a:pathLst>
                  <a:path w="45" h="76">
                    <a:moveTo>
                      <a:pt x="0" y="6"/>
                    </a:moveTo>
                    <a:lnTo>
                      <a:pt x="15" y="0"/>
                    </a:lnTo>
                    <a:lnTo>
                      <a:pt x="45" y="69"/>
                    </a:lnTo>
                    <a:lnTo>
                      <a:pt x="30" y="76"/>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 name="Freeform 300"/>
              <p:cNvSpPr>
                <a:spLocks/>
              </p:cNvSpPr>
              <p:nvPr/>
            </p:nvSpPr>
            <p:spPr bwMode="auto">
              <a:xfrm>
                <a:off x="2951" y="151"/>
                <a:ext cx="22" cy="37"/>
              </a:xfrm>
              <a:custGeom>
                <a:avLst/>
                <a:gdLst/>
                <a:ahLst/>
                <a:cxnLst>
                  <a:cxn ang="0">
                    <a:pos x="0" y="7"/>
                  </a:cxn>
                  <a:cxn ang="0">
                    <a:pos x="15" y="0"/>
                  </a:cxn>
                  <a:cxn ang="0">
                    <a:pos x="45" y="70"/>
                  </a:cxn>
                  <a:cxn ang="0">
                    <a:pos x="30" y="76"/>
                  </a:cxn>
                  <a:cxn ang="0">
                    <a:pos x="0" y="7"/>
                  </a:cxn>
                </a:cxnLst>
                <a:rect l="0" t="0" r="r" b="b"/>
                <a:pathLst>
                  <a:path w="45" h="76">
                    <a:moveTo>
                      <a:pt x="0" y="7"/>
                    </a:moveTo>
                    <a:lnTo>
                      <a:pt x="15" y="0"/>
                    </a:lnTo>
                    <a:lnTo>
                      <a:pt x="45" y="70"/>
                    </a:lnTo>
                    <a:lnTo>
                      <a:pt x="30" y="76"/>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 name="Freeform 301"/>
              <p:cNvSpPr>
                <a:spLocks/>
              </p:cNvSpPr>
              <p:nvPr/>
            </p:nvSpPr>
            <p:spPr bwMode="auto">
              <a:xfrm>
                <a:off x="2966" y="186"/>
                <a:ext cx="22" cy="37"/>
              </a:xfrm>
              <a:custGeom>
                <a:avLst/>
                <a:gdLst/>
                <a:ahLst/>
                <a:cxnLst>
                  <a:cxn ang="0">
                    <a:pos x="0" y="6"/>
                  </a:cxn>
                  <a:cxn ang="0">
                    <a:pos x="15" y="0"/>
                  </a:cxn>
                  <a:cxn ang="0">
                    <a:pos x="45" y="68"/>
                  </a:cxn>
                  <a:cxn ang="0">
                    <a:pos x="30" y="75"/>
                  </a:cxn>
                  <a:cxn ang="0">
                    <a:pos x="0" y="6"/>
                  </a:cxn>
                </a:cxnLst>
                <a:rect l="0" t="0" r="r" b="b"/>
                <a:pathLst>
                  <a:path w="45" h="75">
                    <a:moveTo>
                      <a:pt x="0" y="6"/>
                    </a:moveTo>
                    <a:lnTo>
                      <a:pt x="15" y="0"/>
                    </a:lnTo>
                    <a:lnTo>
                      <a:pt x="45" y="68"/>
                    </a:lnTo>
                    <a:lnTo>
                      <a:pt x="30" y="75"/>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1" name="Freeform 302"/>
              <p:cNvSpPr>
                <a:spLocks/>
              </p:cNvSpPr>
              <p:nvPr/>
            </p:nvSpPr>
            <p:spPr bwMode="auto">
              <a:xfrm>
                <a:off x="2981" y="220"/>
                <a:ext cx="22" cy="36"/>
              </a:xfrm>
              <a:custGeom>
                <a:avLst/>
                <a:gdLst/>
                <a:ahLst/>
                <a:cxnLst>
                  <a:cxn ang="0">
                    <a:pos x="0" y="7"/>
                  </a:cxn>
                  <a:cxn ang="0">
                    <a:pos x="15" y="0"/>
                  </a:cxn>
                  <a:cxn ang="0">
                    <a:pos x="45" y="68"/>
                  </a:cxn>
                  <a:cxn ang="0">
                    <a:pos x="30" y="73"/>
                  </a:cxn>
                  <a:cxn ang="0">
                    <a:pos x="0" y="7"/>
                  </a:cxn>
                </a:cxnLst>
                <a:rect l="0" t="0" r="r" b="b"/>
                <a:pathLst>
                  <a:path w="45" h="73">
                    <a:moveTo>
                      <a:pt x="0" y="7"/>
                    </a:moveTo>
                    <a:lnTo>
                      <a:pt x="15" y="0"/>
                    </a:lnTo>
                    <a:lnTo>
                      <a:pt x="45" y="68"/>
                    </a:lnTo>
                    <a:lnTo>
                      <a:pt x="30" y="73"/>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2" name="Freeform 303"/>
              <p:cNvSpPr>
                <a:spLocks/>
              </p:cNvSpPr>
              <p:nvPr/>
            </p:nvSpPr>
            <p:spPr bwMode="auto">
              <a:xfrm>
                <a:off x="2996" y="253"/>
                <a:ext cx="22" cy="37"/>
              </a:xfrm>
              <a:custGeom>
                <a:avLst/>
                <a:gdLst/>
                <a:ahLst/>
                <a:cxnLst>
                  <a:cxn ang="0">
                    <a:pos x="0" y="5"/>
                  </a:cxn>
                  <a:cxn ang="0">
                    <a:pos x="15" y="0"/>
                  </a:cxn>
                  <a:cxn ang="0">
                    <a:pos x="45" y="66"/>
                  </a:cxn>
                  <a:cxn ang="0">
                    <a:pos x="31" y="72"/>
                  </a:cxn>
                  <a:cxn ang="0">
                    <a:pos x="0" y="5"/>
                  </a:cxn>
                </a:cxnLst>
                <a:rect l="0" t="0" r="r" b="b"/>
                <a:pathLst>
                  <a:path w="45" h="72">
                    <a:moveTo>
                      <a:pt x="0" y="5"/>
                    </a:moveTo>
                    <a:lnTo>
                      <a:pt x="15" y="0"/>
                    </a:lnTo>
                    <a:lnTo>
                      <a:pt x="45" y="66"/>
                    </a:lnTo>
                    <a:lnTo>
                      <a:pt x="31" y="72"/>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3" name="Freeform 304"/>
              <p:cNvSpPr>
                <a:spLocks/>
              </p:cNvSpPr>
              <p:nvPr/>
            </p:nvSpPr>
            <p:spPr bwMode="auto">
              <a:xfrm>
                <a:off x="3011" y="287"/>
                <a:ext cx="22" cy="36"/>
              </a:xfrm>
              <a:custGeom>
                <a:avLst/>
                <a:gdLst/>
                <a:ahLst/>
                <a:cxnLst>
                  <a:cxn ang="0">
                    <a:pos x="0" y="6"/>
                  </a:cxn>
                  <a:cxn ang="0">
                    <a:pos x="14" y="0"/>
                  </a:cxn>
                  <a:cxn ang="0">
                    <a:pos x="45" y="66"/>
                  </a:cxn>
                  <a:cxn ang="0">
                    <a:pos x="30" y="73"/>
                  </a:cxn>
                  <a:cxn ang="0">
                    <a:pos x="0" y="6"/>
                  </a:cxn>
                </a:cxnLst>
                <a:rect l="0" t="0" r="r" b="b"/>
                <a:pathLst>
                  <a:path w="45" h="73">
                    <a:moveTo>
                      <a:pt x="0" y="6"/>
                    </a:moveTo>
                    <a:lnTo>
                      <a:pt x="14" y="0"/>
                    </a:lnTo>
                    <a:lnTo>
                      <a:pt x="45" y="66"/>
                    </a:lnTo>
                    <a:lnTo>
                      <a:pt x="30" y="73"/>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4" name="Freeform 305"/>
              <p:cNvSpPr>
                <a:spLocks/>
              </p:cNvSpPr>
              <p:nvPr/>
            </p:nvSpPr>
            <p:spPr bwMode="auto">
              <a:xfrm>
                <a:off x="3026" y="320"/>
                <a:ext cx="23" cy="35"/>
              </a:xfrm>
              <a:custGeom>
                <a:avLst/>
                <a:gdLst/>
                <a:ahLst/>
                <a:cxnLst>
                  <a:cxn ang="0">
                    <a:pos x="0" y="7"/>
                  </a:cxn>
                  <a:cxn ang="0">
                    <a:pos x="15" y="0"/>
                  </a:cxn>
                  <a:cxn ang="0">
                    <a:pos x="46" y="65"/>
                  </a:cxn>
                  <a:cxn ang="0">
                    <a:pos x="31" y="71"/>
                  </a:cxn>
                  <a:cxn ang="0">
                    <a:pos x="0" y="7"/>
                  </a:cxn>
                </a:cxnLst>
                <a:rect l="0" t="0" r="r" b="b"/>
                <a:pathLst>
                  <a:path w="46" h="71">
                    <a:moveTo>
                      <a:pt x="0" y="7"/>
                    </a:moveTo>
                    <a:lnTo>
                      <a:pt x="15" y="0"/>
                    </a:lnTo>
                    <a:lnTo>
                      <a:pt x="46" y="65"/>
                    </a:lnTo>
                    <a:lnTo>
                      <a:pt x="31" y="71"/>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5" name="Freeform 306"/>
              <p:cNvSpPr>
                <a:spLocks/>
              </p:cNvSpPr>
              <p:nvPr/>
            </p:nvSpPr>
            <p:spPr bwMode="auto">
              <a:xfrm>
                <a:off x="3042" y="352"/>
                <a:ext cx="22" cy="35"/>
              </a:xfrm>
              <a:custGeom>
                <a:avLst/>
                <a:gdLst/>
                <a:ahLst/>
                <a:cxnLst>
                  <a:cxn ang="0">
                    <a:pos x="0" y="6"/>
                  </a:cxn>
                  <a:cxn ang="0">
                    <a:pos x="15" y="0"/>
                  </a:cxn>
                  <a:cxn ang="0">
                    <a:pos x="45" y="64"/>
                  </a:cxn>
                  <a:cxn ang="0">
                    <a:pos x="32" y="71"/>
                  </a:cxn>
                  <a:cxn ang="0">
                    <a:pos x="0" y="6"/>
                  </a:cxn>
                </a:cxnLst>
                <a:rect l="0" t="0" r="r" b="b"/>
                <a:pathLst>
                  <a:path w="45" h="71">
                    <a:moveTo>
                      <a:pt x="0" y="6"/>
                    </a:moveTo>
                    <a:lnTo>
                      <a:pt x="15" y="0"/>
                    </a:lnTo>
                    <a:lnTo>
                      <a:pt x="45" y="64"/>
                    </a:lnTo>
                    <a:lnTo>
                      <a:pt x="32" y="71"/>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6" name="Freeform 307"/>
              <p:cNvSpPr>
                <a:spLocks/>
              </p:cNvSpPr>
              <p:nvPr/>
            </p:nvSpPr>
            <p:spPr bwMode="auto">
              <a:xfrm>
                <a:off x="3057" y="384"/>
                <a:ext cx="23" cy="35"/>
              </a:xfrm>
              <a:custGeom>
                <a:avLst/>
                <a:gdLst/>
                <a:ahLst/>
                <a:cxnLst>
                  <a:cxn ang="0">
                    <a:pos x="0" y="7"/>
                  </a:cxn>
                  <a:cxn ang="0">
                    <a:pos x="13" y="0"/>
                  </a:cxn>
                  <a:cxn ang="0">
                    <a:pos x="44" y="63"/>
                  </a:cxn>
                  <a:cxn ang="0">
                    <a:pos x="31" y="70"/>
                  </a:cxn>
                  <a:cxn ang="0">
                    <a:pos x="0" y="7"/>
                  </a:cxn>
                </a:cxnLst>
                <a:rect l="0" t="0" r="r" b="b"/>
                <a:pathLst>
                  <a:path w="44" h="70">
                    <a:moveTo>
                      <a:pt x="0" y="7"/>
                    </a:moveTo>
                    <a:lnTo>
                      <a:pt x="13" y="0"/>
                    </a:lnTo>
                    <a:lnTo>
                      <a:pt x="44" y="63"/>
                    </a:lnTo>
                    <a:lnTo>
                      <a:pt x="31" y="70"/>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7" name="Freeform 308"/>
              <p:cNvSpPr>
                <a:spLocks/>
              </p:cNvSpPr>
              <p:nvPr/>
            </p:nvSpPr>
            <p:spPr bwMode="auto">
              <a:xfrm>
                <a:off x="3073" y="416"/>
                <a:ext cx="22" cy="34"/>
              </a:xfrm>
              <a:custGeom>
                <a:avLst/>
                <a:gdLst/>
                <a:ahLst/>
                <a:cxnLst>
                  <a:cxn ang="0">
                    <a:pos x="0" y="7"/>
                  </a:cxn>
                  <a:cxn ang="0">
                    <a:pos x="13" y="0"/>
                  </a:cxn>
                  <a:cxn ang="0">
                    <a:pos x="44" y="63"/>
                  </a:cxn>
                  <a:cxn ang="0">
                    <a:pos x="31" y="69"/>
                  </a:cxn>
                  <a:cxn ang="0">
                    <a:pos x="0" y="7"/>
                  </a:cxn>
                </a:cxnLst>
                <a:rect l="0" t="0" r="r" b="b"/>
                <a:pathLst>
                  <a:path w="44" h="69">
                    <a:moveTo>
                      <a:pt x="0" y="7"/>
                    </a:moveTo>
                    <a:lnTo>
                      <a:pt x="13" y="0"/>
                    </a:lnTo>
                    <a:lnTo>
                      <a:pt x="44" y="63"/>
                    </a:lnTo>
                    <a:lnTo>
                      <a:pt x="31" y="69"/>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8" name="Freeform 309"/>
              <p:cNvSpPr>
                <a:spLocks/>
              </p:cNvSpPr>
              <p:nvPr/>
            </p:nvSpPr>
            <p:spPr bwMode="auto">
              <a:xfrm>
                <a:off x="3088" y="447"/>
                <a:ext cx="23" cy="34"/>
              </a:xfrm>
              <a:custGeom>
                <a:avLst/>
                <a:gdLst/>
                <a:ahLst/>
                <a:cxnLst>
                  <a:cxn ang="0">
                    <a:pos x="0" y="6"/>
                  </a:cxn>
                  <a:cxn ang="0">
                    <a:pos x="13" y="0"/>
                  </a:cxn>
                  <a:cxn ang="0">
                    <a:pos x="45" y="62"/>
                  </a:cxn>
                  <a:cxn ang="0">
                    <a:pos x="31" y="68"/>
                  </a:cxn>
                  <a:cxn ang="0">
                    <a:pos x="0" y="6"/>
                  </a:cxn>
                </a:cxnLst>
                <a:rect l="0" t="0" r="r" b="b"/>
                <a:pathLst>
                  <a:path w="45" h="68">
                    <a:moveTo>
                      <a:pt x="0" y="6"/>
                    </a:moveTo>
                    <a:lnTo>
                      <a:pt x="13" y="0"/>
                    </a:lnTo>
                    <a:lnTo>
                      <a:pt x="45" y="62"/>
                    </a:lnTo>
                    <a:lnTo>
                      <a:pt x="31" y="68"/>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9" name="Freeform 310"/>
              <p:cNvSpPr>
                <a:spLocks/>
              </p:cNvSpPr>
              <p:nvPr/>
            </p:nvSpPr>
            <p:spPr bwMode="auto">
              <a:xfrm>
                <a:off x="3104" y="478"/>
                <a:ext cx="23" cy="34"/>
              </a:xfrm>
              <a:custGeom>
                <a:avLst/>
                <a:gdLst/>
                <a:ahLst/>
                <a:cxnLst>
                  <a:cxn ang="0">
                    <a:pos x="0" y="6"/>
                  </a:cxn>
                  <a:cxn ang="0">
                    <a:pos x="14" y="0"/>
                  </a:cxn>
                  <a:cxn ang="0">
                    <a:pos x="46" y="61"/>
                  </a:cxn>
                  <a:cxn ang="0">
                    <a:pos x="32" y="68"/>
                  </a:cxn>
                  <a:cxn ang="0">
                    <a:pos x="0" y="6"/>
                  </a:cxn>
                </a:cxnLst>
                <a:rect l="0" t="0" r="r" b="b"/>
                <a:pathLst>
                  <a:path w="46" h="68">
                    <a:moveTo>
                      <a:pt x="0" y="6"/>
                    </a:moveTo>
                    <a:lnTo>
                      <a:pt x="14" y="0"/>
                    </a:lnTo>
                    <a:lnTo>
                      <a:pt x="46" y="61"/>
                    </a:lnTo>
                    <a:lnTo>
                      <a:pt x="32" y="68"/>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0" name="Freeform 311"/>
              <p:cNvSpPr>
                <a:spLocks/>
              </p:cNvSpPr>
              <p:nvPr/>
            </p:nvSpPr>
            <p:spPr bwMode="auto">
              <a:xfrm>
                <a:off x="3120" y="508"/>
                <a:ext cx="22" cy="34"/>
              </a:xfrm>
              <a:custGeom>
                <a:avLst/>
                <a:gdLst/>
                <a:ahLst/>
                <a:cxnLst>
                  <a:cxn ang="0">
                    <a:pos x="0" y="7"/>
                  </a:cxn>
                  <a:cxn ang="0">
                    <a:pos x="14" y="0"/>
                  </a:cxn>
                  <a:cxn ang="0">
                    <a:pos x="45" y="60"/>
                  </a:cxn>
                  <a:cxn ang="0">
                    <a:pos x="31" y="67"/>
                  </a:cxn>
                  <a:cxn ang="0">
                    <a:pos x="0" y="7"/>
                  </a:cxn>
                </a:cxnLst>
                <a:rect l="0" t="0" r="r" b="b"/>
                <a:pathLst>
                  <a:path w="45" h="67">
                    <a:moveTo>
                      <a:pt x="0" y="7"/>
                    </a:moveTo>
                    <a:lnTo>
                      <a:pt x="14" y="0"/>
                    </a:lnTo>
                    <a:lnTo>
                      <a:pt x="45" y="60"/>
                    </a:lnTo>
                    <a:lnTo>
                      <a:pt x="31" y="67"/>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1" name="Freeform 312"/>
              <p:cNvSpPr>
                <a:spLocks/>
              </p:cNvSpPr>
              <p:nvPr/>
            </p:nvSpPr>
            <p:spPr bwMode="auto">
              <a:xfrm>
                <a:off x="3136" y="538"/>
                <a:ext cx="22" cy="34"/>
              </a:xfrm>
              <a:custGeom>
                <a:avLst/>
                <a:gdLst/>
                <a:ahLst/>
                <a:cxnLst>
                  <a:cxn ang="0">
                    <a:pos x="0" y="7"/>
                  </a:cxn>
                  <a:cxn ang="0">
                    <a:pos x="14" y="0"/>
                  </a:cxn>
                  <a:cxn ang="0">
                    <a:pos x="46" y="59"/>
                  </a:cxn>
                  <a:cxn ang="0">
                    <a:pos x="33" y="67"/>
                  </a:cxn>
                  <a:cxn ang="0">
                    <a:pos x="0" y="7"/>
                  </a:cxn>
                </a:cxnLst>
                <a:rect l="0" t="0" r="r" b="b"/>
                <a:pathLst>
                  <a:path w="46" h="67">
                    <a:moveTo>
                      <a:pt x="0" y="7"/>
                    </a:moveTo>
                    <a:lnTo>
                      <a:pt x="14" y="0"/>
                    </a:lnTo>
                    <a:lnTo>
                      <a:pt x="46" y="59"/>
                    </a:lnTo>
                    <a:lnTo>
                      <a:pt x="33" y="67"/>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2" name="Freeform 313"/>
              <p:cNvSpPr>
                <a:spLocks/>
              </p:cNvSpPr>
              <p:nvPr/>
            </p:nvSpPr>
            <p:spPr bwMode="auto">
              <a:xfrm>
                <a:off x="3152" y="568"/>
                <a:ext cx="22" cy="33"/>
              </a:xfrm>
              <a:custGeom>
                <a:avLst/>
                <a:gdLst/>
                <a:ahLst/>
                <a:cxnLst>
                  <a:cxn ang="0">
                    <a:pos x="0" y="8"/>
                  </a:cxn>
                  <a:cxn ang="0">
                    <a:pos x="13" y="0"/>
                  </a:cxn>
                  <a:cxn ang="0">
                    <a:pos x="44" y="59"/>
                  </a:cxn>
                  <a:cxn ang="0">
                    <a:pos x="31" y="67"/>
                  </a:cxn>
                  <a:cxn ang="0">
                    <a:pos x="0" y="8"/>
                  </a:cxn>
                </a:cxnLst>
                <a:rect l="0" t="0" r="r" b="b"/>
                <a:pathLst>
                  <a:path w="44" h="67">
                    <a:moveTo>
                      <a:pt x="0" y="8"/>
                    </a:moveTo>
                    <a:lnTo>
                      <a:pt x="13" y="0"/>
                    </a:lnTo>
                    <a:lnTo>
                      <a:pt x="44" y="59"/>
                    </a:lnTo>
                    <a:lnTo>
                      <a:pt x="31" y="67"/>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3" name="Freeform 314"/>
              <p:cNvSpPr>
                <a:spLocks/>
              </p:cNvSpPr>
              <p:nvPr/>
            </p:nvSpPr>
            <p:spPr bwMode="auto">
              <a:xfrm>
                <a:off x="3167" y="597"/>
                <a:ext cx="23" cy="33"/>
              </a:xfrm>
              <a:custGeom>
                <a:avLst/>
                <a:gdLst/>
                <a:ahLst/>
                <a:cxnLst>
                  <a:cxn ang="0">
                    <a:pos x="0" y="8"/>
                  </a:cxn>
                  <a:cxn ang="0">
                    <a:pos x="13" y="0"/>
                  </a:cxn>
                  <a:cxn ang="0">
                    <a:pos x="45" y="59"/>
                  </a:cxn>
                  <a:cxn ang="0">
                    <a:pos x="32" y="65"/>
                  </a:cxn>
                  <a:cxn ang="0">
                    <a:pos x="0" y="8"/>
                  </a:cxn>
                </a:cxnLst>
                <a:rect l="0" t="0" r="r" b="b"/>
                <a:pathLst>
                  <a:path w="45" h="65">
                    <a:moveTo>
                      <a:pt x="0" y="8"/>
                    </a:moveTo>
                    <a:lnTo>
                      <a:pt x="13" y="0"/>
                    </a:lnTo>
                    <a:lnTo>
                      <a:pt x="45" y="59"/>
                    </a:lnTo>
                    <a:lnTo>
                      <a:pt x="32" y="65"/>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4" name="Freeform 315"/>
              <p:cNvSpPr>
                <a:spLocks/>
              </p:cNvSpPr>
              <p:nvPr/>
            </p:nvSpPr>
            <p:spPr bwMode="auto">
              <a:xfrm>
                <a:off x="3183" y="627"/>
                <a:ext cx="23" cy="32"/>
              </a:xfrm>
              <a:custGeom>
                <a:avLst/>
                <a:gdLst/>
                <a:ahLst/>
                <a:cxnLst>
                  <a:cxn ang="0">
                    <a:pos x="0" y="6"/>
                  </a:cxn>
                  <a:cxn ang="0">
                    <a:pos x="13" y="0"/>
                  </a:cxn>
                  <a:cxn ang="0">
                    <a:pos x="46" y="56"/>
                  </a:cxn>
                  <a:cxn ang="0">
                    <a:pos x="32" y="64"/>
                  </a:cxn>
                  <a:cxn ang="0">
                    <a:pos x="0" y="6"/>
                  </a:cxn>
                </a:cxnLst>
                <a:rect l="0" t="0" r="r" b="b"/>
                <a:pathLst>
                  <a:path w="46" h="64">
                    <a:moveTo>
                      <a:pt x="0" y="6"/>
                    </a:moveTo>
                    <a:lnTo>
                      <a:pt x="13" y="0"/>
                    </a:lnTo>
                    <a:lnTo>
                      <a:pt x="46" y="56"/>
                    </a:lnTo>
                    <a:lnTo>
                      <a:pt x="32" y="64"/>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5" name="Freeform 316"/>
              <p:cNvSpPr>
                <a:spLocks/>
              </p:cNvSpPr>
              <p:nvPr/>
            </p:nvSpPr>
            <p:spPr bwMode="auto">
              <a:xfrm>
                <a:off x="3200" y="655"/>
                <a:ext cx="39" cy="60"/>
              </a:xfrm>
              <a:custGeom>
                <a:avLst/>
                <a:gdLst/>
                <a:ahLst/>
                <a:cxnLst>
                  <a:cxn ang="0">
                    <a:pos x="0" y="8"/>
                  </a:cxn>
                  <a:cxn ang="0">
                    <a:pos x="14" y="0"/>
                  </a:cxn>
                  <a:cxn ang="0">
                    <a:pos x="78" y="113"/>
                  </a:cxn>
                  <a:cxn ang="0">
                    <a:pos x="65" y="120"/>
                  </a:cxn>
                  <a:cxn ang="0">
                    <a:pos x="0" y="8"/>
                  </a:cxn>
                </a:cxnLst>
                <a:rect l="0" t="0" r="r" b="b"/>
                <a:pathLst>
                  <a:path w="78" h="120">
                    <a:moveTo>
                      <a:pt x="0" y="8"/>
                    </a:moveTo>
                    <a:lnTo>
                      <a:pt x="14" y="0"/>
                    </a:lnTo>
                    <a:lnTo>
                      <a:pt x="78" y="113"/>
                    </a:lnTo>
                    <a:lnTo>
                      <a:pt x="65" y="120"/>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6" name="Freeform 317"/>
              <p:cNvSpPr>
                <a:spLocks/>
              </p:cNvSpPr>
              <p:nvPr/>
            </p:nvSpPr>
            <p:spPr bwMode="auto">
              <a:xfrm>
                <a:off x="3232" y="711"/>
                <a:ext cx="39" cy="60"/>
              </a:xfrm>
              <a:custGeom>
                <a:avLst/>
                <a:gdLst/>
                <a:ahLst/>
                <a:cxnLst>
                  <a:cxn ang="0">
                    <a:pos x="0" y="7"/>
                  </a:cxn>
                  <a:cxn ang="0">
                    <a:pos x="13" y="0"/>
                  </a:cxn>
                  <a:cxn ang="0">
                    <a:pos x="78" y="110"/>
                  </a:cxn>
                  <a:cxn ang="0">
                    <a:pos x="64" y="119"/>
                  </a:cxn>
                  <a:cxn ang="0">
                    <a:pos x="0" y="7"/>
                  </a:cxn>
                </a:cxnLst>
                <a:rect l="0" t="0" r="r" b="b"/>
                <a:pathLst>
                  <a:path w="78" h="119">
                    <a:moveTo>
                      <a:pt x="0" y="7"/>
                    </a:moveTo>
                    <a:lnTo>
                      <a:pt x="13" y="0"/>
                    </a:lnTo>
                    <a:lnTo>
                      <a:pt x="78" y="110"/>
                    </a:lnTo>
                    <a:lnTo>
                      <a:pt x="64" y="119"/>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7" name="Freeform 318"/>
              <p:cNvSpPr>
                <a:spLocks/>
              </p:cNvSpPr>
              <p:nvPr/>
            </p:nvSpPr>
            <p:spPr bwMode="auto">
              <a:xfrm>
                <a:off x="3264" y="766"/>
                <a:ext cx="39" cy="58"/>
              </a:xfrm>
              <a:custGeom>
                <a:avLst/>
                <a:gdLst/>
                <a:ahLst/>
                <a:cxnLst>
                  <a:cxn ang="0">
                    <a:pos x="0" y="9"/>
                  </a:cxn>
                  <a:cxn ang="0">
                    <a:pos x="14" y="0"/>
                  </a:cxn>
                  <a:cxn ang="0">
                    <a:pos x="78" y="107"/>
                  </a:cxn>
                  <a:cxn ang="0">
                    <a:pos x="65" y="115"/>
                  </a:cxn>
                  <a:cxn ang="0">
                    <a:pos x="0" y="9"/>
                  </a:cxn>
                </a:cxnLst>
                <a:rect l="0" t="0" r="r" b="b"/>
                <a:pathLst>
                  <a:path w="78" h="115">
                    <a:moveTo>
                      <a:pt x="0" y="9"/>
                    </a:moveTo>
                    <a:lnTo>
                      <a:pt x="14" y="0"/>
                    </a:lnTo>
                    <a:lnTo>
                      <a:pt x="78" y="107"/>
                    </a:lnTo>
                    <a:lnTo>
                      <a:pt x="65" y="11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8" name="Freeform 319"/>
              <p:cNvSpPr>
                <a:spLocks/>
              </p:cNvSpPr>
              <p:nvPr/>
            </p:nvSpPr>
            <p:spPr bwMode="auto">
              <a:xfrm>
                <a:off x="3296" y="820"/>
                <a:ext cx="39" cy="57"/>
              </a:xfrm>
              <a:custGeom>
                <a:avLst/>
                <a:gdLst/>
                <a:ahLst/>
                <a:cxnLst>
                  <a:cxn ang="0">
                    <a:pos x="0" y="8"/>
                  </a:cxn>
                  <a:cxn ang="0">
                    <a:pos x="13" y="0"/>
                  </a:cxn>
                  <a:cxn ang="0">
                    <a:pos x="77" y="105"/>
                  </a:cxn>
                  <a:cxn ang="0">
                    <a:pos x="65" y="114"/>
                  </a:cxn>
                  <a:cxn ang="0">
                    <a:pos x="0" y="8"/>
                  </a:cxn>
                </a:cxnLst>
                <a:rect l="0" t="0" r="r" b="b"/>
                <a:pathLst>
                  <a:path w="77" h="114">
                    <a:moveTo>
                      <a:pt x="0" y="8"/>
                    </a:moveTo>
                    <a:lnTo>
                      <a:pt x="13" y="0"/>
                    </a:lnTo>
                    <a:lnTo>
                      <a:pt x="77" y="105"/>
                    </a:lnTo>
                    <a:lnTo>
                      <a:pt x="65" y="11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39" name="Freeform 320"/>
              <p:cNvSpPr>
                <a:spLocks/>
              </p:cNvSpPr>
              <p:nvPr/>
            </p:nvSpPr>
            <p:spPr bwMode="auto">
              <a:xfrm>
                <a:off x="3329" y="872"/>
                <a:ext cx="39" cy="56"/>
              </a:xfrm>
              <a:custGeom>
                <a:avLst/>
                <a:gdLst/>
                <a:ahLst/>
                <a:cxnLst>
                  <a:cxn ang="0">
                    <a:pos x="0" y="9"/>
                  </a:cxn>
                  <a:cxn ang="0">
                    <a:pos x="12" y="0"/>
                  </a:cxn>
                  <a:cxn ang="0">
                    <a:pos x="78" y="102"/>
                  </a:cxn>
                  <a:cxn ang="0">
                    <a:pos x="65" y="111"/>
                  </a:cxn>
                  <a:cxn ang="0">
                    <a:pos x="0" y="9"/>
                  </a:cxn>
                </a:cxnLst>
                <a:rect l="0" t="0" r="r" b="b"/>
                <a:pathLst>
                  <a:path w="78" h="111">
                    <a:moveTo>
                      <a:pt x="0" y="9"/>
                    </a:moveTo>
                    <a:lnTo>
                      <a:pt x="12" y="0"/>
                    </a:lnTo>
                    <a:lnTo>
                      <a:pt x="78" y="102"/>
                    </a:lnTo>
                    <a:lnTo>
                      <a:pt x="65" y="111"/>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0" name="Freeform 321"/>
              <p:cNvSpPr>
                <a:spLocks/>
              </p:cNvSpPr>
              <p:nvPr/>
            </p:nvSpPr>
            <p:spPr bwMode="auto">
              <a:xfrm>
                <a:off x="3361" y="924"/>
                <a:ext cx="39" cy="54"/>
              </a:xfrm>
              <a:custGeom>
                <a:avLst/>
                <a:gdLst/>
                <a:ahLst/>
                <a:cxnLst>
                  <a:cxn ang="0">
                    <a:pos x="0" y="9"/>
                  </a:cxn>
                  <a:cxn ang="0">
                    <a:pos x="13" y="0"/>
                  </a:cxn>
                  <a:cxn ang="0">
                    <a:pos x="78" y="100"/>
                  </a:cxn>
                  <a:cxn ang="0">
                    <a:pos x="65" y="109"/>
                  </a:cxn>
                  <a:cxn ang="0">
                    <a:pos x="0" y="9"/>
                  </a:cxn>
                </a:cxnLst>
                <a:rect l="0" t="0" r="r" b="b"/>
                <a:pathLst>
                  <a:path w="78" h="109">
                    <a:moveTo>
                      <a:pt x="0" y="9"/>
                    </a:moveTo>
                    <a:lnTo>
                      <a:pt x="13" y="0"/>
                    </a:lnTo>
                    <a:lnTo>
                      <a:pt x="78" y="100"/>
                    </a:lnTo>
                    <a:lnTo>
                      <a:pt x="65" y="109"/>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1" name="Freeform 322"/>
              <p:cNvSpPr>
                <a:spLocks/>
              </p:cNvSpPr>
              <p:nvPr/>
            </p:nvSpPr>
            <p:spPr bwMode="auto">
              <a:xfrm>
                <a:off x="3394" y="974"/>
                <a:ext cx="39" cy="53"/>
              </a:xfrm>
              <a:custGeom>
                <a:avLst/>
                <a:gdLst/>
                <a:ahLst/>
                <a:cxnLst>
                  <a:cxn ang="0">
                    <a:pos x="0" y="9"/>
                  </a:cxn>
                  <a:cxn ang="0">
                    <a:pos x="13" y="0"/>
                  </a:cxn>
                  <a:cxn ang="0">
                    <a:pos x="78" y="98"/>
                  </a:cxn>
                  <a:cxn ang="0">
                    <a:pos x="65" y="107"/>
                  </a:cxn>
                  <a:cxn ang="0">
                    <a:pos x="0" y="9"/>
                  </a:cxn>
                </a:cxnLst>
                <a:rect l="0" t="0" r="r" b="b"/>
                <a:pathLst>
                  <a:path w="78" h="107">
                    <a:moveTo>
                      <a:pt x="0" y="9"/>
                    </a:moveTo>
                    <a:lnTo>
                      <a:pt x="13" y="0"/>
                    </a:lnTo>
                    <a:lnTo>
                      <a:pt x="78" y="98"/>
                    </a:lnTo>
                    <a:lnTo>
                      <a:pt x="65" y="107"/>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2" name="Freeform 323"/>
              <p:cNvSpPr>
                <a:spLocks/>
              </p:cNvSpPr>
              <p:nvPr/>
            </p:nvSpPr>
            <p:spPr bwMode="auto">
              <a:xfrm>
                <a:off x="3426" y="1022"/>
                <a:ext cx="39" cy="53"/>
              </a:xfrm>
              <a:custGeom>
                <a:avLst/>
                <a:gdLst/>
                <a:ahLst/>
                <a:cxnLst>
                  <a:cxn ang="0">
                    <a:pos x="0" y="9"/>
                  </a:cxn>
                  <a:cxn ang="0">
                    <a:pos x="13" y="0"/>
                  </a:cxn>
                  <a:cxn ang="0">
                    <a:pos x="78" y="96"/>
                  </a:cxn>
                  <a:cxn ang="0">
                    <a:pos x="65" y="104"/>
                  </a:cxn>
                  <a:cxn ang="0">
                    <a:pos x="0" y="9"/>
                  </a:cxn>
                </a:cxnLst>
                <a:rect l="0" t="0" r="r" b="b"/>
                <a:pathLst>
                  <a:path w="78" h="104">
                    <a:moveTo>
                      <a:pt x="0" y="9"/>
                    </a:moveTo>
                    <a:lnTo>
                      <a:pt x="13" y="0"/>
                    </a:lnTo>
                    <a:lnTo>
                      <a:pt x="78" y="96"/>
                    </a:lnTo>
                    <a:lnTo>
                      <a:pt x="65" y="104"/>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3" name="Freeform 324"/>
              <p:cNvSpPr>
                <a:spLocks/>
              </p:cNvSpPr>
              <p:nvPr/>
            </p:nvSpPr>
            <p:spPr bwMode="auto">
              <a:xfrm>
                <a:off x="3459" y="1070"/>
                <a:ext cx="39" cy="51"/>
              </a:xfrm>
              <a:custGeom>
                <a:avLst/>
                <a:gdLst/>
                <a:ahLst/>
                <a:cxnLst>
                  <a:cxn ang="0">
                    <a:pos x="0" y="8"/>
                  </a:cxn>
                  <a:cxn ang="0">
                    <a:pos x="13" y="0"/>
                  </a:cxn>
                  <a:cxn ang="0">
                    <a:pos x="78" y="92"/>
                  </a:cxn>
                  <a:cxn ang="0">
                    <a:pos x="65" y="101"/>
                  </a:cxn>
                  <a:cxn ang="0">
                    <a:pos x="0" y="8"/>
                  </a:cxn>
                </a:cxnLst>
                <a:rect l="0" t="0" r="r" b="b"/>
                <a:pathLst>
                  <a:path w="78" h="101">
                    <a:moveTo>
                      <a:pt x="0" y="8"/>
                    </a:moveTo>
                    <a:lnTo>
                      <a:pt x="13" y="0"/>
                    </a:lnTo>
                    <a:lnTo>
                      <a:pt x="78" y="92"/>
                    </a:lnTo>
                    <a:lnTo>
                      <a:pt x="65" y="101"/>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4" name="Freeform 325"/>
              <p:cNvSpPr>
                <a:spLocks/>
              </p:cNvSpPr>
              <p:nvPr/>
            </p:nvSpPr>
            <p:spPr bwMode="auto">
              <a:xfrm>
                <a:off x="3491" y="1116"/>
                <a:ext cx="39" cy="51"/>
              </a:xfrm>
              <a:custGeom>
                <a:avLst/>
                <a:gdLst/>
                <a:ahLst/>
                <a:cxnLst>
                  <a:cxn ang="0">
                    <a:pos x="0" y="9"/>
                  </a:cxn>
                  <a:cxn ang="0">
                    <a:pos x="13" y="0"/>
                  </a:cxn>
                  <a:cxn ang="0">
                    <a:pos x="78" y="91"/>
                  </a:cxn>
                  <a:cxn ang="0">
                    <a:pos x="65" y="101"/>
                  </a:cxn>
                  <a:cxn ang="0">
                    <a:pos x="0" y="9"/>
                  </a:cxn>
                </a:cxnLst>
                <a:rect l="0" t="0" r="r" b="b"/>
                <a:pathLst>
                  <a:path w="78" h="101">
                    <a:moveTo>
                      <a:pt x="0" y="9"/>
                    </a:moveTo>
                    <a:lnTo>
                      <a:pt x="13" y="0"/>
                    </a:lnTo>
                    <a:lnTo>
                      <a:pt x="78" y="91"/>
                    </a:lnTo>
                    <a:lnTo>
                      <a:pt x="65" y="101"/>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5" name="Freeform 326"/>
              <p:cNvSpPr>
                <a:spLocks/>
              </p:cNvSpPr>
              <p:nvPr/>
            </p:nvSpPr>
            <p:spPr bwMode="auto">
              <a:xfrm>
                <a:off x="3524" y="1162"/>
                <a:ext cx="39" cy="49"/>
              </a:xfrm>
              <a:custGeom>
                <a:avLst/>
                <a:gdLst/>
                <a:ahLst/>
                <a:cxnLst>
                  <a:cxn ang="0">
                    <a:pos x="0" y="10"/>
                  </a:cxn>
                  <a:cxn ang="0">
                    <a:pos x="13" y="0"/>
                  </a:cxn>
                  <a:cxn ang="0">
                    <a:pos x="77" y="90"/>
                  </a:cxn>
                  <a:cxn ang="0">
                    <a:pos x="65" y="99"/>
                  </a:cxn>
                  <a:cxn ang="0">
                    <a:pos x="0" y="10"/>
                  </a:cxn>
                </a:cxnLst>
                <a:rect l="0" t="0" r="r" b="b"/>
                <a:pathLst>
                  <a:path w="77" h="99">
                    <a:moveTo>
                      <a:pt x="0" y="10"/>
                    </a:moveTo>
                    <a:lnTo>
                      <a:pt x="13" y="0"/>
                    </a:lnTo>
                    <a:lnTo>
                      <a:pt x="77" y="90"/>
                    </a:lnTo>
                    <a:lnTo>
                      <a:pt x="65" y="99"/>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6" name="Freeform 327"/>
              <p:cNvSpPr>
                <a:spLocks/>
              </p:cNvSpPr>
              <p:nvPr/>
            </p:nvSpPr>
            <p:spPr bwMode="auto">
              <a:xfrm>
                <a:off x="3556" y="1207"/>
                <a:ext cx="39" cy="48"/>
              </a:xfrm>
              <a:custGeom>
                <a:avLst/>
                <a:gdLst/>
                <a:ahLst/>
                <a:cxnLst>
                  <a:cxn ang="0">
                    <a:pos x="0" y="9"/>
                  </a:cxn>
                  <a:cxn ang="0">
                    <a:pos x="12" y="0"/>
                  </a:cxn>
                  <a:cxn ang="0">
                    <a:pos x="77" y="87"/>
                  </a:cxn>
                  <a:cxn ang="0">
                    <a:pos x="64" y="96"/>
                  </a:cxn>
                  <a:cxn ang="0">
                    <a:pos x="0" y="9"/>
                  </a:cxn>
                </a:cxnLst>
                <a:rect l="0" t="0" r="r" b="b"/>
                <a:pathLst>
                  <a:path w="77" h="96">
                    <a:moveTo>
                      <a:pt x="0" y="9"/>
                    </a:moveTo>
                    <a:lnTo>
                      <a:pt x="12" y="0"/>
                    </a:lnTo>
                    <a:lnTo>
                      <a:pt x="77" y="87"/>
                    </a:lnTo>
                    <a:lnTo>
                      <a:pt x="64" y="96"/>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7" name="Freeform 328"/>
              <p:cNvSpPr>
                <a:spLocks/>
              </p:cNvSpPr>
              <p:nvPr/>
            </p:nvSpPr>
            <p:spPr bwMode="auto">
              <a:xfrm>
                <a:off x="3589" y="1250"/>
                <a:ext cx="37" cy="48"/>
              </a:xfrm>
              <a:custGeom>
                <a:avLst/>
                <a:gdLst/>
                <a:ahLst/>
                <a:cxnLst>
                  <a:cxn ang="0">
                    <a:pos x="0" y="9"/>
                  </a:cxn>
                  <a:cxn ang="0">
                    <a:pos x="13" y="0"/>
                  </a:cxn>
                  <a:cxn ang="0">
                    <a:pos x="76" y="85"/>
                  </a:cxn>
                  <a:cxn ang="0">
                    <a:pos x="64" y="94"/>
                  </a:cxn>
                  <a:cxn ang="0">
                    <a:pos x="0" y="9"/>
                  </a:cxn>
                </a:cxnLst>
                <a:rect l="0" t="0" r="r" b="b"/>
                <a:pathLst>
                  <a:path w="76" h="94">
                    <a:moveTo>
                      <a:pt x="0" y="9"/>
                    </a:moveTo>
                    <a:lnTo>
                      <a:pt x="13" y="0"/>
                    </a:lnTo>
                    <a:lnTo>
                      <a:pt x="76" y="85"/>
                    </a:lnTo>
                    <a:lnTo>
                      <a:pt x="64" y="94"/>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8" name="Freeform 329"/>
              <p:cNvSpPr>
                <a:spLocks/>
              </p:cNvSpPr>
              <p:nvPr/>
            </p:nvSpPr>
            <p:spPr bwMode="auto">
              <a:xfrm>
                <a:off x="3620" y="1293"/>
                <a:ext cx="38" cy="47"/>
              </a:xfrm>
              <a:custGeom>
                <a:avLst/>
                <a:gdLst/>
                <a:ahLst/>
                <a:cxnLst>
                  <a:cxn ang="0">
                    <a:pos x="0" y="9"/>
                  </a:cxn>
                  <a:cxn ang="0">
                    <a:pos x="12" y="0"/>
                  </a:cxn>
                  <a:cxn ang="0">
                    <a:pos x="75" y="84"/>
                  </a:cxn>
                  <a:cxn ang="0">
                    <a:pos x="63" y="94"/>
                  </a:cxn>
                  <a:cxn ang="0">
                    <a:pos x="0" y="9"/>
                  </a:cxn>
                </a:cxnLst>
                <a:rect l="0" t="0" r="r" b="b"/>
                <a:pathLst>
                  <a:path w="75" h="94">
                    <a:moveTo>
                      <a:pt x="0" y="9"/>
                    </a:moveTo>
                    <a:lnTo>
                      <a:pt x="12" y="0"/>
                    </a:lnTo>
                    <a:lnTo>
                      <a:pt x="75" y="84"/>
                    </a:lnTo>
                    <a:lnTo>
                      <a:pt x="63" y="94"/>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49" name="Freeform 330"/>
              <p:cNvSpPr>
                <a:spLocks/>
              </p:cNvSpPr>
              <p:nvPr/>
            </p:nvSpPr>
            <p:spPr bwMode="auto">
              <a:xfrm>
                <a:off x="3652" y="1335"/>
                <a:ext cx="38" cy="45"/>
              </a:xfrm>
              <a:custGeom>
                <a:avLst/>
                <a:gdLst/>
                <a:ahLst/>
                <a:cxnLst>
                  <a:cxn ang="0">
                    <a:pos x="0" y="10"/>
                  </a:cxn>
                  <a:cxn ang="0">
                    <a:pos x="12" y="0"/>
                  </a:cxn>
                  <a:cxn ang="0">
                    <a:pos x="76" y="82"/>
                  </a:cxn>
                  <a:cxn ang="0">
                    <a:pos x="63" y="91"/>
                  </a:cxn>
                  <a:cxn ang="0">
                    <a:pos x="0" y="10"/>
                  </a:cxn>
                </a:cxnLst>
                <a:rect l="0" t="0" r="r" b="b"/>
                <a:pathLst>
                  <a:path w="76" h="91">
                    <a:moveTo>
                      <a:pt x="0" y="10"/>
                    </a:moveTo>
                    <a:lnTo>
                      <a:pt x="12" y="0"/>
                    </a:lnTo>
                    <a:lnTo>
                      <a:pt x="76" y="82"/>
                    </a:lnTo>
                    <a:lnTo>
                      <a:pt x="63" y="91"/>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0" name="Freeform 331"/>
              <p:cNvSpPr>
                <a:spLocks/>
              </p:cNvSpPr>
              <p:nvPr/>
            </p:nvSpPr>
            <p:spPr bwMode="auto">
              <a:xfrm>
                <a:off x="3684" y="1376"/>
                <a:ext cx="37" cy="45"/>
              </a:xfrm>
              <a:custGeom>
                <a:avLst/>
                <a:gdLst/>
                <a:ahLst/>
                <a:cxnLst>
                  <a:cxn ang="0">
                    <a:pos x="0" y="9"/>
                  </a:cxn>
                  <a:cxn ang="0">
                    <a:pos x="13" y="0"/>
                  </a:cxn>
                  <a:cxn ang="0">
                    <a:pos x="75" y="80"/>
                  </a:cxn>
                  <a:cxn ang="0">
                    <a:pos x="64" y="90"/>
                  </a:cxn>
                  <a:cxn ang="0">
                    <a:pos x="0" y="9"/>
                  </a:cxn>
                </a:cxnLst>
                <a:rect l="0" t="0" r="r" b="b"/>
                <a:pathLst>
                  <a:path w="75" h="90">
                    <a:moveTo>
                      <a:pt x="0" y="9"/>
                    </a:moveTo>
                    <a:lnTo>
                      <a:pt x="13" y="0"/>
                    </a:lnTo>
                    <a:lnTo>
                      <a:pt x="75" y="80"/>
                    </a:lnTo>
                    <a:lnTo>
                      <a:pt x="64" y="90"/>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1" name="Freeform 332"/>
              <p:cNvSpPr>
                <a:spLocks/>
              </p:cNvSpPr>
              <p:nvPr/>
            </p:nvSpPr>
            <p:spPr bwMode="auto">
              <a:xfrm>
                <a:off x="3715" y="1416"/>
                <a:ext cx="37" cy="44"/>
              </a:xfrm>
              <a:custGeom>
                <a:avLst/>
                <a:gdLst/>
                <a:ahLst/>
                <a:cxnLst>
                  <a:cxn ang="0">
                    <a:pos x="0" y="10"/>
                  </a:cxn>
                  <a:cxn ang="0">
                    <a:pos x="11" y="0"/>
                  </a:cxn>
                  <a:cxn ang="0">
                    <a:pos x="73" y="79"/>
                  </a:cxn>
                  <a:cxn ang="0">
                    <a:pos x="61" y="89"/>
                  </a:cxn>
                  <a:cxn ang="0">
                    <a:pos x="0" y="10"/>
                  </a:cxn>
                </a:cxnLst>
                <a:rect l="0" t="0" r="r" b="b"/>
                <a:pathLst>
                  <a:path w="73" h="89">
                    <a:moveTo>
                      <a:pt x="0" y="10"/>
                    </a:moveTo>
                    <a:lnTo>
                      <a:pt x="11" y="0"/>
                    </a:lnTo>
                    <a:lnTo>
                      <a:pt x="73" y="79"/>
                    </a:lnTo>
                    <a:lnTo>
                      <a:pt x="61" y="89"/>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2" name="Freeform 333"/>
              <p:cNvSpPr>
                <a:spLocks/>
              </p:cNvSpPr>
              <p:nvPr/>
            </p:nvSpPr>
            <p:spPr bwMode="auto">
              <a:xfrm>
                <a:off x="3746" y="1455"/>
                <a:ext cx="37" cy="44"/>
              </a:xfrm>
              <a:custGeom>
                <a:avLst/>
                <a:gdLst/>
                <a:ahLst/>
                <a:cxnLst>
                  <a:cxn ang="0">
                    <a:pos x="0" y="10"/>
                  </a:cxn>
                  <a:cxn ang="0">
                    <a:pos x="12" y="0"/>
                  </a:cxn>
                  <a:cxn ang="0">
                    <a:pos x="73" y="78"/>
                  </a:cxn>
                  <a:cxn ang="0">
                    <a:pos x="62" y="88"/>
                  </a:cxn>
                  <a:cxn ang="0">
                    <a:pos x="0" y="10"/>
                  </a:cxn>
                </a:cxnLst>
                <a:rect l="0" t="0" r="r" b="b"/>
                <a:pathLst>
                  <a:path w="73" h="88">
                    <a:moveTo>
                      <a:pt x="0" y="10"/>
                    </a:moveTo>
                    <a:lnTo>
                      <a:pt x="12" y="0"/>
                    </a:lnTo>
                    <a:lnTo>
                      <a:pt x="73" y="78"/>
                    </a:lnTo>
                    <a:lnTo>
                      <a:pt x="62" y="88"/>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3" name="Freeform 334"/>
              <p:cNvSpPr>
                <a:spLocks/>
              </p:cNvSpPr>
              <p:nvPr/>
            </p:nvSpPr>
            <p:spPr bwMode="auto">
              <a:xfrm>
                <a:off x="3777" y="1494"/>
                <a:ext cx="36" cy="43"/>
              </a:xfrm>
              <a:custGeom>
                <a:avLst/>
                <a:gdLst/>
                <a:ahLst/>
                <a:cxnLst>
                  <a:cxn ang="0">
                    <a:pos x="0" y="10"/>
                  </a:cxn>
                  <a:cxn ang="0">
                    <a:pos x="11" y="0"/>
                  </a:cxn>
                  <a:cxn ang="0">
                    <a:pos x="72" y="76"/>
                  </a:cxn>
                  <a:cxn ang="0">
                    <a:pos x="60" y="85"/>
                  </a:cxn>
                  <a:cxn ang="0">
                    <a:pos x="0" y="10"/>
                  </a:cxn>
                </a:cxnLst>
                <a:rect l="0" t="0" r="r" b="b"/>
                <a:pathLst>
                  <a:path w="72" h="85">
                    <a:moveTo>
                      <a:pt x="0" y="10"/>
                    </a:moveTo>
                    <a:lnTo>
                      <a:pt x="11" y="0"/>
                    </a:lnTo>
                    <a:lnTo>
                      <a:pt x="72" y="76"/>
                    </a:lnTo>
                    <a:lnTo>
                      <a:pt x="60" y="85"/>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4" name="Freeform 335"/>
              <p:cNvSpPr>
                <a:spLocks/>
              </p:cNvSpPr>
              <p:nvPr/>
            </p:nvSpPr>
            <p:spPr bwMode="auto">
              <a:xfrm>
                <a:off x="3807" y="1533"/>
                <a:ext cx="36" cy="42"/>
              </a:xfrm>
              <a:custGeom>
                <a:avLst/>
                <a:gdLst/>
                <a:ahLst/>
                <a:cxnLst>
                  <a:cxn ang="0">
                    <a:pos x="0" y="9"/>
                  </a:cxn>
                  <a:cxn ang="0">
                    <a:pos x="12" y="0"/>
                  </a:cxn>
                  <a:cxn ang="0">
                    <a:pos x="73" y="75"/>
                  </a:cxn>
                  <a:cxn ang="0">
                    <a:pos x="60" y="85"/>
                  </a:cxn>
                  <a:cxn ang="0">
                    <a:pos x="0" y="9"/>
                  </a:cxn>
                </a:cxnLst>
                <a:rect l="0" t="0" r="r" b="b"/>
                <a:pathLst>
                  <a:path w="73" h="85">
                    <a:moveTo>
                      <a:pt x="0" y="9"/>
                    </a:moveTo>
                    <a:lnTo>
                      <a:pt x="12" y="0"/>
                    </a:lnTo>
                    <a:lnTo>
                      <a:pt x="73" y="75"/>
                    </a:lnTo>
                    <a:lnTo>
                      <a:pt x="60" y="8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5" name="Freeform 336"/>
              <p:cNvSpPr>
                <a:spLocks/>
              </p:cNvSpPr>
              <p:nvPr/>
            </p:nvSpPr>
            <p:spPr bwMode="auto">
              <a:xfrm>
                <a:off x="3837" y="1570"/>
                <a:ext cx="36" cy="42"/>
              </a:xfrm>
              <a:custGeom>
                <a:avLst/>
                <a:gdLst/>
                <a:ahLst/>
                <a:cxnLst>
                  <a:cxn ang="0">
                    <a:pos x="0" y="10"/>
                  </a:cxn>
                  <a:cxn ang="0">
                    <a:pos x="13" y="0"/>
                  </a:cxn>
                  <a:cxn ang="0">
                    <a:pos x="71" y="73"/>
                  </a:cxn>
                  <a:cxn ang="0">
                    <a:pos x="59" y="83"/>
                  </a:cxn>
                  <a:cxn ang="0">
                    <a:pos x="0" y="10"/>
                  </a:cxn>
                </a:cxnLst>
                <a:rect l="0" t="0" r="r" b="b"/>
                <a:pathLst>
                  <a:path w="71" h="83">
                    <a:moveTo>
                      <a:pt x="0" y="10"/>
                    </a:moveTo>
                    <a:lnTo>
                      <a:pt x="13" y="0"/>
                    </a:lnTo>
                    <a:lnTo>
                      <a:pt x="71" y="73"/>
                    </a:lnTo>
                    <a:lnTo>
                      <a:pt x="59" y="83"/>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6" name="Freeform 337"/>
              <p:cNvSpPr>
                <a:spLocks/>
              </p:cNvSpPr>
              <p:nvPr/>
            </p:nvSpPr>
            <p:spPr bwMode="auto">
              <a:xfrm>
                <a:off x="3867" y="1607"/>
                <a:ext cx="35" cy="41"/>
              </a:xfrm>
              <a:custGeom>
                <a:avLst/>
                <a:gdLst/>
                <a:ahLst/>
                <a:cxnLst>
                  <a:cxn ang="0">
                    <a:pos x="0" y="10"/>
                  </a:cxn>
                  <a:cxn ang="0">
                    <a:pos x="12" y="0"/>
                  </a:cxn>
                  <a:cxn ang="0">
                    <a:pos x="71" y="73"/>
                  </a:cxn>
                  <a:cxn ang="0">
                    <a:pos x="59" y="82"/>
                  </a:cxn>
                  <a:cxn ang="0">
                    <a:pos x="0" y="10"/>
                  </a:cxn>
                </a:cxnLst>
                <a:rect l="0" t="0" r="r" b="b"/>
                <a:pathLst>
                  <a:path w="71" h="82">
                    <a:moveTo>
                      <a:pt x="0" y="10"/>
                    </a:moveTo>
                    <a:lnTo>
                      <a:pt x="12" y="0"/>
                    </a:lnTo>
                    <a:lnTo>
                      <a:pt x="71" y="73"/>
                    </a:lnTo>
                    <a:lnTo>
                      <a:pt x="59" y="82"/>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7" name="Freeform 338"/>
              <p:cNvSpPr>
                <a:spLocks/>
              </p:cNvSpPr>
              <p:nvPr/>
            </p:nvSpPr>
            <p:spPr bwMode="auto">
              <a:xfrm>
                <a:off x="3896" y="1643"/>
                <a:ext cx="35" cy="41"/>
              </a:xfrm>
              <a:custGeom>
                <a:avLst/>
                <a:gdLst/>
                <a:ahLst/>
                <a:cxnLst>
                  <a:cxn ang="0">
                    <a:pos x="0" y="9"/>
                  </a:cxn>
                  <a:cxn ang="0">
                    <a:pos x="12" y="0"/>
                  </a:cxn>
                  <a:cxn ang="0">
                    <a:pos x="69" y="72"/>
                  </a:cxn>
                  <a:cxn ang="0">
                    <a:pos x="58" y="82"/>
                  </a:cxn>
                  <a:cxn ang="0">
                    <a:pos x="0" y="9"/>
                  </a:cxn>
                </a:cxnLst>
                <a:rect l="0" t="0" r="r" b="b"/>
                <a:pathLst>
                  <a:path w="69" h="82">
                    <a:moveTo>
                      <a:pt x="0" y="9"/>
                    </a:moveTo>
                    <a:lnTo>
                      <a:pt x="12" y="0"/>
                    </a:lnTo>
                    <a:lnTo>
                      <a:pt x="69" y="72"/>
                    </a:lnTo>
                    <a:lnTo>
                      <a:pt x="58" y="82"/>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8" name="Freeform 339"/>
              <p:cNvSpPr>
                <a:spLocks/>
              </p:cNvSpPr>
              <p:nvPr/>
            </p:nvSpPr>
            <p:spPr bwMode="auto">
              <a:xfrm>
                <a:off x="3925" y="1679"/>
                <a:ext cx="34" cy="40"/>
              </a:xfrm>
              <a:custGeom>
                <a:avLst/>
                <a:gdLst/>
                <a:ahLst/>
                <a:cxnLst>
                  <a:cxn ang="0">
                    <a:pos x="0" y="10"/>
                  </a:cxn>
                  <a:cxn ang="0">
                    <a:pos x="11" y="0"/>
                  </a:cxn>
                  <a:cxn ang="0">
                    <a:pos x="68" y="71"/>
                  </a:cxn>
                  <a:cxn ang="0">
                    <a:pos x="56" y="80"/>
                  </a:cxn>
                  <a:cxn ang="0">
                    <a:pos x="0" y="10"/>
                  </a:cxn>
                </a:cxnLst>
                <a:rect l="0" t="0" r="r" b="b"/>
                <a:pathLst>
                  <a:path w="68" h="80">
                    <a:moveTo>
                      <a:pt x="0" y="10"/>
                    </a:moveTo>
                    <a:lnTo>
                      <a:pt x="11" y="0"/>
                    </a:lnTo>
                    <a:lnTo>
                      <a:pt x="68" y="71"/>
                    </a:lnTo>
                    <a:lnTo>
                      <a:pt x="56" y="80"/>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59" name="Freeform 340"/>
              <p:cNvSpPr>
                <a:spLocks/>
              </p:cNvSpPr>
              <p:nvPr/>
            </p:nvSpPr>
            <p:spPr bwMode="auto">
              <a:xfrm>
                <a:off x="3953" y="1714"/>
                <a:ext cx="34" cy="40"/>
              </a:xfrm>
              <a:custGeom>
                <a:avLst/>
                <a:gdLst/>
                <a:ahLst/>
                <a:cxnLst>
                  <a:cxn ang="0">
                    <a:pos x="0" y="9"/>
                  </a:cxn>
                  <a:cxn ang="0">
                    <a:pos x="12" y="0"/>
                  </a:cxn>
                  <a:cxn ang="0">
                    <a:pos x="67" y="69"/>
                  </a:cxn>
                  <a:cxn ang="0">
                    <a:pos x="55" y="79"/>
                  </a:cxn>
                  <a:cxn ang="0">
                    <a:pos x="0" y="9"/>
                  </a:cxn>
                </a:cxnLst>
                <a:rect l="0" t="0" r="r" b="b"/>
                <a:pathLst>
                  <a:path w="67" h="79">
                    <a:moveTo>
                      <a:pt x="0" y="9"/>
                    </a:moveTo>
                    <a:lnTo>
                      <a:pt x="12" y="0"/>
                    </a:lnTo>
                    <a:lnTo>
                      <a:pt x="67" y="69"/>
                    </a:lnTo>
                    <a:lnTo>
                      <a:pt x="55" y="79"/>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0" name="Freeform 341"/>
              <p:cNvSpPr>
                <a:spLocks/>
              </p:cNvSpPr>
              <p:nvPr/>
            </p:nvSpPr>
            <p:spPr bwMode="auto">
              <a:xfrm>
                <a:off x="3981" y="1749"/>
                <a:ext cx="33" cy="39"/>
              </a:xfrm>
              <a:custGeom>
                <a:avLst/>
                <a:gdLst/>
                <a:ahLst/>
                <a:cxnLst>
                  <a:cxn ang="0">
                    <a:pos x="0" y="10"/>
                  </a:cxn>
                  <a:cxn ang="0">
                    <a:pos x="12" y="0"/>
                  </a:cxn>
                  <a:cxn ang="0">
                    <a:pos x="67" y="68"/>
                  </a:cxn>
                  <a:cxn ang="0">
                    <a:pos x="55" y="78"/>
                  </a:cxn>
                  <a:cxn ang="0">
                    <a:pos x="0" y="10"/>
                  </a:cxn>
                </a:cxnLst>
                <a:rect l="0" t="0" r="r" b="b"/>
                <a:pathLst>
                  <a:path w="67" h="78">
                    <a:moveTo>
                      <a:pt x="0" y="10"/>
                    </a:moveTo>
                    <a:lnTo>
                      <a:pt x="12" y="0"/>
                    </a:lnTo>
                    <a:lnTo>
                      <a:pt x="67" y="68"/>
                    </a:lnTo>
                    <a:lnTo>
                      <a:pt x="55" y="78"/>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1" name="Freeform 342"/>
              <p:cNvSpPr>
                <a:spLocks/>
              </p:cNvSpPr>
              <p:nvPr/>
            </p:nvSpPr>
            <p:spPr bwMode="auto">
              <a:xfrm>
                <a:off x="4008" y="1783"/>
                <a:ext cx="33" cy="39"/>
              </a:xfrm>
              <a:custGeom>
                <a:avLst/>
                <a:gdLst/>
                <a:ahLst/>
                <a:cxnLst>
                  <a:cxn ang="0">
                    <a:pos x="0" y="10"/>
                  </a:cxn>
                  <a:cxn ang="0">
                    <a:pos x="12" y="0"/>
                  </a:cxn>
                  <a:cxn ang="0">
                    <a:pos x="65" y="69"/>
                  </a:cxn>
                  <a:cxn ang="0">
                    <a:pos x="53" y="78"/>
                  </a:cxn>
                  <a:cxn ang="0">
                    <a:pos x="0" y="10"/>
                  </a:cxn>
                </a:cxnLst>
                <a:rect l="0" t="0" r="r" b="b"/>
                <a:pathLst>
                  <a:path w="65" h="78">
                    <a:moveTo>
                      <a:pt x="0" y="10"/>
                    </a:moveTo>
                    <a:lnTo>
                      <a:pt x="12" y="0"/>
                    </a:lnTo>
                    <a:lnTo>
                      <a:pt x="65" y="69"/>
                    </a:lnTo>
                    <a:lnTo>
                      <a:pt x="53" y="78"/>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2" name="Freeform 343"/>
              <p:cNvSpPr>
                <a:spLocks/>
              </p:cNvSpPr>
              <p:nvPr/>
            </p:nvSpPr>
            <p:spPr bwMode="auto">
              <a:xfrm>
                <a:off x="4034" y="1818"/>
                <a:ext cx="33" cy="38"/>
              </a:xfrm>
              <a:custGeom>
                <a:avLst/>
                <a:gdLst/>
                <a:ahLst/>
                <a:cxnLst>
                  <a:cxn ang="0">
                    <a:pos x="0" y="9"/>
                  </a:cxn>
                  <a:cxn ang="0">
                    <a:pos x="12" y="0"/>
                  </a:cxn>
                  <a:cxn ang="0">
                    <a:pos x="64" y="68"/>
                  </a:cxn>
                  <a:cxn ang="0">
                    <a:pos x="52" y="77"/>
                  </a:cxn>
                  <a:cxn ang="0">
                    <a:pos x="0" y="9"/>
                  </a:cxn>
                </a:cxnLst>
                <a:rect l="0" t="0" r="r" b="b"/>
                <a:pathLst>
                  <a:path w="64" h="77">
                    <a:moveTo>
                      <a:pt x="0" y="9"/>
                    </a:moveTo>
                    <a:lnTo>
                      <a:pt x="12" y="0"/>
                    </a:lnTo>
                    <a:lnTo>
                      <a:pt x="64" y="68"/>
                    </a:lnTo>
                    <a:lnTo>
                      <a:pt x="52" y="77"/>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3" name="Freeform 344"/>
              <p:cNvSpPr>
                <a:spLocks/>
              </p:cNvSpPr>
              <p:nvPr/>
            </p:nvSpPr>
            <p:spPr bwMode="auto">
              <a:xfrm>
                <a:off x="4061" y="1852"/>
                <a:ext cx="31" cy="38"/>
              </a:xfrm>
              <a:custGeom>
                <a:avLst/>
                <a:gdLst/>
                <a:ahLst/>
                <a:cxnLst>
                  <a:cxn ang="0">
                    <a:pos x="0" y="9"/>
                  </a:cxn>
                  <a:cxn ang="0">
                    <a:pos x="12" y="0"/>
                  </a:cxn>
                  <a:cxn ang="0">
                    <a:pos x="64" y="67"/>
                  </a:cxn>
                  <a:cxn ang="0">
                    <a:pos x="51" y="77"/>
                  </a:cxn>
                  <a:cxn ang="0">
                    <a:pos x="0" y="9"/>
                  </a:cxn>
                </a:cxnLst>
                <a:rect l="0" t="0" r="r" b="b"/>
                <a:pathLst>
                  <a:path w="64" h="77">
                    <a:moveTo>
                      <a:pt x="0" y="9"/>
                    </a:moveTo>
                    <a:lnTo>
                      <a:pt x="12" y="0"/>
                    </a:lnTo>
                    <a:lnTo>
                      <a:pt x="64" y="67"/>
                    </a:lnTo>
                    <a:lnTo>
                      <a:pt x="51" y="77"/>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4" name="Freeform 345"/>
              <p:cNvSpPr>
                <a:spLocks/>
              </p:cNvSpPr>
              <p:nvPr/>
            </p:nvSpPr>
            <p:spPr bwMode="auto">
              <a:xfrm>
                <a:off x="4086" y="1885"/>
                <a:ext cx="31" cy="38"/>
              </a:xfrm>
              <a:custGeom>
                <a:avLst/>
                <a:gdLst/>
                <a:ahLst/>
                <a:cxnLst>
                  <a:cxn ang="0">
                    <a:pos x="0" y="10"/>
                  </a:cxn>
                  <a:cxn ang="0">
                    <a:pos x="13" y="0"/>
                  </a:cxn>
                  <a:cxn ang="0">
                    <a:pos x="61" y="67"/>
                  </a:cxn>
                  <a:cxn ang="0">
                    <a:pos x="49" y="77"/>
                  </a:cxn>
                  <a:cxn ang="0">
                    <a:pos x="0" y="10"/>
                  </a:cxn>
                </a:cxnLst>
                <a:rect l="0" t="0" r="r" b="b"/>
                <a:pathLst>
                  <a:path w="61" h="77">
                    <a:moveTo>
                      <a:pt x="0" y="10"/>
                    </a:moveTo>
                    <a:lnTo>
                      <a:pt x="13" y="0"/>
                    </a:lnTo>
                    <a:lnTo>
                      <a:pt x="61" y="67"/>
                    </a:lnTo>
                    <a:lnTo>
                      <a:pt x="49" y="77"/>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5" name="Freeform 346"/>
              <p:cNvSpPr>
                <a:spLocks/>
              </p:cNvSpPr>
              <p:nvPr/>
            </p:nvSpPr>
            <p:spPr bwMode="auto">
              <a:xfrm>
                <a:off x="4111" y="1918"/>
                <a:ext cx="30" cy="38"/>
              </a:xfrm>
              <a:custGeom>
                <a:avLst/>
                <a:gdLst/>
                <a:ahLst/>
                <a:cxnLst>
                  <a:cxn ang="0">
                    <a:pos x="0" y="10"/>
                  </a:cxn>
                  <a:cxn ang="0">
                    <a:pos x="12" y="0"/>
                  </a:cxn>
                  <a:cxn ang="0">
                    <a:pos x="61" y="66"/>
                  </a:cxn>
                  <a:cxn ang="0">
                    <a:pos x="48" y="75"/>
                  </a:cxn>
                  <a:cxn ang="0">
                    <a:pos x="0" y="10"/>
                  </a:cxn>
                </a:cxnLst>
                <a:rect l="0" t="0" r="r" b="b"/>
                <a:pathLst>
                  <a:path w="61" h="75">
                    <a:moveTo>
                      <a:pt x="0" y="10"/>
                    </a:moveTo>
                    <a:lnTo>
                      <a:pt x="12" y="0"/>
                    </a:lnTo>
                    <a:lnTo>
                      <a:pt x="61" y="66"/>
                    </a:lnTo>
                    <a:lnTo>
                      <a:pt x="48" y="75"/>
                    </a:lnTo>
                    <a:lnTo>
                      <a:pt x="0" y="1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6" name="Freeform 347"/>
              <p:cNvSpPr>
                <a:spLocks/>
              </p:cNvSpPr>
              <p:nvPr/>
            </p:nvSpPr>
            <p:spPr bwMode="auto">
              <a:xfrm>
                <a:off x="4135" y="1952"/>
                <a:ext cx="30" cy="37"/>
              </a:xfrm>
              <a:custGeom>
                <a:avLst/>
                <a:gdLst/>
                <a:ahLst/>
                <a:cxnLst>
                  <a:cxn ang="0">
                    <a:pos x="0" y="9"/>
                  </a:cxn>
                  <a:cxn ang="0">
                    <a:pos x="13" y="0"/>
                  </a:cxn>
                  <a:cxn ang="0">
                    <a:pos x="60" y="67"/>
                  </a:cxn>
                  <a:cxn ang="0">
                    <a:pos x="47" y="75"/>
                  </a:cxn>
                  <a:cxn ang="0">
                    <a:pos x="0" y="9"/>
                  </a:cxn>
                </a:cxnLst>
                <a:rect l="0" t="0" r="r" b="b"/>
                <a:pathLst>
                  <a:path w="60" h="75">
                    <a:moveTo>
                      <a:pt x="0" y="9"/>
                    </a:moveTo>
                    <a:lnTo>
                      <a:pt x="13" y="0"/>
                    </a:lnTo>
                    <a:lnTo>
                      <a:pt x="60" y="67"/>
                    </a:lnTo>
                    <a:lnTo>
                      <a:pt x="47" y="7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7" name="Freeform 348"/>
              <p:cNvSpPr>
                <a:spLocks/>
              </p:cNvSpPr>
              <p:nvPr/>
            </p:nvSpPr>
            <p:spPr bwMode="auto">
              <a:xfrm>
                <a:off x="4158" y="1985"/>
                <a:ext cx="29" cy="37"/>
              </a:xfrm>
              <a:custGeom>
                <a:avLst/>
                <a:gdLst/>
                <a:ahLst/>
                <a:cxnLst>
                  <a:cxn ang="0">
                    <a:pos x="0" y="8"/>
                  </a:cxn>
                  <a:cxn ang="0">
                    <a:pos x="13" y="0"/>
                  </a:cxn>
                  <a:cxn ang="0">
                    <a:pos x="58" y="65"/>
                  </a:cxn>
                  <a:cxn ang="0">
                    <a:pos x="45" y="74"/>
                  </a:cxn>
                  <a:cxn ang="0">
                    <a:pos x="0" y="8"/>
                  </a:cxn>
                </a:cxnLst>
                <a:rect l="0" t="0" r="r" b="b"/>
                <a:pathLst>
                  <a:path w="58" h="74">
                    <a:moveTo>
                      <a:pt x="0" y="8"/>
                    </a:moveTo>
                    <a:lnTo>
                      <a:pt x="13" y="0"/>
                    </a:lnTo>
                    <a:lnTo>
                      <a:pt x="58" y="65"/>
                    </a:lnTo>
                    <a:lnTo>
                      <a:pt x="45" y="7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8" name="Freeform 349"/>
              <p:cNvSpPr>
                <a:spLocks/>
              </p:cNvSpPr>
              <p:nvPr/>
            </p:nvSpPr>
            <p:spPr bwMode="auto">
              <a:xfrm>
                <a:off x="4181" y="2018"/>
                <a:ext cx="28" cy="37"/>
              </a:xfrm>
              <a:custGeom>
                <a:avLst/>
                <a:gdLst/>
                <a:ahLst/>
                <a:cxnLst>
                  <a:cxn ang="0">
                    <a:pos x="0" y="9"/>
                  </a:cxn>
                  <a:cxn ang="0">
                    <a:pos x="13" y="0"/>
                  </a:cxn>
                  <a:cxn ang="0">
                    <a:pos x="57" y="66"/>
                  </a:cxn>
                  <a:cxn ang="0">
                    <a:pos x="44" y="75"/>
                  </a:cxn>
                  <a:cxn ang="0">
                    <a:pos x="0" y="9"/>
                  </a:cxn>
                </a:cxnLst>
                <a:rect l="0" t="0" r="r" b="b"/>
                <a:pathLst>
                  <a:path w="57" h="75">
                    <a:moveTo>
                      <a:pt x="0" y="9"/>
                    </a:moveTo>
                    <a:lnTo>
                      <a:pt x="13" y="0"/>
                    </a:lnTo>
                    <a:lnTo>
                      <a:pt x="57" y="66"/>
                    </a:lnTo>
                    <a:lnTo>
                      <a:pt x="44" y="7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69" name="Freeform 350"/>
              <p:cNvSpPr>
                <a:spLocks/>
              </p:cNvSpPr>
              <p:nvPr/>
            </p:nvSpPr>
            <p:spPr bwMode="auto">
              <a:xfrm>
                <a:off x="4202" y="2051"/>
                <a:ext cx="28" cy="37"/>
              </a:xfrm>
              <a:custGeom>
                <a:avLst/>
                <a:gdLst/>
                <a:ahLst/>
                <a:cxnLst>
                  <a:cxn ang="0">
                    <a:pos x="0" y="9"/>
                  </a:cxn>
                  <a:cxn ang="0">
                    <a:pos x="13" y="0"/>
                  </a:cxn>
                  <a:cxn ang="0">
                    <a:pos x="55" y="66"/>
                  </a:cxn>
                  <a:cxn ang="0">
                    <a:pos x="42" y="75"/>
                  </a:cxn>
                  <a:cxn ang="0">
                    <a:pos x="0" y="9"/>
                  </a:cxn>
                </a:cxnLst>
                <a:rect l="0" t="0" r="r" b="b"/>
                <a:pathLst>
                  <a:path w="55" h="75">
                    <a:moveTo>
                      <a:pt x="0" y="9"/>
                    </a:moveTo>
                    <a:lnTo>
                      <a:pt x="13" y="0"/>
                    </a:lnTo>
                    <a:lnTo>
                      <a:pt x="55" y="66"/>
                    </a:lnTo>
                    <a:lnTo>
                      <a:pt x="42" y="75"/>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0" name="Freeform 351"/>
              <p:cNvSpPr>
                <a:spLocks/>
              </p:cNvSpPr>
              <p:nvPr/>
            </p:nvSpPr>
            <p:spPr bwMode="auto">
              <a:xfrm>
                <a:off x="4223" y="2083"/>
                <a:ext cx="27" cy="37"/>
              </a:xfrm>
              <a:custGeom>
                <a:avLst/>
                <a:gdLst/>
                <a:ahLst/>
                <a:cxnLst>
                  <a:cxn ang="0">
                    <a:pos x="0" y="9"/>
                  </a:cxn>
                  <a:cxn ang="0">
                    <a:pos x="13" y="0"/>
                  </a:cxn>
                  <a:cxn ang="0">
                    <a:pos x="53" y="65"/>
                  </a:cxn>
                  <a:cxn ang="0">
                    <a:pos x="41" y="73"/>
                  </a:cxn>
                  <a:cxn ang="0">
                    <a:pos x="0" y="9"/>
                  </a:cxn>
                </a:cxnLst>
                <a:rect l="0" t="0" r="r" b="b"/>
                <a:pathLst>
                  <a:path w="53" h="73">
                    <a:moveTo>
                      <a:pt x="0" y="9"/>
                    </a:moveTo>
                    <a:lnTo>
                      <a:pt x="13" y="0"/>
                    </a:lnTo>
                    <a:lnTo>
                      <a:pt x="53" y="65"/>
                    </a:lnTo>
                    <a:lnTo>
                      <a:pt x="41" y="73"/>
                    </a:lnTo>
                    <a:lnTo>
                      <a:pt x="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1" name="Freeform 352"/>
              <p:cNvSpPr>
                <a:spLocks/>
              </p:cNvSpPr>
              <p:nvPr/>
            </p:nvSpPr>
            <p:spPr bwMode="auto">
              <a:xfrm>
                <a:off x="4244" y="2116"/>
                <a:ext cx="26" cy="37"/>
              </a:xfrm>
              <a:custGeom>
                <a:avLst/>
                <a:gdLst/>
                <a:ahLst/>
                <a:cxnLst>
                  <a:cxn ang="0">
                    <a:pos x="0" y="8"/>
                  </a:cxn>
                  <a:cxn ang="0">
                    <a:pos x="12" y="0"/>
                  </a:cxn>
                  <a:cxn ang="0">
                    <a:pos x="51" y="67"/>
                  </a:cxn>
                  <a:cxn ang="0">
                    <a:pos x="38" y="74"/>
                  </a:cxn>
                  <a:cxn ang="0">
                    <a:pos x="0" y="8"/>
                  </a:cxn>
                </a:cxnLst>
                <a:rect l="0" t="0" r="r" b="b"/>
                <a:pathLst>
                  <a:path w="51" h="74">
                    <a:moveTo>
                      <a:pt x="0" y="8"/>
                    </a:moveTo>
                    <a:lnTo>
                      <a:pt x="12" y="0"/>
                    </a:lnTo>
                    <a:lnTo>
                      <a:pt x="51" y="67"/>
                    </a:lnTo>
                    <a:lnTo>
                      <a:pt x="38" y="7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2" name="Freeform 353"/>
              <p:cNvSpPr>
                <a:spLocks/>
              </p:cNvSpPr>
              <p:nvPr/>
            </p:nvSpPr>
            <p:spPr bwMode="auto">
              <a:xfrm>
                <a:off x="4263" y="2149"/>
                <a:ext cx="25" cy="37"/>
              </a:xfrm>
              <a:custGeom>
                <a:avLst/>
                <a:gdLst/>
                <a:ahLst/>
                <a:cxnLst>
                  <a:cxn ang="0">
                    <a:pos x="0" y="7"/>
                  </a:cxn>
                  <a:cxn ang="0">
                    <a:pos x="13" y="0"/>
                  </a:cxn>
                  <a:cxn ang="0">
                    <a:pos x="51" y="65"/>
                  </a:cxn>
                  <a:cxn ang="0">
                    <a:pos x="38" y="73"/>
                  </a:cxn>
                  <a:cxn ang="0">
                    <a:pos x="0" y="7"/>
                  </a:cxn>
                </a:cxnLst>
                <a:rect l="0" t="0" r="r" b="b"/>
                <a:pathLst>
                  <a:path w="51" h="73">
                    <a:moveTo>
                      <a:pt x="0" y="7"/>
                    </a:moveTo>
                    <a:lnTo>
                      <a:pt x="13" y="0"/>
                    </a:lnTo>
                    <a:lnTo>
                      <a:pt x="51" y="65"/>
                    </a:lnTo>
                    <a:lnTo>
                      <a:pt x="38" y="73"/>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3" name="Freeform 354"/>
              <p:cNvSpPr>
                <a:spLocks/>
              </p:cNvSpPr>
              <p:nvPr/>
            </p:nvSpPr>
            <p:spPr bwMode="auto">
              <a:xfrm>
                <a:off x="4282" y="2182"/>
                <a:ext cx="24" cy="37"/>
              </a:xfrm>
              <a:custGeom>
                <a:avLst/>
                <a:gdLst/>
                <a:ahLst/>
                <a:cxnLst>
                  <a:cxn ang="0">
                    <a:pos x="0" y="8"/>
                  </a:cxn>
                  <a:cxn ang="0">
                    <a:pos x="13" y="0"/>
                  </a:cxn>
                  <a:cxn ang="0">
                    <a:pos x="49" y="67"/>
                  </a:cxn>
                  <a:cxn ang="0">
                    <a:pos x="34" y="74"/>
                  </a:cxn>
                  <a:cxn ang="0">
                    <a:pos x="0" y="8"/>
                  </a:cxn>
                </a:cxnLst>
                <a:rect l="0" t="0" r="r" b="b"/>
                <a:pathLst>
                  <a:path w="49" h="74">
                    <a:moveTo>
                      <a:pt x="0" y="8"/>
                    </a:moveTo>
                    <a:lnTo>
                      <a:pt x="13" y="0"/>
                    </a:lnTo>
                    <a:lnTo>
                      <a:pt x="49" y="67"/>
                    </a:lnTo>
                    <a:lnTo>
                      <a:pt x="34" y="74"/>
                    </a:lnTo>
                    <a:lnTo>
                      <a:pt x="0" y="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4" name="Freeform 355"/>
              <p:cNvSpPr>
                <a:spLocks/>
              </p:cNvSpPr>
              <p:nvPr/>
            </p:nvSpPr>
            <p:spPr bwMode="auto">
              <a:xfrm>
                <a:off x="4299" y="2216"/>
                <a:ext cx="24" cy="36"/>
              </a:xfrm>
              <a:custGeom>
                <a:avLst/>
                <a:gdLst/>
                <a:ahLst/>
                <a:cxnLst>
                  <a:cxn ang="0">
                    <a:pos x="0" y="7"/>
                  </a:cxn>
                  <a:cxn ang="0">
                    <a:pos x="15" y="0"/>
                  </a:cxn>
                  <a:cxn ang="0">
                    <a:pos x="48" y="67"/>
                  </a:cxn>
                  <a:cxn ang="0">
                    <a:pos x="33" y="73"/>
                  </a:cxn>
                  <a:cxn ang="0">
                    <a:pos x="0" y="7"/>
                  </a:cxn>
                </a:cxnLst>
                <a:rect l="0" t="0" r="r" b="b"/>
                <a:pathLst>
                  <a:path w="48" h="73">
                    <a:moveTo>
                      <a:pt x="0" y="7"/>
                    </a:moveTo>
                    <a:lnTo>
                      <a:pt x="15" y="0"/>
                    </a:lnTo>
                    <a:lnTo>
                      <a:pt x="48" y="67"/>
                    </a:lnTo>
                    <a:lnTo>
                      <a:pt x="33" y="73"/>
                    </a:lnTo>
                    <a:lnTo>
                      <a:pt x="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5" name="Freeform 356"/>
              <p:cNvSpPr>
                <a:spLocks/>
              </p:cNvSpPr>
              <p:nvPr/>
            </p:nvSpPr>
            <p:spPr bwMode="auto">
              <a:xfrm>
                <a:off x="4316" y="2249"/>
                <a:ext cx="23" cy="37"/>
              </a:xfrm>
              <a:custGeom>
                <a:avLst/>
                <a:gdLst/>
                <a:ahLst/>
                <a:cxnLst>
                  <a:cxn ang="0">
                    <a:pos x="0" y="6"/>
                  </a:cxn>
                  <a:cxn ang="0">
                    <a:pos x="15" y="0"/>
                  </a:cxn>
                  <a:cxn ang="0">
                    <a:pos x="46" y="67"/>
                  </a:cxn>
                  <a:cxn ang="0">
                    <a:pos x="33" y="73"/>
                  </a:cxn>
                  <a:cxn ang="0">
                    <a:pos x="0" y="6"/>
                  </a:cxn>
                </a:cxnLst>
                <a:rect l="0" t="0" r="r" b="b"/>
                <a:pathLst>
                  <a:path w="46" h="73">
                    <a:moveTo>
                      <a:pt x="0" y="6"/>
                    </a:moveTo>
                    <a:lnTo>
                      <a:pt x="15" y="0"/>
                    </a:lnTo>
                    <a:lnTo>
                      <a:pt x="46" y="67"/>
                    </a:lnTo>
                    <a:lnTo>
                      <a:pt x="33" y="73"/>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6" name="Freeform 357"/>
              <p:cNvSpPr>
                <a:spLocks/>
              </p:cNvSpPr>
              <p:nvPr/>
            </p:nvSpPr>
            <p:spPr bwMode="auto">
              <a:xfrm>
                <a:off x="4332" y="2282"/>
                <a:ext cx="22" cy="37"/>
              </a:xfrm>
              <a:custGeom>
                <a:avLst/>
                <a:gdLst/>
                <a:ahLst/>
                <a:cxnLst>
                  <a:cxn ang="0">
                    <a:pos x="0" y="6"/>
                  </a:cxn>
                  <a:cxn ang="0">
                    <a:pos x="13" y="0"/>
                  </a:cxn>
                  <a:cxn ang="0">
                    <a:pos x="43" y="67"/>
                  </a:cxn>
                  <a:cxn ang="0">
                    <a:pos x="29" y="73"/>
                  </a:cxn>
                  <a:cxn ang="0">
                    <a:pos x="0" y="6"/>
                  </a:cxn>
                </a:cxnLst>
                <a:rect l="0" t="0" r="r" b="b"/>
                <a:pathLst>
                  <a:path w="43" h="73">
                    <a:moveTo>
                      <a:pt x="0" y="6"/>
                    </a:moveTo>
                    <a:lnTo>
                      <a:pt x="13" y="0"/>
                    </a:lnTo>
                    <a:lnTo>
                      <a:pt x="43" y="67"/>
                    </a:lnTo>
                    <a:lnTo>
                      <a:pt x="29" y="73"/>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7" name="Freeform 358"/>
              <p:cNvSpPr>
                <a:spLocks/>
              </p:cNvSpPr>
              <p:nvPr/>
            </p:nvSpPr>
            <p:spPr bwMode="auto">
              <a:xfrm>
                <a:off x="4346" y="2316"/>
                <a:ext cx="21" cy="37"/>
              </a:xfrm>
              <a:custGeom>
                <a:avLst/>
                <a:gdLst/>
                <a:ahLst/>
                <a:cxnLst>
                  <a:cxn ang="0">
                    <a:pos x="0" y="6"/>
                  </a:cxn>
                  <a:cxn ang="0">
                    <a:pos x="14" y="0"/>
                  </a:cxn>
                  <a:cxn ang="0">
                    <a:pos x="42" y="69"/>
                  </a:cxn>
                  <a:cxn ang="0">
                    <a:pos x="27" y="75"/>
                  </a:cxn>
                  <a:cxn ang="0">
                    <a:pos x="0" y="6"/>
                  </a:cxn>
                </a:cxnLst>
                <a:rect l="0" t="0" r="r" b="b"/>
                <a:pathLst>
                  <a:path w="42" h="75">
                    <a:moveTo>
                      <a:pt x="0" y="6"/>
                    </a:moveTo>
                    <a:lnTo>
                      <a:pt x="14" y="0"/>
                    </a:lnTo>
                    <a:lnTo>
                      <a:pt x="42" y="69"/>
                    </a:lnTo>
                    <a:lnTo>
                      <a:pt x="27" y="75"/>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8" name="Freeform 359"/>
              <p:cNvSpPr>
                <a:spLocks/>
              </p:cNvSpPr>
              <p:nvPr/>
            </p:nvSpPr>
            <p:spPr bwMode="auto">
              <a:xfrm>
                <a:off x="4360" y="2351"/>
                <a:ext cx="20" cy="36"/>
              </a:xfrm>
              <a:custGeom>
                <a:avLst/>
                <a:gdLst/>
                <a:ahLst/>
                <a:cxnLst>
                  <a:cxn ang="0">
                    <a:pos x="0" y="6"/>
                  </a:cxn>
                  <a:cxn ang="0">
                    <a:pos x="15" y="0"/>
                  </a:cxn>
                  <a:cxn ang="0">
                    <a:pos x="40" y="69"/>
                  </a:cxn>
                  <a:cxn ang="0">
                    <a:pos x="25" y="74"/>
                  </a:cxn>
                  <a:cxn ang="0">
                    <a:pos x="0" y="6"/>
                  </a:cxn>
                </a:cxnLst>
                <a:rect l="0" t="0" r="r" b="b"/>
                <a:pathLst>
                  <a:path w="40" h="74">
                    <a:moveTo>
                      <a:pt x="0" y="6"/>
                    </a:moveTo>
                    <a:lnTo>
                      <a:pt x="15" y="0"/>
                    </a:lnTo>
                    <a:lnTo>
                      <a:pt x="40" y="69"/>
                    </a:lnTo>
                    <a:lnTo>
                      <a:pt x="25" y="74"/>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79" name="Freeform 360"/>
              <p:cNvSpPr>
                <a:spLocks/>
              </p:cNvSpPr>
              <p:nvPr/>
            </p:nvSpPr>
            <p:spPr bwMode="auto">
              <a:xfrm>
                <a:off x="4372" y="2385"/>
                <a:ext cx="19" cy="37"/>
              </a:xfrm>
              <a:custGeom>
                <a:avLst/>
                <a:gdLst/>
                <a:ahLst/>
                <a:cxnLst>
                  <a:cxn ang="0">
                    <a:pos x="0" y="5"/>
                  </a:cxn>
                  <a:cxn ang="0">
                    <a:pos x="15" y="0"/>
                  </a:cxn>
                  <a:cxn ang="0">
                    <a:pos x="38" y="69"/>
                  </a:cxn>
                  <a:cxn ang="0">
                    <a:pos x="23" y="75"/>
                  </a:cxn>
                  <a:cxn ang="0">
                    <a:pos x="0" y="5"/>
                  </a:cxn>
                </a:cxnLst>
                <a:rect l="0" t="0" r="r" b="b"/>
                <a:pathLst>
                  <a:path w="38" h="75">
                    <a:moveTo>
                      <a:pt x="0" y="5"/>
                    </a:moveTo>
                    <a:lnTo>
                      <a:pt x="15" y="0"/>
                    </a:lnTo>
                    <a:lnTo>
                      <a:pt x="38" y="69"/>
                    </a:lnTo>
                    <a:lnTo>
                      <a:pt x="23" y="75"/>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0" name="Freeform 361"/>
              <p:cNvSpPr>
                <a:spLocks/>
              </p:cNvSpPr>
              <p:nvPr/>
            </p:nvSpPr>
            <p:spPr bwMode="auto">
              <a:xfrm>
                <a:off x="4384" y="2420"/>
                <a:ext cx="18" cy="37"/>
              </a:xfrm>
              <a:custGeom>
                <a:avLst/>
                <a:gdLst/>
                <a:ahLst/>
                <a:cxnLst>
                  <a:cxn ang="0">
                    <a:pos x="0" y="6"/>
                  </a:cxn>
                  <a:cxn ang="0">
                    <a:pos x="15" y="0"/>
                  </a:cxn>
                  <a:cxn ang="0">
                    <a:pos x="36" y="71"/>
                  </a:cxn>
                  <a:cxn ang="0">
                    <a:pos x="21" y="76"/>
                  </a:cxn>
                  <a:cxn ang="0">
                    <a:pos x="0" y="6"/>
                  </a:cxn>
                </a:cxnLst>
                <a:rect l="0" t="0" r="r" b="b"/>
                <a:pathLst>
                  <a:path w="36" h="76">
                    <a:moveTo>
                      <a:pt x="0" y="6"/>
                    </a:moveTo>
                    <a:lnTo>
                      <a:pt x="15" y="0"/>
                    </a:lnTo>
                    <a:lnTo>
                      <a:pt x="36" y="71"/>
                    </a:lnTo>
                    <a:lnTo>
                      <a:pt x="21" y="76"/>
                    </a:lnTo>
                    <a:lnTo>
                      <a:pt x="0" y="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1" name="Freeform 362"/>
              <p:cNvSpPr>
                <a:spLocks/>
              </p:cNvSpPr>
              <p:nvPr/>
            </p:nvSpPr>
            <p:spPr bwMode="auto">
              <a:xfrm>
                <a:off x="4395" y="2455"/>
                <a:ext cx="16" cy="38"/>
              </a:xfrm>
              <a:custGeom>
                <a:avLst/>
                <a:gdLst/>
                <a:ahLst/>
                <a:cxnLst>
                  <a:cxn ang="0">
                    <a:pos x="0" y="5"/>
                  </a:cxn>
                  <a:cxn ang="0">
                    <a:pos x="15" y="0"/>
                  </a:cxn>
                  <a:cxn ang="0">
                    <a:pos x="34" y="71"/>
                  </a:cxn>
                  <a:cxn ang="0">
                    <a:pos x="19" y="76"/>
                  </a:cxn>
                  <a:cxn ang="0">
                    <a:pos x="0" y="5"/>
                  </a:cxn>
                </a:cxnLst>
                <a:rect l="0" t="0" r="r" b="b"/>
                <a:pathLst>
                  <a:path w="34" h="76">
                    <a:moveTo>
                      <a:pt x="0" y="5"/>
                    </a:moveTo>
                    <a:lnTo>
                      <a:pt x="15" y="0"/>
                    </a:lnTo>
                    <a:lnTo>
                      <a:pt x="34" y="71"/>
                    </a:lnTo>
                    <a:lnTo>
                      <a:pt x="19" y="76"/>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2" name="Freeform 363"/>
              <p:cNvSpPr>
                <a:spLocks/>
              </p:cNvSpPr>
              <p:nvPr/>
            </p:nvSpPr>
            <p:spPr bwMode="auto">
              <a:xfrm>
                <a:off x="4404" y="2491"/>
                <a:ext cx="16" cy="37"/>
              </a:xfrm>
              <a:custGeom>
                <a:avLst/>
                <a:gdLst/>
                <a:ahLst/>
                <a:cxnLst>
                  <a:cxn ang="0">
                    <a:pos x="0" y="5"/>
                  </a:cxn>
                  <a:cxn ang="0">
                    <a:pos x="15" y="0"/>
                  </a:cxn>
                  <a:cxn ang="0">
                    <a:pos x="31" y="74"/>
                  </a:cxn>
                  <a:cxn ang="0">
                    <a:pos x="17" y="76"/>
                  </a:cxn>
                  <a:cxn ang="0">
                    <a:pos x="0" y="5"/>
                  </a:cxn>
                </a:cxnLst>
                <a:rect l="0" t="0" r="r" b="b"/>
                <a:pathLst>
                  <a:path w="31" h="76">
                    <a:moveTo>
                      <a:pt x="0" y="5"/>
                    </a:moveTo>
                    <a:lnTo>
                      <a:pt x="15" y="0"/>
                    </a:lnTo>
                    <a:lnTo>
                      <a:pt x="31" y="74"/>
                    </a:lnTo>
                    <a:lnTo>
                      <a:pt x="17" y="76"/>
                    </a:lnTo>
                    <a:lnTo>
                      <a:pt x="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3" name="Freeform 364"/>
              <p:cNvSpPr>
                <a:spLocks/>
              </p:cNvSpPr>
              <p:nvPr/>
            </p:nvSpPr>
            <p:spPr bwMode="auto">
              <a:xfrm>
                <a:off x="4412" y="2527"/>
                <a:ext cx="15" cy="38"/>
              </a:xfrm>
              <a:custGeom>
                <a:avLst/>
                <a:gdLst/>
                <a:ahLst/>
                <a:cxnLst>
                  <a:cxn ang="0">
                    <a:pos x="0" y="2"/>
                  </a:cxn>
                  <a:cxn ang="0">
                    <a:pos x="14" y="0"/>
                  </a:cxn>
                  <a:cxn ang="0">
                    <a:pos x="29" y="73"/>
                  </a:cxn>
                  <a:cxn ang="0">
                    <a:pos x="13" y="75"/>
                  </a:cxn>
                  <a:cxn ang="0">
                    <a:pos x="0" y="2"/>
                  </a:cxn>
                </a:cxnLst>
                <a:rect l="0" t="0" r="r" b="b"/>
                <a:pathLst>
                  <a:path w="29" h="75">
                    <a:moveTo>
                      <a:pt x="0" y="2"/>
                    </a:moveTo>
                    <a:lnTo>
                      <a:pt x="14" y="0"/>
                    </a:lnTo>
                    <a:lnTo>
                      <a:pt x="29" y="73"/>
                    </a:lnTo>
                    <a:lnTo>
                      <a:pt x="13" y="75"/>
                    </a:lnTo>
                    <a:lnTo>
                      <a:pt x="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4" name="Freeform 365"/>
              <p:cNvSpPr>
                <a:spLocks/>
              </p:cNvSpPr>
              <p:nvPr/>
            </p:nvSpPr>
            <p:spPr bwMode="auto">
              <a:xfrm>
                <a:off x="4419" y="2564"/>
                <a:ext cx="13" cy="38"/>
              </a:xfrm>
              <a:custGeom>
                <a:avLst/>
                <a:gdLst/>
                <a:ahLst/>
                <a:cxnLst>
                  <a:cxn ang="0">
                    <a:pos x="0" y="2"/>
                  </a:cxn>
                  <a:cxn ang="0">
                    <a:pos x="16" y="0"/>
                  </a:cxn>
                  <a:cxn ang="0">
                    <a:pos x="27" y="74"/>
                  </a:cxn>
                  <a:cxn ang="0">
                    <a:pos x="12" y="77"/>
                  </a:cxn>
                  <a:cxn ang="0">
                    <a:pos x="0" y="2"/>
                  </a:cxn>
                </a:cxnLst>
                <a:rect l="0" t="0" r="r" b="b"/>
                <a:pathLst>
                  <a:path w="27" h="77">
                    <a:moveTo>
                      <a:pt x="0" y="2"/>
                    </a:moveTo>
                    <a:lnTo>
                      <a:pt x="16" y="0"/>
                    </a:lnTo>
                    <a:lnTo>
                      <a:pt x="27" y="74"/>
                    </a:lnTo>
                    <a:lnTo>
                      <a:pt x="12" y="77"/>
                    </a:lnTo>
                    <a:lnTo>
                      <a:pt x="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5" name="Freeform 366"/>
              <p:cNvSpPr>
                <a:spLocks/>
              </p:cNvSpPr>
              <p:nvPr/>
            </p:nvSpPr>
            <p:spPr bwMode="auto">
              <a:xfrm>
                <a:off x="4425" y="2601"/>
                <a:ext cx="12" cy="39"/>
              </a:xfrm>
              <a:custGeom>
                <a:avLst/>
                <a:gdLst/>
                <a:ahLst/>
                <a:cxnLst>
                  <a:cxn ang="0">
                    <a:pos x="0" y="3"/>
                  </a:cxn>
                  <a:cxn ang="0">
                    <a:pos x="15" y="0"/>
                  </a:cxn>
                  <a:cxn ang="0">
                    <a:pos x="25" y="76"/>
                  </a:cxn>
                  <a:cxn ang="0">
                    <a:pos x="9" y="78"/>
                  </a:cxn>
                  <a:cxn ang="0">
                    <a:pos x="0" y="3"/>
                  </a:cxn>
                </a:cxnLst>
                <a:rect l="0" t="0" r="r" b="b"/>
                <a:pathLst>
                  <a:path w="25" h="78">
                    <a:moveTo>
                      <a:pt x="0" y="3"/>
                    </a:moveTo>
                    <a:lnTo>
                      <a:pt x="15" y="0"/>
                    </a:lnTo>
                    <a:lnTo>
                      <a:pt x="25" y="76"/>
                    </a:lnTo>
                    <a:lnTo>
                      <a:pt x="9" y="78"/>
                    </a:lnTo>
                    <a:lnTo>
                      <a:pt x="0" y="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6" name="Freeform 367"/>
              <p:cNvSpPr>
                <a:spLocks/>
              </p:cNvSpPr>
              <p:nvPr/>
            </p:nvSpPr>
            <p:spPr bwMode="auto">
              <a:xfrm>
                <a:off x="4430" y="2639"/>
                <a:ext cx="9" cy="20"/>
              </a:xfrm>
              <a:custGeom>
                <a:avLst/>
                <a:gdLst/>
                <a:ahLst/>
                <a:cxnLst>
                  <a:cxn ang="0">
                    <a:pos x="0" y="2"/>
                  </a:cxn>
                  <a:cxn ang="0">
                    <a:pos x="16" y="0"/>
                  </a:cxn>
                  <a:cxn ang="0">
                    <a:pos x="19" y="39"/>
                  </a:cxn>
                  <a:cxn ang="0">
                    <a:pos x="4" y="40"/>
                  </a:cxn>
                  <a:cxn ang="0">
                    <a:pos x="0" y="2"/>
                  </a:cxn>
                </a:cxnLst>
                <a:rect l="0" t="0" r="r" b="b"/>
                <a:pathLst>
                  <a:path w="19" h="40">
                    <a:moveTo>
                      <a:pt x="0" y="2"/>
                    </a:moveTo>
                    <a:lnTo>
                      <a:pt x="16" y="0"/>
                    </a:lnTo>
                    <a:lnTo>
                      <a:pt x="19" y="39"/>
                    </a:lnTo>
                    <a:lnTo>
                      <a:pt x="4" y="40"/>
                    </a:lnTo>
                    <a:lnTo>
                      <a:pt x="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7" name="Freeform 368"/>
              <p:cNvSpPr>
                <a:spLocks/>
              </p:cNvSpPr>
              <p:nvPr/>
            </p:nvSpPr>
            <p:spPr bwMode="auto">
              <a:xfrm>
                <a:off x="4431" y="2658"/>
                <a:ext cx="10" cy="20"/>
              </a:xfrm>
              <a:custGeom>
                <a:avLst/>
                <a:gdLst/>
                <a:ahLst/>
                <a:cxnLst>
                  <a:cxn ang="0">
                    <a:pos x="0" y="1"/>
                  </a:cxn>
                  <a:cxn ang="0">
                    <a:pos x="15" y="0"/>
                  </a:cxn>
                  <a:cxn ang="0">
                    <a:pos x="19" y="39"/>
                  </a:cxn>
                  <a:cxn ang="0">
                    <a:pos x="3" y="40"/>
                  </a:cxn>
                  <a:cxn ang="0">
                    <a:pos x="0" y="1"/>
                  </a:cxn>
                </a:cxnLst>
                <a:rect l="0" t="0" r="r" b="b"/>
                <a:pathLst>
                  <a:path w="19" h="40">
                    <a:moveTo>
                      <a:pt x="0" y="1"/>
                    </a:moveTo>
                    <a:lnTo>
                      <a:pt x="15" y="0"/>
                    </a:lnTo>
                    <a:lnTo>
                      <a:pt x="19" y="39"/>
                    </a:lnTo>
                    <a:lnTo>
                      <a:pt x="3" y="40"/>
                    </a:lnTo>
                    <a:lnTo>
                      <a:pt x="0" y="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8" name="Freeform 369"/>
              <p:cNvSpPr>
                <a:spLocks/>
              </p:cNvSpPr>
              <p:nvPr/>
            </p:nvSpPr>
            <p:spPr bwMode="auto">
              <a:xfrm>
                <a:off x="4433" y="2678"/>
                <a:ext cx="9" cy="20"/>
              </a:xfrm>
              <a:custGeom>
                <a:avLst/>
                <a:gdLst/>
                <a:ahLst/>
                <a:cxnLst>
                  <a:cxn ang="0">
                    <a:pos x="0" y="1"/>
                  </a:cxn>
                  <a:cxn ang="0">
                    <a:pos x="16" y="0"/>
                  </a:cxn>
                  <a:cxn ang="0">
                    <a:pos x="18" y="39"/>
                  </a:cxn>
                  <a:cxn ang="0">
                    <a:pos x="2" y="40"/>
                  </a:cxn>
                  <a:cxn ang="0">
                    <a:pos x="0" y="1"/>
                  </a:cxn>
                </a:cxnLst>
                <a:rect l="0" t="0" r="r" b="b"/>
                <a:pathLst>
                  <a:path w="18" h="40">
                    <a:moveTo>
                      <a:pt x="0" y="1"/>
                    </a:moveTo>
                    <a:lnTo>
                      <a:pt x="16" y="0"/>
                    </a:lnTo>
                    <a:lnTo>
                      <a:pt x="18" y="39"/>
                    </a:lnTo>
                    <a:lnTo>
                      <a:pt x="2" y="40"/>
                    </a:lnTo>
                    <a:lnTo>
                      <a:pt x="0" y="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89" name="Freeform 370"/>
              <p:cNvSpPr>
                <a:spLocks/>
              </p:cNvSpPr>
              <p:nvPr/>
            </p:nvSpPr>
            <p:spPr bwMode="auto">
              <a:xfrm>
                <a:off x="4434" y="2697"/>
                <a:ext cx="8" cy="20"/>
              </a:xfrm>
              <a:custGeom>
                <a:avLst/>
                <a:gdLst/>
                <a:ahLst/>
                <a:cxnLst>
                  <a:cxn ang="0">
                    <a:pos x="0" y="1"/>
                  </a:cxn>
                  <a:cxn ang="0">
                    <a:pos x="16" y="0"/>
                  </a:cxn>
                  <a:cxn ang="0">
                    <a:pos x="17" y="40"/>
                  </a:cxn>
                  <a:cxn ang="0">
                    <a:pos x="1" y="40"/>
                  </a:cxn>
                  <a:cxn ang="0">
                    <a:pos x="0" y="1"/>
                  </a:cxn>
                </a:cxnLst>
                <a:rect l="0" t="0" r="r" b="b"/>
                <a:pathLst>
                  <a:path w="17" h="40">
                    <a:moveTo>
                      <a:pt x="0" y="1"/>
                    </a:moveTo>
                    <a:lnTo>
                      <a:pt x="16" y="0"/>
                    </a:lnTo>
                    <a:lnTo>
                      <a:pt x="17" y="40"/>
                    </a:lnTo>
                    <a:lnTo>
                      <a:pt x="1" y="40"/>
                    </a:lnTo>
                    <a:lnTo>
                      <a:pt x="0" y="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0" name="Freeform 371"/>
              <p:cNvSpPr>
                <a:spLocks/>
              </p:cNvSpPr>
              <p:nvPr/>
            </p:nvSpPr>
            <p:spPr bwMode="auto">
              <a:xfrm>
                <a:off x="4435" y="2717"/>
                <a:ext cx="8" cy="20"/>
              </a:xfrm>
              <a:custGeom>
                <a:avLst/>
                <a:gdLst/>
                <a:ahLst/>
                <a:cxnLst>
                  <a:cxn ang="0">
                    <a:pos x="0" y="0"/>
                  </a:cxn>
                  <a:cxn ang="0">
                    <a:pos x="16" y="0"/>
                  </a:cxn>
                  <a:cxn ang="0">
                    <a:pos x="17" y="40"/>
                  </a:cxn>
                  <a:cxn ang="0">
                    <a:pos x="1" y="40"/>
                  </a:cxn>
                  <a:cxn ang="0">
                    <a:pos x="0" y="0"/>
                  </a:cxn>
                </a:cxnLst>
                <a:rect l="0" t="0" r="r" b="b"/>
                <a:pathLst>
                  <a:path w="17" h="40">
                    <a:moveTo>
                      <a:pt x="0" y="0"/>
                    </a:moveTo>
                    <a:lnTo>
                      <a:pt x="16" y="0"/>
                    </a:lnTo>
                    <a:lnTo>
                      <a:pt x="17" y="40"/>
                    </a:lnTo>
                    <a:lnTo>
                      <a:pt x="1" y="40"/>
                    </a:lnTo>
                    <a:lnTo>
                      <a:pt x="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1" name="Freeform 372"/>
              <p:cNvSpPr>
                <a:spLocks/>
              </p:cNvSpPr>
              <p:nvPr/>
            </p:nvSpPr>
            <p:spPr bwMode="auto">
              <a:xfrm>
                <a:off x="4435" y="2737"/>
                <a:ext cx="8" cy="20"/>
              </a:xfrm>
              <a:custGeom>
                <a:avLst/>
                <a:gdLst/>
                <a:ahLst/>
                <a:cxnLst>
                  <a:cxn ang="0">
                    <a:pos x="0" y="0"/>
                  </a:cxn>
                  <a:cxn ang="0">
                    <a:pos x="16" y="0"/>
                  </a:cxn>
                  <a:cxn ang="0">
                    <a:pos x="16" y="40"/>
                  </a:cxn>
                  <a:cxn ang="0">
                    <a:pos x="2" y="40"/>
                  </a:cxn>
                  <a:cxn ang="0">
                    <a:pos x="0" y="0"/>
                  </a:cxn>
                </a:cxnLst>
                <a:rect l="0" t="0" r="r" b="b"/>
                <a:pathLst>
                  <a:path w="16" h="40">
                    <a:moveTo>
                      <a:pt x="0" y="0"/>
                    </a:moveTo>
                    <a:lnTo>
                      <a:pt x="16" y="0"/>
                    </a:lnTo>
                    <a:lnTo>
                      <a:pt x="16" y="40"/>
                    </a:lnTo>
                    <a:lnTo>
                      <a:pt x="2" y="40"/>
                    </a:lnTo>
                    <a:lnTo>
                      <a:pt x="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2" name="Freeform 373"/>
              <p:cNvSpPr>
                <a:spLocks/>
              </p:cNvSpPr>
              <p:nvPr/>
            </p:nvSpPr>
            <p:spPr bwMode="auto">
              <a:xfrm>
                <a:off x="4435" y="2757"/>
                <a:ext cx="8" cy="41"/>
              </a:xfrm>
              <a:custGeom>
                <a:avLst/>
                <a:gdLst/>
                <a:ahLst/>
                <a:cxnLst>
                  <a:cxn ang="0">
                    <a:pos x="2" y="0"/>
                  </a:cxn>
                  <a:cxn ang="0">
                    <a:pos x="16" y="0"/>
                  </a:cxn>
                  <a:cxn ang="0">
                    <a:pos x="16" y="81"/>
                  </a:cxn>
                  <a:cxn ang="0">
                    <a:pos x="0" y="80"/>
                  </a:cxn>
                  <a:cxn ang="0">
                    <a:pos x="2" y="0"/>
                  </a:cxn>
                </a:cxnLst>
                <a:rect l="0" t="0" r="r" b="b"/>
                <a:pathLst>
                  <a:path w="16" h="81">
                    <a:moveTo>
                      <a:pt x="2" y="0"/>
                    </a:moveTo>
                    <a:lnTo>
                      <a:pt x="16" y="0"/>
                    </a:lnTo>
                    <a:lnTo>
                      <a:pt x="16" y="81"/>
                    </a:lnTo>
                    <a:lnTo>
                      <a:pt x="0" y="80"/>
                    </a:lnTo>
                    <a:lnTo>
                      <a:pt x="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3" name="Freeform 374"/>
              <p:cNvSpPr>
                <a:spLocks/>
              </p:cNvSpPr>
              <p:nvPr/>
            </p:nvSpPr>
            <p:spPr bwMode="auto">
              <a:xfrm>
                <a:off x="4434" y="2797"/>
                <a:ext cx="9" cy="41"/>
              </a:xfrm>
              <a:custGeom>
                <a:avLst/>
                <a:gdLst/>
                <a:ahLst/>
                <a:cxnLst>
                  <a:cxn ang="0">
                    <a:pos x="3" y="0"/>
                  </a:cxn>
                  <a:cxn ang="0">
                    <a:pos x="19" y="1"/>
                  </a:cxn>
                  <a:cxn ang="0">
                    <a:pos x="16" y="81"/>
                  </a:cxn>
                  <a:cxn ang="0">
                    <a:pos x="0" y="80"/>
                  </a:cxn>
                  <a:cxn ang="0">
                    <a:pos x="3" y="0"/>
                  </a:cxn>
                </a:cxnLst>
                <a:rect l="0" t="0" r="r" b="b"/>
                <a:pathLst>
                  <a:path w="19" h="81">
                    <a:moveTo>
                      <a:pt x="3" y="0"/>
                    </a:moveTo>
                    <a:lnTo>
                      <a:pt x="19" y="1"/>
                    </a:lnTo>
                    <a:lnTo>
                      <a:pt x="16" y="81"/>
                    </a:lnTo>
                    <a:lnTo>
                      <a:pt x="0" y="80"/>
                    </a:lnTo>
                    <a:lnTo>
                      <a:pt x="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4" name="Freeform 375"/>
              <p:cNvSpPr>
                <a:spLocks/>
              </p:cNvSpPr>
              <p:nvPr/>
            </p:nvSpPr>
            <p:spPr bwMode="auto">
              <a:xfrm>
                <a:off x="4431" y="2837"/>
                <a:ext cx="10" cy="40"/>
              </a:xfrm>
              <a:custGeom>
                <a:avLst/>
                <a:gdLst/>
                <a:ahLst/>
                <a:cxnLst>
                  <a:cxn ang="0">
                    <a:pos x="5" y="0"/>
                  </a:cxn>
                  <a:cxn ang="0">
                    <a:pos x="21" y="1"/>
                  </a:cxn>
                  <a:cxn ang="0">
                    <a:pos x="15" y="80"/>
                  </a:cxn>
                  <a:cxn ang="0">
                    <a:pos x="0" y="79"/>
                  </a:cxn>
                  <a:cxn ang="0">
                    <a:pos x="5" y="0"/>
                  </a:cxn>
                </a:cxnLst>
                <a:rect l="0" t="0" r="r" b="b"/>
                <a:pathLst>
                  <a:path w="21" h="80">
                    <a:moveTo>
                      <a:pt x="5" y="0"/>
                    </a:moveTo>
                    <a:lnTo>
                      <a:pt x="21" y="1"/>
                    </a:lnTo>
                    <a:lnTo>
                      <a:pt x="15" y="80"/>
                    </a:lnTo>
                    <a:lnTo>
                      <a:pt x="0" y="79"/>
                    </a:lnTo>
                    <a:lnTo>
                      <a:pt x="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5" name="Freeform 376"/>
              <p:cNvSpPr>
                <a:spLocks/>
              </p:cNvSpPr>
              <p:nvPr/>
            </p:nvSpPr>
            <p:spPr bwMode="auto">
              <a:xfrm>
                <a:off x="4427" y="2877"/>
                <a:ext cx="12" cy="40"/>
              </a:xfrm>
              <a:custGeom>
                <a:avLst/>
                <a:gdLst/>
                <a:ahLst/>
                <a:cxnLst>
                  <a:cxn ang="0">
                    <a:pos x="7" y="0"/>
                  </a:cxn>
                  <a:cxn ang="0">
                    <a:pos x="22" y="1"/>
                  </a:cxn>
                  <a:cxn ang="0">
                    <a:pos x="15" y="81"/>
                  </a:cxn>
                  <a:cxn ang="0">
                    <a:pos x="0" y="79"/>
                  </a:cxn>
                  <a:cxn ang="0">
                    <a:pos x="7" y="0"/>
                  </a:cxn>
                </a:cxnLst>
                <a:rect l="0" t="0" r="r" b="b"/>
                <a:pathLst>
                  <a:path w="22" h="81">
                    <a:moveTo>
                      <a:pt x="7" y="0"/>
                    </a:moveTo>
                    <a:lnTo>
                      <a:pt x="22" y="1"/>
                    </a:lnTo>
                    <a:lnTo>
                      <a:pt x="15" y="81"/>
                    </a:lnTo>
                    <a:lnTo>
                      <a:pt x="0" y="79"/>
                    </a:lnTo>
                    <a:lnTo>
                      <a:pt x="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6" name="Freeform 377"/>
              <p:cNvSpPr>
                <a:spLocks/>
              </p:cNvSpPr>
              <p:nvPr/>
            </p:nvSpPr>
            <p:spPr bwMode="auto">
              <a:xfrm>
                <a:off x="4423" y="2916"/>
                <a:ext cx="12" cy="40"/>
              </a:xfrm>
              <a:custGeom>
                <a:avLst/>
                <a:gdLst/>
                <a:ahLst/>
                <a:cxnLst>
                  <a:cxn ang="0">
                    <a:pos x="9" y="0"/>
                  </a:cxn>
                  <a:cxn ang="0">
                    <a:pos x="24" y="2"/>
                  </a:cxn>
                  <a:cxn ang="0">
                    <a:pos x="16" y="80"/>
                  </a:cxn>
                  <a:cxn ang="0">
                    <a:pos x="0" y="77"/>
                  </a:cxn>
                  <a:cxn ang="0">
                    <a:pos x="9" y="0"/>
                  </a:cxn>
                </a:cxnLst>
                <a:rect l="0" t="0" r="r" b="b"/>
                <a:pathLst>
                  <a:path w="24" h="80">
                    <a:moveTo>
                      <a:pt x="9" y="0"/>
                    </a:moveTo>
                    <a:lnTo>
                      <a:pt x="24" y="2"/>
                    </a:lnTo>
                    <a:lnTo>
                      <a:pt x="16" y="80"/>
                    </a:lnTo>
                    <a:lnTo>
                      <a:pt x="0" y="77"/>
                    </a:lnTo>
                    <a:lnTo>
                      <a:pt x="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7" name="Freeform 378"/>
              <p:cNvSpPr>
                <a:spLocks/>
              </p:cNvSpPr>
              <p:nvPr/>
            </p:nvSpPr>
            <p:spPr bwMode="auto">
              <a:xfrm>
                <a:off x="4417" y="2955"/>
                <a:ext cx="14" cy="40"/>
              </a:xfrm>
              <a:custGeom>
                <a:avLst/>
                <a:gdLst/>
                <a:ahLst/>
                <a:cxnLst>
                  <a:cxn ang="0">
                    <a:pos x="11" y="0"/>
                  </a:cxn>
                  <a:cxn ang="0">
                    <a:pos x="27" y="3"/>
                  </a:cxn>
                  <a:cxn ang="0">
                    <a:pos x="15" y="80"/>
                  </a:cxn>
                  <a:cxn ang="0">
                    <a:pos x="0" y="78"/>
                  </a:cxn>
                  <a:cxn ang="0">
                    <a:pos x="11" y="0"/>
                  </a:cxn>
                </a:cxnLst>
                <a:rect l="0" t="0" r="r" b="b"/>
                <a:pathLst>
                  <a:path w="27" h="80">
                    <a:moveTo>
                      <a:pt x="11" y="0"/>
                    </a:moveTo>
                    <a:lnTo>
                      <a:pt x="27" y="3"/>
                    </a:lnTo>
                    <a:lnTo>
                      <a:pt x="15" y="80"/>
                    </a:lnTo>
                    <a:lnTo>
                      <a:pt x="0" y="78"/>
                    </a:lnTo>
                    <a:lnTo>
                      <a:pt x="1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8" name="Freeform 379"/>
              <p:cNvSpPr>
                <a:spLocks/>
              </p:cNvSpPr>
              <p:nvPr/>
            </p:nvSpPr>
            <p:spPr bwMode="auto">
              <a:xfrm>
                <a:off x="4411" y="2994"/>
                <a:ext cx="14" cy="40"/>
              </a:xfrm>
              <a:custGeom>
                <a:avLst/>
                <a:gdLst/>
                <a:ahLst/>
                <a:cxnLst>
                  <a:cxn ang="0">
                    <a:pos x="12" y="0"/>
                  </a:cxn>
                  <a:cxn ang="0">
                    <a:pos x="27" y="2"/>
                  </a:cxn>
                  <a:cxn ang="0">
                    <a:pos x="15" y="80"/>
                  </a:cxn>
                  <a:cxn ang="0">
                    <a:pos x="0" y="77"/>
                  </a:cxn>
                  <a:cxn ang="0">
                    <a:pos x="12" y="0"/>
                  </a:cxn>
                </a:cxnLst>
                <a:rect l="0" t="0" r="r" b="b"/>
                <a:pathLst>
                  <a:path w="27" h="80">
                    <a:moveTo>
                      <a:pt x="12" y="0"/>
                    </a:moveTo>
                    <a:lnTo>
                      <a:pt x="27" y="2"/>
                    </a:lnTo>
                    <a:lnTo>
                      <a:pt x="15" y="80"/>
                    </a:lnTo>
                    <a:lnTo>
                      <a:pt x="0" y="77"/>
                    </a:lnTo>
                    <a:lnTo>
                      <a:pt x="1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99" name="Freeform 380"/>
              <p:cNvSpPr>
                <a:spLocks/>
              </p:cNvSpPr>
              <p:nvPr/>
            </p:nvSpPr>
            <p:spPr bwMode="auto">
              <a:xfrm>
                <a:off x="4404" y="3032"/>
                <a:ext cx="15" cy="40"/>
              </a:xfrm>
              <a:custGeom>
                <a:avLst/>
                <a:gdLst/>
                <a:ahLst/>
                <a:cxnLst>
                  <a:cxn ang="0">
                    <a:pos x="15" y="0"/>
                  </a:cxn>
                  <a:cxn ang="0">
                    <a:pos x="30" y="3"/>
                  </a:cxn>
                  <a:cxn ang="0">
                    <a:pos x="15" y="80"/>
                  </a:cxn>
                  <a:cxn ang="0">
                    <a:pos x="0" y="77"/>
                  </a:cxn>
                  <a:cxn ang="0">
                    <a:pos x="15" y="0"/>
                  </a:cxn>
                </a:cxnLst>
                <a:rect l="0" t="0" r="r" b="b"/>
                <a:pathLst>
                  <a:path w="30" h="80">
                    <a:moveTo>
                      <a:pt x="15" y="0"/>
                    </a:moveTo>
                    <a:lnTo>
                      <a:pt x="30" y="3"/>
                    </a:lnTo>
                    <a:lnTo>
                      <a:pt x="15" y="80"/>
                    </a:lnTo>
                    <a:lnTo>
                      <a:pt x="0" y="77"/>
                    </a:lnTo>
                    <a:lnTo>
                      <a:pt x="1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0" name="Freeform 381"/>
              <p:cNvSpPr>
                <a:spLocks/>
              </p:cNvSpPr>
              <p:nvPr/>
            </p:nvSpPr>
            <p:spPr bwMode="auto">
              <a:xfrm>
                <a:off x="4396" y="3071"/>
                <a:ext cx="15" cy="39"/>
              </a:xfrm>
              <a:custGeom>
                <a:avLst/>
                <a:gdLst/>
                <a:ahLst/>
                <a:cxnLst>
                  <a:cxn ang="0">
                    <a:pos x="16" y="0"/>
                  </a:cxn>
                  <a:cxn ang="0">
                    <a:pos x="31" y="3"/>
                  </a:cxn>
                  <a:cxn ang="0">
                    <a:pos x="14" y="78"/>
                  </a:cxn>
                  <a:cxn ang="0">
                    <a:pos x="0" y="75"/>
                  </a:cxn>
                  <a:cxn ang="0">
                    <a:pos x="16" y="0"/>
                  </a:cxn>
                </a:cxnLst>
                <a:rect l="0" t="0" r="r" b="b"/>
                <a:pathLst>
                  <a:path w="31" h="78">
                    <a:moveTo>
                      <a:pt x="16" y="0"/>
                    </a:moveTo>
                    <a:lnTo>
                      <a:pt x="31" y="3"/>
                    </a:lnTo>
                    <a:lnTo>
                      <a:pt x="14" y="78"/>
                    </a:lnTo>
                    <a:lnTo>
                      <a:pt x="0" y="75"/>
                    </a:lnTo>
                    <a:lnTo>
                      <a:pt x="1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1" name="Freeform 382"/>
              <p:cNvSpPr>
                <a:spLocks/>
              </p:cNvSpPr>
              <p:nvPr/>
            </p:nvSpPr>
            <p:spPr bwMode="auto">
              <a:xfrm>
                <a:off x="4387" y="3109"/>
                <a:ext cx="16" cy="39"/>
              </a:xfrm>
              <a:custGeom>
                <a:avLst/>
                <a:gdLst/>
                <a:ahLst/>
                <a:cxnLst>
                  <a:cxn ang="0">
                    <a:pos x="18" y="0"/>
                  </a:cxn>
                  <a:cxn ang="0">
                    <a:pos x="32" y="3"/>
                  </a:cxn>
                  <a:cxn ang="0">
                    <a:pos x="14" y="79"/>
                  </a:cxn>
                  <a:cxn ang="0">
                    <a:pos x="0" y="75"/>
                  </a:cxn>
                  <a:cxn ang="0">
                    <a:pos x="18" y="0"/>
                  </a:cxn>
                </a:cxnLst>
                <a:rect l="0" t="0" r="r" b="b"/>
                <a:pathLst>
                  <a:path w="32" h="79">
                    <a:moveTo>
                      <a:pt x="18" y="0"/>
                    </a:moveTo>
                    <a:lnTo>
                      <a:pt x="32" y="3"/>
                    </a:lnTo>
                    <a:lnTo>
                      <a:pt x="14" y="79"/>
                    </a:lnTo>
                    <a:lnTo>
                      <a:pt x="0" y="75"/>
                    </a:lnTo>
                    <a:lnTo>
                      <a:pt x="1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2" name="Freeform 383"/>
              <p:cNvSpPr>
                <a:spLocks/>
              </p:cNvSpPr>
              <p:nvPr/>
            </p:nvSpPr>
            <p:spPr bwMode="auto">
              <a:xfrm>
                <a:off x="4376" y="3146"/>
                <a:ext cx="18" cy="39"/>
              </a:xfrm>
              <a:custGeom>
                <a:avLst/>
                <a:gdLst/>
                <a:ahLst/>
                <a:cxnLst>
                  <a:cxn ang="0">
                    <a:pos x="21" y="0"/>
                  </a:cxn>
                  <a:cxn ang="0">
                    <a:pos x="35" y="4"/>
                  </a:cxn>
                  <a:cxn ang="0">
                    <a:pos x="15" y="79"/>
                  </a:cxn>
                  <a:cxn ang="0">
                    <a:pos x="0" y="74"/>
                  </a:cxn>
                  <a:cxn ang="0">
                    <a:pos x="21" y="0"/>
                  </a:cxn>
                </a:cxnLst>
                <a:rect l="0" t="0" r="r" b="b"/>
                <a:pathLst>
                  <a:path w="35" h="79">
                    <a:moveTo>
                      <a:pt x="21" y="0"/>
                    </a:moveTo>
                    <a:lnTo>
                      <a:pt x="35" y="4"/>
                    </a:lnTo>
                    <a:lnTo>
                      <a:pt x="15" y="79"/>
                    </a:lnTo>
                    <a:lnTo>
                      <a:pt x="0" y="74"/>
                    </a:lnTo>
                    <a:lnTo>
                      <a:pt x="2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3" name="Freeform 384"/>
              <p:cNvSpPr>
                <a:spLocks/>
              </p:cNvSpPr>
              <p:nvPr/>
            </p:nvSpPr>
            <p:spPr bwMode="auto">
              <a:xfrm>
                <a:off x="4366" y="3183"/>
                <a:ext cx="18" cy="39"/>
              </a:xfrm>
              <a:custGeom>
                <a:avLst/>
                <a:gdLst/>
                <a:ahLst/>
                <a:cxnLst>
                  <a:cxn ang="0">
                    <a:pos x="22" y="0"/>
                  </a:cxn>
                  <a:cxn ang="0">
                    <a:pos x="37" y="5"/>
                  </a:cxn>
                  <a:cxn ang="0">
                    <a:pos x="15" y="78"/>
                  </a:cxn>
                  <a:cxn ang="0">
                    <a:pos x="0" y="73"/>
                  </a:cxn>
                  <a:cxn ang="0">
                    <a:pos x="22" y="0"/>
                  </a:cxn>
                </a:cxnLst>
                <a:rect l="0" t="0" r="r" b="b"/>
                <a:pathLst>
                  <a:path w="37" h="78">
                    <a:moveTo>
                      <a:pt x="22" y="0"/>
                    </a:moveTo>
                    <a:lnTo>
                      <a:pt x="37" y="5"/>
                    </a:lnTo>
                    <a:lnTo>
                      <a:pt x="15" y="78"/>
                    </a:lnTo>
                    <a:lnTo>
                      <a:pt x="0" y="73"/>
                    </a:lnTo>
                    <a:lnTo>
                      <a:pt x="2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4" name="Freeform 385"/>
              <p:cNvSpPr>
                <a:spLocks/>
              </p:cNvSpPr>
              <p:nvPr/>
            </p:nvSpPr>
            <p:spPr bwMode="auto">
              <a:xfrm>
                <a:off x="4354" y="3220"/>
                <a:ext cx="19" cy="39"/>
              </a:xfrm>
              <a:custGeom>
                <a:avLst/>
                <a:gdLst/>
                <a:ahLst/>
                <a:cxnLst>
                  <a:cxn ang="0">
                    <a:pos x="23" y="0"/>
                  </a:cxn>
                  <a:cxn ang="0">
                    <a:pos x="38" y="5"/>
                  </a:cxn>
                  <a:cxn ang="0">
                    <a:pos x="15" y="78"/>
                  </a:cxn>
                  <a:cxn ang="0">
                    <a:pos x="0" y="74"/>
                  </a:cxn>
                  <a:cxn ang="0">
                    <a:pos x="23" y="0"/>
                  </a:cxn>
                </a:cxnLst>
                <a:rect l="0" t="0" r="r" b="b"/>
                <a:pathLst>
                  <a:path w="38" h="78">
                    <a:moveTo>
                      <a:pt x="23" y="0"/>
                    </a:moveTo>
                    <a:lnTo>
                      <a:pt x="38" y="5"/>
                    </a:lnTo>
                    <a:lnTo>
                      <a:pt x="15" y="78"/>
                    </a:lnTo>
                    <a:lnTo>
                      <a:pt x="0" y="74"/>
                    </a:lnTo>
                    <a:lnTo>
                      <a:pt x="2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5" name="Freeform 386"/>
              <p:cNvSpPr>
                <a:spLocks/>
              </p:cNvSpPr>
              <p:nvPr/>
            </p:nvSpPr>
            <p:spPr bwMode="auto">
              <a:xfrm>
                <a:off x="4341" y="3256"/>
                <a:ext cx="20" cy="39"/>
              </a:xfrm>
              <a:custGeom>
                <a:avLst/>
                <a:gdLst/>
                <a:ahLst/>
                <a:cxnLst>
                  <a:cxn ang="0">
                    <a:pos x="25" y="0"/>
                  </a:cxn>
                  <a:cxn ang="0">
                    <a:pos x="40" y="4"/>
                  </a:cxn>
                  <a:cxn ang="0">
                    <a:pos x="14" y="76"/>
                  </a:cxn>
                  <a:cxn ang="0">
                    <a:pos x="0" y="71"/>
                  </a:cxn>
                  <a:cxn ang="0">
                    <a:pos x="25" y="0"/>
                  </a:cxn>
                </a:cxnLst>
                <a:rect l="0" t="0" r="r" b="b"/>
                <a:pathLst>
                  <a:path w="40" h="76">
                    <a:moveTo>
                      <a:pt x="25" y="0"/>
                    </a:moveTo>
                    <a:lnTo>
                      <a:pt x="40" y="4"/>
                    </a:lnTo>
                    <a:lnTo>
                      <a:pt x="14" y="76"/>
                    </a:lnTo>
                    <a:lnTo>
                      <a:pt x="0" y="71"/>
                    </a:lnTo>
                    <a:lnTo>
                      <a:pt x="2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6" name="Freeform 387"/>
              <p:cNvSpPr>
                <a:spLocks/>
              </p:cNvSpPr>
              <p:nvPr/>
            </p:nvSpPr>
            <p:spPr bwMode="auto">
              <a:xfrm>
                <a:off x="4327" y="3292"/>
                <a:ext cx="22" cy="38"/>
              </a:xfrm>
              <a:custGeom>
                <a:avLst/>
                <a:gdLst/>
                <a:ahLst/>
                <a:cxnLst>
                  <a:cxn ang="0">
                    <a:pos x="28" y="0"/>
                  </a:cxn>
                  <a:cxn ang="0">
                    <a:pos x="42" y="5"/>
                  </a:cxn>
                  <a:cxn ang="0">
                    <a:pos x="14" y="77"/>
                  </a:cxn>
                  <a:cxn ang="0">
                    <a:pos x="0" y="71"/>
                  </a:cxn>
                  <a:cxn ang="0">
                    <a:pos x="28" y="0"/>
                  </a:cxn>
                </a:cxnLst>
                <a:rect l="0" t="0" r="r" b="b"/>
                <a:pathLst>
                  <a:path w="42" h="77">
                    <a:moveTo>
                      <a:pt x="28" y="0"/>
                    </a:moveTo>
                    <a:lnTo>
                      <a:pt x="42" y="5"/>
                    </a:lnTo>
                    <a:lnTo>
                      <a:pt x="14" y="77"/>
                    </a:lnTo>
                    <a:lnTo>
                      <a:pt x="0" y="71"/>
                    </a:lnTo>
                    <a:lnTo>
                      <a:pt x="2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7" name="Freeform 388"/>
              <p:cNvSpPr>
                <a:spLocks/>
              </p:cNvSpPr>
              <p:nvPr/>
            </p:nvSpPr>
            <p:spPr bwMode="auto">
              <a:xfrm>
                <a:off x="4313" y="3328"/>
                <a:ext cx="22" cy="38"/>
              </a:xfrm>
              <a:custGeom>
                <a:avLst/>
                <a:gdLst/>
                <a:ahLst/>
                <a:cxnLst>
                  <a:cxn ang="0">
                    <a:pos x="28" y="0"/>
                  </a:cxn>
                  <a:cxn ang="0">
                    <a:pos x="42" y="6"/>
                  </a:cxn>
                  <a:cxn ang="0">
                    <a:pos x="13" y="77"/>
                  </a:cxn>
                  <a:cxn ang="0">
                    <a:pos x="0" y="70"/>
                  </a:cxn>
                  <a:cxn ang="0">
                    <a:pos x="28" y="0"/>
                  </a:cxn>
                </a:cxnLst>
                <a:rect l="0" t="0" r="r" b="b"/>
                <a:pathLst>
                  <a:path w="42" h="77">
                    <a:moveTo>
                      <a:pt x="28" y="0"/>
                    </a:moveTo>
                    <a:lnTo>
                      <a:pt x="42" y="6"/>
                    </a:lnTo>
                    <a:lnTo>
                      <a:pt x="13" y="77"/>
                    </a:lnTo>
                    <a:lnTo>
                      <a:pt x="0" y="70"/>
                    </a:lnTo>
                    <a:lnTo>
                      <a:pt x="2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8" name="Freeform 389"/>
              <p:cNvSpPr>
                <a:spLocks/>
              </p:cNvSpPr>
              <p:nvPr/>
            </p:nvSpPr>
            <p:spPr bwMode="auto">
              <a:xfrm>
                <a:off x="4298" y="3363"/>
                <a:ext cx="22" cy="37"/>
              </a:xfrm>
              <a:custGeom>
                <a:avLst/>
                <a:gdLst/>
                <a:ahLst/>
                <a:cxnLst>
                  <a:cxn ang="0">
                    <a:pos x="31" y="0"/>
                  </a:cxn>
                  <a:cxn ang="0">
                    <a:pos x="44" y="7"/>
                  </a:cxn>
                  <a:cxn ang="0">
                    <a:pos x="14" y="76"/>
                  </a:cxn>
                  <a:cxn ang="0">
                    <a:pos x="0" y="70"/>
                  </a:cxn>
                  <a:cxn ang="0">
                    <a:pos x="31" y="0"/>
                  </a:cxn>
                </a:cxnLst>
                <a:rect l="0" t="0" r="r" b="b"/>
                <a:pathLst>
                  <a:path w="44" h="76">
                    <a:moveTo>
                      <a:pt x="31" y="0"/>
                    </a:moveTo>
                    <a:lnTo>
                      <a:pt x="44" y="7"/>
                    </a:lnTo>
                    <a:lnTo>
                      <a:pt x="14" y="76"/>
                    </a:lnTo>
                    <a:lnTo>
                      <a:pt x="0" y="70"/>
                    </a:lnTo>
                    <a:lnTo>
                      <a:pt x="3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09" name="Freeform 390"/>
              <p:cNvSpPr>
                <a:spLocks/>
              </p:cNvSpPr>
              <p:nvPr/>
            </p:nvSpPr>
            <p:spPr bwMode="auto">
              <a:xfrm>
                <a:off x="4282" y="3398"/>
                <a:ext cx="23" cy="37"/>
              </a:xfrm>
              <a:custGeom>
                <a:avLst/>
                <a:gdLst/>
                <a:ahLst/>
                <a:cxnLst>
                  <a:cxn ang="0">
                    <a:pos x="31" y="0"/>
                  </a:cxn>
                  <a:cxn ang="0">
                    <a:pos x="45" y="6"/>
                  </a:cxn>
                  <a:cxn ang="0">
                    <a:pos x="13" y="75"/>
                  </a:cxn>
                  <a:cxn ang="0">
                    <a:pos x="0" y="68"/>
                  </a:cxn>
                  <a:cxn ang="0">
                    <a:pos x="31" y="0"/>
                  </a:cxn>
                </a:cxnLst>
                <a:rect l="0" t="0" r="r" b="b"/>
                <a:pathLst>
                  <a:path w="45" h="75">
                    <a:moveTo>
                      <a:pt x="31" y="0"/>
                    </a:moveTo>
                    <a:lnTo>
                      <a:pt x="45" y="6"/>
                    </a:lnTo>
                    <a:lnTo>
                      <a:pt x="13" y="75"/>
                    </a:lnTo>
                    <a:lnTo>
                      <a:pt x="0" y="68"/>
                    </a:lnTo>
                    <a:lnTo>
                      <a:pt x="3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0" name="Freeform 391"/>
              <p:cNvSpPr>
                <a:spLocks/>
              </p:cNvSpPr>
              <p:nvPr/>
            </p:nvSpPr>
            <p:spPr bwMode="auto">
              <a:xfrm>
                <a:off x="4265" y="3431"/>
                <a:ext cx="24" cy="38"/>
              </a:xfrm>
              <a:custGeom>
                <a:avLst/>
                <a:gdLst/>
                <a:ahLst/>
                <a:cxnLst>
                  <a:cxn ang="0">
                    <a:pos x="35" y="0"/>
                  </a:cxn>
                  <a:cxn ang="0">
                    <a:pos x="48" y="7"/>
                  </a:cxn>
                  <a:cxn ang="0">
                    <a:pos x="15" y="74"/>
                  </a:cxn>
                  <a:cxn ang="0">
                    <a:pos x="0" y="68"/>
                  </a:cxn>
                  <a:cxn ang="0">
                    <a:pos x="35" y="0"/>
                  </a:cxn>
                </a:cxnLst>
                <a:rect l="0" t="0" r="r" b="b"/>
                <a:pathLst>
                  <a:path w="48" h="74">
                    <a:moveTo>
                      <a:pt x="35" y="0"/>
                    </a:moveTo>
                    <a:lnTo>
                      <a:pt x="48" y="7"/>
                    </a:lnTo>
                    <a:lnTo>
                      <a:pt x="15" y="74"/>
                    </a:lnTo>
                    <a:lnTo>
                      <a:pt x="0" y="68"/>
                    </a:lnTo>
                    <a:lnTo>
                      <a:pt x="3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1" name="Freeform 392"/>
              <p:cNvSpPr>
                <a:spLocks/>
              </p:cNvSpPr>
              <p:nvPr/>
            </p:nvSpPr>
            <p:spPr bwMode="auto">
              <a:xfrm>
                <a:off x="4248" y="3465"/>
                <a:ext cx="24" cy="38"/>
              </a:xfrm>
              <a:custGeom>
                <a:avLst/>
                <a:gdLst/>
                <a:ahLst/>
                <a:cxnLst>
                  <a:cxn ang="0">
                    <a:pos x="34" y="0"/>
                  </a:cxn>
                  <a:cxn ang="0">
                    <a:pos x="49" y="6"/>
                  </a:cxn>
                  <a:cxn ang="0">
                    <a:pos x="13" y="74"/>
                  </a:cxn>
                  <a:cxn ang="0">
                    <a:pos x="0" y="66"/>
                  </a:cxn>
                  <a:cxn ang="0">
                    <a:pos x="34" y="0"/>
                  </a:cxn>
                </a:cxnLst>
                <a:rect l="0" t="0" r="r" b="b"/>
                <a:pathLst>
                  <a:path w="49" h="74">
                    <a:moveTo>
                      <a:pt x="34" y="0"/>
                    </a:moveTo>
                    <a:lnTo>
                      <a:pt x="49" y="6"/>
                    </a:lnTo>
                    <a:lnTo>
                      <a:pt x="13" y="74"/>
                    </a:lnTo>
                    <a:lnTo>
                      <a:pt x="0" y="66"/>
                    </a:lnTo>
                    <a:lnTo>
                      <a:pt x="3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2" name="Freeform 393"/>
              <p:cNvSpPr>
                <a:spLocks/>
              </p:cNvSpPr>
              <p:nvPr/>
            </p:nvSpPr>
            <p:spPr bwMode="auto">
              <a:xfrm>
                <a:off x="4230" y="3499"/>
                <a:ext cx="25" cy="36"/>
              </a:xfrm>
              <a:custGeom>
                <a:avLst/>
                <a:gdLst/>
                <a:ahLst/>
                <a:cxnLst>
                  <a:cxn ang="0">
                    <a:pos x="37" y="0"/>
                  </a:cxn>
                  <a:cxn ang="0">
                    <a:pos x="50" y="8"/>
                  </a:cxn>
                  <a:cxn ang="0">
                    <a:pos x="13" y="74"/>
                  </a:cxn>
                  <a:cxn ang="0">
                    <a:pos x="0" y="66"/>
                  </a:cxn>
                  <a:cxn ang="0">
                    <a:pos x="37" y="0"/>
                  </a:cxn>
                </a:cxnLst>
                <a:rect l="0" t="0" r="r" b="b"/>
                <a:pathLst>
                  <a:path w="50" h="74">
                    <a:moveTo>
                      <a:pt x="37" y="0"/>
                    </a:moveTo>
                    <a:lnTo>
                      <a:pt x="50" y="8"/>
                    </a:lnTo>
                    <a:lnTo>
                      <a:pt x="13" y="74"/>
                    </a:lnTo>
                    <a:lnTo>
                      <a:pt x="0" y="66"/>
                    </a:lnTo>
                    <a:lnTo>
                      <a:pt x="3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3" name="Freeform 394"/>
              <p:cNvSpPr>
                <a:spLocks/>
              </p:cNvSpPr>
              <p:nvPr/>
            </p:nvSpPr>
            <p:spPr bwMode="auto">
              <a:xfrm>
                <a:off x="4210" y="3531"/>
                <a:ext cx="26" cy="37"/>
              </a:xfrm>
              <a:custGeom>
                <a:avLst/>
                <a:gdLst/>
                <a:ahLst/>
                <a:cxnLst>
                  <a:cxn ang="0">
                    <a:pos x="39" y="0"/>
                  </a:cxn>
                  <a:cxn ang="0">
                    <a:pos x="52" y="8"/>
                  </a:cxn>
                  <a:cxn ang="0">
                    <a:pos x="14" y="72"/>
                  </a:cxn>
                  <a:cxn ang="0">
                    <a:pos x="0" y="64"/>
                  </a:cxn>
                  <a:cxn ang="0">
                    <a:pos x="39" y="0"/>
                  </a:cxn>
                </a:cxnLst>
                <a:rect l="0" t="0" r="r" b="b"/>
                <a:pathLst>
                  <a:path w="52" h="72">
                    <a:moveTo>
                      <a:pt x="39" y="0"/>
                    </a:moveTo>
                    <a:lnTo>
                      <a:pt x="52" y="8"/>
                    </a:lnTo>
                    <a:lnTo>
                      <a:pt x="14" y="72"/>
                    </a:lnTo>
                    <a:lnTo>
                      <a:pt x="0" y="64"/>
                    </a:lnTo>
                    <a:lnTo>
                      <a:pt x="3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4" name="Freeform 395"/>
              <p:cNvSpPr>
                <a:spLocks/>
              </p:cNvSpPr>
              <p:nvPr/>
            </p:nvSpPr>
            <p:spPr bwMode="auto">
              <a:xfrm>
                <a:off x="4191" y="3564"/>
                <a:ext cx="26" cy="36"/>
              </a:xfrm>
              <a:custGeom>
                <a:avLst/>
                <a:gdLst/>
                <a:ahLst/>
                <a:cxnLst>
                  <a:cxn ang="0">
                    <a:pos x="39" y="0"/>
                  </a:cxn>
                  <a:cxn ang="0">
                    <a:pos x="53" y="8"/>
                  </a:cxn>
                  <a:cxn ang="0">
                    <a:pos x="13" y="73"/>
                  </a:cxn>
                  <a:cxn ang="0">
                    <a:pos x="0" y="64"/>
                  </a:cxn>
                  <a:cxn ang="0">
                    <a:pos x="39" y="0"/>
                  </a:cxn>
                </a:cxnLst>
                <a:rect l="0" t="0" r="r" b="b"/>
                <a:pathLst>
                  <a:path w="53" h="73">
                    <a:moveTo>
                      <a:pt x="39" y="0"/>
                    </a:moveTo>
                    <a:lnTo>
                      <a:pt x="53" y="8"/>
                    </a:lnTo>
                    <a:lnTo>
                      <a:pt x="13" y="73"/>
                    </a:lnTo>
                    <a:lnTo>
                      <a:pt x="0" y="64"/>
                    </a:lnTo>
                    <a:lnTo>
                      <a:pt x="3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5" name="Freeform 396"/>
              <p:cNvSpPr>
                <a:spLocks/>
              </p:cNvSpPr>
              <p:nvPr/>
            </p:nvSpPr>
            <p:spPr bwMode="auto">
              <a:xfrm>
                <a:off x="4170" y="3595"/>
                <a:ext cx="27" cy="36"/>
              </a:xfrm>
              <a:custGeom>
                <a:avLst/>
                <a:gdLst/>
                <a:ahLst/>
                <a:cxnLst>
                  <a:cxn ang="0">
                    <a:pos x="41" y="0"/>
                  </a:cxn>
                  <a:cxn ang="0">
                    <a:pos x="54" y="9"/>
                  </a:cxn>
                  <a:cxn ang="0">
                    <a:pos x="12" y="71"/>
                  </a:cxn>
                  <a:cxn ang="0">
                    <a:pos x="0" y="63"/>
                  </a:cxn>
                  <a:cxn ang="0">
                    <a:pos x="41" y="0"/>
                  </a:cxn>
                </a:cxnLst>
                <a:rect l="0" t="0" r="r" b="b"/>
                <a:pathLst>
                  <a:path w="54" h="71">
                    <a:moveTo>
                      <a:pt x="41" y="0"/>
                    </a:moveTo>
                    <a:lnTo>
                      <a:pt x="54" y="9"/>
                    </a:lnTo>
                    <a:lnTo>
                      <a:pt x="12" y="71"/>
                    </a:lnTo>
                    <a:lnTo>
                      <a:pt x="0" y="63"/>
                    </a:lnTo>
                    <a:lnTo>
                      <a:pt x="4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6" name="Freeform 397"/>
              <p:cNvSpPr>
                <a:spLocks/>
              </p:cNvSpPr>
              <p:nvPr/>
            </p:nvSpPr>
            <p:spPr bwMode="auto">
              <a:xfrm>
                <a:off x="4148" y="3627"/>
                <a:ext cx="28" cy="35"/>
              </a:xfrm>
              <a:custGeom>
                <a:avLst/>
                <a:gdLst/>
                <a:ahLst/>
                <a:cxnLst>
                  <a:cxn ang="0">
                    <a:pos x="43" y="0"/>
                  </a:cxn>
                  <a:cxn ang="0">
                    <a:pos x="55" y="8"/>
                  </a:cxn>
                  <a:cxn ang="0">
                    <a:pos x="13" y="70"/>
                  </a:cxn>
                  <a:cxn ang="0">
                    <a:pos x="0" y="61"/>
                  </a:cxn>
                  <a:cxn ang="0">
                    <a:pos x="43" y="0"/>
                  </a:cxn>
                </a:cxnLst>
                <a:rect l="0" t="0" r="r" b="b"/>
                <a:pathLst>
                  <a:path w="55" h="70">
                    <a:moveTo>
                      <a:pt x="43" y="0"/>
                    </a:moveTo>
                    <a:lnTo>
                      <a:pt x="55" y="8"/>
                    </a:lnTo>
                    <a:lnTo>
                      <a:pt x="13" y="70"/>
                    </a:lnTo>
                    <a:lnTo>
                      <a:pt x="0" y="61"/>
                    </a:lnTo>
                    <a:lnTo>
                      <a:pt x="4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7" name="Freeform 398"/>
              <p:cNvSpPr>
                <a:spLocks/>
              </p:cNvSpPr>
              <p:nvPr/>
            </p:nvSpPr>
            <p:spPr bwMode="auto">
              <a:xfrm>
                <a:off x="4127" y="3658"/>
                <a:ext cx="28" cy="35"/>
              </a:xfrm>
              <a:custGeom>
                <a:avLst/>
                <a:gdLst/>
                <a:ahLst/>
                <a:cxnLst>
                  <a:cxn ang="0">
                    <a:pos x="44" y="0"/>
                  </a:cxn>
                  <a:cxn ang="0">
                    <a:pos x="57" y="9"/>
                  </a:cxn>
                  <a:cxn ang="0">
                    <a:pos x="13" y="70"/>
                  </a:cxn>
                  <a:cxn ang="0">
                    <a:pos x="0" y="60"/>
                  </a:cxn>
                  <a:cxn ang="0">
                    <a:pos x="44" y="0"/>
                  </a:cxn>
                </a:cxnLst>
                <a:rect l="0" t="0" r="r" b="b"/>
                <a:pathLst>
                  <a:path w="57" h="70">
                    <a:moveTo>
                      <a:pt x="44" y="0"/>
                    </a:moveTo>
                    <a:lnTo>
                      <a:pt x="57" y="9"/>
                    </a:lnTo>
                    <a:lnTo>
                      <a:pt x="13" y="70"/>
                    </a:lnTo>
                    <a:lnTo>
                      <a:pt x="0" y="60"/>
                    </a:lnTo>
                    <a:lnTo>
                      <a:pt x="4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8" name="Freeform 399"/>
              <p:cNvSpPr>
                <a:spLocks/>
              </p:cNvSpPr>
              <p:nvPr/>
            </p:nvSpPr>
            <p:spPr bwMode="auto">
              <a:xfrm>
                <a:off x="4104" y="3688"/>
                <a:ext cx="29" cy="34"/>
              </a:xfrm>
              <a:custGeom>
                <a:avLst/>
                <a:gdLst/>
                <a:ahLst/>
                <a:cxnLst>
                  <a:cxn ang="0">
                    <a:pos x="45" y="0"/>
                  </a:cxn>
                  <a:cxn ang="0">
                    <a:pos x="58" y="10"/>
                  </a:cxn>
                  <a:cxn ang="0">
                    <a:pos x="12" y="69"/>
                  </a:cxn>
                  <a:cxn ang="0">
                    <a:pos x="0" y="60"/>
                  </a:cxn>
                  <a:cxn ang="0">
                    <a:pos x="45" y="0"/>
                  </a:cxn>
                </a:cxnLst>
                <a:rect l="0" t="0" r="r" b="b"/>
                <a:pathLst>
                  <a:path w="58" h="69">
                    <a:moveTo>
                      <a:pt x="45" y="0"/>
                    </a:moveTo>
                    <a:lnTo>
                      <a:pt x="58" y="10"/>
                    </a:lnTo>
                    <a:lnTo>
                      <a:pt x="12" y="69"/>
                    </a:lnTo>
                    <a:lnTo>
                      <a:pt x="0" y="60"/>
                    </a:lnTo>
                    <a:lnTo>
                      <a:pt x="4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19" name="Freeform 400"/>
              <p:cNvSpPr>
                <a:spLocks/>
              </p:cNvSpPr>
              <p:nvPr/>
            </p:nvSpPr>
            <p:spPr bwMode="auto">
              <a:xfrm>
                <a:off x="4081" y="3718"/>
                <a:ext cx="29" cy="34"/>
              </a:xfrm>
              <a:custGeom>
                <a:avLst/>
                <a:gdLst/>
                <a:ahLst/>
                <a:cxnLst>
                  <a:cxn ang="0">
                    <a:pos x="47" y="0"/>
                  </a:cxn>
                  <a:cxn ang="0">
                    <a:pos x="59" y="9"/>
                  </a:cxn>
                  <a:cxn ang="0">
                    <a:pos x="11" y="68"/>
                  </a:cxn>
                  <a:cxn ang="0">
                    <a:pos x="0" y="58"/>
                  </a:cxn>
                  <a:cxn ang="0">
                    <a:pos x="47" y="0"/>
                  </a:cxn>
                </a:cxnLst>
                <a:rect l="0" t="0" r="r" b="b"/>
                <a:pathLst>
                  <a:path w="59" h="68">
                    <a:moveTo>
                      <a:pt x="47" y="0"/>
                    </a:moveTo>
                    <a:lnTo>
                      <a:pt x="59" y="9"/>
                    </a:lnTo>
                    <a:lnTo>
                      <a:pt x="11" y="68"/>
                    </a:lnTo>
                    <a:lnTo>
                      <a:pt x="0" y="58"/>
                    </a:lnTo>
                    <a:lnTo>
                      <a:pt x="4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0" name="Freeform 401"/>
              <p:cNvSpPr>
                <a:spLocks/>
              </p:cNvSpPr>
              <p:nvPr/>
            </p:nvSpPr>
            <p:spPr bwMode="auto">
              <a:xfrm>
                <a:off x="4056" y="3747"/>
                <a:ext cx="30" cy="33"/>
              </a:xfrm>
              <a:custGeom>
                <a:avLst/>
                <a:gdLst/>
                <a:ahLst/>
                <a:cxnLst>
                  <a:cxn ang="0">
                    <a:pos x="49" y="0"/>
                  </a:cxn>
                  <a:cxn ang="0">
                    <a:pos x="60" y="10"/>
                  </a:cxn>
                  <a:cxn ang="0">
                    <a:pos x="13" y="68"/>
                  </a:cxn>
                  <a:cxn ang="0">
                    <a:pos x="0" y="57"/>
                  </a:cxn>
                  <a:cxn ang="0">
                    <a:pos x="49" y="0"/>
                  </a:cxn>
                </a:cxnLst>
                <a:rect l="0" t="0" r="r" b="b"/>
                <a:pathLst>
                  <a:path w="60" h="68">
                    <a:moveTo>
                      <a:pt x="49" y="0"/>
                    </a:moveTo>
                    <a:lnTo>
                      <a:pt x="60" y="10"/>
                    </a:lnTo>
                    <a:lnTo>
                      <a:pt x="13" y="68"/>
                    </a:lnTo>
                    <a:lnTo>
                      <a:pt x="0" y="57"/>
                    </a:lnTo>
                    <a:lnTo>
                      <a:pt x="4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1" name="Freeform 402"/>
              <p:cNvSpPr>
                <a:spLocks/>
              </p:cNvSpPr>
              <p:nvPr/>
            </p:nvSpPr>
            <p:spPr bwMode="auto">
              <a:xfrm>
                <a:off x="4032" y="3775"/>
                <a:ext cx="30" cy="33"/>
              </a:xfrm>
              <a:custGeom>
                <a:avLst/>
                <a:gdLst/>
                <a:ahLst/>
                <a:cxnLst>
                  <a:cxn ang="0">
                    <a:pos x="49" y="0"/>
                  </a:cxn>
                  <a:cxn ang="0">
                    <a:pos x="62" y="11"/>
                  </a:cxn>
                  <a:cxn ang="0">
                    <a:pos x="11" y="66"/>
                  </a:cxn>
                  <a:cxn ang="0">
                    <a:pos x="0" y="56"/>
                  </a:cxn>
                  <a:cxn ang="0">
                    <a:pos x="49" y="0"/>
                  </a:cxn>
                </a:cxnLst>
                <a:rect l="0" t="0" r="r" b="b"/>
                <a:pathLst>
                  <a:path w="62" h="66">
                    <a:moveTo>
                      <a:pt x="49" y="0"/>
                    </a:moveTo>
                    <a:lnTo>
                      <a:pt x="62" y="11"/>
                    </a:lnTo>
                    <a:lnTo>
                      <a:pt x="11" y="66"/>
                    </a:lnTo>
                    <a:lnTo>
                      <a:pt x="0" y="56"/>
                    </a:lnTo>
                    <a:lnTo>
                      <a:pt x="4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2" name="Freeform 403"/>
              <p:cNvSpPr>
                <a:spLocks/>
              </p:cNvSpPr>
              <p:nvPr/>
            </p:nvSpPr>
            <p:spPr bwMode="auto">
              <a:xfrm>
                <a:off x="4006" y="3803"/>
                <a:ext cx="31" cy="32"/>
              </a:xfrm>
              <a:custGeom>
                <a:avLst/>
                <a:gdLst/>
                <a:ahLst/>
                <a:cxnLst>
                  <a:cxn ang="0">
                    <a:pos x="51" y="0"/>
                  </a:cxn>
                  <a:cxn ang="0">
                    <a:pos x="62" y="10"/>
                  </a:cxn>
                  <a:cxn ang="0">
                    <a:pos x="11" y="65"/>
                  </a:cxn>
                  <a:cxn ang="0">
                    <a:pos x="0" y="55"/>
                  </a:cxn>
                  <a:cxn ang="0">
                    <a:pos x="51" y="0"/>
                  </a:cxn>
                </a:cxnLst>
                <a:rect l="0" t="0" r="r" b="b"/>
                <a:pathLst>
                  <a:path w="62" h="65">
                    <a:moveTo>
                      <a:pt x="51" y="0"/>
                    </a:moveTo>
                    <a:lnTo>
                      <a:pt x="62" y="10"/>
                    </a:lnTo>
                    <a:lnTo>
                      <a:pt x="11" y="65"/>
                    </a:lnTo>
                    <a:lnTo>
                      <a:pt x="0" y="55"/>
                    </a:lnTo>
                    <a:lnTo>
                      <a:pt x="5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3" name="Freeform 404"/>
              <p:cNvSpPr>
                <a:spLocks/>
              </p:cNvSpPr>
              <p:nvPr/>
            </p:nvSpPr>
            <p:spPr bwMode="auto">
              <a:xfrm>
                <a:off x="3980" y="3830"/>
                <a:ext cx="32" cy="33"/>
              </a:xfrm>
              <a:custGeom>
                <a:avLst/>
                <a:gdLst/>
                <a:ahLst/>
                <a:cxnLst>
                  <a:cxn ang="0">
                    <a:pos x="52" y="0"/>
                  </a:cxn>
                  <a:cxn ang="0">
                    <a:pos x="63" y="10"/>
                  </a:cxn>
                  <a:cxn ang="0">
                    <a:pos x="11" y="64"/>
                  </a:cxn>
                  <a:cxn ang="0">
                    <a:pos x="0" y="53"/>
                  </a:cxn>
                  <a:cxn ang="0">
                    <a:pos x="52" y="0"/>
                  </a:cxn>
                </a:cxnLst>
                <a:rect l="0" t="0" r="r" b="b"/>
                <a:pathLst>
                  <a:path w="63" h="64">
                    <a:moveTo>
                      <a:pt x="52" y="0"/>
                    </a:moveTo>
                    <a:lnTo>
                      <a:pt x="63" y="10"/>
                    </a:lnTo>
                    <a:lnTo>
                      <a:pt x="11" y="64"/>
                    </a:lnTo>
                    <a:lnTo>
                      <a:pt x="0" y="53"/>
                    </a:lnTo>
                    <a:lnTo>
                      <a:pt x="5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4" name="Freeform 405"/>
              <p:cNvSpPr>
                <a:spLocks/>
              </p:cNvSpPr>
              <p:nvPr/>
            </p:nvSpPr>
            <p:spPr bwMode="auto">
              <a:xfrm>
                <a:off x="3953" y="3857"/>
                <a:ext cx="33" cy="32"/>
              </a:xfrm>
              <a:custGeom>
                <a:avLst/>
                <a:gdLst/>
                <a:ahLst/>
                <a:cxnLst>
                  <a:cxn ang="0">
                    <a:pos x="53" y="0"/>
                  </a:cxn>
                  <a:cxn ang="0">
                    <a:pos x="64" y="11"/>
                  </a:cxn>
                  <a:cxn ang="0">
                    <a:pos x="10" y="64"/>
                  </a:cxn>
                  <a:cxn ang="0">
                    <a:pos x="0" y="52"/>
                  </a:cxn>
                  <a:cxn ang="0">
                    <a:pos x="53" y="0"/>
                  </a:cxn>
                </a:cxnLst>
                <a:rect l="0" t="0" r="r" b="b"/>
                <a:pathLst>
                  <a:path w="64" h="64">
                    <a:moveTo>
                      <a:pt x="53" y="0"/>
                    </a:moveTo>
                    <a:lnTo>
                      <a:pt x="64" y="11"/>
                    </a:lnTo>
                    <a:lnTo>
                      <a:pt x="10" y="64"/>
                    </a:lnTo>
                    <a:lnTo>
                      <a:pt x="0" y="52"/>
                    </a:lnTo>
                    <a:lnTo>
                      <a:pt x="5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5" name="Freeform 406"/>
              <p:cNvSpPr>
                <a:spLocks/>
              </p:cNvSpPr>
              <p:nvPr/>
            </p:nvSpPr>
            <p:spPr bwMode="auto">
              <a:xfrm>
                <a:off x="3926" y="3883"/>
                <a:ext cx="32" cy="31"/>
              </a:xfrm>
              <a:custGeom>
                <a:avLst/>
                <a:gdLst/>
                <a:ahLst/>
                <a:cxnLst>
                  <a:cxn ang="0">
                    <a:pos x="55" y="0"/>
                  </a:cxn>
                  <a:cxn ang="0">
                    <a:pos x="65" y="12"/>
                  </a:cxn>
                  <a:cxn ang="0">
                    <a:pos x="10" y="63"/>
                  </a:cxn>
                  <a:cxn ang="0">
                    <a:pos x="0" y="52"/>
                  </a:cxn>
                  <a:cxn ang="0">
                    <a:pos x="55" y="0"/>
                  </a:cxn>
                </a:cxnLst>
                <a:rect l="0" t="0" r="r" b="b"/>
                <a:pathLst>
                  <a:path w="65" h="63">
                    <a:moveTo>
                      <a:pt x="55" y="0"/>
                    </a:moveTo>
                    <a:lnTo>
                      <a:pt x="65" y="12"/>
                    </a:lnTo>
                    <a:lnTo>
                      <a:pt x="10" y="63"/>
                    </a:lnTo>
                    <a:lnTo>
                      <a:pt x="0" y="52"/>
                    </a:lnTo>
                    <a:lnTo>
                      <a:pt x="5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6" name="Freeform 407"/>
              <p:cNvSpPr>
                <a:spLocks/>
              </p:cNvSpPr>
              <p:nvPr/>
            </p:nvSpPr>
            <p:spPr bwMode="auto">
              <a:xfrm>
                <a:off x="3898" y="3909"/>
                <a:ext cx="33" cy="30"/>
              </a:xfrm>
              <a:custGeom>
                <a:avLst/>
                <a:gdLst/>
                <a:ahLst/>
                <a:cxnLst>
                  <a:cxn ang="0">
                    <a:pos x="55" y="0"/>
                  </a:cxn>
                  <a:cxn ang="0">
                    <a:pos x="65" y="11"/>
                  </a:cxn>
                  <a:cxn ang="0">
                    <a:pos x="10" y="61"/>
                  </a:cxn>
                  <a:cxn ang="0">
                    <a:pos x="0" y="48"/>
                  </a:cxn>
                  <a:cxn ang="0">
                    <a:pos x="55" y="0"/>
                  </a:cxn>
                </a:cxnLst>
                <a:rect l="0" t="0" r="r" b="b"/>
                <a:pathLst>
                  <a:path w="65" h="61">
                    <a:moveTo>
                      <a:pt x="55" y="0"/>
                    </a:moveTo>
                    <a:lnTo>
                      <a:pt x="65" y="11"/>
                    </a:lnTo>
                    <a:lnTo>
                      <a:pt x="10" y="61"/>
                    </a:lnTo>
                    <a:lnTo>
                      <a:pt x="0" y="48"/>
                    </a:lnTo>
                    <a:lnTo>
                      <a:pt x="5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7" name="Freeform 408"/>
              <p:cNvSpPr>
                <a:spLocks/>
              </p:cNvSpPr>
              <p:nvPr/>
            </p:nvSpPr>
            <p:spPr bwMode="auto">
              <a:xfrm>
                <a:off x="3869" y="3933"/>
                <a:ext cx="34" cy="30"/>
              </a:xfrm>
              <a:custGeom>
                <a:avLst/>
                <a:gdLst/>
                <a:ahLst/>
                <a:cxnLst>
                  <a:cxn ang="0">
                    <a:pos x="58" y="0"/>
                  </a:cxn>
                  <a:cxn ang="0">
                    <a:pos x="68" y="13"/>
                  </a:cxn>
                  <a:cxn ang="0">
                    <a:pos x="10" y="60"/>
                  </a:cxn>
                  <a:cxn ang="0">
                    <a:pos x="0" y="48"/>
                  </a:cxn>
                  <a:cxn ang="0">
                    <a:pos x="58" y="0"/>
                  </a:cxn>
                </a:cxnLst>
                <a:rect l="0" t="0" r="r" b="b"/>
                <a:pathLst>
                  <a:path w="68" h="60">
                    <a:moveTo>
                      <a:pt x="58" y="0"/>
                    </a:moveTo>
                    <a:lnTo>
                      <a:pt x="68" y="13"/>
                    </a:lnTo>
                    <a:lnTo>
                      <a:pt x="10" y="60"/>
                    </a:lnTo>
                    <a:lnTo>
                      <a:pt x="0" y="48"/>
                    </a:lnTo>
                    <a:lnTo>
                      <a:pt x="5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8" name="Freeform 409"/>
              <p:cNvSpPr>
                <a:spLocks/>
              </p:cNvSpPr>
              <p:nvPr/>
            </p:nvSpPr>
            <p:spPr bwMode="auto">
              <a:xfrm>
                <a:off x="3840" y="3957"/>
                <a:ext cx="34" cy="30"/>
              </a:xfrm>
              <a:custGeom>
                <a:avLst/>
                <a:gdLst/>
                <a:ahLst/>
                <a:cxnLst>
                  <a:cxn ang="0">
                    <a:pos x="58" y="0"/>
                  </a:cxn>
                  <a:cxn ang="0">
                    <a:pos x="68" y="12"/>
                  </a:cxn>
                  <a:cxn ang="0">
                    <a:pos x="9" y="60"/>
                  </a:cxn>
                  <a:cxn ang="0">
                    <a:pos x="0" y="48"/>
                  </a:cxn>
                  <a:cxn ang="0">
                    <a:pos x="58" y="0"/>
                  </a:cxn>
                </a:cxnLst>
                <a:rect l="0" t="0" r="r" b="b"/>
                <a:pathLst>
                  <a:path w="68" h="60">
                    <a:moveTo>
                      <a:pt x="58" y="0"/>
                    </a:moveTo>
                    <a:lnTo>
                      <a:pt x="68" y="12"/>
                    </a:lnTo>
                    <a:lnTo>
                      <a:pt x="9" y="60"/>
                    </a:lnTo>
                    <a:lnTo>
                      <a:pt x="0" y="48"/>
                    </a:lnTo>
                    <a:lnTo>
                      <a:pt x="5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29" name="Freeform 410"/>
              <p:cNvSpPr>
                <a:spLocks/>
              </p:cNvSpPr>
              <p:nvPr/>
            </p:nvSpPr>
            <p:spPr bwMode="auto">
              <a:xfrm>
                <a:off x="3810" y="3981"/>
                <a:ext cx="35" cy="29"/>
              </a:xfrm>
              <a:custGeom>
                <a:avLst/>
                <a:gdLst/>
                <a:ahLst/>
                <a:cxnLst>
                  <a:cxn ang="0">
                    <a:pos x="60" y="0"/>
                  </a:cxn>
                  <a:cxn ang="0">
                    <a:pos x="69" y="12"/>
                  </a:cxn>
                  <a:cxn ang="0">
                    <a:pos x="10" y="58"/>
                  </a:cxn>
                  <a:cxn ang="0">
                    <a:pos x="0" y="46"/>
                  </a:cxn>
                  <a:cxn ang="0">
                    <a:pos x="60" y="0"/>
                  </a:cxn>
                </a:cxnLst>
                <a:rect l="0" t="0" r="r" b="b"/>
                <a:pathLst>
                  <a:path w="69" h="58">
                    <a:moveTo>
                      <a:pt x="60" y="0"/>
                    </a:moveTo>
                    <a:lnTo>
                      <a:pt x="69" y="12"/>
                    </a:lnTo>
                    <a:lnTo>
                      <a:pt x="10" y="58"/>
                    </a:lnTo>
                    <a:lnTo>
                      <a:pt x="0" y="46"/>
                    </a:lnTo>
                    <a:lnTo>
                      <a:pt x="6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0" name="Freeform 411"/>
              <p:cNvSpPr>
                <a:spLocks/>
              </p:cNvSpPr>
              <p:nvPr/>
            </p:nvSpPr>
            <p:spPr bwMode="auto">
              <a:xfrm>
                <a:off x="3780" y="4004"/>
                <a:ext cx="35" cy="28"/>
              </a:xfrm>
              <a:custGeom>
                <a:avLst/>
                <a:gdLst/>
                <a:ahLst/>
                <a:cxnLst>
                  <a:cxn ang="0">
                    <a:pos x="60" y="0"/>
                  </a:cxn>
                  <a:cxn ang="0">
                    <a:pos x="70" y="12"/>
                  </a:cxn>
                  <a:cxn ang="0">
                    <a:pos x="9" y="56"/>
                  </a:cxn>
                  <a:cxn ang="0">
                    <a:pos x="0" y="43"/>
                  </a:cxn>
                  <a:cxn ang="0">
                    <a:pos x="60" y="0"/>
                  </a:cxn>
                </a:cxnLst>
                <a:rect l="0" t="0" r="r" b="b"/>
                <a:pathLst>
                  <a:path w="70" h="56">
                    <a:moveTo>
                      <a:pt x="60" y="0"/>
                    </a:moveTo>
                    <a:lnTo>
                      <a:pt x="70" y="12"/>
                    </a:lnTo>
                    <a:lnTo>
                      <a:pt x="9" y="56"/>
                    </a:lnTo>
                    <a:lnTo>
                      <a:pt x="0" y="43"/>
                    </a:lnTo>
                    <a:lnTo>
                      <a:pt x="6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1" name="Freeform 412"/>
              <p:cNvSpPr>
                <a:spLocks/>
              </p:cNvSpPr>
              <p:nvPr/>
            </p:nvSpPr>
            <p:spPr bwMode="auto">
              <a:xfrm>
                <a:off x="3750" y="4025"/>
                <a:ext cx="35" cy="28"/>
              </a:xfrm>
              <a:custGeom>
                <a:avLst/>
                <a:gdLst/>
                <a:ahLst/>
                <a:cxnLst>
                  <a:cxn ang="0">
                    <a:pos x="61" y="0"/>
                  </a:cxn>
                  <a:cxn ang="0">
                    <a:pos x="70" y="13"/>
                  </a:cxn>
                  <a:cxn ang="0">
                    <a:pos x="9" y="56"/>
                  </a:cxn>
                  <a:cxn ang="0">
                    <a:pos x="0" y="43"/>
                  </a:cxn>
                  <a:cxn ang="0">
                    <a:pos x="61" y="0"/>
                  </a:cxn>
                </a:cxnLst>
                <a:rect l="0" t="0" r="r" b="b"/>
                <a:pathLst>
                  <a:path w="70" h="56">
                    <a:moveTo>
                      <a:pt x="61" y="0"/>
                    </a:moveTo>
                    <a:lnTo>
                      <a:pt x="70" y="13"/>
                    </a:lnTo>
                    <a:lnTo>
                      <a:pt x="9" y="56"/>
                    </a:lnTo>
                    <a:lnTo>
                      <a:pt x="0" y="43"/>
                    </a:lnTo>
                    <a:lnTo>
                      <a:pt x="6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2" name="Freeform 413"/>
              <p:cNvSpPr>
                <a:spLocks/>
              </p:cNvSpPr>
              <p:nvPr/>
            </p:nvSpPr>
            <p:spPr bwMode="auto">
              <a:xfrm>
                <a:off x="3718" y="4047"/>
                <a:ext cx="36" cy="27"/>
              </a:xfrm>
              <a:custGeom>
                <a:avLst/>
                <a:gdLst/>
                <a:ahLst/>
                <a:cxnLst>
                  <a:cxn ang="0">
                    <a:pos x="64" y="0"/>
                  </a:cxn>
                  <a:cxn ang="0">
                    <a:pos x="73" y="13"/>
                  </a:cxn>
                  <a:cxn ang="0">
                    <a:pos x="9" y="54"/>
                  </a:cxn>
                  <a:cxn ang="0">
                    <a:pos x="0" y="41"/>
                  </a:cxn>
                  <a:cxn ang="0">
                    <a:pos x="64" y="0"/>
                  </a:cxn>
                </a:cxnLst>
                <a:rect l="0" t="0" r="r" b="b"/>
                <a:pathLst>
                  <a:path w="73" h="54">
                    <a:moveTo>
                      <a:pt x="64" y="0"/>
                    </a:moveTo>
                    <a:lnTo>
                      <a:pt x="73" y="13"/>
                    </a:lnTo>
                    <a:lnTo>
                      <a:pt x="9" y="54"/>
                    </a:lnTo>
                    <a:lnTo>
                      <a:pt x="0" y="41"/>
                    </a:lnTo>
                    <a:lnTo>
                      <a:pt x="6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3" name="Freeform 414"/>
              <p:cNvSpPr>
                <a:spLocks/>
              </p:cNvSpPr>
              <p:nvPr/>
            </p:nvSpPr>
            <p:spPr bwMode="auto">
              <a:xfrm>
                <a:off x="3687" y="4068"/>
                <a:ext cx="36" cy="26"/>
              </a:xfrm>
              <a:custGeom>
                <a:avLst/>
                <a:gdLst/>
                <a:ahLst/>
                <a:cxnLst>
                  <a:cxn ang="0">
                    <a:pos x="63" y="0"/>
                  </a:cxn>
                  <a:cxn ang="0">
                    <a:pos x="72" y="13"/>
                  </a:cxn>
                  <a:cxn ang="0">
                    <a:pos x="8" y="53"/>
                  </a:cxn>
                  <a:cxn ang="0">
                    <a:pos x="0" y="39"/>
                  </a:cxn>
                  <a:cxn ang="0">
                    <a:pos x="63" y="0"/>
                  </a:cxn>
                </a:cxnLst>
                <a:rect l="0" t="0" r="r" b="b"/>
                <a:pathLst>
                  <a:path w="72" h="53">
                    <a:moveTo>
                      <a:pt x="63" y="0"/>
                    </a:moveTo>
                    <a:lnTo>
                      <a:pt x="72" y="13"/>
                    </a:lnTo>
                    <a:lnTo>
                      <a:pt x="8" y="53"/>
                    </a:lnTo>
                    <a:lnTo>
                      <a:pt x="0" y="39"/>
                    </a:lnTo>
                    <a:lnTo>
                      <a:pt x="6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4" name="Freeform 415"/>
              <p:cNvSpPr>
                <a:spLocks/>
              </p:cNvSpPr>
              <p:nvPr/>
            </p:nvSpPr>
            <p:spPr bwMode="auto">
              <a:xfrm>
                <a:off x="3654" y="4087"/>
                <a:ext cx="36" cy="26"/>
              </a:xfrm>
              <a:custGeom>
                <a:avLst/>
                <a:gdLst/>
                <a:ahLst/>
                <a:cxnLst>
                  <a:cxn ang="0">
                    <a:pos x="64" y="0"/>
                  </a:cxn>
                  <a:cxn ang="0">
                    <a:pos x="72" y="14"/>
                  </a:cxn>
                  <a:cxn ang="0">
                    <a:pos x="7" y="53"/>
                  </a:cxn>
                  <a:cxn ang="0">
                    <a:pos x="0" y="39"/>
                  </a:cxn>
                  <a:cxn ang="0">
                    <a:pos x="64" y="0"/>
                  </a:cxn>
                </a:cxnLst>
                <a:rect l="0" t="0" r="r" b="b"/>
                <a:pathLst>
                  <a:path w="72" h="53">
                    <a:moveTo>
                      <a:pt x="64" y="0"/>
                    </a:moveTo>
                    <a:lnTo>
                      <a:pt x="72" y="14"/>
                    </a:lnTo>
                    <a:lnTo>
                      <a:pt x="7" y="53"/>
                    </a:lnTo>
                    <a:lnTo>
                      <a:pt x="0" y="39"/>
                    </a:lnTo>
                    <a:lnTo>
                      <a:pt x="6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5" name="Freeform 416"/>
              <p:cNvSpPr>
                <a:spLocks/>
              </p:cNvSpPr>
              <p:nvPr/>
            </p:nvSpPr>
            <p:spPr bwMode="auto">
              <a:xfrm>
                <a:off x="3621" y="4107"/>
                <a:ext cx="37" cy="25"/>
              </a:xfrm>
              <a:custGeom>
                <a:avLst/>
                <a:gdLst/>
                <a:ahLst/>
                <a:cxnLst>
                  <a:cxn ang="0">
                    <a:pos x="66" y="0"/>
                  </a:cxn>
                  <a:cxn ang="0">
                    <a:pos x="73" y="14"/>
                  </a:cxn>
                  <a:cxn ang="0">
                    <a:pos x="8" y="50"/>
                  </a:cxn>
                  <a:cxn ang="0">
                    <a:pos x="0" y="37"/>
                  </a:cxn>
                  <a:cxn ang="0">
                    <a:pos x="66" y="0"/>
                  </a:cxn>
                </a:cxnLst>
                <a:rect l="0" t="0" r="r" b="b"/>
                <a:pathLst>
                  <a:path w="73" h="50">
                    <a:moveTo>
                      <a:pt x="66" y="0"/>
                    </a:moveTo>
                    <a:lnTo>
                      <a:pt x="73" y="14"/>
                    </a:lnTo>
                    <a:lnTo>
                      <a:pt x="8" y="50"/>
                    </a:lnTo>
                    <a:lnTo>
                      <a:pt x="0" y="37"/>
                    </a:lnTo>
                    <a:lnTo>
                      <a:pt x="6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6" name="Freeform 417"/>
              <p:cNvSpPr>
                <a:spLocks/>
              </p:cNvSpPr>
              <p:nvPr/>
            </p:nvSpPr>
            <p:spPr bwMode="auto">
              <a:xfrm>
                <a:off x="3588" y="4125"/>
                <a:ext cx="37" cy="24"/>
              </a:xfrm>
              <a:custGeom>
                <a:avLst/>
                <a:gdLst/>
                <a:ahLst/>
                <a:cxnLst>
                  <a:cxn ang="0">
                    <a:pos x="67" y="0"/>
                  </a:cxn>
                  <a:cxn ang="0">
                    <a:pos x="75" y="13"/>
                  </a:cxn>
                  <a:cxn ang="0">
                    <a:pos x="7" y="49"/>
                  </a:cxn>
                  <a:cxn ang="0">
                    <a:pos x="0" y="34"/>
                  </a:cxn>
                  <a:cxn ang="0">
                    <a:pos x="67" y="0"/>
                  </a:cxn>
                </a:cxnLst>
                <a:rect l="0" t="0" r="r" b="b"/>
                <a:pathLst>
                  <a:path w="75" h="49">
                    <a:moveTo>
                      <a:pt x="67" y="0"/>
                    </a:moveTo>
                    <a:lnTo>
                      <a:pt x="75" y="13"/>
                    </a:lnTo>
                    <a:lnTo>
                      <a:pt x="7" y="49"/>
                    </a:lnTo>
                    <a:lnTo>
                      <a:pt x="0" y="34"/>
                    </a:lnTo>
                    <a:lnTo>
                      <a:pt x="6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7" name="Freeform 418"/>
              <p:cNvSpPr>
                <a:spLocks/>
              </p:cNvSpPr>
              <p:nvPr/>
            </p:nvSpPr>
            <p:spPr bwMode="auto">
              <a:xfrm>
                <a:off x="3554" y="4142"/>
                <a:ext cx="37" cy="24"/>
              </a:xfrm>
              <a:custGeom>
                <a:avLst/>
                <a:gdLst/>
                <a:ahLst/>
                <a:cxnLst>
                  <a:cxn ang="0">
                    <a:pos x="68" y="0"/>
                  </a:cxn>
                  <a:cxn ang="0">
                    <a:pos x="75" y="15"/>
                  </a:cxn>
                  <a:cxn ang="0">
                    <a:pos x="7" y="48"/>
                  </a:cxn>
                  <a:cxn ang="0">
                    <a:pos x="0" y="35"/>
                  </a:cxn>
                  <a:cxn ang="0">
                    <a:pos x="68" y="0"/>
                  </a:cxn>
                </a:cxnLst>
                <a:rect l="0" t="0" r="r" b="b"/>
                <a:pathLst>
                  <a:path w="75" h="48">
                    <a:moveTo>
                      <a:pt x="68" y="0"/>
                    </a:moveTo>
                    <a:lnTo>
                      <a:pt x="75" y="15"/>
                    </a:lnTo>
                    <a:lnTo>
                      <a:pt x="7" y="48"/>
                    </a:lnTo>
                    <a:lnTo>
                      <a:pt x="0" y="35"/>
                    </a:lnTo>
                    <a:lnTo>
                      <a:pt x="68"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8" name="Freeform 419"/>
              <p:cNvSpPr>
                <a:spLocks/>
              </p:cNvSpPr>
              <p:nvPr/>
            </p:nvSpPr>
            <p:spPr bwMode="auto">
              <a:xfrm>
                <a:off x="3520" y="4159"/>
                <a:ext cx="38" cy="23"/>
              </a:xfrm>
              <a:custGeom>
                <a:avLst/>
                <a:gdLst/>
                <a:ahLst/>
                <a:cxnLst>
                  <a:cxn ang="0">
                    <a:pos x="67" y="0"/>
                  </a:cxn>
                  <a:cxn ang="0">
                    <a:pos x="74" y="13"/>
                  </a:cxn>
                  <a:cxn ang="0">
                    <a:pos x="6" y="45"/>
                  </a:cxn>
                  <a:cxn ang="0">
                    <a:pos x="0" y="31"/>
                  </a:cxn>
                  <a:cxn ang="0">
                    <a:pos x="67" y="0"/>
                  </a:cxn>
                </a:cxnLst>
                <a:rect l="0" t="0" r="r" b="b"/>
                <a:pathLst>
                  <a:path w="74" h="45">
                    <a:moveTo>
                      <a:pt x="67" y="0"/>
                    </a:moveTo>
                    <a:lnTo>
                      <a:pt x="74" y="13"/>
                    </a:lnTo>
                    <a:lnTo>
                      <a:pt x="6" y="45"/>
                    </a:lnTo>
                    <a:lnTo>
                      <a:pt x="0" y="31"/>
                    </a:lnTo>
                    <a:lnTo>
                      <a:pt x="6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39" name="Freeform 420"/>
              <p:cNvSpPr>
                <a:spLocks/>
              </p:cNvSpPr>
              <p:nvPr/>
            </p:nvSpPr>
            <p:spPr bwMode="auto">
              <a:xfrm>
                <a:off x="3485" y="4175"/>
                <a:ext cx="39" cy="22"/>
              </a:xfrm>
              <a:custGeom>
                <a:avLst/>
                <a:gdLst/>
                <a:ahLst/>
                <a:cxnLst>
                  <a:cxn ang="0">
                    <a:pos x="70" y="0"/>
                  </a:cxn>
                  <a:cxn ang="0">
                    <a:pos x="76" y="14"/>
                  </a:cxn>
                  <a:cxn ang="0">
                    <a:pos x="6" y="44"/>
                  </a:cxn>
                  <a:cxn ang="0">
                    <a:pos x="0" y="31"/>
                  </a:cxn>
                  <a:cxn ang="0">
                    <a:pos x="70" y="0"/>
                  </a:cxn>
                </a:cxnLst>
                <a:rect l="0" t="0" r="r" b="b"/>
                <a:pathLst>
                  <a:path w="76" h="44">
                    <a:moveTo>
                      <a:pt x="70" y="0"/>
                    </a:moveTo>
                    <a:lnTo>
                      <a:pt x="76" y="14"/>
                    </a:lnTo>
                    <a:lnTo>
                      <a:pt x="6" y="44"/>
                    </a:lnTo>
                    <a:lnTo>
                      <a:pt x="0" y="31"/>
                    </a:lnTo>
                    <a:lnTo>
                      <a:pt x="7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0" name="Freeform 421"/>
              <p:cNvSpPr>
                <a:spLocks/>
              </p:cNvSpPr>
              <p:nvPr/>
            </p:nvSpPr>
            <p:spPr bwMode="auto">
              <a:xfrm>
                <a:off x="3450" y="4191"/>
                <a:ext cx="39" cy="21"/>
              </a:xfrm>
              <a:custGeom>
                <a:avLst/>
                <a:gdLst/>
                <a:ahLst/>
                <a:cxnLst>
                  <a:cxn ang="0">
                    <a:pos x="70" y="0"/>
                  </a:cxn>
                  <a:cxn ang="0">
                    <a:pos x="76" y="13"/>
                  </a:cxn>
                  <a:cxn ang="0">
                    <a:pos x="5" y="42"/>
                  </a:cxn>
                  <a:cxn ang="0">
                    <a:pos x="0" y="28"/>
                  </a:cxn>
                  <a:cxn ang="0">
                    <a:pos x="70" y="0"/>
                  </a:cxn>
                </a:cxnLst>
                <a:rect l="0" t="0" r="r" b="b"/>
                <a:pathLst>
                  <a:path w="76" h="42">
                    <a:moveTo>
                      <a:pt x="70" y="0"/>
                    </a:moveTo>
                    <a:lnTo>
                      <a:pt x="76" y="13"/>
                    </a:lnTo>
                    <a:lnTo>
                      <a:pt x="5" y="42"/>
                    </a:lnTo>
                    <a:lnTo>
                      <a:pt x="0" y="28"/>
                    </a:lnTo>
                    <a:lnTo>
                      <a:pt x="7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1" name="Freeform 422"/>
              <p:cNvSpPr>
                <a:spLocks/>
              </p:cNvSpPr>
              <p:nvPr/>
            </p:nvSpPr>
            <p:spPr bwMode="auto">
              <a:xfrm>
                <a:off x="3415" y="4204"/>
                <a:ext cx="38" cy="22"/>
              </a:xfrm>
              <a:custGeom>
                <a:avLst/>
                <a:gdLst/>
                <a:ahLst/>
                <a:cxnLst>
                  <a:cxn ang="0">
                    <a:pos x="72" y="0"/>
                  </a:cxn>
                  <a:cxn ang="0">
                    <a:pos x="77" y="14"/>
                  </a:cxn>
                  <a:cxn ang="0">
                    <a:pos x="6" y="42"/>
                  </a:cxn>
                  <a:cxn ang="0">
                    <a:pos x="0" y="28"/>
                  </a:cxn>
                  <a:cxn ang="0">
                    <a:pos x="72" y="0"/>
                  </a:cxn>
                </a:cxnLst>
                <a:rect l="0" t="0" r="r" b="b"/>
                <a:pathLst>
                  <a:path w="77" h="42">
                    <a:moveTo>
                      <a:pt x="72" y="0"/>
                    </a:moveTo>
                    <a:lnTo>
                      <a:pt x="77" y="14"/>
                    </a:lnTo>
                    <a:lnTo>
                      <a:pt x="6" y="42"/>
                    </a:lnTo>
                    <a:lnTo>
                      <a:pt x="0" y="28"/>
                    </a:lnTo>
                    <a:lnTo>
                      <a:pt x="72"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2" name="Freeform 423"/>
              <p:cNvSpPr>
                <a:spLocks/>
              </p:cNvSpPr>
              <p:nvPr/>
            </p:nvSpPr>
            <p:spPr bwMode="auto">
              <a:xfrm>
                <a:off x="3379" y="4218"/>
                <a:ext cx="38" cy="20"/>
              </a:xfrm>
              <a:custGeom>
                <a:avLst/>
                <a:gdLst/>
                <a:ahLst/>
                <a:cxnLst>
                  <a:cxn ang="0">
                    <a:pos x="71" y="0"/>
                  </a:cxn>
                  <a:cxn ang="0">
                    <a:pos x="77" y="14"/>
                  </a:cxn>
                  <a:cxn ang="0">
                    <a:pos x="5" y="40"/>
                  </a:cxn>
                  <a:cxn ang="0">
                    <a:pos x="0" y="24"/>
                  </a:cxn>
                  <a:cxn ang="0">
                    <a:pos x="71" y="0"/>
                  </a:cxn>
                </a:cxnLst>
                <a:rect l="0" t="0" r="r" b="b"/>
                <a:pathLst>
                  <a:path w="77" h="40">
                    <a:moveTo>
                      <a:pt x="71" y="0"/>
                    </a:moveTo>
                    <a:lnTo>
                      <a:pt x="77" y="14"/>
                    </a:lnTo>
                    <a:lnTo>
                      <a:pt x="5" y="40"/>
                    </a:lnTo>
                    <a:lnTo>
                      <a:pt x="0" y="24"/>
                    </a:lnTo>
                    <a:lnTo>
                      <a:pt x="71"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3" name="Freeform 424"/>
              <p:cNvSpPr>
                <a:spLocks/>
              </p:cNvSpPr>
              <p:nvPr/>
            </p:nvSpPr>
            <p:spPr bwMode="auto">
              <a:xfrm>
                <a:off x="3342" y="4231"/>
                <a:ext cx="39" cy="19"/>
              </a:xfrm>
              <a:custGeom>
                <a:avLst/>
                <a:gdLst/>
                <a:ahLst/>
                <a:cxnLst>
                  <a:cxn ang="0">
                    <a:pos x="73" y="0"/>
                  </a:cxn>
                  <a:cxn ang="0">
                    <a:pos x="78" y="16"/>
                  </a:cxn>
                  <a:cxn ang="0">
                    <a:pos x="4" y="39"/>
                  </a:cxn>
                  <a:cxn ang="0">
                    <a:pos x="0" y="25"/>
                  </a:cxn>
                  <a:cxn ang="0">
                    <a:pos x="73" y="0"/>
                  </a:cxn>
                </a:cxnLst>
                <a:rect l="0" t="0" r="r" b="b"/>
                <a:pathLst>
                  <a:path w="78" h="39">
                    <a:moveTo>
                      <a:pt x="73" y="0"/>
                    </a:moveTo>
                    <a:lnTo>
                      <a:pt x="78" y="16"/>
                    </a:lnTo>
                    <a:lnTo>
                      <a:pt x="4" y="39"/>
                    </a:lnTo>
                    <a:lnTo>
                      <a:pt x="0" y="25"/>
                    </a:lnTo>
                    <a:lnTo>
                      <a:pt x="7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4" name="Freeform 425"/>
              <p:cNvSpPr>
                <a:spLocks/>
              </p:cNvSpPr>
              <p:nvPr/>
            </p:nvSpPr>
            <p:spPr bwMode="auto">
              <a:xfrm>
                <a:off x="3306" y="4243"/>
                <a:ext cx="39" cy="18"/>
              </a:xfrm>
              <a:custGeom>
                <a:avLst/>
                <a:gdLst/>
                <a:ahLst/>
                <a:cxnLst>
                  <a:cxn ang="0">
                    <a:pos x="73" y="0"/>
                  </a:cxn>
                  <a:cxn ang="0">
                    <a:pos x="77" y="14"/>
                  </a:cxn>
                  <a:cxn ang="0">
                    <a:pos x="4" y="36"/>
                  </a:cxn>
                  <a:cxn ang="0">
                    <a:pos x="0" y="21"/>
                  </a:cxn>
                  <a:cxn ang="0">
                    <a:pos x="73" y="0"/>
                  </a:cxn>
                </a:cxnLst>
                <a:rect l="0" t="0" r="r" b="b"/>
                <a:pathLst>
                  <a:path w="77" h="36">
                    <a:moveTo>
                      <a:pt x="73" y="0"/>
                    </a:moveTo>
                    <a:lnTo>
                      <a:pt x="77" y="14"/>
                    </a:lnTo>
                    <a:lnTo>
                      <a:pt x="4" y="36"/>
                    </a:lnTo>
                    <a:lnTo>
                      <a:pt x="0" y="21"/>
                    </a:lnTo>
                    <a:lnTo>
                      <a:pt x="73"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5" name="Freeform 426"/>
              <p:cNvSpPr>
                <a:spLocks/>
              </p:cNvSpPr>
              <p:nvPr/>
            </p:nvSpPr>
            <p:spPr bwMode="auto">
              <a:xfrm>
                <a:off x="3269" y="4253"/>
                <a:ext cx="39" cy="18"/>
              </a:xfrm>
              <a:custGeom>
                <a:avLst/>
                <a:gdLst/>
                <a:ahLst/>
                <a:cxnLst>
                  <a:cxn ang="0">
                    <a:pos x="74" y="0"/>
                  </a:cxn>
                  <a:cxn ang="0">
                    <a:pos x="78" y="15"/>
                  </a:cxn>
                  <a:cxn ang="0">
                    <a:pos x="4" y="35"/>
                  </a:cxn>
                  <a:cxn ang="0">
                    <a:pos x="0" y="20"/>
                  </a:cxn>
                  <a:cxn ang="0">
                    <a:pos x="74" y="0"/>
                  </a:cxn>
                </a:cxnLst>
                <a:rect l="0" t="0" r="r" b="b"/>
                <a:pathLst>
                  <a:path w="78" h="35">
                    <a:moveTo>
                      <a:pt x="74" y="0"/>
                    </a:moveTo>
                    <a:lnTo>
                      <a:pt x="78" y="15"/>
                    </a:lnTo>
                    <a:lnTo>
                      <a:pt x="4" y="35"/>
                    </a:lnTo>
                    <a:lnTo>
                      <a:pt x="0" y="20"/>
                    </a:lnTo>
                    <a:lnTo>
                      <a:pt x="74"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6" name="Freeform 427"/>
              <p:cNvSpPr>
                <a:spLocks/>
              </p:cNvSpPr>
              <p:nvPr/>
            </p:nvSpPr>
            <p:spPr bwMode="auto">
              <a:xfrm>
                <a:off x="3231" y="4263"/>
                <a:ext cx="40" cy="17"/>
              </a:xfrm>
              <a:custGeom>
                <a:avLst/>
                <a:gdLst/>
                <a:ahLst/>
                <a:cxnLst>
                  <a:cxn ang="0">
                    <a:pos x="75" y="0"/>
                  </a:cxn>
                  <a:cxn ang="0">
                    <a:pos x="79" y="15"/>
                  </a:cxn>
                  <a:cxn ang="0">
                    <a:pos x="3" y="33"/>
                  </a:cxn>
                  <a:cxn ang="0">
                    <a:pos x="0" y="19"/>
                  </a:cxn>
                  <a:cxn ang="0">
                    <a:pos x="75" y="0"/>
                  </a:cxn>
                </a:cxnLst>
                <a:rect l="0" t="0" r="r" b="b"/>
                <a:pathLst>
                  <a:path w="79" h="33">
                    <a:moveTo>
                      <a:pt x="75" y="0"/>
                    </a:moveTo>
                    <a:lnTo>
                      <a:pt x="79" y="15"/>
                    </a:lnTo>
                    <a:lnTo>
                      <a:pt x="3" y="33"/>
                    </a:lnTo>
                    <a:lnTo>
                      <a:pt x="0" y="19"/>
                    </a:lnTo>
                    <a:lnTo>
                      <a:pt x="75"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7" name="Freeform 428"/>
              <p:cNvSpPr>
                <a:spLocks/>
              </p:cNvSpPr>
              <p:nvPr/>
            </p:nvSpPr>
            <p:spPr bwMode="auto">
              <a:xfrm>
                <a:off x="3193" y="4273"/>
                <a:ext cx="40" cy="15"/>
              </a:xfrm>
              <a:custGeom>
                <a:avLst/>
                <a:gdLst/>
                <a:ahLst/>
                <a:cxnLst>
                  <a:cxn ang="0">
                    <a:pos x="76" y="0"/>
                  </a:cxn>
                  <a:cxn ang="0">
                    <a:pos x="79" y="14"/>
                  </a:cxn>
                  <a:cxn ang="0">
                    <a:pos x="3" y="31"/>
                  </a:cxn>
                  <a:cxn ang="0">
                    <a:pos x="0" y="16"/>
                  </a:cxn>
                  <a:cxn ang="0">
                    <a:pos x="76" y="0"/>
                  </a:cxn>
                </a:cxnLst>
                <a:rect l="0" t="0" r="r" b="b"/>
                <a:pathLst>
                  <a:path w="79" h="31">
                    <a:moveTo>
                      <a:pt x="76" y="0"/>
                    </a:moveTo>
                    <a:lnTo>
                      <a:pt x="79" y="14"/>
                    </a:lnTo>
                    <a:lnTo>
                      <a:pt x="3" y="31"/>
                    </a:lnTo>
                    <a:lnTo>
                      <a:pt x="0" y="16"/>
                    </a:lnTo>
                    <a:lnTo>
                      <a:pt x="7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8" name="Freeform 429"/>
              <p:cNvSpPr>
                <a:spLocks/>
              </p:cNvSpPr>
              <p:nvPr/>
            </p:nvSpPr>
            <p:spPr bwMode="auto">
              <a:xfrm>
                <a:off x="3155" y="4281"/>
                <a:ext cx="40" cy="15"/>
              </a:xfrm>
              <a:custGeom>
                <a:avLst/>
                <a:gdLst/>
                <a:ahLst/>
                <a:cxnLst>
                  <a:cxn ang="0">
                    <a:pos x="77" y="0"/>
                  </a:cxn>
                  <a:cxn ang="0">
                    <a:pos x="80" y="15"/>
                  </a:cxn>
                  <a:cxn ang="0">
                    <a:pos x="4" y="29"/>
                  </a:cxn>
                  <a:cxn ang="0">
                    <a:pos x="0" y="15"/>
                  </a:cxn>
                  <a:cxn ang="0">
                    <a:pos x="77" y="0"/>
                  </a:cxn>
                </a:cxnLst>
                <a:rect l="0" t="0" r="r" b="b"/>
                <a:pathLst>
                  <a:path w="80" h="29">
                    <a:moveTo>
                      <a:pt x="77" y="0"/>
                    </a:moveTo>
                    <a:lnTo>
                      <a:pt x="80" y="15"/>
                    </a:lnTo>
                    <a:lnTo>
                      <a:pt x="4" y="29"/>
                    </a:lnTo>
                    <a:lnTo>
                      <a:pt x="0" y="15"/>
                    </a:lnTo>
                    <a:lnTo>
                      <a:pt x="7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49" name="Freeform 430"/>
              <p:cNvSpPr>
                <a:spLocks/>
              </p:cNvSpPr>
              <p:nvPr/>
            </p:nvSpPr>
            <p:spPr bwMode="auto">
              <a:xfrm>
                <a:off x="3117" y="4288"/>
                <a:ext cx="40" cy="14"/>
              </a:xfrm>
              <a:custGeom>
                <a:avLst/>
                <a:gdLst/>
                <a:ahLst/>
                <a:cxnLst>
                  <a:cxn ang="0">
                    <a:pos x="76" y="0"/>
                  </a:cxn>
                  <a:cxn ang="0">
                    <a:pos x="80" y="14"/>
                  </a:cxn>
                  <a:cxn ang="0">
                    <a:pos x="2" y="27"/>
                  </a:cxn>
                  <a:cxn ang="0">
                    <a:pos x="0" y="12"/>
                  </a:cxn>
                  <a:cxn ang="0">
                    <a:pos x="76" y="0"/>
                  </a:cxn>
                </a:cxnLst>
                <a:rect l="0" t="0" r="r" b="b"/>
                <a:pathLst>
                  <a:path w="80" h="27">
                    <a:moveTo>
                      <a:pt x="76" y="0"/>
                    </a:moveTo>
                    <a:lnTo>
                      <a:pt x="80" y="14"/>
                    </a:lnTo>
                    <a:lnTo>
                      <a:pt x="2" y="27"/>
                    </a:lnTo>
                    <a:lnTo>
                      <a:pt x="0" y="12"/>
                    </a:lnTo>
                    <a:lnTo>
                      <a:pt x="76"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0" name="Freeform 431"/>
              <p:cNvSpPr>
                <a:spLocks/>
              </p:cNvSpPr>
              <p:nvPr/>
            </p:nvSpPr>
            <p:spPr bwMode="auto">
              <a:xfrm>
                <a:off x="3078" y="4294"/>
                <a:ext cx="40" cy="14"/>
              </a:xfrm>
              <a:custGeom>
                <a:avLst/>
                <a:gdLst/>
                <a:ahLst/>
                <a:cxnLst>
                  <a:cxn ang="0">
                    <a:pos x="77" y="0"/>
                  </a:cxn>
                  <a:cxn ang="0">
                    <a:pos x="79" y="15"/>
                  </a:cxn>
                  <a:cxn ang="0">
                    <a:pos x="1" y="27"/>
                  </a:cxn>
                  <a:cxn ang="0">
                    <a:pos x="0" y="11"/>
                  </a:cxn>
                  <a:cxn ang="0">
                    <a:pos x="77" y="0"/>
                  </a:cxn>
                </a:cxnLst>
                <a:rect l="0" t="0" r="r" b="b"/>
                <a:pathLst>
                  <a:path w="79" h="27">
                    <a:moveTo>
                      <a:pt x="77" y="0"/>
                    </a:moveTo>
                    <a:lnTo>
                      <a:pt x="79" y="15"/>
                    </a:lnTo>
                    <a:lnTo>
                      <a:pt x="1" y="27"/>
                    </a:lnTo>
                    <a:lnTo>
                      <a:pt x="0" y="11"/>
                    </a:lnTo>
                    <a:lnTo>
                      <a:pt x="77"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1" name="Freeform 432"/>
              <p:cNvSpPr>
                <a:spLocks/>
              </p:cNvSpPr>
              <p:nvPr/>
            </p:nvSpPr>
            <p:spPr bwMode="auto">
              <a:xfrm>
                <a:off x="3039" y="4300"/>
                <a:ext cx="40" cy="12"/>
              </a:xfrm>
              <a:custGeom>
                <a:avLst/>
                <a:gdLst/>
                <a:ahLst/>
                <a:cxnLst>
                  <a:cxn ang="0">
                    <a:pos x="79" y="0"/>
                  </a:cxn>
                  <a:cxn ang="0">
                    <a:pos x="80" y="16"/>
                  </a:cxn>
                  <a:cxn ang="0">
                    <a:pos x="2" y="24"/>
                  </a:cxn>
                  <a:cxn ang="0">
                    <a:pos x="0" y="9"/>
                  </a:cxn>
                  <a:cxn ang="0">
                    <a:pos x="79" y="0"/>
                  </a:cxn>
                </a:cxnLst>
                <a:rect l="0" t="0" r="r" b="b"/>
                <a:pathLst>
                  <a:path w="80" h="24">
                    <a:moveTo>
                      <a:pt x="79" y="0"/>
                    </a:moveTo>
                    <a:lnTo>
                      <a:pt x="80" y="16"/>
                    </a:lnTo>
                    <a:lnTo>
                      <a:pt x="2" y="24"/>
                    </a:lnTo>
                    <a:lnTo>
                      <a:pt x="0" y="9"/>
                    </a:lnTo>
                    <a:lnTo>
                      <a:pt x="7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2" name="Freeform 433"/>
              <p:cNvSpPr>
                <a:spLocks/>
              </p:cNvSpPr>
              <p:nvPr/>
            </p:nvSpPr>
            <p:spPr bwMode="auto">
              <a:xfrm>
                <a:off x="3000" y="4304"/>
                <a:ext cx="40" cy="12"/>
              </a:xfrm>
              <a:custGeom>
                <a:avLst/>
                <a:gdLst/>
                <a:ahLst/>
                <a:cxnLst>
                  <a:cxn ang="0">
                    <a:pos x="79" y="0"/>
                  </a:cxn>
                  <a:cxn ang="0">
                    <a:pos x="81" y="15"/>
                  </a:cxn>
                  <a:cxn ang="0">
                    <a:pos x="1" y="22"/>
                  </a:cxn>
                  <a:cxn ang="0">
                    <a:pos x="0" y="7"/>
                  </a:cxn>
                  <a:cxn ang="0">
                    <a:pos x="79" y="0"/>
                  </a:cxn>
                </a:cxnLst>
                <a:rect l="0" t="0" r="r" b="b"/>
                <a:pathLst>
                  <a:path w="81" h="22">
                    <a:moveTo>
                      <a:pt x="79" y="0"/>
                    </a:moveTo>
                    <a:lnTo>
                      <a:pt x="81" y="15"/>
                    </a:lnTo>
                    <a:lnTo>
                      <a:pt x="1" y="22"/>
                    </a:lnTo>
                    <a:lnTo>
                      <a:pt x="0" y="7"/>
                    </a:lnTo>
                    <a:lnTo>
                      <a:pt x="7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3" name="Freeform 434"/>
              <p:cNvSpPr>
                <a:spLocks/>
              </p:cNvSpPr>
              <p:nvPr/>
            </p:nvSpPr>
            <p:spPr bwMode="auto">
              <a:xfrm>
                <a:off x="2960" y="4308"/>
                <a:ext cx="40" cy="10"/>
              </a:xfrm>
              <a:custGeom>
                <a:avLst/>
                <a:gdLst/>
                <a:ahLst/>
                <a:cxnLst>
                  <a:cxn ang="0">
                    <a:pos x="79" y="0"/>
                  </a:cxn>
                  <a:cxn ang="0">
                    <a:pos x="80" y="15"/>
                  </a:cxn>
                  <a:cxn ang="0">
                    <a:pos x="1" y="21"/>
                  </a:cxn>
                  <a:cxn ang="0">
                    <a:pos x="0" y="5"/>
                  </a:cxn>
                  <a:cxn ang="0">
                    <a:pos x="79" y="0"/>
                  </a:cxn>
                </a:cxnLst>
                <a:rect l="0" t="0" r="r" b="b"/>
                <a:pathLst>
                  <a:path w="80" h="21">
                    <a:moveTo>
                      <a:pt x="79" y="0"/>
                    </a:moveTo>
                    <a:lnTo>
                      <a:pt x="80" y="15"/>
                    </a:lnTo>
                    <a:lnTo>
                      <a:pt x="1" y="21"/>
                    </a:lnTo>
                    <a:lnTo>
                      <a:pt x="0" y="5"/>
                    </a:lnTo>
                    <a:lnTo>
                      <a:pt x="79"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4" name="Freeform 435"/>
              <p:cNvSpPr>
                <a:spLocks/>
              </p:cNvSpPr>
              <p:nvPr/>
            </p:nvSpPr>
            <p:spPr bwMode="auto">
              <a:xfrm>
                <a:off x="2920" y="4311"/>
                <a:ext cx="41" cy="9"/>
              </a:xfrm>
              <a:custGeom>
                <a:avLst/>
                <a:gdLst/>
                <a:ahLst/>
                <a:cxnLst>
                  <a:cxn ang="0">
                    <a:pos x="80" y="0"/>
                  </a:cxn>
                  <a:cxn ang="0">
                    <a:pos x="81" y="16"/>
                  </a:cxn>
                  <a:cxn ang="0">
                    <a:pos x="1" y="19"/>
                  </a:cxn>
                  <a:cxn ang="0">
                    <a:pos x="0" y="3"/>
                  </a:cxn>
                  <a:cxn ang="0">
                    <a:pos x="80" y="0"/>
                  </a:cxn>
                </a:cxnLst>
                <a:rect l="0" t="0" r="r" b="b"/>
                <a:pathLst>
                  <a:path w="81" h="19">
                    <a:moveTo>
                      <a:pt x="80" y="0"/>
                    </a:moveTo>
                    <a:lnTo>
                      <a:pt x="81" y="16"/>
                    </a:lnTo>
                    <a:lnTo>
                      <a:pt x="1" y="19"/>
                    </a:lnTo>
                    <a:lnTo>
                      <a:pt x="0" y="3"/>
                    </a:lnTo>
                    <a:lnTo>
                      <a:pt x="8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5" name="Freeform 436"/>
              <p:cNvSpPr>
                <a:spLocks/>
              </p:cNvSpPr>
              <p:nvPr/>
            </p:nvSpPr>
            <p:spPr bwMode="auto">
              <a:xfrm>
                <a:off x="2880" y="4312"/>
                <a:ext cx="41" cy="8"/>
              </a:xfrm>
              <a:custGeom>
                <a:avLst/>
                <a:gdLst/>
                <a:ahLst/>
                <a:cxnLst>
                  <a:cxn ang="0">
                    <a:pos x="80" y="0"/>
                  </a:cxn>
                  <a:cxn ang="0">
                    <a:pos x="81" y="16"/>
                  </a:cxn>
                  <a:cxn ang="0">
                    <a:pos x="0" y="16"/>
                  </a:cxn>
                  <a:cxn ang="0">
                    <a:pos x="0" y="2"/>
                  </a:cxn>
                  <a:cxn ang="0">
                    <a:pos x="80" y="0"/>
                  </a:cxn>
                </a:cxnLst>
                <a:rect l="0" t="0" r="r" b="b"/>
                <a:pathLst>
                  <a:path w="81" h="16">
                    <a:moveTo>
                      <a:pt x="80" y="0"/>
                    </a:moveTo>
                    <a:lnTo>
                      <a:pt x="81" y="16"/>
                    </a:lnTo>
                    <a:lnTo>
                      <a:pt x="0" y="16"/>
                    </a:lnTo>
                    <a:lnTo>
                      <a:pt x="0" y="2"/>
                    </a:lnTo>
                    <a:lnTo>
                      <a:pt x="80" y="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6" name="Freeform 437"/>
              <p:cNvSpPr>
                <a:spLocks/>
              </p:cNvSpPr>
              <p:nvPr/>
            </p:nvSpPr>
            <p:spPr bwMode="auto">
              <a:xfrm>
                <a:off x="2840" y="4312"/>
                <a:ext cx="40" cy="8"/>
              </a:xfrm>
              <a:custGeom>
                <a:avLst/>
                <a:gdLst/>
                <a:ahLst/>
                <a:cxnLst>
                  <a:cxn ang="0">
                    <a:pos x="80" y="2"/>
                  </a:cxn>
                  <a:cxn ang="0">
                    <a:pos x="80" y="16"/>
                  </a:cxn>
                  <a:cxn ang="0">
                    <a:pos x="0" y="16"/>
                  </a:cxn>
                  <a:cxn ang="0">
                    <a:pos x="0" y="0"/>
                  </a:cxn>
                  <a:cxn ang="0">
                    <a:pos x="80" y="2"/>
                  </a:cxn>
                </a:cxnLst>
                <a:rect l="0" t="0" r="r" b="b"/>
                <a:pathLst>
                  <a:path w="80" h="16">
                    <a:moveTo>
                      <a:pt x="80" y="2"/>
                    </a:moveTo>
                    <a:lnTo>
                      <a:pt x="80" y="16"/>
                    </a:lnTo>
                    <a:lnTo>
                      <a:pt x="0" y="16"/>
                    </a:lnTo>
                    <a:lnTo>
                      <a:pt x="0" y="0"/>
                    </a:lnTo>
                    <a:lnTo>
                      <a:pt x="80" y="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7" name="Freeform 438"/>
              <p:cNvSpPr>
                <a:spLocks/>
              </p:cNvSpPr>
              <p:nvPr/>
            </p:nvSpPr>
            <p:spPr bwMode="auto">
              <a:xfrm>
                <a:off x="2799" y="4311"/>
                <a:ext cx="41" cy="9"/>
              </a:xfrm>
              <a:custGeom>
                <a:avLst/>
                <a:gdLst/>
                <a:ahLst/>
                <a:cxnLst>
                  <a:cxn ang="0">
                    <a:pos x="81" y="3"/>
                  </a:cxn>
                  <a:cxn ang="0">
                    <a:pos x="81" y="19"/>
                  </a:cxn>
                  <a:cxn ang="0">
                    <a:pos x="0" y="16"/>
                  </a:cxn>
                  <a:cxn ang="0">
                    <a:pos x="1" y="0"/>
                  </a:cxn>
                  <a:cxn ang="0">
                    <a:pos x="81" y="3"/>
                  </a:cxn>
                </a:cxnLst>
                <a:rect l="0" t="0" r="r" b="b"/>
                <a:pathLst>
                  <a:path w="81" h="19">
                    <a:moveTo>
                      <a:pt x="81" y="3"/>
                    </a:moveTo>
                    <a:lnTo>
                      <a:pt x="81" y="19"/>
                    </a:lnTo>
                    <a:lnTo>
                      <a:pt x="0" y="16"/>
                    </a:lnTo>
                    <a:lnTo>
                      <a:pt x="1" y="0"/>
                    </a:lnTo>
                    <a:lnTo>
                      <a:pt x="81" y="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8" name="Freeform 439"/>
              <p:cNvSpPr>
                <a:spLocks/>
              </p:cNvSpPr>
              <p:nvPr/>
            </p:nvSpPr>
            <p:spPr bwMode="auto">
              <a:xfrm>
                <a:off x="2760" y="4308"/>
                <a:ext cx="40" cy="10"/>
              </a:xfrm>
              <a:custGeom>
                <a:avLst/>
                <a:gdLst/>
                <a:ahLst/>
                <a:cxnLst>
                  <a:cxn ang="0">
                    <a:pos x="80" y="5"/>
                  </a:cxn>
                  <a:cxn ang="0">
                    <a:pos x="79" y="21"/>
                  </a:cxn>
                  <a:cxn ang="0">
                    <a:pos x="0" y="15"/>
                  </a:cxn>
                  <a:cxn ang="0">
                    <a:pos x="1" y="0"/>
                  </a:cxn>
                  <a:cxn ang="0">
                    <a:pos x="80" y="5"/>
                  </a:cxn>
                </a:cxnLst>
                <a:rect l="0" t="0" r="r" b="b"/>
                <a:pathLst>
                  <a:path w="80" h="21">
                    <a:moveTo>
                      <a:pt x="80" y="5"/>
                    </a:moveTo>
                    <a:lnTo>
                      <a:pt x="79" y="21"/>
                    </a:lnTo>
                    <a:lnTo>
                      <a:pt x="0" y="15"/>
                    </a:lnTo>
                    <a:lnTo>
                      <a:pt x="1" y="0"/>
                    </a:lnTo>
                    <a:lnTo>
                      <a:pt x="80" y="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59" name="Freeform 440"/>
              <p:cNvSpPr>
                <a:spLocks/>
              </p:cNvSpPr>
              <p:nvPr/>
            </p:nvSpPr>
            <p:spPr bwMode="auto">
              <a:xfrm>
                <a:off x="2720" y="4304"/>
                <a:ext cx="40" cy="12"/>
              </a:xfrm>
              <a:custGeom>
                <a:avLst/>
                <a:gdLst/>
                <a:ahLst/>
                <a:cxnLst>
                  <a:cxn ang="0">
                    <a:pos x="80" y="7"/>
                  </a:cxn>
                  <a:cxn ang="0">
                    <a:pos x="79" y="22"/>
                  </a:cxn>
                  <a:cxn ang="0">
                    <a:pos x="0" y="15"/>
                  </a:cxn>
                  <a:cxn ang="0">
                    <a:pos x="1" y="0"/>
                  </a:cxn>
                  <a:cxn ang="0">
                    <a:pos x="80" y="7"/>
                  </a:cxn>
                </a:cxnLst>
                <a:rect l="0" t="0" r="r" b="b"/>
                <a:pathLst>
                  <a:path w="80" h="22">
                    <a:moveTo>
                      <a:pt x="80" y="7"/>
                    </a:moveTo>
                    <a:lnTo>
                      <a:pt x="79" y="22"/>
                    </a:lnTo>
                    <a:lnTo>
                      <a:pt x="0" y="15"/>
                    </a:lnTo>
                    <a:lnTo>
                      <a:pt x="1" y="0"/>
                    </a:lnTo>
                    <a:lnTo>
                      <a:pt x="80" y="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0" name="Freeform 441"/>
              <p:cNvSpPr>
                <a:spLocks/>
              </p:cNvSpPr>
              <p:nvPr/>
            </p:nvSpPr>
            <p:spPr bwMode="auto">
              <a:xfrm>
                <a:off x="2681" y="4300"/>
                <a:ext cx="40" cy="12"/>
              </a:xfrm>
              <a:custGeom>
                <a:avLst/>
                <a:gdLst/>
                <a:ahLst/>
                <a:cxnLst>
                  <a:cxn ang="0">
                    <a:pos x="80" y="9"/>
                  </a:cxn>
                  <a:cxn ang="0">
                    <a:pos x="79" y="24"/>
                  </a:cxn>
                  <a:cxn ang="0">
                    <a:pos x="0" y="16"/>
                  </a:cxn>
                  <a:cxn ang="0">
                    <a:pos x="2" y="0"/>
                  </a:cxn>
                  <a:cxn ang="0">
                    <a:pos x="80" y="9"/>
                  </a:cxn>
                </a:cxnLst>
                <a:rect l="0" t="0" r="r" b="b"/>
                <a:pathLst>
                  <a:path w="80" h="24">
                    <a:moveTo>
                      <a:pt x="80" y="9"/>
                    </a:moveTo>
                    <a:lnTo>
                      <a:pt x="79" y="24"/>
                    </a:lnTo>
                    <a:lnTo>
                      <a:pt x="0" y="16"/>
                    </a:lnTo>
                    <a:lnTo>
                      <a:pt x="2" y="0"/>
                    </a:lnTo>
                    <a:lnTo>
                      <a:pt x="80" y="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1" name="Freeform 442"/>
              <p:cNvSpPr>
                <a:spLocks/>
              </p:cNvSpPr>
              <p:nvPr/>
            </p:nvSpPr>
            <p:spPr bwMode="auto">
              <a:xfrm>
                <a:off x="2642" y="4294"/>
                <a:ext cx="40" cy="14"/>
              </a:xfrm>
              <a:custGeom>
                <a:avLst/>
                <a:gdLst/>
                <a:ahLst/>
                <a:cxnLst>
                  <a:cxn ang="0">
                    <a:pos x="80" y="11"/>
                  </a:cxn>
                  <a:cxn ang="0">
                    <a:pos x="78" y="27"/>
                  </a:cxn>
                  <a:cxn ang="0">
                    <a:pos x="0" y="15"/>
                  </a:cxn>
                  <a:cxn ang="0">
                    <a:pos x="2" y="0"/>
                  </a:cxn>
                  <a:cxn ang="0">
                    <a:pos x="80" y="11"/>
                  </a:cxn>
                </a:cxnLst>
                <a:rect l="0" t="0" r="r" b="b"/>
                <a:pathLst>
                  <a:path w="80" h="27">
                    <a:moveTo>
                      <a:pt x="80" y="11"/>
                    </a:moveTo>
                    <a:lnTo>
                      <a:pt x="78" y="27"/>
                    </a:lnTo>
                    <a:lnTo>
                      <a:pt x="0" y="15"/>
                    </a:lnTo>
                    <a:lnTo>
                      <a:pt x="2" y="0"/>
                    </a:lnTo>
                    <a:lnTo>
                      <a:pt x="80" y="1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2" name="Freeform 443"/>
              <p:cNvSpPr>
                <a:spLocks/>
              </p:cNvSpPr>
              <p:nvPr/>
            </p:nvSpPr>
            <p:spPr bwMode="auto">
              <a:xfrm>
                <a:off x="2603" y="4288"/>
                <a:ext cx="40" cy="14"/>
              </a:xfrm>
              <a:custGeom>
                <a:avLst/>
                <a:gdLst/>
                <a:ahLst/>
                <a:cxnLst>
                  <a:cxn ang="0">
                    <a:pos x="80" y="12"/>
                  </a:cxn>
                  <a:cxn ang="0">
                    <a:pos x="78" y="27"/>
                  </a:cxn>
                  <a:cxn ang="0">
                    <a:pos x="0" y="14"/>
                  </a:cxn>
                  <a:cxn ang="0">
                    <a:pos x="4" y="0"/>
                  </a:cxn>
                  <a:cxn ang="0">
                    <a:pos x="80" y="12"/>
                  </a:cxn>
                </a:cxnLst>
                <a:rect l="0" t="0" r="r" b="b"/>
                <a:pathLst>
                  <a:path w="80" h="27">
                    <a:moveTo>
                      <a:pt x="80" y="12"/>
                    </a:moveTo>
                    <a:lnTo>
                      <a:pt x="78" y="27"/>
                    </a:lnTo>
                    <a:lnTo>
                      <a:pt x="0" y="14"/>
                    </a:lnTo>
                    <a:lnTo>
                      <a:pt x="4" y="0"/>
                    </a:lnTo>
                    <a:lnTo>
                      <a:pt x="80" y="1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3" name="Freeform 444"/>
              <p:cNvSpPr>
                <a:spLocks/>
              </p:cNvSpPr>
              <p:nvPr/>
            </p:nvSpPr>
            <p:spPr bwMode="auto">
              <a:xfrm>
                <a:off x="2565" y="4281"/>
                <a:ext cx="40" cy="15"/>
              </a:xfrm>
              <a:custGeom>
                <a:avLst/>
                <a:gdLst/>
                <a:ahLst/>
                <a:cxnLst>
                  <a:cxn ang="0">
                    <a:pos x="80" y="15"/>
                  </a:cxn>
                  <a:cxn ang="0">
                    <a:pos x="76" y="29"/>
                  </a:cxn>
                  <a:cxn ang="0">
                    <a:pos x="0" y="15"/>
                  </a:cxn>
                  <a:cxn ang="0">
                    <a:pos x="3" y="0"/>
                  </a:cxn>
                  <a:cxn ang="0">
                    <a:pos x="80" y="15"/>
                  </a:cxn>
                </a:cxnLst>
                <a:rect l="0" t="0" r="r" b="b"/>
                <a:pathLst>
                  <a:path w="80" h="29">
                    <a:moveTo>
                      <a:pt x="80" y="15"/>
                    </a:moveTo>
                    <a:lnTo>
                      <a:pt x="76" y="29"/>
                    </a:lnTo>
                    <a:lnTo>
                      <a:pt x="0" y="15"/>
                    </a:lnTo>
                    <a:lnTo>
                      <a:pt x="3" y="0"/>
                    </a:lnTo>
                    <a:lnTo>
                      <a:pt x="80" y="1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4" name="Freeform 445"/>
              <p:cNvSpPr>
                <a:spLocks/>
              </p:cNvSpPr>
              <p:nvPr/>
            </p:nvSpPr>
            <p:spPr bwMode="auto">
              <a:xfrm>
                <a:off x="2527" y="4273"/>
                <a:ext cx="40" cy="15"/>
              </a:xfrm>
              <a:custGeom>
                <a:avLst/>
                <a:gdLst/>
                <a:ahLst/>
                <a:cxnLst>
                  <a:cxn ang="0">
                    <a:pos x="79" y="16"/>
                  </a:cxn>
                  <a:cxn ang="0">
                    <a:pos x="76" y="31"/>
                  </a:cxn>
                  <a:cxn ang="0">
                    <a:pos x="0" y="14"/>
                  </a:cxn>
                  <a:cxn ang="0">
                    <a:pos x="3" y="0"/>
                  </a:cxn>
                  <a:cxn ang="0">
                    <a:pos x="79" y="16"/>
                  </a:cxn>
                </a:cxnLst>
                <a:rect l="0" t="0" r="r" b="b"/>
                <a:pathLst>
                  <a:path w="79" h="31">
                    <a:moveTo>
                      <a:pt x="79" y="16"/>
                    </a:moveTo>
                    <a:lnTo>
                      <a:pt x="76" y="31"/>
                    </a:lnTo>
                    <a:lnTo>
                      <a:pt x="0" y="14"/>
                    </a:lnTo>
                    <a:lnTo>
                      <a:pt x="3" y="0"/>
                    </a:lnTo>
                    <a:lnTo>
                      <a:pt x="79" y="1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5" name="Freeform 446"/>
              <p:cNvSpPr>
                <a:spLocks/>
              </p:cNvSpPr>
              <p:nvPr/>
            </p:nvSpPr>
            <p:spPr bwMode="auto">
              <a:xfrm>
                <a:off x="2489" y="4263"/>
                <a:ext cx="40" cy="17"/>
              </a:xfrm>
              <a:custGeom>
                <a:avLst/>
                <a:gdLst/>
                <a:ahLst/>
                <a:cxnLst>
                  <a:cxn ang="0">
                    <a:pos x="78" y="19"/>
                  </a:cxn>
                  <a:cxn ang="0">
                    <a:pos x="75" y="33"/>
                  </a:cxn>
                  <a:cxn ang="0">
                    <a:pos x="0" y="15"/>
                  </a:cxn>
                  <a:cxn ang="0">
                    <a:pos x="4" y="0"/>
                  </a:cxn>
                  <a:cxn ang="0">
                    <a:pos x="78" y="19"/>
                  </a:cxn>
                </a:cxnLst>
                <a:rect l="0" t="0" r="r" b="b"/>
                <a:pathLst>
                  <a:path w="78" h="33">
                    <a:moveTo>
                      <a:pt x="78" y="19"/>
                    </a:moveTo>
                    <a:lnTo>
                      <a:pt x="75" y="33"/>
                    </a:lnTo>
                    <a:lnTo>
                      <a:pt x="0" y="15"/>
                    </a:lnTo>
                    <a:lnTo>
                      <a:pt x="4" y="0"/>
                    </a:lnTo>
                    <a:lnTo>
                      <a:pt x="78" y="1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6" name="Freeform 447"/>
              <p:cNvSpPr>
                <a:spLocks/>
              </p:cNvSpPr>
              <p:nvPr/>
            </p:nvSpPr>
            <p:spPr bwMode="auto">
              <a:xfrm>
                <a:off x="2452" y="4253"/>
                <a:ext cx="39" cy="18"/>
              </a:xfrm>
              <a:custGeom>
                <a:avLst/>
                <a:gdLst/>
                <a:ahLst/>
                <a:cxnLst>
                  <a:cxn ang="0">
                    <a:pos x="79" y="20"/>
                  </a:cxn>
                  <a:cxn ang="0">
                    <a:pos x="75" y="35"/>
                  </a:cxn>
                  <a:cxn ang="0">
                    <a:pos x="0" y="15"/>
                  </a:cxn>
                  <a:cxn ang="0">
                    <a:pos x="4" y="0"/>
                  </a:cxn>
                  <a:cxn ang="0">
                    <a:pos x="79" y="20"/>
                  </a:cxn>
                </a:cxnLst>
                <a:rect l="0" t="0" r="r" b="b"/>
                <a:pathLst>
                  <a:path w="79" h="35">
                    <a:moveTo>
                      <a:pt x="79" y="20"/>
                    </a:moveTo>
                    <a:lnTo>
                      <a:pt x="75" y="35"/>
                    </a:lnTo>
                    <a:lnTo>
                      <a:pt x="0" y="15"/>
                    </a:lnTo>
                    <a:lnTo>
                      <a:pt x="4" y="0"/>
                    </a:lnTo>
                    <a:lnTo>
                      <a:pt x="79" y="2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7" name="Freeform 448"/>
              <p:cNvSpPr>
                <a:spLocks/>
              </p:cNvSpPr>
              <p:nvPr/>
            </p:nvSpPr>
            <p:spPr bwMode="auto">
              <a:xfrm>
                <a:off x="2415" y="4243"/>
                <a:ext cx="39" cy="18"/>
              </a:xfrm>
              <a:custGeom>
                <a:avLst/>
                <a:gdLst/>
                <a:ahLst/>
                <a:cxnLst>
                  <a:cxn ang="0">
                    <a:pos x="77" y="21"/>
                  </a:cxn>
                  <a:cxn ang="0">
                    <a:pos x="73" y="36"/>
                  </a:cxn>
                  <a:cxn ang="0">
                    <a:pos x="0" y="14"/>
                  </a:cxn>
                  <a:cxn ang="0">
                    <a:pos x="4" y="0"/>
                  </a:cxn>
                  <a:cxn ang="0">
                    <a:pos x="77" y="21"/>
                  </a:cxn>
                </a:cxnLst>
                <a:rect l="0" t="0" r="r" b="b"/>
                <a:pathLst>
                  <a:path w="77" h="36">
                    <a:moveTo>
                      <a:pt x="77" y="21"/>
                    </a:moveTo>
                    <a:lnTo>
                      <a:pt x="73" y="36"/>
                    </a:lnTo>
                    <a:lnTo>
                      <a:pt x="0" y="14"/>
                    </a:lnTo>
                    <a:lnTo>
                      <a:pt x="4" y="0"/>
                    </a:lnTo>
                    <a:lnTo>
                      <a:pt x="77" y="2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8" name="Freeform 449"/>
              <p:cNvSpPr>
                <a:spLocks/>
              </p:cNvSpPr>
              <p:nvPr/>
            </p:nvSpPr>
            <p:spPr bwMode="auto">
              <a:xfrm>
                <a:off x="2379" y="4231"/>
                <a:ext cx="39" cy="19"/>
              </a:xfrm>
              <a:custGeom>
                <a:avLst/>
                <a:gdLst/>
                <a:ahLst/>
                <a:cxnLst>
                  <a:cxn ang="0">
                    <a:pos x="78" y="25"/>
                  </a:cxn>
                  <a:cxn ang="0">
                    <a:pos x="74" y="39"/>
                  </a:cxn>
                  <a:cxn ang="0">
                    <a:pos x="0" y="16"/>
                  </a:cxn>
                  <a:cxn ang="0">
                    <a:pos x="6" y="0"/>
                  </a:cxn>
                  <a:cxn ang="0">
                    <a:pos x="78" y="25"/>
                  </a:cxn>
                </a:cxnLst>
                <a:rect l="0" t="0" r="r" b="b"/>
                <a:pathLst>
                  <a:path w="78" h="39">
                    <a:moveTo>
                      <a:pt x="78" y="25"/>
                    </a:moveTo>
                    <a:lnTo>
                      <a:pt x="74" y="39"/>
                    </a:lnTo>
                    <a:lnTo>
                      <a:pt x="0" y="16"/>
                    </a:lnTo>
                    <a:lnTo>
                      <a:pt x="6" y="0"/>
                    </a:lnTo>
                    <a:lnTo>
                      <a:pt x="78" y="2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69" name="Freeform 450"/>
              <p:cNvSpPr>
                <a:spLocks/>
              </p:cNvSpPr>
              <p:nvPr/>
            </p:nvSpPr>
            <p:spPr bwMode="auto">
              <a:xfrm>
                <a:off x="2343" y="4218"/>
                <a:ext cx="38" cy="20"/>
              </a:xfrm>
              <a:custGeom>
                <a:avLst/>
                <a:gdLst/>
                <a:ahLst/>
                <a:cxnLst>
                  <a:cxn ang="0">
                    <a:pos x="78" y="24"/>
                  </a:cxn>
                  <a:cxn ang="0">
                    <a:pos x="72" y="40"/>
                  </a:cxn>
                  <a:cxn ang="0">
                    <a:pos x="0" y="14"/>
                  </a:cxn>
                  <a:cxn ang="0">
                    <a:pos x="6" y="0"/>
                  </a:cxn>
                  <a:cxn ang="0">
                    <a:pos x="78" y="24"/>
                  </a:cxn>
                </a:cxnLst>
                <a:rect l="0" t="0" r="r" b="b"/>
                <a:pathLst>
                  <a:path w="78" h="40">
                    <a:moveTo>
                      <a:pt x="78" y="24"/>
                    </a:moveTo>
                    <a:lnTo>
                      <a:pt x="72" y="40"/>
                    </a:lnTo>
                    <a:lnTo>
                      <a:pt x="0" y="14"/>
                    </a:lnTo>
                    <a:lnTo>
                      <a:pt x="6" y="0"/>
                    </a:lnTo>
                    <a:lnTo>
                      <a:pt x="78" y="2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0" name="Freeform 451"/>
              <p:cNvSpPr>
                <a:spLocks/>
              </p:cNvSpPr>
              <p:nvPr/>
            </p:nvSpPr>
            <p:spPr bwMode="auto">
              <a:xfrm>
                <a:off x="2307" y="4204"/>
                <a:ext cx="38" cy="22"/>
              </a:xfrm>
              <a:custGeom>
                <a:avLst/>
                <a:gdLst/>
                <a:ahLst/>
                <a:cxnLst>
                  <a:cxn ang="0">
                    <a:pos x="77" y="28"/>
                  </a:cxn>
                  <a:cxn ang="0">
                    <a:pos x="71" y="42"/>
                  </a:cxn>
                  <a:cxn ang="0">
                    <a:pos x="0" y="14"/>
                  </a:cxn>
                  <a:cxn ang="0">
                    <a:pos x="5" y="0"/>
                  </a:cxn>
                  <a:cxn ang="0">
                    <a:pos x="77" y="28"/>
                  </a:cxn>
                </a:cxnLst>
                <a:rect l="0" t="0" r="r" b="b"/>
                <a:pathLst>
                  <a:path w="77" h="42">
                    <a:moveTo>
                      <a:pt x="77" y="28"/>
                    </a:moveTo>
                    <a:lnTo>
                      <a:pt x="71" y="42"/>
                    </a:lnTo>
                    <a:lnTo>
                      <a:pt x="0" y="14"/>
                    </a:lnTo>
                    <a:lnTo>
                      <a:pt x="5" y="0"/>
                    </a:lnTo>
                    <a:lnTo>
                      <a:pt x="77" y="2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1" name="Freeform 452"/>
              <p:cNvSpPr>
                <a:spLocks/>
              </p:cNvSpPr>
              <p:nvPr/>
            </p:nvSpPr>
            <p:spPr bwMode="auto">
              <a:xfrm>
                <a:off x="2271" y="4191"/>
                <a:ext cx="39" cy="21"/>
              </a:xfrm>
              <a:custGeom>
                <a:avLst/>
                <a:gdLst/>
                <a:ahLst/>
                <a:cxnLst>
                  <a:cxn ang="0">
                    <a:pos x="76" y="28"/>
                  </a:cxn>
                  <a:cxn ang="0">
                    <a:pos x="71" y="42"/>
                  </a:cxn>
                  <a:cxn ang="0">
                    <a:pos x="0" y="13"/>
                  </a:cxn>
                  <a:cxn ang="0">
                    <a:pos x="6" y="0"/>
                  </a:cxn>
                  <a:cxn ang="0">
                    <a:pos x="76" y="28"/>
                  </a:cxn>
                </a:cxnLst>
                <a:rect l="0" t="0" r="r" b="b"/>
                <a:pathLst>
                  <a:path w="76" h="42">
                    <a:moveTo>
                      <a:pt x="76" y="28"/>
                    </a:moveTo>
                    <a:lnTo>
                      <a:pt x="71" y="42"/>
                    </a:lnTo>
                    <a:lnTo>
                      <a:pt x="0" y="13"/>
                    </a:lnTo>
                    <a:lnTo>
                      <a:pt x="6" y="0"/>
                    </a:lnTo>
                    <a:lnTo>
                      <a:pt x="76" y="2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2" name="Freeform 453"/>
              <p:cNvSpPr>
                <a:spLocks/>
              </p:cNvSpPr>
              <p:nvPr/>
            </p:nvSpPr>
            <p:spPr bwMode="auto">
              <a:xfrm>
                <a:off x="2237" y="4175"/>
                <a:ext cx="38" cy="22"/>
              </a:xfrm>
              <a:custGeom>
                <a:avLst/>
                <a:gdLst/>
                <a:ahLst/>
                <a:cxnLst>
                  <a:cxn ang="0">
                    <a:pos x="75" y="31"/>
                  </a:cxn>
                  <a:cxn ang="0">
                    <a:pos x="69" y="44"/>
                  </a:cxn>
                  <a:cxn ang="0">
                    <a:pos x="0" y="14"/>
                  </a:cxn>
                  <a:cxn ang="0">
                    <a:pos x="5" y="0"/>
                  </a:cxn>
                  <a:cxn ang="0">
                    <a:pos x="75" y="31"/>
                  </a:cxn>
                </a:cxnLst>
                <a:rect l="0" t="0" r="r" b="b"/>
                <a:pathLst>
                  <a:path w="75" h="44">
                    <a:moveTo>
                      <a:pt x="75" y="31"/>
                    </a:moveTo>
                    <a:lnTo>
                      <a:pt x="69" y="44"/>
                    </a:lnTo>
                    <a:lnTo>
                      <a:pt x="0" y="14"/>
                    </a:lnTo>
                    <a:lnTo>
                      <a:pt x="5" y="0"/>
                    </a:lnTo>
                    <a:lnTo>
                      <a:pt x="75" y="3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3" name="Freeform 454"/>
              <p:cNvSpPr>
                <a:spLocks/>
              </p:cNvSpPr>
              <p:nvPr/>
            </p:nvSpPr>
            <p:spPr bwMode="auto">
              <a:xfrm>
                <a:off x="2202" y="4159"/>
                <a:ext cx="38" cy="23"/>
              </a:xfrm>
              <a:custGeom>
                <a:avLst/>
                <a:gdLst/>
                <a:ahLst/>
                <a:cxnLst>
                  <a:cxn ang="0">
                    <a:pos x="74" y="31"/>
                  </a:cxn>
                  <a:cxn ang="0">
                    <a:pos x="69" y="45"/>
                  </a:cxn>
                  <a:cxn ang="0">
                    <a:pos x="0" y="13"/>
                  </a:cxn>
                  <a:cxn ang="0">
                    <a:pos x="7" y="0"/>
                  </a:cxn>
                  <a:cxn ang="0">
                    <a:pos x="74" y="31"/>
                  </a:cxn>
                </a:cxnLst>
                <a:rect l="0" t="0" r="r" b="b"/>
                <a:pathLst>
                  <a:path w="74" h="45">
                    <a:moveTo>
                      <a:pt x="74" y="31"/>
                    </a:moveTo>
                    <a:lnTo>
                      <a:pt x="69" y="45"/>
                    </a:lnTo>
                    <a:lnTo>
                      <a:pt x="0" y="13"/>
                    </a:lnTo>
                    <a:lnTo>
                      <a:pt x="7" y="0"/>
                    </a:lnTo>
                    <a:lnTo>
                      <a:pt x="74" y="3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4" name="Freeform 455"/>
              <p:cNvSpPr>
                <a:spLocks/>
              </p:cNvSpPr>
              <p:nvPr/>
            </p:nvSpPr>
            <p:spPr bwMode="auto">
              <a:xfrm>
                <a:off x="2169" y="4142"/>
                <a:ext cx="37" cy="24"/>
              </a:xfrm>
              <a:custGeom>
                <a:avLst/>
                <a:gdLst/>
                <a:ahLst/>
                <a:cxnLst>
                  <a:cxn ang="0">
                    <a:pos x="75" y="35"/>
                  </a:cxn>
                  <a:cxn ang="0">
                    <a:pos x="68" y="48"/>
                  </a:cxn>
                  <a:cxn ang="0">
                    <a:pos x="0" y="15"/>
                  </a:cxn>
                  <a:cxn ang="0">
                    <a:pos x="7" y="0"/>
                  </a:cxn>
                  <a:cxn ang="0">
                    <a:pos x="75" y="35"/>
                  </a:cxn>
                </a:cxnLst>
                <a:rect l="0" t="0" r="r" b="b"/>
                <a:pathLst>
                  <a:path w="75" h="48">
                    <a:moveTo>
                      <a:pt x="75" y="35"/>
                    </a:moveTo>
                    <a:lnTo>
                      <a:pt x="68" y="48"/>
                    </a:lnTo>
                    <a:lnTo>
                      <a:pt x="0" y="15"/>
                    </a:lnTo>
                    <a:lnTo>
                      <a:pt x="7" y="0"/>
                    </a:lnTo>
                    <a:lnTo>
                      <a:pt x="75" y="3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5" name="Freeform 456"/>
              <p:cNvSpPr>
                <a:spLocks/>
              </p:cNvSpPr>
              <p:nvPr/>
            </p:nvSpPr>
            <p:spPr bwMode="auto">
              <a:xfrm>
                <a:off x="2135" y="4125"/>
                <a:ext cx="37" cy="24"/>
              </a:xfrm>
              <a:custGeom>
                <a:avLst/>
                <a:gdLst/>
                <a:ahLst/>
                <a:cxnLst>
                  <a:cxn ang="0">
                    <a:pos x="74" y="34"/>
                  </a:cxn>
                  <a:cxn ang="0">
                    <a:pos x="67" y="49"/>
                  </a:cxn>
                  <a:cxn ang="0">
                    <a:pos x="0" y="13"/>
                  </a:cxn>
                  <a:cxn ang="0">
                    <a:pos x="7" y="0"/>
                  </a:cxn>
                  <a:cxn ang="0">
                    <a:pos x="74" y="34"/>
                  </a:cxn>
                </a:cxnLst>
                <a:rect l="0" t="0" r="r" b="b"/>
                <a:pathLst>
                  <a:path w="74" h="49">
                    <a:moveTo>
                      <a:pt x="74" y="34"/>
                    </a:moveTo>
                    <a:lnTo>
                      <a:pt x="67" y="49"/>
                    </a:lnTo>
                    <a:lnTo>
                      <a:pt x="0" y="13"/>
                    </a:lnTo>
                    <a:lnTo>
                      <a:pt x="7" y="0"/>
                    </a:lnTo>
                    <a:lnTo>
                      <a:pt x="74" y="3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6" name="Freeform 457"/>
              <p:cNvSpPr>
                <a:spLocks/>
              </p:cNvSpPr>
              <p:nvPr/>
            </p:nvSpPr>
            <p:spPr bwMode="auto">
              <a:xfrm>
                <a:off x="2102" y="4107"/>
                <a:ext cx="37" cy="25"/>
              </a:xfrm>
              <a:custGeom>
                <a:avLst/>
                <a:gdLst/>
                <a:ahLst/>
                <a:cxnLst>
                  <a:cxn ang="0">
                    <a:pos x="73" y="37"/>
                  </a:cxn>
                  <a:cxn ang="0">
                    <a:pos x="66" y="50"/>
                  </a:cxn>
                  <a:cxn ang="0">
                    <a:pos x="0" y="14"/>
                  </a:cxn>
                  <a:cxn ang="0">
                    <a:pos x="7" y="0"/>
                  </a:cxn>
                  <a:cxn ang="0">
                    <a:pos x="73" y="37"/>
                  </a:cxn>
                </a:cxnLst>
                <a:rect l="0" t="0" r="r" b="b"/>
                <a:pathLst>
                  <a:path w="73" h="50">
                    <a:moveTo>
                      <a:pt x="73" y="37"/>
                    </a:moveTo>
                    <a:lnTo>
                      <a:pt x="66" y="50"/>
                    </a:lnTo>
                    <a:lnTo>
                      <a:pt x="0" y="14"/>
                    </a:lnTo>
                    <a:lnTo>
                      <a:pt x="7" y="0"/>
                    </a:lnTo>
                    <a:lnTo>
                      <a:pt x="73" y="3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7" name="Freeform 458"/>
              <p:cNvSpPr>
                <a:spLocks/>
              </p:cNvSpPr>
              <p:nvPr/>
            </p:nvSpPr>
            <p:spPr bwMode="auto">
              <a:xfrm>
                <a:off x="2070" y="4087"/>
                <a:ext cx="36" cy="26"/>
              </a:xfrm>
              <a:custGeom>
                <a:avLst/>
                <a:gdLst/>
                <a:ahLst/>
                <a:cxnLst>
                  <a:cxn ang="0">
                    <a:pos x="72" y="39"/>
                  </a:cxn>
                  <a:cxn ang="0">
                    <a:pos x="65" y="53"/>
                  </a:cxn>
                  <a:cxn ang="0">
                    <a:pos x="0" y="14"/>
                  </a:cxn>
                  <a:cxn ang="0">
                    <a:pos x="8" y="0"/>
                  </a:cxn>
                  <a:cxn ang="0">
                    <a:pos x="72" y="39"/>
                  </a:cxn>
                </a:cxnLst>
                <a:rect l="0" t="0" r="r" b="b"/>
                <a:pathLst>
                  <a:path w="72" h="53">
                    <a:moveTo>
                      <a:pt x="72" y="39"/>
                    </a:moveTo>
                    <a:lnTo>
                      <a:pt x="65" y="53"/>
                    </a:lnTo>
                    <a:lnTo>
                      <a:pt x="0" y="14"/>
                    </a:lnTo>
                    <a:lnTo>
                      <a:pt x="8" y="0"/>
                    </a:lnTo>
                    <a:lnTo>
                      <a:pt x="72" y="3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8" name="Freeform 459"/>
              <p:cNvSpPr>
                <a:spLocks/>
              </p:cNvSpPr>
              <p:nvPr/>
            </p:nvSpPr>
            <p:spPr bwMode="auto">
              <a:xfrm>
                <a:off x="2037" y="4068"/>
                <a:ext cx="36" cy="26"/>
              </a:xfrm>
              <a:custGeom>
                <a:avLst/>
                <a:gdLst/>
                <a:ahLst/>
                <a:cxnLst>
                  <a:cxn ang="0">
                    <a:pos x="72" y="39"/>
                  </a:cxn>
                  <a:cxn ang="0">
                    <a:pos x="64" y="53"/>
                  </a:cxn>
                  <a:cxn ang="0">
                    <a:pos x="0" y="13"/>
                  </a:cxn>
                  <a:cxn ang="0">
                    <a:pos x="9" y="0"/>
                  </a:cxn>
                  <a:cxn ang="0">
                    <a:pos x="72" y="39"/>
                  </a:cxn>
                </a:cxnLst>
                <a:rect l="0" t="0" r="r" b="b"/>
                <a:pathLst>
                  <a:path w="72" h="53">
                    <a:moveTo>
                      <a:pt x="72" y="39"/>
                    </a:moveTo>
                    <a:lnTo>
                      <a:pt x="64" y="53"/>
                    </a:lnTo>
                    <a:lnTo>
                      <a:pt x="0" y="13"/>
                    </a:lnTo>
                    <a:lnTo>
                      <a:pt x="9" y="0"/>
                    </a:lnTo>
                    <a:lnTo>
                      <a:pt x="72" y="39"/>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79" name="Freeform 460"/>
              <p:cNvSpPr>
                <a:spLocks/>
              </p:cNvSpPr>
              <p:nvPr/>
            </p:nvSpPr>
            <p:spPr bwMode="auto">
              <a:xfrm>
                <a:off x="2006" y="4047"/>
                <a:ext cx="36" cy="27"/>
              </a:xfrm>
              <a:custGeom>
                <a:avLst/>
                <a:gdLst/>
                <a:ahLst/>
                <a:cxnLst>
                  <a:cxn ang="0">
                    <a:pos x="72" y="41"/>
                  </a:cxn>
                  <a:cxn ang="0">
                    <a:pos x="63" y="54"/>
                  </a:cxn>
                  <a:cxn ang="0">
                    <a:pos x="0" y="13"/>
                  </a:cxn>
                  <a:cxn ang="0">
                    <a:pos x="8" y="0"/>
                  </a:cxn>
                  <a:cxn ang="0">
                    <a:pos x="72" y="41"/>
                  </a:cxn>
                </a:cxnLst>
                <a:rect l="0" t="0" r="r" b="b"/>
                <a:pathLst>
                  <a:path w="72" h="54">
                    <a:moveTo>
                      <a:pt x="72" y="41"/>
                    </a:moveTo>
                    <a:lnTo>
                      <a:pt x="63" y="54"/>
                    </a:lnTo>
                    <a:lnTo>
                      <a:pt x="0" y="13"/>
                    </a:lnTo>
                    <a:lnTo>
                      <a:pt x="8" y="0"/>
                    </a:lnTo>
                    <a:lnTo>
                      <a:pt x="72" y="4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0" name="Freeform 461"/>
              <p:cNvSpPr>
                <a:spLocks/>
              </p:cNvSpPr>
              <p:nvPr/>
            </p:nvSpPr>
            <p:spPr bwMode="auto">
              <a:xfrm>
                <a:off x="1975" y="4025"/>
                <a:ext cx="35" cy="28"/>
              </a:xfrm>
              <a:custGeom>
                <a:avLst/>
                <a:gdLst/>
                <a:ahLst/>
                <a:cxnLst>
                  <a:cxn ang="0">
                    <a:pos x="70" y="43"/>
                  </a:cxn>
                  <a:cxn ang="0">
                    <a:pos x="62" y="56"/>
                  </a:cxn>
                  <a:cxn ang="0">
                    <a:pos x="0" y="13"/>
                  </a:cxn>
                  <a:cxn ang="0">
                    <a:pos x="9" y="0"/>
                  </a:cxn>
                  <a:cxn ang="0">
                    <a:pos x="70" y="43"/>
                  </a:cxn>
                </a:cxnLst>
                <a:rect l="0" t="0" r="r" b="b"/>
                <a:pathLst>
                  <a:path w="70" h="56">
                    <a:moveTo>
                      <a:pt x="70" y="43"/>
                    </a:moveTo>
                    <a:lnTo>
                      <a:pt x="62" y="56"/>
                    </a:lnTo>
                    <a:lnTo>
                      <a:pt x="0" y="13"/>
                    </a:lnTo>
                    <a:lnTo>
                      <a:pt x="9" y="0"/>
                    </a:lnTo>
                    <a:lnTo>
                      <a:pt x="70" y="4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1" name="Freeform 462"/>
              <p:cNvSpPr>
                <a:spLocks/>
              </p:cNvSpPr>
              <p:nvPr/>
            </p:nvSpPr>
            <p:spPr bwMode="auto">
              <a:xfrm>
                <a:off x="1945" y="4004"/>
                <a:ext cx="35" cy="28"/>
              </a:xfrm>
              <a:custGeom>
                <a:avLst/>
                <a:gdLst/>
                <a:ahLst/>
                <a:cxnLst>
                  <a:cxn ang="0">
                    <a:pos x="70" y="43"/>
                  </a:cxn>
                  <a:cxn ang="0">
                    <a:pos x="61" y="56"/>
                  </a:cxn>
                  <a:cxn ang="0">
                    <a:pos x="0" y="12"/>
                  </a:cxn>
                  <a:cxn ang="0">
                    <a:pos x="10" y="0"/>
                  </a:cxn>
                  <a:cxn ang="0">
                    <a:pos x="70" y="43"/>
                  </a:cxn>
                </a:cxnLst>
                <a:rect l="0" t="0" r="r" b="b"/>
                <a:pathLst>
                  <a:path w="70" h="56">
                    <a:moveTo>
                      <a:pt x="70" y="43"/>
                    </a:moveTo>
                    <a:lnTo>
                      <a:pt x="61" y="56"/>
                    </a:lnTo>
                    <a:lnTo>
                      <a:pt x="0" y="12"/>
                    </a:lnTo>
                    <a:lnTo>
                      <a:pt x="10" y="0"/>
                    </a:lnTo>
                    <a:lnTo>
                      <a:pt x="70" y="4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2" name="Freeform 463"/>
              <p:cNvSpPr>
                <a:spLocks/>
              </p:cNvSpPr>
              <p:nvPr/>
            </p:nvSpPr>
            <p:spPr bwMode="auto">
              <a:xfrm>
                <a:off x="1915" y="3981"/>
                <a:ext cx="35" cy="29"/>
              </a:xfrm>
              <a:custGeom>
                <a:avLst/>
                <a:gdLst/>
                <a:ahLst/>
                <a:cxnLst>
                  <a:cxn ang="0">
                    <a:pos x="69" y="46"/>
                  </a:cxn>
                  <a:cxn ang="0">
                    <a:pos x="59" y="58"/>
                  </a:cxn>
                  <a:cxn ang="0">
                    <a:pos x="0" y="12"/>
                  </a:cxn>
                  <a:cxn ang="0">
                    <a:pos x="9" y="0"/>
                  </a:cxn>
                  <a:cxn ang="0">
                    <a:pos x="69" y="46"/>
                  </a:cxn>
                </a:cxnLst>
                <a:rect l="0" t="0" r="r" b="b"/>
                <a:pathLst>
                  <a:path w="69" h="58">
                    <a:moveTo>
                      <a:pt x="69" y="46"/>
                    </a:moveTo>
                    <a:lnTo>
                      <a:pt x="59" y="58"/>
                    </a:lnTo>
                    <a:lnTo>
                      <a:pt x="0" y="12"/>
                    </a:lnTo>
                    <a:lnTo>
                      <a:pt x="9" y="0"/>
                    </a:lnTo>
                    <a:lnTo>
                      <a:pt x="69" y="4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3" name="Freeform 464"/>
              <p:cNvSpPr>
                <a:spLocks/>
              </p:cNvSpPr>
              <p:nvPr/>
            </p:nvSpPr>
            <p:spPr bwMode="auto">
              <a:xfrm>
                <a:off x="1886" y="3957"/>
                <a:ext cx="34" cy="30"/>
              </a:xfrm>
              <a:custGeom>
                <a:avLst/>
                <a:gdLst/>
                <a:ahLst/>
                <a:cxnLst>
                  <a:cxn ang="0">
                    <a:pos x="68" y="48"/>
                  </a:cxn>
                  <a:cxn ang="0">
                    <a:pos x="59" y="60"/>
                  </a:cxn>
                  <a:cxn ang="0">
                    <a:pos x="0" y="12"/>
                  </a:cxn>
                  <a:cxn ang="0">
                    <a:pos x="10" y="0"/>
                  </a:cxn>
                  <a:cxn ang="0">
                    <a:pos x="68" y="48"/>
                  </a:cxn>
                </a:cxnLst>
                <a:rect l="0" t="0" r="r" b="b"/>
                <a:pathLst>
                  <a:path w="68" h="60">
                    <a:moveTo>
                      <a:pt x="68" y="48"/>
                    </a:moveTo>
                    <a:lnTo>
                      <a:pt x="59" y="60"/>
                    </a:lnTo>
                    <a:lnTo>
                      <a:pt x="0" y="12"/>
                    </a:lnTo>
                    <a:lnTo>
                      <a:pt x="10" y="0"/>
                    </a:lnTo>
                    <a:lnTo>
                      <a:pt x="68" y="4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4" name="Freeform 465"/>
              <p:cNvSpPr>
                <a:spLocks/>
              </p:cNvSpPr>
              <p:nvPr/>
            </p:nvSpPr>
            <p:spPr bwMode="auto">
              <a:xfrm>
                <a:off x="1857" y="3933"/>
                <a:ext cx="34" cy="30"/>
              </a:xfrm>
              <a:custGeom>
                <a:avLst/>
                <a:gdLst/>
                <a:ahLst/>
                <a:cxnLst>
                  <a:cxn ang="0">
                    <a:pos x="66" y="48"/>
                  </a:cxn>
                  <a:cxn ang="0">
                    <a:pos x="56" y="60"/>
                  </a:cxn>
                  <a:cxn ang="0">
                    <a:pos x="0" y="13"/>
                  </a:cxn>
                  <a:cxn ang="0">
                    <a:pos x="10" y="0"/>
                  </a:cxn>
                  <a:cxn ang="0">
                    <a:pos x="66" y="48"/>
                  </a:cxn>
                </a:cxnLst>
                <a:rect l="0" t="0" r="r" b="b"/>
                <a:pathLst>
                  <a:path w="66" h="60">
                    <a:moveTo>
                      <a:pt x="66" y="48"/>
                    </a:moveTo>
                    <a:lnTo>
                      <a:pt x="56" y="60"/>
                    </a:lnTo>
                    <a:lnTo>
                      <a:pt x="0" y="13"/>
                    </a:lnTo>
                    <a:lnTo>
                      <a:pt x="10" y="0"/>
                    </a:lnTo>
                    <a:lnTo>
                      <a:pt x="66" y="4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5" name="Freeform 466"/>
              <p:cNvSpPr>
                <a:spLocks/>
              </p:cNvSpPr>
              <p:nvPr/>
            </p:nvSpPr>
            <p:spPr bwMode="auto">
              <a:xfrm>
                <a:off x="1829" y="3909"/>
                <a:ext cx="33" cy="30"/>
              </a:xfrm>
              <a:custGeom>
                <a:avLst/>
                <a:gdLst/>
                <a:ahLst/>
                <a:cxnLst>
                  <a:cxn ang="0">
                    <a:pos x="67" y="48"/>
                  </a:cxn>
                  <a:cxn ang="0">
                    <a:pos x="57" y="61"/>
                  </a:cxn>
                  <a:cxn ang="0">
                    <a:pos x="0" y="11"/>
                  </a:cxn>
                  <a:cxn ang="0">
                    <a:pos x="10" y="0"/>
                  </a:cxn>
                  <a:cxn ang="0">
                    <a:pos x="67" y="48"/>
                  </a:cxn>
                </a:cxnLst>
                <a:rect l="0" t="0" r="r" b="b"/>
                <a:pathLst>
                  <a:path w="67" h="61">
                    <a:moveTo>
                      <a:pt x="67" y="48"/>
                    </a:moveTo>
                    <a:lnTo>
                      <a:pt x="57" y="61"/>
                    </a:lnTo>
                    <a:lnTo>
                      <a:pt x="0" y="11"/>
                    </a:lnTo>
                    <a:lnTo>
                      <a:pt x="10" y="0"/>
                    </a:lnTo>
                    <a:lnTo>
                      <a:pt x="67" y="4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6" name="Freeform 467"/>
              <p:cNvSpPr>
                <a:spLocks/>
              </p:cNvSpPr>
              <p:nvPr/>
            </p:nvSpPr>
            <p:spPr bwMode="auto">
              <a:xfrm>
                <a:off x="1802" y="3883"/>
                <a:ext cx="32" cy="31"/>
              </a:xfrm>
              <a:custGeom>
                <a:avLst/>
                <a:gdLst/>
                <a:ahLst/>
                <a:cxnLst>
                  <a:cxn ang="0">
                    <a:pos x="65" y="52"/>
                  </a:cxn>
                  <a:cxn ang="0">
                    <a:pos x="55" y="63"/>
                  </a:cxn>
                  <a:cxn ang="0">
                    <a:pos x="0" y="12"/>
                  </a:cxn>
                  <a:cxn ang="0">
                    <a:pos x="10" y="0"/>
                  </a:cxn>
                  <a:cxn ang="0">
                    <a:pos x="65" y="52"/>
                  </a:cxn>
                </a:cxnLst>
                <a:rect l="0" t="0" r="r" b="b"/>
                <a:pathLst>
                  <a:path w="65" h="63">
                    <a:moveTo>
                      <a:pt x="65" y="52"/>
                    </a:moveTo>
                    <a:lnTo>
                      <a:pt x="55" y="63"/>
                    </a:lnTo>
                    <a:lnTo>
                      <a:pt x="0" y="12"/>
                    </a:lnTo>
                    <a:lnTo>
                      <a:pt x="10" y="0"/>
                    </a:lnTo>
                    <a:lnTo>
                      <a:pt x="65" y="5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7" name="Freeform 468"/>
              <p:cNvSpPr>
                <a:spLocks/>
              </p:cNvSpPr>
              <p:nvPr/>
            </p:nvSpPr>
            <p:spPr bwMode="auto">
              <a:xfrm>
                <a:off x="1774" y="3857"/>
                <a:ext cx="33" cy="32"/>
              </a:xfrm>
              <a:custGeom>
                <a:avLst/>
                <a:gdLst/>
                <a:ahLst/>
                <a:cxnLst>
                  <a:cxn ang="0">
                    <a:pos x="64" y="52"/>
                  </a:cxn>
                  <a:cxn ang="0">
                    <a:pos x="54" y="64"/>
                  </a:cxn>
                  <a:cxn ang="0">
                    <a:pos x="0" y="11"/>
                  </a:cxn>
                  <a:cxn ang="0">
                    <a:pos x="11" y="0"/>
                  </a:cxn>
                  <a:cxn ang="0">
                    <a:pos x="64" y="52"/>
                  </a:cxn>
                </a:cxnLst>
                <a:rect l="0" t="0" r="r" b="b"/>
                <a:pathLst>
                  <a:path w="64" h="64">
                    <a:moveTo>
                      <a:pt x="64" y="52"/>
                    </a:moveTo>
                    <a:lnTo>
                      <a:pt x="54" y="64"/>
                    </a:lnTo>
                    <a:lnTo>
                      <a:pt x="0" y="11"/>
                    </a:lnTo>
                    <a:lnTo>
                      <a:pt x="11" y="0"/>
                    </a:lnTo>
                    <a:lnTo>
                      <a:pt x="64" y="52"/>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8" name="Freeform 469"/>
              <p:cNvSpPr>
                <a:spLocks/>
              </p:cNvSpPr>
              <p:nvPr/>
            </p:nvSpPr>
            <p:spPr bwMode="auto">
              <a:xfrm>
                <a:off x="1748" y="3830"/>
                <a:ext cx="32" cy="33"/>
              </a:xfrm>
              <a:custGeom>
                <a:avLst/>
                <a:gdLst/>
                <a:ahLst/>
                <a:cxnLst>
                  <a:cxn ang="0">
                    <a:pos x="63" y="53"/>
                  </a:cxn>
                  <a:cxn ang="0">
                    <a:pos x="52" y="64"/>
                  </a:cxn>
                  <a:cxn ang="0">
                    <a:pos x="0" y="10"/>
                  </a:cxn>
                  <a:cxn ang="0">
                    <a:pos x="11" y="0"/>
                  </a:cxn>
                  <a:cxn ang="0">
                    <a:pos x="63" y="53"/>
                  </a:cxn>
                </a:cxnLst>
                <a:rect l="0" t="0" r="r" b="b"/>
                <a:pathLst>
                  <a:path w="63" h="64">
                    <a:moveTo>
                      <a:pt x="63" y="53"/>
                    </a:moveTo>
                    <a:lnTo>
                      <a:pt x="52" y="64"/>
                    </a:lnTo>
                    <a:lnTo>
                      <a:pt x="0" y="10"/>
                    </a:lnTo>
                    <a:lnTo>
                      <a:pt x="11" y="0"/>
                    </a:lnTo>
                    <a:lnTo>
                      <a:pt x="63" y="5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89" name="Freeform 470"/>
              <p:cNvSpPr>
                <a:spLocks/>
              </p:cNvSpPr>
              <p:nvPr/>
            </p:nvSpPr>
            <p:spPr bwMode="auto">
              <a:xfrm>
                <a:off x="1723" y="3803"/>
                <a:ext cx="31" cy="32"/>
              </a:xfrm>
              <a:custGeom>
                <a:avLst/>
                <a:gdLst/>
                <a:ahLst/>
                <a:cxnLst>
                  <a:cxn ang="0">
                    <a:pos x="62" y="55"/>
                  </a:cxn>
                  <a:cxn ang="0">
                    <a:pos x="51" y="65"/>
                  </a:cxn>
                  <a:cxn ang="0">
                    <a:pos x="0" y="10"/>
                  </a:cxn>
                  <a:cxn ang="0">
                    <a:pos x="12" y="0"/>
                  </a:cxn>
                  <a:cxn ang="0">
                    <a:pos x="62" y="55"/>
                  </a:cxn>
                </a:cxnLst>
                <a:rect l="0" t="0" r="r" b="b"/>
                <a:pathLst>
                  <a:path w="62" h="65">
                    <a:moveTo>
                      <a:pt x="62" y="55"/>
                    </a:moveTo>
                    <a:lnTo>
                      <a:pt x="51" y="65"/>
                    </a:lnTo>
                    <a:lnTo>
                      <a:pt x="0" y="10"/>
                    </a:lnTo>
                    <a:lnTo>
                      <a:pt x="12" y="0"/>
                    </a:lnTo>
                    <a:lnTo>
                      <a:pt x="62" y="5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0" name="Freeform 471"/>
              <p:cNvSpPr>
                <a:spLocks/>
              </p:cNvSpPr>
              <p:nvPr/>
            </p:nvSpPr>
            <p:spPr bwMode="auto">
              <a:xfrm>
                <a:off x="1698" y="3775"/>
                <a:ext cx="31" cy="33"/>
              </a:xfrm>
              <a:custGeom>
                <a:avLst/>
                <a:gdLst/>
                <a:ahLst/>
                <a:cxnLst>
                  <a:cxn ang="0">
                    <a:pos x="61" y="56"/>
                  </a:cxn>
                  <a:cxn ang="0">
                    <a:pos x="49" y="66"/>
                  </a:cxn>
                  <a:cxn ang="0">
                    <a:pos x="0" y="11"/>
                  </a:cxn>
                  <a:cxn ang="0">
                    <a:pos x="11" y="0"/>
                  </a:cxn>
                  <a:cxn ang="0">
                    <a:pos x="61" y="56"/>
                  </a:cxn>
                </a:cxnLst>
                <a:rect l="0" t="0" r="r" b="b"/>
                <a:pathLst>
                  <a:path w="61" h="66">
                    <a:moveTo>
                      <a:pt x="61" y="56"/>
                    </a:moveTo>
                    <a:lnTo>
                      <a:pt x="49" y="66"/>
                    </a:lnTo>
                    <a:lnTo>
                      <a:pt x="0" y="11"/>
                    </a:lnTo>
                    <a:lnTo>
                      <a:pt x="11" y="0"/>
                    </a:lnTo>
                    <a:lnTo>
                      <a:pt x="61" y="5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1" name="Freeform 472"/>
              <p:cNvSpPr>
                <a:spLocks/>
              </p:cNvSpPr>
              <p:nvPr/>
            </p:nvSpPr>
            <p:spPr bwMode="auto">
              <a:xfrm>
                <a:off x="1674" y="3747"/>
                <a:ext cx="30" cy="33"/>
              </a:xfrm>
              <a:custGeom>
                <a:avLst/>
                <a:gdLst/>
                <a:ahLst/>
                <a:cxnLst>
                  <a:cxn ang="0">
                    <a:pos x="60" y="57"/>
                  </a:cxn>
                  <a:cxn ang="0">
                    <a:pos x="49" y="68"/>
                  </a:cxn>
                  <a:cxn ang="0">
                    <a:pos x="0" y="10"/>
                  </a:cxn>
                  <a:cxn ang="0">
                    <a:pos x="12" y="0"/>
                  </a:cxn>
                  <a:cxn ang="0">
                    <a:pos x="60" y="57"/>
                  </a:cxn>
                </a:cxnLst>
                <a:rect l="0" t="0" r="r" b="b"/>
                <a:pathLst>
                  <a:path w="60" h="68">
                    <a:moveTo>
                      <a:pt x="60" y="57"/>
                    </a:moveTo>
                    <a:lnTo>
                      <a:pt x="49" y="68"/>
                    </a:lnTo>
                    <a:lnTo>
                      <a:pt x="0" y="10"/>
                    </a:lnTo>
                    <a:lnTo>
                      <a:pt x="12" y="0"/>
                    </a:lnTo>
                    <a:lnTo>
                      <a:pt x="60" y="5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2" name="Freeform 473"/>
              <p:cNvSpPr>
                <a:spLocks/>
              </p:cNvSpPr>
              <p:nvPr/>
            </p:nvSpPr>
            <p:spPr bwMode="auto">
              <a:xfrm>
                <a:off x="1650" y="3718"/>
                <a:ext cx="30" cy="34"/>
              </a:xfrm>
              <a:custGeom>
                <a:avLst/>
                <a:gdLst/>
                <a:ahLst/>
                <a:cxnLst>
                  <a:cxn ang="0">
                    <a:pos x="59" y="58"/>
                  </a:cxn>
                  <a:cxn ang="0">
                    <a:pos x="47" y="68"/>
                  </a:cxn>
                  <a:cxn ang="0">
                    <a:pos x="0" y="9"/>
                  </a:cxn>
                  <a:cxn ang="0">
                    <a:pos x="11" y="0"/>
                  </a:cxn>
                  <a:cxn ang="0">
                    <a:pos x="59" y="58"/>
                  </a:cxn>
                </a:cxnLst>
                <a:rect l="0" t="0" r="r" b="b"/>
                <a:pathLst>
                  <a:path w="59" h="68">
                    <a:moveTo>
                      <a:pt x="59" y="58"/>
                    </a:moveTo>
                    <a:lnTo>
                      <a:pt x="47" y="68"/>
                    </a:lnTo>
                    <a:lnTo>
                      <a:pt x="0" y="9"/>
                    </a:lnTo>
                    <a:lnTo>
                      <a:pt x="11" y="0"/>
                    </a:lnTo>
                    <a:lnTo>
                      <a:pt x="59" y="5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3" name="Freeform 474"/>
              <p:cNvSpPr>
                <a:spLocks/>
              </p:cNvSpPr>
              <p:nvPr/>
            </p:nvSpPr>
            <p:spPr bwMode="auto">
              <a:xfrm>
                <a:off x="1627" y="3688"/>
                <a:ext cx="29" cy="34"/>
              </a:xfrm>
              <a:custGeom>
                <a:avLst/>
                <a:gdLst/>
                <a:ahLst/>
                <a:cxnLst>
                  <a:cxn ang="0">
                    <a:pos x="58" y="60"/>
                  </a:cxn>
                  <a:cxn ang="0">
                    <a:pos x="47" y="69"/>
                  </a:cxn>
                  <a:cxn ang="0">
                    <a:pos x="0" y="10"/>
                  </a:cxn>
                  <a:cxn ang="0">
                    <a:pos x="14" y="0"/>
                  </a:cxn>
                  <a:cxn ang="0">
                    <a:pos x="58" y="60"/>
                  </a:cxn>
                </a:cxnLst>
                <a:rect l="0" t="0" r="r" b="b"/>
                <a:pathLst>
                  <a:path w="58" h="69">
                    <a:moveTo>
                      <a:pt x="58" y="60"/>
                    </a:moveTo>
                    <a:lnTo>
                      <a:pt x="47" y="69"/>
                    </a:lnTo>
                    <a:lnTo>
                      <a:pt x="0" y="10"/>
                    </a:lnTo>
                    <a:lnTo>
                      <a:pt x="14" y="0"/>
                    </a:lnTo>
                    <a:lnTo>
                      <a:pt x="58" y="6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4" name="Freeform 475"/>
              <p:cNvSpPr>
                <a:spLocks/>
              </p:cNvSpPr>
              <p:nvPr/>
            </p:nvSpPr>
            <p:spPr bwMode="auto">
              <a:xfrm>
                <a:off x="1605" y="3658"/>
                <a:ext cx="29" cy="35"/>
              </a:xfrm>
              <a:custGeom>
                <a:avLst/>
                <a:gdLst/>
                <a:ahLst/>
                <a:cxnLst>
                  <a:cxn ang="0">
                    <a:pos x="57" y="60"/>
                  </a:cxn>
                  <a:cxn ang="0">
                    <a:pos x="43" y="70"/>
                  </a:cxn>
                  <a:cxn ang="0">
                    <a:pos x="0" y="9"/>
                  </a:cxn>
                  <a:cxn ang="0">
                    <a:pos x="12" y="0"/>
                  </a:cxn>
                  <a:cxn ang="0">
                    <a:pos x="57" y="60"/>
                  </a:cxn>
                </a:cxnLst>
                <a:rect l="0" t="0" r="r" b="b"/>
                <a:pathLst>
                  <a:path w="57" h="70">
                    <a:moveTo>
                      <a:pt x="57" y="60"/>
                    </a:moveTo>
                    <a:lnTo>
                      <a:pt x="43" y="70"/>
                    </a:lnTo>
                    <a:lnTo>
                      <a:pt x="0" y="9"/>
                    </a:lnTo>
                    <a:lnTo>
                      <a:pt x="12" y="0"/>
                    </a:lnTo>
                    <a:lnTo>
                      <a:pt x="57" y="6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5" name="Freeform 476"/>
              <p:cNvSpPr>
                <a:spLocks/>
              </p:cNvSpPr>
              <p:nvPr/>
            </p:nvSpPr>
            <p:spPr bwMode="auto">
              <a:xfrm>
                <a:off x="1584" y="3627"/>
                <a:ext cx="28" cy="35"/>
              </a:xfrm>
              <a:custGeom>
                <a:avLst/>
                <a:gdLst/>
                <a:ahLst/>
                <a:cxnLst>
                  <a:cxn ang="0">
                    <a:pos x="55" y="61"/>
                  </a:cxn>
                  <a:cxn ang="0">
                    <a:pos x="43" y="70"/>
                  </a:cxn>
                  <a:cxn ang="0">
                    <a:pos x="0" y="8"/>
                  </a:cxn>
                  <a:cxn ang="0">
                    <a:pos x="13" y="0"/>
                  </a:cxn>
                  <a:cxn ang="0">
                    <a:pos x="55" y="61"/>
                  </a:cxn>
                </a:cxnLst>
                <a:rect l="0" t="0" r="r" b="b"/>
                <a:pathLst>
                  <a:path w="55" h="70">
                    <a:moveTo>
                      <a:pt x="55" y="61"/>
                    </a:moveTo>
                    <a:lnTo>
                      <a:pt x="43" y="70"/>
                    </a:lnTo>
                    <a:lnTo>
                      <a:pt x="0" y="8"/>
                    </a:lnTo>
                    <a:lnTo>
                      <a:pt x="13" y="0"/>
                    </a:lnTo>
                    <a:lnTo>
                      <a:pt x="55" y="6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6" name="Freeform 477"/>
              <p:cNvSpPr>
                <a:spLocks/>
              </p:cNvSpPr>
              <p:nvPr/>
            </p:nvSpPr>
            <p:spPr bwMode="auto">
              <a:xfrm>
                <a:off x="1563" y="3595"/>
                <a:ext cx="27" cy="36"/>
              </a:xfrm>
              <a:custGeom>
                <a:avLst/>
                <a:gdLst/>
                <a:ahLst/>
                <a:cxnLst>
                  <a:cxn ang="0">
                    <a:pos x="55" y="63"/>
                  </a:cxn>
                  <a:cxn ang="0">
                    <a:pos x="42" y="71"/>
                  </a:cxn>
                  <a:cxn ang="0">
                    <a:pos x="0" y="9"/>
                  </a:cxn>
                  <a:cxn ang="0">
                    <a:pos x="13" y="0"/>
                  </a:cxn>
                  <a:cxn ang="0">
                    <a:pos x="55" y="63"/>
                  </a:cxn>
                </a:cxnLst>
                <a:rect l="0" t="0" r="r" b="b"/>
                <a:pathLst>
                  <a:path w="55" h="71">
                    <a:moveTo>
                      <a:pt x="55" y="63"/>
                    </a:moveTo>
                    <a:lnTo>
                      <a:pt x="42" y="71"/>
                    </a:lnTo>
                    <a:lnTo>
                      <a:pt x="0" y="9"/>
                    </a:lnTo>
                    <a:lnTo>
                      <a:pt x="13" y="0"/>
                    </a:lnTo>
                    <a:lnTo>
                      <a:pt x="55" y="6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7" name="Freeform 478"/>
              <p:cNvSpPr>
                <a:spLocks/>
              </p:cNvSpPr>
              <p:nvPr/>
            </p:nvSpPr>
            <p:spPr bwMode="auto">
              <a:xfrm>
                <a:off x="1543" y="3564"/>
                <a:ext cx="26" cy="36"/>
              </a:xfrm>
              <a:custGeom>
                <a:avLst/>
                <a:gdLst/>
                <a:ahLst/>
                <a:cxnLst>
                  <a:cxn ang="0">
                    <a:pos x="53" y="64"/>
                  </a:cxn>
                  <a:cxn ang="0">
                    <a:pos x="40" y="73"/>
                  </a:cxn>
                  <a:cxn ang="0">
                    <a:pos x="0" y="8"/>
                  </a:cxn>
                  <a:cxn ang="0">
                    <a:pos x="14" y="0"/>
                  </a:cxn>
                  <a:cxn ang="0">
                    <a:pos x="53" y="64"/>
                  </a:cxn>
                </a:cxnLst>
                <a:rect l="0" t="0" r="r" b="b"/>
                <a:pathLst>
                  <a:path w="53" h="73">
                    <a:moveTo>
                      <a:pt x="53" y="64"/>
                    </a:moveTo>
                    <a:lnTo>
                      <a:pt x="40" y="73"/>
                    </a:lnTo>
                    <a:lnTo>
                      <a:pt x="0" y="8"/>
                    </a:lnTo>
                    <a:lnTo>
                      <a:pt x="14" y="0"/>
                    </a:lnTo>
                    <a:lnTo>
                      <a:pt x="53" y="6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8" name="Freeform 479"/>
              <p:cNvSpPr>
                <a:spLocks/>
              </p:cNvSpPr>
              <p:nvPr/>
            </p:nvSpPr>
            <p:spPr bwMode="auto">
              <a:xfrm>
                <a:off x="1524" y="3531"/>
                <a:ext cx="26" cy="37"/>
              </a:xfrm>
              <a:custGeom>
                <a:avLst/>
                <a:gdLst/>
                <a:ahLst/>
                <a:cxnLst>
                  <a:cxn ang="0">
                    <a:pos x="52" y="64"/>
                  </a:cxn>
                  <a:cxn ang="0">
                    <a:pos x="38" y="72"/>
                  </a:cxn>
                  <a:cxn ang="0">
                    <a:pos x="0" y="8"/>
                  </a:cxn>
                  <a:cxn ang="0">
                    <a:pos x="13" y="0"/>
                  </a:cxn>
                  <a:cxn ang="0">
                    <a:pos x="52" y="64"/>
                  </a:cxn>
                </a:cxnLst>
                <a:rect l="0" t="0" r="r" b="b"/>
                <a:pathLst>
                  <a:path w="52" h="72">
                    <a:moveTo>
                      <a:pt x="52" y="64"/>
                    </a:moveTo>
                    <a:lnTo>
                      <a:pt x="38" y="72"/>
                    </a:lnTo>
                    <a:lnTo>
                      <a:pt x="0" y="8"/>
                    </a:lnTo>
                    <a:lnTo>
                      <a:pt x="13" y="0"/>
                    </a:lnTo>
                    <a:lnTo>
                      <a:pt x="52" y="6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199" name="Freeform 480"/>
              <p:cNvSpPr>
                <a:spLocks/>
              </p:cNvSpPr>
              <p:nvPr/>
            </p:nvSpPr>
            <p:spPr bwMode="auto">
              <a:xfrm>
                <a:off x="1505" y="3499"/>
                <a:ext cx="25" cy="36"/>
              </a:xfrm>
              <a:custGeom>
                <a:avLst/>
                <a:gdLst/>
                <a:ahLst/>
                <a:cxnLst>
                  <a:cxn ang="0">
                    <a:pos x="50" y="66"/>
                  </a:cxn>
                  <a:cxn ang="0">
                    <a:pos x="37" y="74"/>
                  </a:cxn>
                  <a:cxn ang="0">
                    <a:pos x="0" y="8"/>
                  </a:cxn>
                  <a:cxn ang="0">
                    <a:pos x="13" y="0"/>
                  </a:cxn>
                  <a:cxn ang="0">
                    <a:pos x="50" y="66"/>
                  </a:cxn>
                </a:cxnLst>
                <a:rect l="0" t="0" r="r" b="b"/>
                <a:pathLst>
                  <a:path w="50" h="74">
                    <a:moveTo>
                      <a:pt x="50" y="66"/>
                    </a:moveTo>
                    <a:lnTo>
                      <a:pt x="37" y="74"/>
                    </a:lnTo>
                    <a:lnTo>
                      <a:pt x="0" y="8"/>
                    </a:lnTo>
                    <a:lnTo>
                      <a:pt x="13" y="0"/>
                    </a:lnTo>
                    <a:lnTo>
                      <a:pt x="50" y="6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0" name="Freeform 481"/>
              <p:cNvSpPr>
                <a:spLocks/>
              </p:cNvSpPr>
              <p:nvPr/>
            </p:nvSpPr>
            <p:spPr bwMode="auto">
              <a:xfrm>
                <a:off x="1488" y="3465"/>
                <a:ext cx="24" cy="38"/>
              </a:xfrm>
              <a:custGeom>
                <a:avLst/>
                <a:gdLst/>
                <a:ahLst/>
                <a:cxnLst>
                  <a:cxn ang="0">
                    <a:pos x="49" y="66"/>
                  </a:cxn>
                  <a:cxn ang="0">
                    <a:pos x="36" y="74"/>
                  </a:cxn>
                  <a:cxn ang="0">
                    <a:pos x="0" y="6"/>
                  </a:cxn>
                  <a:cxn ang="0">
                    <a:pos x="15" y="0"/>
                  </a:cxn>
                  <a:cxn ang="0">
                    <a:pos x="49" y="66"/>
                  </a:cxn>
                </a:cxnLst>
                <a:rect l="0" t="0" r="r" b="b"/>
                <a:pathLst>
                  <a:path w="49" h="74">
                    <a:moveTo>
                      <a:pt x="49" y="66"/>
                    </a:moveTo>
                    <a:lnTo>
                      <a:pt x="36" y="74"/>
                    </a:lnTo>
                    <a:lnTo>
                      <a:pt x="0" y="6"/>
                    </a:lnTo>
                    <a:lnTo>
                      <a:pt x="15" y="0"/>
                    </a:lnTo>
                    <a:lnTo>
                      <a:pt x="49" y="66"/>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1" name="Freeform 482"/>
              <p:cNvSpPr>
                <a:spLocks/>
              </p:cNvSpPr>
              <p:nvPr/>
            </p:nvSpPr>
            <p:spPr bwMode="auto">
              <a:xfrm>
                <a:off x="1471" y="3431"/>
                <a:ext cx="24" cy="38"/>
              </a:xfrm>
              <a:custGeom>
                <a:avLst/>
                <a:gdLst/>
                <a:ahLst/>
                <a:cxnLst>
                  <a:cxn ang="0">
                    <a:pos x="48" y="68"/>
                  </a:cxn>
                  <a:cxn ang="0">
                    <a:pos x="33" y="74"/>
                  </a:cxn>
                  <a:cxn ang="0">
                    <a:pos x="0" y="7"/>
                  </a:cxn>
                  <a:cxn ang="0">
                    <a:pos x="14" y="0"/>
                  </a:cxn>
                  <a:cxn ang="0">
                    <a:pos x="48" y="68"/>
                  </a:cxn>
                </a:cxnLst>
                <a:rect l="0" t="0" r="r" b="b"/>
                <a:pathLst>
                  <a:path w="48" h="74">
                    <a:moveTo>
                      <a:pt x="48" y="68"/>
                    </a:moveTo>
                    <a:lnTo>
                      <a:pt x="33" y="74"/>
                    </a:lnTo>
                    <a:lnTo>
                      <a:pt x="0" y="7"/>
                    </a:lnTo>
                    <a:lnTo>
                      <a:pt x="14" y="0"/>
                    </a:lnTo>
                    <a:lnTo>
                      <a:pt x="48" y="6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2" name="Freeform 483"/>
              <p:cNvSpPr>
                <a:spLocks/>
              </p:cNvSpPr>
              <p:nvPr/>
            </p:nvSpPr>
            <p:spPr bwMode="auto">
              <a:xfrm>
                <a:off x="1455" y="3398"/>
                <a:ext cx="23" cy="37"/>
              </a:xfrm>
              <a:custGeom>
                <a:avLst/>
                <a:gdLst/>
                <a:ahLst/>
                <a:cxnLst>
                  <a:cxn ang="0">
                    <a:pos x="46" y="68"/>
                  </a:cxn>
                  <a:cxn ang="0">
                    <a:pos x="32" y="75"/>
                  </a:cxn>
                  <a:cxn ang="0">
                    <a:pos x="0" y="6"/>
                  </a:cxn>
                  <a:cxn ang="0">
                    <a:pos x="14" y="0"/>
                  </a:cxn>
                  <a:cxn ang="0">
                    <a:pos x="46" y="68"/>
                  </a:cxn>
                </a:cxnLst>
                <a:rect l="0" t="0" r="r" b="b"/>
                <a:pathLst>
                  <a:path w="46" h="75">
                    <a:moveTo>
                      <a:pt x="46" y="68"/>
                    </a:moveTo>
                    <a:lnTo>
                      <a:pt x="32" y="75"/>
                    </a:lnTo>
                    <a:lnTo>
                      <a:pt x="0" y="6"/>
                    </a:lnTo>
                    <a:lnTo>
                      <a:pt x="14" y="0"/>
                    </a:lnTo>
                    <a:lnTo>
                      <a:pt x="46" y="6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3" name="Freeform 484"/>
              <p:cNvSpPr>
                <a:spLocks/>
              </p:cNvSpPr>
              <p:nvPr/>
            </p:nvSpPr>
            <p:spPr bwMode="auto">
              <a:xfrm>
                <a:off x="1440" y="3363"/>
                <a:ext cx="22" cy="37"/>
              </a:xfrm>
              <a:custGeom>
                <a:avLst/>
                <a:gdLst/>
                <a:ahLst/>
                <a:cxnLst>
                  <a:cxn ang="0">
                    <a:pos x="44" y="70"/>
                  </a:cxn>
                  <a:cxn ang="0">
                    <a:pos x="30" y="76"/>
                  </a:cxn>
                  <a:cxn ang="0">
                    <a:pos x="0" y="7"/>
                  </a:cxn>
                  <a:cxn ang="0">
                    <a:pos x="14" y="0"/>
                  </a:cxn>
                  <a:cxn ang="0">
                    <a:pos x="44" y="70"/>
                  </a:cxn>
                </a:cxnLst>
                <a:rect l="0" t="0" r="r" b="b"/>
                <a:pathLst>
                  <a:path w="44" h="76">
                    <a:moveTo>
                      <a:pt x="44" y="70"/>
                    </a:moveTo>
                    <a:lnTo>
                      <a:pt x="30" y="76"/>
                    </a:lnTo>
                    <a:lnTo>
                      <a:pt x="0" y="7"/>
                    </a:lnTo>
                    <a:lnTo>
                      <a:pt x="14" y="0"/>
                    </a:lnTo>
                    <a:lnTo>
                      <a:pt x="44" y="7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4" name="Freeform 485"/>
              <p:cNvSpPr>
                <a:spLocks/>
              </p:cNvSpPr>
              <p:nvPr/>
            </p:nvSpPr>
            <p:spPr bwMode="auto">
              <a:xfrm>
                <a:off x="1425" y="3328"/>
                <a:ext cx="22" cy="38"/>
              </a:xfrm>
              <a:custGeom>
                <a:avLst/>
                <a:gdLst/>
                <a:ahLst/>
                <a:cxnLst>
                  <a:cxn ang="0">
                    <a:pos x="43" y="70"/>
                  </a:cxn>
                  <a:cxn ang="0">
                    <a:pos x="29" y="77"/>
                  </a:cxn>
                  <a:cxn ang="0">
                    <a:pos x="0" y="6"/>
                  </a:cxn>
                  <a:cxn ang="0">
                    <a:pos x="14" y="0"/>
                  </a:cxn>
                  <a:cxn ang="0">
                    <a:pos x="43" y="70"/>
                  </a:cxn>
                </a:cxnLst>
                <a:rect l="0" t="0" r="r" b="b"/>
                <a:pathLst>
                  <a:path w="43" h="77">
                    <a:moveTo>
                      <a:pt x="43" y="70"/>
                    </a:moveTo>
                    <a:lnTo>
                      <a:pt x="29" y="77"/>
                    </a:lnTo>
                    <a:lnTo>
                      <a:pt x="0" y="6"/>
                    </a:lnTo>
                    <a:lnTo>
                      <a:pt x="14" y="0"/>
                    </a:lnTo>
                    <a:lnTo>
                      <a:pt x="43" y="70"/>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5" name="Freeform 486"/>
              <p:cNvSpPr>
                <a:spLocks/>
              </p:cNvSpPr>
              <p:nvPr/>
            </p:nvSpPr>
            <p:spPr bwMode="auto">
              <a:xfrm>
                <a:off x="1411" y="3292"/>
                <a:ext cx="22" cy="38"/>
              </a:xfrm>
              <a:custGeom>
                <a:avLst/>
                <a:gdLst/>
                <a:ahLst/>
                <a:cxnLst>
                  <a:cxn ang="0">
                    <a:pos x="42" y="71"/>
                  </a:cxn>
                  <a:cxn ang="0">
                    <a:pos x="28" y="77"/>
                  </a:cxn>
                  <a:cxn ang="0">
                    <a:pos x="0" y="5"/>
                  </a:cxn>
                  <a:cxn ang="0">
                    <a:pos x="14" y="0"/>
                  </a:cxn>
                  <a:cxn ang="0">
                    <a:pos x="42" y="71"/>
                  </a:cxn>
                </a:cxnLst>
                <a:rect l="0" t="0" r="r" b="b"/>
                <a:pathLst>
                  <a:path w="42" h="77">
                    <a:moveTo>
                      <a:pt x="42" y="71"/>
                    </a:moveTo>
                    <a:lnTo>
                      <a:pt x="28" y="77"/>
                    </a:lnTo>
                    <a:lnTo>
                      <a:pt x="0" y="5"/>
                    </a:lnTo>
                    <a:lnTo>
                      <a:pt x="14" y="0"/>
                    </a:lnTo>
                    <a:lnTo>
                      <a:pt x="42" y="7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6" name="Freeform 487"/>
              <p:cNvSpPr>
                <a:spLocks/>
              </p:cNvSpPr>
              <p:nvPr/>
            </p:nvSpPr>
            <p:spPr bwMode="auto">
              <a:xfrm>
                <a:off x="1399" y="3256"/>
                <a:ext cx="20" cy="39"/>
              </a:xfrm>
              <a:custGeom>
                <a:avLst/>
                <a:gdLst/>
                <a:ahLst/>
                <a:cxnLst>
                  <a:cxn ang="0">
                    <a:pos x="40" y="71"/>
                  </a:cxn>
                  <a:cxn ang="0">
                    <a:pos x="26" y="76"/>
                  </a:cxn>
                  <a:cxn ang="0">
                    <a:pos x="0" y="4"/>
                  </a:cxn>
                  <a:cxn ang="0">
                    <a:pos x="16" y="0"/>
                  </a:cxn>
                  <a:cxn ang="0">
                    <a:pos x="40" y="71"/>
                  </a:cxn>
                </a:cxnLst>
                <a:rect l="0" t="0" r="r" b="b"/>
                <a:pathLst>
                  <a:path w="40" h="76">
                    <a:moveTo>
                      <a:pt x="40" y="71"/>
                    </a:moveTo>
                    <a:lnTo>
                      <a:pt x="26" y="76"/>
                    </a:lnTo>
                    <a:lnTo>
                      <a:pt x="0" y="4"/>
                    </a:lnTo>
                    <a:lnTo>
                      <a:pt x="16" y="0"/>
                    </a:lnTo>
                    <a:lnTo>
                      <a:pt x="40" y="71"/>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7" name="Freeform 488"/>
              <p:cNvSpPr>
                <a:spLocks/>
              </p:cNvSpPr>
              <p:nvPr/>
            </p:nvSpPr>
            <p:spPr bwMode="auto">
              <a:xfrm>
                <a:off x="1387" y="3220"/>
                <a:ext cx="19" cy="39"/>
              </a:xfrm>
              <a:custGeom>
                <a:avLst/>
                <a:gdLst/>
                <a:ahLst/>
                <a:cxnLst>
                  <a:cxn ang="0">
                    <a:pos x="39" y="74"/>
                  </a:cxn>
                  <a:cxn ang="0">
                    <a:pos x="23" y="78"/>
                  </a:cxn>
                  <a:cxn ang="0">
                    <a:pos x="0" y="5"/>
                  </a:cxn>
                  <a:cxn ang="0">
                    <a:pos x="15" y="0"/>
                  </a:cxn>
                  <a:cxn ang="0">
                    <a:pos x="39" y="74"/>
                  </a:cxn>
                </a:cxnLst>
                <a:rect l="0" t="0" r="r" b="b"/>
                <a:pathLst>
                  <a:path w="39" h="78">
                    <a:moveTo>
                      <a:pt x="39" y="74"/>
                    </a:moveTo>
                    <a:lnTo>
                      <a:pt x="23" y="78"/>
                    </a:lnTo>
                    <a:lnTo>
                      <a:pt x="0" y="5"/>
                    </a:lnTo>
                    <a:lnTo>
                      <a:pt x="15" y="0"/>
                    </a:lnTo>
                    <a:lnTo>
                      <a:pt x="39" y="7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8" name="Freeform 489"/>
              <p:cNvSpPr>
                <a:spLocks/>
              </p:cNvSpPr>
              <p:nvPr/>
            </p:nvSpPr>
            <p:spPr bwMode="auto">
              <a:xfrm>
                <a:off x="1376" y="3183"/>
                <a:ext cx="18" cy="39"/>
              </a:xfrm>
              <a:custGeom>
                <a:avLst/>
                <a:gdLst/>
                <a:ahLst/>
                <a:cxnLst>
                  <a:cxn ang="0">
                    <a:pos x="37" y="73"/>
                  </a:cxn>
                  <a:cxn ang="0">
                    <a:pos x="22" y="78"/>
                  </a:cxn>
                  <a:cxn ang="0">
                    <a:pos x="0" y="5"/>
                  </a:cxn>
                  <a:cxn ang="0">
                    <a:pos x="15" y="0"/>
                  </a:cxn>
                  <a:cxn ang="0">
                    <a:pos x="37" y="73"/>
                  </a:cxn>
                </a:cxnLst>
                <a:rect l="0" t="0" r="r" b="b"/>
                <a:pathLst>
                  <a:path w="37" h="78">
                    <a:moveTo>
                      <a:pt x="37" y="73"/>
                    </a:moveTo>
                    <a:lnTo>
                      <a:pt x="22" y="78"/>
                    </a:lnTo>
                    <a:lnTo>
                      <a:pt x="0" y="5"/>
                    </a:lnTo>
                    <a:lnTo>
                      <a:pt x="15" y="0"/>
                    </a:lnTo>
                    <a:lnTo>
                      <a:pt x="37" y="73"/>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09" name="Freeform 490"/>
              <p:cNvSpPr>
                <a:spLocks/>
              </p:cNvSpPr>
              <p:nvPr/>
            </p:nvSpPr>
            <p:spPr bwMode="auto">
              <a:xfrm>
                <a:off x="1366" y="3146"/>
                <a:ext cx="18" cy="39"/>
              </a:xfrm>
              <a:custGeom>
                <a:avLst/>
                <a:gdLst/>
                <a:ahLst/>
                <a:cxnLst>
                  <a:cxn ang="0">
                    <a:pos x="35" y="74"/>
                  </a:cxn>
                  <a:cxn ang="0">
                    <a:pos x="20" y="79"/>
                  </a:cxn>
                  <a:cxn ang="0">
                    <a:pos x="0" y="4"/>
                  </a:cxn>
                  <a:cxn ang="0">
                    <a:pos x="15" y="0"/>
                  </a:cxn>
                  <a:cxn ang="0">
                    <a:pos x="35" y="74"/>
                  </a:cxn>
                </a:cxnLst>
                <a:rect l="0" t="0" r="r" b="b"/>
                <a:pathLst>
                  <a:path w="35" h="79">
                    <a:moveTo>
                      <a:pt x="35" y="74"/>
                    </a:moveTo>
                    <a:lnTo>
                      <a:pt x="20" y="79"/>
                    </a:lnTo>
                    <a:lnTo>
                      <a:pt x="0" y="4"/>
                    </a:lnTo>
                    <a:lnTo>
                      <a:pt x="15" y="0"/>
                    </a:lnTo>
                    <a:lnTo>
                      <a:pt x="35" y="74"/>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10" name="Freeform 491"/>
              <p:cNvSpPr>
                <a:spLocks/>
              </p:cNvSpPr>
              <p:nvPr/>
            </p:nvSpPr>
            <p:spPr bwMode="auto">
              <a:xfrm>
                <a:off x="1357" y="3109"/>
                <a:ext cx="17" cy="39"/>
              </a:xfrm>
              <a:custGeom>
                <a:avLst/>
                <a:gdLst/>
                <a:ahLst/>
                <a:cxnLst>
                  <a:cxn ang="0">
                    <a:pos x="33" y="75"/>
                  </a:cxn>
                  <a:cxn ang="0">
                    <a:pos x="18" y="79"/>
                  </a:cxn>
                  <a:cxn ang="0">
                    <a:pos x="0" y="3"/>
                  </a:cxn>
                  <a:cxn ang="0">
                    <a:pos x="14" y="0"/>
                  </a:cxn>
                  <a:cxn ang="0">
                    <a:pos x="33" y="75"/>
                  </a:cxn>
                </a:cxnLst>
                <a:rect l="0" t="0" r="r" b="b"/>
                <a:pathLst>
                  <a:path w="33" h="79">
                    <a:moveTo>
                      <a:pt x="33" y="75"/>
                    </a:moveTo>
                    <a:lnTo>
                      <a:pt x="18" y="79"/>
                    </a:lnTo>
                    <a:lnTo>
                      <a:pt x="0" y="3"/>
                    </a:lnTo>
                    <a:lnTo>
                      <a:pt x="14" y="0"/>
                    </a:lnTo>
                    <a:lnTo>
                      <a:pt x="33" y="7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11" name="Freeform 492"/>
              <p:cNvSpPr>
                <a:spLocks/>
              </p:cNvSpPr>
              <p:nvPr/>
            </p:nvSpPr>
            <p:spPr bwMode="auto">
              <a:xfrm>
                <a:off x="1349" y="3071"/>
                <a:ext cx="15" cy="39"/>
              </a:xfrm>
              <a:custGeom>
                <a:avLst/>
                <a:gdLst/>
                <a:ahLst/>
                <a:cxnLst>
                  <a:cxn ang="0">
                    <a:pos x="31" y="75"/>
                  </a:cxn>
                  <a:cxn ang="0">
                    <a:pos x="17" y="78"/>
                  </a:cxn>
                  <a:cxn ang="0">
                    <a:pos x="0" y="3"/>
                  </a:cxn>
                  <a:cxn ang="0">
                    <a:pos x="15" y="0"/>
                  </a:cxn>
                  <a:cxn ang="0">
                    <a:pos x="31" y="75"/>
                  </a:cxn>
                </a:cxnLst>
                <a:rect l="0" t="0" r="r" b="b"/>
                <a:pathLst>
                  <a:path w="31" h="78">
                    <a:moveTo>
                      <a:pt x="31" y="75"/>
                    </a:moveTo>
                    <a:lnTo>
                      <a:pt x="17" y="78"/>
                    </a:lnTo>
                    <a:lnTo>
                      <a:pt x="0" y="3"/>
                    </a:lnTo>
                    <a:lnTo>
                      <a:pt x="15" y="0"/>
                    </a:lnTo>
                    <a:lnTo>
                      <a:pt x="31" y="75"/>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12" name="Freeform 493"/>
              <p:cNvSpPr>
                <a:spLocks/>
              </p:cNvSpPr>
              <p:nvPr/>
            </p:nvSpPr>
            <p:spPr bwMode="auto">
              <a:xfrm>
                <a:off x="1341" y="3032"/>
                <a:ext cx="15" cy="40"/>
              </a:xfrm>
              <a:custGeom>
                <a:avLst/>
                <a:gdLst/>
                <a:ahLst/>
                <a:cxnLst>
                  <a:cxn ang="0">
                    <a:pos x="29" y="77"/>
                  </a:cxn>
                  <a:cxn ang="0">
                    <a:pos x="14" y="80"/>
                  </a:cxn>
                  <a:cxn ang="0">
                    <a:pos x="0" y="3"/>
                  </a:cxn>
                  <a:cxn ang="0">
                    <a:pos x="14" y="0"/>
                  </a:cxn>
                  <a:cxn ang="0">
                    <a:pos x="29" y="77"/>
                  </a:cxn>
                </a:cxnLst>
                <a:rect l="0" t="0" r="r" b="b"/>
                <a:pathLst>
                  <a:path w="29" h="80">
                    <a:moveTo>
                      <a:pt x="29" y="77"/>
                    </a:moveTo>
                    <a:lnTo>
                      <a:pt x="14" y="80"/>
                    </a:lnTo>
                    <a:lnTo>
                      <a:pt x="0" y="3"/>
                    </a:lnTo>
                    <a:lnTo>
                      <a:pt x="14" y="0"/>
                    </a:lnTo>
                    <a:lnTo>
                      <a:pt x="29" y="7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13" name="Freeform 494"/>
              <p:cNvSpPr>
                <a:spLocks/>
              </p:cNvSpPr>
              <p:nvPr/>
            </p:nvSpPr>
            <p:spPr bwMode="auto">
              <a:xfrm>
                <a:off x="1335" y="2994"/>
                <a:ext cx="14" cy="40"/>
              </a:xfrm>
              <a:custGeom>
                <a:avLst/>
                <a:gdLst/>
                <a:ahLst/>
                <a:cxnLst>
                  <a:cxn ang="0">
                    <a:pos x="27" y="77"/>
                  </a:cxn>
                  <a:cxn ang="0">
                    <a:pos x="13" y="80"/>
                  </a:cxn>
                  <a:cxn ang="0">
                    <a:pos x="0" y="2"/>
                  </a:cxn>
                  <a:cxn ang="0">
                    <a:pos x="15" y="0"/>
                  </a:cxn>
                  <a:cxn ang="0">
                    <a:pos x="27" y="77"/>
                  </a:cxn>
                </a:cxnLst>
                <a:rect l="0" t="0" r="r" b="b"/>
                <a:pathLst>
                  <a:path w="27" h="80">
                    <a:moveTo>
                      <a:pt x="27" y="77"/>
                    </a:moveTo>
                    <a:lnTo>
                      <a:pt x="13" y="80"/>
                    </a:lnTo>
                    <a:lnTo>
                      <a:pt x="0" y="2"/>
                    </a:lnTo>
                    <a:lnTo>
                      <a:pt x="15" y="0"/>
                    </a:lnTo>
                    <a:lnTo>
                      <a:pt x="27" y="77"/>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sp>
            <p:nvSpPr>
              <p:cNvPr id="214" name="Freeform 495"/>
              <p:cNvSpPr>
                <a:spLocks/>
              </p:cNvSpPr>
              <p:nvPr/>
            </p:nvSpPr>
            <p:spPr bwMode="auto">
              <a:xfrm>
                <a:off x="1329" y="2955"/>
                <a:ext cx="14" cy="40"/>
              </a:xfrm>
              <a:custGeom>
                <a:avLst/>
                <a:gdLst/>
                <a:ahLst/>
                <a:cxnLst>
                  <a:cxn ang="0">
                    <a:pos x="27" y="78"/>
                  </a:cxn>
                  <a:cxn ang="0">
                    <a:pos x="12" y="80"/>
                  </a:cxn>
                  <a:cxn ang="0">
                    <a:pos x="0" y="3"/>
                  </a:cxn>
                  <a:cxn ang="0">
                    <a:pos x="16" y="0"/>
                  </a:cxn>
                  <a:cxn ang="0">
                    <a:pos x="27" y="78"/>
                  </a:cxn>
                </a:cxnLst>
                <a:rect l="0" t="0" r="r" b="b"/>
                <a:pathLst>
                  <a:path w="27" h="80">
                    <a:moveTo>
                      <a:pt x="27" y="78"/>
                    </a:moveTo>
                    <a:lnTo>
                      <a:pt x="12" y="80"/>
                    </a:lnTo>
                    <a:lnTo>
                      <a:pt x="0" y="3"/>
                    </a:lnTo>
                    <a:lnTo>
                      <a:pt x="16" y="0"/>
                    </a:lnTo>
                    <a:lnTo>
                      <a:pt x="27" y="78"/>
                    </a:lnTo>
                    <a:close/>
                  </a:path>
                </a:pathLst>
              </a:custGeom>
              <a:grpFill/>
              <a:ln w="9525">
                <a:solidFill>
                  <a:srgbClr val="0070C0"/>
                </a:solidFill>
                <a:round/>
                <a:headEnd/>
                <a:tailEnd/>
              </a:ln>
            </p:spPr>
            <p:txBody>
              <a:bodyPr vert="horz" wrap="square" lIns="91440" tIns="45720" rIns="91440" bIns="45720" numCol="1" anchor="t" anchorCtr="0" compatLnSpc="1">
                <a:prstTxWarp prst="textNoShape">
                  <a:avLst/>
                </a:prstTxWarp>
              </a:bodyPr>
              <a:lstStyle/>
              <a:p>
                <a:endParaRPr lang="en-US" sz="800" b="1" dirty="0"/>
              </a:p>
            </p:txBody>
          </p:sp>
        </p:grpSp>
        <p:sp>
          <p:nvSpPr>
            <p:cNvPr id="14" name="TextBox 13"/>
            <p:cNvSpPr txBox="1"/>
            <p:nvPr/>
          </p:nvSpPr>
          <p:spPr>
            <a:xfrm>
              <a:off x="6617288" y="19991382"/>
              <a:ext cx="736047" cy="694888"/>
            </a:xfrm>
            <a:prstGeom prst="rect">
              <a:avLst/>
            </a:prstGeom>
            <a:noFill/>
            <a:ln>
              <a:noFill/>
            </a:ln>
          </p:spPr>
          <p:txBody>
            <a:bodyPr wrap="none" rtlCol="0">
              <a:spAutoFit/>
            </a:bodyPr>
            <a:lstStyle/>
            <a:p>
              <a:r>
                <a:rPr lang="en-GB" sz="800" b="1" dirty="0" smtClean="0"/>
                <a:t>WS</a:t>
              </a:r>
              <a:endParaRPr lang="en-US" sz="800" b="1" dirty="0"/>
            </a:p>
          </p:txBody>
        </p:sp>
      </p:grpSp>
      <p:sp>
        <p:nvSpPr>
          <p:cNvPr id="640" name="Title 639"/>
          <p:cNvSpPr>
            <a:spLocks noGrp="1"/>
          </p:cNvSpPr>
          <p:nvPr>
            <p:ph type="title"/>
          </p:nvPr>
        </p:nvSpPr>
        <p:spPr>
          <a:xfrm>
            <a:off x="2500298" y="214290"/>
            <a:ext cx="6072230" cy="571504"/>
          </a:xfrm>
        </p:spPr>
        <p:txBody>
          <a:bodyPr/>
          <a:lstStyle/>
          <a:p>
            <a:r>
              <a:rPr lang="en-GB" sz="2000" b="1" dirty="0" smtClean="0">
                <a:solidFill>
                  <a:schemeClr val="tx2"/>
                </a:solidFill>
                <a:latin typeface="Arial"/>
                <a:ea typeface="+mj-ea"/>
                <a:cs typeface="+mj-cs"/>
              </a:rPr>
              <a:t>Cancer Imaging Cloud Computing Framework</a:t>
            </a:r>
            <a:endParaRPr lang="en-US" sz="2000" b="1" dirty="0"/>
          </a:p>
        </p:txBody>
      </p:sp>
      <p:grpSp>
        <p:nvGrpSpPr>
          <p:cNvPr id="641" name="Group 4"/>
          <p:cNvGrpSpPr>
            <a:grpSpLocks noChangeAspect="1"/>
          </p:cNvGrpSpPr>
          <p:nvPr/>
        </p:nvGrpSpPr>
        <p:grpSpPr bwMode="auto">
          <a:xfrm flipH="1">
            <a:off x="5072066" y="4572008"/>
            <a:ext cx="1000132" cy="1141258"/>
            <a:chOff x="1980" y="720"/>
            <a:chExt cx="2938" cy="3353"/>
          </a:xfrm>
        </p:grpSpPr>
        <p:sp>
          <p:nvSpPr>
            <p:cNvPr id="642" name="AutoShape 3"/>
            <p:cNvSpPr>
              <a:spLocks noChangeAspect="1" noChangeArrowheads="1" noTextEdit="1"/>
            </p:cNvSpPr>
            <p:nvPr/>
          </p:nvSpPr>
          <p:spPr bwMode="auto">
            <a:xfrm>
              <a:off x="1980" y="720"/>
              <a:ext cx="2938" cy="3353"/>
            </a:xfrm>
            <a:prstGeom prst="rect">
              <a:avLst/>
            </a:prstGeom>
            <a:noFill/>
            <a:ln w="9525">
              <a:noFill/>
              <a:miter lim="800000"/>
              <a:headEnd/>
              <a:tailEnd/>
            </a:ln>
          </p:spPr>
          <p:txBody>
            <a:bodyPr/>
            <a:lstStyle/>
            <a:p>
              <a:endParaRPr lang="en-US" dirty="0"/>
            </a:p>
          </p:txBody>
        </p:sp>
        <p:sp>
          <p:nvSpPr>
            <p:cNvPr id="643" name="Freeform 377"/>
            <p:cNvSpPr>
              <a:spLocks/>
            </p:cNvSpPr>
            <p:nvPr/>
          </p:nvSpPr>
          <p:spPr bwMode="auto">
            <a:xfrm>
              <a:off x="4094" y="2981"/>
              <a:ext cx="152" cy="718"/>
            </a:xfrm>
            <a:custGeom>
              <a:avLst/>
              <a:gdLst>
                <a:gd name="T0" fmla="*/ 0 w 152"/>
                <a:gd name="T1" fmla="*/ 5 h 718"/>
                <a:gd name="T2" fmla="*/ 30 w 152"/>
                <a:gd name="T3" fmla="*/ 718 h 718"/>
                <a:gd name="T4" fmla="*/ 129 w 152"/>
                <a:gd name="T5" fmla="*/ 718 h 718"/>
                <a:gd name="T6" fmla="*/ 152 w 152"/>
                <a:gd name="T7" fmla="*/ 683 h 718"/>
                <a:gd name="T8" fmla="*/ 129 w 152"/>
                <a:gd name="T9" fmla="*/ 0 h 718"/>
                <a:gd name="T10" fmla="*/ 0 w 152"/>
                <a:gd name="T11" fmla="*/ 5 h 718"/>
                <a:gd name="T12" fmla="*/ 0 60000 65536"/>
                <a:gd name="T13" fmla="*/ 0 60000 65536"/>
                <a:gd name="T14" fmla="*/ 0 60000 65536"/>
                <a:gd name="T15" fmla="*/ 0 60000 65536"/>
                <a:gd name="T16" fmla="*/ 0 60000 65536"/>
                <a:gd name="T17" fmla="*/ 0 60000 65536"/>
                <a:gd name="T18" fmla="*/ 0 w 152"/>
                <a:gd name="T19" fmla="*/ 0 h 718"/>
                <a:gd name="T20" fmla="*/ 152 w 152"/>
                <a:gd name="T21" fmla="*/ 718 h 718"/>
              </a:gdLst>
              <a:ahLst/>
              <a:cxnLst>
                <a:cxn ang="T12">
                  <a:pos x="T0" y="T1"/>
                </a:cxn>
                <a:cxn ang="T13">
                  <a:pos x="T2" y="T3"/>
                </a:cxn>
                <a:cxn ang="T14">
                  <a:pos x="T4" y="T5"/>
                </a:cxn>
                <a:cxn ang="T15">
                  <a:pos x="T6" y="T7"/>
                </a:cxn>
                <a:cxn ang="T16">
                  <a:pos x="T8" y="T9"/>
                </a:cxn>
                <a:cxn ang="T17">
                  <a:pos x="T10" y="T11"/>
                </a:cxn>
              </a:cxnLst>
              <a:rect l="T18" t="T19" r="T20" b="T21"/>
              <a:pathLst>
                <a:path w="152" h="718">
                  <a:moveTo>
                    <a:pt x="0" y="5"/>
                  </a:moveTo>
                  <a:lnTo>
                    <a:pt x="30" y="718"/>
                  </a:lnTo>
                  <a:lnTo>
                    <a:pt x="129" y="718"/>
                  </a:lnTo>
                  <a:lnTo>
                    <a:pt x="152" y="683"/>
                  </a:lnTo>
                  <a:lnTo>
                    <a:pt x="129" y="0"/>
                  </a:lnTo>
                  <a:lnTo>
                    <a:pt x="0" y="5"/>
                  </a:lnTo>
                  <a:close/>
                </a:path>
              </a:pathLst>
            </a:custGeom>
            <a:solidFill>
              <a:srgbClr val="75859D"/>
            </a:solidFill>
            <a:ln w="9525">
              <a:noFill/>
              <a:round/>
              <a:headEnd/>
              <a:tailEnd/>
            </a:ln>
          </p:spPr>
          <p:txBody>
            <a:bodyPr/>
            <a:lstStyle/>
            <a:p>
              <a:endParaRPr lang="en-US" dirty="0"/>
            </a:p>
          </p:txBody>
        </p:sp>
        <p:sp>
          <p:nvSpPr>
            <p:cNvPr id="644" name="Freeform 378"/>
            <p:cNvSpPr>
              <a:spLocks/>
            </p:cNvSpPr>
            <p:nvPr/>
          </p:nvSpPr>
          <p:spPr bwMode="auto">
            <a:xfrm>
              <a:off x="4503" y="2986"/>
              <a:ext cx="152" cy="719"/>
            </a:xfrm>
            <a:custGeom>
              <a:avLst/>
              <a:gdLst>
                <a:gd name="T0" fmla="*/ 0 w 152"/>
                <a:gd name="T1" fmla="*/ 6 h 719"/>
                <a:gd name="T2" fmla="*/ 29 w 152"/>
                <a:gd name="T3" fmla="*/ 719 h 719"/>
                <a:gd name="T4" fmla="*/ 135 w 152"/>
                <a:gd name="T5" fmla="*/ 719 h 719"/>
                <a:gd name="T6" fmla="*/ 152 w 152"/>
                <a:gd name="T7" fmla="*/ 684 h 719"/>
                <a:gd name="T8" fmla="*/ 135 w 152"/>
                <a:gd name="T9" fmla="*/ 0 h 719"/>
                <a:gd name="T10" fmla="*/ 0 w 152"/>
                <a:gd name="T11" fmla="*/ 6 h 719"/>
                <a:gd name="T12" fmla="*/ 0 60000 65536"/>
                <a:gd name="T13" fmla="*/ 0 60000 65536"/>
                <a:gd name="T14" fmla="*/ 0 60000 65536"/>
                <a:gd name="T15" fmla="*/ 0 60000 65536"/>
                <a:gd name="T16" fmla="*/ 0 60000 65536"/>
                <a:gd name="T17" fmla="*/ 0 60000 65536"/>
                <a:gd name="T18" fmla="*/ 0 w 152"/>
                <a:gd name="T19" fmla="*/ 0 h 719"/>
                <a:gd name="T20" fmla="*/ 152 w 152"/>
                <a:gd name="T21" fmla="*/ 719 h 719"/>
              </a:gdLst>
              <a:ahLst/>
              <a:cxnLst>
                <a:cxn ang="T12">
                  <a:pos x="T0" y="T1"/>
                </a:cxn>
                <a:cxn ang="T13">
                  <a:pos x="T2" y="T3"/>
                </a:cxn>
                <a:cxn ang="T14">
                  <a:pos x="T4" y="T5"/>
                </a:cxn>
                <a:cxn ang="T15">
                  <a:pos x="T6" y="T7"/>
                </a:cxn>
                <a:cxn ang="T16">
                  <a:pos x="T8" y="T9"/>
                </a:cxn>
                <a:cxn ang="T17">
                  <a:pos x="T10" y="T11"/>
                </a:cxn>
              </a:cxnLst>
              <a:rect l="T18" t="T19" r="T20" b="T21"/>
              <a:pathLst>
                <a:path w="152" h="719">
                  <a:moveTo>
                    <a:pt x="0" y="6"/>
                  </a:moveTo>
                  <a:lnTo>
                    <a:pt x="29" y="719"/>
                  </a:lnTo>
                  <a:lnTo>
                    <a:pt x="135" y="719"/>
                  </a:lnTo>
                  <a:lnTo>
                    <a:pt x="152" y="684"/>
                  </a:lnTo>
                  <a:lnTo>
                    <a:pt x="135" y="0"/>
                  </a:lnTo>
                  <a:lnTo>
                    <a:pt x="0" y="6"/>
                  </a:lnTo>
                  <a:close/>
                </a:path>
              </a:pathLst>
            </a:custGeom>
            <a:solidFill>
              <a:srgbClr val="75859D"/>
            </a:solidFill>
            <a:ln w="9525">
              <a:noFill/>
              <a:round/>
              <a:headEnd/>
              <a:tailEnd/>
            </a:ln>
          </p:spPr>
          <p:txBody>
            <a:bodyPr/>
            <a:lstStyle/>
            <a:p>
              <a:endParaRPr lang="en-US" dirty="0"/>
            </a:p>
          </p:txBody>
        </p:sp>
        <p:sp>
          <p:nvSpPr>
            <p:cNvPr id="645" name="Freeform 379"/>
            <p:cNvSpPr>
              <a:spLocks/>
            </p:cNvSpPr>
            <p:nvPr/>
          </p:nvSpPr>
          <p:spPr bwMode="auto">
            <a:xfrm>
              <a:off x="2494" y="2583"/>
              <a:ext cx="222" cy="929"/>
            </a:xfrm>
            <a:custGeom>
              <a:avLst/>
              <a:gdLst>
                <a:gd name="T0" fmla="*/ 0 w 222"/>
                <a:gd name="T1" fmla="*/ 0 h 929"/>
                <a:gd name="T2" fmla="*/ 93 w 222"/>
                <a:gd name="T3" fmla="*/ 923 h 929"/>
                <a:gd name="T4" fmla="*/ 187 w 222"/>
                <a:gd name="T5" fmla="*/ 929 h 929"/>
                <a:gd name="T6" fmla="*/ 222 w 222"/>
                <a:gd name="T7" fmla="*/ 894 h 929"/>
                <a:gd name="T8" fmla="*/ 187 w 222"/>
                <a:gd name="T9" fmla="*/ 30 h 929"/>
                <a:gd name="T10" fmla="*/ 0 w 222"/>
                <a:gd name="T11" fmla="*/ 0 h 929"/>
                <a:gd name="T12" fmla="*/ 0 60000 65536"/>
                <a:gd name="T13" fmla="*/ 0 60000 65536"/>
                <a:gd name="T14" fmla="*/ 0 60000 65536"/>
                <a:gd name="T15" fmla="*/ 0 60000 65536"/>
                <a:gd name="T16" fmla="*/ 0 60000 65536"/>
                <a:gd name="T17" fmla="*/ 0 60000 65536"/>
                <a:gd name="T18" fmla="*/ 0 w 222"/>
                <a:gd name="T19" fmla="*/ 0 h 929"/>
                <a:gd name="T20" fmla="*/ 222 w 222"/>
                <a:gd name="T21" fmla="*/ 929 h 929"/>
              </a:gdLst>
              <a:ahLst/>
              <a:cxnLst>
                <a:cxn ang="T12">
                  <a:pos x="T0" y="T1"/>
                </a:cxn>
                <a:cxn ang="T13">
                  <a:pos x="T2" y="T3"/>
                </a:cxn>
                <a:cxn ang="T14">
                  <a:pos x="T4" y="T5"/>
                </a:cxn>
                <a:cxn ang="T15">
                  <a:pos x="T6" y="T7"/>
                </a:cxn>
                <a:cxn ang="T16">
                  <a:pos x="T8" y="T9"/>
                </a:cxn>
                <a:cxn ang="T17">
                  <a:pos x="T10" y="T11"/>
                </a:cxn>
              </a:cxnLst>
              <a:rect l="T18" t="T19" r="T20" b="T21"/>
              <a:pathLst>
                <a:path w="222" h="929">
                  <a:moveTo>
                    <a:pt x="0" y="0"/>
                  </a:moveTo>
                  <a:lnTo>
                    <a:pt x="93" y="923"/>
                  </a:lnTo>
                  <a:lnTo>
                    <a:pt x="187" y="929"/>
                  </a:lnTo>
                  <a:lnTo>
                    <a:pt x="222" y="894"/>
                  </a:lnTo>
                  <a:lnTo>
                    <a:pt x="187" y="30"/>
                  </a:lnTo>
                  <a:lnTo>
                    <a:pt x="0" y="0"/>
                  </a:lnTo>
                  <a:close/>
                </a:path>
              </a:pathLst>
            </a:custGeom>
            <a:solidFill>
              <a:srgbClr val="75859D"/>
            </a:solidFill>
            <a:ln w="9525">
              <a:noFill/>
              <a:round/>
              <a:headEnd/>
              <a:tailEnd/>
            </a:ln>
          </p:spPr>
          <p:txBody>
            <a:bodyPr/>
            <a:lstStyle/>
            <a:p>
              <a:endParaRPr lang="en-US" dirty="0"/>
            </a:p>
          </p:txBody>
        </p:sp>
        <p:sp>
          <p:nvSpPr>
            <p:cNvPr id="646" name="Freeform 380"/>
            <p:cNvSpPr>
              <a:spLocks/>
            </p:cNvSpPr>
            <p:nvPr/>
          </p:nvSpPr>
          <p:spPr bwMode="auto">
            <a:xfrm>
              <a:off x="3119" y="2636"/>
              <a:ext cx="187" cy="894"/>
            </a:xfrm>
            <a:custGeom>
              <a:avLst/>
              <a:gdLst>
                <a:gd name="T0" fmla="*/ 0 w 187"/>
                <a:gd name="T1" fmla="*/ 0 h 894"/>
                <a:gd name="T2" fmla="*/ 29 w 187"/>
                <a:gd name="T3" fmla="*/ 888 h 894"/>
                <a:gd name="T4" fmla="*/ 128 w 187"/>
                <a:gd name="T5" fmla="*/ 894 h 894"/>
                <a:gd name="T6" fmla="*/ 164 w 187"/>
                <a:gd name="T7" fmla="*/ 865 h 894"/>
                <a:gd name="T8" fmla="*/ 187 w 187"/>
                <a:gd name="T9" fmla="*/ 41 h 894"/>
                <a:gd name="T10" fmla="*/ 0 w 187"/>
                <a:gd name="T11" fmla="*/ 0 h 894"/>
                <a:gd name="T12" fmla="*/ 0 60000 65536"/>
                <a:gd name="T13" fmla="*/ 0 60000 65536"/>
                <a:gd name="T14" fmla="*/ 0 60000 65536"/>
                <a:gd name="T15" fmla="*/ 0 60000 65536"/>
                <a:gd name="T16" fmla="*/ 0 60000 65536"/>
                <a:gd name="T17" fmla="*/ 0 60000 65536"/>
                <a:gd name="T18" fmla="*/ 0 w 187"/>
                <a:gd name="T19" fmla="*/ 0 h 894"/>
                <a:gd name="T20" fmla="*/ 187 w 187"/>
                <a:gd name="T21" fmla="*/ 894 h 894"/>
              </a:gdLst>
              <a:ahLst/>
              <a:cxnLst>
                <a:cxn ang="T12">
                  <a:pos x="T0" y="T1"/>
                </a:cxn>
                <a:cxn ang="T13">
                  <a:pos x="T2" y="T3"/>
                </a:cxn>
                <a:cxn ang="T14">
                  <a:pos x="T4" y="T5"/>
                </a:cxn>
                <a:cxn ang="T15">
                  <a:pos x="T6" y="T7"/>
                </a:cxn>
                <a:cxn ang="T16">
                  <a:pos x="T8" y="T9"/>
                </a:cxn>
                <a:cxn ang="T17">
                  <a:pos x="T10" y="T11"/>
                </a:cxn>
              </a:cxnLst>
              <a:rect l="T18" t="T19" r="T20" b="T21"/>
              <a:pathLst>
                <a:path w="187" h="894">
                  <a:moveTo>
                    <a:pt x="0" y="0"/>
                  </a:moveTo>
                  <a:lnTo>
                    <a:pt x="29" y="888"/>
                  </a:lnTo>
                  <a:lnTo>
                    <a:pt x="128" y="894"/>
                  </a:lnTo>
                  <a:lnTo>
                    <a:pt x="164" y="865"/>
                  </a:lnTo>
                  <a:lnTo>
                    <a:pt x="187" y="41"/>
                  </a:lnTo>
                  <a:lnTo>
                    <a:pt x="0" y="0"/>
                  </a:lnTo>
                  <a:close/>
                </a:path>
              </a:pathLst>
            </a:custGeom>
            <a:solidFill>
              <a:srgbClr val="75859D"/>
            </a:solidFill>
            <a:ln w="9525">
              <a:noFill/>
              <a:round/>
              <a:headEnd/>
              <a:tailEnd/>
            </a:ln>
          </p:spPr>
          <p:txBody>
            <a:bodyPr/>
            <a:lstStyle/>
            <a:p>
              <a:endParaRPr lang="en-US" dirty="0"/>
            </a:p>
          </p:txBody>
        </p:sp>
        <p:sp>
          <p:nvSpPr>
            <p:cNvPr id="647" name="Freeform 381"/>
            <p:cNvSpPr>
              <a:spLocks/>
            </p:cNvSpPr>
            <p:nvPr/>
          </p:nvSpPr>
          <p:spPr bwMode="auto">
            <a:xfrm>
              <a:off x="3721" y="3366"/>
              <a:ext cx="198" cy="310"/>
            </a:xfrm>
            <a:custGeom>
              <a:avLst/>
              <a:gdLst>
                <a:gd name="T0" fmla="*/ 192 w 198"/>
                <a:gd name="T1" fmla="*/ 53 h 310"/>
                <a:gd name="T2" fmla="*/ 192 w 198"/>
                <a:gd name="T3" fmla="*/ 53 h 310"/>
                <a:gd name="T4" fmla="*/ 198 w 198"/>
                <a:gd name="T5" fmla="*/ 123 h 310"/>
                <a:gd name="T6" fmla="*/ 192 w 198"/>
                <a:gd name="T7" fmla="*/ 187 h 310"/>
                <a:gd name="T8" fmla="*/ 192 w 198"/>
                <a:gd name="T9" fmla="*/ 216 h 310"/>
                <a:gd name="T10" fmla="*/ 187 w 198"/>
                <a:gd name="T11" fmla="*/ 240 h 310"/>
                <a:gd name="T12" fmla="*/ 187 w 198"/>
                <a:gd name="T13" fmla="*/ 240 h 310"/>
                <a:gd name="T14" fmla="*/ 169 w 198"/>
                <a:gd name="T15" fmla="*/ 275 h 310"/>
                <a:gd name="T16" fmla="*/ 151 w 198"/>
                <a:gd name="T17" fmla="*/ 292 h 310"/>
                <a:gd name="T18" fmla="*/ 134 w 198"/>
                <a:gd name="T19" fmla="*/ 304 h 310"/>
                <a:gd name="T20" fmla="*/ 111 w 198"/>
                <a:gd name="T21" fmla="*/ 310 h 310"/>
                <a:gd name="T22" fmla="*/ 111 w 198"/>
                <a:gd name="T23" fmla="*/ 310 h 310"/>
                <a:gd name="T24" fmla="*/ 81 w 198"/>
                <a:gd name="T25" fmla="*/ 304 h 310"/>
                <a:gd name="T26" fmla="*/ 52 w 198"/>
                <a:gd name="T27" fmla="*/ 286 h 310"/>
                <a:gd name="T28" fmla="*/ 35 w 198"/>
                <a:gd name="T29" fmla="*/ 275 h 310"/>
                <a:gd name="T30" fmla="*/ 23 w 198"/>
                <a:gd name="T31" fmla="*/ 263 h 310"/>
                <a:gd name="T32" fmla="*/ 17 w 198"/>
                <a:gd name="T33" fmla="*/ 246 h 310"/>
                <a:gd name="T34" fmla="*/ 11 w 198"/>
                <a:gd name="T35" fmla="*/ 222 h 310"/>
                <a:gd name="T36" fmla="*/ 11 w 198"/>
                <a:gd name="T37" fmla="*/ 222 h 310"/>
                <a:gd name="T38" fmla="*/ 0 w 198"/>
                <a:gd name="T39" fmla="*/ 35 h 310"/>
                <a:gd name="T40" fmla="*/ 0 w 198"/>
                <a:gd name="T41" fmla="*/ 35 h 310"/>
                <a:gd name="T42" fmla="*/ 17 w 198"/>
                <a:gd name="T43" fmla="*/ 24 h 310"/>
                <a:gd name="T44" fmla="*/ 46 w 198"/>
                <a:gd name="T45" fmla="*/ 12 h 310"/>
                <a:gd name="T46" fmla="*/ 76 w 198"/>
                <a:gd name="T47" fmla="*/ 6 h 310"/>
                <a:gd name="T48" fmla="*/ 105 w 198"/>
                <a:gd name="T49" fmla="*/ 0 h 310"/>
                <a:gd name="T50" fmla="*/ 140 w 198"/>
                <a:gd name="T51" fmla="*/ 6 h 310"/>
                <a:gd name="T52" fmla="*/ 151 w 198"/>
                <a:gd name="T53" fmla="*/ 12 h 310"/>
                <a:gd name="T54" fmla="*/ 169 w 198"/>
                <a:gd name="T55" fmla="*/ 24 h 310"/>
                <a:gd name="T56" fmla="*/ 181 w 198"/>
                <a:gd name="T57" fmla="*/ 35 h 310"/>
                <a:gd name="T58" fmla="*/ 192 w 198"/>
                <a:gd name="T59" fmla="*/ 53 h 310"/>
                <a:gd name="T60" fmla="*/ 192 w 198"/>
                <a:gd name="T61" fmla="*/ 53 h 31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8"/>
                <a:gd name="T94" fmla="*/ 0 h 310"/>
                <a:gd name="T95" fmla="*/ 198 w 198"/>
                <a:gd name="T96" fmla="*/ 310 h 31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8" h="310">
                  <a:moveTo>
                    <a:pt x="192" y="53"/>
                  </a:moveTo>
                  <a:lnTo>
                    <a:pt x="192" y="53"/>
                  </a:lnTo>
                  <a:lnTo>
                    <a:pt x="198" y="123"/>
                  </a:lnTo>
                  <a:lnTo>
                    <a:pt x="192" y="187"/>
                  </a:lnTo>
                  <a:lnTo>
                    <a:pt x="192" y="216"/>
                  </a:lnTo>
                  <a:lnTo>
                    <a:pt x="187" y="240"/>
                  </a:lnTo>
                  <a:lnTo>
                    <a:pt x="169" y="275"/>
                  </a:lnTo>
                  <a:lnTo>
                    <a:pt x="151" y="292"/>
                  </a:lnTo>
                  <a:lnTo>
                    <a:pt x="134" y="304"/>
                  </a:lnTo>
                  <a:lnTo>
                    <a:pt x="111" y="310"/>
                  </a:lnTo>
                  <a:lnTo>
                    <a:pt x="81" y="304"/>
                  </a:lnTo>
                  <a:lnTo>
                    <a:pt x="52" y="286"/>
                  </a:lnTo>
                  <a:lnTo>
                    <a:pt x="35" y="275"/>
                  </a:lnTo>
                  <a:lnTo>
                    <a:pt x="23" y="263"/>
                  </a:lnTo>
                  <a:lnTo>
                    <a:pt x="17" y="246"/>
                  </a:lnTo>
                  <a:lnTo>
                    <a:pt x="11" y="222"/>
                  </a:lnTo>
                  <a:lnTo>
                    <a:pt x="0" y="35"/>
                  </a:lnTo>
                  <a:lnTo>
                    <a:pt x="17" y="24"/>
                  </a:lnTo>
                  <a:lnTo>
                    <a:pt x="46" y="12"/>
                  </a:lnTo>
                  <a:lnTo>
                    <a:pt x="76" y="6"/>
                  </a:lnTo>
                  <a:lnTo>
                    <a:pt x="105" y="0"/>
                  </a:lnTo>
                  <a:lnTo>
                    <a:pt x="140" y="6"/>
                  </a:lnTo>
                  <a:lnTo>
                    <a:pt x="151" y="12"/>
                  </a:lnTo>
                  <a:lnTo>
                    <a:pt x="169" y="24"/>
                  </a:lnTo>
                  <a:lnTo>
                    <a:pt x="181" y="35"/>
                  </a:lnTo>
                  <a:lnTo>
                    <a:pt x="192" y="53"/>
                  </a:lnTo>
                  <a:close/>
                </a:path>
              </a:pathLst>
            </a:custGeom>
            <a:solidFill>
              <a:srgbClr val="3B3A39"/>
            </a:solidFill>
            <a:ln w="9525">
              <a:noFill/>
              <a:round/>
              <a:headEnd/>
              <a:tailEnd/>
            </a:ln>
          </p:spPr>
          <p:txBody>
            <a:bodyPr/>
            <a:lstStyle/>
            <a:p>
              <a:endParaRPr lang="en-US" dirty="0"/>
            </a:p>
          </p:txBody>
        </p:sp>
        <p:sp>
          <p:nvSpPr>
            <p:cNvPr id="648" name="Freeform 382"/>
            <p:cNvSpPr>
              <a:spLocks/>
            </p:cNvSpPr>
            <p:nvPr/>
          </p:nvSpPr>
          <p:spPr bwMode="auto">
            <a:xfrm>
              <a:off x="3411" y="3635"/>
              <a:ext cx="368" cy="199"/>
            </a:xfrm>
            <a:custGeom>
              <a:avLst/>
              <a:gdLst>
                <a:gd name="T0" fmla="*/ 41 w 368"/>
                <a:gd name="T1" fmla="*/ 0 h 199"/>
                <a:gd name="T2" fmla="*/ 41 w 368"/>
                <a:gd name="T3" fmla="*/ 0 h 199"/>
                <a:gd name="T4" fmla="*/ 29 w 368"/>
                <a:gd name="T5" fmla="*/ 17 h 199"/>
                <a:gd name="T6" fmla="*/ 12 w 368"/>
                <a:gd name="T7" fmla="*/ 52 h 199"/>
                <a:gd name="T8" fmla="*/ 0 w 368"/>
                <a:gd name="T9" fmla="*/ 76 h 199"/>
                <a:gd name="T10" fmla="*/ 0 w 368"/>
                <a:gd name="T11" fmla="*/ 105 h 199"/>
                <a:gd name="T12" fmla="*/ 6 w 368"/>
                <a:gd name="T13" fmla="*/ 128 h 199"/>
                <a:gd name="T14" fmla="*/ 23 w 368"/>
                <a:gd name="T15" fmla="*/ 152 h 199"/>
                <a:gd name="T16" fmla="*/ 23 w 368"/>
                <a:gd name="T17" fmla="*/ 152 h 199"/>
                <a:gd name="T18" fmla="*/ 58 w 368"/>
                <a:gd name="T19" fmla="*/ 169 h 199"/>
                <a:gd name="T20" fmla="*/ 105 w 368"/>
                <a:gd name="T21" fmla="*/ 181 h 199"/>
                <a:gd name="T22" fmla="*/ 158 w 368"/>
                <a:gd name="T23" fmla="*/ 187 h 199"/>
                <a:gd name="T24" fmla="*/ 210 w 368"/>
                <a:gd name="T25" fmla="*/ 193 h 199"/>
                <a:gd name="T26" fmla="*/ 310 w 368"/>
                <a:gd name="T27" fmla="*/ 199 h 199"/>
                <a:gd name="T28" fmla="*/ 368 w 368"/>
                <a:gd name="T29" fmla="*/ 199 h 199"/>
                <a:gd name="T30" fmla="*/ 368 w 368"/>
                <a:gd name="T31" fmla="*/ 199 h 199"/>
                <a:gd name="T32" fmla="*/ 315 w 368"/>
                <a:gd name="T33" fmla="*/ 193 h 199"/>
                <a:gd name="T34" fmla="*/ 251 w 368"/>
                <a:gd name="T35" fmla="*/ 187 h 199"/>
                <a:gd name="T36" fmla="*/ 181 w 368"/>
                <a:gd name="T37" fmla="*/ 175 h 199"/>
                <a:gd name="T38" fmla="*/ 111 w 368"/>
                <a:gd name="T39" fmla="*/ 152 h 199"/>
                <a:gd name="T40" fmla="*/ 82 w 368"/>
                <a:gd name="T41" fmla="*/ 134 h 199"/>
                <a:gd name="T42" fmla="*/ 58 w 368"/>
                <a:gd name="T43" fmla="*/ 117 h 199"/>
                <a:gd name="T44" fmla="*/ 41 w 368"/>
                <a:gd name="T45" fmla="*/ 93 h 199"/>
                <a:gd name="T46" fmla="*/ 29 w 368"/>
                <a:gd name="T47" fmla="*/ 64 h 199"/>
                <a:gd name="T48" fmla="*/ 29 w 368"/>
                <a:gd name="T49" fmla="*/ 35 h 199"/>
                <a:gd name="T50" fmla="*/ 41 w 368"/>
                <a:gd name="T51" fmla="*/ 0 h 199"/>
                <a:gd name="T52" fmla="*/ 41 w 368"/>
                <a:gd name="T53" fmla="*/ 0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68"/>
                <a:gd name="T82" fmla="*/ 0 h 199"/>
                <a:gd name="T83" fmla="*/ 368 w 368"/>
                <a:gd name="T84" fmla="*/ 199 h 19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68" h="199">
                  <a:moveTo>
                    <a:pt x="41" y="0"/>
                  </a:moveTo>
                  <a:lnTo>
                    <a:pt x="41" y="0"/>
                  </a:lnTo>
                  <a:lnTo>
                    <a:pt x="29" y="17"/>
                  </a:lnTo>
                  <a:lnTo>
                    <a:pt x="12" y="52"/>
                  </a:lnTo>
                  <a:lnTo>
                    <a:pt x="0" y="76"/>
                  </a:lnTo>
                  <a:lnTo>
                    <a:pt x="0" y="105"/>
                  </a:lnTo>
                  <a:lnTo>
                    <a:pt x="6" y="128"/>
                  </a:lnTo>
                  <a:lnTo>
                    <a:pt x="23" y="152"/>
                  </a:lnTo>
                  <a:lnTo>
                    <a:pt x="58" y="169"/>
                  </a:lnTo>
                  <a:lnTo>
                    <a:pt x="105" y="181"/>
                  </a:lnTo>
                  <a:lnTo>
                    <a:pt x="158" y="187"/>
                  </a:lnTo>
                  <a:lnTo>
                    <a:pt x="210" y="193"/>
                  </a:lnTo>
                  <a:lnTo>
                    <a:pt x="310" y="199"/>
                  </a:lnTo>
                  <a:lnTo>
                    <a:pt x="368" y="199"/>
                  </a:lnTo>
                  <a:lnTo>
                    <a:pt x="315" y="193"/>
                  </a:lnTo>
                  <a:lnTo>
                    <a:pt x="251" y="187"/>
                  </a:lnTo>
                  <a:lnTo>
                    <a:pt x="181" y="175"/>
                  </a:lnTo>
                  <a:lnTo>
                    <a:pt x="111" y="152"/>
                  </a:lnTo>
                  <a:lnTo>
                    <a:pt x="82" y="134"/>
                  </a:lnTo>
                  <a:lnTo>
                    <a:pt x="58" y="117"/>
                  </a:lnTo>
                  <a:lnTo>
                    <a:pt x="41" y="93"/>
                  </a:lnTo>
                  <a:lnTo>
                    <a:pt x="29" y="64"/>
                  </a:lnTo>
                  <a:lnTo>
                    <a:pt x="29" y="35"/>
                  </a:lnTo>
                  <a:lnTo>
                    <a:pt x="41" y="0"/>
                  </a:lnTo>
                  <a:close/>
                </a:path>
              </a:pathLst>
            </a:custGeom>
            <a:solidFill>
              <a:srgbClr val="FFFFFF"/>
            </a:solidFill>
            <a:ln w="9525">
              <a:noFill/>
              <a:round/>
              <a:headEnd/>
              <a:tailEnd/>
            </a:ln>
          </p:spPr>
          <p:txBody>
            <a:bodyPr/>
            <a:lstStyle/>
            <a:p>
              <a:endParaRPr lang="en-US" dirty="0"/>
            </a:p>
          </p:txBody>
        </p:sp>
        <p:sp>
          <p:nvSpPr>
            <p:cNvPr id="649" name="Freeform 383"/>
            <p:cNvSpPr>
              <a:spLocks/>
            </p:cNvSpPr>
            <p:nvPr/>
          </p:nvSpPr>
          <p:spPr bwMode="auto">
            <a:xfrm>
              <a:off x="3779" y="3156"/>
              <a:ext cx="199" cy="403"/>
            </a:xfrm>
            <a:custGeom>
              <a:avLst/>
              <a:gdLst>
                <a:gd name="T0" fmla="*/ 0 w 199"/>
                <a:gd name="T1" fmla="*/ 385 h 403"/>
                <a:gd name="T2" fmla="*/ 0 w 199"/>
                <a:gd name="T3" fmla="*/ 385 h 403"/>
                <a:gd name="T4" fmla="*/ 23 w 199"/>
                <a:gd name="T5" fmla="*/ 391 h 403"/>
                <a:gd name="T6" fmla="*/ 47 w 199"/>
                <a:gd name="T7" fmla="*/ 397 h 403"/>
                <a:gd name="T8" fmla="*/ 70 w 199"/>
                <a:gd name="T9" fmla="*/ 403 h 403"/>
                <a:gd name="T10" fmla="*/ 105 w 199"/>
                <a:gd name="T11" fmla="*/ 403 h 403"/>
                <a:gd name="T12" fmla="*/ 134 w 199"/>
                <a:gd name="T13" fmla="*/ 397 h 403"/>
                <a:gd name="T14" fmla="*/ 169 w 199"/>
                <a:gd name="T15" fmla="*/ 374 h 403"/>
                <a:gd name="T16" fmla="*/ 199 w 199"/>
                <a:gd name="T17" fmla="*/ 345 h 403"/>
                <a:gd name="T18" fmla="*/ 199 w 199"/>
                <a:gd name="T19" fmla="*/ 345 h 403"/>
                <a:gd name="T20" fmla="*/ 193 w 199"/>
                <a:gd name="T21" fmla="*/ 187 h 403"/>
                <a:gd name="T22" fmla="*/ 187 w 199"/>
                <a:gd name="T23" fmla="*/ 64 h 403"/>
                <a:gd name="T24" fmla="*/ 193 w 199"/>
                <a:gd name="T25" fmla="*/ 23 h 403"/>
                <a:gd name="T26" fmla="*/ 193 w 199"/>
                <a:gd name="T27" fmla="*/ 0 h 403"/>
                <a:gd name="T28" fmla="*/ 193 w 199"/>
                <a:gd name="T29" fmla="*/ 0 h 403"/>
                <a:gd name="T30" fmla="*/ 175 w 199"/>
                <a:gd name="T31" fmla="*/ 0 h 403"/>
                <a:gd name="T32" fmla="*/ 140 w 199"/>
                <a:gd name="T33" fmla="*/ 0 h 403"/>
                <a:gd name="T34" fmla="*/ 117 w 199"/>
                <a:gd name="T35" fmla="*/ 6 h 403"/>
                <a:gd name="T36" fmla="*/ 93 w 199"/>
                <a:gd name="T37" fmla="*/ 12 h 403"/>
                <a:gd name="T38" fmla="*/ 70 w 199"/>
                <a:gd name="T39" fmla="*/ 29 h 403"/>
                <a:gd name="T40" fmla="*/ 58 w 199"/>
                <a:gd name="T41" fmla="*/ 58 h 403"/>
                <a:gd name="T42" fmla="*/ 58 w 199"/>
                <a:gd name="T43" fmla="*/ 58 h 403"/>
                <a:gd name="T44" fmla="*/ 47 w 199"/>
                <a:gd name="T45" fmla="*/ 99 h 403"/>
                <a:gd name="T46" fmla="*/ 35 w 199"/>
                <a:gd name="T47" fmla="*/ 146 h 403"/>
                <a:gd name="T48" fmla="*/ 18 w 199"/>
                <a:gd name="T49" fmla="*/ 251 h 403"/>
                <a:gd name="T50" fmla="*/ 0 w 199"/>
                <a:gd name="T51" fmla="*/ 385 h 403"/>
                <a:gd name="T52" fmla="*/ 0 w 199"/>
                <a:gd name="T53" fmla="*/ 385 h 40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9"/>
                <a:gd name="T82" fmla="*/ 0 h 403"/>
                <a:gd name="T83" fmla="*/ 199 w 199"/>
                <a:gd name="T84" fmla="*/ 403 h 40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9" h="403">
                  <a:moveTo>
                    <a:pt x="0" y="385"/>
                  </a:moveTo>
                  <a:lnTo>
                    <a:pt x="0" y="385"/>
                  </a:lnTo>
                  <a:lnTo>
                    <a:pt x="23" y="391"/>
                  </a:lnTo>
                  <a:lnTo>
                    <a:pt x="47" y="397"/>
                  </a:lnTo>
                  <a:lnTo>
                    <a:pt x="70" y="403"/>
                  </a:lnTo>
                  <a:lnTo>
                    <a:pt x="105" y="403"/>
                  </a:lnTo>
                  <a:lnTo>
                    <a:pt x="134" y="397"/>
                  </a:lnTo>
                  <a:lnTo>
                    <a:pt x="169" y="374"/>
                  </a:lnTo>
                  <a:lnTo>
                    <a:pt x="199" y="345"/>
                  </a:lnTo>
                  <a:lnTo>
                    <a:pt x="193" y="187"/>
                  </a:lnTo>
                  <a:lnTo>
                    <a:pt x="187" y="64"/>
                  </a:lnTo>
                  <a:lnTo>
                    <a:pt x="193" y="23"/>
                  </a:lnTo>
                  <a:lnTo>
                    <a:pt x="193" y="0"/>
                  </a:lnTo>
                  <a:lnTo>
                    <a:pt x="175" y="0"/>
                  </a:lnTo>
                  <a:lnTo>
                    <a:pt x="140" y="0"/>
                  </a:lnTo>
                  <a:lnTo>
                    <a:pt x="117" y="6"/>
                  </a:lnTo>
                  <a:lnTo>
                    <a:pt x="93" y="12"/>
                  </a:lnTo>
                  <a:lnTo>
                    <a:pt x="70" y="29"/>
                  </a:lnTo>
                  <a:lnTo>
                    <a:pt x="58" y="58"/>
                  </a:lnTo>
                  <a:lnTo>
                    <a:pt x="47" y="99"/>
                  </a:lnTo>
                  <a:lnTo>
                    <a:pt x="35" y="146"/>
                  </a:lnTo>
                  <a:lnTo>
                    <a:pt x="18" y="251"/>
                  </a:lnTo>
                  <a:lnTo>
                    <a:pt x="0" y="385"/>
                  </a:lnTo>
                  <a:close/>
                </a:path>
              </a:pathLst>
            </a:custGeom>
            <a:solidFill>
              <a:srgbClr val="000000"/>
            </a:solidFill>
            <a:ln w="9525">
              <a:noFill/>
              <a:round/>
              <a:headEnd/>
              <a:tailEnd/>
            </a:ln>
          </p:spPr>
          <p:txBody>
            <a:bodyPr/>
            <a:lstStyle/>
            <a:p>
              <a:endParaRPr lang="en-US" dirty="0"/>
            </a:p>
          </p:txBody>
        </p:sp>
        <p:sp>
          <p:nvSpPr>
            <p:cNvPr id="650" name="Freeform 384"/>
            <p:cNvSpPr>
              <a:spLocks/>
            </p:cNvSpPr>
            <p:nvPr/>
          </p:nvSpPr>
          <p:spPr bwMode="auto">
            <a:xfrm>
              <a:off x="3166" y="3349"/>
              <a:ext cx="689" cy="531"/>
            </a:xfrm>
            <a:custGeom>
              <a:avLst/>
              <a:gdLst>
                <a:gd name="T0" fmla="*/ 601 w 689"/>
                <a:gd name="T1" fmla="*/ 64 h 531"/>
                <a:gd name="T2" fmla="*/ 601 w 689"/>
                <a:gd name="T3" fmla="*/ 64 h 531"/>
                <a:gd name="T4" fmla="*/ 601 w 689"/>
                <a:gd name="T5" fmla="*/ 87 h 531"/>
                <a:gd name="T6" fmla="*/ 601 w 689"/>
                <a:gd name="T7" fmla="*/ 128 h 531"/>
                <a:gd name="T8" fmla="*/ 607 w 689"/>
                <a:gd name="T9" fmla="*/ 146 h 531"/>
                <a:gd name="T10" fmla="*/ 619 w 689"/>
                <a:gd name="T11" fmla="*/ 169 h 531"/>
                <a:gd name="T12" fmla="*/ 636 w 689"/>
                <a:gd name="T13" fmla="*/ 187 h 531"/>
                <a:gd name="T14" fmla="*/ 660 w 689"/>
                <a:gd name="T15" fmla="*/ 204 h 531"/>
                <a:gd name="T16" fmla="*/ 660 w 689"/>
                <a:gd name="T17" fmla="*/ 204 h 531"/>
                <a:gd name="T18" fmla="*/ 671 w 689"/>
                <a:gd name="T19" fmla="*/ 245 h 531"/>
                <a:gd name="T20" fmla="*/ 683 w 689"/>
                <a:gd name="T21" fmla="*/ 286 h 531"/>
                <a:gd name="T22" fmla="*/ 689 w 689"/>
                <a:gd name="T23" fmla="*/ 338 h 531"/>
                <a:gd name="T24" fmla="*/ 689 w 689"/>
                <a:gd name="T25" fmla="*/ 391 h 531"/>
                <a:gd name="T26" fmla="*/ 683 w 689"/>
                <a:gd name="T27" fmla="*/ 438 h 531"/>
                <a:gd name="T28" fmla="*/ 677 w 689"/>
                <a:gd name="T29" fmla="*/ 455 h 531"/>
                <a:gd name="T30" fmla="*/ 666 w 689"/>
                <a:gd name="T31" fmla="*/ 473 h 531"/>
                <a:gd name="T32" fmla="*/ 654 w 689"/>
                <a:gd name="T33" fmla="*/ 490 h 531"/>
                <a:gd name="T34" fmla="*/ 631 w 689"/>
                <a:gd name="T35" fmla="*/ 496 h 531"/>
                <a:gd name="T36" fmla="*/ 631 w 689"/>
                <a:gd name="T37" fmla="*/ 496 h 531"/>
                <a:gd name="T38" fmla="*/ 578 w 689"/>
                <a:gd name="T39" fmla="*/ 508 h 531"/>
                <a:gd name="T40" fmla="*/ 496 w 689"/>
                <a:gd name="T41" fmla="*/ 520 h 531"/>
                <a:gd name="T42" fmla="*/ 403 w 689"/>
                <a:gd name="T43" fmla="*/ 525 h 531"/>
                <a:gd name="T44" fmla="*/ 303 w 689"/>
                <a:gd name="T45" fmla="*/ 531 h 531"/>
                <a:gd name="T46" fmla="*/ 204 w 689"/>
                <a:gd name="T47" fmla="*/ 525 h 531"/>
                <a:gd name="T48" fmla="*/ 157 w 689"/>
                <a:gd name="T49" fmla="*/ 520 h 531"/>
                <a:gd name="T50" fmla="*/ 117 w 689"/>
                <a:gd name="T51" fmla="*/ 508 h 531"/>
                <a:gd name="T52" fmla="*/ 81 w 689"/>
                <a:gd name="T53" fmla="*/ 496 h 531"/>
                <a:gd name="T54" fmla="*/ 46 w 689"/>
                <a:gd name="T55" fmla="*/ 479 h 531"/>
                <a:gd name="T56" fmla="*/ 23 w 689"/>
                <a:gd name="T57" fmla="*/ 461 h 531"/>
                <a:gd name="T58" fmla="*/ 11 w 689"/>
                <a:gd name="T59" fmla="*/ 438 h 531"/>
                <a:gd name="T60" fmla="*/ 11 w 689"/>
                <a:gd name="T61" fmla="*/ 438 h 531"/>
                <a:gd name="T62" fmla="*/ 0 w 689"/>
                <a:gd name="T63" fmla="*/ 409 h 531"/>
                <a:gd name="T64" fmla="*/ 0 w 689"/>
                <a:gd name="T65" fmla="*/ 374 h 531"/>
                <a:gd name="T66" fmla="*/ 0 w 689"/>
                <a:gd name="T67" fmla="*/ 338 h 531"/>
                <a:gd name="T68" fmla="*/ 11 w 689"/>
                <a:gd name="T69" fmla="*/ 298 h 531"/>
                <a:gd name="T70" fmla="*/ 17 w 689"/>
                <a:gd name="T71" fmla="*/ 280 h 531"/>
                <a:gd name="T72" fmla="*/ 35 w 689"/>
                <a:gd name="T73" fmla="*/ 257 h 531"/>
                <a:gd name="T74" fmla="*/ 52 w 689"/>
                <a:gd name="T75" fmla="*/ 239 h 531"/>
                <a:gd name="T76" fmla="*/ 76 w 689"/>
                <a:gd name="T77" fmla="*/ 227 h 531"/>
                <a:gd name="T78" fmla="*/ 105 w 689"/>
                <a:gd name="T79" fmla="*/ 216 h 531"/>
                <a:gd name="T80" fmla="*/ 140 w 689"/>
                <a:gd name="T81" fmla="*/ 204 h 531"/>
                <a:gd name="T82" fmla="*/ 140 w 689"/>
                <a:gd name="T83" fmla="*/ 204 h 531"/>
                <a:gd name="T84" fmla="*/ 204 w 689"/>
                <a:gd name="T85" fmla="*/ 181 h 531"/>
                <a:gd name="T86" fmla="*/ 251 w 689"/>
                <a:gd name="T87" fmla="*/ 157 h 531"/>
                <a:gd name="T88" fmla="*/ 274 w 689"/>
                <a:gd name="T89" fmla="*/ 134 h 531"/>
                <a:gd name="T90" fmla="*/ 286 w 689"/>
                <a:gd name="T91" fmla="*/ 111 h 531"/>
                <a:gd name="T92" fmla="*/ 292 w 689"/>
                <a:gd name="T93" fmla="*/ 87 h 531"/>
                <a:gd name="T94" fmla="*/ 292 w 689"/>
                <a:gd name="T95" fmla="*/ 70 h 531"/>
                <a:gd name="T96" fmla="*/ 286 w 689"/>
                <a:gd name="T97" fmla="*/ 52 h 531"/>
                <a:gd name="T98" fmla="*/ 286 w 689"/>
                <a:gd name="T99" fmla="*/ 52 h 531"/>
                <a:gd name="T100" fmla="*/ 327 w 689"/>
                <a:gd name="T101" fmla="*/ 35 h 531"/>
                <a:gd name="T102" fmla="*/ 368 w 689"/>
                <a:gd name="T103" fmla="*/ 23 h 531"/>
                <a:gd name="T104" fmla="*/ 420 w 689"/>
                <a:gd name="T105" fmla="*/ 11 h 531"/>
                <a:gd name="T106" fmla="*/ 479 w 689"/>
                <a:gd name="T107" fmla="*/ 0 h 531"/>
                <a:gd name="T108" fmla="*/ 502 w 689"/>
                <a:gd name="T109" fmla="*/ 6 h 531"/>
                <a:gd name="T110" fmla="*/ 525 w 689"/>
                <a:gd name="T111" fmla="*/ 6 h 531"/>
                <a:gd name="T112" fmla="*/ 549 w 689"/>
                <a:gd name="T113" fmla="*/ 17 h 531"/>
                <a:gd name="T114" fmla="*/ 572 w 689"/>
                <a:gd name="T115" fmla="*/ 29 h 531"/>
                <a:gd name="T116" fmla="*/ 590 w 689"/>
                <a:gd name="T117" fmla="*/ 46 h 531"/>
                <a:gd name="T118" fmla="*/ 601 w 689"/>
                <a:gd name="T119" fmla="*/ 64 h 531"/>
                <a:gd name="T120" fmla="*/ 601 w 689"/>
                <a:gd name="T121" fmla="*/ 64 h 5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89"/>
                <a:gd name="T184" fmla="*/ 0 h 531"/>
                <a:gd name="T185" fmla="*/ 689 w 689"/>
                <a:gd name="T186" fmla="*/ 531 h 5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89" h="531">
                  <a:moveTo>
                    <a:pt x="601" y="64"/>
                  </a:moveTo>
                  <a:lnTo>
                    <a:pt x="601" y="64"/>
                  </a:lnTo>
                  <a:lnTo>
                    <a:pt x="601" y="87"/>
                  </a:lnTo>
                  <a:lnTo>
                    <a:pt x="601" y="128"/>
                  </a:lnTo>
                  <a:lnTo>
                    <a:pt x="607" y="146"/>
                  </a:lnTo>
                  <a:lnTo>
                    <a:pt x="619" y="169"/>
                  </a:lnTo>
                  <a:lnTo>
                    <a:pt x="636" y="187"/>
                  </a:lnTo>
                  <a:lnTo>
                    <a:pt x="660" y="204"/>
                  </a:lnTo>
                  <a:lnTo>
                    <a:pt x="671" y="245"/>
                  </a:lnTo>
                  <a:lnTo>
                    <a:pt x="683" y="286"/>
                  </a:lnTo>
                  <a:lnTo>
                    <a:pt x="689" y="338"/>
                  </a:lnTo>
                  <a:lnTo>
                    <a:pt x="689" y="391"/>
                  </a:lnTo>
                  <a:lnTo>
                    <a:pt x="683" y="438"/>
                  </a:lnTo>
                  <a:lnTo>
                    <a:pt x="677" y="455"/>
                  </a:lnTo>
                  <a:lnTo>
                    <a:pt x="666" y="473"/>
                  </a:lnTo>
                  <a:lnTo>
                    <a:pt x="654" y="490"/>
                  </a:lnTo>
                  <a:lnTo>
                    <a:pt x="631" y="496"/>
                  </a:lnTo>
                  <a:lnTo>
                    <a:pt x="578" y="508"/>
                  </a:lnTo>
                  <a:lnTo>
                    <a:pt x="496" y="520"/>
                  </a:lnTo>
                  <a:lnTo>
                    <a:pt x="403" y="525"/>
                  </a:lnTo>
                  <a:lnTo>
                    <a:pt x="303" y="531"/>
                  </a:lnTo>
                  <a:lnTo>
                    <a:pt x="204" y="525"/>
                  </a:lnTo>
                  <a:lnTo>
                    <a:pt x="157" y="520"/>
                  </a:lnTo>
                  <a:lnTo>
                    <a:pt x="117" y="508"/>
                  </a:lnTo>
                  <a:lnTo>
                    <a:pt x="81" y="496"/>
                  </a:lnTo>
                  <a:lnTo>
                    <a:pt x="46" y="479"/>
                  </a:lnTo>
                  <a:lnTo>
                    <a:pt x="23" y="461"/>
                  </a:lnTo>
                  <a:lnTo>
                    <a:pt x="11" y="438"/>
                  </a:lnTo>
                  <a:lnTo>
                    <a:pt x="0" y="409"/>
                  </a:lnTo>
                  <a:lnTo>
                    <a:pt x="0" y="374"/>
                  </a:lnTo>
                  <a:lnTo>
                    <a:pt x="0" y="338"/>
                  </a:lnTo>
                  <a:lnTo>
                    <a:pt x="11" y="298"/>
                  </a:lnTo>
                  <a:lnTo>
                    <a:pt x="17" y="280"/>
                  </a:lnTo>
                  <a:lnTo>
                    <a:pt x="35" y="257"/>
                  </a:lnTo>
                  <a:lnTo>
                    <a:pt x="52" y="239"/>
                  </a:lnTo>
                  <a:lnTo>
                    <a:pt x="76" y="227"/>
                  </a:lnTo>
                  <a:lnTo>
                    <a:pt x="105" y="216"/>
                  </a:lnTo>
                  <a:lnTo>
                    <a:pt x="140" y="204"/>
                  </a:lnTo>
                  <a:lnTo>
                    <a:pt x="204" y="181"/>
                  </a:lnTo>
                  <a:lnTo>
                    <a:pt x="251" y="157"/>
                  </a:lnTo>
                  <a:lnTo>
                    <a:pt x="274" y="134"/>
                  </a:lnTo>
                  <a:lnTo>
                    <a:pt x="286" y="111"/>
                  </a:lnTo>
                  <a:lnTo>
                    <a:pt x="292" y="87"/>
                  </a:lnTo>
                  <a:lnTo>
                    <a:pt x="292" y="70"/>
                  </a:lnTo>
                  <a:lnTo>
                    <a:pt x="286" y="52"/>
                  </a:lnTo>
                  <a:lnTo>
                    <a:pt x="327" y="35"/>
                  </a:lnTo>
                  <a:lnTo>
                    <a:pt x="368" y="23"/>
                  </a:lnTo>
                  <a:lnTo>
                    <a:pt x="420" y="11"/>
                  </a:lnTo>
                  <a:lnTo>
                    <a:pt x="479" y="0"/>
                  </a:lnTo>
                  <a:lnTo>
                    <a:pt x="502" y="6"/>
                  </a:lnTo>
                  <a:lnTo>
                    <a:pt x="525" y="6"/>
                  </a:lnTo>
                  <a:lnTo>
                    <a:pt x="549" y="17"/>
                  </a:lnTo>
                  <a:lnTo>
                    <a:pt x="572" y="29"/>
                  </a:lnTo>
                  <a:lnTo>
                    <a:pt x="590" y="46"/>
                  </a:lnTo>
                  <a:lnTo>
                    <a:pt x="601" y="64"/>
                  </a:lnTo>
                  <a:close/>
                </a:path>
              </a:pathLst>
            </a:custGeom>
            <a:solidFill>
              <a:srgbClr val="000000"/>
            </a:solidFill>
            <a:ln w="9525">
              <a:noFill/>
              <a:round/>
              <a:headEnd/>
              <a:tailEnd/>
            </a:ln>
          </p:spPr>
          <p:txBody>
            <a:bodyPr/>
            <a:lstStyle/>
            <a:p>
              <a:endParaRPr lang="en-US" dirty="0"/>
            </a:p>
          </p:txBody>
        </p:sp>
        <p:sp>
          <p:nvSpPr>
            <p:cNvPr id="651" name="Freeform 385"/>
            <p:cNvSpPr>
              <a:spLocks/>
            </p:cNvSpPr>
            <p:nvPr/>
          </p:nvSpPr>
          <p:spPr bwMode="auto">
            <a:xfrm>
              <a:off x="3516" y="3355"/>
              <a:ext cx="199" cy="303"/>
            </a:xfrm>
            <a:custGeom>
              <a:avLst/>
              <a:gdLst>
                <a:gd name="T0" fmla="*/ 193 w 199"/>
                <a:gd name="T1" fmla="*/ 52 h 303"/>
                <a:gd name="T2" fmla="*/ 193 w 199"/>
                <a:gd name="T3" fmla="*/ 52 h 303"/>
                <a:gd name="T4" fmla="*/ 199 w 199"/>
                <a:gd name="T5" fmla="*/ 122 h 303"/>
                <a:gd name="T6" fmla="*/ 199 w 199"/>
                <a:gd name="T7" fmla="*/ 181 h 303"/>
                <a:gd name="T8" fmla="*/ 193 w 199"/>
                <a:gd name="T9" fmla="*/ 210 h 303"/>
                <a:gd name="T10" fmla="*/ 187 w 199"/>
                <a:gd name="T11" fmla="*/ 233 h 303"/>
                <a:gd name="T12" fmla="*/ 187 w 199"/>
                <a:gd name="T13" fmla="*/ 233 h 303"/>
                <a:gd name="T14" fmla="*/ 175 w 199"/>
                <a:gd name="T15" fmla="*/ 268 h 303"/>
                <a:gd name="T16" fmla="*/ 158 w 199"/>
                <a:gd name="T17" fmla="*/ 292 h 303"/>
                <a:gd name="T18" fmla="*/ 140 w 199"/>
                <a:gd name="T19" fmla="*/ 303 h 303"/>
                <a:gd name="T20" fmla="*/ 117 w 199"/>
                <a:gd name="T21" fmla="*/ 303 h 303"/>
                <a:gd name="T22" fmla="*/ 117 w 199"/>
                <a:gd name="T23" fmla="*/ 303 h 303"/>
                <a:gd name="T24" fmla="*/ 88 w 199"/>
                <a:gd name="T25" fmla="*/ 303 h 303"/>
                <a:gd name="T26" fmla="*/ 59 w 199"/>
                <a:gd name="T27" fmla="*/ 286 h 303"/>
                <a:gd name="T28" fmla="*/ 41 w 199"/>
                <a:gd name="T29" fmla="*/ 274 h 303"/>
                <a:gd name="T30" fmla="*/ 29 w 199"/>
                <a:gd name="T31" fmla="*/ 262 h 303"/>
                <a:gd name="T32" fmla="*/ 24 w 199"/>
                <a:gd name="T33" fmla="*/ 245 h 303"/>
                <a:gd name="T34" fmla="*/ 18 w 199"/>
                <a:gd name="T35" fmla="*/ 221 h 303"/>
                <a:gd name="T36" fmla="*/ 18 w 199"/>
                <a:gd name="T37" fmla="*/ 221 h 303"/>
                <a:gd name="T38" fmla="*/ 0 w 199"/>
                <a:gd name="T39" fmla="*/ 35 h 303"/>
                <a:gd name="T40" fmla="*/ 0 w 199"/>
                <a:gd name="T41" fmla="*/ 35 h 303"/>
                <a:gd name="T42" fmla="*/ 24 w 199"/>
                <a:gd name="T43" fmla="*/ 23 h 303"/>
                <a:gd name="T44" fmla="*/ 47 w 199"/>
                <a:gd name="T45" fmla="*/ 11 h 303"/>
                <a:gd name="T46" fmla="*/ 76 w 199"/>
                <a:gd name="T47" fmla="*/ 5 h 303"/>
                <a:gd name="T48" fmla="*/ 105 w 199"/>
                <a:gd name="T49" fmla="*/ 0 h 303"/>
                <a:gd name="T50" fmla="*/ 140 w 199"/>
                <a:gd name="T51" fmla="*/ 5 h 303"/>
                <a:gd name="T52" fmla="*/ 152 w 199"/>
                <a:gd name="T53" fmla="*/ 11 h 303"/>
                <a:gd name="T54" fmla="*/ 170 w 199"/>
                <a:gd name="T55" fmla="*/ 17 h 303"/>
                <a:gd name="T56" fmla="*/ 181 w 199"/>
                <a:gd name="T57" fmla="*/ 35 h 303"/>
                <a:gd name="T58" fmla="*/ 193 w 199"/>
                <a:gd name="T59" fmla="*/ 52 h 303"/>
                <a:gd name="T60" fmla="*/ 193 w 199"/>
                <a:gd name="T61" fmla="*/ 52 h 3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9"/>
                <a:gd name="T94" fmla="*/ 0 h 303"/>
                <a:gd name="T95" fmla="*/ 199 w 199"/>
                <a:gd name="T96" fmla="*/ 303 h 30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9" h="303">
                  <a:moveTo>
                    <a:pt x="193" y="52"/>
                  </a:moveTo>
                  <a:lnTo>
                    <a:pt x="193" y="52"/>
                  </a:lnTo>
                  <a:lnTo>
                    <a:pt x="199" y="122"/>
                  </a:lnTo>
                  <a:lnTo>
                    <a:pt x="199" y="181"/>
                  </a:lnTo>
                  <a:lnTo>
                    <a:pt x="193" y="210"/>
                  </a:lnTo>
                  <a:lnTo>
                    <a:pt x="187" y="233"/>
                  </a:lnTo>
                  <a:lnTo>
                    <a:pt x="175" y="268"/>
                  </a:lnTo>
                  <a:lnTo>
                    <a:pt x="158" y="292"/>
                  </a:lnTo>
                  <a:lnTo>
                    <a:pt x="140" y="303"/>
                  </a:lnTo>
                  <a:lnTo>
                    <a:pt x="117" y="303"/>
                  </a:lnTo>
                  <a:lnTo>
                    <a:pt x="88" y="303"/>
                  </a:lnTo>
                  <a:lnTo>
                    <a:pt x="59" y="286"/>
                  </a:lnTo>
                  <a:lnTo>
                    <a:pt x="41" y="274"/>
                  </a:lnTo>
                  <a:lnTo>
                    <a:pt x="29" y="262"/>
                  </a:lnTo>
                  <a:lnTo>
                    <a:pt x="24" y="245"/>
                  </a:lnTo>
                  <a:lnTo>
                    <a:pt x="18" y="221"/>
                  </a:lnTo>
                  <a:lnTo>
                    <a:pt x="0" y="35"/>
                  </a:lnTo>
                  <a:lnTo>
                    <a:pt x="24" y="23"/>
                  </a:lnTo>
                  <a:lnTo>
                    <a:pt x="47" y="11"/>
                  </a:lnTo>
                  <a:lnTo>
                    <a:pt x="76" y="5"/>
                  </a:lnTo>
                  <a:lnTo>
                    <a:pt x="105" y="0"/>
                  </a:lnTo>
                  <a:lnTo>
                    <a:pt x="140" y="5"/>
                  </a:lnTo>
                  <a:lnTo>
                    <a:pt x="152" y="11"/>
                  </a:lnTo>
                  <a:lnTo>
                    <a:pt x="170" y="17"/>
                  </a:lnTo>
                  <a:lnTo>
                    <a:pt x="181" y="35"/>
                  </a:lnTo>
                  <a:lnTo>
                    <a:pt x="193" y="52"/>
                  </a:lnTo>
                  <a:close/>
                </a:path>
              </a:pathLst>
            </a:custGeom>
            <a:solidFill>
              <a:srgbClr val="3B3A39"/>
            </a:solidFill>
            <a:ln w="9525">
              <a:noFill/>
              <a:round/>
              <a:headEnd/>
              <a:tailEnd/>
            </a:ln>
          </p:spPr>
          <p:txBody>
            <a:bodyPr/>
            <a:lstStyle/>
            <a:p>
              <a:endParaRPr lang="en-US" dirty="0"/>
            </a:p>
          </p:txBody>
        </p:sp>
        <p:sp>
          <p:nvSpPr>
            <p:cNvPr id="652" name="Freeform 386"/>
            <p:cNvSpPr>
              <a:spLocks/>
            </p:cNvSpPr>
            <p:nvPr/>
          </p:nvSpPr>
          <p:spPr bwMode="auto">
            <a:xfrm>
              <a:off x="3212" y="3629"/>
              <a:ext cx="368" cy="193"/>
            </a:xfrm>
            <a:custGeom>
              <a:avLst/>
              <a:gdLst>
                <a:gd name="T0" fmla="*/ 41 w 368"/>
                <a:gd name="T1" fmla="*/ 0 h 193"/>
                <a:gd name="T2" fmla="*/ 41 w 368"/>
                <a:gd name="T3" fmla="*/ 0 h 193"/>
                <a:gd name="T4" fmla="*/ 30 w 368"/>
                <a:gd name="T5" fmla="*/ 12 h 193"/>
                <a:gd name="T6" fmla="*/ 12 w 368"/>
                <a:gd name="T7" fmla="*/ 53 h 193"/>
                <a:gd name="T8" fmla="*/ 0 w 368"/>
                <a:gd name="T9" fmla="*/ 76 h 193"/>
                <a:gd name="T10" fmla="*/ 0 w 368"/>
                <a:gd name="T11" fmla="*/ 105 h 193"/>
                <a:gd name="T12" fmla="*/ 12 w 368"/>
                <a:gd name="T13" fmla="*/ 129 h 193"/>
                <a:gd name="T14" fmla="*/ 30 w 368"/>
                <a:gd name="T15" fmla="*/ 146 h 193"/>
                <a:gd name="T16" fmla="*/ 30 w 368"/>
                <a:gd name="T17" fmla="*/ 146 h 193"/>
                <a:gd name="T18" fmla="*/ 59 w 368"/>
                <a:gd name="T19" fmla="*/ 164 h 193"/>
                <a:gd name="T20" fmla="*/ 106 w 368"/>
                <a:gd name="T21" fmla="*/ 175 h 193"/>
                <a:gd name="T22" fmla="*/ 158 w 368"/>
                <a:gd name="T23" fmla="*/ 187 h 193"/>
                <a:gd name="T24" fmla="*/ 211 w 368"/>
                <a:gd name="T25" fmla="*/ 187 h 193"/>
                <a:gd name="T26" fmla="*/ 316 w 368"/>
                <a:gd name="T27" fmla="*/ 193 h 193"/>
                <a:gd name="T28" fmla="*/ 368 w 368"/>
                <a:gd name="T29" fmla="*/ 193 h 193"/>
                <a:gd name="T30" fmla="*/ 368 w 368"/>
                <a:gd name="T31" fmla="*/ 193 h 193"/>
                <a:gd name="T32" fmla="*/ 316 w 368"/>
                <a:gd name="T33" fmla="*/ 187 h 193"/>
                <a:gd name="T34" fmla="*/ 252 w 368"/>
                <a:gd name="T35" fmla="*/ 181 h 193"/>
                <a:gd name="T36" fmla="*/ 182 w 368"/>
                <a:gd name="T37" fmla="*/ 169 h 193"/>
                <a:gd name="T38" fmla="*/ 111 w 368"/>
                <a:gd name="T39" fmla="*/ 146 h 193"/>
                <a:gd name="T40" fmla="*/ 82 w 368"/>
                <a:gd name="T41" fmla="*/ 129 h 193"/>
                <a:gd name="T42" fmla="*/ 59 w 368"/>
                <a:gd name="T43" fmla="*/ 111 h 193"/>
                <a:gd name="T44" fmla="*/ 41 w 368"/>
                <a:gd name="T45" fmla="*/ 88 h 193"/>
                <a:gd name="T46" fmla="*/ 30 w 368"/>
                <a:gd name="T47" fmla="*/ 64 h 193"/>
                <a:gd name="T48" fmla="*/ 30 w 368"/>
                <a:gd name="T49" fmla="*/ 35 h 193"/>
                <a:gd name="T50" fmla="*/ 41 w 368"/>
                <a:gd name="T51" fmla="*/ 0 h 193"/>
                <a:gd name="T52" fmla="*/ 41 w 368"/>
                <a:gd name="T53" fmla="*/ 0 h 1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68"/>
                <a:gd name="T82" fmla="*/ 0 h 193"/>
                <a:gd name="T83" fmla="*/ 368 w 368"/>
                <a:gd name="T84" fmla="*/ 193 h 1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68" h="193">
                  <a:moveTo>
                    <a:pt x="41" y="0"/>
                  </a:moveTo>
                  <a:lnTo>
                    <a:pt x="41" y="0"/>
                  </a:lnTo>
                  <a:lnTo>
                    <a:pt x="30" y="12"/>
                  </a:lnTo>
                  <a:lnTo>
                    <a:pt x="12" y="53"/>
                  </a:lnTo>
                  <a:lnTo>
                    <a:pt x="0" y="76"/>
                  </a:lnTo>
                  <a:lnTo>
                    <a:pt x="0" y="105"/>
                  </a:lnTo>
                  <a:lnTo>
                    <a:pt x="12" y="129"/>
                  </a:lnTo>
                  <a:lnTo>
                    <a:pt x="30" y="146"/>
                  </a:lnTo>
                  <a:lnTo>
                    <a:pt x="59" y="164"/>
                  </a:lnTo>
                  <a:lnTo>
                    <a:pt x="106" y="175"/>
                  </a:lnTo>
                  <a:lnTo>
                    <a:pt x="158" y="187"/>
                  </a:lnTo>
                  <a:lnTo>
                    <a:pt x="211" y="187"/>
                  </a:lnTo>
                  <a:lnTo>
                    <a:pt x="316" y="193"/>
                  </a:lnTo>
                  <a:lnTo>
                    <a:pt x="368" y="193"/>
                  </a:lnTo>
                  <a:lnTo>
                    <a:pt x="316" y="187"/>
                  </a:lnTo>
                  <a:lnTo>
                    <a:pt x="252" y="181"/>
                  </a:lnTo>
                  <a:lnTo>
                    <a:pt x="182" y="169"/>
                  </a:lnTo>
                  <a:lnTo>
                    <a:pt x="111" y="146"/>
                  </a:lnTo>
                  <a:lnTo>
                    <a:pt x="82" y="129"/>
                  </a:lnTo>
                  <a:lnTo>
                    <a:pt x="59" y="111"/>
                  </a:lnTo>
                  <a:lnTo>
                    <a:pt x="41" y="88"/>
                  </a:lnTo>
                  <a:lnTo>
                    <a:pt x="30" y="64"/>
                  </a:lnTo>
                  <a:lnTo>
                    <a:pt x="30" y="35"/>
                  </a:lnTo>
                  <a:lnTo>
                    <a:pt x="41" y="0"/>
                  </a:lnTo>
                  <a:close/>
                </a:path>
              </a:pathLst>
            </a:custGeom>
            <a:solidFill>
              <a:srgbClr val="FFFFFF"/>
            </a:solidFill>
            <a:ln w="9525">
              <a:noFill/>
              <a:round/>
              <a:headEnd/>
              <a:tailEnd/>
            </a:ln>
          </p:spPr>
          <p:txBody>
            <a:bodyPr/>
            <a:lstStyle/>
            <a:p>
              <a:endParaRPr lang="en-US" dirty="0"/>
            </a:p>
          </p:txBody>
        </p:sp>
        <p:sp>
          <p:nvSpPr>
            <p:cNvPr id="653" name="Freeform 387"/>
            <p:cNvSpPr>
              <a:spLocks/>
            </p:cNvSpPr>
            <p:nvPr/>
          </p:nvSpPr>
          <p:spPr bwMode="auto">
            <a:xfrm>
              <a:off x="3750" y="3664"/>
              <a:ext cx="58" cy="134"/>
            </a:xfrm>
            <a:custGeom>
              <a:avLst/>
              <a:gdLst>
                <a:gd name="T0" fmla="*/ 52 w 58"/>
                <a:gd name="T1" fmla="*/ 0 h 134"/>
                <a:gd name="T2" fmla="*/ 52 w 58"/>
                <a:gd name="T3" fmla="*/ 0 h 134"/>
                <a:gd name="T4" fmla="*/ 52 w 58"/>
                <a:gd name="T5" fmla="*/ 18 h 134"/>
                <a:gd name="T6" fmla="*/ 58 w 58"/>
                <a:gd name="T7" fmla="*/ 64 h 134"/>
                <a:gd name="T8" fmla="*/ 58 w 58"/>
                <a:gd name="T9" fmla="*/ 88 h 134"/>
                <a:gd name="T10" fmla="*/ 47 w 58"/>
                <a:gd name="T11" fmla="*/ 111 h 134"/>
                <a:gd name="T12" fmla="*/ 29 w 58"/>
                <a:gd name="T13" fmla="*/ 129 h 134"/>
                <a:gd name="T14" fmla="*/ 0 w 58"/>
                <a:gd name="T15" fmla="*/ 134 h 134"/>
                <a:gd name="T16" fmla="*/ 0 w 58"/>
                <a:gd name="T17" fmla="*/ 134 h 134"/>
                <a:gd name="T18" fmla="*/ 6 w 58"/>
                <a:gd name="T19" fmla="*/ 129 h 134"/>
                <a:gd name="T20" fmla="*/ 23 w 58"/>
                <a:gd name="T21" fmla="*/ 105 h 134"/>
                <a:gd name="T22" fmla="*/ 35 w 58"/>
                <a:gd name="T23" fmla="*/ 88 h 134"/>
                <a:gd name="T24" fmla="*/ 47 w 58"/>
                <a:gd name="T25" fmla="*/ 64 h 134"/>
                <a:gd name="T26" fmla="*/ 47 w 58"/>
                <a:gd name="T27" fmla="*/ 35 h 134"/>
                <a:gd name="T28" fmla="*/ 52 w 58"/>
                <a:gd name="T29" fmla="*/ 0 h 134"/>
                <a:gd name="T30" fmla="*/ 52 w 58"/>
                <a:gd name="T31" fmla="*/ 0 h 1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8"/>
                <a:gd name="T49" fmla="*/ 0 h 134"/>
                <a:gd name="T50" fmla="*/ 58 w 58"/>
                <a:gd name="T51" fmla="*/ 134 h 13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8" h="134">
                  <a:moveTo>
                    <a:pt x="52" y="0"/>
                  </a:moveTo>
                  <a:lnTo>
                    <a:pt x="52" y="0"/>
                  </a:lnTo>
                  <a:lnTo>
                    <a:pt x="52" y="18"/>
                  </a:lnTo>
                  <a:lnTo>
                    <a:pt x="58" y="64"/>
                  </a:lnTo>
                  <a:lnTo>
                    <a:pt x="58" y="88"/>
                  </a:lnTo>
                  <a:lnTo>
                    <a:pt x="47" y="111"/>
                  </a:lnTo>
                  <a:lnTo>
                    <a:pt x="29" y="129"/>
                  </a:lnTo>
                  <a:lnTo>
                    <a:pt x="0" y="134"/>
                  </a:lnTo>
                  <a:lnTo>
                    <a:pt x="6" y="129"/>
                  </a:lnTo>
                  <a:lnTo>
                    <a:pt x="23" y="105"/>
                  </a:lnTo>
                  <a:lnTo>
                    <a:pt x="35" y="88"/>
                  </a:lnTo>
                  <a:lnTo>
                    <a:pt x="47" y="64"/>
                  </a:lnTo>
                  <a:lnTo>
                    <a:pt x="47" y="35"/>
                  </a:lnTo>
                  <a:lnTo>
                    <a:pt x="52" y="0"/>
                  </a:lnTo>
                  <a:close/>
                </a:path>
              </a:pathLst>
            </a:custGeom>
            <a:solidFill>
              <a:srgbClr val="FFFFFF"/>
            </a:solidFill>
            <a:ln w="9525">
              <a:noFill/>
              <a:round/>
              <a:headEnd/>
              <a:tailEnd/>
            </a:ln>
          </p:spPr>
          <p:txBody>
            <a:bodyPr/>
            <a:lstStyle/>
            <a:p>
              <a:endParaRPr lang="en-US" dirty="0"/>
            </a:p>
          </p:txBody>
        </p:sp>
        <p:sp>
          <p:nvSpPr>
            <p:cNvPr id="654" name="Freeform 388"/>
            <p:cNvSpPr>
              <a:spLocks/>
            </p:cNvSpPr>
            <p:nvPr/>
          </p:nvSpPr>
          <p:spPr bwMode="auto">
            <a:xfrm>
              <a:off x="3814" y="3121"/>
              <a:ext cx="199" cy="911"/>
            </a:xfrm>
            <a:custGeom>
              <a:avLst/>
              <a:gdLst>
                <a:gd name="T0" fmla="*/ 0 w 199"/>
                <a:gd name="T1" fmla="*/ 12 h 911"/>
                <a:gd name="T2" fmla="*/ 35 w 199"/>
                <a:gd name="T3" fmla="*/ 911 h 911"/>
                <a:gd name="T4" fmla="*/ 175 w 199"/>
                <a:gd name="T5" fmla="*/ 911 h 911"/>
                <a:gd name="T6" fmla="*/ 199 w 199"/>
                <a:gd name="T7" fmla="*/ 864 h 911"/>
                <a:gd name="T8" fmla="*/ 169 w 199"/>
                <a:gd name="T9" fmla="*/ 0 h 911"/>
                <a:gd name="T10" fmla="*/ 0 w 199"/>
                <a:gd name="T11" fmla="*/ 12 h 911"/>
                <a:gd name="T12" fmla="*/ 0 60000 65536"/>
                <a:gd name="T13" fmla="*/ 0 60000 65536"/>
                <a:gd name="T14" fmla="*/ 0 60000 65536"/>
                <a:gd name="T15" fmla="*/ 0 60000 65536"/>
                <a:gd name="T16" fmla="*/ 0 60000 65536"/>
                <a:gd name="T17" fmla="*/ 0 60000 65536"/>
                <a:gd name="T18" fmla="*/ 0 w 199"/>
                <a:gd name="T19" fmla="*/ 0 h 911"/>
                <a:gd name="T20" fmla="*/ 199 w 199"/>
                <a:gd name="T21" fmla="*/ 911 h 911"/>
              </a:gdLst>
              <a:ahLst/>
              <a:cxnLst>
                <a:cxn ang="T12">
                  <a:pos x="T0" y="T1"/>
                </a:cxn>
                <a:cxn ang="T13">
                  <a:pos x="T2" y="T3"/>
                </a:cxn>
                <a:cxn ang="T14">
                  <a:pos x="T4" y="T5"/>
                </a:cxn>
                <a:cxn ang="T15">
                  <a:pos x="T6" y="T7"/>
                </a:cxn>
                <a:cxn ang="T16">
                  <a:pos x="T8" y="T9"/>
                </a:cxn>
                <a:cxn ang="T17">
                  <a:pos x="T10" y="T11"/>
                </a:cxn>
              </a:cxnLst>
              <a:rect l="T18" t="T19" r="T20" b="T21"/>
              <a:pathLst>
                <a:path w="199" h="911">
                  <a:moveTo>
                    <a:pt x="0" y="12"/>
                  </a:moveTo>
                  <a:lnTo>
                    <a:pt x="35" y="911"/>
                  </a:lnTo>
                  <a:lnTo>
                    <a:pt x="175" y="911"/>
                  </a:lnTo>
                  <a:lnTo>
                    <a:pt x="199" y="864"/>
                  </a:lnTo>
                  <a:lnTo>
                    <a:pt x="169" y="0"/>
                  </a:lnTo>
                  <a:lnTo>
                    <a:pt x="0" y="12"/>
                  </a:lnTo>
                  <a:close/>
                </a:path>
              </a:pathLst>
            </a:custGeom>
            <a:solidFill>
              <a:srgbClr val="75859D"/>
            </a:solidFill>
            <a:ln w="9525">
              <a:noFill/>
              <a:round/>
              <a:headEnd/>
              <a:tailEnd/>
            </a:ln>
          </p:spPr>
          <p:txBody>
            <a:bodyPr/>
            <a:lstStyle/>
            <a:p>
              <a:endParaRPr lang="en-US" dirty="0"/>
            </a:p>
          </p:txBody>
        </p:sp>
        <p:sp>
          <p:nvSpPr>
            <p:cNvPr id="655" name="Freeform 389"/>
            <p:cNvSpPr>
              <a:spLocks/>
            </p:cNvSpPr>
            <p:nvPr/>
          </p:nvSpPr>
          <p:spPr bwMode="auto">
            <a:xfrm>
              <a:off x="4316" y="3121"/>
              <a:ext cx="193" cy="940"/>
            </a:xfrm>
            <a:custGeom>
              <a:avLst/>
              <a:gdLst>
                <a:gd name="T0" fmla="*/ 0 w 193"/>
                <a:gd name="T1" fmla="*/ 12 h 940"/>
                <a:gd name="T2" fmla="*/ 35 w 193"/>
                <a:gd name="T3" fmla="*/ 940 h 940"/>
                <a:gd name="T4" fmla="*/ 170 w 193"/>
                <a:gd name="T5" fmla="*/ 940 h 940"/>
                <a:gd name="T6" fmla="*/ 193 w 193"/>
                <a:gd name="T7" fmla="*/ 894 h 940"/>
                <a:gd name="T8" fmla="*/ 170 w 193"/>
                <a:gd name="T9" fmla="*/ 0 h 940"/>
                <a:gd name="T10" fmla="*/ 0 w 193"/>
                <a:gd name="T11" fmla="*/ 12 h 940"/>
                <a:gd name="T12" fmla="*/ 0 60000 65536"/>
                <a:gd name="T13" fmla="*/ 0 60000 65536"/>
                <a:gd name="T14" fmla="*/ 0 60000 65536"/>
                <a:gd name="T15" fmla="*/ 0 60000 65536"/>
                <a:gd name="T16" fmla="*/ 0 60000 65536"/>
                <a:gd name="T17" fmla="*/ 0 60000 65536"/>
                <a:gd name="T18" fmla="*/ 0 w 193"/>
                <a:gd name="T19" fmla="*/ 0 h 940"/>
                <a:gd name="T20" fmla="*/ 193 w 193"/>
                <a:gd name="T21" fmla="*/ 940 h 940"/>
              </a:gdLst>
              <a:ahLst/>
              <a:cxnLst>
                <a:cxn ang="T12">
                  <a:pos x="T0" y="T1"/>
                </a:cxn>
                <a:cxn ang="T13">
                  <a:pos x="T2" y="T3"/>
                </a:cxn>
                <a:cxn ang="T14">
                  <a:pos x="T4" y="T5"/>
                </a:cxn>
                <a:cxn ang="T15">
                  <a:pos x="T6" y="T7"/>
                </a:cxn>
                <a:cxn ang="T16">
                  <a:pos x="T8" y="T9"/>
                </a:cxn>
                <a:cxn ang="T17">
                  <a:pos x="T10" y="T11"/>
                </a:cxn>
              </a:cxnLst>
              <a:rect l="T18" t="T19" r="T20" b="T21"/>
              <a:pathLst>
                <a:path w="193" h="940">
                  <a:moveTo>
                    <a:pt x="0" y="12"/>
                  </a:moveTo>
                  <a:lnTo>
                    <a:pt x="35" y="940"/>
                  </a:lnTo>
                  <a:lnTo>
                    <a:pt x="170" y="940"/>
                  </a:lnTo>
                  <a:lnTo>
                    <a:pt x="193" y="894"/>
                  </a:lnTo>
                  <a:lnTo>
                    <a:pt x="170" y="0"/>
                  </a:lnTo>
                  <a:lnTo>
                    <a:pt x="0" y="12"/>
                  </a:lnTo>
                  <a:close/>
                </a:path>
              </a:pathLst>
            </a:custGeom>
            <a:solidFill>
              <a:srgbClr val="75859D"/>
            </a:solidFill>
            <a:ln w="9525">
              <a:noFill/>
              <a:round/>
              <a:headEnd/>
              <a:tailEnd/>
            </a:ln>
          </p:spPr>
          <p:txBody>
            <a:bodyPr/>
            <a:lstStyle/>
            <a:p>
              <a:endParaRPr lang="en-US" dirty="0"/>
            </a:p>
          </p:txBody>
        </p:sp>
        <p:sp>
          <p:nvSpPr>
            <p:cNvPr id="656" name="Freeform 390"/>
            <p:cNvSpPr>
              <a:spLocks/>
            </p:cNvSpPr>
            <p:nvPr/>
          </p:nvSpPr>
          <p:spPr bwMode="auto">
            <a:xfrm>
              <a:off x="3785" y="2846"/>
              <a:ext cx="934" cy="380"/>
            </a:xfrm>
            <a:custGeom>
              <a:avLst/>
              <a:gdLst>
                <a:gd name="T0" fmla="*/ 812 w 934"/>
                <a:gd name="T1" fmla="*/ 0 h 380"/>
                <a:gd name="T2" fmla="*/ 812 w 934"/>
                <a:gd name="T3" fmla="*/ 0 h 380"/>
                <a:gd name="T4" fmla="*/ 829 w 934"/>
                <a:gd name="T5" fmla="*/ 6 h 380"/>
                <a:gd name="T6" fmla="*/ 870 w 934"/>
                <a:gd name="T7" fmla="*/ 30 h 380"/>
                <a:gd name="T8" fmla="*/ 894 w 934"/>
                <a:gd name="T9" fmla="*/ 47 h 380"/>
                <a:gd name="T10" fmla="*/ 911 w 934"/>
                <a:gd name="T11" fmla="*/ 70 h 380"/>
                <a:gd name="T12" fmla="*/ 929 w 934"/>
                <a:gd name="T13" fmla="*/ 105 h 380"/>
                <a:gd name="T14" fmla="*/ 934 w 934"/>
                <a:gd name="T15" fmla="*/ 140 h 380"/>
                <a:gd name="T16" fmla="*/ 934 w 934"/>
                <a:gd name="T17" fmla="*/ 140 h 380"/>
                <a:gd name="T18" fmla="*/ 934 w 934"/>
                <a:gd name="T19" fmla="*/ 164 h 380"/>
                <a:gd name="T20" fmla="*/ 929 w 934"/>
                <a:gd name="T21" fmla="*/ 187 h 380"/>
                <a:gd name="T22" fmla="*/ 917 w 934"/>
                <a:gd name="T23" fmla="*/ 205 h 380"/>
                <a:gd name="T24" fmla="*/ 905 w 934"/>
                <a:gd name="T25" fmla="*/ 228 h 380"/>
                <a:gd name="T26" fmla="*/ 864 w 934"/>
                <a:gd name="T27" fmla="*/ 263 h 380"/>
                <a:gd name="T28" fmla="*/ 806 w 934"/>
                <a:gd name="T29" fmla="*/ 304 h 380"/>
                <a:gd name="T30" fmla="*/ 730 w 934"/>
                <a:gd name="T31" fmla="*/ 333 h 380"/>
                <a:gd name="T32" fmla="*/ 642 w 934"/>
                <a:gd name="T33" fmla="*/ 357 h 380"/>
                <a:gd name="T34" fmla="*/ 537 w 934"/>
                <a:gd name="T35" fmla="*/ 374 h 380"/>
                <a:gd name="T36" fmla="*/ 415 w 934"/>
                <a:gd name="T37" fmla="*/ 380 h 380"/>
                <a:gd name="T38" fmla="*/ 415 w 934"/>
                <a:gd name="T39" fmla="*/ 380 h 380"/>
                <a:gd name="T40" fmla="*/ 298 w 934"/>
                <a:gd name="T41" fmla="*/ 374 h 380"/>
                <a:gd name="T42" fmla="*/ 204 w 934"/>
                <a:gd name="T43" fmla="*/ 368 h 380"/>
                <a:gd name="T44" fmla="*/ 134 w 934"/>
                <a:gd name="T45" fmla="*/ 357 h 380"/>
                <a:gd name="T46" fmla="*/ 76 w 934"/>
                <a:gd name="T47" fmla="*/ 339 h 380"/>
                <a:gd name="T48" fmla="*/ 35 w 934"/>
                <a:gd name="T49" fmla="*/ 322 h 380"/>
                <a:gd name="T50" fmla="*/ 12 w 934"/>
                <a:gd name="T51" fmla="*/ 298 h 380"/>
                <a:gd name="T52" fmla="*/ 0 w 934"/>
                <a:gd name="T53" fmla="*/ 275 h 380"/>
                <a:gd name="T54" fmla="*/ 0 w 934"/>
                <a:gd name="T55" fmla="*/ 240 h 380"/>
                <a:gd name="T56" fmla="*/ 0 w 934"/>
                <a:gd name="T57" fmla="*/ 240 h 380"/>
                <a:gd name="T58" fmla="*/ 12 w 934"/>
                <a:gd name="T59" fmla="*/ 187 h 380"/>
                <a:gd name="T60" fmla="*/ 23 w 934"/>
                <a:gd name="T61" fmla="*/ 164 h 380"/>
                <a:gd name="T62" fmla="*/ 35 w 934"/>
                <a:gd name="T63" fmla="*/ 140 h 380"/>
                <a:gd name="T64" fmla="*/ 52 w 934"/>
                <a:gd name="T65" fmla="*/ 117 h 380"/>
                <a:gd name="T66" fmla="*/ 76 w 934"/>
                <a:gd name="T67" fmla="*/ 100 h 380"/>
                <a:gd name="T68" fmla="*/ 105 w 934"/>
                <a:gd name="T69" fmla="*/ 82 h 380"/>
                <a:gd name="T70" fmla="*/ 146 w 934"/>
                <a:gd name="T71" fmla="*/ 65 h 380"/>
                <a:gd name="T72" fmla="*/ 187 w 934"/>
                <a:gd name="T73" fmla="*/ 47 h 380"/>
                <a:gd name="T74" fmla="*/ 245 w 934"/>
                <a:gd name="T75" fmla="*/ 35 h 380"/>
                <a:gd name="T76" fmla="*/ 309 w 934"/>
                <a:gd name="T77" fmla="*/ 24 h 380"/>
                <a:gd name="T78" fmla="*/ 385 w 934"/>
                <a:gd name="T79" fmla="*/ 12 h 380"/>
                <a:gd name="T80" fmla="*/ 572 w 934"/>
                <a:gd name="T81" fmla="*/ 0 h 380"/>
                <a:gd name="T82" fmla="*/ 812 w 934"/>
                <a:gd name="T83" fmla="*/ 0 h 380"/>
                <a:gd name="T84" fmla="*/ 812 w 934"/>
                <a:gd name="T85" fmla="*/ 0 h 3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34"/>
                <a:gd name="T130" fmla="*/ 0 h 380"/>
                <a:gd name="T131" fmla="*/ 934 w 934"/>
                <a:gd name="T132" fmla="*/ 380 h 38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34" h="380">
                  <a:moveTo>
                    <a:pt x="812" y="0"/>
                  </a:moveTo>
                  <a:lnTo>
                    <a:pt x="812" y="0"/>
                  </a:lnTo>
                  <a:lnTo>
                    <a:pt x="829" y="6"/>
                  </a:lnTo>
                  <a:lnTo>
                    <a:pt x="870" y="30"/>
                  </a:lnTo>
                  <a:lnTo>
                    <a:pt x="894" y="47"/>
                  </a:lnTo>
                  <a:lnTo>
                    <a:pt x="911" y="70"/>
                  </a:lnTo>
                  <a:lnTo>
                    <a:pt x="929" y="105"/>
                  </a:lnTo>
                  <a:lnTo>
                    <a:pt x="934" y="140"/>
                  </a:lnTo>
                  <a:lnTo>
                    <a:pt x="934" y="164"/>
                  </a:lnTo>
                  <a:lnTo>
                    <a:pt x="929" y="187"/>
                  </a:lnTo>
                  <a:lnTo>
                    <a:pt x="917" y="205"/>
                  </a:lnTo>
                  <a:lnTo>
                    <a:pt x="905" y="228"/>
                  </a:lnTo>
                  <a:lnTo>
                    <a:pt x="864" y="263"/>
                  </a:lnTo>
                  <a:lnTo>
                    <a:pt x="806" y="304"/>
                  </a:lnTo>
                  <a:lnTo>
                    <a:pt x="730" y="333"/>
                  </a:lnTo>
                  <a:lnTo>
                    <a:pt x="642" y="357"/>
                  </a:lnTo>
                  <a:lnTo>
                    <a:pt x="537" y="374"/>
                  </a:lnTo>
                  <a:lnTo>
                    <a:pt x="415" y="380"/>
                  </a:lnTo>
                  <a:lnTo>
                    <a:pt x="298" y="374"/>
                  </a:lnTo>
                  <a:lnTo>
                    <a:pt x="204" y="368"/>
                  </a:lnTo>
                  <a:lnTo>
                    <a:pt x="134" y="357"/>
                  </a:lnTo>
                  <a:lnTo>
                    <a:pt x="76" y="339"/>
                  </a:lnTo>
                  <a:lnTo>
                    <a:pt x="35" y="322"/>
                  </a:lnTo>
                  <a:lnTo>
                    <a:pt x="12" y="298"/>
                  </a:lnTo>
                  <a:lnTo>
                    <a:pt x="0" y="275"/>
                  </a:lnTo>
                  <a:lnTo>
                    <a:pt x="0" y="240"/>
                  </a:lnTo>
                  <a:lnTo>
                    <a:pt x="12" y="187"/>
                  </a:lnTo>
                  <a:lnTo>
                    <a:pt x="23" y="164"/>
                  </a:lnTo>
                  <a:lnTo>
                    <a:pt x="35" y="140"/>
                  </a:lnTo>
                  <a:lnTo>
                    <a:pt x="52" y="117"/>
                  </a:lnTo>
                  <a:lnTo>
                    <a:pt x="76" y="100"/>
                  </a:lnTo>
                  <a:lnTo>
                    <a:pt x="105" y="82"/>
                  </a:lnTo>
                  <a:lnTo>
                    <a:pt x="146" y="65"/>
                  </a:lnTo>
                  <a:lnTo>
                    <a:pt x="187" y="47"/>
                  </a:lnTo>
                  <a:lnTo>
                    <a:pt x="245" y="35"/>
                  </a:lnTo>
                  <a:lnTo>
                    <a:pt x="309" y="24"/>
                  </a:lnTo>
                  <a:lnTo>
                    <a:pt x="385" y="12"/>
                  </a:lnTo>
                  <a:lnTo>
                    <a:pt x="572" y="0"/>
                  </a:lnTo>
                  <a:lnTo>
                    <a:pt x="812" y="0"/>
                  </a:lnTo>
                  <a:close/>
                </a:path>
              </a:pathLst>
            </a:custGeom>
            <a:solidFill>
              <a:srgbClr val="75859D"/>
            </a:solidFill>
            <a:ln w="9525">
              <a:noFill/>
              <a:round/>
              <a:headEnd/>
              <a:tailEnd/>
            </a:ln>
          </p:spPr>
          <p:txBody>
            <a:bodyPr/>
            <a:lstStyle/>
            <a:p>
              <a:endParaRPr lang="en-US" dirty="0"/>
            </a:p>
          </p:txBody>
        </p:sp>
        <p:sp>
          <p:nvSpPr>
            <p:cNvPr id="657" name="Freeform 656"/>
            <p:cNvSpPr>
              <a:spLocks/>
            </p:cNvSpPr>
            <p:nvPr/>
          </p:nvSpPr>
          <p:spPr bwMode="auto">
            <a:xfrm>
              <a:off x="3354" y="2642"/>
              <a:ext cx="1283" cy="945"/>
            </a:xfrm>
            <a:custGeom>
              <a:avLst/>
              <a:gdLst/>
              <a:ahLst/>
              <a:cxnLst>
                <a:cxn ang="0">
                  <a:pos x="1273" y="0"/>
                </a:cxn>
                <a:cxn ang="0">
                  <a:pos x="1279" y="76"/>
                </a:cxn>
                <a:cxn ang="0">
                  <a:pos x="1279" y="198"/>
                </a:cxn>
                <a:cxn ang="0">
                  <a:pos x="1261" y="292"/>
                </a:cxn>
                <a:cxn ang="0">
                  <a:pos x="1215" y="374"/>
                </a:cxn>
                <a:cxn ang="0">
                  <a:pos x="1139" y="450"/>
                </a:cxn>
                <a:cxn ang="0">
                  <a:pos x="1028" y="491"/>
                </a:cxn>
                <a:cxn ang="0">
                  <a:pos x="952" y="496"/>
                </a:cxn>
                <a:cxn ang="0">
                  <a:pos x="630" y="526"/>
                </a:cxn>
                <a:cxn ang="0">
                  <a:pos x="531" y="549"/>
                </a:cxn>
                <a:cxn ang="0">
                  <a:pos x="490" y="584"/>
                </a:cxn>
                <a:cxn ang="0">
                  <a:pos x="484" y="602"/>
                </a:cxn>
                <a:cxn ang="0">
                  <a:pos x="484" y="654"/>
                </a:cxn>
                <a:cxn ang="0">
                  <a:pos x="502" y="759"/>
                </a:cxn>
                <a:cxn ang="0">
                  <a:pos x="490" y="864"/>
                </a:cxn>
                <a:cxn ang="0">
                  <a:pos x="479" y="929"/>
                </a:cxn>
                <a:cxn ang="0">
                  <a:pos x="303" y="946"/>
                </a:cxn>
                <a:cxn ang="0">
                  <a:pos x="151" y="940"/>
                </a:cxn>
                <a:cxn ang="0">
                  <a:pos x="11" y="899"/>
                </a:cxn>
                <a:cxn ang="0">
                  <a:pos x="5" y="806"/>
                </a:cxn>
                <a:cxn ang="0">
                  <a:pos x="0" y="590"/>
                </a:cxn>
                <a:cxn ang="0">
                  <a:pos x="29" y="403"/>
                </a:cxn>
                <a:cxn ang="0">
                  <a:pos x="64" y="298"/>
                </a:cxn>
                <a:cxn ang="0">
                  <a:pos x="122" y="216"/>
                </a:cxn>
                <a:cxn ang="0">
                  <a:pos x="157" y="187"/>
                </a:cxn>
                <a:cxn ang="0">
                  <a:pos x="251" y="158"/>
                </a:cxn>
                <a:cxn ang="0">
                  <a:pos x="537" y="87"/>
                </a:cxn>
                <a:cxn ang="0">
                  <a:pos x="630" y="87"/>
                </a:cxn>
                <a:cxn ang="0">
                  <a:pos x="847" y="82"/>
                </a:cxn>
                <a:cxn ang="0">
                  <a:pos x="1086" y="58"/>
                </a:cxn>
                <a:cxn ang="0">
                  <a:pos x="1191" y="35"/>
                </a:cxn>
                <a:cxn ang="0">
                  <a:pos x="1273" y="0"/>
                </a:cxn>
              </a:cxnLst>
              <a:rect l="0" t="0" r="r" b="b"/>
              <a:pathLst>
                <a:path w="1285" h="946">
                  <a:moveTo>
                    <a:pt x="1273" y="0"/>
                  </a:moveTo>
                  <a:lnTo>
                    <a:pt x="1273" y="0"/>
                  </a:lnTo>
                  <a:lnTo>
                    <a:pt x="1273" y="23"/>
                  </a:lnTo>
                  <a:lnTo>
                    <a:pt x="1279" y="76"/>
                  </a:lnTo>
                  <a:lnTo>
                    <a:pt x="1285" y="152"/>
                  </a:lnTo>
                  <a:lnTo>
                    <a:pt x="1279" y="198"/>
                  </a:lnTo>
                  <a:lnTo>
                    <a:pt x="1273" y="245"/>
                  </a:lnTo>
                  <a:lnTo>
                    <a:pt x="1261" y="292"/>
                  </a:lnTo>
                  <a:lnTo>
                    <a:pt x="1244" y="333"/>
                  </a:lnTo>
                  <a:lnTo>
                    <a:pt x="1215" y="374"/>
                  </a:lnTo>
                  <a:lnTo>
                    <a:pt x="1185" y="415"/>
                  </a:lnTo>
                  <a:lnTo>
                    <a:pt x="1139" y="450"/>
                  </a:lnTo>
                  <a:lnTo>
                    <a:pt x="1086" y="473"/>
                  </a:lnTo>
                  <a:lnTo>
                    <a:pt x="1028" y="491"/>
                  </a:lnTo>
                  <a:lnTo>
                    <a:pt x="952" y="496"/>
                  </a:lnTo>
                  <a:lnTo>
                    <a:pt x="952" y="496"/>
                  </a:lnTo>
                  <a:lnTo>
                    <a:pt x="712" y="514"/>
                  </a:lnTo>
                  <a:lnTo>
                    <a:pt x="630" y="526"/>
                  </a:lnTo>
                  <a:lnTo>
                    <a:pt x="572" y="537"/>
                  </a:lnTo>
                  <a:lnTo>
                    <a:pt x="531" y="549"/>
                  </a:lnTo>
                  <a:lnTo>
                    <a:pt x="508" y="566"/>
                  </a:lnTo>
                  <a:lnTo>
                    <a:pt x="490" y="584"/>
                  </a:lnTo>
                  <a:lnTo>
                    <a:pt x="484" y="602"/>
                  </a:lnTo>
                  <a:lnTo>
                    <a:pt x="484" y="602"/>
                  </a:lnTo>
                  <a:lnTo>
                    <a:pt x="484" y="625"/>
                  </a:lnTo>
                  <a:lnTo>
                    <a:pt x="484" y="654"/>
                  </a:lnTo>
                  <a:lnTo>
                    <a:pt x="496" y="718"/>
                  </a:lnTo>
                  <a:lnTo>
                    <a:pt x="502" y="759"/>
                  </a:lnTo>
                  <a:lnTo>
                    <a:pt x="496" y="812"/>
                  </a:lnTo>
                  <a:lnTo>
                    <a:pt x="490" y="864"/>
                  </a:lnTo>
                  <a:lnTo>
                    <a:pt x="479" y="929"/>
                  </a:lnTo>
                  <a:lnTo>
                    <a:pt x="479" y="929"/>
                  </a:lnTo>
                  <a:lnTo>
                    <a:pt x="432" y="934"/>
                  </a:lnTo>
                  <a:lnTo>
                    <a:pt x="303" y="946"/>
                  </a:lnTo>
                  <a:lnTo>
                    <a:pt x="227" y="946"/>
                  </a:lnTo>
                  <a:lnTo>
                    <a:pt x="151" y="940"/>
                  </a:lnTo>
                  <a:lnTo>
                    <a:pt x="76" y="923"/>
                  </a:lnTo>
                  <a:lnTo>
                    <a:pt x="11" y="899"/>
                  </a:lnTo>
                  <a:lnTo>
                    <a:pt x="11" y="899"/>
                  </a:lnTo>
                  <a:lnTo>
                    <a:pt x="5" y="806"/>
                  </a:lnTo>
                  <a:lnTo>
                    <a:pt x="0" y="707"/>
                  </a:lnTo>
                  <a:lnTo>
                    <a:pt x="0" y="590"/>
                  </a:lnTo>
                  <a:lnTo>
                    <a:pt x="17" y="461"/>
                  </a:lnTo>
                  <a:lnTo>
                    <a:pt x="29" y="403"/>
                  </a:lnTo>
                  <a:lnTo>
                    <a:pt x="41" y="350"/>
                  </a:lnTo>
                  <a:lnTo>
                    <a:pt x="64" y="298"/>
                  </a:lnTo>
                  <a:lnTo>
                    <a:pt x="87" y="251"/>
                  </a:lnTo>
                  <a:lnTo>
                    <a:pt x="122" y="216"/>
                  </a:lnTo>
                  <a:lnTo>
                    <a:pt x="157" y="187"/>
                  </a:lnTo>
                  <a:lnTo>
                    <a:pt x="157" y="187"/>
                  </a:lnTo>
                  <a:lnTo>
                    <a:pt x="198" y="175"/>
                  </a:lnTo>
                  <a:lnTo>
                    <a:pt x="251" y="158"/>
                  </a:lnTo>
                  <a:lnTo>
                    <a:pt x="379" y="123"/>
                  </a:lnTo>
                  <a:lnTo>
                    <a:pt x="537" y="87"/>
                  </a:lnTo>
                  <a:lnTo>
                    <a:pt x="537" y="87"/>
                  </a:lnTo>
                  <a:lnTo>
                    <a:pt x="630" y="87"/>
                  </a:lnTo>
                  <a:lnTo>
                    <a:pt x="730" y="87"/>
                  </a:lnTo>
                  <a:lnTo>
                    <a:pt x="847" y="82"/>
                  </a:lnTo>
                  <a:lnTo>
                    <a:pt x="969" y="76"/>
                  </a:lnTo>
                  <a:lnTo>
                    <a:pt x="1086" y="58"/>
                  </a:lnTo>
                  <a:lnTo>
                    <a:pt x="1144" y="47"/>
                  </a:lnTo>
                  <a:lnTo>
                    <a:pt x="1191" y="35"/>
                  </a:lnTo>
                  <a:lnTo>
                    <a:pt x="1238" y="17"/>
                  </a:lnTo>
                  <a:lnTo>
                    <a:pt x="1273" y="0"/>
                  </a:lnTo>
                  <a:lnTo>
                    <a:pt x="1273" y="0"/>
                  </a:lnTo>
                  <a:close/>
                </a:path>
              </a:pathLst>
            </a:custGeom>
            <a:solidFill>
              <a:schemeClr val="tx2">
                <a:lumMod val="75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658" name="Freeform 392"/>
            <p:cNvSpPr>
              <a:spLocks/>
            </p:cNvSpPr>
            <p:nvPr/>
          </p:nvSpPr>
          <p:spPr bwMode="auto">
            <a:xfrm>
              <a:off x="4135" y="2817"/>
              <a:ext cx="140" cy="111"/>
            </a:xfrm>
            <a:custGeom>
              <a:avLst/>
              <a:gdLst>
                <a:gd name="T0" fmla="*/ 35 w 140"/>
                <a:gd name="T1" fmla="*/ 0 h 111"/>
                <a:gd name="T2" fmla="*/ 35 w 140"/>
                <a:gd name="T3" fmla="*/ 0 h 111"/>
                <a:gd name="T4" fmla="*/ 41 w 140"/>
                <a:gd name="T5" fmla="*/ 12 h 111"/>
                <a:gd name="T6" fmla="*/ 59 w 140"/>
                <a:gd name="T7" fmla="*/ 35 h 111"/>
                <a:gd name="T8" fmla="*/ 70 w 140"/>
                <a:gd name="T9" fmla="*/ 53 h 111"/>
                <a:gd name="T10" fmla="*/ 88 w 140"/>
                <a:gd name="T11" fmla="*/ 64 h 111"/>
                <a:gd name="T12" fmla="*/ 111 w 140"/>
                <a:gd name="T13" fmla="*/ 76 h 111"/>
                <a:gd name="T14" fmla="*/ 140 w 140"/>
                <a:gd name="T15" fmla="*/ 82 h 111"/>
                <a:gd name="T16" fmla="*/ 123 w 140"/>
                <a:gd name="T17" fmla="*/ 111 h 111"/>
                <a:gd name="T18" fmla="*/ 123 w 140"/>
                <a:gd name="T19" fmla="*/ 111 h 111"/>
                <a:gd name="T20" fmla="*/ 105 w 140"/>
                <a:gd name="T21" fmla="*/ 105 h 111"/>
                <a:gd name="T22" fmla="*/ 70 w 140"/>
                <a:gd name="T23" fmla="*/ 88 h 111"/>
                <a:gd name="T24" fmla="*/ 47 w 140"/>
                <a:gd name="T25" fmla="*/ 76 h 111"/>
                <a:gd name="T26" fmla="*/ 30 w 140"/>
                <a:gd name="T27" fmla="*/ 53 h 111"/>
                <a:gd name="T28" fmla="*/ 12 w 140"/>
                <a:gd name="T29" fmla="*/ 29 h 111"/>
                <a:gd name="T30" fmla="*/ 0 w 140"/>
                <a:gd name="T31" fmla="*/ 0 h 111"/>
                <a:gd name="T32" fmla="*/ 35 w 140"/>
                <a:gd name="T33" fmla="*/ 0 h 1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0"/>
                <a:gd name="T52" fmla="*/ 0 h 111"/>
                <a:gd name="T53" fmla="*/ 140 w 140"/>
                <a:gd name="T54" fmla="*/ 111 h 1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0" h="111">
                  <a:moveTo>
                    <a:pt x="35" y="0"/>
                  </a:moveTo>
                  <a:lnTo>
                    <a:pt x="35" y="0"/>
                  </a:lnTo>
                  <a:lnTo>
                    <a:pt x="41" y="12"/>
                  </a:lnTo>
                  <a:lnTo>
                    <a:pt x="59" y="35"/>
                  </a:lnTo>
                  <a:lnTo>
                    <a:pt x="70" y="53"/>
                  </a:lnTo>
                  <a:lnTo>
                    <a:pt x="88" y="64"/>
                  </a:lnTo>
                  <a:lnTo>
                    <a:pt x="111" y="76"/>
                  </a:lnTo>
                  <a:lnTo>
                    <a:pt x="140" y="82"/>
                  </a:lnTo>
                  <a:lnTo>
                    <a:pt x="123" y="111"/>
                  </a:lnTo>
                  <a:lnTo>
                    <a:pt x="105" y="105"/>
                  </a:lnTo>
                  <a:lnTo>
                    <a:pt x="70" y="88"/>
                  </a:lnTo>
                  <a:lnTo>
                    <a:pt x="47" y="76"/>
                  </a:lnTo>
                  <a:lnTo>
                    <a:pt x="30" y="53"/>
                  </a:lnTo>
                  <a:lnTo>
                    <a:pt x="12" y="29"/>
                  </a:lnTo>
                  <a:lnTo>
                    <a:pt x="0" y="0"/>
                  </a:lnTo>
                  <a:lnTo>
                    <a:pt x="35" y="0"/>
                  </a:lnTo>
                  <a:close/>
                </a:path>
              </a:pathLst>
            </a:custGeom>
            <a:solidFill>
              <a:srgbClr val="999999"/>
            </a:solidFill>
            <a:ln w="9525">
              <a:noFill/>
              <a:round/>
              <a:headEnd/>
              <a:tailEnd/>
            </a:ln>
          </p:spPr>
          <p:txBody>
            <a:bodyPr/>
            <a:lstStyle/>
            <a:p>
              <a:endParaRPr lang="en-US" dirty="0"/>
            </a:p>
          </p:txBody>
        </p:sp>
        <p:sp>
          <p:nvSpPr>
            <p:cNvPr id="659" name="Freeform 393"/>
            <p:cNvSpPr>
              <a:spLocks/>
            </p:cNvSpPr>
            <p:nvPr/>
          </p:nvSpPr>
          <p:spPr bwMode="auto">
            <a:xfrm>
              <a:off x="3078" y="2350"/>
              <a:ext cx="660" cy="613"/>
            </a:xfrm>
            <a:custGeom>
              <a:avLst/>
              <a:gdLst>
                <a:gd name="T0" fmla="*/ 76 w 660"/>
                <a:gd name="T1" fmla="*/ 391 h 613"/>
                <a:gd name="T2" fmla="*/ 596 w 660"/>
                <a:gd name="T3" fmla="*/ 0 h 613"/>
                <a:gd name="T4" fmla="*/ 654 w 660"/>
                <a:gd name="T5" fmla="*/ 11 h 613"/>
                <a:gd name="T6" fmla="*/ 660 w 660"/>
                <a:gd name="T7" fmla="*/ 531 h 613"/>
                <a:gd name="T8" fmla="*/ 654 w 660"/>
                <a:gd name="T9" fmla="*/ 613 h 613"/>
                <a:gd name="T10" fmla="*/ 0 w 660"/>
                <a:gd name="T11" fmla="*/ 590 h 613"/>
                <a:gd name="T12" fmla="*/ 76 w 660"/>
                <a:gd name="T13" fmla="*/ 391 h 613"/>
                <a:gd name="T14" fmla="*/ 0 60000 65536"/>
                <a:gd name="T15" fmla="*/ 0 60000 65536"/>
                <a:gd name="T16" fmla="*/ 0 60000 65536"/>
                <a:gd name="T17" fmla="*/ 0 60000 65536"/>
                <a:gd name="T18" fmla="*/ 0 60000 65536"/>
                <a:gd name="T19" fmla="*/ 0 60000 65536"/>
                <a:gd name="T20" fmla="*/ 0 60000 65536"/>
                <a:gd name="T21" fmla="*/ 0 w 660"/>
                <a:gd name="T22" fmla="*/ 0 h 613"/>
                <a:gd name="T23" fmla="*/ 660 w 660"/>
                <a:gd name="T24" fmla="*/ 613 h 6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0" h="613">
                  <a:moveTo>
                    <a:pt x="76" y="391"/>
                  </a:moveTo>
                  <a:lnTo>
                    <a:pt x="596" y="0"/>
                  </a:lnTo>
                  <a:lnTo>
                    <a:pt x="654" y="11"/>
                  </a:lnTo>
                  <a:lnTo>
                    <a:pt x="660" y="531"/>
                  </a:lnTo>
                  <a:lnTo>
                    <a:pt x="654" y="613"/>
                  </a:lnTo>
                  <a:lnTo>
                    <a:pt x="0" y="590"/>
                  </a:lnTo>
                  <a:lnTo>
                    <a:pt x="76" y="391"/>
                  </a:lnTo>
                  <a:close/>
                </a:path>
              </a:pathLst>
            </a:custGeom>
            <a:solidFill>
              <a:srgbClr val="75859D"/>
            </a:solidFill>
            <a:ln w="9525">
              <a:noFill/>
              <a:round/>
              <a:headEnd/>
              <a:tailEnd/>
            </a:ln>
          </p:spPr>
          <p:txBody>
            <a:bodyPr/>
            <a:lstStyle/>
            <a:p>
              <a:endParaRPr lang="en-US" dirty="0"/>
            </a:p>
          </p:txBody>
        </p:sp>
        <p:sp>
          <p:nvSpPr>
            <p:cNvPr id="660" name="Freeform 394"/>
            <p:cNvSpPr>
              <a:spLocks/>
            </p:cNvSpPr>
            <p:nvPr/>
          </p:nvSpPr>
          <p:spPr bwMode="auto">
            <a:xfrm>
              <a:off x="3177" y="2233"/>
              <a:ext cx="526" cy="613"/>
            </a:xfrm>
            <a:custGeom>
              <a:avLst/>
              <a:gdLst>
                <a:gd name="T0" fmla="*/ 252 w 526"/>
                <a:gd name="T1" fmla="*/ 12 h 613"/>
                <a:gd name="T2" fmla="*/ 252 w 526"/>
                <a:gd name="T3" fmla="*/ 12 h 613"/>
                <a:gd name="T4" fmla="*/ 129 w 526"/>
                <a:gd name="T5" fmla="*/ 222 h 613"/>
                <a:gd name="T6" fmla="*/ 47 w 526"/>
                <a:gd name="T7" fmla="*/ 385 h 613"/>
                <a:gd name="T8" fmla="*/ 12 w 526"/>
                <a:gd name="T9" fmla="*/ 450 h 613"/>
                <a:gd name="T10" fmla="*/ 0 w 526"/>
                <a:gd name="T11" fmla="*/ 496 h 613"/>
                <a:gd name="T12" fmla="*/ 0 w 526"/>
                <a:gd name="T13" fmla="*/ 496 h 613"/>
                <a:gd name="T14" fmla="*/ 0 w 526"/>
                <a:gd name="T15" fmla="*/ 514 h 613"/>
                <a:gd name="T16" fmla="*/ 18 w 526"/>
                <a:gd name="T17" fmla="*/ 532 h 613"/>
                <a:gd name="T18" fmla="*/ 35 w 526"/>
                <a:gd name="T19" fmla="*/ 543 h 613"/>
                <a:gd name="T20" fmla="*/ 65 w 526"/>
                <a:gd name="T21" fmla="*/ 555 h 613"/>
                <a:gd name="T22" fmla="*/ 141 w 526"/>
                <a:gd name="T23" fmla="*/ 572 h 613"/>
                <a:gd name="T24" fmla="*/ 228 w 526"/>
                <a:gd name="T25" fmla="*/ 590 h 613"/>
                <a:gd name="T26" fmla="*/ 322 w 526"/>
                <a:gd name="T27" fmla="*/ 602 h 613"/>
                <a:gd name="T28" fmla="*/ 409 w 526"/>
                <a:gd name="T29" fmla="*/ 607 h 613"/>
                <a:gd name="T30" fmla="*/ 520 w 526"/>
                <a:gd name="T31" fmla="*/ 613 h 613"/>
                <a:gd name="T32" fmla="*/ 520 w 526"/>
                <a:gd name="T33" fmla="*/ 613 h 613"/>
                <a:gd name="T34" fmla="*/ 520 w 526"/>
                <a:gd name="T35" fmla="*/ 613 h 613"/>
                <a:gd name="T36" fmla="*/ 526 w 526"/>
                <a:gd name="T37" fmla="*/ 596 h 613"/>
                <a:gd name="T38" fmla="*/ 526 w 526"/>
                <a:gd name="T39" fmla="*/ 549 h 613"/>
                <a:gd name="T40" fmla="*/ 520 w 526"/>
                <a:gd name="T41" fmla="*/ 391 h 613"/>
                <a:gd name="T42" fmla="*/ 514 w 526"/>
                <a:gd name="T43" fmla="*/ 210 h 613"/>
                <a:gd name="T44" fmla="*/ 514 w 526"/>
                <a:gd name="T45" fmla="*/ 134 h 613"/>
                <a:gd name="T46" fmla="*/ 520 w 526"/>
                <a:gd name="T47" fmla="*/ 76 h 613"/>
                <a:gd name="T48" fmla="*/ 520 w 526"/>
                <a:gd name="T49" fmla="*/ 76 h 613"/>
                <a:gd name="T50" fmla="*/ 520 w 526"/>
                <a:gd name="T51" fmla="*/ 70 h 613"/>
                <a:gd name="T52" fmla="*/ 514 w 526"/>
                <a:gd name="T53" fmla="*/ 58 h 613"/>
                <a:gd name="T54" fmla="*/ 491 w 526"/>
                <a:gd name="T55" fmla="*/ 47 h 613"/>
                <a:gd name="T56" fmla="*/ 450 w 526"/>
                <a:gd name="T57" fmla="*/ 29 h 613"/>
                <a:gd name="T58" fmla="*/ 409 w 526"/>
                <a:gd name="T59" fmla="*/ 12 h 613"/>
                <a:gd name="T60" fmla="*/ 357 w 526"/>
                <a:gd name="T61" fmla="*/ 6 h 613"/>
                <a:gd name="T62" fmla="*/ 316 w 526"/>
                <a:gd name="T63" fmla="*/ 0 h 613"/>
                <a:gd name="T64" fmla="*/ 275 w 526"/>
                <a:gd name="T65" fmla="*/ 0 h 613"/>
                <a:gd name="T66" fmla="*/ 252 w 526"/>
                <a:gd name="T67" fmla="*/ 12 h 613"/>
                <a:gd name="T68" fmla="*/ 252 w 526"/>
                <a:gd name="T69" fmla="*/ 12 h 6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6"/>
                <a:gd name="T106" fmla="*/ 0 h 613"/>
                <a:gd name="T107" fmla="*/ 526 w 526"/>
                <a:gd name="T108" fmla="*/ 613 h 6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6" h="613">
                  <a:moveTo>
                    <a:pt x="252" y="12"/>
                  </a:moveTo>
                  <a:lnTo>
                    <a:pt x="252" y="12"/>
                  </a:lnTo>
                  <a:lnTo>
                    <a:pt x="129" y="222"/>
                  </a:lnTo>
                  <a:lnTo>
                    <a:pt x="47" y="385"/>
                  </a:lnTo>
                  <a:lnTo>
                    <a:pt x="12" y="450"/>
                  </a:lnTo>
                  <a:lnTo>
                    <a:pt x="0" y="496"/>
                  </a:lnTo>
                  <a:lnTo>
                    <a:pt x="0" y="514"/>
                  </a:lnTo>
                  <a:lnTo>
                    <a:pt x="18" y="532"/>
                  </a:lnTo>
                  <a:lnTo>
                    <a:pt x="35" y="543"/>
                  </a:lnTo>
                  <a:lnTo>
                    <a:pt x="65" y="555"/>
                  </a:lnTo>
                  <a:lnTo>
                    <a:pt x="141" y="572"/>
                  </a:lnTo>
                  <a:lnTo>
                    <a:pt x="228" y="590"/>
                  </a:lnTo>
                  <a:lnTo>
                    <a:pt x="322" y="602"/>
                  </a:lnTo>
                  <a:lnTo>
                    <a:pt x="409" y="607"/>
                  </a:lnTo>
                  <a:lnTo>
                    <a:pt x="520" y="613"/>
                  </a:lnTo>
                  <a:lnTo>
                    <a:pt x="526" y="596"/>
                  </a:lnTo>
                  <a:lnTo>
                    <a:pt x="526" y="549"/>
                  </a:lnTo>
                  <a:lnTo>
                    <a:pt x="520" y="391"/>
                  </a:lnTo>
                  <a:lnTo>
                    <a:pt x="514" y="210"/>
                  </a:lnTo>
                  <a:lnTo>
                    <a:pt x="514" y="134"/>
                  </a:lnTo>
                  <a:lnTo>
                    <a:pt x="520" y="76"/>
                  </a:lnTo>
                  <a:lnTo>
                    <a:pt x="520" y="70"/>
                  </a:lnTo>
                  <a:lnTo>
                    <a:pt x="514" y="58"/>
                  </a:lnTo>
                  <a:lnTo>
                    <a:pt x="491" y="47"/>
                  </a:lnTo>
                  <a:lnTo>
                    <a:pt x="450" y="29"/>
                  </a:lnTo>
                  <a:lnTo>
                    <a:pt x="409" y="12"/>
                  </a:lnTo>
                  <a:lnTo>
                    <a:pt x="357" y="6"/>
                  </a:lnTo>
                  <a:lnTo>
                    <a:pt x="316" y="0"/>
                  </a:lnTo>
                  <a:lnTo>
                    <a:pt x="275" y="0"/>
                  </a:lnTo>
                  <a:lnTo>
                    <a:pt x="252" y="12"/>
                  </a:lnTo>
                  <a:close/>
                </a:path>
              </a:pathLst>
            </a:custGeom>
            <a:solidFill>
              <a:srgbClr val="534468"/>
            </a:solidFill>
            <a:ln w="9525">
              <a:noFill/>
              <a:round/>
              <a:headEnd/>
              <a:tailEnd/>
            </a:ln>
          </p:spPr>
          <p:txBody>
            <a:bodyPr/>
            <a:lstStyle/>
            <a:p>
              <a:endParaRPr lang="en-US" dirty="0"/>
            </a:p>
          </p:txBody>
        </p:sp>
        <p:sp>
          <p:nvSpPr>
            <p:cNvPr id="661" name="Freeform 395"/>
            <p:cNvSpPr>
              <a:spLocks/>
            </p:cNvSpPr>
            <p:nvPr/>
          </p:nvSpPr>
          <p:spPr bwMode="auto">
            <a:xfrm>
              <a:off x="3277" y="2665"/>
              <a:ext cx="64" cy="41"/>
            </a:xfrm>
            <a:custGeom>
              <a:avLst/>
              <a:gdLst>
                <a:gd name="T0" fmla="*/ 64 w 64"/>
                <a:gd name="T1" fmla="*/ 24 h 41"/>
                <a:gd name="T2" fmla="*/ 64 w 64"/>
                <a:gd name="T3" fmla="*/ 24 h 41"/>
                <a:gd name="T4" fmla="*/ 58 w 64"/>
                <a:gd name="T5" fmla="*/ 29 h 41"/>
                <a:gd name="T6" fmla="*/ 52 w 64"/>
                <a:gd name="T7" fmla="*/ 35 h 41"/>
                <a:gd name="T8" fmla="*/ 29 w 64"/>
                <a:gd name="T9" fmla="*/ 41 h 41"/>
                <a:gd name="T10" fmla="*/ 29 w 64"/>
                <a:gd name="T11" fmla="*/ 41 h 41"/>
                <a:gd name="T12" fmla="*/ 11 w 64"/>
                <a:gd name="T13" fmla="*/ 35 h 41"/>
                <a:gd name="T14" fmla="*/ 6 w 64"/>
                <a:gd name="T15" fmla="*/ 29 h 41"/>
                <a:gd name="T16" fmla="*/ 0 w 64"/>
                <a:gd name="T17" fmla="*/ 24 h 41"/>
                <a:gd name="T18" fmla="*/ 0 w 64"/>
                <a:gd name="T19" fmla="*/ 24 h 41"/>
                <a:gd name="T20" fmla="*/ 6 w 64"/>
                <a:gd name="T21" fmla="*/ 12 h 41"/>
                <a:gd name="T22" fmla="*/ 11 w 64"/>
                <a:gd name="T23" fmla="*/ 6 h 41"/>
                <a:gd name="T24" fmla="*/ 29 w 64"/>
                <a:gd name="T25" fmla="*/ 0 h 41"/>
                <a:gd name="T26" fmla="*/ 29 w 64"/>
                <a:gd name="T27" fmla="*/ 0 h 41"/>
                <a:gd name="T28" fmla="*/ 52 w 64"/>
                <a:gd name="T29" fmla="*/ 6 h 41"/>
                <a:gd name="T30" fmla="*/ 58 w 64"/>
                <a:gd name="T31" fmla="*/ 12 h 41"/>
                <a:gd name="T32" fmla="*/ 64 w 64"/>
                <a:gd name="T33" fmla="*/ 24 h 41"/>
                <a:gd name="T34" fmla="*/ 64 w 64"/>
                <a:gd name="T35" fmla="*/ 24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4"/>
                <a:gd name="T55" fmla="*/ 0 h 41"/>
                <a:gd name="T56" fmla="*/ 64 w 64"/>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4" h="41">
                  <a:moveTo>
                    <a:pt x="64" y="24"/>
                  </a:moveTo>
                  <a:lnTo>
                    <a:pt x="64" y="24"/>
                  </a:lnTo>
                  <a:lnTo>
                    <a:pt x="58" y="29"/>
                  </a:lnTo>
                  <a:lnTo>
                    <a:pt x="52" y="35"/>
                  </a:lnTo>
                  <a:lnTo>
                    <a:pt x="29" y="41"/>
                  </a:lnTo>
                  <a:lnTo>
                    <a:pt x="11" y="35"/>
                  </a:lnTo>
                  <a:lnTo>
                    <a:pt x="6" y="29"/>
                  </a:lnTo>
                  <a:lnTo>
                    <a:pt x="0" y="24"/>
                  </a:lnTo>
                  <a:lnTo>
                    <a:pt x="6" y="12"/>
                  </a:lnTo>
                  <a:lnTo>
                    <a:pt x="11" y="6"/>
                  </a:lnTo>
                  <a:lnTo>
                    <a:pt x="29" y="0"/>
                  </a:lnTo>
                  <a:lnTo>
                    <a:pt x="52" y="6"/>
                  </a:lnTo>
                  <a:lnTo>
                    <a:pt x="58" y="12"/>
                  </a:lnTo>
                  <a:lnTo>
                    <a:pt x="64" y="24"/>
                  </a:lnTo>
                  <a:close/>
                </a:path>
              </a:pathLst>
            </a:custGeom>
            <a:solidFill>
              <a:srgbClr val="FFFFFF"/>
            </a:solidFill>
            <a:ln w="9525">
              <a:noFill/>
              <a:round/>
              <a:headEnd/>
              <a:tailEnd/>
            </a:ln>
          </p:spPr>
          <p:txBody>
            <a:bodyPr/>
            <a:lstStyle/>
            <a:p>
              <a:endParaRPr lang="en-US" dirty="0"/>
            </a:p>
          </p:txBody>
        </p:sp>
        <p:sp>
          <p:nvSpPr>
            <p:cNvPr id="662" name="Freeform 396"/>
            <p:cNvSpPr>
              <a:spLocks/>
            </p:cNvSpPr>
            <p:nvPr/>
          </p:nvSpPr>
          <p:spPr bwMode="auto">
            <a:xfrm>
              <a:off x="3294" y="2607"/>
              <a:ext cx="59" cy="41"/>
            </a:xfrm>
            <a:custGeom>
              <a:avLst/>
              <a:gdLst>
                <a:gd name="T0" fmla="*/ 59 w 59"/>
                <a:gd name="T1" fmla="*/ 17 h 41"/>
                <a:gd name="T2" fmla="*/ 59 w 59"/>
                <a:gd name="T3" fmla="*/ 17 h 41"/>
                <a:gd name="T4" fmla="*/ 59 w 59"/>
                <a:gd name="T5" fmla="*/ 29 h 41"/>
                <a:gd name="T6" fmla="*/ 53 w 59"/>
                <a:gd name="T7" fmla="*/ 35 h 41"/>
                <a:gd name="T8" fmla="*/ 29 w 59"/>
                <a:gd name="T9" fmla="*/ 41 h 41"/>
                <a:gd name="T10" fmla="*/ 29 w 59"/>
                <a:gd name="T11" fmla="*/ 41 h 41"/>
                <a:gd name="T12" fmla="*/ 12 w 59"/>
                <a:gd name="T13" fmla="*/ 35 h 41"/>
                <a:gd name="T14" fmla="*/ 6 w 59"/>
                <a:gd name="T15" fmla="*/ 29 h 41"/>
                <a:gd name="T16" fmla="*/ 0 w 59"/>
                <a:gd name="T17" fmla="*/ 17 h 41"/>
                <a:gd name="T18" fmla="*/ 0 w 59"/>
                <a:gd name="T19" fmla="*/ 17 h 41"/>
                <a:gd name="T20" fmla="*/ 6 w 59"/>
                <a:gd name="T21" fmla="*/ 11 h 41"/>
                <a:gd name="T22" fmla="*/ 12 w 59"/>
                <a:gd name="T23" fmla="*/ 6 h 41"/>
                <a:gd name="T24" fmla="*/ 29 w 59"/>
                <a:gd name="T25" fmla="*/ 0 h 41"/>
                <a:gd name="T26" fmla="*/ 29 w 59"/>
                <a:gd name="T27" fmla="*/ 0 h 41"/>
                <a:gd name="T28" fmla="*/ 53 w 59"/>
                <a:gd name="T29" fmla="*/ 6 h 41"/>
                <a:gd name="T30" fmla="*/ 59 w 59"/>
                <a:gd name="T31" fmla="*/ 11 h 41"/>
                <a:gd name="T32" fmla="*/ 59 w 59"/>
                <a:gd name="T33" fmla="*/ 17 h 41"/>
                <a:gd name="T34" fmla="*/ 59 w 59"/>
                <a:gd name="T35" fmla="*/ 17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9"/>
                <a:gd name="T55" fmla="*/ 0 h 41"/>
                <a:gd name="T56" fmla="*/ 59 w 59"/>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9" h="41">
                  <a:moveTo>
                    <a:pt x="59" y="17"/>
                  </a:moveTo>
                  <a:lnTo>
                    <a:pt x="59" y="17"/>
                  </a:lnTo>
                  <a:lnTo>
                    <a:pt x="59" y="29"/>
                  </a:lnTo>
                  <a:lnTo>
                    <a:pt x="53" y="35"/>
                  </a:lnTo>
                  <a:lnTo>
                    <a:pt x="29" y="41"/>
                  </a:lnTo>
                  <a:lnTo>
                    <a:pt x="12" y="35"/>
                  </a:lnTo>
                  <a:lnTo>
                    <a:pt x="6" y="29"/>
                  </a:lnTo>
                  <a:lnTo>
                    <a:pt x="0" y="17"/>
                  </a:lnTo>
                  <a:lnTo>
                    <a:pt x="6" y="11"/>
                  </a:lnTo>
                  <a:lnTo>
                    <a:pt x="12" y="6"/>
                  </a:lnTo>
                  <a:lnTo>
                    <a:pt x="29" y="0"/>
                  </a:lnTo>
                  <a:lnTo>
                    <a:pt x="53" y="6"/>
                  </a:lnTo>
                  <a:lnTo>
                    <a:pt x="59" y="11"/>
                  </a:lnTo>
                  <a:lnTo>
                    <a:pt x="59" y="17"/>
                  </a:lnTo>
                  <a:close/>
                </a:path>
              </a:pathLst>
            </a:custGeom>
            <a:solidFill>
              <a:srgbClr val="FFFFFF"/>
            </a:solidFill>
            <a:ln w="9525">
              <a:noFill/>
              <a:round/>
              <a:headEnd/>
              <a:tailEnd/>
            </a:ln>
          </p:spPr>
          <p:txBody>
            <a:bodyPr/>
            <a:lstStyle/>
            <a:p>
              <a:endParaRPr lang="en-US" dirty="0"/>
            </a:p>
          </p:txBody>
        </p:sp>
        <p:sp>
          <p:nvSpPr>
            <p:cNvPr id="663" name="Freeform 397"/>
            <p:cNvSpPr>
              <a:spLocks/>
            </p:cNvSpPr>
            <p:nvPr/>
          </p:nvSpPr>
          <p:spPr bwMode="auto">
            <a:xfrm>
              <a:off x="3312" y="2560"/>
              <a:ext cx="52" cy="35"/>
            </a:xfrm>
            <a:custGeom>
              <a:avLst/>
              <a:gdLst>
                <a:gd name="T0" fmla="*/ 52 w 52"/>
                <a:gd name="T1" fmla="*/ 18 h 35"/>
                <a:gd name="T2" fmla="*/ 52 w 52"/>
                <a:gd name="T3" fmla="*/ 18 h 35"/>
                <a:gd name="T4" fmla="*/ 52 w 52"/>
                <a:gd name="T5" fmla="*/ 23 h 35"/>
                <a:gd name="T6" fmla="*/ 46 w 52"/>
                <a:gd name="T7" fmla="*/ 29 h 35"/>
                <a:gd name="T8" fmla="*/ 29 w 52"/>
                <a:gd name="T9" fmla="*/ 35 h 35"/>
                <a:gd name="T10" fmla="*/ 29 w 52"/>
                <a:gd name="T11" fmla="*/ 35 h 35"/>
                <a:gd name="T12" fmla="*/ 6 w 52"/>
                <a:gd name="T13" fmla="*/ 29 h 35"/>
                <a:gd name="T14" fmla="*/ 0 w 52"/>
                <a:gd name="T15" fmla="*/ 23 h 35"/>
                <a:gd name="T16" fmla="*/ 0 w 52"/>
                <a:gd name="T17" fmla="*/ 18 h 35"/>
                <a:gd name="T18" fmla="*/ 0 w 52"/>
                <a:gd name="T19" fmla="*/ 18 h 35"/>
                <a:gd name="T20" fmla="*/ 0 w 52"/>
                <a:gd name="T21" fmla="*/ 6 h 35"/>
                <a:gd name="T22" fmla="*/ 6 w 52"/>
                <a:gd name="T23" fmla="*/ 0 h 35"/>
                <a:gd name="T24" fmla="*/ 29 w 52"/>
                <a:gd name="T25" fmla="*/ 0 h 35"/>
                <a:gd name="T26" fmla="*/ 29 w 52"/>
                <a:gd name="T27" fmla="*/ 0 h 35"/>
                <a:gd name="T28" fmla="*/ 46 w 52"/>
                <a:gd name="T29" fmla="*/ 0 h 35"/>
                <a:gd name="T30" fmla="*/ 52 w 52"/>
                <a:gd name="T31" fmla="*/ 6 h 35"/>
                <a:gd name="T32" fmla="*/ 52 w 52"/>
                <a:gd name="T33" fmla="*/ 18 h 35"/>
                <a:gd name="T34" fmla="*/ 52 w 52"/>
                <a:gd name="T35" fmla="*/ 18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35"/>
                <a:gd name="T56" fmla="*/ 52 w 52"/>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35">
                  <a:moveTo>
                    <a:pt x="52" y="18"/>
                  </a:moveTo>
                  <a:lnTo>
                    <a:pt x="52" y="18"/>
                  </a:lnTo>
                  <a:lnTo>
                    <a:pt x="52" y="23"/>
                  </a:lnTo>
                  <a:lnTo>
                    <a:pt x="46" y="29"/>
                  </a:lnTo>
                  <a:lnTo>
                    <a:pt x="29" y="35"/>
                  </a:lnTo>
                  <a:lnTo>
                    <a:pt x="6" y="29"/>
                  </a:lnTo>
                  <a:lnTo>
                    <a:pt x="0" y="23"/>
                  </a:lnTo>
                  <a:lnTo>
                    <a:pt x="0" y="18"/>
                  </a:lnTo>
                  <a:lnTo>
                    <a:pt x="0" y="6"/>
                  </a:lnTo>
                  <a:lnTo>
                    <a:pt x="6" y="0"/>
                  </a:lnTo>
                  <a:lnTo>
                    <a:pt x="29" y="0"/>
                  </a:lnTo>
                  <a:lnTo>
                    <a:pt x="46" y="0"/>
                  </a:lnTo>
                  <a:lnTo>
                    <a:pt x="52" y="6"/>
                  </a:lnTo>
                  <a:lnTo>
                    <a:pt x="52" y="18"/>
                  </a:lnTo>
                  <a:close/>
                </a:path>
              </a:pathLst>
            </a:custGeom>
            <a:solidFill>
              <a:srgbClr val="FFFFFF"/>
            </a:solidFill>
            <a:ln w="9525">
              <a:noFill/>
              <a:round/>
              <a:headEnd/>
              <a:tailEnd/>
            </a:ln>
          </p:spPr>
          <p:txBody>
            <a:bodyPr/>
            <a:lstStyle/>
            <a:p>
              <a:endParaRPr lang="en-US" dirty="0"/>
            </a:p>
          </p:txBody>
        </p:sp>
        <p:sp>
          <p:nvSpPr>
            <p:cNvPr id="664" name="Freeform 398"/>
            <p:cNvSpPr>
              <a:spLocks/>
            </p:cNvSpPr>
            <p:nvPr/>
          </p:nvSpPr>
          <p:spPr bwMode="auto">
            <a:xfrm>
              <a:off x="3329" y="2507"/>
              <a:ext cx="53" cy="36"/>
            </a:xfrm>
            <a:custGeom>
              <a:avLst/>
              <a:gdLst>
                <a:gd name="T0" fmla="*/ 53 w 53"/>
                <a:gd name="T1" fmla="*/ 18 h 36"/>
                <a:gd name="T2" fmla="*/ 53 w 53"/>
                <a:gd name="T3" fmla="*/ 18 h 36"/>
                <a:gd name="T4" fmla="*/ 53 w 53"/>
                <a:gd name="T5" fmla="*/ 24 h 36"/>
                <a:gd name="T6" fmla="*/ 47 w 53"/>
                <a:gd name="T7" fmla="*/ 30 h 36"/>
                <a:gd name="T8" fmla="*/ 29 w 53"/>
                <a:gd name="T9" fmla="*/ 36 h 36"/>
                <a:gd name="T10" fmla="*/ 29 w 53"/>
                <a:gd name="T11" fmla="*/ 36 h 36"/>
                <a:gd name="T12" fmla="*/ 12 w 53"/>
                <a:gd name="T13" fmla="*/ 30 h 36"/>
                <a:gd name="T14" fmla="*/ 6 w 53"/>
                <a:gd name="T15" fmla="*/ 24 h 36"/>
                <a:gd name="T16" fmla="*/ 0 w 53"/>
                <a:gd name="T17" fmla="*/ 18 h 36"/>
                <a:gd name="T18" fmla="*/ 0 w 53"/>
                <a:gd name="T19" fmla="*/ 18 h 36"/>
                <a:gd name="T20" fmla="*/ 6 w 53"/>
                <a:gd name="T21" fmla="*/ 12 h 36"/>
                <a:gd name="T22" fmla="*/ 12 w 53"/>
                <a:gd name="T23" fmla="*/ 6 h 36"/>
                <a:gd name="T24" fmla="*/ 29 w 53"/>
                <a:gd name="T25" fmla="*/ 0 h 36"/>
                <a:gd name="T26" fmla="*/ 29 w 53"/>
                <a:gd name="T27" fmla="*/ 0 h 36"/>
                <a:gd name="T28" fmla="*/ 47 w 53"/>
                <a:gd name="T29" fmla="*/ 6 h 36"/>
                <a:gd name="T30" fmla="*/ 53 w 53"/>
                <a:gd name="T31" fmla="*/ 12 h 36"/>
                <a:gd name="T32" fmla="*/ 53 w 53"/>
                <a:gd name="T33" fmla="*/ 18 h 36"/>
                <a:gd name="T34" fmla="*/ 53 w 53"/>
                <a:gd name="T35" fmla="*/ 18 h 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36"/>
                <a:gd name="T56" fmla="*/ 53 w 53"/>
                <a:gd name="T57" fmla="*/ 36 h 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36">
                  <a:moveTo>
                    <a:pt x="53" y="18"/>
                  </a:moveTo>
                  <a:lnTo>
                    <a:pt x="53" y="18"/>
                  </a:lnTo>
                  <a:lnTo>
                    <a:pt x="53" y="24"/>
                  </a:lnTo>
                  <a:lnTo>
                    <a:pt x="47" y="30"/>
                  </a:lnTo>
                  <a:lnTo>
                    <a:pt x="29" y="36"/>
                  </a:lnTo>
                  <a:lnTo>
                    <a:pt x="12" y="30"/>
                  </a:lnTo>
                  <a:lnTo>
                    <a:pt x="6" y="24"/>
                  </a:lnTo>
                  <a:lnTo>
                    <a:pt x="0" y="18"/>
                  </a:lnTo>
                  <a:lnTo>
                    <a:pt x="6" y="12"/>
                  </a:lnTo>
                  <a:lnTo>
                    <a:pt x="12" y="6"/>
                  </a:lnTo>
                  <a:lnTo>
                    <a:pt x="29" y="0"/>
                  </a:lnTo>
                  <a:lnTo>
                    <a:pt x="47" y="6"/>
                  </a:lnTo>
                  <a:lnTo>
                    <a:pt x="53" y="12"/>
                  </a:lnTo>
                  <a:lnTo>
                    <a:pt x="53" y="18"/>
                  </a:lnTo>
                  <a:close/>
                </a:path>
              </a:pathLst>
            </a:custGeom>
            <a:solidFill>
              <a:srgbClr val="FFFFFF"/>
            </a:solidFill>
            <a:ln w="9525">
              <a:noFill/>
              <a:round/>
              <a:headEnd/>
              <a:tailEnd/>
            </a:ln>
          </p:spPr>
          <p:txBody>
            <a:bodyPr/>
            <a:lstStyle/>
            <a:p>
              <a:endParaRPr lang="en-US" dirty="0"/>
            </a:p>
          </p:txBody>
        </p:sp>
        <p:sp>
          <p:nvSpPr>
            <p:cNvPr id="665" name="Freeform 399"/>
            <p:cNvSpPr>
              <a:spLocks/>
            </p:cNvSpPr>
            <p:nvPr/>
          </p:nvSpPr>
          <p:spPr bwMode="auto">
            <a:xfrm>
              <a:off x="3347" y="2461"/>
              <a:ext cx="52" cy="35"/>
            </a:xfrm>
            <a:custGeom>
              <a:avLst/>
              <a:gdLst>
                <a:gd name="T0" fmla="*/ 52 w 52"/>
                <a:gd name="T1" fmla="*/ 17 h 35"/>
                <a:gd name="T2" fmla="*/ 52 w 52"/>
                <a:gd name="T3" fmla="*/ 17 h 35"/>
                <a:gd name="T4" fmla="*/ 52 w 52"/>
                <a:gd name="T5" fmla="*/ 23 h 35"/>
                <a:gd name="T6" fmla="*/ 47 w 52"/>
                <a:gd name="T7" fmla="*/ 29 h 35"/>
                <a:gd name="T8" fmla="*/ 29 w 52"/>
                <a:gd name="T9" fmla="*/ 35 h 35"/>
                <a:gd name="T10" fmla="*/ 29 w 52"/>
                <a:gd name="T11" fmla="*/ 35 h 35"/>
                <a:gd name="T12" fmla="*/ 11 w 52"/>
                <a:gd name="T13" fmla="*/ 29 h 35"/>
                <a:gd name="T14" fmla="*/ 6 w 52"/>
                <a:gd name="T15" fmla="*/ 23 h 35"/>
                <a:gd name="T16" fmla="*/ 0 w 52"/>
                <a:gd name="T17" fmla="*/ 17 h 35"/>
                <a:gd name="T18" fmla="*/ 0 w 52"/>
                <a:gd name="T19" fmla="*/ 17 h 35"/>
                <a:gd name="T20" fmla="*/ 6 w 52"/>
                <a:gd name="T21" fmla="*/ 11 h 35"/>
                <a:gd name="T22" fmla="*/ 11 w 52"/>
                <a:gd name="T23" fmla="*/ 6 h 35"/>
                <a:gd name="T24" fmla="*/ 29 w 52"/>
                <a:gd name="T25" fmla="*/ 0 h 35"/>
                <a:gd name="T26" fmla="*/ 29 w 52"/>
                <a:gd name="T27" fmla="*/ 0 h 35"/>
                <a:gd name="T28" fmla="*/ 47 w 52"/>
                <a:gd name="T29" fmla="*/ 6 h 35"/>
                <a:gd name="T30" fmla="*/ 52 w 52"/>
                <a:gd name="T31" fmla="*/ 11 h 35"/>
                <a:gd name="T32" fmla="*/ 52 w 52"/>
                <a:gd name="T33" fmla="*/ 17 h 35"/>
                <a:gd name="T34" fmla="*/ 52 w 52"/>
                <a:gd name="T35" fmla="*/ 17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35"/>
                <a:gd name="T56" fmla="*/ 52 w 52"/>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35">
                  <a:moveTo>
                    <a:pt x="52" y="17"/>
                  </a:moveTo>
                  <a:lnTo>
                    <a:pt x="52" y="17"/>
                  </a:lnTo>
                  <a:lnTo>
                    <a:pt x="52" y="23"/>
                  </a:lnTo>
                  <a:lnTo>
                    <a:pt x="47" y="29"/>
                  </a:lnTo>
                  <a:lnTo>
                    <a:pt x="29" y="35"/>
                  </a:lnTo>
                  <a:lnTo>
                    <a:pt x="11" y="29"/>
                  </a:lnTo>
                  <a:lnTo>
                    <a:pt x="6" y="23"/>
                  </a:lnTo>
                  <a:lnTo>
                    <a:pt x="0" y="17"/>
                  </a:lnTo>
                  <a:lnTo>
                    <a:pt x="6" y="11"/>
                  </a:lnTo>
                  <a:lnTo>
                    <a:pt x="11" y="6"/>
                  </a:lnTo>
                  <a:lnTo>
                    <a:pt x="29" y="0"/>
                  </a:lnTo>
                  <a:lnTo>
                    <a:pt x="47" y="6"/>
                  </a:lnTo>
                  <a:lnTo>
                    <a:pt x="52" y="11"/>
                  </a:lnTo>
                  <a:lnTo>
                    <a:pt x="52" y="17"/>
                  </a:lnTo>
                  <a:close/>
                </a:path>
              </a:pathLst>
            </a:custGeom>
            <a:solidFill>
              <a:srgbClr val="FFFFFF"/>
            </a:solidFill>
            <a:ln w="9525">
              <a:noFill/>
              <a:round/>
              <a:headEnd/>
              <a:tailEnd/>
            </a:ln>
          </p:spPr>
          <p:txBody>
            <a:bodyPr/>
            <a:lstStyle/>
            <a:p>
              <a:endParaRPr lang="en-US" dirty="0"/>
            </a:p>
          </p:txBody>
        </p:sp>
        <p:sp>
          <p:nvSpPr>
            <p:cNvPr id="666" name="Freeform 400"/>
            <p:cNvSpPr>
              <a:spLocks/>
            </p:cNvSpPr>
            <p:nvPr/>
          </p:nvSpPr>
          <p:spPr bwMode="auto">
            <a:xfrm>
              <a:off x="3370" y="2414"/>
              <a:ext cx="47" cy="29"/>
            </a:xfrm>
            <a:custGeom>
              <a:avLst/>
              <a:gdLst>
                <a:gd name="T0" fmla="*/ 47 w 47"/>
                <a:gd name="T1" fmla="*/ 18 h 29"/>
                <a:gd name="T2" fmla="*/ 47 w 47"/>
                <a:gd name="T3" fmla="*/ 18 h 29"/>
                <a:gd name="T4" fmla="*/ 41 w 47"/>
                <a:gd name="T5" fmla="*/ 29 h 29"/>
                <a:gd name="T6" fmla="*/ 24 w 47"/>
                <a:gd name="T7" fmla="*/ 29 h 29"/>
                <a:gd name="T8" fmla="*/ 24 w 47"/>
                <a:gd name="T9" fmla="*/ 29 h 29"/>
                <a:gd name="T10" fmla="*/ 6 w 47"/>
                <a:gd name="T11" fmla="*/ 29 h 29"/>
                <a:gd name="T12" fmla="*/ 0 w 47"/>
                <a:gd name="T13" fmla="*/ 18 h 29"/>
                <a:gd name="T14" fmla="*/ 0 w 47"/>
                <a:gd name="T15" fmla="*/ 18 h 29"/>
                <a:gd name="T16" fmla="*/ 6 w 47"/>
                <a:gd name="T17" fmla="*/ 6 h 29"/>
                <a:gd name="T18" fmla="*/ 24 w 47"/>
                <a:gd name="T19" fmla="*/ 0 h 29"/>
                <a:gd name="T20" fmla="*/ 24 w 47"/>
                <a:gd name="T21" fmla="*/ 0 h 29"/>
                <a:gd name="T22" fmla="*/ 41 w 47"/>
                <a:gd name="T23" fmla="*/ 6 h 29"/>
                <a:gd name="T24" fmla="*/ 47 w 47"/>
                <a:gd name="T25" fmla="*/ 18 h 29"/>
                <a:gd name="T26" fmla="*/ 47 w 47"/>
                <a:gd name="T27" fmla="*/ 18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
                <a:gd name="T43" fmla="*/ 0 h 29"/>
                <a:gd name="T44" fmla="*/ 47 w 47"/>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 h="29">
                  <a:moveTo>
                    <a:pt x="47" y="18"/>
                  </a:moveTo>
                  <a:lnTo>
                    <a:pt x="47" y="18"/>
                  </a:lnTo>
                  <a:lnTo>
                    <a:pt x="41" y="29"/>
                  </a:lnTo>
                  <a:lnTo>
                    <a:pt x="24" y="29"/>
                  </a:lnTo>
                  <a:lnTo>
                    <a:pt x="6" y="29"/>
                  </a:lnTo>
                  <a:lnTo>
                    <a:pt x="0" y="18"/>
                  </a:lnTo>
                  <a:lnTo>
                    <a:pt x="6" y="6"/>
                  </a:lnTo>
                  <a:lnTo>
                    <a:pt x="24" y="0"/>
                  </a:lnTo>
                  <a:lnTo>
                    <a:pt x="41" y="6"/>
                  </a:lnTo>
                  <a:lnTo>
                    <a:pt x="47" y="18"/>
                  </a:lnTo>
                  <a:close/>
                </a:path>
              </a:pathLst>
            </a:custGeom>
            <a:solidFill>
              <a:srgbClr val="FFFFFF"/>
            </a:solidFill>
            <a:ln w="9525">
              <a:noFill/>
              <a:round/>
              <a:headEnd/>
              <a:tailEnd/>
            </a:ln>
          </p:spPr>
          <p:txBody>
            <a:bodyPr/>
            <a:lstStyle/>
            <a:p>
              <a:endParaRPr lang="en-US" dirty="0"/>
            </a:p>
          </p:txBody>
        </p:sp>
        <p:sp>
          <p:nvSpPr>
            <p:cNvPr id="667" name="Freeform 401"/>
            <p:cNvSpPr>
              <a:spLocks/>
            </p:cNvSpPr>
            <p:nvPr/>
          </p:nvSpPr>
          <p:spPr bwMode="auto">
            <a:xfrm>
              <a:off x="3388" y="2373"/>
              <a:ext cx="41" cy="29"/>
            </a:xfrm>
            <a:custGeom>
              <a:avLst/>
              <a:gdLst>
                <a:gd name="T0" fmla="*/ 41 w 41"/>
                <a:gd name="T1" fmla="*/ 18 h 29"/>
                <a:gd name="T2" fmla="*/ 41 w 41"/>
                <a:gd name="T3" fmla="*/ 18 h 29"/>
                <a:gd name="T4" fmla="*/ 35 w 41"/>
                <a:gd name="T5" fmla="*/ 24 h 29"/>
                <a:gd name="T6" fmla="*/ 23 w 41"/>
                <a:gd name="T7" fmla="*/ 29 h 29"/>
                <a:gd name="T8" fmla="*/ 23 w 41"/>
                <a:gd name="T9" fmla="*/ 29 h 29"/>
                <a:gd name="T10" fmla="*/ 6 w 41"/>
                <a:gd name="T11" fmla="*/ 24 h 29"/>
                <a:gd name="T12" fmla="*/ 0 w 41"/>
                <a:gd name="T13" fmla="*/ 18 h 29"/>
                <a:gd name="T14" fmla="*/ 0 w 41"/>
                <a:gd name="T15" fmla="*/ 18 h 29"/>
                <a:gd name="T16" fmla="*/ 6 w 41"/>
                <a:gd name="T17" fmla="*/ 6 h 29"/>
                <a:gd name="T18" fmla="*/ 23 w 41"/>
                <a:gd name="T19" fmla="*/ 0 h 29"/>
                <a:gd name="T20" fmla="*/ 23 w 41"/>
                <a:gd name="T21" fmla="*/ 0 h 29"/>
                <a:gd name="T22" fmla="*/ 35 w 41"/>
                <a:gd name="T23" fmla="*/ 6 h 29"/>
                <a:gd name="T24" fmla="*/ 41 w 41"/>
                <a:gd name="T25" fmla="*/ 18 h 29"/>
                <a:gd name="T26" fmla="*/ 41 w 41"/>
                <a:gd name="T27" fmla="*/ 18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9"/>
                <a:gd name="T44" fmla="*/ 41 w 41"/>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9">
                  <a:moveTo>
                    <a:pt x="41" y="18"/>
                  </a:moveTo>
                  <a:lnTo>
                    <a:pt x="41" y="18"/>
                  </a:lnTo>
                  <a:lnTo>
                    <a:pt x="35" y="24"/>
                  </a:lnTo>
                  <a:lnTo>
                    <a:pt x="23" y="29"/>
                  </a:lnTo>
                  <a:lnTo>
                    <a:pt x="6" y="24"/>
                  </a:lnTo>
                  <a:lnTo>
                    <a:pt x="0" y="18"/>
                  </a:lnTo>
                  <a:lnTo>
                    <a:pt x="6" y="6"/>
                  </a:lnTo>
                  <a:lnTo>
                    <a:pt x="23" y="0"/>
                  </a:lnTo>
                  <a:lnTo>
                    <a:pt x="35" y="6"/>
                  </a:lnTo>
                  <a:lnTo>
                    <a:pt x="41" y="18"/>
                  </a:lnTo>
                  <a:close/>
                </a:path>
              </a:pathLst>
            </a:custGeom>
            <a:solidFill>
              <a:srgbClr val="FFFFFF"/>
            </a:solidFill>
            <a:ln w="9525">
              <a:noFill/>
              <a:round/>
              <a:headEnd/>
              <a:tailEnd/>
            </a:ln>
          </p:spPr>
          <p:txBody>
            <a:bodyPr/>
            <a:lstStyle/>
            <a:p>
              <a:endParaRPr lang="en-US" dirty="0"/>
            </a:p>
          </p:txBody>
        </p:sp>
        <p:sp>
          <p:nvSpPr>
            <p:cNvPr id="668" name="Freeform 402"/>
            <p:cNvSpPr>
              <a:spLocks/>
            </p:cNvSpPr>
            <p:nvPr/>
          </p:nvSpPr>
          <p:spPr bwMode="auto">
            <a:xfrm>
              <a:off x="3405" y="2332"/>
              <a:ext cx="41" cy="29"/>
            </a:xfrm>
            <a:custGeom>
              <a:avLst/>
              <a:gdLst>
                <a:gd name="T0" fmla="*/ 41 w 41"/>
                <a:gd name="T1" fmla="*/ 18 h 29"/>
                <a:gd name="T2" fmla="*/ 41 w 41"/>
                <a:gd name="T3" fmla="*/ 18 h 29"/>
                <a:gd name="T4" fmla="*/ 35 w 41"/>
                <a:gd name="T5" fmla="*/ 24 h 29"/>
                <a:gd name="T6" fmla="*/ 24 w 41"/>
                <a:gd name="T7" fmla="*/ 29 h 29"/>
                <a:gd name="T8" fmla="*/ 24 w 41"/>
                <a:gd name="T9" fmla="*/ 29 h 29"/>
                <a:gd name="T10" fmla="*/ 6 w 41"/>
                <a:gd name="T11" fmla="*/ 24 h 29"/>
                <a:gd name="T12" fmla="*/ 0 w 41"/>
                <a:gd name="T13" fmla="*/ 18 h 29"/>
                <a:gd name="T14" fmla="*/ 0 w 41"/>
                <a:gd name="T15" fmla="*/ 18 h 29"/>
                <a:gd name="T16" fmla="*/ 6 w 41"/>
                <a:gd name="T17" fmla="*/ 6 h 29"/>
                <a:gd name="T18" fmla="*/ 24 w 41"/>
                <a:gd name="T19" fmla="*/ 0 h 29"/>
                <a:gd name="T20" fmla="*/ 24 w 41"/>
                <a:gd name="T21" fmla="*/ 0 h 29"/>
                <a:gd name="T22" fmla="*/ 35 w 41"/>
                <a:gd name="T23" fmla="*/ 6 h 29"/>
                <a:gd name="T24" fmla="*/ 41 w 41"/>
                <a:gd name="T25" fmla="*/ 18 h 29"/>
                <a:gd name="T26" fmla="*/ 41 w 41"/>
                <a:gd name="T27" fmla="*/ 18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9"/>
                <a:gd name="T44" fmla="*/ 41 w 41"/>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9">
                  <a:moveTo>
                    <a:pt x="41" y="18"/>
                  </a:moveTo>
                  <a:lnTo>
                    <a:pt x="41" y="18"/>
                  </a:lnTo>
                  <a:lnTo>
                    <a:pt x="35" y="24"/>
                  </a:lnTo>
                  <a:lnTo>
                    <a:pt x="24" y="29"/>
                  </a:lnTo>
                  <a:lnTo>
                    <a:pt x="6" y="24"/>
                  </a:lnTo>
                  <a:lnTo>
                    <a:pt x="0" y="18"/>
                  </a:lnTo>
                  <a:lnTo>
                    <a:pt x="6" y="6"/>
                  </a:lnTo>
                  <a:lnTo>
                    <a:pt x="24" y="0"/>
                  </a:lnTo>
                  <a:lnTo>
                    <a:pt x="35" y="6"/>
                  </a:lnTo>
                  <a:lnTo>
                    <a:pt x="41" y="18"/>
                  </a:lnTo>
                  <a:close/>
                </a:path>
              </a:pathLst>
            </a:custGeom>
            <a:solidFill>
              <a:srgbClr val="FFFFFF"/>
            </a:solidFill>
            <a:ln w="9525">
              <a:noFill/>
              <a:round/>
              <a:headEnd/>
              <a:tailEnd/>
            </a:ln>
          </p:spPr>
          <p:txBody>
            <a:bodyPr/>
            <a:lstStyle/>
            <a:p>
              <a:endParaRPr lang="en-US" dirty="0"/>
            </a:p>
          </p:txBody>
        </p:sp>
        <p:sp>
          <p:nvSpPr>
            <p:cNvPr id="669" name="Freeform 403"/>
            <p:cNvSpPr>
              <a:spLocks/>
            </p:cNvSpPr>
            <p:nvPr/>
          </p:nvSpPr>
          <p:spPr bwMode="auto">
            <a:xfrm>
              <a:off x="3423" y="2297"/>
              <a:ext cx="41" cy="29"/>
            </a:xfrm>
            <a:custGeom>
              <a:avLst/>
              <a:gdLst>
                <a:gd name="T0" fmla="*/ 41 w 41"/>
                <a:gd name="T1" fmla="*/ 12 h 29"/>
                <a:gd name="T2" fmla="*/ 41 w 41"/>
                <a:gd name="T3" fmla="*/ 12 h 29"/>
                <a:gd name="T4" fmla="*/ 35 w 41"/>
                <a:gd name="T5" fmla="*/ 24 h 29"/>
                <a:gd name="T6" fmla="*/ 23 w 41"/>
                <a:gd name="T7" fmla="*/ 29 h 29"/>
                <a:gd name="T8" fmla="*/ 23 w 41"/>
                <a:gd name="T9" fmla="*/ 29 h 29"/>
                <a:gd name="T10" fmla="*/ 6 w 41"/>
                <a:gd name="T11" fmla="*/ 24 h 29"/>
                <a:gd name="T12" fmla="*/ 0 w 41"/>
                <a:gd name="T13" fmla="*/ 12 h 29"/>
                <a:gd name="T14" fmla="*/ 0 w 41"/>
                <a:gd name="T15" fmla="*/ 12 h 29"/>
                <a:gd name="T16" fmla="*/ 6 w 41"/>
                <a:gd name="T17" fmla="*/ 6 h 29"/>
                <a:gd name="T18" fmla="*/ 23 w 41"/>
                <a:gd name="T19" fmla="*/ 0 h 29"/>
                <a:gd name="T20" fmla="*/ 23 w 41"/>
                <a:gd name="T21" fmla="*/ 0 h 29"/>
                <a:gd name="T22" fmla="*/ 35 w 41"/>
                <a:gd name="T23" fmla="*/ 6 h 29"/>
                <a:gd name="T24" fmla="*/ 41 w 41"/>
                <a:gd name="T25" fmla="*/ 12 h 29"/>
                <a:gd name="T26" fmla="*/ 41 w 41"/>
                <a:gd name="T27" fmla="*/ 12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9"/>
                <a:gd name="T44" fmla="*/ 41 w 41"/>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9">
                  <a:moveTo>
                    <a:pt x="41" y="12"/>
                  </a:moveTo>
                  <a:lnTo>
                    <a:pt x="41" y="12"/>
                  </a:lnTo>
                  <a:lnTo>
                    <a:pt x="35" y="24"/>
                  </a:lnTo>
                  <a:lnTo>
                    <a:pt x="23" y="29"/>
                  </a:lnTo>
                  <a:lnTo>
                    <a:pt x="6" y="24"/>
                  </a:lnTo>
                  <a:lnTo>
                    <a:pt x="0" y="12"/>
                  </a:lnTo>
                  <a:lnTo>
                    <a:pt x="6" y="6"/>
                  </a:lnTo>
                  <a:lnTo>
                    <a:pt x="23" y="0"/>
                  </a:lnTo>
                  <a:lnTo>
                    <a:pt x="35" y="6"/>
                  </a:lnTo>
                  <a:lnTo>
                    <a:pt x="41" y="12"/>
                  </a:lnTo>
                  <a:close/>
                </a:path>
              </a:pathLst>
            </a:custGeom>
            <a:solidFill>
              <a:srgbClr val="FFFFFF"/>
            </a:solidFill>
            <a:ln w="9525">
              <a:noFill/>
              <a:round/>
              <a:headEnd/>
              <a:tailEnd/>
            </a:ln>
          </p:spPr>
          <p:txBody>
            <a:bodyPr/>
            <a:lstStyle/>
            <a:p>
              <a:endParaRPr lang="en-US" dirty="0"/>
            </a:p>
          </p:txBody>
        </p:sp>
        <p:sp>
          <p:nvSpPr>
            <p:cNvPr id="670" name="Freeform 404"/>
            <p:cNvSpPr>
              <a:spLocks/>
            </p:cNvSpPr>
            <p:nvPr/>
          </p:nvSpPr>
          <p:spPr bwMode="auto">
            <a:xfrm>
              <a:off x="3440" y="2262"/>
              <a:ext cx="35" cy="24"/>
            </a:xfrm>
            <a:custGeom>
              <a:avLst/>
              <a:gdLst>
                <a:gd name="T0" fmla="*/ 35 w 35"/>
                <a:gd name="T1" fmla="*/ 12 h 24"/>
                <a:gd name="T2" fmla="*/ 35 w 35"/>
                <a:gd name="T3" fmla="*/ 12 h 24"/>
                <a:gd name="T4" fmla="*/ 29 w 35"/>
                <a:gd name="T5" fmla="*/ 24 h 24"/>
                <a:gd name="T6" fmla="*/ 18 w 35"/>
                <a:gd name="T7" fmla="*/ 24 h 24"/>
                <a:gd name="T8" fmla="*/ 18 w 35"/>
                <a:gd name="T9" fmla="*/ 24 h 24"/>
                <a:gd name="T10" fmla="*/ 6 w 35"/>
                <a:gd name="T11" fmla="*/ 24 h 24"/>
                <a:gd name="T12" fmla="*/ 0 w 35"/>
                <a:gd name="T13" fmla="*/ 12 h 24"/>
                <a:gd name="T14" fmla="*/ 0 w 35"/>
                <a:gd name="T15" fmla="*/ 12 h 24"/>
                <a:gd name="T16" fmla="*/ 6 w 35"/>
                <a:gd name="T17" fmla="*/ 6 h 24"/>
                <a:gd name="T18" fmla="*/ 18 w 35"/>
                <a:gd name="T19" fmla="*/ 0 h 24"/>
                <a:gd name="T20" fmla="*/ 18 w 35"/>
                <a:gd name="T21" fmla="*/ 0 h 24"/>
                <a:gd name="T22" fmla="*/ 29 w 35"/>
                <a:gd name="T23" fmla="*/ 6 h 24"/>
                <a:gd name="T24" fmla="*/ 35 w 35"/>
                <a:gd name="T25" fmla="*/ 12 h 24"/>
                <a:gd name="T26" fmla="*/ 35 w 35"/>
                <a:gd name="T27" fmla="*/ 12 h 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4"/>
                <a:gd name="T44" fmla="*/ 35 w 35"/>
                <a:gd name="T45" fmla="*/ 24 h 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4">
                  <a:moveTo>
                    <a:pt x="35" y="12"/>
                  </a:moveTo>
                  <a:lnTo>
                    <a:pt x="35" y="12"/>
                  </a:lnTo>
                  <a:lnTo>
                    <a:pt x="29" y="24"/>
                  </a:lnTo>
                  <a:lnTo>
                    <a:pt x="18" y="24"/>
                  </a:lnTo>
                  <a:lnTo>
                    <a:pt x="6" y="24"/>
                  </a:lnTo>
                  <a:lnTo>
                    <a:pt x="0" y="12"/>
                  </a:lnTo>
                  <a:lnTo>
                    <a:pt x="6" y="6"/>
                  </a:lnTo>
                  <a:lnTo>
                    <a:pt x="18" y="0"/>
                  </a:lnTo>
                  <a:lnTo>
                    <a:pt x="29" y="6"/>
                  </a:lnTo>
                  <a:lnTo>
                    <a:pt x="35" y="12"/>
                  </a:lnTo>
                  <a:close/>
                </a:path>
              </a:pathLst>
            </a:custGeom>
            <a:solidFill>
              <a:srgbClr val="FFFFFF"/>
            </a:solidFill>
            <a:ln w="9525">
              <a:noFill/>
              <a:round/>
              <a:headEnd/>
              <a:tailEnd/>
            </a:ln>
          </p:spPr>
          <p:txBody>
            <a:bodyPr/>
            <a:lstStyle/>
            <a:p>
              <a:endParaRPr lang="en-US" dirty="0"/>
            </a:p>
          </p:txBody>
        </p:sp>
        <p:sp>
          <p:nvSpPr>
            <p:cNvPr id="671" name="Freeform 405"/>
            <p:cNvSpPr>
              <a:spLocks/>
            </p:cNvSpPr>
            <p:nvPr/>
          </p:nvSpPr>
          <p:spPr bwMode="auto">
            <a:xfrm>
              <a:off x="3388" y="2689"/>
              <a:ext cx="58" cy="40"/>
            </a:xfrm>
            <a:custGeom>
              <a:avLst/>
              <a:gdLst>
                <a:gd name="T0" fmla="*/ 58 w 58"/>
                <a:gd name="T1" fmla="*/ 17 h 40"/>
                <a:gd name="T2" fmla="*/ 58 w 58"/>
                <a:gd name="T3" fmla="*/ 17 h 40"/>
                <a:gd name="T4" fmla="*/ 58 w 58"/>
                <a:gd name="T5" fmla="*/ 29 h 40"/>
                <a:gd name="T6" fmla="*/ 52 w 58"/>
                <a:gd name="T7" fmla="*/ 35 h 40"/>
                <a:gd name="T8" fmla="*/ 29 w 58"/>
                <a:gd name="T9" fmla="*/ 40 h 40"/>
                <a:gd name="T10" fmla="*/ 29 w 58"/>
                <a:gd name="T11" fmla="*/ 40 h 40"/>
                <a:gd name="T12" fmla="*/ 6 w 58"/>
                <a:gd name="T13" fmla="*/ 40 h 40"/>
                <a:gd name="T14" fmla="*/ 0 w 58"/>
                <a:gd name="T15" fmla="*/ 35 h 40"/>
                <a:gd name="T16" fmla="*/ 0 w 58"/>
                <a:gd name="T17" fmla="*/ 23 h 40"/>
                <a:gd name="T18" fmla="*/ 0 w 58"/>
                <a:gd name="T19" fmla="*/ 23 h 40"/>
                <a:gd name="T20" fmla="*/ 0 w 58"/>
                <a:gd name="T21" fmla="*/ 17 h 40"/>
                <a:gd name="T22" fmla="*/ 6 w 58"/>
                <a:gd name="T23" fmla="*/ 11 h 40"/>
                <a:gd name="T24" fmla="*/ 23 w 58"/>
                <a:gd name="T25" fmla="*/ 0 h 40"/>
                <a:gd name="T26" fmla="*/ 23 w 58"/>
                <a:gd name="T27" fmla="*/ 0 h 40"/>
                <a:gd name="T28" fmla="*/ 46 w 58"/>
                <a:gd name="T29" fmla="*/ 5 h 40"/>
                <a:gd name="T30" fmla="*/ 58 w 58"/>
                <a:gd name="T31" fmla="*/ 11 h 40"/>
                <a:gd name="T32" fmla="*/ 58 w 58"/>
                <a:gd name="T33" fmla="*/ 17 h 40"/>
                <a:gd name="T34" fmla="*/ 58 w 58"/>
                <a:gd name="T35" fmla="*/ 1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40"/>
                <a:gd name="T56" fmla="*/ 58 w 58"/>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40">
                  <a:moveTo>
                    <a:pt x="58" y="17"/>
                  </a:moveTo>
                  <a:lnTo>
                    <a:pt x="58" y="17"/>
                  </a:lnTo>
                  <a:lnTo>
                    <a:pt x="58" y="29"/>
                  </a:lnTo>
                  <a:lnTo>
                    <a:pt x="52" y="35"/>
                  </a:lnTo>
                  <a:lnTo>
                    <a:pt x="29" y="40"/>
                  </a:lnTo>
                  <a:lnTo>
                    <a:pt x="6" y="40"/>
                  </a:lnTo>
                  <a:lnTo>
                    <a:pt x="0" y="35"/>
                  </a:lnTo>
                  <a:lnTo>
                    <a:pt x="0" y="23"/>
                  </a:lnTo>
                  <a:lnTo>
                    <a:pt x="0" y="17"/>
                  </a:lnTo>
                  <a:lnTo>
                    <a:pt x="6" y="11"/>
                  </a:lnTo>
                  <a:lnTo>
                    <a:pt x="23" y="0"/>
                  </a:lnTo>
                  <a:lnTo>
                    <a:pt x="46" y="5"/>
                  </a:lnTo>
                  <a:lnTo>
                    <a:pt x="58" y="11"/>
                  </a:lnTo>
                  <a:lnTo>
                    <a:pt x="58" y="17"/>
                  </a:lnTo>
                  <a:close/>
                </a:path>
              </a:pathLst>
            </a:custGeom>
            <a:solidFill>
              <a:srgbClr val="FFFFFF"/>
            </a:solidFill>
            <a:ln w="9525">
              <a:noFill/>
              <a:round/>
              <a:headEnd/>
              <a:tailEnd/>
            </a:ln>
          </p:spPr>
          <p:txBody>
            <a:bodyPr/>
            <a:lstStyle/>
            <a:p>
              <a:endParaRPr lang="en-US" dirty="0"/>
            </a:p>
          </p:txBody>
        </p:sp>
        <p:sp>
          <p:nvSpPr>
            <p:cNvPr id="672" name="Freeform 406"/>
            <p:cNvSpPr>
              <a:spLocks/>
            </p:cNvSpPr>
            <p:nvPr/>
          </p:nvSpPr>
          <p:spPr bwMode="auto">
            <a:xfrm>
              <a:off x="3399" y="2630"/>
              <a:ext cx="59" cy="41"/>
            </a:xfrm>
            <a:custGeom>
              <a:avLst/>
              <a:gdLst>
                <a:gd name="T0" fmla="*/ 59 w 59"/>
                <a:gd name="T1" fmla="*/ 18 h 41"/>
                <a:gd name="T2" fmla="*/ 59 w 59"/>
                <a:gd name="T3" fmla="*/ 18 h 41"/>
                <a:gd name="T4" fmla="*/ 53 w 59"/>
                <a:gd name="T5" fmla="*/ 24 h 41"/>
                <a:gd name="T6" fmla="*/ 47 w 59"/>
                <a:gd name="T7" fmla="*/ 29 h 41"/>
                <a:gd name="T8" fmla="*/ 30 w 59"/>
                <a:gd name="T9" fmla="*/ 41 h 41"/>
                <a:gd name="T10" fmla="*/ 30 w 59"/>
                <a:gd name="T11" fmla="*/ 41 h 41"/>
                <a:gd name="T12" fmla="*/ 6 w 59"/>
                <a:gd name="T13" fmla="*/ 35 h 41"/>
                <a:gd name="T14" fmla="*/ 0 w 59"/>
                <a:gd name="T15" fmla="*/ 29 h 41"/>
                <a:gd name="T16" fmla="*/ 0 w 59"/>
                <a:gd name="T17" fmla="*/ 24 h 41"/>
                <a:gd name="T18" fmla="*/ 0 w 59"/>
                <a:gd name="T19" fmla="*/ 24 h 41"/>
                <a:gd name="T20" fmla="*/ 0 w 59"/>
                <a:gd name="T21" fmla="*/ 12 h 41"/>
                <a:gd name="T22" fmla="*/ 6 w 59"/>
                <a:gd name="T23" fmla="*/ 6 h 41"/>
                <a:gd name="T24" fmla="*/ 24 w 59"/>
                <a:gd name="T25" fmla="*/ 0 h 41"/>
                <a:gd name="T26" fmla="*/ 24 w 59"/>
                <a:gd name="T27" fmla="*/ 0 h 41"/>
                <a:gd name="T28" fmla="*/ 47 w 59"/>
                <a:gd name="T29" fmla="*/ 0 h 41"/>
                <a:gd name="T30" fmla="*/ 53 w 59"/>
                <a:gd name="T31" fmla="*/ 6 h 41"/>
                <a:gd name="T32" fmla="*/ 59 w 59"/>
                <a:gd name="T33" fmla="*/ 18 h 41"/>
                <a:gd name="T34" fmla="*/ 59 w 59"/>
                <a:gd name="T35" fmla="*/ 18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9"/>
                <a:gd name="T55" fmla="*/ 0 h 41"/>
                <a:gd name="T56" fmla="*/ 59 w 59"/>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9" h="41">
                  <a:moveTo>
                    <a:pt x="59" y="18"/>
                  </a:moveTo>
                  <a:lnTo>
                    <a:pt x="59" y="18"/>
                  </a:lnTo>
                  <a:lnTo>
                    <a:pt x="53" y="24"/>
                  </a:lnTo>
                  <a:lnTo>
                    <a:pt x="47" y="29"/>
                  </a:lnTo>
                  <a:lnTo>
                    <a:pt x="30" y="41"/>
                  </a:lnTo>
                  <a:lnTo>
                    <a:pt x="6" y="35"/>
                  </a:lnTo>
                  <a:lnTo>
                    <a:pt x="0" y="29"/>
                  </a:lnTo>
                  <a:lnTo>
                    <a:pt x="0" y="24"/>
                  </a:lnTo>
                  <a:lnTo>
                    <a:pt x="0" y="12"/>
                  </a:lnTo>
                  <a:lnTo>
                    <a:pt x="6" y="6"/>
                  </a:lnTo>
                  <a:lnTo>
                    <a:pt x="24" y="0"/>
                  </a:lnTo>
                  <a:lnTo>
                    <a:pt x="47" y="0"/>
                  </a:lnTo>
                  <a:lnTo>
                    <a:pt x="53" y="6"/>
                  </a:lnTo>
                  <a:lnTo>
                    <a:pt x="59" y="18"/>
                  </a:lnTo>
                  <a:close/>
                </a:path>
              </a:pathLst>
            </a:custGeom>
            <a:solidFill>
              <a:srgbClr val="FFFFFF"/>
            </a:solidFill>
            <a:ln w="9525">
              <a:noFill/>
              <a:round/>
              <a:headEnd/>
              <a:tailEnd/>
            </a:ln>
          </p:spPr>
          <p:txBody>
            <a:bodyPr/>
            <a:lstStyle/>
            <a:p>
              <a:endParaRPr lang="en-US" dirty="0"/>
            </a:p>
          </p:txBody>
        </p:sp>
        <p:sp>
          <p:nvSpPr>
            <p:cNvPr id="673" name="Freeform 407"/>
            <p:cNvSpPr>
              <a:spLocks/>
            </p:cNvSpPr>
            <p:nvPr/>
          </p:nvSpPr>
          <p:spPr bwMode="auto">
            <a:xfrm>
              <a:off x="3405" y="2578"/>
              <a:ext cx="59" cy="40"/>
            </a:xfrm>
            <a:custGeom>
              <a:avLst/>
              <a:gdLst>
                <a:gd name="T0" fmla="*/ 59 w 59"/>
                <a:gd name="T1" fmla="*/ 17 h 40"/>
                <a:gd name="T2" fmla="*/ 59 w 59"/>
                <a:gd name="T3" fmla="*/ 17 h 40"/>
                <a:gd name="T4" fmla="*/ 59 w 59"/>
                <a:gd name="T5" fmla="*/ 23 h 40"/>
                <a:gd name="T6" fmla="*/ 53 w 59"/>
                <a:gd name="T7" fmla="*/ 29 h 40"/>
                <a:gd name="T8" fmla="*/ 29 w 59"/>
                <a:gd name="T9" fmla="*/ 40 h 40"/>
                <a:gd name="T10" fmla="*/ 29 w 59"/>
                <a:gd name="T11" fmla="*/ 40 h 40"/>
                <a:gd name="T12" fmla="*/ 12 w 59"/>
                <a:gd name="T13" fmla="*/ 35 h 40"/>
                <a:gd name="T14" fmla="*/ 6 w 59"/>
                <a:gd name="T15" fmla="*/ 29 h 40"/>
                <a:gd name="T16" fmla="*/ 0 w 59"/>
                <a:gd name="T17" fmla="*/ 23 h 40"/>
                <a:gd name="T18" fmla="*/ 0 w 59"/>
                <a:gd name="T19" fmla="*/ 23 h 40"/>
                <a:gd name="T20" fmla="*/ 6 w 59"/>
                <a:gd name="T21" fmla="*/ 17 h 40"/>
                <a:gd name="T22" fmla="*/ 6 w 59"/>
                <a:gd name="T23" fmla="*/ 11 h 40"/>
                <a:gd name="T24" fmla="*/ 29 w 59"/>
                <a:gd name="T25" fmla="*/ 0 h 40"/>
                <a:gd name="T26" fmla="*/ 29 w 59"/>
                <a:gd name="T27" fmla="*/ 0 h 40"/>
                <a:gd name="T28" fmla="*/ 47 w 59"/>
                <a:gd name="T29" fmla="*/ 5 h 40"/>
                <a:gd name="T30" fmla="*/ 53 w 59"/>
                <a:gd name="T31" fmla="*/ 11 h 40"/>
                <a:gd name="T32" fmla="*/ 59 w 59"/>
                <a:gd name="T33" fmla="*/ 17 h 40"/>
                <a:gd name="T34" fmla="*/ 59 w 59"/>
                <a:gd name="T35" fmla="*/ 1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9"/>
                <a:gd name="T55" fmla="*/ 0 h 40"/>
                <a:gd name="T56" fmla="*/ 59 w 59"/>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9" h="40">
                  <a:moveTo>
                    <a:pt x="59" y="17"/>
                  </a:moveTo>
                  <a:lnTo>
                    <a:pt x="59" y="17"/>
                  </a:lnTo>
                  <a:lnTo>
                    <a:pt x="59" y="23"/>
                  </a:lnTo>
                  <a:lnTo>
                    <a:pt x="53" y="29"/>
                  </a:lnTo>
                  <a:lnTo>
                    <a:pt x="29" y="40"/>
                  </a:lnTo>
                  <a:lnTo>
                    <a:pt x="12" y="35"/>
                  </a:lnTo>
                  <a:lnTo>
                    <a:pt x="6" y="29"/>
                  </a:lnTo>
                  <a:lnTo>
                    <a:pt x="0" y="23"/>
                  </a:lnTo>
                  <a:lnTo>
                    <a:pt x="6" y="17"/>
                  </a:lnTo>
                  <a:lnTo>
                    <a:pt x="6" y="11"/>
                  </a:lnTo>
                  <a:lnTo>
                    <a:pt x="29" y="0"/>
                  </a:lnTo>
                  <a:lnTo>
                    <a:pt x="47" y="5"/>
                  </a:lnTo>
                  <a:lnTo>
                    <a:pt x="53" y="11"/>
                  </a:lnTo>
                  <a:lnTo>
                    <a:pt x="59" y="17"/>
                  </a:lnTo>
                  <a:close/>
                </a:path>
              </a:pathLst>
            </a:custGeom>
            <a:solidFill>
              <a:srgbClr val="FFFFFF"/>
            </a:solidFill>
            <a:ln w="9525">
              <a:noFill/>
              <a:round/>
              <a:headEnd/>
              <a:tailEnd/>
            </a:ln>
          </p:spPr>
          <p:txBody>
            <a:bodyPr/>
            <a:lstStyle/>
            <a:p>
              <a:endParaRPr lang="en-US" dirty="0"/>
            </a:p>
          </p:txBody>
        </p:sp>
        <p:sp>
          <p:nvSpPr>
            <p:cNvPr id="674" name="Freeform 408"/>
            <p:cNvSpPr>
              <a:spLocks/>
            </p:cNvSpPr>
            <p:nvPr/>
          </p:nvSpPr>
          <p:spPr bwMode="auto">
            <a:xfrm>
              <a:off x="3423" y="2531"/>
              <a:ext cx="52" cy="35"/>
            </a:xfrm>
            <a:custGeom>
              <a:avLst/>
              <a:gdLst>
                <a:gd name="T0" fmla="*/ 52 w 52"/>
                <a:gd name="T1" fmla="*/ 12 h 35"/>
                <a:gd name="T2" fmla="*/ 52 w 52"/>
                <a:gd name="T3" fmla="*/ 12 h 35"/>
                <a:gd name="T4" fmla="*/ 46 w 52"/>
                <a:gd name="T5" fmla="*/ 17 h 35"/>
                <a:gd name="T6" fmla="*/ 46 w 52"/>
                <a:gd name="T7" fmla="*/ 23 h 35"/>
                <a:gd name="T8" fmla="*/ 29 w 52"/>
                <a:gd name="T9" fmla="*/ 35 h 35"/>
                <a:gd name="T10" fmla="*/ 29 w 52"/>
                <a:gd name="T11" fmla="*/ 35 h 35"/>
                <a:gd name="T12" fmla="*/ 6 w 52"/>
                <a:gd name="T13" fmla="*/ 29 h 35"/>
                <a:gd name="T14" fmla="*/ 0 w 52"/>
                <a:gd name="T15" fmla="*/ 23 h 35"/>
                <a:gd name="T16" fmla="*/ 0 w 52"/>
                <a:gd name="T17" fmla="*/ 17 h 35"/>
                <a:gd name="T18" fmla="*/ 0 w 52"/>
                <a:gd name="T19" fmla="*/ 17 h 35"/>
                <a:gd name="T20" fmla="*/ 0 w 52"/>
                <a:gd name="T21" fmla="*/ 12 h 35"/>
                <a:gd name="T22" fmla="*/ 6 w 52"/>
                <a:gd name="T23" fmla="*/ 6 h 35"/>
                <a:gd name="T24" fmla="*/ 23 w 52"/>
                <a:gd name="T25" fmla="*/ 0 h 35"/>
                <a:gd name="T26" fmla="*/ 23 w 52"/>
                <a:gd name="T27" fmla="*/ 0 h 35"/>
                <a:gd name="T28" fmla="*/ 41 w 52"/>
                <a:gd name="T29" fmla="*/ 0 h 35"/>
                <a:gd name="T30" fmla="*/ 46 w 52"/>
                <a:gd name="T31" fmla="*/ 6 h 35"/>
                <a:gd name="T32" fmla="*/ 52 w 52"/>
                <a:gd name="T33" fmla="*/ 12 h 35"/>
                <a:gd name="T34" fmla="*/ 52 w 52"/>
                <a:gd name="T35" fmla="*/ 12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35"/>
                <a:gd name="T56" fmla="*/ 52 w 52"/>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35">
                  <a:moveTo>
                    <a:pt x="52" y="12"/>
                  </a:moveTo>
                  <a:lnTo>
                    <a:pt x="52" y="12"/>
                  </a:lnTo>
                  <a:lnTo>
                    <a:pt x="46" y="17"/>
                  </a:lnTo>
                  <a:lnTo>
                    <a:pt x="46" y="23"/>
                  </a:lnTo>
                  <a:lnTo>
                    <a:pt x="29" y="35"/>
                  </a:lnTo>
                  <a:lnTo>
                    <a:pt x="6" y="29"/>
                  </a:lnTo>
                  <a:lnTo>
                    <a:pt x="0" y="23"/>
                  </a:lnTo>
                  <a:lnTo>
                    <a:pt x="0" y="17"/>
                  </a:lnTo>
                  <a:lnTo>
                    <a:pt x="0" y="12"/>
                  </a:lnTo>
                  <a:lnTo>
                    <a:pt x="6" y="6"/>
                  </a:lnTo>
                  <a:lnTo>
                    <a:pt x="23" y="0"/>
                  </a:lnTo>
                  <a:lnTo>
                    <a:pt x="41" y="0"/>
                  </a:lnTo>
                  <a:lnTo>
                    <a:pt x="46" y="6"/>
                  </a:lnTo>
                  <a:lnTo>
                    <a:pt x="52" y="12"/>
                  </a:lnTo>
                  <a:close/>
                </a:path>
              </a:pathLst>
            </a:custGeom>
            <a:solidFill>
              <a:srgbClr val="FFFFFF"/>
            </a:solidFill>
            <a:ln w="9525">
              <a:noFill/>
              <a:round/>
              <a:headEnd/>
              <a:tailEnd/>
            </a:ln>
          </p:spPr>
          <p:txBody>
            <a:bodyPr/>
            <a:lstStyle/>
            <a:p>
              <a:endParaRPr lang="en-US" dirty="0"/>
            </a:p>
          </p:txBody>
        </p:sp>
        <p:sp>
          <p:nvSpPr>
            <p:cNvPr id="675" name="Freeform 409"/>
            <p:cNvSpPr>
              <a:spLocks/>
            </p:cNvSpPr>
            <p:nvPr/>
          </p:nvSpPr>
          <p:spPr bwMode="auto">
            <a:xfrm>
              <a:off x="3434" y="2478"/>
              <a:ext cx="47" cy="35"/>
            </a:xfrm>
            <a:custGeom>
              <a:avLst/>
              <a:gdLst>
                <a:gd name="T0" fmla="*/ 47 w 47"/>
                <a:gd name="T1" fmla="*/ 18 h 35"/>
                <a:gd name="T2" fmla="*/ 47 w 47"/>
                <a:gd name="T3" fmla="*/ 18 h 35"/>
                <a:gd name="T4" fmla="*/ 47 w 47"/>
                <a:gd name="T5" fmla="*/ 24 h 35"/>
                <a:gd name="T6" fmla="*/ 41 w 47"/>
                <a:gd name="T7" fmla="*/ 29 h 35"/>
                <a:gd name="T8" fmla="*/ 30 w 47"/>
                <a:gd name="T9" fmla="*/ 35 h 35"/>
                <a:gd name="T10" fmla="*/ 30 w 47"/>
                <a:gd name="T11" fmla="*/ 35 h 35"/>
                <a:gd name="T12" fmla="*/ 6 w 47"/>
                <a:gd name="T13" fmla="*/ 29 h 35"/>
                <a:gd name="T14" fmla="*/ 0 w 47"/>
                <a:gd name="T15" fmla="*/ 29 h 35"/>
                <a:gd name="T16" fmla="*/ 0 w 47"/>
                <a:gd name="T17" fmla="*/ 18 h 35"/>
                <a:gd name="T18" fmla="*/ 0 w 47"/>
                <a:gd name="T19" fmla="*/ 18 h 35"/>
                <a:gd name="T20" fmla="*/ 0 w 47"/>
                <a:gd name="T21" fmla="*/ 12 h 35"/>
                <a:gd name="T22" fmla="*/ 6 w 47"/>
                <a:gd name="T23" fmla="*/ 6 h 35"/>
                <a:gd name="T24" fmla="*/ 24 w 47"/>
                <a:gd name="T25" fmla="*/ 0 h 35"/>
                <a:gd name="T26" fmla="*/ 24 w 47"/>
                <a:gd name="T27" fmla="*/ 0 h 35"/>
                <a:gd name="T28" fmla="*/ 41 w 47"/>
                <a:gd name="T29" fmla="*/ 6 h 35"/>
                <a:gd name="T30" fmla="*/ 47 w 47"/>
                <a:gd name="T31" fmla="*/ 12 h 35"/>
                <a:gd name="T32" fmla="*/ 47 w 47"/>
                <a:gd name="T33" fmla="*/ 18 h 35"/>
                <a:gd name="T34" fmla="*/ 47 w 47"/>
                <a:gd name="T35" fmla="*/ 18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
                <a:gd name="T55" fmla="*/ 0 h 35"/>
                <a:gd name="T56" fmla="*/ 47 w 47"/>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 h="35">
                  <a:moveTo>
                    <a:pt x="47" y="18"/>
                  </a:moveTo>
                  <a:lnTo>
                    <a:pt x="47" y="18"/>
                  </a:lnTo>
                  <a:lnTo>
                    <a:pt x="47" y="24"/>
                  </a:lnTo>
                  <a:lnTo>
                    <a:pt x="41" y="29"/>
                  </a:lnTo>
                  <a:lnTo>
                    <a:pt x="30" y="35"/>
                  </a:lnTo>
                  <a:lnTo>
                    <a:pt x="6" y="29"/>
                  </a:lnTo>
                  <a:lnTo>
                    <a:pt x="0" y="29"/>
                  </a:lnTo>
                  <a:lnTo>
                    <a:pt x="0" y="18"/>
                  </a:lnTo>
                  <a:lnTo>
                    <a:pt x="0" y="12"/>
                  </a:lnTo>
                  <a:lnTo>
                    <a:pt x="6" y="6"/>
                  </a:lnTo>
                  <a:lnTo>
                    <a:pt x="24" y="0"/>
                  </a:lnTo>
                  <a:lnTo>
                    <a:pt x="41" y="6"/>
                  </a:lnTo>
                  <a:lnTo>
                    <a:pt x="47" y="12"/>
                  </a:lnTo>
                  <a:lnTo>
                    <a:pt x="47" y="18"/>
                  </a:lnTo>
                  <a:close/>
                </a:path>
              </a:pathLst>
            </a:custGeom>
            <a:solidFill>
              <a:srgbClr val="FFFFFF"/>
            </a:solidFill>
            <a:ln w="9525">
              <a:noFill/>
              <a:round/>
              <a:headEnd/>
              <a:tailEnd/>
            </a:ln>
          </p:spPr>
          <p:txBody>
            <a:bodyPr/>
            <a:lstStyle/>
            <a:p>
              <a:endParaRPr lang="en-US" dirty="0"/>
            </a:p>
          </p:txBody>
        </p:sp>
        <p:sp>
          <p:nvSpPr>
            <p:cNvPr id="676" name="Freeform 410"/>
            <p:cNvSpPr>
              <a:spLocks/>
            </p:cNvSpPr>
            <p:nvPr/>
          </p:nvSpPr>
          <p:spPr bwMode="auto">
            <a:xfrm>
              <a:off x="3452" y="2432"/>
              <a:ext cx="41" cy="29"/>
            </a:xfrm>
            <a:custGeom>
              <a:avLst/>
              <a:gdLst>
                <a:gd name="T0" fmla="*/ 41 w 41"/>
                <a:gd name="T1" fmla="*/ 11 h 29"/>
                <a:gd name="T2" fmla="*/ 41 w 41"/>
                <a:gd name="T3" fmla="*/ 11 h 29"/>
                <a:gd name="T4" fmla="*/ 35 w 41"/>
                <a:gd name="T5" fmla="*/ 23 h 29"/>
                <a:gd name="T6" fmla="*/ 23 w 41"/>
                <a:gd name="T7" fmla="*/ 29 h 29"/>
                <a:gd name="T8" fmla="*/ 23 w 41"/>
                <a:gd name="T9" fmla="*/ 29 h 29"/>
                <a:gd name="T10" fmla="*/ 6 w 41"/>
                <a:gd name="T11" fmla="*/ 29 h 29"/>
                <a:gd name="T12" fmla="*/ 0 w 41"/>
                <a:gd name="T13" fmla="*/ 17 h 29"/>
                <a:gd name="T14" fmla="*/ 0 w 41"/>
                <a:gd name="T15" fmla="*/ 17 h 29"/>
                <a:gd name="T16" fmla="*/ 0 w 41"/>
                <a:gd name="T17" fmla="*/ 5 h 29"/>
                <a:gd name="T18" fmla="*/ 17 w 41"/>
                <a:gd name="T19" fmla="*/ 0 h 29"/>
                <a:gd name="T20" fmla="*/ 17 w 41"/>
                <a:gd name="T21" fmla="*/ 0 h 29"/>
                <a:gd name="T22" fmla="*/ 35 w 41"/>
                <a:gd name="T23" fmla="*/ 5 h 29"/>
                <a:gd name="T24" fmla="*/ 41 w 41"/>
                <a:gd name="T25" fmla="*/ 11 h 29"/>
                <a:gd name="T26" fmla="*/ 41 w 41"/>
                <a:gd name="T27" fmla="*/ 11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9"/>
                <a:gd name="T44" fmla="*/ 41 w 41"/>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9">
                  <a:moveTo>
                    <a:pt x="41" y="11"/>
                  </a:moveTo>
                  <a:lnTo>
                    <a:pt x="41" y="11"/>
                  </a:lnTo>
                  <a:lnTo>
                    <a:pt x="35" y="23"/>
                  </a:lnTo>
                  <a:lnTo>
                    <a:pt x="23" y="29"/>
                  </a:lnTo>
                  <a:lnTo>
                    <a:pt x="6" y="29"/>
                  </a:lnTo>
                  <a:lnTo>
                    <a:pt x="0" y="17"/>
                  </a:lnTo>
                  <a:lnTo>
                    <a:pt x="0" y="5"/>
                  </a:lnTo>
                  <a:lnTo>
                    <a:pt x="17" y="0"/>
                  </a:lnTo>
                  <a:lnTo>
                    <a:pt x="35" y="5"/>
                  </a:lnTo>
                  <a:lnTo>
                    <a:pt x="41" y="11"/>
                  </a:lnTo>
                  <a:close/>
                </a:path>
              </a:pathLst>
            </a:custGeom>
            <a:solidFill>
              <a:srgbClr val="FFFFFF"/>
            </a:solidFill>
            <a:ln w="9525">
              <a:noFill/>
              <a:round/>
              <a:headEnd/>
              <a:tailEnd/>
            </a:ln>
          </p:spPr>
          <p:txBody>
            <a:bodyPr/>
            <a:lstStyle/>
            <a:p>
              <a:endParaRPr lang="en-US" dirty="0"/>
            </a:p>
          </p:txBody>
        </p:sp>
        <p:sp>
          <p:nvSpPr>
            <p:cNvPr id="677" name="Freeform 411"/>
            <p:cNvSpPr>
              <a:spLocks/>
            </p:cNvSpPr>
            <p:nvPr/>
          </p:nvSpPr>
          <p:spPr bwMode="auto">
            <a:xfrm>
              <a:off x="3464" y="2391"/>
              <a:ext cx="40" cy="29"/>
            </a:xfrm>
            <a:custGeom>
              <a:avLst/>
              <a:gdLst>
                <a:gd name="T0" fmla="*/ 40 w 40"/>
                <a:gd name="T1" fmla="*/ 11 h 29"/>
                <a:gd name="T2" fmla="*/ 40 w 40"/>
                <a:gd name="T3" fmla="*/ 11 h 29"/>
                <a:gd name="T4" fmla="*/ 35 w 40"/>
                <a:gd name="T5" fmla="*/ 23 h 29"/>
                <a:gd name="T6" fmla="*/ 23 w 40"/>
                <a:gd name="T7" fmla="*/ 29 h 29"/>
                <a:gd name="T8" fmla="*/ 23 w 40"/>
                <a:gd name="T9" fmla="*/ 29 h 29"/>
                <a:gd name="T10" fmla="*/ 5 w 40"/>
                <a:gd name="T11" fmla="*/ 23 h 29"/>
                <a:gd name="T12" fmla="*/ 0 w 40"/>
                <a:gd name="T13" fmla="*/ 17 h 29"/>
                <a:gd name="T14" fmla="*/ 0 w 40"/>
                <a:gd name="T15" fmla="*/ 17 h 29"/>
                <a:gd name="T16" fmla="*/ 5 w 40"/>
                <a:gd name="T17" fmla="*/ 6 h 29"/>
                <a:gd name="T18" fmla="*/ 17 w 40"/>
                <a:gd name="T19" fmla="*/ 0 h 29"/>
                <a:gd name="T20" fmla="*/ 17 w 40"/>
                <a:gd name="T21" fmla="*/ 0 h 29"/>
                <a:gd name="T22" fmla="*/ 35 w 40"/>
                <a:gd name="T23" fmla="*/ 0 h 29"/>
                <a:gd name="T24" fmla="*/ 40 w 40"/>
                <a:gd name="T25" fmla="*/ 11 h 29"/>
                <a:gd name="T26" fmla="*/ 40 w 40"/>
                <a:gd name="T27" fmla="*/ 11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
                <a:gd name="T43" fmla="*/ 0 h 29"/>
                <a:gd name="T44" fmla="*/ 40 w 40"/>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 h="29">
                  <a:moveTo>
                    <a:pt x="40" y="11"/>
                  </a:moveTo>
                  <a:lnTo>
                    <a:pt x="40" y="11"/>
                  </a:lnTo>
                  <a:lnTo>
                    <a:pt x="35" y="23"/>
                  </a:lnTo>
                  <a:lnTo>
                    <a:pt x="23" y="29"/>
                  </a:lnTo>
                  <a:lnTo>
                    <a:pt x="5" y="23"/>
                  </a:lnTo>
                  <a:lnTo>
                    <a:pt x="0" y="17"/>
                  </a:lnTo>
                  <a:lnTo>
                    <a:pt x="5" y="6"/>
                  </a:lnTo>
                  <a:lnTo>
                    <a:pt x="17" y="0"/>
                  </a:lnTo>
                  <a:lnTo>
                    <a:pt x="35" y="0"/>
                  </a:lnTo>
                  <a:lnTo>
                    <a:pt x="40" y="11"/>
                  </a:lnTo>
                  <a:close/>
                </a:path>
              </a:pathLst>
            </a:custGeom>
            <a:solidFill>
              <a:srgbClr val="FFFFFF"/>
            </a:solidFill>
            <a:ln w="9525">
              <a:noFill/>
              <a:round/>
              <a:headEnd/>
              <a:tailEnd/>
            </a:ln>
          </p:spPr>
          <p:txBody>
            <a:bodyPr/>
            <a:lstStyle/>
            <a:p>
              <a:endParaRPr lang="en-US" dirty="0"/>
            </a:p>
          </p:txBody>
        </p:sp>
        <p:sp>
          <p:nvSpPr>
            <p:cNvPr id="678" name="Freeform 412"/>
            <p:cNvSpPr>
              <a:spLocks/>
            </p:cNvSpPr>
            <p:nvPr/>
          </p:nvSpPr>
          <p:spPr bwMode="auto">
            <a:xfrm>
              <a:off x="3481" y="2350"/>
              <a:ext cx="35" cy="23"/>
            </a:xfrm>
            <a:custGeom>
              <a:avLst/>
              <a:gdLst>
                <a:gd name="T0" fmla="*/ 35 w 35"/>
                <a:gd name="T1" fmla="*/ 11 h 23"/>
                <a:gd name="T2" fmla="*/ 35 w 35"/>
                <a:gd name="T3" fmla="*/ 11 h 23"/>
                <a:gd name="T4" fmla="*/ 35 w 35"/>
                <a:gd name="T5" fmla="*/ 17 h 23"/>
                <a:gd name="T6" fmla="*/ 18 w 35"/>
                <a:gd name="T7" fmla="*/ 23 h 23"/>
                <a:gd name="T8" fmla="*/ 18 w 35"/>
                <a:gd name="T9" fmla="*/ 23 h 23"/>
                <a:gd name="T10" fmla="*/ 6 w 35"/>
                <a:gd name="T11" fmla="*/ 23 h 23"/>
                <a:gd name="T12" fmla="*/ 0 w 35"/>
                <a:gd name="T13" fmla="*/ 11 h 23"/>
                <a:gd name="T14" fmla="*/ 0 w 35"/>
                <a:gd name="T15" fmla="*/ 11 h 23"/>
                <a:gd name="T16" fmla="*/ 0 w 35"/>
                <a:gd name="T17" fmla="*/ 6 h 23"/>
                <a:gd name="T18" fmla="*/ 18 w 35"/>
                <a:gd name="T19" fmla="*/ 0 h 23"/>
                <a:gd name="T20" fmla="*/ 18 w 35"/>
                <a:gd name="T21" fmla="*/ 0 h 23"/>
                <a:gd name="T22" fmla="*/ 29 w 35"/>
                <a:gd name="T23" fmla="*/ 0 h 23"/>
                <a:gd name="T24" fmla="*/ 35 w 35"/>
                <a:gd name="T25" fmla="*/ 11 h 23"/>
                <a:gd name="T26" fmla="*/ 35 w 35"/>
                <a:gd name="T27" fmla="*/ 11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3"/>
                <a:gd name="T44" fmla="*/ 35 w 35"/>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3">
                  <a:moveTo>
                    <a:pt x="35" y="11"/>
                  </a:moveTo>
                  <a:lnTo>
                    <a:pt x="35" y="11"/>
                  </a:lnTo>
                  <a:lnTo>
                    <a:pt x="35" y="17"/>
                  </a:lnTo>
                  <a:lnTo>
                    <a:pt x="18" y="23"/>
                  </a:lnTo>
                  <a:lnTo>
                    <a:pt x="6" y="23"/>
                  </a:lnTo>
                  <a:lnTo>
                    <a:pt x="0" y="11"/>
                  </a:lnTo>
                  <a:lnTo>
                    <a:pt x="0" y="6"/>
                  </a:lnTo>
                  <a:lnTo>
                    <a:pt x="18" y="0"/>
                  </a:lnTo>
                  <a:lnTo>
                    <a:pt x="29" y="0"/>
                  </a:lnTo>
                  <a:lnTo>
                    <a:pt x="35" y="11"/>
                  </a:lnTo>
                  <a:close/>
                </a:path>
              </a:pathLst>
            </a:custGeom>
            <a:solidFill>
              <a:srgbClr val="FFFFFF"/>
            </a:solidFill>
            <a:ln w="9525">
              <a:noFill/>
              <a:round/>
              <a:headEnd/>
              <a:tailEnd/>
            </a:ln>
          </p:spPr>
          <p:txBody>
            <a:bodyPr/>
            <a:lstStyle/>
            <a:p>
              <a:endParaRPr lang="en-US" dirty="0"/>
            </a:p>
          </p:txBody>
        </p:sp>
        <p:sp>
          <p:nvSpPr>
            <p:cNvPr id="679" name="Freeform 413"/>
            <p:cNvSpPr>
              <a:spLocks/>
            </p:cNvSpPr>
            <p:nvPr/>
          </p:nvSpPr>
          <p:spPr bwMode="auto">
            <a:xfrm>
              <a:off x="3493" y="2309"/>
              <a:ext cx="35" cy="29"/>
            </a:xfrm>
            <a:custGeom>
              <a:avLst/>
              <a:gdLst>
                <a:gd name="T0" fmla="*/ 35 w 35"/>
                <a:gd name="T1" fmla="*/ 12 h 29"/>
                <a:gd name="T2" fmla="*/ 35 w 35"/>
                <a:gd name="T3" fmla="*/ 12 h 29"/>
                <a:gd name="T4" fmla="*/ 29 w 35"/>
                <a:gd name="T5" fmla="*/ 23 h 29"/>
                <a:gd name="T6" fmla="*/ 17 w 35"/>
                <a:gd name="T7" fmla="*/ 29 h 29"/>
                <a:gd name="T8" fmla="*/ 17 w 35"/>
                <a:gd name="T9" fmla="*/ 29 h 29"/>
                <a:gd name="T10" fmla="*/ 6 w 35"/>
                <a:gd name="T11" fmla="*/ 23 h 29"/>
                <a:gd name="T12" fmla="*/ 0 w 35"/>
                <a:gd name="T13" fmla="*/ 17 h 29"/>
                <a:gd name="T14" fmla="*/ 0 w 35"/>
                <a:gd name="T15" fmla="*/ 17 h 29"/>
                <a:gd name="T16" fmla="*/ 6 w 35"/>
                <a:gd name="T17" fmla="*/ 6 h 29"/>
                <a:gd name="T18" fmla="*/ 17 w 35"/>
                <a:gd name="T19" fmla="*/ 0 h 29"/>
                <a:gd name="T20" fmla="*/ 17 w 35"/>
                <a:gd name="T21" fmla="*/ 0 h 29"/>
                <a:gd name="T22" fmla="*/ 29 w 35"/>
                <a:gd name="T23" fmla="*/ 6 h 29"/>
                <a:gd name="T24" fmla="*/ 35 w 35"/>
                <a:gd name="T25" fmla="*/ 12 h 29"/>
                <a:gd name="T26" fmla="*/ 35 w 35"/>
                <a:gd name="T27" fmla="*/ 12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9"/>
                <a:gd name="T44" fmla="*/ 35 w 35"/>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9">
                  <a:moveTo>
                    <a:pt x="35" y="12"/>
                  </a:moveTo>
                  <a:lnTo>
                    <a:pt x="35" y="12"/>
                  </a:lnTo>
                  <a:lnTo>
                    <a:pt x="29" y="23"/>
                  </a:lnTo>
                  <a:lnTo>
                    <a:pt x="17" y="29"/>
                  </a:lnTo>
                  <a:lnTo>
                    <a:pt x="6" y="23"/>
                  </a:lnTo>
                  <a:lnTo>
                    <a:pt x="0" y="17"/>
                  </a:lnTo>
                  <a:lnTo>
                    <a:pt x="6" y="6"/>
                  </a:lnTo>
                  <a:lnTo>
                    <a:pt x="17" y="0"/>
                  </a:lnTo>
                  <a:lnTo>
                    <a:pt x="29" y="6"/>
                  </a:lnTo>
                  <a:lnTo>
                    <a:pt x="35" y="12"/>
                  </a:lnTo>
                  <a:close/>
                </a:path>
              </a:pathLst>
            </a:custGeom>
            <a:solidFill>
              <a:srgbClr val="FFFFFF"/>
            </a:solidFill>
            <a:ln w="9525">
              <a:noFill/>
              <a:round/>
              <a:headEnd/>
              <a:tailEnd/>
            </a:ln>
          </p:spPr>
          <p:txBody>
            <a:bodyPr/>
            <a:lstStyle/>
            <a:p>
              <a:endParaRPr lang="en-US" dirty="0"/>
            </a:p>
          </p:txBody>
        </p:sp>
        <p:sp>
          <p:nvSpPr>
            <p:cNvPr id="680" name="Freeform 414"/>
            <p:cNvSpPr>
              <a:spLocks/>
            </p:cNvSpPr>
            <p:nvPr/>
          </p:nvSpPr>
          <p:spPr bwMode="auto">
            <a:xfrm>
              <a:off x="3504" y="2274"/>
              <a:ext cx="36" cy="23"/>
            </a:xfrm>
            <a:custGeom>
              <a:avLst/>
              <a:gdLst>
                <a:gd name="T0" fmla="*/ 36 w 36"/>
                <a:gd name="T1" fmla="*/ 12 h 23"/>
                <a:gd name="T2" fmla="*/ 36 w 36"/>
                <a:gd name="T3" fmla="*/ 12 h 23"/>
                <a:gd name="T4" fmla="*/ 30 w 36"/>
                <a:gd name="T5" fmla="*/ 17 h 23"/>
                <a:gd name="T6" fmla="*/ 18 w 36"/>
                <a:gd name="T7" fmla="*/ 23 h 23"/>
                <a:gd name="T8" fmla="*/ 18 w 36"/>
                <a:gd name="T9" fmla="*/ 23 h 23"/>
                <a:gd name="T10" fmla="*/ 6 w 36"/>
                <a:gd name="T11" fmla="*/ 23 h 23"/>
                <a:gd name="T12" fmla="*/ 0 w 36"/>
                <a:gd name="T13" fmla="*/ 17 h 23"/>
                <a:gd name="T14" fmla="*/ 0 w 36"/>
                <a:gd name="T15" fmla="*/ 17 h 23"/>
                <a:gd name="T16" fmla="*/ 6 w 36"/>
                <a:gd name="T17" fmla="*/ 6 h 23"/>
                <a:gd name="T18" fmla="*/ 18 w 36"/>
                <a:gd name="T19" fmla="*/ 0 h 23"/>
                <a:gd name="T20" fmla="*/ 18 w 36"/>
                <a:gd name="T21" fmla="*/ 0 h 23"/>
                <a:gd name="T22" fmla="*/ 30 w 36"/>
                <a:gd name="T23" fmla="*/ 6 h 23"/>
                <a:gd name="T24" fmla="*/ 36 w 36"/>
                <a:gd name="T25" fmla="*/ 12 h 23"/>
                <a:gd name="T26" fmla="*/ 36 w 36"/>
                <a:gd name="T27" fmla="*/ 12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
                <a:gd name="T43" fmla="*/ 0 h 23"/>
                <a:gd name="T44" fmla="*/ 36 w 36"/>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 h="23">
                  <a:moveTo>
                    <a:pt x="36" y="12"/>
                  </a:moveTo>
                  <a:lnTo>
                    <a:pt x="36" y="12"/>
                  </a:lnTo>
                  <a:lnTo>
                    <a:pt x="30" y="17"/>
                  </a:lnTo>
                  <a:lnTo>
                    <a:pt x="18" y="23"/>
                  </a:lnTo>
                  <a:lnTo>
                    <a:pt x="6" y="23"/>
                  </a:lnTo>
                  <a:lnTo>
                    <a:pt x="0" y="17"/>
                  </a:lnTo>
                  <a:lnTo>
                    <a:pt x="6" y="6"/>
                  </a:lnTo>
                  <a:lnTo>
                    <a:pt x="18" y="0"/>
                  </a:lnTo>
                  <a:lnTo>
                    <a:pt x="30" y="6"/>
                  </a:lnTo>
                  <a:lnTo>
                    <a:pt x="36" y="12"/>
                  </a:lnTo>
                  <a:close/>
                </a:path>
              </a:pathLst>
            </a:custGeom>
            <a:solidFill>
              <a:srgbClr val="FFFFFF"/>
            </a:solidFill>
            <a:ln w="9525">
              <a:noFill/>
              <a:round/>
              <a:headEnd/>
              <a:tailEnd/>
            </a:ln>
          </p:spPr>
          <p:txBody>
            <a:bodyPr/>
            <a:lstStyle/>
            <a:p>
              <a:endParaRPr lang="en-US" dirty="0"/>
            </a:p>
          </p:txBody>
        </p:sp>
        <p:sp>
          <p:nvSpPr>
            <p:cNvPr id="681" name="Freeform 415"/>
            <p:cNvSpPr>
              <a:spLocks/>
            </p:cNvSpPr>
            <p:nvPr/>
          </p:nvSpPr>
          <p:spPr bwMode="auto">
            <a:xfrm>
              <a:off x="3493" y="2706"/>
              <a:ext cx="58" cy="41"/>
            </a:xfrm>
            <a:custGeom>
              <a:avLst/>
              <a:gdLst>
                <a:gd name="T0" fmla="*/ 58 w 58"/>
                <a:gd name="T1" fmla="*/ 18 h 41"/>
                <a:gd name="T2" fmla="*/ 58 w 58"/>
                <a:gd name="T3" fmla="*/ 18 h 41"/>
                <a:gd name="T4" fmla="*/ 58 w 58"/>
                <a:gd name="T5" fmla="*/ 23 h 41"/>
                <a:gd name="T6" fmla="*/ 52 w 58"/>
                <a:gd name="T7" fmla="*/ 35 h 41"/>
                <a:gd name="T8" fmla="*/ 35 w 58"/>
                <a:gd name="T9" fmla="*/ 41 h 41"/>
                <a:gd name="T10" fmla="*/ 35 w 58"/>
                <a:gd name="T11" fmla="*/ 41 h 41"/>
                <a:gd name="T12" fmla="*/ 11 w 58"/>
                <a:gd name="T13" fmla="*/ 41 h 41"/>
                <a:gd name="T14" fmla="*/ 0 w 58"/>
                <a:gd name="T15" fmla="*/ 35 h 41"/>
                <a:gd name="T16" fmla="*/ 0 w 58"/>
                <a:gd name="T17" fmla="*/ 29 h 41"/>
                <a:gd name="T18" fmla="*/ 0 w 58"/>
                <a:gd name="T19" fmla="*/ 29 h 41"/>
                <a:gd name="T20" fmla="*/ 0 w 58"/>
                <a:gd name="T21" fmla="*/ 23 h 41"/>
                <a:gd name="T22" fmla="*/ 6 w 58"/>
                <a:gd name="T23" fmla="*/ 12 h 41"/>
                <a:gd name="T24" fmla="*/ 23 w 58"/>
                <a:gd name="T25" fmla="*/ 0 h 41"/>
                <a:gd name="T26" fmla="*/ 23 w 58"/>
                <a:gd name="T27" fmla="*/ 0 h 41"/>
                <a:gd name="T28" fmla="*/ 47 w 58"/>
                <a:gd name="T29" fmla="*/ 6 h 41"/>
                <a:gd name="T30" fmla="*/ 52 w 58"/>
                <a:gd name="T31" fmla="*/ 12 h 41"/>
                <a:gd name="T32" fmla="*/ 58 w 58"/>
                <a:gd name="T33" fmla="*/ 18 h 41"/>
                <a:gd name="T34" fmla="*/ 58 w 58"/>
                <a:gd name="T35" fmla="*/ 18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41"/>
                <a:gd name="T56" fmla="*/ 58 w 58"/>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41">
                  <a:moveTo>
                    <a:pt x="58" y="18"/>
                  </a:moveTo>
                  <a:lnTo>
                    <a:pt x="58" y="18"/>
                  </a:lnTo>
                  <a:lnTo>
                    <a:pt x="58" y="23"/>
                  </a:lnTo>
                  <a:lnTo>
                    <a:pt x="52" y="35"/>
                  </a:lnTo>
                  <a:lnTo>
                    <a:pt x="35" y="41"/>
                  </a:lnTo>
                  <a:lnTo>
                    <a:pt x="11" y="41"/>
                  </a:lnTo>
                  <a:lnTo>
                    <a:pt x="0" y="35"/>
                  </a:lnTo>
                  <a:lnTo>
                    <a:pt x="0" y="29"/>
                  </a:lnTo>
                  <a:lnTo>
                    <a:pt x="0" y="23"/>
                  </a:lnTo>
                  <a:lnTo>
                    <a:pt x="6" y="12"/>
                  </a:lnTo>
                  <a:lnTo>
                    <a:pt x="23" y="0"/>
                  </a:lnTo>
                  <a:lnTo>
                    <a:pt x="47" y="6"/>
                  </a:lnTo>
                  <a:lnTo>
                    <a:pt x="52" y="12"/>
                  </a:lnTo>
                  <a:lnTo>
                    <a:pt x="58" y="18"/>
                  </a:lnTo>
                  <a:close/>
                </a:path>
              </a:pathLst>
            </a:custGeom>
            <a:solidFill>
              <a:srgbClr val="FFFFFF"/>
            </a:solidFill>
            <a:ln w="9525">
              <a:noFill/>
              <a:round/>
              <a:headEnd/>
              <a:tailEnd/>
            </a:ln>
          </p:spPr>
          <p:txBody>
            <a:bodyPr/>
            <a:lstStyle/>
            <a:p>
              <a:endParaRPr lang="en-US" dirty="0"/>
            </a:p>
          </p:txBody>
        </p:sp>
        <p:sp>
          <p:nvSpPr>
            <p:cNvPr id="682" name="Freeform 416"/>
            <p:cNvSpPr>
              <a:spLocks/>
            </p:cNvSpPr>
            <p:nvPr/>
          </p:nvSpPr>
          <p:spPr bwMode="auto">
            <a:xfrm>
              <a:off x="3499" y="2648"/>
              <a:ext cx="52" cy="35"/>
            </a:xfrm>
            <a:custGeom>
              <a:avLst/>
              <a:gdLst>
                <a:gd name="T0" fmla="*/ 52 w 52"/>
                <a:gd name="T1" fmla="*/ 11 h 35"/>
                <a:gd name="T2" fmla="*/ 52 w 52"/>
                <a:gd name="T3" fmla="*/ 11 h 35"/>
                <a:gd name="T4" fmla="*/ 52 w 52"/>
                <a:gd name="T5" fmla="*/ 17 h 35"/>
                <a:gd name="T6" fmla="*/ 46 w 52"/>
                <a:gd name="T7" fmla="*/ 29 h 35"/>
                <a:gd name="T8" fmla="*/ 29 w 52"/>
                <a:gd name="T9" fmla="*/ 35 h 35"/>
                <a:gd name="T10" fmla="*/ 29 w 52"/>
                <a:gd name="T11" fmla="*/ 35 h 35"/>
                <a:gd name="T12" fmla="*/ 5 w 52"/>
                <a:gd name="T13" fmla="*/ 35 h 35"/>
                <a:gd name="T14" fmla="*/ 0 w 52"/>
                <a:gd name="T15" fmla="*/ 29 h 35"/>
                <a:gd name="T16" fmla="*/ 0 w 52"/>
                <a:gd name="T17" fmla="*/ 23 h 35"/>
                <a:gd name="T18" fmla="*/ 0 w 52"/>
                <a:gd name="T19" fmla="*/ 23 h 35"/>
                <a:gd name="T20" fmla="*/ 0 w 52"/>
                <a:gd name="T21" fmla="*/ 17 h 35"/>
                <a:gd name="T22" fmla="*/ 0 w 52"/>
                <a:gd name="T23" fmla="*/ 11 h 35"/>
                <a:gd name="T24" fmla="*/ 23 w 52"/>
                <a:gd name="T25" fmla="*/ 0 h 35"/>
                <a:gd name="T26" fmla="*/ 23 w 52"/>
                <a:gd name="T27" fmla="*/ 0 h 35"/>
                <a:gd name="T28" fmla="*/ 41 w 52"/>
                <a:gd name="T29" fmla="*/ 0 h 35"/>
                <a:gd name="T30" fmla="*/ 52 w 52"/>
                <a:gd name="T31" fmla="*/ 6 h 35"/>
                <a:gd name="T32" fmla="*/ 52 w 52"/>
                <a:gd name="T33" fmla="*/ 11 h 35"/>
                <a:gd name="T34" fmla="*/ 52 w 52"/>
                <a:gd name="T35" fmla="*/ 11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35"/>
                <a:gd name="T56" fmla="*/ 52 w 52"/>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35">
                  <a:moveTo>
                    <a:pt x="52" y="11"/>
                  </a:moveTo>
                  <a:lnTo>
                    <a:pt x="52" y="11"/>
                  </a:lnTo>
                  <a:lnTo>
                    <a:pt x="52" y="17"/>
                  </a:lnTo>
                  <a:lnTo>
                    <a:pt x="46" y="29"/>
                  </a:lnTo>
                  <a:lnTo>
                    <a:pt x="29" y="35"/>
                  </a:lnTo>
                  <a:lnTo>
                    <a:pt x="5" y="35"/>
                  </a:lnTo>
                  <a:lnTo>
                    <a:pt x="0" y="29"/>
                  </a:lnTo>
                  <a:lnTo>
                    <a:pt x="0" y="23"/>
                  </a:lnTo>
                  <a:lnTo>
                    <a:pt x="0" y="17"/>
                  </a:lnTo>
                  <a:lnTo>
                    <a:pt x="0" y="11"/>
                  </a:lnTo>
                  <a:lnTo>
                    <a:pt x="23" y="0"/>
                  </a:lnTo>
                  <a:lnTo>
                    <a:pt x="41" y="0"/>
                  </a:lnTo>
                  <a:lnTo>
                    <a:pt x="52" y="6"/>
                  </a:lnTo>
                  <a:lnTo>
                    <a:pt x="52" y="11"/>
                  </a:lnTo>
                  <a:close/>
                </a:path>
              </a:pathLst>
            </a:custGeom>
            <a:solidFill>
              <a:srgbClr val="FFFFFF"/>
            </a:solidFill>
            <a:ln w="9525">
              <a:noFill/>
              <a:round/>
              <a:headEnd/>
              <a:tailEnd/>
            </a:ln>
          </p:spPr>
          <p:txBody>
            <a:bodyPr/>
            <a:lstStyle/>
            <a:p>
              <a:endParaRPr lang="en-US" dirty="0"/>
            </a:p>
          </p:txBody>
        </p:sp>
        <p:sp>
          <p:nvSpPr>
            <p:cNvPr id="683" name="Freeform 417"/>
            <p:cNvSpPr>
              <a:spLocks/>
            </p:cNvSpPr>
            <p:nvPr/>
          </p:nvSpPr>
          <p:spPr bwMode="auto">
            <a:xfrm>
              <a:off x="3499" y="2595"/>
              <a:ext cx="58" cy="35"/>
            </a:xfrm>
            <a:custGeom>
              <a:avLst/>
              <a:gdLst>
                <a:gd name="T0" fmla="*/ 58 w 58"/>
                <a:gd name="T1" fmla="*/ 12 h 35"/>
                <a:gd name="T2" fmla="*/ 58 w 58"/>
                <a:gd name="T3" fmla="*/ 12 h 35"/>
                <a:gd name="T4" fmla="*/ 58 w 58"/>
                <a:gd name="T5" fmla="*/ 23 h 35"/>
                <a:gd name="T6" fmla="*/ 52 w 58"/>
                <a:gd name="T7" fmla="*/ 29 h 35"/>
                <a:gd name="T8" fmla="*/ 35 w 58"/>
                <a:gd name="T9" fmla="*/ 35 h 35"/>
                <a:gd name="T10" fmla="*/ 35 w 58"/>
                <a:gd name="T11" fmla="*/ 35 h 35"/>
                <a:gd name="T12" fmla="*/ 11 w 58"/>
                <a:gd name="T13" fmla="*/ 35 h 35"/>
                <a:gd name="T14" fmla="*/ 5 w 58"/>
                <a:gd name="T15" fmla="*/ 29 h 35"/>
                <a:gd name="T16" fmla="*/ 0 w 58"/>
                <a:gd name="T17" fmla="*/ 23 h 35"/>
                <a:gd name="T18" fmla="*/ 0 w 58"/>
                <a:gd name="T19" fmla="*/ 23 h 35"/>
                <a:gd name="T20" fmla="*/ 0 w 58"/>
                <a:gd name="T21" fmla="*/ 18 h 35"/>
                <a:gd name="T22" fmla="*/ 5 w 58"/>
                <a:gd name="T23" fmla="*/ 12 h 35"/>
                <a:gd name="T24" fmla="*/ 23 w 58"/>
                <a:gd name="T25" fmla="*/ 0 h 35"/>
                <a:gd name="T26" fmla="*/ 23 w 58"/>
                <a:gd name="T27" fmla="*/ 0 h 35"/>
                <a:gd name="T28" fmla="*/ 46 w 58"/>
                <a:gd name="T29" fmla="*/ 0 h 35"/>
                <a:gd name="T30" fmla="*/ 52 w 58"/>
                <a:gd name="T31" fmla="*/ 6 h 35"/>
                <a:gd name="T32" fmla="*/ 58 w 58"/>
                <a:gd name="T33" fmla="*/ 12 h 35"/>
                <a:gd name="T34" fmla="*/ 58 w 58"/>
                <a:gd name="T35" fmla="*/ 12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35"/>
                <a:gd name="T56" fmla="*/ 58 w 58"/>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35">
                  <a:moveTo>
                    <a:pt x="58" y="12"/>
                  </a:moveTo>
                  <a:lnTo>
                    <a:pt x="58" y="12"/>
                  </a:lnTo>
                  <a:lnTo>
                    <a:pt x="58" y="23"/>
                  </a:lnTo>
                  <a:lnTo>
                    <a:pt x="52" y="29"/>
                  </a:lnTo>
                  <a:lnTo>
                    <a:pt x="35" y="35"/>
                  </a:lnTo>
                  <a:lnTo>
                    <a:pt x="11" y="35"/>
                  </a:lnTo>
                  <a:lnTo>
                    <a:pt x="5" y="29"/>
                  </a:lnTo>
                  <a:lnTo>
                    <a:pt x="0" y="23"/>
                  </a:lnTo>
                  <a:lnTo>
                    <a:pt x="0" y="18"/>
                  </a:lnTo>
                  <a:lnTo>
                    <a:pt x="5" y="12"/>
                  </a:lnTo>
                  <a:lnTo>
                    <a:pt x="23" y="0"/>
                  </a:lnTo>
                  <a:lnTo>
                    <a:pt x="46" y="0"/>
                  </a:lnTo>
                  <a:lnTo>
                    <a:pt x="52" y="6"/>
                  </a:lnTo>
                  <a:lnTo>
                    <a:pt x="58" y="12"/>
                  </a:lnTo>
                  <a:close/>
                </a:path>
              </a:pathLst>
            </a:custGeom>
            <a:solidFill>
              <a:srgbClr val="FFFFFF"/>
            </a:solidFill>
            <a:ln w="9525">
              <a:noFill/>
              <a:round/>
              <a:headEnd/>
              <a:tailEnd/>
            </a:ln>
          </p:spPr>
          <p:txBody>
            <a:bodyPr/>
            <a:lstStyle/>
            <a:p>
              <a:endParaRPr lang="en-US" dirty="0"/>
            </a:p>
          </p:txBody>
        </p:sp>
        <p:sp>
          <p:nvSpPr>
            <p:cNvPr id="684" name="Freeform 418"/>
            <p:cNvSpPr>
              <a:spLocks/>
            </p:cNvSpPr>
            <p:nvPr/>
          </p:nvSpPr>
          <p:spPr bwMode="auto">
            <a:xfrm>
              <a:off x="3510" y="2543"/>
              <a:ext cx="53" cy="35"/>
            </a:xfrm>
            <a:custGeom>
              <a:avLst/>
              <a:gdLst>
                <a:gd name="T0" fmla="*/ 53 w 53"/>
                <a:gd name="T1" fmla="*/ 11 h 35"/>
                <a:gd name="T2" fmla="*/ 53 w 53"/>
                <a:gd name="T3" fmla="*/ 11 h 35"/>
                <a:gd name="T4" fmla="*/ 53 w 53"/>
                <a:gd name="T5" fmla="*/ 23 h 35"/>
                <a:gd name="T6" fmla="*/ 47 w 53"/>
                <a:gd name="T7" fmla="*/ 29 h 35"/>
                <a:gd name="T8" fmla="*/ 30 w 53"/>
                <a:gd name="T9" fmla="*/ 35 h 35"/>
                <a:gd name="T10" fmla="*/ 30 w 53"/>
                <a:gd name="T11" fmla="*/ 35 h 35"/>
                <a:gd name="T12" fmla="*/ 12 w 53"/>
                <a:gd name="T13" fmla="*/ 35 h 35"/>
                <a:gd name="T14" fmla="*/ 0 w 53"/>
                <a:gd name="T15" fmla="*/ 29 h 35"/>
                <a:gd name="T16" fmla="*/ 0 w 53"/>
                <a:gd name="T17" fmla="*/ 23 h 35"/>
                <a:gd name="T18" fmla="*/ 0 w 53"/>
                <a:gd name="T19" fmla="*/ 23 h 35"/>
                <a:gd name="T20" fmla="*/ 0 w 53"/>
                <a:gd name="T21" fmla="*/ 17 h 35"/>
                <a:gd name="T22" fmla="*/ 6 w 53"/>
                <a:gd name="T23" fmla="*/ 11 h 35"/>
                <a:gd name="T24" fmla="*/ 24 w 53"/>
                <a:gd name="T25" fmla="*/ 0 h 35"/>
                <a:gd name="T26" fmla="*/ 24 w 53"/>
                <a:gd name="T27" fmla="*/ 0 h 35"/>
                <a:gd name="T28" fmla="*/ 41 w 53"/>
                <a:gd name="T29" fmla="*/ 0 h 35"/>
                <a:gd name="T30" fmla="*/ 47 w 53"/>
                <a:gd name="T31" fmla="*/ 5 h 35"/>
                <a:gd name="T32" fmla="*/ 53 w 53"/>
                <a:gd name="T33" fmla="*/ 11 h 35"/>
                <a:gd name="T34" fmla="*/ 53 w 53"/>
                <a:gd name="T35" fmla="*/ 11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35"/>
                <a:gd name="T56" fmla="*/ 53 w 53"/>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35">
                  <a:moveTo>
                    <a:pt x="53" y="11"/>
                  </a:moveTo>
                  <a:lnTo>
                    <a:pt x="53" y="11"/>
                  </a:lnTo>
                  <a:lnTo>
                    <a:pt x="53" y="23"/>
                  </a:lnTo>
                  <a:lnTo>
                    <a:pt x="47" y="29"/>
                  </a:lnTo>
                  <a:lnTo>
                    <a:pt x="30" y="35"/>
                  </a:lnTo>
                  <a:lnTo>
                    <a:pt x="12" y="35"/>
                  </a:lnTo>
                  <a:lnTo>
                    <a:pt x="0" y="29"/>
                  </a:lnTo>
                  <a:lnTo>
                    <a:pt x="0" y="23"/>
                  </a:lnTo>
                  <a:lnTo>
                    <a:pt x="0" y="17"/>
                  </a:lnTo>
                  <a:lnTo>
                    <a:pt x="6" y="11"/>
                  </a:lnTo>
                  <a:lnTo>
                    <a:pt x="24" y="0"/>
                  </a:lnTo>
                  <a:lnTo>
                    <a:pt x="41" y="0"/>
                  </a:lnTo>
                  <a:lnTo>
                    <a:pt x="47" y="5"/>
                  </a:lnTo>
                  <a:lnTo>
                    <a:pt x="53" y="11"/>
                  </a:lnTo>
                  <a:close/>
                </a:path>
              </a:pathLst>
            </a:custGeom>
            <a:solidFill>
              <a:srgbClr val="D7AA76"/>
            </a:solidFill>
            <a:ln w="9525">
              <a:noFill/>
              <a:round/>
              <a:headEnd/>
              <a:tailEnd/>
            </a:ln>
          </p:spPr>
          <p:txBody>
            <a:bodyPr/>
            <a:lstStyle/>
            <a:p>
              <a:endParaRPr lang="en-US" dirty="0"/>
            </a:p>
          </p:txBody>
        </p:sp>
        <p:sp>
          <p:nvSpPr>
            <p:cNvPr id="685" name="Freeform 419"/>
            <p:cNvSpPr>
              <a:spLocks/>
            </p:cNvSpPr>
            <p:nvPr/>
          </p:nvSpPr>
          <p:spPr bwMode="auto">
            <a:xfrm>
              <a:off x="3516" y="2496"/>
              <a:ext cx="47" cy="29"/>
            </a:xfrm>
            <a:custGeom>
              <a:avLst/>
              <a:gdLst>
                <a:gd name="T0" fmla="*/ 47 w 47"/>
                <a:gd name="T1" fmla="*/ 11 h 29"/>
                <a:gd name="T2" fmla="*/ 47 w 47"/>
                <a:gd name="T3" fmla="*/ 11 h 29"/>
                <a:gd name="T4" fmla="*/ 47 w 47"/>
                <a:gd name="T5" fmla="*/ 17 h 29"/>
                <a:gd name="T6" fmla="*/ 47 w 47"/>
                <a:gd name="T7" fmla="*/ 23 h 29"/>
                <a:gd name="T8" fmla="*/ 29 w 47"/>
                <a:gd name="T9" fmla="*/ 29 h 29"/>
                <a:gd name="T10" fmla="*/ 29 w 47"/>
                <a:gd name="T11" fmla="*/ 29 h 29"/>
                <a:gd name="T12" fmla="*/ 12 w 47"/>
                <a:gd name="T13" fmla="*/ 29 h 29"/>
                <a:gd name="T14" fmla="*/ 6 w 47"/>
                <a:gd name="T15" fmla="*/ 23 h 29"/>
                <a:gd name="T16" fmla="*/ 0 w 47"/>
                <a:gd name="T17" fmla="*/ 17 h 29"/>
                <a:gd name="T18" fmla="*/ 0 w 47"/>
                <a:gd name="T19" fmla="*/ 17 h 29"/>
                <a:gd name="T20" fmla="*/ 0 w 47"/>
                <a:gd name="T21" fmla="*/ 11 h 29"/>
                <a:gd name="T22" fmla="*/ 6 w 47"/>
                <a:gd name="T23" fmla="*/ 6 h 29"/>
                <a:gd name="T24" fmla="*/ 24 w 47"/>
                <a:gd name="T25" fmla="*/ 0 h 29"/>
                <a:gd name="T26" fmla="*/ 24 w 47"/>
                <a:gd name="T27" fmla="*/ 0 h 29"/>
                <a:gd name="T28" fmla="*/ 41 w 47"/>
                <a:gd name="T29" fmla="*/ 0 h 29"/>
                <a:gd name="T30" fmla="*/ 47 w 47"/>
                <a:gd name="T31" fmla="*/ 6 h 29"/>
                <a:gd name="T32" fmla="*/ 47 w 47"/>
                <a:gd name="T33" fmla="*/ 11 h 29"/>
                <a:gd name="T34" fmla="*/ 47 w 47"/>
                <a:gd name="T35" fmla="*/ 11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
                <a:gd name="T55" fmla="*/ 0 h 29"/>
                <a:gd name="T56" fmla="*/ 47 w 47"/>
                <a:gd name="T57" fmla="*/ 29 h 2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 h="29">
                  <a:moveTo>
                    <a:pt x="47" y="11"/>
                  </a:moveTo>
                  <a:lnTo>
                    <a:pt x="47" y="11"/>
                  </a:lnTo>
                  <a:lnTo>
                    <a:pt x="47" y="17"/>
                  </a:lnTo>
                  <a:lnTo>
                    <a:pt x="47" y="23"/>
                  </a:lnTo>
                  <a:lnTo>
                    <a:pt x="29" y="29"/>
                  </a:lnTo>
                  <a:lnTo>
                    <a:pt x="12" y="29"/>
                  </a:lnTo>
                  <a:lnTo>
                    <a:pt x="6" y="23"/>
                  </a:lnTo>
                  <a:lnTo>
                    <a:pt x="0" y="17"/>
                  </a:lnTo>
                  <a:lnTo>
                    <a:pt x="0" y="11"/>
                  </a:lnTo>
                  <a:lnTo>
                    <a:pt x="6" y="6"/>
                  </a:lnTo>
                  <a:lnTo>
                    <a:pt x="24" y="0"/>
                  </a:lnTo>
                  <a:lnTo>
                    <a:pt x="41" y="0"/>
                  </a:lnTo>
                  <a:lnTo>
                    <a:pt x="47" y="6"/>
                  </a:lnTo>
                  <a:lnTo>
                    <a:pt x="47" y="11"/>
                  </a:lnTo>
                  <a:close/>
                </a:path>
              </a:pathLst>
            </a:custGeom>
            <a:solidFill>
              <a:srgbClr val="FFFFFF"/>
            </a:solidFill>
            <a:ln w="9525">
              <a:noFill/>
              <a:round/>
              <a:headEnd/>
              <a:tailEnd/>
            </a:ln>
          </p:spPr>
          <p:txBody>
            <a:bodyPr/>
            <a:lstStyle/>
            <a:p>
              <a:endParaRPr lang="en-US" dirty="0"/>
            </a:p>
          </p:txBody>
        </p:sp>
        <p:sp>
          <p:nvSpPr>
            <p:cNvPr id="686" name="Freeform 420"/>
            <p:cNvSpPr>
              <a:spLocks/>
            </p:cNvSpPr>
            <p:nvPr/>
          </p:nvSpPr>
          <p:spPr bwMode="auto">
            <a:xfrm>
              <a:off x="3528" y="2443"/>
              <a:ext cx="41" cy="35"/>
            </a:xfrm>
            <a:custGeom>
              <a:avLst/>
              <a:gdLst>
                <a:gd name="T0" fmla="*/ 41 w 41"/>
                <a:gd name="T1" fmla="*/ 12 h 35"/>
                <a:gd name="T2" fmla="*/ 41 w 41"/>
                <a:gd name="T3" fmla="*/ 12 h 35"/>
                <a:gd name="T4" fmla="*/ 41 w 41"/>
                <a:gd name="T5" fmla="*/ 24 h 35"/>
                <a:gd name="T6" fmla="*/ 23 w 41"/>
                <a:gd name="T7" fmla="*/ 35 h 35"/>
                <a:gd name="T8" fmla="*/ 23 w 41"/>
                <a:gd name="T9" fmla="*/ 35 h 35"/>
                <a:gd name="T10" fmla="*/ 6 w 41"/>
                <a:gd name="T11" fmla="*/ 29 h 35"/>
                <a:gd name="T12" fmla="*/ 0 w 41"/>
                <a:gd name="T13" fmla="*/ 24 h 35"/>
                <a:gd name="T14" fmla="*/ 0 w 41"/>
                <a:gd name="T15" fmla="*/ 24 h 35"/>
                <a:gd name="T16" fmla="*/ 0 w 41"/>
                <a:gd name="T17" fmla="*/ 12 h 35"/>
                <a:gd name="T18" fmla="*/ 17 w 41"/>
                <a:gd name="T19" fmla="*/ 0 h 35"/>
                <a:gd name="T20" fmla="*/ 17 w 41"/>
                <a:gd name="T21" fmla="*/ 0 h 35"/>
                <a:gd name="T22" fmla="*/ 35 w 41"/>
                <a:gd name="T23" fmla="*/ 6 h 35"/>
                <a:gd name="T24" fmla="*/ 41 w 41"/>
                <a:gd name="T25" fmla="*/ 12 h 35"/>
                <a:gd name="T26" fmla="*/ 41 w 41"/>
                <a:gd name="T27" fmla="*/ 12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35"/>
                <a:gd name="T44" fmla="*/ 41 w 41"/>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35">
                  <a:moveTo>
                    <a:pt x="41" y="12"/>
                  </a:moveTo>
                  <a:lnTo>
                    <a:pt x="41" y="12"/>
                  </a:lnTo>
                  <a:lnTo>
                    <a:pt x="41" y="24"/>
                  </a:lnTo>
                  <a:lnTo>
                    <a:pt x="23" y="35"/>
                  </a:lnTo>
                  <a:lnTo>
                    <a:pt x="6" y="29"/>
                  </a:lnTo>
                  <a:lnTo>
                    <a:pt x="0" y="24"/>
                  </a:lnTo>
                  <a:lnTo>
                    <a:pt x="0" y="12"/>
                  </a:lnTo>
                  <a:lnTo>
                    <a:pt x="17" y="0"/>
                  </a:lnTo>
                  <a:lnTo>
                    <a:pt x="35" y="6"/>
                  </a:lnTo>
                  <a:lnTo>
                    <a:pt x="41" y="12"/>
                  </a:lnTo>
                  <a:close/>
                </a:path>
              </a:pathLst>
            </a:custGeom>
            <a:solidFill>
              <a:srgbClr val="FFFFFF"/>
            </a:solidFill>
            <a:ln w="9525">
              <a:noFill/>
              <a:round/>
              <a:headEnd/>
              <a:tailEnd/>
            </a:ln>
          </p:spPr>
          <p:txBody>
            <a:bodyPr/>
            <a:lstStyle/>
            <a:p>
              <a:endParaRPr lang="en-US" dirty="0"/>
            </a:p>
          </p:txBody>
        </p:sp>
        <p:sp>
          <p:nvSpPr>
            <p:cNvPr id="687" name="Freeform 421"/>
            <p:cNvSpPr>
              <a:spLocks/>
            </p:cNvSpPr>
            <p:nvPr/>
          </p:nvSpPr>
          <p:spPr bwMode="auto">
            <a:xfrm>
              <a:off x="3534" y="2402"/>
              <a:ext cx="46" cy="30"/>
            </a:xfrm>
            <a:custGeom>
              <a:avLst/>
              <a:gdLst>
                <a:gd name="T0" fmla="*/ 46 w 46"/>
                <a:gd name="T1" fmla="*/ 12 h 30"/>
                <a:gd name="T2" fmla="*/ 46 w 46"/>
                <a:gd name="T3" fmla="*/ 12 h 30"/>
                <a:gd name="T4" fmla="*/ 41 w 46"/>
                <a:gd name="T5" fmla="*/ 24 h 30"/>
                <a:gd name="T6" fmla="*/ 23 w 46"/>
                <a:gd name="T7" fmla="*/ 30 h 30"/>
                <a:gd name="T8" fmla="*/ 23 w 46"/>
                <a:gd name="T9" fmla="*/ 30 h 30"/>
                <a:gd name="T10" fmla="*/ 11 w 46"/>
                <a:gd name="T11" fmla="*/ 30 h 30"/>
                <a:gd name="T12" fmla="*/ 0 w 46"/>
                <a:gd name="T13" fmla="*/ 18 h 30"/>
                <a:gd name="T14" fmla="*/ 0 w 46"/>
                <a:gd name="T15" fmla="*/ 18 h 30"/>
                <a:gd name="T16" fmla="*/ 6 w 46"/>
                <a:gd name="T17" fmla="*/ 6 h 30"/>
                <a:gd name="T18" fmla="*/ 17 w 46"/>
                <a:gd name="T19" fmla="*/ 0 h 30"/>
                <a:gd name="T20" fmla="*/ 17 w 46"/>
                <a:gd name="T21" fmla="*/ 0 h 30"/>
                <a:gd name="T22" fmla="*/ 35 w 46"/>
                <a:gd name="T23" fmla="*/ 0 h 30"/>
                <a:gd name="T24" fmla="*/ 46 w 46"/>
                <a:gd name="T25" fmla="*/ 12 h 30"/>
                <a:gd name="T26" fmla="*/ 46 w 46"/>
                <a:gd name="T27" fmla="*/ 12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
                <a:gd name="T43" fmla="*/ 0 h 30"/>
                <a:gd name="T44" fmla="*/ 46 w 46"/>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 h="30">
                  <a:moveTo>
                    <a:pt x="46" y="12"/>
                  </a:moveTo>
                  <a:lnTo>
                    <a:pt x="46" y="12"/>
                  </a:lnTo>
                  <a:lnTo>
                    <a:pt x="41" y="24"/>
                  </a:lnTo>
                  <a:lnTo>
                    <a:pt x="23" y="30"/>
                  </a:lnTo>
                  <a:lnTo>
                    <a:pt x="11" y="30"/>
                  </a:lnTo>
                  <a:lnTo>
                    <a:pt x="0" y="18"/>
                  </a:lnTo>
                  <a:lnTo>
                    <a:pt x="6" y="6"/>
                  </a:lnTo>
                  <a:lnTo>
                    <a:pt x="17" y="0"/>
                  </a:lnTo>
                  <a:lnTo>
                    <a:pt x="35" y="0"/>
                  </a:lnTo>
                  <a:lnTo>
                    <a:pt x="46" y="12"/>
                  </a:lnTo>
                  <a:close/>
                </a:path>
              </a:pathLst>
            </a:custGeom>
            <a:solidFill>
              <a:srgbClr val="FFFFFF"/>
            </a:solidFill>
            <a:ln w="9525">
              <a:noFill/>
              <a:round/>
              <a:headEnd/>
              <a:tailEnd/>
            </a:ln>
          </p:spPr>
          <p:txBody>
            <a:bodyPr/>
            <a:lstStyle/>
            <a:p>
              <a:endParaRPr lang="en-US" dirty="0"/>
            </a:p>
          </p:txBody>
        </p:sp>
        <p:sp>
          <p:nvSpPr>
            <p:cNvPr id="688" name="Freeform 422"/>
            <p:cNvSpPr>
              <a:spLocks/>
            </p:cNvSpPr>
            <p:nvPr/>
          </p:nvSpPr>
          <p:spPr bwMode="auto">
            <a:xfrm>
              <a:off x="3545" y="2361"/>
              <a:ext cx="41" cy="24"/>
            </a:xfrm>
            <a:custGeom>
              <a:avLst/>
              <a:gdLst>
                <a:gd name="T0" fmla="*/ 41 w 41"/>
                <a:gd name="T1" fmla="*/ 6 h 24"/>
                <a:gd name="T2" fmla="*/ 41 w 41"/>
                <a:gd name="T3" fmla="*/ 6 h 24"/>
                <a:gd name="T4" fmla="*/ 35 w 41"/>
                <a:gd name="T5" fmla="*/ 18 h 24"/>
                <a:gd name="T6" fmla="*/ 24 w 41"/>
                <a:gd name="T7" fmla="*/ 24 h 24"/>
                <a:gd name="T8" fmla="*/ 24 w 41"/>
                <a:gd name="T9" fmla="*/ 24 h 24"/>
                <a:gd name="T10" fmla="*/ 6 w 41"/>
                <a:gd name="T11" fmla="*/ 24 h 24"/>
                <a:gd name="T12" fmla="*/ 0 w 41"/>
                <a:gd name="T13" fmla="*/ 18 h 24"/>
                <a:gd name="T14" fmla="*/ 0 w 41"/>
                <a:gd name="T15" fmla="*/ 18 h 24"/>
                <a:gd name="T16" fmla="*/ 6 w 41"/>
                <a:gd name="T17" fmla="*/ 6 h 24"/>
                <a:gd name="T18" fmla="*/ 18 w 41"/>
                <a:gd name="T19" fmla="*/ 0 h 24"/>
                <a:gd name="T20" fmla="*/ 18 w 41"/>
                <a:gd name="T21" fmla="*/ 0 h 24"/>
                <a:gd name="T22" fmla="*/ 35 w 41"/>
                <a:gd name="T23" fmla="*/ 0 h 24"/>
                <a:gd name="T24" fmla="*/ 41 w 41"/>
                <a:gd name="T25" fmla="*/ 6 h 24"/>
                <a:gd name="T26" fmla="*/ 41 w 41"/>
                <a:gd name="T27" fmla="*/ 6 h 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
                <a:gd name="T43" fmla="*/ 0 h 24"/>
                <a:gd name="T44" fmla="*/ 41 w 41"/>
                <a:gd name="T45" fmla="*/ 24 h 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 h="24">
                  <a:moveTo>
                    <a:pt x="41" y="6"/>
                  </a:moveTo>
                  <a:lnTo>
                    <a:pt x="41" y="6"/>
                  </a:lnTo>
                  <a:lnTo>
                    <a:pt x="35" y="18"/>
                  </a:lnTo>
                  <a:lnTo>
                    <a:pt x="24" y="24"/>
                  </a:lnTo>
                  <a:lnTo>
                    <a:pt x="6" y="24"/>
                  </a:lnTo>
                  <a:lnTo>
                    <a:pt x="0" y="18"/>
                  </a:lnTo>
                  <a:lnTo>
                    <a:pt x="6" y="6"/>
                  </a:lnTo>
                  <a:lnTo>
                    <a:pt x="18" y="0"/>
                  </a:lnTo>
                  <a:lnTo>
                    <a:pt x="35" y="0"/>
                  </a:lnTo>
                  <a:lnTo>
                    <a:pt x="41" y="6"/>
                  </a:lnTo>
                  <a:close/>
                </a:path>
              </a:pathLst>
            </a:custGeom>
            <a:solidFill>
              <a:srgbClr val="FFFFFF"/>
            </a:solidFill>
            <a:ln w="9525">
              <a:noFill/>
              <a:round/>
              <a:headEnd/>
              <a:tailEnd/>
            </a:ln>
          </p:spPr>
          <p:txBody>
            <a:bodyPr/>
            <a:lstStyle/>
            <a:p>
              <a:endParaRPr lang="en-US" dirty="0"/>
            </a:p>
          </p:txBody>
        </p:sp>
        <p:sp>
          <p:nvSpPr>
            <p:cNvPr id="689" name="Freeform 423"/>
            <p:cNvSpPr>
              <a:spLocks/>
            </p:cNvSpPr>
            <p:nvPr/>
          </p:nvSpPr>
          <p:spPr bwMode="auto">
            <a:xfrm>
              <a:off x="3557" y="2321"/>
              <a:ext cx="35" cy="23"/>
            </a:xfrm>
            <a:custGeom>
              <a:avLst/>
              <a:gdLst>
                <a:gd name="T0" fmla="*/ 35 w 35"/>
                <a:gd name="T1" fmla="*/ 11 h 23"/>
                <a:gd name="T2" fmla="*/ 35 w 35"/>
                <a:gd name="T3" fmla="*/ 11 h 23"/>
                <a:gd name="T4" fmla="*/ 29 w 35"/>
                <a:gd name="T5" fmla="*/ 17 h 23"/>
                <a:gd name="T6" fmla="*/ 18 w 35"/>
                <a:gd name="T7" fmla="*/ 23 h 23"/>
                <a:gd name="T8" fmla="*/ 18 w 35"/>
                <a:gd name="T9" fmla="*/ 23 h 23"/>
                <a:gd name="T10" fmla="*/ 6 w 35"/>
                <a:gd name="T11" fmla="*/ 23 h 23"/>
                <a:gd name="T12" fmla="*/ 0 w 35"/>
                <a:gd name="T13" fmla="*/ 17 h 23"/>
                <a:gd name="T14" fmla="*/ 0 w 35"/>
                <a:gd name="T15" fmla="*/ 17 h 23"/>
                <a:gd name="T16" fmla="*/ 0 w 35"/>
                <a:gd name="T17" fmla="*/ 5 h 23"/>
                <a:gd name="T18" fmla="*/ 12 w 35"/>
                <a:gd name="T19" fmla="*/ 0 h 23"/>
                <a:gd name="T20" fmla="*/ 12 w 35"/>
                <a:gd name="T21" fmla="*/ 0 h 23"/>
                <a:gd name="T22" fmla="*/ 29 w 35"/>
                <a:gd name="T23" fmla="*/ 0 h 23"/>
                <a:gd name="T24" fmla="*/ 35 w 35"/>
                <a:gd name="T25" fmla="*/ 11 h 23"/>
                <a:gd name="T26" fmla="*/ 35 w 35"/>
                <a:gd name="T27" fmla="*/ 11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3"/>
                <a:gd name="T44" fmla="*/ 35 w 35"/>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3">
                  <a:moveTo>
                    <a:pt x="35" y="11"/>
                  </a:moveTo>
                  <a:lnTo>
                    <a:pt x="35" y="11"/>
                  </a:lnTo>
                  <a:lnTo>
                    <a:pt x="29" y="17"/>
                  </a:lnTo>
                  <a:lnTo>
                    <a:pt x="18" y="23"/>
                  </a:lnTo>
                  <a:lnTo>
                    <a:pt x="6" y="23"/>
                  </a:lnTo>
                  <a:lnTo>
                    <a:pt x="0" y="17"/>
                  </a:lnTo>
                  <a:lnTo>
                    <a:pt x="0" y="5"/>
                  </a:lnTo>
                  <a:lnTo>
                    <a:pt x="12" y="0"/>
                  </a:lnTo>
                  <a:lnTo>
                    <a:pt x="29" y="0"/>
                  </a:lnTo>
                  <a:lnTo>
                    <a:pt x="35" y="11"/>
                  </a:lnTo>
                  <a:close/>
                </a:path>
              </a:pathLst>
            </a:custGeom>
            <a:solidFill>
              <a:srgbClr val="FFFFFF"/>
            </a:solidFill>
            <a:ln w="9525">
              <a:noFill/>
              <a:round/>
              <a:headEnd/>
              <a:tailEnd/>
            </a:ln>
          </p:spPr>
          <p:txBody>
            <a:bodyPr/>
            <a:lstStyle/>
            <a:p>
              <a:endParaRPr lang="en-US" dirty="0"/>
            </a:p>
          </p:txBody>
        </p:sp>
        <p:sp>
          <p:nvSpPr>
            <p:cNvPr id="690" name="Freeform 424"/>
            <p:cNvSpPr>
              <a:spLocks/>
            </p:cNvSpPr>
            <p:nvPr/>
          </p:nvSpPr>
          <p:spPr bwMode="auto">
            <a:xfrm>
              <a:off x="3563" y="2286"/>
              <a:ext cx="35" cy="23"/>
            </a:xfrm>
            <a:custGeom>
              <a:avLst/>
              <a:gdLst>
                <a:gd name="T0" fmla="*/ 35 w 35"/>
                <a:gd name="T1" fmla="*/ 5 h 23"/>
                <a:gd name="T2" fmla="*/ 35 w 35"/>
                <a:gd name="T3" fmla="*/ 5 h 23"/>
                <a:gd name="T4" fmla="*/ 35 w 35"/>
                <a:gd name="T5" fmla="*/ 17 h 23"/>
                <a:gd name="T6" fmla="*/ 23 w 35"/>
                <a:gd name="T7" fmla="*/ 23 h 23"/>
                <a:gd name="T8" fmla="*/ 23 w 35"/>
                <a:gd name="T9" fmla="*/ 23 h 23"/>
                <a:gd name="T10" fmla="*/ 12 w 35"/>
                <a:gd name="T11" fmla="*/ 23 h 23"/>
                <a:gd name="T12" fmla="*/ 0 w 35"/>
                <a:gd name="T13" fmla="*/ 11 h 23"/>
                <a:gd name="T14" fmla="*/ 0 w 35"/>
                <a:gd name="T15" fmla="*/ 11 h 23"/>
                <a:gd name="T16" fmla="*/ 6 w 35"/>
                <a:gd name="T17" fmla="*/ 5 h 23"/>
                <a:gd name="T18" fmla="*/ 17 w 35"/>
                <a:gd name="T19" fmla="*/ 0 h 23"/>
                <a:gd name="T20" fmla="*/ 17 w 35"/>
                <a:gd name="T21" fmla="*/ 0 h 23"/>
                <a:gd name="T22" fmla="*/ 29 w 35"/>
                <a:gd name="T23" fmla="*/ 0 h 23"/>
                <a:gd name="T24" fmla="*/ 35 w 35"/>
                <a:gd name="T25" fmla="*/ 5 h 23"/>
                <a:gd name="T26" fmla="*/ 35 w 35"/>
                <a:gd name="T27" fmla="*/ 5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23"/>
                <a:gd name="T44" fmla="*/ 35 w 35"/>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23">
                  <a:moveTo>
                    <a:pt x="35" y="5"/>
                  </a:moveTo>
                  <a:lnTo>
                    <a:pt x="35" y="5"/>
                  </a:lnTo>
                  <a:lnTo>
                    <a:pt x="35" y="17"/>
                  </a:lnTo>
                  <a:lnTo>
                    <a:pt x="23" y="23"/>
                  </a:lnTo>
                  <a:lnTo>
                    <a:pt x="12" y="23"/>
                  </a:lnTo>
                  <a:lnTo>
                    <a:pt x="0" y="11"/>
                  </a:lnTo>
                  <a:lnTo>
                    <a:pt x="6" y="5"/>
                  </a:lnTo>
                  <a:lnTo>
                    <a:pt x="17" y="0"/>
                  </a:lnTo>
                  <a:lnTo>
                    <a:pt x="29" y="0"/>
                  </a:lnTo>
                  <a:lnTo>
                    <a:pt x="35" y="5"/>
                  </a:lnTo>
                  <a:close/>
                </a:path>
              </a:pathLst>
            </a:custGeom>
            <a:solidFill>
              <a:srgbClr val="FFFFFF"/>
            </a:solidFill>
            <a:ln w="9525">
              <a:noFill/>
              <a:round/>
              <a:headEnd/>
              <a:tailEnd/>
            </a:ln>
          </p:spPr>
          <p:txBody>
            <a:bodyPr/>
            <a:lstStyle/>
            <a:p>
              <a:endParaRPr lang="en-US" dirty="0"/>
            </a:p>
          </p:txBody>
        </p:sp>
        <p:sp>
          <p:nvSpPr>
            <p:cNvPr id="691" name="Freeform 425"/>
            <p:cNvSpPr>
              <a:spLocks/>
            </p:cNvSpPr>
            <p:nvPr/>
          </p:nvSpPr>
          <p:spPr bwMode="auto">
            <a:xfrm>
              <a:off x="3586" y="2724"/>
              <a:ext cx="59" cy="41"/>
            </a:xfrm>
            <a:custGeom>
              <a:avLst/>
              <a:gdLst>
                <a:gd name="T0" fmla="*/ 59 w 59"/>
                <a:gd name="T1" fmla="*/ 11 h 41"/>
                <a:gd name="T2" fmla="*/ 59 w 59"/>
                <a:gd name="T3" fmla="*/ 11 h 41"/>
                <a:gd name="T4" fmla="*/ 59 w 59"/>
                <a:gd name="T5" fmla="*/ 23 h 41"/>
                <a:gd name="T6" fmla="*/ 53 w 59"/>
                <a:gd name="T7" fmla="*/ 29 h 41"/>
                <a:gd name="T8" fmla="*/ 35 w 59"/>
                <a:gd name="T9" fmla="*/ 41 h 41"/>
                <a:gd name="T10" fmla="*/ 35 w 59"/>
                <a:gd name="T11" fmla="*/ 41 h 41"/>
                <a:gd name="T12" fmla="*/ 12 w 59"/>
                <a:gd name="T13" fmla="*/ 41 h 41"/>
                <a:gd name="T14" fmla="*/ 6 w 59"/>
                <a:gd name="T15" fmla="*/ 41 h 41"/>
                <a:gd name="T16" fmla="*/ 0 w 59"/>
                <a:gd name="T17" fmla="*/ 29 h 41"/>
                <a:gd name="T18" fmla="*/ 0 w 59"/>
                <a:gd name="T19" fmla="*/ 29 h 41"/>
                <a:gd name="T20" fmla="*/ 0 w 59"/>
                <a:gd name="T21" fmla="*/ 23 h 41"/>
                <a:gd name="T22" fmla="*/ 0 w 59"/>
                <a:gd name="T23" fmla="*/ 17 h 41"/>
                <a:gd name="T24" fmla="*/ 24 w 59"/>
                <a:gd name="T25" fmla="*/ 5 h 41"/>
                <a:gd name="T26" fmla="*/ 24 w 59"/>
                <a:gd name="T27" fmla="*/ 5 h 41"/>
                <a:gd name="T28" fmla="*/ 47 w 59"/>
                <a:gd name="T29" fmla="*/ 0 h 41"/>
                <a:gd name="T30" fmla="*/ 53 w 59"/>
                <a:gd name="T31" fmla="*/ 5 h 41"/>
                <a:gd name="T32" fmla="*/ 59 w 59"/>
                <a:gd name="T33" fmla="*/ 11 h 41"/>
                <a:gd name="T34" fmla="*/ 59 w 59"/>
                <a:gd name="T35" fmla="*/ 11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9"/>
                <a:gd name="T55" fmla="*/ 0 h 41"/>
                <a:gd name="T56" fmla="*/ 59 w 59"/>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9" h="41">
                  <a:moveTo>
                    <a:pt x="59" y="11"/>
                  </a:moveTo>
                  <a:lnTo>
                    <a:pt x="59" y="11"/>
                  </a:lnTo>
                  <a:lnTo>
                    <a:pt x="59" y="23"/>
                  </a:lnTo>
                  <a:lnTo>
                    <a:pt x="53" y="29"/>
                  </a:lnTo>
                  <a:lnTo>
                    <a:pt x="35" y="41"/>
                  </a:lnTo>
                  <a:lnTo>
                    <a:pt x="12" y="41"/>
                  </a:lnTo>
                  <a:lnTo>
                    <a:pt x="6" y="41"/>
                  </a:lnTo>
                  <a:lnTo>
                    <a:pt x="0" y="29"/>
                  </a:lnTo>
                  <a:lnTo>
                    <a:pt x="0" y="23"/>
                  </a:lnTo>
                  <a:lnTo>
                    <a:pt x="0" y="17"/>
                  </a:lnTo>
                  <a:lnTo>
                    <a:pt x="24" y="5"/>
                  </a:lnTo>
                  <a:lnTo>
                    <a:pt x="47" y="0"/>
                  </a:lnTo>
                  <a:lnTo>
                    <a:pt x="53" y="5"/>
                  </a:lnTo>
                  <a:lnTo>
                    <a:pt x="59" y="11"/>
                  </a:lnTo>
                  <a:close/>
                </a:path>
              </a:pathLst>
            </a:custGeom>
            <a:solidFill>
              <a:srgbClr val="FFFFFF"/>
            </a:solidFill>
            <a:ln w="9525">
              <a:noFill/>
              <a:round/>
              <a:headEnd/>
              <a:tailEnd/>
            </a:ln>
          </p:spPr>
          <p:txBody>
            <a:bodyPr/>
            <a:lstStyle/>
            <a:p>
              <a:endParaRPr lang="en-US" dirty="0"/>
            </a:p>
          </p:txBody>
        </p:sp>
        <p:sp>
          <p:nvSpPr>
            <p:cNvPr id="692" name="Freeform 426"/>
            <p:cNvSpPr>
              <a:spLocks/>
            </p:cNvSpPr>
            <p:nvPr/>
          </p:nvSpPr>
          <p:spPr bwMode="auto">
            <a:xfrm>
              <a:off x="3586" y="2665"/>
              <a:ext cx="53" cy="41"/>
            </a:xfrm>
            <a:custGeom>
              <a:avLst/>
              <a:gdLst>
                <a:gd name="T0" fmla="*/ 53 w 53"/>
                <a:gd name="T1" fmla="*/ 12 h 41"/>
                <a:gd name="T2" fmla="*/ 53 w 53"/>
                <a:gd name="T3" fmla="*/ 12 h 41"/>
                <a:gd name="T4" fmla="*/ 53 w 53"/>
                <a:gd name="T5" fmla="*/ 18 h 41"/>
                <a:gd name="T6" fmla="*/ 53 w 53"/>
                <a:gd name="T7" fmla="*/ 24 h 41"/>
                <a:gd name="T8" fmla="*/ 29 w 53"/>
                <a:gd name="T9" fmla="*/ 35 h 41"/>
                <a:gd name="T10" fmla="*/ 29 w 53"/>
                <a:gd name="T11" fmla="*/ 35 h 41"/>
                <a:gd name="T12" fmla="*/ 12 w 53"/>
                <a:gd name="T13" fmla="*/ 41 h 41"/>
                <a:gd name="T14" fmla="*/ 0 w 53"/>
                <a:gd name="T15" fmla="*/ 35 h 41"/>
                <a:gd name="T16" fmla="*/ 0 w 53"/>
                <a:gd name="T17" fmla="*/ 29 h 41"/>
                <a:gd name="T18" fmla="*/ 0 w 53"/>
                <a:gd name="T19" fmla="*/ 29 h 41"/>
                <a:gd name="T20" fmla="*/ 0 w 53"/>
                <a:gd name="T21" fmla="*/ 18 h 41"/>
                <a:gd name="T22" fmla="*/ 0 w 53"/>
                <a:gd name="T23" fmla="*/ 12 h 41"/>
                <a:gd name="T24" fmla="*/ 18 w 53"/>
                <a:gd name="T25" fmla="*/ 0 h 41"/>
                <a:gd name="T26" fmla="*/ 18 w 53"/>
                <a:gd name="T27" fmla="*/ 0 h 41"/>
                <a:gd name="T28" fmla="*/ 41 w 53"/>
                <a:gd name="T29" fmla="*/ 0 h 41"/>
                <a:gd name="T30" fmla="*/ 53 w 53"/>
                <a:gd name="T31" fmla="*/ 6 h 41"/>
                <a:gd name="T32" fmla="*/ 53 w 53"/>
                <a:gd name="T33" fmla="*/ 12 h 41"/>
                <a:gd name="T34" fmla="*/ 53 w 53"/>
                <a:gd name="T35" fmla="*/ 12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41"/>
                <a:gd name="T56" fmla="*/ 53 w 53"/>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41">
                  <a:moveTo>
                    <a:pt x="53" y="12"/>
                  </a:moveTo>
                  <a:lnTo>
                    <a:pt x="53" y="12"/>
                  </a:lnTo>
                  <a:lnTo>
                    <a:pt x="53" y="18"/>
                  </a:lnTo>
                  <a:lnTo>
                    <a:pt x="53" y="24"/>
                  </a:lnTo>
                  <a:lnTo>
                    <a:pt x="29" y="35"/>
                  </a:lnTo>
                  <a:lnTo>
                    <a:pt x="12" y="41"/>
                  </a:lnTo>
                  <a:lnTo>
                    <a:pt x="0" y="35"/>
                  </a:lnTo>
                  <a:lnTo>
                    <a:pt x="0" y="29"/>
                  </a:lnTo>
                  <a:lnTo>
                    <a:pt x="0" y="18"/>
                  </a:lnTo>
                  <a:lnTo>
                    <a:pt x="0" y="12"/>
                  </a:lnTo>
                  <a:lnTo>
                    <a:pt x="18" y="0"/>
                  </a:lnTo>
                  <a:lnTo>
                    <a:pt x="41" y="0"/>
                  </a:lnTo>
                  <a:lnTo>
                    <a:pt x="53" y="6"/>
                  </a:lnTo>
                  <a:lnTo>
                    <a:pt x="53" y="12"/>
                  </a:lnTo>
                  <a:close/>
                </a:path>
              </a:pathLst>
            </a:custGeom>
            <a:solidFill>
              <a:srgbClr val="FFFFFF"/>
            </a:solidFill>
            <a:ln w="9525">
              <a:noFill/>
              <a:round/>
              <a:headEnd/>
              <a:tailEnd/>
            </a:ln>
          </p:spPr>
          <p:txBody>
            <a:bodyPr/>
            <a:lstStyle/>
            <a:p>
              <a:endParaRPr lang="en-US" dirty="0"/>
            </a:p>
          </p:txBody>
        </p:sp>
        <p:sp>
          <p:nvSpPr>
            <p:cNvPr id="693" name="Freeform 427"/>
            <p:cNvSpPr>
              <a:spLocks/>
            </p:cNvSpPr>
            <p:nvPr/>
          </p:nvSpPr>
          <p:spPr bwMode="auto">
            <a:xfrm>
              <a:off x="3615" y="2338"/>
              <a:ext cx="36" cy="23"/>
            </a:xfrm>
            <a:custGeom>
              <a:avLst/>
              <a:gdLst>
                <a:gd name="T0" fmla="*/ 36 w 36"/>
                <a:gd name="T1" fmla="*/ 6 h 23"/>
                <a:gd name="T2" fmla="*/ 36 w 36"/>
                <a:gd name="T3" fmla="*/ 6 h 23"/>
                <a:gd name="T4" fmla="*/ 30 w 36"/>
                <a:gd name="T5" fmla="*/ 18 h 23"/>
                <a:gd name="T6" fmla="*/ 18 w 36"/>
                <a:gd name="T7" fmla="*/ 23 h 23"/>
                <a:gd name="T8" fmla="*/ 18 w 36"/>
                <a:gd name="T9" fmla="*/ 23 h 23"/>
                <a:gd name="T10" fmla="*/ 6 w 36"/>
                <a:gd name="T11" fmla="*/ 23 h 23"/>
                <a:gd name="T12" fmla="*/ 0 w 36"/>
                <a:gd name="T13" fmla="*/ 18 h 23"/>
                <a:gd name="T14" fmla="*/ 0 w 36"/>
                <a:gd name="T15" fmla="*/ 18 h 23"/>
                <a:gd name="T16" fmla="*/ 0 w 36"/>
                <a:gd name="T17" fmla="*/ 6 h 23"/>
                <a:gd name="T18" fmla="*/ 12 w 36"/>
                <a:gd name="T19" fmla="*/ 0 h 23"/>
                <a:gd name="T20" fmla="*/ 12 w 36"/>
                <a:gd name="T21" fmla="*/ 0 h 23"/>
                <a:gd name="T22" fmla="*/ 24 w 36"/>
                <a:gd name="T23" fmla="*/ 0 h 23"/>
                <a:gd name="T24" fmla="*/ 36 w 36"/>
                <a:gd name="T25" fmla="*/ 6 h 23"/>
                <a:gd name="T26" fmla="*/ 36 w 36"/>
                <a:gd name="T27" fmla="*/ 6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
                <a:gd name="T43" fmla="*/ 0 h 23"/>
                <a:gd name="T44" fmla="*/ 36 w 36"/>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 h="23">
                  <a:moveTo>
                    <a:pt x="36" y="6"/>
                  </a:moveTo>
                  <a:lnTo>
                    <a:pt x="36" y="6"/>
                  </a:lnTo>
                  <a:lnTo>
                    <a:pt x="30" y="18"/>
                  </a:lnTo>
                  <a:lnTo>
                    <a:pt x="18" y="23"/>
                  </a:lnTo>
                  <a:lnTo>
                    <a:pt x="6" y="23"/>
                  </a:lnTo>
                  <a:lnTo>
                    <a:pt x="0" y="18"/>
                  </a:lnTo>
                  <a:lnTo>
                    <a:pt x="0" y="6"/>
                  </a:lnTo>
                  <a:lnTo>
                    <a:pt x="12" y="0"/>
                  </a:lnTo>
                  <a:lnTo>
                    <a:pt x="24" y="0"/>
                  </a:lnTo>
                  <a:lnTo>
                    <a:pt x="36" y="6"/>
                  </a:lnTo>
                  <a:close/>
                </a:path>
              </a:pathLst>
            </a:custGeom>
            <a:solidFill>
              <a:srgbClr val="FFFFFF"/>
            </a:solidFill>
            <a:ln w="9525">
              <a:noFill/>
              <a:round/>
              <a:headEnd/>
              <a:tailEnd/>
            </a:ln>
          </p:spPr>
          <p:txBody>
            <a:bodyPr/>
            <a:lstStyle/>
            <a:p>
              <a:endParaRPr lang="en-US" dirty="0"/>
            </a:p>
          </p:txBody>
        </p:sp>
        <p:sp>
          <p:nvSpPr>
            <p:cNvPr id="694" name="Freeform 428"/>
            <p:cNvSpPr>
              <a:spLocks/>
            </p:cNvSpPr>
            <p:nvPr/>
          </p:nvSpPr>
          <p:spPr bwMode="auto">
            <a:xfrm>
              <a:off x="3621" y="2297"/>
              <a:ext cx="30" cy="24"/>
            </a:xfrm>
            <a:custGeom>
              <a:avLst/>
              <a:gdLst>
                <a:gd name="T0" fmla="*/ 30 w 30"/>
                <a:gd name="T1" fmla="*/ 6 h 24"/>
                <a:gd name="T2" fmla="*/ 30 w 30"/>
                <a:gd name="T3" fmla="*/ 6 h 24"/>
                <a:gd name="T4" fmla="*/ 30 w 30"/>
                <a:gd name="T5" fmla="*/ 18 h 24"/>
                <a:gd name="T6" fmla="*/ 18 w 30"/>
                <a:gd name="T7" fmla="*/ 24 h 24"/>
                <a:gd name="T8" fmla="*/ 18 w 30"/>
                <a:gd name="T9" fmla="*/ 24 h 24"/>
                <a:gd name="T10" fmla="*/ 6 w 30"/>
                <a:gd name="T11" fmla="*/ 24 h 24"/>
                <a:gd name="T12" fmla="*/ 0 w 30"/>
                <a:gd name="T13" fmla="*/ 18 h 24"/>
                <a:gd name="T14" fmla="*/ 0 w 30"/>
                <a:gd name="T15" fmla="*/ 18 h 24"/>
                <a:gd name="T16" fmla="*/ 0 w 30"/>
                <a:gd name="T17" fmla="*/ 6 h 24"/>
                <a:gd name="T18" fmla="*/ 12 w 30"/>
                <a:gd name="T19" fmla="*/ 0 h 24"/>
                <a:gd name="T20" fmla="*/ 12 w 30"/>
                <a:gd name="T21" fmla="*/ 0 h 24"/>
                <a:gd name="T22" fmla="*/ 24 w 30"/>
                <a:gd name="T23" fmla="*/ 0 h 24"/>
                <a:gd name="T24" fmla="*/ 30 w 30"/>
                <a:gd name="T25" fmla="*/ 6 h 24"/>
                <a:gd name="T26" fmla="*/ 30 w 30"/>
                <a:gd name="T27" fmla="*/ 6 h 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24"/>
                <a:gd name="T44" fmla="*/ 30 w 30"/>
                <a:gd name="T45" fmla="*/ 24 h 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24">
                  <a:moveTo>
                    <a:pt x="30" y="6"/>
                  </a:moveTo>
                  <a:lnTo>
                    <a:pt x="30" y="6"/>
                  </a:lnTo>
                  <a:lnTo>
                    <a:pt x="30" y="18"/>
                  </a:lnTo>
                  <a:lnTo>
                    <a:pt x="18" y="24"/>
                  </a:lnTo>
                  <a:lnTo>
                    <a:pt x="6" y="24"/>
                  </a:lnTo>
                  <a:lnTo>
                    <a:pt x="0" y="18"/>
                  </a:lnTo>
                  <a:lnTo>
                    <a:pt x="0" y="6"/>
                  </a:lnTo>
                  <a:lnTo>
                    <a:pt x="12" y="0"/>
                  </a:lnTo>
                  <a:lnTo>
                    <a:pt x="24" y="0"/>
                  </a:lnTo>
                  <a:lnTo>
                    <a:pt x="30" y="6"/>
                  </a:lnTo>
                  <a:close/>
                </a:path>
              </a:pathLst>
            </a:custGeom>
            <a:solidFill>
              <a:srgbClr val="FFFFFF"/>
            </a:solidFill>
            <a:ln w="9525">
              <a:noFill/>
              <a:round/>
              <a:headEnd/>
              <a:tailEnd/>
            </a:ln>
          </p:spPr>
          <p:txBody>
            <a:bodyPr/>
            <a:lstStyle/>
            <a:p>
              <a:endParaRPr lang="en-US" dirty="0"/>
            </a:p>
          </p:txBody>
        </p:sp>
        <p:sp>
          <p:nvSpPr>
            <p:cNvPr id="695" name="Freeform 429"/>
            <p:cNvSpPr>
              <a:spLocks/>
            </p:cNvSpPr>
            <p:nvPr/>
          </p:nvSpPr>
          <p:spPr bwMode="auto">
            <a:xfrm>
              <a:off x="3592" y="2379"/>
              <a:ext cx="53" cy="257"/>
            </a:xfrm>
            <a:custGeom>
              <a:avLst/>
              <a:gdLst>
                <a:gd name="T0" fmla="*/ 53 w 53"/>
                <a:gd name="T1" fmla="*/ 0 h 257"/>
                <a:gd name="T2" fmla="*/ 53 w 53"/>
                <a:gd name="T3" fmla="*/ 0 h 257"/>
                <a:gd name="T4" fmla="*/ 41 w 53"/>
                <a:gd name="T5" fmla="*/ 0 h 257"/>
                <a:gd name="T6" fmla="*/ 35 w 53"/>
                <a:gd name="T7" fmla="*/ 0 h 257"/>
                <a:gd name="T8" fmla="*/ 23 w 53"/>
                <a:gd name="T9" fmla="*/ 6 h 257"/>
                <a:gd name="T10" fmla="*/ 23 w 53"/>
                <a:gd name="T11" fmla="*/ 6 h 257"/>
                <a:gd name="T12" fmla="*/ 12 w 53"/>
                <a:gd name="T13" fmla="*/ 76 h 257"/>
                <a:gd name="T14" fmla="*/ 6 w 53"/>
                <a:gd name="T15" fmla="*/ 158 h 257"/>
                <a:gd name="T16" fmla="*/ 0 w 53"/>
                <a:gd name="T17" fmla="*/ 251 h 257"/>
                <a:gd name="T18" fmla="*/ 0 w 53"/>
                <a:gd name="T19" fmla="*/ 251 h 257"/>
                <a:gd name="T20" fmla="*/ 23 w 53"/>
                <a:gd name="T21" fmla="*/ 257 h 257"/>
                <a:gd name="T22" fmla="*/ 53 w 53"/>
                <a:gd name="T23" fmla="*/ 251 h 257"/>
                <a:gd name="T24" fmla="*/ 53 w 53"/>
                <a:gd name="T25" fmla="*/ 251 h 257"/>
                <a:gd name="T26" fmla="*/ 47 w 53"/>
                <a:gd name="T27" fmla="*/ 175 h 257"/>
                <a:gd name="T28" fmla="*/ 41 w 53"/>
                <a:gd name="T29" fmla="*/ 93 h 257"/>
                <a:gd name="T30" fmla="*/ 53 w 53"/>
                <a:gd name="T31" fmla="*/ 0 h 257"/>
                <a:gd name="T32" fmla="*/ 53 w 53"/>
                <a:gd name="T33" fmla="*/ 0 h 2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257"/>
                <a:gd name="T53" fmla="*/ 53 w 53"/>
                <a:gd name="T54" fmla="*/ 257 h 2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257">
                  <a:moveTo>
                    <a:pt x="53" y="0"/>
                  </a:moveTo>
                  <a:lnTo>
                    <a:pt x="53" y="0"/>
                  </a:lnTo>
                  <a:lnTo>
                    <a:pt x="41" y="0"/>
                  </a:lnTo>
                  <a:lnTo>
                    <a:pt x="35" y="0"/>
                  </a:lnTo>
                  <a:lnTo>
                    <a:pt x="23" y="6"/>
                  </a:lnTo>
                  <a:lnTo>
                    <a:pt x="12" y="76"/>
                  </a:lnTo>
                  <a:lnTo>
                    <a:pt x="6" y="158"/>
                  </a:lnTo>
                  <a:lnTo>
                    <a:pt x="0" y="251"/>
                  </a:lnTo>
                  <a:lnTo>
                    <a:pt x="23" y="257"/>
                  </a:lnTo>
                  <a:lnTo>
                    <a:pt x="53" y="251"/>
                  </a:lnTo>
                  <a:lnTo>
                    <a:pt x="47" y="175"/>
                  </a:lnTo>
                  <a:lnTo>
                    <a:pt x="41" y="93"/>
                  </a:lnTo>
                  <a:lnTo>
                    <a:pt x="53" y="0"/>
                  </a:lnTo>
                  <a:close/>
                </a:path>
              </a:pathLst>
            </a:custGeom>
            <a:solidFill>
              <a:srgbClr val="FFFFFF"/>
            </a:solidFill>
            <a:ln w="9525">
              <a:noFill/>
              <a:round/>
              <a:headEnd/>
              <a:tailEnd/>
            </a:ln>
          </p:spPr>
          <p:txBody>
            <a:bodyPr/>
            <a:lstStyle/>
            <a:p>
              <a:endParaRPr lang="en-US" dirty="0"/>
            </a:p>
          </p:txBody>
        </p:sp>
        <p:sp>
          <p:nvSpPr>
            <p:cNvPr id="696" name="Freeform 695"/>
            <p:cNvSpPr>
              <a:spLocks/>
            </p:cNvSpPr>
            <p:nvPr/>
          </p:nvSpPr>
          <p:spPr bwMode="auto">
            <a:xfrm>
              <a:off x="3731" y="2296"/>
              <a:ext cx="573" cy="176"/>
            </a:xfrm>
            <a:custGeom>
              <a:avLst/>
              <a:gdLst/>
              <a:ahLst/>
              <a:cxnLst>
                <a:cxn ang="0">
                  <a:pos x="397" y="0"/>
                </a:cxn>
                <a:cxn ang="0">
                  <a:pos x="397" y="0"/>
                </a:cxn>
                <a:cxn ang="0">
                  <a:pos x="357" y="0"/>
                </a:cxn>
                <a:cxn ang="0">
                  <a:pos x="251" y="0"/>
                </a:cxn>
                <a:cxn ang="0">
                  <a:pos x="193" y="0"/>
                </a:cxn>
                <a:cxn ang="0">
                  <a:pos x="129" y="6"/>
                </a:cxn>
                <a:cxn ang="0">
                  <a:pos x="70" y="18"/>
                </a:cxn>
                <a:cxn ang="0">
                  <a:pos x="24" y="35"/>
                </a:cxn>
                <a:cxn ang="0">
                  <a:pos x="24" y="35"/>
                </a:cxn>
                <a:cxn ang="0">
                  <a:pos x="18" y="41"/>
                </a:cxn>
                <a:cxn ang="0">
                  <a:pos x="6" y="70"/>
                </a:cxn>
                <a:cxn ang="0">
                  <a:pos x="0" y="111"/>
                </a:cxn>
                <a:cxn ang="0">
                  <a:pos x="0" y="135"/>
                </a:cxn>
                <a:cxn ang="0">
                  <a:pos x="6" y="158"/>
                </a:cxn>
                <a:cxn ang="0">
                  <a:pos x="6" y="158"/>
                </a:cxn>
                <a:cxn ang="0">
                  <a:pos x="65" y="164"/>
                </a:cxn>
                <a:cxn ang="0">
                  <a:pos x="135" y="170"/>
                </a:cxn>
                <a:cxn ang="0">
                  <a:pos x="216" y="175"/>
                </a:cxn>
                <a:cxn ang="0">
                  <a:pos x="310" y="170"/>
                </a:cxn>
                <a:cxn ang="0">
                  <a:pos x="403" y="152"/>
                </a:cxn>
                <a:cxn ang="0">
                  <a:pos x="450" y="135"/>
                </a:cxn>
                <a:cxn ang="0">
                  <a:pos x="491" y="117"/>
                </a:cxn>
                <a:cxn ang="0">
                  <a:pos x="532" y="94"/>
                </a:cxn>
                <a:cxn ang="0">
                  <a:pos x="573" y="70"/>
                </a:cxn>
                <a:cxn ang="0">
                  <a:pos x="397" y="0"/>
                </a:cxn>
              </a:cxnLst>
              <a:rect l="0" t="0" r="r" b="b"/>
              <a:pathLst>
                <a:path w="573" h="175">
                  <a:moveTo>
                    <a:pt x="397" y="0"/>
                  </a:moveTo>
                  <a:lnTo>
                    <a:pt x="397" y="0"/>
                  </a:lnTo>
                  <a:lnTo>
                    <a:pt x="357" y="0"/>
                  </a:lnTo>
                  <a:lnTo>
                    <a:pt x="251" y="0"/>
                  </a:lnTo>
                  <a:lnTo>
                    <a:pt x="193" y="0"/>
                  </a:lnTo>
                  <a:lnTo>
                    <a:pt x="129" y="6"/>
                  </a:lnTo>
                  <a:lnTo>
                    <a:pt x="70" y="18"/>
                  </a:lnTo>
                  <a:lnTo>
                    <a:pt x="24" y="35"/>
                  </a:lnTo>
                  <a:lnTo>
                    <a:pt x="24" y="35"/>
                  </a:lnTo>
                  <a:lnTo>
                    <a:pt x="18" y="41"/>
                  </a:lnTo>
                  <a:lnTo>
                    <a:pt x="6" y="70"/>
                  </a:lnTo>
                  <a:lnTo>
                    <a:pt x="0" y="111"/>
                  </a:lnTo>
                  <a:lnTo>
                    <a:pt x="0" y="135"/>
                  </a:lnTo>
                  <a:lnTo>
                    <a:pt x="6" y="158"/>
                  </a:lnTo>
                  <a:lnTo>
                    <a:pt x="6" y="158"/>
                  </a:lnTo>
                  <a:lnTo>
                    <a:pt x="65" y="164"/>
                  </a:lnTo>
                  <a:lnTo>
                    <a:pt x="135" y="170"/>
                  </a:lnTo>
                  <a:lnTo>
                    <a:pt x="216" y="175"/>
                  </a:lnTo>
                  <a:lnTo>
                    <a:pt x="310" y="170"/>
                  </a:lnTo>
                  <a:lnTo>
                    <a:pt x="403" y="152"/>
                  </a:lnTo>
                  <a:lnTo>
                    <a:pt x="450" y="135"/>
                  </a:lnTo>
                  <a:lnTo>
                    <a:pt x="491" y="117"/>
                  </a:lnTo>
                  <a:lnTo>
                    <a:pt x="532" y="94"/>
                  </a:lnTo>
                  <a:lnTo>
                    <a:pt x="573" y="70"/>
                  </a:lnTo>
                  <a:lnTo>
                    <a:pt x="397" y="0"/>
                  </a:lnTo>
                  <a:close/>
                </a:path>
              </a:pathLst>
            </a:custGeom>
            <a:solidFill>
              <a:schemeClr val="accent1">
                <a:lumMod val="20000"/>
                <a:lumOff val="8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697" name="Freeform 431"/>
            <p:cNvSpPr>
              <a:spLocks/>
            </p:cNvSpPr>
            <p:nvPr/>
          </p:nvSpPr>
          <p:spPr bwMode="auto">
            <a:xfrm>
              <a:off x="3504" y="2268"/>
              <a:ext cx="275" cy="216"/>
            </a:xfrm>
            <a:custGeom>
              <a:avLst/>
              <a:gdLst>
                <a:gd name="T0" fmla="*/ 263 w 275"/>
                <a:gd name="T1" fmla="*/ 216 h 216"/>
                <a:gd name="T2" fmla="*/ 263 w 275"/>
                <a:gd name="T3" fmla="*/ 216 h 216"/>
                <a:gd name="T4" fmla="*/ 222 w 275"/>
                <a:gd name="T5" fmla="*/ 216 h 216"/>
                <a:gd name="T6" fmla="*/ 182 w 275"/>
                <a:gd name="T7" fmla="*/ 216 h 216"/>
                <a:gd name="T8" fmla="*/ 129 w 275"/>
                <a:gd name="T9" fmla="*/ 210 h 216"/>
                <a:gd name="T10" fmla="*/ 82 w 275"/>
                <a:gd name="T11" fmla="*/ 199 h 216"/>
                <a:gd name="T12" fmla="*/ 41 w 275"/>
                <a:gd name="T13" fmla="*/ 181 h 216"/>
                <a:gd name="T14" fmla="*/ 24 w 275"/>
                <a:gd name="T15" fmla="*/ 169 h 216"/>
                <a:gd name="T16" fmla="*/ 12 w 275"/>
                <a:gd name="T17" fmla="*/ 152 h 216"/>
                <a:gd name="T18" fmla="*/ 0 w 275"/>
                <a:gd name="T19" fmla="*/ 129 h 216"/>
                <a:gd name="T20" fmla="*/ 0 w 275"/>
                <a:gd name="T21" fmla="*/ 105 h 216"/>
                <a:gd name="T22" fmla="*/ 0 w 275"/>
                <a:gd name="T23" fmla="*/ 105 h 216"/>
                <a:gd name="T24" fmla="*/ 0 w 275"/>
                <a:gd name="T25" fmla="*/ 82 h 216"/>
                <a:gd name="T26" fmla="*/ 12 w 275"/>
                <a:gd name="T27" fmla="*/ 64 h 216"/>
                <a:gd name="T28" fmla="*/ 18 w 275"/>
                <a:gd name="T29" fmla="*/ 47 h 216"/>
                <a:gd name="T30" fmla="*/ 30 w 275"/>
                <a:gd name="T31" fmla="*/ 29 h 216"/>
                <a:gd name="T32" fmla="*/ 47 w 275"/>
                <a:gd name="T33" fmla="*/ 18 h 216"/>
                <a:gd name="T34" fmla="*/ 65 w 275"/>
                <a:gd name="T35" fmla="*/ 12 h 216"/>
                <a:gd name="T36" fmla="*/ 106 w 275"/>
                <a:gd name="T37" fmla="*/ 0 h 216"/>
                <a:gd name="T38" fmla="*/ 152 w 275"/>
                <a:gd name="T39" fmla="*/ 0 h 216"/>
                <a:gd name="T40" fmla="*/ 199 w 275"/>
                <a:gd name="T41" fmla="*/ 12 h 216"/>
                <a:gd name="T42" fmla="*/ 240 w 275"/>
                <a:gd name="T43" fmla="*/ 29 h 216"/>
                <a:gd name="T44" fmla="*/ 275 w 275"/>
                <a:gd name="T45" fmla="*/ 58 h 216"/>
                <a:gd name="T46" fmla="*/ 275 w 275"/>
                <a:gd name="T47" fmla="*/ 58 h 216"/>
                <a:gd name="T48" fmla="*/ 263 w 275"/>
                <a:gd name="T49" fmla="*/ 70 h 216"/>
                <a:gd name="T50" fmla="*/ 252 w 275"/>
                <a:gd name="T51" fmla="*/ 93 h 216"/>
                <a:gd name="T52" fmla="*/ 246 w 275"/>
                <a:gd name="T53" fmla="*/ 129 h 216"/>
                <a:gd name="T54" fmla="*/ 246 w 275"/>
                <a:gd name="T55" fmla="*/ 129 h 216"/>
                <a:gd name="T56" fmla="*/ 246 w 275"/>
                <a:gd name="T57" fmla="*/ 152 h 216"/>
                <a:gd name="T58" fmla="*/ 252 w 275"/>
                <a:gd name="T59" fmla="*/ 181 h 216"/>
                <a:gd name="T60" fmla="*/ 263 w 275"/>
                <a:gd name="T61" fmla="*/ 216 h 216"/>
                <a:gd name="T62" fmla="*/ 263 w 275"/>
                <a:gd name="T63" fmla="*/ 216 h 2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216"/>
                <a:gd name="T98" fmla="*/ 275 w 275"/>
                <a:gd name="T99" fmla="*/ 216 h 2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216">
                  <a:moveTo>
                    <a:pt x="263" y="216"/>
                  </a:moveTo>
                  <a:lnTo>
                    <a:pt x="263" y="216"/>
                  </a:lnTo>
                  <a:lnTo>
                    <a:pt x="222" y="216"/>
                  </a:lnTo>
                  <a:lnTo>
                    <a:pt x="182" y="216"/>
                  </a:lnTo>
                  <a:lnTo>
                    <a:pt x="129" y="210"/>
                  </a:lnTo>
                  <a:lnTo>
                    <a:pt x="82" y="199"/>
                  </a:lnTo>
                  <a:lnTo>
                    <a:pt x="41" y="181"/>
                  </a:lnTo>
                  <a:lnTo>
                    <a:pt x="24" y="169"/>
                  </a:lnTo>
                  <a:lnTo>
                    <a:pt x="12" y="152"/>
                  </a:lnTo>
                  <a:lnTo>
                    <a:pt x="0" y="129"/>
                  </a:lnTo>
                  <a:lnTo>
                    <a:pt x="0" y="105"/>
                  </a:lnTo>
                  <a:lnTo>
                    <a:pt x="0" y="82"/>
                  </a:lnTo>
                  <a:lnTo>
                    <a:pt x="12" y="64"/>
                  </a:lnTo>
                  <a:lnTo>
                    <a:pt x="18" y="47"/>
                  </a:lnTo>
                  <a:lnTo>
                    <a:pt x="30" y="29"/>
                  </a:lnTo>
                  <a:lnTo>
                    <a:pt x="47" y="18"/>
                  </a:lnTo>
                  <a:lnTo>
                    <a:pt x="65" y="12"/>
                  </a:lnTo>
                  <a:lnTo>
                    <a:pt x="106" y="0"/>
                  </a:lnTo>
                  <a:lnTo>
                    <a:pt x="152" y="0"/>
                  </a:lnTo>
                  <a:lnTo>
                    <a:pt x="199" y="12"/>
                  </a:lnTo>
                  <a:lnTo>
                    <a:pt x="240" y="29"/>
                  </a:lnTo>
                  <a:lnTo>
                    <a:pt x="275" y="58"/>
                  </a:lnTo>
                  <a:lnTo>
                    <a:pt x="263" y="70"/>
                  </a:lnTo>
                  <a:lnTo>
                    <a:pt x="252" y="93"/>
                  </a:lnTo>
                  <a:lnTo>
                    <a:pt x="246" y="129"/>
                  </a:lnTo>
                  <a:lnTo>
                    <a:pt x="246" y="152"/>
                  </a:lnTo>
                  <a:lnTo>
                    <a:pt x="252" y="181"/>
                  </a:lnTo>
                  <a:lnTo>
                    <a:pt x="263" y="216"/>
                  </a:lnTo>
                  <a:close/>
                </a:path>
              </a:pathLst>
            </a:custGeom>
            <a:solidFill>
              <a:srgbClr val="000000"/>
            </a:solidFill>
            <a:ln w="9525">
              <a:noFill/>
              <a:round/>
              <a:headEnd/>
              <a:tailEnd/>
            </a:ln>
          </p:spPr>
          <p:txBody>
            <a:bodyPr/>
            <a:lstStyle/>
            <a:p>
              <a:endParaRPr lang="en-US" dirty="0"/>
            </a:p>
          </p:txBody>
        </p:sp>
        <p:sp>
          <p:nvSpPr>
            <p:cNvPr id="698" name="Freeform 432"/>
            <p:cNvSpPr>
              <a:spLocks/>
            </p:cNvSpPr>
            <p:nvPr/>
          </p:nvSpPr>
          <p:spPr bwMode="auto">
            <a:xfrm>
              <a:off x="3557" y="2309"/>
              <a:ext cx="169" cy="134"/>
            </a:xfrm>
            <a:custGeom>
              <a:avLst/>
              <a:gdLst>
                <a:gd name="T0" fmla="*/ 158 w 169"/>
                <a:gd name="T1" fmla="*/ 134 h 134"/>
                <a:gd name="T2" fmla="*/ 158 w 169"/>
                <a:gd name="T3" fmla="*/ 134 h 134"/>
                <a:gd name="T4" fmla="*/ 134 w 169"/>
                <a:gd name="T5" fmla="*/ 134 h 134"/>
                <a:gd name="T6" fmla="*/ 82 w 169"/>
                <a:gd name="T7" fmla="*/ 134 h 134"/>
                <a:gd name="T8" fmla="*/ 53 w 169"/>
                <a:gd name="T9" fmla="*/ 128 h 134"/>
                <a:gd name="T10" fmla="*/ 23 w 169"/>
                <a:gd name="T11" fmla="*/ 117 h 134"/>
                <a:gd name="T12" fmla="*/ 6 w 169"/>
                <a:gd name="T13" fmla="*/ 99 h 134"/>
                <a:gd name="T14" fmla="*/ 6 w 169"/>
                <a:gd name="T15" fmla="*/ 82 h 134"/>
                <a:gd name="T16" fmla="*/ 0 w 169"/>
                <a:gd name="T17" fmla="*/ 70 h 134"/>
                <a:gd name="T18" fmla="*/ 0 w 169"/>
                <a:gd name="T19" fmla="*/ 70 h 134"/>
                <a:gd name="T20" fmla="*/ 6 w 169"/>
                <a:gd name="T21" fmla="*/ 41 h 134"/>
                <a:gd name="T22" fmla="*/ 23 w 169"/>
                <a:gd name="T23" fmla="*/ 23 h 134"/>
                <a:gd name="T24" fmla="*/ 41 w 169"/>
                <a:gd name="T25" fmla="*/ 6 h 134"/>
                <a:gd name="T26" fmla="*/ 70 w 169"/>
                <a:gd name="T27" fmla="*/ 0 h 134"/>
                <a:gd name="T28" fmla="*/ 94 w 169"/>
                <a:gd name="T29" fmla="*/ 0 h 134"/>
                <a:gd name="T30" fmla="*/ 123 w 169"/>
                <a:gd name="T31" fmla="*/ 6 h 134"/>
                <a:gd name="T32" fmla="*/ 152 w 169"/>
                <a:gd name="T33" fmla="*/ 17 h 134"/>
                <a:gd name="T34" fmla="*/ 169 w 169"/>
                <a:gd name="T35" fmla="*/ 35 h 134"/>
                <a:gd name="T36" fmla="*/ 169 w 169"/>
                <a:gd name="T37" fmla="*/ 35 h 134"/>
                <a:gd name="T38" fmla="*/ 164 w 169"/>
                <a:gd name="T39" fmla="*/ 52 h 134"/>
                <a:gd name="T40" fmla="*/ 152 w 169"/>
                <a:gd name="T41" fmla="*/ 82 h 134"/>
                <a:gd name="T42" fmla="*/ 152 w 169"/>
                <a:gd name="T43" fmla="*/ 82 h 134"/>
                <a:gd name="T44" fmla="*/ 152 w 169"/>
                <a:gd name="T45" fmla="*/ 99 h 134"/>
                <a:gd name="T46" fmla="*/ 152 w 169"/>
                <a:gd name="T47" fmla="*/ 117 h 134"/>
                <a:gd name="T48" fmla="*/ 158 w 169"/>
                <a:gd name="T49" fmla="*/ 134 h 134"/>
                <a:gd name="T50" fmla="*/ 158 w 169"/>
                <a:gd name="T51" fmla="*/ 134 h 1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9"/>
                <a:gd name="T79" fmla="*/ 0 h 134"/>
                <a:gd name="T80" fmla="*/ 169 w 169"/>
                <a:gd name="T81" fmla="*/ 134 h 1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9" h="134">
                  <a:moveTo>
                    <a:pt x="158" y="134"/>
                  </a:moveTo>
                  <a:lnTo>
                    <a:pt x="158" y="134"/>
                  </a:lnTo>
                  <a:lnTo>
                    <a:pt x="134" y="134"/>
                  </a:lnTo>
                  <a:lnTo>
                    <a:pt x="82" y="134"/>
                  </a:lnTo>
                  <a:lnTo>
                    <a:pt x="53" y="128"/>
                  </a:lnTo>
                  <a:lnTo>
                    <a:pt x="23" y="117"/>
                  </a:lnTo>
                  <a:lnTo>
                    <a:pt x="6" y="99"/>
                  </a:lnTo>
                  <a:lnTo>
                    <a:pt x="6" y="82"/>
                  </a:lnTo>
                  <a:lnTo>
                    <a:pt x="0" y="70"/>
                  </a:lnTo>
                  <a:lnTo>
                    <a:pt x="6" y="41"/>
                  </a:lnTo>
                  <a:lnTo>
                    <a:pt x="23" y="23"/>
                  </a:lnTo>
                  <a:lnTo>
                    <a:pt x="41" y="6"/>
                  </a:lnTo>
                  <a:lnTo>
                    <a:pt x="70" y="0"/>
                  </a:lnTo>
                  <a:lnTo>
                    <a:pt x="94" y="0"/>
                  </a:lnTo>
                  <a:lnTo>
                    <a:pt x="123" y="6"/>
                  </a:lnTo>
                  <a:lnTo>
                    <a:pt x="152" y="17"/>
                  </a:lnTo>
                  <a:lnTo>
                    <a:pt x="169" y="35"/>
                  </a:lnTo>
                  <a:lnTo>
                    <a:pt x="164" y="52"/>
                  </a:lnTo>
                  <a:lnTo>
                    <a:pt x="152" y="82"/>
                  </a:lnTo>
                  <a:lnTo>
                    <a:pt x="152" y="99"/>
                  </a:lnTo>
                  <a:lnTo>
                    <a:pt x="152" y="117"/>
                  </a:lnTo>
                  <a:lnTo>
                    <a:pt x="158" y="134"/>
                  </a:lnTo>
                  <a:close/>
                </a:path>
              </a:pathLst>
            </a:custGeom>
            <a:solidFill>
              <a:srgbClr val="F2E2B8"/>
            </a:solidFill>
            <a:ln w="9525">
              <a:noFill/>
              <a:round/>
              <a:headEnd/>
              <a:tailEnd/>
            </a:ln>
          </p:spPr>
          <p:txBody>
            <a:bodyPr/>
            <a:lstStyle/>
            <a:p>
              <a:endParaRPr lang="en-US" dirty="0"/>
            </a:p>
          </p:txBody>
        </p:sp>
        <p:sp>
          <p:nvSpPr>
            <p:cNvPr id="699" name="Freeform 433"/>
            <p:cNvSpPr>
              <a:spLocks/>
            </p:cNvSpPr>
            <p:nvPr/>
          </p:nvSpPr>
          <p:spPr bwMode="auto">
            <a:xfrm>
              <a:off x="3738" y="2192"/>
              <a:ext cx="421" cy="158"/>
            </a:xfrm>
            <a:custGeom>
              <a:avLst/>
              <a:gdLst>
                <a:gd name="T0" fmla="*/ 6 w 421"/>
                <a:gd name="T1" fmla="*/ 117 h 158"/>
                <a:gd name="T2" fmla="*/ 6 w 421"/>
                <a:gd name="T3" fmla="*/ 117 h 158"/>
                <a:gd name="T4" fmla="*/ 41 w 421"/>
                <a:gd name="T5" fmla="*/ 105 h 158"/>
                <a:gd name="T6" fmla="*/ 140 w 421"/>
                <a:gd name="T7" fmla="*/ 88 h 158"/>
                <a:gd name="T8" fmla="*/ 199 w 421"/>
                <a:gd name="T9" fmla="*/ 82 h 158"/>
                <a:gd name="T10" fmla="*/ 263 w 421"/>
                <a:gd name="T11" fmla="*/ 76 h 158"/>
                <a:gd name="T12" fmla="*/ 327 w 421"/>
                <a:gd name="T13" fmla="*/ 76 h 158"/>
                <a:gd name="T14" fmla="*/ 391 w 421"/>
                <a:gd name="T15" fmla="*/ 88 h 158"/>
                <a:gd name="T16" fmla="*/ 374 w 421"/>
                <a:gd name="T17" fmla="*/ 0 h 158"/>
                <a:gd name="T18" fmla="*/ 421 w 421"/>
                <a:gd name="T19" fmla="*/ 123 h 158"/>
                <a:gd name="T20" fmla="*/ 421 w 421"/>
                <a:gd name="T21" fmla="*/ 123 h 158"/>
                <a:gd name="T22" fmla="*/ 275 w 421"/>
                <a:gd name="T23" fmla="*/ 129 h 158"/>
                <a:gd name="T24" fmla="*/ 140 w 421"/>
                <a:gd name="T25" fmla="*/ 134 h 158"/>
                <a:gd name="T26" fmla="*/ 70 w 421"/>
                <a:gd name="T27" fmla="*/ 146 h 158"/>
                <a:gd name="T28" fmla="*/ 0 w 421"/>
                <a:gd name="T29" fmla="*/ 158 h 158"/>
                <a:gd name="T30" fmla="*/ 6 w 421"/>
                <a:gd name="T31" fmla="*/ 117 h 15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1"/>
                <a:gd name="T49" fmla="*/ 0 h 158"/>
                <a:gd name="T50" fmla="*/ 421 w 421"/>
                <a:gd name="T51" fmla="*/ 158 h 15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1" h="158">
                  <a:moveTo>
                    <a:pt x="6" y="117"/>
                  </a:moveTo>
                  <a:lnTo>
                    <a:pt x="6" y="117"/>
                  </a:lnTo>
                  <a:lnTo>
                    <a:pt x="41" y="105"/>
                  </a:lnTo>
                  <a:lnTo>
                    <a:pt x="140" y="88"/>
                  </a:lnTo>
                  <a:lnTo>
                    <a:pt x="199" y="82"/>
                  </a:lnTo>
                  <a:lnTo>
                    <a:pt x="263" y="76"/>
                  </a:lnTo>
                  <a:lnTo>
                    <a:pt x="327" y="76"/>
                  </a:lnTo>
                  <a:lnTo>
                    <a:pt x="391" y="88"/>
                  </a:lnTo>
                  <a:lnTo>
                    <a:pt x="374" y="0"/>
                  </a:lnTo>
                  <a:lnTo>
                    <a:pt x="421" y="123"/>
                  </a:lnTo>
                  <a:lnTo>
                    <a:pt x="275" y="129"/>
                  </a:lnTo>
                  <a:lnTo>
                    <a:pt x="140" y="134"/>
                  </a:lnTo>
                  <a:lnTo>
                    <a:pt x="70" y="146"/>
                  </a:lnTo>
                  <a:lnTo>
                    <a:pt x="0" y="158"/>
                  </a:lnTo>
                  <a:lnTo>
                    <a:pt x="6" y="117"/>
                  </a:lnTo>
                  <a:close/>
                </a:path>
              </a:pathLst>
            </a:custGeom>
            <a:solidFill>
              <a:srgbClr val="000000"/>
            </a:solidFill>
            <a:ln w="9525">
              <a:noFill/>
              <a:round/>
              <a:headEnd/>
              <a:tailEnd/>
            </a:ln>
          </p:spPr>
          <p:txBody>
            <a:bodyPr/>
            <a:lstStyle/>
            <a:p>
              <a:endParaRPr lang="en-US" dirty="0"/>
            </a:p>
          </p:txBody>
        </p:sp>
        <p:sp>
          <p:nvSpPr>
            <p:cNvPr id="700" name="Freeform 434"/>
            <p:cNvSpPr>
              <a:spLocks/>
            </p:cNvSpPr>
            <p:nvPr/>
          </p:nvSpPr>
          <p:spPr bwMode="auto">
            <a:xfrm>
              <a:off x="3715" y="2286"/>
              <a:ext cx="636" cy="216"/>
            </a:xfrm>
            <a:custGeom>
              <a:avLst/>
              <a:gdLst>
                <a:gd name="T0" fmla="*/ 0 w 636"/>
                <a:gd name="T1" fmla="*/ 186 h 216"/>
                <a:gd name="T2" fmla="*/ 0 w 636"/>
                <a:gd name="T3" fmla="*/ 186 h 216"/>
                <a:gd name="T4" fmla="*/ 58 w 636"/>
                <a:gd name="T5" fmla="*/ 198 h 216"/>
                <a:gd name="T6" fmla="*/ 122 w 636"/>
                <a:gd name="T7" fmla="*/ 210 h 216"/>
                <a:gd name="T8" fmla="*/ 204 w 636"/>
                <a:gd name="T9" fmla="*/ 216 h 216"/>
                <a:gd name="T10" fmla="*/ 298 w 636"/>
                <a:gd name="T11" fmla="*/ 216 h 216"/>
                <a:gd name="T12" fmla="*/ 350 w 636"/>
                <a:gd name="T13" fmla="*/ 210 h 216"/>
                <a:gd name="T14" fmla="*/ 403 w 636"/>
                <a:gd name="T15" fmla="*/ 204 h 216"/>
                <a:gd name="T16" fmla="*/ 455 w 636"/>
                <a:gd name="T17" fmla="*/ 186 h 216"/>
                <a:gd name="T18" fmla="*/ 514 w 636"/>
                <a:gd name="T19" fmla="*/ 169 h 216"/>
                <a:gd name="T20" fmla="*/ 566 w 636"/>
                <a:gd name="T21" fmla="*/ 146 h 216"/>
                <a:gd name="T22" fmla="*/ 619 w 636"/>
                <a:gd name="T23" fmla="*/ 111 h 216"/>
                <a:gd name="T24" fmla="*/ 636 w 636"/>
                <a:gd name="T25" fmla="*/ 0 h 216"/>
                <a:gd name="T26" fmla="*/ 590 w 636"/>
                <a:gd name="T27" fmla="*/ 81 h 216"/>
                <a:gd name="T28" fmla="*/ 590 w 636"/>
                <a:gd name="T29" fmla="*/ 81 h 216"/>
                <a:gd name="T30" fmla="*/ 555 w 636"/>
                <a:gd name="T31" fmla="*/ 99 h 216"/>
                <a:gd name="T32" fmla="*/ 514 w 636"/>
                <a:gd name="T33" fmla="*/ 116 h 216"/>
                <a:gd name="T34" fmla="*/ 450 w 636"/>
                <a:gd name="T35" fmla="*/ 140 h 216"/>
                <a:gd name="T36" fmla="*/ 374 w 636"/>
                <a:gd name="T37" fmla="*/ 157 h 216"/>
                <a:gd name="T38" fmla="*/ 274 w 636"/>
                <a:gd name="T39" fmla="*/ 163 h 216"/>
                <a:gd name="T40" fmla="*/ 152 w 636"/>
                <a:gd name="T41" fmla="*/ 163 h 216"/>
                <a:gd name="T42" fmla="*/ 87 w 636"/>
                <a:gd name="T43" fmla="*/ 163 h 216"/>
                <a:gd name="T44" fmla="*/ 11 w 636"/>
                <a:gd name="T45" fmla="*/ 151 h 216"/>
                <a:gd name="T46" fmla="*/ 0 w 636"/>
                <a:gd name="T47" fmla="*/ 186 h 2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6"/>
                <a:gd name="T73" fmla="*/ 0 h 216"/>
                <a:gd name="T74" fmla="*/ 636 w 636"/>
                <a:gd name="T75" fmla="*/ 216 h 2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6" h="216">
                  <a:moveTo>
                    <a:pt x="0" y="186"/>
                  </a:moveTo>
                  <a:lnTo>
                    <a:pt x="0" y="186"/>
                  </a:lnTo>
                  <a:lnTo>
                    <a:pt x="58" y="198"/>
                  </a:lnTo>
                  <a:lnTo>
                    <a:pt x="122" y="210"/>
                  </a:lnTo>
                  <a:lnTo>
                    <a:pt x="204" y="216"/>
                  </a:lnTo>
                  <a:lnTo>
                    <a:pt x="298" y="216"/>
                  </a:lnTo>
                  <a:lnTo>
                    <a:pt x="350" y="210"/>
                  </a:lnTo>
                  <a:lnTo>
                    <a:pt x="403" y="204"/>
                  </a:lnTo>
                  <a:lnTo>
                    <a:pt x="455" y="186"/>
                  </a:lnTo>
                  <a:lnTo>
                    <a:pt x="514" y="169"/>
                  </a:lnTo>
                  <a:lnTo>
                    <a:pt x="566" y="146"/>
                  </a:lnTo>
                  <a:lnTo>
                    <a:pt x="619" y="111"/>
                  </a:lnTo>
                  <a:lnTo>
                    <a:pt x="636" y="0"/>
                  </a:lnTo>
                  <a:lnTo>
                    <a:pt x="590" y="81"/>
                  </a:lnTo>
                  <a:lnTo>
                    <a:pt x="555" y="99"/>
                  </a:lnTo>
                  <a:lnTo>
                    <a:pt x="514" y="116"/>
                  </a:lnTo>
                  <a:lnTo>
                    <a:pt x="450" y="140"/>
                  </a:lnTo>
                  <a:lnTo>
                    <a:pt x="374" y="157"/>
                  </a:lnTo>
                  <a:lnTo>
                    <a:pt x="274" y="163"/>
                  </a:lnTo>
                  <a:lnTo>
                    <a:pt x="152" y="163"/>
                  </a:lnTo>
                  <a:lnTo>
                    <a:pt x="87" y="163"/>
                  </a:lnTo>
                  <a:lnTo>
                    <a:pt x="11" y="151"/>
                  </a:lnTo>
                  <a:lnTo>
                    <a:pt x="0" y="186"/>
                  </a:lnTo>
                  <a:close/>
                </a:path>
              </a:pathLst>
            </a:custGeom>
            <a:solidFill>
              <a:srgbClr val="000000"/>
            </a:solidFill>
            <a:ln w="9525">
              <a:noFill/>
              <a:round/>
              <a:headEnd/>
              <a:tailEnd/>
            </a:ln>
          </p:spPr>
          <p:txBody>
            <a:bodyPr/>
            <a:lstStyle/>
            <a:p>
              <a:endParaRPr lang="en-US" dirty="0"/>
            </a:p>
          </p:txBody>
        </p:sp>
        <p:sp>
          <p:nvSpPr>
            <p:cNvPr id="701" name="Freeform 435"/>
            <p:cNvSpPr>
              <a:spLocks/>
            </p:cNvSpPr>
            <p:nvPr/>
          </p:nvSpPr>
          <p:spPr bwMode="auto">
            <a:xfrm>
              <a:off x="3808" y="1877"/>
              <a:ext cx="911" cy="917"/>
            </a:xfrm>
            <a:custGeom>
              <a:avLst/>
              <a:gdLst>
                <a:gd name="T0" fmla="*/ 205 w 911"/>
                <a:gd name="T1" fmla="*/ 0 h 917"/>
                <a:gd name="T2" fmla="*/ 205 w 911"/>
                <a:gd name="T3" fmla="*/ 0 h 917"/>
                <a:gd name="T4" fmla="*/ 175 w 911"/>
                <a:gd name="T5" fmla="*/ 46 h 917"/>
                <a:gd name="T6" fmla="*/ 140 w 911"/>
                <a:gd name="T7" fmla="*/ 111 h 917"/>
                <a:gd name="T8" fmla="*/ 105 w 911"/>
                <a:gd name="T9" fmla="*/ 192 h 917"/>
                <a:gd name="T10" fmla="*/ 70 w 911"/>
                <a:gd name="T11" fmla="*/ 298 h 917"/>
                <a:gd name="T12" fmla="*/ 35 w 911"/>
                <a:gd name="T13" fmla="*/ 426 h 917"/>
                <a:gd name="T14" fmla="*/ 24 w 911"/>
                <a:gd name="T15" fmla="*/ 496 h 917"/>
                <a:gd name="T16" fmla="*/ 12 w 911"/>
                <a:gd name="T17" fmla="*/ 572 h 917"/>
                <a:gd name="T18" fmla="*/ 6 w 911"/>
                <a:gd name="T19" fmla="*/ 654 h 917"/>
                <a:gd name="T20" fmla="*/ 0 w 911"/>
                <a:gd name="T21" fmla="*/ 741 h 917"/>
                <a:gd name="T22" fmla="*/ 0 w 911"/>
                <a:gd name="T23" fmla="*/ 741 h 917"/>
                <a:gd name="T24" fmla="*/ 0 w 911"/>
                <a:gd name="T25" fmla="*/ 747 h 917"/>
                <a:gd name="T26" fmla="*/ 12 w 911"/>
                <a:gd name="T27" fmla="*/ 765 h 917"/>
                <a:gd name="T28" fmla="*/ 29 w 911"/>
                <a:gd name="T29" fmla="*/ 794 h 917"/>
                <a:gd name="T30" fmla="*/ 64 w 911"/>
                <a:gd name="T31" fmla="*/ 823 h 917"/>
                <a:gd name="T32" fmla="*/ 117 w 911"/>
                <a:gd name="T33" fmla="*/ 858 h 917"/>
                <a:gd name="T34" fmla="*/ 152 w 911"/>
                <a:gd name="T35" fmla="*/ 870 h 917"/>
                <a:gd name="T36" fmla="*/ 193 w 911"/>
                <a:gd name="T37" fmla="*/ 888 h 917"/>
                <a:gd name="T38" fmla="*/ 246 w 911"/>
                <a:gd name="T39" fmla="*/ 899 h 917"/>
                <a:gd name="T40" fmla="*/ 304 w 911"/>
                <a:gd name="T41" fmla="*/ 905 h 917"/>
                <a:gd name="T42" fmla="*/ 368 w 911"/>
                <a:gd name="T43" fmla="*/ 911 h 917"/>
                <a:gd name="T44" fmla="*/ 444 w 911"/>
                <a:gd name="T45" fmla="*/ 917 h 917"/>
                <a:gd name="T46" fmla="*/ 444 w 911"/>
                <a:gd name="T47" fmla="*/ 917 h 917"/>
                <a:gd name="T48" fmla="*/ 520 w 911"/>
                <a:gd name="T49" fmla="*/ 917 h 917"/>
                <a:gd name="T50" fmla="*/ 590 w 911"/>
                <a:gd name="T51" fmla="*/ 911 h 917"/>
                <a:gd name="T52" fmla="*/ 649 w 911"/>
                <a:gd name="T53" fmla="*/ 905 h 917"/>
                <a:gd name="T54" fmla="*/ 701 w 911"/>
                <a:gd name="T55" fmla="*/ 893 h 917"/>
                <a:gd name="T56" fmla="*/ 742 w 911"/>
                <a:gd name="T57" fmla="*/ 882 h 917"/>
                <a:gd name="T58" fmla="*/ 783 w 911"/>
                <a:gd name="T59" fmla="*/ 864 h 917"/>
                <a:gd name="T60" fmla="*/ 841 w 911"/>
                <a:gd name="T61" fmla="*/ 835 h 917"/>
                <a:gd name="T62" fmla="*/ 876 w 911"/>
                <a:gd name="T63" fmla="*/ 800 h 917"/>
                <a:gd name="T64" fmla="*/ 900 w 911"/>
                <a:gd name="T65" fmla="*/ 777 h 917"/>
                <a:gd name="T66" fmla="*/ 906 w 911"/>
                <a:gd name="T67" fmla="*/ 753 h 917"/>
                <a:gd name="T68" fmla="*/ 911 w 911"/>
                <a:gd name="T69" fmla="*/ 747 h 917"/>
                <a:gd name="T70" fmla="*/ 730 w 911"/>
                <a:gd name="T71" fmla="*/ 23 h 917"/>
                <a:gd name="T72" fmla="*/ 205 w 911"/>
                <a:gd name="T73" fmla="*/ 0 h 9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11"/>
                <a:gd name="T112" fmla="*/ 0 h 917"/>
                <a:gd name="T113" fmla="*/ 911 w 911"/>
                <a:gd name="T114" fmla="*/ 917 h 91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11" h="917">
                  <a:moveTo>
                    <a:pt x="205" y="0"/>
                  </a:moveTo>
                  <a:lnTo>
                    <a:pt x="205" y="0"/>
                  </a:lnTo>
                  <a:lnTo>
                    <a:pt x="175" y="46"/>
                  </a:lnTo>
                  <a:lnTo>
                    <a:pt x="140" y="111"/>
                  </a:lnTo>
                  <a:lnTo>
                    <a:pt x="105" y="192"/>
                  </a:lnTo>
                  <a:lnTo>
                    <a:pt x="70" y="298"/>
                  </a:lnTo>
                  <a:lnTo>
                    <a:pt x="35" y="426"/>
                  </a:lnTo>
                  <a:lnTo>
                    <a:pt x="24" y="496"/>
                  </a:lnTo>
                  <a:lnTo>
                    <a:pt x="12" y="572"/>
                  </a:lnTo>
                  <a:lnTo>
                    <a:pt x="6" y="654"/>
                  </a:lnTo>
                  <a:lnTo>
                    <a:pt x="0" y="741"/>
                  </a:lnTo>
                  <a:lnTo>
                    <a:pt x="0" y="747"/>
                  </a:lnTo>
                  <a:lnTo>
                    <a:pt x="12" y="765"/>
                  </a:lnTo>
                  <a:lnTo>
                    <a:pt x="29" y="794"/>
                  </a:lnTo>
                  <a:lnTo>
                    <a:pt x="64" y="823"/>
                  </a:lnTo>
                  <a:lnTo>
                    <a:pt x="117" y="858"/>
                  </a:lnTo>
                  <a:lnTo>
                    <a:pt x="152" y="870"/>
                  </a:lnTo>
                  <a:lnTo>
                    <a:pt x="193" y="888"/>
                  </a:lnTo>
                  <a:lnTo>
                    <a:pt x="246" y="899"/>
                  </a:lnTo>
                  <a:lnTo>
                    <a:pt x="304" y="905"/>
                  </a:lnTo>
                  <a:lnTo>
                    <a:pt x="368" y="911"/>
                  </a:lnTo>
                  <a:lnTo>
                    <a:pt x="444" y="917"/>
                  </a:lnTo>
                  <a:lnTo>
                    <a:pt x="520" y="917"/>
                  </a:lnTo>
                  <a:lnTo>
                    <a:pt x="590" y="911"/>
                  </a:lnTo>
                  <a:lnTo>
                    <a:pt x="649" y="905"/>
                  </a:lnTo>
                  <a:lnTo>
                    <a:pt x="701" y="893"/>
                  </a:lnTo>
                  <a:lnTo>
                    <a:pt x="742" y="882"/>
                  </a:lnTo>
                  <a:lnTo>
                    <a:pt x="783" y="864"/>
                  </a:lnTo>
                  <a:lnTo>
                    <a:pt x="841" y="835"/>
                  </a:lnTo>
                  <a:lnTo>
                    <a:pt x="876" y="800"/>
                  </a:lnTo>
                  <a:lnTo>
                    <a:pt x="900" y="777"/>
                  </a:lnTo>
                  <a:lnTo>
                    <a:pt x="906" y="753"/>
                  </a:lnTo>
                  <a:lnTo>
                    <a:pt x="911" y="747"/>
                  </a:lnTo>
                  <a:lnTo>
                    <a:pt x="730" y="23"/>
                  </a:lnTo>
                  <a:lnTo>
                    <a:pt x="205" y="0"/>
                  </a:lnTo>
                  <a:close/>
                </a:path>
              </a:pathLst>
            </a:custGeom>
            <a:solidFill>
              <a:srgbClr val="000000"/>
            </a:solidFill>
            <a:ln w="9525">
              <a:noFill/>
              <a:round/>
              <a:headEnd/>
              <a:tailEnd/>
            </a:ln>
          </p:spPr>
          <p:txBody>
            <a:bodyPr/>
            <a:lstStyle/>
            <a:p>
              <a:endParaRPr lang="en-US" dirty="0"/>
            </a:p>
          </p:txBody>
        </p:sp>
        <p:sp>
          <p:nvSpPr>
            <p:cNvPr id="702" name="Freeform 701"/>
            <p:cNvSpPr>
              <a:spLocks/>
            </p:cNvSpPr>
            <p:nvPr/>
          </p:nvSpPr>
          <p:spPr bwMode="auto">
            <a:xfrm>
              <a:off x="3862" y="1941"/>
              <a:ext cx="798" cy="789"/>
            </a:xfrm>
            <a:custGeom>
              <a:avLst/>
              <a:gdLst/>
              <a:ahLst/>
              <a:cxnLst>
                <a:cxn ang="0">
                  <a:pos x="181" y="0"/>
                </a:cxn>
                <a:cxn ang="0">
                  <a:pos x="181" y="0"/>
                </a:cxn>
                <a:cxn ang="0">
                  <a:pos x="157" y="41"/>
                </a:cxn>
                <a:cxn ang="0">
                  <a:pos x="128" y="93"/>
                </a:cxn>
                <a:cxn ang="0">
                  <a:pos x="93" y="163"/>
                </a:cxn>
                <a:cxn ang="0">
                  <a:pos x="64" y="257"/>
                </a:cxn>
                <a:cxn ang="0">
                  <a:pos x="35" y="368"/>
                </a:cxn>
                <a:cxn ang="0">
                  <a:pos x="11" y="496"/>
                </a:cxn>
                <a:cxn ang="0">
                  <a:pos x="6" y="566"/>
                </a:cxn>
                <a:cxn ang="0">
                  <a:pos x="0" y="648"/>
                </a:cxn>
                <a:cxn ang="0">
                  <a:pos x="0" y="648"/>
                </a:cxn>
                <a:cxn ang="0">
                  <a:pos x="11" y="666"/>
                </a:cxn>
                <a:cxn ang="0">
                  <a:pos x="29" y="689"/>
                </a:cxn>
                <a:cxn ang="0">
                  <a:pos x="58" y="713"/>
                </a:cxn>
                <a:cxn ang="0">
                  <a:pos x="105" y="742"/>
                </a:cxn>
                <a:cxn ang="0">
                  <a:pos x="175" y="765"/>
                </a:cxn>
                <a:cxn ang="0">
                  <a:pos x="268" y="783"/>
                </a:cxn>
                <a:cxn ang="0">
                  <a:pos x="391" y="788"/>
                </a:cxn>
                <a:cxn ang="0">
                  <a:pos x="391" y="788"/>
                </a:cxn>
                <a:cxn ang="0">
                  <a:pos x="520" y="783"/>
                </a:cxn>
                <a:cxn ang="0">
                  <a:pos x="619" y="771"/>
                </a:cxn>
                <a:cxn ang="0">
                  <a:pos x="689" y="748"/>
                </a:cxn>
                <a:cxn ang="0">
                  <a:pos x="742" y="724"/>
                </a:cxn>
                <a:cxn ang="0">
                  <a:pos x="771" y="695"/>
                </a:cxn>
                <a:cxn ang="0">
                  <a:pos x="788" y="672"/>
                </a:cxn>
                <a:cxn ang="0">
                  <a:pos x="800" y="648"/>
                </a:cxn>
                <a:cxn ang="0">
                  <a:pos x="636" y="0"/>
                </a:cxn>
                <a:cxn ang="0">
                  <a:pos x="181" y="0"/>
                </a:cxn>
              </a:cxnLst>
              <a:rect l="0" t="0" r="r" b="b"/>
              <a:pathLst>
                <a:path w="800" h="788">
                  <a:moveTo>
                    <a:pt x="181" y="0"/>
                  </a:moveTo>
                  <a:lnTo>
                    <a:pt x="181" y="0"/>
                  </a:lnTo>
                  <a:lnTo>
                    <a:pt x="157" y="41"/>
                  </a:lnTo>
                  <a:lnTo>
                    <a:pt x="128" y="93"/>
                  </a:lnTo>
                  <a:lnTo>
                    <a:pt x="93" y="163"/>
                  </a:lnTo>
                  <a:lnTo>
                    <a:pt x="64" y="257"/>
                  </a:lnTo>
                  <a:lnTo>
                    <a:pt x="35" y="368"/>
                  </a:lnTo>
                  <a:lnTo>
                    <a:pt x="11" y="496"/>
                  </a:lnTo>
                  <a:lnTo>
                    <a:pt x="6" y="566"/>
                  </a:lnTo>
                  <a:lnTo>
                    <a:pt x="0" y="648"/>
                  </a:lnTo>
                  <a:lnTo>
                    <a:pt x="0" y="648"/>
                  </a:lnTo>
                  <a:lnTo>
                    <a:pt x="11" y="666"/>
                  </a:lnTo>
                  <a:lnTo>
                    <a:pt x="29" y="689"/>
                  </a:lnTo>
                  <a:lnTo>
                    <a:pt x="58" y="713"/>
                  </a:lnTo>
                  <a:lnTo>
                    <a:pt x="105" y="742"/>
                  </a:lnTo>
                  <a:lnTo>
                    <a:pt x="175" y="765"/>
                  </a:lnTo>
                  <a:lnTo>
                    <a:pt x="268" y="783"/>
                  </a:lnTo>
                  <a:lnTo>
                    <a:pt x="391" y="788"/>
                  </a:lnTo>
                  <a:lnTo>
                    <a:pt x="391" y="788"/>
                  </a:lnTo>
                  <a:lnTo>
                    <a:pt x="520" y="783"/>
                  </a:lnTo>
                  <a:lnTo>
                    <a:pt x="619" y="771"/>
                  </a:lnTo>
                  <a:lnTo>
                    <a:pt x="689" y="748"/>
                  </a:lnTo>
                  <a:lnTo>
                    <a:pt x="742" y="724"/>
                  </a:lnTo>
                  <a:lnTo>
                    <a:pt x="771" y="695"/>
                  </a:lnTo>
                  <a:lnTo>
                    <a:pt x="788" y="672"/>
                  </a:lnTo>
                  <a:lnTo>
                    <a:pt x="800" y="648"/>
                  </a:lnTo>
                  <a:lnTo>
                    <a:pt x="636" y="0"/>
                  </a:lnTo>
                  <a:lnTo>
                    <a:pt x="181" y="0"/>
                  </a:lnTo>
                  <a:close/>
                </a:path>
              </a:pathLst>
            </a:custGeom>
            <a:solidFill>
              <a:schemeClr val="accent1">
                <a:lumMod val="20000"/>
                <a:lumOff val="8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703" name="Freeform 437"/>
            <p:cNvSpPr>
              <a:spLocks/>
            </p:cNvSpPr>
            <p:nvPr/>
          </p:nvSpPr>
          <p:spPr bwMode="auto">
            <a:xfrm>
              <a:off x="3966" y="1725"/>
              <a:ext cx="607" cy="286"/>
            </a:xfrm>
            <a:custGeom>
              <a:avLst/>
              <a:gdLst>
                <a:gd name="T0" fmla="*/ 537 w 607"/>
                <a:gd name="T1" fmla="*/ 0 h 286"/>
                <a:gd name="T2" fmla="*/ 537 w 607"/>
                <a:gd name="T3" fmla="*/ 0 h 286"/>
                <a:gd name="T4" fmla="*/ 549 w 607"/>
                <a:gd name="T5" fmla="*/ 17 h 286"/>
                <a:gd name="T6" fmla="*/ 578 w 607"/>
                <a:gd name="T7" fmla="*/ 64 h 286"/>
                <a:gd name="T8" fmla="*/ 590 w 607"/>
                <a:gd name="T9" fmla="*/ 93 h 286"/>
                <a:gd name="T10" fmla="*/ 602 w 607"/>
                <a:gd name="T11" fmla="*/ 122 h 286"/>
                <a:gd name="T12" fmla="*/ 607 w 607"/>
                <a:gd name="T13" fmla="*/ 152 h 286"/>
                <a:gd name="T14" fmla="*/ 602 w 607"/>
                <a:gd name="T15" fmla="*/ 175 h 286"/>
                <a:gd name="T16" fmla="*/ 602 w 607"/>
                <a:gd name="T17" fmla="*/ 175 h 286"/>
                <a:gd name="T18" fmla="*/ 584 w 607"/>
                <a:gd name="T19" fmla="*/ 204 h 286"/>
                <a:gd name="T20" fmla="*/ 566 w 607"/>
                <a:gd name="T21" fmla="*/ 222 h 286"/>
                <a:gd name="T22" fmla="*/ 537 w 607"/>
                <a:gd name="T23" fmla="*/ 239 h 286"/>
                <a:gd name="T24" fmla="*/ 508 w 607"/>
                <a:gd name="T25" fmla="*/ 257 h 286"/>
                <a:gd name="T26" fmla="*/ 473 w 607"/>
                <a:gd name="T27" fmla="*/ 268 h 286"/>
                <a:gd name="T28" fmla="*/ 438 w 607"/>
                <a:gd name="T29" fmla="*/ 274 h 286"/>
                <a:gd name="T30" fmla="*/ 356 w 607"/>
                <a:gd name="T31" fmla="*/ 286 h 286"/>
                <a:gd name="T32" fmla="*/ 274 w 607"/>
                <a:gd name="T33" fmla="*/ 286 h 286"/>
                <a:gd name="T34" fmla="*/ 199 w 607"/>
                <a:gd name="T35" fmla="*/ 280 h 286"/>
                <a:gd name="T36" fmla="*/ 140 w 607"/>
                <a:gd name="T37" fmla="*/ 268 h 286"/>
                <a:gd name="T38" fmla="*/ 93 w 607"/>
                <a:gd name="T39" fmla="*/ 263 h 286"/>
                <a:gd name="T40" fmla="*/ 93 w 607"/>
                <a:gd name="T41" fmla="*/ 263 h 286"/>
                <a:gd name="T42" fmla="*/ 64 w 607"/>
                <a:gd name="T43" fmla="*/ 245 h 286"/>
                <a:gd name="T44" fmla="*/ 35 w 607"/>
                <a:gd name="T45" fmla="*/ 222 h 286"/>
                <a:gd name="T46" fmla="*/ 12 w 607"/>
                <a:gd name="T47" fmla="*/ 193 h 286"/>
                <a:gd name="T48" fmla="*/ 0 w 607"/>
                <a:gd name="T49" fmla="*/ 157 h 286"/>
                <a:gd name="T50" fmla="*/ 0 w 607"/>
                <a:gd name="T51" fmla="*/ 140 h 286"/>
                <a:gd name="T52" fmla="*/ 0 w 607"/>
                <a:gd name="T53" fmla="*/ 117 h 286"/>
                <a:gd name="T54" fmla="*/ 6 w 607"/>
                <a:gd name="T55" fmla="*/ 99 h 286"/>
                <a:gd name="T56" fmla="*/ 17 w 607"/>
                <a:gd name="T57" fmla="*/ 82 h 286"/>
                <a:gd name="T58" fmla="*/ 29 w 607"/>
                <a:gd name="T59" fmla="*/ 58 h 286"/>
                <a:gd name="T60" fmla="*/ 52 w 607"/>
                <a:gd name="T61" fmla="*/ 41 h 286"/>
                <a:gd name="T62" fmla="*/ 76 w 607"/>
                <a:gd name="T63" fmla="*/ 23 h 286"/>
                <a:gd name="T64" fmla="*/ 105 w 607"/>
                <a:gd name="T65" fmla="*/ 6 h 286"/>
                <a:gd name="T66" fmla="*/ 537 w 607"/>
                <a:gd name="T67" fmla="*/ 0 h 28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07"/>
                <a:gd name="T103" fmla="*/ 0 h 286"/>
                <a:gd name="T104" fmla="*/ 607 w 607"/>
                <a:gd name="T105" fmla="*/ 286 h 28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07" h="286">
                  <a:moveTo>
                    <a:pt x="537" y="0"/>
                  </a:moveTo>
                  <a:lnTo>
                    <a:pt x="537" y="0"/>
                  </a:lnTo>
                  <a:lnTo>
                    <a:pt x="549" y="17"/>
                  </a:lnTo>
                  <a:lnTo>
                    <a:pt x="578" y="64"/>
                  </a:lnTo>
                  <a:lnTo>
                    <a:pt x="590" y="93"/>
                  </a:lnTo>
                  <a:lnTo>
                    <a:pt x="602" y="122"/>
                  </a:lnTo>
                  <a:lnTo>
                    <a:pt x="607" y="152"/>
                  </a:lnTo>
                  <a:lnTo>
                    <a:pt x="602" y="175"/>
                  </a:lnTo>
                  <a:lnTo>
                    <a:pt x="584" y="204"/>
                  </a:lnTo>
                  <a:lnTo>
                    <a:pt x="566" y="222"/>
                  </a:lnTo>
                  <a:lnTo>
                    <a:pt x="537" y="239"/>
                  </a:lnTo>
                  <a:lnTo>
                    <a:pt x="508" y="257"/>
                  </a:lnTo>
                  <a:lnTo>
                    <a:pt x="473" y="268"/>
                  </a:lnTo>
                  <a:lnTo>
                    <a:pt x="438" y="274"/>
                  </a:lnTo>
                  <a:lnTo>
                    <a:pt x="356" y="286"/>
                  </a:lnTo>
                  <a:lnTo>
                    <a:pt x="274" y="286"/>
                  </a:lnTo>
                  <a:lnTo>
                    <a:pt x="199" y="280"/>
                  </a:lnTo>
                  <a:lnTo>
                    <a:pt x="140" y="268"/>
                  </a:lnTo>
                  <a:lnTo>
                    <a:pt x="93" y="263"/>
                  </a:lnTo>
                  <a:lnTo>
                    <a:pt x="64" y="245"/>
                  </a:lnTo>
                  <a:lnTo>
                    <a:pt x="35" y="222"/>
                  </a:lnTo>
                  <a:lnTo>
                    <a:pt x="12" y="193"/>
                  </a:lnTo>
                  <a:lnTo>
                    <a:pt x="0" y="157"/>
                  </a:lnTo>
                  <a:lnTo>
                    <a:pt x="0" y="140"/>
                  </a:lnTo>
                  <a:lnTo>
                    <a:pt x="0" y="117"/>
                  </a:lnTo>
                  <a:lnTo>
                    <a:pt x="6" y="99"/>
                  </a:lnTo>
                  <a:lnTo>
                    <a:pt x="17" y="82"/>
                  </a:lnTo>
                  <a:lnTo>
                    <a:pt x="29" y="58"/>
                  </a:lnTo>
                  <a:lnTo>
                    <a:pt x="52" y="41"/>
                  </a:lnTo>
                  <a:lnTo>
                    <a:pt x="76" y="23"/>
                  </a:lnTo>
                  <a:lnTo>
                    <a:pt x="105" y="6"/>
                  </a:lnTo>
                  <a:lnTo>
                    <a:pt x="537" y="0"/>
                  </a:lnTo>
                  <a:close/>
                </a:path>
              </a:pathLst>
            </a:custGeom>
            <a:solidFill>
              <a:srgbClr val="000000"/>
            </a:solidFill>
            <a:ln w="9525">
              <a:noFill/>
              <a:round/>
              <a:headEnd/>
              <a:tailEnd/>
            </a:ln>
          </p:spPr>
          <p:txBody>
            <a:bodyPr/>
            <a:lstStyle/>
            <a:p>
              <a:endParaRPr lang="en-US" dirty="0"/>
            </a:p>
          </p:txBody>
        </p:sp>
        <p:sp>
          <p:nvSpPr>
            <p:cNvPr id="704" name="Freeform 438"/>
            <p:cNvSpPr>
              <a:spLocks/>
            </p:cNvSpPr>
            <p:nvPr/>
          </p:nvSpPr>
          <p:spPr bwMode="auto">
            <a:xfrm>
              <a:off x="4048" y="1766"/>
              <a:ext cx="473" cy="192"/>
            </a:xfrm>
            <a:custGeom>
              <a:avLst/>
              <a:gdLst>
                <a:gd name="T0" fmla="*/ 414 w 473"/>
                <a:gd name="T1" fmla="*/ 0 h 192"/>
                <a:gd name="T2" fmla="*/ 414 w 473"/>
                <a:gd name="T3" fmla="*/ 0 h 192"/>
                <a:gd name="T4" fmla="*/ 426 w 473"/>
                <a:gd name="T5" fmla="*/ 11 h 192"/>
                <a:gd name="T6" fmla="*/ 449 w 473"/>
                <a:gd name="T7" fmla="*/ 46 h 192"/>
                <a:gd name="T8" fmla="*/ 467 w 473"/>
                <a:gd name="T9" fmla="*/ 87 h 192"/>
                <a:gd name="T10" fmla="*/ 473 w 473"/>
                <a:gd name="T11" fmla="*/ 105 h 192"/>
                <a:gd name="T12" fmla="*/ 467 w 473"/>
                <a:gd name="T13" fmla="*/ 122 h 192"/>
                <a:gd name="T14" fmla="*/ 467 w 473"/>
                <a:gd name="T15" fmla="*/ 122 h 192"/>
                <a:gd name="T16" fmla="*/ 461 w 473"/>
                <a:gd name="T17" fmla="*/ 134 h 192"/>
                <a:gd name="T18" fmla="*/ 449 w 473"/>
                <a:gd name="T19" fmla="*/ 146 h 192"/>
                <a:gd name="T20" fmla="*/ 409 w 473"/>
                <a:gd name="T21" fmla="*/ 169 h 192"/>
                <a:gd name="T22" fmla="*/ 356 w 473"/>
                <a:gd name="T23" fmla="*/ 181 h 192"/>
                <a:gd name="T24" fmla="*/ 298 w 473"/>
                <a:gd name="T25" fmla="*/ 187 h 192"/>
                <a:gd name="T26" fmla="*/ 239 w 473"/>
                <a:gd name="T27" fmla="*/ 192 h 192"/>
                <a:gd name="T28" fmla="*/ 181 w 473"/>
                <a:gd name="T29" fmla="*/ 192 h 192"/>
                <a:gd name="T30" fmla="*/ 134 w 473"/>
                <a:gd name="T31" fmla="*/ 187 h 192"/>
                <a:gd name="T32" fmla="*/ 99 w 473"/>
                <a:gd name="T33" fmla="*/ 181 h 192"/>
                <a:gd name="T34" fmla="*/ 99 w 473"/>
                <a:gd name="T35" fmla="*/ 181 h 192"/>
                <a:gd name="T36" fmla="*/ 46 w 473"/>
                <a:gd name="T37" fmla="*/ 163 h 192"/>
                <a:gd name="T38" fmla="*/ 23 w 473"/>
                <a:gd name="T39" fmla="*/ 152 h 192"/>
                <a:gd name="T40" fmla="*/ 6 w 473"/>
                <a:gd name="T41" fmla="*/ 134 h 192"/>
                <a:gd name="T42" fmla="*/ 0 w 473"/>
                <a:gd name="T43" fmla="*/ 111 h 192"/>
                <a:gd name="T44" fmla="*/ 6 w 473"/>
                <a:gd name="T45" fmla="*/ 81 h 192"/>
                <a:gd name="T46" fmla="*/ 23 w 473"/>
                <a:gd name="T47" fmla="*/ 46 h 192"/>
                <a:gd name="T48" fmla="*/ 64 w 473"/>
                <a:gd name="T49" fmla="*/ 5 h 192"/>
                <a:gd name="T50" fmla="*/ 414 w 473"/>
                <a:gd name="T51" fmla="*/ 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73"/>
                <a:gd name="T79" fmla="*/ 0 h 192"/>
                <a:gd name="T80" fmla="*/ 473 w 473"/>
                <a:gd name="T81" fmla="*/ 192 h 1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73" h="192">
                  <a:moveTo>
                    <a:pt x="414" y="0"/>
                  </a:moveTo>
                  <a:lnTo>
                    <a:pt x="414" y="0"/>
                  </a:lnTo>
                  <a:lnTo>
                    <a:pt x="426" y="11"/>
                  </a:lnTo>
                  <a:lnTo>
                    <a:pt x="449" y="46"/>
                  </a:lnTo>
                  <a:lnTo>
                    <a:pt x="467" y="87"/>
                  </a:lnTo>
                  <a:lnTo>
                    <a:pt x="473" y="105"/>
                  </a:lnTo>
                  <a:lnTo>
                    <a:pt x="467" y="122"/>
                  </a:lnTo>
                  <a:lnTo>
                    <a:pt x="461" y="134"/>
                  </a:lnTo>
                  <a:lnTo>
                    <a:pt x="449" y="146"/>
                  </a:lnTo>
                  <a:lnTo>
                    <a:pt x="409" y="169"/>
                  </a:lnTo>
                  <a:lnTo>
                    <a:pt x="356" y="181"/>
                  </a:lnTo>
                  <a:lnTo>
                    <a:pt x="298" y="187"/>
                  </a:lnTo>
                  <a:lnTo>
                    <a:pt x="239" y="192"/>
                  </a:lnTo>
                  <a:lnTo>
                    <a:pt x="181" y="192"/>
                  </a:lnTo>
                  <a:lnTo>
                    <a:pt x="134" y="187"/>
                  </a:lnTo>
                  <a:lnTo>
                    <a:pt x="99" y="181"/>
                  </a:lnTo>
                  <a:lnTo>
                    <a:pt x="46" y="163"/>
                  </a:lnTo>
                  <a:lnTo>
                    <a:pt x="23" y="152"/>
                  </a:lnTo>
                  <a:lnTo>
                    <a:pt x="6" y="134"/>
                  </a:lnTo>
                  <a:lnTo>
                    <a:pt x="0" y="111"/>
                  </a:lnTo>
                  <a:lnTo>
                    <a:pt x="6" y="81"/>
                  </a:lnTo>
                  <a:lnTo>
                    <a:pt x="23" y="46"/>
                  </a:lnTo>
                  <a:lnTo>
                    <a:pt x="64" y="5"/>
                  </a:lnTo>
                  <a:lnTo>
                    <a:pt x="414" y="0"/>
                  </a:lnTo>
                  <a:close/>
                </a:path>
              </a:pathLst>
            </a:custGeom>
            <a:solidFill>
              <a:srgbClr val="FFFFFF"/>
            </a:solidFill>
            <a:ln w="9525">
              <a:noFill/>
              <a:round/>
              <a:headEnd/>
              <a:tailEnd/>
            </a:ln>
          </p:spPr>
          <p:txBody>
            <a:bodyPr/>
            <a:lstStyle/>
            <a:p>
              <a:endParaRPr lang="en-US" dirty="0"/>
            </a:p>
          </p:txBody>
        </p:sp>
        <p:sp>
          <p:nvSpPr>
            <p:cNvPr id="705" name="Freeform 439"/>
            <p:cNvSpPr>
              <a:spLocks/>
            </p:cNvSpPr>
            <p:nvPr/>
          </p:nvSpPr>
          <p:spPr bwMode="auto">
            <a:xfrm>
              <a:off x="3767" y="849"/>
              <a:ext cx="987" cy="993"/>
            </a:xfrm>
            <a:custGeom>
              <a:avLst/>
              <a:gdLst>
                <a:gd name="T0" fmla="*/ 555 w 987"/>
                <a:gd name="T1" fmla="*/ 0 h 993"/>
                <a:gd name="T2" fmla="*/ 491 w 987"/>
                <a:gd name="T3" fmla="*/ 0 h 993"/>
                <a:gd name="T4" fmla="*/ 392 w 987"/>
                <a:gd name="T5" fmla="*/ 5 h 993"/>
                <a:gd name="T6" fmla="*/ 298 w 987"/>
                <a:gd name="T7" fmla="*/ 35 h 993"/>
                <a:gd name="T8" fmla="*/ 216 w 987"/>
                <a:gd name="T9" fmla="*/ 81 h 993"/>
                <a:gd name="T10" fmla="*/ 141 w 987"/>
                <a:gd name="T11" fmla="*/ 146 h 993"/>
                <a:gd name="T12" fmla="*/ 82 w 987"/>
                <a:gd name="T13" fmla="*/ 216 h 993"/>
                <a:gd name="T14" fmla="*/ 35 w 987"/>
                <a:gd name="T15" fmla="*/ 303 h 993"/>
                <a:gd name="T16" fmla="*/ 6 w 987"/>
                <a:gd name="T17" fmla="*/ 397 h 993"/>
                <a:gd name="T18" fmla="*/ 0 w 987"/>
                <a:gd name="T19" fmla="*/ 496 h 993"/>
                <a:gd name="T20" fmla="*/ 0 w 987"/>
                <a:gd name="T21" fmla="*/ 566 h 993"/>
                <a:gd name="T22" fmla="*/ 41 w 987"/>
                <a:gd name="T23" fmla="*/ 695 h 993"/>
                <a:gd name="T24" fmla="*/ 105 w 987"/>
                <a:gd name="T25" fmla="*/ 806 h 993"/>
                <a:gd name="T26" fmla="*/ 205 w 987"/>
                <a:gd name="T27" fmla="*/ 899 h 993"/>
                <a:gd name="T28" fmla="*/ 257 w 987"/>
                <a:gd name="T29" fmla="*/ 934 h 993"/>
                <a:gd name="T30" fmla="*/ 368 w 987"/>
                <a:gd name="T31" fmla="*/ 975 h 993"/>
                <a:gd name="T32" fmla="*/ 491 w 987"/>
                <a:gd name="T33" fmla="*/ 993 h 993"/>
                <a:gd name="T34" fmla="*/ 544 w 987"/>
                <a:gd name="T35" fmla="*/ 987 h 993"/>
                <a:gd name="T36" fmla="*/ 637 w 987"/>
                <a:gd name="T37" fmla="*/ 969 h 993"/>
                <a:gd name="T38" fmla="*/ 725 w 987"/>
                <a:gd name="T39" fmla="*/ 934 h 993"/>
                <a:gd name="T40" fmla="*/ 806 w 987"/>
                <a:gd name="T41" fmla="*/ 876 h 993"/>
                <a:gd name="T42" fmla="*/ 871 w 987"/>
                <a:gd name="T43" fmla="*/ 811 h 993"/>
                <a:gd name="T44" fmla="*/ 923 w 987"/>
                <a:gd name="T45" fmla="*/ 730 h 993"/>
                <a:gd name="T46" fmla="*/ 964 w 987"/>
                <a:gd name="T47" fmla="*/ 642 h 993"/>
                <a:gd name="T48" fmla="*/ 982 w 987"/>
                <a:gd name="T49" fmla="*/ 543 h 993"/>
                <a:gd name="T50" fmla="*/ 987 w 987"/>
                <a:gd name="T51" fmla="*/ 496 h 993"/>
                <a:gd name="T52" fmla="*/ 976 w 987"/>
                <a:gd name="T53" fmla="*/ 403 h 993"/>
                <a:gd name="T54" fmla="*/ 952 w 987"/>
                <a:gd name="T55" fmla="*/ 315 h 993"/>
                <a:gd name="T56" fmla="*/ 912 w 987"/>
                <a:gd name="T57" fmla="*/ 233 h 993"/>
                <a:gd name="T58" fmla="*/ 859 w 987"/>
                <a:gd name="T59" fmla="*/ 163 h 993"/>
                <a:gd name="T60" fmla="*/ 795 w 987"/>
                <a:gd name="T61" fmla="*/ 105 h 993"/>
                <a:gd name="T62" fmla="*/ 725 w 987"/>
                <a:gd name="T63" fmla="*/ 58 h 993"/>
                <a:gd name="T64" fmla="*/ 643 w 987"/>
                <a:gd name="T65" fmla="*/ 23 h 993"/>
                <a:gd name="T66" fmla="*/ 555 w 987"/>
                <a:gd name="T67" fmla="*/ 0 h 9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7"/>
                <a:gd name="T103" fmla="*/ 0 h 993"/>
                <a:gd name="T104" fmla="*/ 987 w 987"/>
                <a:gd name="T105" fmla="*/ 993 h 9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7" h="993">
                  <a:moveTo>
                    <a:pt x="555" y="0"/>
                  </a:moveTo>
                  <a:lnTo>
                    <a:pt x="555" y="0"/>
                  </a:lnTo>
                  <a:lnTo>
                    <a:pt x="491" y="0"/>
                  </a:lnTo>
                  <a:lnTo>
                    <a:pt x="438" y="0"/>
                  </a:lnTo>
                  <a:lnTo>
                    <a:pt x="392" y="5"/>
                  </a:lnTo>
                  <a:lnTo>
                    <a:pt x="345" y="17"/>
                  </a:lnTo>
                  <a:lnTo>
                    <a:pt x="298" y="35"/>
                  </a:lnTo>
                  <a:lnTo>
                    <a:pt x="257" y="58"/>
                  </a:lnTo>
                  <a:lnTo>
                    <a:pt x="216" y="81"/>
                  </a:lnTo>
                  <a:lnTo>
                    <a:pt x="176" y="111"/>
                  </a:lnTo>
                  <a:lnTo>
                    <a:pt x="141" y="146"/>
                  </a:lnTo>
                  <a:lnTo>
                    <a:pt x="111" y="181"/>
                  </a:lnTo>
                  <a:lnTo>
                    <a:pt x="82" y="216"/>
                  </a:lnTo>
                  <a:lnTo>
                    <a:pt x="59" y="257"/>
                  </a:lnTo>
                  <a:lnTo>
                    <a:pt x="35" y="303"/>
                  </a:lnTo>
                  <a:lnTo>
                    <a:pt x="18" y="344"/>
                  </a:lnTo>
                  <a:lnTo>
                    <a:pt x="6" y="397"/>
                  </a:lnTo>
                  <a:lnTo>
                    <a:pt x="0" y="443"/>
                  </a:lnTo>
                  <a:lnTo>
                    <a:pt x="0" y="496"/>
                  </a:lnTo>
                  <a:lnTo>
                    <a:pt x="0" y="566"/>
                  </a:lnTo>
                  <a:lnTo>
                    <a:pt x="18" y="630"/>
                  </a:lnTo>
                  <a:lnTo>
                    <a:pt x="41" y="695"/>
                  </a:lnTo>
                  <a:lnTo>
                    <a:pt x="70" y="753"/>
                  </a:lnTo>
                  <a:lnTo>
                    <a:pt x="105" y="806"/>
                  </a:lnTo>
                  <a:lnTo>
                    <a:pt x="152" y="852"/>
                  </a:lnTo>
                  <a:lnTo>
                    <a:pt x="205" y="899"/>
                  </a:lnTo>
                  <a:lnTo>
                    <a:pt x="257" y="934"/>
                  </a:lnTo>
                  <a:lnTo>
                    <a:pt x="310" y="958"/>
                  </a:lnTo>
                  <a:lnTo>
                    <a:pt x="368" y="975"/>
                  </a:lnTo>
                  <a:lnTo>
                    <a:pt x="427" y="987"/>
                  </a:lnTo>
                  <a:lnTo>
                    <a:pt x="491" y="993"/>
                  </a:lnTo>
                  <a:lnTo>
                    <a:pt x="544" y="987"/>
                  </a:lnTo>
                  <a:lnTo>
                    <a:pt x="590" y="981"/>
                  </a:lnTo>
                  <a:lnTo>
                    <a:pt x="637" y="969"/>
                  </a:lnTo>
                  <a:lnTo>
                    <a:pt x="684" y="952"/>
                  </a:lnTo>
                  <a:lnTo>
                    <a:pt x="725" y="934"/>
                  </a:lnTo>
                  <a:lnTo>
                    <a:pt x="765" y="905"/>
                  </a:lnTo>
                  <a:lnTo>
                    <a:pt x="806" y="876"/>
                  </a:lnTo>
                  <a:lnTo>
                    <a:pt x="841" y="847"/>
                  </a:lnTo>
                  <a:lnTo>
                    <a:pt x="871" y="811"/>
                  </a:lnTo>
                  <a:lnTo>
                    <a:pt x="900" y="771"/>
                  </a:lnTo>
                  <a:lnTo>
                    <a:pt x="923" y="730"/>
                  </a:lnTo>
                  <a:lnTo>
                    <a:pt x="947" y="689"/>
                  </a:lnTo>
                  <a:lnTo>
                    <a:pt x="964" y="642"/>
                  </a:lnTo>
                  <a:lnTo>
                    <a:pt x="976" y="595"/>
                  </a:lnTo>
                  <a:lnTo>
                    <a:pt x="982" y="543"/>
                  </a:lnTo>
                  <a:lnTo>
                    <a:pt x="987" y="496"/>
                  </a:lnTo>
                  <a:lnTo>
                    <a:pt x="982" y="449"/>
                  </a:lnTo>
                  <a:lnTo>
                    <a:pt x="976" y="403"/>
                  </a:lnTo>
                  <a:lnTo>
                    <a:pt x="964" y="356"/>
                  </a:lnTo>
                  <a:lnTo>
                    <a:pt x="952" y="315"/>
                  </a:lnTo>
                  <a:lnTo>
                    <a:pt x="935" y="274"/>
                  </a:lnTo>
                  <a:lnTo>
                    <a:pt x="912" y="233"/>
                  </a:lnTo>
                  <a:lnTo>
                    <a:pt x="888" y="198"/>
                  </a:lnTo>
                  <a:lnTo>
                    <a:pt x="859" y="163"/>
                  </a:lnTo>
                  <a:lnTo>
                    <a:pt x="830" y="134"/>
                  </a:lnTo>
                  <a:lnTo>
                    <a:pt x="795" y="105"/>
                  </a:lnTo>
                  <a:lnTo>
                    <a:pt x="760" y="81"/>
                  </a:lnTo>
                  <a:lnTo>
                    <a:pt x="725" y="58"/>
                  </a:lnTo>
                  <a:lnTo>
                    <a:pt x="684" y="35"/>
                  </a:lnTo>
                  <a:lnTo>
                    <a:pt x="643" y="23"/>
                  </a:lnTo>
                  <a:lnTo>
                    <a:pt x="596" y="11"/>
                  </a:lnTo>
                  <a:lnTo>
                    <a:pt x="555" y="0"/>
                  </a:lnTo>
                  <a:close/>
                </a:path>
              </a:pathLst>
            </a:custGeom>
            <a:solidFill>
              <a:srgbClr val="000000"/>
            </a:solidFill>
            <a:ln w="9525">
              <a:noFill/>
              <a:round/>
              <a:headEnd/>
              <a:tailEnd/>
            </a:ln>
          </p:spPr>
          <p:txBody>
            <a:bodyPr/>
            <a:lstStyle/>
            <a:p>
              <a:endParaRPr lang="en-US" dirty="0"/>
            </a:p>
          </p:txBody>
        </p:sp>
        <p:sp>
          <p:nvSpPr>
            <p:cNvPr id="706" name="Freeform 440"/>
            <p:cNvSpPr>
              <a:spLocks/>
            </p:cNvSpPr>
            <p:nvPr/>
          </p:nvSpPr>
          <p:spPr bwMode="auto">
            <a:xfrm>
              <a:off x="3820" y="901"/>
              <a:ext cx="876" cy="882"/>
            </a:xfrm>
            <a:custGeom>
              <a:avLst/>
              <a:gdLst>
                <a:gd name="T0" fmla="*/ 496 w 876"/>
                <a:gd name="T1" fmla="*/ 6 h 882"/>
                <a:gd name="T2" fmla="*/ 438 w 876"/>
                <a:gd name="T3" fmla="*/ 0 h 882"/>
                <a:gd name="T4" fmla="*/ 350 w 876"/>
                <a:gd name="T5" fmla="*/ 12 h 882"/>
                <a:gd name="T6" fmla="*/ 269 w 876"/>
                <a:gd name="T7" fmla="*/ 35 h 882"/>
                <a:gd name="T8" fmla="*/ 193 w 876"/>
                <a:gd name="T9" fmla="*/ 76 h 882"/>
                <a:gd name="T10" fmla="*/ 128 w 876"/>
                <a:gd name="T11" fmla="*/ 129 h 882"/>
                <a:gd name="T12" fmla="*/ 76 w 876"/>
                <a:gd name="T13" fmla="*/ 193 h 882"/>
                <a:gd name="T14" fmla="*/ 35 w 876"/>
                <a:gd name="T15" fmla="*/ 269 h 882"/>
                <a:gd name="T16" fmla="*/ 12 w 876"/>
                <a:gd name="T17" fmla="*/ 351 h 882"/>
                <a:gd name="T18" fmla="*/ 0 w 876"/>
                <a:gd name="T19" fmla="*/ 444 h 882"/>
                <a:gd name="T20" fmla="*/ 6 w 876"/>
                <a:gd name="T21" fmla="*/ 502 h 882"/>
                <a:gd name="T22" fmla="*/ 35 w 876"/>
                <a:gd name="T23" fmla="*/ 619 h 882"/>
                <a:gd name="T24" fmla="*/ 99 w 876"/>
                <a:gd name="T25" fmla="*/ 719 h 882"/>
                <a:gd name="T26" fmla="*/ 181 w 876"/>
                <a:gd name="T27" fmla="*/ 800 h 882"/>
                <a:gd name="T28" fmla="*/ 228 w 876"/>
                <a:gd name="T29" fmla="*/ 830 h 882"/>
                <a:gd name="T30" fmla="*/ 327 w 876"/>
                <a:gd name="T31" fmla="*/ 870 h 882"/>
                <a:gd name="T32" fmla="*/ 438 w 876"/>
                <a:gd name="T33" fmla="*/ 882 h 882"/>
                <a:gd name="T34" fmla="*/ 485 w 876"/>
                <a:gd name="T35" fmla="*/ 882 h 882"/>
                <a:gd name="T36" fmla="*/ 566 w 876"/>
                <a:gd name="T37" fmla="*/ 865 h 882"/>
                <a:gd name="T38" fmla="*/ 648 w 876"/>
                <a:gd name="T39" fmla="*/ 830 h 882"/>
                <a:gd name="T40" fmla="*/ 718 w 876"/>
                <a:gd name="T41" fmla="*/ 783 h 882"/>
                <a:gd name="T42" fmla="*/ 777 w 876"/>
                <a:gd name="T43" fmla="*/ 724 h 882"/>
                <a:gd name="T44" fmla="*/ 823 w 876"/>
                <a:gd name="T45" fmla="*/ 654 h 882"/>
                <a:gd name="T46" fmla="*/ 859 w 876"/>
                <a:gd name="T47" fmla="*/ 573 h 882"/>
                <a:gd name="T48" fmla="*/ 876 w 876"/>
                <a:gd name="T49" fmla="*/ 485 h 882"/>
                <a:gd name="T50" fmla="*/ 876 w 876"/>
                <a:gd name="T51" fmla="*/ 444 h 882"/>
                <a:gd name="T52" fmla="*/ 870 w 876"/>
                <a:gd name="T53" fmla="*/ 362 h 882"/>
                <a:gd name="T54" fmla="*/ 847 w 876"/>
                <a:gd name="T55" fmla="*/ 280 h 882"/>
                <a:gd name="T56" fmla="*/ 812 w 876"/>
                <a:gd name="T57" fmla="*/ 210 h 882"/>
                <a:gd name="T58" fmla="*/ 712 w 876"/>
                <a:gd name="T59" fmla="*/ 94 h 882"/>
                <a:gd name="T60" fmla="*/ 607 w 876"/>
                <a:gd name="T61" fmla="*/ 35 h 882"/>
                <a:gd name="T62" fmla="*/ 531 w 876"/>
                <a:gd name="T63" fmla="*/ 12 h 882"/>
                <a:gd name="T64" fmla="*/ 496 w 876"/>
                <a:gd name="T65" fmla="*/ 6 h 8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76"/>
                <a:gd name="T100" fmla="*/ 0 h 882"/>
                <a:gd name="T101" fmla="*/ 876 w 876"/>
                <a:gd name="T102" fmla="*/ 882 h 8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76" h="882">
                  <a:moveTo>
                    <a:pt x="496" y="6"/>
                  </a:moveTo>
                  <a:lnTo>
                    <a:pt x="496" y="6"/>
                  </a:lnTo>
                  <a:lnTo>
                    <a:pt x="438" y="0"/>
                  </a:lnTo>
                  <a:lnTo>
                    <a:pt x="391" y="0"/>
                  </a:lnTo>
                  <a:lnTo>
                    <a:pt x="350" y="12"/>
                  </a:lnTo>
                  <a:lnTo>
                    <a:pt x="309" y="18"/>
                  </a:lnTo>
                  <a:lnTo>
                    <a:pt x="269" y="35"/>
                  </a:lnTo>
                  <a:lnTo>
                    <a:pt x="228" y="53"/>
                  </a:lnTo>
                  <a:lnTo>
                    <a:pt x="193" y="76"/>
                  </a:lnTo>
                  <a:lnTo>
                    <a:pt x="158" y="99"/>
                  </a:lnTo>
                  <a:lnTo>
                    <a:pt x="128" y="129"/>
                  </a:lnTo>
                  <a:lnTo>
                    <a:pt x="99" y="164"/>
                  </a:lnTo>
                  <a:lnTo>
                    <a:pt x="76" y="193"/>
                  </a:lnTo>
                  <a:lnTo>
                    <a:pt x="52" y="234"/>
                  </a:lnTo>
                  <a:lnTo>
                    <a:pt x="35" y="269"/>
                  </a:lnTo>
                  <a:lnTo>
                    <a:pt x="17" y="310"/>
                  </a:lnTo>
                  <a:lnTo>
                    <a:pt x="12" y="351"/>
                  </a:lnTo>
                  <a:lnTo>
                    <a:pt x="0" y="397"/>
                  </a:lnTo>
                  <a:lnTo>
                    <a:pt x="0" y="444"/>
                  </a:lnTo>
                  <a:lnTo>
                    <a:pt x="6" y="502"/>
                  </a:lnTo>
                  <a:lnTo>
                    <a:pt x="17" y="567"/>
                  </a:lnTo>
                  <a:lnTo>
                    <a:pt x="35" y="619"/>
                  </a:lnTo>
                  <a:lnTo>
                    <a:pt x="64" y="672"/>
                  </a:lnTo>
                  <a:lnTo>
                    <a:pt x="99" y="719"/>
                  </a:lnTo>
                  <a:lnTo>
                    <a:pt x="134" y="765"/>
                  </a:lnTo>
                  <a:lnTo>
                    <a:pt x="181" y="800"/>
                  </a:lnTo>
                  <a:lnTo>
                    <a:pt x="228" y="830"/>
                  </a:lnTo>
                  <a:lnTo>
                    <a:pt x="280" y="853"/>
                  </a:lnTo>
                  <a:lnTo>
                    <a:pt x="327" y="870"/>
                  </a:lnTo>
                  <a:lnTo>
                    <a:pt x="385" y="882"/>
                  </a:lnTo>
                  <a:lnTo>
                    <a:pt x="438" y="882"/>
                  </a:lnTo>
                  <a:lnTo>
                    <a:pt x="485" y="882"/>
                  </a:lnTo>
                  <a:lnTo>
                    <a:pt x="526" y="876"/>
                  </a:lnTo>
                  <a:lnTo>
                    <a:pt x="566" y="865"/>
                  </a:lnTo>
                  <a:lnTo>
                    <a:pt x="607" y="847"/>
                  </a:lnTo>
                  <a:lnTo>
                    <a:pt x="648" y="830"/>
                  </a:lnTo>
                  <a:lnTo>
                    <a:pt x="683" y="812"/>
                  </a:lnTo>
                  <a:lnTo>
                    <a:pt x="718" y="783"/>
                  </a:lnTo>
                  <a:lnTo>
                    <a:pt x="748" y="754"/>
                  </a:lnTo>
                  <a:lnTo>
                    <a:pt x="777" y="724"/>
                  </a:lnTo>
                  <a:lnTo>
                    <a:pt x="800" y="689"/>
                  </a:lnTo>
                  <a:lnTo>
                    <a:pt x="823" y="654"/>
                  </a:lnTo>
                  <a:lnTo>
                    <a:pt x="841" y="613"/>
                  </a:lnTo>
                  <a:lnTo>
                    <a:pt x="859" y="573"/>
                  </a:lnTo>
                  <a:lnTo>
                    <a:pt x="870" y="532"/>
                  </a:lnTo>
                  <a:lnTo>
                    <a:pt x="876" y="485"/>
                  </a:lnTo>
                  <a:lnTo>
                    <a:pt x="876" y="444"/>
                  </a:lnTo>
                  <a:lnTo>
                    <a:pt x="876" y="403"/>
                  </a:lnTo>
                  <a:lnTo>
                    <a:pt x="870" y="362"/>
                  </a:lnTo>
                  <a:lnTo>
                    <a:pt x="859" y="321"/>
                  </a:lnTo>
                  <a:lnTo>
                    <a:pt x="847" y="280"/>
                  </a:lnTo>
                  <a:lnTo>
                    <a:pt x="829" y="245"/>
                  </a:lnTo>
                  <a:lnTo>
                    <a:pt x="812" y="210"/>
                  </a:lnTo>
                  <a:lnTo>
                    <a:pt x="765" y="152"/>
                  </a:lnTo>
                  <a:lnTo>
                    <a:pt x="712" y="94"/>
                  </a:lnTo>
                  <a:lnTo>
                    <a:pt x="642" y="53"/>
                  </a:lnTo>
                  <a:lnTo>
                    <a:pt x="607" y="35"/>
                  </a:lnTo>
                  <a:lnTo>
                    <a:pt x="572" y="23"/>
                  </a:lnTo>
                  <a:lnTo>
                    <a:pt x="531" y="12"/>
                  </a:lnTo>
                  <a:lnTo>
                    <a:pt x="496" y="6"/>
                  </a:lnTo>
                  <a:close/>
                </a:path>
              </a:pathLst>
            </a:custGeom>
            <a:solidFill>
              <a:srgbClr val="EDD6A5"/>
            </a:solidFill>
            <a:ln w="9525">
              <a:noFill/>
              <a:round/>
              <a:headEnd/>
              <a:tailEnd/>
            </a:ln>
          </p:spPr>
          <p:txBody>
            <a:bodyPr/>
            <a:lstStyle/>
            <a:p>
              <a:endParaRPr lang="en-US" dirty="0"/>
            </a:p>
          </p:txBody>
        </p:sp>
        <p:sp>
          <p:nvSpPr>
            <p:cNvPr id="707" name="Freeform 441"/>
            <p:cNvSpPr>
              <a:spLocks/>
            </p:cNvSpPr>
            <p:nvPr/>
          </p:nvSpPr>
          <p:spPr bwMode="auto">
            <a:xfrm>
              <a:off x="4048" y="907"/>
              <a:ext cx="648" cy="876"/>
            </a:xfrm>
            <a:custGeom>
              <a:avLst/>
              <a:gdLst>
                <a:gd name="T0" fmla="*/ 268 w 648"/>
                <a:gd name="T1" fmla="*/ 0 h 876"/>
                <a:gd name="T2" fmla="*/ 362 w 648"/>
                <a:gd name="T3" fmla="*/ 64 h 876"/>
                <a:gd name="T4" fmla="*/ 432 w 648"/>
                <a:gd name="T5" fmla="*/ 158 h 876"/>
                <a:gd name="T6" fmla="*/ 479 w 648"/>
                <a:gd name="T7" fmla="*/ 269 h 876"/>
                <a:gd name="T8" fmla="*/ 496 w 648"/>
                <a:gd name="T9" fmla="*/ 385 h 876"/>
                <a:gd name="T10" fmla="*/ 496 w 648"/>
                <a:gd name="T11" fmla="*/ 432 h 876"/>
                <a:gd name="T12" fmla="*/ 479 w 648"/>
                <a:gd name="T13" fmla="*/ 520 h 876"/>
                <a:gd name="T14" fmla="*/ 444 w 648"/>
                <a:gd name="T15" fmla="*/ 596 h 876"/>
                <a:gd name="T16" fmla="*/ 397 w 648"/>
                <a:gd name="T17" fmla="*/ 666 h 876"/>
                <a:gd name="T18" fmla="*/ 338 w 648"/>
                <a:gd name="T19" fmla="*/ 730 h 876"/>
                <a:gd name="T20" fmla="*/ 268 w 648"/>
                <a:gd name="T21" fmla="*/ 777 h 876"/>
                <a:gd name="T22" fmla="*/ 187 w 648"/>
                <a:gd name="T23" fmla="*/ 812 h 876"/>
                <a:gd name="T24" fmla="*/ 105 w 648"/>
                <a:gd name="T25" fmla="*/ 829 h 876"/>
                <a:gd name="T26" fmla="*/ 58 w 648"/>
                <a:gd name="T27" fmla="*/ 829 h 876"/>
                <a:gd name="T28" fmla="*/ 0 w 648"/>
                <a:gd name="T29" fmla="*/ 824 h 876"/>
                <a:gd name="T30" fmla="*/ 99 w 648"/>
                <a:gd name="T31" fmla="*/ 864 h 876"/>
                <a:gd name="T32" fmla="*/ 210 w 648"/>
                <a:gd name="T33" fmla="*/ 876 h 876"/>
                <a:gd name="T34" fmla="*/ 257 w 648"/>
                <a:gd name="T35" fmla="*/ 876 h 876"/>
                <a:gd name="T36" fmla="*/ 338 w 648"/>
                <a:gd name="T37" fmla="*/ 859 h 876"/>
                <a:gd name="T38" fmla="*/ 420 w 648"/>
                <a:gd name="T39" fmla="*/ 824 h 876"/>
                <a:gd name="T40" fmla="*/ 490 w 648"/>
                <a:gd name="T41" fmla="*/ 777 h 876"/>
                <a:gd name="T42" fmla="*/ 549 w 648"/>
                <a:gd name="T43" fmla="*/ 718 h 876"/>
                <a:gd name="T44" fmla="*/ 595 w 648"/>
                <a:gd name="T45" fmla="*/ 648 h 876"/>
                <a:gd name="T46" fmla="*/ 631 w 648"/>
                <a:gd name="T47" fmla="*/ 567 h 876"/>
                <a:gd name="T48" fmla="*/ 648 w 648"/>
                <a:gd name="T49" fmla="*/ 479 h 876"/>
                <a:gd name="T50" fmla="*/ 648 w 648"/>
                <a:gd name="T51" fmla="*/ 438 h 876"/>
                <a:gd name="T52" fmla="*/ 642 w 648"/>
                <a:gd name="T53" fmla="*/ 356 h 876"/>
                <a:gd name="T54" fmla="*/ 619 w 648"/>
                <a:gd name="T55" fmla="*/ 274 h 876"/>
                <a:gd name="T56" fmla="*/ 584 w 648"/>
                <a:gd name="T57" fmla="*/ 204 h 876"/>
                <a:gd name="T58" fmla="*/ 484 w 648"/>
                <a:gd name="T59" fmla="*/ 88 h 876"/>
                <a:gd name="T60" fmla="*/ 379 w 648"/>
                <a:gd name="T61" fmla="*/ 29 h 876"/>
                <a:gd name="T62" fmla="*/ 303 w 648"/>
                <a:gd name="T63" fmla="*/ 6 h 876"/>
                <a:gd name="T64" fmla="*/ 268 w 648"/>
                <a:gd name="T65" fmla="*/ 0 h 87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8"/>
                <a:gd name="T100" fmla="*/ 0 h 876"/>
                <a:gd name="T101" fmla="*/ 648 w 648"/>
                <a:gd name="T102" fmla="*/ 876 h 87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8" h="876">
                  <a:moveTo>
                    <a:pt x="268" y="0"/>
                  </a:moveTo>
                  <a:lnTo>
                    <a:pt x="268" y="0"/>
                  </a:lnTo>
                  <a:lnTo>
                    <a:pt x="315" y="29"/>
                  </a:lnTo>
                  <a:lnTo>
                    <a:pt x="362" y="64"/>
                  </a:lnTo>
                  <a:lnTo>
                    <a:pt x="397" y="111"/>
                  </a:lnTo>
                  <a:lnTo>
                    <a:pt x="432" y="158"/>
                  </a:lnTo>
                  <a:lnTo>
                    <a:pt x="461" y="210"/>
                  </a:lnTo>
                  <a:lnTo>
                    <a:pt x="479" y="269"/>
                  </a:lnTo>
                  <a:lnTo>
                    <a:pt x="490" y="327"/>
                  </a:lnTo>
                  <a:lnTo>
                    <a:pt x="496" y="385"/>
                  </a:lnTo>
                  <a:lnTo>
                    <a:pt x="496" y="432"/>
                  </a:lnTo>
                  <a:lnTo>
                    <a:pt x="490" y="479"/>
                  </a:lnTo>
                  <a:lnTo>
                    <a:pt x="479" y="520"/>
                  </a:lnTo>
                  <a:lnTo>
                    <a:pt x="461" y="561"/>
                  </a:lnTo>
                  <a:lnTo>
                    <a:pt x="444" y="596"/>
                  </a:lnTo>
                  <a:lnTo>
                    <a:pt x="420" y="637"/>
                  </a:lnTo>
                  <a:lnTo>
                    <a:pt x="397" y="666"/>
                  </a:lnTo>
                  <a:lnTo>
                    <a:pt x="368" y="701"/>
                  </a:lnTo>
                  <a:lnTo>
                    <a:pt x="338" y="730"/>
                  </a:lnTo>
                  <a:lnTo>
                    <a:pt x="303" y="753"/>
                  </a:lnTo>
                  <a:lnTo>
                    <a:pt x="268" y="777"/>
                  </a:lnTo>
                  <a:lnTo>
                    <a:pt x="227" y="794"/>
                  </a:lnTo>
                  <a:lnTo>
                    <a:pt x="187" y="812"/>
                  </a:lnTo>
                  <a:lnTo>
                    <a:pt x="146" y="818"/>
                  </a:lnTo>
                  <a:lnTo>
                    <a:pt x="105" y="829"/>
                  </a:lnTo>
                  <a:lnTo>
                    <a:pt x="58" y="829"/>
                  </a:lnTo>
                  <a:lnTo>
                    <a:pt x="0" y="824"/>
                  </a:lnTo>
                  <a:lnTo>
                    <a:pt x="52" y="847"/>
                  </a:lnTo>
                  <a:lnTo>
                    <a:pt x="99" y="864"/>
                  </a:lnTo>
                  <a:lnTo>
                    <a:pt x="157" y="876"/>
                  </a:lnTo>
                  <a:lnTo>
                    <a:pt x="210" y="876"/>
                  </a:lnTo>
                  <a:lnTo>
                    <a:pt x="257" y="876"/>
                  </a:lnTo>
                  <a:lnTo>
                    <a:pt x="298" y="870"/>
                  </a:lnTo>
                  <a:lnTo>
                    <a:pt x="338" y="859"/>
                  </a:lnTo>
                  <a:lnTo>
                    <a:pt x="379" y="841"/>
                  </a:lnTo>
                  <a:lnTo>
                    <a:pt x="420" y="824"/>
                  </a:lnTo>
                  <a:lnTo>
                    <a:pt x="455" y="806"/>
                  </a:lnTo>
                  <a:lnTo>
                    <a:pt x="490" y="777"/>
                  </a:lnTo>
                  <a:lnTo>
                    <a:pt x="520" y="748"/>
                  </a:lnTo>
                  <a:lnTo>
                    <a:pt x="549" y="718"/>
                  </a:lnTo>
                  <a:lnTo>
                    <a:pt x="572" y="683"/>
                  </a:lnTo>
                  <a:lnTo>
                    <a:pt x="595" y="648"/>
                  </a:lnTo>
                  <a:lnTo>
                    <a:pt x="613" y="607"/>
                  </a:lnTo>
                  <a:lnTo>
                    <a:pt x="631" y="567"/>
                  </a:lnTo>
                  <a:lnTo>
                    <a:pt x="642" y="526"/>
                  </a:lnTo>
                  <a:lnTo>
                    <a:pt x="648" y="479"/>
                  </a:lnTo>
                  <a:lnTo>
                    <a:pt x="648" y="438"/>
                  </a:lnTo>
                  <a:lnTo>
                    <a:pt x="648" y="397"/>
                  </a:lnTo>
                  <a:lnTo>
                    <a:pt x="642" y="356"/>
                  </a:lnTo>
                  <a:lnTo>
                    <a:pt x="631" y="315"/>
                  </a:lnTo>
                  <a:lnTo>
                    <a:pt x="619" y="274"/>
                  </a:lnTo>
                  <a:lnTo>
                    <a:pt x="601" y="239"/>
                  </a:lnTo>
                  <a:lnTo>
                    <a:pt x="584" y="204"/>
                  </a:lnTo>
                  <a:lnTo>
                    <a:pt x="537" y="146"/>
                  </a:lnTo>
                  <a:lnTo>
                    <a:pt x="484" y="88"/>
                  </a:lnTo>
                  <a:lnTo>
                    <a:pt x="414" y="47"/>
                  </a:lnTo>
                  <a:lnTo>
                    <a:pt x="379" y="29"/>
                  </a:lnTo>
                  <a:lnTo>
                    <a:pt x="344" y="17"/>
                  </a:lnTo>
                  <a:lnTo>
                    <a:pt x="303" y="6"/>
                  </a:lnTo>
                  <a:lnTo>
                    <a:pt x="268" y="0"/>
                  </a:lnTo>
                  <a:close/>
                </a:path>
              </a:pathLst>
            </a:custGeom>
            <a:solidFill>
              <a:srgbClr val="D6C192"/>
            </a:solidFill>
            <a:ln w="9525">
              <a:noFill/>
              <a:round/>
              <a:headEnd/>
              <a:tailEnd/>
            </a:ln>
          </p:spPr>
          <p:txBody>
            <a:bodyPr/>
            <a:lstStyle/>
            <a:p>
              <a:endParaRPr lang="en-US" dirty="0"/>
            </a:p>
          </p:txBody>
        </p:sp>
        <p:sp>
          <p:nvSpPr>
            <p:cNvPr id="708" name="Freeform 442"/>
            <p:cNvSpPr>
              <a:spLocks/>
            </p:cNvSpPr>
            <p:nvPr/>
          </p:nvSpPr>
          <p:spPr bwMode="auto">
            <a:xfrm>
              <a:off x="3820" y="901"/>
              <a:ext cx="724" cy="835"/>
            </a:xfrm>
            <a:custGeom>
              <a:avLst/>
              <a:gdLst>
                <a:gd name="T0" fmla="*/ 724 w 724"/>
                <a:gd name="T1" fmla="*/ 391 h 835"/>
                <a:gd name="T2" fmla="*/ 724 w 724"/>
                <a:gd name="T3" fmla="*/ 391 h 835"/>
                <a:gd name="T4" fmla="*/ 718 w 724"/>
                <a:gd name="T5" fmla="*/ 333 h 835"/>
                <a:gd name="T6" fmla="*/ 707 w 724"/>
                <a:gd name="T7" fmla="*/ 275 h 835"/>
                <a:gd name="T8" fmla="*/ 689 w 724"/>
                <a:gd name="T9" fmla="*/ 216 h 835"/>
                <a:gd name="T10" fmla="*/ 660 w 724"/>
                <a:gd name="T11" fmla="*/ 164 h 835"/>
                <a:gd name="T12" fmla="*/ 625 w 724"/>
                <a:gd name="T13" fmla="*/ 117 h 835"/>
                <a:gd name="T14" fmla="*/ 590 w 724"/>
                <a:gd name="T15" fmla="*/ 70 h 835"/>
                <a:gd name="T16" fmla="*/ 543 w 724"/>
                <a:gd name="T17" fmla="*/ 35 h 835"/>
                <a:gd name="T18" fmla="*/ 496 w 724"/>
                <a:gd name="T19" fmla="*/ 6 h 835"/>
                <a:gd name="T20" fmla="*/ 496 w 724"/>
                <a:gd name="T21" fmla="*/ 6 h 835"/>
                <a:gd name="T22" fmla="*/ 438 w 724"/>
                <a:gd name="T23" fmla="*/ 0 h 835"/>
                <a:gd name="T24" fmla="*/ 438 w 724"/>
                <a:gd name="T25" fmla="*/ 0 h 835"/>
                <a:gd name="T26" fmla="*/ 391 w 724"/>
                <a:gd name="T27" fmla="*/ 0 h 835"/>
                <a:gd name="T28" fmla="*/ 350 w 724"/>
                <a:gd name="T29" fmla="*/ 12 h 835"/>
                <a:gd name="T30" fmla="*/ 309 w 724"/>
                <a:gd name="T31" fmla="*/ 18 h 835"/>
                <a:gd name="T32" fmla="*/ 269 w 724"/>
                <a:gd name="T33" fmla="*/ 35 h 835"/>
                <a:gd name="T34" fmla="*/ 228 w 724"/>
                <a:gd name="T35" fmla="*/ 53 h 835"/>
                <a:gd name="T36" fmla="*/ 193 w 724"/>
                <a:gd name="T37" fmla="*/ 76 h 835"/>
                <a:gd name="T38" fmla="*/ 158 w 724"/>
                <a:gd name="T39" fmla="*/ 99 h 835"/>
                <a:gd name="T40" fmla="*/ 128 w 724"/>
                <a:gd name="T41" fmla="*/ 129 h 835"/>
                <a:gd name="T42" fmla="*/ 99 w 724"/>
                <a:gd name="T43" fmla="*/ 164 h 835"/>
                <a:gd name="T44" fmla="*/ 76 w 724"/>
                <a:gd name="T45" fmla="*/ 193 h 835"/>
                <a:gd name="T46" fmla="*/ 52 w 724"/>
                <a:gd name="T47" fmla="*/ 234 h 835"/>
                <a:gd name="T48" fmla="*/ 35 w 724"/>
                <a:gd name="T49" fmla="*/ 269 h 835"/>
                <a:gd name="T50" fmla="*/ 17 w 724"/>
                <a:gd name="T51" fmla="*/ 310 h 835"/>
                <a:gd name="T52" fmla="*/ 12 w 724"/>
                <a:gd name="T53" fmla="*/ 351 h 835"/>
                <a:gd name="T54" fmla="*/ 0 w 724"/>
                <a:gd name="T55" fmla="*/ 397 h 835"/>
                <a:gd name="T56" fmla="*/ 0 w 724"/>
                <a:gd name="T57" fmla="*/ 444 h 835"/>
                <a:gd name="T58" fmla="*/ 0 w 724"/>
                <a:gd name="T59" fmla="*/ 444 h 835"/>
                <a:gd name="T60" fmla="*/ 6 w 724"/>
                <a:gd name="T61" fmla="*/ 502 h 835"/>
                <a:gd name="T62" fmla="*/ 17 w 724"/>
                <a:gd name="T63" fmla="*/ 567 h 835"/>
                <a:gd name="T64" fmla="*/ 35 w 724"/>
                <a:gd name="T65" fmla="*/ 619 h 835"/>
                <a:gd name="T66" fmla="*/ 64 w 724"/>
                <a:gd name="T67" fmla="*/ 672 h 835"/>
                <a:gd name="T68" fmla="*/ 99 w 724"/>
                <a:gd name="T69" fmla="*/ 719 h 835"/>
                <a:gd name="T70" fmla="*/ 134 w 724"/>
                <a:gd name="T71" fmla="*/ 765 h 835"/>
                <a:gd name="T72" fmla="*/ 181 w 724"/>
                <a:gd name="T73" fmla="*/ 800 h 835"/>
                <a:gd name="T74" fmla="*/ 228 w 724"/>
                <a:gd name="T75" fmla="*/ 830 h 835"/>
                <a:gd name="T76" fmla="*/ 228 w 724"/>
                <a:gd name="T77" fmla="*/ 830 h 835"/>
                <a:gd name="T78" fmla="*/ 286 w 724"/>
                <a:gd name="T79" fmla="*/ 835 h 835"/>
                <a:gd name="T80" fmla="*/ 286 w 724"/>
                <a:gd name="T81" fmla="*/ 835 h 835"/>
                <a:gd name="T82" fmla="*/ 333 w 724"/>
                <a:gd name="T83" fmla="*/ 835 h 835"/>
                <a:gd name="T84" fmla="*/ 374 w 724"/>
                <a:gd name="T85" fmla="*/ 824 h 835"/>
                <a:gd name="T86" fmla="*/ 415 w 724"/>
                <a:gd name="T87" fmla="*/ 818 h 835"/>
                <a:gd name="T88" fmla="*/ 455 w 724"/>
                <a:gd name="T89" fmla="*/ 800 h 835"/>
                <a:gd name="T90" fmla="*/ 496 w 724"/>
                <a:gd name="T91" fmla="*/ 783 h 835"/>
                <a:gd name="T92" fmla="*/ 531 w 724"/>
                <a:gd name="T93" fmla="*/ 759 h 835"/>
                <a:gd name="T94" fmla="*/ 566 w 724"/>
                <a:gd name="T95" fmla="*/ 736 h 835"/>
                <a:gd name="T96" fmla="*/ 596 w 724"/>
                <a:gd name="T97" fmla="*/ 707 h 835"/>
                <a:gd name="T98" fmla="*/ 625 w 724"/>
                <a:gd name="T99" fmla="*/ 672 h 835"/>
                <a:gd name="T100" fmla="*/ 648 w 724"/>
                <a:gd name="T101" fmla="*/ 643 h 835"/>
                <a:gd name="T102" fmla="*/ 672 w 724"/>
                <a:gd name="T103" fmla="*/ 602 h 835"/>
                <a:gd name="T104" fmla="*/ 689 w 724"/>
                <a:gd name="T105" fmla="*/ 567 h 835"/>
                <a:gd name="T106" fmla="*/ 707 w 724"/>
                <a:gd name="T107" fmla="*/ 526 h 835"/>
                <a:gd name="T108" fmla="*/ 718 w 724"/>
                <a:gd name="T109" fmla="*/ 485 h 835"/>
                <a:gd name="T110" fmla="*/ 724 w 724"/>
                <a:gd name="T111" fmla="*/ 438 h 835"/>
                <a:gd name="T112" fmla="*/ 724 w 724"/>
                <a:gd name="T113" fmla="*/ 391 h 835"/>
                <a:gd name="T114" fmla="*/ 724 w 724"/>
                <a:gd name="T115" fmla="*/ 391 h 83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24"/>
                <a:gd name="T175" fmla="*/ 0 h 835"/>
                <a:gd name="T176" fmla="*/ 724 w 724"/>
                <a:gd name="T177" fmla="*/ 835 h 83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24" h="835">
                  <a:moveTo>
                    <a:pt x="724" y="391"/>
                  </a:moveTo>
                  <a:lnTo>
                    <a:pt x="724" y="391"/>
                  </a:lnTo>
                  <a:lnTo>
                    <a:pt x="718" y="333"/>
                  </a:lnTo>
                  <a:lnTo>
                    <a:pt x="707" y="275"/>
                  </a:lnTo>
                  <a:lnTo>
                    <a:pt x="689" y="216"/>
                  </a:lnTo>
                  <a:lnTo>
                    <a:pt x="660" y="164"/>
                  </a:lnTo>
                  <a:lnTo>
                    <a:pt x="625" y="117"/>
                  </a:lnTo>
                  <a:lnTo>
                    <a:pt x="590" y="70"/>
                  </a:lnTo>
                  <a:lnTo>
                    <a:pt x="543" y="35"/>
                  </a:lnTo>
                  <a:lnTo>
                    <a:pt x="496" y="6"/>
                  </a:lnTo>
                  <a:lnTo>
                    <a:pt x="438" y="0"/>
                  </a:lnTo>
                  <a:lnTo>
                    <a:pt x="391" y="0"/>
                  </a:lnTo>
                  <a:lnTo>
                    <a:pt x="350" y="12"/>
                  </a:lnTo>
                  <a:lnTo>
                    <a:pt x="309" y="18"/>
                  </a:lnTo>
                  <a:lnTo>
                    <a:pt x="269" y="35"/>
                  </a:lnTo>
                  <a:lnTo>
                    <a:pt x="228" y="53"/>
                  </a:lnTo>
                  <a:lnTo>
                    <a:pt x="193" y="76"/>
                  </a:lnTo>
                  <a:lnTo>
                    <a:pt x="158" y="99"/>
                  </a:lnTo>
                  <a:lnTo>
                    <a:pt x="128" y="129"/>
                  </a:lnTo>
                  <a:lnTo>
                    <a:pt x="99" y="164"/>
                  </a:lnTo>
                  <a:lnTo>
                    <a:pt x="76" y="193"/>
                  </a:lnTo>
                  <a:lnTo>
                    <a:pt x="52" y="234"/>
                  </a:lnTo>
                  <a:lnTo>
                    <a:pt x="35" y="269"/>
                  </a:lnTo>
                  <a:lnTo>
                    <a:pt x="17" y="310"/>
                  </a:lnTo>
                  <a:lnTo>
                    <a:pt x="12" y="351"/>
                  </a:lnTo>
                  <a:lnTo>
                    <a:pt x="0" y="397"/>
                  </a:lnTo>
                  <a:lnTo>
                    <a:pt x="0" y="444"/>
                  </a:lnTo>
                  <a:lnTo>
                    <a:pt x="6" y="502"/>
                  </a:lnTo>
                  <a:lnTo>
                    <a:pt x="17" y="567"/>
                  </a:lnTo>
                  <a:lnTo>
                    <a:pt x="35" y="619"/>
                  </a:lnTo>
                  <a:lnTo>
                    <a:pt x="64" y="672"/>
                  </a:lnTo>
                  <a:lnTo>
                    <a:pt x="99" y="719"/>
                  </a:lnTo>
                  <a:lnTo>
                    <a:pt x="134" y="765"/>
                  </a:lnTo>
                  <a:lnTo>
                    <a:pt x="181" y="800"/>
                  </a:lnTo>
                  <a:lnTo>
                    <a:pt x="228" y="830"/>
                  </a:lnTo>
                  <a:lnTo>
                    <a:pt x="286" y="835"/>
                  </a:lnTo>
                  <a:lnTo>
                    <a:pt x="333" y="835"/>
                  </a:lnTo>
                  <a:lnTo>
                    <a:pt x="374" y="824"/>
                  </a:lnTo>
                  <a:lnTo>
                    <a:pt x="415" y="818"/>
                  </a:lnTo>
                  <a:lnTo>
                    <a:pt x="455" y="800"/>
                  </a:lnTo>
                  <a:lnTo>
                    <a:pt x="496" y="783"/>
                  </a:lnTo>
                  <a:lnTo>
                    <a:pt x="531" y="759"/>
                  </a:lnTo>
                  <a:lnTo>
                    <a:pt x="566" y="736"/>
                  </a:lnTo>
                  <a:lnTo>
                    <a:pt x="596" y="707"/>
                  </a:lnTo>
                  <a:lnTo>
                    <a:pt x="625" y="672"/>
                  </a:lnTo>
                  <a:lnTo>
                    <a:pt x="648" y="643"/>
                  </a:lnTo>
                  <a:lnTo>
                    <a:pt x="672" y="602"/>
                  </a:lnTo>
                  <a:lnTo>
                    <a:pt x="689" y="567"/>
                  </a:lnTo>
                  <a:lnTo>
                    <a:pt x="707" y="526"/>
                  </a:lnTo>
                  <a:lnTo>
                    <a:pt x="718" y="485"/>
                  </a:lnTo>
                  <a:lnTo>
                    <a:pt x="724" y="438"/>
                  </a:lnTo>
                  <a:lnTo>
                    <a:pt x="724" y="391"/>
                  </a:lnTo>
                  <a:close/>
                </a:path>
              </a:pathLst>
            </a:custGeom>
            <a:solidFill>
              <a:srgbClr val="EDD6A5"/>
            </a:solidFill>
            <a:ln w="9525">
              <a:noFill/>
              <a:round/>
              <a:headEnd/>
              <a:tailEnd/>
            </a:ln>
          </p:spPr>
          <p:txBody>
            <a:bodyPr/>
            <a:lstStyle/>
            <a:p>
              <a:endParaRPr lang="en-US" dirty="0"/>
            </a:p>
          </p:txBody>
        </p:sp>
        <p:sp>
          <p:nvSpPr>
            <p:cNvPr id="709" name="Freeform 443"/>
            <p:cNvSpPr>
              <a:spLocks/>
            </p:cNvSpPr>
            <p:nvPr/>
          </p:nvSpPr>
          <p:spPr bwMode="auto">
            <a:xfrm>
              <a:off x="3867" y="1141"/>
              <a:ext cx="514" cy="490"/>
            </a:xfrm>
            <a:custGeom>
              <a:avLst/>
              <a:gdLst>
                <a:gd name="T0" fmla="*/ 514 w 514"/>
                <a:gd name="T1" fmla="*/ 245 h 490"/>
                <a:gd name="T2" fmla="*/ 514 w 514"/>
                <a:gd name="T3" fmla="*/ 245 h 490"/>
                <a:gd name="T4" fmla="*/ 508 w 514"/>
                <a:gd name="T5" fmla="*/ 298 h 490"/>
                <a:gd name="T6" fmla="*/ 490 w 514"/>
                <a:gd name="T7" fmla="*/ 344 h 490"/>
                <a:gd name="T8" fmla="*/ 467 w 514"/>
                <a:gd name="T9" fmla="*/ 385 h 490"/>
                <a:gd name="T10" fmla="*/ 438 w 514"/>
                <a:gd name="T11" fmla="*/ 420 h 490"/>
                <a:gd name="T12" fmla="*/ 397 w 514"/>
                <a:gd name="T13" fmla="*/ 449 h 490"/>
                <a:gd name="T14" fmla="*/ 356 w 514"/>
                <a:gd name="T15" fmla="*/ 473 h 490"/>
                <a:gd name="T16" fmla="*/ 309 w 514"/>
                <a:gd name="T17" fmla="*/ 490 h 490"/>
                <a:gd name="T18" fmla="*/ 257 w 514"/>
                <a:gd name="T19" fmla="*/ 490 h 490"/>
                <a:gd name="T20" fmla="*/ 257 w 514"/>
                <a:gd name="T21" fmla="*/ 490 h 490"/>
                <a:gd name="T22" fmla="*/ 204 w 514"/>
                <a:gd name="T23" fmla="*/ 490 h 490"/>
                <a:gd name="T24" fmla="*/ 157 w 514"/>
                <a:gd name="T25" fmla="*/ 473 h 490"/>
                <a:gd name="T26" fmla="*/ 116 w 514"/>
                <a:gd name="T27" fmla="*/ 449 h 490"/>
                <a:gd name="T28" fmla="*/ 76 w 514"/>
                <a:gd name="T29" fmla="*/ 420 h 490"/>
                <a:gd name="T30" fmla="*/ 46 w 514"/>
                <a:gd name="T31" fmla="*/ 385 h 490"/>
                <a:gd name="T32" fmla="*/ 23 w 514"/>
                <a:gd name="T33" fmla="*/ 344 h 490"/>
                <a:gd name="T34" fmla="*/ 5 w 514"/>
                <a:gd name="T35" fmla="*/ 298 h 490"/>
                <a:gd name="T36" fmla="*/ 0 w 514"/>
                <a:gd name="T37" fmla="*/ 245 h 490"/>
                <a:gd name="T38" fmla="*/ 0 w 514"/>
                <a:gd name="T39" fmla="*/ 245 h 490"/>
                <a:gd name="T40" fmla="*/ 5 w 514"/>
                <a:gd name="T41" fmla="*/ 198 h 490"/>
                <a:gd name="T42" fmla="*/ 23 w 514"/>
                <a:gd name="T43" fmla="*/ 151 h 490"/>
                <a:gd name="T44" fmla="*/ 46 w 514"/>
                <a:gd name="T45" fmla="*/ 111 h 490"/>
                <a:gd name="T46" fmla="*/ 76 w 514"/>
                <a:gd name="T47" fmla="*/ 70 h 490"/>
                <a:gd name="T48" fmla="*/ 116 w 514"/>
                <a:gd name="T49" fmla="*/ 40 h 490"/>
                <a:gd name="T50" fmla="*/ 157 w 514"/>
                <a:gd name="T51" fmla="*/ 17 h 490"/>
                <a:gd name="T52" fmla="*/ 204 w 514"/>
                <a:gd name="T53" fmla="*/ 5 h 490"/>
                <a:gd name="T54" fmla="*/ 257 w 514"/>
                <a:gd name="T55" fmla="*/ 0 h 490"/>
                <a:gd name="T56" fmla="*/ 257 w 514"/>
                <a:gd name="T57" fmla="*/ 0 h 490"/>
                <a:gd name="T58" fmla="*/ 309 w 514"/>
                <a:gd name="T59" fmla="*/ 5 h 490"/>
                <a:gd name="T60" fmla="*/ 356 w 514"/>
                <a:gd name="T61" fmla="*/ 17 h 490"/>
                <a:gd name="T62" fmla="*/ 397 w 514"/>
                <a:gd name="T63" fmla="*/ 40 h 490"/>
                <a:gd name="T64" fmla="*/ 438 w 514"/>
                <a:gd name="T65" fmla="*/ 70 h 490"/>
                <a:gd name="T66" fmla="*/ 467 w 514"/>
                <a:gd name="T67" fmla="*/ 111 h 490"/>
                <a:gd name="T68" fmla="*/ 490 w 514"/>
                <a:gd name="T69" fmla="*/ 151 h 490"/>
                <a:gd name="T70" fmla="*/ 508 w 514"/>
                <a:gd name="T71" fmla="*/ 198 h 490"/>
                <a:gd name="T72" fmla="*/ 514 w 514"/>
                <a:gd name="T73" fmla="*/ 245 h 490"/>
                <a:gd name="T74" fmla="*/ 514 w 514"/>
                <a:gd name="T75" fmla="*/ 245 h 4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14"/>
                <a:gd name="T115" fmla="*/ 0 h 490"/>
                <a:gd name="T116" fmla="*/ 514 w 514"/>
                <a:gd name="T117" fmla="*/ 490 h 4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14" h="490">
                  <a:moveTo>
                    <a:pt x="514" y="245"/>
                  </a:moveTo>
                  <a:lnTo>
                    <a:pt x="514" y="245"/>
                  </a:lnTo>
                  <a:lnTo>
                    <a:pt x="508" y="298"/>
                  </a:lnTo>
                  <a:lnTo>
                    <a:pt x="490" y="344"/>
                  </a:lnTo>
                  <a:lnTo>
                    <a:pt x="467" y="385"/>
                  </a:lnTo>
                  <a:lnTo>
                    <a:pt x="438" y="420"/>
                  </a:lnTo>
                  <a:lnTo>
                    <a:pt x="397" y="449"/>
                  </a:lnTo>
                  <a:lnTo>
                    <a:pt x="356" y="473"/>
                  </a:lnTo>
                  <a:lnTo>
                    <a:pt x="309" y="490"/>
                  </a:lnTo>
                  <a:lnTo>
                    <a:pt x="257" y="490"/>
                  </a:lnTo>
                  <a:lnTo>
                    <a:pt x="204" y="490"/>
                  </a:lnTo>
                  <a:lnTo>
                    <a:pt x="157" y="473"/>
                  </a:lnTo>
                  <a:lnTo>
                    <a:pt x="116" y="449"/>
                  </a:lnTo>
                  <a:lnTo>
                    <a:pt x="76" y="420"/>
                  </a:lnTo>
                  <a:lnTo>
                    <a:pt x="46" y="385"/>
                  </a:lnTo>
                  <a:lnTo>
                    <a:pt x="23" y="344"/>
                  </a:lnTo>
                  <a:lnTo>
                    <a:pt x="5" y="298"/>
                  </a:lnTo>
                  <a:lnTo>
                    <a:pt x="0" y="245"/>
                  </a:lnTo>
                  <a:lnTo>
                    <a:pt x="5" y="198"/>
                  </a:lnTo>
                  <a:lnTo>
                    <a:pt x="23" y="151"/>
                  </a:lnTo>
                  <a:lnTo>
                    <a:pt x="46" y="111"/>
                  </a:lnTo>
                  <a:lnTo>
                    <a:pt x="76" y="70"/>
                  </a:lnTo>
                  <a:lnTo>
                    <a:pt x="116" y="40"/>
                  </a:lnTo>
                  <a:lnTo>
                    <a:pt x="157" y="17"/>
                  </a:lnTo>
                  <a:lnTo>
                    <a:pt x="204" y="5"/>
                  </a:lnTo>
                  <a:lnTo>
                    <a:pt x="257" y="0"/>
                  </a:lnTo>
                  <a:lnTo>
                    <a:pt x="309" y="5"/>
                  </a:lnTo>
                  <a:lnTo>
                    <a:pt x="356" y="17"/>
                  </a:lnTo>
                  <a:lnTo>
                    <a:pt x="397" y="40"/>
                  </a:lnTo>
                  <a:lnTo>
                    <a:pt x="438" y="70"/>
                  </a:lnTo>
                  <a:lnTo>
                    <a:pt x="467" y="111"/>
                  </a:lnTo>
                  <a:lnTo>
                    <a:pt x="490" y="151"/>
                  </a:lnTo>
                  <a:lnTo>
                    <a:pt x="508" y="198"/>
                  </a:lnTo>
                  <a:lnTo>
                    <a:pt x="514" y="245"/>
                  </a:lnTo>
                  <a:close/>
                </a:path>
              </a:pathLst>
            </a:custGeom>
            <a:solidFill>
              <a:srgbClr val="F1E0B8"/>
            </a:solidFill>
            <a:ln w="9525">
              <a:noFill/>
              <a:round/>
              <a:headEnd/>
              <a:tailEnd/>
            </a:ln>
          </p:spPr>
          <p:txBody>
            <a:bodyPr/>
            <a:lstStyle/>
            <a:p>
              <a:endParaRPr lang="en-US" dirty="0"/>
            </a:p>
          </p:txBody>
        </p:sp>
        <p:sp>
          <p:nvSpPr>
            <p:cNvPr id="710" name="Freeform 444"/>
            <p:cNvSpPr>
              <a:spLocks/>
            </p:cNvSpPr>
            <p:nvPr/>
          </p:nvSpPr>
          <p:spPr bwMode="auto">
            <a:xfrm>
              <a:off x="3919" y="1544"/>
              <a:ext cx="187" cy="122"/>
            </a:xfrm>
            <a:custGeom>
              <a:avLst/>
              <a:gdLst>
                <a:gd name="T0" fmla="*/ 170 w 187"/>
                <a:gd name="T1" fmla="*/ 0 h 122"/>
                <a:gd name="T2" fmla="*/ 170 w 187"/>
                <a:gd name="T3" fmla="*/ 0 h 122"/>
                <a:gd name="T4" fmla="*/ 164 w 187"/>
                <a:gd name="T5" fmla="*/ 17 h 122"/>
                <a:gd name="T6" fmla="*/ 152 w 187"/>
                <a:gd name="T7" fmla="*/ 35 h 122"/>
                <a:gd name="T8" fmla="*/ 135 w 187"/>
                <a:gd name="T9" fmla="*/ 58 h 122"/>
                <a:gd name="T10" fmla="*/ 105 w 187"/>
                <a:gd name="T11" fmla="*/ 76 h 122"/>
                <a:gd name="T12" fmla="*/ 76 w 187"/>
                <a:gd name="T13" fmla="*/ 93 h 122"/>
                <a:gd name="T14" fmla="*/ 41 w 187"/>
                <a:gd name="T15" fmla="*/ 99 h 122"/>
                <a:gd name="T16" fmla="*/ 0 w 187"/>
                <a:gd name="T17" fmla="*/ 99 h 122"/>
                <a:gd name="T18" fmla="*/ 24 w 187"/>
                <a:gd name="T19" fmla="*/ 122 h 122"/>
                <a:gd name="T20" fmla="*/ 24 w 187"/>
                <a:gd name="T21" fmla="*/ 122 h 122"/>
                <a:gd name="T22" fmla="*/ 41 w 187"/>
                <a:gd name="T23" fmla="*/ 122 h 122"/>
                <a:gd name="T24" fmla="*/ 64 w 187"/>
                <a:gd name="T25" fmla="*/ 122 h 122"/>
                <a:gd name="T26" fmla="*/ 88 w 187"/>
                <a:gd name="T27" fmla="*/ 116 h 122"/>
                <a:gd name="T28" fmla="*/ 111 w 187"/>
                <a:gd name="T29" fmla="*/ 99 h 122"/>
                <a:gd name="T30" fmla="*/ 140 w 187"/>
                <a:gd name="T31" fmla="*/ 81 h 122"/>
                <a:gd name="T32" fmla="*/ 164 w 187"/>
                <a:gd name="T33" fmla="*/ 52 h 122"/>
                <a:gd name="T34" fmla="*/ 187 w 187"/>
                <a:gd name="T35" fmla="*/ 11 h 122"/>
                <a:gd name="T36" fmla="*/ 170 w 187"/>
                <a:gd name="T37" fmla="*/ 0 h 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7"/>
                <a:gd name="T58" fmla="*/ 0 h 122"/>
                <a:gd name="T59" fmla="*/ 187 w 187"/>
                <a:gd name="T60" fmla="*/ 122 h 12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7" h="122">
                  <a:moveTo>
                    <a:pt x="170" y="0"/>
                  </a:moveTo>
                  <a:lnTo>
                    <a:pt x="170" y="0"/>
                  </a:lnTo>
                  <a:lnTo>
                    <a:pt x="164" y="17"/>
                  </a:lnTo>
                  <a:lnTo>
                    <a:pt x="152" y="35"/>
                  </a:lnTo>
                  <a:lnTo>
                    <a:pt x="135" y="58"/>
                  </a:lnTo>
                  <a:lnTo>
                    <a:pt x="105" y="76"/>
                  </a:lnTo>
                  <a:lnTo>
                    <a:pt x="76" y="93"/>
                  </a:lnTo>
                  <a:lnTo>
                    <a:pt x="41" y="99"/>
                  </a:lnTo>
                  <a:lnTo>
                    <a:pt x="0" y="99"/>
                  </a:lnTo>
                  <a:lnTo>
                    <a:pt x="24" y="122"/>
                  </a:lnTo>
                  <a:lnTo>
                    <a:pt x="41" y="122"/>
                  </a:lnTo>
                  <a:lnTo>
                    <a:pt x="64" y="122"/>
                  </a:lnTo>
                  <a:lnTo>
                    <a:pt x="88" y="116"/>
                  </a:lnTo>
                  <a:lnTo>
                    <a:pt x="111" y="99"/>
                  </a:lnTo>
                  <a:lnTo>
                    <a:pt x="140" y="81"/>
                  </a:lnTo>
                  <a:lnTo>
                    <a:pt x="164" y="52"/>
                  </a:lnTo>
                  <a:lnTo>
                    <a:pt x="187" y="11"/>
                  </a:lnTo>
                  <a:lnTo>
                    <a:pt x="170" y="0"/>
                  </a:lnTo>
                  <a:close/>
                </a:path>
              </a:pathLst>
            </a:custGeom>
            <a:solidFill>
              <a:srgbClr val="000000"/>
            </a:solidFill>
            <a:ln w="9525">
              <a:noFill/>
              <a:round/>
              <a:headEnd/>
              <a:tailEnd/>
            </a:ln>
          </p:spPr>
          <p:txBody>
            <a:bodyPr/>
            <a:lstStyle/>
            <a:p>
              <a:endParaRPr lang="en-US" dirty="0"/>
            </a:p>
          </p:txBody>
        </p:sp>
        <p:sp>
          <p:nvSpPr>
            <p:cNvPr id="711" name="Freeform 445"/>
            <p:cNvSpPr>
              <a:spLocks/>
            </p:cNvSpPr>
            <p:nvPr/>
          </p:nvSpPr>
          <p:spPr bwMode="auto">
            <a:xfrm>
              <a:off x="4065" y="1509"/>
              <a:ext cx="76" cy="58"/>
            </a:xfrm>
            <a:custGeom>
              <a:avLst/>
              <a:gdLst>
                <a:gd name="T0" fmla="*/ 0 w 76"/>
                <a:gd name="T1" fmla="*/ 0 h 58"/>
                <a:gd name="T2" fmla="*/ 0 w 76"/>
                <a:gd name="T3" fmla="*/ 0 h 58"/>
                <a:gd name="T4" fmla="*/ 18 w 76"/>
                <a:gd name="T5" fmla="*/ 23 h 58"/>
                <a:gd name="T6" fmla="*/ 41 w 76"/>
                <a:gd name="T7" fmla="*/ 35 h 58"/>
                <a:gd name="T8" fmla="*/ 76 w 76"/>
                <a:gd name="T9" fmla="*/ 52 h 58"/>
                <a:gd name="T10" fmla="*/ 76 w 76"/>
                <a:gd name="T11" fmla="*/ 52 h 58"/>
                <a:gd name="T12" fmla="*/ 70 w 76"/>
                <a:gd name="T13" fmla="*/ 52 h 58"/>
                <a:gd name="T14" fmla="*/ 47 w 76"/>
                <a:gd name="T15" fmla="*/ 58 h 58"/>
                <a:gd name="T16" fmla="*/ 35 w 76"/>
                <a:gd name="T17" fmla="*/ 52 h 58"/>
                <a:gd name="T18" fmla="*/ 18 w 76"/>
                <a:gd name="T19" fmla="*/ 40 h 58"/>
                <a:gd name="T20" fmla="*/ 6 w 76"/>
                <a:gd name="T21" fmla="*/ 29 h 58"/>
                <a:gd name="T22" fmla="*/ 0 w 76"/>
                <a:gd name="T23" fmla="*/ 0 h 58"/>
                <a:gd name="T24" fmla="*/ 0 w 76"/>
                <a:gd name="T25" fmla="*/ 0 h 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6"/>
                <a:gd name="T40" fmla="*/ 0 h 58"/>
                <a:gd name="T41" fmla="*/ 76 w 76"/>
                <a:gd name="T42" fmla="*/ 58 h 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6" h="58">
                  <a:moveTo>
                    <a:pt x="0" y="0"/>
                  </a:moveTo>
                  <a:lnTo>
                    <a:pt x="0" y="0"/>
                  </a:lnTo>
                  <a:lnTo>
                    <a:pt x="18" y="23"/>
                  </a:lnTo>
                  <a:lnTo>
                    <a:pt x="41" y="35"/>
                  </a:lnTo>
                  <a:lnTo>
                    <a:pt x="76" y="52"/>
                  </a:lnTo>
                  <a:lnTo>
                    <a:pt x="70" y="52"/>
                  </a:lnTo>
                  <a:lnTo>
                    <a:pt x="47" y="58"/>
                  </a:lnTo>
                  <a:lnTo>
                    <a:pt x="35" y="52"/>
                  </a:lnTo>
                  <a:lnTo>
                    <a:pt x="18" y="40"/>
                  </a:lnTo>
                  <a:lnTo>
                    <a:pt x="6" y="29"/>
                  </a:lnTo>
                  <a:lnTo>
                    <a:pt x="0" y="0"/>
                  </a:lnTo>
                  <a:close/>
                </a:path>
              </a:pathLst>
            </a:custGeom>
            <a:solidFill>
              <a:srgbClr val="000000"/>
            </a:solidFill>
            <a:ln w="9525">
              <a:noFill/>
              <a:round/>
              <a:headEnd/>
              <a:tailEnd/>
            </a:ln>
          </p:spPr>
          <p:txBody>
            <a:bodyPr/>
            <a:lstStyle/>
            <a:p>
              <a:endParaRPr lang="en-US" dirty="0"/>
            </a:p>
          </p:txBody>
        </p:sp>
        <p:sp>
          <p:nvSpPr>
            <p:cNvPr id="712" name="Freeform 446"/>
            <p:cNvSpPr>
              <a:spLocks/>
            </p:cNvSpPr>
            <p:nvPr/>
          </p:nvSpPr>
          <p:spPr bwMode="auto">
            <a:xfrm>
              <a:off x="3925" y="1260"/>
              <a:ext cx="125" cy="135"/>
            </a:xfrm>
            <a:custGeom>
              <a:avLst/>
              <a:gdLst>
                <a:gd name="T0" fmla="*/ 125 w 88"/>
                <a:gd name="T1" fmla="*/ 72 h 100"/>
                <a:gd name="T2" fmla="*/ 125 w 88"/>
                <a:gd name="T3" fmla="*/ 72 h 100"/>
                <a:gd name="T4" fmla="*/ 116 w 88"/>
                <a:gd name="T5" fmla="*/ 96 h 100"/>
                <a:gd name="T6" fmla="*/ 108 w 88"/>
                <a:gd name="T7" fmla="*/ 111 h 100"/>
                <a:gd name="T8" fmla="*/ 82 w 88"/>
                <a:gd name="T9" fmla="*/ 127 h 100"/>
                <a:gd name="T10" fmla="*/ 67 w 88"/>
                <a:gd name="T11" fmla="*/ 135 h 100"/>
                <a:gd name="T12" fmla="*/ 67 w 88"/>
                <a:gd name="T13" fmla="*/ 135 h 100"/>
                <a:gd name="T14" fmla="*/ 41 w 88"/>
                <a:gd name="T15" fmla="*/ 127 h 100"/>
                <a:gd name="T16" fmla="*/ 17 w 88"/>
                <a:gd name="T17" fmla="*/ 111 h 100"/>
                <a:gd name="T18" fmla="*/ 9 w 88"/>
                <a:gd name="T19" fmla="*/ 96 h 100"/>
                <a:gd name="T20" fmla="*/ 0 w 88"/>
                <a:gd name="T21" fmla="*/ 72 h 100"/>
                <a:gd name="T22" fmla="*/ 0 w 88"/>
                <a:gd name="T23" fmla="*/ 72 h 100"/>
                <a:gd name="T24" fmla="*/ 9 w 88"/>
                <a:gd name="T25" fmla="*/ 40 h 100"/>
                <a:gd name="T26" fmla="*/ 17 w 88"/>
                <a:gd name="T27" fmla="*/ 24 h 100"/>
                <a:gd name="T28" fmla="*/ 41 w 88"/>
                <a:gd name="T29" fmla="*/ 8 h 100"/>
                <a:gd name="T30" fmla="*/ 67 w 88"/>
                <a:gd name="T31" fmla="*/ 0 h 100"/>
                <a:gd name="T32" fmla="*/ 67 w 88"/>
                <a:gd name="T33" fmla="*/ 0 h 100"/>
                <a:gd name="T34" fmla="*/ 82 w 88"/>
                <a:gd name="T35" fmla="*/ 8 h 100"/>
                <a:gd name="T36" fmla="*/ 108 w 88"/>
                <a:gd name="T37" fmla="*/ 24 h 100"/>
                <a:gd name="T38" fmla="*/ 116 w 88"/>
                <a:gd name="T39" fmla="*/ 40 h 100"/>
                <a:gd name="T40" fmla="*/ 125 w 88"/>
                <a:gd name="T41" fmla="*/ 72 h 100"/>
                <a:gd name="T42" fmla="*/ 125 w 88"/>
                <a:gd name="T43" fmla="*/ 72 h 1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8"/>
                <a:gd name="T67" fmla="*/ 0 h 100"/>
                <a:gd name="T68" fmla="*/ 88 w 88"/>
                <a:gd name="T69" fmla="*/ 100 h 1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8" h="100">
                  <a:moveTo>
                    <a:pt x="88" y="53"/>
                  </a:moveTo>
                  <a:lnTo>
                    <a:pt x="88" y="53"/>
                  </a:lnTo>
                  <a:lnTo>
                    <a:pt x="82" y="71"/>
                  </a:lnTo>
                  <a:lnTo>
                    <a:pt x="76" y="82"/>
                  </a:lnTo>
                  <a:lnTo>
                    <a:pt x="58" y="94"/>
                  </a:lnTo>
                  <a:lnTo>
                    <a:pt x="47" y="100"/>
                  </a:lnTo>
                  <a:lnTo>
                    <a:pt x="29" y="94"/>
                  </a:lnTo>
                  <a:lnTo>
                    <a:pt x="12" y="82"/>
                  </a:lnTo>
                  <a:lnTo>
                    <a:pt x="6" y="71"/>
                  </a:lnTo>
                  <a:lnTo>
                    <a:pt x="0" y="53"/>
                  </a:lnTo>
                  <a:lnTo>
                    <a:pt x="6" y="30"/>
                  </a:lnTo>
                  <a:lnTo>
                    <a:pt x="12" y="18"/>
                  </a:lnTo>
                  <a:lnTo>
                    <a:pt x="29" y="6"/>
                  </a:lnTo>
                  <a:lnTo>
                    <a:pt x="47" y="0"/>
                  </a:lnTo>
                  <a:lnTo>
                    <a:pt x="58" y="6"/>
                  </a:lnTo>
                  <a:lnTo>
                    <a:pt x="76" y="18"/>
                  </a:lnTo>
                  <a:lnTo>
                    <a:pt x="82" y="30"/>
                  </a:lnTo>
                  <a:lnTo>
                    <a:pt x="88" y="53"/>
                  </a:lnTo>
                  <a:close/>
                </a:path>
              </a:pathLst>
            </a:custGeom>
            <a:solidFill>
              <a:srgbClr val="000000"/>
            </a:solidFill>
            <a:ln w="9525">
              <a:noFill/>
              <a:round/>
              <a:headEnd/>
              <a:tailEnd/>
            </a:ln>
          </p:spPr>
          <p:txBody>
            <a:bodyPr/>
            <a:lstStyle/>
            <a:p>
              <a:endParaRPr lang="en-US" dirty="0"/>
            </a:p>
          </p:txBody>
        </p:sp>
        <p:sp>
          <p:nvSpPr>
            <p:cNvPr id="713" name="Freeform 447"/>
            <p:cNvSpPr>
              <a:spLocks/>
            </p:cNvSpPr>
            <p:nvPr/>
          </p:nvSpPr>
          <p:spPr bwMode="auto">
            <a:xfrm>
              <a:off x="3948" y="1322"/>
              <a:ext cx="18" cy="11"/>
            </a:xfrm>
            <a:custGeom>
              <a:avLst/>
              <a:gdLst>
                <a:gd name="T0" fmla="*/ 18 w 18"/>
                <a:gd name="T1" fmla="*/ 6 h 11"/>
                <a:gd name="T2" fmla="*/ 18 w 18"/>
                <a:gd name="T3" fmla="*/ 6 h 11"/>
                <a:gd name="T4" fmla="*/ 12 w 18"/>
                <a:gd name="T5" fmla="*/ 11 h 11"/>
                <a:gd name="T6" fmla="*/ 6 w 18"/>
                <a:gd name="T7" fmla="*/ 11 h 11"/>
                <a:gd name="T8" fmla="*/ 6 w 18"/>
                <a:gd name="T9" fmla="*/ 11 h 11"/>
                <a:gd name="T10" fmla="*/ 6 w 18"/>
                <a:gd name="T11" fmla="*/ 11 h 11"/>
                <a:gd name="T12" fmla="*/ 0 w 18"/>
                <a:gd name="T13" fmla="*/ 6 h 11"/>
                <a:gd name="T14" fmla="*/ 0 w 18"/>
                <a:gd name="T15" fmla="*/ 6 h 11"/>
                <a:gd name="T16" fmla="*/ 6 w 18"/>
                <a:gd name="T17" fmla="*/ 0 h 11"/>
                <a:gd name="T18" fmla="*/ 6 w 18"/>
                <a:gd name="T19" fmla="*/ 0 h 11"/>
                <a:gd name="T20" fmla="*/ 6 w 18"/>
                <a:gd name="T21" fmla="*/ 0 h 11"/>
                <a:gd name="T22" fmla="*/ 12 w 18"/>
                <a:gd name="T23" fmla="*/ 0 h 11"/>
                <a:gd name="T24" fmla="*/ 18 w 18"/>
                <a:gd name="T25" fmla="*/ 6 h 11"/>
                <a:gd name="T26" fmla="*/ 18 w 18"/>
                <a:gd name="T27" fmla="*/ 6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11"/>
                <a:gd name="T44" fmla="*/ 18 w 18"/>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11">
                  <a:moveTo>
                    <a:pt x="18" y="6"/>
                  </a:moveTo>
                  <a:lnTo>
                    <a:pt x="18" y="6"/>
                  </a:lnTo>
                  <a:lnTo>
                    <a:pt x="12" y="11"/>
                  </a:lnTo>
                  <a:lnTo>
                    <a:pt x="6" y="11"/>
                  </a:lnTo>
                  <a:lnTo>
                    <a:pt x="0" y="6"/>
                  </a:lnTo>
                  <a:lnTo>
                    <a:pt x="6" y="0"/>
                  </a:lnTo>
                  <a:lnTo>
                    <a:pt x="12" y="0"/>
                  </a:lnTo>
                  <a:lnTo>
                    <a:pt x="18" y="6"/>
                  </a:lnTo>
                  <a:close/>
                </a:path>
              </a:pathLst>
            </a:custGeom>
            <a:solidFill>
              <a:srgbClr val="FFFFFF"/>
            </a:solidFill>
            <a:ln w="9525">
              <a:noFill/>
              <a:round/>
              <a:headEnd/>
              <a:tailEnd/>
            </a:ln>
          </p:spPr>
          <p:txBody>
            <a:bodyPr/>
            <a:lstStyle/>
            <a:p>
              <a:endParaRPr lang="en-US" dirty="0"/>
            </a:p>
          </p:txBody>
        </p:sp>
        <p:sp>
          <p:nvSpPr>
            <p:cNvPr id="714" name="Freeform 77"/>
            <p:cNvSpPr>
              <a:spLocks/>
            </p:cNvSpPr>
            <p:nvPr/>
          </p:nvSpPr>
          <p:spPr bwMode="auto">
            <a:xfrm>
              <a:off x="4042" y="1403"/>
              <a:ext cx="82" cy="88"/>
            </a:xfrm>
            <a:custGeom>
              <a:avLst/>
              <a:gdLst>
                <a:gd name="T0" fmla="*/ 82 w 82"/>
                <a:gd name="T1" fmla="*/ 41 h 88"/>
                <a:gd name="T2" fmla="*/ 82 w 82"/>
                <a:gd name="T3" fmla="*/ 41 h 88"/>
                <a:gd name="T4" fmla="*/ 82 w 82"/>
                <a:gd name="T5" fmla="*/ 59 h 88"/>
                <a:gd name="T6" fmla="*/ 70 w 82"/>
                <a:gd name="T7" fmla="*/ 71 h 88"/>
                <a:gd name="T8" fmla="*/ 58 w 82"/>
                <a:gd name="T9" fmla="*/ 82 h 88"/>
                <a:gd name="T10" fmla="*/ 41 w 82"/>
                <a:gd name="T11" fmla="*/ 88 h 88"/>
                <a:gd name="T12" fmla="*/ 41 w 82"/>
                <a:gd name="T13" fmla="*/ 88 h 88"/>
                <a:gd name="T14" fmla="*/ 23 w 82"/>
                <a:gd name="T15" fmla="*/ 82 h 88"/>
                <a:gd name="T16" fmla="*/ 12 w 82"/>
                <a:gd name="T17" fmla="*/ 71 h 88"/>
                <a:gd name="T18" fmla="*/ 6 w 82"/>
                <a:gd name="T19" fmla="*/ 59 h 88"/>
                <a:gd name="T20" fmla="*/ 0 w 82"/>
                <a:gd name="T21" fmla="*/ 41 h 88"/>
                <a:gd name="T22" fmla="*/ 0 w 82"/>
                <a:gd name="T23" fmla="*/ 41 h 88"/>
                <a:gd name="T24" fmla="*/ 6 w 82"/>
                <a:gd name="T25" fmla="*/ 24 h 88"/>
                <a:gd name="T26" fmla="*/ 12 w 82"/>
                <a:gd name="T27" fmla="*/ 12 h 88"/>
                <a:gd name="T28" fmla="*/ 23 w 82"/>
                <a:gd name="T29" fmla="*/ 0 h 88"/>
                <a:gd name="T30" fmla="*/ 41 w 82"/>
                <a:gd name="T31" fmla="*/ 0 h 88"/>
                <a:gd name="T32" fmla="*/ 41 w 82"/>
                <a:gd name="T33" fmla="*/ 0 h 88"/>
                <a:gd name="T34" fmla="*/ 58 w 82"/>
                <a:gd name="T35" fmla="*/ 0 h 88"/>
                <a:gd name="T36" fmla="*/ 70 w 82"/>
                <a:gd name="T37" fmla="*/ 12 h 88"/>
                <a:gd name="T38" fmla="*/ 82 w 82"/>
                <a:gd name="T39" fmla="*/ 24 h 88"/>
                <a:gd name="T40" fmla="*/ 82 w 82"/>
                <a:gd name="T41" fmla="*/ 41 h 88"/>
                <a:gd name="T42" fmla="*/ 82 w 82"/>
                <a:gd name="T43" fmla="*/ 41 h 8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88"/>
                <a:gd name="T68" fmla="*/ 82 w 82"/>
                <a:gd name="T69" fmla="*/ 88 h 8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88">
                  <a:moveTo>
                    <a:pt x="82" y="41"/>
                  </a:moveTo>
                  <a:lnTo>
                    <a:pt x="82" y="41"/>
                  </a:lnTo>
                  <a:lnTo>
                    <a:pt x="82" y="59"/>
                  </a:lnTo>
                  <a:lnTo>
                    <a:pt x="70" y="71"/>
                  </a:lnTo>
                  <a:lnTo>
                    <a:pt x="58" y="82"/>
                  </a:lnTo>
                  <a:lnTo>
                    <a:pt x="41" y="88"/>
                  </a:lnTo>
                  <a:lnTo>
                    <a:pt x="23" y="82"/>
                  </a:lnTo>
                  <a:lnTo>
                    <a:pt x="12" y="71"/>
                  </a:lnTo>
                  <a:lnTo>
                    <a:pt x="6" y="59"/>
                  </a:lnTo>
                  <a:lnTo>
                    <a:pt x="0" y="41"/>
                  </a:lnTo>
                  <a:lnTo>
                    <a:pt x="6" y="24"/>
                  </a:lnTo>
                  <a:lnTo>
                    <a:pt x="12" y="12"/>
                  </a:lnTo>
                  <a:lnTo>
                    <a:pt x="23" y="0"/>
                  </a:lnTo>
                  <a:lnTo>
                    <a:pt x="41" y="0"/>
                  </a:lnTo>
                  <a:lnTo>
                    <a:pt x="58" y="0"/>
                  </a:lnTo>
                  <a:lnTo>
                    <a:pt x="70" y="12"/>
                  </a:lnTo>
                  <a:lnTo>
                    <a:pt x="82" y="24"/>
                  </a:lnTo>
                  <a:lnTo>
                    <a:pt x="82" y="41"/>
                  </a:lnTo>
                  <a:close/>
                </a:path>
              </a:pathLst>
            </a:custGeom>
            <a:solidFill>
              <a:srgbClr val="F0B1A8"/>
            </a:solidFill>
            <a:ln w="9525">
              <a:noFill/>
              <a:round/>
              <a:headEnd/>
              <a:tailEnd/>
            </a:ln>
          </p:spPr>
          <p:txBody>
            <a:bodyPr/>
            <a:lstStyle/>
            <a:p>
              <a:endParaRPr lang="en-US" dirty="0"/>
            </a:p>
          </p:txBody>
        </p:sp>
        <p:sp>
          <p:nvSpPr>
            <p:cNvPr id="715" name="Freeform 78"/>
            <p:cNvSpPr>
              <a:spLocks/>
            </p:cNvSpPr>
            <p:nvPr/>
          </p:nvSpPr>
          <p:spPr bwMode="auto">
            <a:xfrm>
              <a:off x="3915" y="1215"/>
              <a:ext cx="170" cy="29"/>
            </a:xfrm>
            <a:custGeom>
              <a:avLst/>
              <a:gdLst>
                <a:gd name="T0" fmla="*/ 9 w 117"/>
                <a:gd name="T1" fmla="*/ 12 h 59"/>
                <a:gd name="T2" fmla="*/ 9 w 117"/>
                <a:gd name="T3" fmla="*/ 12 h 59"/>
                <a:gd name="T4" fmla="*/ 26 w 117"/>
                <a:gd name="T5" fmla="*/ 6 h 59"/>
                <a:gd name="T6" fmla="*/ 42 w 117"/>
                <a:gd name="T7" fmla="*/ 3 h 59"/>
                <a:gd name="T8" fmla="*/ 60 w 117"/>
                <a:gd name="T9" fmla="*/ 0 h 59"/>
                <a:gd name="T10" fmla="*/ 84 w 117"/>
                <a:gd name="T11" fmla="*/ 0 h 59"/>
                <a:gd name="T12" fmla="*/ 110 w 117"/>
                <a:gd name="T13" fmla="*/ 3 h 59"/>
                <a:gd name="T14" fmla="*/ 144 w 117"/>
                <a:gd name="T15" fmla="*/ 12 h 59"/>
                <a:gd name="T16" fmla="*/ 170 w 117"/>
                <a:gd name="T17" fmla="*/ 29 h 59"/>
                <a:gd name="T18" fmla="*/ 170 w 117"/>
                <a:gd name="T19" fmla="*/ 29 h 59"/>
                <a:gd name="T20" fmla="*/ 161 w 117"/>
                <a:gd name="T21" fmla="*/ 23 h 59"/>
                <a:gd name="T22" fmla="*/ 128 w 117"/>
                <a:gd name="T23" fmla="*/ 12 h 59"/>
                <a:gd name="T24" fmla="*/ 102 w 117"/>
                <a:gd name="T25" fmla="*/ 9 h 59"/>
                <a:gd name="T26" fmla="*/ 84 w 117"/>
                <a:gd name="T27" fmla="*/ 9 h 59"/>
                <a:gd name="T28" fmla="*/ 51 w 117"/>
                <a:gd name="T29" fmla="*/ 9 h 59"/>
                <a:gd name="T30" fmla="*/ 26 w 117"/>
                <a:gd name="T31" fmla="*/ 17 h 59"/>
                <a:gd name="T32" fmla="*/ 26 w 117"/>
                <a:gd name="T33" fmla="*/ 17 h 59"/>
                <a:gd name="T34" fmla="*/ 9 w 117"/>
                <a:gd name="T35" fmla="*/ 17 h 59"/>
                <a:gd name="T36" fmla="*/ 0 w 117"/>
                <a:gd name="T37" fmla="*/ 17 h 59"/>
                <a:gd name="T38" fmla="*/ 9 w 117"/>
                <a:gd name="T39" fmla="*/ 12 h 59"/>
                <a:gd name="T40" fmla="*/ 9 w 117"/>
                <a:gd name="T41" fmla="*/ 12 h 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59"/>
                <a:gd name="T65" fmla="*/ 117 w 117"/>
                <a:gd name="T66" fmla="*/ 59 h 5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59">
                  <a:moveTo>
                    <a:pt x="6" y="24"/>
                  </a:moveTo>
                  <a:lnTo>
                    <a:pt x="6" y="24"/>
                  </a:lnTo>
                  <a:lnTo>
                    <a:pt x="18" y="12"/>
                  </a:lnTo>
                  <a:lnTo>
                    <a:pt x="29" y="6"/>
                  </a:lnTo>
                  <a:lnTo>
                    <a:pt x="41" y="0"/>
                  </a:lnTo>
                  <a:lnTo>
                    <a:pt x="58" y="0"/>
                  </a:lnTo>
                  <a:lnTo>
                    <a:pt x="76" y="6"/>
                  </a:lnTo>
                  <a:lnTo>
                    <a:pt x="99" y="24"/>
                  </a:lnTo>
                  <a:lnTo>
                    <a:pt x="117" y="59"/>
                  </a:lnTo>
                  <a:lnTo>
                    <a:pt x="111" y="47"/>
                  </a:lnTo>
                  <a:lnTo>
                    <a:pt x="88" y="24"/>
                  </a:lnTo>
                  <a:lnTo>
                    <a:pt x="70" y="18"/>
                  </a:lnTo>
                  <a:lnTo>
                    <a:pt x="58" y="18"/>
                  </a:lnTo>
                  <a:lnTo>
                    <a:pt x="35" y="18"/>
                  </a:lnTo>
                  <a:lnTo>
                    <a:pt x="18" y="35"/>
                  </a:lnTo>
                  <a:lnTo>
                    <a:pt x="6" y="35"/>
                  </a:lnTo>
                  <a:lnTo>
                    <a:pt x="0" y="35"/>
                  </a:lnTo>
                  <a:lnTo>
                    <a:pt x="6" y="24"/>
                  </a:lnTo>
                  <a:close/>
                </a:path>
              </a:pathLst>
            </a:custGeom>
            <a:solidFill>
              <a:srgbClr val="000000"/>
            </a:solidFill>
            <a:ln w="9525">
              <a:noFill/>
              <a:round/>
              <a:headEnd/>
              <a:tailEnd/>
            </a:ln>
          </p:spPr>
          <p:txBody>
            <a:bodyPr/>
            <a:lstStyle/>
            <a:p>
              <a:endParaRPr lang="en-US" dirty="0"/>
            </a:p>
          </p:txBody>
        </p:sp>
        <p:sp>
          <p:nvSpPr>
            <p:cNvPr id="716" name="Freeform 79"/>
            <p:cNvSpPr>
              <a:spLocks/>
            </p:cNvSpPr>
            <p:nvPr/>
          </p:nvSpPr>
          <p:spPr bwMode="auto">
            <a:xfrm>
              <a:off x="3731" y="2548"/>
              <a:ext cx="667" cy="204"/>
            </a:xfrm>
            <a:custGeom>
              <a:avLst/>
              <a:gdLst/>
              <a:ahLst/>
              <a:cxnLst>
                <a:cxn ang="0">
                  <a:pos x="468" y="6"/>
                </a:cxn>
                <a:cxn ang="0">
                  <a:pos x="468" y="6"/>
                </a:cxn>
                <a:cxn ang="0">
                  <a:pos x="415" y="0"/>
                </a:cxn>
                <a:cxn ang="0">
                  <a:pos x="298" y="0"/>
                </a:cxn>
                <a:cxn ang="0">
                  <a:pos x="222" y="0"/>
                </a:cxn>
                <a:cxn ang="0">
                  <a:pos x="152" y="6"/>
                </a:cxn>
                <a:cxn ang="0">
                  <a:pos x="82" y="24"/>
                </a:cxn>
                <a:cxn ang="0">
                  <a:pos x="29" y="41"/>
                </a:cxn>
                <a:cxn ang="0">
                  <a:pos x="29" y="41"/>
                </a:cxn>
                <a:cxn ang="0">
                  <a:pos x="24" y="53"/>
                </a:cxn>
                <a:cxn ang="0">
                  <a:pos x="12" y="88"/>
                </a:cxn>
                <a:cxn ang="0">
                  <a:pos x="0" y="129"/>
                </a:cxn>
                <a:cxn ang="0">
                  <a:pos x="6" y="158"/>
                </a:cxn>
                <a:cxn ang="0">
                  <a:pos x="12" y="187"/>
                </a:cxn>
                <a:cxn ang="0">
                  <a:pos x="12" y="187"/>
                </a:cxn>
                <a:cxn ang="0">
                  <a:pos x="82" y="193"/>
                </a:cxn>
                <a:cxn ang="0">
                  <a:pos x="158" y="199"/>
                </a:cxn>
                <a:cxn ang="0">
                  <a:pos x="257" y="205"/>
                </a:cxn>
                <a:cxn ang="0">
                  <a:pos x="362" y="199"/>
                </a:cxn>
                <a:cxn ang="0">
                  <a:pos x="421" y="187"/>
                </a:cxn>
                <a:cxn ang="0">
                  <a:pos x="473" y="176"/>
                </a:cxn>
                <a:cxn ang="0">
                  <a:pos x="526" y="158"/>
                </a:cxn>
                <a:cxn ang="0">
                  <a:pos x="579" y="141"/>
                </a:cxn>
                <a:cxn ang="0">
                  <a:pos x="625" y="111"/>
                </a:cxn>
                <a:cxn ang="0">
                  <a:pos x="666" y="82"/>
                </a:cxn>
                <a:cxn ang="0">
                  <a:pos x="468" y="6"/>
                </a:cxn>
              </a:cxnLst>
              <a:rect l="0" t="0" r="r" b="b"/>
              <a:pathLst>
                <a:path w="666" h="205">
                  <a:moveTo>
                    <a:pt x="468" y="6"/>
                  </a:moveTo>
                  <a:lnTo>
                    <a:pt x="468" y="6"/>
                  </a:lnTo>
                  <a:lnTo>
                    <a:pt x="415" y="0"/>
                  </a:lnTo>
                  <a:lnTo>
                    <a:pt x="298" y="0"/>
                  </a:lnTo>
                  <a:lnTo>
                    <a:pt x="222" y="0"/>
                  </a:lnTo>
                  <a:lnTo>
                    <a:pt x="152" y="6"/>
                  </a:lnTo>
                  <a:lnTo>
                    <a:pt x="82" y="24"/>
                  </a:lnTo>
                  <a:lnTo>
                    <a:pt x="29" y="41"/>
                  </a:lnTo>
                  <a:lnTo>
                    <a:pt x="29" y="41"/>
                  </a:lnTo>
                  <a:lnTo>
                    <a:pt x="24" y="53"/>
                  </a:lnTo>
                  <a:lnTo>
                    <a:pt x="12" y="88"/>
                  </a:lnTo>
                  <a:lnTo>
                    <a:pt x="0" y="129"/>
                  </a:lnTo>
                  <a:lnTo>
                    <a:pt x="6" y="158"/>
                  </a:lnTo>
                  <a:lnTo>
                    <a:pt x="12" y="187"/>
                  </a:lnTo>
                  <a:lnTo>
                    <a:pt x="12" y="187"/>
                  </a:lnTo>
                  <a:lnTo>
                    <a:pt x="82" y="193"/>
                  </a:lnTo>
                  <a:lnTo>
                    <a:pt x="158" y="199"/>
                  </a:lnTo>
                  <a:lnTo>
                    <a:pt x="257" y="205"/>
                  </a:lnTo>
                  <a:lnTo>
                    <a:pt x="362" y="199"/>
                  </a:lnTo>
                  <a:lnTo>
                    <a:pt x="421" y="187"/>
                  </a:lnTo>
                  <a:lnTo>
                    <a:pt x="473" y="176"/>
                  </a:lnTo>
                  <a:lnTo>
                    <a:pt x="526" y="158"/>
                  </a:lnTo>
                  <a:lnTo>
                    <a:pt x="579" y="141"/>
                  </a:lnTo>
                  <a:lnTo>
                    <a:pt x="625" y="111"/>
                  </a:lnTo>
                  <a:lnTo>
                    <a:pt x="666" y="82"/>
                  </a:lnTo>
                  <a:lnTo>
                    <a:pt x="468" y="6"/>
                  </a:lnTo>
                  <a:close/>
                </a:path>
              </a:pathLst>
            </a:custGeom>
            <a:solidFill>
              <a:schemeClr val="accent1">
                <a:lumMod val="20000"/>
                <a:lumOff val="8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717" name="Freeform 80"/>
            <p:cNvSpPr>
              <a:spLocks/>
            </p:cNvSpPr>
            <p:nvPr/>
          </p:nvSpPr>
          <p:spPr bwMode="auto">
            <a:xfrm>
              <a:off x="3469" y="2513"/>
              <a:ext cx="322" cy="252"/>
            </a:xfrm>
            <a:custGeom>
              <a:avLst/>
              <a:gdLst>
                <a:gd name="T0" fmla="*/ 287 w 322"/>
                <a:gd name="T1" fmla="*/ 252 h 252"/>
                <a:gd name="T2" fmla="*/ 287 w 322"/>
                <a:gd name="T3" fmla="*/ 252 h 252"/>
                <a:gd name="T4" fmla="*/ 246 w 322"/>
                <a:gd name="T5" fmla="*/ 252 h 252"/>
                <a:gd name="T6" fmla="*/ 199 w 322"/>
                <a:gd name="T7" fmla="*/ 252 h 252"/>
                <a:gd name="T8" fmla="*/ 146 w 322"/>
                <a:gd name="T9" fmla="*/ 246 h 252"/>
                <a:gd name="T10" fmla="*/ 94 w 322"/>
                <a:gd name="T11" fmla="*/ 234 h 252"/>
                <a:gd name="T12" fmla="*/ 65 w 322"/>
                <a:gd name="T13" fmla="*/ 228 h 252"/>
                <a:gd name="T14" fmla="*/ 47 w 322"/>
                <a:gd name="T15" fmla="*/ 211 h 252"/>
                <a:gd name="T16" fmla="*/ 30 w 322"/>
                <a:gd name="T17" fmla="*/ 199 h 252"/>
                <a:gd name="T18" fmla="*/ 12 w 322"/>
                <a:gd name="T19" fmla="*/ 181 h 252"/>
                <a:gd name="T20" fmla="*/ 6 w 322"/>
                <a:gd name="T21" fmla="*/ 158 h 252"/>
                <a:gd name="T22" fmla="*/ 0 w 322"/>
                <a:gd name="T23" fmla="*/ 129 h 252"/>
                <a:gd name="T24" fmla="*/ 0 w 322"/>
                <a:gd name="T25" fmla="*/ 129 h 252"/>
                <a:gd name="T26" fmla="*/ 6 w 322"/>
                <a:gd name="T27" fmla="*/ 100 h 252"/>
                <a:gd name="T28" fmla="*/ 12 w 322"/>
                <a:gd name="T29" fmla="*/ 76 h 252"/>
                <a:gd name="T30" fmla="*/ 24 w 322"/>
                <a:gd name="T31" fmla="*/ 53 h 252"/>
                <a:gd name="T32" fmla="*/ 41 w 322"/>
                <a:gd name="T33" fmla="*/ 35 h 252"/>
                <a:gd name="T34" fmla="*/ 59 w 322"/>
                <a:gd name="T35" fmla="*/ 24 h 252"/>
                <a:gd name="T36" fmla="*/ 76 w 322"/>
                <a:gd name="T37" fmla="*/ 12 h 252"/>
                <a:gd name="T38" fmla="*/ 123 w 322"/>
                <a:gd name="T39" fmla="*/ 0 h 252"/>
                <a:gd name="T40" fmla="*/ 176 w 322"/>
                <a:gd name="T41" fmla="*/ 0 h 252"/>
                <a:gd name="T42" fmla="*/ 228 w 322"/>
                <a:gd name="T43" fmla="*/ 12 h 252"/>
                <a:gd name="T44" fmla="*/ 281 w 322"/>
                <a:gd name="T45" fmla="*/ 35 h 252"/>
                <a:gd name="T46" fmla="*/ 322 w 322"/>
                <a:gd name="T47" fmla="*/ 65 h 252"/>
                <a:gd name="T48" fmla="*/ 322 w 322"/>
                <a:gd name="T49" fmla="*/ 65 h 252"/>
                <a:gd name="T50" fmla="*/ 304 w 322"/>
                <a:gd name="T51" fmla="*/ 82 h 252"/>
                <a:gd name="T52" fmla="*/ 292 w 322"/>
                <a:gd name="T53" fmla="*/ 105 h 252"/>
                <a:gd name="T54" fmla="*/ 287 w 322"/>
                <a:gd name="T55" fmla="*/ 146 h 252"/>
                <a:gd name="T56" fmla="*/ 287 w 322"/>
                <a:gd name="T57" fmla="*/ 146 h 252"/>
                <a:gd name="T58" fmla="*/ 281 w 322"/>
                <a:gd name="T59" fmla="*/ 176 h 252"/>
                <a:gd name="T60" fmla="*/ 281 w 322"/>
                <a:gd name="T61" fmla="*/ 211 h 252"/>
                <a:gd name="T62" fmla="*/ 287 w 322"/>
                <a:gd name="T63" fmla="*/ 252 h 252"/>
                <a:gd name="T64" fmla="*/ 287 w 322"/>
                <a:gd name="T65" fmla="*/ 252 h 2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2"/>
                <a:gd name="T100" fmla="*/ 0 h 252"/>
                <a:gd name="T101" fmla="*/ 322 w 322"/>
                <a:gd name="T102" fmla="*/ 252 h 2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2" h="252">
                  <a:moveTo>
                    <a:pt x="287" y="252"/>
                  </a:moveTo>
                  <a:lnTo>
                    <a:pt x="287" y="252"/>
                  </a:lnTo>
                  <a:lnTo>
                    <a:pt x="246" y="252"/>
                  </a:lnTo>
                  <a:lnTo>
                    <a:pt x="199" y="252"/>
                  </a:lnTo>
                  <a:lnTo>
                    <a:pt x="146" y="246"/>
                  </a:lnTo>
                  <a:lnTo>
                    <a:pt x="94" y="234"/>
                  </a:lnTo>
                  <a:lnTo>
                    <a:pt x="65" y="228"/>
                  </a:lnTo>
                  <a:lnTo>
                    <a:pt x="47" y="211"/>
                  </a:lnTo>
                  <a:lnTo>
                    <a:pt x="30" y="199"/>
                  </a:lnTo>
                  <a:lnTo>
                    <a:pt x="12" y="181"/>
                  </a:lnTo>
                  <a:lnTo>
                    <a:pt x="6" y="158"/>
                  </a:lnTo>
                  <a:lnTo>
                    <a:pt x="0" y="129"/>
                  </a:lnTo>
                  <a:lnTo>
                    <a:pt x="6" y="100"/>
                  </a:lnTo>
                  <a:lnTo>
                    <a:pt x="12" y="76"/>
                  </a:lnTo>
                  <a:lnTo>
                    <a:pt x="24" y="53"/>
                  </a:lnTo>
                  <a:lnTo>
                    <a:pt x="41" y="35"/>
                  </a:lnTo>
                  <a:lnTo>
                    <a:pt x="59" y="24"/>
                  </a:lnTo>
                  <a:lnTo>
                    <a:pt x="76" y="12"/>
                  </a:lnTo>
                  <a:lnTo>
                    <a:pt x="123" y="0"/>
                  </a:lnTo>
                  <a:lnTo>
                    <a:pt x="176" y="0"/>
                  </a:lnTo>
                  <a:lnTo>
                    <a:pt x="228" y="12"/>
                  </a:lnTo>
                  <a:lnTo>
                    <a:pt x="281" y="35"/>
                  </a:lnTo>
                  <a:lnTo>
                    <a:pt x="322" y="65"/>
                  </a:lnTo>
                  <a:lnTo>
                    <a:pt x="304" y="82"/>
                  </a:lnTo>
                  <a:lnTo>
                    <a:pt x="292" y="105"/>
                  </a:lnTo>
                  <a:lnTo>
                    <a:pt x="287" y="146"/>
                  </a:lnTo>
                  <a:lnTo>
                    <a:pt x="281" y="176"/>
                  </a:lnTo>
                  <a:lnTo>
                    <a:pt x="281" y="211"/>
                  </a:lnTo>
                  <a:lnTo>
                    <a:pt x="287" y="252"/>
                  </a:lnTo>
                  <a:close/>
                </a:path>
              </a:pathLst>
            </a:custGeom>
            <a:solidFill>
              <a:srgbClr val="000000"/>
            </a:solidFill>
            <a:ln w="9525">
              <a:noFill/>
              <a:round/>
              <a:headEnd/>
              <a:tailEnd/>
            </a:ln>
          </p:spPr>
          <p:txBody>
            <a:bodyPr/>
            <a:lstStyle/>
            <a:p>
              <a:endParaRPr lang="en-US" dirty="0"/>
            </a:p>
          </p:txBody>
        </p:sp>
        <p:sp>
          <p:nvSpPr>
            <p:cNvPr id="718" name="Freeform 81"/>
            <p:cNvSpPr>
              <a:spLocks/>
            </p:cNvSpPr>
            <p:nvPr/>
          </p:nvSpPr>
          <p:spPr bwMode="auto">
            <a:xfrm>
              <a:off x="3534" y="2566"/>
              <a:ext cx="198" cy="158"/>
            </a:xfrm>
            <a:custGeom>
              <a:avLst/>
              <a:gdLst>
                <a:gd name="T0" fmla="*/ 181 w 198"/>
                <a:gd name="T1" fmla="*/ 152 h 158"/>
                <a:gd name="T2" fmla="*/ 181 w 198"/>
                <a:gd name="T3" fmla="*/ 152 h 158"/>
                <a:gd name="T4" fmla="*/ 152 w 198"/>
                <a:gd name="T5" fmla="*/ 158 h 158"/>
                <a:gd name="T6" fmla="*/ 93 w 198"/>
                <a:gd name="T7" fmla="*/ 152 h 158"/>
                <a:gd name="T8" fmla="*/ 58 w 198"/>
                <a:gd name="T9" fmla="*/ 146 h 158"/>
                <a:gd name="T10" fmla="*/ 29 w 198"/>
                <a:gd name="T11" fmla="*/ 134 h 158"/>
                <a:gd name="T12" fmla="*/ 17 w 198"/>
                <a:gd name="T13" fmla="*/ 123 h 158"/>
                <a:gd name="T14" fmla="*/ 6 w 198"/>
                <a:gd name="T15" fmla="*/ 111 h 158"/>
                <a:gd name="T16" fmla="*/ 6 w 198"/>
                <a:gd name="T17" fmla="*/ 93 h 158"/>
                <a:gd name="T18" fmla="*/ 0 w 198"/>
                <a:gd name="T19" fmla="*/ 82 h 158"/>
                <a:gd name="T20" fmla="*/ 0 w 198"/>
                <a:gd name="T21" fmla="*/ 82 h 158"/>
                <a:gd name="T22" fmla="*/ 6 w 198"/>
                <a:gd name="T23" fmla="*/ 47 h 158"/>
                <a:gd name="T24" fmla="*/ 23 w 198"/>
                <a:gd name="T25" fmla="*/ 23 h 158"/>
                <a:gd name="T26" fmla="*/ 46 w 198"/>
                <a:gd name="T27" fmla="*/ 6 h 158"/>
                <a:gd name="T28" fmla="*/ 76 w 198"/>
                <a:gd name="T29" fmla="*/ 0 h 158"/>
                <a:gd name="T30" fmla="*/ 111 w 198"/>
                <a:gd name="T31" fmla="*/ 0 h 158"/>
                <a:gd name="T32" fmla="*/ 140 w 198"/>
                <a:gd name="T33" fmla="*/ 6 h 158"/>
                <a:gd name="T34" fmla="*/ 169 w 198"/>
                <a:gd name="T35" fmla="*/ 17 h 158"/>
                <a:gd name="T36" fmla="*/ 198 w 198"/>
                <a:gd name="T37" fmla="*/ 35 h 158"/>
                <a:gd name="T38" fmla="*/ 198 w 198"/>
                <a:gd name="T39" fmla="*/ 35 h 158"/>
                <a:gd name="T40" fmla="*/ 187 w 198"/>
                <a:gd name="T41" fmla="*/ 58 h 158"/>
                <a:gd name="T42" fmla="*/ 175 w 198"/>
                <a:gd name="T43" fmla="*/ 93 h 158"/>
                <a:gd name="T44" fmla="*/ 175 w 198"/>
                <a:gd name="T45" fmla="*/ 93 h 158"/>
                <a:gd name="T46" fmla="*/ 175 w 198"/>
                <a:gd name="T47" fmla="*/ 111 h 158"/>
                <a:gd name="T48" fmla="*/ 175 w 198"/>
                <a:gd name="T49" fmla="*/ 134 h 158"/>
                <a:gd name="T50" fmla="*/ 181 w 198"/>
                <a:gd name="T51" fmla="*/ 152 h 158"/>
                <a:gd name="T52" fmla="*/ 181 w 198"/>
                <a:gd name="T53" fmla="*/ 152 h 1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8"/>
                <a:gd name="T82" fmla="*/ 0 h 158"/>
                <a:gd name="T83" fmla="*/ 198 w 198"/>
                <a:gd name="T84" fmla="*/ 158 h 15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8" h="158">
                  <a:moveTo>
                    <a:pt x="181" y="152"/>
                  </a:moveTo>
                  <a:lnTo>
                    <a:pt x="181" y="152"/>
                  </a:lnTo>
                  <a:lnTo>
                    <a:pt x="152" y="158"/>
                  </a:lnTo>
                  <a:lnTo>
                    <a:pt x="93" y="152"/>
                  </a:lnTo>
                  <a:lnTo>
                    <a:pt x="58" y="146"/>
                  </a:lnTo>
                  <a:lnTo>
                    <a:pt x="29" y="134"/>
                  </a:lnTo>
                  <a:lnTo>
                    <a:pt x="17" y="123"/>
                  </a:lnTo>
                  <a:lnTo>
                    <a:pt x="6" y="111"/>
                  </a:lnTo>
                  <a:lnTo>
                    <a:pt x="6" y="93"/>
                  </a:lnTo>
                  <a:lnTo>
                    <a:pt x="0" y="82"/>
                  </a:lnTo>
                  <a:lnTo>
                    <a:pt x="6" y="47"/>
                  </a:lnTo>
                  <a:lnTo>
                    <a:pt x="23" y="23"/>
                  </a:lnTo>
                  <a:lnTo>
                    <a:pt x="46" y="6"/>
                  </a:lnTo>
                  <a:lnTo>
                    <a:pt x="76" y="0"/>
                  </a:lnTo>
                  <a:lnTo>
                    <a:pt x="111" y="0"/>
                  </a:lnTo>
                  <a:lnTo>
                    <a:pt x="140" y="6"/>
                  </a:lnTo>
                  <a:lnTo>
                    <a:pt x="169" y="17"/>
                  </a:lnTo>
                  <a:lnTo>
                    <a:pt x="198" y="35"/>
                  </a:lnTo>
                  <a:lnTo>
                    <a:pt x="187" y="58"/>
                  </a:lnTo>
                  <a:lnTo>
                    <a:pt x="175" y="93"/>
                  </a:lnTo>
                  <a:lnTo>
                    <a:pt x="175" y="111"/>
                  </a:lnTo>
                  <a:lnTo>
                    <a:pt x="175" y="134"/>
                  </a:lnTo>
                  <a:lnTo>
                    <a:pt x="181" y="152"/>
                  </a:lnTo>
                  <a:close/>
                </a:path>
              </a:pathLst>
            </a:custGeom>
            <a:solidFill>
              <a:srgbClr val="F2E2B8"/>
            </a:solidFill>
            <a:ln w="9525">
              <a:noFill/>
              <a:round/>
              <a:headEnd/>
              <a:tailEnd/>
            </a:ln>
          </p:spPr>
          <p:txBody>
            <a:bodyPr/>
            <a:lstStyle/>
            <a:p>
              <a:endParaRPr lang="en-US" dirty="0"/>
            </a:p>
          </p:txBody>
        </p:sp>
        <p:sp>
          <p:nvSpPr>
            <p:cNvPr id="719" name="Freeform 82"/>
            <p:cNvSpPr>
              <a:spLocks/>
            </p:cNvSpPr>
            <p:nvPr/>
          </p:nvSpPr>
          <p:spPr bwMode="auto">
            <a:xfrm>
              <a:off x="3744" y="2426"/>
              <a:ext cx="415" cy="187"/>
            </a:xfrm>
            <a:custGeom>
              <a:avLst/>
              <a:gdLst>
                <a:gd name="T0" fmla="*/ 6 w 415"/>
                <a:gd name="T1" fmla="*/ 140 h 187"/>
                <a:gd name="T2" fmla="*/ 6 w 415"/>
                <a:gd name="T3" fmla="*/ 140 h 187"/>
                <a:gd name="T4" fmla="*/ 35 w 415"/>
                <a:gd name="T5" fmla="*/ 128 h 187"/>
                <a:gd name="T6" fmla="*/ 117 w 415"/>
                <a:gd name="T7" fmla="*/ 111 h 187"/>
                <a:gd name="T8" fmla="*/ 169 w 415"/>
                <a:gd name="T9" fmla="*/ 99 h 187"/>
                <a:gd name="T10" fmla="*/ 234 w 415"/>
                <a:gd name="T11" fmla="*/ 93 h 187"/>
                <a:gd name="T12" fmla="*/ 298 w 415"/>
                <a:gd name="T13" fmla="*/ 93 h 187"/>
                <a:gd name="T14" fmla="*/ 362 w 415"/>
                <a:gd name="T15" fmla="*/ 99 h 187"/>
                <a:gd name="T16" fmla="*/ 362 w 415"/>
                <a:gd name="T17" fmla="*/ 0 h 187"/>
                <a:gd name="T18" fmla="*/ 415 w 415"/>
                <a:gd name="T19" fmla="*/ 146 h 187"/>
                <a:gd name="T20" fmla="*/ 415 w 415"/>
                <a:gd name="T21" fmla="*/ 146 h 187"/>
                <a:gd name="T22" fmla="*/ 280 w 415"/>
                <a:gd name="T23" fmla="*/ 146 h 187"/>
                <a:gd name="T24" fmla="*/ 146 w 415"/>
                <a:gd name="T25" fmla="*/ 163 h 187"/>
                <a:gd name="T26" fmla="*/ 76 w 415"/>
                <a:gd name="T27" fmla="*/ 169 h 187"/>
                <a:gd name="T28" fmla="*/ 0 w 415"/>
                <a:gd name="T29" fmla="*/ 187 h 187"/>
                <a:gd name="T30" fmla="*/ 6 w 415"/>
                <a:gd name="T31" fmla="*/ 140 h 18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15"/>
                <a:gd name="T49" fmla="*/ 0 h 187"/>
                <a:gd name="T50" fmla="*/ 415 w 415"/>
                <a:gd name="T51" fmla="*/ 187 h 18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15" h="187">
                  <a:moveTo>
                    <a:pt x="6" y="140"/>
                  </a:moveTo>
                  <a:lnTo>
                    <a:pt x="6" y="140"/>
                  </a:lnTo>
                  <a:lnTo>
                    <a:pt x="35" y="128"/>
                  </a:lnTo>
                  <a:lnTo>
                    <a:pt x="117" y="111"/>
                  </a:lnTo>
                  <a:lnTo>
                    <a:pt x="169" y="99"/>
                  </a:lnTo>
                  <a:lnTo>
                    <a:pt x="234" y="93"/>
                  </a:lnTo>
                  <a:lnTo>
                    <a:pt x="298" y="93"/>
                  </a:lnTo>
                  <a:lnTo>
                    <a:pt x="362" y="99"/>
                  </a:lnTo>
                  <a:lnTo>
                    <a:pt x="362" y="0"/>
                  </a:lnTo>
                  <a:lnTo>
                    <a:pt x="415" y="146"/>
                  </a:lnTo>
                  <a:lnTo>
                    <a:pt x="280" y="146"/>
                  </a:lnTo>
                  <a:lnTo>
                    <a:pt x="146" y="163"/>
                  </a:lnTo>
                  <a:lnTo>
                    <a:pt x="76" y="169"/>
                  </a:lnTo>
                  <a:lnTo>
                    <a:pt x="0" y="187"/>
                  </a:lnTo>
                  <a:lnTo>
                    <a:pt x="6" y="140"/>
                  </a:lnTo>
                  <a:close/>
                </a:path>
              </a:pathLst>
            </a:custGeom>
            <a:solidFill>
              <a:srgbClr val="000000"/>
            </a:solidFill>
            <a:ln w="9525">
              <a:noFill/>
              <a:round/>
              <a:headEnd/>
              <a:tailEnd/>
            </a:ln>
          </p:spPr>
          <p:txBody>
            <a:bodyPr/>
            <a:lstStyle/>
            <a:p>
              <a:endParaRPr lang="en-US" dirty="0"/>
            </a:p>
          </p:txBody>
        </p:sp>
        <p:sp>
          <p:nvSpPr>
            <p:cNvPr id="720" name="Freeform 83"/>
            <p:cNvSpPr>
              <a:spLocks/>
            </p:cNvSpPr>
            <p:nvPr/>
          </p:nvSpPr>
          <p:spPr bwMode="auto">
            <a:xfrm>
              <a:off x="3715" y="2531"/>
              <a:ext cx="736" cy="257"/>
            </a:xfrm>
            <a:custGeom>
              <a:avLst/>
              <a:gdLst>
                <a:gd name="T0" fmla="*/ 0 w 736"/>
                <a:gd name="T1" fmla="*/ 222 h 257"/>
                <a:gd name="T2" fmla="*/ 0 w 736"/>
                <a:gd name="T3" fmla="*/ 222 h 257"/>
                <a:gd name="T4" fmla="*/ 70 w 736"/>
                <a:gd name="T5" fmla="*/ 239 h 257"/>
                <a:gd name="T6" fmla="*/ 140 w 736"/>
                <a:gd name="T7" fmla="*/ 251 h 257"/>
                <a:gd name="T8" fmla="*/ 239 w 736"/>
                <a:gd name="T9" fmla="*/ 257 h 257"/>
                <a:gd name="T10" fmla="*/ 344 w 736"/>
                <a:gd name="T11" fmla="*/ 257 h 257"/>
                <a:gd name="T12" fmla="*/ 409 w 736"/>
                <a:gd name="T13" fmla="*/ 251 h 257"/>
                <a:gd name="T14" fmla="*/ 467 w 736"/>
                <a:gd name="T15" fmla="*/ 239 h 257"/>
                <a:gd name="T16" fmla="*/ 531 w 736"/>
                <a:gd name="T17" fmla="*/ 222 h 257"/>
                <a:gd name="T18" fmla="*/ 596 w 736"/>
                <a:gd name="T19" fmla="*/ 198 h 257"/>
                <a:gd name="T20" fmla="*/ 660 w 736"/>
                <a:gd name="T21" fmla="*/ 169 h 257"/>
                <a:gd name="T22" fmla="*/ 718 w 736"/>
                <a:gd name="T23" fmla="*/ 134 h 257"/>
                <a:gd name="T24" fmla="*/ 736 w 736"/>
                <a:gd name="T25" fmla="*/ 0 h 257"/>
                <a:gd name="T26" fmla="*/ 683 w 736"/>
                <a:gd name="T27" fmla="*/ 99 h 257"/>
                <a:gd name="T28" fmla="*/ 683 w 736"/>
                <a:gd name="T29" fmla="*/ 99 h 257"/>
                <a:gd name="T30" fmla="*/ 648 w 736"/>
                <a:gd name="T31" fmla="*/ 123 h 257"/>
                <a:gd name="T32" fmla="*/ 596 w 736"/>
                <a:gd name="T33" fmla="*/ 140 h 257"/>
                <a:gd name="T34" fmla="*/ 525 w 736"/>
                <a:gd name="T35" fmla="*/ 163 h 257"/>
                <a:gd name="T36" fmla="*/ 438 w 736"/>
                <a:gd name="T37" fmla="*/ 181 h 257"/>
                <a:gd name="T38" fmla="*/ 321 w 736"/>
                <a:gd name="T39" fmla="*/ 193 h 257"/>
                <a:gd name="T40" fmla="*/ 257 w 736"/>
                <a:gd name="T41" fmla="*/ 193 h 257"/>
                <a:gd name="T42" fmla="*/ 181 w 736"/>
                <a:gd name="T43" fmla="*/ 193 h 257"/>
                <a:gd name="T44" fmla="*/ 105 w 736"/>
                <a:gd name="T45" fmla="*/ 187 h 257"/>
                <a:gd name="T46" fmla="*/ 17 w 736"/>
                <a:gd name="T47" fmla="*/ 175 h 257"/>
                <a:gd name="T48" fmla="*/ 0 w 736"/>
                <a:gd name="T49" fmla="*/ 222 h 2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36"/>
                <a:gd name="T76" fmla="*/ 0 h 257"/>
                <a:gd name="T77" fmla="*/ 736 w 736"/>
                <a:gd name="T78" fmla="*/ 257 h 2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36" h="257">
                  <a:moveTo>
                    <a:pt x="0" y="222"/>
                  </a:moveTo>
                  <a:lnTo>
                    <a:pt x="0" y="222"/>
                  </a:lnTo>
                  <a:lnTo>
                    <a:pt x="70" y="239"/>
                  </a:lnTo>
                  <a:lnTo>
                    <a:pt x="140" y="251"/>
                  </a:lnTo>
                  <a:lnTo>
                    <a:pt x="239" y="257"/>
                  </a:lnTo>
                  <a:lnTo>
                    <a:pt x="344" y="257"/>
                  </a:lnTo>
                  <a:lnTo>
                    <a:pt x="409" y="251"/>
                  </a:lnTo>
                  <a:lnTo>
                    <a:pt x="467" y="239"/>
                  </a:lnTo>
                  <a:lnTo>
                    <a:pt x="531" y="222"/>
                  </a:lnTo>
                  <a:lnTo>
                    <a:pt x="596" y="198"/>
                  </a:lnTo>
                  <a:lnTo>
                    <a:pt x="660" y="169"/>
                  </a:lnTo>
                  <a:lnTo>
                    <a:pt x="718" y="134"/>
                  </a:lnTo>
                  <a:lnTo>
                    <a:pt x="736" y="0"/>
                  </a:lnTo>
                  <a:lnTo>
                    <a:pt x="683" y="99"/>
                  </a:lnTo>
                  <a:lnTo>
                    <a:pt x="648" y="123"/>
                  </a:lnTo>
                  <a:lnTo>
                    <a:pt x="596" y="140"/>
                  </a:lnTo>
                  <a:lnTo>
                    <a:pt x="525" y="163"/>
                  </a:lnTo>
                  <a:lnTo>
                    <a:pt x="438" y="181"/>
                  </a:lnTo>
                  <a:lnTo>
                    <a:pt x="321" y="193"/>
                  </a:lnTo>
                  <a:lnTo>
                    <a:pt x="257" y="193"/>
                  </a:lnTo>
                  <a:lnTo>
                    <a:pt x="181" y="193"/>
                  </a:lnTo>
                  <a:lnTo>
                    <a:pt x="105" y="187"/>
                  </a:lnTo>
                  <a:lnTo>
                    <a:pt x="17" y="175"/>
                  </a:lnTo>
                  <a:lnTo>
                    <a:pt x="0" y="222"/>
                  </a:lnTo>
                  <a:close/>
                </a:path>
              </a:pathLst>
            </a:custGeom>
            <a:solidFill>
              <a:srgbClr val="000000"/>
            </a:solidFill>
            <a:ln w="9525">
              <a:noFill/>
              <a:round/>
              <a:headEnd/>
              <a:tailEnd/>
            </a:ln>
          </p:spPr>
          <p:txBody>
            <a:bodyPr/>
            <a:lstStyle/>
            <a:p>
              <a:endParaRPr lang="en-US" dirty="0"/>
            </a:p>
          </p:txBody>
        </p:sp>
        <p:sp>
          <p:nvSpPr>
            <p:cNvPr id="721" name="Freeform 84"/>
            <p:cNvSpPr>
              <a:spLocks/>
            </p:cNvSpPr>
            <p:nvPr/>
          </p:nvSpPr>
          <p:spPr bwMode="auto">
            <a:xfrm>
              <a:off x="1992" y="2099"/>
              <a:ext cx="1454" cy="835"/>
            </a:xfrm>
            <a:custGeom>
              <a:avLst/>
              <a:gdLst>
                <a:gd name="T0" fmla="*/ 817 w 1454"/>
                <a:gd name="T1" fmla="*/ 0 h 835"/>
                <a:gd name="T2" fmla="*/ 0 w 1454"/>
                <a:gd name="T3" fmla="*/ 566 h 835"/>
                <a:gd name="T4" fmla="*/ 35 w 1454"/>
                <a:gd name="T5" fmla="*/ 765 h 835"/>
                <a:gd name="T6" fmla="*/ 1115 w 1454"/>
                <a:gd name="T7" fmla="*/ 835 h 835"/>
                <a:gd name="T8" fmla="*/ 1448 w 1454"/>
                <a:gd name="T9" fmla="*/ 87 h 835"/>
                <a:gd name="T10" fmla="*/ 1454 w 1454"/>
                <a:gd name="T11" fmla="*/ 17 h 835"/>
                <a:gd name="T12" fmla="*/ 817 w 1454"/>
                <a:gd name="T13" fmla="*/ 0 h 835"/>
                <a:gd name="T14" fmla="*/ 0 60000 65536"/>
                <a:gd name="T15" fmla="*/ 0 60000 65536"/>
                <a:gd name="T16" fmla="*/ 0 60000 65536"/>
                <a:gd name="T17" fmla="*/ 0 60000 65536"/>
                <a:gd name="T18" fmla="*/ 0 60000 65536"/>
                <a:gd name="T19" fmla="*/ 0 60000 65536"/>
                <a:gd name="T20" fmla="*/ 0 60000 65536"/>
                <a:gd name="T21" fmla="*/ 0 w 1454"/>
                <a:gd name="T22" fmla="*/ 0 h 835"/>
                <a:gd name="T23" fmla="*/ 1454 w 1454"/>
                <a:gd name="T24" fmla="*/ 835 h 8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54" h="835">
                  <a:moveTo>
                    <a:pt x="817" y="0"/>
                  </a:moveTo>
                  <a:lnTo>
                    <a:pt x="0" y="566"/>
                  </a:lnTo>
                  <a:lnTo>
                    <a:pt x="35" y="765"/>
                  </a:lnTo>
                  <a:lnTo>
                    <a:pt x="1115" y="835"/>
                  </a:lnTo>
                  <a:lnTo>
                    <a:pt x="1448" y="87"/>
                  </a:lnTo>
                  <a:lnTo>
                    <a:pt x="1454" y="17"/>
                  </a:lnTo>
                  <a:lnTo>
                    <a:pt x="817" y="0"/>
                  </a:lnTo>
                  <a:close/>
                </a:path>
              </a:pathLst>
            </a:custGeom>
            <a:solidFill>
              <a:srgbClr val="75859D"/>
            </a:solidFill>
            <a:ln w="9525">
              <a:noFill/>
              <a:round/>
              <a:headEnd/>
              <a:tailEnd/>
            </a:ln>
          </p:spPr>
          <p:txBody>
            <a:bodyPr/>
            <a:lstStyle/>
            <a:p>
              <a:endParaRPr lang="en-US" dirty="0"/>
            </a:p>
          </p:txBody>
        </p:sp>
        <p:sp>
          <p:nvSpPr>
            <p:cNvPr id="722" name="Freeform 85"/>
            <p:cNvSpPr>
              <a:spLocks/>
            </p:cNvSpPr>
            <p:nvPr/>
          </p:nvSpPr>
          <p:spPr bwMode="auto">
            <a:xfrm>
              <a:off x="2523" y="2250"/>
              <a:ext cx="666" cy="357"/>
            </a:xfrm>
            <a:custGeom>
              <a:avLst/>
              <a:gdLst>
                <a:gd name="T0" fmla="*/ 135 w 666"/>
                <a:gd name="T1" fmla="*/ 94 h 357"/>
                <a:gd name="T2" fmla="*/ 0 w 666"/>
                <a:gd name="T3" fmla="*/ 217 h 357"/>
                <a:gd name="T4" fmla="*/ 18 w 666"/>
                <a:gd name="T5" fmla="*/ 304 h 357"/>
                <a:gd name="T6" fmla="*/ 497 w 666"/>
                <a:gd name="T7" fmla="*/ 357 h 357"/>
                <a:gd name="T8" fmla="*/ 666 w 666"/>
                <a:gd name="T9" fmla="*/ 106 h 357"/>
                <a:gd name="T10" fmla="*/ 660 w 666"/>
                <a:gd name="T11" fmla="*/ 0 h 357"/>
                <a:gd name="T12" fmla="*/ 602 w 666"/>
                <a:gd name="T13" fmla="*/ 0 h 357"/>
                <a:gd name="T14" fmla="*/ 135 w 666"/>
                <a:gd name="T15" fmla="*/ 94 h 357"/>
                <a:gd name="T16" fmla="*/ 0 60000 65536"/>
                <a:gd name="T17" fmla="*/ 0 60000 65536"/>
                <a:gd name="T18" fmla="*/ 0 60000 65536"/>
                <a:gd name="T19" fmla="*/ 0 60000 65536"/>
                <a:gd name="T20" fmla="*/ 0 60000 65536"/>
                <a:gd name="T21" fmla="*/ 0 60000 65536"/>
                <a:gd name="T22" fmla="*/ 0 60000 65536"/>
                <a:gd name="T23" fmla="*/ 0 60000 65536"/>
                <a:gd name="T24" fmla="*/ 0 w 666"/>
                <a:gd name="T25" fmla="*/ 0 h 357"/>
                <a:gd name="T26" fmla="*/ 666 w 666"/>
                <a:gd name="T27" fmla="*/ 357 h 3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66" h="357">
                  <a:moveTo>
                    <a:pt x="135" y="94"/>
                  </a:moveTo>
                  <a:lnTo>
                    <a:pt x="0" y="217"/>
                  </a:lnTo>
                  <a:lnTo>
                    <a:pt x="18" y="304"/>
                  </a:lnTo>
                  <a:lnTo>
                    <a:pt x="497" y="357"/>
                  </a:lnTo>
                  <a:lnTo>
                    <a:pt x="666" y="106"/>
                  </a:lnTo>
                  <a:lnTo>
                    <a:pt x="660" y="0"/>
                  </a:lnTo>
                  <a:lnTo>
                    <a:pt x="602" y="0"/>
                  </a:lnTo>
                  <a:lnTo>
                    <a:pt x="135" y="94"/>
                  </a:lnTo>
                  <a:close/>
                </a:path>
              </a:pathLst>
            </a:custGeom>
            <a:solidFill>
              <a:srgbClr val="534468"/>
            </a:solidFill>
            <a:ln w="9525">
              <a:noFill/>
              <a:round/>
              <a:headEnd/>
              <a:tailEnd/>
            </a:ln>
          </p:spPr>
          <p:txBody>
            <a:bodyPr/>
            <a:lstStyle/>
            <a:p>
              <a:endParaRPr lang="en-US" dirty="0"/>
            </a:p>
          </p:txBody>
        </p:sp>
        <p:sp>
          <p:nvSpPr>
            <p:cNvPr id="723" name="Freeform 86"/>
            <p:cNvSpPr>
              <a:spLocks/>
            </p:cNvSpPr>
            <p:nvPr/>
          </p:nvSpPr>
          <p:spPr bwMode="auto">
            <a:xfrm>
              <a:off x="2570" y="2286"/>
              <a:ext cx="578" cy="274"/>
            </a:xfrm>
            <a:custGeom>
              <a:avLst/>
              <a:gdLst>
                <a:gd name="T0" fmla="*/ 117 w 578"/>
                <a:gd name="T1" fmla="*/ 81 h 274"/>
                <a:gd name="T2" fmla="*/ 0 w 578"/>
                <a:gd name="T3" fmla="*/ 186 h 274"/>
                <a:gd name="T4" fmla="*/ 12 w 578"/>
                <a:gd name="T5" fmla="*/ 233 h 274"/>
                <a:gd name="T6" fmla="*/ 432 w 578"/>
                <a:gd name="T7" fmla="*/ 274 h 274"/>
                <a:gd name="T8" fmla="*/ 578 w 578"/>
                <a:gd name="T9" fmla="*/ 64 h 274"/>
                <a:gd name="T10" fmla="*/ 578 w 578"/>
                <a:gd name="T11" fmla="*/ 0 h 274"/>
                <a:gd name="T12" fmla="*/ 473 w 578"/>
                <a:gd name="T13" fmla="*/ 5 h 274"/>
                <a:gd name="T14" fmla="*/ 117 w 578"/>
                <a:gd name="T15" fmla="*/ 81 h 274"/>
                <a:gd name="T16" fmla="*/ 0 60000 65536"/>
                <a:gd name="T17" fmla="*/ 0 60000 65536"/>
                <a:gd name="T18" fmla="*/ 0 60000 65536"/>
                <a:gd name="T19" fmla="*/ 0 60000 65536"/>
                <a:gd name="T20" fmla="*/ 0 60000 65536"/>
                <a:gd name="T21" fmla="*/ 0 60000 65536"/>
                <a:gd name="T22" fmla="*/ 0 60000 65536"/>
                <a:gd name="T23" fmla="*/ 0 60000 65536"/>
                <a:gd name="T24" fmla="*/ 0 w 578"/>
                <a:gd name="T25" fmla="*/ 0 h 274"/>
                <a:gd name="T26" fmla="*/ 578 w 578"/>
                <a:gd name="T27" fmla="*/ 274 h 27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8" h="274">
                  <a:moveTo>
                    <a:pt x="117" y="81"/>
                  </a:moveTo>
                  <a:lnTo>
                    <a:pt x="0" y="186"/>
                  </a:lnTo>
                  <a:lnTo>
                    <a:pt x="12" y="233"/>
                  </a:lnTo>
                  <a:lnTo>
                    <a:pt x="432" y="274"/>
                  </a:lnTo>
                  <a:lnTo>
                    <a:pt x="578" y="64"/>
                  </a:lnTo>
                  <a:lnTo>
                    <a:pt x="578" y="0"/>
                  </a:lnTo>
                  <a:lnTo>
                    <a:pt x="473" y="5"/>
                  </a:lnTo>
                  <a:lnTo>
                    <a:pt x="117" y="81"/>
                  </a:lnTo>
                  <a:close/>
                </a:path>
              </a:pathLst>
            </a:custGeom>
            <a:solidFill>
              <a:srgbClr val="E3E9F2"/>
            </a:solidFill>
            <a:ln w="9525">
              <a:noFill/>
              <a:round/>
              <a:headEnd/>
              <a:tailEnd/>
            </a:ln>
          </p:spPr>
          <p:txBody>
            <a:bodyPr/>
            <a:lstStyle/>
            <a:p>
              <a:endParaRPr lang="en-US" dirty="0"/>
            </a:p>
          </p:txBody>
        </p:sp>
        <p:sp>
          <p:nvSpPr>
            <p:cNvPr id="724" name="Freeform 87"/>
            <p:cNvSpPr>
              <a:spLocks/>
            </p:cNvSpPr>
            <p:nvPr/>
          </p:nvSpPr>
          <p:spPr bwMode="auto">
            <a:xfrm>
              <a:off x="2027" y="1176"/>
              <a:ext cx="1355" cy="1267"/>
            </a:xfrm>
            <a:custGeom>
              <a:avLst/>
              <a:gdLst>
                <a:gd name="T0" fmla="*/ 817 w 1355"/>
                <a:gd name="T1" fmla="*/ 0 h 1267"/>
                <a:gd name="T2" fmla="*/ 817 w 1355"/>
                <a:gd name="T3" fmla="*/ 0 h 1267"/>
                <a:gd name="T4" fmla="*/ 695 w 1355"/>
                <a:gd name="T5" fmla="*/ 35 h 1267"/>
                <a:gd name="T6" fmla="*/ 584 w 1355"/>
                <a:gd name="T7" fmla="*/ 70 h 1267"/>
                <a:gd name="T8" fmla="*/ 479 w 1355"/>
                <a:gd name="T9" fmla="*/ 105 h 1267"/>
                <a:gd name="T10" fmla="*/ 385 w 1355"/>
                <a:gd name="T11" fmla="*/ 227 h 1267"/>
                <a:gd name="T12" fmla="*/ 385 w 1355"/>
                <a:gd name="T13" fmla="*/ 227 h 1267"/>
                <a:gd name="T14" fmla="*/ 339 w 1355"/>
                <a:gd name="T15" fmla="*/ 251 h 1267"/>
                <a:gd name="T16" fmla="*/ 222 w 1355"/>
                <a:gd name="T17" fmla="*/ 303 h 1267"/>
                <a:gd name="T18" fmla="*/ 157 w 1355"/>
                <a:gd name="T19" fmla="*/ 338 h 1267"/>
                <a:gd name="T20" fmla="*/ 99 w 1355"/>
                <a:gd name="T21" fmla="*/ 373 h 1267"/>
                <a:gd name="T22" fmla="*/ 46 w 1355"/>
                <a:gd name="T23" fmla="*/ 409 h 1267"/>
                <a:gd name="T24" fmla="*/ 11 w 1355"/>
                <a:gd name="T25" fmla="*/ 444 h 1267"/>
                <a:gd name="T26" fmla="*/ 11 w 1355"/>
                <a:gd name="T27" fmla="*/ 444 h 1267"/>
                <a:gd name="T28" fmla="*/ 6 w 1355"/>
                <a:gd name="T29" fmla="*/ 461 h 1267"/>
                <a:gd name="T30" fmla="*/ 0 w 1355"/>
                <a:gd name="T31" fmla="*/ 484 h 1267"/>
                <a:gd name="T32" fmla="*/ 0 w 1355"/>
                <a:gd name="T33" fmla="*/ 549 h 1267"/>
                <a:gd name="T34" fmla="*/ 0 w 1355"/>
                <a:gd name="T35" fmla="*/ 549 h 1267"/>
                <a:gd name="T36" fmla="*/ 11 w 1355"/>
                <a:gd name="T37" fmla="*/ 613 h 1267"/>
                <a:gd name="T38" fmla="*/ 23 w 1355"/>
                <a:gd name="T39" fmla="*/ 683 h 1267"/>
                <a:gd name="T40" fmla="*/ 64 w 1355"/>
                <a:gd name="T41" fmla="*/ 829 h 1267"/>
                <a:gd name="T42" fmla="*/ 117 w 1355"/>
                <a:gd name="T43" fmla="*/ 987 h 1267"/>
                <a:gd name="T44" fmla="*/ 374 w 1355"/>
                <a:gd name="T45" fmla="*/ 1051 h 1267"/>
                <a:gd name="T46" fmla="*/ 374 w 1355"/>
                <a:gd name="T47" fmla="*/ 1051 h 1267"/>
                <a:gd name="T48" fmla="*/ 409 w 1355"/>
                <a:gd name="T49" fmla="*/ 1115 h 1267"/>
                <a:gd name="T50" fmla="*/ 438 w 1355"/>
                <a:gd name="T51" fmla="*/ 1168 h 1267"/>
                <a:gd name="T52" fmla="*/ 461 w 1355"/>
                <a:gd name="T53" fmla="*/ 1203 h 1267"/>
                <a:gd name="T54" fmla="*/ 461 w 1355"/>
                <a:gd name="T55" fmla="*/ 1203 h 1267"/>
                <a:gd name="T56" fmla="*/ 490 w 1355"/>
                <a:gd name="T57" fmla="*/ 1209 h 1267"/>
                <a:gd name="T58" fmla="*/ 549 w 1355"/>
                <a:gd name="T59" fmla="*/ 1221 h 1267"/>
                <a:gd name="T60" fmla="*/ 712 w 1355"/>
                <a:gd name="T61" fmla="*/ 1238 h 1267"/>
                <a:gd name="T62" fmla="*/ 958 w 1355"/>
                <a:gd name="T63" fmla="*/ 1267 h 1267"/>
                <a:gd name="T64" fmla="*/ 958 w 1355"/>
                <a:gd name="T65" fmla="*/ 1267 h 1267"/>
                <a:gd name="T66" fmla="*/ 1133 w 1355"/>
                <a:gd name="T67" fmla="*/ 1069 h 1267"/>
                <a:gd name="T68" fmla="*/ 1256 w 1355"/>
                <a:gd name="T69" fmla="*/ 928 h 1267"/>
                <a:gd name="T70" fmla="*/ 1296 w 1355"/>
                <a:gd name="T71" fmla="*/ 876 h 1267"/>
                <a:gd name="T72" fmla="*/ 1314 w 1355"/>
                <a:gd name="T73" fmla="*/ 847 h 1267"/>
                <a:gd name="T74" fmla="*/ 1320 w 1355"/>
                <a:gd name="T75" fmla="*/ 759 h 1267"/>
                <a:gd name="T76" fmla="*/ 1320 w 1355"/>
                <a:gd name="T77" fmla="*/ 759 h 1267"/>
                <a:gd name="T78" fmla="*/ 1337 w 1355"/>
                <a:gd name="T79" fmla="*/ 695 h 1267"/>
                <a:gd name="T80" fmla="*/ 1349 w 1355"/>
                <a:gd name="T81" fmla="*/ 625 h 1267"/>
                <a:gd name="T82" fmla="*/ 1355 w 1355"/>
                <a:gd name="T83" fmla="*/ 537 h 1267"/>
                <a:gd name="T84" fmla="*/ 1355 w 1355"/>
                <a:gd name="T85" fmla="*/ 432 h 1267"/>
                <a:gd name="T86" fmla="*/ 1349 w 1355"/>
                <a:gd name="T87" fmla="*/ 379 h 1267"/>
                <a:gd name="T88" fmla="*/ 1337 w 1355"/>
                <a:gd name="T89" fmla="*/ 321 h 1267"/>
                <a:gd name="T90" fmla="*/ 1326 w 1355"/>
                <a:gd name="T91" fmla="*/ 263 h 1267"/>
                <a:gd name="T92" fmla="*/ 1302 w 1355"/>
                <a:gd name="T93" fmla="*/ 210 h 1267"/>
                <a:gd name="T94" fmla="*/ 1273 w 1355"/>
                <a:gd name="T95" fmla="*/ 152 h 1267"/>
                <a:gd name="T96" fmla="*/ 1238 w 1355"/>
                <a:gd name="T97" fmla="*/ 99 h 1267"/>
                <a:gd name="T98" fmla="*/ 1209 w 1355"/>
                <a:gd name="T99" fmla="*/ 0 h 1267"/>
                <a:gd name="T100" fmla="*/ 1209 w 1355"/>
                <a:gd name="T101" fmla="*/ 0 h 1267"/>
                <a:gd name="T102" fmla="*/ 817 w 1355"/>
                <a:gd name="T103" fmla="*/ 0 h 1267"/>
                <a:gd name="T104" fmla="*/ 817 w 1355"/>
                <a:gd name="T105" fmla="*/ 0 h 1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55"/>
                <a:gd name="T160" fmla="*/ 0 h 1267"/>
                <a:gd name="T161" fmla="*/ 1355 w 1355"/>
                <a:gd name="T162" fmla="*/ 1267 h 1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55" h="1267">
                  <a:moveTo>
                    <a:pt x="817" y="0"/>
                  </a:moveTo>
                  <a:lnTo>
                    <a:pt x="817" y="0"/>
                  </a:lnTo>
                  <a:lnTo>
                    <a:pt x="695" y="35"/>
                  </a:lnTo>
                  <a:lnTo>
                    <a:pt x="584" y="70"/>
                  </a:lnTo>
                  <a:lnTo>
                    <a:pt x="479" y="105"/>
                  </a:lnTo>
                  <a:lnTo>
                    <a:pt x="385" y="227"/>
                  </a:lnTo>
                  <a:lnTo>
                    <a:pt x="339" y="251"/>
                  </a:lnTo>
                  <a:lnTo>
                    <a:pt x="222" y="303"/>
                  </a:lnTo>
                  <a:lnTo>
                    <a:pt x="157" y="338"/>
                  </a:lnTo>
                  <a:lnTo>
                    <a:pt x="99" y="373"/>
                  </a:lnTo>
                  <a:lnTo>
                    <a:pt x="46" y="409"/>
                  </a:lnTo>
                  <a:lnTo>
                    <a:pt x="11" y="444"/>
                  </a:lnTo>
                  <a:lnTo>
                    <a:pt x="6" y="461"/>
                  </a:lnTo>
                  <a:lnTo>
                    <a:pt x="0" y="484"/>
                  </a:lnTo>
                  <a:lnTo>
                    <a:pt x="0" y="549"/>
                  </a:lnTo>
                  <a:lnTo>
                    <a:pt x="11" y="613"/>
                  </a:lnTo>
                  <a:lnTo>
                    <a:pt x="23" y="683"/>
                  </a:lnTo>
                  <a:lnTo>
                    <a:pt x="64" y="829"/>
                  </a:lnTo>
                  <a:lnTo>
                    <a:pt x="117" y="987"/>
                  </a:lnTo>
                  <a:lnTo>
                    <a:pt x="374" y="1051"/>
                  </a:lnTo>
                  <a:lnTo>
                    <a:pt x="409" y="1115"/>
                  </a:lnTo>
                  <a:lnTo>
                    <a:pt x="438" y="1168"/>
                  </a:lnTo>
                  <a:lnTo>
                    <a:pt x="461" y="1203"/>
                  </a:lnTo>
                  <a:lnTo>
                    <a:pt x="490" y="1209"/>
                  </a:lnTo>
                  <a:lnTo>
                    <a:pt x="549" y="1221"/>
                  </a:lnTo>
                  <a:lnTo>
                    <a:pt x="712" y="1238"/>
                  </a:lnTo>
                  <a:lnTo>
                    <a:pt x="958" y="1267"/>
                  </a:lnTo>
                  <a:lnTo>
                    <a:pt x="1133" y="1069"/>
                  </a:lnTo>
                  <a:lnTo>
                    <a:pt x="1256" y="928"/>
                  </a:lnTo>
                  <a:lnTo>
                    <a:pt x="1296" y="876"/>
                  </a:lnTo>
                  <a:lnTo>
                    <a:pt x="1314" y="847"/>
                  </a:lnTo>
                  <a:lnTo>
                    <a:pt x="1320" y="759"/>
                  </a:lnTo>
                  <a:lnTo>
                    <a:pt x="1337" y="695"/>
                  </a:lnTo>
                  <a:lnTo>
                    <a:pt x="1349" y="625"/>
                  </a:lnTo>
                  <a:lnTo>
                    <a:pt x="1355" y="537"/>
                  </a:lnTo>
                  <a:lnTo>
                    <a:pt x="1355" y="432"/>
                  </a:lnTo>
                  <a:lnTo>
                    <a:pt x="1349" y="379"/>
                  </a:lnTo>
                  <a:lnTo>
                    <a:pt x="1337" y="321"/>
                  </a:lnTo>
                  <a:lnTo>
                    <a:pt x="1326" y="263"/>
                  </a:lnTo>
                  <a:lnTo>
                    <a:pt x="1302" y="210"/>
                  </a:lnTo>
                  <a:lnTo>
                    <a:pt x="1273" y="152"/>
                  </a:lnTo>
                  <a:lnTo>
                    <a:pt x="1238" y="99"/>
                  </a:lnTo>
                  <a:lnTo>
                    <a:pt x="1209" y="0"/>
                  </a:lnTo>
                  <a:lnTo>
                    <a:pt x="817" y="0"/>
                  </a:lnTo>
                  <a:close/>
                </a:path>
              </a:pathLst>
            </a:custGeom>
            <a:solidFill>
              <a:srgbClr val="534468"/>
            </a:solidFill>
            <a:ln w="9525">
              <a:noFill/>
              <a:round/>
              <a:headEnd/>
              <a:tailEnd/>
            </a:ln>
          </p:spPr>
          <p:txBody>
            <a:bodyPr/>
            <a:lstStyle/>
            <a:p>
              <a:endParaRPr lang="en-US" dirty="0"/>
            </a:p>
          </p:txBody>
        </p:sp>
        <p:sp>
          <p:nvSpPr>
            <p:cNvPr id="725" name="Freeform 88"/>
            <p:cNvSpPr>
              <a:spLocks/>
            </p:cNvSpPr>
            <p:nvPr/>
          </p:nvSpPr>
          <p:spPr bwMode="auto">
            <a:xfrm>
              <a:off x="2862" y="1234"/>
              <a:ext cx="450" cy="1151"/>
            </a:xfrm>
            <a:custGeom>
              <a:avLst/>
              <a:gdLst>
                <a:gd name="T0" fmla="*/ 345 w 450"/>
                <a:gd name="T1" fmla="*/ 0 h 1151"/>
                <a:gd name="T2" fmla="*/ 0 w 450"/>
                <a:gd name="T3" fmla="*/ 23 h 1151"/>
                <a:gd name="T4" fmla="*/ 111 w 450"/>
                <a:gd name="T5" fmla="*/ 1151 h 1151"/>
                <a:gd name="T6" fmla="*/ 450 w 450"/>
                <a:gd name="T7" fmla="*/ 771 h 1151"/>
                <a:gd name="T8" fmla="*/ 450 w 450"/>
                <a:gd name="T9" fmla="*/ 713 h 1151"/>
                <a:gd name="T10" fmla="*/ 164 w 450"/>
                <a:gd name="T11" fmla="*/ 958 h 1151"/>
                <a:gd name="T12" fmla="*/ 105 w 450"/>
                <a:gd name="T13" fmla="*/ 99 h 1151"/>
                <a:gd name="T14" fmla="*/ 362 w 450"/>
                <a:gd name="T15" fmla="*/ 41 h 1151"/>
                <a:gd name="T16" fmla="*/ 345 w 450"/>
                <a:gd name="T17" fmla="*/ 0 h 11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0"/>
                <a:gd name="T28" fmla="*/ 0 h 1151"/>
                <a:gd name="T29" fmla="*/ 450 w 450"/>
                <a:gd name="T30" fmla="*/ 1151 h 11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0" h="1151">
                  <a:moveTo>
                    <a:pt x="345" y="0"/>
                  </a:moveTo>
                  <a:lnTo>
                    <a:pt x="0" y="23"/>
                  </a:lnTo>
                  <a:lnTo>
                    <a:pt x="111" y="1151"/>
                  </a:lnTo>
                  <a:lnTo>
                    <a:pt x="450" y="771"/>
                  </a:lnTo>
                  <a:lnTo>
                    <a:pt x="450" y="713"/>
                  </a:lnTo>
                  <a:lnTo>
                    <a:pt x="164" y="958"/>
                  </a:lnTo>
                  <a:lnTo>
                    <a:pt x="105" y="99"/>
                  </a:lnTo>
                  <a:lnTo>
                    <a:pt x="362" y="41"/>
                  </a:lnTo>
                  <a:lnTo>
                    <a:pt x="345" y="0"/>
                  </a:lnTo>
                  <a:close/>
                </a:path>
              </a:pathLst>
            </a:custGeom>
            <a:solidFill>
              <a:srgbClr val="FFFFFF"/>
            </a:solidFill>
            <a:ln w="9525">
              <a:noFill/>
              <a:round/>
              <a:headEnd/>
              <a:tailEnd/>
            </a:ln>
          </p:spPr>
          <p:txBody>
            <a:bodyPr/>
            <a:lstStyle/>
            <a:p>
              <a:endParaRPr lang="en-US" dirty="0"/>
            </a:p>
          </p:txBody>
        </p:sp>
        <p:sp>
          <p:nvSpPr>
            <p:cNvPr id="726" name="Freeform 89"/>
            <p:cNvSpPr>
              <a:spLocks/>
            </p:cNvSpPr>
            <p:nvPr/>
          </p:nvSpPr>
          <p:spPr bwMode="auto">
            <a:xfrm>
              <a:off x="3020" y="1322"/>
              <a:ext cx="327" cy="765"/>
            </a:xfrm>
            <a:custGeom>
              <a:avLst/>
              <a:gdLst>
                <a:gd name="T0" fmla="*/ 216 w 327"/>
                <a:gd name="T1" fmla="*/ 0 h 765"/>
                <a:gd name="T2" fmla="*/ 216 w 327"/>
                <a:gd name="T3" fmla="*/ 0 h 765"/>
                <a:gd name="T4" fmla="*/ 245 w 327"/>
                <a:gd name="T5" fmla="*/ 41 h 765"/>
                <a:gd name="T6" fmla="*/ 268 w 327"/>
                <a:gd name="T7" fmla="*/ 87 h 765"/>
                <a:gd name="T8" fmla="*/ 298 w 327"/>
                <a:gd name="T9" fmla="*/ 152 h 765"/>
                <a:gd name="T10" fmla="*/ 315 w 327"/>
                <a:gd name="T11" fmla="*/ 239 h 765"/>
                <a:gd name="T12" fmla="*/ 321 w 327"/>
                <a:gd name="T13" fmla="*/ 286 h 765"/>
                <a:gd name="T14" fmla="*/ 327 w 327"/>
                <a:gd name="T15" fmla="*/ 338 h 765"/>
                <a:gd name="T16" fmla="*/ 327 w 327"/>
                <a:gd name="T17" fmla="*/ 391 h 765"/>
                <a:gd name="T18" fmla="*/ 315 w 327"/>
                <a:gd name="T19" fmla="*/ 455 h 765"/>
                <a:gd name="T20" fmla="*/ 303 w 327"/>
                <a:gd name="T21" fmla="*/ 520 h 765"/>
                <a:gd name="T22" fmla="*/ 286 w 327"/>
                <a:gd name="T23" fmla="*/ 584 h 765"/>
                <a:gd name="T24" fmla="*/ 52 w 327"/>
                <a:gd name="T25" fmla="*/ 765 h 765"/>
                <a:gd name="T26" fmla="*/ 0 w 327"/>
                <a:gd name="T27" fmla="*/ 64 h 765"/>
                <a:gd name="T28" fmla="*/ 216 w 327"/>
                <a:gd name="T29" fmla="*/ 0 h 7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7"/>
                <a:gd name="T46" fmla="*/ 0 h 765"/>
                <a:gd name="T47" fmla="*/ 327 w 327"/>
                <a:gd name="T48" fmla="*/ 765 h 76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7" h="765">
                  <a:moveTo>
                    <a:pt x="216" y="0"/>
                  </a:moveTo>
                  <a:lnTo>
                    <a:pt x="216" y="0"/>
                  </a:lnTo>
                  <a:lnTo>
                    <a:pt x="245" y="41"/>
                  </a:lnTo>
                  <a:lnTo>
                    <a:pt x="268" y="87"/>
                  </a:lnTo>
                  <a:lnTo>
                    <a:pt x="298" y="152"/>
                  </a:lnTo>
                  <a:lnTo>
                    <a:pt x="315" y="239"/>
                  </a:lnTo>
                  <a:lnTo>
                    <a:pt x="321" y="286"/>
                  </a:lnTo>
                  <a:lnTo>
                    <a:pt x="327" y="338"/>
                  </a:lnTo>
                  <a:lnTo>
                    <a:pt x="327" y="391"/>
                  </a:lnTo>
                  <a:lnTo>
                    <a:pt x="315" y="455"/>
                  </a:lnTo>
                  <a:lnTo>
                    <a:pt x="303" y="520"/>
                  </a:lnTo>
                  <a:lnTo>
                    <a:pt x="286" y="584"/>
                  </a:lnTo>
                  <a:lnTo>
                    <a:pt x="52" y="765"/>
                  </a:lnTo>
                  <a:lnTo>
                    <a:pt x="0" y="64"/>
                  </a:lnTo>
                  <a:lnTo>
                    <a:pt x="216" y="0"/>
                  </a:lnTo>
                  <a:close/>
                </a:path>
              </a:pathLst>
            </a:custGeom>
            <a:solidFill>
              <a:srgbClr val="7BCDE1"/>
            </a:solidFill>
            <a:ln w="9525">
              <a:noFill/>
              <a:round/>
              <a:headEnd/>
              <a:tailEnd/>
            </a:ln>
          </p:spPr>
          <p:txBody>
            <a:bodyPr/>
            <a:lstStyle/>
            <a:p>
              <a:endParaRPr lang="en-US" dirty="0"/>
            </a:p>
          </p:txBody>
        </p:sp>
        <p:sp>
          <p:nvSpPr>
            <p:cNvPr id="727" name="Freeform 90"/>
            <p:cNvSpPr>
              <a:spLocks/>
            </p:cNvSpPr>
            <p:nvPr/>
          </p:nvSpPr>
          <p:spPr bwMode="auto">
            <a:xfrm>
              <a:off x="2091" y="1257"/>
              <a:ext cx="818" cy="1116"/>
            </a:xfrm>
            <a:custGeom>
              <a:avLst/>
              <a:gdLst>
                <a:gd name="T0" fmla="*/ 701 w 818"/>
                <a:gd name="T1" fmla="*/ 0 h 1116"/>
                <a:gd name="T2" fmla="*/ 467 w 818"/>
                <a:gd name="T3" fmla="*/ 71 h 1116"/>
                <a:gd name="T4" fmla="*/ 362 w 818"/>
                <a:gd name="T5" fmla="*/ 228 h 1116"/>
                <a:gd name="T6" fmla="*/ 362 w 818"/>
                <a:gd name="T7" fmla="*/ 228 h 1116"/>
                <a:gd name="T8" fmla="*/ 321 w 818"/>
                <a:gd name="T9" fmla="*/ 240 h 1116"/>
                <a:gd name="T10" fmla="*/ 216 w 818"/>
                <a:gd name="T11" fmla="*/ 275 h 1116"/>
                <a:gd name="T12" fmla="*/ 152 w 818"/>
                <a:gd name="T13" fmla="*/ 298 h 1116"/>
                <a:gd name="T14" fmla="*/ 93 w 818"/>
                <a:gd name="T15" fmla="*/ 328 h 1116"/>
                <a:gd name="T16" fmla="*/ 41 w 818"/>
                <a:gd name="T17" fmla="*/ 368 h 1116"/>
                <a:gd name="T18" fmla="*/ 18 w 818"/>
                <a:gd name="T19" fmla="*/ 386 h 1116"/>
                <a:gd name="T20" fmla="*/ 0 w 818"/>
                <a:gd name="T21" fmla="*/ 409 h 1116"/>
                <a:gd name="T22" fmla="*/ 0 w 818"/>
                <a:gd name="T23" fmla="*/ 409 h 1116"/>
                <a:gd name="T24" fmla="*/ 6 w 818"/>
                <a:gd name="T25" fmla="*/ 468 h 1116"/>
                <a:gd name="T26" fmla="*/ 29 w 818"/>
                <a:gd name="T27" fmla="*/ 596 h 1116"/>
                <a:gd name="T28" fmla="*/ 64 w 818"/>
                <a:gd name="T29" fmla="*/ 748 h 1116"/>
                <a:gd name="T30" fmla="*/ 88 w 818"/>
                <a:gd name="T31" fmla="*/ 818 h 1116"/>
                <a:gd name="T32" fmla="*/ 111 w 818"/>
                <a:gd name="T33" fmla="*/ 865 h 1116"/>
                <a:gd name="T34" fmla="*/ 298 w 818"/>
                <a:gd name="T35" fmla="*/ 894 h 1116"/>
                <a:gd name="T36" fmla="*/ 310 w 818"/>
                <a:gd name="T37" fmla="*/ 555 h 1116"/>
                <a:gd name="T38" fmla="*/ 310 w 818"/>
                <a:gd name="T39" fmla="*/ 555 h 1116"/>
                <a:gd name="T40" fmla="*/ 321 w 818"/>
                <a:gd name="T41" fmla="*/ 620 h 1116"/>
                <a:gd name="T42" fmla="*/ 345 w 818"/>
                <a:gd name="T43" fmla="*/ 777 h 1116"/>
                <a:gd name="T44" fmla="*/ 380 w 818"/>
                <a:gd name="T45" fmla="*/ 947 h 1116"/>
                <a:gd name="T46" fmla="*/ 403 w 818"/>
                <a:gd name="T47" fmla="*/ 1023 h 1116"/>
                <a:gd name="T48" fmla="*/ 426 w 818"/>
                <a:gd name="T49" fmla="*/ 1069 h 1116"/>
                <a:gd name="T50" fmla="*/ 818 w 818"/>
                <a:gd name="T51" fmla="*/ 1116 h 1116"/>
                <a:gd name="T52" fmla="*/ 701 w 818"/>
                <a:gd name="T53" fmla="*/ 0 h 111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18"/>
                <a:gd name="T82" fmla="*/ 0 h 1116"/>
                <a:gd name="T83" fmla="*/ 818 w 818"/>
                <a:gd name="T84" fmla="*/ 1116 h 111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18" h="1116">
                  <a:moveTo>
                    <a:pt x="701" y="0"/>
                  </a:moveTo>
                  <a:lnTo>
                    <a:pt x="467" y="71"/>
                  </a:lnTo>
                  <a:lnTo>
                    <a:pt x="362" y="228"/>
                  </a:lnTo>
                  <a:lnTo>
                    <a:pt x="321" y="240"/>
                  </a:lnTo>
                  <a:lnTo>
                    <a:pt x="216" y="275"/>
                  </a:lnTo>
                  <a:lnTo>
                    <a:pt x="152" y="298"/>
                  </a:lnTo>
                  <a:lnTo>
                    <a:pt x="93" y="328"/>
                  </a:lnTo>
                  <a:lnTo>
                    <a:pt x="41" y="368"/>
                  </a:lnTo>
                  <a:lnTo>
                    <a:pt x="18" y="386"/>
                  </a:lnTo>
                  <a:lnTo>
                    <a:pt x="0" y="409"/>
                  </a:lnTo>
                  <a:lnTo>
                    <a:pt x="6" y="468"/>
                  </a:lnTo>
                  <a:lnTo>
                    <a:pt x="29" y="596"/>
                  </a:lnTo>
                  <a:lnTo>
                    <a:pt x="64" y="748"/>
                  </a:lnTo>
                  <a:lnTo>
                    <a:pt x="88" y="818"/>
                  </a:lnTo>
                  <a:lnTo>
                    <a:pt x="111" y="865"/>
                  </a:lnTo>
                  <a:lnTo>
                    <a:pt x="298" y="894"/>
                  </a:lnTo>
                  <a:lnTo>
                    <a:pt x="310" y="555"/>
                  </a:lnTo>
                  <a:lnTo>
                    <a:pt x="321" y="620"/>
                  </a:lnTo>
                  <a:lnTo>
                    <a:pt x="345" y="777"/>
                  </a:lnTo>
                  <a:lnTo>
                    <a:pt x="380" y="947"/>
                  </a:lnTo>
                  <a:lnTo>
                    <a:pt x="403" y="1023"/>
                  </a:lnTo>
                  <a:lnTo>
                    <a:pt x="426" y="1069"/>
                  </a:lnTo>
                  <a:lnTo>
                    <a:pt x="818" y="1116"/>
                  </a:lnTo>
                  <a:lnTo>
                    <a:pt x="701" y="0"/>
                  </a:lnTo>
                  <a:close/>
                </a:path>
              </a:pathLst>
            </a:custGeom>
            <a:solidFill>
              <a:srgbClr val="E3E9F2"/>
            </a:solidFill>
            <a:ln w="9525">
              <a:noFill/>
              <a:round/>
              <a:headEnd/>
              <a:tailEnd/>
            </a:ln>
          </p:spPr>
          <p:txBody>
            <a:bodyPr/>
            <a:lstStyle/>
            <a:p>
              <a:endParaRPr lang="en-US" dirty="0"/>
            </a:p>
          </p:txBody>
        </p:sp>
        <p:sp>
          <p:nvSpPr>
            <p:cNvPr id="728" name="Freeform 91"/>
            <p:cNvSpPr>
              <a:spLocks/>
            </p:cNvSpPr>
            <p:nvPr/>
          </p:nvSpPr>
          <p:spPr bwMode="auto">
            <a:xfrm>
              <a:off x="3078" y="1403"/>
              <a:ext cx="222" cy="503"/>
            </a:xfrm>
            <a:custGeom>
              <a:avLst/>
              <a:gdLst>
                <a:gd name="T0" fmla="*/ 0 w 222"/>
                <a:gd name="T1" fmla="*/ 59 h 503"/>
                <a:gd name="T2" fmla="*/ 0 w 222"/>
                <a:gd name="T3" fmla="*/ 59 h 503"/>
                <a:gd name="T4" fmla="*/ 59 w 222"/>
                <a:gd name="T5" fmla="*/ 30 h 503"/>
                <a:gd name="T6" fmla="*/ 105 w 222"/>
                <a:gd name="T7" fmla="*/ 12 h 503"/>
                <a:gd name="T8" fmla="*/ 152 w 222"/>
                <a:gd name="T9" fmla="*/ 0 h 503"/>
                <a:gd name="T10" fmla="*/ 152 w 222"/>
                <a:gd name="T11" fmla="*/ 0 h 503"/>
                <a:gd name="T12" fmla="*/ 169 w 222"/>
                <a:gd name="T13" fmla="*/ 36 h 503"/>
                <a:gd name="T14" fmla="*/ 187 w 222"/>
                <a:gd name="T15" fmla="*/ 76 h 503"/>
                <a:gd name="T16" fmla="*/ 210 w 222"/>
                <a:gd name="T17" fmla="*/ 129 h 503"/>
                <a:gd name="T18" fmla="*/ 222 w 222"/>
                <a:gd name="T19" fmla="*/ 199 h 503"/>
                <a:gd name="T20" fmla="*/ 222 w 222"/>
                <a:gd name="T21" fmla="*/ 287 h 503"/>
                <a:gd name="T22" fmla="*/ 216 w 222"/>
                <a:gd name="T23" fmla="*/ 333 h 503"/>
                <a:gd name="T24" fmla="*/ 210 w 222"/>
                <a:gd name="T25" fmla="*/ 386 h 503"/>
                <a:gd name="T26" fmla="*/ 199 w 222"/>
                <a:gd name="T27" fmla="*/ 444 h 503"/>
                <a:gd name="T28" fmla="*/ 175 w 222"/>
                <a:gd name="T29" fmla="*/ 503 h 503"/>
                <a:gd name="T30" fmla="*/ 175 w 222"/>
                <a:gd name="T31" fmla="*/ 503 h 503"/>
                <a:gd name="T32" fmla="*/ 175 w 222"/>
                <a:gd name="T33" fmla="*/ 439 h 503"/>
                <a:gd name="T34" fmla="*/ 169 w 222"/>
                <a:gd name="T35" fmla="*/ 368 h 503"/>
                <a:gd name="T36" fmla="*/ 158 w 222"/>
                <a:gd name="T37" fmla="*/ 287 h 503"/>
                <a:gd name="T38" fmla="*/ 134 w 222"/>
                <a:gd name="T39" fmla="*/ 205 h 503"/>
                <a:gd name="T40" fmla="*/ 123 w 222"/>
                <a:gd name="T41" fmla="*/ 170 h 503"/>
                <a:gd name="T42" fmla="*/ 105 w 222"/>
                <a:gd name="T43" fmla="*/ 135 h 503"/>
                <a:gd name="T44" fmla="*/ 82 w 222"/>
                <a:gd name="T45" fmla="*/ 106 h 503"/>
                <a:gd name="T46" fmla="*/ 59 w 222"/>
                <a:gd name="T47" fmla="*/ 82 h 503"/>
                <a:gd name="T48" fmla="*/ 29 w 222"/>
                <a:gd name="T49" fmla="*/ 65 h 503"/>
                <a:gd name="T50" fmla="*/ 0 w 222"/>
                <a:gd name="T51" fmla="*/ 59 h 503"/>
                <a:gd name="T52" fmla="*/ 0 w 222"/>
                <a:gd name="T53" fmla="*/ 59 h 50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2"/>
                <a:gd name="T82" fmla="*/ 0 h 503"/>
                <a:gd name="T83" fmla="*/ 222 w 222"/>
                <a:gd name="T84" fmla="*/ 503 h 50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2" h="503">
                  <a:moveTo>
                    <a:pt x="0" y="59"/>
                  </a:moveTo>
                  <a:lnTo>
                    <a:pt x="0" y="59"/>
                  </a:lnTo>
                  <a:lnTo>
                    <a:pt x="59" y="30"/>
                  </a:lnTo>
                  <a:lnTo>
                    <a:pt x="105" y="12"/>
                  </a:lnTo>
                  <a:lnTo>
                    <a:pt x="152" y="0"/>
                  </a:lnTo>
                  <a:lnTo>
                    <a:pt x="169" y="36"/>
                  </a:lnTo>
                  <a:lnTo>
                    <a:pt x="187" y="76"/>
                  </a:lnTo>
                  <a:lnTo>
                    <a:pt x="210" y="129"/>
                  </a:lnTo>
                  <a:lnTo>
                    <a:pt x="222" y="199"/>
                  </a:lnTo>
                  <a:lnTo>
                    <a:pt x="222" y="287"/>
                  </a:lnTo>
                  <a:lnTo>
                    <a:pt x="216" y="333"/>
                  </a:lnTo>
                  <a:lnTo>
                    <a:pt x="210" y="386"/>
                  </a:lnTo>
                  <a:lnTo>
                    <a:pt x="199" y="444"/>
                  </a:lnTo>
                  <a:lnTo>
                    <a:pt x="175" y="503"/>
                  </a:lnTo>
                  <a:lnTo>
                    <a:pt x="175" y="439"/>
                  </a:lnTo>
                  <a:lnTo>
                    <a:pt x="169" y="368"/>
                  </a:lnTo>
                  <a:lnTo>
                    <a:pt x="158" y="287"/>
                  </a:lnTo>
                  <a:lnTo>
                    <a:pt x="134" y="205"/>
                  </a:lnTo>
                  <a:lnTo>
                    <a:pt x="123" y="170"/>
                  </a:lnTo>
                  <a:lnTo>
                    <a:pt x="105" y="135"/>
                  </a:lnTo>
                  <a:lnTo>
                    <a:pt x="82" y="106"/>
                  </a:lnTo>
                  <a:lnTo>
                    <a:pt x="59" y="82"/>
                  </a:lnTo>
                  <a:lnTo>
                    <a:pt x="29" y="65"/>
                  </a:lnTo>
                  <a:lnTo>
                    <a:pt x="0" y="59"/>
                  </a:lnTo>
                  <a:close/>
                </a:path>
              </a:pathLst>
            </a:custGeom>
            <a:solidFill>
              <a:srgbClr val="FFFFFF"/>
            </a:solidFill>
            <a:ln w="9525">
              <a:noFill/>
              <a:round/>
              <a:headEnd/>
              <a:tailEnd/>
            </a:ln>
          </p:spPr>
          <p:txBody>
            <a:bodyPr/>
            <a:lstStyle/>
            <a:p>
              <a:endParaRPr lang="en-US" dirty="0"/>
            </a:p>
          </p:txBody>
        </p:sp>
        <p:sp>
          <p:nvSpPr>
            <p:cNvPr id="729" name="Freeform 92"/>
            <p:cNvSpPr>
              <a:spLocks/>
            </p:cNvSpPr>
            <p:nvPr/>
          </p:nvSpPr>
          <p:spPr bwMode="auto">
            <a:xfrm>
              <a:off x="2558" y="2280"/>
              <a:ext cx="619" cy="245"/>
            </a:xfrm>
            <a:custGeom>
              <a:avLst/>
              <a:gdLst>
                <a:gd name="T0" fmla="*/ 619 w 619"/>
                <a:gd name="T1" fmla="*/ 11 h 245"/>
                <a:gd name="T2" fmla="*/ 427 w 619"/>
                <a:gd name="T3" fmla="*/ 245 h 245"/>
                <a:gd name="T4" fmla="*/ 0 w 619"/>
                <a:gd name="T5" fmla="*/ 204 h 245"/>
                <a:gd name="T6" fmla="*/ 6 w 619"/>
                <a:gd name="T7" fmla="*/ 175 h 245"/>
                <a:gd name="T8" fmla="*/ 415 w 619"/>
                <a:gd name="T9" fmla="*/ 210 h 245"/>
                <a:gd name="T10" fmla="*/ 596 w 619"/>
                <a:gd name="T11" fmla="*/ 0 h 245"/>
                <a:gd name="T12" fmla="*/ 619 w 619"/>
                <a:gd name="T13" fmla="*/ 11 h 245"/>
                <a:gd name="T14" fmla="*/ 0 60000 65536"/>
                <a:gd name="T15" fmla="*/ 0 60000 65536"/>
                <a:gd name="T16" fmla="*/ 0 60000 65536"/>
                <a:gd name="T17" fmla="*/ 0 60000 65536"/>
                <a:gd name="T18" fmla="*/ 0 60000 65536"/>
                <a:gd name="T19" fmla="*/ 0 60000 65536"/>
                <a:gd name="T20" fmla="*/ 0 60000 65536"/>
                <a:gd name="T21" fmla="*/ 0 w 619"/>
                <a:gd name="T22" fmla="*/ 0 h 245"/>
                <a:gd name="T23" fmla="*/ 619 w 619"/>
                <a:gd name="T24" fmla="*/ 245 h 2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9" h="245">
                  <a:moveTo>
                    <a:pt x="619" y="11"/>
                  </a:moveTo>
                  <a:lnTo>
                    <a:pt x="427" y="245"/>
                  </a:lnTo>
                  <a:lnTo>
                    <a:pt x="0" y="204"/>
                  </a:lnTo>
                  <a:lnTo>
                    <a:pt x="6" y="175"/>
                  </a:lnTo>
                  <a:lnTo>
                    <a:pt x="415" y="210"/>
                  </a:lnTo>
                  <a:lnTo>
                    <a:pt x="596" y="0"/>
                  </a:lnTo>
                  <a:lnTo>
                    <a:pt x="619" y="11"/>
                  </a:lnTo>
                  <a:close/>
                </a:path>
              </a:pathLst>
            </a:custGeom>
            <a:solidFill>
              <a:srgbClr val="534468"/>
            </a:solidFill>
            <a:ln w="9525">
              <a:noFill/>
              <a:round/>
              <a:headEnd/>
              <a:tailEnd/>
            </a:ln>
          </p:spPr>
          <p:txBody>
            <a:bodyPr/>
            <a:lstStyle/>
            <a:p>
              <a:endParaRPr lang="en-US" dirty="0"/>
            </a:p>
          </p:txBody>
        </p:sp>
        <p:sp>
          <p:nvSpPr>
            <p:cNvPr id="730" name="Freeform 93"/>
            <p:cNvSpPr>
              <a:spLocks/>
            </p:cNvSpPr>
            <p:nvPr/>
          </p:nvSpPr>
          <p:spPr bwMode="auto">
            <a:xfrm>
              <a:off x="3277" y="1988"/>
              <a:ext cx="23" cy="23"/>
            </a:xfrm>
            <a:custGeom>
              <a:avLst/>
              <a:gdLst>
                <a:gd name="T0" fmla="*/ 23 w 23"/>
                <a:gd name="T1" fmla="*/ 11 h 23"/>
                <a:gd name="T2" fmla="*/ 23 w 23"/>
                <a:gd name="T3" fmla="*/ 11 h 23"/>
                <a:gd name="T4" fmla="*/ 17 w 23"/>
                <a:gd name="T5" fmla="*/ 17 h 23"/>
                <a:gd name="T6" fmla="*/ 11 w 23"/>
                <a:gd name="T7" fmla="*/ 23 h 23"/>
                <a:gd name="T8" fmla="*/ 11 w 23"/>
                <a:gd name="T9" fmla="*/ 23 h 23"/>
                <a:gd name="T10" fmla="*/ 6 w 23"/>
                <a:gd name="T11" fmla="*/ 17 h 23"/>
                <a:gd name="T12" fmla="*/ 0 w 23"/>
                <a:gd name="T13" fmla="*/ 11 h 23"/>
                <a:gd name="T14" fmla="*/ 0 w 23"/>
                <a:gd name="T15" fmla="*/ 11 h 23"/>
                <a:gd name="T16" fmla="*/ 6 w 23"/>
                <a:gd name="T17" fmla="*/ 0 h 23"/>
                <a:gd name="T18" fmla="*/ 11 w 23"/>
                <a:gd name="T19" fmla="*/ 0 h 23"/>
                <a:gd name="T20" fmla="*/ 11 w 23"/>
                <a:gd name="T21" fmla="*/ 0 h 23"/>
                <a:gd name="T22" fmla="*/ 17 w 23"/>
                <a:gd name="T23" fmla="*/ 0 h 23"/>
                <a:gd name="T24" fmla="*/ 23 w 23"/>
                <a:gd name="T25" fmla="*/ 11 h 23"/>
                <a:gd name="T26" fmla="*/ 23 w 23"/>
                <a:gd name="T27" fmla="*/ 11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
                <a:gd name="T43" fmla="*/ 0 h 23"/>
                <a:gd name="T44" fmla="*/ 23 w 23"/>
                <a:gd name="T45" fmla="*/ 23 h 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 h="23">
                  <a:moveTo>
                    <a:pt x="23" y="11"/>
                  </a:moveTo>
                  <a:lnTo>
                    <a:pt x="23" y="11"/>
                  </a:lnTo>
                  <a:lnTo>
                    <a:pt x="17" y="17"/>
                  </a:lnTo>
                  <a:lnTo>
                    <a:pt x="11" y="23"/>
                  </a:lnTo>
                  <a:lnTo>
                    <a:pt x="6" y="17"/>
                  </a:lnTo>
                  <a:lnTo>
                    <a:pt x="0" y="11"/>
                  </a:lnTo>
                  <a:lnTo>
                    <a:pt x="6" y="0"/>
                  </a:lnTo>
                  <a:lnTo>
                    <a:pt x="11" y="0"/>
                  </a:lnTo>
                  <a:lnTo>
                    <a:pt x="17" y="0"/>
                  </a:lnTo>
                  <a:lnTo>
                    <a:pt x="23" y="11"/>
                  </a:lnTo>
                  <a:close/>
                </a:path>
              </a:pathLst>
            </a:custGeom>
            <a:solidFill>
              <a:srgbClr val="FFFFFF"/>
            </a:solidFill>
            <a:ln w="9525">
              <a:noFill/>
              <a:round/>
              <a:headEnd/>
              <a:tailEnd/>
            </a:ln>
          </p:spPr>
          <p:txBody>
            <a:bodyPr/>
            <a:lstStyle/>
            <a:p>
              <a:endParaRPr lang="en-US" dirty="0"/>
            </a:p>
          </p:txBody>
        </p:sp>
        <p:sp>
          <p:nvSpPr>
            <p:cNvPr id="731" name="Freeform 94"/>
            <p:cNvSpPr>
              <a:spLocks/>
            </p:cNvSpPr>
            <p:nvPr/>
          </p:nvSpPr>
          <p:spPr bwMode="auto">
            <a:xfrm>
              <a:off x="2079" y="2163"/>
              <a:ext cx="1309" cy="590"/>
            </a:xfrm>
            <a:custGeom>
              <a:avLst/>
              <a:gdLst>
                <a:gd name="T0" fmla="*/ 1262 w 1309"/>
                <a:gd name="T1" fmla="*/ 0 h 590"/>
                <a:gd name="T2" fmla="*/ 1309 w 1309"/>
                <a:gd name="T3" fmla="*/ 6 h 590"/>
                <a:gd name="T4" fmla="*/ 993 w 1309"/>
                <a:gd name="T5" fmla="*/ 590 h 590"/>
                <a:gd name="T6" fmla="*/ 0 w 1309"/>
                <a:gd name="T7" fmla="*/ 531 h 590"/>
                <a:gd name="T8" fmla="*/ 397 w 1309"/>
                <a:gd name="T9" fmla="*/ 245 h 590"/>
                <a:gd name="T10" fmla="*/ 468 w 1309"/>
                <a:gd name="T11" fmla="*/ 251 h 590"/>
                <a:gd name="T12" fmla="*/ 397 w 1309"/>
                <a:gd name="T13" fmla="*/ 321 h 590"/>
                <a:gd name="T14" fmla="*/ 409 w 1309"/>
                <a:gd name="T15" fmla="*/ 420 h 590"/>
                <a:gd name="T16" fmla="*/ 970 w 1309"/>
                <a:gd name="T17" fmla="*/ 485 h 590"/>
                <a:gd name="T18" fmla="*/ 1262 w 1309"/>
                <a:gd name="T19" fmla="*/ 0 h 5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09"/>
                <a:gd name="T31" fmla="*/ 0 h 590"/>
                <a:gd name="T32" fmla="*/ 1309 w 1309"/>
                <a:gd name="T33" fmla="*/ 590 h 5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09" h="590">
                  <a:moveTo>
                    <a:pt x="1262" y="0"/>
                  </a:moveTo>
                  <a:lnTo>
                    <a:pt x="1309" y="6"/>
                  </a:lnTo>
                  <a:lnTo>
                    <a:pt x="993" y="590"/>
                  </a:lnTo>
                  <a:lnTo>
                    <a:pt x="0" y="531"/>
                  </a:lnTo>
                  <a:lnTo>
                    <a:pt x="397" y="245"/>
                  </a:lnTo>
                  <a:lnTo>
                    <a:pt x="468" y="251"/>
                  </a:lnTo>
                  <a:lnTo>
                    <a:pt x="397" y="321"/>
                  </a:lnTo>
                  <a:lnTo>
                    <a:pt x="409" y="420"/>
                  </a:lnTo>
                  <a:lnTo>
                    <a:pt x="970" y="485"/>
                  </a:lnTo>
                  <a:lnTo>
                    <a:pt x="1262" y="0"/>
                  </a:lnTo>
                  <a:close/>
                </a:path>
              </a:pathLst>
            </a:custGeom>
            <a:solidFill>
              <a:srgbClr val="FFFFFF"/>
            </a:solidFill>
            <a:ln w="9525">
              <a:noFill/>
              <a:round/>
              <a:headEnd/>
              <a:tailEnd/>
            </a:ln>
          </p:spPr>
          <p:txBody>
            <a:bodyPr/>
            <a:lstStyle/>
            <a:p>
              <a:endParaRPr lang="en-US" dirty="0"/>
            </a:p>
          </p:txBody>
        </p:sp>
        <p:sp>
          <p:nvSpPr>
            <p:cNvPr id="732" name="Freeform 95"/>
            <p:cNvSpPr>
              <a:spLocks/>
            </p:cNvSpPr>
            <p:nvPr/>
          </p:nvSpPr>
          <p:spPr bwMode="auto">
            <a:xfrm>
              <a:off x="3113" y="2858"/>
              <a:ext cx="590" cy="47"/>
            </a:xfrm>
            <a:custGeom>
              <a:avLst/>
              <a:gdLst>
                <a:gd name="T0" fmla="*/ 590 w 590"/>
                <a:gd name="T1" fmla="*/ 47 h 47"/>
                <a:gd name="T2" fmla="*/ 12 w 590"/>
                <a:gd name="T3" fmla="*/ 0 h 47"/>
                <a:gd name="T4" fmla="*/ 0 w 590"/>
                <a:gd name="T5" fmla="*/ 29 h 47"/>
                <a:gd name="T6" fmla="*/ 590 w 590"/>
                <a:gd name="T7" fmla="*/ 47 h 47"/>
                <a:gd name="T8" fmla="*/ 0 60000 65536"/>
                <a:gd name="T9" fmla="*/ 0 60000 65536"/>
                <a:gd name="T10" fmla="*/ 0 60000 65536"/>
                <a:gd name="T11" fmla="*/ 0 60000 65536"/>
                <a:gd name="T12" fmla="*/ 0 w 590"/>
                <a:gd name="T13" fmla="*/ 0 h 47"/>
                <a:gd name="T14" fmla="*/ 590 w 590"/>
                <a:gd name="T15" fmla="*/ 47 h 47"/>
              </a:gdLst>
              <a:ahLst/>
              <a:cxnLst>
                <a:cxn ang="T8">
                  <a:pos x="T0" y="T1"/>
                </a:cxn>
                <a:cxn ang="T9">
                  <a:pos x="T2" y="T3"/>
                </a:cxn>
                <a:cxn ang="T10">
                  <a:pos x="T4" y="T5"/>
                </a:cxn>
                <a:cxn ang="T11">
                  <a:pos x="T6" y="T7"/>
                </a:cxn>
              </a:cxnLst>
              <a:rect l="T12" t="T13" r="T14" b="T15"/>
              <a:pathLst>
                <a:path w="590" h="47">
                  <a:moveTo>
                    <a:pt x="590" y="47"/>
                  </a:moveTo>
                  <a:lnTo>
                    <a:pt x="12" y="0"/>
                  </a:lnTo>
                  <a:lnTo>
                    <a:pt x="0" y="29"/>
                  </a:lnTo>
                  <a:lnTo>
                    <a:pt x="590" y="47"/>
                  </a:lnTo>
                  <a:close/>
                </a:path>
              </a:pathLst>
            </a:custGeom>
            <a:solidFill>
              <a:srgbClr val="75859D"/>
            </a:solidFill>
            <a:ln w="9525">
              <a:noFill/>
              <a:round/>
              <a:headEnd/>
              <a:tailEnd/>
            </a:ln>
          </p:spPr>
          <p:txBody>
            <a:bodyPr/>
            <a:lstStyle/>
            <a:p>
              <a:endParaRPr lang="en-US" dirty="0"/>
            </a:p>
          </p:txBody>
        </p:sp>
        <p:sp>
          <p:nvSpPr>
            <p:cNvPr id="733" name="Freeform 96"/>
            <p:cNvSpPr>
              <a:spLocks/>
            </p:cNvSpPr>
            <p:nvPr/>
          </p:nvSpPr>
          <p:spPr bwMode="auto">
            <a:xfrm>
              <a:off x="2214" y="2805"/>
              <a:ext cx="292" cy="1192"/>
            </a:xfrm>
            <a:custGeom>
              <a:avLst/>
              <a:gdLst>
                <a:gd name="T0" fmla="*/ 0 w 292"/>
                <a:gd name="T1" fmla="*/ 0 h 1192"/>
                <a:gd name="T2" fmla="*/ 116 w 292"/>
                <a:gd name="T3" fmla="*/ 1180 h 1192"/>
                <a:gd name="T4" fmla="*/ 251 w 292"/>
                <a:gd name="T5" fmla="*/ 1192 h 1192"/>
                <a:gd name="T6" fmla="*/ 292 w 292"/>
                <a:gd name="T7" fmla="*/ 1151 h 1192"/>
                <a:gd name="T8" fmla="*/ 251 w 292"/>
                <a:gd name="T9" fmla="*/ 35 h 1192"/>
                <a:gd name="T10" fmla="*/ 0 w 292"/>
                <a:gd name="T11" fmla="*/ 0 h 1192"/>
                <a:gd name="T12" fmla="*/ 0 60000 65536"/>
                <a:gd name="T13" fmla="*/ 0 60000 65536"/>
                <a:gd name="T14" fmla="*/ 0 60000 65536"/>
                <a:gd name="T15" fmla="*/ 0 60000 65536"/>
                <a:gd name="T16" fmla="*/ 0 60000 65536"/>
                <a:gd name="T17" fmla="*/ 0 60000 65536"/>
                <a:gd name="T18" fmla="*/ 0 w 292"/>
                <a:gd name="T19" fmla="*/ 0 h 1192"/>
                <a:gd name="T20" fmla="*/ 292 w 292"/>
                <a:gd name="T21" fmla="*/ 1192 h 1192"/>
              </a:gdLst>
              <a:ahLst/>
              <a:cxnLst>
                <a:cxn ang="T12">
                  <a:pos x="T0" y="T1"/>
                </a:cxn>
                <a:cxn ang="T13">
                  <a:pos x="T2" y="T3"/>
                </a:cxn>
                <a:cxn ang="T14">
                  <a:pos x="T4" y="T5"/>
                </a:cxn>
                <a:cxn ang="T15">
                  <a:pos x="T6" y="T7"/>
                </a:cxn>
                <a:cxn ang="T16">
                  <a:pos x="T8" y="T9"/>
                </a:cxn>
                <a:cxn ang="T17">
                  <a:pos x="T10" y="T11"/>
                </a:cxn>
              </a:cxnLst>
              <a:rect l="T18" t="T19" r="T20" b="T21"/>
              <a:pathLst>
                <a:path w="292" h="1192">
                  <a:moveTo>
                    <a:pt x="0" y="0"/>
                  </a:moveTo>
                  <a:lnTo>
                    <a:pt x="116" y="1180"/>
                  </a:lnTo>
                  <a:lnTo>
                    <a:pt x="251" y="1192"/>
                  </a:lnTo>
                  <a:lnTo>
                    <a:pt x="292" y="1151"/>
                  </a:lnTo>
                  <a:lnTo>
                    <a:pt x="251" y="35"/>
                  </a:lnTo>
                  <a:lnTo>
                    <a:pt x="0" y="0"/>
                  </a:lnTo>
                  <a:close/>
                </a:path>
              </a:pathLst>
            </a:custGeom>
            <a:solidFill>
              <a:srgbClr val="75859D"/>
            </a:solidFill>
            <a:ln w="9525">
              <a:noFill/>
              <a:round/>
              <a:headEnd/>
              <a:tailEnd/>
            </a:ln>
          </p:spPr>
          <p:txBody>
            <a:bodyPr/>
            <a:lstStyle/>
            <a:p>
              <a:endParaRPr lang="en-US" dirty="0"/>
            </a:p>
          </p:txBody>
        </p:sp>
        <p:sp>
          <p:nvSpPr>
            <p:cNvPr id="734" name="Freeform 97"/>
            <p:cNvSpPr>
              <a:spLocks/>
            </p:cNvSpPr>
            <p:nvPr/>
          </p:nvSpPr>
          <p:spPr bwMode="auto">
            <a:xfrm>
              <a:off x="2850" y="2846"/>
              <a:ext cx="269" cy="1198"/>
            </a:xfrm>
            <a:custGeom>
              <a:avLst/>
              <a:gdLst>
                <a:gd name="T0" fmla="*/ 0 w 269"/>
                <a:gd name="T1" fmla="*/ 0 h 1198"/>
                <a:gd name="T2" fmla="*/ 100 w 269"/>
                <a:gd name="T3" fmla="*/ 1180 h 1198"/>
                <a:gd name="T4" fmla="*/ 228 w 269"/>
                <a:gd name="T5" fmla="*/ 1198 h 1198"/>
                <a:gd name="T6" fmla="*/ 269 w 269"/>
                <a:gd name="T7" fmla="*/ 1157 h 1198"/>
                <a:gd name="T8" fmla="*/ 251 w 269"/>
                <a:gd name="T9" fmla="*/ 41 h 1198"/>
                <a:gd name="T10" fmla="*/ 0 w 269"/>
                <a:gd name="T11" fmla="*/ 0 h 1198"/>
                <a:gd name="T12" fmla="*/ 0 60000 65536"/>
                <a:gd name="T13" fmla="*/ 0 60000 65536"/>
                <a:gd name="T14" fmla="*/ 0 60000 65536"/>
                <a:gd name="T15" fmla="*/ 0 60000 65536"/>
                <a:gd name="T16" fmla="*/ 0 60000 65536"/>
                <a:gd name="T17" fmla="*/ 0 60000 65536"/>
                <a:gd name="T18" fmla="*/ 0 w 269"/>
                <a:gd name="T19" fmla="*/ 0 h 1198"/>
                <a:gd name="T20" fmla="*/ 269 w 269"/>
                <a:gd name="T21" fmla="*/ 1198 h 1198"/>
              </a:gdLst>
              <a:ahLst/>
              <a:cxnLst>
                <a:cxn ang="T12">
                  <a:pos x="T0" y="T1"/>
                </a:cxn>
                <a:cxn ang="T13">
                  <a:pos x="T2" y="T3"/>
                </a:cxn>
                <a:cxn ang="T14">
                  <a:pos x="T4" y="T5"/>
                </a:cxn>
                <a:cxn ang="T15">
                  <a:pos x="T6" y="T7"/>
                </a:cxn>
                <a:cxn ang="T16">
                  <a:pos x="T8" y="T9"/>
                </a:cxn>
                <a:cxn ang="T17">
                  <a:pos x="T10" y="T11"/>
                </a:cxn>
              </a:cxnLst>
              <a:rect l="T18" t="T19" r="T20" b="T21"/>
              <a:pathLst>
                <a:path w="269" h="1198">
                  <a:moveTo>
                    <a:pt x="0" y="0"/>
                  </a:moveTo>
                  <a:lnTo>
                    <a:pt x="100" y="1180"/>
                  </a:lnTo>
                  <a:lnTo>
                    <a:pt x="228" y="1198"/>
                  </a:lnTo>
                  <a:lnTo>
                    <a:pt x="269" y="1157"/>
                  </a:lnTo>
                  <a:lnTo>
                    <a:pt x="251" y="41"/>
                  </a:lnTo>
                  <a:lnTo>
                    <a:pt x="0" y="0"/>
                  </a:lnTo>
                  <a:close/>
                </a:path>
              </a:pathLst>
            </a:custGeom>
            <a:solidFill>
              <a:srgbClr val="75859D"/>
            </a:solidFill>
            <a:ln w="9525">
              <a:noFill/>
              <a:round/>
              <a:headEnd/>
              <a:tailEnd/>
            </a:ln>
          </p:spPr>
          <p:txBody>
            <a:bodyPr/>
            <a:lstStyle/>
            <a:p>
              <a:endParaRPr lang="en-US" dirty="0"/>
            </a:p>
          </p:txBody>
        </p:sp>
        <p:sp>
          <p:nvSpPr>
            <p:cNvPr id="735" name="Freeform 98"/>
            <p:cNvSpPr>
              <a:spLocks/>
            </p:cNvSpPr>
            <p:nvPr/>
          </p:nvSpPr>
          <p:spPr bwMode="auto">
            <a:xfrm>
              <a:off x="4451" y="1894"/>
              <a:ext cx="455" cy="619"/>
            </a:xfrm>
            <a:custGeom>
              <a:avLst/>
              <a:gdLst>
                <a:gd name="T0" fmla="*/ 6 w 455"/>
                <a:gd name="T1" fmla="*/ 193 h 619"/>
                <a:gd name="T2" fmla="*/ 6 w 455"/>
                <a:gd name="T3" fmla="*/ 193 h 619"/>
                <a:gd name="T4" fmla="*/ 0 w 455"/>
                <a:gd name="T5" fmla="*/ 240 h 619"/>
                <a:gd name="T6" fmla="*/ 0 w 455"/>
                <a:gd name="T7" fmla="*/ 351 h 619"/>
                <a:gd name="T8" fmla="*/ 11 w 455"/>
                <a:gd name="T9" fmla="*/ 485 h 619"/>
                <a:gd name="T10" fmla="*/ 17 w 455"/>
                <a:gd name="T11" fmla="*/ 549 h 619"/>
                <a:gd name="T12" fmla="*/ 35 w 455"/>
                <a:gd name="T13" fmla="*/ 602 h 619"/>
                <a:gd name="T14" fmla="*/ 35 w 455"/>
                <a:gd name="T15" fmla="*/ 602 h 619"/>
                <a:gd name="T16" fmla="*/ 41 w 455"/>
                <a:gd name="T17" fmla="*/ 608 h 619"/>
                <a:gd name="T18" fmla="*/ 58 w 455"/>
                <a:gd name="T19" fmla="*/ 619 h 619"/>
                <a:gd name="T20" fmla="*/ 99 w 455"/>
                <a:gd name="T21" fmla="*/ 619 h 619"/>
                <a:gd name="T22" fmla="*/ 157 w 455"/>
                <a:gd name="T23" fmla="*/ 619 h 619"/>
                <a:gd name="T24" fmla="*/ 228 w 455"/>
                <a:gd name="T25" fmla="*/ 602 h 619"/>
                <a:gd name="T26" fmla="*/ 292 w 455"/>
                <a:gd name="T27" fmla="*/ 584 h 619"/>
                <a:gd name="T28" fmla="*/ 356 w 455"/>
                <a:gd name="T29" fmla="*/ 561 h 619"/>
                <a:gd name="T30" fmla="*/ 403 w 455"/>
                <a:gd name="T31" fmla="*/ 532 h 619"/>
                <a:gd name="T32" fmla="*/ 420 w 455"/>
                <a:gd name="T33" fmla="*/ 514 h 619"/>
                <a:gd name="T34" fmla="*/ 432 w 455"/>
                <a:gd name="T35" fmla="*/ 503 h 619"/>
                <a:gd name="T36" fmla="*/ 432 w 455"/>
                <a:gd name="T37" fmla="*/ 503 h 619"/>
                <a:gd name="T38" fmla="*/ 444 w 455"/>
                <a:gd name="T39" fmla="*/ 462 h 619"/>
                <a:gd name="T40" fmla="*/ 449 w 455"/>
                <a:gd name="T41" fmla="*/ 397 h 619"/>
                <a:gd name="T42" fmla="*/ 455 w 455"/>
                <a:gd name="T43" fmla="*/ 327 h 619"/>
                <a:gd name="T44" fmla="*/ 449 w 455"/>
                <a:gd name="T45" fmla="*/ 251 h 619"/>
                <a:gd name="T46" fmla="*/ 449 w 455"/>
                <a:gd name="T47" fmla="*/ 181 h 619"/>
                <a:gd name="T48" fmla="*/ 438 w 455"/>
                <a:gd name="T49" fmla="*/ 111 h 619"/>
                <a:gd name="T50" fmla="*/ 420 w 455"/>
                <a:gd name="T51" fmla="*/ 64 h 619"/>
                <a:gd name="T52" fmla="*/ 414 w 455"/>
                <a:gd name="T53" fmla="*/ 47 h 619"/>
                <a:gd name="T54" fmla="*/ 403 w 455"/>
                <a:gd name="T55" fmla="*/ 35 h 619"/>
                <a:gd name="T56" fmla="*/ 403 w 455"/>
                <a:gd name="T57" fmla="*/ 35 h 619"/>
                <a:gd name="T58" fmla="*/ 379 w 455"/>
                <a:gd name="T59" fmla="*/ 24 h 619"/>
                <a:gd name="T60" fmla="*/ 344 w 455"/>
                <a:gd name="T61" fmla="*/ 18 h 619"/>
                <a:gd name="T62" fmla="*/ 268 w 455"/>
                <a:gd name="T63" fmla="*/ 6 h 619"/>
                <a:gd name="T64" fmla="*/ 198 w 455"/>
                <a:gd name="T65" fmla="*/ 0 h 619"/>
                <a:gd name="T66" fmla="*/ 163 w 455"/>
                <a:gd name="T67" fmla="*/ 6 h 619"/>
                <a:gd name="T68" fmla="*/ 146 w 455"/>
                <a:gd name="T69" fmla="*/ 12 h 619"/>
                <a:gd name="T70" fmla="*/ 146 w 455"/>
                <a:gd name="T71" fmla="*/ 12 h 619"/>
                <a:gd name="T72" fmla="*/ 134 w 455"/>
                <a:gd name="T73" fmla="*/ 24 h 619"/>
                <a:gd name="T74" fmla="*/ 128 w 455"/>
                <a:gd name="T75" fmla="*/ 35 h 619"/>
                <a:gd name="T76" fmla="*/ 128 w 455"/>
                <a:gd name="T77" fmla="*/ 47 h 619"/>
                <a:gd name="T78" fmla="*/ 128 w 455"/>
                <a:gd name="T79" fmla="*/ 64 h 619"/>
                <a:gd name="T80" fmla="*/ 140 w 455"/>
                <a:gd name="T81" fmla="*/ 88 h 619"/>
                <a:gd name="T82" fmla="*/ 146 w 455"/>
                <a:gd name="T83" fmla="*/ 99 h 619"/>
                <a:gd name="T84" fmla="*/ 146 w 455"/>
                <a:gd name="T85" fmla="*/ 99 h 619"/>
                <a:gd name="T86" fmla="*/ 122 w 455"/>
                <a:gd name="T87" fmla="*/ 99 h 619"/>
                <a:gd name="T88" fmla="*/ 76 w 455"/>
                <a:gd name="T89" fmla="*/ 111 h 619"/>
                <a:gd name="T90" fmla="*/ 52 w 455"/>
                <a:gd name="T91" fmla="*/ 123 h 619"/>
                <a:gd name="T92" fmla="*/ 29 w 455"/>
                <a:gd name="T93" fmla="*/ 140 h 619"/>
                <a:gd name="T94" fmla="*/ 11 w 455"/>
                <a:gd name="T95" fmla="*/ 164 h 619"/>
                <a:gd name="T96" fmla="*/ 6 w 455"/>
                <a:gd name="T97" fmla="*/ 193 h 619"/>
                <a:gd name="T98" fmla="*/ 6 w 455"/>
                <a:gd name="T99" fmla="*/ 193 h 61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55"/>
                <a:gd name="T151" fmla="*/ 0 h 619"/>
                <a:gd name="T152" fmla="*/ 455 w 455"/>
                <a:gd name="T153" fmla="*/ 619 h 61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55" h="619">
                  <a:moveTo>
                    <a:pt x="6" y="193"/>
                  </a:moveTo>
                  <a:lnTo>
                    <a:pt x="6" y="193"/>
                  </a:lnTo>
                  <a:lnTo>
                    <a:pt x="0" y="240"/>
                  </a:lnTo>
                  <a:lnTo>
                    <a:pt x="0" y="351"/>
                  </a:lnTo>
                  <a:lnTo>
                    <a:pt x="11" y="485"/>
                  </a:lnTo>
                  <a:lnTo>
                    <a:pt x="17" y="549"/>
                  </a:lnTo>
                  <a:lnTo>
                    <a:pt x="35" y="602"/>
                  </a:lnTo>
                  <a:lnTo>
                    <a:pt x="41" y="608"/>
                  </a:lnTo>
                  <a:lnTo>
                    <a:pt x="58" y="619"/>
                  </a:lnTo>
                  <a:lnTo>
                    <a:pt x="99" y="619"/>
                  </a:lnTo>
                  <a:lnTo>
                    <a:pt x="157" y="619"/>
                  </a:lnTo>
                  <a:lnTo>
                    <a:pt x="228" y="602"/>
                  </a:lnTo>
                  <a:lnTo>
                    <a:pt x="292" y="584"/>
                  </a:lnTo>
                  <a:lnTo>
                    <a:pt x="356" y="561"/>
                  </a:lnTo>
                  <a:lnTo>
                    <a:pt x="403" y="532"/>
                  </a:lnTo>
                  <a:lnTo>
                    <a:pt x="420" y="514"/>
                  </a:lnTo>
                  <a:lnTo>
                    <a:pt x="432" y="503"/>
                  </a:lnTo>
                  <a:lnTo>
                    <a:pt x="444" y="462"/>
                  </a:lnTo>
                  <a:lnTo>
                    <a:pt x="449" y="397"/>
                  </a:lnTo>
                  <a:lnTo>
                    <a:pt x="455" y="327"/>
                  </a:lnTo>
                  <a:lnTo>
                    <a:pt x="449" y="251"/>
                  </a:lnTo>
                  <a:lnTo>
                    <a:pt x="449" y="181"/>
                  </a:lnTo>
                  <a:lnTo>
                    <a:pt x="438" y="111"/>
                  </a:lnTo>
                  <a:lnTo>
                    <a:pt x="420" y="64"/>
                  </a:lnTo>
                  <a:lnTo>
                    <a:pt x="414" y="47"/>
                  </a:lnTo>
                  <a:lnTo>
                    <a:pt x="403" y="35"/>
                  </a:lnTo>
                  <a:lnTo>
                    <a:pt x="379" y="24"/>
                  </a:lnTo>
                  <a:lnTo>
                    <a:pt x="344" y="18"/>
                  </a:lnTo>
                  <a:lnTo>
                    <a:pt x="268" y="6"/>
                  </a:lnTo>
                  <a:lnTo>
                    <a:pt x="198" y="0"/>
                  </a:lnTo>
                  <a:lnTo>
                    <a:pt x="163" y="6"/>
                  </a:lnTo>
                  <a:lnTo>
                    <a:pt x="146" y="12"/>
                  </a:lnTo>
                  <a:lnTo>
                    <a:pt x="134" y="24"/>
                  </a:lnTo>
                  <a:lnTo>
                    <a:pt x="128" y="35"/>
                  </a:lnTo>
                  <a:lnTo>
                    <a:pt x="128" y="47"/>
                  </a:lnTo>
                  <a:lnTo>
                    <a:pt x="128" y="64"/>
                  </a:lnTo>
                  <a:lnTo>
                    <a:pt x="140" y="88"/>
                  </a:lnTo>
                  <a:lnTo>
                    <a:pt x="146" y="99"/>
                  </a:lnTo>
                  <a:lnTo>
                    <a:pt x="122" y="99"/>
                  </a:lnTo>
                  <a:lnTo>
                    <a:pt x="76" y="111"/>
                  </a:lnTo>
                  <a:lnTo>
                    <a:pt x="52" y="123"/>
                  </a:lnTo>
                  <a:lnTo>
                    <a:pt x="29" y="140"/>
                  </a:lnTo>
                  <a:lnTo>
                    <a:pt x="11" y="164"/>
                  </a:lnTo>
                  <a:lnTo>
                    <a:pt x="6" y="193"/>
                  </a:lnTo>
                  <a:close/>
                </a:path>
              </a:pathLst>
            </a:custGeom>
            <a:solidFill>
              <a:srgbClr val="75859D"/>
            </a:solidFill>
            <a:ln w="9525">
              <a:noFill/>
              <a:round/>
              <a:headEnd/>
              <a:tailEnd/>
            </a:ln>
          </p:spPr>
          <p:txBody>
            <a:bodyPr/>
            <a:lstStyle/>
            <a:p>
              <a:endParaRPr lang="en-US" dirty="0"/>
            </a:p>
          </p:txBody>
        </p:sp>
        <p:sp>
          <p:nvSpPr>
            <p:cNvPr id="736" name="Freeform 99"/>
            <p:cNvSpPr>
              <a:spLocks/>
            </p:cNvSpPr>
            <p:nvPr/>
          </p:nvSpPr>
          <p:spPr bwMode="auto">
            <a:xfrm>
              <a:off x="4620" y="2385"/>
              <a:ext cx="234" cy="637"/>
            </a:xfrm>
            <a:custGeom>
              <a:avLst/>
              <a:gdLst>
                <a:gd name="T0" fmla="*/ 222 w 234"/>
                <a:gd name="T1" fmla="*/ 0 h 637"/>
                <a:gd name="T2" fmla="*/ 222 w 234"/>
                <a:gd name="T3" fmla="*/ 0 h 637"/>
                <a:gd name="T4" fmla="*/ 228 w 234"/>
                <a:gd name="T5" fmla="*/ 64 h 637"/>
                <a:gd name="T6" fmla="*/ 234 w 234"/>
                <a:gd name="T7" fmla="*/ 134 h 637"/>
                <a:gd name="T8" fmla="*/ 234 w 234"/>
                <a:gd name="T9" fmla="*/ 222 h 637"/>
                <a:gd name="T10" fmla="*/ 234 w 234"/>
                <a:gd name="T11" fmla="*/ 222 h 637"/>
                <a:gd name="T12" fmla="*/ 228 w 234"/>
                <a:gd name="T13" fmla="*/ 333 h 637"/>
                <a:gd name="T14" fmla="*/ 222 w 234"/>
                <a:gd name="T15" fmla="*/ 391 h 637"/>
                <a:gd name="T16" fmla="*/ 210 w 234"/>
                <a:gd name="T17" fmla="*/ 450 h 637"/>
                <a:gd name="T18" fmla="*/ 199 w 234"/>
                <a:gd name="T19" fmla="*/ 496 h 637"/>
                <a:gd name="T20" fmla="*/ 181 w 234"/>
                <a:gd name="T21" fmla="*/ 543 h 637"/>
                <a:gd name="T22" fmla="*/ 152 w 234"/>
                <a:gd name="T23" fmla="*/ 578 h 637"/>
                <a:gd name="T24" fmla="*/ 123 w 234"/>
                <a:gd name="T25" fmla="*/ 601 h 637"/>
                <a:gd name="T26" fmla="*/ 59 w 234"/>
                <a:gd name="T27" fmla="*/ 637 h 637"/>
                <a:gd name="T28" fmla="*/ 0 w 234"/>
                <a:gd name="T29" fmla="*/ 496 h 637"/>
                <a:gd name="T30" fmla="*/ 0 w 234"/>
                <a:gd name="T31" fmla="*/ 496 h 637"/>
                <a:gd name="T32" fmla="*/ 23 w 234"/>
                <a:gd name="T33" fmla="*/ 485 h 637"/>
                <a:gd name="T34" fmla="*/ 70 w 234"/>
                <a:gd name="T35" fmla="*/ 455 h 637"/>
                <a:gd name="T36" fmla="*/ 70 w 234"/>
                <a:gd name="T37" fmla="*/ 455 h 637"/>
                <a:gd name="T38" fmla="*/ 88 w 234"/>
                <a:gd name="T39" fmla="*/ 438 h 637"/>
                <a:gd name="T40" fmla="*/ 99 w 234"/>
                <a:gd name="T41" fmla="*/ 409 h 637"/>
                <a:gd name="T42" fmla="*/ 111 w 234"/>
                <a:gd name="T43" fmla="*/ 374 h 637"/>
                <a:gd name="T44" fmla="*/ 123 w 234"/>
                <a:gd name="T45" fmla="*/ 333 h 637"/>
                <a:gd name="T46" fmla="*/ 129 w 234"/>
                <a:gd name="T47" fmla="*/ 274 h 637"/>
                <a:gd name="T48" fmla="*/ 129 w 234"/>
                <a:gd name="T49" fmla="*/ 210 h 637"/>
                <a:gd name="T50" fmla="*/ 123 w 234"/>
                <a:gd name="T51" fmla="*/ 41 h 637"/>
                <a:gd name="T52" fmla="*/ 222 w 234"/>
                <a:gd name="T53" fmla="*/ 0 h 63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34"/>
                <a:gd name="T82" fmla="*/ 0 h 637"/>
                <a:gd name="T83" fmla="*/ 234 w 234"/>
                <a:gd name="T84" fmla="*/ 637 h 63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34" h="637">
                  <a:moveTo>
                    <a:pt x="222" y="0"/>
                  </a:moveTo>
                  <a:lnTo>
                    <a:pt x="222" y="0"/>
                  </a:lnTo>
                  <a:lnTo>
                    <a:pt x="228" y="64"/>
                  </a:lnTo>
                  <a:lnTo>
                    <a:pt x="234" y="134"/>
                  </a:lnTo>
                  <a:lnTo>
                    <a:pt x="234" y="222"/>
                  </a:lnTo>
                  <a:lnTo>
                    <a:pt x="228" y="333"/>
                  </a:lnTo>
                  <a:lnTo>
                    <a:pt x="222" y="391"/>
                  </a:lnTo>
                  <a:lnTo>
                    <a:pt x="210" y="450"/>
                  </a:lnTo>
                  <a:lnTo>
                    <a:pt x="199" y="496"/>
                  </a:lnTo>
                  <a:lnTo>
                    <a:pt x="181" y="543"/>
                  </a:lnTo>
                  <a:lnTo>
                    <a:pt x="152" y="578"/>
                  </a:lnTo>
                  <a:lnTo>
                    <a:pt x="123" y="601"/>
                  </a:lnTo>
                  <a:lnTo>
                    <a:pt x="59" y="637"/>
                  </a:lnTo>
                  <a:lnTo>
                    <a:pt x="0" y="496"/>
                  </a:lnTo>
                  <a:lnTo>
                    <a:pt x="23" y="485"/>
                  </a:lnTo>
                  <a:lnTo>
                    <a:pt x="70" y="455"/>
                  </a:lnTo>
                  <a:lnTo>
                    <a:pt x="88" y="438"/>
                  </a:lnTo>
                  <a:lnTo>
                    <a:pt x="99" y="409"/>
                  </a:lnTo>
                  <a:lnTo>
                    <a:pt x="111" y="374"/>
                  </a:lnTo>
                  <a:lnTo>
                    <a:pt x="123" y="333"/>
                  </a:lnTo>
                  <a:lnTo>
                    <a:pt x="129" y="274"/>
                  </a:lnTo>
                  <a:lnTo>
                    <a:pt x="129" y="210"/>
                  </a:lnTo>
                  <a:lnTo>
                    <a:pt x="123" y="41"/>
                  </a:lnTo>
                  <a:lnTo>
                    <a:pt x="222" y="0"/>
                  </a:lnTo>
                  <a:close/>
                </a:path>
              </a:pathLst>
            </a:custGeom>
            <a:solidFill>
              <a:srgbClr val="75859D"/>
            </a:solidFill>
            <a:ln w="9525">
              <a:noFill/>
              <a:round/>
              <a:headEnd/>
              <a:tailEnd/>
            </a:ln>
          </p:spPr>
          <p:txBody>
            <a:bodyPr/>
            <a:lstStyle/>
            <a:p>
              <a:endParaRPr lang="en-US" dirty="0"/>
            </a:p>
          </p:txBody>
        </p:sp>
        <p:sp>
          <p:nvSpPr>
            <p:cNvPr id="737" name="Freeform 100"/>
            <p:cNvSpPr>
              <a:spLocks/>
            </p:cNvSpPr>
            <p:nvPr/>
          </p:nvSpPr>
          <p:spPr bwMode="auto">
            <a:xfrm>
              <a:off x="4521" y="1993"/>
              <a:ext cx="333" cy="462"/>
            </a:xfrm>
            <a:custGeom>
              <a:avLst/>
              <a:gdLst>
                <a:gd name="T0" fmla="*/ 82 w 333"/>
                <a:gd name="T1" fmla="*/ 47 h 462"/>
                <a:gd name="T2" fmla="*/ 82 w 333"/>
                <a:gd name="T3" fmla="*/ 47 h 462"/>
                <a:gd name="T4" fmla="*/ 70 w 333"/>
                <a:gd name="T5" fmla="*/ 47 h 462"/>
                <a:gd name="T6" fmla="*/ 47 w 333"/>
                <a:gd name="T7" fmla="*/ 53 h 462"/>
                <a:gd name="T8" fmla="*/ 29 w 333"/>
                <a:gd name="T9" fmla="*/ 65 h 462"/>
                <a:gd name="T10" fmla="*/ 17 w 333"/>
                <a:gd name="T11" fmla="*/ 82 h 462"/>
                <a:gd name="T12" fmla="*/ 6 w 333"/>
                <a:gd name="T13" fmla="*/ 106 h 462"/>
                <a:gd name="T14" fmla="*/ 0 w 333"/>
                <a:gd name="T15" fmla="*/ 135 h 462"/>
                <a:gd name="T16" fmla="*/ 0 w 333"/>
                <a:gd name="T17" fmla="*/ 135 h 462"/>
                <a:gd name="T18" fmla="*/ 0 w 333"/>
                <a:gd name="T19" fmla="*/ 228 h 462"/>
                <a:gd name="T20" fmla="*/ 0 w 333"/>
                <a:gd name="T21" fmla="*/ 339 h 462"/>
                <a:gd name="T22" fmla="*/ 11 w 333"/>
                <a:gd name="T23" fmla="*/ 462 h 462"/>
                <a:gd name="T24" fmla="*/ 11 w 333"/>
                <a:gd name="T25" fmla="*/ 462 h 462"/>
                <a:gd name="T26" fmla="*/ 158 w 333"/>
                <a:gd name="T27" fmla="*/ 450 h 462"/>
                <a:gd name="T28" fmla="*/ 158 w 333"/>
                <a:gd name="T29" fmla="*/ 450 h 462"/>
                <a:gd name="T30" fmla="*/ 158 w 333"/>
                <a:gd name="T31" fmla="*/ 398 h 462"/>
                <a:gd name="T32" fmla="*/ 163 w 333"/>
                <a:gd name="T33" fmla="*/ 345 h 462"/>
                <a:gd name="T34" fmla="*/ 175 w 333"/>
                <a:gd name="T35" fmla="*/ 281 h 462"/>
                <a:gd name="T36" fmla="*/ 193 w 333"/>
                <a:gd name="T37" fmla="*/ 217 h 462"/>
                <a:gd name="T38" fmla="*/ 216 w 333"/>
                <a:gd name="T39" fmla="*/ 158 h 462"/>
                <a:gd name="T40" fmla="*/ 233 w 333"/>
                <a:gd name="T41" fmla="*/ 129 h 462"/>
                <a:gd name="T42" fmla="*/ 251 w 333"/>
                <a:gd name="T43" fmla="*/ 111 h 462"/>
                <a:gd name="T44" fmla="*/ 274 w 333"/>
                <a:gd name="T45" fmla="*/ 94 h 462"/>
                <a:gd name="T46" fmla="*/ 298 w 333"/>
                <a:gd name="T47" fmla="*/ 88 h 462"/>
                <a:gd name="T48" fmla="*/ 298 w 333"/>
                <a:gd name="T49" fmla="*/ 88 h 462"/>
                <a:gd name="T50" fmla="*/ 304 w 333"/>
                <a:gd name="T51" fmla="*/ 222 h 462"/>
                <a:gd name="T52" fmla="*/ 309 w 333"/>
                <a:gd name="T53" fmla="*/ 328 h 462"/>
                <a:gd name="T54" fmla="*/ 309 w 333"/>
                <a:gd name="T55" fmla="*/ 368 h 462"/>
                <a:gd name="T56" fmla="*/ 304 w 333"/>
                <a:gd name="T57" fmla="*/ 398 h 462"/>
                <a:gd name="T58" fmla="*/ 304 w 333"/>
                <a:gd name="T59" fmla="*/ 398 h 462"/>
                <a:gd name="T60" fmla="*/ 309 w 333"/>
                <a:gd name="T61" fmla="*/ 374 h 462"/>
                <a:gd name="T62" fmla="*/ 327 w 333"/>
                <a:gd name="T63" fmla="*/ 298 h 462"/>
                <a:gd name="T64" fmla="*/ 333 w 333"/>
                <a:gd name="T65" fmla="*/ 246 h 462"/>
                <a:gd name="T66" fmla="*/ 333 w 333"/>
                <a:gd name="T67" fmla="*/ 176 h 462"/>
                <a:gd name="T68" fmla="*/ 327 w 333"/>
                <a:gd name="T69" fmla="*/ 94 h 462"/>
                <a:gd name="T70" fmla="*/ 315 w 333"/>
                <a:gd name="T71" fmla="*/ 0 h 462"/>
                <a:gd name="T72" fmla="*/ 315 w 333"/>
                <a:gd name="T73" fmla="*/ 0 h 462"/>
                <a:gd name="T74" fmla="*/ 309 w 333"/>
                <a:gd name="T75" fmla="*/ 6 h 462"/>
                <a:gd name="T76" fmla="*/ 274 w 333"/>
                <a:gd name="T77" fmla="*/ 18 h 462"/>
                <a:gd name="T78" fmla="*/ 198 w 333"/>
                <a:gd name="T79" fmla="*/ 30 h 462"/>
                <a:gd name="T80" fmla="*/ 82 w 333"/>
                <a:gd name="T81" fmla="*/ 47 h 462"/>
                <a:gd name="T82" fmla="*/ 82 w 333"/>
                <a:gd name="T83" fmla="*/ 47 h 46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3"/>
                <a:gd name="T127" fmla="*/ 0 h 462"/>
                <a:gd name="T128" fmla="*/ 333 w 333"/>
                <a:gd name="T129" fmla="*/ 462 h 46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3" h="462">
                  <a:moveTo>
                    <a:pt x="82" y="47"/>
                  </a:moveTo>
                  <a:lnTo>
                    <a:pt x="82" y="47"/>
                  </a:lnTo>
                  <a:lnTo>
                    <a:pt x="70" y="47"/>
                  </a:lnTo>
                  <a:lnTo>
                    <a:pt x="47" y="53"/>
                  </a:lnTo>
                  <a:lnTo>
                    <a:pt x="29" y="65"/>
                  </a:lnTo>
                  <a:lnTo>
                    <a:pt x="17" y="82"/>
                  </a:lnTo>
                  <a:lnTo>
                    <a:pt x="6" y="106"/>
                  </a:lnTo>
                  <a:lnTo>
                    <a:pt x="0" y="135"/>
                  </a:lnTo>
                  <a:lnTo>
                    <a:pt x="0" y="228"/>
                  </a:lnTo>
                  <a:lnTo>
                    <a:pt x="0" y="339"/>
                  </a:lnTo>
                  <a:lnTo>
                    <a:pt x="11" y="462"/>
                  </a:lnTo>
                  <a:lnTo>
                    <a:pt x="158" y="450"/>
                  </a:lnTo>
                  <a:lnTo>
                    <a:pt x="158" y="398"/>
                  </a:lnTo>
                  <a:lnTo>
                    <a:pt x="163" y="345"/>
                  </a:lnTo>
                  <a:lnTo>
                    <a:pt x="175" y="281"/>
                  </a:lnTo>
                  <a:lnTo>
                    <a:pt x="193" y="217"/>
                  </a:lnTo>
                  <a:lnTo>
                    <a:pt x="216" y="158"/>
                  </a:lnTo>
                  <a:lnTo>
                    <a:pt x="233" y="129"/>
                  </a:lnTo>
                  <a:lnTo>
                    <a:pt x="251" y="111"/>
                  </a:lnTo>
                  <a:lnTo>
                    <a:pt x="274" y="94"/>
                  </a:lnTo>
                  <a:lnTo>
                    <a:pt x="298" y="88"/>
                  </a:lnTo>
                  <a:lnTo>
                    <a:pt x="304" y="222"/>
                  </a:lnTo>
                  <a:lnTo>
                    <a:pt x="309" y="328"/>
                  </a:lnTo>
                  <a:lnTo>
                    <a:pt x="309" y="368"/>
                  </a:lnTo>
                  <a:lnTo>
                    <a:pt x="304" y="398"/>
                  </a:lnTo>
                  <a:lnTo>
                    <a:pt x="309" y="374"/>
                  </a:lnTo>
                  <a:lnTo>
                    <a:pt x="327" y="298"/>
                  </a:lnTo>
                  <a:lnTo>
                    <a:pt x="333" y="246"/>
                  </a:lnTo>
                  <a:lnTo>
                    <a:pt x="333" y="176"/>
                  </a:lnTo>
                  <a:lnTo>
                    <a:pt x="327" y="94"/>
                  </a:lnTo>
                  <a:lnTo>
                    <a:pt x="315" y="0"/>
                  </a:lnTo>
                  <a:lnTo>
                    <a:pt x="309" y="6"/>
                  </a:lnTo>
                  <a:lnTo>
                    <a:pt x="274" y="18"/>
                  </a:lnTo>
                  <a:lnTo>
                    <a:pt x="198" y="30"/>
                  </a:lnTo>
                  <a:lnTo>
                    <a:pt x="82" y="47"/>
                  </a:lnTo>
                  <a:close/>
                </a:path>
              </a:pathLst>
            </a:custGeom>
            <a:solidFill>
              <a:srgbClr val="FFFFFF"/>
            </a:solidFill>
            <a:ln w="9525">
              <a:noFill/>
              <a:round/>
              <a:headEnd/>
              <a:tailEnd/>
            </a:ln>
          </p:spPr>
          <p:txBody>
            <a:bodyPr/>
            <a:lstStyle/>
            <a:p>
              <a:endParaRPr lang="en-US" dirty="0"/>
            </a:p>
          </p:txBody>
        </p:sp>
        <p:sp>
          <p:nvSpPr>
            <p:cNvPr id="738" name="Freeform 101"/>
            <p:cNvSpPr>
              <a:spLocks/>
            </p:cNvSpPr>
            <p:nvPr/>
          </p:nvSpPr>
          <p:spPr bwMode="auto">
            <a:xfrm>
              <a:off x="4661" y="2513"/>
              <a:ext cx="152" cy="468"/>
            </a:xfrm>
            <a:custGeom>
              <a:avLst/>
              <a:gdLst>
                <a:gd name="T0" fmla="*/ 152 w 152"/>
                <a:gd name="T1" fmla="*/ 158 h 468"/>
                <a:gd name="T2" fmla="*/ 152 w 152"/>
                <a:gd name="T3" fmla="*/ 158 h 468"/>
                <a:gd name="T4" fmla="*/ 146 w 152"/>
                <a:gd name="T5" fmla="*/ 82 h 468"/>
                <a:gd name="T6" fmla="*/ 140 w 152"/>
                <a:gd name="T7" fmla="*/ 0 h 468"/>
                <a:gd name="T8" fmla="*/ 140 w 152"/>
                <a:gd name="T9" fmla="*/ 0 h 468"/>
                <a:gd name="T10" fmla="*/ 140 w 152"/>
                <a:gd name="T11" fmla="*/ 65 h 468"/>
                <a:gd name="T12" fmla="*/ 140 w 152"/>
                <a:gd name="T13" fmla="*/ 135 h 468"/>
                <a:gd name="T14" fmla="*/ 128 w 152"/>
                <a:gd name="T15" fmla="*/ 216 h 468"/>
                <a:gd name="T16" fmla="*/ 128 w 152"/>
                <a:gd name="T17" fmla="*/ 216 h 468"/>
                <a:gd name="T18" fmla="*/ 117 w 152"/>
                <a:gd name="T19" fmla="*/ 281 h 468"/>
                <a:gd name="T20" fmla="*/ 88 w 152"/>
                <a:gd name="T21" fmla="*/ 339 h 468"/>
                <a:gd name="T22" fmla="*/ 70 w 152"/>
                <a:gd name="T23" fmla="*/ 363 h 468"/>
                <a:gd name="T24" fmla="*/ 53 w 152"/>
                <a:gd name="T25" fmla="*/ 392 h 468"/>
                <a:gd name="T26" fmla="*/ 29 w 152"/>
                <a:gd name="T27" fmla="*/ 409 h 468"/>
                <a:gd name="T28" fmla="*/ 0 w 152"/>
                <a:gd name="T29" fmla="*/ 427 h 468"/>
                <a:gd name="T30" fmla="*/ 12 w 152"/>
                <a:gd name="T31" fmla="*/ 468 h 468"/>
                <a:gd name="T32" fmla="*/ 12 w 152"/>
                <a:gd name="T33" fmla="*/ 468 h 468"/>
                <a:gd name="T34" fmla="*/ 29 w 152"/>
                <a:gd name="T35" fmla="*/ 456 h 468"/>
                <a:gd name="T36" fmla="*/ 53 w 152"/>
                <a:gd name="T37" fmla="*/ 438 h 468"/>
                <a:gd name="T38" fmla="*/ 76 w 152"/>
                <a:gd name="T39" fmla="*/ 409 h 468"/>
                <a:gd name="T40" fmla="*/ 99 w 152"/>
                <a:gd name="T41" fmla="*/ 368 h 468"/>
                <a:gd name="T42" fmla="*/ 123 w 152"/>
                <a:gd name="T43" fmla="*/ 316 h 468"/>
                <a:gd name="T44" fmla="*/ 140 w 152"/>
                <a:gd name="T45" fmla="*/ 246 h 468"/>
                <a:gd name="T46" fmla="*/ 152 w 152"/>
                <a:gd name="T47" fmla="*/ 158 h 468"/>
                <a:gd name="T48" fmla="*/ 152 w 152"/>
                <a:gd name="T49" fmla="*/ 158 h 4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2"/>
                <a:gd name="T76" fmla="*/ 0 h 468"/>
                <a:gd name="T77" fmla="*/ 152 w 152"/>
                <a:gd name="T78" fmla="*/ 468 h 4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2" h="468">
                  <a:moveTo>
                    <a:pt x="152" y="158"/>
                  </a:moveTo>
                  <a:lnTo>
                    <a:pt x="152" y="158"/>
                  </a:lnTo>
                  <a:lnTo>
                    <a:pt x="146" y="82"/>
                  </a:lnTo>
                  <a:lnTo>
                    <a:pt x="140" y="0"/>
                  </a:lnTo>
                  <a:lnTo>
                    <a:pt x="140" y="65"/>
                  </a:lnTo>
                  <a:lnTo>
                    <a:pt x="140" y="135"/>
                  </a:lnTo>
                  <a:lnTo>
                    <a:pt x="128" y="216"/>
                  </a:lnTo>
                  <a:lnTo>
                    <a:pt x="117" y="281"/>
                  </a:lnTo>
                  <a:lnTo>
                    <a:pt x="88" y="339"/>
                  </a:lnTo>
                  <a:lnTo>
                    <a:pt x="70" y="363"/>
                  </a:lnTo>
                  <a:lnTo>
                    <a:pt x="53" y="392"/>
                  </a:lnTo>
                  <a:lnTo>
                    <a:pt x="29" y="409"/>
                  </a:lnTo>
                  <a:lnTo>
                    <a:pt x="0" y="427"/>
                  </a:lnTo>
                  <a:lnTo>
                    <a:pt x="12" y="468"/>
                  </a:lnTo>
                  <a:lnTo>
                    <a:pt x="29" y="456"/>
                  </a:lnTo>
                  <a:lnTo>
                    <a:pt x="53" y="438"/>
                  </a:lnTo>
                  <a:lnTo>
                    <a:pt x="76" y="409"/>
                  </a:lnTo>
                  <a:lnTo>
                    <a:pt x="99" y="368"/>
                  </a:lnTo>
                  <a:lnTo>
                    <a:pt x="123" y="316"/>
                  </a:lnTo>
                  <a:lnTo>
                    <a:pt x="140" y="246"/>
                  </a:lnTo>
                  <a:lnTo>
                    <a:pt x="152" y="158"/>
                  </a:lnTo>
                  <a:close/>
                </a:path>
              </a:pathLst>
            </a:custGeom>
            <a:solidFill>
              <a:srgbClr val="FFFFFF"/>
            </a:solidFill>
            <a:ln w="9525">
              <a:noFill/>
              <a:round/>
              <a:headEnd/>
              <a:tailEnd/>
            </a:ln>
          </p:spPr>
          <p:txBody>
            <a:bodyPr/>
            <a:lstStyle/>
            <a:p>
              <a:endParaRPr lang="en-US" dirty="0"/>
            </a:p>
          </p:txBody>
        </p:sp>
        <p:sp>
          <p:nvSpPr>
            <p:cNvPr id="739" name="Freeform 102"/>
            <p:cNvSpPr>
              <a:spLocks/>
            </p:cNvSpPr>
            <p:nvPr/>
          </p:nvSpPr>
          <p:spPr bwMode="auto">
            <a:xfrm>
              <a:off x="3872" y="3226"/>
              <a:ext cx="71" cy="771"/>
            </a:xfrm>
            <a:custGeom>
              <a:avLst/>
              <a:gdLst>
                <a:gd name="T0" fmla="*/ 47 w 71"/>
                <a:gd name="T1" fmla="*/ 0 h 771"/>
                <a:gd name="T2" fmla="*/ 71 w 71"/>
                <a:gd name="T3" fmla="*/ 771 h 771"/>
                <a:gd name="T4" fmla="*/ 18 w 71"/>
                <a:gd name="T5" fmla="*/ 771 h 771"/>
                <a:gd name="T6" fmla="*/ 0 w 71"/>
                <a:gd name="T7" fmla="*/ 0 h 771"/>
                <a:gd name="T8" fmla="*/ 47 w 71"/>
                <a:gd name="T9" fmla="*/ 0 h 771"/>
                <a:gd name="T10" fmla="*/ 0 60000 65536"/>
                <a:gd name="T11" fmla="*/ 0 60000 65536"/>
                <a:gd name="T12" fmla="*/ 0 60000 65536"/>
                <a:gd name="T13" fmla="*/ 0 60000 65536"/>
                <a:gd name="T14" fmla="*/ 0 60000 65536"/>
                <a:gd name="T15" fmla="*/ 0 w 71"/>
                <a:gd name="T16" fmla="*/ 0 h 771"/>
                <a:gd name="T17" fmla="*/ 71 w 71"/>
                <a:gd name="T18" fmla="*/ 771 h 771"/>
              </a:gdLst>
              <a:ahLst/>
              <a:cxnLst>
                <a:cxn ang="T10">
                  <a:pos x="T0" y="T1"/>
                </a:cxn>
                <a:cxn ang="T11">
                  <a:pos x="T2" y="T3"/>
                </a:cxn>
                <a:cxn ang="T12">
                  <a:pos x="T4" y="T5"/>
                </a:cxn>
                <a:cxn ang="T13">
                  <a:pos x="T6" y="T7"/>
                </a:cxn>
                <a:cxn ang="T14">
                  <a:pos x="T8" y="T9"/>
                </a:cxn>
              </a:cxnLst>
              <a:rect l="T15" t="T16" r="T17" b="T18"/>
              <a:pathLst>
                <a:path w="71" h="771">
                  <a:moveTo>
                    <a:pt x="47" y="0"/>
                  </a:moveTo>
                  <a:lnTo>
                    <a:pt x="71" y="771"/>
                  </a:lnTo>
                  <a:lnTo>
                    <a:pt x="18" y="771"/>
                  </a:lnTo>
                  <a:lnTo>
                    <a:pt x="0" y="0"/>
                  </a:lnTo>
                  <a:lnTo>
                    <a:pt x="47" y="0"/>
                  </a:lnTo>
                  <a:close/>
                </a:path>
              </a:pathLst>
            </a:custGeom>
            <a:solidFill>
              <a:srgbClr val="FFFFFF"/>
            </a:solidFill>
            <a:ln w="9525">
              <a:noFill/>
              <a:round/>
              <a:headEnd/>
              <a:tailEnd/>
            </a:ln>
          </p:spPr>
          <p:txBody>
            <a:bodyPr/>
            <a:lstStyle/>
            <a:p>
              <a:endParaRPr lang="en-US" dirty="0"/>
            </a:p>
          </p:txBody>
        </p:sp>
        <p:sp>
          <p:nvSpPr>
            <p:cNvPr id="740" name="Freeform 103"/>
            <p:cNvSpPr>
              <a:spLocks/>
            </p:cNvSpPr>
            <p:nvPr/>
          </p:nvSpPr>
          <p:spPr bwMode="auto">
            <a:xfrm>
              <a:off x="4369" y="3244"/>
              <a:ext cx="64" cy="765"/>
            </a:xfrm>
            <a:custGeom>
              <a:avLst/>
              <a:gdLst>
                <a:gd name="T0" fmla="*/ 47 w 64"/>
                <a:gd name="T1" fmla="*/ 0 h 765"/>
                <a:gd name="T2" fmla="*/ 64 w 64"/>
                <a:gd name="T3" fmla="*/ 765 h 765"/>
                <a:gd name="T4" fmla="*/ 17 w 64"/>
                <a:gd name="T5" fmla="*/ 765 h 765"/>
                <a:gd name="T6" fmla="*/ 0 w 64"/>
                <a:gd name="T7" fmla="*/ 0 h 765"/>
                <a:gd name="T8" fmla="*/ 47 w 64"/>
                <a:gd name="T9" fmla="*/ 0 h 765"/>
                <a:gd name="T10" fmla="*/ 0 60000 65536"/>
                <a:gd name="T11" fmla="*/ 0 60000 65536"/>
                <a:gd name="T12" fmla="*/ 0 60000 65536"/>
                <a:gd name="T13" fmla="*/ 0 60000 65536"/>
                <a:gd name="T14" fmla="*/ 0 60000 65536"/>
                <a:gd name="T15" fmla="*/ 0 w 64"/>
                <a:gd name="T16" fmla="*/ 0 h 765"/>
                <a:gd name="T17" fmla="*/ 64 w 64"/>
                <a:gd name="T18" fmla="*/ 765 h 765"/>
              </a:gdLst>
              <a:ahLst/>
              <a:cxnLst>
                <a:cxn ang="T10">
                  <a:pos x="T0" y="T1"/>
                </a:cxn>
                <a:cxn ang="T11">
                  <a:pos x="T2" y="T3"/>
                </a:cxn>
                <a:cxn ang="T12">
                  <a:pos x="T4" y="T5"/>
                </a:cxn>
                <a:cxn ang="T13">
                  <a:pos x="T6" y="T7"/>
                </a:cxn>
                <a:cxn ang="T14">
                  <a:pos x="T8" y="T9"/>
                </a:cxn>
              </a:cxnLst>
              <a:rect l="T15" t="T16" r="T17" b="T18"/>
              <a:pathLst>
                <a:path w="64" h="765">
                  <a:moveTo>
                    <a:pt x="47" y="0"/>
                  </a:moveTo>
                  <a:lnTo>
                    <a:pt x="64" y="765"/>
                  </a:lnTo>
                  <a:lnTo>
                    <a:pt x="17" y="765"/>
                  </a:lnTo>
                  <a:lnTo>
                    <a:pt x="0" y="0"/>
                  </a:lnTo>
                  <a:lnTo>
                    <a:pt x="47" y="0"/>
                  </a:lnTo>
                  <a:close/>
                </a:path>
              </a:pathLst>
            </a:custGeom>
            <a:solidFill>
              <a:srgbClr val="FFFFFF"/>
            </a:solidFill>
            <a:ln w="9525">
              <a:noFill/>
              <a:round/>
              <a:headEnd/>
              <a:tailEnd/>
            </a:ln>
          </p:spPr>
          <p:txBody>
            <a:bodyPr/>
            <a:lstStyle/>
            <a:p>
              <a:endParaRPr lang="en-US" dirty="0"/>
            </a:p>
          </p:txBody>
        </p:sp>
        <p:sp>
          <p:nvSpPr>
            <p:cNvPr id="741" name="Freeform 104"/>
            <p:cNvSpPr>
              <a:spLocks/>
            </p:cNvSpPr>
            <p:nvPr/>
          </p:nvSpPr>
          <p:spPr bwMode="auto">
            <a:xfrm>
              <a:off x="2132" y="1339"/>
              <a:ext cx="660" cy="730"/>
            </a:xfrm>
            <a:custGeom>
              <a:avLst/>
              <a:gdLst>
                <a:gd name="T0" fmla="*/ 625 w 660"/>
                <a:gd name="T1" fmla="*/ 0 h 730"/>
                <a:gd name="T2" fmla="*/ 625 w 660"/>
                <a:gd name="T3" fmla="*/ 0 h 730"/>
                <a:gd name="T4" fmla="*/ 543 w 660"/>
                <a:gd name="T5" fmla="*/ 12 h 730"/>
                <a:gd name="T6" fmla="*/ 479 w 660"/>
                <a:gd name="T7" fmla="*/ 29 h 730"/>
                <a:gd name="T8" fmla="*/ 455 w 660"/>
                <a:gd name="T9" fmla="*/ 41 h 730"/>
                <a:gd name="T10" fmla="*/ 438 w 660"/>
                <a:gd name="T11" fmla="*/ 59 h 730"/>
                <a:gd name="T12" fmla="*/ 438 w 660"/>
                <a:gd name="T13" fmla="*/ 59 h 730"/>
                <a:gd name="T14" fmla="*/ 415 w 660"/>
                <a:gd name="T15" fmla="*/ 100 h 730"/>
                <a:gd name="T16" fmla="*/ 385 w 660"/>
                <a:gd name="T17" fmla="*/ 158 h 730"/>
                <a:gd name="T18" fmla="*/ 362 w 660"/>
                <a:gd name="T19" fmla="*/ 205 h 730"/>
                <a:gd name="T20" fmla="*/ 350 w 660"/>
                <a:gd name="T21" fmla="*/ 216 h 730"/>
                <a:gd name="T22" fmla="*/ 339 w 660"/>
                <a:gd name="T23" fmla="*/ 222 h 730"/>
                <a:gd name="T24" fmla="*/ 339 w 660"/>
                <a:gd name="T25" fmla="*/ 222 h 730"/>
                <a:gd name="T26" fmla="*/ 304 w 660"/>
                <a:gd name="T27" fmla="*/ 222 h 730"/>
                <a:gd name="T28" fmla="*/ 263 w 660"/>
                <a:gd name="T29" fmla="*/ 222 h 730"/>
                <a:gd name="T30" fmla="*/ 216 w 660"/>
                <a:gd name="T31" fmla="*/ 234 h 730"/>
                <a:gd name="T32" fmla="*/ 169 w 660"/>
                <a:gd name="T33" fmla="*/ 246 h 730"/>
                <a:gd name="T34" fmla="*/ 117 w 660"/>
                <a:gd name="T35" fmla="*/ 269 h 730"/>
                <a:gd name="T36" fmla="*/ 76 w 660"/>
                <a:gd name="T37" fmla="*/ 292 h 730"/>
                <a:gd name="T38" fmla="*/ 35 w 660"/>
                <a:gd name="T39" fmla="*/ 333 h 730"/>
                <a:gd name="T40" fmla="*/ 23 w 660"/>
                <a:gd name="T41" fmla="*/ 357 h 730"/>
                <a:gd name="T42" fmla="*/ 12 w 660"/>
                <a:gd name="T43" fmla="*/ 380 h 730"/>
                <a:gd name="T44" fmla="*/ 12 w 660"/>
                <a:gd name="T45" fmla="*/ 380 h 730"/>
                <a:gd name="T46" fmla="*/ 0 w 660"/>
                <a:gd name="T47" fmla="*/ 397 h 730"/>
                <a:gd name="T48" fmla="*/ 0 w 660"/>
                <a:gd name="T49" fmla="*/ 427 h 730"/>
                <a:gd name="T50" fmla="*/ 0 w 660"/>
                <a:gd name="T51" fmla="*/ 473 h 730"/>
                <a:gd name="T52" fmla="*/ 0 w 660"/>
                <a:gd name="T53" fmla="*/ 473 h 730"/>
                <a:gd name="T54" fmla="*/ 6 w 660"/>
                <a:gd name="T55" fmla="*/ 520 h 730"/>
                <a:gd name="T56" fmla="*/ 17 w 660"/>
                <a:gd name="T57" fmla="*/ 567 h 730"/>
                <a:gd name="T58" fmla="*/ 52 w 660"/>
                <a:gd name="T59" fmla="*/ 649 h 730"/>
                <a:gd name="T60" fmla="*/ 87 w 660"/>
                <a:gd name="T61" fmla="*/ 707 h 730"/>
                <a:gd name="T62" fmla="*/ 99 w 660"/>
                <a:gd name="T63" fmla="*/ 730 h 730"/>
                <a:gd name="T64" fmla="*/ 99 w 660"/>
                <a:gd name="T65" fmla="*/ 730 h 730"/>
                <a:gd name="T66" fmla="*/ 82 w 660"/>
                <a:gd name="T67" fmla="*/ 684 h 730"/>
                <a:gd name="T68" fmla="*/ 70 w 660"/>
                <a:gd name="T69" fmla="*/ 625 h 730"/>
                <a:gd name="T70" fmla="*/ 58 w 660"/>
                <a:gd name="T71" fmla="*/ 567 h 730"/>
                <a:gd name="T72" fmla="*/ 58 w 660"/>
                <a:gd name="T73" fmla="*/ 532 h 730"/>
                <a:gd name="T74" fmla="*/ 64 w 660"/>
                <a:gd name="T75" fmla="*/ 497 h 730"/>
                <a:gd name="T76" fmla="*/ 70 w 660"/>
                <a:gd name="T77" fmla="*/ 462 h 730"/>
                <a:gd name="T78" fmla="*/ 82 w 660"/>
                <a:gd name="T79" fmla="*/ 432 h 730"/>
                <a:gd name="T80" fmla="*/ 99 w 660"/>
                <a:gd name="T81" fmla="*/ 403 h 730"/>
                <a:gd name="T82" fmla="*/ 123 w 660"/>
                <a:gd name="T83" fmla="*/ 380 h 730"/>
                <a:gd name="T84" fmla="*/ 152 w 660"/>
                <a:gd name="T85" fmla="*/ 357 h 730"/>
                <a:gd name="T86" fmla="*/ 193 w 660"/>
                <a:gd name="T87" fmla="*/ 339 h 730"/>
                <a:gd name="T88" fmla="*/ 193 w 660"/>
                <a:gd name="T89" fmla="*/ 339 h 730"/>
                <a:gd name="T90" fmla="*/ 239 w 660"/>
                <a:gd name="T91" fmla="*/ 327 h 730"/>
                <a:gd name="T92" fmla="*/ 280 w 660"/>
                <a:gd name="T93" fmla="*/ 316 h 730"/>
                <a:gd name="T94" fmla="*/ 321 w 660"/>
                <a:gd name="T95" fmla="*/ 316 h 730"/>
                <a:gd name="T96" fmla="*/ 344 w 660"/>
                <a:gd name="T97" fmla="*/ 316 h 730"/>
                <a:gd name="T98" fmla="*/ 385 w 660"/>
                <a:gd name="T99" fmla="*/ 327 h 730"/>
                <a:gd name="T100" fmla="*/ 397 w 660"/>
                <a:gd name="T101" fmla="*/ 333 h 730"/>
                <a:gd name="T102" fmla="*/ 514 w 660"/>
                <a:gd name="T103" fmla="*/ 117 h 730"/>
                <a:gd name="T104" fmla="*/ 607 w 660"/>
                <a:gd name="T105" fmla="*/ 94 h 730"/>
                <a:gd name="T106" fmla="*/ 660 w 660"/>
                <a:gd name="T107" fmla="*/ 374 h 730"/>
                <a:gd name="T108" fmla="*/ 625 w 660"/>
                <a:gd name="T109" fmla="*/ 0 h 73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60"/>
                <a:gd name="T166" fmla="*/ 0 h 730"/>
                <a:gd name="T167" fmla="*/ 660 w 660"/>
                <a:gd name="T168" fmla="*/ 730 h 73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60" h="730">
                  <a:moveTo>
                    <a:pt x="625" y="0"/>
                  </a:moveTo>
                  <a:lnTo>
                    <a:pt x="625" y="0"/>
                  </a:lnTo>
                  <a:lnTo>
                    <a:pt x="543" y="12"/>
                  </a:lnTo>
                  <a:lnTo>
                    <a:pt x="479" y="29"/>
                  </a:lnTo>
                  <a:lnTo>
                    <a:pt x="455" y="41"/>
                  </a:lnTo>
                  <a:lnTo>
                    <a:pt x="438" y="59"/>
                  </a:lnTo>
                  <a:lnTo>
                    <a:pt x="415" y="100"/>
                  </a:lnTo>
                  <a:lnTo>
                    <a:pt x="385" y="158"/>
                  </a:lnTo>
                  <a:lnTo>
                    <a:pt x="362" y="205"/>
                  </a:lnTo>
                  <a:lnTo>
                    <a:pt x="350" y="216"/>
                  </a:lnTo>
                  <a:lnTo>
                    <a:pt x="339" y="222"/>
                  </a:lnTo>
                  <a:lnTo>
                    <a:pt x="304" y="222"/>
                  </a:lnTo>
                  <a:lnTo>
                    <a:pt x="263" y="222"/>
                  </a:lnTo>
                  <a:lnTo>
                    <a:pt x="216" y="234"/>
                  </a:lnTo>
                  <a:lnTo>
                    <a:pt x="169" y="246"/>
                  </a:lnTo>
                  <a:lnTo>
                    <a:pt x="117" y="269"/>
                  </a:lnTo>
                  <a:lnTo>
                    <a:pt x="76" y="292"/>
                  </a:lnTo>
                  <a:lnTo>
                    <a:pt x="35" y="333"/>
                  </a:lnTo>
                  <a:lnTo>
                    <a:pt x="23" y="357"/>
                  </a:lnTo>
                  <a:lnTo>
                    <a:pt x="12" y="380"/>
                  </a:lnTo>
                  <a:lnTo>
                    <a:pt x="0" y="397"/>
                  </a:lnTo>
                  <a:lnTo>
                    <a:pt x="0" y="427"/>
                  </a:lnTo>
                  <a:lnTo>
                    <a:pt x="0" y="473"/>
                  </a:lnTo>
                  <a:lnTo>
                    <a:pt x="6" y="520"/>
                  </a:lnTo>
                  <a:lnTo>
                    <a:pt x="17" y="567"/>
                  </a:lnTo>
                  <a:lnTo>
                    <a:pt x="52" y="649"/>
                  </a:lnTo>
                  <a:lnTo>
                    <a:pt x="87" y="707"/>
                  </a:lnTo>
                  <a:lnTo>
                    <a:pt x="99" y="730"/>
                  </a:lnTo>
                  <a:lnTo>
                    <a:pt x="82" y="684"/>
                  </a:lnTo>
                  <a:lnTo>
                    <a:pt x="70" y="625"/>
                  </a:lnTo>
                  <a:lnTo>
                    <a:pt x="58" y="567"/>
                  </a:lnTo>
                  <a:lnTo>
                    <a:pt x="58" y="532"/>
                  </a:lnTo>
                  <a:lnTo>
                    <a:pt x="64" y="497"/>
                  </a:lnTo>
                  <a:lnTo>
                    <a:pt x="70" y="462"/>
                  </a:lnTo>
                  <a:lnTo>
                    <a:pt x="82" y="432"/>
                  </a:lnTo>
                  <a:lnTo>
                    <a:pt x="99" y="403"/>
                  </a:lnTo>
                  <a:lnTo>
                    <a:pt x="123" y="380"/>
                  </a:lnTo>
                  <a:lnTo>
                    <a:pt x="152" y="357"/>
                  </a:lnTo>
                  <a:lnTo>
                    <a:pt x="193" y="339"/>
                  </a:lnTo>
                  <a:lnTo>
                    <a:pt x="239" y="327"/>
                  </a:lnTo>
                  <a:lnTo>
                    <a:pt x="280" y="316"/>
                  </a:lnTo>
                  <a:lnTo>
                    <a:pt x="321" y="316"/>
                  </a:lnTo>
                  <a:lnTo>
                    <a:pt x="344" y="316"/>
                  </a:lnTo>
                  <a:lnTo>
                    <a:pt x="385" y="327"/>
                  </a:lnTo>
                  <a:lnTo>
                    <a:pt x="397" y="333"/>
                  </a:lnTo>
                  <a:lnTo>
                    <a:pt x="514" y="117"/>
                  </a:lnTo>
                  <a:lnTo>
                    <a:pt x="607" y="94"/>
                  </a:lnTo>
                  <a:lnTo>
                    <a:pt x="660" y="374"/>
                  </a:lnTo>
                  <a:lnTo>
                    <a:pt x="625" y="0"/>
                  </a:lnTo>
                  <a:close/>
                </a:path>
              </a:pathLst>
            </a:custGeom>
            <a:solidFill>
              <a:srgbClr val="FFFFFF"/>
            </a:solidFill>
            <a:ln w="9525">
              <a:noFill/>
              <a:round/>
              <a:headEnd/>
              <a:tailEnd/>
            </a:ln>
          </p:spPr>
          <p:txBody>
            <a:bodyPr/>
            <a:lstStyle/>
            <a:p>
              <a:endParaRPr lang="en-US" dirty="0"/>
            </a:p>
          </p:txBody>
        </p:sp>
        <p:sp>
          <p:nvSpPr>
            <p:cNvPr id="742" name="Freeform 105"/>
            <p:cNvSpPr>
              <a:spLocks/>
            </p:cNvSpPr>
            <p:nvPr/>
          </p:nvSpPr>
          <p:spPr bwMode="auto">
            <a:xfrm>
              <a:off x="2079" y="2729"/>
              <a:ext cx="982" cy="152"/>
            </a:xfrm>
            <a:custGeom>
              <a:avLst/>
              <a:gdLst>
                <a:gd name="T0" fmla="*/ 0 w 982"/>
                <a:gd name="T1" fmla="*/ 0 h 152"/>
                <a:gd name="T2" fmla="*/ 12 w 982"/>
                <a:gd name="T3" fmla="*/ 76 h 152"/>
                <a:gd name="T4" fmla="*/ 982 w 982"/>
                <a:gd name="T5" fmla="*/ 152 h 152"/>
                <a:gd name="T6" fmla="*/ 976 w 982"/>
                <a:gd name="T7" fmla="*/ 65 h 152"/>
                <a:gd name="T8" fmla="*/ 0 w 982"/>
                <a:gd name="T9" fmla="*/ 0 h 152"/>
                <a:gd name="T10" fmla="*/ 0 60000 65536"/>
                <a:gd name="T11" fmla="*/ 0 60000 65536"/>
                <a:gd name="T12" fmla="*/ 0 60000 65536"/>
                <a:gd name="T13" fmla="*/ 0 60000 65536"/>
                <a:gd name="T14" fmla="*/ 0 60000 65536"/>
                <a:gd name="T15" fmla="*/ 0 w 982"/>
                <a:gd name="T16" fmla="*/ 0 h 152"/>
                <a:gd name="T17" fmla="*/ 982 w 982"/>
                <a:gd name="T18" fmla="*/ 152 h 152"/>
              </a:gdLst>
              <a:ahLst/>
              <a:cxnLst>
                <a:cxn ang="T10">
                  <a:pos x="T0" y="T1"/>
                </a:cxn>
                <a:cxn ang="T11">
                  <a:pos x="T2" y="T3"/>
                </a:cxn>
                <a:cxn ang="T12">
                  <a:pos x="T4" y="T5"/>
                </a:cxn>
                <a:cxn ang="T13">
                  <a:pos x="T6" y="T7"/>
                </a:cxn>
                <a:cxn ang="T14">
                  <a:pos x="T8" y="T9"/>
                </a:cxn>
              </a:cxnLst>
              <a:rect l="T15" t="T16" r="T17" b="T18"/>
              <a:pathLst>
                <a:path w="982" h="152">
                  <a:moveTo>
                    <a:pt x="0" y="0"/>
                  </a:moveTo>
                  <a:lnTo>
                    <a:pt x="12" y="76"/>
                  </a:lnTo>
                  <a:lnTo>
                    <a:pt x="982" y="152"/>
                  </a:lnTo>
                  <a:lnTo>
                    <a:pt x="976" y="65"/>
                  </a:lnTo>
                  <a:lnTo>
                    <a:pt x="0" y="0"/>
                  </a:lnTo>
                  <a:close/>
                </a:path>
              </a:pathLst>
            </a:custGeom>
            <a:solidFill>
              <a:srgbClr val="FFFFFF"/>
            </a:solidFill>
            <a:ln w="9525">
              <a:noFill/>
              <a:round/>
              <a:headEnd/>
              <a:tailEnd/>
            </a:ln>
          </p:spPr>
          <p:txBody>
            <a:bodyPr/>
            <a:lstStyle/>
            <a:p>
              <a:endParaRPr lang="en-US" dirty="0"/>
            </a:p>
          </p:txBody>
        </p:sp>
        <p:sp>
          <p:nvSpPr>
            <p:cNvPr id="743" name="Freeform 106"/>
            <p:cNvSpPr>
              <a:spLocks/>
            </p:cNvSpPr>
            <p:nvPr/>
          </p:nvSpPr>
          <p:spPr bwMode="auto">
            <a:xfrm>
              <a:off x="2915" y="2981"/>
              <a:ext cx="122" cy="993"/>
            </a:xfrm>
            <a:custGeom>
              <a:avLst/>
              <a:gdLst>
                <a:gd name="T0" fmla="*/ 0 w 122"/>
                <a:gd name="T1" fmla="*/ 0 h 993"/>
                <a:gd name="T2" fmla="*/ 99 w 122"/>
                <a:gd name="T3" fmla="*/ 46 h 993"/>
                <a:gd name="T4" fmla="*/ 122 w 122"/>
                <a:gd name="T5" fmla="*/ 993 h 993"/>
                <a:gd name="T6" fmla="*/ 75 w 122"/>
                <a:gd name="T7" fmla="*/ 987 h 993"/>
                <a:gd name="T8" fmla="*/ 0 w 122"/>
                <a:gd name="T9" fmla="*/ 0 h 993"/>
                <a:gd name="T10" fmla="*/ 0 60000 65536"/>
                <a:gd name="T11" fmla="*/ 0 60000 65536"/>
                <a:gd name="T12" fmla="*/ 0 60000 65536"/>
                <a:gd name="T13" fmla="*/ 0 60000 65536"/>
                <a:gd name="T14" fmla="*/ 0 60000 65536"/>
                <a:gd name="T15" fmla="*/ 0 w 122"/>
                <a:gd name="T16" fmla="*/ 0 h 993"/>
                <a:gd name="T17" fmla="*/ 122 w 122"/>
                <a:gd name="T18" fmla="*/ 993 h 993"/>
              </a:gdLst>
              <a:ahLst/>
              <a:cxnLst>
                <a:cxn ang="T10">
                  <a:pos x="T0" y="T1"/>
                </a:cxn>
                <a:cxn ang="T11">
                  <a:pos x="T2" y="T3"/>
                </a:cxn>
                <a:cxn ang="T12">
                  <a:pos x="T4" y="T5"/>
                </a:cxn>
                <a:cxn ang="T13">
                  <a:pos x="T6" y="T7"/>
                </a:cxn>
                <a:cxn ang="T14">
                  <a:pos x="T8" y="T9"/>
                </a:cxn>
              </a:cxnLst>
              <a:rect l="T15" t="T16" r="T17" b="T18"/>
              <a:pathLst>
                <a:path w="122" h="993">
                  <a:moveTo>
                    <a:pt x="0" y="0"/>
                  </a:moveTo>
                  <a:lnTo>
                    <a:pt x="99" y="46"/>
                  </a:lnTo>
                  <a:lnTo>
                    <a:pt x="122" y="993"/>
                  </a:lnTo>
                  <a:lnTo>
                    <a:pt x="75" y="987"/>
                  </a:lnTo>
                  <a:lnTo>
                    <a:pt x="0" y="0"/>
                  </a:lnTo>
                  <a:close/>
                </a:path>
              </a:pathLst>
            </a:custGeom>
            <a:solidFill>
              <a:srgbClr val="FFFFFF"/>
            </a:solidFill>
            <a:ln w="9525">
              <a:noFill/>
              <a:round/>
              <a:headEnd/>
              <a:tailEnd/>
            </a:ln>
          </p:spPr>
          <p:txBody>
            <a:bodyPr/>
            <a:lstStyle/>
            <a:p>
              <a:endParaRPr lang="en-US" dirty="0"/>
            </a:p>
          </p:txBody>
        </p:sp>
        <p:sp>
          <p:nvSpPr>
            <p:cNvPr id="744" name="Freeform 107"/>
            <p:cNvSpPr>
              <a:spLocks/>
            </p:cNvSpPr>
            <p:nvPr/>
          </p:nvSpPr>
          <p:spPr bwMode="auto">
            <a:xfrm>
              <a:off x="2284" y="2934"/>
              <a:ext cx="140" cy="993"/>
            </a:xfrm>
            <a:custGeom>
              <a:avLst/>
              <a:gdLst>
                <a:gd name="T0" fmla="*/ 0 w 140"/>
                <a:gd name="T1" fmla="*/ 0 h 993"/>
                <a:gd name="T2" fmla="*/ 99 w 140"/>
                <a:gd name="T3" fmla="*/ 47 h 993"/>
                <a:gd name="T4" fmla="*/ 140 w 140"/>
                <a:gd name="T5" fmla="*/ 993 h 993"/>
                <a:gd name="T6" fmla="*/ 93 w 140"/>
                <a:gd name="T7" fmla="*/ 987 h 993"/>
                <a:gd name="T8" fmla="*/ 0 w 140"/>
                <a:gd name="T9" fmla="*/ 0 h 993"/>
                <a:gd name="T10" fmla="*/ 0 60000 65536"/>
                <a:gd name="T11" fmla="*/ 0 60000 65536"/>
                <a:gd name="T12" fmla="*/ 0 60000 65536"/>
                <a:gd name="T13" fmla="*/ 0 60000 65536"/>
                <a:gd name="T14" fmla="*/ 0 60000 65536"/>
                <a:gd name="T15" fmla="*/ 0 w 140"/>
                <a:gd name="T16" fmla="*/ 0 h 993"/>
                <a:gd name="T17" fmla="*/ 140 w 140"/>
                <a:gd name="T18" fmla="*/ 993 h 993"/>
              </a:gdLst>
              <a:ahLst/>
              <a:cxnLst>
                <a:cxn ang="T10">
                  <a:pos x="T0" y="T1"/>
                </a:cxn>
                <a:cxn ang="T11">
                  <a:pos x="T2" y="T3"/>
                </a:cxn>
                <a:cxn ang="T12">
                  <a:pos x="T4" y="T5"/>
                </a:cxn>
                <a:cxn ang="T13">
                  <a:pos x="T6" y="T7"/>
                </a:cxn>
                <a:cxn ang="T14">
                  <a:pos x="T8" y="T9"/>
                </a:cxn>
              </a:cxnLst>
              <a:rect l="T15" t="T16" r="T17" b="T18"/>
              <a:pathLst>
                <a:path w="140" h="993">
                  <a:moveTo>
                    <a:pt x="0" y="0"/>
                  </a:moveTo>
                  <a:lnTo>
                    <a:pt x="99" y="47"/>
                  </a:lnTo>
                  <a:lnTo>
                    <a:pt x="140" y="993"/>
                  </a:lnTo>
                  <a:lnTo>
                    <a:pt x="93" y="987"/>
                  </a:lnTo>
                  <a:lnTo>
                    <a:pt x="0" y="0"/>
                  </a:lnTo>
                  <a:close/>
                </a:path>
              </a:pathLst>
            </a:custGeom>
            <a:solidFill>
              <a:srgbClr val="FFFFFF"/>
            </a:solidFill>
            <a:ln w="9525">
              <a:noFill/>
              <a:round/>
              <a:headEnd/>
              <a:tailEnd/>
            </a:ln>
          </p:spPr>
          <p:txBody>
            <a:bodyPr/>
            <a:lstStyle/>
            <a:p>
              <a:endParaRPr lang="en-US" dirty="0"/>
            </a:p>
          </p:txBody>
        </p:sp>
        <p:sp>
          <p:nvSpPr>
            <p:cNvPr id="745" name="Freeform 108"/>
            <p:cNvSpPr>
              <a:spLocks/>
            </p:cNvSpPr>
            <p:nvPr/>
          </p:nvSpPr>
          <p:spPr bwMode="auto">
            <a:xfrm>
              <a:off x="3440" y="2975"/>
              <a:ext cx="100" cy="397"/>
            </a:xfrm>
            <a:custGeom>
              <a:avLst/>
              <a:gdLst>
                <a:gd name="T0" fmla="*/ 100 w 100"/>
                <a:gd name="T1" fmla="*/ 0 h 397"/>
                <a:gd name="T2" fmla="*/ 100 w 100"/>
                <a:gd name="T3" fmla="*/ 0 h 397"/>
                <a:gd name="T4" fmla="*/ 82 w 100"/>
                <a:gd name="T5" fmla="*/ 23 h 397"/>
                <a:gd name="T6" fmla="*/ 70 w 100"/>
                <a:gd name="T7" fmla="*/ 47 h 397"/>
                <a:gd name="T8" fmla="*/ 53 w 100"/>
                <a:gd name="T9" fmla="*/ 93 h 397"/>
                <a:gd name="T10" fmla="*/ 35 w 100"/>
                <a:gd name="T11" fmla="*/ 146 h 397"/>
                <a:gd name="T12" fmla="*/ 18 w 100"/>
                <a:gd name="T13" fmla="*/ 216 h 397"/>
                <a:gd name="T14" fmla="*/ 6 w 100"/>
                <a:gd name="T15" fmla="*/ 298 h 397"/>
                <a:gd name="T16" fmla="*/ 6 w 100"/>
                <a:gd name="T17" fmla="*/ 397 h 397"/>
                <a:gd name="T18" fmla="*/ 6 w 100"/>
                <a:gd name="T19" fmla="*/ 397 h 397"/>
                <a:gd name="T20" fmla="*/ 0 w 100"/>
                <a:gd name="T21" fmla="*/ 350 h 397"/>
                <a:gd name="T22" fmla="*/ 0 w 100"/>
                <a:gd name="T23" fmla="*/ 292 h 397"/>
                <a:gd name="T24" fmla="*/ 0 w 100"/>
                <a:gd name="T25" fmla="*/ 228 h 397"/>
                <a:gd name="T26" fmla="*/ 6 w 100"/>
                <a:gd name="T27" fmla="*/ 163 h 397"/>
                <a:gd name="T28" fmla="*/ 24 w 100"/>
                <a:gd name="T29" fmla="*/ 93 h 397"/>
                <a:gd name="T30" fmla="*/ 41 w 100"/>
                <a:gd name="T31" fmla="*/ 64 h 397"/>
                <a:gd name="T32" fmla="*/ 53 w 100"/>
                <a:gd name="T33" fmla="*/ 41 h 397"/>
                <a:gd name="T34" fmla="*/ 76 w 100"/>
                <a:gd name="T35" fmla="*/ 17 h 397"/>
                <a:gd name="T36" fmla="*/ 100 w 100"/>
                <a:gd name="T37" fmla="*/ 0 h 397"/>
                <a:gd name="T38" fmla="*/ 100 w 100"/>
                <a:gd name="T39" fmla="*/ 0 h 3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0"/>
                <a:gd name="T61" fmla="*/ 0 h 397"/>
                <a:gd name="T62" fmla="*/ 100 w 100"/>
                <a:gd name="T63" fmla="*/ 397 h 39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0" h="397">
                  <a:moveTo>
                    <a:pt x="100" y="0"/>
                  </a:moveTo>
                  <a:lnTo>
                    <a:pt x="100" y="0"/>
                  </a:lnTo>
                  <a:lnTo>
                    <a:pt x="82" y="23"/>
                  </a:lnTo>
                  <a:lnTo>
                    <a:pt x="70" y="47"/>
                  </a:lnTo>
                  <a:lnTo>
                    <a:pt x="53" y="93"/>
                  </a:lnTo>
                  <a:lnTo>
                    <a:pt x="35" y="146"/>
                  </a:lnTo>
                  <a:lnTo>
                    <a:pt x="18" y="216"/>
                  </a:lnTo>
                  <a:lnTo>
                    <a:pt x="6" y="298"/>
                  </a:lnTo>
                  <a:lnTo>
                    <a:pt x="6" y="397"/>
                  </a:lnTo>
                  <a:lnTo>
                    <a:pt x="0" y="350"/>
                  </a:lnTo>
                  <a:lnTo>
                    <a:pt x="0" y="292"/>
                  </a:lnTo>
                  <a:lnTo>
                    <a:pt x="0" y="228"/>
                  </a:lnTo>
                  <a:lnTo>
                    <a:pt x="6" y="163"/>
                  </a:lnTo>
                  <a:lnTo>
                    <a:pt x="24" y="93"/>
                  </a:lnTo>
                  <a:lnTo>
                    <a:pt x="41" y="64"/>
                  </a:lnTo>
                  <a:lnTo>
                    <a:pt x="53" y="41"/>
                  </a:lnTo>
                  <a:lnTo>
                    <a:pt x="76" y="17"/>
                  </a:lnTo>
                  <a:lnTo>
                    <a:pt x="100" y="0"/>
                  </a:lnTo>
                  <a:close/>
                </a:path>
              </a:pathLst>
            </a:custGeom>
            <a:solidFill>
              <a:srgbClr val="787878"/>
            </a:solidFill>
            <a:ln w="9525">
              <a:noFill/>
              <a:round/>
              <a:headEnd/>
              <a:tailEnd/>
            </a:ln>
          </p:spPr>
          <p:txBody>
            <a:bodyPr/>
            <a:lstStyle/>
            <a:p>
              <a:endParaRPr lang="en-US" dirty="0"/>
            </a:p>
          </p:txBody>
        </p:sp>
        <p:sp>
          <p:nvSpPr>
            <p:cNvPr id="746" name="Freeform 109"/>
            <p:cNvSpPr>
              <a:spLocks/>
            </p:cNvSpPr>
            <p:nvPr/>
          </p:nvSpPr>
          <p:spPr bwMode="auto">
            <a:xfrm>
              <a:off x="4386" y="2805"/>
              <a:ext cx="152" cy="217"/>
            </a:xfrm>
            <a:custGeom>
              <a:avLst/>
              <a:gdLst>
                <a:gd name="T0" fmla="*/ 152 w 152"/>
                <a:gd name="T1" fmla="*/ 0 h 217"/>
                <a:gd name="T2" fmla="*/ 152 w 152"/>
                <a:gd name="T3" fmla="*/ 0 h 217"/>
                <a:gd name="T4" fmla="*/ 152 w 152"/>
                <a:gd name="T5" fmla="*/ 30 h 217"/>
                <a:gd name="T6" fmla="*/ 146 w 152"/>
                <a:gd name="T7" fmla="*/ 59 h 217"/>
                <a:gd name="T8" fmla="*/ 135 w 152"/>
                <a:gd name="T9" fmla="*/ 94 h 217"/>
                <a:gd name="T10" fmla="*/ 117 w 152"/>
                <a:gd name="T11" fmla="*/ 129 h 217"/>
                <a:gd name="T12" fmla="*/ 88 w 152"/>
                <a:gd name="T13" fmla="*/ 164 h 217"/>
                <a:gd name="T14" fmla="*/ 53 w 152"/>
                <a:gd name="T15" fmla="*/ 193 h 217"/>
                <a:gd name="T16" fmla="*/ 30 w 152"/>
                <a:gd name="T17" fmla="*/ 205 h 217"/>
                <a:gd name="T18" fmla="*/ 0 w 152"/>
                <a:gd name="T19" fmla="*/ 217 h 217"/>
                <a:gd name="T20" fmla="*/ 0 w 152"/>
                <a:gd name="T21" fmla="*/ 217 h 217"/>
                <a:gd name="T22" fmla="*/ 30 w 152"/>
                <a:gd name="T23" fmla="*/ 211 h 217"/>
                <a:gd name="T24" fmla="*/ 53 w 152"/>
                <a:gd name="T25" fmla="*/ 205 h 217"/>
                <a:gd name="T26" fmla="*/ 82 w 152"/>
                <a:gd name="T27" fmla="*/ 187 h 217"/>
                <a:gd name="T28" fmla="*/ 111 w 152"/>
                <a:gd name="T29" fmla="*/ 164 h 217"/>
                <a:gd name="T30" fmla="*/ 129 w 152"/>
                <a:gd name="T31" fmla="*/ 146 h 217"/>
                <a:gd name="T32" fmla="*/ 135 w 152"/>
                <a:gd name="T33" fmla="*/ 129 h 217"/>
                <a:gd name="T34" fmla="*/ 146 w 152"/>
                <a:gd name="T35" fmla="*/ 100 h 217"/>
                <a:gd name="T36" fmla="*/ 152 w 152"/>
                <a:gd name="T37" fmla="*/ 71 h 217"/>
                <a:gd name="T38" fmla="*/ 152 w 152"/>
                <a:gd name="T39" fmla="*/ 41 h 217"/>
                <a:gd name="T40" fmla="*/ 152 w 152"/>
                <a:gd name="T41" fmla="*/ 0 h 217"/>
                <a:gd name="T42" fmla="*/ 152 w 152"/>
                <a:gd name="T43" fmla="*/ 0 h 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2"/>
                <a:gd name="T67" fmla="*/ 0 h 217"/>
                <a:gd name="T68" fmla="*/ 152 w 152"/>
                <a:gd name="T69" fmla="*/ 217 h 21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2" h="217">
                  <a:moveTo>
                    <a:pt x="152" y="0"/>
                  </a:moveTo>
                  <a:lnTo>
                    <a:pt x="152" y="0"/>
                  </a:lnTo>
                  <a:lnTo>
                    <a:pt x="152" y="30"/>
                  </a:lnTo>
                  <a:lnTo>
                    <a:pt x="146" y="59"/>
                  </a:lnTo>
                  <a:lnTo>
                    <a:pt x="135" y="94"/>
                  </a:lnTo>
                  <a:lnTo>
                    <a:pt x="117" y="129"/>
                  </a:lnTo>
                  <a:lnTo>
                    <a:pt x="88" y="164"/>
                  </a:lnTo>
                  <a:lnTo>
                    <a:pt x="53" y="193"/>
                  </a:lnTo>
                  <a:lnTo>
                    <a:pt x="30" y="205"/>
                  </a:lnTo>
                  <a:lnTo>
                    <a:pt x="0" y="217"/>
                  </a:lnTo>
                  <a:lnTo>
                    <a:pt x="30" y="211"/>
                  </a:lnTo>
                  <a:lnTo>
                    <a:pt x="53" y="205"/>
                  </a:lnTo>
                  <a:lnTo>
                    <a:pt x="82" y="187"/>
                  </a:lnTo>
                  <a:lnTo>
                    <a:pt x="111" y="164"/>
                  </a:lnTo>
                  <a:lnTo>
                    <a:pt x="129" y="146"/>
                  </a:lnTo>
                  <a:lnTo>
                    <a:pt x="135" y="129"/>
                  </a:lnTo>
                  <a:lnTo>
                    <a:pt x="146" y="100"/>
                  </a:lnTo>
                  <a:lnTo>
                    <a:pt x="152" y="71"/>
                  </a:lnTo>
                  <a:lnTo>
                    <a:pt x="152" y="41"/>
                  </a:lnTo>
                  <a:lnTo>
                    <a:pt x="152" y="0"/>
                  </a:lnTo>
                  <a:close/>
                </a:path>
              </a:pathLst>
            </a:custGeom>
            <a:solidFill>
              <a:srgbClr val="3B3A39"/>
            </a:solidFill>
            <a:ln w="9525">
              <a:noFill/>
              <a:round/>
              <a:headEnd/>
              <a:tailEnd/>
            </a:ln>
          </p:spPr>
          <p:txBody>
            <a:bodyPr/>
            <a:lstStyle/>
            <a:p>
              <a:endParaRPr lang="en-US" dirty="0"/>
            </a:p>
          </p:txBody>
        </p:sp>
        <p:sp>
          <p:nvSpPr>
            <p:cNvPr id="747" name="Freeform 110"/>
            <p:cNvSpPr>
              <a:spLocks/>
            </p:cNvSpPr>
            <p:nvPr/>
          </p:nvSpPr>
          <p:spPr bwMode="auto">
            <a:xfrm>
              <a:off x="3090" y="2210"/>
              <a:ext cx="321" cy="648"/>
            </a:xfrm>
            <a:custGeom>
              <a:avLst/>
              <a:gdLst>
                <a:gd name="T0" fmla="*/ 0 w 321"/>
                <a:gd name="T1" fmla="*/ 578 h 648"/>
                <a:gd name="T2" fmla="*/ 6 w 321"/>
                <a:gd name="T3" fmla="*/ 648 h 648"/>
                <a:gd name="T4" fmla="*/ 321 w 321"/>
                <a:gd name="T5" fmla="*/ 0 h 648"/>
                <a:gd name="T6" fmla="*/ 0 w 321"/>
                <a:gd name="T7" fmla="*/ 578 h 648"/>
                <a:gd name="T8" fmla="*/ 0 60000 65536"/>
                <a:gd name="T9" fmla="*/ 0 60000 65536"/>
                <a:gd name="T10" fmla="*/ 0 60000 65536"/>
                <a:gd name="T11" fmla="*/ 0 60000 65536"/>
                <a:gd name="T12" fmla="*/ 0 w 321"/>
                <a:gd name="T13" fmla="*/ 0 h 648"/>
                <a:gd name="T14" fmla="*/ 321 w 321"/>
                <a:gd name="T15" fmla="*/ 648 h 648"/>
              </a:gdLst>
              <a:ahLst/>
              <a:cxnLst>
                <a:cxn ang="T8">
                  <a:pos x="T0" y="T1"/>
                </a:cxn>
                <a:cxn ang="T9">
                  <a:pos x="T2" y="T3"/>
                </a:cxn>
                <a:cxn ang="T10">
                  <a:pos x="T4" y="T5"/>
                </a:cxn>
                <a:cxn ang="T11">
                  <a:pos x="T6" y="T7"/>
                </a:cxn>
              </a:cxnLst>
              <a:rect l="T12" t="T13" r="T14" b="T15"/>
              <a:pathLst>
                <a:path w="321" h="648">
                  <a:moveTo>
                    <a:pt x="0" y="578"/>
                  </a:moveTo>
                  <a:lnTo>
                    <a:pt x="6" y="648"/>
                  </a:lnTo>
                  <a:lnTo>
                    <a:pt x="321" y="0"/>
                  </a:lnTo>
                  <a:lnTo>
                    <a:pt x="0" y="578"/>
                  </a:lnTo>
                  <a:close/>
                </a:path>
              </a:pathLst>
            </a:custGeom>
            <a:solidFill>
              <a:srgbClr val="FFFFFF"/>
            </a:solidFill>
            <a:ln w="9525">
              <a:noFill/>
              <a:round/>
              <a:headEnd/>
              <a:tailEnd/>
            </a:ln>
          </p:spPr>
          <p:txBody>
            <a:bodyPr/>
            <a:lstStyle/>
            <a:p>
              <a:endParaRPr lang="en-US" dirty="0"/>
            </a:p>
          </p:txBody>
        </p:sp>
        <p:sp>
          <p:nvSpPr>
            <p:cNvPr id="748" name="Freeform 111"/>
            <p:cNvSpPr>
              <a:spLocks/>
            </p:cNvSpPr>
            <p:nvPr/>
          </p:nvSpPr>
          <p:spPr bwMode="auto">
            <a:xfrm>
              <a:off x="3954" y="2034"/>
              <a:ext cx="59" cy="65"/>
            </a:xfrm>
            <a:custGeom>
              <a:avLst/>
              <a:gdLst>
                <a:gd name="T0" fmla="*/ 59 w 59"/>
                <a:gd name="T1" fmla="*/ 30 h 65"/>
                <a:gd name="T2" fmla="*/ 59 w 59"/>
                <a:gd name="T3" fmla="*/ 30 h 65"/>
                <a:gd name="T4" fmla="*/ 59 w 59"/>
                <a:gd name="T5" fmla="*/ 41 h 65"/>
                <a:gd name="T6" fmla="*/ 53 w 59"/>
                <a:gd name="T7" fmla="*/ 53 h 65"/>
                <a:gd name="T8" fmla="*/ 41 w 59"/>
                <a:gd name="T9" fmla="*/ 59 h 65"/>
                <a:gd name="T10" fmla="*/ 29 w 59"/>
                <a:gd name="T11" fmla="*/ 65 h 65"/>
                <a:gd name="T12" fmla="*/ 29 w 59"/>
                <a:gd name="T13" fmla="*/ 65 h 65"/>
                <a:gd name="T14" fmla="*/ 18 w 59"/>
                <a:gd name="T15" fmla="*/ 59 h 65"/>
                <a:gd name="T16" fmla="*/ 6 w 59"/>
                <a:gd name="T17" fmla="*/ 53 h 65"/>
                <a:gd name="T18" fmla="*/ 0 w 59"/>
                <a:gd name="T19" fmla="*/ 41 h 65"/>
                <a:gd name="T20" fmla="*/ 0 w 59"/>
                <a:gd name="T21" fmla="*/ 30 h 65"/>
                <a:gd name="T22" fmla="*/ 0 w 59"/>
                <a:gd name="T23" fmla="*/ 30 h 65"/>
                <a:gd name="T24" fmla="*/ 0 w 59"/>
                <a:gd name="T25" fmla="*/ 18 h 65"/>
                <a:gd name="T26" fmla="*/ 6 w 59"/>
                <a:gd name="T27" fmla="*/ 12 h 65"/>
                <a:gd name="T28" fmla="*/ 18 w 59"/>
                <a:gd name="T29" fmla="*/ 6 h 65"/>
                <a:gd name="T30" fmla="*/ 29 w 59"/>
                <a:gd name="T31" fmla="*/ 0 h 65"/>
                <a:gd name="T32" fmla="*/ 29 w 59"/>
                <a:gd name="T33" fmla="*/ 0 h 65"/>
                <a:gd name="T34" fmla="*/ 41 w 59"/>
                <a:gd name="T35" fmla="*/ 6 h 65"/>
                <a:gd name="T36" fmla="*/ 53 w 59"/>
                <a:gd name="T37" fmla="*/ 12 h 65"/>
                <a:gd name="T38" fmla="*/ 59 w 59"/>
                <a:gd name="T39" fmla="*/ 18 h 65"/>
                <a:gd name="T40" fmla="*/ 59 w 59"/>
                <a:gd name="T41" fmla="*/ 30 h 65"/>
                <a:gd name="T42" fmla="*/ 59 w 59"/>
                <a:gd name="T43" fmla="*/ 30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9"/>
                <a:gd name="T67" fmla="*/ 0 h 65"/>
                <a:gd name="T68" fmla="*/ 59 w 59"/>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9" h="65">
                  <a:moveTo>
                    <a:pt x="59" y="30"/>
                  </a:moveTo>
                  <a:lnTo>
                    <a:pt x="59" y="30"/>
                  </a:lnTo>
                  <a:lnTo>
                    <a:pt x="59" y="41"/>
                  </a:lnTo>
                  <a:lnTo>
                    <a:pt x="53" y="53"/>
                  </a:lnTo>
                  <a:lnTo>
                    <a:pt x="41" y="59"/>
                  </a:lnTo>
                  <a:lnTo>
                    <a:pt x="29" y="65"/>
                  </a:lnTo>
                  <a:lnTo>
                    <a:pt x="18" y="59"/>
                  </a:lnTo>
                  <a:lnTo>
                    <a:pt x="6" y="53"/>
                  </a:lnTo>
                  <a:lnTo>
                    <a:pt x="0" y="41"/>
                  </a:lnTo>
                  <a:lnTo>
                    <a:pt x="0" y="30"/>
                  </a:lnTo>
                  <a:lnTo>
                    <a:pt x="0" y="18"/>
                  </a:lnTo>
                  <a:lnTo>
                    <a:pt x="6" y="12"/>
                  </a:lnTo>
                  <a:lnTo>
                    <a:pt x="18" y="6"/>
                  </a:lnTo>
                  <a:lnTo>
                    <a:pt x="29" y="0"/>
                  </a:lnTo>
                  <a:lnTo>
                    <a:pt x="41" y="6"/>
                  </a:lnTo>
                  <a:lnTo>
                    <a:pt x="53" y="12"/>
                  </a:lnTo>
                  <a:lnTo>
                    <a:pt x="59" y="18"/>
                  </a:lnTo>
                  <a:lnTo>
                    <a:pt x="59" y="30"/>
                  </a:lnTo>
                  <a:close/>
                </a:path>
              </a:pathLst>
            </a:custGeom>
            <a:solidFill>
              <a:srgbClr val="000000"/>
            </a:solidFill>
            <a:ln w="9525">
              <a:noFill/>
              <a:round/>
              <a:headEnd/>
              <a:tailEnd/>
            </a:ln>
          </p:spPr>
          <p:txBody>
            <a:bodyPr/>
            <a:lstStyle/>
            <a:p>
              <a:endParaRPr lang="en-US" dirty="0"/>
            </a:p>
          </p:txBody>
        </p:sp>
        <p:sp>
          <p:nvSpPr>
            <p:cNvPr id="749" name="Freeform 112"/>
            <p:cNvSpPr>
              <a:spLocks/>
            </p:cNvSpPr>
            <p:nvPr/>
          </p:nvSpPr>
          <p:spPr bwMode="auto">
            <a:xfrm>
              <a:off x="3902" y="2157"/>
              <a:ext cx="64" cy="64"/>
            </a:xfrm>
            <a:custGeom>
              <a:avLst/>
              <a:gdLst>
                <a:gd name="T0" fmla="*/ 64 w 64"/>
                <a:gd name="T1" fmla="*/ 29 h 64"/>
                <a:gd name="T2" fmla="*/ 64 w 64"/>
                <a:gd name="T3" fmla="*/ 29 h 64"/>
                <a:gd name="T4" fmla="*/ 64 w 64"/>
                <a:gd name="T5" fmla="*/ 41 h 64"/>
                <a:gd name="T6" fmla="*/ 52 w 64"/>
                <a:gd name="T7" fmla="*/ 53 h 64"/>
                <a:gd name="T8" fmla="*/ 46 w 64"/>
                <a:gd name="T9" fmla="*/ 58 h 64"/>
                <a:gd name="T10" fmla="*/ 35 w 64"/>
                <a:gd name="T11" fmla="*/ 64 h 64"/>
                <a:gd name="T12" fmla="*/ 35 w 64"/>
                <a:gd name="T13" fmla="*/ 64 h 64"/>
                <a:gd name="T14" fmla="*/ 23 w 64"/>
                <a:gd name="T15" fmla="*/ 58 h 64"/>
                <a:gd name="T16" fmla="*/ 11 w 64"/>
                <a:gd name="T17" fmla="*/ 53 h 64"/>
                <a:gd name="T18" fmla="*/ 6 w 64"/>
                <a:gd name="T19" fmla="*/ 41 h 64"/>
                <a:gd name="T20" fmla="*/ 0 w 64"/>
                <a:gd name="T21" fmla="*/ 29 h 64"/>
                <a:gd name="T22" fmla="*/ 0 w 64"/>
                <a:gd name="T23" fmla="*/ 29 h 64"/>
                <a:gd name="T24" fmla="*/ 6 w 64"/>
                <a:gd name="T25" fmla="*/ 18 h 64"/>
                <a:gd name="T26" fmla="*/ 11 w 64"/>
                <a:gd name="T27" fmla="*/ 12 h 64"/>
                <a:gd name="T28" fmla="*/ 23 w 64"/>
                <a:gd name="T29" fmla="*/ 6 h 64"/>
                <a:gd name="T30" fmla="*/ 35 w 64"/>
                <a:gd name="T31" fmla="*/ 0 h 64"/>
                <a:gd name="T32" fmla="*/ 35 w 64"/>
                <a:gd name="T33" fmla="*/ 0 h 64"/>
                <a:gd name="T34" fmla="*/ 46 w 64"/>
                <a:gd name="T35" fmla="*/ 6 h 64"/>
                <a:gd name="T36" fmla="*/ 52 w 64"/>
                <a:gd name="T37" fmla="*/ 12 h 64"/>
                <a:gd name="T38" fmla="*/ 64 w 64"/>
                <a:gd name="T39" fmla="*/ 18 h 64"/>
                <a:gd name="T40" fmla="*/ 64 w 64"/>
                <a:gd name="T41" fmla="*/ 29 h 64"/>
                <a:gd name="T42" fmla="*/ 64 w 64"/>
                <a:gd name="T43" fmla="*/ 29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64"/>
                <a:gd name="T68" fmla="*/ 64 w 64"/>
                <a:gd name="T69" fmla="*/ 64 h 6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64">
                  <a:moveTo>
                    <a:pt x="64" y="29"/>
                  </a:moveTo>
                  <a:lnTo>
                    <a:pt x="64" y="29"/>
                  </a:lnTo>
                  <a:lnTo>
                    <a:pt x="64" y="41"/>
                  </a:lnTo>
                  <a:lnTo>
                    <a:pt x="52" y="53"/>
                  </a:lnTo>
                  <a:lnTo>
                    <a:pt x="46" y="58"/>
                  </a:lnTo>
                  <a:lnTo>
                    <a:pt x="35" y="64"/>
                  </a:lnTo>
                  <a:lnTo>
                    <a:pt x="23" y="58"/>
                  </a:lnTo>
                  <a:lnTo>
                    <a:pt x="11" y="53"/>
                  </a:lnTo>
                  <a:lnTo>
                    <a:pt x="6" y="41"/>
                  </a:lnTo>
                  <a:lnTo>
                    <a:pt x="0" y="29"/>
                  </a:lnTo>
                  <a:lnTo>
                    <a:pt x="6" y="18"/>
                  </a:lnTo>
                  <a:lnTo>
                    <a:pt x="11" y="12"/>
                  </a:lnTo>
                  <a:lnTo>
                    <a:pt x="23" y="6"/>
                  </a:lnTo>
                  <a:lnTo>
                    <a:pt x="35" y="0"/>
                  </a:lnTo>
                  <a:lnTo>
                    <a:pt x="46" y="6"/>
                  </a:lnTo>
                  <a:lnTo>
                    <a:pt x="52" y="12"/>
                  </a:lnTo>
                  <a:lnTo>
                    <a:pt x="64" y="18"/>
                  </a:lnTo>
                  <a:lnTo>
                    <a:pt x="64" y="29"/>
                  </a:lnTo>
                  <a:close/>
                </a:path>
              </a:pathLst>
            </a:custGeom>
            <a:solidFill>
              <a:srgbClr val="000000"/>
            </a:solidFill>
            <a:ln w="9525">
              <a:noFill/>
              <a:round/>
              <a:headEnd/>
              <a:tailEnd/>
            </a:ln>
          </p:spPr>
          <p:txBody>
            <a:bodyPr/>
            <a:lstStyle/>
            <a:p>
              <a:endParaRPr lang="en-US" dirty="0"/>
            </a:p>
          </p:txBody>
        </p:sp>
        <p:sp>
          <p:nvSpPr>
            <p:cNvPr id="750" name="Freeform 113"/>
            <p:cNvSpPr>
              <a:spLocks/>
            </p:cNvSpPr>
            <p:nvPr/>
          </p:nvSpPr>
          <p:spPr bwMode="auto">
            <a:xfrm>
              <a:off x="3884" y="2274"/>
              <a:ext cx="59" cy="58"/>
            </a:xfrm>
            <a:custGeom>
              <a:avLst/>
              <a:gdLst>
                <a:gd name="T0" fmla="*/ 59 w 59"/>
                <a:gd name="T1" fmla="*/ 29 h 58"/>
                <a:gd name="T2" fmla="*/ 59 w 59"/>
                <a:gd name="T3" fmla="*/ 29 h 58"/>
                <a:gd name="T4" fmla="*/ 59 w 59"/>
                <a:gd name="T5" fmla="*/ 41 h 58"/>
                <a:gd name="T6" fmla="*/ 47 w 59"/>
                <a:gd name="T7" fmla="*/ 52 h 58"/>
                <a:gd name="T8" fmla="*/ 41 w 59"/>
                <a:gd name="T9" fmla="*/ 58 h 58"/>
                <a:gd name="T10" fmla="*/ 29 w 59"/>
                <a:gd name="T11" fmla="*/ 58 h 58"/>
                <a:gd name="T12" fmla="*/ 29 w 59"/>
                <a:gd name="T13" fmla="*/ 58 h 58"/>
                <a:gd name="T14" fmla="*/ 18 w 59"/>
                <a:gd name="T15" fmla="*/ 58 h 58"/>
                <a:gd name="T16" fmla="*/ 6 w 59"/>
                <a:gd name="T17" fmla="*/ 52 h 58"/>
                <a:gd name="T18" fmla="*/ 0 w 59"/>
                <a:gd name="T19" fmla="*/ 41 h 58"/>
                <a:gd name="T20" fmla="*/ 0 w 59"/>
                <a:gd name="T21" fmla="*/ 29 h 58"/>
                <a:gd name="T22" fmla="*/ 0 w 59"/>
                <a:gd name="T23" fmla="*/ 29 h 58"/>
                <a:gd name="T24" fmla="*/ 0 w 59"/>
                <a:gd name="T25" fmla="*/ 17 h 58"/>
                <a:gd name="T26" fmla="*/ 6 w 59"/>
                <a:gd name="T27" fmla="*/ 6 h 58"/>
                <a:gd name="T28" fmla="*/ 18 w 59"/>
                <a:gd name="T29" fmla="*/ 0 h 58"/>
                <a:gd name="T30" fmla="*/ 29 w 59"/>
                <a:gd name="T31" fmla="*/ 0 h 58"/>
                <a:gd name="T32" fmla="*/ 29 w 59"/>
                <a:gd name="T33" fmla="*/ 0 h 58"/>
                <a:gd name="T34" fmla="*/ 41 w 59"/>
                <a:gd name="T35" fmla="*/ 0 h 58"/>
                <a:gd name="T36" fmla="*/ 47 w 59"/>
                <a:gd name="T37" fmla="*/ 6 h 58"/>
                <a:gd name="T38" fmla="*/ 59 w 59"/>
                <a:gd name="T39" fmla="*/ 17 h 58"/>
                <a:gd name="T40" fmla="*/ 59 w 59"/>
                <a:gd name="T41" fmla="*/ 29 h 58"/>
                <a:gd name="T42" fmla="*/ 59 w 59"/>
                <a:gd name="T43" fmla="*/ 29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9"/>
                <a:gd name="T67" fmla="*/ 0 h 58"/>
                <a:gd name="T68" fmla="*/ 59 w 59"/>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9" h="58">
                  <a:moveTo>
                    <a:pt x="59" y="29"/>
                  </a:moveTo>
                  <a:lnTo>
                    <a:pt x="59" y="29"/>
                  </a:lnTo>
                  <a:lnTo>
                    <a:pt x="59" y="41"/>
                  </a:lnTo>
                  <a:lnTo>
                    <a:pt x="47" y="52"/>
                  </a:lnTo>
                  <a:lnTo>
                    <a:pt x="41" y="58"/>
                  </a:lnTo>
                  <a:lnTo>
                    <a:pt x="29" y="58"/>
                  </a:lnTo>
                  <a:lnTo>
                    <a:pt x="18" y="58"/>
                  </a:lnTo>
                  <a:lnTo>
                    <a:pt x="6" y="52"/>
                  </a:lnTo>
                  <a:lnTo>
                    <a:pt x="0" y="41"/>
                  </a:lnTo>
                  <a:lnTo>
                    <a:pt x="0" y="29"/>
                  </a:lnTo>
                  <a:lnTo>
                    <a:pt x="0" y="17"/>
                  </a:lnTo>
                  <a:lnTo>
                    <a:pt x="6" y="6"/>
                  </a:lnTo>
                  <a:lnTo>
                    <a:pt x="18" y="0"/>
                  </a:lnTo>
                  <a:lnTo>
                    <a:pt x="29" y="0"/>
                  </a:lnTo>
                  <a:lnTo>
                    <a:pt x="41" y="0"/>
                  </a:lnTo>
                  <a:lnTo>
                    <a:pt x="47" y="6"/>
                  </a:lnTo>
                  <a:lnTo>
                    <a:pt x="59" y="17"/>
                  </a:lnTo>
                  <a:lnTo>
                    <a:pt x="59" y="29"/>
                  </a:lnTo>
                  <a:close/>
                </a:path>
              </a:pathLst>
            </a:custGeom>
            <a:solidFill>
              <a:srgbClr val="000000"/>
            </a:solidFill>
            <a:ln w="9525">
              <a:noFill/>
              <a:round/>
              <a:headEnd/>
              <a:tailEnd/>
            </a:ln>
          </p:spPr>
          <p:txBody>
            <a:bodyPr/>
            <a:lstStyle/>
            <a:p>
              <a:endParaRPr lang="en-US" dirty="0"/>
            </a:p>
          </p:txBody>
        </p:sp>
        <p:sp>
          <p:nvSpPr>
            <p:cNvPr id="751" name="Freeform 114"/>
            <p:cNvSpPr>
              <a:spLocks/>
            </p:cNvSpPr>
            <p:nvPr/>
          </p:nvSpPr>
          <p:spPr bwMode="auto">
            <a:xfrm>
              <a:off x="3867" y="2391"/>
              <a:ext cx="64" cy="64"/>
            </a:xfrm>
            <a:custGeom>
              <a:avLst/>
              <a:gdLst>
                <a:gd name="T0" fmla="*/ 64 w 64"/>
                <a:gd name="T1" fmla="*/ 35 h 64"/>
                <a:gd name="T2" fmla="*/ 64 w 64"/>
                <a:gd name="T3" fmla="*/ 35 h 64"/>
                <a:gd name="T4" fmla="*/ 58 w 64"/>
                <a:gd name="T5" fmla="*/ 46 h 64"/>
                <a:gd name="T6" fmla="*/ 52 w 64"/>
                <a:gd name="T7" fmla="*/ 52 h 64"/>
                <a:gd name="T8" fmla="*/ 41 w 64"/>
                <a:gd name="T9" fmla="*/ 64 h 64"/>
                <a:gd name="T10" fmla="*/ 29 w 64"/>
                <a:gd name="T11" fmla="*/ 64 h 64"/>
                <a:gd name="T12" fmla="*/ 29 w 64"/>
                <a:gd name="T13" fmla="*/ 64 h 64"/>
                <a:gd name="T14" fmla="*/ 17 w 64"/>
                <a:gd name="T15" fmla="*/ 64 h 64"/>
                <a:gd name="T16" fmla="*/ 11 w 64"/>
                <a:gd name="T17" fmla="*/ 52 h 64"/>
                <a:gd name="T18" fmla="*/ 5 w 64"/>
                <a:gd name="T19" fmla="*/ 46 h 64"/>
                <a:gd name="T20" fmla="*/ 0 w 64"/>
                <a:gd name="T21" fmla="*/ 35 h 64"/>
                <a:gd name="T22" fmla="*/ 0 w 64"/>
                <a:gd name="T23" fmla="*/ 35 h 64"/>
                <a:gd name="T24" fmla="*/ 5 w 64"/>
                <a:gd name="T25" fmla="*/ 23 h 64"/>
                <a:gd name="T26" fmla="*/ 11 w 64"/>
                <a:gd name="T27" fmla="*/ 11 h 64"/>
                <a:gd name="T28" fmla="*/ 17 w 64"/>
                <a:gd name="T29" fmla="*/ 6 h 64"/>
                <a:gd name="T30" fmla="*/ 29 w 64"/>
                <a:gd name="T31" fmla="*/ 0 h 64"/>
                <a:gd name="T32" fmla="*/ 29 w 64"/>
                <a:gd name="T33" fmla="*/ 0 h 64"/>
                <a:gd name="T34" fmla="*/ 41 w 64"/>
                <a:gd name="T35" fmla="*/ 6 h 64"/>
                <a:gd name="T36" fmla="*/ 52 w 64"/>
                <a:gd name="T37" fmla="*/ 11 h 64"/>
                <a:gd name="T38" fmla="*/ 58 w 64"/>
                <a:gd name="T39" fmla="*/ 23 h 64"/>
                <a:gd name="T40" fmla="*/ 64 w 64"/>
                <a:gd name="T41" fmla="*/ 35 h 64"/>
                <a:gd name="T42" fmla="*/ 64 w 64"/>
                <a:gd name="T43" fmla="*/ 35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64"/>
                <a:gd name="T68" fmla="*/ 64 w 64"/>
                <a:gd name="T69" fmla="*/ 64 h 6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64">
                  <a:moveTo>
                    <a:pt x="64" y="35"/>
                  </a:moveTo>
                  <a:lnTo>
                    <a:pt x="64" y="35"/>
                  </a:lnTo>
                  <a:lnTo>
                    <a:pt x="58" y="46"/>
                  </a:lnTo>
                  <a:lnTo>
                    <a:pt x="52" y="52"/>
                  </a:lnTo>
                  <a:lnTo>
                    <a:pt x="41" y="64"/>
                  </a:lnTo>
                  <a:lnTo>
                    <a:pt x="29" y="64"/>
                  </a:lnTo>
                  <a:lnTo>
                    <a:pt x="17" y="64"/>
                  </a:lnTo>
                  <a:lnTo>
                    <a:pt x="11" y="52"/>
                  </a:lnTo>
                  <a:lnTo>
                    <a:pt x="5" y="46"/>
                  </a:lnTo>
                  <a:lnTo>
                    <a:pt x="0" y="35"/>
                  </a:lnTo>
                  <a:lnTo>
                    <a:pt x="5" y="23"/>
                  </a:lnTo>
                  <a:lnTo>
                    <a:pt x="11" y="11"/>
                  </a:lnTo>
                  <a:lnTo>
                    <a:pt x="17" y="6"/>
                  </a:lnTo>
                  <a:lnTo>
                    <a:pt x="29" y="0"/>
                  </a:lnTo>
                  <a:lnTo>
                    <a:pt x="41" y="6"/>
                  </a:lnTo>
                  <a:lnTo>
                    <a:pt x="52" y="11"/>
                  </a:lnTo>
                  <a:lnTo>
                    <a:pt x="58" y="23"/>
                  </a:lnTo>
                  <a:lnTo>
                    <a:pt x="64" y="35"/>
                  </a:lnTo>
                  <a:close/>
                </a:path>
              </a:pathLst>
            </a:custGeom>
            <a:solidFill>
              <a:srgbClr val="000000"/>
            </a:solidFill>
            <a:ln w="9525">
              <a:noFill/>
              <a:round/>
              <a:headEnd/>
              <a:tailEnd/>
            </a:ln>
          </p:spPr>
          <p:txBody>
            <a:bodyPr/>
            <a:lstStyle/>
            <a:p>
              <a:endParaRPr lang="en-US" dirty="0"/>
            </a:p>
          </p:txBody>
        </p:sp>
        <p:sp>
          <p:nvSpPr>
            <p:cNvPr id="752" name="Freeform 115"/>
            <p:cNvSpPr>
              <a:spLocks/>
            </p:cNvSpPr>
            <p:nvPr/>
          </p:nvSpPr>
          <p:spPr bwMode="auto">
            <a:xfrm>
              <a:off x="3142" y="2846"/>
              <a:ext cx="561" cy="76"/>
            </a:xfrm>
            <a:custGeom>
              <a:avLst/>
              <a:gdLst>
                <a:gd name="T0" fmla="*/ 0 w 561"/>
                <a:gd name="T1" fmla="*/ 0 h 76"/>
                <a:gd name="T2" fmla="*/ 0 w 561"/>
                <a:gd name="T3" fmla="*/ 41 h 76"/>
                <a:gd name="T4" fmla="*/ 561 w 561"/>
                <a:gd name="T5" fmla="*/ 76 h 76"/>
                <a:gd name="T6" fmla="*/ 561 w 561"/>
                <a:gd name="T7" fmla="*/ 35 h 76"/>
                <a:gd name="T8" fmla="*/ 0 w 561"/>
                <a:gd name="T9" fmla="*/ 0 h 76"/>
                <a:gd name="T10" fmla="*/ 0 60000 65536"/>
                <a:gd name="T11" fmla="*/ 0 60000 65536"/>
                <a:gd name="T12" fmla="*/ 0 60000 65536"/>
                <a:gd name="T13" fmla="*/ 0 60000 65536"/>
                <a:gd name="T14" fmla="*/ 0 60000 65536"/>
                <a:gd name="T15" fmla="*/ 0 w 561"/>
                <a:gd name="T16" fmla="*/ 0 h 76"/>
                <a:gd name="T17" fmla="*/ 561 w 561"/>
                <a:gd name="T18" fmla="*/ 76 h 76"/>
              </a:gdLst>
              <a:ahLst/>
              <a:cxnLst>
                <a:cxn ang="T10">
                  <a:pos x="T0" y="T1"/>
                </a:cxn>
                <a:cxn ang="T11">
                  <a:pos x="T2" y="T3"/>
                </a:cxn>
                <a:cxn ang="T12">
                  <a:pos x="T4" y="T5"/>
                </a:cxn>
                <a:cxn ang="T13">
                  <a:pos x="T6" y="T7"/>
                </a:cxn>
                <a:cxn ang="T14">
                  <a:pos x="T8" y="T9"/>
                </a:cxn>
              </a:cxnLst>
              <a:rect l="T15" t="T16" r="T17" b="T18"/>
              <a:pathLst>
                <a:path w="561" h="76">
                  <a:moveTo>
                    <a:pt x="0" y="0"/>
                  </a:moveTo>
                  <a:lnTo>
                    <a:pt x="0" y="41"/>
                  </a:lnTo>
                  <a:lnTo>
                    <a:pt x="561" y="76"/>
                  </a:lnTo>
                  <a:lnTo>
                    <a:pt x="561" y="35"/>
                  </a:lnTo>
                  <a:lnTo>
                    <a:pt x="0" y="0"/>
                  </a:lnTo>
                  <a:close/>
                </a:path>
              </a:pathLst>
            </a:custGeom>
            <a:solidFill>
              <a:srgbClr val="FFFFFF"/>
            </a:solidFill>
            <a:ln w="9525">
              <a:noFill/>
              <a:round/>
              <a:headEnd/>
              <a:tailEnd/>
            </a:ln>
          </p:spPr>
          <p:txBody>
            <a:bodyPr/>
            <a:lstStyle/>
            <a:p>
              <a:endParaRPr lang="en-US" dirty="0"/>
            </a:p>
          </p:txBody>
        </p:sp>
        <p:sp>
          <p:nvSpPr>
            <p:cNvPr id="753" name="Freeform 117"/>
            <p:cNvSpPr>
              <a:spLocks/>
            </p:cNvSpPr>
            <p:nvPr/>
          </p:nvSpPr>
          <p:spPr bwMode="auto">
            <a:xfrm>
              <a:off x="3738" y="732"/>
              <a:ext cx="1167" cy="798"/>
            </a:xfrm>
            <a:custGeom>
              <a:avLst/>
              <a:gdLst>
                <a:gd name="T0" fmla="*/ 0 w 1081"/>
                <a:gd name="T1" fmla="*/ 266 h 964"/>
                <a:gd name="T2" fmla="*/ 25 w 1081"/>
                <a:gd name="T3" fmla="*/ 280 h 964"/>
                <a:gd name="T4" fmla="*/ 151 w 1081"/>
                <a:gd name="T5" fmla="*/ 339 h 964"/>
                <a:gd name="T6" fmla="*/ 259 w 1081"/>
                <a:gd name="T7" fmla="*/ 382 h 964"/>
                <a:gd name="T8" fmla="*/ 372 w 1081"/>
                <a:gd name="T9" fmla="*/ 406 h 964"/>
                <a:gd name="T10" fmla="*/ 435 w 1081"/>
                <a:gd name="T11" fmla="*/ 406 h 964"/>
                <a:gd name="T12" fmla="*/ 637 w 1081"/>
                <a:gd name="T13" fmla="*/ 382 h 964"/>
                <a:gd name="T14" fmla="*/ 619 w 1081"/>
                <a:gd name="T15" fmla="*/ 425 h 964"/>
                <a:gd name="T16" fmla="*/ 612 w 1081"/>
                <a:gd name="T17" fmla="*/ 474 h 964"/>
                <a:gd name="T18" fmla="*/ 612 w 1081"/>
                <a:gd name="T19" fmla="*/ 507 h 964"/>
                <a:gd name="T20" fmla="*/ 668 w 1081"/>
                <a:gd name="T21" fmla="*/ 522 h 964"/>
                <a:gd name="T22" fmla="*/ 688 w 1081"/>
                <a:gd name="T23" fmla="*/ 512 h 964"/>
                <a:gd name="T24" fmla="*/ 725 w 1081"/>
                <a:gd name="T25" fmla="*/ 498 h 964"/>
                <a:gd name="T26" fmla="*/ 744 w 1081"/>
                <a:gd name="T27" fmla="*/ 498 h 964"/>
                <a:gd name="T28" fmla="*/ 782 w 1081"/>
                <a:gd name="T29" fmla="*/ 502 h 964"/>
                <a:gd name="T30" fmla="*/ 839 w 1081"/>
                <a:gd name="T31" fmla="*/ 541 h 964"/>
                <a:gd name="T32" fmla="*/ 845 w 1081"/>
                <a:gd name="T33" fmla="*/ 570 h 964"/>
                <a:gd name="T34" fmla="*/ 839 w 1081"/>
                <a:gd name="T35" fmla="*/ 594 h 964"/>
                <a:gd name="T36" fmla="*/ 801 w 1081"/>
                <a:gd name="T37" fmla="*/ 628 h 964"/>
                <a:gd name="T38" fmla="*/ 706 w 1081"/>
                <a:gd name="T39" fmla="*/ 647 h 964"/>
                <a:gd name="T40" fmla="*/ 750 w 1081"/>
                <a:gd name="T41" fmla="*/ 681 h 964"/>
                <a:gd name="T42" fmla="*/ 852 w 1081"/>
                <a:gd name="T43" fmla="*/ 735 h 964"/>
                <a:gd name="T44" fmla="*/ 972 w 1081"/>
                <a:gd name="T45" fmla="*/ 788 h 964"/>
                <a:gd name="T46" fmla="*/ 1009 w 1081"/>
                <a:gd name="T47" fmla="*/ 783 h 964"/>
                <a:gd name="T48" fmla="*/ 1047 w 1081"/>
                <a:gd name="T49" fmla="*/ 744 h 964"/>
                <a:gd name="T50" fmla="*/ 1103 w 1081"/>
                <a:gd name="T51" fmla="*/ 667 h 964"/>
                <a:gd name="T52" fmla="*/ 1141 w 1081"/>
                <a:gd name="T53" fmla="*/ 594 h 964"/>
                <a:gd name="T54" fmla="*/ 1167 w 1081"/>
                <a:gd name="T55" fmla="*/ 522 h 964"/>
                <a:gd name="T56" fmla="*/ 1167 w 1081"/>
                <a:gd name="T57" fmla="*/ 488 h 964"/>
                <a:gd name="T58" fmla="*/ 1161 w 1081"/>
                <a:gd name="T59" fmla="*/ 397 h 964"/>
                <a:gd name="T60" fmla="*/ 1129 w 1081"/>
                <a:gd name="T61" fmla="*/ 314 h 964"/>
                <a:gd name="T62" fmla="*/ 1085 w 1081"/>
                <a:gd name="T63" fmla="*/ 232 h 964"/>
                <a:gd name="T64" fmla="*/ 1016 w 1081"/>
                <a:gd name="T65" fmla="*/ 159 h 964"/>
                <a:gd name="T66" fmla="*/ 934 w 1081"/>
                <a:gd name="T67" fmla="*/ 97 h 964"/>
                <a:gd name="T68" fmla="*/ 832 w 1081"/>
                <a:gd name="T69" fmla="*/ 43 h 964"/>
                <a:gd name="T70" fmla="*/ 713 w 1081"/>
                <a:gd name="T71" fmla="*/ 14 h 964"/>
                <a:gd name="T72" fmla="*/ 580 w 1081"/>
                <a:gd name="T73" fmla="*/ 0 h 964"/>
                <a:gd name="T74" fmla="*/ 580 w 1081"/>
                <a:gd name="T75" fmla="*/ 0 h 964"/>
                <a:gd name="T76" fmla="*/ 417 w 1081"/>
                <a:gd name="T77" fmla="*/ 19 h 964"/>
                <a:gd name="T78" fmla="*/ 259 w 1081"/>
                <a:gd name="T79" fmla="*/ 72 h 964"/>
                <a:gd name="T80" fmla="*/ 113 w 1081"/>
                <a:gd name="T81" fmla="*/ 150 h 964"/>
                <a:gd name="T82" fmla="*/ 13 w 1081"/>
                <a:gd name="T83" fmla="*/ 247 h 9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81"/>
                <a:gd name="T127" fmla="*/ 0 h 964"/>
                <a:gd name="T128" fmla="*/ 1081 w 1081"/>
                <a:gd name="T129" fmla="*/ 964 h 9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81" h="964">
                  <a:moveTo>
                    <a:pt x="12" y="298"/>
                  </a:moveTo>
                  <a:lnTo>
                    <a:pt x="0" y="321"/>
                  </a:lnTo>
                  <a:lnTo>
                    <a:pt x="23" y="338"/>
                  </a:lnTo>
                  <a:lnTo>
                    <a:pt x="59" y="362"/>
                  </a:lnTo>
                  <a:lnTo>
                    <a:pt x="140" y="409"/>
                  </a:lnTo>
                  <a:lnTo>
                    <a:pt x="187" y="438"/>
                  </a:lnTo>
                  <a:lnTo>
                    <a:pt x="240" y="461"/>
                  </a:lnTo>
                  <a:lnTo>
                    <a:pt x="292" y="479"/>
                  </a:lnTo>
                  <a:lnTo>
                    <a:pt x="345" y="490"/>
                  </a:lnTo>
                  <a:lnTo>
                    <a:pt x="403" y="490"/>
                  </a:lnTo>
                  <a:lnTo>
                    <a:pt x="467" y="485"/>
                  </a:lnTo>
                  <a:lnTo>
                    <a:pt x="590" y="461"/>
                  </a:lnTo>
                  <a:lnTo>
                    <a:pt x="573" y="514"/>
                  </a:lnTo>
                  <a:lnTo>
                    <a:pt x="567" y="543"/>
                  </a:lnTo>
                  <a:lnTo>
                    <a:pt x="567" y="572"/>
                  </a:lnTo>
                  <a:lnTo>
                    <a:pt x="567" y="613"/>
                  </a:lnTo>
                  <a:lnTo>
                    <a:pt x="578" y="671"/>
                  </a:lnTo>
                  <a:lnTo>
                    <a:pt x="619" y="631"/>
                  </a:lnTo>
                  <a:lnTo>
                    <a:pt x="637" y="619"/>
                  </a:lnTo>
                  <a:lnTo>
                    <a:pt x="648" y="607"/>
                  </a:lnTo>
                  <a:lnTo>
                    <a:pt x="672" y="601"/>
                  </a:lnTo>
                  <a:lnTo>
                    <a:pt x="689" y="601"/>
                  </a:lnTo>
                  <a:lnTo>
                    <a:pt x="707" y="601"/>
                  </a:lnTo>
                  <a:lnTo>
                    <a:pt x="724" y="607"/>
                  </a:lnTo>
                  <a:lnTo>
                    <a:pt x="754" y="625"/>
                  </a:lnTo>
                  <a:lnTo>
                    <a:pt x="777" y="654"/>
                  </a:lnTo>
                  <a:lnTo>
                    <a:pt x="783" y="671"/>
                  </a:lnTo>
                  <a:lnTo>
                    <a:pt x="783" y="689"/>
                  </a:lnTo>
                  <a:lnTo>
                    <a:pt x="777" y="718"/>
                  </a:lnTo>
                  <a:lnTo>
                    <a:pt x="765" y="742"/>
                  </a:lnTo>
                  <a:lnTo>
                    <a:pt x="742" y="759"/>
                  </a:lnTo>
                  <a:lnTo>
                    <a:pt x="713" y="771"/>
                  </a:lnTo>
                  <a:lnTo>
                    <a:pt x="654" y="782"/>
                  </a:lnTo>
                  <a:lnTo>
                    <a:pt x="695" y="823"/>
                  </a:lnTo>
                  <a:lnTo>
                    <a:pt x="742" y="858"/>
                  </a:lnTo>
                  <a:lnTo>
                    <a:pt x="789" y="888"/>
                  </a:lnTo>
                  <a:lnTo>
                    <a:pt x="841" y="923"/>
                  </a:lnTo>
                  <a:lnTo>
                    <a:pt x="900" y="952"/>
                  </a:lnTo>
                  <a:lnTo>
                    <a:pt x="923" y="964"/>
                  </a:lnTo>
                  <a:lnTo>
                    <a:pt x="935" y="946"/>
                  </a:lnTo>
                  <a:lnTo>
                    <a:pt x="970" y="899"/>
                  </a:lnTo>
                  <a:lnTo>
                    <a:pt x="999" y="853"/>
                  </a:lnTo>
                  <a:lnTo>
                    <a:pt x="1022" y="806"/>
                  </a:lnTo>
                  <a:lnTo>
                    <a:pt x="1046" y="765"/>
                  </a:lnTo>
                  <a:lnTo>
                    <a:pt x="1057" y="718"/>
                  </a:lnTo>
                  <a:lnTo>
                    <a:pt x="1069" y="677"/>
                  </a:lnTo>
                  <a:lnTo>
                    <a:pt x="1081" y="631"/>
                  </a:lnTo>
                  <a:lnTo>
                    <a:pt x="1081" y="590"/>
                  </a:lnTo>
                  <a:lnTo>
                    <a:pt x="1081" y="537"/>
                  </a:lnTo>
                  <a:lnTo>
                    <a:pt x="1075" y="479"/>
                  </a:lnTo>
                  <a:lnTo>
                    <a:pt x="1063" y="426"/>
                  </a:lnTo>
                  <a:lnTo>
                    <a:pt x="1046" y="379"/>
                  </a:lnTo>
                  <a:lnTo>
                    <a:pt x="1028" y="327"/>
                  </a:lnTo>
                  <a:lnTo>
                    <a:pt x="1005" y="280"/>
                  </a:lnTo>
                  <a:lnTo>
                    <a:pt x="976" y="233"/>
                  </a:lnTo>
                  <a:lnTo>
                    <a:pt x="941" y="192"/>
                  </a:lnTo>
                  <a:lnTo>
                    <a:pt x="905" y="152"/>
                  </a:lnTo>
                  <a:lnTo>
                    <a:pt x="865" y="117"/>
                  </a:lnTo>
                  <a:lnTo>
                    <a:pt x="824" y="81"/>
                  </a:lnTo>
                  <a:lnTo>
                    <a:pt x="771" y="52"/>
                  </a:lnTo>
                  <a:lnTo>
                    <a:pt x="719" y="35"/>
                  </a:lnTo>
                  <a:lnTo>
                    <a:pt x="660" y="17"/>
                  </a:lnTo>
                  <a:lnTo>
                    <a:pt x="602" y="6"/>
                  </a:lnTo>
                  <a:lnTo>
                    <a:pt x="537" y="0"/>
                  </a:lnTo>
                  <a:lnTo>
                    <a:pt x="462" y="6"/>
                  </a:lnTo>
                  <a:lnTo>
                    <a:pt x="386" y="23"/>
                  </a:lnTo>
                  <a:lnTo>
                    <a:pt x="310" y="52"/>
                  </a:lnTo>
                  <a:lnTo>
                    <a:pt x="240" y="87"/>
                  </a:lnTo>
                  <a:lnTo>
                    <a:pt x="170" y="128"/>
                  </a:lnTo>
                  <a:lnTo>
                    <a:pt x="105" y="181"/>
                  </a:lnTo>
                  <a:lnTo>
                    <a:pt x="53" y="239"/>
                  </a:lnTo>
                  <a:lnTo>
                    <a:pt x="12" y="298"/>
                  </a:lnTo>
                  <a:close/>
                </a:path>
              </a:pathLst>
            </a:custGeom>
            <a:solidFill>
              <a:srgbClr val="000000"/>
            </a:solidFill>
            <a:ln w="9525">
              <a:noFill/>
              <a:round/>
              <a:headEnd/>
              <a:tailEnd/>
            </a:ln>
          </p:spPr>
          <p:txBody>
            <a:bodyPr/>
            <a:lstStyle/>
            <a:p>
              <a:endParaRPr lang="en-US" dirty="0"/>
            </a:p>
          </p:txBody>
        </p:sp>
        <p:sp>
          <p:nvSpPr>
            <p:cNvPr id="754" name="Freeform 118"/>
            <p:cNvSpPr>
              <a:spLocks/>
            </p:cNvSpPr>
            <p:nvPr/>
          </p:nvSpPr>
          <p:spPr bwMode="auto">
            <a:xfrm>
              <a:off x="3819" y="791"/>
              <a:ext cx="940" cy="559"/>
            </a:xfrm>
            <a:custGeom>
              <a:avLst/>
              <a:gdLst/>
              <a:ahLst/>
              <a:cxnLst>
                <a:cxn ang="0">
                  <a:pos x="455" y="0"/>
                </a:cxn>
                <a:cxn ang="0">
                  <a:pos x="514" y="6"/>
                </a:cxn>
                <a:cxn ang="0">
                  <a:pos x="619" y="29"/>
                </a:cxn>
                <a:cxn ang="0">
                  <a:pos x="707" y="76"/>
                </a:cxn>
                <a:cxn ang="0">
                  <a:pos x="783" y="134"/>
                </a:cxn>
                <a:cxn ang="0">
                  <a:pos x="847" y="210"/>
                </a:cxn>
                <a:cxn ang="0">
                  <a:pos x="894" y="292"/>
                </a:cxn>
                <a:cxn ang="0">
                  <a:pos x="923" y="386"/>
                </a:cxn>
                <a:cxn ang="0">
                  <a:pos x="940" y="479"/>
                </a:cxn>
                <a:cxn ang="0">
                  <a:pos x="940" y="532"/>
                </a:cxn>
                <a:cxn ang="0">
                  <a:pos x="934" y="602"/>
                </a:cxn>
                <a:cxn ang="0">
                  <a:pos x="876" y="754"/>
                </a:cxn>
                <a:cxn ang="0">
                  <a:pos x="823" y="830"/>
                </a:cxn>
                <a:cxn ang="0">
                  <a:pos x="695" y="748"/>
                </a:cxn>
                <a:cxn ang="0">
                  <a:pos x="718" y="724"/>
                </a:cxn>
                <a:cxn ang="0">
                  <a:pos x="753" y="666"/>
                </a:cxn>
                <a:cxn ang="0">
                  <a:pos x="759" y="631"/>
                </a:cxn>
                <a:cxn ang="0">
                  <a:pos x="748" y="573"/>
                </a:cxn>
                <a:cxn ang="0">
                  <a:pos x="712" y="526"/>
                </a:cxn>
                <a:cxn ang="0">
                  <a:pos x="666" y="497"/>
                </a:cxn>
                <a:cxn ang="0">
                  <a:pos x="607" y="485"/>
                </a:cxn>
                <a:cxn ang="0">
                  <a:pos x="572" y="485"/>
                </a:cxn>
                <a:cxn ang="0">
                  <a:pos x="543" y="497"/>
                </a:cxn>
                <a:cxn ang="0">
                  <a:pos x="572" y="409"/>
                </a:cxn>
                <a:cxn ang="0">
                  <a:pos x="660" y="304"/>
                </a:cxn>
                <a:cxn ang="0">
                  <a:pos x="561" y="333"/>
                </a:cxn>
                <a:cxn ang="0">
                  <a:pos x="356" y="368"/>
                </a:cxn>
                <a:cxn ang="0">
                  <a:pos x="269" y="374"/>
                </a:cxn>
                <a:cxn ang="0">
                  <a:pos x="234" y="368"/>
                </a:cxn>
                <a:cxn ang="0">
                  <a:pos x="123" y="321"/>
                </a:cxn>
                <a:cxn ang="0">
                  <a:pos x="0" y="245"/>
                </a:cxn>
                <a:cxn ang="0">
                  <a:pos x="35" y="199"/>
                </a:cxn>
                <a:cxn ang="0">
                  <a:pos x="140" y="105"/>
                </a:cxn>
                <a:cxn ang="0">
                  <a:pos x="263" y="41"/>
                </a:cxn>
                <a:cxn ang="0">
                  <a:pos x="391" y="6"/>
                </a:cxn>
                <a:cxn ang="0">
                  <a:pos x="455" y="0"/>
                </a:cxn>
              </a:cxnLst>
              <a:rect l="0" t="0" r="r" b="b"/>
              <a:pathLst>
                <a:path w="940" h="830">
                  <a:moveTo>
                    <a:pt x="455" y="0"/>
                  </a:moveTo>
                  <a:lnTo>
                    <a:pt x="455" y="0"/>
                  </a:lnTo>
                  <a:lnTo>
                    <a:pt x="455" y="0"/>
                  </a:lnTo>
                  <a:lnTo>
                    <a:pt x="514" y="6"/>
                  </a:lnTo>
                  <a:lnTo>
                    <a:pt x="566" y="18"/>
                  </a:lnTo>
                  <a:lnTo>
                    <a:pt x="619" y="29"/>
                  </a:lnTo>
                  <a:lnTo>
                    <a:pt x="666" y="53"/>
                  </a:lnTo>
                  <a:lnTo>
                    <a:pt x="707" y="76"/>
                  </a:lnTo>
                  <a:lnTo>
                    <a:pt x="748" y="105"/>
                  </a:lnTo>
                  <a:lnTo>
                    <a:pt x="783" y="134"/>
                  </a:lnTo>
                  <a:lnTo>
                    <a:pt x="818" y="170"/>
                  </a:lnTo>
                  <a:lnTo>
                    <a:pt x="847" y="210"/>
                  </a:lnTo>
                  <a:lnTo>
                    <a:pt x="870" y="251"/>
                  </a:lnTo>
                  <a:lnTo>
                    <a:pt x="894" y="292"/>
                  </a:lnTo>
                  <a:lnTo>
                    <a:pt x="911" y="339"/>
                  </a:lnTo>
                  <a:lnTo>
                    <a:pt x="923" y="386"/>
                  </a:lnTo>
                  <a:lnTo>
                    <a:pt x="934" y="432"/>
                  </a:lnTo>
                  <a:lnTo>
                    <a:pt x="940" y="479"/>
                  </a:lnTo>
                  <a:lnTo>
                    <a:pt x="940" y="532"/>
                  </a:lnTo>
                  <a:lnTo>
                    <a:pt x="940" y="532"/>
                  </a:lnTo>
                  <a:lnTo>
                    <a:pt x="940" y="567"/>
                  </a:lnTo>
                  <a:lnTo>
                    <a:pt x="934" y="602"/>
                  </a:lnTo>
                  <a:lnTo>
                    <a:pt x="911" y="678"/>
                  </a:lnTo>
                  <a:lnTo>
                    <a:pt x="876" y="754"/>
                  </a:lnTo>
                  <a:lnTo>
                    <a:pt x="823" y="830"/>
                  </a:lnTo>
                  <a:lnTo>
                    <a:pt x="823" y="830"/>
                  </a:lnTo>
                  <a:lnTo>
                    <a:pt x="753" y="789"/>
                  </a:lnTo>
                  <a:lnTo>
                    <a:pt x="695" y="748"/>
                  </a:lnTo>
                  <a:lnTo>
                    <a:pt x="695" y="748"/>
                  </a:lnTo>
                  <a:lnTo>
                    <a:pt x="718" y="724"/>
                  </a:lnTo>
                  <a:lnTo>
                    <a:pt x="742" y="695"/>
                  </a:lnTo>
                  <a:lnTo>
                    <a:pt x="753" y="666"/>
                  </a:lnTo>
                  <a:lnTo>
                    <a:pt x="759" y="631"/>
                  </a:lnTo>
                  <a:lnTo>
                    <a:pt x="759" y="631"/>
                  </a:lnTo>
                  <a:lnTo>
                    <a:pt x="753" y="602"/>
                  </a:lnTo>
                  <a:lnTo>
                    <a:pt x="748" y="573"/>
                  </a:lnTo>
                  <a:lnTo>
                    <a:pt x="736" y="549"/>
                  </a:lnTo>
                  <a:lnTo>
                    <a:pt x="712" y="526"/>
                  </a:lnTo>
                  <a:lnTo>
                    <a:pt x="695" y="508"/>
                  </a:lnTo>
                  <a:lnTo>
                    <a:pt x="666" y="497"/>
                  </a:lnTo>
                  <a:lnTo>
                    <a:pt x="637" y="485"/>
                  </a:lnTo>
                  <a:lnTo>
                    <a:pt x="607" y="485"/>
                  </a:lnTo>
                  <a:lnTo>
                    <a:pt x="607" y="485"/>
                  </a:lnTo>
                  <a:lnTo>
                    <a:pt x="572" y="485"/>
                  </a:lnTo>
                  <a:lnTo>
                    <a:pt x="543" y="497"/>
                  </a:lnTo>
                  <a:lnTo>
                    <a:pt x="543" y="497"/>
                  </a:lnTo>
                  <a:lnTo>
                    <a:pt x="555" y="450"/>
                  </a:lnTo>
                  <a:lnTo>
                    <a:pt x="572" y="409"/>
                  </a:lnTo>
                  <a:lnTo>
                    <a:pt x="590" y="380"/>
                  </a:lnTo>
                  <a:lnTo>
                    <a:pt x="660" y="304"/>
                  </a:lnTo>
                  <a:lnTo>
                    <a:pt x="561" y="333"/>
                  </a:lnTo>
                  <a:lnTo>
                    <a:pt x="561" y="333"/>
                  </a:lnTo>
                  <a:lnTo>
                    <a:pt x="455" y="356"/>
                  </a:lnTo>
                  <a:lnTo>
                    <a:pt x="356" y="368"/>
                  </a:lnTo>
                  <a:lnTo>
                    <a:pt x="309" y="374"/>
                  </a:lnTo>
                  <a:lnTo>
                    <a:pt x="269" y="374"/>
                  </a:lnTo>
                  <a:lnTo>
                    <a:pt x="269" y="374"/>
                  </a:lnTo>
                  <a:lnTo>
                    <a:pt x="234" y="368"/>
                  </a:lnTo>
                  <a:lnTo>
                    <a:pt x="198" y="356"/>
                  </a:lnTo>
                  <a:lnTo>
                    <a:pt x="123" y="321"/>
                  </a:lnTo>
                  <a:lnTo>
                    <a:pt x="52" y="280"/>
                  </a:lnTo>
                  <a:lnTo>
                    <a:pt x="0" y="245"/>
                  </a:lnTo>
                  <a:lnTo>
                    <a:pt x="0" y="245"/>
                  </a:lnTo>
                  <a:lnTo>
                    <a:pt x="35" y="199"/>
                  </a:lnTo>
                  <a:lnTo>
                    <a:pt x="82" y="152"/>
                  </a:lnTo>
                  <a:lnTo>
                    <a:pt x="140" y="105"/>
                  </a:lnTo>
                  <a:lnTo>
                    <a:pt x="198" y="70"/>
                  </a:lnTo>
                  <a:lnTo>
                    <a:pt x="263" y="41"/>
                  </a:lnTo>
                  <a:lnTo>
                    <a:pt x="327" y="18"/>
                  </a:lnTo>
                  <a:lnTo>
                    <a:pt x="391" y="6"/>
                  </a:lnTo>
                  <a:lnTo>
                    <a:pt x="455" y="0"/>
                  </a:lnTo>
                  <a:lnTo>
                    <a:pt x="455" y="0"/>
                  </a:lnTo>
                  <a:close/>
                </a:path>
              </a:pathLst>
            </a:custGeom>
            <a:solidFill>
              <a:schemeClr val="tx1">
                <a:lumMod val="75000"/>
                <a:lumOff val="25000"/>
              </a:schemeClr>
            </a:solidFill>
            <a:ln w="9525">
              <a:noFill/>
              <a:round/>
              <a:headEnd/>
              <a:tailEnd/>
            </a:ln>
          </p:spPr>
          <p:txBody>
            <a:bodyPr/>
            <a:lstStyle/>
            <a:p>
              <a:pPr fontAlgn="auto">
                <a:spcBef>
                  <a:spcPts val="0"/>
                </a:spcBef>
                <a:spcAft>
                  <a:spcPts val="0"/>
                </a:spcAft>
                <a:defRPr/>
              </a:pPr>
              <a:endParaRPr lang="en-US" dirty="0">
                <a:latin typeface="+mn-lt"/>
              </a:endParaRPr>
            </a:p>
          </p:txBody>
        </p:sp>
      </p:grpSp>
      <p:cxnSp>
        <p:nvCxnSpPr>
          <p:cNvPr id="756" name="Straight Connector 755"/>
          <p:cNvCxnSpPr>
            <a:endCxn id="642" idx="0"/>
          </p:cNvCxnSpPr>
          <p:nvPr/>
        </p:nvCxnSpPr>
        <p:spPr>
          <a:xfrm>
            <a:off x="2857488" y="3571876"/>
            <a:ext cx="2714644" cy="1000132"/>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758" name="Straight Connector 757"/>
          <p:cNvCxnSpPr/>
          <p:nvPr/>
        </p:nvCxnSpPr>
        <p:spPr>
          <a:xfrm flipV="1">
            <a:off x="6000760" y="3643314"/>
            <a:ext cx="2357454" cy="928694"/>
          </a:xfrm>
          <a:prstGeom prst="line">
            <a:avLst/>
          </a:prstGeom>
          <a:ln/>
        </p:spPr>
        <p:style>
          <a:lnRef idx="3">
            <a:schemeClr val="accent6"/>
          </a:lnRef>
          <a:fillRef idx="0">
            <a:schemeClr val="accent6"/>
          </a:fillRef>
          <a:effectRef idx="2">
            <a:schemeClr val="accent6"/>
          </a:effectRef>
          <a:fontRef idx="minor">
            <a:schemeClr val="tx1"/>
          </a:fontRef>
        </p:style>
      </p:cxnSp>
      <p:sp>
        <p:nvSpPr>
          <p:cNvPr id="874" name="Rounded Rectangle 873"/>
          <p:cNvSpPr/>
          <p:nvPr/>
        </p:nvSpPr>
        <p:spPr>
          <a:xfrm>
            <a:off x="714348" y="3929066"/>
            <a:ext cx="1785950" cy="785818"/>
          </a:xfrm>
          <a:prstGeom prst="roundRect">
            <a:avLst/>
          </a:prstGeom>
          <a:solidFill>
            <a:srgbClr val="40699A"/>
          </a:solidFill>
          <a:ln>
            <a:solidFill>
              <a:srgbClr val="4069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My Experiment</a:t>
            </a:r>
          </a:p>
          <a:p>
            <a:pPr algn="ctr"/>
            <a:r>
              <a:rPr lang="en-GB" sz="1100" dirty="0" smtClean="0"/>
              <a:t>Carmen</a:t>
            </a:r>
          </a:p>
          <a:p>
            <a:pPr algn="ctr"/>
            <a:r>
              <a:rPr lang="en-GB" sz="1100" dirty="0" smtClean="0"/>
              <a:t>Research Information Centre, RIC</a:t>
            </a:r>
            <a:endParaRPr lang="en-US" sz="1100" dirty="0"/>
          </a:p>
        </p:txBody>
      </p:sp>
      <p:sp>
        <p:nvSpPr>
          <p:cNvPr id="875" name="Rounded Rectangle 874"/>
          <p:cNvSpPr/>
          <p:nvPr/>
        </p:nvSpPr>
        <p:spPr>
          <a:xfrm>
            <a:off x="2928926" y="4857760"/>
            <a:ext cx="1714512" cy="642942"/>
          </a:xfrm>
          <a:prstGeom prst="roundRect">
            <a:avLst/>
          </a:prstGeom>
          <a:solidFill>
            <a:srgbClr val="71893F"/>
          </a:solidFill>
          <a:ln>
            <a:solidFill>
              <a:srgbClr val="718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Taverna</a:t>
            </a:r>
          </a:p>
          <a:p>
            <a:pPr algn="ctr"/>
            <a:r>
              <a:rPr lang="en-GB" sz="1100" dirty="0" smtClean="0"/>
              <a:t>Microsoft Workflow Foundation</a:t>
            </a:r>
            <a:endParaRPr lang="en-US" sz="1100" dirty="0"/>
          </a:p>
        </p:txBody>
      </p:sp>
      <p:sp>
        <p:nvSpPr>
          <p:cNvPr id="876" name="Down Arrow 875"/>
          <p:cNvSpPr/>
          <p:nvPr/>
        </p:nvSpPr>
        <p:spPr>
          <a:xfrm rot="2975655">
            <a:off x="2724630" y="3470699"/>
            <a:ext cx="431762" cy="860029"/>
          </a:xfrm>
          <a:prstGeom prst="downArrow">
            <a:avLst>
              <a:gd name="adj1" fmla="val 51975"/>
              <a:gd name="adj2" fmla="val 49248"/>
            </a:avLst>
          </a:prstGeom>
          <a:solidFill>
            <a:srgbClr val="40699A"/>
          </a:solidFill>
          <a:ln>
            <a:solidFill>
              <a:srgbClr val="4069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7" name="Down Arrow 876"/>
          <p:cNvSpPr/>
          <p:nvPr/>
        </p:nvSpPr>
        <p:spPr>
          <a:xfrm rot="2975655">
            <a:off x="4412787" y="3568486"/>
            <a:ext cx="431762" cy="1359939"/>
          </a:xfrm>
          <a:prstGeom prst="downArrow">
            <a:avLst>
              <a:gd name="adj1" fmla="val 51975"/>
              <a:gd name="adj2" fmla="val 49248"/>
            </a:avLst>
          </a:prstGeom>
          <a:solidFill>
            <a:srgbClr val="71893F"/>
          </a:solidFill>
          <a:ln>
            <a:solidFill>
              <a:srgbClr val="718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8" name="Rounded Rectangle 877"/>
          <p:cNvSpPr/>
          <p:nvPr/>
        </p:nvSpPr>
        <p:spPr>
          <a:xfrm>
            <a:off x="6786578" y="4643446"/>
            <a:ext cx="1571636" cy="571504"/>
          </a:xfrm>
          <a:prstGeom prst="roundRect">
            <a:avLst/>
          </a:prstGeom>
          <a:solidFill>
            <a:srgbClr val="BC5E00"/>
          </a:solidFill>
          <a:ln>
            <a:solidFill>
              <a:srgbClr val="BC5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smtClean="0"/>
          </a:p>
          <a:p>
            <a:pPr algn="ctr"/>
            <a:r>
              <a:rPr lang="en-GB" sz="1100" dirty="0" smtClean="0"/>
              <a:t>SciRun</a:t>
            </a:r>
          </a:p>
          <a:p>
            <a:pPr algn="ctr"/>
            <a:r>
              <a:rPr lang="en-GB" sz="1100" dirty="0" smtClean="0"/>
              <a:t>IRIS Explorer</a:t>
            </a:r>
          </a:p>
          <a:p>
            <a:pPr algn="ctr"/>
            <a:r>
              <a:rPr lang="en-GB" sz="1100" dirty="0" smtClean="0"/>
              <a:t>Matlab</a:t>
            </a:r>
          </a:p>
          <a:p>
            <a:pPr algn="ctr"/>
            <a:endParaRPr lang="en-US" sz="1100" dirty="0"/>
          </a:p>
        </p:txBody>
      </p:sp>
      <p:sp>
        <p:nvSpPr>
          <p:cNvPr id="879" name="Down Arrow 878"/>
          <p:cNvSpPr/>
          <p:nvPr/>
        </p:nvSpPr>
        <p:spPr>
          <a:xfrm>
            <a:off x="7252389" y="3656421"/>
            <a:ext cx="431762" cy="860029"/>
          </a:xfrm>
          <a:prstGeom prst="downArrow">
            <a:avLst>
              <a:gd name="adj1" fmla="val 51975"/>
              <a:gd name="adj2" fmla="val 49248"/>
            </a:avLst>
          </a:prstGeom>
          <a:solidFill>
            <a:srgbClr val="BC5E00"/>
          </a:solidFill>
          <a:ln>
            <a:solidFill>
              <a:srgbClr val="BC5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advTm="8744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63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3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2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62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anim calcmode="lin" valueType="num">
                                      <p:cBhvr>
                                        <p:cTn id="29" dur="500" fill="hold"/>
                                        <p:tgtEl>
                                          <p:spTgt spid="5"/>
                                        </p:tgtEl>
                                        <p:attrNameLst>
                                          <p:attrName>ppt_x</p:attrName>
                                        </p:attrNameLst>
                                      </p:cBhvr>
                                      <p:tavLst>
                                        <p:tav tm="0">
                                          <p:val>
                                            <p:strVal val="#ppt_x"/>
                                          </p:val>
                                        </p:tav>
                                        <p:tav tm="100000">
                                          <p:val>
                                            <p:strVal val="#ppt_x"/>
                                          </p:val>
                                        </p:tav>
                                      </p:tavLst>
                                    </p:anim>
                                    <p:anim calcmode="lin" valueType="num">
                                      <p:cBhvr>
                                        <p:cTn id="30" dur="500" fill="hold"/>
                                        <p:tgtEl>
                                          <p:spTgt spid="5"/>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anim calcmode="lin" valueType="num">
                                      <p:cBhvr>
                                        <p:cTn id="34" dur="500" fill="hold"/>
                                        <p:tgtEl>
                                          <p:spTgt spid="12"/>
                                        </p:tgtEl>
                                        <p:attrNameLst>
                                          <p:attrName>ppt_x</p:attrName>
                                        </p:attrNameLst>
                                      </p:cBhvr>
                                      <p:tavLst>
                                        <p:tav tm="0">
                                          <p:val>
                                            <p:strVal val="#ppt_x"/>
                                          </p:val>
                                        </p:tav>
                                        <p:tav tm="100000">
                                          <p:val>
                                            <p:strVal val="#ppt_x"/>
                                          </p:val>
                                        </p:tav>
                                      </p:tavLst>
                                    </p:anim>
                                    <p:anim calcmode="lin" valueType="num">
                                      <p:cBhvr>
                                        <p:cTn id="35"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anim calcmode="lin" valueType="num">
                                      <p:cBhvr>
                                        <p:cTn id="41" dur="500" fill="hold"/>
                                        <p:tgtEl>
                                          <p:spTgt spid="8"/>
                                        </p:tgtEl>
                                        <p:attrNameLst>
                                          <p:attrName>ppt_x</p:attrName>
                                        </p:attrNameLst>
                                      </p:cBhvr>
                                      <p:tavLst>
                                        <p:tav tm="0">
                                          <p:val>
                                            <p:strVal val="#ppt_x"/>
                                          </p:val>
                                        </p:tav>
                                        <p:tav tm="100000">
                                          <p:val>
                                            <p:strVal val="#ppt_x"/>
                                          </p:val>
                                        </p:tav>
                                      </p:tavLst>
                                    </p:anim>
                                    <p:anim calcmode="lin" valueType="num">
                                      <p:cBhvr>
                                        <p:cTn id="42" dur="500" fill="hold"/>
                                        <p:tgtEl>
                                          <p:spTgt spid="8"/>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anim calcmode="lin" valueType="num">
                                      <p:cBhvr>
                                        <p:cTn id="46" dur="500" fill="hold"/>
                                        <p:tgtEl>
                                          <p:spTgt spid="10"/>
                                        </p:tgtEl>
                                        <p:attrNameLst>
                                          <p:attrName>ppt_x</p:attrName>
                                        </p:attrNameLst>
                                      </p:cBhvr>
                                      <p:tavLst>
                                        <p:tav tm="0">
                                          <p:val>
                                            <p:strVal val="#ppt_x"/>
                                          </p:val>
                                        </p:tav>
                                        <p:tav tm="100000">
                                          <p:val>
                                            <p:strVal val="#ppt_x"/>
                                          </p:val>
                                        </p:tav>
                                      </p:tavLst>
                                    </p:anim>
                                    <p:anim calcmode="lin" valueType="num">
                                      <p:cBhvr>
                                        <p:cTn id="47"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anim calcmode="lin" valueType="num">
                                      <p:cBhvr>
                                        <p:cTn id="53" dur="500" fill="hold"/>
                                        <p:tgtEl>
                                          <p:spTgt spid="9"/>
                                        </p:tgtEl>
                                        <p:attrNameLst>
                                          <p:attrName>ppt_x</p:attrName>
                                        </p:attrNameLst>
                                      </p:cBhvr>
                                      <p:tavLst>
                                        <p:tav tm="0">
                                          <p:val>
                                            <p:strVal val="#ppt_x"/>
                                          </p:val>
                                        </p:tav>
                                        <p:tav tm="100000">
                                          <p:val>
                                            <p:strVal val="#ppt_x"/>
                                          </p:val>
                                        </p:tav>
                                      </p:tavLst>
                                    </p:anim>
                                    <p:anim calcmode="lin" valueType="num">
                                      <p:cBhvr>
                                        <p:cTn id="54" dur="500" fill="hold"/>
                                        <p:tgtEl>
                                          <p:spTgt spid="9"/>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anim calcmode="lin" valueType="num">
                                      <p:cBhvr>
                                        <p:cTn id="58" dur="500" fill="hold"/>
                                        <p:tgtEl>
                                          <p:spTgt spid="11"/>
                                        </p:tgtEl>
                                        <p:attrNameLst>
                                          <p:attrName>ppt_x</p:attrName>
                                        </p:attrNameLst>
                                      </p:cBhvr>
                                      <p:tavLst>
                                        <p:tav tm="0">
                                          <p:val>
                                            <p:strVal val="#ppt_x"/>
                                          </p:val>
                                        </p:tav>
                                        <p:tav tm="100000">
                                          <p:val>
                                            <p:strVal val="#ppt_x"/>
                                          </p:val>
                                        </p:tav>
                                      </p:tavLst>
                                    </p:anim>
                                    <p:anim calcmode="lin" valueType="num">
                                      <p:cBhvr>
                                        <p:cTn id="59"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641"/>
                                        </p:tgtEl>
                                        <p:attrNameLst>
                                          <p:attrName>style.visibility</p:attrName>
                                        </p:attrNameLst>
                                      </p:cBhvr>
                                      <p:to>
                                        <p:strVal val="visible"/>
                                      </p:to>
                                    </p:set>
                                    <p:animEffect transition="in" filter="fade">
                                      <p:cBhvr>
                                        <p:cTn id="64" dur="500"/>
                                        <p:tgtEl>
                                          <p:spTgt spid="641"/>
                                        </p:tgtEl>
                                      </p:cBhvr>
                                    </p:animEffect>
                                  </p:childTnLst>
                                </p:cTn>
                              </p:par>
                              <p:par>
                                <p:cTn id="65" presetID="10" presetClass="entr" presetSubtype="0" fill="hold" nodeType="withEffect">
                                  <p:stCondLst>
                                    <p:cond delay="0"/>
                                  </p:stCondLst>
                                  <p:childTnLst>
                                    <p:set>
                                      <p:cBhvr>
                                        <p:cTn id="66" dur="1" fill="hold">
                                          <p:stCondLst>
                                            <p:cond delay="0"/>
                                          </p:stCondLst>
                                        </p:cTn>
                                        <p:tgtEl>
                                          <p:spTgt spid="756"/>
                                        </p:tgtEl>
                                        <p:attrNameLst>
                                          <p:attrName>style.visibility</p:attrName>
                                        </p:attrNameLst>
                                      </p:cBhvr>
                                      <p:to>
                                        <p:strVal val="visible"/>
                                      </p:to>
                                    </p:set>
                                    <p:animEffect transition="in" filter="fade">
                                      <p:cBhvr>
                                        <p:cTn id="67" dur="500"/>
                                        <p:tgtEl>
                                          <p:spTgt spid="756"/>
                                        </p:tgtEl>
                                      </p:cBhvr>
                                    </p:animEffect>
                                  </p:childTnLst>
                                </p:cTn>
                              </p:par>
                              <p:par>
                                <p:cTn id="68" presetID="10" presetClass="entr" presetSubtype="0" fill="hold" nodeType="withEffect">
                                  <p:stCondLst>
                                    <p:cond delay="0"/>
                                  </p:stCondLst>
                                  <p:childTnLst>
                                    <p:set>
                                      <p:cBhvr>
                                        <p:cTn id="69" dur="1" fill="hold">
                                          <p:stCondLst>
                                            <p:cond delay="0"/>
                                          </p:stCondLst>
                                        </p:cTn>
                                        <p:tgtEl>
                                          <p:spTgt spid="758"/>
                                        </p:tgtEl>
                                        <p:attrNameLst>
                                          <p:attrName>style.visibility</p:attrName>
                                        </p:attrNameLst>
                                      </p:cBhvr>
                                      <p:to>
                                        <p:strVal val="visible"/>
                                      </p:to>
                                    </p:set>
                                    <p:animEffect transition="in" filter="fade">
                                      <p:cBhvr>
                                        <p:cTn id="70" dur="500"/>
                                        <p:tgtEl>
                                          <p:spTgt spid="758"/>
                                        </p:tgtEl>
                                      </p:cBhvr>
                                    </p:animEffect>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874"/>
                                        </p:tgtEl>
                                        <p:attrNameLst>
                                          <p:attrName>style.visibility</p:attrName>
                                        </p:attrNameLst>
                                      </p:cBhvr>
                                      <p:to>
                                        <p:strVal val="visible"/>
                                      </p:to>
                                    </p:set>
                                    <p:animEffect transition="in" filter="fade">
                                      <p:cBhvr>
                                        <p:cTn id="75" dur="500"/>
                                        <p:tgtEl>
                                          <p:spTgt spid="874"/>
                                        </p:tgtEl>
                                      </p:cBhvr>
                                    </p:animEffect>
                                    <p:anim calcmode="lin" valueType="num">
                                      <p:cBhvr>
                                        <p:cTn id="76" dur="500" fill="hold"/>
                                        <p:tgtEl>
                                          <p:spTgt spid="874"/>
                                        </p:tgtEl>
                                        <p:attrNameLst>
                                          <p:attrName>ppt_x</p:attrName>
                                        </p:attrNameLst>
                                      </p:cBhvr>
                                      <p:tavLst>
                                        <p:tav tm="0">
                                          <p:val>
                                            <p:strVal val="#ppt_x"/>
                                          </p:val>
                                        </p:tav>
                                        <p:tav tm="100000">
                                          <p:val>
                                            <p:strVal val="#ppt_x"/>
                                          </p:val>
                                        </p:tav>
                                      </p:tavLst>
                                    </p:anim>
                                    <p:anim calcmode="lin" valueType="num">
                                      <p:cBhvr>
                                        <p:cTn id="77" dur="500" fill="hold"/>
                                        <p:tgtEl>
                                          <p:spTgt spid="874"/>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876"/>
                                        </p:tgtEl>
                                        <p:attrNameLst>
                                          <p:attrName>style.visibility</p:attrName>
                                        </p:attrNameLst>
                                      </p:cBhvr>
                                      <p:to>
                                        <p:strVal val="visible"/>
                                      </p:to>
                                    </p:set>
                                    <p:animEffect transition="in" filter="fade">
                                      <p:cBhvr>
                                        <p:cTn id="80" dur="500"/>
                                        <p:tgtEl>
                                          <p:spTgt spid="876"/>
                                        </p:tgtEl>
                                      </p:cBhvr>
                                    </p:animEffect>
                                    <p:anim calcmode="lin" valueType="num">
                                      <p:cBhvr>
                                        <p:cTn id="81" dur="500" fill="hold"/>
                                        <p:tgtEl>
                                          <p:spTgt spid="876"/>
                                        </p:tgtEl>
                                        <p:attrNameLst>
                                          <p:attrName>ppt_x</p:attrName>
                                        </p:attrNameLst>
                                      </p:cBhvr>
                                      <p:tavLst>
                                        <p:tav tm="0">
                                          <p:val>
                                            <p:strVal val="#ppt_x"/>
                                          </p:val>
                                        </p:tav>
                                        <p:tav tm="100000">
                                          <p:val>
                                            <p:strVal val="#ppt_x"/>
                                          </p:val>
                                        </p:tav>
                                      </p:tavLst>
                                    </p:anim>
                                    <p:anim calcmode="lin" valueType="num">
                                      <p:cBhvr>
                                        <p:cTn id="82" dur="500" fill="hold"/>
                                        <p:tgtEl>
                                          <p:spTgt spid="876"/>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875"/>
                                        </p:tgtEl>
                                        <p:attrNameLst>
                                          <p:attrName>style.visibility</p:attrName>
                                        </p:attrNameLst>
                                      </p:cBhvr>
                                      <p:to>
                                        <p:strVal val="visible"/>
                                      </p:to>
                                    </p:set>
                                    <p:animEffect transition="in" filter="fade">
                                      <p:cBhvr>
                                        <p:cTn id="87" dur="500"/>
                                        <p:tgtEl>
                                          <p:spTgt spid="875"/>
                                        </p:tgtEl>
                                      </p:cBhvr>
                                    </p:animEffect>
                                    <p:anim calcmode="lin" valueType="num">
                                      <p:cBhvr>
                                        <p:cTn id="88" dur="500" fill="hold"/>
                                        <p:tgtEl>
                                          <p:spTgt spid="875"/>
                                        </p:tgtEl>
                                        <p:attrNameLst>
                                          <p:attrName>ppt_x</p:attrName>
                                        </p:attrNameLst>
                                      </p:cBhvr>
                                      <p:tavLst>
                                        <p:tav tm="0">
                                          <p:val>
                                            <p:strVal val="#ppt_x"/>
                                          </p:val>
                                        </p:tav>
                                        <p:tav tm="100000">
                                          <p:val>
                                            <p:strVal val="#ppt_x"/>
                                          </p:val>
                                        </p:tav>
                                      </p:tavLst>
                                    </p:anim>
                                    <p:anim calcmode="lin" valueType="num">
                                      <p:cBhvr>
                                        <p:cTn id="89" dur="500" fill="hold"/>
                                        <p:tgtEl>
                                          <p:spTgt spid="875"/>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877"/>
                                        </p:tgtEl>
                                        <p:attrNameLst>
                                          <p:attrName>style.visibility</p:attrName>
                                        </p:attrNameLst>
                                      </p:cBhvr>
                                      <p:to>
                                        <p:strVal val="visible"/>
                                      </p:to>
                                    </p:set>
                                    <p:animEffect transition="in" filter="fade">
                                      <p:cBhvr>
                                        <p:cTn id="92" dur="500"/>
                                        <p:tgtEl>
                                          <p:spTgt spid="877"/>
                                        </p:tgtEl>
                                      </p:cBhvr>
                                    </p:animEffect>
                                    <p:anim calcmode="lin" valueType="num">
                                      <p:cBhvr>
                                        <p:cTn id="93" dur="500" fill="hold"/>
                                        <p:tgtEl>
                                          <p:spTgt spid="877"/>
                                        </p:tgtEl>
                                        <p:attrNameLst>
                                          <p:attrName>ppt_x</p:attrName>
                                        </p:attrNameLst>
                                      </p:cBhvr>
                                      <p:tavLst>
                                        <p:tav tm="0">
                                          <p:val>
                                            <p:strVal val="#ppt_x"/>
                                          </p:val>
                                        </p:tav>
                                        <p:tav tm="100000">
                                          <p:val>
                                            <p:strVal val="#ppt_x"/>
                                          </p:val>
                                        </p:tav>
                                      </p:tavLst>
                                    </p:anim>
                                    <p:anim calcmode="lin" valueType="num">
                                      <p:cBhvr>
                                        <p:cTn id="94" dur="500" fill="hold"/>
                                        <p:tgtEl>
                                          <p:spTgt spid="877"/>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7" presetClass="entr" presetSubtype="0" fill="hold" grpId="0" nodeType="clickEffect">
                                  <p:stCondLst>
                                    <p:cond delay="0"/>
                                  </p:stCondLst>
                                  <p:childTnLst>
                                    <p:set>
                                      <p:cBhvr>
                                        <p:cTn id="98" dur="1" fill="hold">
                                          <p:stCondLst>
                                            <p:cond delay="0"/>
                                          </p:stCondLst>
                                        </p:cTn>
                                        <p:tgtEl>
                                          <p:spTgt spid="878"/>
                                        </p:tgtEl>
                                        <p:attrNameLst>
                                          <p:attrName>style.visibility</p:attrName>
                                        </p:attrNameLst>
                                      </p:cBhvr>
                                      <p:to>
                                        <p:strVal val="visible"/>
                                      </p:to>
                                    </p:set>
                                    <p:animEffect transition="in" filter="fade">
                                      <p:cBhvr>
                                        <p:cTn id="99" dur="500"/>
                                        <p:tgtEl>
                                          <p:spTgt spid="878"/>
                                        </p:tgtEl>
                                      </p:cBhvr>
                                    </p:animEffect>
                                    <p:anim calcmode="lin" valueType="num">
                                      <p:cBhvr>
                                        <p:cTn id="100" dur="500" fill="hold"/>
                                        <p:tgtEl>
                                          <p:spTgt spid="878"/>
                                        </p:tgtEl>
                                        <p:attrNameLst>
                                          <p:attrName>ppt_x</p:attrName>
                                        </p:attrNameLst>
                                      </p:cBhvr>
                                      <p:tavLst>
                                        <p:tav tm="0">
                                          <p:val>
                                            <p:strVal val="#ppt_x"/>
                                          </p:val>
                                        </p:tav>
                                        <p:tav tm="100000">
                                          <p:val>
                                            <p:strVal val="#ppt_x"/>
                                          </p:val>
                                        </p:tav>
                                      </p:tavLst>
                                    </p:anim>
                                    <p:anim calcmode="lin" valueType="num">
                                      <p:cBhvr>
                                        <p:cTn id="101" dur="500" fill="hold"/>
                                        <p:tgtEl>
                                          <p:spTgt spid="878"/>
                                        </p:tgtEl>
                                        <p:attrNameLst>
                                          <p:attrName>ppt_y</p:attrName>
                                        </p:attrNameLst>
                                      </p:cBhvr>
                                      <p:tavLst>
                                        <p:tav tm="0">
                                          <p:val>
                                            <p:strVal val="#ppt_y-.1"/>
                                          </p:val>
                                        </p:tav>
                                        <p:tav tm="100000">
                                          <p:val>
                                            <p:strVal val="#ppt_y"/>
                                          </p:val>
                                        </p:tav>
                                      </p:tavLst>
                                    </p:anim>
                                  </p:childTnLst>
                                </p:cTn>
                              </p:par>
                              <p:par>
                                <p:cTn id="102" presetID="47" presetClass="entr" presetSubtype="0" fill="hold" grpId="0" nodeType="withEffect">
                                  <p:stCondLst>
                                    <p:cond delay="0"/>
                                  </p:stCondLst>
                                  <p:childTnLst>
                                    <p:set>
                                      <p:cBhvr>
                                        <p:cTn id="103" dur="1" fill="hold">
                                          <p:stCondLst>
                                            <p:cond delay="0"/>
                                          </p:stCondLst>
                                        </p:cTn>
                                        <p:tgtEl>
                                          <p:spTgt spid="879"/>
                                        </p:tgtEl>
                                        <p:attrNameLst>
                                          <p:attrName>style.visibility</p:attrName>
                                        </p:attrNameLst>
                                      </p:cBhvr>
                                      <p:to>
                                        <p:strVal val="visible"/>
                                      </p:to>
                                    </p:set>
                                    <p:animEffect transition="in" filter="fade">
                                      <p:cBhvr>
                                        <p:cTn id="104" dur="500"/>
                                        <p:tgtEl>
                                          <p:spTgt spid="879"/>
                                        </p:tgtEl>
                                      </p:cBhvr>
                                    </p:animEffect>
                                    <p:anim calcmode="lin" valueType="num">
                                      <p:cBhvr>
                                        <p:cTn id="105" dur="500" fill="hold"/>
                                        <p:tgtEl>
                                          <p:spTgt spid="879"/>
                                        </p:tgtEl>
                                        <p:attrNameLst>
                                          <p:attrName>ppt_x</p:attrName>
                                        </p:attrNameLst>
                                      </p:cBhvr>
                                      <p:tavLst>
                                        <p:tav tm="0">
                                          <p:val>
                                            <p:strVal val="#ppt_x"/>
                                          </p:val>
                                        </p:tav>
                                        <p:tav tm="100000">
                                          <p:val>
                                            <p:strVal val="#ppt_x"/>
                                          </p:val>
                                        </p:tav>
                                      </p:tavLst>
                                    </p:anim>
                                    <p:anim calcmode="lin" valueType="num">
                                      <p:cBhvr>
                                        <p:cTn id="106" dur="500" fill="hold"/>
                                        <p:tgtEl>
                                          <p:spTgt spid="8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 grpId="0" animBg="1"/>
      <p:bldP spid="626" grpId="0" animBg="1"/>
      <p:bldP spid="634" grpId="0" animBg="1"/>
      <p:bldP spid="636" grpId="0" animBg="1"/>
      <p:bldP spid="637" grpId="0" animBg="1"/>
      <p:bldP spid="874" grpId="0" animBg="1"/>
      <p:bldP spid="875" grpId="0" animBg="1"/>
      <p:bldP spid="876" grpId="0" animBg="1"/>
      <p:bldP spid="877" grpId="0" animBg="1"/>
      <p:bldP spid="878" grpId="0" animBg="1"/>
      <p:bldP spid="87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7|9.2"/>
</p:tagLst>
</file>

<file path=ppt/tags/tag2.xml><?xml version="1.0" encoding="utf-8"?>
<p:tagLst xmlns:a="http://schemas.openxmlformats.org/drawingml/2006/main" xmlns:r="http://schemas.openxmlformats.org/officeDocument/2006/relationships" xmlns:p="http://schemas.openxmlformats.org/presentationml/2006/main">
  <p:tag name="TIMING" val="|4.7|9.2"/>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Soft Edge OeRC Template</Template>
  <TotalTime>3183</TotalTime>
  <Words>1131</Words>
  <Application>Microsoft Office PowerPoint</Application>
  <PresentationFormat>On-screen Show (4:3)</PresentationFormat>
  <Paragraphs>159</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 Presentation</vt:lpstr>
      <vt:lpstr>Cloud Computing Framework Design for Cancer Imaging Research </vt:lpstr>
      <vt:lpstr>Outline</vt:lpstr>
      <vt:lpstr>Colorectal and liver cancer in UK</vt:lpstr>
      <vt:lpstr>At Oxford</vt:lpstr>
      <vt:lpstr>Cancer and Cardiac Imaging</vt:lpstr>
      <vt:lpstr>Lowering the Barriers to Cancer Imaging</vt:lpstr>
      <vt:lpstr>Lowering the Barriers to Cancer Imaging</vt:lpstr>
      <vt:lpstr>Cloud Computing Framework</vt:lpstr>
      <vt:lpstr>Cancer Imaging Cloud Computing Framework</vt:lpstr>
      <vt:lpstr>Microsoft Tools</vt:lpstr>
      <vt:lpstr>Challenges</vt:lpstr>
      <vt:lpstr>Challenges</vt:lpstr>
      <vt:lpstr>Future work</vt:lpstr>
      <vt:lpstr>Conclusions</vt:lpstr>
      <vt:lpstr>Acknowledgements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susana garcia</dc:creator>
  <cp:lastModifiedBy>Becki Culbert (Swift Group)</cp:lastModifiedBy>
  <cp:revision>374</cp:revision>
  <dcterms:created xsi:type="dcterms:W3CDTF">2008-01-11T13:48:28Z</dcterms:created>
  <dcterms:modified xsi:type="dcterms:W3CDTF">2008-12-09T17:22:33Z</dcterms:modified>
</cp:coreProperties>
</file>