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57" r:id="rId3"/>
    <p:sldId id="287" r:id="rId4"/>
    <p:sldId id="300" r:id="rId5"/>
    <p:sldId id="279" r:id="rId6"/>
    <p:sldId id="280" r:id="rId7"/>
    <p:sldId id="304" r:id="rId8"/>
    <p:sldId id="301" r:id="rId9"/>
    <p:sldId id="282" r:id="rId10"/>
    <p:sldId id="284" r:id="rId11"/>
    <p:sldId id="283" r:id="rId12"/>
    <p:sldId id="302" r:id="rId13"/>
    <p:sldId id="292" r:id="rId14"/>
    <p:sldId id="293" r:id="rId15"/>
    <p:sldId id="285" r:id="rId16"/>
    <p:sldId id="303" r:id="rId17"/>
    <p:sldId id="286" r:id="rId18"/>
    <p:sldId id="288" r:id="rId19"/>
    <p:sldId id="289" r:id="rId20"/>
    <p:sldId id="290" r:id="rId21"/>
    <p:sldId id="291" r:id="rId22"/>
    <p:sldId id="295" r:id="rId23"/>
    <p:sldId id="298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D6B"/>
    <a:srgbClr val="D17F7D"/>
    <a:srgbClr val="467AB8"/>
    <a:srgbClr val="737373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34" autoAdjust="0"/>
    <p:restoredTop sz="9466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2260F-DCB5-48B0-8B31-D2A5EE7AE1C0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7B0D2-374A-4F02-BEF7-1C0A6CC5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a flip of Soil Temperature. Show the effect of rain. Make</a:t>
            </a:r>
            <a:r>
              <a:rPr lang="en-US" baseline="0" dirty="0" smtClean="0"/>
              <a:t> the numbers bigger and bolder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Deployment</a:t>
            </a:r>
            <a:r>
              <a:rPr lang="en-US" baseline="0" dirty="0" smtClean="0"/>
              <a:t> : Computer Scientists. Scientists only want to know accuracy and location. CAPTURES all of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</a:t>
            </a:r>
            <a:r>
              <a:rPr lang="en-US" baseline="0" dirty="0" smtClean="0"/>
              <a:t> was the old. Evolution is the way forward.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the legend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Drill down a little more. Replace with download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</a:t>
            </a:r>
            <a:r>
              <a:rPr lang="en-US" baseline="0" dirty="0" smtClean="0"/>
              <a:t> Anchor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the series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</a:t>
            </a:r>
            <a:r>
              <a:rPr lang="en-US" baseline="0" dirty="0" smtClean="0"/>
              <a:t> detection of failure =&gt; high data yield.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a box and explain</a:t>
            </a:r>
            <a:r>
              <a:rPr lang="en-US" baseline="0" dirty="0" smtClean="0"/>
              <a:t> the contents. Leave out optimization stuff. Operate for long periods of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Graph to Excel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viewpoint Vs the scientists viewpoint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underyourfeet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4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839200" cy="551656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6200" y="6572000"/>
            <a:ext cx="25533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/>
              <a:t>Microsoft E-Science 2008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75233" y="6565075"/>
            <a:ext cx="236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http://www.lifeunderyourfeet.org/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138E-80DE-4CE7-BC6C-D1244A62284D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Data Storage Model</a:t>
            </a:r>
          </a:p>
          <a:p>
            <a:pPr>
              <a:buNone/>
            </a:pPr>
            <a:r>
              <a:rPr lang="en-US" sz="3600" dirty="0" smtClean="0"/>
              <a:t>for Environmental Monitoring</a:t>
            </a:r>
          </a:p>
          <a:p>
            <a:pPr>
              <a:buNone/>
            </a:pPr>
            <a:r>
              <a:rPr lang="en-US" sz="3600" dirty="0" smtClean="0"/>
              <a:t>Wireless Sensor Networks</a:t>
            </a:r>
          </a:p>
          <a:p>
            <a:pPr algn="r">
              <a:buNone/>
            </a:pPr>
            <a:endParaRPr lang="en-US" sz="3600" dirty="0" smtClean="0"/>
          </a:p>
          <a:p>
            <a:pPr algn="r">
              <a:buNone/>
            </a:pPr>
            <a:r>
              <a:rPr lang="en-US" sz="2200" b="1" dirty="0" err="1" smtClean="0"/>
              <a:t>Jayant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Gupchup</a:t>
            </a:r>
            <a:r>
              <a:rPr lang="en-US" sz="2200" baseline="30000" dirty="0" smtClean="0"/>
              <a:t>†</a:t>
            </a:r>
            <a:r>
              <a:rPr lang="en-US" sz="2200" dirty="0" smtClean="0"/>
              <a:t>, </a:t>
            </a:r>
            <a:r>
              <a:rPr lang="en-US" sz="2200" dirty="0" err="1" smtClean="0"/>
              <a:t>Răzvan</a:t>
            </a:r>
            <a:r>
              <a:rPr lang="en-US" sz="2200" dirty="0" smtClean="0"/>
              <a:t> </a:t>
            </a:r>
            <a:r>
              <a:rPr lang="en-US" sz="2200" dirty="0" err="1" smtClean="0"/>
              <a:t>Musăloiu</a:t>
            </a:r>
            <a:r>
              <a:rPr lang="en-US" sz="2200" dirty="0" smtClean="0"/>
              <a:t>-E</a:t>
            </a:r>
            <a:r>
              <a:rPr lang="en-US" sz="2200" baseline="30000" dirty="0" smtClean="0"/>
              <a:t>† </a:t>
            </a:r>
            <a:r>
              <a:rPr lang="en-US" sz="2200" dirty="0" smtClean="0"/>
              <a:t>, Marcus Chang </a:t>
            </a:r>
            <a:r>
              <a:rPr lang="en-US" sz="2200" baseline="30000" dirty="0" smtClean="0"/>
              <a:t>ζ</a:t>
            </a:r>
            <a:r>
              <a:rPr lang="en-US" sz="2200" dirty="0" smtClean="0"/>
              <a:t> , </a:t>
            </a:r>
          </a:p>
          <a:p>
            <a:pPr algn="r">
              <a:buNone/>
            </a:pPr>
            <a:r>
              <a:rPr lang="en-US" sz="2200" dirty="0" smtClean="0"/>
              <a:t>Alex </a:t>
            </a:r>
            <a:r>
              <a:rPr lang="en-US" sz="2200" dirty="0" err="1" smtClean="0"/>
              <a:t>Szalay</a:t>
            </a:r>
            <a:r>
              <a:rPr lang="en-US" sz="2200" baseline="30000" dirty="0" smtClean="0"/>
              <a:t>±</a:t>
            </a:r>
            <a:r>
              <a:rPr lang="en-US" sz="2200" dirty="0" smtClean="0"/>
              <a:t>, </a:t>
            </a:r>
            <a:r>
              <a:rPr lang="en-US" sz="2200" dirty="0" err="1" smtClean="0"/>
              <a:t>Katalin</a:t>
            </a:r>
            <a:r>
              <a:rPr lang="en-US" sz="2200" dirty="0" smtClean="0"/>
              <a:t> </a:t>
            </a:r>
            <a:r>
              <a:rPr lang="en-US" sz="2200" dirty="0" err="1" smtClean="0"/>
              <a:t>Szlavecz</a:t>
            </a:r>
            <a:r>
              <a:rPr lang="en-US" sz="2200" baseline="30000" dirty="0" smtClean="0"/>
              <a:t>* </a:t>
            </a:r>
            <a:r>
              <a:rPr lang="en-US" sz="2200" dirty="0" smtClean="0"/>
              <a:t>, Andreas </a:t>
            </a:r>
            <a:r>
              <a:rPr lang="en-US" sz="2200" dirty="0" err="1" smtClean="0"/>
              <a:t>Terzis</a:t>
            </a:r>
            <a:r>
              <a:rPr lang="en-US" sz="2200" baseline="30000" dirty="0" smtClean="0"/>
              <a:t>†</a:t>
            </a:r>
          </a:p>
          <a:p>
            <a:pPr algn="r">
              <a:buNone/>
            </a:pPr>
            <a:endParaRPr lang="en-US" baseline="30000" dirty="0" smtClean="0"/>
          </a:p>
          <a:p>
            <a:pPr algn="r">
              <a:buNone/>
            </a:pPr>
            <a:endParaRPr lang="en-US" baseline="30000" dirty="0" smtClean="0"/>
          </a:p>
          <a:p>
            <a:pPr algn="r">
              <a:buNone/>
            </a:pPr>
            <a:r>
              <a:rPr lang="en-US" sz="1400" dirty="0" smtClean="0"/>
              <a:t>Department of Computer Science, Johns Hopkins University</a:t>
            </a:r>
            <a:r>
              <a:rPr lang="en-US" sz="1400" baseline="30000" dirty="0" smtClean="0"/>
              <a:t>†</a:t>
            </a:r>
            <a:endParaRPr lang="en-US" sz="1400" dirty="0" smtClean="0"/>
          </a:p>
          <a:p>
            <a:pPr algn="r">
              <a:buNone/>
            </a:pPr>
            <a:r>
              <a:rPr lang="en-US" sz="1400" dirty="0" smtClean="0"/>
              <a:t>Department of Physics and Astronomy, Johns Hopkins University</a:t>
            </a:r>
            <a:r>
              <a:rPr lang="en-US" sz="1400" baseline="30000" dirty="0" smtClean="0"/>
              <a:t>±</a:t>
            </a:r>
            <a:endParaRPr lang="en-US" sz="1400" dirty="0" smtClean="0"/>
          </a:p>
          <a:p>
            <a:pPr algn="r">
              <a:buNone/>
            </a:pPr>
            <a:r>
              <a:rPr lang="en-US" sz="1400" dirty="0" smtClean="0"/>
              <a:t>Department of Earth and Planetary Sciences, Johns Hopkins University</a:t>
            </a:r>
            <a:r>
              <a:rPr lang="en-US" sz="1400" baseline="30000" dirty="0" smtClean="0"/>
              <a:t>*</a:t>
            </a:r>
            <a:endParaRPr lang="en-US" sz="1400" dirty="0" smtClean="0"/>
          </a:p>
          <a:p>
            <a:pPr algn="r">
              <a:buNone/>
            </a:pPr>
            <a:r>
              <a:rPr lang="en-US" sz="1400" dirty="0" smtClean="0"/>
              <a:t>Department of Computer Science, University of Copenhagen </a:t>
            </a:r>
            <a:r>
              <a:rPr lang="en-US" sz="1400" baseline="30000" dirty="0" smtClean="0"/>
              <a:t>ζ</a:t>
            </a:r>
            <a:endParaRPr lang="en-US" sz="1400" dirty="0" smtClean="0"/>
          </a:p>
          <a:p>
            <a:pPr algn="r">
              <a:buNone/>
            </a:pPr>
            <a:endParaRPr lang="en-US" dirty="0"/>
          </a:p>
        </p:txBody>
      </p:sp>
      <p:pic>
        <p:nvPicPr>
          <p:cNvPr id="4" name="Picture 3" descr="jhu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19050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Data-Yield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191000" cy="5211763"/>
          </a:xfrm>
        </p:spPr>
        <p:txBody>
          <a:bodyPr/>
          <a:lstStyle/>
          <a:p>
            <a:r>
              <a:rPr lang="en-US" dirty="0" smtClean="0"/>
              <a:t>Metadata is important</a:t>
            </a:r>
          </a:p>
          <a:p>
            <a:pPr lvl="1"/>
            <a:r>
              <a:rPr lang="en-US" dirty="0" smtClean="0"/>
              <a:t>It can unlock many mysteries!</a:t>
            </a:r>
          </a:p>
          <a:p>
            <a:pPr lvl="1"/>
            <a:r>
              <a:rPr lang="en-US" dirty="0" smtClean="0"/>
              <a:t>Save time, resources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Early Detection of Failure is crucial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Increase Data-Yield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53000" y="3524250"/>
            <a:ext cx="3733800" cy="2571750"/>
            <a:chOff x="5334000" y="3276600"/>
            <a:chExt cx="3733800" cy="2571750"/>
          </a:xfrm>
        </p:grpSpPr>
        <p:pic>
          <p:nvPicPr>
            <p:cNvPr id="9" name="Picture 8" descr="AntennaChewed-CloseU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3733800"/>
              <a:ext cx="2819400" cy="2114550"/>
            </a:xfrm>
            <a:prstGeom prst="rect">
              <a:avLst/>
            </a:prstGeom>
          </p:spPr>
        </p:pic>
        <p:pic>
          <p:nvPicPr>
            <p:cNvPr id="10" name="Picture 9" descr="squirre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5334000" y="3276600"/>
              <a:ext cx="1506205" cy="1593850"/>
            </a:xfrm>
            <a:prstGeom prst="rect">
              <a:avLst/>
            </a:prstGeom>
          </p:spPr>
        </p:pic>
      </p:grpSp>
      <p:pic>
        <p:nvPicPr>
          <p:cNvPr id="14" name="Picture 13" descr="box-hu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477260"/>
            <a:ext cx="4495800" cy="28473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343400" y="685800"/>
            <a:ext cx="4724400" cy="2680318"/>
            <a:chOff x="4343400" y="685800"/>
            <a:chExt cx="4724400" cy="2680318"/>
          </a:xfrm>
        </p:grpSpPr>
        <p:pic>
          <p:nvPicPr>
            <p:cNvPr id="13" name="Picture 12" descr="metadat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3400" y="685800"/>
              <a:ext cx="4724400" cy="2680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867400" y="990600"/>
              <a:ext cx="1752600" cy="304800"/>
            </a:xfrm>
            <a:prstGeom prst="rect">
              <a:avLst/>
            </a:prstGeom>
            <a:solidFill>
              <a:schemeClr val="accent1">
                <a:alpha val="1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3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Unified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6705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details/tasks are deployment specific</a:t>
            </a:r>
          </a:p>
          <a:p>
            <a:endParaRPr lang="en-US" dirty="0" smtClean="0"/>
          </a:p>
          <a:p>
            <a:r>
              <a:rPr lang="en-US" dirty="0" smtClean="0"/>
              <a:t>Some details/tasks are deployment independent</a:t>
            </a:r>
          </a:p>
          <a:p>
            <a:endParaRPr lang="en-US" dirty="0" smtClean="0"/>
          </a:p>
          <a:p>
            <a:r>
              <a:rPr lang="en-US" dirty="0" smtClean="0"/>
              <a:t>2-phase Loading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Phase I : Staging</a:t>
            </a:r>
          </a:p>
          <a:p>
            <a:pPr lvl="1"/>
            <a:r>
              <a:rPr lang="en-US" dirty="0" smtClean="0"/>
              <a:t>Meta Information</a:t>
            </a:r>
          </a:p>
          <a:p>
            <a:pPr lvl="1"/>
            <a:r>
              <a:rPr lang="en-US" dirty="0" smtClean="0"/>
              <a:t>Deployment Specific </a:t>
            </a:r>
          </a:p>
          <a:p>
            <a:pPr lvl="1"/>
            <a:r>
              <a:rPr lang="en-US" dirty="0" smtClean="0"/>
              <a:t>Computer Scientists care about deployments details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Phase II : Science</a:t>
            </a:r>
          </a:p>
          <a:p>
            <a:pPr lvl="1"/>
            <a:r>
              <a:rPr lang="en-US" dirty="0" smtClean="0"/>
              <a:t>Hardware Agnostic</a:t>
            </a:r>
          </a:p>
          <a:p>
            <a:pPr lvl="1"/>
            <a:r>
              <a:rPr lang="en-US" dirty="0" smtClean="0"/>
              <a:t>Deployment Agnostic</a:t>
            </a:r>
          </a:p>
          <a:p>
            <a:pPr lvl="1"/>
            <a:r>
              <a:rPr lang="en-US" dirty="0" smtClean="0"/>
              <a:t>Scientists interested in data (not deployments details)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4999"/>
            <a:ext cx="8763000" cy="2590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Current Deployments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Olin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8100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July 13, 2008 – n/a</a:t>
            </a:r>
          </a:p>
          <a:p>
            <a:endParaRPr lang="en-US" dirty="0" smtClean="0"/>
          </a:p>
          <a:p>
            <a:r>
              <a:rPr lang="fi-FI" dirty="0" smtClean="0"/>
              <a:t>Location: Olin Hall JHU Campus </a:t>
            </a:r>
            <a:r>
              <a:rPr lang="en-US" dirty="0" smtClean="0"/>
              <a:t>(Urban Forest)</a:t>
            </a:r>
          </a:p>
          <a:p>
            <a:endParaRPr lang="en-US" dirty="0" smtClean="0"/>
          </a:p>
          <a:p>
            <a:r>
              <a:rPr lang="en-US" dirty="0" smtClean="0"/>
              <a:t>Goal: Spatial &amp; temporal variation of urban soil ecosystems</a:t>
            </a:r>
          </a:p>
          <a:p>
            <a:endParaRPr lang="en-US" dirty="0" smtClean="0"/>
          </a:p>
          <a:p>
            <a:r>
              <a:rPr lang="en-US" dirty="0" smtClean="0"/>
              <a:t>19 Boxes</a:t>
            </a:r>
          </a:p>
          <a:p>
            <a:pPr lvl="1"/>
            <a:r>
              <a:rPr lang="en-US" sz="1200" dirty="0" smtClean="0"/>
              <a:t>Soil Temperature</a:t>
            </a:r>
          </a:p>
          <a:p>
            <a:pPr lvl="1"/>
            <a:r>
              <a:rPr lang="en-US" sz="1200" dirty="0" smtClean="0"/>
              <a:t>Soil Moisture</a:t>
            </a:r>
          </a:p>
          <a:p>
            <a:pPr lvl="1"/>
            <a:r>
              <a:rPr lang="en-US" sz="1200" dirty="0" smtClean="0"/>
              <a:t>Box Temp</a:t>
            </a:r>
          </a:p>
          <a:p>
            <a:pPr lvl="1"/>
            <a:r>
              <a:rPr lang="en-US" sz="1200" dirty="0" smtClean="0"/>
              <a:t>Box Humidity</a:t>
            </a:r>
          </a:p>
          <a:p>
            <a:pPr lvl="1"/>
            <a:r>
              <a:rPr lang="en-US" sz="1200" dirty="0" smtClean="0"/>
              <a:t>Light</a:t>
            </a:r>
          </a:p>
          <a:p>
            <a:pPr lvl="1"/>
            <a:endParaRPr lang="en-US" sz="1200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 hardware Replacement Dynamics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4343400" y="914399"/>
            <a:ext cx="4724399" cy="5581651"/>
            <a:chOff x="4343400" y="914399"/>
            <a:chExt cx="4724399" cy="558165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00" y="914399"/>
              <a:ext cx="4724399" cy="4246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olinlegen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400" y="5181600"/>
              <a:ext cx="1914525" cy="13144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58274" y="5399782"/>
              <a:ext cx="97289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Boxes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Known </a:t>
              </a:r>
            </a:p>
            <a:p>
              <a:r>
                <a:rPr lang="en-US" sz="1600" dirty="0" smtClean="0"/>
                <a:t>Locations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Cub Hill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6482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July 29, 2008 – n/a</a:t>
            </a:r>
          </a:p>
          <a:p>
            <a:endParaRPr lang="en-US" dirty="0" smtClean="0"/>
          </a:p>
          <a:p>
            <a:r>
              <a:rPr lang="fi-FI" dirty="0" smtClean="0"/>
              <a:t>Location: </a:t>
            </a:r>
            <a:r>
              <a:rPr lang="en-US" dirty="0" smtClean="0"/>
              <a:t>Towson, MD</a:t>
            </a:r>
          </a:p>
          <a:p>
            <a:pPr lvl="1"/>
            <a:r>
              <a:rPr lang="en-US" dirty="0" smtClean="0"/>
              <a:t>Co-located near a CO</a:t>
            </a:r>
            <a:r>
              <a:rPr lang="en-US" baseline="-25000" dirty="0" smtClean="0"/>
              <a:t>2</a:t>
            </a:r>
            <a:r>
              <a:rPr lang="en-US" dirty="0" smtClean="0"/>
              <a:t> Flux tower</a:t>
            </a:r>
          </a:p>
          <a:p>
            <a:endParaRPr lang="en-US" dirty="0" smtClean="0"/>
          </a:p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Exchange of ambient CO</a:t>
            </a:r>
            <a:r>
              <a:rPr lang="en-US" baseline="-25000" dirty="0" smtClean="0"/>
              <a:t>2 </a:t>
            </a:r>
            <a:r>
              <a:rPr lang="en-US" dirty="0" smtClean="0"/>
              <a:t>, soil CO</a:t>
            </a:r>
            <a:r>
              <a:rPr lang="en-US" baseline="-25000" dirty="0" smtClean="0"/>
              <a:t>2 </a:t>
            </a:r>
          </a:p>
          <a:p>
            <a:pPr lvl="1"/>
            <a:r>
              <a:rPr lang="en-US" dirty="0" smtClean="0"/>
              <a:t>Effect on Soil ecosystems</a:t>
            </a:r>
          </a:p>
          <a:p>
            <a:endParaRPr lang="en-US" dirty="0" smtClean="0"/>
          </a:p>
          <a:p>
            <a:r>
              <a:rPr lang="en-US" dirty="0" smtClean="0"/>
              <a:t>31 Boxes</a:t>
            </a:r>
          </a:p>
          <a:p>
            <a:pPr lvl="1"/>
            <a:r>
              <a:rPr lang="en-US" dirty="0" smtClean="0"/>
              <a:t>Soil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sz="1200" dirty="0" smtClean="0"/>
              <a:t>Soil Temperature</a:t>
            </a:r>
          </a:p>
          <a:p>
            <a:pPr lvl="1"/>
            <a:r>
              <a:rPr lang="en-US" sz="1200" dirty="0" smtClean="0"/>
              <a:t>Soil Moisture</a:t>
            </a:r>
          </a:p>
          <a:p>
            <a:pPr lvl="1"/>
            <a:r>
              <a:rPr lang="en-US" sz="1200" dirty="0" smtClean="0"/>
              <a:t>Box Temp</a:t>
            </a:r>
          </a:p>
          <a:p>
            <a:pPr lvl="1"/>
            <a:r>
              <a:rPr lang="en-US" sz="1200" dirty="0" smtClean="0"/>
              <a:t>Box Humidity</a:t>
            </a:r>
          </a:p>
          <a:p>
            <a:pPr lvl="1"/>
            <a:r>
              <a:rPr lang="en-US" sz="1200" dirty="0" smtClean="0"/>
              <a:t>Light</a:t>
            </a:r>
          </a:p>
          <a:p>
            <a:pPr lvl="1"/>
            <a:endParaRPr lang="en-US" sz="1200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New Sensor Type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4898"/>
            <a:ext cx="4648200" cy="235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LocationM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914400"/>
            <a:ext cx="4571999" cy="2580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4" name="Picture 3" descr="tes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381000" y="1295400"/>
            <a:ext cx="4804550" cy="5029200"/>
            <a:chOff x="381000" y="1295400"/>
            <a:chExt cx="4804550" cy="5029200"/>
          </a:xfrm>
        </p:grpSpPr>
        <p:sp>
          <p:nvSpPr>
            <p:cNvPr id="8" name="Rectangle 7"/>
            <p:cNvSpPr/>
            <p:nvPr/>
          </p:nvSpPr>
          <p:spPr>
            <a:xfrm>
              <a:off x="381000" y="1295400"/>
              <a:ext cx="4800600" cy="502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4375" y="5602069"/>
              <a:ext cx="1951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Every 6 hours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Journal of actions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1600" y="1371600"/>
            <a:ext cx="1676400" cy="4267200"/>
            <a:chOff x="5181600" y="1371600"/>
            <a:chExt cx="1676400" cy="4267200"/>
          </a:xfrm>
        </p:grpSpPr>
        <p:sp>
          <p:nvSpPr>
            <p:cNvPr id="12" name="Rectangle 11"/>
            <p:cNvSpPr/>
            <p:nvPr/>
          </p:nvSpPr>
          <p:spPr>
            <a:xfrm>
              <a:off x="5257800" y="1371600"/>
              <a:ext cx="16002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1600" y="4724400"/>
              <a:ext cx="16002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10200" y="2245312"/>
            <a:ext cx="3626946" cy="2924620"/>
            <a:chOff x="5410200" y="2245312"/>
            <a:chExt cx="3626946" cy="2924620"/>
          </a:xfrm>
        </p:grpSpPr>
        <p:sp>
          <p:nvSpPr>
            <p:cNvPr id="11" name="Rectangle 10"/>
            <p:cNvSpPr/>
            <p:nvPr/>
          </p:nvSpPr>
          <p:spPr>
            <a:xfrm>
              <a:off x="5410200" y="2245312"/>
              <a:ext cx="3581400" cy="2514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15200" y="4800600"/>
              <a:ext cx="1721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 phase Loading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4999"/>
            <a:ext cx="8763000" cy="2590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2 phase Loading</a:t>
            </a:r>
          </a:p>
          <a:p>
            <a:pPr algn="ctr">
              <a:buNone/>
            </a:pPr>
            <a:r>
              <a:rPr lang="en-US" sz="3600" dirty="0" smtClean="0"/>
              <a:t>&amp;</a:t>
            </a:r>
          </a:p>
          <a:p>
            <a:pPr algn="ctr">
              <a:buNone/>
            </a:pPr>
            <a:r>
              <a:rPr lang="en-US" sz="3600" dirty="0" smtClean="0"/>
              <a:t>Health Monitoring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DB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Downloads ingested in stage DB</a:t>
            </a:r>
          </a:p>
          <a:p>
            <a:pPr lvl="1"/>
            <a:r>
              <a:rPr lang="en-US" dirty="0" smtClean="0"/>
              <a:t>Raw Data in the form of packets</a:t>
            </a:r>
          </a:p>
          <a:p>
            <a:pPr lvl="1"/>
            <a:r>
              <a:rPr lang="en-US" dirty="0" smtClean="0"/>
              <a:t>Journal of Actions taken by the mote.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Each download acts as a “version number”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Origins of the data can be traced using the version number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Routines to undo corrupted downloads using version number</a:t>
            </a:r>
          </a:p>
          <a:p>
            <a:pPr lvl="1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Stage DB contains tracking information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When was hardware replaced?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hardware is at what locations?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the health level of the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DB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800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Journal</a:t>
            </a:r>
          </a:p>
          <a:p>
            <a:pPr lvl="1"/>
            <a:r>
              <a:rPr lang="en-US" dirty="0" smtClean="0"/>
              <a:t># of packet retransmissions</a:t>
            </a:r>
          </a:p>
          <a:p>
            <a:pPr lvl="1"/>
            <a:r>
              <a:rPr lang="en-US" dirty="0" smtClean="0"/>
              <a:t>radio-on time</a:t>
            </a:r>
          </a:p>
          <a:p>
            <a:pPr lvl="1"/>
            <a:r>
              <a:rPr lang="en-US" dirty="0" smtClean="0"/>
              <a:t>Last known contact time                    of each mote</a:t>
            </a:r>
          </a:p>
          <a:p>
            <a:pPr lvl="1"/>
            <a:r>
              <a:rPr lang="en-US" dirty="0" smtClean="0"/>
              <a:t>Download Paths</a:t>
            </a:r>
          </a:p>
          <a:p>
            <a:pPr lvl="1"/>
            <a:r>
              <a:rPr lang="en-US" dirty="0" smtClean="0"/>
              <a:t># of reboots</a:t>
            </a:r>
          </a:p>
          <a:p>
            <a:pPr lvl="1"/>
            <a:r>
              <a:rPr lang="en-US" dirty="0" smtClean="0"/>
              <a:t># of beacons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Timestamp Reconstruction ….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5" descr="conta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6934200" cy="4215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DB III </a:t>
            </a:r>
            <a:r>
              <a:rPr lang="en-US" sz="2900" dirty="0" smtClean="0"/>
              <a:t>(Timestamp Reconstruction)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114800" cy="54864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Clock-Synchronization is expensive</a:t>
            </a:r>
          </a:p>
          <a:p>
            <a:pPr lvl="1"/>
            <a:r>
              <a:rPr lang="en-US" sz="1800" dirty="0" smtClean="0"/>
              <a:t>Each mote runs a logical clock</a:t>
            </a:r>
          </a:p>
          <a:p>
            <a:endParaRPr lang="en-US" sz="2200" dirty="0" smtClean="0"/>
          </a:p>
          <a:p>
            <a:r>
              <a:rPr lang="en-US" sz="2200" dirty="0" smtClean="0"/>
              <a:t>Measurements are marked using local timestamps (LTS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sz="2200" dirty="0" smtClean="0"/>
              <a:t>GTS = </a:t>
            </a:r>
            <a:r>
              <a:rPr lang="el-GR" sz="2200" dirty="0" smtClean="0"/>
              <a:t>α</a:t>
            </a:r>
            <a:r>
              <a:rPr lang="en-US" sz="2200" dirty="0" smtClean="0"/>
              <a:t> * LTS + </a:t>
            </a:r>
            <a:r>
              <a:rPr lang="el-GR" sz="2200" dirty="0" smtClean="0"/>
              <a:t>β</a:t>
            </a:r>
            <a:endParaRPr lang="en-US" sz="2200" dirty="0" smtClean="0"/>
          </a:p>
          <a:p>
            <a:pPr lvl="1"/>
            <a:r>
              <a:rPr lang="en-US" sz="1800" dirty="0" smtClean="0"/>
              <a:t>GTS is the global timestamp (</a:t>
            </a:r>
            <a:r>
              <a:rPr lang="en-US" sz="1800" dirty="0" err="1" smtClean="0"/>
              <a:t>unixts</a:t>
            </a:r>
            <a:r>
              <a:rPr lang="en-US" sz="1800" dirty="0" smtClean="0"/>
              <a:t>)</a:t>
            </a:r>
          </a:p>
          <a:p>
            <a:pPr lvl="1"/>
            <a:r>
              <a:rPr lang="el-GR" sz="1800" dirty="0" smtClean="0"/>
              <a:t>α</a:t>
            </a:r>
            <a:r>
              <a:rPr lang="en-US" sz="1800" dirty="0" smtClean="0"/>
              <a:t> is the clock skew</a:t>
            </a:r>
          </a:p>
          <a:p>
            <a:pPr lvl="1"/>
            <a:r>
              <a:rPr lang="el-GR" sz="1800" dirty="0" smtClean="0"/>
              <a:t>β</a:t>
            </a:r>
            <a:r>
              <a:rPr lang="en-US" sz="1800" dirty="0" smtClean="0"/>
              <a:t> is the start time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Periodically collect   (LTS,GTS) pairs. “Anchor Points”</a:t>
            </a:r>
          </a:p>
          <a:p>
            <a:endParaRPr lang="en-US" dirty="0" smtClean="0"/>
          </a:p>
          <a:p>
            <a:r>
              <a:rPr lang="en-US" sz="2000" dirty="0" smtClean="0"/>
              <a:t>Fit (</a:t>
            </a:r>
            <a:r>
              <a:rPr lang="el-GR" sz="2000" dirty="0" smtClean="0"/>
              <a:t>α</a:t>
            </a:r>
            <a:r>
              <a:rPr lang="en-US" sz="2000" dirty="0" smtClean="0"/>
              <a:t>, </a:t>
            </a:r>
            <a:r>
              <a:rPr lang="el-GR" sz="2000" dirty="0" smtClean="0"/>
              <a:t>β</a:t>
            </a:r>
            <a:r>
              <a:rPr lang="en-US" sz="2000" dirty="0" smtClean="0"/>
              <a:t>) 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205037"/>
            <a:ext cx="5201641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6477000" y="3352800"/>
            <a:ext cx="2057400" cy="609600"/>
            <a:chOff x="6477000" y="3505200"/>
            <a:chExt cx="2057400" cy="609600"/>
          </a:xfrm>
        </p:grpSpPr>
        <p:sp>
          <p:nvSpPr>
            <p:cNvPr id="6" name="Curved Left Arrow 5"/>
            <p:cNvSpPr/>
            <p:nvPr/>
          </p:nvSpPr>
          <p:spPr>
            <a:xfrm rot="7026651">
              <a:off x="6629400" y="3352800"/>
              <a:ext cx="381000" cy="685800"/>
            </a:xfrm>
            <a:prstGeom prst="curvedLef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39000" y="3581400"/>
              <a:ext cx="1295400" cy="5334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3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Slope (</a:t>
              </a:r>
              <a:r>
                <a:rPr lang="el-GR" dirty="0" smtClean="0">
                  <a:solidFill>
                    <a:schemeClr val="bg2">
                      <a:lumMod val="25000"/>
                    </a:schemeClr>
                  </a:solidFill>
                </a:rPr>
                <a:t>α 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):</a:t>
              </a:r>
            </a:p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Clock Skew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572000" y="3617496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β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29200" y="2679032"/>
            <a:ext cx="2971800" cy="1207168"/>
            <a:chOff x="5029200" y="2679032"/>
            <a:chExt cx="2971800" cy="1207168"/>
          </a:xfrm>
        </p:grpSpPr>
        <p:sp>
          <p:nvSpPr>
            <p:cNvPr id="13" name="Multiply 12"/>
            <p:cNvSpPr/>
            <p:nvPr/>
          </p:nvSpPr>
          <p:spPr>
            <a:xfrm>
              <a:off x="5029200" y="3505200"/>
              <a:ext cx="304800" cy="381000"/>
            </a:xfrm>
            <a:prstGeom prst="mathMultiply">
              <a:avLst/>
            </a:prstGeom>
            <a:solidFill>
              <a:schemeClr val="bg1">
                <a:lumMod val="65000"/>
                <a:alpha val="28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5638800" y="3288632"/>
              <a:ext cx="304800" cy="381000"/>
            </a:xfrm>
            <a:prstGeom prst="mathMultiply">
              <a:avLst/>
            </a:prstGeom>
            <a:solidFill>
              <a:schemeClr val="bg1">
                <a:lumMod val="65000"/>
                <a:alpha val="28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6934200" y="2907632"/>
              <a:ext cx="304800" cy="381000"/>
            </a:xfrm>
            <a:prstGeom prst="mathMultiply">
              <a:avLst/>
            </a:prstGeom>
            <a:solidFill>
              <a:schemeClr val="bg1">
                <a:lumMod val="65000"/>
                <a:alpha val="28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7696200" y="2679032"/>
              <a:ext cx="304800" cy="381000"/>
            </a:xfrm>
            <a:prstGeom prst="mathMultiply">
              <a:avLst/>
            </a:prstGeom>
            <a:solidFill>
              <a:schemeClr val="bg1">
                <a:lumMod val="65000"/>
                <a:alpha val="28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Life Under Your Feet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181600" cy="521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Understand spatial and temporal heterogeneity of soil ecosystems</a:t>
            </a:r>
          </a:p>
          <a:p>
            <a:endParaRPr lang="en-US" sz="2400" dirty="0" smtClean="0"/>
          </a:p>
          <a:p>
            <a:r>
              <a:rPr lang="en-US" sz="2400" dirty="0" smtClean="0"/>
              <a:t>Correlate ecological data with environmental variables (E.g. Soil Temperature)</a:t>
            </a:r>
          </a:p>
          <a:p>
            <a:endParaRPr lang="en-US" sz="2400" dirty="0" smtClean="0"/>
          </a:p>
          <a:p>
            <a:r>
              <a:rPr lang="en-US" sz="2400" dirty="0" smtClean="0"/>
              <a:t>Why Wireless Sensor Networks?</a:t>
            </a:r>
          </a:p>
          <a:p>
            <a:pPr lvl="1"/>
            <a:r>
              <a:rPr lang="en-US" sz="2000" dirty="0" smtClean="0"/>
              <a:t>Non Intrusive</a:t>
            </a:r>
          </a:p>
          <a:p>
            <a:pPr lvl="1"/>
            <a:r>
              <a:rPr lang="en-US" sz="2000" dirty="0" smtClean="0"/>
              <a:t>Continuous collection of data</a:t>
            </a:r>
          </a:p>
          <a:p>
            <a:pPr lvl="1"/>
            <a:r>
              <a:rPr lang="en-US" sz="2000" dirty="0" smtClean="0"/>
              <a:t>Data collection at varying scales</a:t>
            </a:r>
          </a:p>
          <a:p>
            <a:pPr lvl="1"/>
            <a:r>
              <a:rPr lang="en-US" sz="2000" dirty="0" smtClean="0"/>
              <a:t>Reduction in labor</a:t>
            </a:r>
          </a:p>
          <a:p>
            <a:pPr lvl="1"/>
            <a:r>
              <a:rPr lang="en-US" dirty="0" smtClean="0"/>
              <a:t>Built-in Intelligence</a:t>
            </a:r>
          </a:p>
        </p:txBody>
      </p:sp>
      <p:pic>
        <p:nvPicPr>
          <p:cNvPr id="1030" name="Picture 6" descr="\\.PSF\XPShared\Documents\work\eScience\img\Sensor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683000"/>
            <a:ext cx="1447800" cy="19304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4790" y="853190"/>
            <a:ext cx="29908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C:\Projects\Sensor\docs\Images.and.Plots\JugbayPoster\Three little Box T. Hatchlings_2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9205" y="3703820"/>
            <a:ext cx="254424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DB IV (Timestamp Reconstruction)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810000" cy="5211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Motes reboot</a:t>
            </a:r>
          </a:p>
          <a:p>
            <a:pPr lvl="1"/>
            <a:r>
              <a:rPr lang="en-US" dirty="0" smtClean="0"/>
              <a:t>Start new segments</a:t>
            </a:r>
          </a:p>
          <a:p>
            <a:pPr lvl="1"/>
            <a:r>
              <a:rPr lang="en-US" dirty="0" smtClean="0"/>
              <a:t>Fit no longer applicable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Detect “new segments”</a:t>
            </a:r>
          </a:p>
          <a:p>
            <a:endParaRPr lang="en-US" dirty="0" smtClean="0"/>
          </a:p>
          <a:p>
            <a:r>
              <a:rPr lang="en-US" dirty="0" smtClean="0"/>
              <a:t>Map “anchor points” to “segments”</a:t>
            </a:r>
          </a:p>
          <a:p>
            <a:endParaRPr lang="en-US" dirty="0" smtClean="0"/>
          </a:p>
          <a:p>
            <a:r>
              <a:rPr lang="en-US" dirty="0" smtClean="0"/>
              <a:t>Compute new fits for the new segment</a:t>
            </a:r>
          </a:p>
          <a:p>
            <a:endParaRPr lang="en-US" dirty="0" smtClean="0"/>
          </a:p>
          <a:p>
            <a:r>
              <a:rPr lang="en-US" dirty="0" smtClean="0"/>
              <a:t>When no anchor points available?</a:t>
            </a:r>
          </a:p>
          <a:p>
            <a:endParaRPr lang="en-US" dirty="0" smtClean="0"/>
          </a:p>
          <a:p>
            <a:r>
              <a:rPr lang="en-US" dirty="0" smtClean="0"/>
              <a:t>Sundial: </a:t>
            </a:r>
            <a:r>
              <a:rPr lang="en-US" sz="1200" dirty="0" smtClean="0"/>
              <a:t>using sunlight to reconstruct global timestamps,  to appear in proceedings of European wireless sensor networks (EWSN 2009)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00600" y="2853265"/>
            <a:ext cx="1828800" cy="651935"/>
            <a:chOff x="4572000" y="3048000"/>
            <a:chExt cx="1905000" cy="586742"/>
          </a:xfrm>
        </p:grpSpPr>
        <p:sp>
          <p:nvSpPr>
            <p:cNvPr id="11" name="Right Brace 10"/>
            <p:cNvSpPr/>
            <p:nvPr/>
          </p:nvSpPr>
          <p:spPr>
            <a:xfrm rot="5400000">
              <a:off x="5257800" y="2362200"/>
              <a:ext cx="457200" cy="1828800"/>
            </a:xfrm>
            <a:prstGeom prst="rightBrace">
              <a:avLst>
                <a:gd name="adj1" fmla="val 8333"/>
                <a:gd name="adj2" fmla="val 4473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8200" y="3253742"/>
              <a:ext cx="18288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Segment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sol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419" y="3733800"/>
            <a:ext cx="3489581" cy="2774433"/>
          </a:xfrm>
          <a:prstGeom prst="rect">
            <a:avLst/>
          </a:prstGeom>
        </p:spPr>
      </p:pic>
      <p:pic>
        <p:nvPicPr>
          <p:cNvPr id="10" name="Picture 9" descr="rebo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616496"/>
            <a:ext cx="5257800" cy="235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3962400" cy="5211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Calibration, Cleaned, Time-Series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Location centric</a:t>
            </a:r>
          </a:p>
          <a:p>
            <a:pPr lvl="1"/>
            <a:r>
              <a:rPr lang="en-US" dirty="0" smtClean="0"/>
              <a:t>Data Series references using (Location, Type)</a:t>
            </a:r>
          </a:p>
          <a:p>
            <a:pPr lvl="1"/>
            <a:r>
              <a:rPr lang="en-US" dirty="0" smtClean="0"/>
              <a:t>Hardware agnostic</a:t>
            </a:r>
          </a:p>
          <a:p>
            <a:pPr lvl="1"/>
            <a:r>
              <a:rPr lang="en-US" dirty="0" smtClean="0"/>
              <a:t>Deployment agnostic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Unified Science Database</a:t>
            </a:r>
          </a:p>
          <a:p>
            <a:pPr lvl="1"/>
            <a:r>
              <a:rPr lang="en-US" dirty="0" smtClean="0"/>
              <a:t>Correlate Heterogeneous data</a:t>
            </a:r>
          </a:p>
          <a:p>
            <a:pPr lvl="2"/>
            <a:r>
              <a:rPr lang="en-US" dirty="0" smtClean="0"/>
              <a:t>Multiple deployments</a:t>
            </a:r>
          </a:p>
          <a:p>
            <a:pPr lvl="2"/>
            <a:r>
              <a:rPr lang="en-US" dirty="0" smtClean="0"/>
              <a:t>Multiple Sensor Types	</a:t>
            </a:r>
          </a:p>
          <a:p>
            <a:pPr lvl="2"/>
            <a:r>
              <a:rPr lang="en-US" dirty="0" smtClean="0"/>
              <a:t>Multiple Scales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647700"/>
            <a:ext cx="50387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or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079" y="4038600"/>
            <a:ext cx="4856922" cy="2438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0" y="1295400"/>
            <a:ext cx="3156288" cy="1179731"/>
            <a:chOff x="4953000" y="1295400"/>
            <a:chExt cx="3156288" cy="1179731"/>
          </a:xfrm>
        </p:grpSpPr>
        <p:grpSp>
          <p:nvGrpSpPr>
            <p:cNvPr id="16" name="Group 15"/>
            <p:cNvGrpSpPr/>
            <p:nvPr/>
          </p:nvGrpSpPr>
          <p:grpSpPr>
            <a:xfrm>
              <a:off x="6629400" y="1295400"/>
              <a:ext cx="1479888" cy="1066800"/>
              <a:chOff x="5835312" y="1600200"/>
              <a:chExt cx="1479888" cy="1066800"/>
            </a:xfrm>
          </p:grpSpPr>
          <p:sp>
            <p:nvSpPr>
              <p:cNvPr id="17" name="Up Arrow 16"/>
              <p:cNvSpPr/>
              <p:nvPr/>
            </p:nvSpPr>
            <p:spPr>
              <a:xfrm>
                <a:off x="5835312" y="2286000"/>
                <a:ext cx="228600" cy="381000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  <a:alpha val="37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7086600" y="1600200"/>
                <a:ext cx="228600" cy="381000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  <a:alpha val="36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953000" y="1828800"/>
              <a:ext cx="15057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Box </a:t>
              </a:r>
            </a:p>
            <a:p>
              <a:r>
                <a:rPr lang="en-US" dirty="0" smtClean="0"/>
                <a:t>Replacements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943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End-to-End Sensor Data</a:t>
            </a:r>
          </a:p>
          <a:p>
            <a:pPr lvl="1"/>
            <a:r>
              <a:rPr lang="en-US" dirty="0" smtClean="0"/>
              <a:t>Deployment Specific  : Stage</a:t>
            </a:r>
          </a:p>
          <a:p>
            <a:pPr lvl="1"/>
            <a:r>
              <a:rPr lang="en-US" dirty="0" smtClean="0"/>
              <a:t>Deployment Independent : Science </a:t>
            </a:r>
          </a:p>
          <a:p>
            <a:endParaRPr lang="en-US" dirty="0" smtClean="0"/>
          </a:p>
          <a:p>
            <a:r>
              <a:rPr lang="en-US" dirty="0" smtClean="0"/>
              <a:t>Early detection of Failures</a:t>
            </a:r>
          </a:p>
          <a:p>
            <a:pPr lvl="1"/>
            <a:r>
              <a:rPr lang="en-US" dirty="0" smtClean="0"/>
              <a:t>19 Boxes Replaced</a:t>
            </a:r>
          </a:p>
          <a:p>
            <a:pPr lvl="2"/>
            <a:r>
              <a:rPr lang="en-US" dirty="0" smtClean="0"/>
              <a:t>7 Due to High Moisture</a:t>
            </a:r>
          </a:p>
          <a:p>
            <a:pPr lvl="2"/>
            <a:r>
              <a:rPr lang="en-US" dirty="0" smtClean="0"/>
              <a:t>12 Due to Radio Failure &amp; Misc.</a:t>
            </a:r>
          </a:p>
          <a:p>
            <a:pPr lvl="1"/>
            <a:r>
              <a:rPr lang="en-US" dirty="0" smtClean="0"/>
              <a:t>16 Sensors Replaced</a:t>
            </a:r>
          </a:p>
          <a:p>
            <a:pPr lvl="1"/>
            <a:r>
              <a:rPr lang="en-US" dirty="0" smtClean="0"/>
              <a:t>Detected Lethal code bugs (Sensor code)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Failure detection implies</a:t>
            </a:r>
          </a:p>
          <a:p>
            <a:pPr lvl="1"/>
            <a:r>
              <a:rPr lang="en-US" dirty="0" smtClean="0"/>
              <a:t>Data continuity</a:t>
            </a:r>
          </a:p>
          <a:p>
            <a:pPr lvl="1"/>
            <a:r>
              <a:rPr lang="en-US" dirty="0" smtClean="0"/>
              <a:t>Data Yield (fraction of usable data) is high </a:t>
            </a:r>
          </a:p>
          <a:p>
            <a:endParaRPr lang="en-US" dirty="0" smtClean="0"/>
          </a:p>
          <a:p>
            <a:r>
              <a:rPr lang="en-US" dirty="0" smtClean="0"/>
              <a:t>Scientists are happy 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4" name="Picture 3" descr="EinsteinandAbbaE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374" y="990600"/>
            <a:ext cx="2221026" cy="205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Visualize Data using </a:t>
            </a:r>
            <a:r>
              <a:rPr lang="en-US" dirty="0" err="1" smtClean="0"/>
              <a:t>SenseWeb</a:t>
            </a:r>
            <a:endParaRPr lang="en-US" dirty="0"/>
          </a:p>
        </p:txBody>
      </p:sp>
      <p:pic>
        <p:nvPicPr>
          <p:cNvPr id="7" name="Picture 6" descr="heat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001000" cy="54490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2057400"/>
            <a:ext cx="5181600" cy="2057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Senseweb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http://atom.research.microsoft.com/sensewebv3/sensormap/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  <a:p>
            <a:endParaRPr lang="en-US" sz="2600" dirty="0" smtClean="0"/>
          </a:p>
          <a:p>
            <a:r>
              <a:rPr lang="en-US" sz="2600" dirty="0" smtClean="0">
                <a:solidFill>
                  <a:schemeClr val="tx1"/>
                </a:solidFill>
              </a:rPr>
              <a:t>Search “Mount Calvert”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Under Your Feet Team</a:t>
            </a:r>
            <a:endParaRPr lang="en-US" dirty="0"/>
          </a:p>
        </p:txBody>
      </p:sp>
      <p:pic>
        <p:nvPicPr>
          <p:cNvPr id="4" name="Content Placeholder 3" descr="group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838200"/>
            <a:ext cx="5268332" cy="3495990"/>
          </a:xfrm>
        </p:spPr>
      </p:pic>
      <p:sp>
        <p:nvSpPr>
          <p:cNvPr id="5" name="TextBox 4"/>
          <p:cNvSpPr txBox="1"/>
          <p:nvPr/>
        </p:nvSpPr>
        <p:spPr>
          <a:xfrm>
            <a:off x="4800600" y="4495800"/>
            <a:ext cx="4147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Acknowledgements: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Liqian</a:t>
            </a:r>
            <a:r>
              <a:rPr lang="en-US" dirty="0" smtClean="0"/>
              <a:t> </a:t>
            </a:r>
            <a:r>
              <a:rPr lang="en-US" dirty="0" err="1" smtClean="0"/>
              <a:t>Luo</a:t>
            </a:r>
            <a:r>
              <a:rPr lang="en-US" dirty="0" smtClean="0"/>
              <a:t> (Microsoft Research)</a:t>
            </a:r>
          </a:p>
          <a:p>
            <a:pPr>
              <a:buFontTx/>
              <a:buChar char="-"/>
            </a:pPr>
            <a:r>
              <a:rPr lang="en-US" dirty="0" smtClean="0"/>
              <a:t>Chris </a:t>
            </a:r>
            <a:r>
              <a:rPr lang="en-US" dirty="0" err="1" smtClean="0"/>
              <a:t>Swarth</a:t>
            </a:r>
            <a:r>
              <a:rPr lang="en-US" dirty="0" smtClean="0"/>
              <a:t> (Jug bay Wetland Sanctuary)</a:t>
            </a:r>
          </a:p>
          <a:p>
            <a:pPr>
              <a:buFontTx/>
              <a:buChar char="-"/>
            </a:pPr>
            <a:r>
              <a:rPr lang="en-US" dirty="0" smtClean="0"/>
              <a:t>Maryland Dept. of Forest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Typical Sensor Network</a:t>
            </a:r>
            <a:endParaRPr lang="en-US" dirty="0"/>
          </a:p>
        </p:txBody>
      </p:sp>
      <p:grpSp>
        <p:nvGrpSpPr>
          <p:cNvPr id="3" name="Group 45"/>
          <p:cNvGrpSpPr/>
          <p:nvPr/>
        </p:nvGrpSpPr>
        <p:grpSpPr>
          <a:xfrm>
            <a:off x="76200" y="3425646"/>
            <a:ext cx="4953000" cy="2517954"/>
            <a:chOff x="457200" y="3273246"/>
            <a:chExt cx="4953000" cy="2517954"/>
          </a:xfrm>
        </p:grpSpPr>
        <p:grpSp>
          <p:nvGrpSpPr>
            <p:cNvPr id="11" name="Group 34"/>
            <p:cNvGrpSpPr/>
            <p:nvPr/>
          </p:nvGrpSpPr>
          <p:grpSpPr>
            <a:xfrm>
              <a:off x="1447800" y="3352800"/>
              <a:ext cx="889000" cy="973074"/>
              <a:chOff x="1447800" y="3352800"/>
              <a:chExt cx="889000" cy="973074"/>
            </a:xfrm>
          </p:grpSpPr>
          <p:pic>
            <p:nvPicPr>
              <p:cNvPr id="9" name="Picture 8" descr="LuyfBox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47800" y="37338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20" name="Picture 19" descr="index_wireles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8800" y="3352800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12" name="Group 31"/>
            <p:cNvGrpSpPr/>
            <p:nvPr/>
          </p:nvGrpSpPr>
          <p:grpSpPr>
            <a:xfrm>
              <a:off x="457200" y="4800600"/>
              <a:ext cx="889000" cy="990600"/>
              <a:chOff x="457200" y="4800600"/>
              <a:chExt cx="889000" cy="990600"/>
            </a:xfrm>
          </p:grpSpPr>
          <p:pic>
            <p:nvPicPr>
              <p:cNvPr id="6" name="Picture 5" descr="LuyfBox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7200" y="5199126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21" name="Picture 20" descr="index_wireles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4800600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13" name="Group 32"/>
            <p:cNvGrpSpPr/>
            <p:nvPr/>
          </p:nvGrpSpPr>
          <p:grpSpPr>
            <a:xfrm>
              <a:off x="1905000" y="4800600"/>
              <a:ext cx="889000" cy="973074"/>
              <a:chOff x="1905000" y="4800600"/>
              <a:chExt cx="889000" cy="973074"/>
            </a:xfrm>
          </p:grpSpPr>
          <p:pic>
            <p:nvPicPr>
              <p:cNvPr id="7" name="Picture 6" descr="LuyfBox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05000" y="51816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23" name="Picture 22" descr="index_wireles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9800" y="4800600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14" name="Group 35"/>
            <p:cNvGrpSpPr/>
            <p:nvPr/>
          </p:nvGrpSpPr>
          <p:grpSpPr>
            <a:xfrm>
              <a:off x="3352800" y="3273246"/>
              <a:ext cx="889000" cy="976428"/>
              <a:chOff x="3352800" y="3273246"/>
              <a:chExt cx="889000" cy="976428"/>
            </a:xfrm>
          </p:grpSpPr>
          <p:pic>
            <p:nvPicPr>
              <p:cNvPr id="10" name="Picture 9" descr="LuyfBox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352800" y="36576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24" name="Picture 23" descr="index_wireles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3800" y="3273246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15" name="Group 33"/>
            <p:cNvGrpSpPr/>
            <p:nvPr/>
          </p:nvGrpSpPr>
          <p:grpSpPr>
            <a:xfrm>
              <a:off x="4521200" y="4876800"/>
              <a:ext cx="889000" cy="896874"/>
              <a:chOff x="4521200" y="4876800"/>
              <a:chExt cx="889000" cy="896874"/>
            </a:xfrm>
          </p:grpSpPr>
          <p:pic>
            <p:nvPicPr>
              <p:cNvPr id="8" name="Picture 7" descr="LuyfBox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21200" y="51816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25" name="Picture 24" descr="index_wireles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2558" y="4876800"/>
                <a:ext cx="495300" cy="371475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3200400" y="4953000"/>
              <a:ext cx="10647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/>
                <a:t>…….</a:t>
              </a:r>
              <a:endParaRPr lang="en-US" sz="4200" dirty="0"/>
            </a:p>
          </p:txBody>
        </p:sp>
      </p:grpSp>
      <p:grpSp>
        <p:nvGrpSpPr>
          <p:cNvPr id="16" name="Group 51"/>
          <p:cNvGrpSpPr/>
          <p:nvPr/>
        </p:nvGrpSpPr>
        <p:grpSpPr>
          <a:xfrm>
            <a:off x="685800" y="1524000"/>
            <a:ext cx="2038565" cy="1362075"/>
            <a:chOff x="685800" y="1524000"/>
            <a:chExt cx="2038565" cy="1362075"/>
          </a:xfrm>
        </p:grpSpPr>
        <p:pic>
          <p:nvPicPr>
            <p:cNvPr id="28" name="Picture 27" descr="index_wireles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114765" y="2514600"/>
              <a:ext cx="495300" cy="371475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85800" y="1524000"/>
              <a:ext cx="1371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Gateway/</a:t>
              </a:r>
            </a:p>
            <a:p>
              <a:r>
                <a:rPr lang="en-US" sz="1400" dirty="0" err="1" smtClean="0">
                  <a:solidFill>
                    <a:schemeClr val="tx1"/>
                  </a:solidFill>
                </a:rPr>
                <a:t>Basestation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49" name="Picture 48" descr="laptop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1600200"/>
              <a:ext cx="1047965" cy="914400"/>
            </a:xfrm>
            <a:prstGeom prst="rect">
              <a:avLst/>
            </a:prstGeom>
          </p:spPr>
        </p:pic>
      </p:grpSp>
      <p:grpSp>
        <p:nvGrpSpPr>
          <p:cNvPr id="17" name="Group 52"/>
          <p:cNvGrpSpPr/>
          <p:nvPr/>
        </p:nvGrpSpPr>
        <p:grpSpPr>
          <a:xfrm>
            <a:off x="2362200" y="914400"/>
            <a:ext cx="4876800" cy="1295400"/>
            <a:chOff x="2362200" y="914400"/>
            <a:chExt cx="4876800" cy="1295400"/>
          </a:xfrm>
        </p:grpSpPr>
        <p:grpSp>
          <p:nvGrpSpPr>
            <p:cNvPr id="18" name="Group 44"/>
            <p:cNvGrpSpPr/>
            <p:nvPr/>
          </p:nvGrpSpPr>
          <p:grpSpPr>
            <a:xfrm>
              <a:off x="2362200" y="1143000"/>
              <a:ext cx="3581400" cy="1066800"/>
              <a:chOff x="3048000" y="1066800"/>
              <a:chExt cx="3581400" cy="1066800"/>
            </a:xfrm>
          </p:grpSpPr>
          <p:pic>
            <p:nvPicPr>
              <p:cNvPr id="39" name="Picture 38" descr="internet_cloud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2400" y="1219200"/>
                <a:ext cx="1219200" cy="914400"/>
              </a:xfrm>
              <a:prstGeom prst="rect">
                <a:avLst/>
              </a:prstGeom>
            </p:spPr>
          </p:pic>
          <p:grpSp>
            <p:nvGrpSpPr>
              <p:cNvPr id="19" name="Group 41"/>
              <p:cNvGrpSpPr/>
              <p:nvPr/>
            </p:nvGrpSpPr>
            <p:grpSpPr>
              <a:xfrm>
                <a:off x="5715000" y="1219200"/>
                <a:ext cx="914400" cy="914400"/>
                <a:chOff x="5410200" y="1295400"/>
                <a:chExt cx="914400" cy="914400"/>
              </a:xfrm>
            </p:grpSpPr>
            <p:pic>
              <p:nvPicPr>
                <p:cNvPr id="40" name="Picture 39" descr="db.pn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10200" y="1600200"/>
                  <a:ext cx="609600" cy="6096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db.pn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15000" y="1295400"/>
                  <a:ext cx="609600" cy="609600"/>
                </a:xfrm>
                <a:prstGeom prst="rect">
                  <a:avLst/>
                </a:prstGeom>
              </p:spPr>
            </p:pic>
          </p:grpSp>
          <p:sp>
            <p:nvSpPr>
              <p:cNvPr id="43" name="Curved Down Arrow 42"/>
              <p:cNvSpPr/>
              <p:nvPr/>
            </p:nvSpPr>
            <p:spPr>
              <a:xfrm>
                <a:off x="3048000" y="1066800"/>
                <a:ext cx="1219200" cy="45720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Curved Down Arrow 43"/>
              <p:cNvSpPr/>
              <p:nvPr/>
            </p:nvSpPr>
            <p:spPr>
              <a:xfrm>
                <a:off x="4876800" y="1066800"/>
                <a:ext cx="1219200" cy="45720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5867400" y="914400"/>
              <a:ext cx="1371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Stable 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Storage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55"/>
          <p:cNvGrpSpPr/>
          <p:nvPr/>
        </p:nvGrpSpPr>
        <p:grpSpPr>
          <a:xfrm>
            <a:off x="6781800" y="1676400"/>
            <a:ext cx="2286000" cy="1600200"/>
            <a:chOff x="6229350" y="1676400"/>
            <a:chExt cx="2838450" cy="2057400"/>
          </a:xfrm>
        </p:grpSpPr>
        <p:pic>
          <p:nvPicPr>
            <p:cNvPr id="4" name="Picture 3" descr="telosb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9350" y="1676400"/>
              <a:ext cx="2838450" cy="1816608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7772400" y="3200400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tx1"/>
                  </a:solidFill>
                </a:rPr>
                <a:t>“MOTE”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58"/>
          <p:cNvGrpSpPr/>
          <p:nvPr/>
        </p:nvGrpSpPr>
        <p:grpSpPr>
          <a:xfrm>
            <a:off x="6527800" y="1676400"/>
            <a:ext cx="2540000" cy="2057400"/>
            <a:chOff x="5588000" y="3276600"/>
            <a:chExt cx="2540000" cy="2057400"/>
          </a:xfrm>
        </p:grpSpPr>
        <p:pic>
          <p:nvPicPr>
            <p:cNvPr id="5" name="Picture 4" descr="LuyfBox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88000" y="3276600"/>
              <a:ext cx="2540000" cy="1691640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6451600" y="4800600"/>
              <a:ext cx="1371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tx1"/>
                  </a:solidFill>
                </a:rPr>
                <a:t>“Box” + “Sensors”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4999"/>
            <a:ext cx="8763000" cy="2590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Previous Deployments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Deployment - Olin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495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September 9, 2005 – July 21, 2006</a:t>
            </a:r>
          </a:p>
          <a:p>
            <a:endParaRPr lang="en-US" dirty="0" smtClean="0"/>
          </a:p>
          <a:p>
            <a:r>
              <a:rPr lang="fi-FI" dirty="0" smtClean="0"/>
              <a:t>Location: Olin Hall JHU Campus </a:t>
            </a:r>
            <a:r>
              <a:rPr lang="en-US" sz="2400" dirty="0" smtClean="0"/>
              <a:t>(Urban Forest)</a:t>
            </a:r>
          </a:p>
          <a:p>
            <a:endParaRPr lang="en-US" dirty="0" smtClean="0"/>
          </a:p>
          <a:p>
            <a:r>
              <a:rPr lang="en-US" dirty="0" smtClean="0"/>
              <a:t>Goal: Proof of Concept Deployment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10 Boxes</a:t>
            </a:r>
          </a:p>
          <a:p>
            <a:pPr lvl="1"/>
            <a:r>
              <a:rPr lang="en-US" dirty="0" smtClean="0"/>
              <a:t>Soil Temperature</a:t>
            </a:r>
          </a:p>
          <a:p>
            <a:pPr lvl="1"/>
            <a:r>
              <a:rPr lang="en-US" dirty="0" smtClean="0"/>
              <a:t>Soil Moisture</a:t>
            </a:r>
          </a:p>
          <a:p>
            <a:pPr lvl="1"/>
            <a:r>
              <a:rPr lang="en-US" dirty="0" smtClean="0"/>
              <a:t>Box Temp</a:t>
            </a:r>
          </a:p>
          <a:p>
            <a:pPr lvl="1"/>
            <a:r>
              <a:rPr lang="en-US" dirty="0" smtClean="0"/>
              <a:t>Light</a:t>
            </a:r>
          </a:p>
          <a:p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762000"/>
            <a:ext cx="3886200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8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981200" y="2895600"/>
            <a:ext cx="4038600" cy="167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Periodic Monitoring is crucial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Monitoring Motivation</a:t>
            </a:r>
            <a:endParaRPr lang="en-US" dirty="0"/>
          </a:p>
        </p:txBody>
      </p:sp>
      <p:pic>
        <p:nvPicPr>
          <p:cNvPr id="8" name="Picture 7" descr="fail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8095724" cy="4757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Deployment – Jug bay Turtle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3434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June 22, 2007– April 26, 2008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Location: Jug bay Wetlands, Arundel Co. </a:t>
            </a:r>
            <a:r>
              <a:rPr lang="en-US" dirty="0" err="1" smtClean="0"/>
              <a:t>Md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Goal - Monitor: </a:t>
            </a:r>
          </a:p>
          <a:p>
            <a:pPr lvl="1"/>
            <a:r>
              <a:rPr lang="en-US" dirty="0" smtClean="0"/>
              <a:t>nesting conditions</a:t>
            </a:r>
          </a:p>
          <a:p>
            <a:pPr lvl="1"/>
            <a:r>
              <a:rPr lang="en-US" dirty="0" smtClean="0"/>
              <a:t>over-wintering  conditions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13 Boxes</a:t>
            </a:r>
          </a:p>
          <a:p>
            <a:pPr lvl="1"/>
            <a:r>
              <a:rPr lang="en-US" dirty="0" smtClean="0"/>
              <a:t>Soil Temperature</a:t>
            </a:r>
          </a:p>
          <a:p>
            <a:pPr lvl="1"/>
            <a:r>
              <a:rPr lang="en-US" dirty="0" smtClean="0"/>
              <a:t>Soil Moisture</a:t>
            </a:r>
          </a:p>
          <a:p>
            <a:pPr lvl="1"/>
            <a:r>
              <a:rPr lang="en-US" dirty="0" smtClean="0"/>
              <a:t>Box Temp</a:t>
            </a:r>
          </a:p>
          <a:p>
            <a:pPr lvl="1"/>
            <a:r>
              <a:rPr lang="en-US" dirty="0" smtClean="0"/>
              <a:t>Light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6" descr="\\.PSF\XPShared\Documents\work\eScience\img\Sensor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8200"/>
            <a:ext cx="1447800" cy="19304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828800"/>
            <a:ext cx="720427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5029200" y="838201"/>
            <a:ext cx="3963079" cy="2514599"/>
            <a:chOff x="5029200" y="838201"/>
            <a:chExt cx="3963079" cy="2514599"/>
          </a:xfrm>
        </p:grpSpPr>
        <p:pic>
          <p:nvPicPr>
            <p:cNvPr id="11" name="Picture 3" descr="C:\Projects\Sensor\docs\Images.and.Plots\JugbayPoster\Betsy_10.23.07.small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77000" y="838201"/>
              <a:ext cx="2515279" cy="1882267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>
            <a:xfrm>
              <a:off x="5029200" y="2819400"/>
              <a:ext cx="457200" cy="533400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4999"/>
            <a:ext cx="8763000" cy="2590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Lessons Learned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Schema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9530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Hardware can fail!</a:t>
            </a:r>
          </a:p>
          <a:p>
            <a:pPr lvl="1"/>
            <a:r>
              <a:rPr lang="en-US" dirty="0" smtClean="0"/>
              <a:t>Schema needs to handle hardware replacements from a science point of view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Sensor Heterogeneity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Inter Deployment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Intra Deployment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Seamless correlation of data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Across Deployments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Sensor Types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7499" y="990600"/>
            <a:ext cx="329083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6477000" y="1066800"/>
            <a:ext cx="609600" cy="3810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6200" y="2514600"/>
            <a:ext cx="609600" cy="3810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29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5982</TotalTime>
  <Words>957</Words>
  <Application>Microsoft Office PowerPoint</Application>
  <PresentationFormat>On-screen Show (4:3)</PresentationFormat>
  <Paragraphs>293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Life Under Your Feet</vt:lpstr>
      <vt:lpstr>A Typical Sensor Network</vt:lpstr>
      <vt:lpstr>Slide 4</vt:lpstr>
      <vt:lpstr>First Deployment - Olin</vt:lpstr>
      <vt:lpstr>Data Monitoring Motivation</vt:lpstr>
      <vt:lpstr> Deployment – Jug bay Turtle Monitoring</vt:lpstr>
      <vt:lpstr>Slide 8</vt:lpstr>
      <vt:lpstr>Schema Lessons</vt:lpstr>
      <vt:lpstr>Data-Yield Lessons</vt:lpstr>
      <vt:lpstr>Unified Architecture</vt:lpstr>
      <vt:lpstr>Slide 12</vt:lpstr>
      <vt:lpstr>Olin Revisited</vt:lpstr>
      <vt:lpstr>Cub Hill Deployment</vt:lpstr>
      <vt:lpstr>System Architecture</vt:lpstr>
      <vt:lpstr>Slide 16</vt:lpstr>
      <vt:lpstr>Stage DB - I</vt:lpstr>
      <vt:lpstr>Stage DB - II</vt:lpstr>
      <vt:lpstr>Stage DB III (Timestamp Reconstruction)</vt:lpstr>
      <vt:lpstr>Stage DB IV (Timestamp Reconstruction)</vt:lpstr>
      <vt:lpstr>Science Database</vt:lpstr>
      <vt:lpstr>Summary</vt:lpstr>
      <vt:lpstr>Visualize Data using SenseWeb</vt:lpstr>
      <vt:lpstr>Life Under Your Feet Team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Jayant Gupchup</dc:creator>
  <cp:lastModifiedBy>Becki Culbert (Swift Group)</cp:lastModifiedBy>
  <cp:revision>662</cp:revision>
  <dcterms:created xsi:type="dcterms:W3CDTF">2008-12-02T01:57:33Z</dcterms:created>
  <dcterms:modified xsi:type="dcterms:W3CDTF">2008-12-09T18:39:27Z</dcterms:modified>
</cp:coreProperties>
</file>