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66" r:id="rId7"/>
    <p:sldId id="267" r:id="rId8"/>
    <p:sldId id="259" r:id="rId9"/>
    <p:sldId id="260" r:id="rId10"/>
    <p:sldId id="261" r:id="rId11"/>
    <p:sldId id="268" r:id="rId12"/>
    <p:sldId id="269" r:id="rId13"/>
    <p:sldId id="262" r:id="rId14"/>
    <p:sldId id="270" r:id="rId15"/>
    <p:sldId id="271" r:id="rId16"/>
    <p:sldId id="272" r:id="rId17"/>
    <p:sldId id="275" r:id="rId18"/>
    <p:sldId id="274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5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47" autoAdjust="0"/>
    <p:restoredTop sz="72892" autoAdjust="0"/>
  </p:normalViewPr>
  <p:slideViewPr>
    <p:cSldViewPr>
      <p:cViewPr varScale="1">
        <p:scale>
          <a:sx n="56" d="100"/>
          <a:sy n="56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C658-92C3-411C-BBE2-F84E19585C27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AB89B-33A0-4DEE-9FE7-B82ECAE82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A034B-3F98-4E54-BBEC-79B2C0BE943E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1D71E-6C73-4A1D-8B5E-9961B394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853C6F-3AF6-4B4D-91E5-5AD32E04AEFC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www.sdsc.edu/index.html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gif"/><Relationship Id="rId18" Type="http://schemas.openxmlformats.org/officeDocument/2006/relationships/image" Target="../media/image15.jpeg"/><Relationship Id="rId26" Type="http://schemas.openxmlformats.org/officeDocument/2006/relationships/image" Target="../media/image19.gif"/><Relationship Id="rId3" Type="http://schemas.openxmlformats.org/officeDocument/2006/relationships/image" Target="../media/image6.jpeg"/><Relationship Id="rId21" Type="http://schemas.openxmlformats.org/officeDocument/2006/relationships/hyperlink" Target="http://www.dar.csiro.au/lai/ozflux/" TargetMode="External"/><Relationship Id="rId7" Type="http://schemas.openxmlformats.org/officeDocument/2006/relationships/hyperlink" Target="http://www.unitus.it/" TargetMode="External"/><Relationship Id="rId12" Type="http://schemas.openxmlformats.org/officeDocument/2006/relationships/image" Target="../media/image11.gif"/><Relationship Id="rId17" Type="http://schemas.openxmlformats.org/officeDocument/2006/relationships/hyperlink" Target="http://www.fluxnet.ornl.gov/fluxnet" TargetMode="External"/><Relationship Id="rId25" Type="http://schemas.openxmlformats.org/officeDocument/2006/relationships/hyperlink" Target="http://www.lbaeco.org/lbaeco/index.html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gif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hyperlink" Target="http://dwms.fao.org/temp/carboafrica/index_en.asp" TargetMode="External"/><Relationship Id="rId24" Type="http://schemas.openxmlformats.org/officeDocument/2006/relationships/image" Target="../media/image18.gif"/><Relationship Id="rId5" Type="http://schemas.openxmlformats.org/officeDocument/2006/relationships/image" Target="../media/image7.gif"/><Relationship Id="rId15" Type="http://schemas.openxmlformats.org/officeDocument/2006/relationships/hyperlink" Target="http://www.bgc.mpg.de/public/carboeur/web_TCOS/" TargetMode="External"/><Relationship Id="rId23" Type="http://schemas.openxmlformats.org/officeDocument/2006/relationships/hyperlink" Target="http://climpc7.nateko.lu.se/NECC/home.asp" TargetMode="External"/><Relationship Id="rId28" Type="http://schemas.openxmlformats.org/officeDocument/2006/relationships/image" Target="../media/image20.gif"/><Relationship Id="rId10" Type="http://schemas.openxmlformats.org/officeDocument/2006/relationships/image" Target="../media/image10.gif"/><Relationship Id="rId19" Type="http://schemas.openxmlformats.org/officeDocument/2006/relationships/hyperlink" Target="http://www.koflux.org/" TargetMode="External"/><Relationship Id="rId4" Type="http://schemas.openxmlformats.org/officeDocument/2006/relationships/hyperlink" Target="http://www.asiaflux.net/index.html" TargetMode="External"/><Relationship Id="rId9" Type="http://schemas.openxmlformats.org/officeDocument/2006/relationships/hyperlink" Target="http://www.carboeurope.org/" TargetMode="External"/><Relationship Id="rId14" Type="http://schemas.openxmlformats.org/officeDocument/2006/relationships/image" Target="../media/image13.gif"/><Relationship Id="rId22" Type="http://schemas.openxmlformats.org/officeDocument/2006/relationships/image" Target="../media/image17.gif"/><Relationship Id="rId27" Type="http://schemas.openxmlformats.org/officeDocument/2006/relationships/hyperlink" Target="http://public.ornl.gov/ameriflux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Data Model for Environmental Observations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467600" cy="23622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b="1" dirty="0" smtClean="0"/>
              <a:t>David Valentine </a:t>
            </a:r>
            <a:r>
              <a:rPr lang="en-US" dirty="0" smtClean="0"/>
              <a:t>- </a:t>
            </a:r>
            <a:r>
              <a:rPr lang="en-US" dirty="0" err="1" smtClean="0"/>
              <a:t>valentin@sdsc.edu</a:t>
            </a:r>
            <a:endParaRPr lang="en-US" dirty="0" smtClean="0"/>
          </a:p>
          <a:p>
            <a:pPr marL="457200" indent="-457200" algn="ctr">
              <a:buNone/>
            </a:pPr>
            <a:r>
              <a:rPr lang="en-US" b="1" dirty="0" smtClean="0"/>
              <a:t>Bora Beran </a:t>
            </a:r>
            <a:r>
              <a:rPr lang="en-US" dirty="0" smtClean="0"/>
              <a:t>- </a:t>
            </a:r>
            <a:r>
              <a:rPr lang="en-US" dirty="0" err="1" smtClean="0"/>
              <a:t>borabe@microsoft.com</a:t>
            </a:r>
            <a:endParaRPr lang="en-US" dirty="0" smtClean="0"/>
          </a:p>
          <a:p>
            <a:pPr marL="457200" indent="-457200" algn="ctr">
              <a:buNone/>
            </a:pPr>
            <a:r>
              <a:rPr lang="en-US" b="1" dirty="0" smtClean="0"/>
              <a:t>Oleg Kapeljushnik </a:t>
            </a:r>
            <a:r>
              <a:rPr lang="en-US" dirty="0" smtClean="0"/>
              <a:t>- </a:t>
            </a:r>
            <a:r>
              <a:rPr lang="en-US" dirty="0" err="1" smtClean="0"/>
              <a:t>oleg@renci.org</a:t>
            </a:r>
            <a:endParaRPr lang="en-US" dirty="0"/>
          </a:p>
        </p:txBody>
      </p:sp>
      <p:pic>
        <p:nvPicPr>
          <p:cNvPr id="5" name="Picture 2" descr="Microsof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05400"/>
            <a:ext cx="2286000" cy="705971"/>
          </a:xfrm>
          <a:prstGeom prst="rect">
            <a:avLst/>
          </a:prstGeom>
          <a:noFill/>
        </p:spPr>
      </p:pic>
      <p:pic>
        <p:nvPicPr>
          <p:cNvPr id="6" name="Picture 2" descr="SDSC - San Diego Super Computer Cent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953000"/>
            <a:ext cx="2286000" cy="1002631"/>
          </a:xfrm>
          <a:prstGeom prst="rect">
            <a:avLst/>
          </a:prstGeom>
          <a:noFill/>
        </p:spPr>
      </p:pic>
      <p:pic>
        <p:nvPicPr>
          <p:cNvPr id="7" name="Picture 4" descr="http://www.renci.org/news/images/logo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029200"/>
            <a:ext cx="2286000" cy="844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Framework – 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Separates application from database schema</a:t>
            </a:r>
          </a:p>
          <a:p>
            <a:r>
              <a:rPr lang="en-US" dirty="0" smtClean="0"/>
              <a:t>Object oriented</a:t>
            </a:r>
          </a:p>
          <a:p>
            <a:pPr lvl="1"/>
            <a:r>
              <a:rPr lang="en-US" dirty="0" smtClean="0"/>
              <a:t>Interact with data as objects</a:t>
            </a:r>
          </a:p>
          <a:p>
            <a:pPr lvl="1"/>
            <a:r>
              <a:rPr lang="en-US" dirty="0" smtClean="0"/>
              <a:t>Entity types can inherit from other entity types</a:t>
            </a:r>
          </a:p>
          <a:p>
            <a:r>
              <a:rPr lang="en-US" dirty="0" smtClean="0"/>
              <a:t>Acts as DAO layer of an application</a:t>
            </a:r>
          </a:p>
          <a:p>
            <a:r>
              <a:rPr lang="en-US" dirty="0" smtClean="0"/>
              <a:t>Various  technologies which work with EDM</a:t>
            </a:r>
          </a:p>
          <a:p>
            <a:pPr lvl="1"/>
            <a:r>
              <a:rPr lang="en-US" dirty="0" smtClean="0"/>
              <a:t>Entity-SQL</a:t>
            </a:r>
          </a:p>
          <a:p>
            <a:pPr lvl="1"/>
            <a:r>
              <a:rPr lang="en-US" dirty="0" smtClean="0"/>
              <a:t>LINQ to Entities</a:t>
            </a:r>
          </a:p>
          <a:p>
            <a:pPr lvl="1"/>
            <a:r>
              <a:rPr lang="en-US" dirty="0" smtClean="0"/>
              <a:t>ADO.NET Data Services</a:t>
            </a:r>
          </a:p>
          <a:p>
            <a:pPr lvl="1"/>
            <a:r>
              <a:rPr lang="en-US" dirty="0" smtClean="0"/>
              <a:t>And more…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 bwMode="auto">
          <a:xfrm>
            <a:off x="3516979" y="1981200"/>
            <a:ext cx="56270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sx="1000" sy="1000" algn="ctr" rotWithShape="0">
              <a:srgbClr val="000000">
                <a:alpha val="9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43964"/>
            <a:ext cx="6096000" cy="5909236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 Data Model for Environmental Observations</a:t>
            </a:r>
            <a:endParaRPr lang="en-US" dirty="0"/>
          </a:p>
        </p:txBody>
      </p:sp>
      <p:pic>
        <p:nvPicPr>
          <p:cNvPr id="7" name="Content Placeholder 3" descr="EDM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2895600"/>
            <a:ext cx="4875410" cy="3581400"/>
          </a:xfr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7696200" cy="149271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SELECT     P.FeatureID, MAX(CASE WHEN PropertyName = 'Dam Type' THEN [PropertyValue] ELSE NULL END) AS [Dam Type],  MAX(CASE WHEN PropertyName = 'Dam, Purpose' THEN [PropertyValue] ELSE NULL END) AS [Dam Purpose] FROM    SciScope.dbo.ODCore_Feature AS F INNER JOIN      dbo.ODExtensibility_FeatureProperty AS P ON F.FeatureID = P.FeatureID INNER JOIN dbo.ODExtensibility_GenericProperty AS G ON G.PropertyID = P.PropertyID WHERE     (F.FeatureType = 'Dam') GROUP BY </a:t>
            </a:r>
            <a:r>
              <a:rPr lang="en-US" sz="1300" dirty="0" err="1" smtClean="0"/>
              <a:t>P.FeatureID</a:t>
            </a:r>
            <a:endParaRPr lang="en-US" sz="1300" dirty="0" smtClean="0"/>
          </a:p>
          <a:p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4343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" pitchFamily="34" charset="0"/>
                <a:cs typeface="Segoe UI" pitchFamily="34" charset="0"/>
              </a:rPr>
              <a:t>Entity Data Model</a:t>
            </a:r>
            <a:endParaRPr lang="en-US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895600"/>
            <a:ext cx="35814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Entity SQL</a:t>
            </a:r>
          </a:p>
          <a:p>
            <a:r>
              <a:rPr lang="en-US" sz="1400" dirty="0" smtClean="0"/>
              <a:t>Query&lt;Dam&gt; </a:t>
            </a:r>
            <a:r>
              <a:rPr lang="en-US" sz="1400" dirty="0" err="1" smtClean="0"/>
              <a:t>DamsQuery</a:t>
            </a:r>
            <a:r>
              <a:rPr lang="en-US" sz="1400" dirty="0" smtClean="0"/>
              <a:t> = db.GetQuery&lt;Dam&gt;( "SELECT * FROM Dams"); </a:t>
            </a:r>
          </a:p>
          <a:p>
            <a:endParaRPr lang="en-US" sz="1400" dirty="0" smtClean="0"/>
          </a:p>
          <a:p>
            <a:r>
              <a:rPr lang="en-US" sz="1400" b="1" u="sng" dirty="0" smtClean="0"/>
              <a:t>LINQ to Entities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IQueryable</a:t>
            </a:r>
            <a:r>
              <a:rPr lang="en-US" sz="1400" dirty="0" smtClean="0"/>
              <a:t>&lt;Dam&gt;</a:t>
            </a:r>
            <a:r>
              <a:rPr lang="en-US" sz="1400" dirty="0" err="1" smtClean="0"/>
              <a:t>DamsQuery</a:t>
            </a:r>
            <a:r>
              <a:rPr lang="en-US" sz="1400" dirty="0" smtClean="0"/>
              <a:t> = from d in Dams</a:t>
            </a:r>
          </a:p>
          <a:p>
            <a:r>
              <a:rPr lang="en-US" sz="1400" dirty="0" smtClean="0"/>
              <a:t>select d;</a:t>
            </a:r>
          </a:p>
          <a:p>
            <a:endParaRPr lang="en-US" sz="1400" dirty="0" smtClean="0"/>
          </a:p>
          <a:p>
            <a:r>
              <a:rPr lang="en-US" sz="1400" b="1" u="sng" dirty="0" smtClean="0"/>
              <a:t>Why an Entity Data Model?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Simplifies code development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User to deals with conceptual model rather than database schema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DB schema changes don’t affect software   built on top of the entity model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860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Watershed (feature)</a:t>
            </a:r>
          </a:p>
          <a:p>
            <a:pPr marL="457200" indent="-457200">
              <a:buAutoNum type="arabicPeriod"/>
            </a:pPr>
            <a:r>
              <a:rPr lang="en-US" dirty="0" smtClean="0"/>
              <a:t>Hurricane (event)</a:t>
            </a:r>
          </a:p>
          <a:p>
            <a:pPr marL="457200" indent="-457200">
              <a:buAutoNum type="arabicPeriod"/>
            </a:pPr>
            <a:r>
              <a:rPr lang="en-US" dirty="0" smtClean="0"/>
              <a:t>Dam (feature)</a:t>
            </a:r>
          </a:p>
          <a:p>
            <a:pPr marL="457200" indent="-457200">
              <a:buAutoNum type="arabicPeriod"/>
            </a:pPr>
            <a:r>
              <a:rPr lang="en-US" dirty="0" smtClean="0"/>
              <a:t>Drought (event)</a:t>
            </a:r>
          </a:p>
          <a:p>
            <a:pPr marL="457200" indent="-457200">
              <a:buAutoNum type="arabicPeriod"/>
            </a:pPr>
            <a:r>
              <a:rPr lang="en-US" dirty="0" smtClean="0"/>
              <a:t>Aquifer (feature)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752088"/>
            <a:ext cx="8229600" cy="6675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Usage Scenarios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648200"/>
            <a:ext cx="8229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does this hurricane compare with others?</a:t>
            </a:r>
            <a:endParaRPr lang="en-US" sz="2600" dirty="0" smtClean="0">
              <a:latin typeface="+mj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is the average precipitation and its departure from normal for the watershed above some reservoir?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8199"/>
            <a:ext cx="4114800" cy="2125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1716" y="3609201"/>
            <a:ext cx="1608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Hurricane Floyd (1999)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.NET code</a:t>
            </a:r>
          </a:p>
          <a:p>
            <a:pPr marL="514350" indent="-514350">
              <a:buAutoNum type="arabicPeriod"/>
            </a:pPr>
            <a:r>
              <a:rPr lang="en-US" dirty="0" smtClean="0"/>
              <a:t>Web Services</a:t>
            </a:r>
          </a:p>
          <a:p>
            <a:pPr marL="514350" indent="-514350">
              <a:buAutoNum type="arabicPeriod"/>
            </a:pPr>
            <a:r>
              <a:rPr lang="en-US" dirty="0" smtClean="0"/>
              <a:t>ADO.NET Data Services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66800"/>
            <a:ext cx="14859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572000"/>
            <a:ext cx="2247900" cy="1524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315201"/>
            <a:ext cx="1371600" cy="2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ODM2 and associated tooling can have a significant impact in data interoperability and availability</a:t>
            </a:r>
          </a:p>
          <a:p>
            <a:endParaRPr lang="en-US" dirty="0" smtClean="0"/>
          </a:p>
          <a:p>
            <a:r>
              <a:rPr lang="en-US" dirty="0" smtClean="0"/>
              <a:t>Common interfaces lead to a rich ecosystem of tooling - ODM Tools and </a:t>
            </a:r>
            <a:r>
              <a:rPr lang="en-US" dirty="0" err="1" smtClean="0"/>
              <a:t>WaterOneFlow</a:t>
            </a:r>
            <a:r>
              <a:rPr lang="en-US" dirty="0" smtClean="0"/>
              <a:t> Services are just the beginning</a:t>
            </a:r>
          </a:p>
          <a:p>
            <a:endParaRPr lang="en-US" dirty="0" smtClean="0"/>
          </a:p>
          <a:p>
            <a:r>
              <a:rPr lang="en-US" dirty="0" smtClean="0"/>
              <a:t>The Entity Framework and </a:t>
            </a:r>
            <a:r>
              <a:rPr lang="en-US" dirty="0" err="1" smtClean="0"/>
              <a:t>.Net</a:t>
            </a:r>
            <a:r>
              <a:rPr lang="en-US" dirty="0" smtClean="0"/>
              <a:t> platform features such as LINQ to SQL will enable more rapid and intuitive software development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1800" dirty="0" smtClean="0"/>
              <a:t>www.renci.org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www.sensordatabus.org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ftp://ftp.research.microsoft.com/pub/tr/TR-2008-92.pdf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ta_analysis.jpg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524000" y="838200"/>
            <a:ext cx="59436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Environmental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Maintain data integrity, interoperability and completeness even for non-database professionals</a:t>
            </a:r>
          </a:p>
          <a:p>
            <a:r>
              <a:rPr lang="en-US" dirty="0" smtClean="0"/>
              <a:t>Easily organize and navigate disparate data sets</a:t>
            </a:r>
          </a:p>
          <a:p>
            <a:r>
              <a:rPr lang="en-US" dirty="0" smtClean="0"/>
              <a:t>Interact with data at higher level than SQL queries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33800"/>
            <a:ext cx="8229600" cy="6675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 Outline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53712"/>
            <a:ext cx="8229600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Observations Data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Model (ODM) Database Model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baseline="0" dirty="0" smtClean="0">
                <a:latin typeface="+mj-lt"/>
              </a:rPr>
              <a:t>Entity</a:t>
            </a:r>
            <a:r>
              <a:rPr lang="en-US" sz="2600" dirty="0" smtClean="0">
                <a:latin typeface="+mj-lt"/>
              </a:rPr>
              <a:t> Data Model (EDM)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Usage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scenarios and examples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334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 network of networks</a:t>
            </a:r>
          </a:p>
          <a:p>
            <a:r>
              <a:rPr lang="en-US" dirty="0" smtClean="0"/>
              <a:t>To better understand the net </a:t>
            </a:r>
            <a:br>
              <a:rPr lang="en-US" dirty="0" smtClean="0"/>
            </a:br>
            <a:r>
              <a:rPr lang="en-US" dirty="0" smtClean="0"/>
              <a:t>ecosystem productivity and carbon </a:t>
            </a:r>
            <a:br>
              <a:rPr lang="en-US" dirty="0" smtClean="0"/>
            </a:br>
            <a:r>
              <a:rPr lang="en-US" dirty="0" smtClean="0"/>
              <a:t>sequestration of the terrestrial </a:t>
            </a:r>
            <a:br>
              <a:rPr lang="en-US" dirty="0" smtClean="0"/>
            </a:br>
            <a:r>
              <a:rPr lang="en-US" dirty="0" smtClean="0"/>
              <a:t>biosphere</a:t>
            </a:r>
          </a:p>
          <a:p>
            <a:endParaRPr lang="en-US" dirty="0" smtClean="0"/>
          </a:p>
          <a:p>
            <a:r>
              <a:rPr lang="en-US" dirty="0" smtClean="0"/>
              <a:t>250+ towers, 950+ site years of data</a:t>
            </a:r>
          </a:p>
          <a:p>
            <a:endParaRPr lang="en-US" dirty="0" smtClean="0"/>
          </a:p>
          <a:p>
            <a:r>
              <a:rPr lang="en-US" dirty="0" smtClean="0"/>
              <a:t>Micrometeorology: </a:t>
            </a:r>
            <a:br>
              <a:rPr lang="en-US" dirty="0" smtClean="0"/>
            </a:br>
            <a:r>
              <a:rPr lang="en-US" dirty="0" smtClean="0"/>
              <a:t>e.g.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 and energy fluxes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5" name="Group 19"/>
          <p:cNvGrpSpPr/>
          <p:nvPr/>
        </p:nvGrpSpPr>
        <p:grpSpPr>
          <a:xfrm>
            <a:off x="5715000" y="1524000"/>
            <a:ext cx="3276600" cy="4394791"/>
            <a:chOff x="4953000" y="1219200"/>
            <a:chExt cx="3276600" cy="4394791"/>
          </a:xfrm>
        </p:grpSpPr>
        <p:pic>
          <p:nvPicPr>
            <p:cNvPr id="4" name="Picture 2" descr="C:\Documents and Settings\vaningen\Desktop\LaThuileStaging\LaThuile\LgFLUXNET_April20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219200"/>
              <a:ext cx="1550519" cy="1558138"/>
            </a:xfrm>
            <a:prstGeom prst="rect">
              <a:avLst/>
            </a:prstGeom>
            <a:noFill/>
          </p:spPr>
        </p:pic>
        <p:pic>
          <p:nvPicPr>
            <p:cNvPr id="1026" name="Picture 2" descr="AsiaFlux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62800" y="3810000"/>
              <a:ext cx="1019175" cy="742951"/>
            </a:xfrm>
            <a:prstGeom prst="rect">
              <a:avLst/>
            </a:prstGeom>
            <a:noFill/>
          </p:spPr>
        </p:pic>
        <p:pic>
          <p:nvPicPr>
            <p:cNvPr id="1030" name="Picture 6" descr="Max Planck Institute for Biogeochemistry 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0" y="2286000"/>
              <a:ext cx="609600" cy="628651"/>
            </a:xfrm>
            <a:prstGeom prst="rect">
              <a:avLst/>
            </a:prstGeom>
            <a:noFill/>
          </p:spPr>
        </p:pic>
        <p:pic>
          <p:nvPicPr>
            <p:cNvPr id="1032" name="Picture 8" descr="University of Tuscia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43600" y="1447800"/>
              <a:ext cx="628650" cy="742951"/>
            </a:xfrm>
            <a:prstGeom prst="rect">
              <a:avLst/>
            </a:prstGeom>
            <a:noFill/>
          </p:spPr>
        </p:pic>
        <p:pic>
          <p:nvPicPr>
            <p:cNvPr id="1034" name="Picture 10" descr="CarboEuropeIP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91400" y="2895600"/>
              <a:ext cx="723900" cy="742951"/>
            </a:xfrm>
            <a:prstGeom prst="rect">
              <a:avLst/>
            </a:prstGeom>
            <a:noFill/>
          </p:spPr>
        </p:pic>
        <p:pic>
          <p:nvPicPr>
            <p:cNvPr id="1036" name="Picture 12" descr="CarboAfrica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24600" y="3505200"/>
              <a:ext cx="704850" cy="771525"/>
            </a:xfrm>
            <a:prstGeom prst="rect">
              <a:avLst/>
            </a:prstGeom>
            <a:noFill/>
          </p:spPr>
        </p:pic>
        <p:pic>
          <p:nvPicPr>
            <p:cNvPr id="1038" name="Picture 14" descr="Fluxnet-Canada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105400" y="2895600"/>
              <a:ext cx="1257300" cy="762000"/>
            </a:xfrm>
            <a:prstGeom prst="rect">
              <a:avLst/>
            </a:prstGeom>
            <a:noFill/>
          </p:spPr>
        </p:pic>
        <p:pic>
          <p:nvPicPr>
            <p:cNvPr id="1040" name="Picture 16" descr="ChinaFlux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105400" y="2133600"/>
              <a:ext cx="752475" cy="733426"/>
            </a:xfrm>
            <a:prstGeom prst="rect">
              <a:avLst/>
            </a:prstGeom>
            <a:noFill/>
          </p:spPr>
        </p:pic>
        <p:pic>
          <p:nvPicPr>
            <p:cNvPr id="1042" name="Picture 18" descr="TCOS-Siberia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953000" y="1371600"/>
              <a:ext cx="954394" cy="685800"/>
            </a:xfrm>
            <a:prstGeom prst="rect">
              <a:avLst/>
            </a:prstGeom>
            <a:noFill/>
          </p:spPr>
        </p:pic>
        <p:pic>
          <p:nvPicPr>
            <p:cNvPr id="1044" name="Picture 20" descr="Oak Ridge National Lab - Earth Sciences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629400" y="2819401"/>
              <a:ext cx="685799" cy="692034"/>
            </a:xfrm>
            <a:prstGeom prst="rect">
              <a:avLst/>
            </a:prstGeom>
            <a:noFill/>
          </p:spPr>
        </p:pic>
        <p:pic>
          <p:nvPicPr>
            <p:cNvPr id="1046" name="Picture 22" descr="KoFlux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562600" y="4876800"/>
              <a:ext cx="962025" cy="333376"/>
            </a:xfrm>
            <a:prstGeom prst="rect">
              <a:avLst/>
            </a:prstGeom>
            <a:noFill/>
          </p:spPr>
        </p:pic>
        <p:pic>
          <p:nvPicPr>
            <p:cNvPr id="1048" name="Picture 24" descr="OZ Flux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629400" y="4648200"/>
              <a:ext cx="1600200" cy="462444"/>
            </a:xfrm>
            <a:prstGeom prst="rect">
              <a:avLst/>
            </a:prstGeom>
            <a:noFill/>
          </p:spPr>
        </p:pic>
        <p:pic>
          <p:nvPicPr>
            <p:cNvPr id="1050" name="Picture 26" descr="NECC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5029200" y="3810000"/>
              <a:ext cx="1219200" cy="338998"/>
            </a:xfrm>
            <a:prstGeom prst="rect">
              <a:avLst/>
            </a:prstGeom>
            <a:noFill/>
          </p:spPr>
        </p:pic>
        <p:pic>
          <p:nvPicPr>
            <p:cNvPr id="1052" name="Picture 28" descr="LBA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553200" y="5257800"/>
              <a:ext cx="1600200" cy="356191"/>
            </a:xfrm>
            <a:prstGeom prst="rect">
              <a:avLst/>
            </a:prstGeom>
            <a:noFill/>
          </p:spPr>
        </p:pic>
        <p:pic>
          <p:nvPicPr>
            <p:cNvPr id="1054" name="Picture 30" descr="AmeriFlux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105400" y="4343400"/>
              <a:ext cx="1447800" cy="372755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128382" y="6400800"/>
            <a:ext cx="246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http://www.fluxdata.org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An organization of hydrologists with 115 member institutions</a:t>
            </a:r>
          </a:p>
          <a:p>
            <a:r>
              <a:rPr lang="en-US" dirty="0" smtClean="0"/>
              <a:t>Involved in cyberinfrastructure efforts since 2004</a:t>
            </a:r>
          </a:p>
          <a:p>
            <a:r>
              <a:rPr lang="en-US" dirty="0" smtClean="0"/>
              <a:t>11 test-bed sites funded through NSF’s Environmental Observatory Program</a:t>
            </a:r>
          </a:p>
          <a:p>
            <a:r>
              <a:rPr lang="en-US" dirty="0" smtClean="0"/>
              <a:t>Developers of ODM v1.0 (and v1.1)</a:t>
            </a:r>
          </a:p>
          <a:p>
            <a:pPr lvl="1"/>
            <a:r>
              <a:rPr lang="en-US" dirty="0" smtClean="0">
                <a:solidFill>
                  <a:srgbClr val="0F6FC6"/>
                </a:solidFill>
              </a:rPr>
              <a:t>http://</a:t>
            </a:r>
            <a:r>
              <a:rPr lang="en-US" dirty="0" err="1" smtClean="0">
                <a:solidFill>
                  <a:srgbClr val="0F6FC6"/>
                </a:solidFill>
              </a:rPr>
              <a:t>his.cuahsi.org/odmdatabases.html</a:t>
            </a:r>
            <a:endParaRPr lang="en-US" dirty="0" smtClean="0">
              <a:solidFill>
                <a:srgbClr val="0F6FC6"/>
              </a:solidFill>
            </a:endParaRPr>
          </a:p>
          <a:p>
            <a:r>
              <a:rPr lang="en-US" dirty="0" err="1" smtClean="0"/>
              <a:t>WaterML</a:t>
            </a:r>
            <a:r>
              <a:rPr lang="en-US" dirty="0" smtClean="0"/>
              <a:t> (</a:t>
            </a:r>
            <a:r>
              <a:rPr lang="en-US" dirty="0" err="1" smtClean="0"/>
              <a:t>WaterOneFlow</a:t>
            </a:r>
            <a:r>
              <a:rPr lang="en-US" dirty="0" smtClean="0"/>
              <a:t>) Web Services</a:t>
            </a:r>
          </a:p>
          <a:p>
            <a:pPr lvl="1"/>
            <a:r>
              <a:rPr lang="en-US" dirty="0" smtClean="0">
                <a:solidFill>
                  <a:srgbClr val="0F6FC6"/>
                </a:solidFill>
              </a:rPr>
              <a:t>http://</a:t>
            </a:r>
            <a:r>
              <a:rPr lang="en-US" dirty="0" err="1" smtClean="0">
                <a:solidFill>
                  <a:srgbClr val="0F6FC6"/>
                </a:solidFill>
              </a:rPr>
              <a:t>his.cuahsi.org/wofws.html</a:t>
            </a:r>
            <a:endParaRPr lang="en-US" dirty="0" smtClean="0">
              <a:solidFill>
                <a:srgbClr val="0F6FC6"/>
              </a:solidFill>
            </a:endParaRPr>
          </a:p>
        </p:txBody>
      </p:sp>
      <p:pic>
        <p:nvPicPr>
          <p:cNvPr id="38914" name="Picture 2" descr="http://www.cuahsi.org/images/masthe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638800"/>
            <a:ext cx="3695700" cy="1028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382" y="6400800"/>
            <a:ext cx="23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http://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www.cuahsi.org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CUAHSI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Computing Institute (RENCI)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29000"/>
          </a:xfrm>
        </p:spPr>
        <p:txBody>
          <a:bodyPr/>
          <a:lstStyle/>
          <a:p>
            <a:r>
              <a:rPr lang="en-US" dirty="0" smtClean="0"/>
              <a:t>Disaster Studies Initiative</a:t>
            </a:r>
          </a:p>
          <a:p>
            <a:pPr lvl="1"/>
            <a:r>
              <a:rPr lang="en-US" dirty="0" smtClean="0"/>
              <a:t>Brunswick County Flood Sensor (BCFS) network</a:t>
            </a:r>
          </a:p>
          <a:p>
            <a:pPr lvl="2"/>
            <a:r>
              <a:rPr lang="en-US" dirty="0" smtClean="0"/>
              <a:t>Real-time data for county officials and the NWS to assess flooding hot spots in the county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 err="1" smtClean="0">
                <a:solidFill>
                  <a:schemeClr val="accent1"/>
                </a:solidFill>
              </a:rPr>
              <a:t>www.sensordatabus.org/bcfs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UNC Charlotte weather stations</a:t>
            </a:r>
          </a:p>
          <a:p>
            <a:pPr lvl="2"/>
            <a:r>
              <a:rPr lang="en-US" dirty="0" smtClean="0"/>
              <a:t>Real-time weather data collection in Brunswick County throughout hurricane season</a:t>
            </a:r>
          </a:p>
        </p:txBody>
      </p:sp>
      <p:pic>
        <p:nvPicPr>
          <p:cNvPr id="4" name="Picture 4" descr="http://www.renci.org/news/images/l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867400"/>
            <a:ext cx="2286000" cy="844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948535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BCFS Project Motto: “</a:t>
            </a:r>
            <a:r>
              <a:rPr lang="en-US" i="1" dirty="0" smtClean="0">
                <a:latin typeface="+mj-lt"/>
              </a:rPr>
              <a:t>When you are up to your eyeballs in alligators, it is hard to remember that you are there to monitor the swamp…</a:t>
            </a:r>
            <a:r>
              <a:rPr lang="en-US" dirty="0" smtClean="0">
                <a:latin typeface="+mj-lt"/>
              </a:rPr>
              <a:t>”</a:t>
            </a:r>
          </a:p>
          <a:p>
            <a:r>
              <a:rPr lang="en-US" dirty="0" smtClean="0">
                <a:latin typeface="+mj-lt"/>
              </a:rPr>
              <a:t>					--</a:t>
            </a:r>
            <a:r>
              <a:rPr lang="en-US" dirty="0" err="1" smtClean="0">
                <a:latin typeface="+mj-lt"/>
              </a:rPr>
              <a:t>Ilia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Baldine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Renci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22" y="6400800"/>
            <a:ext cx="218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http://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www.renci.org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Computing Institute (RENCI)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North Carolina Environmental Observation Network System (NC-EONS) – Pamlico Sound</a:t>
            </a:r>
          </a:p>
          <a:p>
            <a:pPr lvl="1"/>
            <a:r>
              <a:rPr lang="en-US" dirty="0" smtClean="0"/>
              <a:t>Understanding marine ecosystems and possible effects of climate change</a:t>
            </a:r>
          </a:p>
          <a:p>
            <a:pPr lvl="1"/>
            <a:r>
              <a:rPr lang="en-US" dirty="0" smtClean="0"/>
              <a:t>5.8 gigahertz high-speed wireless communications link at the ferry terminal, VHF 9600 baud packet switched network and a 902 megahertz wireless network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91000"/>
            <a:ext cx="27432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91000"/>
            <a:ext cx="27432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4266024"/>
            <a:ext cx="763176" cy="76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57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https://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www.nceons.org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/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2800" y="4343400"/>
            <a:ext cx="2819400" cy="2057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30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71</a:t>
            </a:r>
            <a:r>
              <a:rPr lang="en-US" sz="2600" dirty="0" smtClean="0">
                <a:latin typeface="+mj-lt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foot steel trawler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accidentally </a:t>
            </a:r>
            <a:r>
              <a:rPr lang="en-US" sz="2600" dirty="0" smtClean="0">
                <a:latin typeface="+mj-lt"/>
              </a:rPr>
              <a:t>strikes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platform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baseline="0" dirty="0" smtClean="0">
                <a:latin typeface="+mj-lt"/>
              </a:rPr>
              <a:t>To</a:t>
            </a:r>
            <a:r>
              <a:rPr lang="en-US" sz="2600" dirty="0" smtClean="0">
                <a:latin typeface="+mj-lt"/>
              </a:rPr>
              <a:t> be rebuilt in Spring 2009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Computing Institute (RENCI)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Data Bus (SDB)</a:t>
            </a:r>
          </a:p>
          <a:p>
            <a:pPr lvl="1"/>
            <a:r>
              <a:rPr lang="en-US" dirty="0" smtClean="0"/>
              <a:t>Hosting platform for the aforementioned science projects, among others</a:t>
            </a:r>
          </a:p>
          <a:p>
            <a:pPr lvl="1"/>
            <a:r>
              <a:rPr lang="en-US" dirty="0" smtClean="0"/>
              <a:t>Repository/data warehouse for all of our sensor data</a:t>
            </a:r>
          </a:p>
          <a:p>
            <a:pPr lvl="1"/>
            <a:r>
              <a:rPr lang="en-US" dirty="0" smtClean="0"/>
              <a:t>Tools, technologies and services centered around interacting with disparate forms of sensor data and corresponding metadata</a:t>
            </a:r>
          </a:p>
          <a:p>
            <a:pPr lvl="1"/>
            <a:r>
              <a:rPr lang="en-US" dirty="0" smtClean="0"/>
              <a:t>All code and tooling developed on top of ODM (v2.0), the Entity Data Model, and the Microsoft platform will be released under FreeBSD style open source license</a:t>
            </a:r>
          </a:p>
        </p:txBody>
      </p:sp>
      <p:pic>
        <p:nvPicPr>
          <p:cNvPr id="4" name="Picture 3" descr="sdb_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715000"/>
            <a:ext cx="2286000" cy="985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31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https://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www.sensordatabus.org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50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Data Model for Environmental Observations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0" y="2209800"/>
            <a:ext cx="35052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Spatial support</a:t>
            </a:r>
          </a:p>
          <a:p>
            <a:r>
              <a:rPr lang="en-US" sz="2400" dirty="0" smtClean="0"/>
              <a:t>Extensibility</a:t>
            </a:r>
          </a:p>
          <a:p>
            <a:r>
              <a:rPr lang="en-US" sz="2400" dirty="0" smtClean="0"/>
              <a:t>Ancillary data support</a:t>
            </a:r>
          </a:p>
          <a:p>
            <a:r>
              <a:rPr lang="en-US" sz="2400" dirty="0" smtClean="0"/>
              <a:t>Ease of use</a:t>
            </a:r>
          </a:p>
          <a:p>
            <a:r>
              <a:rPr lang="en-US" sz="2400" dirty="0" smtClean="0"/>
              <a:t>Provenance tracking</a:t>
            </a:r>
          </a:p>
          <a:p>
            <a:r>
              <a:rPr lang="en-US" sz="2400" dirty="0" smtClean="0"/>
              <a:t>Versions</a:t>
            </a:r>
          </a:p>
          <a:p>
            <a:r>
              <a:rPr lang="en-US" sz="2400" dirty="0" smtClean="0"/>
              <a:t>Namespace translation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209800"/>
            <a:ext cx="1828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FLUXNET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971800"/>
            <a:ext cx="182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CUAHSI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5399" y="2591222"/>
            <a:ext cx="1828800" cy="1523578"/>
          </a:xfrm>
          <a:prstGeom prst="rect">
            <a:avLst/>
          </a:prstGeom>
          <a:solidFill>
            <a:srgbClr val="F7EAE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Database Schema</a:t>
            </a:r>
            <a:endParaRPr lang="en-US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199" y="2210222"/>
            <a:ext cx="2286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Entity Framework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8199" y="2591222"/>
            <a:ext cx="457200" cy="198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tIns="9144" bIns="9144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STORED PROCS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www.vichx.com/upload/sql-server-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1828800" cy="376733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5154" y="4724400"/>
            <a:ext cx="914400" cy="17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678168" y="41148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User Defined Types</a:t>
            </a:r>
            <a:endParaRPr lang="en-US" sz="12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3733800"/>
            <a:ext cx="1828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RENCI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4495800"/>
            <a:ext cx="1828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57375"/>
            <a:ext cx="3400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Data Model for Environmental Observations</a:t>
            </a:r>
            <a:endParaRPr lang="en-US" dirty="0"/>
          </a:p>
        </p:txBody>
      </p:sp>
      <p:pic>
        <p:nvPicPr>
          <p:cNvPr id="6" name="Picture 5" descr="dataexampl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4686300" cy="376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676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" pitchFamily="34" charset="0"/>
                <a:cs typeface="Segoe UI" pitchFamily="34" charset="0"/>
              </a:rPr>
              <a:t>NEW DATA TYPES</a:t>
            </a:r>
            <a:endParaRPr lang="en-US" sz="1400" b="1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4953000" y="2133600"/>
            <a:ext cx="304800" cy="152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4953000" y="2514600"/>
            <a:ext cx="228600" cy="2286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55596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" pitchFamily="34" charset="0"/>
                <a:cs typeface="Segoe UI" pitchFamily="34" charset="0"/>
              </a:rPr>
              <a:t>SPATIAL SUPPORT</a:t>
            </a:r>
            <a:endParaRPr lang="en-US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5784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" pitchFamily="34" charset="0"/>
                <a:cs typeface="Segoe UI" pitchFamily="34" charset="0"/>
              </a:rPr>
              <a:t>STREAMLINED DESIGN</a:t>
            </a:r>
            <a:endParaRPr lang="en-US" sz="1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 descr="odm-layers.emf"/>
          <p:cNvPicPr/>
          <p:nvPr/>
        </p:nvPicPr>
        <p:blipFill>
          <a:blip r:embed="rId5"/>
          <a:stretch>
            <a:fillRect/>
          </a:stretch>
        </p:blipFill>
        <p:spPr>
          <a:xfrm>
            <a:off x="5486400" y="3962400"/>
            <a:ext cx="2667000" cy="1228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28800" y="61722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F6FC6"/>
                </a:solidFill>
                <a:latin typeface="+mj-lt"/>
              </a:rPr>
              <a:t>ftp://ftp.research.microsoft.com/pub/tr/TR-2008-92.pdf</a:t>
            </a:r>
            <a:endParaRPr lang="en-US" dirty="0">
              <a:solidFill>
                <a:srgbClr val="0F6FC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ABA624B31744C90382ED131E6670F" ma:contentTypeVersion="0" ma:contentTypeDescription="Create a new document." ma:contentTypeScope="" ma:versionID="31c4f72b3e5cc7482d74227e0c442b6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39C324-2E35-48B4-8CFC-C93658CA1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2E63B98-5E35-484F-9346-F48002BFCC4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2F5E910-1B84-4A9C-9ED8-DF4CB218D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1785</TotalTime>
  <Words>671</Words>
  <Application>Microsoft Office PowerPoint</Application>
  <PresentationFormat>On-screen Show (4:3)</PresentationFormat>
  <Paragraphs>143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 Data Model for Environmental Observations</vt:lpstr>
      <vt:lpstr>Challenges of Environmental Data Storage</vt:lpstr>
      <vt:lpstr>FLUXNET</vt:lpstr>
      <vt:lpstr>CUAHSI</vt:lpstr>
      <vt:lpstr>Renaissance Computing Institute (RENCI)</vt:lpstr>
      <vt:lpstr>Renaissance Computing Institute (RENCI)</vt:lpstr>
      <vt:lpstr>Renaissance Computing Institute (RENCI)</vt:lpstr>
      <vt:lpstr>Data Model for Environmental Observations</vt:lpstr>
      <vt:lpstr>Data Model for Environmental Observations</vt:lpstr>
      <vt:lpstr>Entity Framework – Key Features</vt:lpstr>
      <vt:lpstr>A Data Model for Environmental Observations</vt:lpstr>
      <vt:lpstr>Features and Events</vt:lpstr>
      <vt:lpstr>Usage examples</vt:lpstr>
      <vt:lpstr>Summary</vt:lpstr>
      <vt:lpstr>Resources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Sensors: Experiences from CUAHSI and FLUXNET</dc:title>
  <dc:creator>Bora Beran</dc:creator>
  <cp:lastModifiedBy>Becki Culbert (Swift Group)</cp:lastModifiedBy>
  <cp:revision>163</cp:revision>
  <dcterms:created xsi:type="dcterms:W3CDTF">2008-12-05T20:11:12Z</dcterms:created>
  <dcterms:modified xsi:type="dcterms:W3CDTF">2008-12-08T15:08:05Z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0x0101005A5ABA624B31744C90382ED131E6670F</vt:lpwstr>
  </property>
</Properties>
</file>