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4"/>
  </p:notesMasterIdLst>
  <p:sldIdLst>
    <p:sldId id="256" r:id="rId2"/>
    <p:sldId id="333" r:id="rId3"/>
    <p:sldId id="306" r:id="rId4"/>
    <p:sldId id="263" r:id="rId5"/>
    <p:sldId id="478" r:id="rId6"/>
    <p:sldId id="413" r:id="rId7"/>
    <p:sldId id="314" r:id="rId8"/>
    <p:sldId id="479" r:id="rId9"/>
    <p:sldId id="480" r:id="rId10"/>
    <p:sldId id="420" r:id="rId11"/>
    <p:sldId id="421" r:id="rId12"/>
    <p:sldId id="422" r:id="rId13"/>
    <p:sldId id="481" r:id="rId14"/>
    <p:sldId id="423" r:id="rId15"/>
    <p:sldId id="466" r:id="rId16"/>
    <p:sldId id="424" r:id="rId17"/>
    <p:sldId id="305" r:id="rId18"/>
    <p:sldId id="412" r:id="rId19"/>
    <p:sldId id="487" r:id="rId20"/>
    <p:sldId id="450" r:id="rId21"/>
    <p:sldId id="451" r:id="rId22"/>
    <p:sldId id="452" r:id="rId23"/>
    <p:sldId id="460" r:id="rId24"/>
    <p:sldId id="461" r:id="rId25"/>
    <p:sldId id="485" r:id="rId26"/>
    <p:sldId id="464" r:id="rId27"/>
    <p:sldId id="386" r:id="rId28"/>
    <p:sldId id="387" r:id="rId29"/>
    <p:sldId id="474" r:id="rId30"/>
    <p:sldId id="475" r:id="rId31"/>
    <p:sldId id="477" r:id="rId32"/>
    <p:sldId id="382"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3" d="100"/>
          <a:sy n="73" d="100"/>
        </p:scale>
        <p:origin x="-1284" y="-108"/>
      </p:cViewPr>
      <p:guideLst>
        <p:guide orient="horz" pos="2160"/>
        <p:guide pos="2880"/>
      </p:guideLst>
    </p:cSldViewPr>
  </p:slideViewPr>
  <p:notesTextViewPr>
    <p:cViewPr>
      <p:scale>
        <a:sx n="100" d="100"/>
        <a:sy n="100" d="100"/>
      </p:scale>
      <p:origin x="0" y="0"/>
    </p:cViewPr>
  </p:notesTextViewPr>
  <p:notesViewPr>
    <p:cSldViewPr>
      <p:cViewPr varScale="1">
        <p:scale>
          <a:sx n="73" d="100"/>
          <a:sy n="73" d="100"/>
        </p:scale>
        <p:origin x="-2748"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80886-6875-49C4-8944-EC63B353923E}" type="datetimeFigureOut">
              <a:rPr lang="en-US" smtClean="0"/>
              <a:pPr/>
              <a:t>12/8/2008</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CC5A30-3FE0-495E-A599-EA2331015B0F}"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D820CD-E4CB-41BF-8E4F-D7C036A306AE}" type="slidenum">
              <a:rPr lang="en-US"/>
              <a:pPr/>
              <a:t>2</a:t>
            </a:fld>
            <a:endParaRPr lang="en-US"/>
          </a:p>
        </p:txBody>
      </p:sp>
      <p:sp>
        <p:nvSpPr>
          <p:cNvPr id="1116162" name="Rectangle 2"/>
          <p:cNvSpPr>
            <a:spLocks noGrp="1" noRot="1" noChangeAspect="1" noChangeArrowheads="1" noTextEdit="1"/>
          </p:cNvSpPr>
          <p:nvPr>
            <p:ph type="sldImg"/>
          </p:nvPr>
        </p:nvSpPr>
        <p:spPr>
          <a:ln/>
        </p:spPr>
      </p:sp>
      <p:sp>
        <p:nvSpPr>
          <p:cNvPr id="1116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297FF3-B45A-43D2-BAE8-C43E5B8BE7FA}" type="slidenum">
              <a:rPr lang="en-US"/>
              <a:pPr/>
              <a:t>14</a:t>
            </a:fld>
            <a:endParaRPr lang="en-US"/>
          </a:p>
        </p:txBody>
      </p:sp>
      <p:sp>
        <p:nvSpPr>
          <p:cNvPr id="837634" name="Rectangle 2"/>
          <p:cNvSpPr>
            <a:spLocks noGrp="1" noRot="1" noChangeAspect="1" noChangeArrowheads="1" noTextEdit="1"/>
          </p:cNvSpPr>
          <p:nvPr>
            <p:ph type="sldImg"/>
          </p:nvPr>
        </p:nvSpPr>
        <p:spPr>
          <a:ln/>
        </p:spPr>
      </p:sp>
      <p:sp>
        <p:nvSpPr>
          <p:cNvPr id="837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297FF3-B45A-43D2-BAE8-C43E5B8BE7FA}" type="slidenum">
              <a:rPr lang="en-US"/>
              <a:pPr/>
              <a:t>15</a:t>
            </a:fld>
            <a:endParaRPr lang="en-US"/>
          </a:p>
        </p:txBody>
      </p:sp>
      <p:sp>
        <p:nvSpPr>
          <p:cNvPr id="837634" name="Rectangle 2"/>
          <p:cNvSpPr>
            <a:spLocks noGrp="1" noRot="1" noChangeAspect="1" noChangeArrowheads="1" noTextEdit="1"/>
          </p:cNvSpPr>
          <p:nvPr>
            <p:ph type="sldImg"/>
          </p:nvPr>
        </p:nvSpPr>
        <p:spPr>
          <a:ln/>
        </p:spPr>
      </p:sp>
      <p:sp>
        <p:nvSpPr>
          <p:cNvPr id="837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211D4-FF36-4395-8C28-60C71102F1F3}" type="slidenum">
              <a:rPr lang="en-US"/>
              <a:pPr/>
              <a:t>16</a:t>
            </a:fld>
            <a:endParaRPr lang="en-US"/>
          </a:p>
        </p:txBody>
      </p:sp>
      <p:sp>
        <p:nvSpPr>
          <p:cNvPr id="1559554" name="Rectangle 2"/>
          <p:cNvSpPr>
            <a:spLocks noGrp="1" noRot="1" noChangeAspect="1" noChangeArrowheads="1" noTextEdit="1"/>
          </p:cNvSpPr>
          <p:nvPr>
            <p:ph type="sldImg"/>
          </p:nvPr>
        </p:nvSpPr>
        <p:spPr>
          <a:xfrm>
            <a:off x="1144588" y="685800"/>
            <a:ext cx="4572000" cy="3429000"/>
          </a:xfrm>
          <a:ln/>
        </p:spPr>
      </p:sp>
      <p:sp>
        <p:nvSpPr>
          <p:cNvPr id="155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20</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21</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22</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23</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24</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25</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26</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7C5FB4-37E3-466A-BE33-4FF28B7596A9}" type="slidenum">
              <a:rPr lang="en-US"/>
              <a:pPr/>
              <a:t>3</a:t>
            </a:fld>
            <a:endParaRPr lang="en-US"/>
          </a:p>
        </p:txBody>
      </p:sp>
      <p:sp>
        <p:nvSpPr>
          <p:cNvPr id="976898" name="Rectangle 2"/>
          <p:cNvSpPr>
            <a:spLocks noGrp="1" noRot="1" noChangeAspect="1" noChangeArrowheads="1" noTextEdit="1"/>
          </p:cNvSpPr>
          <p:nvPr>
            <p:ph type="sldImg"/>
          </p:nvPr>
        </p:nvSpPr>
        <p:spPr>
          <a:ln/>
        </p:spPr>
      </p:sp>
      <p:sp>
        <p:nvSpPr>
          <p:cNvPr id="976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27</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28</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29</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30</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31</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6A3A2F-F066-4D56-A23E-8D1D412595EB}" type="slidenum">
              <a:rPr lang="en-US"/>
              <a:pPr/>
              <a:t>32</a:t>
            </a:fld>
            <a:endParaRPr lang="en-US"/>
          </a:p>
        </p:txBody>
      </p:sp>
      <p:sp>
        <p:nvSpPr>
          <p:cNvPr id="1013762" name="Rectangle 2"/>
          <p:cNvSpPr>
            <a:spLocks noGrp="1" noRot="1" noChangeAspect="1" noChangeArrowheads="1" noTextEdit="1"/>
          </p:cNvSpPr>
          <p:nvPr>
            <p:ph type="sldImg"/>
          </p:nvPr>
        </p:nvSpPr>
        <p:spPr>
          <a:ln/>
        </p:spPr>
      </p:sp>
      <p:sp>
        <p:nvSpPr>
          <p:cNvPr id="1013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D820CD-E4CB-41BF-8E4F-D7C036A306AE}" type="slidenum">
              <a:rPr lang="en-US"/>
              <a:pPr/>
              <a:t>4</a:t>
            </a:fld>
            <a:endParaRPr lang="en-US"/>
          </a:p>
        </p:txBody>
      </p:sp>
      <p:sp>
        <p:nvSpPr>
          <p:cNvPr id="1116162" name="Rectangle 2"/>
          <p:cNvSpPr>
            <a:spLocks noGrp="1" noRot="1" noChangeAspect="1" noChangeArrowheads="1" noTextEdit="1"/>
          </p:cNvSpPr>
          <p:nvPr>
            <p:ph type="sldImg"/>
          </p:nvPr>
        </p:nvSpPr>
        <p:spPr>
          <a:ln/>
        </p:spPr>
      </p:sp>
      <p:sp>
        <p:nvSpPr>
          <p:cNvPr id="1116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211D4-FF36-4395-8C28-60C71102F1F3}" type="slidenum">
              <a:rPr lang="en-US"/>
              <a:pPr/>
              <a:t>6</a:t>
            </a:fld>
            <a:endParaRPr lang="en-US"/>
          </a:p>
        </p:txBody>
      </p:sp>
      <p:sp>
        <p:nvSpPr>
          <p:cNvPr id="1559554" name="Rectangle 2"/>
          <p:cNvSpPr>
            <a:spLocks noGrp="1" noRot="1" noChangeAspect="1" noChangeArrowheads="1" noTextEdit="1"/>
          </p:cNvSpPr>
          <p:nvPr>
            <p:ph type="sldImg"/>
          </p:nvPr>
        </p:nvSpPr>
        <p:spPr>
          <a:xfrm>
            <a:off x="1144588" y="685800"/>
            <a:ext cx="4572000" cy="3429000"/>
          </a:xfrm>
          <a:ln/>
        </p:spPr>
      </p:sp>
      <p:sp>
        <p:nvSpPr>
          <p:cNvPr id="155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97FB1E-D1B7-4418-AA02-AE4C6F7B4E49}" type="slidenum">
              <a:rPr lang="en-US"/>
              <a:pPr/>
              <a:t>7</a:t>
            </a:fld>
            <a:endParaRPr lang="en-US"/>
          </a:p>
        </p:txBody>
      </p:sp>
      <p:sp>
        <p:nvSpPr>
          <p:cNvPr id="1057794" name="Rectangle 2"/>
          <p:cNvSpPr>
            <a:spLocks noGrp="1" noRot="1" noChangeAspect="1" noChangeArrowheads="1" noTextEdit="1"/>
          </p:cNvSpPr>
          <p:nvPr>
            <p:ph type="sldImg"/>
          </p:nvPr>
        </p:nvSpPr>
        <p:spPr>
          <a:ln/>
        </p:spPr>
      </p:sp>
      <p:sp>
        <p:nvSpPr>
          <p:cNvPr id="1057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211D4-FF36-4395-8C28-60C71102F1F3}" type="slidenum">
              <a:rPr lang="en-US"/>
              <a:pPr/>
              <a:t>8</a:t>
            </a:fld>
            <a:endParaRPr lang="en-US"/>
          </a:p>
        </p:txBody>
      </p:sp>
      <p:sp>
        <p:nvSpPr>
          <p:cNvPr id="1559554" name="Rectangle 2"/>
          <p:cNvSpPr>
            <a:spLocks noGrp="1" noRot="1" noChangeAspect="1" noChangeArrowheads="1" noTextEdit="1"/>
          </p:cNvSpPr>
          <p:nvPr>
            <p:ph type="sldImg"/>
          </p:nvPr>
        </p:nvSpPr>
        <p:spPr>
          <a:xfrm>
            <a:off x="1144588" y="685800"/>
            <a:ext cx="4572000" cy="3429000"/>
          </a:xfrm>
          <a:ln/>
        </p:spPr>
      </p:sp>
      <p:sp>
        <p:nvSpPr>
          <p:cNvPr id="155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211D4-FF36-4395-8C28-60C71102F1F3}" type="slidenum">
              <a:rPr lang="en-US"/>
              <a:pPr/>
              <a:t>10</a:t>
            </a:fld>
            <a:endParaRPr lang="en-US"/>
          </a:p>
        </p:txBody>
      </p:sp>
      <p:sp>
        <p:nvSpPr>
          <p:cNvPr id="1559554" name="Rectangle 2"/>
          <p:cNvSpPr>
            <a:spLocks noGrp="1" noRot="1" noChangeAspect="1" noChangeArrowheads="1" noTextEdit="1"/>
          </p:cNvSpPr>
          <p:nvPr>
            <p:ph type="sldImg"/>
          </p:nvPr>
        </p:nvSpPr>
        <p:spPr>
          <a:xfrm>
            <a:off x="1144588" y="685800"/>
            <a:ext cx="4572000" cy="3429000"/>
          </a:xfrm>
          <a:ln/>
        </p:spPr>
      </p:sp>
      <p:sp>
        <p:nvSpPr>
          <p:cNvPr id="155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211D4-FF36-4395-8C28-60C71102F1F3}" type="slidenum">
              <a:rPr lang="en-US"/>
              <a:pPr/>
              <a:t>11</a:t>
            </a:fld>
            <a:endParaRPr lang="en-US"/>
          </a:p>
        </p:txBody>
      </p:sp>
      <p:sp>
        <p:nvSpPr>
          <p:cNvPr id="1559554" name="Rectangle 2"/>
          <p:cNvSpPr>
            <a:spLocks noGrp="1" noRot="1" noChangeAspect="1" noChangeArrowheads="1" noTextEdit="1"/>
          </p:cNvSpPr>
          <p:nvPr>
            <p:ph type="sldImg"/>
          </p:nvPr>
        </p:nvSpPr>
        <p:spPr>
          <a:xfrm>
            <a:off x="1144588" y="685800"/>
            <a:ext cx="4572000" cy="3429000"/>
          </a:xfrm>
          <a:ln/>
        </p:spPr>
      </p:sp>
      <p:sp>
        <p:nvSpPr>
          <p:cNvPr id="1559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211D4-FF36-4395-8C28-60C71102F1F3}" type="slidenum">
              <a:rPr lang="en-US"/>
              <a:pPr/>
              <a:t>12</a:t>
            </a:fld>
            <a:endParaRPr lang="en-US"/>
          </a:p>
        </p:txBody>
      </p:sp>
      <p:sp>
        <p:nvSpPr>
          <p:cNvPr id="1559554" name="Rectangle 2"/>
          <p:cNvSpPr>
            <a:spLocks noGrp="1" noRot="1" noChangeAspect="1" noChangeArrowheads="1" noTextEdit="1"/>
          </p:cNvSpPr>
          <p:nvPr>
            <p:ph type="sldImg"/>
          </p:nvPr>
        </p:nvSpPr>
        <p:spPr>
          <a:xfrm>
            <a:off x="1144588" y="685800"/>
            <a:ext cx="4572000" cy="3429000"/>
          </a:xfrm>
          <a:ln/>
        </p:spPr>
      </p:sp>
      <p:sp>
        <p:nvSpPr>
          <p:cNvPr id="1559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822B2BD3-0A15-4AE9-B9CA-5F7050A2D274}" type="datetimeFigureOut">
              <a:rPr lang="en-US" smtClean="0"/>
              <a:pPr/>
              <a:t>12/8/2008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22B2BD3-0A15-4AE9-B9CA-5F7050A2D274}" type="datetimeFigureOut">
              <a:rPr lang="en-US" smtClean="0"/>
              <a:pPr/>
              <a:t>12/8/2008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22B2BD3-0A15-4AE9-B9CA-5F7050A2D274}" type="datetimeFigureOut">
              <a:rPr lang="en-US" smtClean="0"/>
              <a:pPr/>
              <a:t>12/8/2008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85852" y="285728"/>
            <a:ext cx="6972320" cy="917596"/>
          </a:xfrm>
        </p:spPr>
        <p:txBody>
          <a:bodyPr/>
          <a:lstStyle/>
          <a:p>
            <a:r>
              <a:rPr lang="en-US" dirty="0" smtClean="0"/>
              <a:t>Click to edit Master title style</a:t>
            </a:r>
            <a:endParaRPr lang="en-CA"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22B2BD3-0A15-4AE9-B9CA-5F7050A2D274}" type="datetimeFigureOut">
              <a:rPr lang="en-US" smtClean="0"/>
              <a:pPr/>
              <a:t>12/8/2008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2B2BD3-0A15-4AE9-B9CA-5F7050A2D274}" type="datetimeFigureOut">
              <a:rPr lang="en-US" smtClean="0"/>
              <a:pPr/>
              <a:t>12/8/2008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822B2BD3-0A15-4AE9-B9CA-5F7050A2D274}" type="datetimeFigureOut">
              <a:rPr lang="en-US" smtClean="0"/>
              <a:pPr/>
              <a:t>12/8/2008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822B2BD3-0A15-4AE9-B9CA-5F7050A2D274}" type="datetimeFigureOut">
              <a:rPr lang="en-US" smtClean="0"/>
              <a:pPr/>
              <a:t>12/8/2008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822B2BD3-0A15-4AE9-B9CA-5F7050A2D274}" type="datetimeFigureOut">
              <a:rPr lang="en-US" smtClean="0"/>
              <a:pPr/>
              <a:t>12/8/2008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B2BD3-0A15-4AE9-B9CA-5F7050A2D274}" type="datetimeFigureOut">
              <a:rPr lang="en-US" smtClean="0"/>
              <a:pPr/>
              <a:t>12/8/2008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2B2BD3-0A15-4AE9-B9CA-5F7050A2D274}" type="datetimeFigureOut">
              <a:rPr lang="en-US" smtClean="0"/>
              <a:pPr/>
              <a:t>12/8/2008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2B2BD3-0A15-4AE9-B9CA-5F7050A2D274}" type="datetimeFigureOut">
              <a:rPr lang="en-US" smtClean="0"/>
              <a:pPr/>
              <a:t>12/8/2008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A6A3CCCE-270C-4B4E-BE1E-D88704DFB521}" type="slidenum">
              <a:rPr lang="en-CA" smtClean="0"/>
              <a:pPr/>
              <a:t>‹#›</a:t>
            </a:fld>
            <a:endParaRPr lang="en-CA"/>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2B2BD3-0A15-4AE9-B9CA-5F7050A2D274}" type="datetimeFigureOut">
              <a:rPr lang="en-US" smtClean="0"/>
              <a:pPr/>
              <a:t>12/8/2008</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3CCCE-270C-4B4E-BE1E-D88704DFB521}"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jpeg"/><Relationship Id="rId3" Type="http://schemas.openxmlformats.org/officeDocument/2006/relationships/image" Target="../media/image8.png"/><Relationship Id="rId7" Type="http://schemas.openxmlformats.org/officeDocument/2006/relationships/image" Target="../media/image12.jpeg"/><Relationship Id="rId12"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11.jpe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lum bright="52000" contrast="-69000"/>
          </a:blip>
          <a:srcRect/>
          <a:stretch>
            <a:fillRect/>
          </a:stretch>
        </p:blipFill>
        <p:spPr bwMode="auto">
          <a:xfrm>
            <a:off x="0" y="0"/>
            <a:ext cx="9288846" cy="6858000"/>
          </a:xfrm>
          <a:prstGeom prst="rect">
            <a:avLst/>
          </a:prstGeom>
          <a:noFill/>
          <a:ln w="9525">
            <a:noFill/>
            <a:miter lim="800000"/>
            <a:headEnd/>
            <a:tailEnd/>
          </a:ln>
          <a:effectLst/>
        </p:spPr>
      </p:pic>
      <p:sp>
        <p:nvSpPr>
          <p:cNvPr id="2" name="Title 1"/>
          <p:cNvSpPr>
            <a:spLocks noGrp="1"/>
          </p:cNvSpPr>
          <p:nvPr>
            <p:ph type="ctrTitle"/>
          </p:nvPr>
        </p:nvSpPr>
        <p:spPr>
          <a:xfrm>
            <a:off x="714348" y="458777"/>
            <a:ext cx="7772400" cy="1470025"/>
          </a:xfrm>
        </p:spPr>
        <p:txBody>
          <a:bodyPr>
            <a:noAutofit/>
          </a:bodyPr>
          <a:lstStyle/>
          <a:p>
            <a:r>
              <a:rPr lang="en-CA" sz="5400" dirty="0" smtClean="0"/>
              <a:t>Web 2.0 + Web 3.0 </a:t>
            </a:r>
            <a:br>
              <a:rPr lang="en-CA" sz="5400" dirty="0" smtClean="0"/>
            </a:br>
            <a:r>
              <a:rPr lang="en-CA" sz="5400" dirty="0" smtClean="0"/>
              <a:t>= Web 5.0?</a:t>
            </a:r>
            <a:endParaRPr lang="en-CA" sz="5400" dirty="0"/>
          </a:p>
        </p:txBody>
      </p:sp>
      <p:sp>
        <p:nvSpPr>
          <p:cNvPr id="3" name="Subtitle 2"/>
          <p:cNvSpPr>
            <a:spLocks noGrp="1"/>
          </p:cNvSpPr>
          <p:nvPr>
            <p:ph type="subTitle" idx="1"/>
          </p:nvPr>
        </p:nvSpPr>
        <p:spPr>
          <a:xfrm>
            <a:off x="357158" y="1928802"/>
            <a:ext cx="8215370" cy="3500462"/>
          </a:xfrm>
        </p:spPr>
        <p:txBody>
          <a:bodyPr>
            <a:noAutofit/>
          </a:bodyPr>
          <a:lstStyle/>
          <a:p>
            <a:endParaRPr lang="en-CA" sz="2800" b="1" dirty="0" smtClean="0">
              <a:solidFill>
                <a:schemeClr val="tx1"/>
              </a:solidFill>
            </a:endParaRPr>
          </a:p>
          <a:p>
            <a:r>
              <a:rPr lang="en-CA" sz="3600" b="1" dirty="0" smtClean="0">
                <a:solidFill>
                  <a:schemeClr val="tx1"/>
                </a:solidFill>
              </a:rPr>
              <a:t>The HSFBCY + CIHR + Microsoft Research </a:t>
            </a:r>
            <a:br>
              <a:rPr lang="en-CA" sz="3600" b="1" dirty="0" smtClean="0">
                <a:solidFill>
                  <a:schemeClr val="tx1"/>
                </a:solidFill>
              </a:rPr>
            </a:br>
            <a:r>
              <a:rPr lang="en-CA" sz="3600" b="1" dirty="0" smtClean="0">
                <a:solidFill>
                  <a:schemeClr val="tx1"/>
                </a:solidFill>
              </a:rPr>
              <a:t>SADI and </a:t>
            </a:r>
            <a:r>
              <a:rPr lang="en-CA" sz="3600" b="1" i="1" dirty="0" err="1" smtClean="0">
                <a:solidFill>
                  <a:schemeClr val="tx1"/>
                </a:solidFill>
              </a:rPr>
              <a:t>CardioSHARE</a:t>
            </a:r>
            <a:r>
              <a:rPr lang="en-CA" sz="3600" b="1" dirty="0" smtClean="0">
                <a:solidFill>
                  <a:schemeClr val="tx1"/>
                </a:solidFill>
              </a:rPr>
              <a:t> Projects</a:t>
            </a:r>
          </a:p>
          <a:p>
            <a:endParaRPr lang="en-CA" sz="2800" b="1" dirty="0">
              <a:solidFill>
                <a:schemeClr val="tx1"/>
              </a:solidFill>
            </a:endParaRPr>
          </a:p>
          <a:p>
            <a:endParaRPr lang="en-CA" sz="2000" b="1" i="1" dirty="0" smtClean="0">
              <a:solidFill>
                <a:schemeClr val="tx1"/>
              </a:solidFill>
            </a:endParaRPr>
          </a:p>
          <a:p>
            <a:endParaRPr lang="en-CA" sz="2000" b="1" i="1" dirty="0" smtClean="0">
              <a:solidFill>
                <a:schemeClr val="tx1"/>
              </a:solidFill>
            </a:endParaRPr>
          </a:p>
          <a:p>
            <a:endParaRPr lang="en-CA" sz="2000" b="1" i="1" dirty="0" smtClean="0">
              <a:solidFill>
                <a:schemeClr val="tx1"/>
              </a:solidFill>
            </a:endParaRPr>
          </a:p>
          <a:p>
            <a:r>
              <a:rPr lang="en-CA" sz="2000" b="1" i="1" dirty="0" smtClean="0">
                <a:solidFill>
                  <a:schemeClr val="tx1"/>
                </a:solidFill>
              </a:rPr>
              <a:t>Mark Wilkinson &amp; Bruce McManus</a:t>
            </a:r>
          </a:p>
          <a:p>
            <a:r>
              <a:rPr lang="en-CA" sz="2000" b="1" i="1" dirty="0" smtClean="0">
                <a:solidFill>
                  <a:schemeClr val="tx1"/>
                </a:solidFill>
              </a:rPr>
              <a:t>Heart + Lung Institute</a:t>
            </a:r>
          </a:p>
          <a:p>
            <a:r>
              <a:rPr lang="en-CA" sz="2000" b="1" i="1" dirty="0" err="1" smtClean="0">
                <a:solidFill>
                  <a:schemeClr val="tx1"/>
                </a:solidFill>
              </a:rPr>
              <a:t>iCAPTURE</a:t>
            </a:r>
            <a:r>
              <a:rPr lang="en-CA" sz="2000" b="1" i="1" dirty="0" smtClean="0">
                <a:solidFill>
                  <a:schemeClr val="tx1"/>
                </a:solidFill>
              </a:rPr>
              <a:t> Centre, St. Paul’s Hospital, UBC</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8530" name="Rectangle 2"/>
          <p:cNvSpPr>
            <a:spLocks noGrp="1" noChangeArrowheads="1"/>
          </p:cNvSpPr>
          <p:nvPr>
            <p:ph type="title"/>
          </p:nvPr>
        </p:nvSpPr>
        <p:spPr>
          <a:xfrm>
            <a:off x="1219200" y="57136"/>
            <a:ext cx="6705600" cy="1371600"/>
          </a:xfrm>
        </p:spPr>
        <p:txBody>
          <a:bodyPr/>
          <a:lstStyle/>
          <a:p>
            <a:r>
              <a:rPr lang="en-US" dirty="0" smtClean="0">
                <a:solidFill>
                  <a:schemeClr val="accent3">
                    <a:lumMod val="50000"/>
                  </a:schemeClr>
                </a:solidFill>
              </a:rPr>
              <a:t>COST</a:t>
            </a:r>
            <a:endParaRPr lang="en-US" dirty="0"/>
          </a:p>
        </p:txBody>
      </p:sp>
      <p:grpSp>
        <p:nvGrpSpPr>
          <p:cNvPr id="2" name="Group 25"/>
          <p:cNvGrpSpPr/>
          <p:nvPr/>
        </p:nvGrpSpPr>
        <p:grpSpPr>
          <a:xfrm>
            <a:off x="0" y="2132797"/>
            <a:ext cx="9144000" cy="3332176"/>
            <a:chOff x="0" y="1500174"/>
            <a:chExt cx="9144000" cy="3332176"/>
          </a:xfrm>
        </p:grpSpPr>
        <p:sp>
          <p:nvSpPr>
            <p:cNvPr id="1558531" name="Line 3"/>
            <p:cNvSpPr>
              <a:spLocks noChangeShapeType="1"/>
            </p:cNvSpPr>
            <p:nvPr/>
          </p:nvSpPr>
          <p:spPr bwMode="auto">
            <a:xfrm>
              <a:off x="0" y="3429000"/>
              <a:ext cx="1371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2" name="Line 4"/>
            <p:cNvSpPr>
              <a:spLocks noChangeShapeType="1"/>
            </p:cNvSpPr>
            <p:nvPr/>
          </p:nvSpPr>
          <p:spPr bwMode="auto">
            <a:xfrm>
              <a:off x="1371600" y="3429000"/>
              <a:ext cx="1066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3" name="Line 5"/>
            <p:cNvSpPr>
              <a:spLocks noChangeShapeType="1"/>
            </p:cNvSpPr>
            <p:nvPr/>
          </p:nvSpPr>
          <p:spPr bwMode="auto">
            <a:xfrm>
              <a:off x="2438400" y="3429000"/>
              <a:ext cx="16002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4" name="Line 6"/>
            <p:cNvSpPr>
              <a:spLocks noChangeShapeType="1"/>
            </p:cNvSpPr>
            <p:nvPr/>
          </p:nvSpPr>
          <p:spPr bwMode="auto">
            <a:xfrm>
              <a:off x="4038600" y="3429000"/>
              <a:ext cx="990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5" name="Line 7"/>
            <p:cNvSpPr>
              <a:spLocks noChangeShapeType="1"/>
            </p:cNvSpPr>
            <p:nvPr/>
          </p:nvSpPr>
          <p:spPr bwMode="auto">
            <a:xfrm>
              <a:off x="5029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6" name="Line 8"/>
            <p:cNvSpPr>
              <a:spLocks noChangeShapeType="1"/>
            </p:cNvSpPr>
            <p:nvPr/>
          </p:nvSpPr>
          <p:spPr bwMode="auto">
            <a:xfrm>
              <a:off x="6934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7" name="Line 9"/>
            <p:cNvSpPr>
              <a:spLocks noChangeShapeType="1"/>
            </p:cNvSpPr>
            <p:nvPr/>
          </p:nvSpPr>
          <p:spPr bwMode="auto">
            <a:xfrm>
              <a:off x="7620000" y="3429000"/>
              <a:ext cx="9144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8" name="Text Box 10"/>
            <p:cNvSpPr txBox="1">
              <a:spLocks noChangeArrowheads="1"/>
            </p:cNvSpPr>
            <p:nvPr/>
          </p:nvSpPr>
          <p:spPr bwMode="auto">
            <a:xfrm>
              <a:off x="0" y="2286000"/>
              <a:ext cx="1385888" cy="946150"/>
            </a:xfrm>
            <a:prstGeom prst="rect">
              <a:avLst/>
            </a:prstGeom>
            <a:noFill/>
            <a:ln w="9525">
              <a:noFill/>
              <a:miter lim="800000"/>
              <a:headEnd/>
              <a:tailEnd/>
            </a:ln>
          </p:spPr>
          <p:txBody>
            <a:bodyPr wrap="none">
              <a:spAutoFit/>
            </a:bodyPr>
            <a:lstStyle/>
            <a:p>
              <a:pPr algn="l" eaLnBrk="0" hangingPunct="0"/>
              <a:r>
                <a:rPr lang="en-US" sz="2800">
                  <a:latin typeface="Times New Roman" pitchFamily="18" charset="0"/>
                  <a:cs typeface="Arial" pitchFamily="34" charset="0"/>
                </a:rPr>
                <a:t>Catalog/</a:t>
              </a:r>
            </a:p>
            <a:p>
              <a:pPr algn="l" eaLnBrk="0" hangingPunct="0"/>
              <a:r>
                <a:rPr lang="en-US" sz="2800">
                  <a:latin typeface="Times New Roman" pitchFamily="18" charset="0"/>
                  <a:cs typeface="Arial" pitchFamily="34" charset="0"/>
                </a:rPr>
                <a:t>ID</a:t>
              </a:r>
            </a:p>
          </p:txBody>
        </p:sp>
        <p:sp>
          <p:nvSpPr>
            <p:cNvPr id="1558539" name="Text Box 11"/>
            <p:cNvSpPr txBox="1">
              <a:spLocks noChangeArrowheads="1"/>
            </p:cNvSpPr>
            <p:nvPr/>
          </p:nvSpPr>
          <p:spPr bwMode="auto">
            <a:xfrm>
              <a:off x="6400800" y="1676400"/>
              <a:ext cx="2486025" cy="1676400"/>
            </a:xfrm>
            <a:prstGeom prst="rect">
              <a:avLst/>
            </a:prstGeom>
            <a:noFill/>
            <a:ln w="9525">
              <a:noFill/>
              <a:miter lim="800000"/>
              <a:headEnd/>
              <a:tailEnd/>
            </a:ln>
          </p:spPr>
          <p:txBody>
            <a:bodyPr wrap="none">
              <a:spAutoFit/>
            </a:bodyPr>
            <a:lstStyle/>
            <a:p>
              <a:pPr algn="r" eaLnBrk="0" hangingPunct="0"/>
              <a:r>
                <a:rPr lang="en-US" sz="2400" dirty="0">
                  <a:latin typeface="Times New Roman" pitchFamily="18" charset="0"/>
                  <a:cs typeface="Arial" pitchFamily="34" charset="0"/>
                </a:rPr>
                <a:t>Selected</a:t>
              </a:r>
            </a:p>
            <a:p>
              <a:pPr algn="r" eaLnBrk="0" hangingPunct="0"/>
              <a:r>
                <a:rPr lang="en-US" sz="2400" dirty="0">
                  <a:latin typeface="Times New Roman" pitchFamily="18" charset="0"/>
                  <a:cs typeface="Arial" pitchFamily="34" charset="0"/>
                </a:rPr>
                <a:t>Logical</a:t>
              </a:r>
            </a:p>
            <a:p>
              <a:pPr algn="r" eaLnBrk="0" hangingPunct="0"/>
              <a:r>
                <a:rPr lang="en-US" sz="2400" dirty="0">
                  <a:latin typeface="Times New Roman" pitchFamily="18" charset="0"/>
                  <a:cs typeface="Arial" pitchFamily="34" charset="0"/>
                </a:rPr>
                <a:t>	Constraints</a:t>
              </a:r>
            </a:p>
            <a:p>
              <a:pPr algn="r" eaLnBrk="0" hangingPunct="0"/>
              <a:r>
                <a:rPr lang="en-US" sz="1600" dirty="0">
                  <a:latin typeface="Times New Roman" pitchFamily="18" charset="0"/>
                  <a:cs typeface="Arial" pitchFamily="34" charset="0"/>
                </a:rPr>
                <a:t>(</a:t>
              </a:r>
              <a:r>
                <a:rPr lang="en-US" sz="1600" dirty="0" err="1">
                  <a:latin typeface="Times New Roman" pitchFamily="18" charset="0"/>
                  <a:cs typeface="Arial" pitchFamily="34" charset="0"/>
                </a:rPr>
                <a:t>disjointness</a:t>
              </a:r>
              <a:r>
                <a:rPr lang="en-US" sz="1600" dirty="0">
                  <a:latin typeface="Times New Roman" pitchFamily="18" charset="0"/>
                  <a:cs typeface="Arial" pitchFamily="34" charset="0"/>
                </a:rPr>
                <a:t>, </a:t>
              </a:r>
            </a:p>
            <a:p>
              <a:pPr algn="r" eaLnBrk="0" hangingPunct="0"/>
              <a:r>
                <a:rPr lang="en-US" sz="1600" dirty="0">
                  <a:latin typeface="Times New Roman" pitchFamily="18" charset="0"/>
                  <a:cs typeface="Arial" pitchFamily="34" charset="0"/>
                </a:rPr>
                <a:t>inverse, …) </a:t>
              </a:r>
            </a:p>
          </p:txBody>
        </p:sp>
        <p:sp>
          <p:nvSpPr>
            <p:cNvPr id="1558540" name="Text Box 12"/>
            <p:cNvSpPr txBox="1">
              <a:spLocks noChangeArrowheads="1"/>
            </p:cNvSpPr>
            <p:nvPr/>
          </p:nvSpPr>
          <p:spPr bwMode="auto">
            <a:xfrm>
              <a:off x="609600" y="3810000"/>
              <a:ext cx="1368425" cy="946150"/>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Terms/</a:t>
              </a:r>
            </a:p>
            <a:p>
              <a:pPr eaLnBrk="0" hangingPunct="0"/>
              <a:r>
                <a:rPr lang="en-US" sz="2800" dirty="0">
                  <a:latin typeface="Times New Roman" pitchFamily="18" charset="0"/>
                  <a:cs typeface="Arial" pitchFamily="34" charset="0"/>
                </a:rPr>
                <a:t>glossary</a:t>
              </a:r>
            </a:p>
          </p:txBody>
        </p:sp>
        <p:sp>
          <p:nvSpPr>
            <p:cNvPr id="1558541" name="Text Box 13"/>
            <p:cNvSpPr txBox="1">
              <a:spLocks noChangeArrowheads="1"/>
            </p:cNvSpPr>
            <p:nvPr/>
          </p:nvSpPr>
          <p:spPr bwMode="auto">
            <a:xfrm>
              <a:off x="1676400" y="1524000"/>
              <a:ext cx="1625600" cy="1800225"/>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Thesauri</a:t>
              </a:r>
            </a:p>
            <a:p>
              <a:pPr eaLnBrk="0" hangingPunct="0"/>
              <a:r>
                <a:rPr lang="en-US" sz="2800" dirty="0">
                  <a:latin typeface="Times New Roman" pitchFamily="18" charset="0"/>
                  <a:cs typeface="Arial" pitchFamily="34" charset="0"/>
                </a:rPr>
                <a:t>“narrower</a:t>
              </a:r>
            </a:p>
            <a:p>
              <a:pPr eaLnBrk="0" hangingPunct="0"/>
              <a:r>
                <a:rPr lang="en-US" sz="2800" dirty="0">
                  <a:latin typeface="Times New Roman" pitchFamily="18" charset="0"/>
                  <a:cs typeface="Arial" pitchFamily="34" charset="0"/>
                </a:rPr>
                <a:t>term”</a:t>
              </a:r>
            </a:p>
            <a:p>
              <a:pPr eaLnBrk="0" hangingPunct="0"/>
              <a:r>
                <a:rPr lang="en-US" sz="2800" dirty="0">
                  <a:latin typeface="Times New Roman" pitchFamily="18" charset="0"/>
                  <a:cs typeface="Arial" pitchFamily="34" charset="0"/>
                </a:rPr>
                <a:t>relation</a:t>
              </a:r>
            </a:p>
          </p:txBody>
        </p:sp>
        <p:sp>
          <p:nvSpPr>
            <p:cNvPr id="1558542" name="Text Box 14"/>
            <p:cNvSpPr txBox="1">
              <a:spLocks noChangeArrowheads="1"/>
            </p:cNvSpPr>
            <p:nvPr/>
          </p:nvSpPr>
          <p:spPr bwMode="auto">
            <a:xfrm>
              <a:off x="4471998" y="2339974"/>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is-a</a:t>
              </a:r>
            </a:p>
          </p:txBody>
        </p:sp>
        <p:sp>
          <p:nvSpPr>
            <p:cNvPr id="1558543" name="Text Box 15"/>
            <p:cNvSpPr txBox="1">
              <a:spLocks noChangeArrowheads="1"/>
            </p:cNvSpPr>
            <p:nvPr/>
          </p:nvSpPr>
          <p:spPr bwMode="auto">
            <a:xfrm>
              <a:off x="5729310" y="1500174"/>
              <a:ext cx="20574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Frames</a:t>
              </a:r>
            </a:p>
            <a:p>
              <a:pPr eaLnBrk="0" hangingPunct="0"/>
              <a:r>
                <a:rPr lang="en-US" sz="2800" dirty="0" smtClean="0">
                  <a:latin typeface="Times New Roman" pitchFamily="18" charset="0"/>
                  <a:cs typeface="Arial" pitchFamily="34" charset="0"/>
                </a:rPr>
                <a:t>(Properties</a:t>
              </a:r>
              <a:r>
                <a:rPr lang="en-US" sz="2800" dirty="0">
                  <a:latin typeface="Times New Roman" pitchFamily="18" charset="0"/>
                  <a:cs typeface="Arial" pitchFamily="34" charset="0"/>
                </a:rPr>
                <a:t>)</a:t>
              </a:r>
            </a:p>
          </p:txBody>
        </p:sp>
        <p:sp>
          <p:nvSpPr>
            <p:cNvPr id="1558545" name="Line 17"/>
            <p:cNvSpPr>
              <a:spLocks noChangeShapeType="1"/>
            </p:cNvSpPr>
            <p:nvPr/>
          </p:nvSpPr>
          <p:spPr bwMode="auto">
            <a:xfrm>
              <a:off x="5715000" y="3429000"/>
              <a:ext cx="762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6" name="Line 18"/>
            <p:cNvSpPr>
              <a:spLocks noChangeShapeType="1"/>
            </p:cNvSpPr>
            <p:nvPr/>
          </p:nvSpPr>
          <p:spPr bwMode="auto">
            <a:xfrm>
              <a:off x="6477000" y="3429000"/>
              <a:ext cx="1143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7" name="Text Box 19"/>
            <p:cNvSpPr txBox="1">
              <a:spLocks noChangeArrowheads="1"/>
            </p:cNvSpPr>
            <p:nvPr/>
          </p:nvSpPr>
          <p:spPr bwMode="auto">
            <a:xfrm>
              <a:off x="3043238" y="3643314"/>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Informal</a:t>
              </a:r>
            </a:p>
            <a:p>
              <a:pPr eaLnBrk="0" hangingPunct="0"/>
              <a:r>
                <a:rPr lang="en-US" sz="2800" dirty="0">
                  <a:latin typeface="Times New Roman" pitchFamily="18" charset="0"/>
                  <a:cs typeface="Arial" pitchFamily="34" charset="0"/>
                </a:rPr>
                <a:t>is-a</a:t>
              </a:r>
            </a:p>
          </p:txBody>
        </p:sp>
        <p:sp>
          <p:nvSpPr>
            <p:cNvPr id="1558548" name="Text Box 20"/>
            <p:cNvSpPr txBox="1">
              <a:spLocks noChangeArrowheads="1"/>
            </p:cNvSpPr>
            <p:nvPr/>
          </p:nvSpPr>
          <p:spPr bwMode="auto">
            <a:xfrm>
              <a:off x="4953000" y="3657600"/>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instance</a:t>
              </a:r>
            </a:p>
          </p:txBody>
        </p:sp>
        <p:sp>
          <p:nvSpPr>
            <p:cNvPr id="1558549" name="Text Box 21"/>
            <p:cNvSpPr txBox="1">
              <a:spLocks noChangeArrowheads="1"/>
            </p:cNvSpPr>
            <p:nvPr/>
          </p:nvSpPr>
          <p:spPr bwMode="auto">
            <a:xfrm>
              <a:off x="6324600" y="3886200"/>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Value </a:t>
              </a:r>
              <a:r>
                <a:rPr lang="en-US" sz="2800" dirty="0" err="1">
                  <a:latin typeface="Times New Roman" pitchFamily="18" charset="0"/>
                  <a:cs typeface="Arial" pitchFamily="34" charset="0"/>
                </a:rPr>
                <a:t>Restrs</a:t>
              </a:r>
              <a:r>
                <a:rPr lang="en-US" sz="2800" dirty="0">
                  <a:latin typeface="Times New Roman" pitchFamily="18" charset="0"/>
                  <a:cs typeface="Arial" pitchFamily="34" charset="0"/>
                </a:rPr>
                <a:t>.</a:t>
              </a:r>
            </a:p>
          </p:txBody>
        </p:sp>
        <p:sp>
          <p:nvSpPr>
            <p:cNvPr id="1558550" name="Text Box 22"/>
            <p:cNvSpPr txBox="1">
              <a:spLocks noChangeArrowheads="1"/>
            </p:cNvSpPr>
            <p:nvPr/>
          </p:nvSpPr>
          <p:spPr bwMode="auto">
            <a:xfrm>
              <a:off x="7543800" y="3733800"/>
              <a:ext cx="1600200" cy="1006475"/>
            </a:xfrm>
            <a:prstGeom prst="rect">
              <a:avLst/>
            </a:prstGeom>
            <a:noFill/>
            <a:ln w="9525">
              <a:noFill/>
              <a:miter lim="800000"/>
              <a:headEnd/>
              <a:tailEnd/>
            </a:ln>
          </p:spPr>
          <p:txBody>
            <a:bodyPr>
              <a:spAutoFit/>
            </a:bodyPr>
            <a:lstStyle/>
            <a:p>
              <a:pPr algn="r" eaLnBrk="0" hangingPunct="0"/>
              <a:r>
                <a:rPr lang="en-US" sz="2000">
                  <a:latin typeface="Times New Roman" pitchFamily="18" charset="0"/>
                  <a:cs typeface="Arial" pitchFamily="34" charset="0"/>
                </a:rPr>
                <a:t>General</a:t>
              </a:r>
            </a:p>
            <a:p>
              <a:pPr algn="r" eaLnBrk="0" hangingPunct="0"/>
              <a:r>
                <a:rPr lang="en-US" sz="2000">
                  <a:latin typeface="Times New Roman" pitchFamily="18" charset="0"/>
                  <a:cs typeface="Arial" pitchFamily="34" charset="0"/>
                </a:rPr>
                <a:t>Logical</a:t>
              </a:r>
            </a:p>
            <a:p>
              <a:pPr algn="r" eaLnBrk="0" hangingPunct="0"/>
              <a:r>
                <a:rPr lang="en-US" sz="2000">
                  <a:latin typeface="Times New Roman" pitchFamily="18" charset="0"/>
                  <a:cs typeface="Arial" pitchFamily="34" charset="0"/>
                </a:rPr>
                <a:t>constraints</a:t>
              </a:r>
            </a:p>
          </p:txBody>
        </p:sp>
      </p:grpSp>
      <p:cxnSp>
        <p:nvCxnSpPr>
          <p:cNvPr id="30" name="Straight Connector 29"/>
          <p:cNvCxnSpPr/>
          <p:nvPr/>
        </p:nvCxnSpPr>
        <p:spPr>
          <a:xfrm rot="5400000">
            <a:off x="-1464511" y="3811590"/>
            <a:ext cx="3929090" cy="1588"/>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31" name="Straight Connector 30"/>
          <p:cNvCxnSpPr/>
          <p:nvPr/>
        </p:nvCxnSpPr>
        <p:spPr>
          <a:xfrm rot="10800000" flipV="1">
            <a:off x="500034" y="5776135"/>
            <a:ext cx="7349384" cy="10318"/>
          </a:xfrm>
          <a:prstGeom prst="line">
            <a:avLst/>
          </a:prstGeom>
          <a:ln/>
        </p:spPr>
        <p:style>
          <a:lnRef idx="3">
            <a:schemeClr val="accent2"/>
          </a:lnRef>
          <a:fillRef idx="0">
            <a:schemeClr val="accent2"/>
          </a:fillRef>
          <a:effectRef idx="2">
            <a:schemeClr val="accent2"/>
          </a:effectRef>
          <a:fontRef idx="minor">
            <a:schemeClr val="tx1"/>
          </a:fontRef>
        </p:style>
      </p:cxnSp>
      <p:sp>
        <p:nvSpPr>
          <p:cNvPr id="41" name="Freeform 40"/>
          <p:cNvSpPr/>
          <p:nvPr/>
        </p:nvSpPr>
        <p:spPr>
          <a:xfrm>
            <a:off x="720436" y="3157661"/>
            <a:ext cx="7869382" cy="2129927"/>
          </a:xfrm>
          <a:custGeom>
            <a:avLst/>
            <a:gdLst>
              <a:gd name="connsiteX0" fmla="*/ 0 w 7869382"/>
              <a:gd name="connsiteY0" fmla="*/ 443346 h 2976419"/>
              <a:gd name="connsiteX1" fmla="*/ 4946073 w 7869382"/>
              <a:gd name="connsiteY1" fmla="*/ 415636 h 2976419"/>
              <a:gd name="connsiteX2" fmla="*/ 5541819 w 7869382"/>
              <a:gd name="connsiteY2" fmla="*/ 2937164 h 2976419"/>
              <a:gd name="connsiteX3" fmla="*/ 6220691 w 7869382"/>
              <a:gd name="connsiteY3" fmla="*/ 651164 h 2976419"/>
              <a:gd name="connsiteX4" fmla="*/ 7869382 w 7869382"/>
              <a:gd name="connsiteY4" fmla="*/ 318655 h 2976419"/>
              <a:gd name="connsiteX0" fmla="*/ 0 w 7869382"/>
              <a:gd name="connsiteY0" fmla="*/ 443347 h 2976422"/>
              <a:gd name="connsiteX1" fmla="*/ 4946073 w 7869382"/>
              <a:gd name="connsiteY1" fmla="*/ 415637 h 2976422"/>
              <a:gd name="connsiteX2" fmla="*/ 5684663 w 7869382"/>
              <a:gd name="connsiteY2" fmla="*/ 2937166 h 2976422"/>
              <a:gd name="connsiteX3" fmla="*/ 6220691 w 7869382"/>
              <a:gd name="connsiteY3" fmla="*/ 651165 h 2976422"/>
              <a:gd name="connsiteX4" fmla="*/ 7869382 w 7869382"/>
              <a:gd name="connsiteY4" fmla="*/ 318656 h 2976422"/>
              <a:gd name="connsiteX0" fmla="*/ 0 w 7869382"/>
              <a:gd name="connsiteY0" fmla="*/ 228600 h 2728923"/>
              <a:gd name="connsiteX1" fmla="*/ 4731727 w 7869382"/>
              <a:gd name="connsiteY1" fmla="*/ 475444 h 2728923"/>
              <a:gd name="connsiteX2" fmla="*/ 5684663 w 7869382"/>
              <a:gd name="connsiteY2" fmla="*/ 2722419 h 2728923"/>
              <a:gd name="connsiteX3" fmla="*/ 6220691 w 7869382"/>
              <a:gd name="connsiteY3" fmla="*/ 436418 h 2728923"/>
              <a:gd name="connsiteX4" fmla="*/ 7869382 w 7869382"/>
              <a:gd name="connsiteY4" fmla="*/ 103909 h 2728923"/>
              <a:gd name="connsiteX0" fmla="*/ 0 w 7869382"/>
              <a:gd name="connsiteY0" fmla="*/ 228600 h 2728923"/>
              <a:gd name="connsiteX1" fmla="*/ 4731727 w 7869382"/>
              <a:gd name="connsiteY1" fmla="*/ 475444 h 2728923"/>
              <a:gd name="connsiteX2" fmla="*/ 5684663 w 7869382"/>
              <a:gd name="connsiteY2" fmla="*/ 2722419 h 2728923"/>
              <a:gd name="connsiteX3" fmla="*/ 6220691 w 7869382"/>
              <a:gd name="connsiteY3" fmla="*/ 436418 h 2728923"/>
              <a:gd name="connsiteX4" fmla="*/ 7869382 w 7869382"/>
              <a:gd name="connsiteY4" fmla="*/ 103909 h 2728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69382" h="2728923">
                <a:moveTo>
                  <a:pt x="0" y="228600"/>
                </a:moveTo>
                <a:cubicBezTo>
                  <a:pt x="2011218" y="6927"/>
                  <a:pt x="4146666" y="119724"/>
                  <a:pt x="4731727" y="475444"/>
                </a:cubicBezTo>
                <a:cubicBezTo>
                  <a:pt x="5679171" y="891081"/>
                  <a:pt x="5436502" y="2728923"/>
                  <a:pt x="5684663" y="2722419"/>
                </a:cubicBezTo>
                <a:cubicBezTo>
                  <a:pt x="5932824" y="2715915"/>
                  <a:pt x="5856571" y="872836"/>
                  <a:pt x="6220691" y="436418"/>
                </a:cubicBezTo>
                <a:cubicBezTo>
                  <a:pt x="6584811" y="0"/>
                  <a:pt x="7578437" y="129309"/>
                  <a:pt x="7869382" y="103909"/>
                </a:cubicBezTo>
              </a:path>
            </a:pathLst>
          </a:custGeom>
          <a:ln w="44450">
            <a:solidFill>
              <a:schemeClr val="accent3">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rctx="PPT">
                                        <p:cTn id="6" dur="indefinite"/>
                                        <p:tgtEl>
                                          <p:spTgt spid="2"/>
                                        </p:tgtEl>
                                        <p:attrNameLst>
                                          <p:attrName>style.opacity</p:attrName>
                                        </p:attrNameLst>
                                      </p:cBhvr>
                                      <p:to>
                                        <p:strVal val="0.25"/>
                                      </p:to>
                                    </p:set>
                                    <p:animEffect filter="image" prLst="opacity: 0.25">
                                      <p:cBhvr rctx="IE">
                                        <p:cTn id="7" dur="indefinite"/>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8530" name="Rectangle 2"/>
          <p:cNvSpPr>
            <a:spLocks noGrp="1" noChangeArrowheads="1"/>
          </p:cNvSpPr>
          <p:nvPr>
            <p:ph type="title"/>
          </p:nvPr>
        </p:nvSpPr>
        <p:spPr>
          <a:xfrm>
            <a:off x="1219200" y="-14302"/>
            <a:ext cx="6705600" cy="1371600"/>
          </a:xfrm>
        </p:spPr>
        <p:txBody>
          <a:bodyPr>
            <a:normAutofit fontScale="90000"/>
          </a:bodyPr>
          <a:lstStyle/>
          <a:p>
            <a:r>
              <a:rPr lang="en-US" dirty="0" smtClean="0">
                <a:solidFill>
                  <a:schemeClr val="accent3">
                    <a:lumMod val="50000"/>
                  </a:schemeClr>
                </a:solidFill>
              </a:rPr>
              <a:t>COMPREHENSIBILITY</a:t>
            </a:r>
            <a:endParaRPr lang="en-US" dirty="0"/>
          </a:p>
        </p:txBody>
      </p:sp>
      <p:grpSp>
        <p:nvGrpSpPr>
          <p:cNvPr id="2" name="Group 25"/>
          <p:cNvGrpSpPr/>
          <p:nvPr/>
        </p:nvGrpSpPr>
        <p:grpSpPr>
          <a:xfrm>
            <a:off x="0" y="2204235"/>
            <a:ext cx="9144000" cy="3332176"/>
            <a:chOff x="0" y="1500174"/>
            <a:chExt cx="9144000" cy="3332176"/>
          </a:xfrm>
        </p:grpSpPr>
        <p:sp>
          <p:nvSpPr>
            <p:cNvPr id="1558531" name="Line 3"/>
            <p:cNvSpPr>
              <a:spLocks noChangeShapeType="1"/>
            </p:cNvSpPr>
            <p:nvPr/>
          </p:nvSpPr>
          <p:spPr bwMode="auto">
            <a:xfrm>
              <a:off x="0" y="3429000"/>
              <a:ext cx="1371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2" name="Line 4"/>
            <p:cNvSpPr>
              <a:spLocks noChangeShapeType="1"/>
            </p:cNvSpPr>
            <p:nvPr/>
          </p:nvSpPr>
          <p:spPr bwMode="auto">
            <a:xfrm>
              <a:off x="1371600" y="3429000"/>
              <a:ext cx="1066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3" name="Line 5"/>
            <p:cNvSpPr>
              <a:spLocks noChangeShapeType="1"/>
            </p:cNvSpPr>
            <p:nvPr/>
          </p:nvSpPr>
          <p:spPr bwMode="auto">
            <a:xfrm>
              <a:off x="2438400" y="3429000"/>
              <a:ext cx="16002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4" name="Line 6"/>
            <p:cNvSpPr>
              <a:spLocks noChangeShapeType="1"/>
            </p:cNvSpPr>
            <p:nvPr/>
          </p:nvSpPr>
          <p:spPr bwMode="auto">
            <a:xfrm>
              <a:off x="4038600" y="3429000"/>
              <a:ext cx="990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5" name="Line 7"/>
            <p:cNvSpPr>
              <a:spLocks noChangeShapeType="1"/>
            </p:cNvSpPr>
            <p:nvPr/>
          </p:nvSpPr>
          <p:spPr bwMode="auto">
            <a:xfrm>
              <a:off x="5029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6" name="Line 8"/>
            <p:cNvSpPr>
              <a:spLocks noChangeShapeType="1"/>
            </p:cNvSpPr>
            <p:nvPr/>
          </p:nvSpPr>
          <p:spPr bwMode="auto">
            <a:xfrm>
              <a:off x="6934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7" name="Line 9"/>
            <p:cNvSpPr>
              <a:spLocks noChangeShapeType="1"/>
            </p:cNvSpPr>
            <p:nvPr/>
          </p:nvSpPr>
          <p:spPr bwMode="auto">
            <a:xfrm>
              <a:off x="7620000" y="3429000"/>
              <a:ext cx="9144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8" name="Text Box 10"/>
            <p:cNvSpPr txBox="1">
              <a:spLocks noChangeArrowheads="1"/>
            </p:cNvSpPr>
            <p:nvPr/>
          </p:nvSpPr>
          <p:spPr bwMode="auto">
            <a:xfrm>
              <a:off x="0" y="2286000"/>
              <a:ext cx="1385888" cy="946150"/>
            </a:xfrm>
            <a:prstGeom prst="rect">
              <a:avLst/>
            </a:prstGeom>
            <a:noFill/>
            <a:ln w="9525">
              <a:noFill/>
              <a:miter lim="800000"/>
              <a:headEnd/>
              <a:tailEnd/>
            </a:ln>
          </p:spPr>
          <p:txBody>
            <a:bodyPr wrap="none">
              <a:spAutoFit/>
            </a:bodyPr>
            <a:lstStyle/>
            <a:p>
              <a:pPr algn="l" eaLnBrk="0" hangingPunct="0"/>
              <a:r>
                <a:rPr lang="en-US" sz="2800">
                  <a:latin typeface="Times New Roman" pitchFamily="18" charset="0"/>
                  <a:cs typeface="Arial" pitchFamily="34" charset="0"/>
                </a:rPr>
                <a:t>Catalog/</a:t>
              </a:r>
            </a:p>
            <a:p>
              <a:pPr algn="l" eaLnBrk="0" hangingPunct="0"/>
              <a:r>
                <a:rPr lang="en-US" sz="2800">
                  <a:latin typeface="Times New Roman" pitchFamily="18" charset="0"/>
                  <a:cs typeface="Arial" pitchFamily="34" charset="0"/>
                </a:rPr>
                <a:t>ID</a:t>
              </a:r>
            </a:p>
          </p:txBody>
        </p:sp>
        <p:sp>
          <p:nvSpPr>
            <p:cNvPr id="1558539" name="Text Box 11"/>
            <p:cNvSpPr txBox="1">
              <a:spLocks noChangeArrowheads="1"/>
            </p:cNvSpPr>
            <p:nvPr/>
          </p:nvSpPr>
          <p:spPr bwMode="auto">
            <a:xfrm>
              <a:off x="6400800" y="1676400"/>
              <a:ext cx="2486025" cy="1676400"/>
            </a:xfrm>
            <a:prstGeom prst="rect">
              <a:avLst/>
            </a:prstGeom>
            <a:noFill/>
            <a:ln w="9525">
              <a:noFill/>
              <a:miter lim="800000"/>
              <a:headEnd/>
              <a:tailEnd/>
            </a:ln>
          </p:spPr>
          <p:txBody>
            <a:bodyPr wrap="none">
              <a:spAutoFit/>
            </a:bodyPr>
            <a:lstStyle/>
            <a:p>
              <a:pPr algn="r" eaLnBrk="0" hangingPunct="0"/>
              <a:r>
                <a:rPr lang="en-US" sz="2400" dirty="0">
                  <a:latin typeface="Times New Roman" pitchFamily="18" charset="0"/>
                  <a:cs typeface="Arial" pitchFamily="34" charset="0"/>
                </a:rPr>
                <a:t>Selected</a:t>
              </a:r>
            </a:p>
            <a:p>
              <a:pPr algn="r" eaLnBrk="0" hangingPunct="0"/>
              <a:r>
                <a:rPr lang="en-US" sz="2400" dirty="0">
                  <a:latin typeface="Times New Roman" pitchFamily="18" charset="0"/>
                  <a:cs typeface="Arial" pitchFamily="34" charset="0"/>
                </a:rPr>
                <a:t>Logical</a:t>
              </a:r>
            </a:p>
            <a:p>
              <a:pPr algn="r" eaLnBrk="0" hangingPunct="0"/>
              <a:r>
                <a:rPr lang="en-US" sz="2400" dirty="0">
                  <a:latin typeface="Times New Roman" pitchFamily="18" charset="0"/>
                  <a:cs typeface="Arial" pitchFamily="34" charset="0"/>
                </a:rPr>
                <a:t>	Constraints</a:t>
              </a:r>
            </a:p>
            <a:p>
              <a:pPr algn="r" eaLnBrk="0" hangingPunct="0"/>
              <a:r>
                <a:rPr lang="en-US" sz="1600" dirty="0">
                  <a:latin typeface="Times New Roman" pitchFamily="18" charset="0"/>
                  <a:cs typeface="Arial" pitchFamily="34" charset="0"/>
                </a:rPr>
                <a:t>(</a:t>
              </a:r>
              <a:r>
                <a:rPr lang="en-US" sz="1600" dirty="0" err="1">
                  <a:latin typeface="Times New Roman" pitchFamily="18" charset="0"/>
                  <a:cs typeface="Arial" pitchFamily="34" charset="0"/>
                </a:rPr>
                <a:t>disjointness</a:t>
              </a:r>
              <a:r>
                <a:rPr lang="en-US" sz="1600" dirty="0">
                  <a:latin typeface="Times New Roman" pitchFamily="18" charset="0"/>
                  <a:cs typeface="Arial" pitchFamily="34" charset="0"/>
                </a:rPr>
                <a:t>, </a:t>
              </a:r>
            </a:p>
            <a:p>
              <a:pPr algn="r" eaLnBrk="0" hangingPunct="0"/>
              <a:r>
                <a:rPr lang="en-US" sz="1600" dirty="0">
                  <a:latin typeface="Times New Roman" pitchFamily="18" charset="0"/>
                  <a:cs typeface="Arial" pitchFamily="34" charset="0"/>
                </a:rPr>
                <a:t>inverse, …) </a:t>
              </a:r>
            </a:p>
          </p:txBody>
        </p:sp>
        <p:sp>
          <p:nvSpPr>
            <p:cNvPr id="1558540" name="Text Box 12"/>
            <p:cNvSpPr txBox="1">
              <a:spLocks noChangeArrowheads="1"/>
            </p:cNvSpPr>
            <p:nvPr/>
          </p:nvSpPr>
          <p:spPr bwMode="auto">
            <a:xfrm>
              <a:off x="609600" y="3810000"/>
              <a:ext cx="1368425" cy="946150"/>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Terms/</a:t>
              </a:r>
            </a:p>
            <a:p>
              <a:pPr eaLnBrk="0" hangingPunct="0"/>
              <a:r>
                <a:rPr lang="en-US" sz="2800" dirty="0">
                  <a:latin typeface="Times New Roman" pitchFamily="18" charset="0"/>
                  <a:cs typeface="Arial" pitchFamily="34" charset="0"/>
                </a:rPr>
                <a:t>glossary</a:t>
              </a:r>
            </a:p>
          </p:txBody>
        </p:sp>
        <p:sp>
          <p:nvSpPr>
            <p:cNvPr id="1558541" name="Text Box 13"/>
            <p:cNvSpPr txBox="1">
              <a:spLocks noChangeArrowheads="1"/>
            </p:cNvSpPr>
            <p:nvPr/>
          </p:nvSpPr>
          <p:spPr bwMode="auto">
            <a:xfrm>
              <a:off x="1676400" y="1524000"/>
              <a:ext cx="1625600" cy="1800225"/>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Thesauri</a:t>
              </a:r>
            </a:p>
            <a:p>
              <a:pPr eaLnBrk="0" hangingPunct="0"/>
              <a:r>
                <a:rPr lang="en-US" sz="2800" dirty="0">
                  <a:latin typeface="Times New Roman" pitchFamily="18" charset="0"/>
                  <a:cs typeface="Arial" pitchFamily="34" charset="0"/>
                </a:rPr>
                <a:t>“narrower</a:t>
              </a:r>
            </a:p>
            <a:p>
              <a:pPr eaLnBrk="0" hangingPunct="0"/>
              <a:r>
                <a:rPr lang="en-US" sz="2800" dirty="0">
                  <a:latin typeface="Times New Roman" pitchFamily="18" charset="0"/>
                  <a:cs typeface="Arial" pitchFamily="34" charset="0"/>
                </a:rPr>
                <a:t>term”</a:t>
              </a:r>
            </a:p>
            <a:p>
              <a:pPr eaLnBrk="0" hangingPunct="0"/>
              <a:r>
                <a:rPr lang="en-US" sz="2800" dirty="0">
                  <a:latin typeface="Times New Roman" pitchFamily="18" charset="0"/>
                  <a:cs typeface="Arial" pitchFamily="34" charset="0"/>
                </a:rPr>
                <a:t>relation</a:t>
              </a:r>
            </a:p>
          </p:txBody>
        </p:sp>
        <p:sp>
          <p:nvSpPr>
            <p:cNvPr id="1558542" name="Text Box 14"/>
            <p:cNvSpPr txBox="1">
              <a:spLocks noChangeArrowheads="1"/>
            </p:cNvSpPr>
            <p:nvPr/>
          </p:nvSpPr>
          <p:spPr bwMode="auto">
            <a:xfrm>
              <a:off x="4471998" y="2339974"/>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is-a</a:t>
              </a:r>
            </a:p>
          </p:txBody>
        </p:sp>
        <p:sp>
          <p:nvSpPr>
            <p:cNvPr id="1558543" name="Text Box 15"/>
            <p:cNvSpPr txBox="1">
              <a:spLocks noChangeArrowheads="1"/>
            </p:cNvSpPr>
            <p:nvPr/>
          </p:nvSpPr>
          <p:spPr bwMode="auto">
            <a:xfrm>
              <a:off x="5729310" y="1500174"/>
              <a:ext cx="20574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Frames</a:t>
              </a:r>
            </a:p>
            <a:p>
              <a:pPr eaLnBrk="0" hangingPunct="0"/>
              <a:r>
                <a:rPr lang="en-US" sz="2800" dirty="0" smtClean="0">
                  <a:latin typeface="Times New Roman" pitchFamily="18" charset="0"/>
                  <a:cs typeface="Arial" pitchFamily="34" charset="0"/>
                </a:rPr>
                <a:t>(Properties</a:t>
              </a:r>
              <a:r>
                <a:rPr lang="en-US" sz="2800" dirty="0">
                  <a:latin typeface="Times New Roman" pitchFamily="18" charset="0"/>
                  <a:cs typeface="Arial" pitchFamily="34" charset="0"/>
                </a:rPr>
                <a:t>)</a:t>
              </a:r>
            </a:p>
          </p:txBody>
        </p:sp>
        <p:sp>
          <p:nvSpPr>
            <p:cNvPr id="1558545" name="Line 17"/>
            <p:cNvSpPr>
              <a:spLocks noChangeShapeType="1"/>
            </p:cNvSpPr>
            <p:nvPr/>
          </p:nvSpPr>
          <p:spPr bwMode="auto">
            <a:xfrm>
              <a:off x="5715000" y="3429000"/>
              <a:ext cx="762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6" name="Line 18"/>
            <p:cNvSpPr>
              <a:spLocks noChangeShapeType="1"/>
            </p:cNvSpPr>
            <p:nvPr/>
          </p:nvSpPr>
          <p:spPr bwMode="auto">
            <a:xfrm>
              <a:off x="6477000" y="3429000"/>
              <a:ext cx="1143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7" name="Text Box 19"/>
            <p:cNvSpPr txBox="1">
              <a:spLocks noChangeArrowheads="1"/>
            </p:cNvSpPr>
            <p:nvPr/>
          </p:nvSpPr>
          <p:spPr bwMode="auto">
            <a:xfrm>
              <a:off x="3043238" y="3643314"/>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Informal</a:t>
              </a:r>
            </a:p>
            <a:p>
              <a:pPr eaLnBrk="0" hangingPunct="0"/>
              <a:r>
                <a:rPr lang="en-US" sz="2800" dirty="0">
                  <a:latin typeface="Times New Roman" pitchFamily="18" charset="0"/>
                  <a:cs typeface="Arial" pitchFamily="34" charset="0"/>
                </a:rPr>
                <a:t>is-a</a:t>
              </a:r>
            </a:p>
          </p:txBody>
        </p:sp>
        <p:sp>
          <p:nvSpPr>
            <p:cNvPr id="1558548" name="Text Box 20"/>
            <p:cNvSpPr txBox="1">
              <a:spLocks noChangeArrowheads="1"/>
            </p:cNvSpPr>
            <p:nvPr/>
          </p:nvSpPr>
          <p:spPr bwMode="auto">
            <a:xfrm>
              <a:off x="4953000" y="3657600"/>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instance</a:t>
              </a:r>
            </a:p>
          </p:txBody>
        </p:sp>
        <p:sp>
          <p:nvSpPr>
            <p:cNvPr id="1558549" name="Text Box 21"/>
            <p:cNvSpPr txBox="1">
              <a:spLocks noChangeArrowheads="1"/>
            </p:cNvSpPr>
            <p:nvPr/>
          </p:nvSpPr>
          <p:spPr bwMode="auto">
            <a:xfrm>
              <a:off x="6324600" y="3886200"/>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Value </a:t>
              </a:r>
              <a:r>
                <a:rPr lang="en-US" sz="2800" dirty="0" err="1">
                  <a:latin typeface="Times New Roman" pitchFamily="18" charset="0"/>
                  <a:cs typeface="Arial" pitchFamily="34" charset="0"/>
                </a:rPr>
                <a:t>Restrs</a:t>
              </a:r>
              <a:r>
                <a:rPr lang="en-US" sz="2800" dirty="0">
                  <a:latin typeface="Times New Roman" pitchFamily="18" charset="0"/>
                  <a:cs typeface="Arial" pitchFamily="34" charset="0"/>
                </a:rPr>
                <a:t>.</a:t>
              </a:r>
            </a:p>
          </p:txBody>
        </p:sp>
        <p:sp>
          <p:nvSpPr>
            <p:cNvPr id="1558550" name="Text Box 22"/>
            <p:cNvSpPr txBox="1">
              <a:spLocks noChangeArrowheads="1"/>
            </p:cNvSpPr>
            <p:nvPr/>
          </p:nvSpPr>
          <p:spPr bwMode="auto">
            <a:xfrm>
              <a:off x="7543800" y="3733800"/>
              <a:ext cx="1600200" cy="1006475"/>
            </a:xfrm>
            <a:prstGeom prst="rect">
              <a:avLst/>
            </a:prstGeom>
            <a:noFill/>
            <a:ln w="9525">
              <a:noFill/>
              <a:miter lim="800000"/>
              <a:headEnd/>
              <a:tailEnd/>
            </a:ln>
          </p:spPr>
          <p:txBody>
            <a:bodyPr>
              <a:spAutoFit/>
            </a:bodyPr>
            <a:lstStyle/>
            <a:p>
              <a:pPr algn="r" eaLnBrk="0" hangingPunct="0"/>
              <a:r>
                <a:rPr lang="en-US" sz="2000">
                  <a:latin typeface="Times New Roman" pitchFamily="18" charset="0"/>
                  <a:cs typeface="Arial" pitchFamily="34" charset="0"/>
                </a:rPr>
                <a:t>General</a:t>
              </a:r>
            </a:p>
            <a:p>
              <a:pPr algn="r" eaLnBrk="0" hangingPunct="0"/>
              <a:r>
                <a:rPr lang="en-US" sz="2000">
                  <a:latin typeface="Times New Roman" pitchFamily="18" charset="0"/>
                  <a:cs typeface="Arial" pitchFamily="34" charset="0"/>
                </a:rPr>
                <a:t>Logical</a:t>
              </a:r>
            </a:p>
            <a:p>
              <a:pPr algn="r" eaLnBrk="0" hangingPunct="0"/>
              <a:r>
                <a:rPr lang="en-US" sz="2000">
                  <a:latin typeface="Times New Roman" pitchFamily="18" charset="0"/>
                  <a:cs typeface="Arial" pitchFamily="34" charset="0"/>
                </a:rPr>
                <a:t>constraints</a:t>
              </a:r>
            </a:p>
          </p:txBody>
        </p:sp>
      </p:grpSp>
      <p:cxnSp>
        <p:nvCxnSpPr>
          <p:cNvPr id="30" name="Straight Connector 29"/>
          <p:cNvCxnSpPr/>
          <p:nvPr/>
        </p:nvCxnSpPr>
        <p:spPr>
          <a:xfrm rot="5400000">
            <a:off x="-1464511" y="3883028"/>
            <a:ext cx="3929090" cy="1588"/>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31" name="Straight Connector 30"/>
          <p:cNvCxnSpPr/>
          <p:nvPr/>
        </p:nvCxnSpPr>
        <p:spPr>
          <a:xfrm rot="10800000" flipV="1">
            <a:off x="500034" y="5847573"/>
            <a:ext cx="7349384" cy="10318"/>
          </a:xfrm>
          <a:prstGeom prst="line">
            <a:avLst/>
          </a:prstGeom>
          <a:ln/>
        </p:spPr>
        <p:style>
          <a:lnRef idx="3">
            <a:schemeClr val="accent2"/>
          </a:lnRef>
          <a:fillRef idx="0">
            <a:schemeClr val="accent2"/>
          </a:fillRef>
          <a:effectRef idx="2">
            <a:schemeClr val="accent2"/>
          </a:effectRef>
          <a:fontRef idx="minor">
            <a:schemeClr val="tx1"/>
          </a:fontRef>
        </p:style>
      </p:cxnSp>
      <p:sp>
        <p:nvSpPr>
          <p:cNvPr id="41" name="Freeform 40"/>
          <p:cNvSpPr/>
          <p:nvPr/>
        </p:nvSpPr>
        <p:spPr>
          <a:xfrm>
            <a:off x="720436" y="2281731"/>
            <a:ext cx="7655036" cy="3351528"/>
          </a:xfrm>
          <a:custGeom>
            <a:avLst/>
            <a:gdLst>
              <a:gd name="connsiteX0" fmla="*/ 0 w 7869382"/>
              <a:gd name="connsiteY0" fmla="*/ 443346 h 2976419"/>
              <a:gd name="connsiteX1" fmla="*/ 4946073 w 7869382"/>
              <a:gd name="connsiteY1" fmla="*/ 415636 h 2976419"/>
              <a:gd name="connsiteX2" fmla="*/ 5541819 w 7869382"/>
              <a:gd name="connsiteY2" fmla="*/ 2937164 h 2976419"/>
              <a:gd name="connsiteX3" fmla="*/ 6220691 w 7869382"/>
              <a:gd name="connsiteY3" fmla="*/ 651164 h 2976419"/>
              <a:gd name="connsiteX4" fmla="*/ 7869382 w 7869382"/>
              <a:gd name="connsiteY4" fmla="*/ 318655 h 2976419"/>
              <a:gd name="connsiteX0" fmla="*/ 0 w 7869382"/>
              <a:gd name="connsiteY0" fmla="*/ 443347 h 2976422"/>
              <a:gd name="connsiteX1" fmla="*/ 4946073 w 7869382"/>
              <a:gd name="connsiteY1" fmla="*/ 415637 h 2976422"/>
              <a:gd name="connsiteX2" fmla="*/ 5684663 w 7869382"/>
              <a:gd name="connsiteY2" fmla="*/ 2937166 h 2976422"/>
              <a:gd name="connsiteX3" fmla="*/ 6220691 w 7869382"/>
              <a:gd name="connsiteY3" fmla="*/ 651165 h 2976422"/>
              <a:gd name="connsiteX4" fmla="*/ 7869382 w 7869382"/>
              <a:gd name="connsiteY4" fmla="*/ 318656 h 2976422"/>
              <a:gd name="connsiteX0" fmla="*/ 0 w 7869382"/>
              <a:gd name="connsiteY0" fmla="*/ 228600 h 2728923"/>
              <a:gd name="connsiteX1" fmla="*/ 4731727 w 7869382"/>
              <a:gd name="connsiteY1" fmla="*/ 475444 h 2728923"/>
              <a:gd name="connsiteX2" fmla="*/ 5684663 w 7869382"/>
              <a:gd name="connsiteY2" fmla="*/ 2722419 h 2728923"/>
              <a:gd name="connsiteX3" fmla="*/ 6220691 w 7869382"/>
              <a:gd name="connsiteY3" fmla="*/ 436418 h 2728923"/>
              <a:gd name="connsiteX4" fmla="*/ 7869382 w 7869382"/>
              <a:gd name="connsiteY4" fmla="*/ 103909 h 2728923"/>
              <a:gd name="connsiteX0" fmla="*/ 0 w 7869382"/>
              <a:gd name="connsiteY0" fmla="*/ 228600 h 2728923"/>
              <a:gd name="connsiteX1" fmla="*/ 4731727 w 7869382"/>
              <a:gd name="connsiteY1" fmla="*/ 475444 h 2728923"/>
              <a:gd name="connsiteX2" fmla="*/ 5684663 w 7869382"/>
              <a:gd name="connsiteY2" fmla="*/ 2722419 h 2728923"/>
              <a:gd name="connsiteX3" fmla="*/ 6220691 w 7869382"/>
              <a:gd name="connsiteY3" fmla="*/ 436418 h 2728923"/>
              <a:gd name="connsiteX4" fmla="*/ 7869382 w 7869382"/>
              <a:gd name="connsiteY4" fmla="*/ 103909 h 2728923"/>
              <a:gd name="connsiteX0" fmla="*/ 0 w 7869382"/>
              <a:gd name="connsiteY0" fmla="*/ 740788 h 3241111"/>
              <a:gd name="connsiteX1" fmla="*/ 1522680 w 7869382"/>
              <a:gd name="connsiteY1" fmla="*/ 41141 h 3241111"/>
              <a:gd name="connsiteX2" fmla="*/ 4731727 w 7869382"/>
              <a:gd name="connsiteY2" fmla="*/ 987632 h 3241111"/>
              <a:gd name="connsiteX3" fmla="*/ 5684663 w 7869382"/>
              <a:gd name="connsiteY3" fmla="*/ 3234607 h 3241111"/>
              <a:gd name="connsiteX4" fmla="*/ 6220691 w 7869382"/>
              <a:gd name="connsiteY4" fmla="*/ 948606 h 3241111"/>
              <a:gd name="connsiteX5" fmla="*/ 7869382 w 7869382"/>
              <a:gd name="connsiteY5" fmla="*/ 616097 h 3241111"/>
              <a:gd name="connsiteX0" fmla="*/ 0 w 7869382"/>
              <a:gd name="connsiteY0" fmla="*/ 797950 h 3298273"/>
              <a:gd name="connsiteX1" fmla="*/ 651137 w 7869382"/>
              <a:gd name="connsiteY1" fmla="*/ 116608 h 3298273"/>
              <a:gd name="connsiteX2" fmla="*/ 1522680 w 7869382"/>
              <a:gd name="connsiteY2" fmla="*/ 98303 h 3298273"/>
              <a:gd name="connsiteX3" fmla="*/ 4731727 w 7869382"/>
              <a:gd name="connsiteY3" fmla="*/ 1044794 h 3298273"/>
              <a:gd name="connsiteX4" fmla="*/ 5684663 w 7869382"/>
              <a:gd name="connsiteY4" fmla="*/ 3291769 h 3298273"/>
              <a:gd name="connsiteX5" fmla="*/ 6220691 w 7869382"/>
              <a:gd name="connsiteY5" fmla="*/ 1005768 h 3298273"/>
              <a:gd name="connsiteX6" fmla="*/ 7869382 w 7869382"/>
              <a:gd name="connsiteY6" fmla="*/ 673259 h 3298273"/>
              <a:gd name="connsiteX0" fmla="*/ 0 w 7869382"/>
              <a:gd name="connsiteY0" fmla="*/ 6769 h 3971577"/>
              <a:gd name="connsiteX1" fmla="*/ 651137 w 7869382"/>
              <a:gd name="connsiteY1" fmla="*/ 789912 h 3971577"/>
              <a:gd name="connsiteX2" fmla="*/ 1522680 w 7869382"/>
              <a:gd name="connsiteY2" fmla="*/ 771607 h 3971577"/>
              <a:gd name="connsiteX3" fmla="*/ 4731727 w 7869382"/>
              <a:gd name="connsiteY3" fmla="*/ 1718098 h 3971577"/>
              <a:gd name="connsiteX4" fmla="*/ 5684663 w 7869382"/>
              <a:gd name="connsiteY4" fmla="*/ 3965073 h 3971577"/>
              <a:gd name="connsiteX5" fmla="*/ 6220691 w 7869382"/>
              <a:gd name="connsiteY5" fmla="*/ 1679072 h 3971577"/>
              <a:gd name="connsiteX6" fmla="*/ 7869382 w 7869382"/>
              <a:gd name="connsiteY6" fmla="*/ 1346563 h 3971577"/>
              <a:gd name="connsiteX0" fmla="*/ 0 w 7869382"/>
              <a:gd name="connsiteY0" fmla="*/ 0 h 3964808"/>
              <a:gd name="connsiteX1" fmla="*/ 1522680 w 7869382"/>
              <a:gd name="connsiteY1" fmla="*/ 764838 h 3964808"/>
              <a:gd name="connsiteX2" fmla="*/ 4731727 w 7869382"/>
              <a:gd name="connsiteY2" fmla="*/ 1711329 h 3964808"/>
              <a:gd name="connsiteX3" fmla="*/ 5684663 w 7869382"/>
              <a:gd name="connsiteY3" fmla="*/ 3958304 h 3964808"/>
              <a:gd name="connsiteX4" fmla="*/ 6220691 w 7869382"/>
              <a:gd name="connsiteY4" fmla="*/ 1672303 h 3964808"/>
              <a:gd name="connsiteX5" fmla="*/ 7869382 w 7869382"/>
              <a:gd name="connsiteY5" fmla="*/ 1339794 h 3964808"/>
              <a:gd name="connsiteX0" fmla="*/ 0 w 7869382"/>
              <a:gd name="connsiteY0" fmla="*/ 0 h 2126966"/>
              <a:gd name="connsiteX1" fmla="*/ 1522680 w 7869382"/>
              <a:gd name="connsiteY1" fmla="*/ 764838 h 2126966"/>
              <a:gd name="connsiteX2" fmla="*/ 4731727 w 7869382"/>
              <a:gd name="connsiteY2" fmla="*/ 1711329 h 2126966"/>
              <a:gd name="connsiteX3" fmla="*/ 5684663 w 7869382"/>
              <a:gd name="connsiteY3" fmla="*/ 114081 h 2126966"/>
              <a:gd name="connsiteX4" fmla="*/ 6220691 w 7869382"/>
              <a:gd name="connsiteY4" fmla="*/ 1672303 h 2126966"/>
              <a:gd name="connsiteX5" fmla="*/ 7869382 w 7869382"/>
              <a:gd name="connsiteY5" fmla="*/ 1339794 h 2126966"/>
              <a:gd name="connsiteX0" fmla="*/ 0 w 7869382"/>
              <a:gd name="connsiteY0" fmla="*/ 151749 h 3834667"/>
              <a:gd name="connsiteX1" fmla="*/ 1522680 w 7869382"/>
              <a:gd name="connsiteY1" fmla="*/ 916587 h 3834667"/>
              <a:gd name="connsiteX2" fmla="*/ 5088885 w 7869382"/>
              <a:gd name="connsiteY2" fmla="*/ 3419030 h 3834667"/>
              <a:gd name="connsiteX3" fmla="*/ 5684663 w 7869382"/>
              <a:gd name="connsiteY3" fmla="*/ 265830 h 3834667"/>
              <a:gd name="connsiteX4" fmla="*/ 6220691 w 7869382"/>
              <a:gd name="connsiteY4" fmla="*/ 1824052 h 3834667"/>
              <a:gd name="connsiteX5" fmla="*/ 7869382 w 7869382"/>
              <a:gd name="connsiteY5" fmla="*/ 1491543 h 3834667"/>
              <a:gd name="connsiteX0" fmla="*/ 0 w 7869382"/>
              <a:gd name="connsiteY0" fmla="*/ 151749 h 3438043"/>
              <a:gd name="connsiteX1" fmla="*/ 5088885 w 7869382"/>
              <a:gd name="connsiteY1" fmla="*/ 3419030 h 3438043"/>
              <a:gd name="connsiteX2" fmla="*/ 5684663 w 7869382"/>
              <a:gd name="connsiteY2" fmla="*/ 265830 h 3438043"/>
              <a:gd name="connsiteX3" fmla="*/ 6220691 w 7869382"/>
              <a:gd name="connsiteY3" fmla="*/ 1824052 h 3438043"/>
              <a:gd name="connsiteX4" fmla="*/ 7869382 w 7869382"/>
              <a:gd name="connsiteY4" fmla="*/ 1491543 h 3438043"/>
              <a:gd name="connsiteX0" fmla="*/ 0 w 7869382"/>
              <a:gd name="connsiteY0" fmla="*/ 151749 h 3438043"/>
              <a:gd name="connsiteX1" fmla="*/ 4660225 w 7869382"/>
              <a:gd name="connsiteY1" fmla="*/ 3419030 h 3438043"/>
              <a:gd name="connsiteX2" fmla="*/ 5684663 w 7869382"/>
              <a:gd name="connsiteY2" fmla="*/ 265830 h 3438043"/>
              <a:gd name="connsiteX3" fmla="*/ 6220691 w 7869382"/>
              <a:gd name="connsiteY3" fmla="*/ 1824052 h 3438043"/>
              <a:gd name="connsiteX4" fmla="*/ 7869382 w 7869382"/>
              <a:gd name="connsiteY4" fmla="*/ 1491543 h 3438043"/>
              <a:gd name="connsiteX0" fmla="*/ 0 w 7869382"/>
              <a:gd name="connsiteY0" fmla="*/ 0 h 3341012"/>
              <a:gd name="connsiteX1" fmla="*/ 4660225 w 7869382"/>
              <a:gd name="connsiteY1" fmla="*/ 3267281 h 3341012"/>
              <a:gd name="connsiteX2" fmla="*/ 5684663 w 7869382"/>
              <a:gd name="connsiteY2" fmla="*/ 114081 h 3341012"/>
              <a:gd name="connsiteX3" fmla="*/ 6506411 w 7869382"/>
              <a:gd name="connsiteY3" fmla="*/ 3136727 h 3341012"/>
              <a:gd name="connsiteX4" fmla="*/ 7869382 w 7869382"/>
              <a:gd name="connsiteY4" fmla="*/ 1339794 h 3341012"/>
              <a:gd name="connsiteX0" fmla="*/ 0 w 7869382"/>
              <a:gd name="connsiteY0" fmla="*/ 0 h 3347308"/>
              <a:gd name="connsiteX1" fmla="*/ 4660225 w 7869382"/>
              <a:gd name="connsiteY1" fmla="*/ 3267281 h 3347308"/>
              <a:gd name="connsiteX2" fmla="*/ 5684663 w 7869382"/>
              <a:gd name="connsiteY2" fmla="*/ 480163 h 3347308"/>
              <a:gd name="connsiteX3" fmla="*/ 6506411 w 7869382"/>
              <a:gd name="connsiteY3" fmla="*/ 3136727 h 3347308"/>
              <a:gd name="connsiteX4" fmla="*/ 7869382 w 7869382"/>
              <a:gd name="connsiteY4" fmla="*/ 1339794 h 3347308"/>
              <a:gd name="connsiteX0" fmla="*/ 0 w 7655036"/>
              <a:gd name="connsiteY0" fmla="*/ 0 h 4294073"/>
              <a:gd name="connsiteX1" fmla="*/ 4660225 w 7655036"/>
              <a:gd name="connsiteY1" fmla="*/ 3267281 h 4294073"/>
              <a:gd name="connsiteX2" fmla="*/ 5684663 w 7655036"/>
              <a:gd name="connsiteY2" fmla="*/ 480163 h 4294073"/>
              <a:gd name="connsiteX3" fmla="*/ 6506411 w 7655036"/>
              <a:gd name="connsiteY3" fmla="*/ 3136727 h 4294073"/>
              <a:gd name="connsiteX4" fmla="*/ 7655036 w 7655036"/>
              <a:gd name="connsiteY4" fmla="*/ 4268673 h 42940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55036" h="4294073">
                <a:moveTo>
                  <a:pt x="0" y="0"/>
                </a:moveTo>
                <a:cubicBezTo>
                  <a:pt x="1060185" y="680684"/>
                  <a:pt x="3712781" y="3187254"/>
                  <a:pt x="4660225" y="3267281"/>
                </a:cubicBezTo>
                <a:cubicBezTo>
                  <a:pt x="5607669" y="3347308"/>
                  <a:pt x="5376965" y="501922"/>
                  <a:pt x="5684663" y="480163"/>
                </a:cubicBezTo>
                <a:cubicBezTo>
                  <a:pt x="5992361" y="458404"/>
                  <a:pt x="6178016" y="2505309"/>
                  <a:pt x="6506411" y="3136727"/>
                </a:cubicBezTo>
                <a:cubicBezTo>
                  <a:pt x="6834806" y="3768145"/>
                  <a:pt x="7364091" y="4294073"/>
                  <a:pt x="7655036" y="4268673"/>
                </a:cubicBezTo>
              </a:path>
            </a:pathLst>
          </a:custGeom>
          <a:ln w="44450">
            <a:solidFill>
              <a:schemeClr val="accent3">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TextBox 41"/>
          <p:cNvSpPr txBox="1"/>
          <p:nvPr/>
        </p:nvSpPr>
        <p:spPr>
          <a:xfrm>
            <a:off x="1357290" y="1632731"/>
            <a:ext cx="184731" cy="769441"/>
          </a:xfrm>
          <a:prstGeom prst="rect">
            <a:avLst/>
          </a:prstGeom>
          <a:noFill/>
        </p:spPr>
        <p:txBody>
          <a:bodyPr wrap="none" rtlCol="0">
            <a:spAutoFit/>
          </a:bodyPr>
          <a:lstStyle/>
          <a:p>
            <a:endParaRPr lang="en-US" sz="4400" dirty="0">
              <a:solidFill>
                <a:schemeClr val="accent3">
                  <a:lumMod val="50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rctx="PPT">
                                        <p:cTn id="6" dur="indefinite"/>
                                        <p:tgtEl>
                                          <p:spTgt spid="2"/>
                                        </p:tgtEl>
                                        <p:attrNameLst>
                                          <p:attrName>style.opacity</p:attrName>
                                        </p:attrNameLst>
                                      </p:cBhvr>
                                      <p:to>
                                        <p:strVal val="0.25"/>
                                      </p:to>
                                    </p:set>
                                    <p:animEffect filter="image" prLst="opacity: 0.25">
                                      <p:cBhvr rctx="IE">
                                        <p:cTn id="7" dur="indefinite"/>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8530" name="Rectangle 2"/>
          <p:cNvSpPr>
            <a:spLocks noGrp="1" noChangeArrowheads="1"/>
          </p:cNvSpPr>
          <p:nvPr>
            <p:ph type="title"/>
          </p:nvPr>
        </p:nvSpPr>
        <p:spPr>
          <a:xfrm>
            <a:off x="214282" y="-14302"/>
            <a:ext cx="8643998" cy="1371600"/>
          </a:xfrm>
        </p:spPr>
        <p:txBody>
          <a:bodyPr>
            <a:normAutofit fontScale="90000"/>
          </a:bodyPr>
          <a:lstStyle/>
          <a:p>
            <a:r>
              <a:rPr lang="en-US" dirty="0" smtClean="0">
                <a:solidFill>
                  <a:schemeClr val="accent3">
                    <a:lumMod val="50000"/>
                  </a:schemeClr>
                </a:solidFill>
              </a:rPr>
              <a:t>Likelihood of being “right”</a:t>
            </a:r>
            <a:endParaRPr lang="en-US" dirty="0"/>
          </a:p>
        </p:txBody>
      </p:sp>
      <p:grpSp>
        <p:nvGrpSpPr>
          <p:cNvPr id="2" name="Group 25"/>
          <p:cNvGrpSpPr/>
          <p:nvPr/>
        </p:nvGrpSpPr>
        <p:grpSpPr>
          <a:xfrm>
            <a:off x="0" y="2204235"/>
            <a:ext cx="9144000" cy="3332176"/>
            <a:chOff x="0" y="1500174"/>
            <a:chExt cx="9144000" cy="3332176"/>
          </a:xfrm>
        </p:grpSpPr>
        <p:sp>
          <p:nvSpPr>
            <p:cNvPr id="1558531" name="Line 3"/>
            <p:cNvSpPr>
              <a:spLocks noChangeShapeType="1"/>
            </p:cNvSpPr>
            <p:nvPr/>
          </p:nvSpPr>
          <p:spPr bwMode="auto">
            <a:xfrm>
              <a:off x="0" y="3429000"/>
              <a:ext cx="1371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2" name="Line 4"/>
            <p:cNvSpPr>
              <a:spLocks noChangeShapeType="1"/>
            </p:cNvSpPr>
            <p:nvPr/>
          </p:nvSpPr>
          <p:spPr bwMode="auto">
            <a:xfrm>
              <a:off x="1371600" y="3429000"/>
              <a:ext cx="1066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3" name="Line 5"/>
            <p:cNvSpPr>
              <a:spLocks noChangeShapeType="1"/>
            </p:cNvSpPr>
            <p:nvPr/>
          </p:nvSpPr>
          <p:spPr bwMode="auto">
            <a:xfrm>
              <a:off x="2438400" y="3429000"/>
              <a:ext cx="16002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4" name="Line 6"/>
            <p:cNvSpPr>
              <a:spLocks noChangeShapeType="1"/>
            </p:cNvSpPr>
            <p:nvPr/>
          </p:nvSpPr>
          <p:spPr bwMode="auto">
            <a:xfrm>
              <a:off x="4038600" y="3429000"/>
              <a:ext cx="990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5" name="Line 7"/>
            <p:cNvSpPr>
              <a:spLocks noChangeShapeType="1"/>
            </p:cNvSpPr>
            <p:nvPr/>
          </p:nvSpPr>
          <p:spPr bwMode="auto">
            <a:xfrm>
              <a:off x="5029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6" name="Line 8"/>
            <p:cNvSpPr>
              <a:spLocks noChangeShapeType="1"/>
            </p:cNvSpPr>
            <p:nvPr/>
          </p:nvSpPr>
          <p:spPr bwMode="auto">
            <a:xfrm>
              <a:off x="6934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7" name="Line 9"/>
            <p:cNvSpPr>
              <a:spLocks noChangeShapeType="1"/>
            </p:cNvSpPr>
            <p:nvPr/>
          </p:nvSpPr>
          <p:spPr bwMode="auto">
            <a:xfrm>
              <a:off x="7620000" y="3429000"/>
              <a:ext cx="9144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8" name="Text Box 10"/>
            <p:cNvSpPr txBox="1">
              <a:spLocks noChangeArrowheads="1"/>
            </p:cNvSpPr>
            <p:nvPr/>
          </p:nvSpPr>
          <p:spPr bwMode="auto">
            <a:xfrm>
              <a:off x="0" y="2286000"/>
              <a:ext cx="1385888" cy="946150"/>
            </a:xfrm>
            <a:prstGeom prst="rect">
              <a:avLst/>
            </a:prstGeom>
            <a:noFill/>
            <a:ln w="9525">
              <a:noFill/>
              <a:miter lim="800000"/>
              <a:headEnd/>
              <a:tailEnd/>
            </a:ln>
          </p:spPr>
          <p:txBody>
            <a:bodyPr wrap="none">
              <a:spAutoFit/>
            </a:bodyPr>
            <a:lstStyle/>
            <a:p>
              <a:pPr algn="l" eaLnBrk="0" hangingPunct="0"/>
              <a:r>
                <a:rPr lang="en-US" sz="2800">
                  <a:latin typeface="Times New Roman" pitchFamily="18" charset="0"/>
                  <a:cs typeface="Arial" pitchFamily="34" charset="0"/>
                </a:rPr>
                <a:t>Catalog/</a:t>
              </a:r>
            </a:p>
            <a:p>
              <a:pPr algn="l" eaLnBrk="0" hangingPunct="0"/>
              <a:r>
                <a:rPr lang="en-US" sz="2800">
                  <a:latin typeface="Times New Roman" pitchFamily="18" charset="0"/>
                  <a:cs typeface="Arial" pitchFamily="34" charset="0"/>
                </a:rPr>
                <a:t>ID</a:t>
              </a:r>
            </a:p>
          </p:txBody>
        </p:sp>
        <p:sp>
          <p:nvSpPr>
            <p:cNvPr id="1558539" name="Text Box 11"/>
            <p:cNvSpPr txBox="1">
              <a:spLocks noChangeArrowheads="1"/>
            </p:cNvSpPr>
            <p:nvPr/>
          </p:nvSpPr>
          <p:spPr bwMode="auto">
            <a:xfrm>
              <a:off x="6400800" y="1676400"/>
              <a:ext cx="2486025" cy="1676400"/>
            </a:xfrm>
            <a:prstGeom prst="rect">
              <a:avLst/>
            </a:prstGeom>
            <a:noFill/>
            <a:ln w="9525">
              <a:noFill/>
              <a:miter lim="800000"/>
              <a:headEnd/>
              <a:tailEnd/>
            </a:ln>
          </p:spPr>
          <p:txBody>
            <a:bodyPr wrap="none">
              <a:spAutoFit/>
            </a:bodyPr>
            <a:lstStyle/>
            <a:p>
              <a:pPr algn="r" eaLnBrk="0" hangingPunct="0"/>
              <a:r>
                <a:rPr lang="en-US" sz="2400" dirty="0">
                  <a:latin typeface="Times New Roman" pitchFamily="18" charset="0"/>
                  <a:cs typeface="Arial" pitchFamily="34" charset="0"/>
                </a:rPr>
                <a:t>Selected</a:t>
              </a:r>
            </a:p>
            <a:p>
              <a:pPr algn="r" eaLnBrk="0" hangingPunct="0"/>
              <a:r>
                <a:rPr lang="en-US" sz="2400" dirty="0">
                  <a:latin typeface="Times New Roman" pitchFamily="18" charset="0"/>
                  <a:cs typeface="Arial" pitchFamily="34" charset="0"/>
                </a:rPr>
                <a:t>Logical</a:t>
              </a:r>
            </a:p>
            <a:p>
              <a:pPr algn="r" eaLnBrk="0" hangingPunct="0"/>
              <a:r>
                <a:rPr lang="en-US" sz="2400" dirty="0">
                  <a:latin typeface="Times New Roman" pitchFamily="18" charset="0"/>
                  <a:cs typeface="Arial" pitchFamily="34" charset="0"/>
                </a:rPr>
                <a:t>	Constraints</a:t>
              </a:r>
            </a:p>
            <a:p>
              <a:pPr algn="r" eaLnBrk="0" hangingPunct="0"/>
              <a:r>
                <a:rPr lang="en-US" sz="1600" dirty="0">
                  <a:latin typeface="Times New Roman" pitchFamily="18" charset="0"/>
                  <a:cs typeface="Arial" pitchFamily="34" charset="0"/>
                </a:rPr>
                <a:t>(</a:t>
              </a:r>
              <a:r>
                <a:rPr lang="en-US" sz="1600" dirty="0" err="1">
                  <a:latin typeface="Times New Roman" pitchFamily="18" charset="0"/>
                  <a:cs typeface="Arial" pitchFamily="34" charset="0"/>
                </a:rPr>
                <a:t>disjointness</a:t>
              </a:r>
              <a:r>
                <a:rPr lang="en-US" sz="1600" dirty="0">
                  <a:latin typeface="Times New Roman" pitchFamily="18" charset="0"/>
                  <a:cs typeface="Arial" pitchFamily="34" charset="0"/>
                </a:rPr>
                <a:t>, </a:t>
              </a:r>
            </a:p>
            <a:p>
              <a:pPr algn="r" eaLnBrk="0" hangingPunct="0"/>
              <a:r>
                <a:rPr lang="en-US" sz="1600" dirty="0">
                  <a:latin typeface="Times New Roman" pitchFamily="18" charset="0"/>
                  <a:cs typeface="Arial" pitchFamily="34" charset="0"/>
                </a:rPr>
                <a:t>inverse, …) </a:t>
              </a:r>
            </a:p>
          </p:txBody>
        </p:sp>
        <p:sp>
          <p:nvSpPr>
            <p:cNvPr id="1558540" name="Text Box 12"/>
            <p:cNvSpPr txBox="1">
              <a:spLocks noChangeArrowheads="1"/>
            </p:cNvSpPr>
            <p:nvPr/>
          </p:nvSpPr>
          <p:spPr bwMode="auto">
            <a:xfrm>
              <a:off x="609600" y="3810000"/>
              <a:ext cx="1368425" cy="946150"/>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Terms/</a:t>
              </a:r>
            </a:p>
            <a:p>
              <a:pPr eaLnBrk="0" hangingPunct="0"/>
              <a:r>
                <a:rPr lang="en-US" sz="2800" dirty="0">
                  <a:latin typeface="Times New Roman" pitchFamily="18" charset="0"/>
                  <a:cs typeface="Arial" pitchFamily="34" charset="0"/>
                </a:rPr>
                <a:t>glossary</a:t>
              </a:r>
            </a:p>
          </p:txBody>
        </p:sp>
        <p:sp>
          <p:nvSpPr>
            <p:cNvPr id="1558541" name="Text Box 13"/>
            <p:cNvSpPr txBox="1">
              <a:spLocks noChangeArrowheads="1"/>
            </p:cNvSpPr>
            <p:nvPr/>
          </p:nvSpPr>
          <p:spPr bwMode="auto">
            <a:xfrm>
              <a:off x="1676400" y="1524000"/>
              <a:ext cx="1625600" cy="1800225"/>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Thesauri</a:t>
              </a:r>
            </a:p>
            <a:p>
              <a:pPr eaLnBrk="0" hangingPunct="0"/>
              <a:r>
                <a:rPr lang="en-US" sz="2800" dirty="0">
                  <a:latin typeface="Times New Roman" pitchFamily="18" charset="0"/>
                  <a:cs typeface="Arial" pitchFamily="34" charset="0"/>
                </a:rPr>
                <a:t>“narrower</a:t>
              </a:r>
            </a:p>
            <a:p>
              <a:pPr eaLnBrk="0" hangingPunct="0"/>
              <a:r>
                <a:rPr lang="en-US" sz="2800" dirty="0">
                  <a:latin typeface="Times New Roman" pitchFamily="18" charset="0"/>
                  <a:cs typeface="Arial" pitchFamily="34" charset="0"/>
                </a:rPr>
                <a:t>term”</a:t>
              </a:r>
            </a:p>
            <a:p>
              <a:pPr eaLnBrk="0" hangingPunct="0"/>
              <a:r>
                <a:rPr lang="en-US" sz="2800" dirty="0">
                  <a:latin typeface="Times New Roman" pitchFamily="18" charset="0"/>
                  <a:cs typeface="Arial" pitchFamily="34" charset="0"/>
                </a:rPr>
                <a:t>relation</a:t>
              </a:r>
            </a:p>
          </p:txBody>
        </p:sp>
        <p:sp>
          <p:nvSpPr>
            <p:cNvPr id="1558542" name="Text Box 14"/>
            <p:cNvSpPr txBox="1">
              <a:spLocks noChangeArrowheads="1"/>
            </p:cNvSpPr>
            <p:nvPr/>
          </p:nvSpPr>
          <p:spPr bwMode="auto">
            <a:xfrm>
              <a:off x="4471998" y="2339974"/>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is-a</a:t>
              </a:r>
            </a:p>
          </p:txBody>
        </p:sp>
        <p:sp>
          <p:nvSpPr>
            <p:cNvPr id="1558543" name="Text Box 15"/>
            <p:cNvSpPr txBox="1">
              <a:spLocks noChangeArrowheads="1"/>
            </p:cNvSpPr>
            <p:nvPr/>
          </p:nvSpPr>
          <p:spPr bwMode="auto">
            <a:xfrm>
              <a:off x="5729310" y="1500174"/>
              <a:ext cx="20574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Frames</a:t>
              </a:r>
            </a:p>
            <a:p>
              <a:pPr eaLnBrk="0" hangingPunct="0"/>
              <a:r>
                <a:rPr lang="en-US" sz="2800" dirty="0" smtClean="0">
                  <a:latin typeface="Times New Roman" pitchFamily="18" charset="0"/>
                  <a:cs typeface="Arial" pitchFamily="34" charset="0"/>
                </a:rPr>
                <a:t>(Properties</a:t>
              </a:r>
              <a:r>
                <a:rPr lang="en-US" sz="2800" dirty="0">
                  <a:latin typeface="Times New Roman" pitchFamily="18" charset="0"/>
                  <a:cs typeface="Arial" pitchFamily="34" charset="0"/>
                </a:rPr>
                <a:t>)</a:t>
              </a:r>
            </a:p>
          </p:txBody>
        </p:sp>
        <p:sp>
          <p:nvSpPr>
            <p:cNvPr id="1558545" name="Line 17"/>
            <p:cNvSpPr>
              <a:spLocks noChangeShapeType="1"/>
            </p:cNvSpPr>
            <p:nvPr/>
          </p:nvSpPr>
          <p:spPr bwMode="auto">
            <a:xfrm>
              <a:off x="5715000" y="3429000"/>
              <a:ext cx="762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6" name="Line 18"/>
            <p:cNvSpPr>
              <a:spLocks noChangeShapeType="1"/>
            </p:cNvSpPr>
            <p:nvPr/>
          </p:nvSpPr>
          <p:spPr bwMode="auto">
            <a:xfrm>
              <a:off x="6477000" y="3429000"/>
              <a:ext cx="1143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7" name="Text Box 19"/>
            <p:cNvSpPr txBox="1">
              <a:spLocks noChangeArrowheads="1"/>
            </p:cNvSpPr>
            <p:nvPr/>
          </p:nvSpPr>
          <p:spPr bwMode="auto">
            <a:xfrm>
              <a:off x="3043238" y="3643314"/>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Informal</a:t>
              </a:r>
            </a:p>
            <a:p>
              <a:pPr eaLnBrk="0" hangingPunct="0"/>
              <a:r>
                <a:rPr lang="en-US" sz="2800" dirty="0">
                  <a:latin typeface="Times New Roman" pitchFamily="18" charset="0"/>
                  <a:cs typeface="Arial" pitchFamily="34" charset="0"/>
                </a:rPr>
                <a:t>is-a</a:t>
              </a:r>
            </a:p>
          </p:txBody>
        </p:sp>
        <p:sp>
          <p:nvSpPr>
            <p:cNvPr id="1558548" name="Text Box 20"/>
            <p:cNvSpPr txBox="1">
              <a:spLocks noChangeArrowheads="1"/>
            </p:cNvSpPr>
            <p:nvPr/>
          </p:nvSpPr>
          <p:spPr bwMode="auto">
            <a:xfrm>
              <a:off x="4953000" y="3657600"/>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instance</a:t>
              </a:r>
            </a:p>
          </p:txBody>
        </p:sp>
        <p:sp>
          <p:nvSpPr>
            <p:cNvPr id="1558549" name="Text Box 21"/>
            <p:cNvSpPr txBox="1">
              <a:spLocks noChangeArrowheads="1"/>
            </p:cNvSpPr>
            <p:nvPr/>
          </p:nvSpPr>
          <p:spPr bwMode="auto">
            <a:xfrm>
              <a:off x="6324600" y="3886200"/>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Value </a:t>
              </a:r>
              <a:r>
                <a:rPr lang="en-US" sz="2800" dirty="0" err="1">
                  <a:latin typeface="Times New Roman" pitchFamily="18" charset="0"/>
                  <a:cs typeface="Arial" pitchFamily="34" charset="0"/>
                </a:rPr>
                <a:t>Restrs</a:t>
              </a:r>
              <a:r>
                <a:rPr lang="en-US" sz="2800" dirty="0">
                  <a:latin typeface="Times New Roman" pitchFamily="18" charset="0"/>
                  <a:cs typeface="Arial" pitchFamily="34" charset="0"/>
                </a:rPr>
                <a:t>.</a:t>
              </a:r>
            </a:p>
          </p:txBody>
        </p:sp>
        <p:sp>
          <p:nvSpPr>
            <p:cNvPr id="1558550" name="Text Box 22"/>
            <p:cNvSpPr txBox="1">
              <a:spLocks noChangeArrowheads="1"/>
            </p:cNvSpPr>
            <p:nvPr/>
          </p:nvSpPr>
          <p:spPr bwMode="auto">
            <a:xfrm>
              <a:off x="7543800" y="3733800"/>
              <a:ext cx="1600200" cy="1006475"/>
            </a:xfrm>
            <a:prstGeom prst="rect">
              <a:avLst/>
            </a:prstGeom>
            <a:noFill/>
            <a:ln w="9525">
              <a:noFill/>
              <a:miter lim="800000"/>
              <a:headEnd/>
              <a:tailEnd/>
            </a:ln>
          </p:spPr>
          <p:txBody>
            <a:bodyPr>
              <a:spAutoFit/>
            </a:bodyPr>
            <a:lstStyle/>
            <a:p>
              <a:pPr algn="r" eaLnBrk="0" hangingPunct="0"/>
              <a:r>
                <a:rPr lang="en-US" sz="2000">
                  <a:latin typeface="Times New Roman" pitchFamily="18" charset="0"/>
                  <a:cs typeface="Arial" pitchFamily="34" charset="0"/>
                </a:rPr>
                <a:t>General</a:t>
              </a:r>
            </a:p>
            <a:p>
              <a:pPr algn="r" eaLnBrk="0" hangingPunct="0"/>
              <a:r>
                <a:rPr lang="en-US" sz="2000">
                  <a:latin typeface="Times New Roman" pitchFamily="18" charset="0"/>
                  <a:cs typeface="Arial" pitchFamily="34" charset="0"/>
                </a:rPr>
                <a:t>Logical</a:t>
              </a:r>
            </a:p>
            <a:p>
              <a:pPr algn="r" eaLnBrk="0" hangingPunct="0"/>
              <a:r>
                <a:rPr lang="en-US" sz="2000">
                  <a:latin typeface="Times New Roman" pitchFamily="18" charset="0"/>
                  <a:cs typeface="Arial" pitchFamily="34" charset="0"/>
                </a:rPr>
                <a:t>constraints</a:t>
              </a:r>
            </a:p>
          </p:txBody>
        </p:sp>
      </p:grpSp>
      <p:cxnSp>
        <p:nvCxnSpPr>
          <p:cNvPr id="30" name="Straight Connector 29"/>
          <p:cNvCxnSpPr/>
          <p:nvPr/>
        </p:nvCxnSpPr>
        <p:spPr>
          <a:xfrm rot="5400000">
            <a:off x="-1464511" y="3883028"/>
            <a:ext cx="3929090" cy="1588"/>
          </a:xfrm>
          <a:prstGeom prst="line">
            <a:avLst/>
          </a:prstGeom>
          <a:ln/>
        </p:spPr>
        <p:style>
          <a:lnRef idx="3">
            <a:schemeClr val="accent2"/>
          </a:lnRef>
          <a:fillRef idx="0">
            <a:schemeClr val="accent2"/>
          </a:fillRef>
          <a:effectRef idx="2">
            <a:schemeClr val="accent2"/>
          </a:effectRef>
          <a:fontRef idx="minor">
            <a:schemeClr val="tx1"/>
          </a:fontRef>
        </p:style>
      </p:cxnSp>
      <p:cxnSp>
        <p:nvCxnSpPr>
          <p:cNvPr id="31" name="Straight Connector 30"/>
          <p:cNvCxnSpPr/>
          <p:nvPr/>
        </p:nvCxnSpPr>
        <p:spPr>
          <a:xfrm rot="10800000" flipV="1">
            <a:off x="500034" y="5847573"/>
            <a:ext cx="7349384" cy="10318"/>
          </a:xfrm>
          <a:prstGeom prst="line">
            <a:avLst/>
          </a:prstGeom>
          <a:ln/>
        </p:spPr>
        <p:style>
          <a:lnRef idx="3">
            <a:schemeClr val="accent2"/>
          </a:lnRef>
          <a:fillRef idx="0">
            <a:schemeClr val="accent2"/>
          </a:fillRef>
          <a:effectRef idx="2">
            <a:schemeClr val="accent2"/>
          </a:effectRef>
          <a:fontRef idx="minor">
            <a:schemeClr val="tx1"/>
          </a:fontRef>
        </p:style>
      </p:cxnSp>
      <p:sp>
        <p:nvSpPr>
          <p:cNvPr id="41" name="Freeform 40"/>
          <p:cNvSpPr/>
          <p:nvPr/>
        </p:nvSpPr>
        <p:spPr>
          <a:xfrm>
            <a:off x="720436" y="2281731"/>
            <a:ext cx="7655036" cy="3351528"/>
          </a:xfrm>
          <a:custGeom>
            <a:avLst/>
            <a:gdLst>
              <a:gd name="connsiteX0" fmla="*/ 0 w 7869382"/>
              <a:gd name="connsiteY0" fmla="*/ 443346 h 2976419"/>
              <a:gd name="connsiteX1" fmla="*/ 4946073 w 7869382"/>
              <a:gd name="connsiteY1" fmla="*/ 415636 h 2976419"/>
              <a:gd name="connsiteX2" fmla="*/ 5541819 w 7869382"/>
              <a:gd name="connsiteY2" fmla="*/ 2937164 h 2976419"/>
              <a:gd name="connsiteX3" fmla="*/ 6220691 w 7869382"/>
              <a:gd name="connsiteY3" fmla="*/ 651164 h 2976419"/>
              <a:gd name="connsiteX4" fmla="*/ 7869382 w 7869382"/>
              <a:gd name="connsiteY4" fmla="*/ 318655 h 2976419"/>
              <a:gd name="connsiteX0" fmla="*/ 0 w 7869382"/>
              <a:gd name="connsiteY0" fmla="*/ 443347 h 2976422"/>
              <a:gd name="connsiteX1" fmla="*/ 4946073 w 7869382"/>
              <a:gd name="connsiteY1" fmla="*/ 415637 h 2976422"/>
              <a:gd name="connsiteX2" fmla="*/ 5684663 w 7869382"/>
              <a:gd name="connsiteY2" fmla="*/ 2937166 h 2976422"/>
              <a:gd name="connsiteX3" fmla="*/ 6220691 w 7869382"/>
              <a:gd name="connsiteY3" fmla="*/ 651165 h 2976422"/>
              <a:gd name="connsiteX4" fmla="*/ 7869382 w 7869382"/>
              <a:gd name="connsiteY4" fmla="*/ 318656 h 2976422"/>
              <a:gd name="connsiteX0" fmla="*/ 0 w 7869382"/>
              <a:gd name="connsiteY0" fmla="*/ 228600 h 2728923"/>
              <a:gd name="connsiteX1" fmla="*/ 4731727 w 7869382"/>
              <a:gd name="connsiteY1" fmla="*/ 475444 h 2728923"/>
              <a:gd name="connsiteX2" fmla="*/ 5684663 w 7869382"/>
              <a:gd name="connsiteY2" fmla="*/ 2722419 h 2728923"/>
              <a:gd name="connsiteX3" fmla="*/ 6220691 w 7869382"/>
              <a:gd name="connsiteY3" fmla="*/ 436418 h 2728923"/>
              <a:gd name="connsiteX4" fmla="*/ 7869382 w 7869382"/>
              <a:gd name="connsiteY4" fmla="*/ 103909 h 2728923"/>
              <a:gd name="connsiteX0" fmla="*/ 0 w 7869382"/>
              <a:gd name="connsiteY0" fmla="*/ 228600 h 2728923"/>
              <a:gd name="connsiteX1" fmla="*/ 4731727 w 7869382"/>
              <a:gd name="connsiteY1" fmla="*/ 475444 h 2728923"/>
              <a:gd name="connsiteX2" fmla="*/ 5684663 w 7869382"/>
              <a:gd name="connsiteY2" fmla="*/ 2722419 h 2728923"/>
              <a:gd name="connsiteX3" fmla="*/ 6220691 w 7869382"/>
              <a:gd name="connsiteY3" fmla="*/ 436418 h 2728923"/>
              <a:gd name="connsiteX4" fmla="*/ 7869382 w 7869382"/>
              <a:gd name="connsiteY4" fmla="*/ 103909 h 2728923"/>
              <a:gd name="connsiteX0" fmla="*/ 0 w 7869382"/>
              <a:gd name="connsiteY0" fmla="*/ 740788 h 3241111"/>
              <a:gd name="connsiteX1" fmla="*/ 1522680 w 7869382"/>
              <a:gd name="connsiteY1" fmla="*/ 41141 h 3241111"/>
              <a:gd name="connsiteX2" fmla="*/ 4731727 w 7869382"/>
              <a:gd name="connsiteY2" fmla="*/ 987632 h 3241111"/>
              <a:gd name="connsiteX3" fmla="*/ 5684663 w 7869382"/>
              <a:gd name="connsiteY3" fmla="*/ 3234607 h 3241111"/>
              <a:gd name="connsiteX4" fmla="*/ 6220691 w 7869382"/>
              <a:gd name="connsiteY4" fmla="*/ 948606 h 3241111"/>
              <a:gd name="connsiteX5" fmla="*/ 7869382 w 7869382"/>
              <a:gd name="connsiteY5" fmla="*/ 616097 h 3241111"/>
              <a:gd name="connsiteX0" fmla="*/ 0 w 7869382"/>
              <a:gd name="connsiteY0" fmla="*/ 797950 h 3298273"/>
              <a:gd name="connsiteX1" fmla="*/ 651137 w 7869382"/>
              <a:gd name="connsiteY1" fmla="*/ 116608 h 3298273"/>
              <a:gd name="connsiteX2" fmla="*/ 1522680 w 7869382"/>
              <a:gd name="connsiteY2" fmla="*/ 98303 h 3298273"/>
              <a:gd name="connsiteX3" fmla="*/ 4731727 w 7869382"/>
              <a:gd name="connsiteY3" fmla="*/ 1044794 h 3298273"/>
              <a:gd name="connsiteX4" fmla="*/ 5684663 w 7869382"/>
              <a:gd name="connsiteY4" fmla="*/ 3291769 h 3298273"/>
              <a:gd name="connsiteX5" fmla="*/ 6220691 w 7869382"/>
              <a:gd name="connsiteY5" fmla="*/ 1005768 h 3298273"/>
              <a:gd name="connsiteX6" fmla="*/ 7869382 w 7869382"/>
              <a:gd name="connsiteY6" fmla="*/ 673259 h 3298273"/>
              <a:gd name="connsiteX0" fmla="*/ 0 w 7869382"/>
              <a:gd name="connsiteY0" fmla="*/ 6769 h 3971577"/>
              <a:gd name="connsiteX1" fmla="*/ 651137 w 7869382"/>
              <a:gd name="connsiteY1" fmla="*/ 789912 h 3971577"/>
              <a:gd name="connsiteX2" fmla="*/ 1522680 w 7869382"/>
              <a:gd name="connsiteY2" fmla="*/ 771607 h 3971577"/>
              <a:gd name="connsiteX3" fmla="*/ 4731727 w 7869382"/>
              <a:gd name="connsiteY3" fmla="*/ 1718098 h 3971577"/>
              <a:gd name="connsiteX4" fmla="*/ 5684663 w 7869382"/>
              <a:gd name="connsiteY4" fmla="*/ 3965073 h 3971577"/>
              <a:gd name="connsiteX5" fmla="*/ 6220691 w 7869382"/>
              <a:gd name="connsiteY5" fmla="*/ 1679072 h 3971577"/>
              <a:gd name="connsiteX6" fmla="*/ 7869382 w 7869382"/>
              <a:gd name="connsiteY6" fmla="*/ 1346563 h 3971577"/>
              <a:gd name="connsiteX0" fmla="*/ 0 w 7869382"/>
              <a:gd name="connsiteY0" fmla="*/ 0 h 3964808"/>
              <a:gd name="connsiteX1" fmla="*/ 1522680 w 7869382"/>
              <a:gd name="connsiteY1" fmla="*/ 764838 h 3964808"/>
              <a:gd name="connsiteX2" fmla="*/ 4731727 w 7869382"/>
              <a:gd name="connsiteY2" fmla="*/ 1711329 h 3964808"/>
              <a:gd name="connsiteX3" fmla="*/ 5684663 w 7869382"/>
              <a:gd name="connsiteY3" fmla="*/ 3958304 h 3964808"/>
              <a:gd name="connsiteX4" fmla="*/ 6220691 w 7869382"/>
              <a:gd name="connsiteY4" fmla="*/ 1672303 h 3964808"/>
              <a:gd name="connsiteX5" fmla="*/ 7869382 w 7869382"/>
              <a:gd name="connsiteY5" fmla="*/ 1339794 h 3964808"/>
              <a:gd name="connsiteX0" fmla="*/ 0 w 7869382"/>
              <a:gd name="connsiteY0" fmla="*/ 0 h 2126966"/>
              <a:gd name="connsiteX1" fmla="*/ 1522680 w 7869382"/>
              <a:gd name="connsiteY1" fmla="*/ 764838 h 2126966"/>
              <a:gd name="connsiteX2" fmla="*/ 4731727 w 7869382"/>
              <a:gd name="connsiteY2" fmla="*/ 1711329 h 2126966"/>
              <a:gd name="connsiteX3" fmla="*/ 5684663 w 7869382"/>
              <a:gd name="connsiteY3" fmla="*/ 114081 h 2126966"/>
              <a:gd name="connsiteX4" fmla="*/ 6220691 w 7869382"/>
              <a:gd name="connsiteY4" fmla="*/ 1672303 h 2126966"/>
              <a:gd name="connsiteX5" fmla="*/ 7869382 w 7869382"/>
              <a:gd name="connsiteY5" fmla="*/ 1339794 h 2126966"/>
              <a:gd name="connsiteX0" fmla="*/ 0 w 7869382"/>
              <a:gd name="connsiteY0" fmla="*/ 151749 h 3834667"/>
              <a:gd name="connsiteX1" fmla="*/ 1522680 w 7869382"/>
              <a:gd name="connsiteY1" fmla="*/ 916587 h 3834667"/>
              <a:gd name="connsiteX2" fmla="*/ 5088885 w 7869382"/>
              <a:gd name="connsiteY2" fmla="*/ 3419030 h 3834667"/>
              <a:gd name="connsiteX3" fmla="*/ 5684663 w 7869382"/>
              <a:gd name="connsiteY3" fmla="*/ 265830 h 3834667"/>
              <a:gd name="connsiteX4" fmla="*/ 6220691 w 7869382"/>
              <a:gd name="connsiteY4" fmla="*/ 1824052 h 3834667"/>
              <a:gd name="connsiteX5" fmla="*/ 7869382 w 7869382"/>
              <a:gd name="connsiteY5" fmla="*/ 1491543 h 3834667"/>
              <a:gd name="connsiteX0" fmla="*/ 0 w 7869382"/>
              <a:gd name="connsiteY0" fmla="*/ 151749 h 3438043"/>
              <a:gd name="connsiteX1" fmla="*/ 5088885 w 7869382"/>
              <a:gd name="connsiteY1" fmla="*/ 3419030 h 3438043"/>
              <a:gd name="connsiteX2" fmla="*/ 5684663 w 7869382"/>
              <a:gd name="connsiteY2" fmla="*/ 265830 h 3438043"/>
              <a:gd name="connsiteX3" fmla="*/ 6220691 w 7869382"/>
              <a:gd name="connsiteY3" fmla="*/ 1824052 h 3438043"/>
              <a:gd name="connsiteX4" fmla="*/ 7869382 w 7869382"/>
              <a:gd name="connsiteY4" fmla="*/ 1491543 h 3438043"/>
              <a:gd name="connsiteX0" fmla="*/ 0 w 7869382"/>
              <a:gd name="connsiteY0" fmla="*/ 151749 h 3438043"/>
              <a:gd name="connsiteX1" fmla="*/ 4660225 w 7869382"/>
              <a:gd name="connsiteY1" fmla="*/ 3419030 h 3438043"/>
              <a:gd name="connsiteX2" fmla="*/ 5684663 w 7869382"/>
              <a:gd name="connsiteY2" fmla="*/ 265830 h 3438043"/>
              <a:gd name="connsiteX3" fmla="*/ 6220691 w 7869382"/>
              <a:gd name="connsiteY3" fmla="*/ 1824052 h 3438043"/>
              <a:gd name="connsiteX4" fmla="*/ 7869382 w 7869382"/>
              <a:gd name="connsiteY4" fmla="*/ 1491543 h 3438043"/>
              <a:gd name="connsiteX0" fmla="*/ 0 w 7869382"/>
              <a:gd name="connsiteY0" fmla="*/ 0 h 3341012"/>
              <a:gd name="connsiteX1" fmla="*/ 4660225 w 7869382"/>
              <a:gd name="connsiteY1" fmla="*/ 3267281 h 3341012"/>
              <a:gd name="connsiteX2" fmla="*/ 5684663 w 7869382"/>
              <a:gd name="connsiteY2" fmla="*/ 114081 h 3341012"/>
              <a:gd name="connsiteX3" fmla="*/ 6506411 w 7869382"/>
              <a:gd name="connsiteY3" fmla="*/ 3136727 h 3341012"/>
              <a:gd name="connsiteX4" fmla="*/ 7869382 w 7869382"/>
              <a:gd name="connsiteY4" fmla="*/ 1339794 h 3341012"/>
              <a:gd name="connsiteX0" fmla="*/ 0 w 7869382"/>
              <a:gd name="connsiteY0" fmla="*/ 0 h 3347308"/>
              <a:gd name="connsiteX1" fmla="*/ 4660225 w 7869382"/>
              <a:gd name="connsiteY1" fmla="*/ 3267281 h 3347308"/>
              <a:gd name="connsiteX2" fmla="*/ 5684663 w 7869382"/>
              <a:gd name="connsiteY2" fmla="*/ 480163 h 3347308"/>
              <a:gd name="connsiteX3" fmla="*/ 6506411 w 7869382"/>
              <a:gd name="connsiteY3" fmla="*/ 3136727 h 3347308"/>
              <a:gd name="connsiteX4" fmla="*/ 7869382 w 7869382"/>
              <a:gd name="connsiteY4" fmla="*/ 1339794 h 3347308"/>
              <a:gd name="connsiteX0" fmla="*/ 0 w 7655036"/>
              <a:gd name="connsiteY0" fmla="*/ 0 h 4294073"/>
              <a:gd name="connsiteX1" fmla="*/ 4660225 w 7655036"/>
              <a:gd name="connsiteY1" fmla="*/ 3267281 h 4294073"/>
              <a:gd name="connsiteX2" fmla="*/ 5684663 w 7655036"/>
              <a:gd name="connsiteY2" fmla="*/ 480163 h 4294073"/>
              <a:gd name="connsiteX3" fmla="*/ 6506411 w 7655036"/>
              <a:gd name="connsiteY3" fmla="*/ 3136727 h 4294073"/>
              <a:gd name="connsiteX4" fmla="*/ 7655036 w 7655036"/>
              <a:gd name="connsiteY4" fmla="*/ 4268673 h 4294073"/>
              <a:gd name="connsiteX0" fmla="*/ 0 w 7655036"/>
              <a:gd name="connsiteY0" fmla="*/ 0 h 4294073"/>
              <a:gd name="connsiteX1" fmla="*/ 2670867 w 7655036"/>
              <a:gd name="connsiteY1" fmla="*/ 809212 h 4294073"/>
              <a:gd name="connsiteX2" fmla="*/ 4660225 w 7655036"/>
              <a:gd name="connsiteY2" fmla="*/ 3267281 h 4294073"/>
              <a:gd name="connsiteX3" fmla="*/ 5684663 w 7655036"/>
              <a:gd name="connsiteY3" fmla="*/ 480163 h 4294073"/>
              <a:gd name="connsiteX4" fmla="*/ 6506411 w 7655036"/>
              <a:gd name="connsiteY4" fmla="*/ 3136727 h 4294073"/>
              <a:gd name="connsiteX5" fmla="*/ 7655036 w 7655036"/>
              <a:gd name="connsiteY5" fmla="*/ 4268673 h 4294073"/>
              <a:gd name="connsiteX0" fmla="*/ 0 w 7655036"/>
              <a:gd name="connsiteY0" fmla="*/ 0 h 4294073"/>
              <a:gd name="connsiteX1" fmla="*/ 2670867 w 7655036"/>
              <a:gd name="connsiteY1" fmla="*/ 809212 h 4294073"/>
              <a:gd name="connsiteX2" fmla="*/ 4445879 w 7655036"/>
              <a:gd name="connsiteY2" fmla="*/ 3633364 h 4294073"/>
              <a:gd name="connsiteX3" fmla="*/ 5684663 w 7655036"/>
              <a:gd name="connsiteY3" fmla="*/ 480163 h 4294073"/>
              <a:gd name="connsiteX4" fmla="*/ 6506411 w 7655036"/>
              <a:gd name="connsiteY4" fmla="*/ 3136727 h 4294073"/>
              <a:gd name="connsiteX5" fmla="*/ 7655036 w 7655036"/>
              <a:gd name="connsiteY5" fmla="*/ 4268673 h 4294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55036" h="4294073">
                <a:moveTo>
                  <a:pt x="0" y="0"/>
                </a:moveTo>
                <a:cubicBezTo>
                  <a:pt x="385618" y="302676"/>
                  <a:pt x="1929887" y="203651"/>
                  <a:pt x="2670867" y="809212"/>
                </a:cubicBezTo>
                <a:cubicBezTo>
                  <a:pt x="3411847" y="1414773"/>
                  <a:pt x="3943580" y="3688205"/>
                  <a:pt x="4445879" y="3633364"/>
                </a:cubicBezTo>
                <a:cubicBezTo>
                  <a:pt x="4948178" y="3578523"/>
                  <a:pt x="5341241" y="562936"/>
                  <a:pt x="5684663" y="480163"/>
                </a:cubicBezTo>
                <a:cubicBezTo>
                  <a:pt x="6028085" y="397390"/>
                  <a:pt x="6178016" y="2505309"/>
                  <a:pt x="6506411" y="3136727"/>
                </a:cubicBezTo>
                <a:cubicBezTo>
                  <a:pt x="6834806" y="3768145"/>
                  <a:pt x="7364091" y="4294073"/>
                  <a:pt x="7655036" y="4268673"/>
                </a:cubicBezTo>
              </a:path>
            </a:pathLst>
          </a:custGeom>
          <a:ln w="44450">
            <a:solidFill>
              <a:schemeClr val="accent3">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TextBox 41"/>
          <p:cNvSpPr txBox="1"/>
          <p:nvPr/>
        </p:nvSpPr>
        <p:spPr>
          <a:xfrm>
            <a:off x="1357290" y="1632731"/>
            <a:ext cx="184731" cy="769441"/>
          </a:xfrm>
          <a:prstGeom prst="rect">
            <a:avLst/>
          </a:prstGeom>
          <a:noFill/>
        </p:spPr>
        <p:txBody>
          <a:bodyPr wrap="none" rtlCol="0">
            <a:spAutoFit/>
          </a:bodyPr>
          <a:lstStyle/>
          <a:p>
            <a:endParaRPr lang="en-US" sz="4400" dirty="0">
              <a:solidFill>
                <a:schemeClr val="accent3">
                  <a:lumMod val="50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rctx="PPT">
                                        <p:cTn id="6" dur="indefinite"/>
                                        <p:tgtEl>
                                          <p:spTgt spid="2"/>
                                        </p:tgtEl>
                                        <p:attrNameLst>
                                          <p:attrName>style.opacity</p:attrName>
                                        </p:attrNameLst>
                                      </p:cBhvr>
                                      <p:to>
                                        <p:strVal val="0.25"/>
                                      </p:to>
                                    </p:set>
                                    <p:animEffect filter="image" prLst="opacity: 0.25">
                                      <p:cBhvr rctx="IE">
                                        <p:cTn id="7" dur="indefinite"/>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28596" y="2571744"/>
            <a:ext cx="8501122" cy="1470025"/>
          </a:xfrm>
        </p:spPr>
        <p:txBody>
          <a:bodyPr>
            <a:normAutofit/>
          </a:bodyPr>
          <a:lstStyle/>
          <a:p>
            <a:r>
              <a:rPr lang="en-CA" dirty="0" smtClean="0"/>
              <a:t>Here’s my argument…</a:t>
            </a:r>
            <a:endParaRPr lang="en-CA"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6610" name="Rectangle 2"/>
          <p:cNvSpPr>
            <a:spLocks noGrp="1" noChangeArrowheads="1"/>
          </p:cNvSpPr>
          <p:nvPr>
            <p:ph type="title"/>
          </p:nvPr>
        </p:nvSpPr>
        <p:spPr>
          <a:xfrm>
            <a:off x="3643306" y="1071546"/>
            <a:ext cx="5500694" cy="1384300"/>
          </a:xfrm>
        </p:spPr>
        <p:txBody>
          <a:bodyPr>
            <a:normAutofit fontScale="90000"/>
          </a:bodyPr>
          <a:lstStyle/>
          <a:p>
            <a:r>
              <a:rPr lang="en-US" sz="5400" dirty="0" smtClean="0">
                <a:solidFill>
                  <a:srgbClr val="000004"/>
                </a:solidFill>
              </a:rPr>
              <a:t>Semantic Web?</a:t>
            </a:r>
            <a:endParaRPr lang="en-US" sz="5400" dirty="0">
              <a:solidFill>
                <a:srgbClr val="000004"/>
              </a:solidFill>
            </a:endParaRPr>
          </a:p>
        </p:txBody>
      </p:sp>
      <p:sp>
        <p:nvSpPr>
          <p:cNvPr id="836611" name="Rectangle 3"/>
          <p:cNvSpPr>
            <a:spLocks noGrp="1" noChangeArrowheads="1"/>
          </p:cNvSpPr>
          <p:nvPr>
            <p:ph type="body" idx="1"/>
          </p:nvPr>
        </p:nvSpPr>
        <p:spPr>
          <a:xfrm>
            <a:off x="533400" y="2362200"/>
            <a:ext cx="8229600" cy="4114800"/>
          </a:xfrm>
        </p:spPr>
        <p:txBody>
          <a:bodyPr/>
          <a:lstStyle/>
          <a:p>
            <a:pPr marL="0" indent="0" algn="ctr">
              <a:lnSpc>
                <a:spcPct val="90000"/>
              </a:lnSpc>
              <a:buFontTx/>
              <a:buNone/>
            </a:pPr>
            <a:endParaRPr lang="en-US" sz="3000" dirty="0">
              <a:solidFill>
                <a:srgbClr val="000004"/>
              </a:solidFill>
            </a:endParaRPr>
          </a:p>
          <a:p>
            <a:pPr marL="0" indent="0" algn="ctr">
              <a:lnSpc>
                <a:spcPct val="90000"/>
              </a:lnSpc>
              <a:buFontTx/>
              <a:buNone/>
            </a:pPr>
            <a:endParaRPr lang="en-US" sz="3000" dirty="0">
              <a:solidFill>
                <a:srgbClr val="000004"/>
              </a:solidFill>
            </a:endParaRPr>
          </a:p>
          <a:p>
            <a:pPr marL="0" indent="0" algn="ctr">
              <a:lnSpc>
                <a:spcPct val="90000"/>
              </a:lnSpc>
              <a:buFontTx/>
              <a:buNone/>
            </a:pPr>
            <a:r>
              <a:rPr lang="en-US" sz="3000" dirty="0" smtClean="0">
                <a:solidFill>
                  <a:srgbClr val="000004"/>
                </a:solidFill>
              </a:rPr>
              <a:t>An information system where machines can receive information from one source, </a:t>
            </a:r>
            <a:r>
              <a:rPr lang="en-US" sz="3000" b="1" i="1" dirty="0" smtClean="0">
                <a:solidFill>
                  <a:srgbClr val="000004"/>
                </a:solidFill>
              </a:rPr>
              <a:t>re-interpret</a:t>
            </a:r>
            <a:r>
              <a:rPr lang="en-US" sz="3000" dirty="0" smtClean="0">
                <a:solidFill>
                  <a:srgbClr val="000004"/>
                </a:solidFill>
              </a:rPr>
              <a:t> it, and </a:t>
            </a:r>
            <a:r>
              <a:rPr lang="en-US" sz="3000" b="1" i="1" dirty="0" smtClean="0">
                <a:solidFill>
                  <a:srgbClr val="000004"/>
                </a:solidFill>
              </a:rPr>
              <a:t>correctly use it</a:t>
            </a:r>
            <a:r>
              <a:rPr lang="en-US" sz="3000" dirty="0" smtClean="0">
                <a:solidFill>
                  <a:srgbClr val="000004"/>
                </a:solidFill>
              </a:rPr>
              <a:t> for a purpose that the source had not anticipated.</a:t>
            </a:r>
            <a:endParaRPr lang="en-US" sz="3000" dirty="0">
              <a:solidFill>
                <a:srgbClr val="000004"/>
              </a:solidFill>
            </a:endParaRPr>
          </a:p>
        </p:txBody>
      </p:sp>
      <p:pic>
        <p:nvPicPr>
          <p:cNvPr id="836613" name="Picture 5" descr="brain-intro"/>
          <p:cNvPicPr>
            <a:picLocks noChangeAspect="1" noChangeArrowheads="1"/>
          </p:cNvPicPr>
          <p:nvPr/>
        </p:nvPicPr>
        <p:blipFill>
          <a:blip r:embed="rId3"/>
          <a:srcRect/>
          <a:stretch>
            <a:fillRect/>
          </a:stretch>
        </p:blipFill>
        <p:spPr bwMode="auto">
          <a:xfrm>
            <a:off x="1357290" y="714356"/>
            <a:ext cx="2314575" cy="1847850"/>
          </a:xfrm>
          <a:prstGeom prst="rect">
            <a:avLst/>
          </a:prstGeom>
          <a:noFill/>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6610" name="Rectangle 2"/>
          <p:cNvSpPr>
            <a:spLocks noGrp="1" noChangeArrowheads="1"/>
          </p:cNvSpPr>
          <p:nvPr>
            <p:ph type="title"/>
          </p:nvPr>
        </p:nvSpPr>
        <p:spPr>
          <a:xfrm>
            <a:off x="3643306" y="1071546"/>
            <a:ext cx="5500694" cy="1384300"/>
          </a:xfrm>
        </p:spPr>
        <p:txBody>
          <a:bodyPr>
            <a:normAutofit fontScale="90000"/>
          </a:bodyPr>
          <a:lstStyle/>
          <a:p>
            <a:r>
              <a:rPr lang="en-US" sz="5400" dirty="0" smtClean="0">
                <a:solidFill>
                  <a:srgbClr val="000004"/>
                </a:solidFill>
              </a:rPr>
              <a:t>Semantic Web?</a:t>
            </a:r>
            <a:endParaRPr lang="en-US" sz="5400" dirty="0">
              <a:solidFill>
                <a:srgbClr val="000004"/>
              </a:solidFill>
            </a:endParaRPr>
          </a:p>
        </p:txBody>
      </p:sp>
      <p:sp>
        <p:nvSpPr>
          <p:cNvPr id="836611" name="Rectangle 3"/>
          <p:cNvSpPr>
            <a:spLocks noGrp="1" noChangeArrowheads="1"/>
          </p:cNvSpPr>
          <p:nvPr>
            <p:ph type="body" idx="1"/>
          </p:nvPr>
        </p:nvSpPr>
        <p:spPr>
          <a:xfrm>
            <a:off x="533400" y="2362200"/>
            <a:ext cx="8229600" cy="4114800"/>
          </a:xfrm>
        </p:spPr>
        <p:txBody>
          <a:bodyPr/>
          <a:lstStyle/>
          <a:p>
            <a:pPr marL="0" indent="0" algn="ctr">
              <a:lnSpc>
                <a:spcPct val="90000"/>
              </a:lnSpc>
              <a:buFontTx/>
              <a:buNone/>
            </a:pPr>
            <a:endParaRPr lang="en-US" sz="3000" dirty="0">
              <a:solidFill>
                <a:srgbClr val="000004"/>
              </a:solidFill>
            </a:endParaRPr>
          </a:p>
          <a:p>
            <a:pPr marL="0" indent="0" algn="ctr">
              <a:lnSpc>
                <a:spcPct val="90000"/>
              </a:lnSpc>
              <a:buFontTx/>
              <a:buNone/>
            </a:pPr>
            <a:endParaRPr lang="en-US" sz="3000" dirty="0">
              <a:solidFill>
                <a:srgbClr val="000004"/>
              </a:solidFill>
            </a:endParaRPr>
          </a:p>
          <a:p>
            <a:pPr marL="0" indent="0" algn="ctr">
              <a:lnSpc>
                <a:spcPct val="90000"/>
              </a:lnSpc>
              <a:buFontTx/>
              <a:buNone/>
            </a:pPr>
            <a:r>
              <a:rPr lang="en-US" sz="3000" dirty="0" smtClean="0">
                <a:solidFill>
                  <a:srgbClr val="000004"/>
                </a:solidFill>
              </a:rPr>
              <a:t>If we cannot achieve those two things, then IMO we don’t have a “semantic web”, we only have a distributed (??), linked database… and that isn’t particularly </a:t>
            </a:r>
            <a:r>
              <a:rPr lang="en-US" sz="3000" dirty="0" smtClean="0">
                <a:solidFill>
                  <a:srgbClr val="000004"/>
                </a:solidFill>
              </a:rPr>
              <a:t>exciting or interesting…</a:t>
            </a:r>
            <a:endParaRPr lang="en-US" sz="3000" dirty="0">
              <a:solidFill>
                <a:srgbClr val="000004"/>
              </a:solidFill>
            </a:endParaRPr>
          </a:p>
        </p:txBody>
      </p:sp>
      <p:pic>
        <p:nvPicPr>
          <p:cNvPr id="836613" name="Picture 5" descr="brain-intro"/>
          <p:cNvPicPr>
            <a:picLocks noChangeAspect="1" noChangeArrowheads="1"/>
          </p:cNvPicPr>
          <p:nvPr/>
        </p:nvPicPr>
        <p:blipFill>
          <a:blip r:embed="rId3"/>
          <a:srcRect/>
          <a:stretch>
            <a:fillRect/>
          </a:stretch>
        </p:blipFill>
        <p:spPr bwMode="auto">
          <a:xfrm>
            <a:off x="1357290" y="714356"/>
            <a:ext cx="2314575" cy="1847850"/>
          </a:xfrm>
          <a:prstGeom prst="rect">
            <a:avLst/>
          </a:prstGeom>
          <a:noFill/>
        </p:spPr>
      </p:pic>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8530" name="Rectangle 2"/>
          <p:cNvSpPr>
            <a:spLocks noGrp="1" noChangeArrowheads="1"/>
          </p:cNvSpPr>
          <p:nvPr>
            <p:ph type="title"/>
          </p:nvPr>
        </p:nvSpPr>
        <p:spPr>
          <a:xfrm>
            <a:off x="357158" y="0"/>
            <a:ext cx="8429684" cy="1371600"/>
          </a:xfrm>
        </p:spPr>
        <p:txBody>
          <a:bodyPr>
            <a:normAutofit fontScale="90000"/>
          </a:bodyPr>
          <a:lstStyle/>
          <a:p>
            <a:r>
              <a:rPr lang="en-US" dirty="0" smtClean="0"/>
              <a:t>Where is the semantic web?</a:t>
            </a:r>
            <a:endParaRPr lang="en-US" dirty="0"/>
          </a:p>
        </p:txBody>
      </p:sp>
      <p:sp>
        <p:nvSpPr>
          <p:cNvPr id="1558544" name="Line 16"/>
          <p:cNvSpPr>
            <a:spLocks noChangeShapeType="1"/>
          </p:cNvSpPr>
          <p:nvPr/>
        </p:nvSpPr>
        <p:spPr bwMode="auto">
          <a:xfrm>
            <a:off x="5286380" y="2000240"/>
            <a:ext cx="1600200" cy="3810000"/>
          </a:xfrm>
          <a:prstGeom prst="line">
            <a:avLst/>
          </a:prstGeom>
          <a:noFill/>
          <a:ln w="57150">
            <a:solidFill>
              <a:srgbClr val="FF0000"/>
            </a:solidFill>
            <a:round/>
            <a:headEnd/>
            <a:tailEnd/>
          </a:ln>
        </p:spPr>
        <p:txBody>
          <a:bodyPr wrap="none" anchor="ctr"/>
          <a:lstStyle/>
          <a:p>
            <a:endParaRPr lang="en-CA"/>
          </a:p>
        </p:txBody>
      </p:sp>
      <p:grpSp>
        <p:nvGrpSpPr>
          <p:cNvPr id="2" name="Group 25"/>
          <p:cNvGrpSpPr/>
          <p:nvPr/>
        </p:nvGrpSpPr>
        <p:grpSpPr>
          <a:xfrm>
            <a:off x="0" y="2143116"/>
            <a:ext cx="9144000" cy="3332176"/>
            <a:chOff x="0" y="1500174"/>
            <a:chExt cx="9144000" cy="3332176"/>
          </a:xfrm>
        </p:grpSpPr>
        <p:sp>
          <p:nvSpPr>
            <p:cNvPr id="1558531" name="Line 3"/>
            <p:cNvSpPr>
              <a:spLocks noChangeShapeType="1"/>
            </p:cNvSpPr>
            <p:nvPr/>
          </p:nvSpPr>
          <p:spPr bwMode="auto">
            <a:xfrm>
              <a:off x="0" y="3429000"/>
              <a:ext cx="1371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2" name="Line 4"/>
            <p:cNvSpPr>
              <a:spLocks noChangeShapeType="1"/>
            </p:cNvSpPr>
            <p:nvPr/>
          </p:nvSpPr>
          <p:spPr bwMode="auto">
            <a:xfrm>
              <a:off x="1371600" y="3429000"/>
              <a:ext cx="1066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3" name="Line 5"/>
            <p:cNvSpPr>
              <a:spLocks noChangeShapeType="1"/>
            </p:cNvSpPr>
            <p:nvPr/>
          </p:nvSpPr>
          <p:spPr bwMode="auto">
            <a:xfrm>
              <a:off x="2438400" y="3429000"/>
              <a:ext cx="16002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4" name="Line 6"/>
            <p:cNvSpPr>
              <a:spLocks noChangeShapeType="1"/>
            </p:cNvSpPr>
            <p:nvPr/>
          </p:nvSpPr>
          <p:spPr bwMode="auto">
            <a:xfrm>
              <a:off x="4038600" y="3429000"/>
              <a:ext cx="990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5" name="Line 7"/>
            <p:cNvSpPr>
              <a:spLocks noChangeShapeType="1"/>
            </p:cNvSpPr>
            <p:nvPr/>
          </p:nvSpPr>
          <p:spPr bwMode="auto">
            <a:xfrm>
              <a:off x="5029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6" name="Line 8"/>
            <p:cNvSpPr>
              <a:spLocks noChangeShapeType="1"/>
            </p:cNvSpPr>
            <p:nvPr/>
          </p:nvSpPr>
          <p:spPr bwMode="auto">
            <a:xfrm>
              <a:off x="6934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7" name="Line 9"/>
            <p:cNvSpPr>
              <a:spLocks noChangeShapeType="1"/>
            </p:cNvSpPr>
            <p:nvPr/>
          </p:nvSpPr>
          <p:spPr bwMode="auto">
            <a:xfrm>
              <a:off x="7620000" y="3429000"/>
              <a:ext cx="9144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8" name="Text Box 10"/>
            <p:cNvSpPr txBox="1">
              <a:spLocks noChangeArrowheads="1"/>
            </p:cNvSpPr>
            <p:nvPr/>
          </p:nvSpPr>
          <p:spPr bwMode="auto">
            <a:xfrm>
              <a:off x="0" y="2286000"/>
              <a:ext cx="1385888" cy="946150"/>
            </a:xfrm>
            <a:prstGeom prst="rect">
              <a:avLst/>
            </a:prstGeom>
            <a:noFill/>
            <a:ln w="9525">
              <a:noFill/>
              <a:miter lim="800000"/>
              <a:headEnd/>
              <a:tailEnd/>
            </a:ln>
          </p:spPr>
          <p:txBody>
            <a:bodyPr wrap="none">
              <a:spAutoFit/>
            </a:bodyPr>
            <a:lstStyle/>
            <a:p>
              <a:pPr algn="l" eaLnBrk="0" hangingPunct="0"/>
              <a:r>
                <a:rPr lang="en-US" sz="2800">
                  <a:latin typeface="Times New Roman" pitchFamily="18" charset="0"/>
                  <a:cs typeface="Arial" pitchFamily="34" charset="0"/>
                </a:rPr>
                <a:t>Catalog/</a:t>
              </a:r>
            </a:p>
            <a:p>
              <a:pPr algn="l" eaLnBrk="0" hangingPunct="0"/>
              <a:r>
                <a:rPr lang="en-US" sz="2800">
                  <a:latin typeface="Times New Roman" pitchFamily="18" charset="0"/>
                  <a:cs typeface="Arial" pitchFamily="34" charset="0"/>
                </a:rPr>
                <a:t>ID</a:t>
              </a:r>
            </a:p>
          </p:txBody>
        </p:sp>
        <p:sp>
          <p:nvSpPr>
            <p:cNvPr id="1558539" name="Text Box 11"/>
            <p:cNvSpPr txBox="1">
              <a:spLocks noChangeArrowheads="1"/>
            </p:cNvSpPr>
            <p:nvPr/>
          </p:nvSpPr>
          <p:spPr bwMode="auto">
            <a:xfrm>
              <a:off x="6400800" y="1676400"/>
              <a:ext cx="2486025" cy="1676400"/>
            </a:xfrm>
            <a:prstGeom prst="rect">
              <a:avLst/>
            </a:prstGeom>
            <a:noFill/>
            <a:ln w="9525">
              <a:noFill/>
              <a:miter lim="800000"/>
              <a:headEnd/>
              <a:tailEnd/>
            </a:ln>
          </p:spPr>
          <p:txBody>
            <a:bodyPr wrap="none">
              <a:spAutoFit/>
            </a:bodyPr>
            <a:lstStyle/>
            <a:p>
              <a:pPr algn="r" eaLnBrk="0" hangingPunct="0"/>
              <a:r>
                <a:rPr lang="en-US" sz="2400" dirty="0">
                  <a:latin typeface="Times New Roman" pitchFamily="18" charset="0"/>
                  <a:cs typeface="Arial" pitchFamily="34" charset="0"/>
                </a:rPr>
                <a:t>Selected</a:t>
              </a:r>
            </a:p>
            <a:p>
              <a:pPr algn="r" eaLnBrk="0" hangingPunct="0"/>
              <a:r>
                <a:rPr lang="en-US" sz="2400" dirty="0">
                  <a:latin typeface="Times New Roman" pitchFamily="18" charset="0"/>
                  <a:cs typeface="Arial" pitchFamily="34" charset="0"/>
                </a:rPr>
                <a:t>Logical</a:t>
              </a:r>
            </a:p>
            <a:p>
              <a:pPr algn="r" eaLnBrk="0" hangingPunct="0"/>
              <a:r>
                <a:rPr lang="en-US" sz="2400" dirty="0">
                  <a:latin typeface="Times New Roman" pitchFamily="18" charset="0"/>
                  <a:cs typeface="Arial" pitchFamily="34" charset="0"/>
                </a:rPr>
                <a:t>	Constraints</a:t>
              </a:r>
            </a:p>
            <a:p>
              <a:pPr algn="r" eaLnBrk="0" hangingPunct="0"/>
              <a:r>
                <a:rPr lang="en-US" sz="1600" dirty="0">
                  <a:latin typeface="Times New Roman" pitchFamily="18" charset="0"/>
                  <a:cs typeface="Arial" pitchFamily="34" charset="0"/>
                </a:rPr>
                <a:t>(</a:t>
              </a:r>
              <a:r>
                <a:rPr lang="en-US" sz="1600" dirty="0" err="1">
                  <a:latin typeface="Times New Roman" pitchFamily="18" charset="0"/>
                  <a:cs typeface="Arial" pitchFamily="34" charset="0"/>
                </a:rPr>
                <a:t>disjointness</a:t>
              </a:r>
              <a:r>
                <a:rPr lang="en-US" sz="1600" dirty="0">
                  <a:latin typeface="Times New Roman" pitchFamily="18" charset="0"/>
                  <a:cs typeface="Arial" pitchFamily="34" charset="0"/>
                </a:rPr>
                <a:t>, </a:t>
              </a:r>
            </a:p>
            <a:p>
              <a:pPr algn="r" eaLnBrk="0" hangingPunct="0"/>
              <a:r>
                <a:rPr lang="en-US" sz="1600" dirty="0">
                  <a:latin typeface="Times New Roman" pitchFamily="18" charset="0"/>
                  <a:cs typeface="Arial" pitchFamily="34" charset="0"/>
                </a:rPr>
                <a:t>inverse, …) </a:t>
              </a:r>
            </a:p>
          </p:txBody>
        </p:sp>
        <p:sp>
          <p:nvSpPr>
            <p:cNvPr id="1558540" name="Text Box 12"/>
            <p:cNvSpPr txBox="1">
              <a:spLocks noChangeArrowheads="1"/>
            </p:cNvSpPr>
            <p:nvPr/>
          </p:nvSpPr>
          <p:spPr bwMode="auto">
            <a:xfrm>
              <a:off x="609600" y="3810000"/>
              <a:ext cx="1368425" cy="946150"/>
            </a:xfrm>
            <a:prstGeom prst="rect">
              <a:avLst/>
            </a:prstGeom>
            <a:noFill/>
            <a:ln w="9525">
              <a:noFill/>
              <a:miter lim="800000"/>
              <a:headEnd/>
              <a:tailEnd/>
            </a:ln>
          </p:spPr>
          <p:txBody>
            <a:bodyPr wrap="none">
              <a:spAutoFit/>
            </a:bodyPr>
            <a:lstStyle/>
            <a:p>
              <a:pPr eaLnBrk="0" hangingPunct="0"/>
              <a:r>
                <a:rPr lang="en-US" sz="2800">
                  <a:latin typeface="Times New Roman" pitchFamily="18" charset="0"/>
                  <a:cs typeface="Arial" pitchFamily="34" charset="0"/>
                </a:rPr>
                <a:t>Terms/</a:t>
              </a:r>
            </a:p>
            <a:p>
              <a:pPr eaLnBrk="0" hangingPunct="0"/>
              <a:r>
                <a:rPr lang="en-US" sz="2800">
                  <a:latin typeface="Times New Roman" pitchFamily="18" charset="0"/>
                  <a:cs typeface="Arial" pitchFamily="34" charset="0"/>
                </a:rPr>
                <a:t>glossary</a:t>
              </a:r>
            </a:p>
          </p:txBody>
        </p:sp>
        <p:sp>
          <p:nvSpPr>
            <p:cNvPr id="1558541" name="Text Box 13"/>
            <p:cNvSpPr txBox="1">
              <a:spLocks noChangeArrowheads="1"/>
            </p:cNvSpPr>
            <p:nvPr/>
          </p:nvSpPr>
          <p:spPr bwMode="auto">
            <a:xfrm>
              <a:off x="1676400" y="1524000"/>
              <a:ext cx="1625600" cy="1800225"/>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Thesauri</a:t>
              </a:r>
            </a:p>
            <a:p>
              <a:pPr eaLnBrk="0" hangingPunct="0"/>
              <a:r>
                <a:rPr lang="en-US" sz="2800" dirty="0">
                  <a:latin typeface="Times New Roman" pitchFamily="18" charset="0"/>
                  <a:cs typeface="Arial" pitchFamily="34" charset="0"/>
                </a:rPr>
                <a:t>“narrower</a:t>
              </a:r>
            </a:p>
            <a:p>
              <a:pPr eaLnBrk="0" hangingPunct="0"/>
              <a:r>
                <a:rPr lang="en-US" sz="2800" dirty="0">
                  <a:latin typeface="Times New Roman" pitchFamily="18" charset="0"/>
                  <a:cs typeface="Arial" pitchFamily="34" charset="0"/>
                </a:rPr>
                <a:t>term”</a:t>
              </a:r>
            </a:p>
            <a:p>
              <a:pPr eaLnBrk="0" hangingPunct="0"/>
              <a:r>
                <a:rPr lang="en-US" sz="2800" dirty="0">
                  <a:latin typeface="Times New Roman" pitchFamily="18" charset="0"/>
                  <a:cs typeface="Arial" pitchFamily="34" charset="0"/>
                </a:rPr>
                <a:t>relation</a:t>
              </a:r>
            </a:p>
          </p:txBody>
        </p:sp>
        <p:sp>
          <p:nvSpPr>
            <p:cNvPr id="1558542" name="Text Box 14"/>
            <p:cNvSpPr txBox="1">
              <a:spLocks noChangeArrowheads="1"/>
            </p:cNvSpPr>
            <p:nvPr/>
          </p:nvSpPr>
          <p:spPr bwMode="auto">
            <a:xfrm>
              <a:off x="4471998" y="2339974"/>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is-a</a:t>
              </a:r>
            </a:p>
          </p:txBody>
        </p:sp>
        <p:sp>
          <p:nvSpPr>
            <p:cNvPr id="1558543" name="Text Box 15"/>
            <p:cNvSpPr txBox="1">
              <a:spLocks noChangeArrowheads="1"/>
            </p:cNvSpPr>
            <p:nvPr/>
          </p:nvSpPr>
          <p:spPr bwMode="auto">
            <a:xfrm>
              <a:off x="5729310" y="1500174"/>
              <a:ext cx="20574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Frames</a:t>
              </a:r>
            </a:p>
            <a:p>
              <a:pPr eaLnBrk="0" hangingPunct="0"/>
              <a:r>
                <a:rPr lang="en-US" sz="2800" dirty="0" smtClean="0">
                  <a:latin typeface="Times New Roman" pitchFamily="18" charset="0"/>
                  <a:cs typeface="Arial" pitchFamily="34" charset="0"/>
                </a:rPr>
                <a:t>(Properties</a:t>
              </a:r>
              <a:r>
                <a:rPr lang="en-US" sz="2800" dirty="0">
                  <a:latin typeface="Times New Roman" pitchFamily="18" charset="0"/>
                  <a:cs typeface="Arial" pitchFamily="34" charset="0"/>
                </a:rPr>
                <a:t>)</a:t>
              </a:r>
            </a:p>
          </p:txBody>
        </p:sp>
        <p:sp>
          <p:nvSpPr>
            <p:cNvPr id="1558545" name="Line 17"/>
            <p:cNvSpPr>
              <a:spLocks noChangeShapeType="1"/>
            </p:cNvSpPr>
            <p:nvPr/>
          </p:nvSpPr>
          <p:spPr bwMode="auto">
            <a:xfrm>
              <a:off x="5715000" y="3429000"/>
              <a:ext cx="762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6" name="Line 18"/>
            <p:cNvSpPr>
              <a:spLocks noChangeShapeType="1"/>
            </p:cNvSpPr>
            <p:nvPr/>
          </p:nvSpPr>
          <p:spPr bwMode="auto">
            <a:xfrm>
              <a:off x="6477000" y="3429000"/>
              <a:ext cx="1143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7" name="Text Box 19"/>
            <p:cNvSpPr txBox="1">
              <a:spLocks noChangeArrowheads="1"/>
            </p:cNvSpPr>
            <p:nvPr/>
          </p:nvSpPr>
          <p:spPr bwMode="auto">
            <a:xfrm>
              <a:off x="3043238" y="3643314"/>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Informal</a:t>
              </a:r>
            </a:p>
            <a:p>
              <a:pPr eaLnBrk="0" hangingPunct="0"/>
              <a:r>
                <a:rPr lang="en-US" sz="2800" dirty="0">
                  <a:latin typeface="Times New Roman" pitchFamily="18" charset="0"/>
                  <a:cs typeface="Arial" pitchFamily="34" charset="0"/>
                </a:rPr>
                <a:t>is-a</a:t>
              </a:r>
            </a:p>
          </p:txBody>
        </p:sp>
        <p:sp>
          <p:nvSpPr>
            <p:cNvPr id="1558548" name="Text Box 20"/>
            <p:cNvSpPr txBox="1">
              <a:spLocks noChangeArrowheads="1"/>
            </p:cNvSpPr>
            <p:nvPr/>
          </p:nvSpPr>
          <p:spPr bwMode="auto">
            <a:xfrm>
              <a:off x="4953000" y="3657600"/>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a:latin typeface="Times New Roman" pitchFamily="18" charset="0"/>
                  <a:cs typeface="Arial" pitchFamily="34" charset="0"/>
                </a:rPr>
                <a:t>instance</a:t>
              </a:r>
            </a:p>
          </p:txBody>
        </p:sp>
        <p:sp>
          <p:nvSpPr>
            <p:cNvPr id="1558549" name="Text Box 21"/>
            <p:cNvSpPr txBox="1">
              <a:spLocks noChangeArrowheads="1"/>
            </p:cNvSpPr>
            <p:nvPr/>
          </p:nvSpPr>
          <p:spPr bwMode="auto">
            <a:xfrm>
              <a:off x="6324600" y="3886200"/>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Value </a:t>
              </a:r>
              <a:r>
                <a:rPr lang="en-US" sz="2800" dirty="0" err="1">
                  <a:latin typeface="Times New Roman" pitchFamily="18" charset="0"/>
                  <a:cs typeface="Arial" pitchFamily="34" charset="0"/>
                </a:rPr>
                <a:t>Restrs</a:t>
              </a:r>
              <a:r>
                <a:rPr lang="en-US" sz="2800" dirty="0">
                  <a:latin typeface="Times New Roman" pitchFamily="18" charset="0"/>
                  <a:cs typeface="Arial" pitchFamily="34" charset="0"/>
                </a:rPr>
                <a:t>.</a:t>
              </a:r>
            </a:p>
          </p:txBody>
        </p:sp>
        <p:sp>
          <p:nvSpPr>
            <p:cNvPr id="1558550" name="Text Box 22"/>
            <p:cNvSpPr txBox="1">
              <a:spLocks noChangeArrowheads="1"/>
            </p:cNvSpPr>
            <p:nvPr/>
          </p:nvSpPr>
          <p:spPr bwMode="auto">
            <a:xfrm>
              <a:off x="7543800" y="3733800"/>
              <a:ext cx="1600200" cy="1006475"/>
            </a:xfrm>
            <a:prstGeom prst="rect">
              <a:avLst/>
            </a:prstGeom>
            <a:noFill/>
            <a:ln w="9525">
              <a:noFill/>
              <a:miter lim="800000"/>
              <a:headEnd/>
              <a:tailEnd/>
            </a:ln>
          </p:spPr>
          <p:txBody>
            <a:bodyPr>
              <a:spAutoFit/>
            </a:bodyPr>
            <a:lstStyle/>
            <a:p>
              <a:pPr algn="r" eaLnBrk="0" hangingPunct="0"/>
              <a:r>
                <a:rPr lang="en-US" sz="2000">
                  <a:latin typeface="Times New Roman" pitchFamily="18" charset="0"/>
                  <a:cs typeface="Arial" pitchFamily="34" charset="0"/>
                </a:rPr>
                <a:t>General</a:t>
              </a:r>
            </a:p>
            <a:p>
              <a:pPr algn="r" eaLnBrk="0" hangingPunct="0"/>
              <a:r>
                <a:rPr lang="en-US" sz="2000">
                  <a:latin typeface="Times New Roman" pitchFamily="18" charset="0"/>
                  <a:cs typeface="Arial" pitchFamily="34" charset="0"/>
                </a:rPr>
                <a:t>Logical</a:t>
              </a:r>
            </a:p>
            <a:p>
              <a:pPr algn="r" eaLnBrk="0" hangingPunct="0"/>
              <a:r>
                <a:rPr lang="en-US" sz="2000">
                  <a:latin typeface="Times New Roman" pitchFamily="18" charset="0"/>
                  <a:cs typeface="Arial" pitchFamily="34" charset="0"/>
                </a:rPr>
                <a:t>constraints</a:t>
              </a:r>
            </a:p>
          </p:txBody>
        </p:sp>
      </p:grpSp>
      <p:pic>
        <p:nvPicPr>
          <p:cNvPr id="28" name="Picture 3" descr="C:\Users\markw\AppData\Local\Microsoft\Windows\Temporary Internet Files\Content.IE5\KSQ306L6\MCj04325370000[1].png"/>
          <p:cNvPicPr>
            <a:picLocks noChangeAspect="1" noChangeArrowheads="1"/>
          </p:cNvPicPr>
          <p:nvPr/>
        </p:nvPicPr>
        <p:blipFill>
          <a:blip r:embed="rId3"/>
          <a:srcRect/>
          <a:stretch>
            <a:fillRect/>
          </a:stretch>
        </p:blipFill>
        <p:spPr bwMode="auto">
          <a:xfrm>
            <a:off x="1571604" y="2928934"/>
            <a:ext cx="2286016" cy="2286016"/>
          </a:xfrm>
          <a:prstGeom prst="rect">
            <a:avLst/>
          </a:prstGeom>
          <a:noFill/>
        </p:spPr>
      </p:pic>
      <p:pic>
        <p:nvPicPr>
          <p:cNvPr id="1027"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6500826" y="2928934"/>
            <a:ext cx="2181216" cy="1905568"/>
          </a:xfrm>
          <a:prstGeom prst="rect">
            <a:avLst/>
          </a:prstGeom>
          <a:noFill/>
          <a:ln w="9525">
            <a:noFill/>
            <a:miter lim="800000"/>
            <a:headEnd/>
            <a:tailEnd/>
          </a:ln>
          <a:effectLst/>
        </p:spPr>
      </p:pic>
      <p:sp>
        <p:nvSpPr>
          <p:cNvPr id="27" name="TextBox 26"/>
          <p:cNvSpPr txBox="1"/>
          <p:nvPr/>
        </p:nvSpPr>
        <p:spPr>
          <a:xfrm>
            <a:off x="241244" y="5929330"/>
            <a:ext cx="7657481" cy="461665"/>
          </a:xfrm>
          <a:prstGeom prst="rect">
            <a:avLst/>
          </a:prstGeom>
          <a:noFill/>
        </p:spPr>
        <p:txBody>
          <a:bodyPr wrap="none" rtlCol="0">
            <a:spAutoFit/>
          </a:bodyPr>
          <a:lstStyle/>
          <a:p>
            <a:r>
              <a:rPr lang="en-US" sz="2400" dirty="0" smtClean="0">
                <a:solidFill>
                  <a:srgbClr val="FF0000"/>
                </a:solidFill>
              </a:rPr>
              <a:t>REASON:  “Because I say so” is not open to re-interpretation</a:t>
            </a:r>
            <a:endParaRPr lang="en-US" sz="2400" dirty="0">
              <a:solidFill>
                <a:srgbClr val="FF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par>
                          <p:cTn id="7" fill="hold">
                            <p:stCondLst>
                              <p:cond delay="0"/>
                            </p:stCondLst>
                            <p:childTnLst>
                              <p:par>
                                <p:cTn id="8" presetID="26" presetClass="emph" presetSubtype="0" repeatCount="2000" fill="hold" nodeType="afterEffect">
                                  <p:stCondLst>
                                    <p:cond delay="0"/>
                                  </p:stCondLst>
                                  <p:childTnLst>
                                    <p:animEffect transition="out" filter="fade">
                                      <p:cBhvr>
                                        <p:cTn id="9" dur="500" tmFilter="0, 0; .2, .5; .8, .5; 1, 0"/>
                                        <p:tgtEl>
                                          <p:spTgt spid="28"/>
                                        </p:tgtEl>
                                      </p:cBhvr>
                                    </p:animEffect>
                                    <p:animScale>
                                      <p:cBhvr>
                                        <p:cTn id="10" dur="250" autoRev="1" fill="hold"/>
                                        <p:tgtEl>
                                          <p:spTgt spid="28"/>
                                        </p:tgtEl>
                                      </p:cBhvr>
                                      <p:by x="105000" y="105000"/>
                                    </p:animScale>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par>
                          <p:cTn id="15" fill="hold">
                            <p:stCondLst>
                              <p:cond delay="0"/>
                            </p:stCondLst>
                            <p:childTnLst>
                              <p:par>
                                <p:cTn id="16" presetID="26" presetClass="emph" presetSubtype="0" fill="hold" nodeType="afterEffect">
                                  <p:stCondLst>
                                    <p:cond delay="0"/>
                                  </p:stCondLst>
                                  <p:childTnLst>
                                    <p:animEffect transition="out" filter="fade">
                                      <p:cBhvr>
                                        <p:cTn id="17" dur="500" tmFilter="0, 0; .2, .5; .8, .5; 1, 0"/>
                                        <p:tgtEl>
                                          <p:spTgt spid="1027"/>
                                        </p:tgtEl>
                                      </p:cBhvr>
                                    </p:animEffect>
                                    <p:animScale>
                                      <p:cBhvr>
                                        <p:cTn id="18" dur="250" autoRev="1" fill="hold"/>
                                        <p:tgtEl>
                                          <p:spTgt spid="1027"/>
                                        </p:tgtEl>
                                      </p:cBhvr>
                                      <p:by x="105000" y="105000"/>
                                    </p:animScale>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71736" y="3571876"/>
            <a:ext cx="3857723" cy="523220"/>
          </a:xfrm>
          <a:prstGeom prst="rect">
            <a:avLst/>
          </a:prstGeom>
          <a:noFill/>
        </p:spPr>
        <p:txBody>
          <a:bodyPr wrap="none" rtlCol="0">
            <a:spAutoFit/>
          </a:bodyPr>
          <a:lstStyle/>
          <a:p>
            <a:r>
              <a:rPr lang="en-CA" sz="2800" dirty="0" smtClean="0"/>
              <a:t>Find.  Integrate.  Analyse.</a:t>
            </a:r>
            <a:endParaRPr lang="en-CA" sz="2800" dirty="0"/>
          </a:p>
        </p:txBody>
      </p:sp>
      <p:pic>
        <p:nvPicPr>
          <p:cNvPr id="8195" name="Picture 3"/>
          <p:cNvPicPr>
            <a:picLocks noChangeAspect="1" noChangeArrowheads="1"/>
          </p:cNvPicPr>
          <p:nvPr/>
        </p:nvPicPr>
        <p:blipFill>
          <a:blip r:embed="rId2"/>
          <a:srcRect/>
          <a:stretch>
            <a:fillRect/>
          </a:stretch>
        </p:blipFill>
        <p:spPr bwMode="auto">
          <a:xfrm>
            <a:off x="3714744" y="5286388"/>
            <a:ext cx="1447800" cy="838200"/>
          </a:xfrm>
          <a:prstGeom prst="rect">
            <a:avLst/>
          </a:prstGeom>
          <a:noFill/>
          <a:ln w="9525">
            <a:noFill/>
            <a:miter lim="800000"/>
            <a:headEnd/>
            <a:tailEnd/>
          </a:ln>
          <a:effectLst/>
        </p:spPr>
      </p:pic>
      <p:sp>
        <p:nvSpPr>
          <p:cNvPr id="7" name="TextBox 6"/>
          <p:cNvSpPr txBox="1"/>
          <p:nvPr/>
        </p:nvSpPr>
        <p:spPr>
          <a:xfrm>
            <a:off x="3539628" y="6131502"/>
            <a:ext cx="1818190" cy="369332"/>
          </a:xfrm>
          <a:prstGeom prst="rect">
            <a:avLst/>
          </a:prstGeom>
          <a:noFill/>
        </p:spPr>
        <p:txBody>
          <a:bodyPr wrap="none" rtlCol="0">
            <a:spAutoFit/>
          </a:bodyPr>
          <a:lstStyle/>
          <a:p>
            <a:r>
              <a:rPr lang="en-CA" dirty="0" smtClean="0"/>
              <a:t>Founding partner</a:t>
            </a:r>
            <a:endParaRPr lang="en-CA" dirty="0"/>
          </a:p>
        </p:txBody>
      </p:sp>
      <p:sp>
        <p:nvSpPr>
          <p:cNvPr id="6" name="TextBox 5"/>
          <p:cNvSpPr txBox="1"/>
          <p:nvPr/>
        </p:nvSpPr>
        <p:spPr>
          <a:xfrm>
            <a:off x="2643174" y="1785926"/>
            <a:ext cx="3571900" cy="1862048"/>
          </a:xfrm>
          <a:prstGeom prst="rect">
            <a:avLst/>
          </a:prstGeom>
          <a:noFill/>
        </p:spPr>
        <p:txBody>
          <a:bodyPr wrap="square" rtlCol="0">
            <a:spAutoFit/>
          </a:bodyPr>
          <a:lstStyle/>
          <a:p>
            <a:r>
              <a:rPr lang="en-CA" sz="11500" dirty="0" smtClean="0">
                <a:latin typeface="Gulim" pitchFamily="34" charset="-127"/>
                <a:ea typeface="Gulim" pitchFamily="34" charset="-127"/>
                <a:cs typeface="Andalus" pitchFamily="2" charset="-78"/>
              </a:rPr>
              <a:t>SADI</a:t>
            </a:r>
            <a:endParaRPr lang="en-CA" sz="11500" dirty="0">
              <a:latin typeface="Gulim" pitchFamily="34" charset="-127"/>
              <a:ea typeface="Gulim" pitchFamily="34" charset="-127"/>
              <a:cs typeface="Andalus" pitchFamily="2" charset="-78"/>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71670" y="3357562"/>
            <a:ext cx="5342553" cy="523220"/>
          </a:xfrm>
          <a:prstGeom prst="rect">
            <a:avLst/>
          </a:prstGeom>
          <a:noFill/>
        </p:spPr>
        <p:txBody>
          <a:bodyPr wrap="none" rtlCol="0">
            <a:spAutoFit/>
          </a:bodyPr>
          <a:lstStyle/>
          <a:p>
            <a:r>
              <a:rPr lang="en-CA" sz="2800" dirty="0" smtClean="0"/>
              <a:t>Data + Knowledge for </a:t>
            </a:r>
            <a:r>
              <a:rPr lang="en-CA" sz="2800" dirty="0" smtClean="0"/>
              <a:t>Cardiologists</a:t>
            </a:r>
            <a:endParaRPr lang="en-CA" sz="2800" dirty="0"/>
          </a:p>
        </p:txBody>
      </p:sp>
      <p:pic>
        <p:nvPicPr>
          <p:cNvPr id="8195" name="Picture 3"/>
          <p:cNvPicPr>
            <a:picLocks noChangeAspect="1" noChangeArrowheads="1"/>
          </p:cNvPicPr>
          <p:nvPr/>
        </p:nvPicPr>
        <p:blipFill>
          <a:blip r:embed="rId2"/>
          <a:srcRect/>
          <a:stretch>
            <a:fillRect/>
          </a:stretch>
        </p:blipFill>
        <p:spPr bwMode="auto">
          <a:xfrm>
            <a:off x="3714744" y="5286388"/>
            <a:ext cx="1447800" cy="838200"/>
          </a:xfrm>
          <a:prstGeom prst="rect">
            <a:avLst/>
          </a:prstGeom>
          <a:noFill/>
          <a:ln w="9525">
            <a:noFill/>
            <a:miter lim="800000"/>
            <a:headEnd/>
            <a:tailEnd/>
          </a:ln>
          <a:effectLst/>
        </p:spPr>
      </p:pic>
      <p:sp>
        <p:nvSpPr>
          <p:cNvPr id="7" name="TextBox 6"/>
          <p:cNvSpPr txBox="1"/>
          <p:nvPr/>
        </p:nvSpPr>
        <p:spPr>
          <a:xfrm>
            <a:off x="3539628" y="6131502"/>
            <a:ext cx="1818190" cy="369332"/>
          </a:xfrm>
          <a:prstGeom prst="rect">
            <a:avLst/>
          </a:prstGeom>
          <a:noFill/>
        </p:spPr>
        <p:txBody>
          <a:bodyPr wrap="none" rtlCol="0">
            <a:spAutoFit/>
          </a:bodyPr>
          <a:lstStyle/>
          <a:p>
            <a:r>
              <a:rPr lang="en-CA" dirty="0" smtClean="0"/>
              <a:t>Founding partner</a:t>
            </a:r>
            <a:endParaRPr lang="en-CA" dirty="0"/>
          </a:p>
        </p:txBody>
      </p:sp>
      <p:sp>
        <p:nvSpPr>
          <p:cNvPr id="6" name="TextBox 5"/>
          <p:cNvSpPr txBox="1"/>
          <p:nvPr/>
        </p:nvSpPr>
        <p:spPr>
          <a:xfrm>
            <a:off x="1928794" y="2357430"/>
            <a:ext cx="5643602" cy="1107996"/>
          </a:xfrm>
          <a:prstGeom prst="rect">
            <a:avLst/>
          </a:prstGeom>
          <a:noFill/>
        </p:spPr>
        <p:txBody>
          <a:bodyPr wrap="square" rtlCol="0">
            <a:spAutoFit/>
          </a:bodyPr>
          <a:lstStyle/>
          <a:p>
            <a:r>
              <a:rPr lang="en-CA" sz="6600" dirty="0" err="1" smtClean="0">
                <a:latin typeface="Gulim" pitchFamily="34" charset="-127"/>
                <a:ea typeface="Gulim" pitchFamily="34" charset="-127"/>
                <a:cs typeface="Andalus" pitchFamily="2" charset="-78"/>
              </a:rPr>
              <a:t>CardioSHARE</a:t>
            </a:r>
            <a:endParaRPr lang="en-CA" sz="6600" dirty="0">
              <a:latin typeface="Gulim" pitchFamily="34" charset="-127"/>
              <a:ea typeface="Gulim" pitchFamily="34" charset="-127"/>
              <a:cs typeface="Andalus" pitchFamily="2" charset="-78"/>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28596" y="2571744"/>
            <a:ext cx="8501122" cy="1470025"/>
          </a:xfrm>
        </p:spPr>
        <p:txBody>
          <a:bodyPr>
            <a:normAutofit fontScale="90000"/>
          </a:bodyPr>
          <a:lstStyle/>
          <a:p>
            <a:r>
              <a:rPr lang="en-CA" dirty="0" smtClean="0"/>
              <a:t>SADI exposes Web Services as “bog-standard” </a:t>
            </a:r>
            <a:br>
              <a:rPr lang="en-CA" dirty="0" smtClean="0"/>
            </a:br>
            <a:r>
              <a:rPr lang="en-CA" dirty="0" smtClean="0"/>
              <a:t>Semantic Web </a:t>
            </a:r>
            <a:br>
              <a:rPr lang="en-CA" dirty="0" smtClean="0"/>
            </a:br>
            <a:r>
              <a:rPr lang="en-CA" dirty="0" smtClean="0"/>
              <a:t>data endpoints</a:t>
            </a:r>
            <a:endParaRPr lang="en-CA"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5139" name="Rectangle 3"/>
          <p:cNvSpPr>
            <a:spLocks noGrp="1" noChangeArrowheads="1"/>
          </p:cNvSpPr>
          <p:nvPr>
            <p:ph type="title"/>
          </p:nvPr>
        </p:nvSpPr>
        <p:spPr>
          <a:xfrm>
            <a:off x="428596" y="2643182"/>
            <a:ext cx="8437562" cy="1066800"/>
          </a:xfrm>
        </p:spPr>
        <p:txBody>
          <a:bodyPr>
            <a:noAutofit/>
          </a:bodyPr>
          <a:lstStyle/>
          <a:p>
            <a:r>
              <a:rPr lang="en-US" dirty="0" smtClean="0">
                <a:latin typeface="Copperplate Gothic Bold" pitchFamily="34" charset="0"/>
              </a:rPr>
              <a:t>Non-logical reasoning and querying over distributed data that doesn’t exist</a:t>
            </a:r>
            <a:endParaRPr lang="en-US" sz="3600" dirty="0">
              <a:latin typeface="Copperplate Gothic Bold" pitchFamily="34" charset="0"/>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3214678" y="2841965"/>
            <a:ext cx="2816798" cy="1015663"/>
          </a:xfrm>
          <a:prstGeom prst="rect">
            <a:avLst/>
          </a:prstGeom>
          <a:noFill/>
          <a:ln w="9525">
            <a:noFill/>
            <a:miter lim="800000"/>
            <a:headEnd/>
            <a:tailEnd/>
          </a:ln>
          <a:effectLst/>
        </p:spPr>
        <p:txBody>
          <a:bodyPr wrap="none">
            <a:spAutoFit/>
          </a:bodyPr>
          <a:lstStyle/>
          <a:p>
            <a:pPr algn="ctr"/>
            <a:r>
              <a:rPr lang="en-US" sz="6000" dirty="0" smtClean="0">
                <a:latin typeface="Copperplate Gothic Bold" pitchFamily="34" charset="0"/>
                <a:cs typeface="Arial" pitchFamily="34" charset="0"/>
              </a:rPr>
              <a:t>DEMO</a:t>
            </a:r>
            <a:endParaRPr lang="en-US" sz="3600" dirty="0">
              <a:latin typeface="Copperplate Gothic Bold"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1500166" y="214290"/>
            <a:ext cx="6282424" cy="1569660"/>
          </a:xfrm>
          <a:prstGeom prst="rect">
            <a:avLst/>
          </a:prstGeom>
          <a:noFill/>
          <a:ln w="9525">
            <a:noFill/>
            <a:miter lim="800000"/>
            <a:headEnd/>
            <a:tailEnd/>
          </a:ln>
          <a:effectLst/>
        </p:spPr>
        <p:txBody>
          <a:bodyPr wrap="none">
            <a:spAutoFit/>
          </a:bodyPr>
          <a:lstStyle/>
          <a:p>
            <a:pPr algn="ctr"/>
            <a:r>
              <a:rPr lang="en-US" sz="4800" dirty="0" smtClean="0">
                <a:latin typeface="Copperplate Gothic Bold" pitchFamily="34" charset="0"/>
                <a:cs typeface="Arial" pitchFamily="34" charset="0"/>
              </a:rPr>
              <a:t>Recap</a:t>
            </a:r>
            <a:br>
              <a:rPr lang="en-US" sz="4800" dirty="0" smtClean="0">
                <a:latin typeface="Copperplate Gothic Bold" pitchFamily="34" charset="0"/>
                <a:cs typeface="Arial" pitchFamily="34" charset="0"/>
              </a:rPr>
            </a:br>
            <a:r>
              <a:rPr lang="en-US" sz="4800" dirty="0" smtClean="0">
                <a:latin typeface="Copperplate Gothic Bold" pitchFamily="34" charset="0"/>
                <a:cs typeface="Arial" pitchFamily="34" charset="0"/>
              </a:rPr>
              <a:t>what we just saw</a:t>
            </a:r>
            <a:endParaRPr lang="en-US" sz="2800" dirty="0">
              <a:latin typeface="Copperplate Gothic Bold" pitchFamily="34" charset="0"/>
              <a:cs typeface="Arial" pitchFamily="34" charset="0"/>
            </a:endParaRPr>
          </a:p>
        </p:txBody>
      </p:sp>
      <p:sp>
        <p:nvSpPr>
          <p:cNvPr id="3" name="TextBox 2"/>
          <p:cNvSpPr txBox="1"/>
          <p:nvPr/>
        </p:nvSpPr>
        <p:spPr>
          <a:xfrm>
            <a:off x="1071538" y="2214554"/>
            <a:ext cx="7143800" cy="4154984"/>
          </a:xfrm>
          <a:prstGeom prst="rect">
            <a:avLst/>
          </a:prstGeom>
          <a:noFill/>
        </p:spPr>
        <p:txBody>
          <a:bodyPr wrap="square" rtlCol="0">
            <a:spAutoFit/>
          </a:bodyPr>
          <a:lstStyle/>
          <a:p>
            <a:pPr algn="ctr"/>
            <a:r>
              <a:rPr lang="en-CA" sz="2400" dirty="0" smtClean="0"/>
              <a:t>A SPARQL database query was entered into </a:t>
            </a:r>
            <a:br>
              <a:rPr lang="en-CA" sz="2400" dirty="0" smtClean="0"/>
            </a:br>
            <a:r>
              <a:rPr lang="en-CA" sz="2400" dirty="0" smtClean="0"/>
              <a:t>the SHARE environment</a:t>
            </a:r>
          </a:p>
          <a:p>
            <a:pPr algn="ctr"/>
            <a:endParaRPr lang="en-CA" sz="2400" dirty="0" smtClean="0"/>
          </a:p>
          <a:p>
            <a:pPr algn="ctr"/>
            <a:r>
              <a:rPr lang="en-CA" sz="2400" dirty="0" smtClean="0"/>
              <a:t>The query was passed to SADI and was interpreted based on the properties being asked-about</a:t>
            </a:r>
          </a:p>
          <a:p>
            <a:pPr algn="ctr"/>
            <a:endParaRPr lang="en-CA" sz="2400" dirty="0" smtClean="0"/>
          </a:p>
          <a:p>
            <a:pPr algn="ctr"/>
            <a:r>
              <a:rPr lang="en-CA" sz="2400" dirty="0" smtClean="0"/>
              <a:t>SADI searched-for, found, and accessed the databases and/or analytical tools required to generate those properties</a:t>
            </a:r>
          </a:p>
          <a:p>
            <a:pPr algn="ctr"/>
            <a:endParaRPr lang="en-CA" sz="2400" dirty="0" smtClean="0"/>
          </a:p>
          <a:p>
            <a:pPr algn="ctr"/>
            <a:r>
              <a:rPr lang="en-CA" sz="2400" dirty="0" smtClean="0"/>
              <a:t>“The play was performed”</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1500166" y="214290"/>
            <a:ext cx="6282424" cy="1569660"/>
          </a:xfrm>
          <a:prstGeom prst="rect">
            <a:avLst/>
          </a:prstGeom>
          <a:noFill/>
          <a:ln w="9525">
            <a:noFill/>
            <a:miter lim="800000"/>
            <a:headEnd/>
            <a:tailEnd/>
          </a:ln>
          <a:effectLst/>
        </p:spPr>
        <p:txBody>
          <a:bodyPr wrap="none">
            <a:spAutoFit/>
          </a:bodyPr>
          <a:lstStyle/>
          <a:p>
            <a:pPr algn="ctr"/>
            <a:r>
              <a:rPr lang="en-US" sz="4800" dirty="0" smtClean="0">
                <a:latin typeface="Copperplate Gothic Bold" pitchFamily="34" charset="0"/>
                <a:cs typeface="Arial" pitchFamily="34" charset="0"/>
              </a:rPr>
              <a:t>Recap</a:t>
            </a:r>
            <a:br>
              <a:rPr lang="en-US" sz="4800" dirty="0" smtClean="0">
                <a:latin typeface="Copperplate Gothic Bold" pitchFamily="34" charset="0"/>
                <a:cs typeface="Arial" pitchFamily="34" charset="0"/>
              </a:rPr>
            </a:br>
            <a:r>
              <a:rPr lang="en-US" sz="4800" dirty="0" smtClean="0">
                <a:latin typeface="Copperplate Gothic Bold" pitchFamily="34" charset="0"/>
                <a:cs typeface="Arial" pitchFamily="34" charset="0"/>
              </a:rPr>
              <a:t>what we just saw</a:t>
            </a:r>
            <a:endParaRPr lang="en-US" sz="2800" dirty="0">
              <a:latin typeface="Copperplate Gothic Bold" pitchFamily="34" charset="0"/>
              <a:cs typeface="Arial" pitchFamily="34" charset="0"/>
            </a:endParaRPr>
          </a:p>
        </p:txBody>
      </p:sp>
      <p:sp>
        <p:nvSpPr>
          <p:cNvPr id="3" name="TextBox 2"/>
          <p:cNvSpPr txBox="1"/>
          <p:nvPr/>
        </p:nvSpPr>
        <p:spPr>
          <a:xfrm>
            <a:off x="1000100" y="3143248"/>
            <a:ext cx="7143800" cy="1569660"/>
          </a:xfrm>
          <a:prstGeom prst="rect">
            <a:avLst/>
          </a:prstGeom>
          <a:noFill/>
        </p:spPr>
        <p:txBody>
          <a:bodyPr wrap="square" rtlCol="0">
            <a:spAutoFit/>
          </a:bodyPr>
          <a:lstStyle/>
          <a:p>
            <a:pPr algn="ctr"/>
            <a:r>
              <a:rPr lang="en-CA" sz="3200" dirty="0" smtClean="0"/>
              <a:t>We asked, and answered a complex </a:t>
            </a:r>
            <a:br>
              <a:rPr lang="en-CA" sz="3200" dirty="0" smtClean="0"/>
            </a:br>
            <a:r>
              <a:rPr lang="en-CA" sz="3200" dirty="0" smtClean="0"/>
              <a:t>“database query” </a:t>
            </a:r>
          </a:p>
          <a:p>
            <a:pPr algn="ctr"/>
            <a:r>
              <a:rPr lang="en-CA" sz="3200" b="1" i="1" dirty="0" smtClean="0"/>
              <a:t>WITHOUT A DATABASE!!</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2143108" y="571480"/>
            <a:ext cx="5039778" cy="830997"/>
          </a:xfrm>
          <a:prstGeom prst="rect">
            <a:avLst/>
          </a:prstGeom>
          <a:noFill/>
          <a:ln w="9525">
            <a:noFill/>
            <a:miter lim="800000"/>
            <a:headEnd/>
            <a:tailEnd/>
          </a:ln>
          <a:effectLst/>
        </p:spPr>
        <p:txBody>
          <a:bodyPr wrap="none">
            <a:spAutoFit/>
          </a:bodyPr>
          <a:lstStyle/>
          <a:p>
            <a:pPr algn="ctr"/>
            <a:r>
              <a:rPr lang="en-US" sz="4800" dirty="0" err="1" smtClean="0">
                <a:latin typeface="Copperplate Gothic Bold" pitchFamily="34" charset="0"/>
                <a:cs typeface="Arial" pitchFamily="34" charset="0"/>
              </a:rPr>
              <a:t>CardioSHARE</a:t>
            </a:r>
            <a:endParaRPr lang="en-US" sz="4800" dirty="0" smtClean="0">
              <a:latin typeface="Copperplate Gothic Bold" pitchFamily="34" charset="0"/>
              <a:cs typeface="Arial" pitchFamily="34" charset="0"/>
            </a:endParaRPr>
          </a:p>
        </p:txBody>
      </p:sp>
      <p:sp>
        <p:nvSpPr>
          <p:cNvPr id="3" name="TextBox 2"/>
          <p:cNvSpPr txBox="1"/>
          <p:nvPr/>
        </p:nvSpPr>
        <p:spPr>
          <a:xfrm>
            <a:off x="500034" y="2247024"/>
            <a:ext cx="8215370" cy="3539430"/>
          </a:xfrm>
          <a:prstGeom prst="rect">
            <a:avLst/>
          </a:prstGeom>
          <a:noFill/>
        </p:spPr>
        <p:txBody>
          <a:bodyPr wrap="square" rtlCol="0">
            <a:spAutoFit/>
          </a:bodyPr>
          <a:lstStyle/>
          <a:p>
            <a:pPr algn="ctr"/>
            <a:r>
              <a:rPr lang="en-CA" sz="2800" dirty="0" smtClean="0"/>
              <a:t>We construct small, </a:t>
            </a:r>
            <a:r>
              <a:rPr lang="en-CA" sz="2800" b="1" i="1" dirty="0" smtClean="0"/>
              <a:t>independent</a:t>
            </a:r>
            <a:r>
              <a:rPr lang="en-CA" sz="2800" dirty="0" smtClean="0"/>
              <a:t> OWL classes representing cardiovascular clinical concepts</a:t>
            </a:r>
            <a:br>
              <a:rPr lang="en-CA" sz="2800" dirty="0" smtClean="0"/>
            </a:br>
            <a:endParaRPr lang="en-CA" sz="2800" dirty="0" smtClean="0"/>
          </a:p>
          <a:p>
            <a:pPr algn="ctr"/>
            <a:endParaRPr lang="en-CA" sz="2800" dirty="0" smtClean="0"/>
          </a:p>
          <a:p>
            <a:pPr algn="ctr"/>
            <a:r>
              <a:rPr lang="en-CA" sz="2800" dirty="0" smtClean="0"/>
              <a:t>These classes simplify the construction of complex queries by “encapsulating” data discovery, retrieval, and analysis pipelines into simple, easy-to-understand words and phrases.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2143108" y="571480"/>
            <a:ext cx="5039778" cy="830997"/>
          </a:xfrm>
          <a:prstGeom prst="rect">
            <a:avLst/>
          </a:prstGeom>
          <a:noFill/>
          <a:ln w="9525">
            <a:noFill/>
            <a:miter lim="800000"/>
            <a:headEnd/>
            <a:tailEnd/>
          </a:ln>
          <a:effectLst/>
        </p:spPr>
        <p:txBody>
          <a:bodyPr wrap="none">
            <a:spAutoFit/>
          </a:bodyPr>
          <a:lstStyle/>
          <a:p>
            <a:pPr algn="ctr"/>
            <a:r>
              <a:rPr lang="en-US" sz="4800" dirty="0" err="1" smtClean="0">
                <a:latin typeface="Copperplate Gothic Bold" pitchFamily="34" charset="0"/>
                <a:cs typeface="Arial" pitchFamily="34" charset="0"/>
              </a:rPr>
              <a:t>CardioSHARE</a:t>
            </a:r>
            <a:endParaRPr lang="en-US" sz="4800" dirty="0" smtClean="0">
              <a:latin typeface="Copperplate Gothic Bold" pitchFamily="34" charset="0"/>
              <a:cs typeface="Arial" pitchFamily="34" charset="0"/>
            </a:endParaRPr>
          </a:p>
        </p:txBody>
      </p:sp>
      <p:sp>
        <p:nvSpPr>
          <p:cNvPr id="3" name="TextBox 2"/>
          <p:cNvSpPr txBox="1"/>
          <p:nvPr/>
        </p:nvSpPr>
        <p:spPr>
          <a:xfrm>
            <a:off x="1071538" y="1928802"/>
            <a:ext cx="7143800" cy="3539430"/>
          </a:xfrm>
          <a:prstGeom prst="rect">
            <a:avLst/>
          </a:prstGeom>
          <a:noFill/>
        </p:spPr>
        <p:txBody>
          <a:bodyPr wrap="square" rtlCol="0">
            <a:spAutoFit/>
          </a:bodyPr>
          <a:lstStyle/>
          <a:p>
            <a:pPr algn="ctr"/>
            <a:r>
              <a:rPr lang="en-CA" sz="2800" dirty="0" smtClean="0"/>
              <a:t>These Classes are shared on the Web such that third-parties, potentially with different expertise, can utilize the expertise of the person who designed the Class.</a:t>
            </a:r>
          </a:p>
          <a:p>
            <a:pPr algn="ctr"/>
            <a:endParaRPr lang="en-CA" sz="2800" dirty="0" smtClean="0"/>
          </a:p>
          <a:p>
            <a:pPr algn="ctr"/>
            <a:r>
              <a:rPr lang="en-CA" sz="2800" dirty="0" smtClean="0"/>
              <a:t>Easily share your expertise with others!</a:t>
            </a:r>
          </a:p>
          <a:p>
            <a:pPr algn="ctr"/>
            <a:endParaRPr lang="en-CA" sz="2800" dirty="0" smtClean="0"/>
          </a:p>
          <a:p>
            <a:pPr algn="ctr"/>
            <a:r>
              <a:rPr lang="en-CA" sz="2800" dirty="0" smtClean="0"/>
              <a:t>Easily utilize the expertise of others!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2143108" y="571480"/>
            <a:ext cx="5039778" cy="830997"/>
          </a:xfrm>
          <a:prstGeom prst="rect">
            <a:avLst/>
          </a:prstGeom>
          <a:noFill/>
          <a:ln w="9525">
            <a:noFill/>
            <a:miter lim="800000"/>
            <a:headEnd/>
            <a:tailEnd/>
          </a:ln>
          <a:effectLst/>
        </p:spPr>
        <p:txBody>
          <a:bodyPr wrap="none">
            <a:spAutoFit/>
          </a:bodyPr>
          <a:lstStyle/>
          <a:p>
            <a:pPr algn="ctr"/>
            <a:r>
              <a:rPr lang="en-US" sz="4800" dirty="0" err="1" smtClean="0">
                <a:latin typeface="Copperplate Gothic Bold" pitchFamily="34" charset="0"/>
                <a:cs typeface="Arial" pitchFamily="34" charset="0"/>
              </a:rPr>
              <a:t>CardioSHARE</a:t>
            </a:r>
            <a:endParaRPr lang="en-US" sz="4800" dirty="0" smtClean="0">
              <a:latin typeface="Copperplate Gothic Bold" pitchFamily="34" charset="0"/>
              <a:cs typeface="Arial" pitchFamily="34" charset="0"/>
            </a:endParaRPr>
          </a:p>
        </p:txBody>
      </p:sp>
      <p:sp>
        <p:nvSpPr>
          <p:cNvPr id="3" name="TextBox 2"/>
          <p:cNvSpPr txBox="1"/>
          <p:nvPr/>
        </p:nvSpPr>
        <p:spPr>
          <a:xfrm>
            <a:off x="714348" y="1595021"/>
            <a:ext cx="7572428" cy="5262979"/>
          </a:xfrm>
          <a:prstGeom prst="rect">
            <a:avLst/>
          </a:prstGeom>
          <a:noFill/>
        </p:spPr>
        <p:txBody>
          <a:bodyPr wrap="square" rtlCol="0">
            <a:spAutoFit/>
          </a:bodyPr>
          <a:lstStyle/>
          <a:p>
            <a:pPr algn="ctr"/>
            <a:r>
              <a:rPr lang="en-CA" sz="2800" b="1" i="1" dirty="0" smtClean="0"/>
              <a:t>We are not building massive </a:t>
            </a:r>
            <a:r>
              <a:rPr lang="en-CA" sz="2800" b="1" i="1" dirty="0" err="1" smtClean="0"/>
              <a:t>ontologies</a:t>
            </a:r>
            <a:r>
              <a:rPr lang="en-CA" sz="2800" b="1" i="1" dirty="0" smtClean="0"/>
              <a:t>!</a:t>
            </a:r>
          </a:p>
          <a:p>
            <a:pPr algn="ctr"/>
            <a:endParaRPr lang="en-CA" sz="2800" b="1" i="1" dirty="0" smtClean="0"/>
          </a:p>
          <a:p>
            <a:pPr algn="ctr"/>
            <a:r>
              <a:rPr lang="en-CA" sz="2800" dirty="0" smtClean="0"/>
              <a:t>Publish small, independent single-Class definitions</a:t>
            </a:r>
          </a:p>
          <a:p>
            <a:pPr algn="ctr"/>
            <a:endParaRPr lang="en-CA" sz="2800" dirty="0" smtClean="0"/>
          </a:p>
          <a:p>
            <a:pPr algn="ctr"/>
            <a:r>
              <a:rPr lang="en-CA" sz="2800" dirty="0" smtClean="0"/>
              <a:t>Cheap</a:t>
            </a:r>
          </a:p>
          <a:p>
            <a:pPr algn="ctr"/>
            <a:endParaRPr lang="en-CA" sz="2800" dirty="0" smtClean="0"/>
          </a:p>
          <a:p>
            <a:pPr algn="ctr"/>
            <a:r>
              <a:rPr lang="en-CA" sz="2800" dirty="0" smtClean="0"/>
              <a:t>Scalable</a:t>
            </a:r>
          </a:p>
          <a:p>
            <a:pPr algn="ctr"/>
            <a:endParaRPr lang="en-CA" sz="2800" dirty="0" smtClean="0"/>
          </a:p>
          <a:p>
            <a:pPr algn="ctr"/>
            <a:r>
              <a:rPr lang="en-CA" sz="2800" dirty="0" smtClean="0"/>
              <a:t>Flexible</a:t>
            </a:r>
          </a:p>
          <a:p>
            <a:pPr algn="ctr"/>
            <a:endParaRPr lang="en-CA" sz="2800" dirty="0" smtClean="0"/>
          </a:p>
          <a:p>
            <a:pPr algn="ctr"/>
            <a:r>
              <a:rPr lang="en-CA" sz="2800" dirty="0" smtClean="0"/>
              <a:t>Don’t try to describe all of biology!</a:t>
            </a:r>
          </a:p>
          <a:p>
            <a:pPr algn="ctr"/>
            <a:endParaRPr lang="en-CA" sz="280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2500298" y="2786058"/>
            <a:ext cx="4147289" cy="1015663"/>
          </a:xfrm>
          <a:prstGeom prst="rect">
            <a:avLst/>
          </a:prstGeom>
          <a:noFill/>
          <a:ln w="9525">
            <a:noFill/>
            <a:miter lim="800000"/>
            <a:headEnd/>
            <a:tailEnd/>
          </a:ln>
          <a:effectLst/>
        </p:spPr>
        <p:txBody>
          <a:bodyPr wrap="none">
            <a:spAutoFit/>
          </a:bodyPr>
          <a:lstStyle/>
          <a:p>
            <a:pPr algn="ctr"/>
            <a:r>
              <a:rPr lang="en-US" sz="6000" dirty="0" smtClean="0">
                <a:latin typeface="Copperplate Gothic Bold" pitchFamily="34" charset="0"/>
                <a:cs typeface="Arial" pitchFamily="34" charset="0"/>
              </a:rPr>
              <a:t>DEMO #2</a:t>
            </a:r>
            <a:endParaRPr lang="en-US" sz="3600" dirty="0">
              <a:latin typeface="Copperplate Gothic Bold"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3571868" y="285728"/>
            <a:ext cx="2336986" cy="830997"/>
          </a:xfrm>
          <a:prstGeom prst="rect">
            <a:avLst/>
          </a:prstGeom>
          <a:noFill/>
          <a:ln w="9525">
            <a:noFill/>
            <a:miter lim="800000"/>
            <a:headEnd/>
            <a:tailEnd/>
          </a:ln>
          <a:effectLst/>
        </p:spPr>
        <p:txBody>
          <a:bodyPr wrap="none">
            <a:spAutoFit/>
          </a:bodyPr>
          <a:lstStyle/>
          <a:p>
            <a:pPr algn="ctr"/>
            <a:r>
              <a:rPr lang="en-US" sz="4800" dirty="0" smtClean="0">
                <a:latin typeface="Copperplate Gothic Bold" pitchFamily="34" charset="0"/>
                <a:cs typeface="Arial" pitchFamily="34" charset="0"/>
              </a:rPr>
              <a:t>Recap</a:t>
            </a:r>
            <a:endParaRPr lang="en-US" sz="2800" dirty="0">
              <a:latin typeface="Copperplate Gothic Bold" pitchFamily="34" charset="0"/>
              <a:cs typeface="Arial" pitchFamily="34" charset="0"/>
            </a:endParaRPr>
          </a:p>
        </p:txBody>
      </p:sp>
      <p:sp>
        <p:nvSpPr>
          <p:cNvPr id="3" name="TextBox 2"/>
          <p:cNvSpPr txBox="1"/>
          <p:nvPr/>
        </p:nvSpPr>
        <p:spPr>
          <a:xfrm>
            <a:off x="928662" y="1500174"/>
            <a:ext cx="7715304" cy="4524315"/>
          </a:xfrm>
          <a:prstGeom prst="rect">
            <a:avLst/>
          </a:prstGeom>
          <a:noFill/>
        </p:spPr>
        <p:txBody>
          <a:bodyPr wrap="square" rtlCol="0">
            <a:spAutoFit/>
          </a:bodyPr>
          <a:lstStyle/>
          <a:p>
            <a:pPr algn="ctr"/>
            <a:r>
              <a:rPr lang="en-CA" sz="3200" dirty="0" smtClean="0"/>
              <a:t>SADI interprets queries </a:t>
            </a:r>
            <a:br>
              <a:rPr lang="en-CA" sz="3200" dirty="0" smtClean="0"/>
            </a:br>
            <a:r>
              <a:rPr lang="en-CA" sz="3200" dirty="0" smtClean="0"/>
              <a:t>(SPARQL + OWL Class Definitions) </a:t>
            </a:r>
          </a:p>
          <a:p>
            <a:pPr algn="ctr"/>
            <a:endParaRPr lang="en-CA" sz="3200" dirty="0" smtClean="0"/>
          </a:p>
          <a:p>
            <a:pPr algn="ctr"/>
            <a:r>
              <a:rPr lang="en-CA" sz="3200" dirty="0" smtClean="0"/>
              <a:t>Determine which properties are available, and which need to be discovered/generated</a:t>
            </a:r>
          </a:p>
          <a:p>
            <a:pPr algn="ctr"/>
            <a:endParaRPr lang="en-CA" sz="3200" dirty="0" smtClean="0"/>
          </a:p>
          <a:p>
            <a:pPr algn="ctr"/>
            <a:r>
              <a:rPr lang="en-CA" sz="3200" dirty="0" smtClean="0"/>
              <a:t>Discovery of services via on-the-fly “classification” of local data with small OWL Classes representing service interfaces</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3306585" y="285728"/>
            <a:ext cx="2336985" cy="830997"/>
          </a:xfrm>
          <a:prstGeom prst="rect">
            <a:avLst/>
          </a:prstGeom>
          <a:noFill/>
          <a:ln w="9525">
            <a:noFill/>
            <a:miter lim="800000"/>
            <a:headEnd/>
            <a:tailEnd/>
          </a:ln>
          <a:effectLst/>
        </p:spPr>
        <p:txBody>
          <a:bodyPr wrap="none">
            <a:spAutoFit/>
          </a:bodyPr>
          <a:lstStyle/>
          <a:p>
            <a:pPr algn="ctr"/>
            <a:r>
              <a:rPr lang="en-US" sz="4800" dirty="0" smtClean="0">
                <a:latin typeface="Copperplate Gothic Bold" pitchFamily="34" charset="0"/>
                <a:cs typeface="Arial" pitchFamily="34" charset="0"/>
              </a:rPr>
              <a:t>Recap</a:t>
            </a:r>
            <a:endParaRPr lang="en-US" sz="2800" dirty="0">
              <a:latin typeface="Copperplate Gothic Bold" pitchFamily="34" charset="0"/>
              <a:cs typeface="Arial" pitchFamily="34" charset="0"/>
            </a:endParaRPr>
          </a:p>
        </p:txBody>
      </p:sp>
      <p:sp>
        <p:nvSpPr>
          <p:cNvPr id="3" name="TextBox 2"/>
          <p:cNvSpPr txBox="1"/>
          <p:nvPr/>
        </p:nvSpPr>
        <p:spPr>
          <a:xfrm>
            <a:off x="1000100" y="1857364"/>
            <a:ext cx="7143800" cy="3046988"/>
          </a:xfrm>
          <a:prstGeom prst="rect">
            <a:avLst/>
          </a:prstGeom>
          <a:noFill/>
        </p:spPr>
        <p:txBody>
          <a:bodyPr wrap="square" rtlCol="0">
            <a:spAutoFit/>
          </a:bodyPr>
          <a:lstStyle/>
          <a:p>
            <a:pPr algn="ctr"/>
            <a:r>
              <a:rPr lang="en-CA" sz="3200" dirty="0" err="1" smtClean="0"/>
              <a:t>CardioSHARE</a:t>
            </a:r>
            <a:r>
              <a:rPr lang="en-CA" sz="3200" dirty="0" smtClean="0"/>
              <a:t> encapsulates </a:t>
            </a:r>
            <a:r>
              <a:rPr lang="en-CA" sz="3200" dirty="0" smtClean="0"/>
              <a:t>workflows as </a:t>
            </a:r>
            <a:r>
              <a:rPr lang="en-CA" sz="3200" dirty="0" smtClean="0"/>
              <a:t/>
            </a:r>
            <a:br>
              <a:rPr lang="en-CA" sz="3200" dirty="0" smtClean="0"/>
            </a:br>
            <a:r>
              <a:rPr lang="en-CA" sz="3200" dirty="0" smtClean="0"/>
              <a:t>OWL </a:t>
            </a:r>
            <a:r>
              <a:rPr lang="en-CA" sz="3200" dirty="0" smtClean="0"/>
              <a:t>Classes (an ontology is a query)</a:t>
            </a:r>
            <a:endParaRPr lang="en-CA" sz="3200" dirty="0" smtClean="0"/>
          </a:p>
          <a:p>
            <a:pPr algn="ctr"/>
            <a:endParaRPr lang="en-CA" sz="3200" dirty="0" smtClean="0"/>
          </a:p>
          <a:p>
            <a:pPr algn="ctr"/>
            <a:r>
              <a:rPr lang="en-CA" sz="3200" dirty="0" err="1" smtClean="0"/>
              <a:t>Ontologies</a:t>
            </a:r>
            <a:r>
              <a:rPr lang="en-CA" sz="3200" dirty="0" smtClean="0"/>
              <a:t> consist </a:t>
            </a:r>
            <a:r>
              <a:rPr lang="en-CA" sz="3200" dirty="0" smtClean="0"/>
              <a:t>of </a:t>
            </a:r>
            <a:r>
              <a:rPr lang="en-CA" sz="3200" dirty="0" smtClean="0"/>
              <a:t>one </a:t>
            </a:r>
            <a:r>
              <a:rPr lang="en-CA" sz="3200" dirty="0" smtClean="0"/>
              <a:t>class</a:t>
            </a:r>
          </a:p>
          <a:p>
            <a:pPr algn="ctr"/>
            <a:endParaRPr lang="en-CA" sz="3200" dirty="0" smtClean="0"/>
          </a:p>
          <a:p>
            <a:pPr algn="ctr"/>
            <a:r>
              <a:rPr lang="en-CA" sz="3200" dirty="0" smtClean="0"/>
              <a:t>Low-cost, high accuracy</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1714480" y="285728"/>
            <a:ext cx="6074676" cy="830997"/>
          </a:xfrm>
          <a:prstGeom prst="rect">
            <a:avLst/>
          </a:prstGeom>
          <a:noFill/>
          <a:ln w="9525">
            <a:noFill/>
            <a:miter lim="800000"/>
            <a:headEnd/>
            <a:tailEnd/>
          </a:ln>
          <a:effectLst/>
        </p:spPr>
        <p:txBody>
          <a:bodyPr wrap="none">
            <a:spAutoFit/>
          </a:bodyPr>
          <a:lstStyle/>
          <a:p>
            <a:pPr algn="ctr"/>
            <a:r>
              <a:rPr lang="en-US" sz="4800" dirty="0" smtClean="0">
                <a:latin typeface="Copperplate Gothic Bold" pitchFamily="34" charset="0"/>
                <a:cs typeface="Arial" pitchFamily="34" charset="0"/>
              </a:rPr>
              <a:t>What we achieve</a:t>
            </a:r>
            <a:endParaRPr lang="en-US" sz="2800" dirty="0">
              <a:latin typeface="Copperplate Gothic Bold" pitchFamily="34" charset="0"/>
              <a:cs typeface="Arial" pitchFamily="34" charset="0"/>
            </a:endParaRPr>
          </a:p>
        </p:txBody>
      </p:sp>
      <p:sp>
        <p:nvSpPr>
          <p:cNvPr id="3" name="TextBox 2"/>
          <p:cNvSpPr txBox="1"/>
          <p:nvPr/>
        </p:nvSpPr>
        <p:spPr>
          <a:xfrm>
            <a:off x="1000100" y="2025086"/>
            <a:ext cx="7143800" cy="3539430"/>
          </a:xfrm>
          <a:prstGeom prst="rect">
            <a:avLst/>
          </a:prstGeom>
          <a:noFill/>
        </p:spPr>
        <p:txBody>
          <a:bodyPr wrap="square" rtlCol="0">
            <a:spAutoFit/>
          </a:bodyPr>
          <a:lstStyle/>
          <a:p>
            <a:pPr algn="ctr"/>
            <a:r>
              <a:rPr lang="en-CA" sz="3200" b="1" dirty="0" smtClean="0"/>
              <a:t>Re-interpretation</a:t>
            </a:r>
            <a:r>
              <a:rPr lang="en-CA" sz="3200" dirty="0" smtClean="0"/>
              <a:t> :</a:t>
            </a:r>
          </a:p>
          <a:p>
            <a:pPr algn="ctr"/>
            <a:endParaRPr lang="en-CA" sz="3200" dirty="0" smtClean="0"/>
          </a:p>
          <a:p>
            <a:pPr algn="ctr"/>
            <a:r>
              <a:rPr lang="en-CA" sz="3200" dirty="0" smtClean="0"/>
              <a:t>The SADI data-store simply collects properties, and matches them up with OWL Classes in a SPARWL query and/or from individual service provider’s </a:t>
            </a:r>
            <a:br>
              <a:rPr lang="en-CA" sz="3200" dirty="0" smtClean="0"/>
            </a:br>
            <a:r>
              <a:rPr lang="en-CA" sz="3200" dirty="0" smtClean="0"/>
              <a:t>WS interface</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5874" name="Rectangle 2"/>
          <p:cNvSpPr>
            <a:spLocks noGrp="1" noChangeArrowheads="1"/>
          </p:cNvSpPr>
          <p:nvPr>
            <p:ph type="title"/>
          </p:nvPr>
        </p:nvSpPr>
        <p:spPr>
          <a:xfrm>
            <a:off x="671514" y="368264"/>
            <a:ext cx="7972452" cy="917596"/>
          </a:xfrm>
        </p:spPr>
        <p:txBody>
          <a:bodyPr>
            <a:noAutofit/>
          </a:bodyPr>
          <a:lstStyle/>
          <a:p>
            <a:r>
              <a:rPr lang="en-US" sz="3200" dirty="0" smtClean="0"/>
              <a:t>How do we </a:t>
            </a:r>
            <a:r>
              <a:rPr lang="en-US" sz="3200" dirty="0" smtClean="0"/>
              <a:t>make data and tools easily available to biologists</a:t>
            </a:r>
            <a:endParaRPr lang="en-US" sz="3200" dirty="0"/>
          </a:p>
        </p:txBody>
      </p:sp>
      <p:pic>
        <p:nvPicPr>
          <p:cNvPr id="975875" name="Picture 3" descr="shrug"/>
          <p:cNvPicPr>
            <a:picLocks noChangeAspect="1" noChangeArrowheads="1"/>
          </p:cNvPicPr>
          <p:nvPr/>
        </p:nvPicPr>
        <p:blipFill>
          <a:blip r:embed="rId3"/>
          <a:srcRect/>
          <a:stretch>
            <a:fillRect/>
          </a:stretch>
        </p:blipFill>
        <p:spPr bwMode="auto">
          <a:xfrm>
            <a:off x="2051050" y="1244600"/>
            <a:ext cx="5080000" cy="5613400"/>
          </a:xfrm>
          <a:prstGeom prst="rect">
            <a:avLst/>
          </a:prstGeom>
          <a:noFill/>
        </p:spPr>
      </p:pic>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1712034" y="285728"/>
            <a:ext cx="6074676" cy="830997"/>
          </a:xfrm>
          <a:prstGeom prst="rect">
            <a:avLst/>
          </a:prstGeom>
          <a:noFill/>
          <a:ln w="9525">
            <a:noFill/>
            <a:miter lim="800000"/>
            <a:headEnd/>
            <a:tailEnd/>
          </a:ln>
          <a:effectLst/>
        </p:spPr>
        <p:txBody>
          <a:bodyPr wrap="none">
            <a:spAutoFit/>
          </a:bodyPr>
          <a:lstStyle/>
          <a:p>
            <a:pPr algn="ctr"/>
            <a:r>
              <a:rPr lang="en-US" sz="4800" dirty="0" smtClean="0">
                <a:latin typeface="Copperplate Gothic Bold" pitchFamily="34" charset="0"/>
                <a:cs typeface="Arial" pitchFamily="34" charset="0"/>
              </a:rPr>
              <a:t>What we achieve</a:t>
            </a:r>
            <a:endParaRPr lang="en-US" sz="2800" dirty="0">
              <a:latin typeface="Copperplate Gothic Bold" pitchFamily="34" charset="0"/>
              <a:cs typeface="Arial" pitchFamily="34" charset="0"/>
            </a:endParaRPr>
          </a:p>
        </p:txBody>
      </p:sp>
      <p:sp>
        <p:nvSpPr>
          <p:cNvPr id="3" name="TextBox 2"/>
          <p:cNvSpPr txBox="1"/>
          <p:nvPr/>
        </p:nvSpPr>
        <p:spPr>
          <a:xfrm>
            <a:off x="1071538" y="2071678"/>
            <a:ext cx="7143800" cy="4031873"/>
          </a:xfrm>
          <a:prstGeom prst="rect">
            <a:avLst/>
          </a:prstGeom>
          <a:noFill/>
        </p:spPr>
        <p:txBody>
          <a:bodyPr wrap="square" rtlCol="0">
            <a:spAutoFit/>
          </a:bodyPr>
          <a:lstStyle/>
          <a:p>
            <a:pPr algn="ctr"/>
            <a:r>
              <a:rPr lang="en-CA" sz="3200" b="1" dirty="0" smtClean="0"/>
              <a:t>Novel re-use</a:t>
            </a:r>
            <a:r>
              <a:rPr lang="en-CA" sz="3200" dirty="0" smtClean="0"/>
              <a:t>:</a:t>
            </a:r>
          </a:p>
          <a:p>
            <a:pPr algn="ctr"/>
            <a:endParaRPr lang="en-CA" sz="3200" dirty="0" smtClean="0"/>
          </a:p>
          <a:p>
            <a:pPr algn="ctr"/>
            <a:r>
              <a:rPr lang="en-CA" sz="3200" dirty="0" smtClean="0"/>
              <a:t>Because we don’t pre-classify, there is no way for the provider to dictate how their data should be used.  They simply add their properties into the “cloud” and those properties are used in whatever way is appropriate for me.</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1712034" y="285728"/>
            <a:ext cx="6074676" cy="830997"/>
          </a:xfrm>
          <a:prstGeom prst="rect">
            <a:avLst/>
          </a:prstGeom>
          <a:noFill/>
          <a:ln w="9525">
            <a:noFill/>
            <a:miter lim="800000"/>
            <a:headEnd/>
            <a:tailEnd/>
          </a:ln>
          <a:effectLst/>
        </p:spPr>
        <p:txBody>
          <a:bodyPr wrap="none">
            <a:spAutoFit/>
          </a:bodyPr>
          <a:lstStyle/>
          <a:p>
            <a:pPr algn="ctr"/>
            <a:r>
              <a:rPr lang="en-US" sz="4800" dirty="0" smtClean="0">
                <a:latin typeface="Copperplate Gothic Bold" pitchFamily="34" charset="0"/>
                <a:cs typeface="Arial" pitchFamily="34" charset="0"/>
              </a:rPr>
              <a:t>What we achieve</a:t>
            </a:r>
            <a:endParaRPr lang="en-US" sz="2800" dirty="0">
              <a:latin typeface="Copperplate Gothic Bold" pitchFamily="34" charset="0"/>
              <a:cs typeface="Arial" pitchFamily="34" charset="0"/>
            </a:endParaRPr>
          </a:p>
        </p:txBody>
      </p:sp>
      <p:sp>
        <p:nvSpPr>
          <p:cNvPr id="3" name="TextBox 2"/>
          <p:cNvSpPr txBox="1"/>
          <p:nvPr/>
        </p:nvSpPr>
        <p:spPr>
          <a:xfrm>
            <a:off x="1142976" y="1643050"/>
            <a:ext cx="7143800" cy="4524315"/>
          </a:xfrm>
          <a:prstGeom prst="rect">
            <a:avLst/>
          </a:prstGeom>
          <a:noFill/>
        </p:spPr>
        <p:txBody>
          <a:bodyPr wrap="square" rtlCol="0">
            <a:spAutoFit/>
          </a:bodyPr>
          <a:lstStyle/>
          <a:p>
            <a:pPr algn="ctr"/>
            <a:r>
              <a:rPr lang="en-CA" sz="3200" dirty="0" smtClean="0"/>
              <a:t>Data remains distributed – no warehouse!</a:t>
            </a:r>
          </a:p>
          <a:p>
            <a:pPr algn="ctr"/>
            <a:endParaRPr lang="en-CA" sz="3200" dirty="0" smtClean="0"/>
          </a:p>
          <a:p>
            <a:pPr algn="ctr"/>
            <a:r>
              <a:rPr lang="en-CA" sz="3200" dirty="0" smtClean="0"/>
              <a:t>Data is not “exposed” as a SPARQL endpoint </a:t>
            </a:r>
            <a:r>
              <a:rPr lang="en-CA" sz="3200" dirty="0" smtClean="0">
                <a:sym typeface="Wingdings" pitchFamily="2" charset="2"/>
              </a:rPr>
              <a:t> greater provider-control over computational resources</a:t>
            </a:r>
          </a:p>
          <a:p>
            <a:pPr algn="ctr"/>
            <a:endParaRPr lang="en-CA" sz="3200" dirty="0" smtClean="0">
              <a:sym typeface="Wingdings" pitchFamily="2" charset="2"/>
            </a:endParaRPr>
          </a:p>
          <a:p>
            <a:pPr algn="ctr"/>
            <a:r>
              <a:rPr lang="en-CA" sz="3200" dirty="0" smtClean="0">
                <a:sym typeface="Wingdings" pitchFamily="2" charset="2"/>
              </a:rPr>
              <a:t>Yet data </a:t>
            </a:r>
            <a:r>
              <a:rPr lang="en-CA" sz="3200" b="1" i="1" dirty="0" smtClean="0">
                <a:sym typeface="Wingdings" pitchFamily="2" charset="2"/>
              </a:rPr>
              <a:t>appears to be</a:t>
            </a:r>
            <a:r>
              <a:rPr lang="en-CA" sz="3200" dirty="0" smtClean="0">
                <a:sym typeface="Wingdings" pitchFamily="2" charset="2"/>
              </a:rPr>
              <a:t> a SPARQL endpoint… no modification of SPARQL or </a:t>
            </a:r>
            <a:r>
              <a:rPr lang="en-CA" sz="3200" dirty="0" err="1" smtClean="0">
                <a:sym typeface="Wingdings" pitchFamily="2" charset="2"/>
              </a:rPr>
              <a:t>reasoner</a:t>
            </a:r>
            <a:r>
              <a:rPr lang="en-CA" sz="3200" dirty="0" smtClean="0">
                <a:sym typeface="Wingdings" pitchFamily="2" charset="2"/>
              </a:rPr>
              <a:t> required.</a:t>
            </a:r>
            <a:endParaRPr lang="en-CA" sz="3200" dirty="0" smtClean="0"/>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739" name="Text Box 3"/>
          <p:cNvSpPr txBox="1">
            <a:spLocks noChangeArrowheads="1"/>
          </p:cNvSpPr>
          <p:nvPr/>
        </p:nvSpPr>
        <p:spPr bwMode="auto">
          <a:xfrm>
            <a:off x="2268538" y="1700213"/>
            <a:ext cx="4708525" cy="2971800"/>
          </a:xfrm>
          <a:prstGeom prst="rect">
            <a:avLst/>
          </a:prstGeom>
          <a:noFill/>
          <a:ln w="9525">
            <a:noFill/>
            <a:miter lim="800000"/>
            <a:headEnd/>
            <a:tailEnd/>
          </a:ln>
          <a:effectLst/>
        </p:spPr>
        <p:txBody>
          <a:bodyPr>
            <a:spAutoFit/>
          </a:bodyPr>
          <a:lstStyle/>
          <a:p>
            <a:r>
              <a:rPr lang="en-US" sz="18900" dirty="0" smtClean="0">
                <a:latin typeface="French Script MT" pitchFamily="66" charset="0"/>
                <a:cs typeface="Arial" pitchFamily="34" charset="0"/>
              </a:rPr>
              <a:t>  Fin</a:t>
            </a:r>
            <a:endParaRPr lang="en-US" sz="18900" dirty="0">
              <a:latin typeface="French Script MT" pitchFamily="66" charset="0"/>
              <a:cs typeface="Arial" pitchFamily="34" charset="0"/>
            </a:endParaRPr>
          </a:p>
        </p:txBody>
      </p:sp>
      <p:grpSp>
        <p:nvGrpSpPr>
          <p:cNvPr id="2" name="Group 43"/>
          <p:cNvGrpSpPr>
            <a:grpSpLocks/>
          </p:cNvGrpSpPr>
          <p:nvPr/>
        </p:nvGrpSpPr>
        <p:grpSpPr bwMode="auto">
          <a:xfrm>
            <a:off x="1142976" y="6500834"/>
            <a:ext cx="7620000" cy="18059400"/>
            <a:chOff x="768" y="4464"/>
            <a:chExt cx="4800" cy="11376"/>
          </a:xfrm>
        </p:grpSpPr>
        <p:grpSp>
          <p:nvGrpSpPr>
            <p:cNvPr id="3" name="Group 38"/>
            <p:cNvGrpSpPr>
              <a:grpSpLocks/>
            </p:cNvGrpSpPr>
            <p:nvPr/>
          </p:nvGrpSpPr>
          <p:grpSpPr bwMode="auto">
            <a:xfrm>
              <a:off x="768" y="4464"/>
              <a:ext cx="4800" cy="11376"/>
              <a:chOff x="768" y="4464"/>
              <a:chExt cx="4800" cy="11376"/>
            </a:xfrm>
          </p:grpSpPr>
          <p:sp>
            <p:nvSpPr>
              <p:cNvPr id="1012738" name="WordArt 2"/>
              <p:cNvSpPr>
                <a:spLocks noChangeArrowheads="1" noChangeShapeType="1" noTextEdit="1"/>
              </p:cNvSpPr>
              <p:nvPr/>
            </p:nvSpPr>
            <p:spPr bwMode="auto">
              <a:xfrm>
                <a:off x="864" y="4464"/>
                <a:ext cx="4212" cy="5712"/>
              </a:xfrm>
              <a:prstGeom prst="rect">
                <a:avLst/>
              </a:prstGeom>
            </p:spPr>
            <p:txBody>
              <a:bodyPr wrap="none" fromWordArt="1">
                <a:prstTxWarp prst="textPlain">
                  <a:avLst>
                    <a:gd name="adj" fmla="val 50000"/>
                  </a:avLst>
                </a:prstTxWarp>
              </a:bodyPr>
              <a:lstStyle/>
              <a:p>
                <a:endPar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Credits</a:t>
                </a:r>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r>
                  <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Edward </a:t>
                </a:r>
                <a:r>
                  <a:rPr lang="en-CA" sz="3600" b="1" kern="10" spc="720" dirty="0" err="1"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Kawas</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and ~40 others </a:t>
                </a:r>
                <a:r>
                  <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Moby)</a:t>
                </a:r>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Benjamin </a:t>
                </a:r>
                <a:r>
                  <a:rPr lang="en-CA" sz="3600" b="1" kern="10" spc="720" dirty="0" err="1"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VanderValk</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(SADI &amp; SHARE)</a:t>
                </a:r>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Luke McCarthy (SADI &amp; SHARE)</a:t>
                </a:r>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r>
                  <a:rPr lang="en-CA" sz="3600" b="1" kern="10" spc="720" dirty="0" err="1"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Soroush</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a:t>
                </a:r>
                <a:r>
                  <a:rPr lang="en-CA" sz="3600" b="1" kern="10" spc="720" dirty="0" err="1"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Samadian</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a:t>
                </a:r>
                <a:r>
                  <a:rPr lang="en-CA" sz="3600" b="1" kern="10" spc="720" dirty="0" err="1"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CardioSHARE</a:t>
                </a:r>
                <a:r>
                  <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a:t>
                </a:r>
              </a:p>
              <a:p>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Maria Markov &amp; </a:t>
                </a:r>
                <a:r>
                  <a:rPr lang="en-CA" sz="3600" b="1" kern="10" spc="720" dirty="0" err="1"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Veronika</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a:t>
                </a:r>
                <a:r>
                  <a:rPr lang="en-CA" sz="3600" b="1" kern="10" spc="720" dirty="0" err="1"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Grandl</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a:r>
                <a:b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b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a:t>
                </a:r>
                <a:r>
                  <a:rPr lang="en-CA" sz="3600" b="1" kern="10" spc="720" dirty="0" err="1"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CardioSHARE</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“dumb” data model)</a:t>
                </a:r>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endPar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endPar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endPar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endParaRPr>
              </a:p>
              <a:p>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a:t>
                </a:r>
              </a:p>
              <a:p>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a:t>
                </a:r>
                <a:r>
                  <a:rPr lang="en-CA" sz="3600" b="1" i="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Microsoft</a:t>
                </a:r>
                <a:r>
                  <a:rPr lang="en-CA" sz="3600" b="1" kern="10" spc="720" dirty="0" smtClean="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 </a:t>
                </a:r>
                <a:r>
                  <a:rPr lang="en-CA" sz="3600" b="1" kern="10" spc="720" dirty="0">
                    <a:ln w="9525">
                      <a:noFill/>
                      <a:round/>
                      <a:headEnd/>
                      <a:tailEnd/>
                    </a:ln>
                    <a:gradFill rotWithShape="1">
                      <a:gsLst>
                        <a:gs pos="0">
                          <a:srgbClr val="AAAAAA"/>
                        </a:gs>
                        <a:gs pos="100000">
                          <a:schemeClr val="accent1"/>
                        </a:gs>
                      </a:gsLst>
                      <a:lin ang="5400000" scaled="1"/>
                    </a:gradFill>
                    <a:effectLst>
                      <a:outerShdw dist="45791" dir="3378596" algn="ctr" rotWithShape="0">
                        <a:srgbClr val="4D4D4D">
                          <a:alpha val="80000"/>
                        </a:srgbClr>
                      </a:outerShdw>
                    </a:effectLst>
                    <a:latin typeface="Arial Black"/>
                  </a:rPr>
                  <a:t>Research</a:t>
                </a:r>
              </a:p>
            </p:txBody>
          </p:sp>
          <p:grpSp>
            <p:nvGrpSpPr>
              <p:cNvPr id="4" name="Group 19"/>
              <p:cNvGrpSpPr>
                <a:grpSpLocks/>
              </p:cNvGrpSpPr>
              <p:nvPr/>
            </p:nvGrpSpPr>
            <p:grpSpPr bwMode="auto">
              <a:xfrm>
                <a:off x="768" y="15072"/>
                <a:ext cx="4800" cy="768"/>
                <a:chOff x="672" y="864"/>
                <a:chExt cx="4800" cy="768"/>
              </a:xfrm>
            </p:grpSpPr>
            <p:sp>
              <p:nvSpPr>
                <p:cNvPr id="1012756" name="Rectangle 20"/>
                <p:cNvSpPr>
                  <a:spLocks noChangeArrowheads="1"/>
                </p:cNvSpPr>
                <p:nvPr/>
              </p:nvSpPr>
              <p:spPr bwMode="auto">
                <a:xfrm>
                  <a:off x="672" y="864"/>
                  <a:ext cx="4800" cy="768"/>
                </a:xfrm>
                <a:prstGeom prst="rect">
                  <a:avLst/>
                </a:prstGeom>
                <a:solidFill>
                  <a:srgbClr val="FFFFFF"/>
                </a:solidFill>
                <a:ln w="9525">
                  <a:solidFill>
                    <a:srgbClr val="FFFFFF"/>
                  </a:solidFill>
                  <a:miter lim="800000"/>
                  <a:headEnd/>
                  <a:tailEnd/>
                </a:ln>
                <a:effectLst/>
              </p:spPr>
              <p:txBody>
                <a:bodyPr wrap="none" anchor="ctr"/>
                <a:lstStyle/>
                <a:p>
                  <a:endParaRPr lang="en-CA"/>
                </a:p>
              </p:txBody>
            </p:sp>
            <p:grpSp>
              <p:nvGrpSpPr>
                <p:cNvPr id="5" name="Group 21"/>
                <p:cNvGrpSpPr>
                  <a:grpSpLocks/>
                </p:cNvGrpSpPr>
                <p:nvPr/>
              </p:nvGrpSpPr>
              <p:grpSpPr bwMode="auto">
                <a:xfrm>
                  <a:off x="768" y="912"/>
                  <a:ext cx="4128" cy="672"/>
                  <a:chOff x="1440" y="1176"/>
                  <a:chExt cx="2532" cy="360"/>
                </a:xfrm>
              </p:grpSpPr>
              <p:pic>
                <p:nvPicPr>
                  <p:cNvPr id="1012758" name="Picture 22" descr="genomeBC"/>
                  <p:cNvPicPr>
                    <a:picLocks noChangeAspect="1" noChangeArrowheads="1"/>
                  </p:cNvPicPr>
                  <p:nvPr/>
                </p:nvPicPr>
                <p:blipFill>
                  <a:blip r:embed="rId3"/>
                  <a:srcRect/>
                  <a:stretch>
                    <a:fillRect/>
                  </a:stretch>
                </p:blipFill>
                <p:spPr bwMode="auto">
                  <a:xfrm>
                    <a:off x="2160" y="1176"/>
                    <a:ext cx="900" cy="360"/>
                  </a:xfrm>
                  <a:prstGeom prst="rect">
                    <a:avLst/>
                  </a:prstGeom>
                  <a:noFill/>
                </p:spPr>
              </p:pic>
              <p:pic>
                <p:nvPicPr>
                  <p:cNvPr id="1012759" name="Picture 23" descr="genomecanada"/>
                  <p:cNvPicPr>
                    <a:picLocks noChangeAspect="1" noChangeArrowheads="1"/>
                  </p:cNvPicPr>
                  <p:nvPr/>
                </p:nvPicPr>
                <p:blipFill>
                  <a:blip r:embed="rId4"/>
                  <a:srcRect/>
                  <a:stretch>
                    <a:fillRect/>
                  </a:stretch>
                </p:blipFill>
                <p:spPr bwMode="auto">
                  <a:xfrm>
                    <a:off x="3072" y="1176"/>
                    <a:ext cx="900" cy="360"/>
                  </a:xfrm>
                  <a:prstGeom prst="rect">
                    <a:avLst/>
                  </a:prstGeom>
                  <a:noFill/>
                </p:spPr>
              </p:pic>
              <p:pic>
                <p:nvPicPr>
                  <p:cNvPr id="1012760" name="Picture 24" descr="GenomePrairieLogo"/>
                  <p:cNvPicPr>
                    <a:picLocks noChangeAspect="1" noChangeArrowheads="1"/>
                  </p:cNvPicPr>
                  <p:nvPr/>
                </p:nvPicPr>
                <p:blipFill>
                  <a:blip r:embed="rId5"/>
                  <a:srcRect/>
                  <a:stretch>
                    <a:fillRect/>
                  </a:stretch>
                </p:blipFill>
                <p:spPr bwMode="auto">
                  <a:xfrm>
                    <a:off x="1440" y="1200"/>
                    <a:ext cx="678" cy="336"/>
                  </a:xfrm>
                  <a:prstGeom prst="rect">
                    <a:avLst/>
                  </a:prstGeom>
                  <a:noFill/>
                </p:spPr>
              </p:pic>
            </p:grpSp>
            <p:pic>
              <p:nvPicPr>
                <p:cNvPr id="1012761" name="Picture 25" descr="GenomeAlbertaLogo_trimmed_sm"/>
                <p:cNvPicPr>
                  <a:picLocks noChangeAspect="1" noChangeArrowheads="1"/>
                </p:cNvPicPr>
                <p:nvPr/>
              </p:nvPicPr>
              <p:blipFill>
                <a:blip r:embed="rId6"/>
                <a:srcRect/>
                <a:stretch>
                  <a:fillRect/>
                </a:stretch>
              </p:blipFill>
              <p:spPr bwMode="auto">
                <a:xfrm>
                  <a:off x="4416" y="912"/>
                  <a:ext cx="1056" cy="720"/>
                </a:xfrm>
                <a:prstGeom prst="rect">
                  <a:avLst/>
                </a:prstGeom>
                <a:noFill/>
              </p:spPr>
            </p:pic>
          </p:grpSp>
          <p:pic>
            <p:nvPicPr>
              <p:cNvPr id="1012764" name="Picture 28" descr="CIHRlogo_e"/>
              <p:cNvPicPr>
                <a:picLocks noChangeAspect="1" noChangeArrowheads="1"/>
              </p:cNvPicPr>
              <p:nvPr/>
            </p:nvPicPr>
            <p:blipFill>
              <a:blip r:embed="rId7"/>
              <a:srcRect/>
              <a:stretch>
                <a:fillRect/>
              </a:stretch>
            </p:blipFill>
            <p:spPr bwMode="auto">
              <a:xfrm>
                <a:off x="2703" y="10449"/>
                <a:ext cx="792" cy="738"/>
              </a:xfrm>
              <a:prstGeom prst="rect">
                <a:avLst/>
              </a:prstGeom>
              <a:noFill/>
            </p:spPr>
          </p:pic>
          <p:pic>
            <p:nvPicPr>
              <p:cNvPr id="1012765" name="Picture 29" descr="IBM_LOGO"/>
              <p:cNvPicPr>
                <a:picLocks noChangeAspect="1" noChangeArrowheads="1"/>
              </p:cNvPicPr>
              <p:nvPr/>
            </p:nvPicPr>
            <p:blipFill>
              <a:blip r:embed="rId8"/>
              <a:srcRect/>
              <a:stretch>
                <a:fillRect/>
              </a:stretch>
            </p:blipFill>
            <p:spPr bwMode="auto">
              <a:xfrm>
                <a:off x="2523" y="12384"/>
                <a:ext cx="1253" cy="466"/>
              </a:xfrm>
              <a:prstGeom prst="rect">
                <a:avLst/>
              </a:prstGeom>
              <a:noFill/>
            </p:spPr>
          </p:pic>
          <p:sp>
            <p:nvSpPr>
              <p:cNvPr id="1012766" name="Text Box 30"/>
              <p:cNvSpPr txBox="1">
                <a:spLocks noChangeArrowheads="1"/>
              </p:cNvSpPr>
              <p:nvPr/>
            </p:nvSpPr>
            <p:spPr bwMode="auto">
              <a:xfrm>
                <a:off x="1083" y="13644"/>
                <a:ext cx="1333" cy="446"/>
              </a:xfrm>
              <a:prstGeom prst="rect">
                <a:avLst/>
              </a:prstGeom>
              <a:noFill/>
              <a:ln w="9525">
                <a:solidFill>
                  <a:schemeClr val="tx1"/>
                </a:solidFill>
                <a:miter lim="800000"/>
                <a:headEnd/>
                <a:tailEnd/>
              </a:ln>
              <a:effectLst/>
            </p:spPr>
            <p:txBody>
              <a:bodyPr wrap="square">
                <a:spAutoFit/>
              </a:bodyPr>
              <a:lstStyle/>
              <a:p>
                <a:pPr algn="l"/>
                <a:r>
                  <a:rPr lang="en-US" sz="4000" b="1" dirty="0"/>
                  <a:t>O | B | F</a:t>
                </a:r>
              </a:p>
            </p:txBody>
          </p:sp>
          <p:pic>
            <p:nvPicPr>
              <p:cNvPr id="1012767" name="Picture 31" descr="CardioSHARE"/>
              <p:cNvPicPr>
                <a:picLocks noChangeAspect="1" noChangeArrowheads="1"/>
              </p:cNvPicPr>
              <p:nvPr/>
            </p:nvPicPr>
            <p:blipFill>
              <a:blip r:embed="rId9"/>
              <a:srcRect/>
              <a:stretch>
                <a:fillRect/>
              </a:stretch>
            </p:blipFill>
            <p:spPr bwMode="auto">
              <a:xfrm>
                <a:off x="2523" y="13608"/>
                <a:ext cx="1248" cy="504"/>
              </a:xfrm>
              <a:prstGeom prst="rect">
                <a:avLst/>
              </a:prstGeom>
              <a:noFill/>
            </p:spPr>
          </p:pic>
          <p:grpSp>
            <p:nvGrpSpPr>
              <p:cNvPr id="6" name="Group 33"/>
              <p:cNvGrpSpPr>
                <a:grpSpLocks/>
              </p:cNvGrpSpPr>
              <p:nvPr/>
            </p:nvGrpSpPr>
            <p:grpSpPr bwMode="auto">
              <a:xfrm>
                <a:off x="1872" y="11472"/>
                <a:ext cx="2064" cy="3465"/>
                <a:chOff x="240" y="3600"/>
                <a:chExt cx="2064" cy="3465"/>
              </a:xfrm>
            </p:grpSpPr>
            <p:pic>
              <p:nvPicPr>
                <p:cNvPr id="1012770" name="Picture 34" descr="moby1"/>
                <p:cNvPicPr>
                  <a:picLocks noChangeAspect="1" noChangeArrowheads="1"/>
                </p:cNvPicPr>
                <p:nvPr/>
              </p:nvPicPr>
              <p:blipFill>
                <a:blip r:embed="rId10"/>
                <a:srcRect/>
                <a:stretch>
                  <a:fillRect/>
                </a:stretch>
              </p:blipFill>
              <p:spPr bwMode="auto">
                <a:xfrm>
                  <a:off x="756" y="6447"/>
                  <a:ext cx="1536" cy="618"/>
                </a:xfrm>
                <a:prstGeom prst="rect">
                  <a:avLst/>
                </a:prstGeom>
                <a:noFill/>
              </p:spPr>
            </p:pic>
            <p:pic>
              <p:nvPicPr>
                <p:cNvPr id="1012771" name="Picture 35" descr="mygrid"/>
                <p:cNvPicPr>
                  <a:picLocks noChangeAspect="1" noChangeArrowheads="1"/>
                </p:cNvPicPr>
                <p:nvPr/>
              </p:nvPicPr>
              <p:blipFill>
                <a:blip r:embed="rId11"/>
                <a:srcRect/>
                <a:stretch>
                  <a:fillRect/>
                </a:stretch>
              </p:blipFill>
              <p:spPr bwMode="auto">
                <a:xfrm>
                  <a:off x="240" y="3600"/>
                  <a:ext cx="2064" cy="481"/>
                </a:xfrm>
                <a:prstGeom prst="rect">
                  <a:avLst/>
                </a:prstGeom>
                <a:noFill/>
              </p:spPr>
            </p:pic>
          </p:grpSp>
          <p:pic>
            <p:nvPicPr>
              <p:cNvPr id="1012773" name="Picture 37"/>
              <p:cNvPicPr>
                <a:picLocks noChangeAspect="1" noChangeArrowheads="1"/>
              </p:cNvPicPr>
              <p:nvPr/>
            </p:nvPicPr>
            <p:blipFill>
              <a:blip r:embed="rId12"/>
              <a:srcRect t="21250" b="32117"/>
              <a:stretch>
                <a:fillRect/>
              </a:stretch>
            </p:blipFill>
            <p:spPr bwMode="auto">
              <a:xfrm>
                <a:off x="3963" y="13590"/>
                <a:ext cx="1050" cy="540"/>
              </a:xfrm>
              <a:prstGeom prst="rect">
                <a:avLst/>
              </a:prstGeom>
              <a:noFill/>
              <a:ln w="9525">
                <a:noFill/>
                <a:miter lim="800000"/>
                <a:headEnd/>
                <a:tailEnd/>
              </a:ln>
              <a:effectLst/>
            </p:spPr>
          </p:pic>
        </p:grpSp>
        <p:pic>
          <p:nvPicPr>
            <p:cNvPr id="1012776" name="Picture 40" descr="BC_HSFBCY_new_logo"/>
            <p:cNvPicPr>
              <a:picLocks noChangeAspect="1" noChangeArrowheads="1"/>
            </p:cNvPicPr>
            <p:nvPr/>
          </p:nvPicPr>
          <p:blipFill>
            <a:blip r:embed="rId13"/>
            <a:srcRect/>
            <a:stretch>
              <a:fillRect/>
            </a:stretch>
          </p:blipFill>
          <p:spPr bwMode="auto">
            <a:xfrm>
              <a:off x="2475" y="8685"/>
              <a:ext cx="1248" cy="722"/>
            </a:xfrm>
            <a:prstGeom prst="rect">
              <a:avLst/>
            </a:prstGeom>
            <a:noFill/>
          </p:spPr>
        </p:pic>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fill="hold" nodeType="clickEffect">
                                  <p:stCondLst>
                                    <p:cond delay="0"/>
                                  </p:stCondLst>
                                  <p:childTnLst>
                                    <p:animMotion origin="layout" path="M -3.05556E-6 3.69103E-6 L -0.00833 -3.9889 " pathEditMode="relative" rAng="0" ptsTypes="AA">
                                      <p:cBhvr>
                                        <p:cTn id="6" dur="30000" fill="hold"/>
                                        <p:tgtEl>
                                          <p:spTgt spid="2"/>
                                        </p:tgtEl>
                                        <p:attrNameLst>
                                          <p:attrName>ppt_x</p:attrName>
                                          <p:attrName>ppt_y</p:attrName>
                                        </p:attrNameLst>
                                      </p:cBhvr>
                                      <p:rCtr x="-4" y="-1994"/>
                                    </p:animMotion>
                                  </p:childTnLst>
                                </p:cTn>
                              </p:par>
                            </p:childTnLst>
                          </p:cTn>
                        </p:par>
                        <p:par>
                          <p:cTn id="7" fill="hold">
                            <p:stCondLst>
                              <p:cond delay="30000"/>
                            </p:stCondLst>
                            <p:childTnLst>
                              <p:par>
                                <p:cTn id="8" presetID="10" presetClass="entr" presetSubtype="0" fill="hold" grpId="0" nodeType="afterEffect">
                                  <p:stCondLst>
                                    <p:cond delay="0"/>
                                  </p:stCondLst>
                                  <p:childTnLst>
                                    <p:set>
                                      <p:cBhvr>
                                        <p:cTn id="9" dur="1" fill="hold">
                                          <p:stCondLst>
                                            <p:cond delay="0"/>
                                          </p:stCondLst>
                                        </p:cTn>
                                        <p:tgtEl>
                                          <p:spTgt spid="1012739"/>
                                        </p:tgtEl>
                                        <p:attrNameLst>
                                          <p:attrName>style.visibility</p:attrName>
                                        </p:attrNameLst>
                                      </p:cBhvr>
                                      <p:to>
                                        <p:strVal val="visible"/>
                                      </p:to>
                                    </p:set>
                                    <p:animEffect transition="in" filter="fade">
                                      <p:cBhvr>
                                        <p:cTn id="10" dur="2000"/>
                                        <p:tgtEl>
                                          <p:spTgt spid="1012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273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5138" name="Picture 2"/>
          <p:cNvPicPr>
            <a:picLocks noChangeAspect="1" noChangeArrowheads="1"/>
          </p:cNvPicPr>
          <p:nvPr/>
        </p:nvPicPr>
        <p:blipFill>
          <a:blip r:embed="rId3">
            <a:lum bright="36000"/>
          </a:blip>
          <a:srcRect r="1357"/>
          <a:stretch>
            <a:fillRect/>
          </a:stretch>
        </p:blipFill>
        <p:spPr bwMode="auto">
          <a:xfrm>
            <a:off x="0" y="0"/>
            <a:ext cx="4500563" cy="6858000"/>
          </a:xfrm>
          <a:prstGeom prst="rect">
            <a:avLst/>
          </a:prstGeom>
          <a:noFill/>
          <a:ln w="9525">
            <a:noFill/>
            <a:miter lim="800000"/>
            <a:headEnd/>
            <a:tailEnd/>
          </a:ln>
          <a:effectLst/>
        </p:spPr>
      </p:pic>
      <p:sp>
        <p:nvSpPr>
          <p:cNvPr id="1115139" name="Rectangle 3"/>
          <p:cNvSpPr>
            <a:spLocks noGrp="1" noChangeArrowheads="1"/>
          </p:cNvSpPr>
          <p:nvPr>
            <p:ph type="title"/>
          </p:nvPr>
        </p:nvSpPr>
        <p:spPr>
          <a:xfrm>
            <a:off x="428596" y="2928934"/>
            <a:ext cx="8437562" cy="1066800"/>
          </a:xfrm>
        </p:spPr>
        <p:txBody>
          <a:bodyPr>
            <a:noAutofit/>
          </a:bodyPr>
          <a:lstStyle/>
          <a:p>
            <a:pPr algn="r"/>
            <a:r>
              <a:rPr lang="en-US" sz="6600" dirty="0" err="1" smtClean="0">
                <a:latin typeface="Copperplate Gothic Bold" pitchFamily="34" charset="0"/>
              </a:rPr>
              <a:t>Ontologies</a:t>
            </a:r>
            <a:r>
              <a:rPr lang="en-US" sz="6600" dirty="0" smtClean="0">
                <a:latin typeface="Copperplate Gothic Bold" pitchFamily="34" charset="0"/>
              </a:rPr>
              <a:t>!</a:t>
            </a:r>
            <a:endParaRPr lang="en-US" sz="5400" dirty="0">
              <a:latin typeface="Copperplate Gothic Bold" pitchFamily="34"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28596" y="2571744"/>
            <a:ext cx="8501122" cy="1470025"/>
          </a:xfrm>
        </p:spPr>
        <p:txBody>
          <a:bodyPr>
            <a:normAutofit/>
          </a:bodyPr>
          <a:lstStyle/>
          <a:p>
            <a:r>
              <a:rPr lang="en-CA" dirty="0" smtClean="0"/>
              <a:t>Problem…</a:t>
            </a:r>
            <a:endParaRPr lang="en-CA"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8530" name="Rectangle 2"/>
          <p:cNvSpPr>
            <a:spLocks noGrp="1" noChangeArrowheads="1"/>
          </p:cNvSpPr>
          <p:nvPr>
            <p:ph type="title"/>
          </p:nvPr>
        </p:nvSpPr>
        <p:spPr>
          <a:xfrm>
            <a:off x="1219200" y="0"/>
            <a:ext cx="6705600" cy="1371600"/>
          </a:xfrm>
        </p:spPr>
        <p:txBody>
          <a:bodyPr/>
          <a:lstStyle/>
          <a:p>
            <a:r>
              <a:rPr lang="en-US"/>
              <a:t> Ontology Spectrum</a:t>
            </a:r>
          </a:p>
        </p:txBody>
      </p:sp>
      <p:sp>
        <p:nvSpPr>
          <p:cNvPr id="1558544" name="Line 16"/>
          <p:cNvSpPr>
            <a:spLocks noChangeShapeType="1"/>
          </p:cNvSpPr>
          <p:nvPr/>
        </p:nvSpPr>
        <p:spPr bwMode="auto">
          <a:xfrm>
            <a:off x="3643306" y="1428736"/>
            <a:ext cx="1600200" cy="3810000"/>
          </a:xfrm>
          <a:prstGeom prst="line">
            <a:avLst/>
          </a:prstGeom>
          <a:noFill/>
          <a:ln w="57150">
            <a:solidFill>
              <a:srgbClr val="FF0000"/>
            </a:solidFill>
            <a:round/>
            <a:headEnd/>
            <a:tailEnd/>
          </a:ln>
        </p:spPr>
        <p:txBody>
          <a:bodyPr wrap="none" anchor="ctr"/>
          <a:lstStyle/>
          <a:p>
            <a:endParaRPr lang="en-CA"/>
          </a:p>
        </p:txBody>
      </p:sp>
      <p:grpSp>
        <p:nvGrpSpPr>
          <p:cNvPr id="26" name="Group 25"/>
          <p:cNvGrpSpPr/>
          <p:nvPr/>
        </p:nvGrpSpPr>
        <p:grpSpPr>
          <a:xfrm>
            <a:off x="0" y="1500174"/>
            <a:ext cx="9144000" cy="3332176"/>
            <a:chOff x="0" y="1500174"/>
            <a:chExt cx="9144000" cy="3332176"/>
          </a:xfrm>
        </p:grpSpPr>
        <p:sp>
          <p:nvSpPr>
            <p:cNvPr id="1558531" name="Line 3"/>
            <p:cNvSpPr>
              <a:spLocks noChangeShapeType="1"/>
            </p:cNvSpPr>
            <p:nvPr/>
          </p:nvSpPr>
          <p:spPr bwMode="auto">
            <a:xfrm>
              <a:off x="0" y="3429000"/>
              <a:ext cx="1371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2" name="Line 4"/>
            <p:cNvSpPr>
              <a:spLocks noChangeShapeType="1"/>
            </p:cNvSpPr>
            <p:nvPr/>
          </p:nvSpPr>
          <p:spPr bwMode="auto">
            <a:xfrm>
              <a:off x="1371600" y="3429000"/>
              <a:ext cx="1066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3" name="Line 5"/>
            <p:cNvSpPr>
              <a:spLocks noChangeShapeType="1"/>
            </p:cNvSpPr>
            <p:nvPr/>
          </p:nvSpPr>
          <p:spPr bwMode="auto">
            <a:xfrm>
              <a:off x="2438400" y="3429000"/>
              <a:ext cx="16002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4" name="Line 6"/>
            <p:cNvSpPr>
              <a:spLocks noChangeShapeType="1"/>
            </p:cNvSpPr>
            <p:nvPr/>
          </p:nvSpPr>
          <p:spPr bwMode="auto">
            <a:xfrm>
              <a:off x="4038600" y="3429000"/>
              <a:ext cx="990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5" name="Line 7"/>
            <p:cNvSpPr>
              <a:spLocks noChangeShapeType="1"/>
            </p:cNvSpPr>
            <p:nvPr/>
          </p:nvSpPr>
          <p:spPr bwMode="auto">
            <a:xfrm>
              <a:off x="5029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6" name="Line 8"/>
            <p:cNvSpPr>
              <a:spLocks noChangeShapeType="1"/>
            </p:cNvSpPr>
            <p:nvPr/>
          </p:nvSpPr>
          <p:spPr bwMode="auto">
            <a:xfrm>
              <a:off x="6934200" y="3429000"/>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7" name="Line 9"/>
            <p:cNvSpPr>
              <a:spLocks noChangeShapeType="1"/>
            </p:cNvSpPr>
            <p:nvPr/>
          </p:nvSpPr>
          <p:spPr bwMode="auto">
            <a:xfrm>
              <a:off x="7620000" y="3429000"/>
              <a:ext cx="9144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8" name="Text Box 10"/>
            <p:cNvSpPr txBox="1">
              <a:spLocks noChangeArrowheads="1"/>
            </p:cNvSpPr>
            <p:nvPr/>
          </p:nvSpPr>
          <p:spPr bwMode="auto">
            <a:xfrm>
              <a:off x="0" y="2286000"/>
              <a:ext cx="1385888" cy="946150"/>
            </a:xfrm>
            <a:prstGeom prst="rect">
              <a:avLst/>
            </a:prstGeom>
            <a:noFill/>
            <a:ln w="9525">
              <a:noFill/>
              <a:miter lim="800000"/>
              <a:headEnd/>
              <a:tailEnd/>
            </a:ln>
          </p:spPr>
          <p:txBody>
            <a:bodyPr wrap="none">
              <a:spAutoFit/>
            </a:bodyPr>
            <a:lstStyle/>
            <a:p>
              <a:pPr algn="l" eaLnBrk="0" hangingPunct="0"/>
              <a:r>
                <a:rPr lang="en-US" sz="2800">
                  <a:latin typeface="Times New Roman" pitchFamily="18" charset="0"/>
                  <a:cs typeface="Arial" pitchFamily="34" charset="0"/>
                </a:rPr>
                <a:t>Catalog/</a:t>
              </a:r>
            </a:p>
            <a:p>
              <a:pPr algn="l" eaLnBrk="0" hangingPunct="0"/>
              <a:r>
                <a:rPr lang="en-US" sz="2800">
                  <a:latin typeface="Times New Roman" pitchFamily="18" charset="0"/>
                  <a:cs typeface="Arial" pitchFamily="34" charset="0"/>
                </a:rPr>
                <a:t>ID</a:t>
              </a:r>
            </a:p>
          </p:txBody>
        </p:sp>
        <p:sp>
          <p:nvSpPr>
            <p:cNvPr id="1558539" name="Text Box 11"/>
            <p:cNvSpPr txBox="1">
              <a:spLocks noChangeArrowheads="1"/>
            </p:cNvSpPr>
            <p:nvPr/>
          </p:nvSpPr>
          <p:spPr bwMode="auto">
            <a:xfrm>
              <a:off x="6400800" y="1676400"/>
              <a:ext cx="2486025" cy="1676400"/>
            </a:xfrm>
            <a:prstGeom prst="rect">
              <a:avLst/>
            </a:prstGeom>
            <a:noFill/>
            <a:ln w="9525">
              <a:noFill/>
              <a:miter lim="800000"/>
              <a:headEnd/>
              <a:tailEnd/>
            </a:ln>
          </p:spPr>
          <p:txBody>
            <a:bodyPr wrap="none">
              <a:spAutoFit/>
            </a:bodyPr>
            <a:lstStyle/>
            <a:p>
              <a:pPr algn="r" eaLnBrk="0" hangingPunct="0"/>
              <a:r>
                <a:rPr lang="en-US" sz="2400" dirty="0">
                  <a:latin typeface="Times New Roman" pitchFamily="18" charset="0"/>
                  <a:cs typeface="Arial" pitchFamily="34" charset="0"/>
                </a:rPr>
                <a:t>Selected</a:t>
              </a:r>
            </a:p>
            <a:p>
              <a:pPr algn="r" eaLnBrk="0" hangingPunct="0"/>
              <a:r>
                <a:rPr lang="en-US" sz="2400" dirty="0">
                  <a:latin typeface="Times New Roman" pitchFamily="18" charset="0"/>
                  <a:cs typeface="Arial" pitchFamily="34" charset="0"/>
                </a:rPr>
                <a:t>Logical</a:t>
              </a:r>
            </a:p>
            <a:p>
              <a:pPr algn="r" eaLnBrk="0" hangingPunct="0"/>
              <a:r>
                <a:rPr lang="en-US" sz="2400" dirty="0">
                  <a:latin typeface="Times New Roman" pitchFamily="18" charset="0"/>
                  <a:cs typeface="Arial" pitchFamily="34" charset="0"/>
                </a:rPr>
                <a:t>	Constraints</a:t>
              </a:r>
            </a:p>
            <a:p>
              <a:pPr algn="r" eaLnBrk="0" hangingPunct="0"/>
              <a:r>
                <a:rPr lang="en-US" sz="1600" dirty="0">
                  <a:latin typeface="Times New Roman" pitchFamily="18" charset="0"/>
                  <a:cs typeface="Arial" pitchFamily="34" charset="0"/>
                </a:rPr>
                <a:t>(</a:t>
              </a:r>
              <a:r>
                <a:rPr lang="en-US" sz="1600" dirty="0" err="1">
                  <a:latin typeface="Times New Roman" pitchFamily="18" charset="0"/>
                  <a:cs typeface="Arial" pitchFamily="34" charset="0"/>
                </a:rPr>
                <a:t>disjointness</a:t>
              </a:r>
              <a:r>
                <a:rPr lang="en-US" sz="1600" dirty="0">
                  <a:latin typeface="Times New Roman" pitchFamily="18" charset="0"/>
                  <a:cs typeface="Arial" pitchFamily="34" charset="0"/>
                </a:rPr>
                <a:t>, </a:t>
              </a:r>
            </a:p>
            <a:p>
              <a:pPr algn="r" eaLnBrk="0" hangingPunct="0"/>
              <a:r>
                <a:rPr lang="en-US" sz="1600" dirty="0">
                  <a:latin typeface="Times New Roman" pitchFamily="18" charset="0"/>
                  <a:cs typeface="Arial" pitchFamily="34" charset="0"/>
                </a:rPr>
                <a:t>inverse, …) </a:t>
              </a:r>
            </a:p>
          </p:txBody>
        </p:sp>
        <p:sp>
          <p:nvSpPr>
            <p:cNvPr id="1558540" name="Text Box 12"/>
            <p:cNvSpPr txBox="1">
              <a:spLocks noChangeArrowheads="1"/>
            </p:cNvSpPr>
            <p:nvPr/>
          </p:nvSpPr>
          <p:spPr bwMode="auto">
            <a:xfrm>
              <a:off x="609600" y="3810000"/>
              <a:ext cx="1368425" cy="946150"/>
            </a:xfrm>
            <a:prstGeom prst="rect">
              <a:avLst/>
            </a:prstGeom>
            <a:noFill/>
            <a:ln w="9525">
              <a:noFill/>
              <a:miter lim="800000"/>
              <a:headEnd/>
              <a:tailEnd/>
            </a:ln>
          </p:spPr>
          <p:txBody>
            <a:bodyPr wrap="none">
              <a:spAutoFit/>
            </a:bodyPr>
            <a:lstStyle/>
            <a:p>
              <a:pPr eaLnBrk="0" hangingPunct="0"/>
              <a:r>
                <a:rPr lang="en-US" sz="2800">
                  <a:latin typeface="Times New Roman" pitchFamily="18" charset="0"/>
                  <a:cs typeface="Arial" pitchFamily="34" charset="0"/>
                </a:rPr>
                <a:t>Terms/</a:t>
              </a:r>
            </a:p>
            <a:p>
              <a:pPr eaLnBrk="0" hangingPunct="0"/>
              <a:r>
                <a:rPr lang="en-US" sz="2800">
                  <a:latin typeface="Times New Roman" pitchFamily="18" charset="0"/>
                  <a:cs typeface="Arial" pitchFamily="34" charset="0"/>
                </a:rPr>
                <a:t>glossary</a:t>
              </a:r>
            </a:p>
          </p:txBody>
        </p:sp>
        <p:sp>
          <p:nvSpPr>
            <p:cNvPr id="1558541" name="Text Box 13"/>
            <p:cNvSpPr txBox="1">
              <a:spLocks noChangeArrowheads="1"/>
            </p:cNvSpPr>
            <p:nvPr/>
          </p:nvSpPr>
          <p:spPr bwMode="auto">
            <a:xfrm>
              <a:off x="1676400" y="1524000"/>
              <a:ext cx="1625600" cy="1800225"/>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Thesauri</a:t>
              </a:r>
            </a:p>
            <a:p>
              <a:pPr eaLnBrk="0" hangingPunct="0"/>
              <a:r>
                <a:rPr lang="en-US" sz="2800" dirty="0">
                  <a:latin typeface="Times New Roman" pitchFamily="18" charset="0"/>
                  <a:cs typeface="Arial" pitchFamily="34" charset="0"/>
                </a:rPr>
                <a:t>“narrower</a:t>
              </a:r>
            </a:p>
            <a:p>
              <a:pPr eaLnBrk="0" hangingPunct="0"/>
              <a:r>
                <a:rPr lang="en-US" sz="2800" dirty="0">
                  <a:latin typeface="Times New Roman" pitchFamily="18" charset="0"/>
                  <a:cs typeface="Arial" pitchFamily="34" charset="0"/>
                </a:rPr>
                <a:t>term”</a:t>
              </a:r>
            </a:p>
            <a:p>
              <a:pPr eaLnBrk="0" hangingPunct="0"/>
              <a:r>
                <a:rPr lang="en-US" sz="2800" dirty="0">
                  <a:latin typeface="Times New Roman" pitchFamily="18" charset="0"/>
                  <a:cs typeface="Arial" pitchFamily="34" charset="0"/>
                </a:rPr>
                <a:t>relation</a:t>
              </a:r>
            </a:p>
          </p:txBody>
        </p:sp>
        <p:sp>
          <p:nvSpPr>
            <p:cNvPr id="1558542" name="Text Box 14"/>
            <p:cNvSpPr txBox="1">
              <a:spLocks noChangeArrowheads="1"/>
            </p:cNvSpPr>
            <p:nvPr/>
          </p:nvSpPr>
          <p:spPr bwMode="auto">
            <a:xfrm>
              <a:off x="4471998" y="2339974"/>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is-a</a:t>
              </a:r>
            </a:p>
          </p:txBody>
        </p:sp>
        <p:sp>
          <p:nvSpPr>
            <p:cNvPr id="1558543" name="Text Box 15"/>
            <p:cNvSpPr txBox="1">
              <a:spLocks noChangeArrowheads="1"/>
            </p:cNvSpPr>
            <p:nvPr/>
          </p:nvSpPr>
          <p:spPr bwMode="auto">
            <a:xfrm>
              <a:off x="5729310" y="1500174"/>
              <a:ext cx="20574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Frames</a:t>
              </a:r>
            </a:p>
            <a:p>
              <a:pPr eaLnBrk="0" hangingPunct="0"/>
              <a:r>
                <a:rPr lang="en-US" sz="2800" dirty="0" smtClean="0">
                  <a:latin typeface="Times New Roman" pitchFamily="18" charset="0"/>
                  <a:cs typeface="Arial" pitchFamily="34" charset="0"/>
                </a:rPr>
                <a:t>(Properties</a:t>
              </a:r>
              <a:r>
                <a:rPr lang="en-US" sz="2800" dirty="0">
                  <a:latin typeface="Times New Roman" pitchFamily="18" charset="0"/>
                  <a:cs typeface="Arial" pitchFamily="34" charset="0"/>
                </a:rPr>
                <a:t>)</a:t>
              </a:r>
            </a:p>
          </p:txBody>
        </p:sp>
        <p:sp>
          <p:nvSpPr>
            <p:cNvPr id="1558545" name="Line 17"/>
            <p:cNvSpPr>
              <a:spLocks noChangeShapeType="1"/>
            </p:cNvSpPr>
            <p:nvPr/>
          </p:nvSpPr>
          <p:spPr bwMode="auto">
            <a:xfrm>
              <a:off x="5715000" y="3429000"/>
              <a:ext cx="762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6" name="Line 18"/>
            <p:cNvSpPr>
              <a:spLocks noChangeShapeType="1"/>
            </p:cNvSpPr>
            <p:nvPr/>
          </p:nvSpPr>
          <p:spPr bwMode="auto">
            <a:xfrm>
              <a:off x="6477000" y="3429000"/>
              <a:ext cx="1143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7" name="Text Box 19"/>
            <p:cNvSpPr txBox="1">
              <a:spLocks noChangeArrowheads="1"/>
            </p:cNvSpPr>
            <p:nvPr/>
          </p:nvSpPr>
          <p:spPr bwMode="auto">
            <a:xfrm>
              <a:off x="3043238" y="3643314"/>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Informal</a:t>
              </a:r>
            </a:p>
            <a:p>
              <a:pPr eaLnBrk="0" hangingPunct="0"/>
              <a:r>
                <a:rPr lang="en-US" sz="2800" dirty="0">
                  <a:latin typeface="Times New Roman" pitchFamily="18" charset="0"/>
                  <a:cs typeface="Arial" pitchFamily="34" charset="0"/>
                </a:rPr>
                <a:t>is-a</a:t>
              </a:r>
            </a:p>
          </p:txBody>
        </p:sp>
        <p:sp>
          <p:nvSpPr>
            <p:cNvPr id="1558548" name="Text Box 20"/>
            <p:cNvSpPr txBox="1">
              <a:spLocks noChangeArrowheads="1"/>
            </p:cNvSpPr>
            <p:nvPr/>
          </p:nvSpPr>
          <p:spPr bwMode="auto">
            <a:xfrm>
              <a:off x="4953000" y="3657600"/>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a:latin typeface="Times New Roman" pitchFamily="18" charset="0"/>
                  <a:cs typeface="Arial" pitchFamily="34" charset="0"/>
                </a:rPr>
                <a:t>instance</a:t>
              </a:r>
            </a:p>
          </p:txBody>
        </p:sp>
        <p:sp>
          <p:nvSpPr>
            <p:cNvPr id="1558549" name="Text Box 21"/>
            <p:cNvSpPr txBox="1">
              <a:spLocks noChangeArrowheads="1"/>
            </p:cNvSpPr>
            <p:nvPr/>
          </p:nvSpPr>
          <p:spPr bwMode="auto">
            <a:xfrm>
              <a:off x="6324600" y="3886200"/>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Value </a:t>
              </a:r>
              <a:r>
                <a:rPr lang="en-US" sz="2800" dirty="0" err="1">
                  <a:latin typeface="Times New Roman" pitchFamily="18" charset="0"/>
                  <a:cs typeface="Arial" pitchFamily="34" charset="0"/>
                </a:rPr>
                <a:t>Restrs</a:t>
              </a:r>
              <a:r>
                <a:rPr lang="en-US" sz="2800" dirty="0">
                  <a:latin typeface="Times New Roman" pitchFamily="18" charset="0"/>
                  <a:cs typeface="Arial" pitchFamily="34" charset="0"/>
                </a:rPr>
                <a:t>.</a:t>
              </a:r>
            </a:p>
          </p:txBody>
        </p:sp>
        <p:sp>
          <p:nvSpPr>
            <p:cNvPr id="1558550" name="Text Box 22"/>
            <p:cNvSpPr txBox="1">
              <a:spLocks noChangeArrowheads="1"/>
            </p:cNvSpPr>
            <p:nvPr/>
          </p:nvSpPr>
          <p:spPr bwMode="auto">
            <a:xfrm>
              <a:off x="7543800" y="3733800"/>
              <a:ext cx="1600200" cy="1006475"/>
            </a:xfrm>
            <a:prstGeom prst="rect">
              <a:avLst/>
            </a:prstGeom>
            <a:noFill/>
            <a:ln w="9525">
              <a:noFill/>
              <a:miter lim="800000"/>
              <a:headEnd/>
              <a:tailEnd/>
            </a:ln>
          </p:spPr>
          <p:txBody>
            <a:bodyPr>
              <a:spAutoFit/>
            </a:bodyPr>
            <a:lstStyle/>
            <a:p>
              <a:pPr algn="r" eaLnBrk="0" hangingPunct="0"/>
              <a:r>
                <a:rPr lang="en-US" sz="2000">
                  <a:latin typeface="Times New Roman" pitchFamily="18" charset="0"/>
                  <a:cs typeface="Arial" pitchFamily="34" charset="0"/>
                </a:rPr>
                <a:t>General</a:t>
              </a:r>
            </a:p>
            <a:p>
              <a:pPr algn="r" eaLnBrk="0" hangingPunct="0"/>
              <a:r>
                <a:rPr lang="en-US" sz="2000">
                  <a:latin typeface="Times New Roman" pitchFamily="18" charset="0"/>
                  <a:cs typeface="Arial" pitchFamily="34" charset="0"/>
                </a:rPr>
                <a:t>Logical</a:t>
              </a:r>
            </a:p>
            <a:p>
              <a:pPr algn="r" eaLnBrk="0" hangingPunct="0"/>
              <a:r>
                <a:rPr lang="en-US" sz="2000">
                  <a:latin typeface="Times New Roman" pitchFamily="18" charset="0"/>
                  <a:cs typeface="Arial" pitchFamily="34" charset="0"/>
                </a:rPr>
                <a:t>constraints</a:t>
              </a:r>
            </a:p>
          </p:txBody>
        </p:sp>
      </p:grpSp>
      <p:sp>
        <p:nvSpPr>
          <p:cNvPr id="1558551" name="Text Box 23"/>
          <p:cNvSpPr txBox="1">
            <a:spLocks noChangeArrowheads="1"/>
          </p:cNvSpPr>
          <p:nvPr/>
        </p:nvSpPr>
        <p:spPr bwMode="auto">
          <a:xfrm>
            <a:off x="285750" y="5562600"/>
            <a:ext cx="8858250" cy="730250"/>
          </a:xfrm>
          <a:prstGeom prst="rect">
            <a:avLst/>
          </a:prstGeom>
          <a:noFill/>
          <a:ln w="9525">
            <a:noFill/>
            <a:miter lim="800000"/>
            <a:headEnd/>
            <a:tailEnd type="none" w="lg" len="med"/>
          </a:ln>
          <a:effectLst/>
        </p:spPr>
        <p:txBody>
          <a:bodyPr>
            <a:spAutoFit/>
          </a:bodyPr>
          <a:lstStyle/>
          <a:p>
            <a:pPr algn="l" eaLnBrk="0" hangingPunct="0"/>
            <a:r>
              <a:rPr lang="en-US" sz="1400" dirty="0">
                <a:latin typeface="Tahoma" pitchFamily="34" charset="0"/>
                <a:cs typeface="Arial" pitchFamily="34" charset="0"/>
              </a:rPr>
              <a:t>Originally from AAAI 1999- </a:t>
            </a:r>
            <a:r>
              <a:rPr lang="en-US" sz="1400" dirty="0" err="1">
                <a:latin typeface="Tahoma" pitchFamily="34" charset="0"/>
                <a:cs typeface="Arial" pitchFamily="34" charset="0"/>
              </a:rPr>
              <a:t>Ontologies</a:t>
            </a:r>
            <a:r>
              <a:rPr lang="en-US" sz="1400" dirty="0">
                <a:latin typeface="Tahoma" pitchFamily="34" charset="0"/>
                <a:cs typeface="Arial" pitchFamily="34" charset="0"/>
              </a:rPr>
              <a:t> Panel by </a:t>
            </a:r>
            <a:r>
              <a:rPr lang="en-US" sz="1400" dirty="0" err="1">
                <a:latin typeface="Tahoma" pitchFamily="34" charset="0"/>
                <a:cs typeface="Arial" pitchFamily="34" charset="0"/>
              </a:rPr>
              <a:t>Gruninger</a:t>
            </a:r>
            <a:r>
              <a:rPr lang="en-US" sz="1400" dirty="0">
                <a:latin typeface="Tahoma" pitchFamily="34" charset="0"/>
                <a:cs typeface="Arial" pitchFamily="34" charset="0"/>
              </a:rPr>
              <a:t>, Lehmann,  </a:t>
            </a:r>
            <a:r>
              <a:rPr lang="en-US" sz="1400" dirty="0" err="1">
                <a:latin typeface="Tahoma" pitchFamily="34" charset="0"/>
                <a:cs typeface="Arial" pitchFamily="34" charset="0"/>
              </a:rPr>
              <a:t>McGuinness</a:t>
            </a:r>
            <a:r>
              <a:rPr lang="en-US" sz="1400" dirty="0">
                <a:latin typeface="Tahoma" pitchFamily="34" charset="0"/>
                <a:cs typeface="Arial" pitchFamily="34" charset="0"/>
              </a:rPr>
              <a:t>, </a:t>
            </a:r>
            <a:r>
              <a:rPr lang="en-US" sz="1400" dirty="0" err="1">
                <a:latin typeface="Tahoma" pitchFamily="34" charset="0"/>
                <a:cs typeface="Arial" pitchFamily="34" charset="0"/>
              </a:rPr>
              <a:t>Uschold</a:t>
            </a:r>
            <a:r>
              <a:rPr lang="en-US" sz="1400" dirty="0">
                <a:latin typeface="Tahoma" pitchFamily="34" charset="0"/>
                <a:cs typeface="Arial" pitchFamily="34" charset="0"/>
              </a:rPr>
              <a:t>, Welty;</a:t>
            </a:r>
          </a:p>
          <a:p>
            <a:pPr algn="l" eaLnBrk="0" hangingPunct="0"/>
            <a:r>
              <a:rPr lang="en-US" sz="1400" dirty="0">
                <a:latin typeface="Tahoma" pitchFamily="34" charset="0"/>
                <a:cs typeface="Arial" pitchFamily="34" charset="0"/>
              </a:rPr>
              <a:t> – updated by </a:t>
            </a:r>
            <a:r>
              <a:rPr lang="en-US" sz="1400" dirty="0" err="1">
                <a:latin typeface="Tahoma" pitchFamily="34" charset="0"/>
                <a:cs typeface="Arial" pitchFamily="34" charset="0"/>
              </a:rPr>
              <a:t>McGuinness</a:t>
            </a:r>
            <a:r>
              <a:rPr lang="en-US" sz="1400" dirty="0">
                <a:latin typeface="Tahoma" pitchFamily="34" charset="0"/>
                <a:cs typeface="Arial" pitchFamily="34" charset="0"/>
              </a:rPr>
              <a:t>.</a:t>
            </a:r>
          </a:p>
          <a:p>
            <a:pPr algn="l" eaLnBrk="0" hangingPunct="0"/>
            <a:r>
              <a:rPr lang="en-US" sz="1400" dirty="0">
                <a:latin typeface="Tahoma" pitchFamily="34" charset="0"/>
                <a:cs typeface="Arial" pitchFamily="34" charset="0"/>
              </a:rPr>
              <a:t>Description in: www.ksl.stanford.edu/people/dlm/papers/ontologies-come-of-age-abstract.html</a:t>
            </a:r>
          </a:p>
        </p:txBody>
      </p:sp>
      <p:sp>
        <p:nvSpPr>
          <p:cNvPr id="25" name="TextBox 24"/>
          <p:cNvSpPr txBox="1"/>
          <p:nvPr/>
        </p:nvSpPr>
        <p:spPr>
          <a:xfrm>
            <a:off x="3571868" y="1285860"/>
            <a:ext cx="1606530" cy="769441"/>
          </a:xfrm>
          <a:prstGeom prst="rect">
            <a:avLst/>
          </a:prstGeom>
          <a:noFill/>
        </p:spPr>
        <p:txBody>
          <a:bodyPr wrap="none" rtlCol="0">
            <a:spAutoFit/>
          </a:bodyPr>
          <a:lstStyle/>
          <a:p>
            <a:r>
              <a:rPr lang="en-US" sz="4400" b="1" dirty="0" smtClean="0">
                <a:solidFill>
                  <a:srgbClr val="FF0000"/>
                </a:solidFill>
              </a:rPr>
              <a:t>WHY?</a:t>
            </a:r>
          </a:p>
        </p:txBody>
      </p:sp>
      <p:sp>
        <p:nvSpPr>
          <p:cNvPr id="27" name="Cloud Callout 26"/>
          <p:cNvSpPr/>
          <p:nvPr/>
        </p:nvSpPr>
        <p:spPr>
          <a:xfrm>
            <a:off x="785786" y="4357694"/>
            <a:ext cx="3571900" cy="142876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Because I say so!</a:t>
            </a:r>
            <a:endParaRPr lang="en-US" sz="3200" dirty="0"/>
          </a:p>
        </p:txBody>
      </p:sp>
      <p:sp>
        <p:nvSpPr>
          <p:cNvPr id="29" name="Cloud Callout 28"/>
          <p:cNvSpPr/>
          <p:nvPr/>
        </p:nvSpPr>
        <p:spPr>
          <a:xfrm>
            <a:off x="5572100" y="500042"/>
            <a:ext cx="3571900" cy="142876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Because it fulfils XXX</a:t>
            </a:r>
            <a:endParaRPr lang="en-US" sz="32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2.5E-6 -1.11111E-6 L 0.18732 0.00347 " pathEditMode="relative" rAng="0" ptsTypes="AA">
                                      <p:cBhvr>
                                        <p:cTn id="6" dur="1000" fill="hold"/>
                                        <p:tgtEl>
                                          <p:spTgt spid="1558544"/>
                                        </p:tgtEl>
                                        <p:attrNameLst>
                                          <p:attrName>ppt_x</p:attrName>
                                          <p:attrName>ppt_y</p:attrName>
                                        </p:attrNameLst>
                                      </p:cBhvr>
                                      <p:rCtr x="94" y="2"/>
                                    </p:animMotion>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childTnLst>
                                    <p:set>
                                      <p:cBhvr rctx="PPT">
                                        <p:cTn id="10" dur="indefinite"/>
                                        <p:tgtEl>
                                          <p:spTgt spid="26"/>
                                        </p:tgtEl>
                                        <p:attrNameLst>
                                          <p:attrName>style.opacity</p:attrName>
                                        </p:attrNameLst>
                                      </p:cBhvr>
                                      <p:to>
                                        <p:strVal val="0.5"/>
                                      </p:to>
                                    </p:set>
                                    <p:animEffect filter="image" prLst="opacity: 0.5">
                                      <p:cBhvr rctx="IE">
                                        <p:cTn id="11" dur="indefinite"/>
                                        <p:tgtEl>
                                          <p:spTgt spid="26"/>
                                        </p:tgtEl>
                                      </p:cBhvr>
                                    </p:animEffect>
                                  </p:childTnLst>
                                </p:cTn>
                              </p:par>
                              <p:par>
                                <p:cTn id="12" presetID="10" presetClass="exit" presetSubtype="0" fill="hold" grpId="0" nodeType="withEffect">
                                  <p:stCondLst>
                                    <p:cond delay="0"/>
                                  </p:stCondLst>
                                  <p:childTnLst>
                                    <p:animEffect transition="out" filter="fade">
                                      <p:cBhvr>
                                        <p:cTn id="13" dur="500"/>
                                        <p:tgtEl>
                                          <p:spTgt spid="1558551"/>
                                        </p:tgtEl>
                                      </p:cBhvr>
                                    </p:animEffect>
                                    <p:set>
                                      <p:cBhvr>
                                        <p:cTn id="14" dur="1" fill="hold">
                                          <p:stCondLst>
                                            <p:cond delay="499"/>
                                          </p:stCondLst>
                                        </p:cTn>
                                        <p:tgtEl>
                                          <p:spTgt spid="15585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blinds(horizontal)">
                                      <p:cBhvr>
                                        <p:cTn id="19" dur="500"/>
                                        <p:tgtEl>
                                          <p:spTgt spid="2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1000"/>
                                        <p:tgtEl>
                                          <p:spTgt spid="2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fade">
                                      <p:cBhvr>
                                        <p:cTn id="29"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8544" grpId="0" animBg="1"/>
      <p:bldP spid="1558551" grpId="0"/>
      <p:bldP spid="25" grpId="0"/>
      <p:bldP spid="27" grpId="0" animBg="1"/>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6770" name="Text Box 2"/>
          <p:cNvSpPr txBox="1">
            <a:spLocks noChangeArrowheads="1"/>
          </p:cNvSpPr>
          <p:nvPr/>
        </p:nvSpPr>
        <p:spPr bwMode="auto">
          <a:xfrm>
            <a:off x="785786" y="500042"/>
            <a:ext cx="7715304" cy="5078313"/>
          </a:xfrm>
          <a:prstGeom prst="rect">
            <a:avLst/>
          </a:prstGeom>
          <a:noFill/>
          <a:ln w="9525">
            <a:noFill/>
            <a:miter lim="800000"/>
            <a:headEnd/>
            <a:tailEnd/>
          </a:ln>
          <a:effectLst/>
        </p:spPr>
        <p:txBody>
          <a:bodyPr wrap="square">
            <a:spAutoFit/>
          </a:bodyPr>
          <a:lstStyle/>
          <a:p>
            <a:pPr algn="ctr"/>
            <a:r>
              <a:rPr lang="en-US" sz="3600" dirty="0" smtClean="0">
                <a:latin typeface="Copperplate Gothic Bold" pitchFamily="34" charset="0"/>
                <a:cs typeface="Arial" pitchFamily="34" charset="0"/>
              </a:rPr>
              <a:t>My Definition of Ontology</a:t>
            </a:r>
            <a:br>
              <a:rPr lang="en-US" sz="3600" dirty="0" smtClean="0">
                <a:latin typeface="Copperplate Gothic Bold" pitchFamily="34" charset="0"/>
                <a:cs typeface="Arial" pitchFamily="34" charset="0"/>
              </a:rPr>
            </a:br>
            <a:r>
              <a:rPr lang="en-US" sz="3600" dirty="0" smtClean="0">
                <a:latin typeface="Copperplate Gothic Bold" pitchFamily="34" charset="0"/>
                <a:cs typeface="Arial" pitchFamily="34" charset="0"/>
              </a:rPr>
              <a:t> (for this talk)</a:t>
            </a:r>
          </a:p>
          <a:p>
            <a:pPr algn="ctr"/>
            <a:endParaRPr lang="en-US" sz="3600" dirty="0" smtClean="0">
              <a:latin typeface="Copperplate Gothic Bold" pitchFamily="34" charset="0"/>
              <a:cs typeface="Arial" pitchFamily="34" charset="0"/>
            </a:endParaRPr>
          </a:p>
          <a:p>
            <a:pPr algn="ctr"/>
            <a:endParaRPr lang="en-US" sz="3600" dirty="0" smtClean="0">
              <a:latin typeface="Copperplate Gothic Bold" pitchFamily="34" charset="0"/>
              <a:cs typeface="Arial" pitchFamily="34" charset="0"/>
            </a:endParaRPr>
          </a:p>
          <a:p>
            <a:pPr algn="ctr"/>
            <a:r>
              <a:rPr lang="en-US" sz="3600" dirty="0" err="1" smtClean="0">
                <a:latin typeface="Copperplate Gothic Bold" pitchFamily="34" charset="0"/>
                <a:cs typeface="Arial" pitchFamily="34" charset="0"/>
              </a:rPr>
              <a:t>Ontologies</a:t>
            </a:r>
            <a:r>
              <a:rPr lang="en-US" sz="3600" dirty="0" smtClean="0">
                <a:latin typeface="Copperplate Gothic Bold" pitchFamily="34" charset="0"/>
                <a:cs typeface="Arial" pitchFamily="34" charset="0"/>
              </a:rPr>
              <a:t> explicitly  define the things that exist in “the world” </a:t>
            </a:r>
            <a:r>
              <a:rPr lang="en-US" sz="3600" dirty="0" smtClean="0">
                <a:solidFill>
                  <a:srgbClr val="FF0000"/>
                </a:solidFill>
                <a:latin typeface="Copperplate Gothic Bold" pitchFamily="34" charset="0"/>
                <a:cs typeface="Arial" pitchFamily="34" charset="0"/>
              </a:rPr>
              <a:t>based on what </a:t>
            </a:r>
            <a:r>
              <a:rPr lang="en-US" sz="3600" b="1" i="1" dirty="0" smtClean="0">
                <a:solidFill>
                  <a:srgbClr val="FF0000"/>
                </a:solidFill>
                <a:latin typeface="Copperplate Gothic Bold" pitchFamily="34" charset="0"/>
                <a:cs typeface="Arial" pitchFamily="34" charset="0"/>
              </a:rPr>
              <a:t>properties</a:t>
            </a:r>
            <a:r>
              <a:rPr lang="en-US" sz="3600" dirty="0" smtClean="0">
                <a:solidFill>
                  <a:srgbClr val="FF0000"/>
                </a:solidFill>
                <a:latin typeface="Copperplate Gothic Bold" pitchFamily="34" charset="0"/>
                <a:cs typeface="Arial" pitchFamily="34" charset="0"/>
              </a:rPr>
              <a:t>  </a:t>
            </a:r>
            <a:r>
              <a:rPr lang="en-US" sz="3600" dirty="0" smtClean="0">
                <a:latin typeface="Copperplate Gothic Bold" pitchFamily="34" charset="0"/>
                <a:cs typeface="Arial" pitchFamily="34" charset="0"/>
              </a:rPr>
              <a:t>each kind of thing must have</a:t>
            </a:r>
            <a:endParaRPr lang="en-US" sz="3600" dirty="0">
              <a:latin typeface="Copperplate Gothic Bold"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8530" name="Rectangle 2"/>
          <p:cNvSpPr>
            <a:spLocks noGrp="1" noChangeArrowheads="1"/>
          </p:cNvSpPr>
          <p:nvPr>
            <p:ph type="title"/>
          </p:nvPr>
        </p:nvSpPr>
        <p:spPr>
          <a:xfrm>
            <a:off x="1219200" y="0"/>
            <a:ext cx="6705600" cy="1371600"/>
          </a:xfrm>
        </p:spPr>
        <p:txBody>
          <a:bodyPr/>
          <a:lstStyle/>
          <a:p>
            <a:r>
              <a:rPr lang="en-US"/>
              <a:t> Ontology Spectrum</a:t>
            </a:r>
          </a:p>
        </p:txBody>
      </p:sp>
      <p:sp>
        <p:nvSpPr>
          <p:cNvPr id="1558544" name="Line 16"/>
          <p:cNvSpPr>
            <a:spLocks noChangeShapeType="1"/>
          </p:cNvSpPr>
          <p:nvPr/>
        </p:nvSpPr>
        <p:spPr bwMode="auto">
          <a:xfrm>
            <a:off x="5143504" y="1714488"/>
            <a:ext cx="1600200" cy="3810000"/>
          </a:xfrm>
          <a:prstGeom prst="line">
            <a:avLst/>
          </a:prstGeom>
          <a:noFill/>
          <a:ln w="57150">
            <a:solidFill>
              <a:srgbClr val="FF0000"/>
            </a:solidFill>
            <a:round/>
            <a:headEnd/>
            <a:tailEnd/>
          </a:ln>
        </p:spPr>
        <p:txBody>
          <a:bodyPr wrap="none" anchor="ctr"/>
          <a:lstStyle/>
          <a:p>
            <a:endParaRPr lang="en-CA"/>
          </a:p>
        </p:txBody>
      </p:sp>
      <p:sp>
        <p:nvSpPr>
          <p:cNvPr id="1558531" name="Line 3"/>
          <p:cNvSpPr>
            <a:spLocks noChangeShapeType="1"/>
          </p:cNvSpPr>
          <p:nvPr/>
        </p:nvSpPr>
        <p:spPr bwMode="auto">
          <a:xfrm>
            <a:off x="0" y="3857628"/>
            <a:ext cx="1371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2" name="Line 4"/>
          <p:cNvSpPr>
            <a:spLocks noChangeShapeType="1"/>
          </p:cNvSpPr>
          <p:nvPr/>
        </p:nvSpPr>
        <p:spPr bwMode="auto">
          <a:xfrm>
            <a:off x="1371600" y="3857628"/>
            <a:ext cx="1066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3" name="Line 5"/>
          <p:cNvSpPr>
            <a:spLocks noChangeShapeType="1"/>
          </p:cNvSpPr>
          <p:nvPr/>
        </p:nvSpPr>
        <p:spPr bwMode="auto">
          <a:xfrm>
            <a:off x="2438400" y="3857628"/>
            <a:ext cx="16002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4" name="Line 6"/>
          <p:cNvSpPr>
            <a:spLocks noChangeShapeType="1"/>
          </p:cNvSpPr>
          <p:nvPr/>
        </p:nvSpPr>
        <p:spPr bwMode="auto">
          <a:xfrm>
            <a:off x="4038600" y="3857628"/>
            <a:ext cx="9906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5" name="Line 7"/>
          <p:cNvSpPr>
            <a:spLocks noChangeShapeType="1"/>
          </p:cNvSpPr>
          <p:nvPr/>
        </p:nvSpPr>
        <p:spPr bwMode="auto">
          <a:xfrm>
            <a:off x="5029200" y="3857628"/>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6" name="Line 8"/>
          <p:cNvSpPr>
            <a:spLocks noChangeShapeType="1"/>
          </p:cNvSpPr>
          <p:nvPr/>
        </p:nvSpPr>
        <p:spPr bwMode="auto">
          <a:xfrm>
            <a:off x="6934200" y="3857628"/>
            <a:ext cx="6858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7" name="Line 9"/>
          <p:cNvSpPr>
            <a:spLocks noChangeShapeType="1"/>
          </p:cNvSpPr>
          <p:nvPr/>
        </p:nvSpPr>
        <p:spPr bwMode="auto">
          <a:xfrm>
            <a:off x="7620000" y="3857628"/>
            <a:ext cx="9144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38" name="Text Box 10"/>
          <p:cNvSpPr txBox="1">
            <a:spLocks noChangeArrowheads="1"/>
          </p:cNvSpPr>
          <p:nvPr/>
        </p:nvSpPr>
        <p:spPr bwMode="auto">
          <a:xfrm>
            <a:off x="0" y="2714628"/>
            <a:ext cx="1385888" cy="946150"/>
          </a:xfrm>
          <a:prstGeom prst="rect">
            <a:avLst/>
          </a:prstGeom>
          <a:noFill/>
          <a:ln w="9525">
            <a:noFill/>
            <a:miter lim="800000"/>
            <a:headEnd/>
            <a:tailEnd/>
          </a:ln>
        </p:spPr>
        <p:txBody>
          <a:bodyPr wrap="none">
            <a:spAutoFit/>
          </a:bodyPr>
          <a:lstStyle/>
          <a:p>
            <a:pPr algn="l" eaLnBrk="0" hangingPunct="0"/>
            <a:r>
              <a:rPr lang="en-US" sz="2800">
                <a:latin typeface="Times New Roman" pitchFamily="18" charset="0"/>
                <a:cs typeface="Arial" pitchFamily="34" charset="0"/>
              </a:rPr>
              <a:t>Catalog/</a:t>
            </a:r>
          </a:p>
          <a:p>
            <a:pPr algn="l" eaLnBrk="0" hangingPunct="0"/>
            <a:r>
              <a:rPr lang="en-US" sz="2800">
                <a:latin typeface="Times New Roman" pitchFamily="18" charset="0"/>
                <a:cs typeface="Arial" pitchFamily="34" charset="0"/>
              </a:rPr>
              <a:t>ID</a:t>
            </a:r>
          </a:p>
        </p:txBody>
      </p:sp>
      <p:sp>
        <p:nvSpPr>
          <p:cNvPr id="1558539" name="Text Box 11"/>
          <p:cNvSpPr txBox="1">
            <a:spLocks noChangeArrowheads="1"/>
          </p:cNvSpPr>
          <p:nvPr/>
        </p:nvSpPr>
        <p:spPr bwMode="auto">
          <a:xfrm>
            <a:off x="6400800" y="2105028"/>
            <a:ext cx="2486025" cy="1676400"/>
          </a:xfrm>
          <a:prstGeom prst="rect">
            <a:avLst/>
          </a:prstGeom>
          <a:noFill/>
          <a:ln w="9525">
            <a:noFill/>
            <a:miter lim="800000"/>
            <a:headEnd/>
            <a:tailEnd/>
          </a:ln>
        </p:spPr>
        <p:txBody>
          <a:bodyPr wrap="none">
            <a:spAutoFit/>
          </a:bodyPr>
          <a:lstStyle/>
          <a:p>
            <a:pPr algn="r" eaLnBrk="0" hangingPunct="0"/>
            <a:r>
              <a:rPr lang="en-US" sz="2400" dirty="0">
                <a:latin typeface="Times New Roman" pitchFamily="18" charset="0"/>
                <a:cs typeface="Arial" pitchFamily="34" charset="0"/>
              </a:rPr>
              <a:t>Selected</a:t>
            </a:r>
          </a:p>
          <a:p>
            <a:pPr algn="r" eaLnBrk="0" hangingPunct="0"/>
            <a:r>
              <a:rPr lang="en-US" sz="2400" dirty="0">
                <a:latin typeface="Times New Roman" pitchFamily="18" charset="0"/>
                <a:cs typeface="Arial" pitchFamily="34" charset="0"/>
              </a:rPr>
              <a:t>Logical</a:t>
            </a:r>
          </a:p>
          <a:p>
            <a:pPr algn="r" eaLnBrk="0" hangingPunct="0"/>
            <a:r>
              <a:rPr lang="en-US" sz="2400" dirty="0">
                <a:latin typeface="Times New Roman" pitchFamily="18" charset="0"/>
                <a:cs typeface="Arial" pitchFamily="34" charset="0"/>
              </a:rPr>
              <a:t>	Constraints</a:t>
            </a:r>
          </a:p>
          <a:p>
            <a:pPr algn="r" eaLnBrk="0" hangingPunct="0"/>
            <a:r>
              <a:rPr lang="en-US" sz="1600" dirty="0">
                <a:latin typeface="Times New Roman" pitchFamily="18" charset="0"/>
                <a:cs typeface="Arial" pitchFamily="34" charset="0"/>
              </a:rPr>
              <a:t>(</a:t>
            </a:r>
            <a:r>
              <a:rPr lang="en-US" sz="1600" dirty="0" err="1">
                <a:latin typeface="Times New Roman" pitchFamily="18" charset="0"/>
                <a:cs typeface="Arial" pitchFamily="34" charset="0"/>
              </a:rPr>
              <a:t>disjointness</a:t>
            </a:r>
            <a:r>
              <a:rPr lang="en-US" sz="1600" dirty="0">
                <a:latin typeface="Times New Roman" pitchFamily="18" charset="0"/>
                <a:cs typeface="Arial" pitchFamily="34" charset="0"/>
              </a:rPr>
              <a:t>, </a:t>
            </a:r>
          </a:p>
          <a:p>
            <a:pPr algn="r" eaLnBrk="0" hangingPunct="0"/>
            <a:r>
              <a:rPr lang="en-US" sz="1600" dirty="0">
                <a:latin typeface="Times New Roman" pitchFamily="18" charset="0"/>
                <a:cs typeface="Arial" pitchFamily="34" charset="0"/>
              </a:rPr>
              <a:t>inverse, …) </a:t>
            </a:r>
          </a:p>
        </p:txBody>
      </p:sp>
      <p:sp>
        <p:nvSpPr>
          <p:cNvPr id="1558540" name="Text Box 12"/>
          <p:cNvSpPr txBox="1">
            <a:spLocks noChangeArrowheads="1"/>
          </p:cNvSpPr>
          <p:nvPr/>
        </p:nvSpPr>
        <p:spPr bwMode="auto">
          <a:xfrm>
            <a:off x="609600" y="4238628"/>
            <a:ext cx="1368425" cy="946150"/>
          </a:xfrm>
          <a:prstGeom prst="rect">
            <a:avLst/>
          </a:prstGeom>
          <a:noFill/>
          <a:ln w="9525">
            <a:noFill/>
            <a:miter lim="800000"/>
            <a:headEnd/>
            <a:tailEnd/>
          </a:ln>
        </p:spPr>
        <p:txBody>
          <a:bodyPr wrap="none">
            <a:spAutoFit/>
          </a:bodyPr>
          <a:lstStyle/>
          <a:p>
            <a:pPr eaLnBrk="0" hangingPunct="0"/>
            <a:r>
              <a:rPr lang="en-US" sz="2800">
                <a:latin typeface="Times New Roman" pitchFamily="18" charset="0"/>
                <a:cs typeface="Arial" pitchFamily="34" charset="0"/>
              </a:rPr>
              <a:t>Terms/</a:t>
            </a:r>
          </a:p>
          <a:p>
            <a:pPr eaLnBrk="0" hangingPunct="0"/>
            <a:r>
              <a:rPr lang="en-US" sz="2800">
                <a:latin typeface="Times New Roman" pitchFamily="18" charset="0"/>
                <a:cs typeface="Arial" pitchFamily="34" charset="0"/>
              </a:rPr>
              <a:t>glossary</a:t>
            </a:r>
          </a:p>
        </p:txBody>
      </p:sp>
      <p:sp>
        <p:nvSpPr>
          <p:cNvPr id="1558541" name="Text Box 13"/>
          <p:cNvSpPr txBox="1">
            <a:spLocks noChangeArrowheads="1"/>
          </p:cNvSpPr>
          <p:nvPr/>
        </p:nvSpPr>
        <p:spPr bwMode="auto">
          <a:xfrm>
            <a:off x="1676400" y="1952628"/>
            <a:ext cx="1625600" cy="1800225"/>
          </a:xfrm>
          <a:prstGeom prst="rect">
            <a:avLst/>
          </a:prstGeom>
          <a:noFill/>
          <a:ln w="9525">
            <a:noFill/>
            <a:miter lim="800000"/>
            <a:headEnd/>
            <a:tailEnd/>
          </a:ln>
        </p:spPr>
        <p:txBody>
          <a:bodyPr wrap="none">
            <a:spAutoFit/>
          </a:bodyPr>
          <a:lstStyle/>
          <a:p>
            <a:pPr eaLnBrk="0" hangingPunct="0"/>
            <a:r>
              <a:rPr lang="en-US" sz="2800" dirty="0">
                <a:latin typeface="Times New Roman" pitchFamily="18" charset="0"/>
                <a:cs typeface="Arial" pitchFamily="34" charset="0"/>
              </a:rPr>
              <a:t>Thesauri</a:t>
            </a:r>
          </a:p>
          <a:p>
            <a:pPr eaLnBrk="0" hangingPunct="0"/>
            <a:r>
              <a:rPr lang="en-US" sz="2800" dirty="0">
                <a:latin typeface="Times New Roman" pitchFamily="18" charset="0"/>
                <a:cs typeface="Arial" pitchFamily="34" charset="0"/>
              </a:rPr>
              <a:t>“narrower</a:t>
            </a:r>
          </a:p>
          <a:p>
            <a:pPr eaLnBrk="0" hangingPunct="0"/>
            <a:r>
              <a:rPr lang="en-US" sz="2800" dirty="0">
                <a:latin typeface="Times New Roman" pitchFamily="18" charset="0"/>
                <a:cs typeface="Arial" pitchFamily="34" charset="0"/>
              </a:rPr>
              <a:t>term”</a:t>
            </a:r>
          </a:p>
          <a:p>
            <a:pPr eaLnBrk="0" hangingPunct="0"/>
            <a:r>
              <a:rPr lang="en-US" sz="2800" dirty="0">
                <a:latin typeface="Times New Roman" pitchFamily="18" charset="0"/>
                <a:cs typeface="Arial" pitchFamily="34" charset="0"/>
              </a:rPr>
              <a:t>relation</a:t>
            </a:r>
          </a:p>
        </p:txBody>
      </p:sp>
      <p:sp>
        <p:nvSpPr>
          <p:cNvPr id="1558542" name="Text Box 14"/>
          <p:cNvSpPr txBox="1">
            <a:spLocks noChangeArrowheads="1"/>
          </p:cNvSpPr>
          <p:nvPr/>
        </p:nvSpPr>
        <p:spPr bwMode="auto">
          <a:xfrm>
            <a:off x="4471998" y="2768602"/>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dirty="0">
                <a:latin typeface="Times New Roman" pitchFamily="18" charset="0"/>
                <a:cs typeface="Arial" pitchFamily="34" charset="0"/>
              </a:rPr>
              <a:t>is-a</a:t>
            </a:r>
          </a:p>
        </p:txBody>
      </p:sp>
      <p:sp>
        <p:nvSpPr>
          <p:cNvPr id="1558543" name="Text Box 15"/>
          <p:cNvSpPr txBox="1">
            <a:spLocks noChangeArrowheads="1"/>
          </p:cNvSpPr>
          <p:nvPr/>
        </p:nvSpPr>
        <p:spPr bwMode="auto">
          <a:xfrm>
            <a:off x="5729310" y="1928802"/>
            <a:ext cx="2057400" cy="946150"/>
          </a:xfrm>
          <a:prstGeom prst="rect">
            <a:avLst/>
          </a:prstGeom>
          <a:noFill/>
          <a:ln w="9525">
            <a:noFill/>
            <a:miter lim="800000"/>
            <a:headEnd/>
            <a:tailEnd/>
          </a:ln>
        </p:spPr>
        <p:txBody>
          <a:bodyPr>
            <a:spAutoFit/>
          </a:bodyPr>
          <a:lstStyle/>
          <a:p>
            <a:pPr eaLnBrk="0" hangingPunct="0"/>
            <a:r>
              <a:rPr lang="en-US" sz="2800" b="1" dirty="0">
                <a:solidFill>
                  <a:srgbClr val="FF0000"/>
                </a:solidFill>
                <a:latin typeface="Times New Roman" pitchFamily="18" charset="0"/>
                <a:cs typeface="Arial" pitchFamily="34" charset="0"/>
              </a:rPr>
              <a:t>Frames</a:t>
            </a:r>
          </a:p>
          <a:p>
            <a:pPr eaLnBrk="0" hangingPunct="0"/>
            <a:r>
              <a:rPr lang="en-US" sz="2800" b="1" dirty="0" smtClean="0">
                <a:solidFill>
                  <a:srgbClr val="FF0000"/>
                </a:solidFill>
                <a:latin typeface="Times New Roman" pitchFamily="18" charset="0"/>
                <a:cs typeface="Arial" pitchFamily="34" charset="0"/>
              </a:rPr>
              <a:t>(Properties</a:t>
            </a:r>
            <a:r>
              <a:rPr lang="en-US" sz="2800" b="1" dirty="0">
                <a:solidFill>
                  <a:srgbClr val="FF0000"/>
                </a:solidFill>
                <a:latin typeface="Times New Roman" pitchFamily="18" charset="0"/>
                <a:cs typeface="Arial" pitchFamily="34" charset="0"/>
              </a:rPr>
              <a:t>)</a:t>
            </a:r>
          </a:p>
        </p:txBody>
      </p:sp>
      <p:sp>
        <p:nvSpPr>
          <p:cNvPr id="1558545" name="Line 17"/>
          <p:cNvSpPr>
            <a:spLocks noChangeShapeType="1"/>
          </p:cNvSpPr>
          <p:nvPr/>
        </p:nvSpPr>
        <p:spPr bwMode="auto">
          <a:xfrm>
            <a:off x="5715000" y="3857628"/>
            <a:ext cx="762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6" name="Line 18"/>
          <p:cNvSpPr>
            <a:spLocks noChangeShapeType="1"/>
          </p:cNvSpPr>
          <p:nvPr/>
        </p:nvSpPr>
        <p:spPr bwMode="auto">
          <a:xfrm>
            <a:off x="6477000" y="3857628"/>
            <a:ext cx="1143000" cy="0"/>
          </a:xfrm>
          <a:prstGeom prst="line">
            <a:avLst/>
          </a:prstGeom>
          <a:noFill/>
          <a:ln w="38100">
            <a:solidFill>
              <a:schemeClr val="tx1"/>
            </a:solidFill>
            <a:round/>
            <a:headEnd type="oval" w="med" len="med"/>
            <a:tailEnd type="oval" w="med" len="med"/>
          </a:ln>
        </p:spPr>
        <p:txBody>
          <a:bodyPr wrap="none" anchor="ctr"/>
          <a:lstStyle/>
          <a:p>
            <a:endParaRPr lang="en-CA"/>
          </a:p>
        </p:txBody>
      </p:sp>
      <p:sp>
        <p:nvSpPr>
          <p:cNvPr id="1558547" name="Text Box 19"/>
          <p:cNvSpPr txBox="1">
            <a:spLocks noChangeArrowheads="1"/>
          </p:cNvSpPr>
          <p:nvPr/>
        </p:nvSpPr>
        <p:spPr bwMode="auto">
          <a:xfrm>
            <a:off x="3043238" y="4071942"/>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Informal</a:t>
            </a:r>
          </a:p>
          <a:p>
            <a:pPr eaLnBrk="0" hangingPunct="0"/>
            <a:r>
              <a:rPr lang="en-US" sz="2800" dirty="0">
                <a:latin typeface="Times New Roman" pitchFamily="18" charset="0"/>
                <a:cs typeface="Arial" pitchFamily="34" charset="0"/>
              </a:rPr>
              <a:t>is-a</a:t>
            </a:r>
          </a:p>
        </p:txBody>
      </p:sp>
      <p:sp>
        <p:nvSpPr>
          <p:cNvPr id="1558548" name="Text Box 20"/>
          <p:cNvSpPr txBox="1">
            <a:spLocks noChangeArrowheads="1"/>
          </p:cNvSpPr>
          <p:nvPr/>
        </p:nvSpPr>
        <p:spPr bwMode="auto">
          <a:xfrm>
            <a:off x="4953000" y="4086228"/>
            <a:ext cx="1600200" cy="946150"/>
          </a:xfrm>
          <a:prstGeom prst="rect">
            <a:avLst/>
          </a:prstGeom>
          <a:noFill/>
          <a:ln w="9525">
            <a:noFill/>
            <a:miter lim="800000"/>
            <a:headEnd/>
            <a:tailEnd/>
          </a:ln>
        </p:spPr>
        <p:txBody>
          <a:bodyPr>
            <a:spAutoFit/>
          </a:bodyPr>
          <a:lstStyle/>
          <a:p>
            <a:pPr eaLnBrk="0" hangingPunct="0"/>
            <a:r>
              <a:rPr lang="en-US" sz="2800">
                <a:latin typeface="Times New Roman" pitchFamily="18" charset="0"/>
                <a:cs typeface="Arial" pitchFamily="34" charset="0"/>
              </a:rPr>
              <a:t>Formal</a:t>
            </a:r>
          </a:p>
          <a:p>
            <a:pPr eaLnBrk="0" hangingPunct="0"/>
            <a:r>
              <a:rPr lang="en-US" sz="2800">
                <a:latin typeface="Times New Roman" pitchFamily="18" charset="0"/>
                <a:cs typeface="Arial" pitchFamily="34" charset="0"/>
              </a:rPr>
              <a:t>instance</a:t>
            </a:r>
          </a:p>
        </p:txBody>
      </p:sp>
      <p:sp>
        <p:nvSpPr>
          <p:cNvPr id="1558549" name="Text Box 21"/>
          <p:cNvSpPr txBox="1">
            <a:spLocks noChangeArrowheads="1"/>
          </p:cNvSpPr>
          <p:nvPr/>
        </p:nvSpPr>
        <p:spPr bwMode="auto">
          <a:xfrm>
            <a:off x="6324600" y="4314828"/>
            <a:ext cx="1600200" cy="946150"/>
          </a:xfrm>
          <a:prstGeom prst="rect">
            <a:avLst/>
          </a:prstGeom>
          <a:noFill/>
          <a:ln w="9525">
            <a:noFill/>
            <a:miter lim="800000"/>
            <a:headEnd/>
            <a:tailEnd/>
          </a:ln>
        </p:spPr>
        <p:txBody>
          <a:bodyPr>
            <a:spAutoFit/>
          </a:bodyPr>
          <a:lstStyle/>
          <a:p>
            <a:pPr eaLnBrk="0" hangingPunct="0"/>
            <a:r>
              <a:rPr lang="en-US" sz="2800" dirty="0">
                <a:latin typeface="Times New Roman" pitchFamily="18" charset="0"/>
                <a:cs typeface="Arial" pitchFamily="34" charset="0"/>
              </a:rPr>
              <a:t>Value </a:t>
            </a:r>
            <a:r>
              <a:rPr lang="en-US" sz="2800" dirty="0" err="1">
                <a:latin typeface="Times New Roman" pitchFamily="18" charset="0"/>
                <a:cs typeface="Arial" pitchFamily="34" charset="0"/>
              </a:rPr>
              <a:t>Restrs</a:t>
            </a:r>
            <a:r>
              <a:rPr lang="en-US" sz="2800" dirty="0">
                <a:latin typeface="Times New Roman" pitchFamily="18" charset="0"/>
                <a:cs typeface="Arial" pitchFamily="34" charset="0"/>
              </a:rPr>
              <a:t>.</a:t>
            </a:r>
          </a:p>
        </p:txBody>
      </p:sp>
      <p:sp>
        <p:nvSpPr>
          <p:cNvPr id="1558550" name="Text Box 22"/>
          <p:cNvSpPr txBox="1">
            <a:spLocks noChangeArrowheads="1"/>
          </p:cNvSpPr>
          <p:nvPr/>
        </p:nvSpPr>
        <p:spPr bwMode="auto">
          <a:xfrm>
            <a:off x="7543800" y="4162428"/>
            <a:ext cx="1600200" cy="1006475"/>
          </a:xfrm>
          <a:prstGeom prst="rect">
            <a:avLst/>
          </a:prstGeom>
          <a:noFill/>
          <a:ln w="9525">
            <a:noFill/>
            <a:miter lim="800000"/>
            <a:headEnd/>
            <a:tailEnd/>
          </a:ln>
        </p:spPr>
        <p:txBody>
          <a:bodyPr>
            <a:spAutoFit/>
          </a:bodyPr>
          <a:lstStyle/>
          <a:p>
            <a:pPr algn="r" eaLnBrk="0" hangingPunct="0"/>
            <a:r>
              <a:rPr lang="en-US" sz="2000">
                <a:latin typeface="Times New Roman" pitchFamily="18" charset="0"/>
                <a:cs typeface="Arial" pitchFamily="34" charset="0"/>
              </a:rPr>
              <a:t>General</a:t>
            </a:r>
          </a:p>
          <a:p>
            <a:pPr algn="r" eaLnBrk="0" hangingPunct="0"/>
            <a:r>
              <a:rPr lang="en-US" sz="2000">
                <a:latin typeface="Times New Roman" pitchFamily="18" charset="0"/>
                <a:cs typeface="Arial" pitchFamily="34" charset="0"/>
              </a:rPr>
              <a:t>Logical</a:t>
            </a:r>
          </a:p>
          <a:p>
            <a:pPr algn="r" eaLnBrk="0" hangingPunct="0"/>
            <a:r>
              <a:rPr lang="en-US" sz="2000">
                <a:latin typeface="Times New Roman" pitchFamily="18" charset="0"/>
                <a:cs typeface="Arial" pitchFamily="34" charset="0"/>
              </a:rPr>
              <a:t>constraints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repeatCount="2000" fill="hold" grpId="0" nodeType="clickEffect">
                                  <p:stCondLst>
                                    <p:cond delay="0"/>
                                  </p:stCondLst>
                                  <p:childTnLst>
                                    <p:animEffect transition="out" filter="fade">
                                      <p:cBhvr>
                                        <p:cTn id="6" dur="500" tmFilter="0, 0; .2, .5; .8, .5; 1, 0"/>
                                        <p:tgtEl>
                                          <p:spTgt spid="1558543"/>
                                        </p:tgtEl>
                                      </p:cBhvr>
                                    </p:animEffect>
                                    <p:animScale>
                                      <p:cBhvr>
                                        <p:cTn id="7" dur="250" autoRev="1" fill="hold"/>
                                        <p:tgtEl>
                                          <p:spTgt spid="155854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854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28596" y="2571744"/>
            <a:ext cx="8501122" cy="1470025"/>
          </a:xfrm>
        </p:spPr>
        <p:txBody>
          <a:bodyPr>
            <a:normAutofit fontScale="90000"/>
          </a:bodyPr>
          <a:lstStyle/>
          <a:p>
            <a:r>
              <a:rPr lang="en-CA" dirty="0" smtClean="0"/>
              <a:t>My goal with this talk:</a:t>
            </a:r>
            <a:br>
              <a:rPr lang="en-CA" dirty="0" smtClean="0"/>
            </a:br>
            <a:r>
              <a:rPr lang="en-CA" dirty="0" smtClean="0"/>
              <a:t/>
            </a:r>
            <a:br>
              <a:rPr lang="en-CA" dirty="0" smtClean="0"/>
            </a:br>
            <a:r>
              <a:rPr lang="en-CA" dirty="0" smtClean="0"/>
              <a:t>the “sweet spot”</a:t>
            </a:r>
            <a:endParaRPr lang="en-CA"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pperplate">
      <a:majorFont>
        <a:latin typeface="Copperplate Gothic Bold"/>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4501</TotalTime>
  <Words>694</Words>
  <Application>Microsoft Office PowerPoint</Application>
  <PresentationFormat>On-screen Show (4:3)</PresentationFormat>
  <Paragraphs>304</Paragraphs>
  <Slides>32</Slides>
  <Notes>25</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Web 2.0 + Web 3.0  = Web 5.0?</vt:lpstr>
      <vt:lpstr>Non-logical reasoning and querying over distributed data that doesn’t exist</vt:lpstr>
      <vt:lpstr>How do we make data and tools easily available to biologists</vt:lpstr>
      <vt:lpstr>Ontologies!</vt:lpstr>
      <vt:lpstr>Problem…</vt:lpstr>
      <vt:lpstr> Ontology Spectrum</vt:lpstr>
      <vt:lpstr>Slide 7</vt:lpstr>
      <vt:lpstr> Ontology Spectrum</vt:lpstr>
      <vt:lpstr>My goal with this talk:  the “sweet spot”</vt:lpstr>
      <vt:lpstr>COST</vt:lpstr>
      <vt:lpstr>COMPREHENSIBILITY</vt:lpstr>
      <vt:lpstr>Likelihood of being “right”</vt:lpstr>
      <vt:lpstr>Here’s my argument…</vt:lpstr>
      <vt:lpstr>Semantic Web?</vt:lpstr>
      <vt:lpstr>Semantic Web?</vt:lpstr>
      <vt:lpstr>Where is the semantic web?</vt:lpstr>
      <vt:lpstr>Slide 17</vt:lpstr>
      <vt:lpstr>Slide 18</vt:lpstr>
      <vt:lpstr>SADI exposes Web Services as “bog-standard”  Semantic Web  data endpoints</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the World’s a Stage</dc:title>
  <dc:creator>markw</dc:creator>
  <cp:lastModifiedBy>markw</cp:lastModifiedBy>
  <cp:revision>209</cp:revision>
  <dcterms:created xsi:type="dcterms:W3CDTF">2008-11-05T17:30:54Z</dcterms:created>
  <dcterms:modified xsi:type="dcterms:W3CDTF">2008-12-08T17:35:44Z</dcterms:modified>
</cp:coreProperties>
</file>