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5" r:id="rId2"/>
    <p:sldId id="263" r:id="rId3"/>
    <p:sldId id="284" r:id="rId4"/>
    <p:sldId id="285" r:id="rId5"/>
    <p:sldId id="291" r:id="rId6"/>
    <p:sldId id="288" r:id="rId7"/>
    <p:sldId id="289" r:id="rId8"/>
    <p:sldId id="290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69" autoAdjust="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14890E81-7398-4E09-98EA-38D4AC8358E2}" type="datetimeFigureOut">
              <a:rPr lang="en-US"/>
              <a:pPr>
                <a:defRPr/>
              </a:pPr>
              <a:t>12/7/2008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A1958AE2-AE97-4F73-8E11-5D39EC353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F1800A-53E9-4C36-9F05-2A7569E4A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pt-title-b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 descr="UofI-NCSA_logo_RGB"/>
          <p:cNvPicPr>
            <a:picLocks noChangeAspect="1" noChangeArrowheads="1"/>
          </p:cNvPicPr>
          <p:nvPr/>
        </p:nvPicPr>
        <p:blipFill>
          <a:blip r:embed="rId3"/>
          <a:srcRect l="63158"/>
          <a:stretch>
            <a:fillRect/>
          </a:stretch>
        </p:blipFill>
        <p:spPr bwMode="auto">
          <a:xfrm>
            <a:off x="533400" y="5943600"/>
            <a:ext cx="533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4762500" y="5905500"/>
            <a:ext cx="34671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1200">
                <a:solidFill>
                  <a:schemeClr val="bg1"/>
                </a:solidFill>
              </a:rPr>
              <a:t>National Center for Supercomputing Applications</a:t>
            </a:r>
          </a:p>
          <a:p>
            <a:pPr>
              <a:lnSpc>
                <a:spcPct val="110000"/>
              </a:lnSpc>
              <a:defRPr/>
            </a:pPr>
            <a:r>
              <a:rPr lang="en-US" sz="1200">
                <a:solidFill>
                  <a:schemeClr val="bg1"/>
                </a:solidFill>
              </a:rPr>
              <a:t>University of Illinois at Urbana-Champaign</a:t>
            </a:r>
          </a:p>
        </p:txBody>
      </p:sp>
      <p:pic>
        <p:nvPicPr>
          <p:cNvPr id="7" name="Picture 21" descr="logo white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835025"/>
            <a:ext cx="2438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724400" y="2362200"/>
            <a:ext cx="4114800" cy="1066800"/>
          </a:xfrm>
        </p:spPr>
        <p:txBody>
          <a:bodyPr anchor="t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3581400"/>
            <a:ext cx="4114800" cy="10668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Presentation Sub-title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ncsa-bg-gradient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4800600"/>
            <a:ext cx="91440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0" descr="ncsa-logo-bar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407150"/>
            <a:ext cx="91440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5" descr="ncsa-bg-gradient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  <a:p>
            <a:pPr lvl="4"/>
            <a:endParaRPr lang="en-US" smtClean="0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477000"/>
            <a:ext cx="541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Imaginations unbound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7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7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7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7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7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et.ncsa.uiuc.edu/cet/publications.html" TargetMode="External"/><Relationship Id="rId2" Type="http://schemas.openxmlformats.org/officeDocument/2006/relationships/hyperlink" Target="http://cet.ncsa.uiuc.edu/c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24400" y="2438400"/>
            <a:ext cx="41148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“How </a:t>
            </a:r>
            <a:r>
              <a:rPr lang="en-US" dirty="0" smtClean="0"/>
              <a:t>to build a </a:t>
            </a:r>
            <a:r>
              <a:rPr lang="en-US" dirty="0" smtClean="0"/>
              <a:t>better </a:t>
            </a:r>
            <a:r>
              <a:rPr lang="en-US" dirty="0" smtClean="0"/>
              <a:t>Wikipedia</a:t>
            </a:r>
            <a:r>
              <a:rPr lang="en-US" dirty="0" smtClean="0"/>
              <a:t>”: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Ubiquitous </a:t>
            </a:r>
            <a:r>
              <a:rPr lang="en-US" sz="2000" dirty="0" smtClean="0"/>
              <a:t>Infrastructure for Deep Accountability</a:t>
            </a:r>
            <a:endParaRPr lang="en-US" sz="2000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3962400"/>
            <a:ext cx="41148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Robert E. McGrath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December 8, 2008</a:t>
            </a:r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National Center for Supercomputing Applications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Origin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 earlier paper discussing NCSA’s </a:t>
            </a:r>
            <a:r>
              <a:rPr lang="en-US" dirty="0" err="1" smtClean="0"/>
              <a:t>cyberenvironments</a:t>
            </a:r>
            <a:r>
              <a:rPr lang="en-US" dirty="0" smtClean="0"/>
              <a:t> for </a:t>
            </a:r>
            <a:r>
              <a:rPr lang="en-US" dirty="0" smtClean="0"/>
              <a:t>collaboration was rejected </a:t>
            </a:r>
            <a:endParaRPr lang="en-US" dirty="0" smtClean="0"/>
          </a:p>
          <a:p>
            <a:pPr eaLnBrk="1" hangingPunct="1"/>
            <a:r>
              <a:rPr lang="en-US" dirty="0" smtClean="0"/>
              <a:t>C</a:t>
            </a:r>
            <a:r>
              <a:rPr lang="en-US" dirty="0" smtClean="0"/>
              <a:t>riticized </a:t>
            </a:r>
            <a:r>
              <a:rPr lang="en-US" dirty="0" smtClean="0"/>
              <a:t>by reviewers</a:t>
            </a:r>
          </a:p>
          <a:p>
            <a:pPr lvl="1" eaLnBrk="1" hangingPunct="1"/>
            <a:r>
              <a:rPr lang="en-US" dirty="0" smtClean="0"/>
              <a:t>Wikipedia is “nearly perfect” (!?), why do we need all this </a:t>
            </a:r>
            <a:r>
              <a:rPr lang="en-US" dirty="0" err="1" smtClean="0"/>
              <a:t>cyberinfrastructure</a:t>
            </a:r>
            <a:r>
              <a:rPr lang="en-US" dirty="0" smtClean="0"/>
              <a:t>?</a:t>
            </a:r>
            <a:endParaRPr lang="en-US" dirty="0" smtClean="0"/>
          </a:p>
          <a:p>
            <a:pPr lvl="1" eaLnBrk="1" hangingPunct="1"/>
            <a:r>
              <a:rPr lang="en-US" dirty="0" smtClean="0"/>
              <a:t>Whatever you do, it must be “simple” like a wiki</a:t>
            </a:r>
          </a:p>
          <a:p>
            <a:pPr lvl="1" eaLnBrk="1" hangingPunct="1"/>
            <a:r>
              <a:rPr lang="en-US" dirty="0" smtClean="0"/>
              <a:t>“Come back when you have implemented something”</a:t>
            </a:r>
          </a:p>
          <a:p>
            <a:pPr eaLnBrk="1" hangingPunct="1"/>
            <a:r>
              <a:rPr lang="en-US" dirty="0" smtClean="0"/>
              <a:t>This led me to tak</a:t>
            </a:r>
            <a:r>
              <a:rPr lang="en-US" dirty="0" smtClean="0"/>
              <a:t>e </a:t>
            </a:r>
            <a:r>
              <a:rPr lang="en-US" dirty="0" smtClean="0"/>
              <a:t>Wikipedia </a:t>
            </a:r>
            <a:r>
              <a:rPr lang="en-US" dirty="0" smtClean="0"/>
              <a:t>as </a:t>
            </a:r>
            <a:r>
              <a:rPr lang="en-US" dirty="0" smtClean="0"/>
              <a:t>a thought experiment: </a:t>
            </a:r>
            <a:r>
              <a:rPr lang="en-US" dirty="0" smtClean="0"/>
              <a:t>how would I build a better Wikipedia?</a:t>
            </a:r>
          </a:p>
          <a:p>
            <a:pPr lvl="1" eaLnBrk="1" hangingPunct="1"/>
            <a:r>
              <a:rPr lang="en-US" dirty="0" smtClean="0"/>
              <a:t>...and how </a:t>
            </a:r>
            <a:r>
              <a:rPr lang="en-US" dirty="0" smtClean="0"/>
              <a:t>might </a:t>
            </a:r>
            <a:r>
              <a:rPr lang="en-US" dirty="0" smtClean="0"/>
              <a:t>NCSA </a:t>
            </a:r>
            <a:r>
              <a:rPr lang="en-US" dirty="0" smtClean="0"/>
              <a:t>technology and </a:t>
            </a:r>
            <a:r>
              <a:rPr lang="en-US" dirty="0" err="1" smtClean="0"/>
              <a:t>cyberinfrastructure</a:t>
            </a:r>
            <a:r>
              <a:rPr lang="en-US" dirty="0" smtClean="0"/>
              <a:t> might be deployed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National Center for Supercomputing Applications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Main Points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NCSA and others are developing important new technology</a:t>
            </a:r>
          </a:p>
          <a:p>
            <a:pPr lvl="1" eaLnBrk="1" hangingPunct="1"/>
            <a:r>
              <a:rPr lang="en-US" dirty="0" smtClean="0"/>
              <a:t>See </a:t>
            </a:r>
            <a:r>
              <a:rPr lang="en-US" dirty="0" smtClean="0"/>
              <a:t>other presentations and colleagues from NCSA for more details</a:t>
            </a:r>
          </a:p>
          <a:p>
            <a:pPr lvl="1" eaLnBrk="1" hangingPunct="1"/>
            <a:r>
              <a:rPr lang="en-US" dirty="0" smtClean="0"/>
              <a:t>There is a gap between de facto practice (wikis, blogs, </a:t>
            </a:r>
            <a:r>
              <a:rPr lang="en-US" dirty="0" err="1" smtClean="0"/>
              <a:t>rss</a:t>
            </a:r>
            <a:r>
              <a:rPr lang="en-US" dirty="0" smtClean="0"/>
              <a:t>) and “formal” Cyberinfrastructure (Grid, etc.)</a:t>
            </a:r>
          </a:p>
          <a:p>
            <a:pPr lvl="2" eaLnBrk="1" hangingPunct="1"/>
            <a:r>
              <a:rPr lang="en-US" dirty="0" err="1" smtClean="0"/>
              <a:t>Cyberinfastructure</a:t>
            </a:r>
            <a:r>
              <a:rPr lang="en-US" dirty="0" smtClean="0"/>
              <a:t> is necessary but not sufficient</a:t>
            </a:r>
          </a:p>
          <a:p>
            <a:pPr lvl="2" eaLnBrk="1" hangingPunct="1"/>
            <a:r>
              <a:rPr lang="en-US" dirty="0" smtClean="0"/>
              <a:t>Web 2.0 has significant missing features, in  particular around “accountability”—who says so, what is the support, etc.</a:t>
            </a:r>
          </a:p>
          <a:p>
            <a:pPr eaLnBrk="1" hangingPunct="1"/>
            <a:r>
              <a:rPr lang="en-US" dirty="0" smtClean="0"/>
              <a:t>Wikipedia as an instructive case: what could be improved, and how?</a:t>
            </a:r>
          </a:p>
          <a:p>
            <a:pPr lvl="1" eaLnBrk="1" hangingPunct="1"/>
            <a:r>
              <a:rPr lang="en-US" dirty="0" smtClean="0"/>
              <a:t>Especially, for science or other ‘serious’ collaborations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National Center for Supercomputing Applications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“A Better Wikipedia?”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Critiques of wikipedia</a:t>
            </a:r>
          </a:p>
          <a:p>
            <a:pPr lvl="1" eaLnBrk="1" hangingPunct="1"/>
            <a:r>
              <a:rPr lang="en-US" dirty="0" smtClean="0"/>
              <a:t>A single snapshot can only be a shallow treatment</a:t>
            </a:r>
          </a:p>
          <a:p>
            <a:pPr lvl="1" eaLnBrk="1" hangingPunct="1"/>
            <a:r>
              <a:rPr lang="en-US" dirty="0" smtClean="0"/>
              <a:t>Discussion, knowledge, data, etc. “outside” wikipedia is not easily visible, closely associated, nor part of the provenance</a:t>
            </a:r>
          </a:p>
          <a:p>
            <a:pPr lvl="1" eaLnBrk="1" hangingPunct="1"/>
            <a:r>
              <a:rPr lang="en-US" dirty="0" smtClean="0"/>
              <a:t>A single snapshot can be only one view, ideal for only some uses—alternative “skins” are needed</a:t>
            </a:r>
          </a:p>
          <a:p>
            <a:pPr eaLnBrk="1" hangingPunct="1"/>
            <a:r>
              <a:rPr lang="en-US" dirty="0" smtClean="0"/>
              <a:t>Key Improvements</a:t>
            </a:r>
          </a:p>
          <a:p>
            <a:pPr lvl="1" eaLnBrk="1" hangingPunct="1"/>
            <a:r>
              <a:rPr lang="en-US" dirty="0" smtClean="0"/>
              <a:t>Broader and deeper account of the knowledge</a:t>
            </a:r>
          </a:p>
          <a:p>
            <a:pPr lvl="1" eaLnBrk="1" hangingPunct="1"/>
            <a:r>
              <a:rPr lang="en-US" dirty="0" smtClean="0"/>
              <a:t>Drilling down in the article leads to representations of the history, sources, and processes underlying the claims, including data and software used, citations, and accounts of who did what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Vision: a “Who says so?” button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Imaginations unbound</a:t>
            </a:r>
            <a:endParaRPr lang="en-US"/>
          </a:p>
        </p:txBody>
      </p:sp>
      <p:pic>
        <p:nvPicPr>
          <p:cNvPr id="6" name="Picture 5" descr="snapshot7-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990600"/>
            <a:ext cx="7772400" cy="552704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6858000" y="2286000"/>
            <a:ext cx="1219200" cy="4572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Stand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(+) We </a:t>
            </a:r>
            <a:r>
              <a:rPr lang="en-US" dirty="0" smtClean="0"/>
              <a:t>can collect data to solve these problems</a:t>
            </a:r>
          </a:p>
          <a:p>
            <a:pPr lvl="1"/>
            <a:r>
              <a:rPr lang="en-US" dirty="0" smtClean="0"/>
              <a:t>Can collect provenance, annotations, </a:t>
            </a:r>
            <a:r>
              <a:rPr lang="en-US" dirty="0" smtClean="0"/>
              <a:t>serialized workflows, etc</a:t>
            </a:r>
            <a:r>
              <a:rPr lang="en-US" dirty="0" smtClean="0"/>
              <a:t>. in </a:t>
            </a:r>
            <a:r>
              <a:rPr lang="en-US" dirty="0" err="1" smtClean="0"/>
              <a:t>RDF</a:t>
            </a:r>
            <a:endParaRPr lang="en-US" dirty="0" smtClean="0"/>
          </a:p>
          <a:p>
            <a:pPr lvl="1"/>
            <a:r>
              <a:rPr lang="en-US" dirty="0" smtClean="0"/>
              <a:t>Can </a:t>
            </a:r>
            <a:r>
              <a:rPr lang="en-US" dirty="0" smtClean="0"/>
              <a:t>query and reason </a:t>
            </a:r>
            <a:r>
              <a:rPr lang="en-US" dirty="0" smtClean="0"/>
              <a:t>across many sources</a:t>
            </a:r>
          </a:p>
          <a:p>
            <a:pPr lvl="2"/>
            <a:r>
              <a:rPr lang="en-US" dirty="0" smtClean="0"/>
              <a:t>This enables combining information about wiki discussions, computations, datasets, off-line resources, etc. 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/>
              <a:t>NCSA </a:t>
            </a:r>
            <a:r>
              <a:rPr lang="en-US" dirty="0" smtClean="0"/>
              <a:t>Tupelo, Tupelo Provenance API, etc.</a:t>
            </a:r>
          </a:p>
          <a:p>
            <a:r>
              <a:rPr lang="en-US" dirty="0" smtClean="0"/>
              <a:t>(-) Not </a:t>
            </a:r>
            <a:r>
              <a:rPr lang="en-US" dirty="0" smtClean="0"/>
              <a:t>easy to retrieve and understand</a:t>
            </a:r>
          </a:p>
          <a:p>
            <a:pPr lvl="1"/>
            <a:r>
              <a:rPr lang="en-US" dirty="0" smtClean="0"/>
              <a:t>E.g., thumbnail display to show ‘who says so’, or ‘what is the supporting evidence’</a:t>
            </a:r>
          </a:p>
          <a:p>
            <a:r>
              <a:rPr lang="en-US" dirty="0" smtClean="0"/>
              <a:t>More than just thought but less than a demo: a partial </a:t>
            </a:r>
            <a:r>
              <a:rPr lang="en-US" dirty="0" smtClean="0"/>
              <a:t>instrumentation of </a:t>
            </a:r>
            <a:r>
              <a:rPr lang="en-US" dirty="0" err="1" smtClean="0"/>
              <a:t>Mediawiki</a:t>
            </a:r>
            <a:r>
              <a:rPr lang="en-US" dirty="0" smtClean="0"/>
              <a:t>— “a better wikipedia?”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National Center for Supercomputing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This material is based upon work supported by the National Science Foundation (NSF) under Award No. BES-0414259, BES-0533513, and SCI-0525308 and the Office of Naval Research (</a:t>
            </a:r>
            <a:r>
              <a:rPr lang="en-US" dirty="0" err="1" smtClean="0"/>
              <a:t>ONR</a:t>
            </a:r>
            <a:r>
              <a:rPr lang="en-US" dirty="0" smtClean="0"/>
              <a:t>) under  award No. N00014-04-1-0437. Any opinions, findings, and conclusions or recommendations expressed in this publication are those of the author(s) and do not necessarily reflect the views of NSF and </a:t>
            </a:r>
            <a:r>
              <a:rPr lang="en-US" dirty="0" err="1" smtClean="0"/>
              <a:t>ONR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Also, thanks to the Institute for Advanced Computing Applications and Technologies (</a:t>
            </a:r>
            <a:r>
              <a:rPr lang="en-US" dirty="0" err="1" smtClean="0"/>
              <a:t>IACAT</a:t>
            </a:r>
            <a:r>
              <a:rPr lang="en-US" dirty="0" smtClean="0"/>
              <a:t>) and the National Center for Supercomputing Applications (NCSA) for supporting related work.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National Center for Supercomputing Applications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NCSA Cyberenvironment and Technologies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Main Web Site: </a:t>
            </a:r>
            <a:r>
              <a:rPr lang="en-US" dirty="0" smtClean="0">
                <a:hlinkClick r:id="rId2"/>
              </a:rPr>
              <a:t>http://cet.ncsa.uiuc.edu/cet/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Publications and Presentations: </a:t>
            </a:r>
            <a:r>
              <a:rPr lang="en-US" dirty="0" smtClean="0">
                <a:hlinkClick r:id="rId3"/>
              </a:rPr>
              <a:t>http://cet.ncsa.uiuc.edu/cet/publications.html</a:t>
            </a:r>
            <a:r>
              <a:rPr lang="en-US" dirty="0" smtClean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National Center for Supercomputing Applications</a:t>
            </a:r>
            <a:endParaRPr lang="en-US" b="0" i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sa-template">
  <a:themeElements>
    <a:clrScheme name="ncsa-template 1">
      <a:dk1>
        <a:srgbClr val="4E5782"/>
      </a:dk1>
      <a:lt1>
        <a:srgbClr val="FFFFFF"/>
      </a:lt1>
      <a:dk2>
        <a:srgbClr val="0C519C"/>
      </a:dk2>
      <a:lt2>
        <a:srgbClr val="DDDDDD"/>
      </a:lt2>
      <a:accent1>
        <a:srgbClr val="E1ECFF"/>
      </a:accent1>
      <a:accent2>
        <a:srgbClr val="1491F8"/>
      </a:accent2>
      <a:accent3>
        <a:srgbClr val="FFFFFF"/>
      </a:accent3>
      <a:accent4>
        <a:srgbClr val="41496E"/>
      </a:accent4>
      <a:accent5>
        <a:srgbClr val="EEF4FF"/>
      </a:accent5>
      <a:accent6>
        <a:srgbClr val="1183E1"/>
      </a:accent6>
      <a:hlink>
        <a:srgbClr val="5EB3EC"/>
      </a:hlink>
      <a:folHlink>
        <a:srgbClr val="9CBDD4"/>
      </a:folHlink>
    </a:clrScheme>
    <a:fontScheme name="ncsa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csa-template 1">
        <a:dk1>
          <a:srgbClr val="4E5782"/>
        </a:dk1>
        <a:lt1>
          <a:srgbClr val="FFFFFF"/>
        </a:lt1>
        <a:dk2>
          <a:srgbClr val="0C519C"/>
        </a:dk2>
        <a:lt2>
          <a:srgbClr val="DDDDDD"/>
        </a:lt2>
        <a:accent1>
          <a:srgbClr val="E1ECFF"/>
        </a:accent1>
        <a:accent2>
          <a:srgbClr val="1491F8"/>
        </a:accent2>
        <a:accent3>
          <a:srgbClr val="FFFFFF"/>
        </a:accent3>
        <a:accent4>
          <a:srgbClr val="41496E"/>
        </a:accent4>
        <a:accent5>
          <a:srgbClr val="EEF4FF"/>
        </a:accent5>
        <a:accent6>
          <a:srgbClr val="1183E1"/>
        </a:accent6>
        <a:hlink>
          <a:srgbClr val="5EB3EC"/>
        </a:hlink>
        <a:folHlink>
          <a:srgbClr val="9CBD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ncsa-template</Template>
  <TotalTime>337</TotalTime>
  <Words>566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ncsa-template</vt:lpstr>
      <vt:lpstr>“How to build a better Wikipedia”:  Ubiquitous Infrastructure for Deep Accountability</vt:lpstr>
      <vt:lpstr>Origin</vt:lpstr>
      <vt:lpstr>Main Points</vt:lpstr>
      <vt:lpstr>“A Better Wikipedia?”</vt:lpstr>
      <vt:lpstr>Basic Vision: a “Who says so?” button</vt:lpstr>
      <vt:lpstr>Where We Stand</vt:lpstr>
      <vt:lpstr>Thanks</vt:lpstr>
      <vt:lpstr>NCSA Cyberenvironment and Technologies</vt:lpstr>
    </vt:vector>
  </TitlesOfParts>
  <Company>NCSA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Blake Harvey</dc:creator>
  <cp:lastModifiedBy>mcgrath</cp:lastModifiedBy>
  <cp:revision>34</cp:revision>
  <dcterms:created xsi:type="dcterms:W3CDTF">2007-10-24T14:42:53Z</dcterms:created>
  <dcterms:modified xsi:type="dcterms:W3CDTF">2008-12-07T20:59:09Z</dcterms:modified>
</cp:coreProperties>
</file>