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9"/>
  </p:notesMasterIdLst>
  <p:sldIdLst>
    <p:sldId id="256" r:id="rId2"/>
    <p:sldId id="271" r:id="rId3"/>
    <p:sldId id="259" r:id="rId4"/>
    <p:sldId id="272" r:id="rId5"/>
    <p:sldId id="273" r:id="rId6"/>
    <p:sldId id="274" r:id="rId7"/>
    <p:sldId id="277" r:id="rId8"/>
    <p:sldId id="275" r:id="rId9"/>
    <p:sldId id="278" r:id="rId10"/>
    <p:sldId id="276" r:id="rId11"/>
    <p:sldId id="279" r:id="rId12"/>
    <p:sldId id="281" r:id="rId13"/>
    <p:sldId id="282" r:id="rId14"/>
    <p:sldId id="285" r:id="rId15"/>
    <p:sldId id="284" r:id="rId16"/>
    <p:sldId id="287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7D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A034B-3F98-4E54-BBEC-79B2C0BE943E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1D71E-6C73-4A1D-8B5E-9961B394C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D71E-6C73-4A1D-8B5E-9961B394C0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3C6F-3AF6-4B4D-91E5-5AD32E04AEFC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3C6F-3AF6-4B4D-91E5-5AD32E04AEFC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4ECA6-0253-48C9-88A2-7EF2D7CFA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559175"/>
            <a:ext cx="7848600" cy="14700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/>
              <a:t>SciScope</a:t>
            </a:r>
            <a:r>
              <a:rPr lang="en-US" sz="3200" b="1" dirty="0" smtClean="0"/>
              <a:t>: A Data Discovery and Retrieval Tool for Environmental Science</a:t>
            </a:r>
            <a:endParaRPr lang="en-US" sz="3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00600"/>
            <a:ext cx="6400800" cy="838200"/>
          </a:xfrm>
        </p:spPr>
        <p:txBody>
          <a:bodyPr>
            <a:noAutofit/>
          </a:bodyPr>
          <a:lstStyle/>
          <a:p>
            <a:pPr algn="l">
              <a:lnSpc>
                <a:spcPts val="1880"/>
              </a:lnSpc>
            </a:pPr>
            <a:r>
              <a:rPr lang="en-US" sz="2400" b="1" dirty="0" smtClean="0">
                <a:latin typeface="+mj-lt"/>
                <a:cs typeface="Segoe UI" pitchFamily="34" charset="0"/>
              </a:rPr>
              <a:t>Bora Beran, Catharine van Ingen</a:t>
            </a:r>
          </a:p>
          <a:p>
            <a:pPr algn="l">
              <a:lnSpc>
                <a:spcPts val="1880"/>
              </a:lnSpc>
            </a:pPr>
            <a:r>
              <a:rPr lang="en-US" sz="2400" b="1" dirty="0" smtClean="0">
                <a:latin typeface="+mj-lt"/>
                <a:cs typeface="Segoe UI" pitchFamily="34" charset="0"/>
              </a:rPr>
              <a:t>Microsoft Research</a:t>
            </a:r>
            <a:endParaRPr lang="en-US" sz="2400" b="1" dirty="0">
              <a:latin typeface="+mj-lt"/>
              <a:cs typeface="Segoe U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18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2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err="1" smtClean="0">
                <a:latin typeface="Calibri" pitchFamily="34" charset="0"/>
              </a:rPr>
              <a:t>SciScope</a:t>
            </a:r>
            <a:r>
              <a:rPr lang="en-US" sz="3400" dirty="0" smtClean="0">
                <a:latin typeface="Calibri" pitchFamily="34" charset="0"/>
              </a:rPr>
              <a:t> Stack</a:t>
            </a:r>
            <a:endParaRPr lang="en-US" sz="3400" dirty="0">
              <a:latin typeface="Calibri" pitchFamily="34" charset="0"/>
            </a:endParaRPr>
          </a:p>
        </p:txBody>
      </p:sp>
      <p:pic>
        <p:nvPicPr>
          <p:cNvPr id="5" name="Picture 4" descr="sciscope-stac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534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1447800"/>
            <a:ext cx="77724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Geographical Features Catalog</a:t>
            </a:r>
            <a:endParaRPr kumimoji="0" lang="en-US" sz="2400" b="0" i="0" u="none" strike="noStrike" kern="1200" cap="small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667000"/>
            <a:ext cx="8153400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Collection of features such as dams, aquifers, geologic formations, watersheds, sensors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Based on data and maps from USGS, EPA, National Atlas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505200"/>
            <a:ext cx="77724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Metadata Repository</a:t>
            </a:r>
            <a:endParaRPr kumimoji="0" lang="en-US" sz="2400" i="0" u="none" strike="noStrike" kern="1200" cap="small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4724400"/>
            <a:ext cx="81534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Contains information on where, when (time frame) and what is being measured for about 1.7 million sites in the US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Scraped/crawled on a regular basis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762000"/>
            <a:ext cx="7772400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j-ea"/>
                <a:cs typeface="+mj-cs"/>
              </a:rPr>
              <a:t>Microsoft Virtual Earth</a:t>
            </a:r>
            <a:endParaRPr kumimoji="0" lang="en-US" sz="2400" b="0" i="0" u="none" strike="noStrike" kern="1200" cap="small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0" y="1447800"/>
            <a:ext cx="81534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free JavaScript based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mapping tool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latin typeface="Calibri" pitchFamily="34" charset="0"/>
              </a:rPr>
              <a:t>Knowledge base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Relationships are stored as RDF triples in a relational database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Supports transitive, symmetric and inverse properties</a:t>
            </a:r>
          </a:p>
          <a:p>
            <a:r>
              <a:rPr lang="en-US" dirty="0" smtClean="0">
                <a:latin typeface="Calibri" pitchFamily="34" charset="0"/>
              </a:rPr>
              <a:t>Inferred statements are pre-computed</a:t>
            </a:r>
          </a:p>
          <a:p>
            <a:pPr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14400" y="2693075"/>
            <a:ext cx="746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‘Escherichia coli’ = ‘E. coli’</a:t>
            </a:r>
          </a:p>
          <a:p>
            <a:r>
              <a:rPr lang="en-US" dirty="0">
                <a:latin typeface="Calibri" pitchFamily="34" charset="0"/>
              </a:rPr>
              <a:t>‘E. coli’ is-a ‘Indicator Organism’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‘Nitrogen’ </a:t>
            </a:r>
            <a:r>
              <a:rPr lang="en-US" dirty="0">
                <a:latin typeface="Calibri" pitchFamily="34" charset="0"/>
              </a:rPr>
              <a:t>is-a ‘</a:t>
            </a:r>
            <a:r>
              <a:rPr lang="en-US" dirty="0" smtClean="0">
                <a:latin typeface="Calibri" pitchFamily="34" charset="0"/>
              </a:rPr>
              <a:t>Macronutrient’</a:t>
            </a:r>
          </a:p>
          <a:p>
            <a:r>
              <a:rPr lang="en-US" dirty="0" smtClean="0">
                <a:latin typeface="Calibri" pitchFamily="34" charset="0"/>
              </a:rPr>
              <a:t>‘Macronutrient’ is-a ‘Nutrient’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‘Hypoxia’ </a:t>
            </a:r>
            <a:r>
              <a:rPr lang="en-US" dirty="0" err="1" smtClean="0">
                <a:latin typeface="Calibri" pitchFamily="34" charset="0"/>
              </a:rPr>
              <a:t>isMeasuredUsing</a:t>
            </a:r>
            <a:r>
              <a:rPr lang="en-US" dirty="0" smtClean="0">
                <a:latin typeface="Calibri" pitchFamily="34" charset="0"/>
              </a:rPr>
              <a:t> ‘</a:t>
            </a:r>
            <a:r>
              <a:rPr lang="en-US" dirty="0" err="1" smtClean="0">
                <a:latin typeface="Calibri" pitchFamily="34" charset="0"/>
              </a:rPr>
              <a:t>DissolvedOxygen</a:t>
            </a:r>
            <a:r>
              <a:rPr lang="en-US" dirty="0" smtClean="0">
                <a:latin typeface="Calibri" pitchFamily="34" charset="0"/>
              </a:rPr>
              <a:t>’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‘Hypoxia’ </a:t>
            </a:r>
            <a:r>
              <a:rPr lang="en-US" dirty="0" err="1" smtClean="0">
                <a:latin typeface="Calibri" pitchFamily="34" charset="0"/>
              </a:rPr>
              <a:t>isRelatedTo</a:t>
            </a:r>
            <a:r>
              <a:rPr lang="en-US" dirty="0" smtClean="0">
                <a:latin typeface="Calibri" pitchFamily="34" charset="0"/>
              </a:rPr>
              <a:t> ‘</a:t>
            </a:r>
            <a:r>
              <a:rPr lang="en-US" dirty="0" err="1" smtClean="0">
                <a:latin typeface="Calibri" pitchFamily="34" charset="0"/>
              </a:rPr>
              <a:t>Eutrophication</a:t>
            </a:r>
            <a:r>
              <a:rPr lang="en-US" dirty="0" smtClean="0">
                <a:latin typeface="Calibri" pitchFamily="34" charset="0"/>
              </a:rPr>
              <a:t>’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400" dirty="0" smtClean="0">
                <a:latin typeface="Calibri" pitchFamily="34" charset="0"/>
              </a:rPr>
              <a:t>Inference</a:t>
            </a:r>
            <a:endParaRPr lang="en-US" sz="3400" dirty="0">
              <a:latin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Transitive</a:t>
            </a:r>
          </a:p>
          <a:p>
            <a:pPr>
              <a:buNone/>
            </a:pPr>
            <a:r>
              <a:rPr lang="en-US" sz="2200" dirty="0" smtClean="0">
                <a:latin typeface="Calibri" pitchFamily="34" charset="0"/>
              </a:rPr>
              <a:t>‘Nitrogen’ is-a ‘Macronutrient’</a:t>
            </a:r>
          </a:p>
          <a:p>
            <a:pPr>
              <a:buNone/>
            </a:pPr>
            <a:r>
              <a:rPr lang="en-US" sz="2200" dirty="0" smtClean="0">
                <a:latin typeface="Calibri" pitchFamily="34" charset="0"/>
              </a:rPr>
              <a:t>‘Macronutrient’ is-a ‘Nutrient’</a:t>
            </a:r>
          </a:p>
          <a:p>
            <a:pPr>
              <a:buNone/>
            </a:pP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Inferred: ‘Nitrogen’ is-a ‘Nutrient’</a:t>
            </a:r>
          </a:p>
          <a:p>
            <a:pPr>
              <a:buNone/>
            </a:pPr>
            <a:endParaRPr lang="en-US" sz="1000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Symmetric</a:t>
            </a:r>
          </a:p>
          <a:p>
            <a:pPr>
              <a:buNone/>
            </a:pPr>
            <a:r>
              <a:rPr lang="en-US" sz="2200" dirty="0" smtClean="0">
                <a:latin typeface="Calibri" pitchFamily="34" charset="0"/>
              </a:rPr>
              <a:t>‘Hypoxia’ </a:t>
            </a:r>
            <a:r>
              <a:rPr lang="en-US" sz="2200" dirty="0" err="1" smtClean="0">
                <a:latin typeface="Calibri" pitchFamily="34" charset="0"/>
              </a:rPr>
              <a:t>isRelatedTo</a:t>
            </a:r>
            <a:r>
              <a:rPr lang="en-US" sz="2200" dirty="0" smtClean="0">
                <a:latin typeface="Calibri" pitchFamily="34" charset="0"/>
              </a:rPr>
              <a:t> ‘</a:t>
            </a:r>
            <a:r>
              <a:rPr lang="en-US" sz="2200" dirty="0" err="1" smtClean="0">
                <a:latin typeface="Calibri" pitchFamily="34" charset="0"/>
              </a:rPr>
              <a:t>Eutrophication</a:t>
            </a:r>
            <a:r>
              <a:rPr lang="en-US" sz="2200" dirty="0" smtClean="0">
                <a:latin typeface="Calibri" pitchFamily="34" charset="0"/>
              </a:rPr>
              <a:t>’</a:t>
            </a:r>
          </a:p>
          <a:p>
            <a:pPr>
              <a:buNone/>
            </a:pP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Inferred: ‘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Eutrophication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’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isRelatedTo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‘Hypoxia’ </a:t>
            </a:r>
          </a:p>
          <a:p>
            <a:pPr>
              <a:buNone/>
            </a:pPr>
            <a:endParaRPr lang="en-US" sz="1000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Inverse</a:t>
            </a:r>
          </a:p>
          <a:p>
            <a:pPr>
              <a:buNone/>
            </a:pPr>
            <a:r>
              <a:rPr lang="en-US" sz="2200" dirty="0" smtClean="0">
                <a:latin typeface="Calibri" pitchFamily="34" charset="0"/>
              </a:rPr>
              <a:t>‘Macronutrient’ is-a ‘Nutrient’</a:t>
            </a:r>
          </a:p>
          <a:p>
            <a:pPr>
              <a:buNone/>
            </a:pP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Inferred: ‘Nutrient’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isBroaderThan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‘Macronutrient’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7467600" cy="1143000"/>
          </a:xfrm>
        </p:spPr>
        <p:txBody>
          <a:bodyPr/>
          <a:lstStyle/>
          <a:p>
            <a:pPr algn="l"/>
            <a:r>
              <a:rPr lang="en-US" sz="3400" dirty="0" smtClean="0">
                <a:latin typeface="Calibri" pitchFamily="34" charset="0"/>
              </a:rPr>
              <a:t>Definitions and related material</a:t>
            </a:r>
            <a:endParaRPr lang="en-US" sz="3400" dirty="0">
              <a:latin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Definitions of search terms from various glossaries</a:t>
            </a:r>
          </a:p>
          <a:p>
            <a:pPr>
              <a:buNone/>
            </a:pPr>
            <a:endParaRPr lang="en-US" sz="1000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Pointers to relevant records in Integrated Taxonomic Information System (ITIS) and EPA Substance Registry System (SRS).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latin typeface="Calibri" pitchFamily="34" charset="0"/>
              </a:rPr>
              <a:t>Data retrieval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1534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SciScope currently hosts only metadata.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Data are requested on the fly from the original publisher using web service wrappers written specifically for each data source.</a:t>
            </a:r>
          </a:p>
          <a:p>
            <a:r>
              <a:rPr lang="en-US" dirty="0" smtClean="0">
                <a:latin typeface="Calibri" pitchFamily="34" charset="0"/>
              </a:rPr>
              <a:t>Data are reformatted to provide a unified view over the repositories.</a:t>
            </a:r>
          </a:p>
          <a:p>
            <a:pPr>
              <a:buNone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7772400" cy="1143000"/>
          </a:xfrm>
        </p:spPr>
        <p:txBody>
          <a:bodyPr>
            <a:noAutofit/>
          </a:bodyPr>
          <a:lstStyle/>
          <a:p>
            <a:pPr algn="l"/>
            <a:r>
              <a:rPr lang="en-US" sz="3800" dirty="0" smtClean="0">
                <a:latin typeface="Calibri" pitchFamily="34" charset="0"/>
              </a:rPr>
              <a:t>Future outlook &amp; potential use cases</a:t>
            </a:r>
            <a:endParaRPr lang="en-US" sz="3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153400" cy="31242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bri" pitchFamily="34" charset="0"/>
              </a:rPr>
              <a:t>SciScope</a:t>
            </a:r>
            <a:r>
              <a:rPr lang="en-US" dirty="0" smtClean="0">
                <a:latin typeface="Calibri" pitchFamily="34" charset="0"/>
              </a:rPr>
              <a:t> as a data publishing/sharing platform</a:t>
            </a:r>
            <a:endParaRPr lang="en-US" dirty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SciScope</a:t>
            </a:r>
            <a:r>
              <a:rPr lang="en-US" dirty="0" smtClean="0">
                <a:latin typeface="Calibri" pitchFamily="34" charset="0"/>
              </a:rPr>
              <a:t> as a service</a:t>
            </a:r>
          </a:p>
          <a:p>
            <a:r>
              <a:rPr lang="en-US" dirty="0" err="1" smtClean="0">
                <a:latin typeface="Calibri" pitchFamily="34" charset="0"/>
              </a:rPr>
              <a:t>SciScope</a:t>
            </a:r>
            <a:r>
              <a:rPr lang="en-US" dirty="0" smtClean="0">
                <a:latin typeface="Calibri" pitchFamily="34" charset="0"/>
              </a:rPr>
              <a:t> as a tool for general consumer use</a:t>
            </a:r>
          </a:p>
          <a:p>
            <a:pPr>
              <a:buNone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971800"/>
            <a:ext cx="4038600" cy="1143000"/>
          </a:xfrm>
        </p:spPr>
        <p:txBody>
          <a:bodyPr>
            <a:noAutofit/>
          </a:bodyPr>
          <a:lstStyle/>
          <a:p>
            <a:r>
              <a:rPr lang="en-US" sz="6400" dirty="0" smtClean="0">
                <a:latin typeface="Calibri" pitchFamily="34" charset="0"/>
              </a:rPr>
              <a:t>Thank you</a:t>
            </a:r>
            <a:endParaRPr lang="en-US" sz="6400" dirty="0"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685800" y="-76200"/>
            <a:ext cx="533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latin typeface="Calibri" pitchFamily="34" charset="0"/>
                <a:ea typeface="+mj-ea"/>
                <a:cs typeface="+mj-cs"/>
              </a:rPr>
              <a:t>www.sci</a:t>
            </a:r>
            <a:r>
              <a:rPr lang="en-US" sz="3800" b="1" dirty="0" smtClean="0">
                <a:solidFill>
                  <a:srgbClr val="FF9900"/>
                </a:solidFill>
                <a:latin typeface="Calibri" pitchFamily="34" charset="0"/>
                <a:ea typeface="+mj-ea"/>
                <a:cs typeface="+mj-cs"/>
              </a:rPr>
              <a:t>scope</a:t>
            </a:r>
            <a:r>
              <a:rPr lang="en-US" sz="3800" b="1" dirty="0" smtClean="0">
                <a:latin typeface="Calibri" pitchFamily="34" charset="0"/>
                <a:ea typeface="+mj-ea"/>
                <a:cs typeface="+mj-cs"/>
              </a:rPr>
              <a:t>.org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8650" y="5562600"/>
            <a:ext cx="4705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29000"/>
            <a:ext cx="58674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It is often useful and sometimes necessary for scientists and engineers to work with data from multiple sources…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WHY?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For data variety</a:t>
            </a:r>
            <a:endParaRPr lang="en-US" b="1" dirty="0" smtClean="0"/>
          </a:p>
        </p:txBody>
      </p:sp>
      <p:pic>
        <p:nvPicPr>
          <p:cNvPr id="14" name="Content Placeholder 6" descr="hu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67135"/>
            <a:ext cx="6770110" cy="4343400"/>
          </a:xfrm>
        </p:spPr>
      </p:pic>
      <p:sp>
        <p:nvSpPr>
          <p:cNvPr id="16" name="Rectangle 15"/>
          <p:cNvSpPr/>
          <p:nvPr/>
        </p:nvSpPr>
        <p:spPr bwMode="auto">
          <a:xfrm rot="5400000">
            <a:off x="5105400" y="3653135"/>
            <a:ext cx="381000" cy="3581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558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NOAA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8" name="Curved Connector 17"/>
          <p:cNvCxnSpPr>
            <a:stCxn id="16" idx="2"/>
            <a:endCxn id="17" idx="3"/>
          </p:cNvCxnSpPr>
          <p:nvPr/>
        </p:nvCxnSpPr>
        <p:spPr bwMode="auto">
          <a:xfrm rot="10800000" flipV="1">
            <a:off x="1447800" y="5443834"/>
            <a:ext cx="2057400" cy="34513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1143000" y="2129135"/>
            <a:ext cx="533400" cy="2057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7199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USGS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1" name="Curved Connector 20"/>
          <p:cNvCxnSpPr>
            <a:stCxn id="19" idx="2"/>
            <a:endCxn id="20" idx="0"/>
          </p:cNvCxnSpPr>
          <p:nvPr/>
        </p:nvCxnSpPr>
        <p:spPr bwMode="auto">
          <a:xfrm rot="5400000">
            <a:off x="971550" y="4281785"/>
            <a:ext cx="533400" cy="3429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orabe\Desktop\e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09800"/>
            <a:ext cx="3533775" cy="2362200"/>
          </a:xfrm>
          <a:prstGeom prst="rect">
            <a:avLst/>
          </a:prstGeom>
          <a:noFill/>
        </p:spPr>
      </p:pic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152400" y="990600"/>
            <a:ext cx="8763000" cy="762000"/>
          </a:xfrm>
        </p:spPr>
        <p:txBody>
          <a:bodyPr/>
          <a:lstStyle/>
          <a:p>
            <a:pPr algn="l"/>
            <a:r>
              <a:rPr lang="en-US" dirty="0" smtClean="0"/>
              <a:t>For better spatial coverage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95800" y="2133600"/>
            <a:ext cx="4343400" cy="3352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Calibri" pitchFamily="34" charset="0"/>
              </a:rPr>
              <a:t>STORET has 758 sites in Texas, TCEQ has 8407.</a:t>
            </a:r>
          </a:p>
          <a:p>
            <a:pPr eaLnBrk="1" hangingPunct="1"/>
            <a:r>
              <a:rPr lang="en-US" sz="2400" b="1" dirty="0" smtClean="0">
                <a:latin typeface="Calibri" pitchFamily="34" charset="0"/>
              </a:rPr>
              <a:t>STORET has 47,602 sites in Florida, NWIS has 27,906. </a:t>
            </a:r>
          </a:p>
          <a:p>
            <a:pPr eaLnBrk="1" hangingPunct="1"/>
            <a:r>
              <a:rPr lang="en-US" sz="2400" b="1" dirty="0" smtClean="0">
                <a:latin typeface="Calibri" pitchFamily="34" charset="0"/>
              </a:rPr>
              <a:t>NWIS has 121,545 in Minnesota, STORET has 22,260.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400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TCEQ data from David </a:t>
            </a:r>
            <a:r>
              <a:rPr lang="en-US" dirty="0" smtClean="0"/>
              <a:t>Maidment, UTX-Austin</a:t>
            </a:r>
            <a:endParaRPr lang="en-US" dirty="0"/>
          </a:p>
        </p:txBody>
      </p:sp>
      <p:pic>
        <p:nvPicPr>
          <p:cNvPr id="1027" name="Picture 3" descr="C:\Users\borabe\Desktop\tceqb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09800"/>
            <a:ext cx="3533775" cy="2371725"/>
          </a:xfrm>
          <a:prstGeom prst="rect">
            <a:avLst/>
          </a:prstGeom>
          <a:noFill/>
        </p:spPr>
      </p:pic>
      <p:pic>
        <p:nvPicPr>
          <p:cNvPr id="1026" name="Picture 2" descr="C:\Users\borabe\Desktop\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4" y="2209800"/>
            <a:ext cx="353377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71895E-6 L -0.42656 4.7189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4008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800" dirty="0" smtClean="0"/>
              <a:t>For better temporal coverage</a:t>
            </a:r>
          </a:p>
        </p:txBody>
      </p:sp>
      <p:pic>
        <p:nvPicPr>
          <p:cNvPr id="4" name="Content Placeholder 5" descr="57-7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287463"/>
            <a:ext cx="6858000" cy="5341937"/>
          </a:xfrm>
        </p:spPr>
      </p:pic>
      <p:pic>
        <p:nvPicPr>
          <p:cNvPr id="5" name="Picture 4" descr="77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1289050"/>
            <a:ext cx="68580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03-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289050"/>
            <a:ext cx="68580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7400" y="457200"/>
            <a:ext cx="2895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400" b="1" dirty="0">
                <a:latin typeface="Arial Narrow" pitchFamily="34" charset="0"/>
              </a:rPr>
              <a:t>1957-1977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1211262"/>
            <a:ext cx="2895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1977</a:t>
            </a:r>
            <a:r>
              <a:rPr lang="en-US" sz="4400" b="1" dirty="0">
                <a:latin typeface="Arial Narrow" pitchFamily="34" charset="0"/>
              </a:rPr>
              <a:t>-2003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1897062"/>
            <a:ext cx="2895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2003</a:t>
            </a:r>
            <a:r>
              <a:rPr lang="en-US" sz="4400" b="1" dirty="0">
                <a:latin typeface="Arial Narrow" pitchFamily="34" charset="0"/>
              </a:rPr>
              <a:t>-2007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6197600"/>
            <a:ext cx="1676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Arial Narrow" pitchFamily="34" charset="0"/>
              </a:rPr>
              <a:t>Nitrogen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borabe\Desktop\noaa-da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4361" y="2537183"/>
            <a:ext cx="1905000" cy="136605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5" name="Picture 8" descr="C:\Users\borabe\Desktop\sciscope images\nwis-dat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4361" y="4213583"/>
            <a:ext cx="1905000" cy="119661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2762253" y="3527783"/>
            <a:ext cx="1047750" cy="1123950"/>
            <a:chOff x="304800" y="3290697"/>
            <a:chExt cx="1047750" cy="1123950"/>
          </a:xfrm>
        </p:grpSpPr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3290697"/>
              <a:ext cx="104775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Freeform 7"/>
            <p:cNvSpPr/>
            <p:nvPr/>
          </p:nvSpPr>
          <p:spPr>
            <a:xfrm>
              <a:off x="824459" y="3528935"/>
              <a:ext cx="331033" cy="256081"/>
            </a:xfrm>
            <a:custGeom>
              <a:avLst/>
              <a:gdLst>
                <a:gd name="connsiteX0" fmla="*/ 0 w 331033"/>
                <a:gd name="connsiteY0" fmla="*/ 91190 h 256081"/>
                <a:gd name="connsiteX1" fmla="*/ 119921 w 331033"/>
                <a:gd name="connsiteY1" fmla="*/ 1249 h 256081"/>
                <a:gd name="connsiteX2" fmla="*/ 119921 w 331033"/>
                <a:gd name="connsiteY2" fmla="*/ 98685 h 256081"/>
                <a:gd name="connsiteX3" fmla="*/ 164892 w 331033"/>
                <a:gd name="connsiteY3" fmla="*/ 68704 h 256081"/>
                <a:gd name="connsiteX4" fmla="*/ 119921 w 331033"/>
                <a:gd name="connsiteY4" fmla="*/ 166140 h 256081"/>
                <a:gd name="connsiteX5" fmla="*/ 209862 w 331033"/>
                <a:gd name="connsiteY5" fmla="*/ 46219 h 256081"/>
                <a:gd name="connsiteX6" fmla="*/ 194872 w 331033"/>
                <a:gd name="connsiteY6" fmla="*/ 106180 h 256081"/>
                <a:gd name="connsiteX7" fmla="*/ 202367 w 331033"/>
                <a:gd name="connsiteY7" fmla="*/ 121170 h 256081"/>
                <a:gd name="connsiteX8" fmla="*/ 262328 w 331033"/>
                <a:gd name="connsiteY8" fmla="*/ 53714 h 256081"/>
                <a:gd name="connsiteX9" fmla="*/ 172387 w 331033"/>
                <a:gd name="connsiteY9" fmla="*/ 211111 h 256081"/>
                <a:gd name="connsiteX10" fmla="*/ 254833 w 331033"/>
                <a:gd name="connsiteY10" fmla="*/ 151150 h 256081"/>
                <a:gd name="connsiteX11" fmla="*/ 232348 w 331033"/>
                <a:gd name="connsiteY11" fmla="*/ 211111 h 256081"/>
                <a:gd name="connsiteX12" fmla="*/ 322289 w 331033"/>
                <a:gd name="connsiteY12" fmla="*/ 136160 h 256081"/>
                <a:gd name="connsiteX13" fmla="*/ 284813 w 331033"/>
                <a:gd name="connsiteY13" fmla="*/ 256081 h 256081"/>
                <a:gd name="connsiteX14" fmla="*/ 284813 w 331033"/>
                <a:gd name="connsiteY14" fmla="*/ 256081 h 2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033" h="256081">
                  <a:moveTo>
                    <a:pt x="0" y="91190"/>
                  </a:moveTo>
                  <a:cubicBezTo>
                    <a:pt x="49967" y="45595"/>
                    <a:pt x="99934" y="0"/>
                    <a:pt x="119921" y="1249"/>
                  </a:cubicBezTo>
                  <a:cubicBezTo>
                    <a:pt x="139908" y="2498"/>
                    <a:pt x="112426" y="87443"/>
                    <a:pt x="119921" y="98685"/>
                  </a:cubicBezTo>
                  <a:cubicBezTo>
                    <a:pt x="127416" y="109927"/>
                    <a:pt x="164892" y="57462"/>
                    <a:pt x="164892" y="68704"/>
                  </a:cubicBezTo>
                  <a:cubicBezTo>
                    <a:pt x="164892" y="79946"/>
                    <a:pt x="112426" y="169887"/>
                    <a:pt x="119921" y="166140"/>
                  </a:cubicBezTo>
                  <a:cubicBezTo>
                    <a:pt x="127416" y="162393"/>
                    <a:pt x="197370" y="56212"/>
                    <a:pt x="209862" y="46219"/>
                  </a:cubicBezTo>
                  <a:cubicBezTo>
                    <a:pt x="222354" y="36226"/>
                    <a:pt x="196121" y="93688"/>
                    <a:pt x="194872" y="106180"/>
                  </a:cubicBezTo>
                  <a:cubicBezTo>
                    <a:pt x="193623" y="118672"/>
                    <a:pt x="191124" y="129914"/>
                    <a:pt x="202367" y="121170"/>
                  </a:cubicBezTo>
                  <a:cubicBezTo>
                    <a:pt x="213610" y="112426"/>
                    <a:pt x="267325" y="38724"/>
                    <a:pt x="262328" y="53714"/>
                  </a:cubicBezTo>
                  <a:cubicBezTo>
                    <a:pt x="257331" y="68704"/>
                    <a:pt x="173636" y="194872"/>
                    <a:pt x="172387" y="211111"/>
                  </a:cubicBezTo>
                  <a:cubicBezTo>
                    <a:pt x="171138" y="227350"/>
                    <a:pt x="244840" y="151150"/>
                    <a:pt x="254833" y="151150"/>
                  </a:cubicBezTo>
                  <a:cubicBezTo>
                    <a:pt x="264826" y="151150"/>
                    <a:pt x="221105" y="213609"/>
                    <a:pt x="232348" y="211111"/>
                  </a:cubicBezTo>
                  <a:cubicBezTo>
                    <a:pt x="243591" y="208613"/>
                    <a:pt x="313545" y="128665"/>
                    <a:pt x="322289" y="136160"/>
                  </a:cubicBezTo>
                  <a:cubicBezTo>
                    <a:pt x="331033" y="143655"/>
                    <a:pt x="284813" y="256081"/>
                    <a:pt x="284813" y="256081"/>
                  </a:cubicBezTo>
                  <a:lnTo>
                    <a:pt x="284813" y="256081"/>
                  </a:lnTo>
                </a:path>
              </a:pathLst>
            </a:cu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11967" y="3657600"/>
              <a:ext cx="331033" cy="1950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753740" y="3512211"/>
              <a:ext cx="203616" cy="8716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6" descr="C:\Users\borabe\Desktop\sciscope images\noaa-interfac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1561" y="2308583"/>
            <a:ext cx="1593039" cy="1368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17" descr="C:\Users\borabe\Desktop\sciscope images\nwis-int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1561" y="4518383"/>
            <a:ext cx="1590742" cy="119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Cloud Callout 12"/>
          <p:cNvSpPr/>
          <p:nvPr/>
        </p:nvSpPr>
        <p:spPr>
          <a:xfrm>
            <a:off x="1828801" y="2918183"/>
            <a:ext cx="1371601" cy="676411"/>
          </a:xfrm>
          <a:prstGeom prst="cloudCallout">
            <a:avLst>
              <a:gd name="adj1" fmla="val 12776"/>
              <a:gd name="adj2" fmla="val 90016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Rainfall vs. Runoff in Russian River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828800" y="2904990"/>
            <a:ext cx="1371601" cy="676411"/>
          </a:xfrm>
          <a:prstGeom prst="cloudCallout">
            <a:avLst>
              <a:gd name="adj1" fmla="val 12776"/>
              <a:gd name="adj2" fmla="val 9001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What sites are in Russian River basin?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893361" y="3527783"/>
            <a:ext cx="762000" cy="685800"/>
          </a:xfrm>
          <a:prstGeom prst="straightConnector1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93361" y="4289783"/>
            <a:ext cx="762000" cy="458788"/>
          </a:xfrm>
          <a:prstGeom prst="straightConnector1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1600201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362200" y="160020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month later</a:t>
            </a:r>
            <a:endParaRPr lang="en-US" dirty="0"/>
          </a:p>
        </p:txBody>
      </p:sp>
      <p:sp>
        <p:nvSpPr>
          <p:cNvPr id="19" name="Curved Left Arrow 18"/>
          <p:cNvSpPr/>
          <p:nvPr/>
        </p:nvSpPr>
        <p:spPr>
          <a:xfrm rot="18012714">
            <a:off x="5235014" y="274771"/>
            <a:ext cx="1371600" cy="3733800"/>
          </a:xfrm>
          <a:prstGeom prst="curvedLeftArrow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7289441">
            <a:off x="2635987" y="3812107"/>
            <a:ext cx="1371600" cy="3733800"/>
          </a:xfrm>
          <a:prstGeom prst="curvedLeftArrow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+mn-lt"/>
              </a:rPr>
              <a:t>Data Discovery/Retrieval today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828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/>
          <a:lstStyle/>
          <a:p>
            <a:r>
              <a:rPr lang="en-US" dirty="0" smtClean="0"/>
              <a:t>What do we need?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2286000"/>
            <a:ext cx="8153400" cy="3352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search engine that creates a unified view over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multiple heterogeneous data repositories allowing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scientists to discover and retrieve data in a simple and intuitive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way.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technical terms: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searchable metadata repository/aggregator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mediator (semantics/syntax/structure)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light-weight web GIS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C:\Users\borabe\Desktop\sciscope images\russian-scisc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9007"/>
          </a:xfrm>
          <a:prstGeom prst="rect">
            <a:avLst/>
          </a:prstGeom>
          <a:noFill/>
        </p:spPr>
      </p:pic>
      <p:grpSp>
        <p:nvGrpSpPr>
          <p:cNvPr id="2" name="Group 37"/>
          <p:cNvGrpSpPr/>
          <p:nvPr/>
        </p:nvGrpSpPr>
        <p:grpSpPr>
          <a:xfrm>
            <a:off x="4343400" y="5857875"/>
            <a:ext cx="1143000" cy="1000125"/>
            <a:chOff x="304800" y="3290697"/>
            <a:chExt cx="1047750" cy="1123950"/>
          </a:xfrm>
        </p:grpSpPr>
        <p:pic>
          <p:nvPicPr>
            <p:cNvPr id="39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3290697"/>
              <a:ext cx="104775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Freeform 39"/>
            <p:cNvSpPr/>
            <p:nvPr/>
          </p:nvSpPr>
          <p:spPr>
            <a:xfrm>
              <a:off x="824459" y="3528935"/>
              <a:ext cx="331033" cy="256081"/>
            </a:xfrm>
            <a:custGeom>
              <a:avLst/>
              <a:gdLst>
                <a:gd name="connsiteX0" fmla="*/ 0 w 331033"/>
                <a:gd name="connsiteY0" fmla="*/ 91190 h 256081"/>
                <a:gd name="connsiteX1" fmla="*/ 119921 w 331033"/>
                <a:gd name="connsiteY1" fmla="*/ 1249 h 256081"/>
                <a:gd name="connsiteX2" fmla="*/ 119921 w 331033"/>
                <a:gd name="connsiteY2" fmla="*/ 98685 h 256081"/>
                <a:gd name="connsiteX3" fmla="*/ 164892 w 331033"/>
                <a:gd name="connsiteY3" fmla="*/ 68704 h 256081"/>
                <a:gd name="connsiteX4" fmla="*/ 119921 w 331033"/>
                <a:gd name="connsiteY4" fmla="*/ 166140 h 256081"/>
                <a:gd name="connsiteX5" fmla="*/ 209862 w 331033"/>
                <a:gd name="connsiteY5" fmla="*/ 46219 h 256081"/>
                <a:gd name="connsiteX6" fmla="*/ 194872 w 331033"/>
                <a:gd name="connsiteY6" fmla="*/ 106180 h 256081"/>
                <a:gd name="connsiteX7" fmla="*/ 202367 w 331033"/>
                <a:gd name="connsiteY7" fmla="*/ 121170 h 256081"/>
                <a:gd name="connsiteX8" fmla="*/ 262328 w 331033"/>
                <a:gd name="connsiteY8" fmla="*/ 53714 h 256081"/>
                <a:gd name="connsiteX9" fmla="*/ 172387 w 331033"/>
                <a:gd name="connsiteY9" fmla="*/ 211111 h 256081"/>
                <a:gd name="connsiteX10" fmla="*/ 254833 w 331033"/>
                <a:gd name="connsiteY10" fmla="*/ 151150 h 256081"/>
                <a:gd name="connsiteX11" fmla="*/ 232348 w 331033"/>
                <a:gd name="connsiteY11" fmla="*/ 211111 h 256081"/>
                <a:gd name="connsiteX12" fmla="*/ 322289 w 331033"/>
                <a:gd name="connsiteY12" fmla="*/ 136160 h 256081"/>
                <a:gd name="connsiteX13" fmla="*/ 284813 w 331033"/>
                <a:gd name="connsiteY13" fmla="*/ 256081 h 256081"/>
                <a:gd name="connsiteX14" fmla="*/ 284813 w 331033"/>
                <a:gd name="connsiteY14" fmla="*/ 256081 h 2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033" h="256081">
                  <a:moveTo>
                    <a:pt x="0" y="91190"/>
                  </a:moveTo>
                  <a:cubicBezTo>
                    <a:pt x="49967" y="45595"/>
                    <a:pt x="99934" y="0"/>
                    <a:pt x="119921" y="1249"/>
                  </a:cubicBezTo>
                  <a:cubicBezTo>
                    <a:pt x="139908" y="2498"/>
                    <a:pt x="112426" y="87443"/>
                    <a:pt x="119921" y="98685"/>
                  </a:cubicBezTo>
                  <a:cubicBezTo>
                    <a:pt x="127416" y="109927"/>
                    <a:pt x="164892" y="57462"/>
                    <a:pt x="164892" y="68704"/>
                  </a:cubicBezTo>
                  <a:cubicBezTo>
                    <a:pt x="164892" y="79946"/>
                    <a:pt x="112426" y="169887"/>
                    <a:pt x="119921" y="166140"/>
                  </a:cubicBezTo>
                  <a:cubicBezTo>
                    <a:pt x="127416" y="162393"/>
                    <a:pt x="197370" y="56212"/>
                    <a:pt x="209862" y="46219"/>
                  </a:cubicBezTo>
                  <a:cubicBezTo>
                    <a:pt x="222354" y="36226"/>
                    <a:pt x="196121" y="93688"/>
                    <a:pt x="194872" y="106180"/>
                  </a:cubicBezTo>
                  <a:cubicBezTo>
                    <a:pt x="193623" y="118672"/>
                    <a:pt x="191124" y="129914"/>
                    <a:pt x="202367" y="121170"/>
                  </a:cubicBezTo>
                  <a:cubicBezTo>
                    <a:pt x="213610" y="112426"/>
                    <a:pt x="267325" y="38724"/>
                    <a:pt x="262328" y="53714"/>
                  </a:cubicBezTo>
                  <a:cubicBezTo>
                    <a:pt x="257331" y="68704"/>
                    <a:pt x="173636" y="194872"/>
                    <a:pt x="172387" y="211111"/>
                  </a:cubicBezTo>
                  <a:cubicBezTo>
                    <a:pt x="171138" y="227350"/>
                    <a:pt x="244840" y="151150"/>
                    <a:pt x="254833" y="151150"/>
                  </a:cubicBezTo>
                  <a:cubicBezTo>
                    <a:pt x="264826" y="151150"/>
                    <a:pt x="221105" y="213609"/>
                    <a:pt x="232348" y="211111"/>
                  </a:cubicBezTo>
                  <a:cubicBezTo>
                    <a:pt x="243591" y="208613"/>
                    <a:pt x="313545" y="128665"/>
                    <a:pt x="322289" y="136160"/>
                  </a:cubicBezTo>
                  <a:cubicBezTo>
                    <a:pt x="331033" y="143655"/>
                    <a:pt x="284813" y="256081"/>
                    <a:pt x="284813" y="256081"/>
                  </a:cubicBezTo>
                  <a:lnTo>
                    <a:pt x="284813" y="256081"/>
                  </a:lnTo>
                </a:path>
              </a:pathLst>
            </a:cu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811967" y="3657600"/>
              <a:ext cx="331033" cy="1950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753740" y="3512211"/>
              <a:ext cx="203616" cy="8716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Cloud Callout 47"/>
          <p:cNvSpPr/>
          <p:nvPr/>
        </p:nvSpPr>
        <p:spPr>
          <a:xfrm>
            <a:off x="3048000" y="4724400"/>
            <a:ext cx="2057400" cy="1209811"/>
          </a:xfrm>
          <a:prstGeom prst="cloudCallout">
            <a:avLst>
              <a:gd name="adj1" fmla="val 12776"/>
              <a:gd name="adj2" fmla="val 9001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www.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sci</a:t>
            </a:r>
            <a:r>
              <a:rPr lang="en-US" sz="1200" b="1" dirty="0" smtClean="0">
                <a:solidFill>
                  <a:schemeClr val="tx1"/>
                </a:solidFill>
              </a:rPr>
              <a:t>scope.org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48484" name="Picture 4" descr="C:\Users\borabe\Desktop\sciscope images\excelp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7141" y="3581400"/>
            <a:ext cx="2426859" cy="3276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5000" y="62600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Arial Black" pitchFamily="34" charset="0"/>
                <a:cs typeface="Segoe UI" pitchFamily="34" charset="0"/>
              </a:rPr>
              <a:t>+</a:t>
            </a:r>
            <a:r>
              <a:rPr lang="en-US" dirty="0" smtClean="0"/>
              <a:t> Add to favorites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6019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Arial Black" pitchFamily="34" charset="0"/>
                <a:cs typeface="Segoe UI" pitchFamily="34" charset="0"/>
              </a:rPr>
              <a:t>+</a:t>
            </a:r>
            <a:r>
              <a:rPr lang="en-US" dirty="0" smtClean="0"/>
              <a:t> Download data</a:t>
            </a:r>
            <a:endParaRPr lang="en-US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Down Arrow 13"/>
          <p:cNvSpPr/>
          <p:nvPr/>
        </p:nvSpPr>
        <p:spPr>
          <a:xfrm>
            <a:off x="914400" y="6172200"/>
            <a:ext cx="381000" cy="3810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6096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Automated download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4" grpId="1" animBg="1"/>
      <p:bldP spid="14" grpId="2" animBg="1"/>
      <p:bldP spid="14" grpId="3" animBg="1"/>
      <p:bldP spid="14" grpId="4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/>
              <a:t>SCISCOPE DEMO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478</Words>
  <Application>Microsoft Office PowerPoint</Application>
  <PresentationFormat>On-screen Show (4:3)</PresentationFormat>
  <Paragraphs>89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SciScope: A Data Discovery and Retrieval Tool for Environmental Science</vt:lpstr>
      <vt:lpstr>It is often useful and sometimes necessary for scientists and engineers to work with data from multiple sources…  WHY?</vt:lpstr>
      <vt:lpstr>For data variety</vt:lpstr>
      <vt:lpstr>For better spatial coverage</vt:lpstr>
      <vt:lpstr>For better temporal coverage</vt:lpstr>
      <vt:lpstr>Data Discovery/Retrieval today</vt:lpstr>
      <vt:lpstr>What do we need?</vt:lpstr>
      <vt:lpstr>Slide 8</vt:lpstr>
      <vt:lpstr>SCISCOPE DEMO</vt:lpstr>
      <vt:lpstr>SciScope Stack</vt:lpstr>
      <vt:lpstr>Slide 11</vt:lpstr>
      <vt:lpstr>Knowledge base</vt:lpstr>
      <vt:lpstr>Inference</vt:lpstr>
      <vt:lpstr>Definitions and related material</vt:lpstr>
      <vt:lpstr>Data retrieval</vt:lpstr>
      <vt:lpstr>Future outlook &amp; potential use cases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Sensors: Experiences from CUAHSI and FLUXNET</dc:title>
  <dc:creator>Bora Beran</dc:creator>
  <cp:lastModifiedBy>Bora Beran</cp:lastModifiedBy>
  <cp:revision>40</cp:revision>
  <dcterms:created xsi:type="dcterms:W3CDTF">2008-09-06T08:55:31Z</dcterms:created>
  <dcterms:modified xsi:type="dcterms:W3CDTF">2008-12-11T20:14:10Z</dcterms:modified>
</cp:coreProperties>
</file>