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7" r:id="rId2"/>
    <p:sldId id="389" r:id="rId3"/>
    <p:sldId id="352" r:id="rId4"/>
    <p:sldId id="332" r:id="rId5"/>
    <p:sldId id="388" r:id="rId6"/>
    <p:sldId id="387" r:id="rId7"/>
    <p:sldId id="386" r:id="rId8"/>
    <p:sldId id="379" r:id="rId9"/>
    <p:sldId id="381" r:id="rId10"/>
    <p:sldId id="356" r:id="rId11"/>
    <p:sldId id="380" r:id="rId12"/>
    <p:sldId id="353" r:id="rId13"/>
    <p:sldId id="385" r:id="rId14"/>
    <p:sldId id="354" r:id="rId15"/>
    <p:sldId id="355" r:id="rId16"/>
    <p:sldId id="375" r:id="rId17"/>
    <p:sldId id="359" r:id="rId18"/>
    <p:sldId id="360" r:id="rId19"/>
    <p:sldId id="364" r:id="rId20"/>
    <p:sldId id="365" r:id="rId21"/>
    <p:sldId id="361" r:id="rId22"/>
    <p:sldId id="362" r:id="rId23"/>
    <p:sldId id="367" r:id="rId24"/>
    <p:sldId id="366" r:id="rId25"/>
    <p:sldId id="368" r:id="rId26"/>
    <p:sldId id="369" r:id="rId27"/>
    <p:sldId id="370" r:id="rId28"/>
    <p:sldId id="377" r:id="rId29"/>
    <p:sldId id="329" r:id="rId30"/>
  </p:sldIdLst>
  <p:sldSz cx="9144000" cy="6858000" type="screen4x3"/>
  <p:notesSz cx="6858000" cy="9144000"/>
  <p:defaultTextStyle>
    <a:defPPr>
      <a:defRPr lang="de-CH"/>
    </a:defPPr>
    <a:lvl1pPr algn="l" rtl="0" fontAlgn="base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592"/>
    <a:srgbClr val="C1D6FF"/>
    <a:srgbClr val="003686"/>
    <a:srgbClr val="FE0000"/>
    <a:srgbClr val="003192"/>
    <a:srgbClr val="002060"/>
    <a:srgbClr val="0038A8"/>
    <a:srgbClr val="002F8E"/>
    <a:srgbClr val="00256E"/>
    <a:srgbClr val="FF9A1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882" autoAdjust="0"/>
    <p:restoredTop sz="85866" autoAdjust="0"/>
  </p:normalViewPr>
  <p:slideViewPr>
    <p:cSldViewPr>
      <p:cViewPr>
        <p:scale>
          <a:sx n="100" d="100"/>
          <a:sy n="100" d="100"/>
        </p:scale>
        <p:origin x="-882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042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5432E-8A0F-4668-BBF5-45BB7BB2EBA3}" type="datetimeFigureOut">
              <a:rPr lang="en-US" smtClean="0"/>
              <a:pPr/>
              <a:t>12/9/2008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459A5-7210-4888-AC6D-CE5C47D566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459A5-7210-4888-AC6D-CE5C47D566E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3038" indent="-173038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459A5-7210-4888-AC6D-CE5C47D566EF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3038" indent="-173038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459A5-7210-4888-AC6D-CE5C47D566EF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C0538E-3F2D-4DAC-BC0C-4737746CC1E7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</a:pPr>
            <a:endParaRPr lang="en-US" sz="80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A7FE95-5B76-4A0C-BADE-08E9E07F4857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CAA3DD-9054-44D9-AF63-97863595F5FA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459A5-7210-4888-AC6D-CE5C47D566EF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75780-5D83-401E-A3C9-B75588F58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26" Type="http://schemas.openxmlformats.org/officeDocument/2006/relationships/image" Target="../media/image10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5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28" Type="http://schemas.openxmlformats.org/officeDocument/2006/relationships/image" Target="../media/image12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Relationship Id="rId27" Type="http://schemas.openxmlformats.org/officeDocument/2006/relationships/image" Target="../media/image1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346498"/>
              </a:gs>
              <a:gs pos="100000">
                <a:srgbClr val="010C4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GB"/>
          </a:p>
        </p:txBody>
      </p:sp>
      <p:pic>
        <p:nvPicPr>
          <p:cNvPr id="1027" name="Picture 71" descr="_Users_Chris_Desktop_Stripe notitle2"/>
          <p:cNvPicPr>
            <a:picLocks noChangeAspect="1" noChangeArrowheads="1"/>
          </p:cNvPicPr>
          <p:nvPr/>
        </p:nvPicPr>
        <p:blipFill>
          <a:blip r:embed="rId17"/>
          <a:srcRect t="15625" b="58334"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4" name="Rectangle 40"/>
          <p:cNvSpPr>
            <a:spLocks noChangeArrowheads="1"/>
          </p:cNvSpPr>
          <p:nvPr/>
        </p:nvSpPr>
        <p:spPr bwMode="auto">
          <a:xfrm>
            <a:off x="0" y="152400"/>
            <a:ext cx="9144000" cy="61039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GB"/>
          </a:p>
        </p:txBody>
      </p:sp>
      <p:sp>
        <p:nvSpPr>
          <p:cNvPr id="1061" name="Rectangle 37"/>
          <p:cNvSpPr>
            <a:spLocks noChangeArrowheads="1"/>
          </p:cNvSpPr>
          <p:nvPr/>
        </p:nvSpPr>
        <p:spPr bwMode="auto">
          <a:xfrm>
            <a:off x="468313" y="404813"/>
            <a:ext cx="8675687" cy="5761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GB"/>
          </a:p>
        </p:txBody>
      </p:sp>
      <p:sp>
        <p:nvSpPr>
          <p:cNvPr id="1063" name="Rectangle 39"/>
          <p:cNvSpPr>
            <a:spLocks noChangeArrowheads="1"/>
          </p:cNvSpPr>
          <p:nvPr/>
        </p:nvSpPr>
        <p:spPr bwMode="auto">
          <a:xfrm>
            <a:off x="900113" y="260350"/>
            <a:ext cx="8243887" cy="5905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GB"/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auto">
          <a:xfrm>
            <a:off x="0" y="6175375"/>
            <a:ext cx="9144000" cy="206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GB"/>
          </a:p>
        </p:txBody>
      </p:sp>
      <p:pic>
        <p:nvPicPr>
          <p:cNvPr id="1032" name="Picture 57"/>
          <p:cNvPicPr>
            <a:picLocks noChangeAspect="1" noChangeArrowheads="1"/>
          </p:cNvPicPr>
          <p:nvPr/>
        </p:nvPicPr>
        <p:blipFill>
          <a:blip r:embed="rId18"/>
          <a:srcRect l="87584" t="1222" r="4082" b="56464"/>
          <a:stretch>
            <a:fillRect/>
          </a:stretch>
        </p:blipFill>
        <p:spPr bwMode="auto">
          <a:xfrm>
            <a:off x="3454400" y="6180138"/>
            <a:ext cx="180975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58"/>
          <p:cNvPicPr>
            <a:picLocks noChangeAspect="1" noChangeArrowheads="1"/>
          </p:cNvPicPr>
          <p:nvPr/>
        </p:nvPicPr>
        <p:blipFill>
          <a:blip r:embed="rId19"/>
          <a:srcRect l="61670" t="1222" r="16534" b="54521"/>
          <a:stretch>
            <a:fillRect/>
          </a:stretch>
        </p:blipFill>
        <p:spPr bwMode="auto">
          <a:xfrm>
            <a:off x="2560638" y="6189663"/>
            <a:ext cx="427037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59"/>
          <p:cNvPicPr>
            <a:picLocks noChangeAspect="1" noChangeArrowheads="1"/>
          </p:cNvPicPr>
          <p:nvPr/>
        </p:nvPicPr>
        <p:blipFill>
          <a:blip r:embed="rId20"/>
          <a:srcRect l="31082" t="1222" r="43420" b="53055"/>
          <a:stretch>
            <a:fillRect/>
          </a:stretch>
        </p:blipFill>
        <p:spPr bwMode="auto">
          <a:xfrm>
            <a:off x="1624013" y="6189663"/>
            <a:ext cx="500062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60"/>
          <p:cNvPicPr>
            <a:picLocks noChangeAspect="1" noChangeArrowheads="1"/>
          </p:cNvPicPr>
          <p:nvPr/>
        </p:nvPicPr>
        <p:blipFill>
          <a:blip r:embed="rId21"/>
          <a:srcRect l="17264" t="6247" r="73647" b="54410"/>
          <a:stretch>
            <a:fillRect/>
          </a:stretch>
        </p:blipFill>
        <p:spPr bwMode="auto">
          <a:xfrm>
            <a:off x="912813" y="6186488"/>
            <a:ext cx="203200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61"/>
          <p:cNvPicPr>
            <a:picLocks noChangeAspect="1" noChangeArrowheads="1"/>
          </p:cNvPicPr>
          <p:nvPr/>
        </p:nvPicPr>
        <p:blipFill>
          <a:blip r:embed="rId22"/>
          <a:srcRect l="3918" r="86224" b="50121"/>
          <a:stretch>
            <a:fillRect/>
          </a:stretch>
        </p:blipFill>
        <p:spPr bwMode="auto">
          <a:xfrm>
            <a:off x="276225" y="6184900"/>
            <a:ext cx="192088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62"/>
          <p:cNvPicPr>
            <a:picLocks noChangeAspect="1" noChangeArrowheads="1"/>
          </p:cNvPicPr>
          <p:nvPr/>
        </p:nvPicPr>
        <p:blipFill>
          <a:blip r:embed="rId23"/>
          <a:srcRect l="3918" t="49635" r="71265" b="3525"/>
          <a:stretch>
            <a:fillRect/>
          </a:stretch>
        </p:blipFill>
        <p:spPr bwMode="auto">
          <a:xfrm>
            <a:off x="4103688" y="6189663"/>
            <a:ext cx="468312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63"/>
          <p:cNvPicPr>
            <a:picLocks noChangeAspect="1" noChangeArrowheads="1"/>
          </p:cNvPicPr>
          <p:nvPr/>
        </p:nvPicPr>
        <p:blipFill>
          <a:blip r:embed="rId24"/>
          <a:srcRect l="28543" t="51146" r="54019" b="1511"/>
          <a:stretch>
            <a:fillRect/>
          </a:stretch>
        </p:blipFill>
        <p:spPr bwMode="auto">
          <a:xfrm>
            <a:off x="5105400" y="6199188"/>
            <a:ext cx="3302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64"/>
          <p:cNvPicPr>
            <a:picLocks noChangeAspect="1" noChangeArrowheads="1"/>
          </p:cNvPicPr>
          <p:nvPr/>
        </p:nvPicPr>
        <p:blipFill>
          <a:blip r:embed="rId25"/>
          <a:srcRect l="45551" t="52405" r="31837" b="2769"/>
          <a:stretch>
            <a:fillRect/>
          </a:stretch>
        </p:blipFill>
        <p:spPr bwMode="auto">
          <a:xfrm>
            <a:off x="5945188" y="6194425"/>
            <a:ext cx="427037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65"/>
          <p:cNvPicPr>
            <a:picLocks noChangeAspect="1" noChangeArrowheads="1"/>
          </p:cNvPicPr>
          <p:nvPr/>
        </p:nvPicPr>
        <p:blipFill>
          <a:blip r:embed="rId26"/>
          <a:srcRect l="67204" t="51146" r="3716"/>
          <a:stretch>
            <a:fillRect/>
          </a:stretch>
        </p:blipFill>
        <p:spPr bwMode="auto">
          <a:xfrm>
            <a:off x="6829425" y="6186488"/>
            <a:ext cx="550863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66" descr="EU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7812088" y="6200775"/>
            <a:ext cx="217487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Picture 67" descr="fp7-logo1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8570913" y="6199188"/>
            <a:ext cx="249237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84"/>
          <p:cNvSpPr txBox="1">
            <a:spLocks noChangeArrowheads="1"/>
          </p:cNvSpPr>
          <p:nvPr/>
        </p:nvSpPr>
        <p:spPr bwMode="auto">
          <a:xfrm>
            <a:off x="36513" y="-46038"/>
            <a:ext cx="9144000" cy="23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01" tIns="64001" rIns="128001" bIns="64001">
            <a:spAutoFit/>
          </a:bodyPr>
          <a:lstStyle/>
          <a:p>
            <a:pPr algn="ctr" defTabSz="1279525">
              <a:lnSpc>
                <a:spcPct val="120000"/>
              </a:lnSpc>
              <a:spcBef>
                <a:spcPct val="70000"/>
              </a:spcBef>
              <a:defRPr/>
            </a:pPr>
            <a:r>
              <a:rPr lang="fr-CH" sz="600">
                <a:solidFill>
                  <a:srgbClr val="B2B2B2"/>
                </a:solidFill>
              </a:rPr>
              <a:t>TRAMM               HYDROSYS               SENSORSCOPE               GSN               SENSORMAP               BIGLINK               RECORD               APUNCH               EXTREMES               MOUNTLAND               COGEAR               HYDROMON               PERMASENSE </a:t>
            </a:r>
            <a:endParaRPr lang="fr-FR" sz="600" baseline="30000">
              <a:solidFill>
                <a:srgbClr val="B2B2B2"/>
              </a:solidFill>
            </a:endParaRPr>
          </a:p>
        </p:txBody>
      </p:sp>
      <p:sp>
        <p:nvSpPr>
          <p:cNvPr id="1097" name="Text Box 73"/>
          <p:cNvSpPr txBox="1">
            <a:spLocks noChangeArrowheads="1"/>
          </p:cNvSpPr>
          <p:nvPr/>
        </p:nvSpPr>
        <p:spPr bwMode="auto">
          <a:xfrm>
            <a:off x="1979613" y="6346825"/>
            <a:ext cx="54006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7800" indent="-177800" algn="ctr">
              <a:spcBef>
                <a:spcPct val="50000"/>
              </a:spcBef>
              <a:defRPr/>
            </a:pPr>
            <a:r>
              <a:rPr lang="de-CH" sz="2800" b="0">
                <a:solidFill>
                  <a:schemeClr val="bg1"/>
                </a:solidFill>
              </a:rPr>
              <a:t>Swiss </a:t>
            </a:r>
            <a:r>
              <a:rPr lang="de-CH" sz="2800" b="0">
                <a:solidFill>
                  <a:srgbClr val="CC3300"/>
                </a:solidFill>
              </a:rPr>
              <a:t>Experiment</a:t>
            </a:r>
          </a:p>
        </p:txBody>
      </p:sp>
      <p:sp>
        <p:nvSpPr>
          <p:cNvPr id="1098" name="Text Box 74"/>
          <p:cNvSpPr txBox="1">
            <a:spLocks noChangeArrowheads="1"/>
          </p:cNvSpPr>
          <p:nvPr/>
        </p:nvSpPr>
        <p:spPr bwMode="auto">
          <a:xfrm>
            <a:off x="4725988" y="6707188"/>
            <a:ext cx="1427162" cy="168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77800" indent="-177800">
              <a:spcBef>
                <a:spcPct val="50000"/>
              </a:spcBef>
              <a:defRPr/>
            </a:pPr>
            <a:r>
              <a:rPr lang="de-CH" sz="500">
                <a:solidFill>
                  <a:schemeClr val="bg1"/>
                </a:solidFill>
              </a:rPr>
              <a:t>Interdisciplinary Environmental Research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pic>
        <p:nvPicPr>
          <p:cNvPr id="2051" name="Picture 2" descr="Cover + text copy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42875"/>
            <a:ext cx="9144000" cy="6022975"/>
          </a:xfrm>
          <a:noFill/>
          <a:ln>
            <a:miter lim="800000"/>
            <a:headEnd/>
            <a:tailEnd/>
          </a:ln>
        </p:spPr>
      </p:pic>
      <p:pic>
        <p:nvPicPr>
          <p:cNvPr id="2052" name="Picture 8" descr="Stripe notitle copy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 t="16621" b="46118"/>
          <a:stretch>
            <a:fillRect/>
          </a:stretch>
        </p:blipFill>
        <p:spPr bwMode="auto">
          <a:xfrm>
            <a:off x="0" y="6137275"/>
            <a:ext cx="9144000" cy="747713"/>
          </a:xfrm>
          <a:noFill/>
          <a:ln>
            <a:miter lim="800000"/>
            <a:headEnd/>
            <a:tailEnd/>
          </a:ln>
        </p:spPr>
      </p:pic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928662" y="2285992"/>
            <a:ext cx="7489825" cy="1928826"/>
          </a:xfrm>
          <a:prstGeom prst="rect">
            <a:avLst/>
          </a:prstGeom>
          <a:solidFill>
            <a:schemeClr val="bg1">
              <a:alpha val="7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300000" lon="0" rev="0"/>
            </a:camera>
            <a:lightRig rig="threePt" dir="t"/>
          </a:scene3d>
          <a:sp3d/>
        </p:spPr>
        <p:txBody>
          <a:bodyPr anchor="ctr"/>
          <a:lstStyle/>
          <a:p>
            <a:pPr algn="ctr"/>
            <a:r>
              <a:rPr lang="en-US" sz="3200" b="0" dirty="0" smtClean="0"/>
              <a:t>Querying and Visualizing Data Cubes in </a:t>
            </a:r>
            <a:r>
              <a:rPr lang="en-US" sz="3200" b="0" dirty="0" err="1" smtClean="0"/>
              <a:t>Mathematica</a:t>
            </a:r>
            <a:r>
              <a:rPr lang="en-US" sz="3200" b="0" dirty="0" smtClean="0"/>
              <a:t> for Environmental Science Applications</a:t>
            </a:r>
            <a:endParaRPr lang="de-CH" sz="3200" b="0" dirty="0"/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214282" y="6215082"/>
            <a:ext cx="8786874" cy="4794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800" b="0" dirty="0" smtClean="0">
                <a:solidFill>
                  <a:schemeClr val="bg1"/>
                </a:solidFill>
              </a:rPr>
              <a:t>Anshul Jain, Yongluan Zhou, Karl Aberer, </a:t>
            </a:r>
            <a:r>
              <a:rPr lang="en-US" sz="1800" b="0" u="sng" dirty="0" smtClean="0">
                <a:solidFill>
                  <a:schemeClr val="bg1"/>
                </a:solidFill>
              </a:rPr>
              <a:t>Sebastian Michel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b="0" dirty="0" smtClean="0">
              <a:solidFill>
                <a:schemeClr val="bg1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85720" y="6572272"/>
            <a:ext cx="8786874" cy="4794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600" b="0" i="1" dirty="0" err="1" smtClean="0">
                <a:solidFill>
                  <a:schemeClr val="bg1"/>
                </a:solidFill>
              </a:rPr>
              <a:t>Ecole</a:t>
            </a:r>
            <a:r>
              <a:rPr lang="en-US" sz="1600" b="0" i="1" dirty="0" smtClean="0">
                <a:solidFill>
                  <a:schemeClr val="bg1"/>
                </a:solidFill>
              </a:rPr>
              <a:t> </a:t>
            </a:r>
            <a:r>
              <a:rPr lang="en-US" sz="1600" b="0" i="1" dirty="0" err="1" smtClean="0">
                <a:solidFill>
                  <a:schemeClr val="bg1"/>
                </a:solidFill>
              </a:rPr>
              <a:t>Polytechnique</a:t>
            </a:r>
            <a:r>
              <a:rPr lang="en-US" sz="1600" b="0" i="1" dirty="0" smtClean="0">
                <a:solidFill>
                  <a:schemeClr val="bg1"/>
                </a:solidFill>
              </a:rPr>
              <a:t> </a:t>
            </a:r>
            <a:r>
              <a:rPr lang="en-US" sz="1600" b="0" i="1" dirty="0" err="1" smtClean="0">
                <a:solidFill>
                  <a:schemeClr val="bg1"/>
                </a:solidFill>
              </a:rPr>
              <a:t>Fédérale</a:t>
            </a:r>
            <a:r>
              <a:rPr lang="en-US" sz="1600" b="0" i="1" dirty="0" smtClean="0">
                <a:solidFill>
                  <a:schemeClr val="bg1"/>
                </a:solidFill>
              </a:rPr>
              <a:t> de Lausanne, Switzerland  &amp; University of Southern Denmark</a:t>
            </a:r>
            <a:endParaRPr lang="en-US" sz="1600" b="0" i="1" u="sng" dirty="0" smtClean="0">
              <a:solidFill>
                <a:schemeClr val="bg1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b="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Problem Statement / Wish list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1357298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Visualization of huge data sets (data sensed by sensor network over a long period)</a:t>
            </a:r>
          </a:p>
          <a:p>
            <a:pPr eaLnBrk="1" hangingPunct="1"/>
            <a:r>
              <a:rPr lang="en-US" sz="2800" dirty="0" smtClean="0"/>
              <a:t>Support of features</a:t>
            </a:r>
            <a:r>
              <a:rPr lang="en-US" sz="2800" b="1" dirty="0" smtClean="0"/>
              <a:t> </a:t>
            </a:r>
            <a:r>
              <a:rPr lang="en-US" sz="2800" dirty="0" smtClean="0"/>
              <a:t>which other front end tools lack for plotting graphs</a:t>
            </a:r>
          </a:p>
          <a:p>
            <a:pPr eaLnBrk="1" hangingPunct="1"/>
            <a:r>
              <a:rPr lang="en-US" sz="2800" dirty="0" smtClean="0"/>
              <a:t>Interaction with mathematical tools s</a:t>
            </a:r>
            <a:r>
              <a:rPr lang="fr-CH" sz="2800" dirty="0" smtClean="0"/>
              <a:t>cientists use </a:t>
            </a:r>
            <a:r>
              <a:rPr lang="de-DE" sz="2800" dirty="0" smtClean="0"/>
              <a:t>already 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4071941"/>
            <a:ext cx="2643206" cy="1656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 smtClean="0"/>
              <a:t>Create a </a:t>
            </a:r>
            <a:r>
              <a:rPr lang="de-DE" sz="2800" dirty="0" smtClean="0">
                <a:solidFill>
                  <a:srgbClr val="006592"/>
                </a:solidFill>
              </a:rPr>
              <a:t>data cube </a:t>
            </a:r>
            <a:r>
              <a:rPr lang="de-DE" sz="2800" dirty="0" smtClean="0"/>
              <a:t>over the environmental data</a:t>
            </a:r>
          </a:p>
          <a:p>
            <a:r>
              <a:rPr lang="de-DE" sz="2800" dirty="0" smtClean="0"/>
              <a:t>Provide a </a:t>
            </a:r>
            <a:r>
              <a:rPr lang="de-DE" sz="2800" dirty="0" smtClean="0">
                <a:solidFill>
                  <a:srgbClr val="006592"/>
                </a:solidFill>
              </a:rPr>
              <a:t>Web service </a:t>
            </a:r>
            <a:r>
              <a:rPr lang="de-DE" sz="2800" dirty="0" smtClean="0"/>
              <a:t>interface</a:t>
            </a:r>
          </a:p>
          <a:p>
            <a:r>
              <a:rPr lang="de-DE" sz="2800" dirty="0" smtClean="0"/>
              <a:t>Extend mathematical tools</a:t>
            </a:r>
          </a:p>
          <a:p>
            <a:pPr lvl="1"/>
            <a:r>
              <a:rPr lang="de-DE" sz="2400" dirty="0" smtClean="0"/>
              <a:t>query the cube (without learning MDX)</a:t>
            </a:r>
          </a:p>
          <a:p>
            <a:pPr lvl="1"/>
            <a:r>
              <a:rPr lang="de-DE" sz="2400" dirty="0" smtClean="0"/>
              <a:t>standard plots</a:t>
            </a:r>
            <a:endParaRPr lang="en-US" sz="2400" dirty="0"/>
          </a:p>
        </p:txBody>
      </p:sp>
      <p:pic>
        <p:nvPicPr>
          <p:cNvPr id="4" name="Picture 2" descr="C:\Documents and Settings\smichel\My Documents\work\project_smichel\talks\2008MicrosoftWorkshop\plo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0644" y="3857628"/>
            <a:ext cx="3269198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Data Cubes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Quickly provide answers to analytical queries that are multi-dimensional in nature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Pre-calculation of data and storage cube form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Typical applications: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business reporting for sales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marketing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management reporting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budgeting and forecasting, financial reporting and similar areas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data mining in general</a:t>
            </a:r>
          </a:p>
        </p:txBody>
      </p:sp>
      <p:sp>
        <p:nvSpPr>
          <p:cNvPr id="5" name="Cube 4"/>
          <p:cNvSpPr/>
          <p:nvPr/>
        </p:nvSpPr>
        <p:spPr bwMode="auto">
          <a:xfrm rot="1094743">
            <a:off x="7614017" y="2035318"/>
            <a:ext cx="1285884" cy="928694"/>
          </a:xfrm>
          <a:prstGeom prst="cube">
            <a:avLst>
              <a:gd name="adj" fmla="val 301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Technologies Used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Microsoft </a:t>
            </a:r>
            <a:r>
              <a:rPr lang="en-US" dirty="0"/>
              <a:t>SQL server 2005  and Microsoft </a:t>
            </a:r>
            <a:r>
              <a:rPr lang="en-US" dirty="0" smtClean="0"/>
              <a:t>SQL Server Analysis </a:t>
            </a:r>
            <a:r>
              <a:rPr lang="en-US" dirty="0"/>
              <a:t>Services</a:t>
            </a:r>
          </a:p>
          <a:p>
            <a:r>
              <a:rPr lang="en-US" dirty="0"/>
              <a:t>Microsoft Visual Studio 2008</a:t>
            </a:r>
          </a:p>
          <a:p>
            <a:r>
              <a:rPr lang="en-US" dirty="0"/>
              <a:t>Wolfram Mathematica </a:t>
            </a:r>
            <a:r>
              <a:rPr lang="en-US" dirty="0" smtClean="0"/>
              <a:t>7</a:t>
            </a:r>
          </a:p>
          <a:p>
            <a:r>
              <a:rPr lang="en-US" dirty="0" smtClean="0"/>
              <a:t>Microsoft Internet Information Services</a:t>
            </a:r>
          </a:p>
          <a:p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Web Services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071546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Web Service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In common usage the term refers to clients and servers that communicate using XML messages</a:t>
            </a:r>
          </a:p>
          <a:p>
            <a:pPr lvl="1" eaLnBrk="1" hangingPunct="1"/>
            <a:r>
              <a:rPr lang="en-US" sz="2400" dirty="0" smtClean="0"/>
              <a:t>Server will host the service</a:t>
            </a:r>
          </a:p>
          <a:p>
            <a:pPr lvl="1" eaLnBrk="1" hangingPunct="1"/>
            <a:r>
              <a:rPr lang="en-US" sz="2400" dirty="0" smtClean="0"/>
              <a:t>Any computer on the network can use the service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Messages follow the SOAP (</a:t>
            </a:r>
            <a:r>
              <a:rPr lang="en-US" sz="2400" i="1" dirty="0" smtClean="0"/>
              <a:t>Simple Object Access Protocol)</a:t>
            </a:r>
            <a:r>
              <a:rPr lang="en-US" sz="2400" dirty="0" smtClean="0"/>
              <a:t> standard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Machine-readable description of the operations offered by the service written in the Web Services Description Language (WSDL) </a:t>
            </a:r>
          </a:p>
          <a:p>
            <a:pPr eaLnBrk="1" hangingPunct="1">
              <a:lnSpc>
                <a:spcPct val="90000"/>
              </a:lnSpc>
            </a:pPr>
            <a:r>
              <a:rPr lang="de-DE" sz="2800" dirty="0" smtClean="0"/>
              <a:t>Drawback</a:t>
            </a:r>
            <a:endParaRPr lang="en-US" sz="2800" dirty="0" smtClean="0"/>
          </a:p>
          <a:p>
            <a:pPr lvl="1" eaLnBrk="1" hangingPunct="1"/>
            <a:r>
              <a:rPr lang="en-US" sz="2400" dirty="0" smtClean="0"/>
              <a:t>Message size increases because of XML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74638"/>
            <a:ext cx="8501122" cy="1143000"/>
          </a:xfrm>
        </p:spPr>
        <p:txBody>
          <a:bodyPr/>
          <a:lstStyle/>
          <a:p>
            <a:pPr eaLnBrk="1" hangingPunct="1"/>
            <a:r>
              <a:rPr lang="de-DE" sz="4000" dirty="0" smtClean="0"/>
              <a:t>Web Services and their Applications </a:t>
            </a:r>
            <a:endParaRPr lang="en-US" sz="40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Using Web services is supported in </a:t>
            </a:r>
          </a:p>
          <a:p>
            <a:pPr lvl="1" eaLnBrk="1" hangingPunct="1">
              <a:buNone/>
            </a:pPr>
            <a:r>
              <a:rPr lang="en-US" sz="2400" dirty="0" smtClean="0"/>
              <a:t>tools like Mathematica and  MATLAB</a:t>
            </a:r>
          </a:p>
          <a:p>
            <a:pPr lvl="1" eaLnBrk="1" hangingPunct="1">
              <a:buNone/>
            </a:pPr>
            <a:endParaRPr lang="en-US" sz="2400" dirty="0" smtClean="0"/>
          </a:p>
          <a:p>
            <a:pPr eaLnBrk="1" hangingPunct="1"/>
            <a:r>
              <a:rPr lang="en-US" sz="2800" dirty="0" smtClean="0"/>
              <a:t>For plotting one graph:</a:t>
            </a:r>
          </a:p>
          <a:p>
            <a:pPr lvl="1" eaLnBrk="1" hangingPunct="1"/>
            <a:r>
              <a:rPr lang="en-US" sz="2400" dirty="0" smtClean="0"/>
              <a:t>amount of data transferred in our architecture is very small</a:t>
            </a:r>
          </a:p>
          <a:p>
            <a:pPr lvl="1" eaLnBrk="1" hangingPunct="1"/>
            <a:r>
              <a:rPr lang="en-US" sz="2400" dirty="0" smtClean="0"/>
              <a:t>E.g., </a:t>
            </a:r>
            <a:r>
              <a:rPr lang="en-US" sz="2400" i="1" dirty="0" smtClean="0"/>
              <a:t>~2 Kilobytes </a:t>
            </a:r>
            <a:r>
              <a:rPr lang="en-US" sz="2400" dirty="0" smtClean="0"/>
              <a:t>of data is transferred for one plot from the analysis server to the client. </a:t>
            </a:r>
          </a:p>
          <a:p>
            <a:pPr lvl="1" eaLnBrk="1" hangingPunct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01" y="881467"/>
            <a:ext cx="9045793" cy="5262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System Architecture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Database Schema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357298"/>
            <a:ext cx="8458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Data Cube Design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44" name="Picture 5" descr="data-cube deisg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71600"/>
            <a:ext cx="914400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Steps for Plotting and Analysis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Install the Web service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Import </a:t>
            </a:r>
            <a:r>
              <a:rPr lang="en-US" sz="2800" dirty="0" err="1" smtClean="0"/>
              <a:t>Mathematica</a:t>
            </a:r>
            <a:r>
              <a:rPr lang="en-US" sz="2800" dirty="0" smtClean="0"/>
              <a:t> packages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Define data source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Define cube elements( dimensions, hierarchy, members on rows and columns) to be used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Define measure(e.g., average)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Generate the MDX query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Execute query using Web services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Parse the data(XML) returned by web service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Call the desired plotting function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8736"/>
            <a:ext cx="7543824" cy="4697427"/>
          </a:xfrm>
        </p:spPr>
        <p:txBody>
          <a:bodyPr/>
          <a:lstStyle/>
          <a:p>
            <a:r>
              <a:rPr lang="de-DE" dirty="0" smtClean="0"/>
              <a:t>What we do in Switzerland (short intro)</a:t>
            </a:r>
          </a:p>
          <a:p>
            <a:r>
              <a:rPr lang="de-DE" dirty="0" smtClean="0"/>
              <a:t>Motivation/Problem Statement</a:t>
            </a:r>
          </a:p>
          <a:p>
            <a:r>
              <a:rPr lang="de-DE" dirty="0" smtClean="0"/>
              <a:t>Our Approach</a:t>
            </a:r>
          </a:p>
          <a:p>
            <a:r>
              <a:rPr lang="de-DE" dirty="0" smtClean="0"/>
              <a:t>Review </a:t>
            </a:r>
            <a:r>
              <a:rPr lang="de-DE" smtClean="0"/>
              <a:t>of  </a:t>
            </a:r>
            <a:r>
              <a:rPr lang="de-DE" smtClean="0"/>
              <a:t>used Technology</a:t>
            </a:r>
            <a:endParaRPr lang="de-DE" dirty="0" smtClean="0"/>
          </a:p>
          <a:p>
            <a:r>
              <a:rPr lang="de-DE" dirty="0" smtClean="0"/>
              <a:t>System Architecture</a:t>
            </a:r>
          </a:p>
          <a:p>
            <a:r>
              <a:rPr lang="de-DE" dirty="0" smtClean="0"/>
              <a:t>Example Usage</a:t>
            </a:r>
          </a:p>
          <a:p>
            <a:r>
              <a:rPr lang="de-DE" dirty="0" smtClean="0"/>
              <a:t>Some Plots</a:t>
            </a:r>
          </a:p>
          <a:p>
            <a:r>
              <a:rPr lang="de-DE" dirty="0" smtClean="0"/>
              <a:t>Conclusion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MDX Query Generation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err="1" smtClean="0"/>
              <a:t>sensorID</a:t>
            </a:r>
            <a:r>
              <a:rPr lang="en-US" sz="2000" dirty="0" smtClean="0"/>
              <a:t> = "1";(*getting the ambient temperature*)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measure = "[measures].[sum]/[measures].[count]";(* This measure is for getting the average*)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err="1" smtClean="0"/>
              <a:t>cubeelements</a:t>
            </a:r>
            <a:r>
              <a:rPr lang="en-US" sz="2000" dirty="0" smtClean="0"/>
              <a:t> =  {{"</a:t>
            </a:r>
            <a:r>
              <a:rPr lang="en-US" sz="2000" dirty="0" err="1" smtClean="0"/>
              <a:t>node","node</a:t>
            </a:r>
            <a:r>
              <a:rPr lang="en-US" sz="2000" dirty="0" smtClean="0"/>
              <a:t>",{"32","31", "29"}},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     {"timeline","[</a:t>
            </a:r>
            <a:r>
              <a:rPr lang="en-US" sz="2000" dirty="0" err="1" smtClean="0"/>
              <a:t>yymmddhh</a:t>
            </a:r>
            <a:r>
              <a:rPr lang="en-US" sz="2000" dirty="0" smtClean="0"/>
              <a:t>]",{"2007-09-27 00","2007-09-27 01","2007-09-27 02","2007-09-27 03","2007-09-27 04","2007-09-27 05","2007-09-27 06","2007-09-27 07","2007-09-27 08","2007-09-27 09","2007-09-27 10","2007-09-27 11","2007-09-27 12","2007-09-27 13","2007-09-27 14","2007-09-27 15","2007-09-27 16","2007-09-27 17","2007-09-27 18","2007-09-27 19","2007-09-27 20","2007-09-27 21","2007-09-27 22","2007-09-27 23"}},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     {"</a:t>
            </a:r>
            <a:r>
              <a:rPr lang="en-US" sz="2000" dirty="0" err="1" smtClean="0"/>
              <a:t>sensor","sensor</a:t>
            </a:r>
            <a:r>
              <a:rPr lang="en-US" sz="2000" dirty="0" smtClean="0"/>
              <a:t>",{</a:t>
            </a:r>
            <a:r>
              <a:rPr lang="en-US" sz="2000" dirty="0" err="1" smtClean="0"/>
              <a:t>sensorID</a:t>
            </a:r>
            <a:r>
              <a:rPr lang="en-US" sz="2000" dirty="0" smtClean="0"/>
              <a:t>}}} ;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err="1" smtClean="0"/>
              <a:t>datasource</a:t>
            </a:r>
            <a:r>
              <a:rPr lang="en-US" sz="2000" dirty="0" smtClean="0"/>
              <a:t> = "[</a:t>
            </a:r>
            <a:r>
              <a:rPr lang="en-US" sz="2000" dirty="0" err="1" smtClean="0"/>
              <a:t>stbernard</a:t>
            </a:r>
            <a:r>
              <a:rPr lang="en-US" sz="2000" dirty="0" smtClean="0"/>
              <a:t>]";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err="1" smtClean="0"/>
              <a:t>mdxquery</a:t>
            </a:r>
            <a:r>
              <a:rPr lang="en-US" sz="2000" dirty="0" smtClean="0"/>
              <a:t> = </a:t>
            </a:r>
            <a:r>
              <a:rPr lang="en-US" sz="2000" dirty="0" err="1" smtClean="0"/>
              <a:t>getQuery</a:t>
            </a:r>
            <a:r>
              <a:rPr lang="en-US" sz="2000" dirty="0" smtClean="0"/>
              <a:t>[</a:t>
            </a:r>
            <a:r>
              <a:rPr lang="en-US" sz="2000" dirty="0" err="1" smtClean="0"/>
              <a:t>datasource</a:t>
            </a:r>
            <a:r>
              <a:rPr lang="en-US" sz="2000" dirty="0" smtClean="0"/>
              <a:t>, measure, </a:t>
            </a:r>
            <a:r>
              <a:rPr lang="en-US" sz="2000" dirty="0" err="1" smtClean="0"/>
              <a:t>cubeelements</a:t>
            </a:r>
            <a:r>
              <a:rPr lang="en-US" sz="2000" dirty="0" smtClean="0"/>
              <a:t>];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Parameters Monitored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Ambient temperature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Surface temperature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Solar radiation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Relative humidity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Soil moisture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Water mark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Rain meter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Wind speed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Wind direction 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428736"/>
            <a:ext cx="2809878" cy="421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500694" y="5715016"/>
            <a:ext cx="25827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0" dirty="0" smtClean="0"/>
              <a:t>http://sensorscope.epfl.ch/</a:t>
            </a:r>
            <a:endParaRPr lang="en-US" sz="16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Calculations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28586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Average Wind Speed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/>
              <a:t>Sqrt</a:t>
            </a:r>
            <a:r>
              <a:rPr lang="en-US" sz="2400" dirty="0" smtClean="0"/>
              <a:t>[Average wind speed in North direction</a:t>
            </a:r>
            <a:r>
              <a:rPr lang="de-DE" sz="2400" dirty="0" smtClean="0"/>
              <a:t>²</a:t>
            </a:r>
            <a:r>
              <a:rPr lang="en-US" sz="2400" dirty="0" smtClean="0"/>
              <a:t>+ Average wind speed in East direction²]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Sensible Heat Flux = -</a:t>
            </a:r>
            <a:r>
              <a:rPr lang="en-US" sz="2800" i="1" dirty="0" err="1" smtClean="0"/>
              <a:t>C</a:t>
            </a:r>
            <a:r>
              <a:rPr lang="en-US" sz="2800" baseline="-25000" dirty="0" err="1" smtClean="0"/>
              <a:t>h</a:t>
            </a:r>
            <a:r>
              <a:rPr lang="en-US" sz="2800" dirty="0" err="1" smtClean="0"/>
              <a:t>ρ</a:t>
            </a:r>
            <a:r>
              <a:rPr lang="en-US" sz="2800" i="1" dirty="0" err="1" smtClean="0"/>
              <a:t>c</a:t>
            </a:r>
            <a:r>
              <a:rPr lang="en-US" sz="2800" i="1" baseline="-25000" dirty="0" err="1" smtClean="0"/>
              <a:t>P</a:t>
            </a:r>
            <a:r>
              <a:rPr lang="en-US" sz="2800" i="1" dirty="0" err="1" smtClean="0"/>
              <a:t>u</a:t>
            </a:r>
            <a:r>
              <a:rPr lang="en-US" sz="2800" dirty="0" smtClean="0"/>
              <a:t>(</a:t>
            </a:r>
            <a:r>
              <a:rPr lang="en-US" sz="2800" dirty="0" err="1" smtClean="0"/>
              <a:t>T</a:t>
            </a:r>
            <a:r>
              <a:rPr lang="en-US" sz="2800" baseline="-25000" dirty="0" err="1" smtClean="0"/>
              <a:t>air</a:t>
            </a:r>
            <a:r>
              <a:rPr lang="en-US" sz="2800" dirty="0" err="1" smtClean="0"/>
              <a:t>-T</a:t>
            </a:r>
            <a:r>
              <a:rPr lang="en-US" sz="2800" baseline="-25000" dirty="0" err="1" smtClean="0"/>
              <a:t>sfc</a:t>
            </a:r>
            <a:r>
              <a:rPr lang="en-US" sz="2800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i="1" dirty="0" smtClean="0"/>
              <a:t>C</a:t>
            </a:r>
            <a:r>
              <a:rPr lang="en-US" sz="2400" baseline="-25000" dirty="0" smtClean="0"/>
              <a:t>h</a:t>
            </a:r>
            <a:r>
              <a:rPr lang="en-US" sz="2400" dirty="0" smtClean="0"/>
              <a:t>: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Heat transfer Coefficient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ρ:air density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i="1" dirty="0" err="1" smtClean="0"/>
              <a:t>c</a:t>
            </a:r>
            <a:r>
              <a:rPr lang="en-US" sz="2400" i="1" baseline="-25000" dirty="0" err="1" smtClean="0"/>
              <a:t>P</a:t>
            </a:r>
            <a:r>
              <a:rPr lang="en-US" sz="2400" i="1" dirty="0" smtClean="0"/>
              <a:t>: Specific heat for dry air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i="1" dirty="0" smtClean="0"/>
              <a:t>u: </a:t>
            </a:r>
            <a:r>
              <a:rPr lang="en-US" sz="2400" dirty="0" smtClean="0"/>
              <a:t>wind speed</a:t>
            </a:r>
            <a:endParaRPr lang="en-US" sz="2400" i="1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Contour plots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 Inverse Distance Interpolation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687670"/>
            <a:ext cx="7643866" cy="533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Contour Plot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Phenomenon Plot</a:t>
            </a: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2304"/>
            <a:ext cx="8929718" cy="5074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Scatter Plot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40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Wind Speed Plot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87630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Sensible Heat Flux Plot</a:t>
            </a:r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8153400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pPr eaLnBrk="1" hangingPunct="1"/>
            <a:r>
              <a:rPr lang="en-US" dirty="0" smtClean="0"/>
              <a:t>Conclusion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357298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Web service interface between Mathematical tools and the data cube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Several visualization functions are provided in a package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Pre-calculation of certain aggregates for faster query execution and less data transfer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Automatic MDX query generation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800" dirty="0" smtClean="0"/>
              <a:t>Easy to install, easy to use</a:t>
            </a:r>
            <a:endParaRPr lang="en-US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12891" t="31012" r="12109" b="8696"/>
          <a:stretch>
            <a:fillRect/>
          </a:stretch>
        </p:blipFill>
        <p:spPr bwMode="auto">
          <a:xfrm>
            <a:off x="0" y="1506828"/>
            <a:ext cx="9144000" cy="535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3214686"/>
            <a:ext cx="8153400" cy="990600"/>
          </a:xfrm>
          <a:effectLst>
            <a:outerShdw dist="50800" dir="5400000" algn="ctr" rotWithShape="0">
              <a:schemeClr val="tx1"/>
            </a:outerShdw>
          </a:effectLst>
        </p:spPr>
        <p:txBody>
          <a:bodyPr>
            <a:noAutofit/>
            <a:scene3d>
              <a:camera prst="perspectiveRelaxed" fov="4500000">
                <a:rot lat="19800000" lon="0" rev="0"/>
              </a:camera>
              <a:lightRig rig="brightRoom" dir="t"/>
            </a:scene3d>
            <a:sp3d prstMaterial="powder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eaLnBrk="1" hangingPunct="1">
              <a:defRPr/>
            </a:pPr>
            <a:r>
              <a:rPr lang="en-GB" sz="7200" dirty="0" smtClean="0">
                <a:solidFill>
                  <a:schemeClr val="bg1"/>
                </a:solidFill>
                <a:effectLst>
                  <a:outerShdw dist="520700" dir="5400000" algn="ctr" rotWithShape="0">
                    <a:schemeClr val="tx1">
                      <a:lumMod val="95000"/>
                      <a:lumOff val="5000"/>
                      <a:alpha val="71000"/>
                    </a:schemeClr>
                  </a:outerShdw>
                </a:effectLst>
              </a:rPr>
              <a:t>Swiss </a:t>
            </a:r>
            <a:r>
              <a:rPr lang="en-GB" sz="7200" dirty="0" smtClean="0">
                <a:solidFill>
                  <a:srgbClr val="FE0000"/>
                </a:solidFill>
                <a:effectLst>
                  <a:outerShdw dist="520700" dir="5400000" algn="ctr" rotWithShape="0">
                    <a:schemeClr val="tx1">
                      <a:lumMod val="95000"/>
                      <a:lumOff val="5000"/>
                      <a:alpha val="71000"/>
                    </a:schemeClr>
                  </a:outerShdw>
                </a:effectLst>
              </a:rPr>
              <a:t>Experiment</a:t>
            </a:r>
            <a:endParaRPr lang="en-GB" sz="7200" dirty="0">
              <a:solidFill>
                <a:srgbClr val="FE0000"/>
              </a:solidFill>
              <a:effectLst>
                <a:outerShdw dist="520700" dir="5400000" algn="ctr" rotWithShape="0">
                  <a:schemeClr val="tx1">
                    <a:lumMod val="95000"/>
                    <a:lumOff val="5000"/>
                    <a:alpha val="71000"/>
                  </a:schemeClr>
                </a:outerShdw>
              </a:effectLst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33442" y="3795722"/>
            <a:ext cx="8153400" cy="990600"/>
          </a:xfrm>
          <a:prstGeom prst="rect">
            <a:avLst/>
          </a:prstGeom>
          <a:scene3d>
            <a:camera prst="perspectiveRelaxed" fov="3600000">
              <a:rot lat="19200000" lon="0" rev="0"/>
            </a:camera>
            <a:lightRig rig="harsh" dir="t">
              <a:rot lat="0" lon="0" rev="3000000"/>
            </a:lightRig>
          </a:scene3d>
          <a:sp3d>
            <a:contourClr>
              <a:schemeClr val="bg1"/>
            </a:contourClr>
          </a:sp3d>
        </p:spPr>
        <p:txBody>
          <a:bodyPr anchor="ctr">
            <a:sp3d contourW="12700" prstMaterial="matte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1500" b="0" dirty="0">
                <a:solidFill>
                  <a:schemeClr val="bg1"/>
                </a:solidFill>
                <a:effectLst>
                  <a:outerShdw dist="571500" dir="5400000" algn="ctr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                                                           </a:t>
            </a:r>
            <a:r>
              <a:rPr lang="en-GB" sz="1500" b="0" dirty="0">
                <a:solidFill>
                  <a:schemeClr val="bg1"/>
                </a:solidFill>
                <a:effectLst>
                  <a:outerShdw dist="1574800" dir="5400000" algn="ctr" rotWithShape="0">
                    <a:srgbClr val="000000">
                      <a:alpha val="80000"/>
                    </a:srgbClr>
                  </a:outerShdw>
                </a:effectLst>
                <a:latin typeface="+mj-lt"/>
                <a:ea typeface="+mj-ea"/>
                <a:cs typeface="+mj-cs"/>
              </a:rPr>
              <a:t>Interdisciplinary Environmental Research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12775" y="366713"/>
            <a:ext cx="8153400" cy="990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8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111318"/>
            <a:ext cx="9144000" cy="960228"/>
          </a:xfrm>
          <a:prstGeom prst="rect">
            <a:avLst/>
          </a:prstGeom>
          <a:gradFill rotWithShape="1">
            <a:gsLst>
              <a:gs pos="0">
                <a:srgbClr val="346498"/>
              </a:gs>
              <a:gs pos="100000">
                <a:srgbClr val="010C4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GB" dirty="0"/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xfrm>
            <a:off x="428596" y="209528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 smtClean="0">
                <a:solidFill>
                  <a:schemeClr val="bg1"/>
                </a:solidFill>
              </a:rPr>
              <a:t>Swiss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FE0000"/>
                </a:solidFill>
              </a:rPr>
              <a:t>Experiment</a:t>
            </a:r>
          </a:p>
        </p:txBody>
      </p:sp>
      <p:sp>
        <p:nvSpPr>
          <p:cNvPr id="8" name="Text Box 36"/>
          <p:cNvSpPr txBox="1">
            <a:spLocks noChangeArrowheads="1"/>
          </p:cNvSpPr>
          <p:nvPr/>
        </p:nvSpPr>
        <p:spPr bwMode="auto">
          <a:xfrm>
            <a:off x="4600575" y="785794"/>
            <a:ext cx="3000396" cy="223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>
              <a:spcBef>
                <a:spcPct val="50000"/>
              </a:spcBef>
            </a:pPr>
            <a:r>
              <a:rPr lang="de-CH" sz="825" smtClean="0">
                <a:solidFill>
                  <a:schemeClr val="bg1"/>
                </a:solidFill>
              </a:rPr>
              <a:t>Interdisciplinary Environmental Research</a:t>
            </a:r>
            <a:endParaRPr lang="de-CH" sz="825">
              <a:solidFill>
                <a:schemeClr val="bg1"/>
              </a:solidFill>
            </a:endParaRPr>
          </a:p>
        </p:txBody>
      </p:sp>
      <p:sp>
        <p:nvSpPr>
          <p:cNvPr id="11" name="Text Box 36"/>
          <p:cNvSpPr txBox="1">
            <a:spLocks noChangeArrowheads="1"/>
          </p:cNvSpPr>
          <p:nvPr/>
        </p:nvSpPr>
        <p:spPr bwMode="auto">
          <a:xfrm>
            <a:off x="214282" y="1428736"/>
            <a:ext cx="4929222" cy="42473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>
              <a:spcBef>
                <a:spcPct val="50000"/>
              </a:spcBef>
            </a:pPr>
            <a:r>
              <a:rPr lang="de-CH" sz="2000" b="0" dirty="0" smtClean="0"/>
              <a:t>Swiss Experiment:</a:t>
            </a:r>
          </a:p>
          <a:p>
            <a:pPr marL="177800" indent="-177800">
              <a:spcBef>
                <a:spcPct val="50000"/>
              </a:spcBef>
              <a:buFontTx/>
              <a:buChar char="•"/>
            </a:pPr>
            <a:r>
              <a:rPr lang="de-CH" sz="2000" b="0" dirty="0" smtClean="0"/>
              <a:t>Provision of a generic infrastructure of:</a:t>
            </a:r>
          </a:p>
          <a:p>
            <a:pPr marL="635000" lvl="1" indent="-177800">
              <a:spcBef>
                <a:spcPct val="50000"/>
              </a:spcBef>
              <a:buFontTx/>
              <a:buChar char="•"/>
            </a:pPr>
            <a:r>
              <a:rPr lang="de-CH" sz="2000" b="0" dirty="0" smtClean="0"/>
              <a:t>web based technologies</a:t>
            </a:r>
          </a:p>
          <a:p>
            <a:pPr marL="635000" lvl="1" indent="-177800">
              <a:spcBef>
                <a:spcPct val="50000"/>
              </a:spcBef>
              <a:buFontTx/>
              <a:buChar char="•"/>
            </a:pPr>
            <a:r>
              <a:rPr lang="de-CH" sz="2000" b="0" dirty="0" smtClean="0"/>
              <a:t>wireless communications</a:t>
            </a:r>
          </a:p>
          <a:p>
            <a:pPr marL="635000" lvl="1" indent="-177800">
              <a:spcBef>
                <a:spcPct val="50000"/>
              </a:spcBef>
              <a:buFontTx/>
              <a:buChar char="•"/>
            </a:pPr>
            <a:r>
              <a:rPr lang="de-CH" sz="2000" b="0" dirty="0" smtClean="0"/>
              <a:t>low cost high density sensors </a:t>
            </a:r>
          </a:p>
          <a:p>
            <a:pPr marL="171450" lvl="1" indent="-7938">
              <a:spcBef>
                <a:spcPct val="50000"/>
              </a:spcBef>
              <a:buFont typeface="Arial" pitchFamily="34" charset="0"/>
              <a:buChar char="•"/>
            </a:pPr>
            <a:r>
              <a:rPr lang="de-CH" sz="2000" b="0" dirty="0" smtClean="0"/>
              <a:t>  to serve the environmental science community</a:t>
            </a:r>
          </a:p>
          <a:p>
            <a:pPr marL="171450" lvl="1" indent="-7938">
              <a:spcBef>
                <a:spcPct val="50000"/>
              </a:spcBef>
              <a:buFont typeface="Arial" pitchFamily="34" charset="0"/>
              <a:buChar char="•"/>
            </a:pPr>
            <a:r>
              <a:rPr lang="de-CH" sz="2000" b="0" dirty="0" smtClean="0"/>
              <a:t> encourage collaboration </a:t>
            </a:r>
          </a:p>
          <a:p>
            <a:pPr marL="171450" lvl="1" indent="-7938">
              <a:spcBef>
                <a:spcPct val="50000"/>
              </a:spcBef>
              <a:buFont typeface="Arial" pitchFamily="34" charset="0"/>
              <a:buChar char="•"/>
            </a:pPr>
            <a:r>
              <a:rPr lang="de-CH" sz="2000" b="0" dirty="0" smtClean="0"/>
              <a:t>  provide a portal for public information on environmental research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/>
          <a:srcRect l="23284" t="28119" r="11343" b="4537"/>
          <a:stretch>
            <a:fillRect/>
          </a:stretch>
        </p:blipFill>
        <p:spPr bwMode="auto">
          <a:xfrm>
            <a:off x="4786314" y="2214554"/>
            <a:ext cx="4169891" cy="268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715008" y="5429264"/>
            <a:ext cx="3048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800" dirty="0" smtClean="0">
                <a:solidFill>
                  <a:srgbClr val="FE0000"/>
                </a:solidFill>
              </a:rPr>
              <a:t>www.swiss-experiment.ch</a:t>
            </a:r>
          </a:p>
          <a:p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xfrm>
            <a:off x="428596" y="285728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 smtClean="0"/>
              <a:t>SwissEx Infrastructure</a:t>
            </a:r>
          </a:p>
        </p:txBody>
      </p:sp>
      <p:pic>
        <p:nvPicPr>
          <p:cNvPr id="26626" name="Picture 2" descr="http://www.slf.ch/lawineninfo/zusatzinfos/interpretationshilfe/karte_imi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4868" y="1714488"/>
            <a:ext cx="3950536" cy="2714644"/>
          </a:xfrm>
          <a:prstGeom prst="rect">
            <a:avLst/>
          </a:prstGeom>
          <a:noFill/>
        </p:spPr>
      </p:pic>
      <p:pic>
        <p:nvPicPr>
          <p:cNvPr id="26627" name="Picture 3" descr="C:\Documents and Settings\dawes\Desktop\Desktop\Map-final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464" y="1643050"/>
            <a:ext cx="3728434" cy="2786082"/>
          </a:xfrm>
          <a:prstGeom prst="rect">
            <a:avLst/>
          </a:prstGeom>
          <a:noFill/>
        </p:spPr>
      </p:pic>
      <p:sp>
        <p:nvSpPr>
          <p:cNvPr id="72" name="Text Box 36"/>
          <p:cNvSpPr txBox="1">
            <a:spLocks noChangeArrowheads="1"/>
          </p:cNvSpPr>
          <p:nvPr/>
        </p:nvSpPr>
        <p:spPr bwMode="auto">
          <a:xfrm>
            <a:off x="214282" y="1171502"/>
            <a:ext cx="892971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>
              <a:spcBef>
                <a:spcPct val="50000"/>
              </a:spcBef>
              <a:buFontTx/>
              <a:buChar char="•"/>
            </a:pPr>
            <a:r>
              <a:rPr lang="de-CH" sz="2000" b="0" dirty="0" smtClean="0"/>
              <a:t>SwissEx infrastucture is built to serve many environmental research projects</a:t>
            </a:r>
            <a:endParaRPr lang="de-CH" sz="2000" b="0" dirty="0"/>
          </a:p>
        </p:txBody>
      </p:sp>
      <p:sp>
        <p:nvSpPr>
          <p:cNvPr id="73" name="Text Box 36"/>
          <p:cNvSpPr txBox="1">
            <a:spLocks noChangeArrowheads="1"/>
          </p:cNvSpPr>
          <p:nvPr/>
        </p:nvSpPr>
        <p:spPr bwMode="auto">
          <a:xfrm>
            <a:off x="428596" y="4643446"/>
            <a:ext cx="8286808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>
              <a:spcBef>
                <a:spcPct val="50000"/>
              </a:spcBef>
              <a:buFontTx/>
              <a:buChar char="•"/>
            </a:pPr>
            <a:r>
              <a:rPr lang="de-CH" sz="2000" b="0" dirty="0" smtClean="0"/>
              <a:t>Where experimental areas overlap, projects can work more efficiently by sharing data</a:t>
            </a:r>
          </a:p>
          <a:p>
            <a:pPr marL="177800" indent="-177800">
              <a:spcBef>
                <a:spcPct val="50000"/>
              </a:spcBef>
              <a:buFontTx/>
              <a:buChar char="•"/>
            </a:pPr>
            <a:r>
              <a:rPr lang="de-CH" sz="2000" b="0" dirty="0" smtClean="0"/>
              <a:t>Projects can benefit from external data sources</a:t>
            </a:r>
            <a:endParaRPr lang="de-CH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28600"/>
            <a:ext cx="8253442" cy="84294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Example Deployment</a:t>
            </a:r>
          </a:p>
        </p:txBody>
      </p:sp>
      <p:pic>
        <p:nvPicPr>
          <p:cNvPr id="1028" name="Picture 4" descr="C:\Documents and Settings\smichel\My Documents\work\project_smichel\talks\2008escience\genepi_s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857232"/>
            <a:ext cx="8072494" cy="49837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44" y="5857892"/>
            <a:ext cx="33281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/>
              <a:t>Le Genepi Glacier, close to Martigny, Switzerland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-71470" y="1658139"/>
            <a:ext cx="38174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endParaRPr lang="en-US" sz="2000" dirty="0">
              <a:latin typeface="+mn-lt"/>
              <a:cs typeface="Arial" charset="0"/>
            </a:endParaRPr>
          </a:p>
        </p:txBody>
      </p:sp>
      <p:sp>
        <p:nvSpPr>
          <p:cNvPr id="4" name="Text Placeholder 8"/>
          <p:cNvSpPr txBox="1">
            <a:spLocks/>
          </p:cNvSpPr>
          <p:nvPr/>
        </p:nvSpPr>
        <p:spPr>
          <a:xfrm>
            <a:off x="537972" y="1633031"/>
            <a:ext cx="3951990" cy="38779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Lack of communication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5429256" y="1638384"/>
            <a:ext cx="3183914" cy="77559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Information Sharing in online communities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14465" y="642918"/>
            <a:ext cx="3885487" cy="744775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Previous State</a:t>
            </a:r>
            <a:endParaRPr lang="en-US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5286380" y="642918"/>
            <a:ext cx="3571900" cy="744775"/>
          </a:xfrm>
          <a:prstGeom prst="roundRect">
            <a:avLst>
              <a:gd name="adj" fmla="val 9033"/>
            </a:avLst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marR="0" lvl="0" algn="ctr" defTabSz="914099">
              <a:lnSpc>
                <a:spcPct val="100000"/>
              </a:lnSpc>
              <a:buClr>
                <a:schemeClr val="accent2"/>
              </a:buClr>
              <a:buSzPct val="60000"/>
              <a:tabLst/>
              <a:defRPr/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(Near) Future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-70144" y="2557929"/>
            <a:ext cx="38174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endParaRPr lang="en-US" sz="2000" dirty="0">
              <a:latin typeface="+mn-lt"/>
              <a:cs typeface="Arial" charset="0"/>
            </a:endParaRPr>
          </a:p>
        </p:txBody>
      </p:sp>
      <p:sp>
        <p:nvSpPr>
          <p:cNvPr id="9" name="Text Placeholder 8"/>
          <p:cNvSpPr txBox="1">
            <a:spLocks/>
          </p:cNvSpPr>
          <p:nvPr/>
        </p:nvSpPr>
        <p:spPr bwMode="auto">
          <a:xfrm>
            <a:off x="539298" y="2532821"/>
            <a:ext cx="395199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39976" marR="0" lvl="0" indent="-339976" algn="l" defTabSz="91281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Randomly distributed data files</a:t>
            </a:r>
          </a:p>
        </p:txBody>
      </p:sp>
      <p:sp>
        <p:nvSpPr>
          <p:cNvPr id="10" name="Text Placeholder 12"/>
          <p:cNvSpPr txBox="1">
            <a:spLocks/>
          </p:cNvSpPr>
          <p:nvPr/>
        </p:nvSpPr>
        <p:spPr bwMode="auto">
          <a:xfrm>
            <a:off x="5430582" y="2538174"/>
            <a:ext cx="318391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47914" marR="0" lvl="0" indent="-347914" algn="l" defTabSz="91281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Data repository</a:t>
            </a:r>
            <a:r>
              <a:rPr kumimoji="0" lang="de-DE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with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single access point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-60869" y="3449768"/>
            <a:ext cx="38174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endParaRPr lang="en-US" sz="2000" dirty="0">
              <a:latin typeface="+mn-lt"/>
              <a:cs typeface="Arial" charset="0"/>
            </a:endParaRPr>
          </a:p>
        </p:txBody>
      </p:sp>
      <p:sp>
        <p:nvSpPr>
          <p:cNvPr id="12" name="Text Placeholder 8"/>
          <p:cNvSpPr txBox="1">
            <a:spLocks/>
          </p:cNvSpPr>
          <p:nvPr/>
        </p:nvSpPr>
        <p:spPr bwMode="auto">
          <a:xfrm>
            <a:off x="548573" y="3424660"/>
            <a:ext cx="395199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39976" marR="0" lvl="0" indent="-339976" algn="l" defTabSz="91281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Data loss</a:t>
            </a:r>
          </a:p>
        </p:txBody>
      </p:sp>
      <p:sp>
        <p:nvSpPr>
          <p:cNvPr id="13" name="Text Placeholder 12"/>
          <p:cNvSpPr txBox="1">
            <a:spLocks/>
          </p:cNvSpPr>
          <p:nvPr/>
        </p:nvSpPr>
        <p:spPr bwMode="auto">
          <a:xfrm>
            <a:off x="5439857" y="3430013"/>
            <a:ext cx="31839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47914" marR="0" lvl="0" indent="-347914" algn="l" defTabSz="91281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No data loss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-51587" y="4023571"/>
            <a:ext cx="38174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endParaRPr lang="en-US" sz="2000" dirty="0">
              <a:latin typeface="+mn-lt"/>
              <a:cs typeface="Arial" charset="0"/>
            </a:endParaRPr>
          </a:p>
        </p:txBody>
      </p:sp>
      <p:sp>
        <p:nvSpPr>
          <p:cNvPr id="15" name="Text Placeholder 8"/>
          <p:cNvSpPr txBox="1">
            <a:spLocks/>
          </p:cNvSpPr>
          <p:nvPr/>
        </p:nvSpPr>
        <p:spPr bwMode="auto">
          <a:xfrm>
            <a:off x="557855" y="3998463"/>
            <a:ext cx="395199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39976" marR="0" lvl="0" indent="-339976" algn="l" defTabSz="91281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Loss of knowledge on data collection</a:t>
            </a:r>
          </a:p>
        </p:txBody>
      </p:sp>
      <p:sp>
        <p:nvSpPr>
          <p:cNvPr id="16" name="Text Placeholder 12"/>
          <p:cNvSpPr txBox="1">
            <a:spLocks/>
          </p:cNvSpPr>
          <p:nvPr/>
        </p:nvSpPr>
        <p:spPr bwMode="auto">
          <a:xfrm>
            <a:off x="5449139" y="4003816"/>
            <a:ext cx="31839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47914" marR="0" lvl="0" indent="-347914" algn="l" defTabSz="91281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Provenance tracking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-58214" y="4867704"/>
            <a:ext cx="38174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endParaRPr lang="en-US" sz="2000" dirty="0">
              <a:latin typeface="+mn-lt"/>
              <a:cs typeface="Arial" charset="0"/>
            </a:endParaRPr>
          </a:p>
        </p:txBody>
      </p:sp>
      <p:sp>
        <p:nvSpPr>
          <p:cNvPr id="18" name="Text Placeholder 8"/>
          <p:cNvSpPr txBox="1">
            <a:spLocks/>
          </p:cNvSpPr>
          <p:nvPr/>
        </p:nvSpPr>
        <p:spPr bwMode="auto">
          <a:xfrm>
            <a:off x="551228" y="4842596"/>
            <a:ext cx="395199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39976" marR="0" lvl="0" indent="-339976" algn="l" defTabSz="91281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Waste of</a:t>
            </a:r>
            <a:r>
              <a:rPr kumimoji="0" lang="de-DE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resources replicating data collection</a:t>
            </a: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ext Placeholder 12"/>
          <p:cNvSpPr txBox="1">
            <a:spLocks/>
          </p:cNvSpPr>
          <p:nvPr/>
        </p:nvSpPr>
        <p:spPr bwMode="auto">
          <a:xfrm>
            <a:off x="5442512" y="4847949"/>
            <a:ext cx="31839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47914" marR="0" lvl="0" indent="-347914" algn="l" defTabSz="91281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Data reuse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-48932" y="5672086"/>
            <a:ext cx="38174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endParaRPr lang="en-US" sz="2000" dirty="0">
              <a:latin typeface="+mn-lt"/>
              <a:cs typeface="Arial" charset="0"/>
            </a:endParaRPr>
          </a:p>
        </p:txBody>
      </p:sp>
      <p:sp>
        <p:nvSpPr>
          <p:cNvPr id="21" name="Text Placeholder 8"/>
          <p:cNvSpPr txBox="1">
            <a:spLocks/>
          </p:cNvSpPr>
          <p:nvPr/>
        </p:nvSpPr>
        <p:spPr bwMode="auto">
          <a:xfrm>
            <a:off x="560510" y="5646978"/>
            <a:ext cx="395199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39976" marR="0" lvl="0" indent="-339976" algn="l" defTabSz="91281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Small</a:t>
            </a:r>
            <a:r>
              <a:rPr kumimoji="0" lang="de-DE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user community</a:t>
            </a: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Text Placeholder 12"/>
          <p:cNvSpPr txBox="1">
            <a:spLocks/>
          </p:cNvSpPr>
          <p:nvPr/>
        </p:nvSpPr>
        <p:spPr bwMode="auto">
          <a:xfrm>
            <a:off x="5451794" y="5652331"/>
            <a:ext cx="31839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47914" marR="0" lvl="0" indent="-347914" algn="l" defTabSz="91281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Open access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/>
          <a:srcRect r="1848" b="6557"/>
          <a:stretch>
            <a:fillRect/>
          </a:stretch>
        </p:blipFill>
        <p:spPr bwMode="auto">
          <a:xfrm>
            <a:off x="250825" y="1751011"/>
            <a:ext cx="5473700" cy="3622675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/>
          <a:srcRect l="12076" t="13437" r="43282"/>
          <a:stretch>
            <a:fillRect/>
          </a:stretch>
        </p:blipFill>
        <p:spPr bwMode="auto">
          <a:xfrm>
            <a:off x="5857884" y="1106504"/>
            <a:ext cx="3203575" cy="4679950"/>
          </a:xfrm>
          <a:prstGeom prst="rect">
            <a:avLst/>
          </a:prstGeom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152400" dir="822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5" name="Line 10"/>
          <p:cNvSpPr>
            <a:spLocks noChangeShapeType="1"/>
          </p:cNvSpPr>
          <p:nvPr/>
        </p:nvSpPr>
        <p:spPr bwMode="auto">
          <a:xfrm flipH="1">
            <a:off x="3492500" y="2584432"/>
            <a:ext cx="2879725" cy="79216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 bwMode="auto">
          <a:xfrm>
            <a:off x="428596" y="285728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 smtClean="0"/>
              <a:t>Visualization/Sharing/Metadata Capturing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20" y="5715016"/>
            <a:ext cx="37385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 smtClean="0"/>
              <a:t>Talk this Thursday afternoon @ eScience conference</a:t>
            </a:r>
            <a:endParaRPr lang="en-US" sz="11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Observations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71472" y="1357298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Large amounts of data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de-DE" sz="2800" b="0" kern="0" dirty="0" smtClean="0">
                <a:latin typeface="+mn-lt"/>
              </a:rPr>
              <a:t>Environmental scientists (avalanche research, hydrology, ....)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Scientists</a:t>
            </a:r>
            <a:r>
              <a:rPr kumimoji="0" lang="de-DE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analyze data (statistics,....)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de-DE" sz="2800" b="0" kern="0" baseline="0" dirty="0" smtClean="0">
                <a:latin typeface="+mn-lt"/>
              </a:rPr>
              <a:t>No</a:t>
            </a:r>
            <a:r>
              <a:rPr lang="de-DE" sz="2800" b="0" kern="0" dirty="0" smtClean="0">
                <a:latin typeface="+mn-lt"/>
              </a:rPr>
              <a:t> time to learn new CS tools (science is what matters at the first place)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Scientists store data in relational DBs (SQL</a:t>
            </a:r>
            <a:r>
              <a:rPr kumimoji="0" lang="de-DE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queries</a:t>
            </a:r>
            <a:r>
              <a:rPr kumimoji="0" lang="de-DE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), or files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DE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 smtClean="0"/>
              <a:t>Using SQL ?</a:t>
            </a:r>
            <a:endParaRPr lang="en-US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14366" y="1643050"/>
            <a:ext cx="8229600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6592"/>
                </a:solidFill>
              </a:rPr>
              <a:t>SELECT</a:t>
            </a:r>
            <a:r>
              <a:rPr lang="en-US" sz="2400" dirty="0" smtClean="0"/>
              <a:t> avg (val),avg (nod),mi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	</a:t>
            </a:r>
            <a:r>
              <a:rPr lang="en-US" sz="2400" b="1" dirty="0" smtClean="0">
                <a:solidFill>
                  <a:srgbClr val="006592"/>
                </a:solidFill>
              </a:rPr>
              <a:t>FROM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	 (</a:t>
            </a:r>
            <a:r>
              <a:rPr lang="en-US" sz="2400" b="1" dirty="0" smtClean="0">
                <a:solidFill>
                  <a:srgbClr val="006592"/>
                </a:solidFill>
              </a:rPr>
              <a:t>SELECT</a:t>
            </a:r>
            <a:r>
              <a:rPr lang="en-US" sz="2400" dirty="0" smtClean="0"/>
              <a:t> d_value, n_id, dateadd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	(minute,floor ( Datediff (minute,'20000101',d_time)/60)*60,' 20000101')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	</a:t>
            </a:r>
            <a:r>
              <a:rPr lang="en-US" sz="2400" b="1" dirty="0" smtClean="0">
                <a:solidFill>
                  <a:srgbClr val="006592"/>
                </a:solidFill>
              </a:rPr>
              <a:t>FROM</a:t>
            </a:r>
            <a:r>
              <a:rPr lang="en-US" sz="2400" dirty="0" smtClean="0"/>
              <a:t> mathTable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	</a:t>
            </a:r>
            <a:r>
              <a:rPr lang="en-US" sz="2400" b="1" dirty="0" smtClean="0">
                <a:solidFill>
                  <a:srgbClr val="006592"/>
                </a:solidFill>
              </a:rPr>
              <a:t>WHERE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n_id=2</a:t>
            </a:r>
            <a:r>
              <a:rPr lang="en-US" sz="2400" dirty="0" smtClean="0"/>
              <a:t> AND  </a:t>
            </a:r>
            <a:r>
              <a:rPr lang="en-US" sz="2400" dirty="0" smtClean="0">
                <a:solidFill>
                  <a:srgbClr val="FF0000"/>
                </a:solidFill>
              </a:rPr>
              <a:t>s_id = 1 </a:t>
            </a:r>
            <a:r>
              <a:rPr lang="en-US" sz="2400" dirty="0" smtClean="0"/>
              <a:t>) as w(val,nod,mi)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	</a:t>
            </a:r>
            <a:r>
              <a:rPr lang="en-US" sz="2400" b="1" dirty="0" smtClean="0">
                <a:solidFill>
                  <a:srgbClr val="006592"/>
                </a:solidFill>
              </a:rPr>
              <a:t>WHERE</a:t>
            </a:r>
            <a:r>
              <a:rPr lang="en-US" sz="2400" dirty="0" smtClean="0"/>
              <a:t> (mi &lt; SQLDateTime{2007,9,27,11,0,0} AND mi&gt;=SQLDateTime{2007,9,27,10,0,0})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    </a:t>
            </a:r>
            <a:r>
              <a:rPr lang="en-US" sz="2400" b="1" dirty="0" smtClean="0">
                <a:solidFill>
                  <a:srgbClr val="006592"/>
                </a:solidFill>
              </a:rPr>
              <a:t>GROUP BY </a:t>
            </a:r>
            <a:r>
              <a:rPr lang="en-US" sz="2400" dirty="0" smtClean="0"/>
              <a:t>mi order by mi asc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572264" y="1928802"/>
            <a:ext cx="2286016" cy="60016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7800" indent="-177800">
              <a:spcBef>
                <a:spcPct val="50000"/>
              </a:spcBef>
            </a:pPr>
            <a:r>
              <a:rPr lang="en-US" sz="1100" dirty="0" smtClean="0"/>
              <a:t>SQL query for calculating smoothened (over 60 mins) AmbientTemperature value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3399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77800" marR="0" indent="-1778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de-CH" sz="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77800" marR="0" indent="-1778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de-CH" sz="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3237</TotalTime>
  <Words>891</Words>
  <Application>Microsoft PowerPoint</Application>
  <PresentationFormat>On-screen Show (4:3)</PresentationFormat>
  <Paragraphs>168</Paragraphs>
  <Slides>29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Default Design</vt:lpstr>
      <vt:lpstr>Slide 1</vt:lpstr>
      <vt:lpstr>Outline</vt:lpstr>
      <vt:lpstr>Swiss Experiment</vt:lpstr>
      <vt:lpstr>SwissEx Infrastructure</vt:lpstr>
      <vt:lpstr>Example Deployment</vt:lpstr>
      <vt:lpstr>Slide 6</vt:lpstr>
      <vt:lpstr>Visualization/Sharing/Metadata Capturing</vt:lpstr>
      <vt:lpstr>Observations</vt:lpstr>
      <vt:lpstr>Using SQL ?</vt:lpstr>
      <vt:lpstr>Problem Statement / Wish list</vt:lpstr>
      <vt:lpstr>Approach</vt:lpstr>
      <vt:lpstr>Data Cubes</vt:lpstr>
      <vt:lpstr>Technologies Used</vt:lpstr>
      <vt:lpstr>Web Services</vt:lpstr>
      <vt:lpstr>Web Services and their Applications </vt:lpstr>
      <vt:lpstr>System Architecture</vt:lpstr>
      <vt:lpstr>Database Schema</vt:lpstr>
      <vt:lpstr>Data Cube Design</vt:lpstr>
      <vt:lpstr>Steps for Plotting and Analysis</vt:lpstr>
      <vt:lpstr>MDX Query Generation</vt:lpstr>
      <vt:lpstr>Parameters Monitored</vt:lpstr>
      <vt:lpstr>Calculations</vt:lpstr>
      <vt:lpstr>Contour Plot</vt:lpstr>
      <vt:lpstr>Phenomenon Plot</vt:lpstr>
      <vt:lpstr>Scatter Plot</vt:lpstr>
      <vt:lpstr>Wind Speed Plot</vt:lpstr>
      <vt:lpstr>Sensible Heat Flux Plot</vt:lpstr>
      <vt:lpstr>Conclusion</vt:lpstr>
      <vt:lpstr>Swiss Experiment</vt:lpstr>
    </vt:vector>
  </TitlesOfParts>
  <Company>WSL Birmensdorf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Laptop</dc:creator>
  <cp:lastModifiedBy>Michel Sebastian</cp:lastModifiedBy>
  <cp:revision>307</cp:revision>
  <dcterms:created xsi:type="dcterms:W3CDTF">2008-04-15T17:29:13Z</dcterms:created>
  <dcterms:modified xsi:type="dcterms:W3CDTF">2008-12-09T14:35:17Z</dcterms:modified>
</cp:coreProperties>
</file>