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3" r:id="rId3"/>
    <p:sldId id="257" r:id="rId4"/>
    <p:sldId id="269" r:id="rId5"/>
    <p:sldId id="275" r:id="rId6"/>
    <p:sldId id="282" r:id="rId7"/>
    <p:sldId id="281" r:id="rId8"/>
    <p:sldId id="277" r:id="rId9"/>
    <p:sldId id="278" r:id="rId10"/>
    <p:sldId id="280" r:id="rId11"/>
    <p:sldId id="279" r:id="rId12"/>
    <p:sldId id="270" r:id="rId13"/>
    <p:sldId id="274" r:id="rId14"/>
    <p:sldId id="276" r:id="rId15"/>
    <p:sldId id="267"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47737" autoAdjust="0"/>
  </p:normalViewPr>
  <p:slideViewPr>
    <p:cSldViewPr>
      <p:cViewPr>
        <p:scale>
          <a:sx n="33" d="100"/>
          <a:sy n="33" d="100"/>
        </p:scale>
        <p:origin x="-2466"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6A33E-8487-4D8E-BF89-82AD0C9F1C96}" type="doc">
      <dgm:prSet loTypeId="urn:microsoft.com/office/officeart/2005/8/layout/gear1" loCatId="cycle" qsTypeId="urn:microsoft.com/office/officeart/2005/8/quickstyle/simple2" qsCatId="simple" csTypeId="urn:microsoft.com/office/officeart/2005/8/colors/colorful5" csCatId="colorful" phldr="1"/>
      <dgm:spPr/>
    </dgm:pt>
    <dgm:pt modelId="{4C57F4C4-108F-4B12-9CFE-78CD6AEF9731}">
      <dgm:prSet phldrT="[besedilo]" custT="1"/>
      <dgm:spPr>
        <a:solidFill>
          <a:schemeClr val="accent3"/>
        </a:solidFill>
      </dgm:spPr>
      <dgm:t>
        <a:bodyPr/>
        <a:lstStyle/>
        <a:p>
          <a:r>
            <a:rPr lang="sl-SI" sz="2000" dirty="0" smtClean="0"/>
            <a:t>Team</a:t>
          </a:r>
          <a:endParaRPr lang="sl-SI" sz="2800" dirty="0"/>
        </a:p>
      </dgm:t>
    </dgm:pt>
    <dgm:pt modelId="{1E784B42-1679-4B32-AD5C-530903089A52}" type="parTrans" cxnId="{FB6A4154-4FAB-4202-97DA-6151518ED1C7}">
      <dgm:prSet/>
      <dgm:spPr/>
      <dgm:t>
        <a:bodyPr/>
        <a:lstStyle/>
        <a:p>
          <a:endParaRPr lang="sl-SI"/>
        </a:p>
      </dgm:t>
    </dgm:pt>
    <dgm:pt modelId="{2A5D92F8-AE62-4A71-98B1-F0F6CAEAAD27}" type="sibTrans" cxnId="{FB6A4154-4FAB-4202-97DA-6151518ED1C7}">
      <dgm:prSet/>
      <dgm:spPr>
        <a:solidFill>
          <a:schemeClr val="accent3"/>
        </a:solidFill>
      </dgm:spPr>
      <dgm:t>
        <a:bodyPr/>
        <a:lstStyle/>
        <a:p>
          <a:endParaRPr lang="sl-SI"/>
        </a:p>
      </dgm:t>
    </dgm:pt>
    <dgm:pt modelId="{814D72E0-3E93-45E6-A3E5-C7C3B6347D86}">
      <dgm:prSet phldrT="[besedilo]" custT="1"/>
      <dgm:spPr>
        <a:solidFill>
          <a:schemeClr val="accent4"/>
        </a:solidFill>
      </dgm:spPr>
      <dgm:t>
        <a:bodyPr/>
        <a:lstStyle/>
        <a:p>
          <a:r>
            <a:rPr lang="sl-SI" sz="1800" dirty="0" err="1" smtClean="0"/>
            <a:t>Tech</a:t>
          </a:r>
          <a:endParaRPr lang="sl-SI" sz="1600" dirty="0"/>
        </a:p>
      </dgm:t>
    </dgm:pt>
    <dgm:pt modelId="{4003BC7C-F9DF-4DE9-BB78-874E11385E86}" type="parTrans" cxnId="{CCCDFD44-2CAD-4DCA-BF86-A97AD9F9FCF1}">
      <dgm:prSet/>
      <dgm:spPr/>
      <dgm:t>
        <a:bodyPr/>
        <a:lstStyle/>
        <a:p>
          <a:endParaRPr lang="sl-SI"/>
        </a:p>
      </dgm:t>
    </dgm:pt>
    <dgm:pt modelId="{88C1D4BC-0DCD-40E5-A489-3347982E6979}" type="sibTrans" cxnId="{CCCDFD44-2CAD-4DCA-BF86-A97AD9F9FCF1}">
      <dgm:prSet/>
      <dgm:spPr>
        <a:solidFill>
          <a:schemeClr val="accent4"/>
        </a:solidFill>
      </dgm:spPr>
      <dgm:t>
        <a:bodyPr/>
        <a:lstStyle/>
        <a:p>
          <a:endParaRPr lang="sl-SI"/>
        </a:p>
      </dgm:t>
    </dgm:pt>
    <dgm:pt modelId="{5C56AA94-1D00-4E72-90A6-C63418B3FD61}">
      <dgm:prSet phldrT="[besedilo]" custT="1"/>
      <dgm:spPr>
        <a:solidFill>
          <a:schemeClr val="bg2"/>
        </a:solidFill>
      </dgm:spPr>
      <dgm:t>
        <a:bodyPr/>
        <a:lstStyle/>
        <a:p>
          <a:r>
            <a:rPr lang="sl-SI" sz="1600" dirty="0" err="1" smtClean="0"/>
            <a:t>Solutions</a:t>
          </a:r>
          <a:endParaRPr lang="sl-SI" sz="1600" dirty="0"/>
        </a:p>
      </dgm:t>
    </dgm:pt>
    <dgm:pt modelId="{F145B4BD-2C91-44A7-A84A-D8699C23DA4E}" type="parTrans" cxnId="{D816F666-DE87-4426-8EAA-C0B1FEE31CE0}">
      <dgm:prSet/>
      <dgm:spPr/>
      <dgm:t>
        <a:bodyPr/>
        <a:lstStyle/>
        <a:p>
          <a:endParaRPr lang="sl-SI"/>
        </a:p>
      </dgm:t>
    </dgm:pt>
    <dgm:pt modelId="{B8115842-AAA8-449B-A2CE-2D2D9B54CCC4}" type="sibTrans" cxnId="{D816F666-DE87-4426-8EAA-C0B1FEE31CE0}">
      <dgm:prSet/>
      <dgm:spPr>
        <a:solidFill>
          <a:schemeClr val="bg2"/>
        </a:solidFill>
      </dgm:spPr>
      <dgm:t>
        <a:bodyPr/>
        <a:lstStyle/>
        <a:p>
          <a:endParaRPr lang="sl-SI"/>
        </a:p>
      </dgm:t>
    </dgm:pt>
    <dgm:pt modelId="{585DFA6D-753A-4F29-83DD-4BC5A9FCFBBC}" type="pres">
      <dgm:prSet presAssocID="{83D6A33E-8487-4D8E-BF89-82AD0C9F1C96}" presName="composite" presStyleCnt="0">
        <dgm:presLayoutVars>
          <dgm:chMax val="3"/>
          <dgm:animLvl val="lvl"/>
          <dgm:resizeHandles val="exact"/>
        </dgm:presLayoutVars>
      </dgm:prSet>
      <dgm:spPr/>
    </dgm:pt>
    <dgm:pt modelId="{3E810927-4904-427B-A015-4B469FD4C55A}" type="pres">
      <dgm:prSet presAssocID="{4C57F4C4-108F-4B12-9CFE-78CD6AEF9731}" presName="gear1" presStyleLbl="node1" presStyleIdx="0" presStyleCnt="3" custScaleX="82567" custScaleY="72916" custLinFactNeighborX="-41197" custLinFactNeighborY="20535">
        <dgm:presLayoutVars>
          <dgm:chMax val="1"/>
          <dgm:bulletEnabled val="1"/>
        </dgm:presLayoutVars>
      </dgm:prSet>
      <dgm:spPr/>
      <dgm:t>
        <a:bodyPr/>
        <a:lstStyle/>
        <a:p>
          <a:endParaRPr lang="sl-SI"/>
        </a:p>
      </dgm:t>
    </dgm:pt>
    <dgm:pt modelId="{A185CC68-AC6C-44DF-B7C4-806D6A410BB9}" type="pres">
      <dgm:prSet presAssocID="{4C57F4C4-108F-4B12-9CFE-78CD6AEF9731}" presName="gear1srcNode" presStyleLbl="node1" presStyleIdx="0" presStyleCnt="3"/>
      <dgm:spPr/>
      <dgm:t>
        <a:bodyPr/>
        <a:lstStyle/>
        <a:p>
          <a:endParaRPr lang="sl-SI"/>
        </a:p>
      </dgm:t>
    </dgm:pt>
    <dgm:pt modelId="{63807634-9632-4F7B-9DFF-68793FDF07AA}" type="pres">
      <dgm:prSet presAssocID="{4C57F4C4-108F-4B12-9CFE-78CD6AEF9731}" presName="gear1dstNode" presStyleLbl="node1" presStyleIdx="0" presStyleCnt="3"/>
      <dgm:spPr/>
      <dgm:t>
        <a:bodyPr/>
        <a:lstStyle/>
        <a:p>
          <a:endParaRPr lang="sl-SI"/>
        </a:p>
      </dgm:t>
    </dgm:pt>
    <dgm:pt modelId="{5E8665CA-1168-43AB-A860-C35B50004FFF}" type="pres">
      <dgm:prSet presAssocID="{814D72E0-3E93-45E6-A3E5-C7C3B6347D86}" presName="gear2" presStyleLbl="node1" presStyleIdx="1" presStyleCnt="3" custScaleX="99243" custScaleY="95165" custLinFactNeighborX="86962" custLinFactNeighborY="4022">
        <dgm:presLayoutVars>
          <dgm:chMax val="1"/>
          <dgm:bulletEnabled val="1"/>
        </dgm:presLayoutVars>
      </dgm:prSet>
      <dgm:spPr/>
      <dgm:t>
        <a:bodyPr/>
        <a:lstStyle/>
        <a:p>
          <a:endParaRPr lang="sl-SI"/>
        </a:p>
      </dgm:t>
    </dgm:pt>
    <dgm:pt modelId="{C17C90A6-1FDD-4C41-88D1-B9C5D2E6BC52}" type="pres">
      <dgm:prSet presAssocID="{814D72E0-3E93-45E6-A3E5-C7C3B6347D86}" presName="gear2srcNode" presStyleLbl="node1" presStyleIdx="1" presStyleCnt="3"/>
      <dgm:spPr/>
      <dgm:t>
        <a:bodyPr/>
        <a:lstStyle/>
        <a:p>
          <a:endParaRPr lang="sl-SI"/>
        </a:p>
      </dgm:t>
    </dgm:pt>
    <dgm:pt modelId="{BEEA6FDB-04FF-42D1-B334-06C5CFD5970B}" type="pres">
      <dgm:prSet presAssocID="{814D72E0-3E93-45E6-A3E5-C7C3B6347D86}" presName="gear2dstNode" presStyleLbl="node1" presStyleIdx="1" presStyleCnt="3"/>
      <dgm:spPr/>
      <dgm:t>
        <a:bodyPr/>
        <a:lstStyle/>
        <a:p>
          <a:endParaRPr lang="sl-SI"/>
        </a:p>
      </dgm:t>
    </dgm:pt>
    <dgm:pt modelId="{895FD3BB-3498-42F4-9012-7C4D0B480743}" type="pres">
      <dgm:prSet presAssocID="{5C56AA94-1D00-4E72-90A6-C63418B3FD61}" presName="gear3" presStyleLbl="node1" presStyleIdx="2" presStyleCnt="3" custAng="20964562" custScaleX="116591" custScaleY="116591" custLinFactNeighborX="-7082" custLinFactNeighborY="-10711"/>
      <dgm:spPr/>
      <dgm:t>
        <a:bodyPr/>
        <a:lstStyle/>
        <a:p>
          <a:endParaRPr lang="sl-SI"/>
        </a:p>
      </dgm:t>
    </dgm:pt>
    <dgm:pt modelId="{7C5F92DB-80EE-4E38-81AC-B0FBEF51506D}" type="pres">
      <dgm:prSet presAssocID="{5C56AA94-1D00-4E72-90A6-C63418B3FD61}" presName="gear3tx" presStyleLbl="node1" presStyleIdx="2" presStyleCnt="3">
        <dgm:presLayoutVars>
          <dgm:chMax val="1"/>
          <dgm:bulletEnabled val="1"/>
        </dgm:presLayoutVars>
      </dgm:prSet>
      <dgm:spPr/>
      <dgm:t>
        <a:bodyPr/>
        <a:lstStyle/>
        <a:p>
          <a:endParaRPr lang="sl-SI"/>
        </a:p>
      </dgm:t>
    </dgm:pt>
    <dgm:pt modelId="{A281A42F-0DC6-4CA5-817E-49CFF21115BC}" type="pres">
      <dgm:prSet presAssocID="{5C56AA94-1D00-4E72-90A6-C63418B3FD61}" presName="gear3srcNode" presStyleLbl="node1" presStyleIdx="2" presStyleCnt="3"/>
      <dgm:spPr/>
      <dgm:t>
        <a:bodyPr/>
        <a:lstStyle/>
        <a:p>
          <a:endParaRPr lang="sl-SI"/>
        </a:p>
      </dgm:t>
    </dgm:pt>
    <dgm:pt modelId="{23716AA4-63DF-4637-957D-C8BC9148BCBB}" type="pres">
      <dgm:prSet presAssocID="{5C56AA94-1D00-4E72-90A6-C63418B3FD61}" presName="gear3dstNode" presStyleLbl="node1" presStyleIdx="2" presStyleCnt="3"/>
      <dgm:spPr/>
      <dgm:t>
        <a:bodyPr/>
        <a:lstStyle/>
        <a:p>
          <a:endParaRPr lang="sl-SI"/>
        </a:p>
      </dgm:t>
    </dgm:pt>
    <dgm:pt modelId="{B227E39C-DD08-4E40-AF10-6027CB34D53C}" type="pres">
      <dgm:prSet presAssocID="{2A5D92F8-AE62-4A71-98B1-F0F6CAEAAD27}" presName="connector1" presStyleLbl="sibTrans2D1" presStyleIdx="0" presStyleCnt="3" custAng="824232" custFlipHor="1" custScaleX="75696" custScaleY="70351" custLinFactNeighborX="-40200" custLinFactNeighborY="16085"/>
      <dgm:spPr/>
      <dgm:t>
        <a:bodyPr/>
        <a:lstStyle/>
        <a:p>
          <a:endParaRPr lang="sl-SI"/>
        </a:p>
      </dgm:t>
    </dgm:pt>
    <dgm:pt modelId="{7E637E82-0BEF-4413-BA94-1A587405C700}" type="pres">
      <dgm:prSet presAssocID="{88C1D4BC-0DCD-40E5-A489-3347982E6979}" presName="connector2" presStyleLbl="sibTrans2D1" presStyleIdx="1" presStyleCnt="3" custAng="7200000" custLinFactNeighborX="79654" custLinFactNeighborY="10858"/>
      <dgm:spPr/>
      <dgm:t>
        <a:bodyPr/>
        <a:lstStyle/>
        <a:p>
          <a:endParaRPr lang="sl-SI"/>
        </a:p>
      </dgm:t>
    </dgm:pt>
    <dgm:pt modelId="{0B64505A-A38E-4E31-9794-A1FA490019D9}" type="pres">
      <dgm:prSet presAssocID="{B8115842-AAA8-449B-A2CE-2D2D9B54CCC4}" presName="connector3" presStyleLbl="sibTrans2D1" presStyleIdx="2" presStyleCnt="3" custAng="20155435" custScaleX="109196" custScaleY="102274" custLinFactNeighborX="-9572" custLinFactNeighborY="-11687"/>
      <dgm:spPr/>
      <dgm:t>
        <a:bodyPr/>
        <a:lstStyle/>
        <a:p>
          <a:endParaRPr lang="sl-SI"/>
        </a:p>
      </dgm:t>
    </dgm:pt>
  </dgm:ptLst>
  <dgm:cxnLst>
    <dgm:cxn modelId="{6B6A03F8-7B8B-4805-82E8-6DF3885781F4}" type="presOf" srcId="{5C56AA94-1D00-4E72-90A6-C63418B3FD61}" destId="{7C5F92DB-80EE-4E38-81AC-B0FBEF51506D}" srcOrd="1" destOrd="0" presId="urn:microsoft.com/office/officeart/2005/8/layout/gear1"/>
    <dgm:cxn modelId="{D5EC1E2D-68B7-4852-8097-5D19A481A23B}" type="presOf" srcId="{5C56AA94-1D00-4E72-90A6-C63418B3FD61}" destId="{23716AA4-63DF-4637-957D-C8BC9148BCBB}" srcOrd="3" destOrd="0" presId="urn:microsoft.com/office/officeart/2005/8/layout/gear1"/>
    <dgm:cxn modelId="{3EB1C985-314C-4803-98F1-37E9285571D2}" type="presOf" srcId="{88C1D4BC-0DCD-40E5-A489-3347982E6979}" destId="{7E637E82-0BEF-4413-BA94-1A587405C700}" srcOrd="0" destOrd="0" presId="urn:microsoft.com/office/officeart/2005/8/layout/gear1"/>
    <dgm:cxn modelId="{CA6F5A45-8AB6-48EB-9CC3-12CB40BEDDC7}" type="presOf" srcId="{814D72E0-3E93-45E6-A3E5-C7C3B6347D86}" destId="{BEEA6FDB-04FF-42D1-B334-06C5CFD5970B}" srcOrd="2" destOrd="0" presId="urn:microsoft.com/office/officeart/2005/8/layout/gear1"/>
    <dgm:cxn modelId="{C461F6D6-61DF-44A5-9376-295C61AA183B}" type="presOf" srcId="{814D72E0-3E93-45E6-A3E5-C7C3B6347D86}" destId="{5E8665CA-1168-43AB-A860-C35B50004FFF}" srcOrd="0" destOrd="0" presId="urn:microsoft.com/office/officeart/2005/8/layout/gear1"/>
    <dgm:cxn modelId="{A2BB51AE-872E-49CF-BE2A-C17107FBC5EA}" type="presOf" srcId="{814D72E0-3E93-45E6-A3E5-C7C3B6347D86}" destId="{C17C90A6-1FDD-4C41-88D1-B9C5D2E6BC52}" srcOrd="1" destOrd="0" presId="urn:microsoft.com/office/officeart/2005/8/layout/gear1"/>
    <dgm:cxn modelId="{32EBF1C9-19E8-47C5-BC70-E91F080B32DC}" type="presOf" srcId="{4C57F4C4-108F-4B12-9CFE-78CD6AEF9731}" destId="{A185CC68-AC6C-44DF-B7C4-806D6A410BB9}" srcOrd="1" destOrd="0" presId="urn:microsoft.com/office/officeart/2005/8/layout/gear1"/>
    <dgm:cxn modelId="{FB6A4154-4FAB-4202-97DA-6151518ED1C7}" srcId="{83D6A33E-8487-4D8E-BF89-82AD0C9F1C96}" destId="{4C57F4C4-108F-4B12-9CFE-78CD6AEF9731}" srcOrd="0" destOrd="0" parTransId="{1E784B42-1679-4B32-AD5C-530903089A52}" sibTransId="{2A5D92F8-AE62-4A71-98B1-F0F6CAEAAD27}"/>
    <dgm:cxn modelId="{D816F666-DE87-4426-8EAA-C0B1FEE31CE0}" srcId="{83D6A33E-8487-4D8E-BF89-82AD0C9F1C96}" destId="{5C56AA94-1D00-4E72-90A6-C63418B3FD61}" srcOrd="2" destOrd="0" parTransId="{F145B4BD-2C91-44A7-A84A-D8699C23DA4E}" sibTransId="{B8115842-AAA8-449B-A2CE-2D2D9B54CCC4}"/>
    <dgm:cxn modelId="{8EA01972-3A18-4853-8321-D52B7AAB12F6}" type="presOf" srcId="{83D6A33E-8487-4D8E-BF89-82AD0C9F1C96}" destId="{585DFA6D-753A-4F29-83DD-4BC5A9FCFBBC}" srcOrd="0" destOrd="0" presId="urn:microsoft.com/office/officeart/2005/8/layout/gear1"/>
    <dgm:cxn modelId="{DC2EB511-4104-4FE0-9220-0D1A0B18AAAF}" type="presOf" srcId="{2A5D92F8-AE62-4A71-98B1-F0F6CAEAAD27}" destId="{B227E39C-DD08-4E40-AF10-6027CB34D53C}" srcOrd="0" destOrd="0" presId="urn:microsoft.com/office/officeart/2005/8/layout/gear1"/>
    <dgm:cxn modelId="{0EDB23BC-25DE-46B9-942A-4F429E2AA195}" type="presOf" srcId="{4C57F4C4-108F-4B12-9CFE-78CD6AEF9731}" destId="{3E810927-4904-427B-A015-4B469FD4C55A}" srcOrd="0" destOrd="0" presId="urn:microsoft.com/office/officeart/2005/8/layout/gear1"/>
    <dgm:cxn modelId="{301CCD47-D34C-4849-A6D3-744FE4DB5B54}" type="presOf" srcId="{5C56AA94-1D00-4E72-90A6-C63418B3FD61}" destId="{895FD3BB-3498-42F4-9012-7C4D0B480743}" srcOrd="0" destOrd="0" presId="urn:microsoft.com/office/officeart/2005/8/layout/gear1"/>
    <dgm:cxn modelId="{F4C7208A-7138-449F-AE0C-44A8170A6C69}" type="presOf" srcId="{4C57F4C4-108F-4B12-9CFE-78CD6AEF9731}" destId="{63807634-9632-4F7B-9DFF-68793FDF07AA}" srcOrd="2" destOrd="0" presId="urn:microsoft.com/office/officeart/2005/8/layout/gear1"/>
    <dgm:cxn modelId="{B15C5355-F69A-4519-BFE2-38AF45280ACE}" type="presOf" srcId="{5C56AA94-1D00-4E72-90A6-C63418B3FD61}" destId="{A281A42F-0DC6-4CA5-817E-49CFF21115BC}" srcOrd="2" destOrd="0" presId="urn:microsoft.com/office/officeart/2005/8/layout/gear1"/>
    <dgm:cxn modelId="{E88782DF-9E99-43E6-9FF0-B98CA9A25948}" type="presOf" srcId="{B8115842-AAA8-449B-A2CE-2D2D9B54CCC4}" destId="{0B64505A-A38E-4E31-9794-A1FA490019D9}" srcOrd="0" destOrd="0" presId="urn:microsoft.com/office/officeart/2005/8/layout/gear1"/>
    <dgm:cxn modelId="{CCCDFD44-2CAD-4DCA-BF86-A97AD9F9FCF1}" srcId="{83D6A33E-8487-4D8E-BF89-82AD0C9F1C96}" destId="{814D72E0-3E93-45E6-A3E5-C7C3B6347D86}" srcOrd="1" destOrd="0" parTransId="{4003BC7C-F9DF-4DE9-BB78-874E11385E86}" sibTransId="{88C1D4BC-0DCD-40E5-A489-3347982E6979}"/>
    <dgm:cxn modelId="{12B28E12-F627-4A28-A1FB-3ABA024ABF04}" type="presParOf" srcId="{585DFA6D-753A-4F29-83DD-4BC5A9FCFBBC}" destId="{3E810927-4904-427B-A015-4B469FD4C55A}" srcOrd="0" destOrd="0" presId="urn:microsoft.com/office/officeart/2005/8/layout/gear1"/>
    <dgm:cxn modelId="{C8AEF4D3-549D-422F-BF25-DD9567973AAF}" type="presParOf" srcId="{585DFA6D-753A-4F29-83DD-4BC5A9FCFBBC}" destId="{A185CC68-AC6C-44DF-B7C4-806D6A410BB9}" srcOrd="1" destOrd="0" presId="urn:microsoft.com/office/officeart/2005/8/layout/gear1"/>
    <dgm:cxn modelId="{26E75005-8490-4D0E-BBE1-3217BB61509B}" type="presParOf" srcId="{585DFA6D-753A-4F29-83DD-4BC5A9FCFBBC}" destId="{63807634-9632-4F7B-9DFF-68793FDF07AA}" srcOrd="2" destOrd="0" presId="urn:microsoft.com/office/officeart/2005/8/layout/gear1"/>
    <dgm:cxn modelId="{C669C23C-E664-48F6-B748-E683FDC0515A}" type="presParOf" srcId="{585DFA6D-753A-4F29-83DD-4BC5A9FCFBBC}" destId="{5E8665CA-1168-43AB-A860-C35B50004FFF}" srcOrd="3" destOrd="0" presId="urn:microsoft.com/office/officeart/2005/8/layout/gear1"/>
    <dgm:cxn modelId="{6730361A-F28F-4095-A8FD-7DA4E3B7D576}" type="presParOf" srcId="{585DFA6D-753A-4F29-83DD-4BC5A9FCFBBC}" destId="{C17C90A6-1FDD-4C41-88D1-B9C5D2E6BC52}" srcOrd="4" destOrd="0" presId="urn:microsoft.com/office/officeart/2005/8/layout/gear1"/>
    <dgm:cxn modelId="{8D42D773-26F1-4C5E-BBC4-B7EE02875560}" type="presParOf" srcId="{585DFA6D-753A-4F29-83DD-4BC5A9FCFBBC}" destId="{BEEA6FDB-04FF-42D1-B334-06C5CFD5970B}" srcOrd="5" destOrd="0" presId="urn:microsoft.com/office/officeart/2005/8/layout/gear1"/>
    <dgm:cxn modelId="{E8ACD693-F9F3-4528-A469-BA96C3465C58}" type="presParOf" srcId="{585DFA6D-753A-4F29-83DD-4BC5A9FCFBBC}" destId="{895FD3BB-3498-42F4-9012-7C4D0B480743}" srcOrd="6" destOrd="0" presId="urn:microsoft.com/office/officeart/2005/8/layout/gear1"/>
    <dgm:cxn modelId="{AD62BF75-6EE5-4529-A9F1-96C8652B875E}" type="presParOf" srcId="{585DFA6D-753A-4F29-83DD-4BC5A9FCFBBC}" destId="{7C5F92DB-80EE-4E38-81AC-B0FBEF51506D}" srcOrd="7" destOrd="0" presId="urn:microsoft.com/office/officeart/2005/8/layout/gear1"/>
    <dgm:cxn modelId="{FAF88CFA-8741-427D-9C28-588E8CE27C3A}" type="presParOf" srcId="{585DFA6D-753A-4F29-83DD-4BC5A9FCFBBC}" destId="{A281A42F-0DC6-4CA5-817E-49CFF21115BC}" srcOrd="8" destOrd="0" presId="urn:microsoft.com/office/officeart/2005/8/layout/gear1"/>
    <dgm:cxn modelId="{B88A0D43-6E13-40F8-B3F5-9FEBE343E3EF}" type="presParOf" srcId="{585DFA6D-753A-4F29-83DD-4BC5A9FCFBBC}" destId="{23716AA4-63DF-4637-957D-C8BC9148BCBB}" srcOrd="9" destOrd="0" presId="urn:microsoft.com/office/officeart/2005/8/layout/gear1"/>
    <dgm:cxn modelId="{FEBC6AA4-BC73-445C-83EF-E8BC2FD6F8D5}" type="presParOf" srcId="{585DFA6D-753A-4F29-83DD-4BC5A9FCFBBC}" destId="{B227E39C-DD08-4E40-AF10-6027CB34D53C}" srcOrd="10" destOrd="0" presId="urn:microsoft.com/office/officeart/2005/8/layout/gear1"/>
    <dgm:cxn modelId="{D706CE19-6968-4A37-9A6A-F918F6BFCFF8}" type="presParOf" srcId="{585DFA6D-753A-4F29-83DD-4BC5A9FCFBBC}" destId="{7E637E82-0BEF-4413-BA94-1A587405C700}" srcOrd="11" destOrd="0" presId="urn:microsoft.com/office/officeart/2005/8/layout/gear1"/>
    <dgm:cxn modelId="{A0EDFF8A-5A19-41E6-83AF-355591114F0A}" type="presParOf" srcId="{585DFA6D-753A-4F29-83DD-4BC5A9FCFBBC}" destId="{0B64505A-A38E-4E31-9794-A1FA490019D9}"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 csCatId="colorful" phldr="1"/>
      <dgm:spPr/>
      <dgm:t>
        <a:bodyPr/>
        <a:lstStyle>
          <a:extLst/>
        </a:lstStyle>
        <a:p>
          <a:endParaRPr lang="en-US"/>
        </a:p>
      </dgm:t>
    </dgm:pt>
    <dgm:pt modelId="{787546C1-DD5C-4D6E-BFDD-D95A52E781AD}">
      <dgm:prSet phldrT="[Text]" custT="1"/>
      <dgm:spPr/>
      <dgm:t>
        <a:bodyPr/>
        <a:lstStyle>
          <a:extLst/>
        </a:lstStyle>
        <a:p>
          <a:r>
            <a:rPr lang="en-US" sz="1600" b="1" smtClean="0"/>
            <a:t>Large </a:t>
          </a:r>
          <a:r>
            <a:rPr lang="en-US" sz="1600" b="1" dirty="0" smtClean="0"/>
            <a:t>amount of data around us</a:t>
          </a:r>
          <a:endParaRPr lang="en-US" sz="1600" b="1" dirty="0"/>
        </a:p>
      </dgm:t>
    </dgm:pt>
    <dgm:pt modelId="{88942913-D2BB-4DEB-B0E7-EA2B7A6CD360}" type="parTrans" cxnId="{DFAEFA4C-B3B0-4C4E-BCD8-BFB53D07C5D0}">
      <dgm:prSet/>
      <dgm:spPr/>
      <dgm:t>
        <a:bodyPr/>
        <a:lstStyle>
          <a:extLst/>
        </a:lstStyle>
        <a:p>
          <a:endParaRPr lang="en-US"/>
        </a:p>
      </dgm:t>
    </dgm:pt>
    <dgm:pt modelId="{579A9A07-8770-4AC1-9705-76E19F87D269}" type="sibTrans" cxnId="{DFAEFA4C-B3B0-4C4E-BCD8-BFB53D07C5D0}">
      <dgm:prSet/>
      <dgm:spPr/>
      <dgm:t>
        <a:bodyPr/>
        <a:lstStyle>
          <a:extLst/>
        </a:lstStyle>
        <a:p>
          <a:endParaRPr lang="en-US"/>
        </a:p>
      </dgm:t>
    </dgm:pt>
    <dgm:pt modelId="{AC5265C1-0BAB-4984-A634-E4518A8EC253}">
      <dgm:prSet phldrT="[Text]" custT="1"/>
      <dgm:spPr/>
      <dgm:t>
        <a:bodyPr/>
        <a:lstStyle>
          <a:extLst/>
        </a:lstStyle>
        <a:p>
          <a:r>
            <a:rPr lang="en-US" sz="1600" b="1" dirty="0" smtClean="0"/>
            <a:t>Difficulty to extract relevant information</a:t>
          </a:r>
          <a:endParaRPr lang="en-US" sz="1600" b="1" dirty="0"/>
        </a:p>
      </dgm:t>
    </dgm:pt>
    <dgm:pt modelId="{26A0947C-B518-417C-9D68-EC422DC1E3A5}" type="parTrans" cxnId="{579A338B-B5D8-4240-8867-8564B0DC96F3}">
      <dgm:prSet/>
      <dgm:spPr/>
      <dgm:t>
        <a:bodyPr/>
        <a:lstStyle>
          <a:extLst/>
        </a:lstStyle>
        <a:p>
          <a:endParaRPr lang="en-US"/>
        </a:p>
      </dgm:t>
    </dgm:pt>
    <dgm:pt modelId="{E68E8117-B3CB-464C-9711-4DBE8BF88216}" type="sibTrans" cxnId="{579A338B-B5D8-4240-8867-8564B0DC96F3}">
      <dgm:prSet/>
      <dgm:spPr/>
      <dgm:t>
        <a:bodyPr/>
        <a:lstStyle>
          <a:extLst/>
        </a:lstStyle>
        <a:p>
          <a:endParaRPr lang="en-US"/>
        </a:p>
      </dgm:t>
    </dgm:pt>
    <dgm:pt modelId="{F50BDB3E-817D-4A89-9D71-D9E0B029567B}">
      <dgm:prSet phldrT="[Text]" custT="1"/>
      <dgm:spPr/>
      <dgm:t>
        <a:bodyPr/>
        <a:lstStyle>
          <a:extLst/>
        </a:lstStyle>
        <a:p>
          <a:r>
            <a:rPr lang="en-US" sz="1600" b="1" dirty="0" smtClean="0"/>
            <a:t>Short information validity</a:t>
          </a:r>
          <a:endParaRPr lang="en-US" sz="1600" b="1" dirty="0"/>
        </a:p>
      </dgm:t>
    </dgm:pt>
    <dgm:pt modelId="{DE0B39BA-A6F3-455E-8022-365CCF701DB7}" type="parTrans" cxnId="{E8EF61B1-515C-44F0-9393-3A960B69FA7A}">
      <dgm:prSet/>
      <dgm:spPr/>
      <dgm:t>
        <a:bodyPr/>
        <a:lstStyle>
          <a:extLst/>
        </a:lstStyle>
        <a:p>
          <a:endParaRPr lang="en-US"/>
        </a:p>
      </dgm:t>
    </dgm:pt>
    <dgm:pt modelId="{25F4C625-3E51-442C-BBB8-3FA715271B27}" type="sibTrans" cxnId="{E8EF61B1-515C-44F0-9393-3A960B69FA7A}">
      <dgm:prSet/>
      <dgm:spPr/>
      <dgm:t>
        <a:bodyPr/>
        <a:lstStyle>
          <a:extLst/>
        </a:lstStyle>
        <a:p>
          <a:endParaRPr lang="en-US"/>
        </a:p>
      </dgm:t>
    </dgm:pt>
    <dgm:pt modelId="{ECBD6B98-1CBE-4BAA-AB77-4873C9DB1799}">
      <dgm:prSet phldrT="[Text]" custT="1"/>
      <dgm:spPr>
        <a:solidFill>
          <a:schemeClr val="accent6"/>
        </a:solidFill>
      </dgm:spPr>
      <dgm:t>
        <a:bodyPr/>
        <a:lstStyle>
          <a:extLst/>
        </a:lstStyle>
        <a:p>
          <a:r>
            <a:rPr lang="en-US" sz="1600" b="1" dirty="0" smtClean="0"/>
            <a:t>Information's significance depends on our current location </a:t>
          </a:r>
          <a:endParaRPr lang="en-US" sz="1600" b="1" dirty="0"/>
        </a:p>
      </dgm:t>
    </dgm:pt>
    <dgm:pt modelId="{CF18F627-55D0-4D75-84BC-9F6776290819}" type="sibTrans" cxnId="{7BE48F06-505A-4F51-BA61-409D1FF34502}">
      <dgm:prSet/>
      <dgm:spPr/>
      <dgm:t>
        <a:bodyPr/>
        <a:lstStyle>
          <a:extLst/>
        </a:lstStyle>
        <a:p>
          <a:endParaRPr lang="en-US"/>
        </a:p>
      </dgm:t>
    </dgm:pt>
    <dgm:pt modelId="{A8E7F406-AFD8-48D2-8D82-E8A1F17391BF}" type="parTrans" cxnId="{7BE48F06-505A-4F51-BA61-409D1FF34502}">
      <dgm:prSet/>
      <dgm:spPr/>
      <dgm:t>
        <a:bodyPr/>
        <a:lstStyle>
          <a:extLst/>
        </a:lstStyle>
        <a:p>
          <a:endParaRPr lang="en-US"/>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en-US"/>
        </a:p>
      </dgm:t>
    </dgm:pt>
    <dgm:pt modelId="{29EC7F92-6143-4EC7-AD17-ECAF75C06DC8}" type="pres">
      <dgm:prSet presAssocID="{787546C1-DD5C-4D6E-BFDD-D95A52E781AD}" presName="parentLin" presStyleCnt="0"/>
      <dgm:spPr/>
      <dgm:t>
        <a:bodyPr/>
        <a:lstStyle>
          <a:extLst/>
        </a:lstStyle>
        <a:p>
          <a:endParaRPr lang="en-US"/>
        </a:p>
      </dgm:t>
    </dgm:pt>
    <dgm:pt modelId="{F4F466C7-208D-4B4A-A865-9D82D8E9F892}" type="pres">
      <dgm:prSet presAssocID="{787546C1-DD5C-4D6E-BFDD-D95A52E781AD}" presName="parentLeftMargin" presStyleLbl="node1" presStyleIdx="0" presStyleCnt="4"/>
      <dgm:spPr/>
      <dgm:t>
        <a:bodyPr/>
        <a:lstStyle>
          <a:extLst/>
        </a:lstStyle>
        <a:p>
          <a:endParaRPr lang="en-US"/>
        </a:p>
      </dgm:t>
    </dgm:pt>
    <dgm:pt modelId="{8BC4E78D-0D98-4ED2-B23A-71FEC19A6436}" type="pres">
      <dgm:prSet presAssocID="{787546C1-DD5C-4D6E-BFDD-D95A52E781AD}" presName="parentText" presStyleLbl="node1" presStyleIdx="0" presStyleCnt="4" custScaleX="131243" custLinFactNeighborX="6053" custLinFactNeighborY="860">
        <dgm:presLayoutVars>
          <dgm:chMax val="0"/>
          <dgm:bulletEnabled val="1"/>
        </dgm:presLayoutVars>
      </dgm:prSet>
      <dgm:spPr/>
      <dgm:t>
        <a:bodyPr/>
        <a:lstStyle>
          <a:extLst/>
        </a:lstStyle>
        <a:p>
          <a:endParaRPr lang="en-US"/>
        </a:p>
      </dgm:t>
    </dgm:pt>
    <dgm:pt modelId="{129CDA7D-4C80-4698-AFD0-7208B5D9749E}" type="pres">
      <dgm:prSet presAssocID="{787546C1-DD5C-4D6E-BFDD-D95A52E781AD}" presName="negativeSpace" presStyleCnt="0"/>
      <dgm:spPr/>
      <dgm:t>
        <a:bodyPr/>
        <a:lstStyle>
          <a:extLst/>
        </a:lstStyle>
        <a:p>
          <a:endParaRPr lang="en-US"/>
        </a:p>
      </dgm:t>
    </dgm:pt>
    <dgm:pt modelId="{EBA8CF1F-3B4A-4B6A-8877-CB03CDDAB1E9}" type="pres">
      <dgm:prSet presAssocID="{787546C1-DD5C-4D6E-BFDD-D95A52E781AD}" presName="childText" presStyleLbl="alignAcc1" presStyleIdx="0" presStyleCnt="4">
        <dgm:presLayoutVars>
          <dgm:bulletEnabled val="1"/>
        </dgm:presLayoutVars>
      </dgm:prSet>
      <dgm:spPr>
        <a:ln>
          <a:noFill/>
        </a:ln>
      </dgm:spPr>
      <dgm:t>
        <a:bodyPr/>
        <a:lstStyle>
          <a:extLst/>
        </a:lstStyle>
        <a:p>
          <a:endParaRPr lang="en-US"/>
        </a:p>
      </dgm:t>
    </dgm:pt>
    <dgm:pt modelId="{8BC0D01A-9D98-495C-93AA-A7D9631CDDAD}" type="pres">
      <dgm:prSet presAssocID="{579A9A07-8770-4AC1-9705-76E19F87D269}" presName="spaceBetweenRectangles" presStyleCnt="0"/>
      <dgm:spPr/>
      <dgm:t>
        <a:bodyPr/>
        <a:lstStyle>
          <a:extLst/>
        </a:lstStyle>
        <a:p>
          <a:endParaRPr lang="en-US"/>
        </a:p>
      </dgm:t>
    </dgm:pt>
    <dgm:pt modelId="{D4434ECF-2146-46AC-B62E-87AB389C995A}" type="pres">
      <dgm:prSet presAssocID="{AC5265C1-0BAB-4984-A634-E4518A8EC253}" presName="parentLin" presStyleCnt="0"/>
      <dgm:spPr/>
      <dgm:t>
        <a:bodyPr/>
        <a:lstStyle>
          <a:extLst/>
        </a:lstStyle>
        <a:p>
          <a:endParaRPr lang="en-US"/>
        </a:p>
      </dgm:t>
    </dgm:pt>
    <dgm:pt modelId="{06B5F591-72E0-4CFF-9799-36D4050BD51D}" type="pres">
      <dgm:prSet presAssocID="{AC5265C1-0BAB-4984-A634-E4518A8EC253}" presName="parentLeftMargin" presStyleLbl="node1" presStyleIdx="0" presStyleCnt="4"/>
      <dgm:spPr/>
      <dgm:t>
        <a:bodyPr/>
        <a:lstStyle>
          <a:extLst/>
        </a:lstStyle>
        <a:p>
          <a:endParaRPr lang="en-US"/>
        </a:p>
      </dgm:t>
    </dgm:pt>
    <dgm:pt modelId="{12E5634D-BCAA-48AB-BADB-754A15E9B7AC}" type="pres">
      <dgm:prSet presAssocID="{AC5265C1-0BAB-4984-A634-E4518A8EC253}" presName="parentText" presStyleLbl="node1" presStyleIdx="1" presStyleCnt="4" custScaleX="132108" custLinFactNeighborX="9276" custLinFactNeighborY="-29751">
        <dgm:presLayoutVars>
          <dgm:chMax val="0"/>
          <dgm:bulletEnabled val="1"/>
        </dgm:presLayoutVars>
      </dgm:prSet>
      <dgm:spPr/>
      <dgm:t>
        <a:bodyPr/>
        <a:lstStyle>
          <a:extLst/>
        </a:lstStyle>
        <a:p>
          <a:endParaRPr lang="en-US"/>
        </a:p>
      </dgm:t>
    </dgm:pt>
    <dgm:pt modelId="{3DAA9763-50F6-4CC4-B6DA-0A4C45FFB361}" type="pres">
      <dgm:prSet presAssocID="{AC5265C1-0BAB-4984-A634-E4518A8EC253}" presName="negativeSpace" presStyleCnt="0"/>
      <dgm:spPr/>
      <dgm:t>
        <a:bodyPr/>
        <a:lstStyle>
          <a:extLst/>
        </a:lstStyle>
        <a:p>
          <a:endParaRPr lang="en-US"/>
        </a:p>
      </dgm:t>
    </dgm:pt>
    <dgm:pt modelId="{51228DB3-E7D4-486B-A0C1-9A59D129891F}" type="pres">
      <dgm:prSet presAssocID="{AC5265C1-0BAB-4984-A634-E4518A8EC253}" presName="childText" presStyleLbl="alignAcc1" presStyleIdx="1" presStyleCnt="4">
        <dgm:presLayoutVars>
          <dgm:bulletEnabled val="1"/>
        </dgm:presLayoutVars>
      </dgm:prSet>
      <dgm:spPr>
        <a:ln>
          <a:noFill/>
        </a:ln>
      </dgm:spPr>
      <dgm:t>
        <a:bodyPr/>
        <a:lstStyle>
          <a:extLst/>
        </a:lstStyle>
        <a:p>
          <a:endParaRPr lang="en-US"/>
        </a:p>
      </dgm:t>
    </dgm:pt>
    <dgm:pt modelId="{ECC02425-44D1-4F4C-B5D6-13442CA71F2A}" type="pres">
      <dgm:prSet presAssocID="{E68E8117-B3CB-464C-9711-4DBE8BF88216}" presName="spaceBetweenRectangles" presStyleCnt="0"/>
      <dgm:spPr/>
      <dgm:t>
        <a:bodyPr/>
        <a:lstStyle>
          <a:extLst/>
        </a:lstStyle>
        <a:p>
          <a:endParaRPr lang="en-US"/>
        </a:p>
      </dgm:t>
    </dgm:pt>
    <dgm:pt modelId="{98CD7476-6A48-4BD0-A0B1-E79081300878}" type="pres">
      <dgm:prSet presAssocID="{F50BDB3E-817D-4A89-9D71-D9E0B029567B}" presName="parentLin" presStyleCnt="0"/>
      <dgm:spPr/>
      <dgm:t>
        <a:bodyPr/>
        <a:lstStyle>
          <a:extLst/>
        </a:lstStyle>
        <a:p>
          <a:endParaRPr lang="en-US"/>
        </a:p>
      </dgm:t>
    </dgm:pt>
    <dgm:pt modelId="{63AA2D3F-331D-492F-82D5-8A2B6C78BAAD}" type="pres">
      <dgm:prSet presAssocID="{F50BDB3E-817D-4A89-9D71-D9E0B029567B}" presName="parentLeftMargin" presStyleLbl="node1" presStyleIdx="1" presStyleCnt="4"/>
      <dgm:spPr/>
      <dgm:t>
        <a:bodyPr/>
        <a:lstStyle>
          <a:extLst/>
        </a:lstStyle>
        <a:p>
          <a:endParaRPr lang="en-US"/>
        </a:p>
      </dgm:t>
    </dgm:pt>
    <dgm:pt modelId="{2CFD44AC-C5B0-407B-B2EE-07415AFE4DC4}" type="pres">
      <dgm:prSet presAssocID="{F50BDB3E-817D-4A89-9D71-D9E0B029567B}" presName="parentText" presStyleLbl="node1" presStyleIdx="2" presStyleCnt="4" custScaleX="131242" custLinFactNeighborY="-56649">
        <dgm:presLayoutVars>
          <dgm:chMax val="0"/>
          <dgm:bulletEnabled val="1"/>
        </dgm:presLayoutVars>
      </dgm:prSet>
      <dgm:spPr/>
      <dgm:t>
        <a:bodyPr/>
        <a:lstStyle>
          <a:extLst/>
        </a:lstStyle>
        <a:p>
          <a:endParaRPr lang="en-US"/>
        </a:p>
      </dgm:t>
    </dgm:pt>
    <dgm:pt modelId="{E27A153A-8ADD-4646-B3A3-509A74CD0695}" type="pres">
      <dgm:prSet presAssocID="{F50BDB3E-817D-4A89-9D71-D9E0B029567B}" presName="negativeSpace" presStyleCnt="0"/>
      <dgm:spPr/>
      <dgm:t>
        <a:bodyPr/>
        <a:lstStyle>
          <a:extLst/>
        </a:lstStyle>
        <a:p>
          <a:endParaRPr lang="en-US"/>
        </a:p>
      </dgm:t>
    </dgm:pt>
    <dgm:pt modelId="{2DB5D132-AB90-49A4-A479-F0988A86E33E}" type="pres">
      <dgm:prSet presAssocID="{F50BDB3E-817D-4A89-9D71-D9E0B029567B}" presName="childText" presStyleLbl="alignAcc1" presStyleIdx="2" presStyleCnt="4" custLinFactNeighborX="-197" custLinFactNeighborY="-16464">
        <dgm:presLayoutVars>
          <dgm:bulletEnabled val="1"/>
        </dgm:presLayoutVars>
      </dgm:prSet>
      <dgm:spPr>
        <a:ln>
          <a:noFill/>
        </a:ln>
      </dgm:spPr>
      <dgm:t>
        <a:bodyPr/>
        <a:lstStyle>
          <a:extLst/>
        </a:lstStyle>
        <a:p>
          <a:endParaRPr lang="en-US"/>
        </a:p>
      </dgm:t>
    </dgm:pt>
    <dgm:pt modelId="{A5E75685-2820-438A-88AF-159553A570AE}" type="pres">
      <dgm:prSet presAssocID="{25F4C625-3E51-442C-BBB8-3FA715271B27}" presName="spaceBetweenRectangles" presStyleCnt="0"/>
      <dgm:spPr/>
      <dgm:t>
        <a:bodyPr/>
        <a:lstStyle>
          <a:extLst/>
        </a:lstStyle>
        <a:p>
          <a:endParaRPr lang="en-US"/>
        </a:p>
      </dgm:t>
    </dgm:pt>
    <dgm:pt modelId="{3936D63D-3BB5-4099-A097-CE176EB2ABE2}" type="pres">
      <dgm:prSet presAssocID="{ECBD6B98-1CBE-4BAA-AB77-4873C9DB1799}" presName="parentLin" presStyleCnt="0"/>
      <dgm:spPr/>
      <dgm:t>
        <a:bodyPr/>
        <a:lstStyle>
          <a:extLst/>
        </a:lstStyle>
        <a:p>
          <a:endParaRPr lang="en-US"/>
        </a:p>
      </dgm:t>
    </dgm:pt>
    <dgm:pt modelId="{CA895514-6C23-43E3-A15C-728A9EC10843}" type="pres">
      <dgm:prSet presAssocID="{ECBD6B98-1CBE-4BAA-AB77-4873C9DB1799}" presName="parentLeftMargin" presStyleLbl="node1" presStyleIdx="2" presStyleCnt="4"/>
      <dgm:spPr/>
      <dgm:t>
        <a:bodyPr/>
        <a:lstStyle>
          <a:extLst/>
        </a:lstStyle>
        <a:p>
          <a:endParaRPr lang="en-US"/>
        </a:p>
      </dgm:t>
    </dgm:pt>
    <dgm:pt modelId="{D2A5797B-20EE-4298-BA50-C968CEE241D4}" type="pres">
      <dgm:prSet presAssocID="{ECBD6B98-1CBE-4BAA-AB77-4873C9DB1799}" presName="parentText" presStyleLbl="node1" presStyleIdx="3" presStyleCnt="4" custScaleX="133688" custLinFactNeighborY="-83546">
        <dgm:presLayoutVars>
          <dgm:chMax val="0"/>
          <dgm:bulletEnabled val="1"/>
        </dgm:presLayoutVars>
      </dgm:prSet>
      <dgm:spPr/>
      <dgm:t>
        <a:bodyPr/>
        <a:lstStyle>
          <a:extLst/>
        </a:lstStyle>
        <a:p>
          <a:endParaRPr lang="en-US"/>
        </a:p>
      </dgm:t>
    </dgm:pt>
    <dgm:pt modelId="{AEA9E5FD-8F48-4CA8-8487-C530B0C74333}" type="pres">
      <dgm:prSet presAssocID="{ECBD6B98-1CBE-4BAA-AB77-4873C9DB1799}" presName="negativeSpace" presStyleCnt="0"/>
      <dgm:spPr/>
      <dgm:t>
        <a:bodyPr/>
        <a:lstStyle>
          <a:extLst/>
        </a:lstStyle>
        <a:p>
          <a:endParaRPr lang="en-US"/>
        </a:p>
      </dgm:t>
    </dgm:pt>
    <dgm:pt modelId="{56015E43-931D-4CAD-85C0-E9EB84437182}" type="pres">
      <dgm:prSet presAssocID="{ECBD6B98-1CBE-4BAA-AB77-4873C9DB1799}" presName="childText" presStyleLbl="alignAcc1" presStyleIdx="3" presStyleCnt="4">
        <dgm:presLayoutVars>
          <dgm:bulletEnabled val="1"/>
        </dgm:presLayoutVars>
      </dgm:prSet>
      <dgm:spPr>
        <a:ln>
          <a:noFill/>
        </a:ln>
      </dgm:spPr>
      <dgm:t>
        <a:bodyPr/>
        <a:lstStyle>
          <a:extLst/>
        </a:lstStyle>
        <a:p>
          <a:endParaRPr lang="en-US"/>
        </a:p>
      </dgm:t>
    </dgm:pt>
  </dgm:ptLst>
  <dgm:cxnLst>
    <dgm:cxn modelId="{8DCC2C1C-AF64-41E6-AB1C-93CF36E40817}" type="presOf" srcId="{F50BDB3E-817D-4A89-9D71-D9E0B029567B}" destId="{63AA2D3F-331D-492F-82D5-8A2B6C78BAAD}" srcOrd="0" destOrd="0" presId="urn:microsoft.com/office/officeart/2005/8/layout/list1#1"/>
    <dgm:cxn modelId="{7BE48F06-505A-4F51-BA61-409D1FF34502}" srcId="{8554BDF9-8515-4677-9942-0171F000F8EB}" destId="{ECBD6B98-1CBE-4BAA-AB77-4873C9DB1799}" srcOrd="3" destOrd="0" parTransId="{A8E7F406-AFD8-48D2-8D82-E8A1F17391BF}" sibTransId="{CF18F627-55D0-4D75-84BC-9F6776290819}"/>
    <dgm:cxn modelId="{B6F34ADC-652A-48E2-979D-BB5970C0A977}" type="presOf" srcId="{787546C1-DD5C-4D6E-BFDD-D95A52E781AD}" destId="{F4F466C7-208D-4B4A-A865-9D82D8E9F892}" srcOrd="0"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DE4D2F10-8367-4849-9108-3B27579B16F0}" type="presOf" srcId="{ECBD6B98-1CBE-4BAA-AB77-4873C9DB1799}" destId="{CA895514-6C23-43E3-A15C-728A9EC10843}" srcOrd="0" destOrd="0" presId="urn:microsoft.com/office/officeart/2005/8/layout/list1#1"/>
    <dgm:cxn modelId="{579A338B-B5D8-4240-8867-8564B0DC96F3}" srcId="{8554BDF9-8515-4677-9942-0171F000F8EB}" destId="{AC5265C1-0BAB-4984-A634-E4518A8EC253}" srcOrd="1" destOrd="0" parTransId="{26A0947C-B518-417C-9D68-EC422DC1E3A5}" sibTransId="{E68E8117-B3CB-464C-9711-4DBE8BF88216}"/>
    <dgm:cxn modelId="{C97DDC11-3DE0-4386-8817-56BDD665221D}" type="presOf" srcId="{787546C1-DD5C-4D6E-BFDD-D95A52E781AD}" destId="{8BC4E78D-0D98-4ED2-B23A-71FEC19A6436}" srcOrd="1" destOrd="0" presId="urn:microsoft.com/office/officeart/2005/8/layout/list1#1"/>
    <dgm:cxn modelId="{E8EF61B1-515C-44F0-9393-3A960B69FA7A}" srcId="{8554BDF9-8515-4677-9942-0171F000F8EB}" destId="{F50BDB3E-817D-4A89-9D71-D9E0B029567B}" srcOrd="2" destOrd="0" parTransId="{DE0B39BA-A6F3-455E-8022-365CCF701DB7}" sibTransId="{25F4C625-3E51-442C-BBB8-3FA715271B27}"/>
    <dgm:cxn modelId="{FD7AB9CF-3283-4CBF-B3B7-7E0A68F3326F}" type="presOf" srcId="{F50BDB3E-817D-4A89-9D71-D9E0B029567B}" destId="{2CFD44AC-C5B0-407B-B2EE-07415AFE4DC4}" srcOrd="1" destOrd="0" presId="urn:microsoft.com/office/officeart/2005/8/layout/list1#1"/>
    <dgm:cxn modelId="{AB6B9637-21CC-4525-BECE-71BE55792AC9}" type="presOf" srcId="{ECBD6B98-1CBE-4BAA-AB77-4873C9DB1799}" destId="{D2A5797B-20EE-4298-BA50-C968CEE241D4}" srcOrd="1" destOrd="0" presId="urn:microsoft.com/office/officeart/2005/8/layout/list1#1"/>
    <dgm:cxn modelId="{2C95DEF5-384A-4523-9ED9-255F0362F822}" type="presOf" srcId="{8554BDF9-8515-4677-9942-0171F000F8EB}" destId="{9D58511D-D18C-46E6-ADFB-6CDE1389D37F}" srcOrd="0" destOrd="0" presId="urn:microsoft.com/office/officeart/2005/8/layout/list1#1"/>
    <dgm:cxn modelId="{75898783-70D3-4403-BC83-FEA6E4166C81}" type="presOf" srcId="{AC5265C1-0BAB-4984-A634-E4518A8EC253}" destId="{06B5F591-72E0-4CFF-9799-36D4050BD51D}" srcOrd="0" destOrd="0" presId="urn:microsoft.com/office/officeart/2005/8/layout/list1#1"/>
    <dgm:cxn modelId="{5A62648D-7D00-47D6-8992-C36B667C7241}" type="presOf" srcId="{AC5265C1-0BAB-4984-A634-E4518A8EC253}" destId="{12E5634D-BCAA-48AB-BADB-754A15E9B7AC}" srcOrd="1" destOrd="0" presId="urn:microsoft.com/office/officeart/2005/8/layout/list1#1"/>
    <dgm:cxn modelId="{5B1C9119-4B0E-4740-AF7B-F6BC6E95CC2D}" type="presParOf" srcId="{9D58511D-D18C-46E6-ADFB-6CDE1389D37F}" destId="{29EC7F92-6143-4EC7-AD17-ECAF75C06DC8}" srcOrd="0" destOrd="0" presId="urn:microsoft.com/office/officeart/2005/8/layout/list1#1"/>
    <dgm:cxn modelId="{AAF0C897-629B-4A30-8062-79C8D5DF6FF6}" type="presParOf" srcId="{29EC7F92-6143-4EC7-AD17-ECAF75C06DC8}" destId="{F4F466C7-208D-4B4A-A865-9D82D8E9F892}" srcOrd="0" destOrd="0" presId="urn:microsoft.com/office/officeart/2005/8/layout/list1#1"/>
    <dgm:cxn modelId="{EEB1633D-99A3-42F2-9944-EE06A76CCC94}" type="presParOf" srcId="{29EC7F92-6143-4EC7-AD17-ECAF75C06DC8}" destId="{8BC4E78D-0D98-4ED2-B23A-71FEC19A6436}" srcOrd="1" destOrd="0" presId="urn:microsoft.com/office/officeart/2005/8/layout/list1#1"/>
    <dgm:cxn modelId="{27C119B5-228F-4F6C-92E7-846DAF880928}" type="presParOf" srcId="{9D58511D-D18C-46E6-ADFB-6CDE1389D37F}" destId="{129CDA7D-4C80-4698-AFD0-7208B5D9749E}" srcOrd="1" destOrd="0" presId="urn:microsoft.com/office/officeart/2005/8/layout/list1#1"/>
    <dgm:cxn modelId="{7383D2C4-4570-44D4-98F4-FDBC5183E46D}" type="presParOf" srcId="{9D58511D-D18C-46E6-ADFB-6CDE1389D37F}" destId="{EBA8CF1F-3B4A-4B6A-8877-CB03CDDAB1E9}" srcOrd="2" destOrd="0" presId="urn:microsoft.com/office/officeart/2005/8/layout/list1#1"/>
    <dgm:cxn modelId="{8313247E-355D-4514-A56A-258E2AF49BB5}" type="presParOf" srcId="{9D58511D-D18C-46E6-ADFB-6CDE1389D37F}" destId="{8BC0D01A-9D98-495C-93AA-A7D9631CDDAD}" srcOrd="3" destOrd="0" presId="urn:microsoft.com/office/officeart/2005/8/layout/list1#1"/>
    <dgm:cxn modelId="{495938FD-E941-445E-BCB7-0E701F583AD4}" type="presParOf" srcId="{9D58511D-D18C-46E6-ADFB-6CDE1389D37F}" destId="{D4434ECF-2146-46AC-B62E-87AB389C995A}" srcOrd="4" destOrd="0" presId="urn:microsoft.com/office/officeart/2005/8/layout/list1#1"/>
    <dgm:cxn modelId="{37E1B059-9278-4BE7-9BA4-E0884386CA54}" type="presParOf" srcId="{D4434ECF-2146-46AC-B62E-87AB389C995A}" destId="{06B5F591-72E0-4CFF-9799-36D4050BD51D}" srcOrd="0" destOrd="0" presId="urn:microsoft.com/office/officeart/2005/8/layout/list1#1"/>
    <dgm:cxn modelId="{8DE4C4AE-27B0-4A55-BD61-C6ADA168BFE9}" type="presParOf" srcId="{D4434ECF-2146-46AC-B62E-87AB389C995A}" destId="{12E5634D-BCAA-48AB-BADB-754A15E9B7AC}" srcOrd="1" destOrd="0" presId="urn:microsoft.com/office/officeart/2005/8/layout/list1#1"/>
    <dgm:cxn modelId="{F06B8820-E0B9-4884-8B60-25B522E989DC}" type="presParOf" srcId="{9D58511D-D18C-46E6-ADFB-6CDE1389D37F}" destId="{3DAA9763-50F6-4CC4-B6DA-0A4C45FFB361}" srcOrd="5" destOrd="0" presId="urn:microsoft.com/office/officeart/2005/8/layout/list1#1"/>
    <dgm:cxn modelId="{68BD3462-FA70-49B1-B640-EEFC5A539984}" type="presParOf" srcId="{9D58511D-D18C-46E6-ADFB-6CDE1389D37F}" destId="{51228DB3-E7D4-486B-A0C1-9A59D129891F}" srcOrd="6" destOrd="0" presId="urn:microsoft.com/office/officeart/2005/8/layout/list1#1"/>
    <dgm:cxn modelId="{815CA759-0CD9-4797-A65E-83C2A12770B9}" type="presParOf" srcId="{9D58511D-D18C-46E6-ADFB-6CDE1389D37F}" destId="{ECC02425-44D1-4F4C-B5D6-13442CA71F2A}" srcOrd="7" destOrd="0" presId="urn:microsoft.com/office/officeart/2005/8/layout/list1#1"/>
    <dgm:cxn modelId="{557511E4-0DE0-45B3-9AB1-20D4A9831B7B}" type="presParOf" srcId="{9D58511D-D18C-46E6-ADFB-6CDE1389D37F}" destId="{98CD7476-6A48-4BD0-A0B1-E79081300878}" srcOrd="8" destOrd="0" presId="urn:microsoft.com/office/officeart/2005/8/layout/list1#1"/>
    <dgm:cxn modelId="{E53AE877-9E92-4CD1-9552-84F41CCC7313}" type="presParOf" srcId="{98CD7476-6A48-4BD0-A0B1-E79081300878}" destId="{63AA2D3F-331D-492F-82D5-8A2B6C78BAAD}" srcOrd="0" destOrd="0" presId="urn:microsoft.com/office/officeart/2005/8/layout/list1#1"/>
    <dgm:cxn modelId="{99F97608-9773-4C2A-ADC0-93C84F984170}" type="presParOf" srcId="{98CD7476-6A48-4BD0-A0B1-E79081300878}" destId="{2CFD44AC-C5B0-407B-B2EE-07415AFE4DC4}" srcOrd="1" destOrd="0" presId="urn:microsoft.com/office/officeart/2005/8/layout/list1#1"/>
    <dgm:cxn modelId="{B4D85C25-1D85-4290-94DD-A54A7D86999C}" type="presParOf" srcId="{9D58511D-D18C-46E6-ADFB-6CDE1389D37F}" destId="{E27A153A-8ADD-4646-B3A3-509A74CD0695}" srcOrd="9" destOrd="0" presId="urn:microsoft.com/office/officeart/2005/8/layout/list1#1"/>
    <dgm:cxn modelId="{97FC9E86-40FC-4378-A854-95F633776F70}" type="presParOf" srcId="{9D58511D-D18C-46E6-ADFB-6CDE1389D37F}" destId="{2DB5D132-AB90-49A4-A479-F0988A86E33E}" srcOrd="10" destOrd="0" presId="urn:microsoft.com/office/officeart/2005/8/layout/list1#1"/>
    <dgm:cxn modelId="{B0E20B98-50B2-4849-A2DF-53F42A2D6945}" type="presParOf" srcId="{9D58511D-D18C-46E6-ADFB-6CDE1389D37F}" destId="{A5E75685-2820-438A-88AF-159553A570AE}" srcOrd="11" destOrd="0" presId="urn:microsoft.com/office/officeart/2005/8/layout/list1#1"/>
    <dgm:cxn modelId="{9B9A5457-CDDE-456B-8ABB-D5E16888DE97}" type="presParOf" srcId="{9D58511D-D18C-46E6-ADFB-6CDE1389D37F}" destId="{3936D63D-3BB5-4099-A097-CE176EB2ABE2}" srcOrd="12" destOrd="0" presId="urn:microsoft.com/office/officeart/2005/8/layout/list1#1"/>
    <dgm:cxn modelId="{B8E374ED-7B01-4966-8A0E-3BD016509E25}" type="presParOf" srcId="{3936D63D-3BB5-4099-A097-CE176EB2ABE2}" destId="{CA895514-6C23-43E3-A15C-728A9EC10843}" srcOrd="0" destOrd="0" presId="urn:microsoft.com/office/officeart/2005/8/layout/list1#1"/>
    <dgm:cxn modelId="{3749BEB1-3746-40A9-A947-C10AE4410C0E}" type="presParOf" srcId="{3936D63D-3BB5-4099-A097-CE176EB2ABE2}" destId="{D2A5797B-20EE-4298-BA50-C968CEE241D4}" srcOrd="1" destOrd="0" presId="urn:microsoft.com/office/officeart/2005/8/layout/list1#1"/>
    <dgm:cxn modelId="{60905357-4510-4A40-ACAA-E403BF385FFD}" type="presParOf" srcId="{9D58511D-D18C-46E6-ADFB-6CDE1389D37F}" destId="{AEA9E5FD-8F48-4CA8-8487-C530B0C74333}" srcOrd="13" destOrd="0" presId="urn:microsoft.com/office/officeart/2005/8/layout/list1#1"/>
    <dgm:cxn modelId="{438DE8E0-A882-4923-9E23-FDB755D761E4}" type="presParOf" srcId="{9D58511D-D18C-46E6-ADFB-6CDE1389D37F}" destId="{56015E43-931D-4CAD-85C0-E9EB84437182}" srcOrd="14" destOrd="0" presId="urn:microsoft.com/office/officeart/2005/8/layout/list1#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EE6B3-DF44-4341-8F01-1C566B9441BB}" type="doc">
      <dgm:prSet loTypeId="urn:microsoft.com/office/officeart/2005/8/layout/hProcess9" loCatId="process" qsTypeId="urn:microsoft.com/office/officeart/2005/8/quickstyle/simple1" qsCatId="simple" csTypeId="urn:microsoft.com/office/officeart/2005/8/colors/colorful3" csCatId="colorful" phldr="1"/>
      <dgm:spPr/>
    </dgm:pt>
    <dgm:pt modelId="{34626310-163F-4A2A-B265-BA88CA7F0B7A}">
      <dgm:prSet phldrT="[besedilo]"/>
      <dgm:spPr/>
      <dgm:t>
        <a:bodyPr/>
        <a:lstStyle/>
        <a:p>
          <a:pPr algn="ctr"/>
          <a:r>
            <a:rPr lang="en-US" dirty="0" smtClean="0"/>
            <a:t>User sends geo-tagged picture (web service, e-mail, mms)</a:t>
          </a:r>
          <a:endParaRPr lang="sl-SI" dirty="0"/>
        </a:p>
      </dgm:t>
    </dgm:pt>
    <dgm:pt modelId="{1D8C2F76-2300-4614-BB06-719E1AA53F0D}" type="parTrans" cxnId="{072F177C-692D-4C83-81D7-15A000343BCB}">
      <dgm:prSet/>
      <dgm:spPr/>
      <dgm:t>
        <a:bodyPr/>
        <a:lstStyle/>
        <a:p>
          <a:pPr algn="ctr"/>
          <a:endParaRPr lang="sl-SI"/>
        </a:p>
      </dgm:t>
    </dgm:pt>
    <dgm:pt modelId="{8A6692D7-6531-4C5A-9C35-1E2C4DEDD074}" type="sibTrans" cxnId="{072F177C-692D-4C83-81D7-15A000343BCB}">
      <dgm:prSet/>
      <dgm:spPr/>
      <dgm:t>
        <a:bodyPr/>
        <a:lstStyle/>
        <a:p>
          <a:pPr algn="ctr"/>
          <a:endParaRPr lang="sl-SI"/>
        </a:p>
      </dgm:t>
    </dgm:pt>
    <dgm:pt modelId="{5D0AB236-A731-48FB-83E4-49BE65C8A850}">
      <dgm:prSet phldrT="[besedilo]"/>
      <dgm:spPr/>
      <dgm:t>
        <a:bodyPr/>
        <a:lstStyle/>
        <a:p>
          <a:pPr algn="ctr"/>
          <a:r>
            <a:rPr lang="en-US" dirty="0" smtClean="0"/>
            <a:t>System extracts location from the picture</a:t>
          </a:r>
          <a:endParaRPr lang="sl-SI" dirty="0"/>
        </a:p>
      </dgm:t>
    </dgm:pt>
    <dgm:pt modelId="{DED37F89-DFF8-42DD-8450-F2F9DB603C25}" type="parTrans" cxnId="{4641F279-52BF-4D27-A7AB-E7B11484EC89}">
      <dgm:prSet/>
      <dgm:spPr/>
      <dgm:t>
        <a:bodyPr/>
        <a:lstStyle/>
        <a:p>
          <a:pPr algn="ctr"/>
          <a:endParaRPr lang="sl-SI"/>
        </a:p>
      </dgm:t>
    </dgm:pt>
    <dgm:pt modelId="{6C3D7D36-70D2-4163-A82B-29C50DECA20B}" type="sibTrans" cxnId="{4641F279-52BF-4D27-A7AB-E7B11484EC89}">
      <dgm:prSet/>
      <dgm:spPr/>
      <dgm:t>
        <a:bodyPr/>
        <a:lstStyle/>
        <a:p>
          <a:pPr algn="ctr"/>
          <a:endParaRPr lang="sl-SI"/>
        </a:p>
      </dgm:t>
    </dgm:pt>
    <dgm:pt modelId="{3BF2CDA4-DD5A-4226-ADA7-4DEBC6E6BC45}">
      <dgm:prSet phldrT="[besedilo]"/>
      <dgm:spPr/>
      <dgm:t>
        <a:bodyPr/>
        <a:lstStyle/>
        <a:p>
          <a:pPr algn="ctr"/>
          <a:r>
            <a:rPr lang="en-US" dirty="0" smtClean="0"/>
            <a:t>Picture is classified using human resources in the cloud </a:t>
          </a:r>
          <a:endParaRPr lang="sl-SI" dirty="0"/>
        </a:p>
      </dgm:t>
    </dgm:pt>
    <dgm:pt modelId="{BC670308-1918-4E8C-87DD-736EA64FA7AE}" type="parTrans" cxnId="{CD841494-7689-4D1A-972A-879AFD67F02C}">
      <dgm:prSet/>
      <dgm:spPr/>
      <dgm:t>
        <a:bodyPr/>
        <a:lstStyle/>
        <a:p>
          <a:pPr algn="ctr"/>
          <a:endParaRPr lang="sl-SI"/>
        </a:p>
      </dgm:t>
    </dgm:pt>
    <dgm:pt modelId="{4E3668F9-E4B3-413C-8E16-211E69C18E8F}" type="sibTrans" cxnId="{CD841494-7689-4D1A-972A-879AFD67F02C}">
      <dgm:prSet/>
      <dgm:spPr/>
      <dgm:t>
        <a:bodyPr/>
        <a:lstStyle/>
        <a:p>
          <a:pPr algn="ctr"/>
          <a:endParaRPr lang="sl-SI"/>
        </a:p>
      </dgm:t>
    </dgm:pt>
    <dgm:pt modelId="{7C7CB222-9D0F-4770-A23D-0EE0A2EDACFB}" type="pres">
      <dgm:prSet presAssocID="{482EE6B3-DF44-4341-8F01-1C566B9441BB}" presName="CompostProcess" presStyleCnt="0">
        <dgm:presLayoutVars>
          <dgm:dir/>
          <dgm:resizeHandles val="exact"/>
        </dgm:presLayoutVars>
      </dgm:prSet>
      <dgm:spPr/>
    </dgm:pt>
    <dgm:pt modelId="{E29B8DB5-C9A5-42A4-B892-66A2102D4C85}" type="pres">
      <dgm:prSet presAssocID="{482EE6B3-DF44-4341-8F01-1C566B9441BB}" presName="arrow" presStyleLbl="bgShp" presStyleIdx="0" presStyleCnt="1"/>
      <dgm:spPr/>
    </dgm:pt>
    <dgm:pt modelId="{23C03A14-DE6C-431C-8D17-E235C1081273}" type="pres">
      <dgm:prSet presAssocID="{482EE6B3-DF44-4341-8F01-1C566B9441BB}" presName="linearProcess" presStyleCnt="0"/>
      <dgm:spPr/>
    </dgm:pt>
    <dgm:pt modelId="{382A39FE-BD54-44BE-972E-EB7AFFED3DC6}" type="pres">
      <dgm:prSet presAssocID="{34626310-163F-4A2A-B265-BA88CA7F0B7A}" presName="textNode" presStyleLbl="node1" presStyleIdx="0" presStyleCnt="3">
        <dgm:presLayoutVars>
          <dgm:bulletEnabled val="1"/>
        </dgm:presLayoutVars>
      </dgm:prSet>
      <dgm:spPr/>
      <dgm:t>
        <a:bodyPr/>
        <a:lstStyle/>
        <a:p>
          <a:endParaRPr lang="sl-SI"/>
        </a:p>
      </dgm:t>
    </dgm:pt>
    <dgm:pt modelId="{CFD840D0-5311-42DB-BA37-B57A53D7D2E5}" type="pres">
      <dgm:prSet presAssocID="{8A6692D7-6531-4C5A-9C35-1E2C4DEDD074}" presName="sibTrans" presStyleCnt="0"/>
      <dgm:spPr/>
    </dgm:pt>
    <dgm:pt modelId="{336E24A5-C47E-4F05-B434-A1ECF0226CBB}" type="pres">
      <dgm:prSet presAssocID="{5D0AB236-A731-48FB-83E4-49BE65C8A850}" presName="textNode" presStyleLbl="node1" presStyleIdx="1" presStyleCnt="3">
        <dgm:presLayoutVars>
          <dgm:bulletEnabled val="1"/>
        </dgm:presLayoutVars>
      </dgm:prSet>
      <dgm:spPr/>
      <dgm:t>
        <a:bodyPr/>
        <a:lstStyle/>
        <a:p>
          <a:endParaRPr lang="sl-SI"/>
        </a:p>
      </dgm:t>
    </dgm:pt>
    <dgm:pt modelId="{FA465196-1F76-4953-9534-DC6122765D89}" type="pres">
      <dgm:prSet presAssocID="{6C3D7D36-70D2-4163-A82B-29C50DECA20B}" presName="sibTrans" presStyleCnt="0"/>
      <dgm:spPr/>
    </dgm:pt>
    <dgm:pt modelId="{D5441B64-5413-4BBC-A168-C5778DEC150E}" type="pres">
      <dgm:prSet presAssocID="{3BF2CDA4-DD5A-4226-ADA7-4DEBC6E6BC45}" presName="textNode" presStyleLbl="node1" presStyleIdx="2" presStyleCnt="3">
        <dgm:presLayoutVars>
          <dgm:bulletEnabled val="1"/>
        </dgm:presLayoutVars>
      </dgm:prSet>
      <dgm:spPr/>
      <dgm:t>
        <a:bodyPr/>
        <a:lstStyle/>
        <a:p>
          <a:endParaRPr lang="sl-SI"/>
        </a:p>
      </dgm:t>
    </dgm:pt>
  </dgm:ptLst>
  <dgm:cxnLst>
    <dgm:cxn modelId="{072F177C-692D-4C83-81D7-15A000343BCB}" srcId="{482EE6B3-DF44-4341-8F01-1C566B9441BB}" destId="{34626310-163F-4A2A-B265-BA88CA7F0B7A}" srcOrd="0" destOrd="0" parTransId="{1D8C2F76-2300-4614-BB06-719E1AA53F0D}" sibTransId="{8A6692D7-6531-4C5A-9C35-1E2C4DEDD074}"/>
    <dgm:cxn modelId="{CD841494-7689-4D1A-972A-879AFD67F02C}" srcId="{482EE6B3-DF44-4341-8F01-1C566B9441BB}" destId="{3BF2CDA4-DD5A-4226-ADA7-4DEBC6E6BC45}" srcOrd="2" destOrd="0" parTransId="{BC670308-1918-4E8C-87DD-736EA64FA7AE}" sibTransId="{4E3668F9-E4B3-413C-8E16-211E69C18E8F}"/>
    <dgm:cxn modelId="{4641F279-52BF-4D27-A7AB-E7B11484EC89}" srcId="{482EE6B3-DF44-4341-8F01-1C566B9441BB}" destId="{5D0AB236-A731-48FB-83E4-49BE65C8A850}" srcOrd="1" destOrd="0" parTransId="{DED37F89-DFF8-42DD-8450-F2F9DB603C25}" sibTransId="{6C3D7D36-70D2-4163-A82B-29C50DECA20B}"/>
    <dgm:cxn modelId="{9509787D-941C-4127-85B2-E83DF572EB3E}" type="presOf" srcId="{3BF2CDA4-DD5A-4226-ADA7-4DEBC6E6BC45}" destId="{D5441B64-5413-4BBC-A168-C5778DEC150E}" srcOrd="0" destOrd="0" presId="urn:microsoft.com/office/officeart/2005/8/layout/hProcess9"/>
    <dgm:cxn modelId="{D43167BB-5513-4E44-A5CE-2BF8FDCDCF62}" type="presOf" srcId="{5D0AB236-A731-48FB-83E4-49BE65C8A850}" destId="{336E24A5-C47E-4F05-B434-A1ECF0226CBB}" srcOrd="0" destOrd="0" presId="urn:microsoft.com/office/officeart/2005/8/layout/hProcess9"/>
    <dgm:cxn modelId="{EB42DBAD-80CF-4C45-9C6E-992599A37E08}" type="presOf" srcId="{482EE6B3-DF44-4341-8F01-1C566B9441BB}" destId="{7C7CB222-9D0F-4770-A23D-0EE0A2EDACFB}" srcOrd="0" destOrd="0" presId="urn:microsoft.com/office/officeart/2005/8/layout/hProcess9"/>
    <dgm:cxn modelId="{E4E179AA-0F62-41E7-82B6-B90763BABE51}" type="presOf" srcId="{34626310-163F-4A2A-B265-BA88CA7F0B7A}" destId="{382A39FE-BD54-44BE-972E-EB7AFFED3DC6}" srcOrd="0" destOrd="0" presId="urn:microsoft.com/office/officeart/2005/8/layout/hProcess9"/>
    <dgm:cxn modelId="{78A14315-A60F-4765-97D2-767CA9111E64}" type="presParOf" srcId="{7C7CB222-9D0F-4770-A23D-0EE0A2EDACFB}" destId="{E29B8DB5-C9A5-42A4-B892-66A2102D4C85}" srcOrd="0" destOrd="0" presId="urn:microsoft.com/office/officeart/2005/8/layout/hProcess9"/>
    <dgm:cxn modelId="{CB3C34B6-9C64-49E8-9149-A13DEC7F43A2}" type="presParOf" srcId="{7C7CB222-9D0F-4770-A23D-0EE0A2EDACFB}" destId="{23C03A14-DE6C-431C-8D17-E235C1081273}" srcOrd="1" destOrd="0" presId="urn:microsoft.com/office/officeart/2005/8/layout/hProcess9"/>
    <dgm:cxn modelId="{027E3AA5-BFA5-4974-86BD-A1FB9DC92454}" type="presParOf" srcId="{23C03A14-DE6C-431C-8D17-E235C1081273}" destId="{382A39FE-BD54-44BE-972E-EB7AFFED3DC6}" srcOrd="0" destOrd="0" presId="urn:microsoft.com/office/officeart/2005/8/layout/hProcess9"/>
    <dgm:cxn modelId="{59838F16-896C-45DA-B6E0-C52DF42C6D0D}" type="presParOf" srcId="{23C03A14-DE6C-431C-8D17-E235C1081273}" destId="{CFD840D0-5311-42DB-BA37-B57A53D7D2E5}" srcOrd="1" destOrd="0" presId="urn:microsoft.com/office/officeart/2005/8/layout/hProcess9"/>
    <dgm:cxn modelId="{679356BC-FB61-4791-A683-E7FA8A41502B}" type="presParOf" srcId="{23C03A14-DE6C-431C-8D17-E235C1081273}" destId="{336E24A5-C47E-4F05-B434-A1ECF0226CBB}" srcOrd="2" destOrd="0" presId="urn:microsoft.com/office/officeart/2005/8/layout/hProcess9"/>
    <dgm:cxn modelId="{76825211-8DFD-4FC9-827F-333DCDF541DA}" type="presParOf" srcId="{23C03A14-DE6C-431C-8D17-E235C1081273}" destId="{FA465196-1F76-4953-9534-DC6122765D89}" srcOrd="3" destOrd="0" presId="urn:microsoft.com/office/officeart/2005/8/layout/hProcess9"/>
    <dgm:cxn modelId="{1C27E189-A133-4CA4-962A-C8C0625C6BB7}" type="presParOf" srcId="{23C03A14-DE6C-431C-8D17-E235C1081273}" destId="{D5441B64-5413-4BBC-A168-C5778DEC150E}"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810927-4904-427B-A015-4B469FD4C55A}">
      <dsp:nvSpPr>
        <dsp:cNvPr id="0" name=""/>
        <dsp:cNvSpPr/>
      </dsp:nvSpPr>
      <dsp:spPr>
        <a:xfrm>
          <a:off x="1071570" y="2643206"/>
          <a:ext cx="1285719" cy="1375168"/>
        </a:xfrm>
        <a:prstGeom prst="gear9">
          <a:avLst/>
        </a:prstGeom>
        <a:solidFill>
          <a:schemeClr val="accent3"/>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dirty="0" smtClean="0"/>
            <a:t>Team</a:t>
          </a:r>
          <a:endParaRPr lang="sl-SI" sz="2800" kern="1200" dirty="0"/>
        </a:p>
      </dsp:txBody>
      <dsp:txXfrm>
        <a:off x="1071570" y="2643206"/>
        <a:ext cx="1285719" cy="1375168"/>
      </dsp:txXfrm>
    </dsp:sp>
    <dsp:sp modelId="{5E8665CA-1168-43AB-A860-C35B50004FFF}">
      <dsp:nvSpPr>
        <dsp:cNvPr id="0" name=""/>
        <dsp:cNvSpPr/>
      </dsp:nvSpPr>
      <dsp:spPr>
        <a:xfrm>
          <a:off x="1678034" y="1643078"/>
          <a:ext cx="1361226" cy="1305292"/>
        </a:xfrm>
        <a:prstGeom prst="gear6">
          <a:avLst/>
        </a:prstGeom>
        <a:solidFill>
          <a:schemeClr val="accent4"/>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3166073"/>
              <a:satOff val="-25438"/>
              <a:lumOff val="3529"/>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l-SI" sz="1800" kern="1200" dirty="0" err="1" smtClean="0"/>
            <a:t>Tech</a:t>
          </a:r>
          <a:endParaRPr lang="sl-SI" sz="1600" kern="1200" dirty="0"/>
        </a:p>
      </dsp:txBody>
      <dsp:txXfrm>
        <a:off x="1678034" y="1643078"/>
        <a:ext cx="1361226" cy="1305292"/>
      </dsp:txXfrm>
    </dsp:sp>
    <dsp:sp modelId="{895FD3BB-3498-42F4-9012-7C4D0B480743}">
      <dsp:nvSpPr>
        <dsp:cNvPr id="0" name=""/>
        <dsp:cNvSpPr/>
      </dsp:nvSpPr>
      <dsp:spPr>
        <a:xfrm rot="20064562">
          <a:off x="1020256" y="320704"/>
          <a:ext cx="1566863" cy="1566863"/>
        </a:xfrm>
        <a:prstGeom prst="gear6">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6332147"/>
              <a:satOff val="-50876"/>
              <a:lumOff val="7059"/>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kern="1200" dirty="0" err="1" smtClean="0"/>
            <a:t>Solutions</a:t>
          </a:r>
          <a:endParaRPr lang="sl-SI" sz="1600" kern="1200" dirty="0"/>
        </a:p>
      </dsp:txBody>
      <dsp:txXfrm rot="20964562">
        <a:off x="1363915" y="664363"/>
        <a:ext cx="879545" cy="879545"/>
      </dsp:txXfrm>
    </dsp:sp>
    <dsp:sp modelId="{B227E39C-DD08-4E40-AF10-6027CB34D53C}">
      <dsp:nvSpPr>
        <dsp:cNvPr id="0" name=""/>
        <dsp:cNvSpPr/>
      </dsp:nvSpPr>
      <dsp:spPr>
        <a:xfrm rot="20775768" flipH="1">
          <a:off x="747025" y="2466748"/>
          <a:ext cx="1827326" cy="1698296"/>
        </a:xfrm>
        <a:prstGeom prst="circularArrow">
          <a:avLst>
            <a:gd name="adj1" fmla="val 4688"/>
            <a:gd name="adj2" fmla="val 299029"/>
            <a:gd name="adj3" fmla="val 2494759"/>
            <a:gd name="adj4" fmla="val 15908185"/>
            <a:gd name="adj5" fmla="val 5469"/>
          </a:avLst>
        </a:prstGeom>
        <a:solidFill>
          <a:schemeClr val="accent3"/>
        </a:solidFill>
        <a:ln>
          <a:noFill/>
        </a:ln>
        <a:effectLst>
          <a:outerShdw blurRad="57150" dist="38100" dir="5400000" algn="ctr" rotWithShape="0">
            <a:schemeClr val="accent5">
              <a:hueOff val="0"/>
              <a:satOff val="0"/>
              <a:lumOff val="0"/>
              <a:alphaOff val="0"/>
              <a:shade val="9000"/>
              <a:satMod val="105000"/>
              <a:alpha val="48000"/>
            </a:schemeClr>
          </a:outerShdw>
        </a:effectLst>
      </dsp:spPr>
      <dsp:style>
        <a:lnRef idx="0">
          <a:scrgbClr r="0" g="0" b="0"/>
        </a:lnRef>
        <a:fillRef idx="1">
          <a:scrgbClr r="0" g="0" b="0"/>
        </a:fillRef>
        <a:effectRef idx="1">
          <a:scrgbClr r="0" g="0" b="0"/>
        </a:effectRef>
        <a:fontRef idx="minor">
          <a:schemeClr val="lt1"/>
        </a:fontRef>
      </dsp:style>
    </dsp:sp>
    <dsp:sp modelId="{7E637E82-0BEF-4413-BA94-1A587405C700}">
      <dsp:nvSpPr>
        <dsp:cNvPr id="0" name=""/>
        <dsp:cNvSpPr/>
      </dsp:nvSpPr>
      <dsp:spPr>
        <a:xfrm rot="7200000">
          <a:off x="1634241" y="1444995"/>
          <a:ext cx="1753945" cy="1753945"/>
        </a:xfrm>
        <a:prstGeom prst="leftCircularArrow">
          <a:avLst>
            <a:gd name="adj1" fmla="val 6452"/>
            <a:gd name="adj2" fmla="val 429999"/>
            <a:gd name="adj3" fmla="val 10489124"/>
            <a:gd name="adj4" fmla="val 14837806"/>
            <a:gd name="adj5" fmla="val 7527"/>
          </a:avLst>
        </a:prstGeom>
        <a:solidFill>
          <a:schemeClr val="accent4"/>
        </a:solidFill>
        <a:ln>
          <a:noFill/>
        </a:ln>
        <a:effectLst>
          <a:outerShdw blurRad="57150" dist="38100" dir="5400000" algn="ctr" rotWithShape="0">
            <a:schemeClr val="accent5">
              <a:hueOff val="3166073"/>
              <a:satOff val="-25438"/>
              <a:lumOff val="3529"/>
              <a:alphaOff val="0"/>
              <a:shade val="9000"/>
              <a:satMod val="105000"/>
              <a:alpha val="48000"/>
            </a:schemeClr>
          </a:outerShdw>
        </a:effectLst>
      </dsp:spPr>
      <dsp:style>
        <a:lnRef idx="0">
          <a:scrgbClr r="0" g="0" b="0"/>
        </a:lnRef>
        <a:fillRef idx="1">
          <a:scrgbClr r="0" g="0" b="0"/>
        </a:fillRef>
        <a:effectRef idx="1">
          <a:scrgbClr r="0" g="0" b="0"/>
        </a:effectRef>
        <a:fontRef idx="minor">
          <a:schemeClr val="lt1"/>
        </a:fontRef>
      </dsp:style>
    </dsp:sp>
    <dsp:sp modelId="{0B64505A-A38E-4E31-9794-A1FA490019D9}">
      <dsp:nvSpPr>
        <dsp:cNvPr id="0" name=""/>
        <dsp:cNvSpPr/>
      </dsp:nvSpPr>
      <dsp:spPr>
        <a:xfrm rot="20155435">
          <a:off x="669477" y="74887"/>
          <a:ext cx="2065012" cy="1934110"/>
        </a:xfrm>
        <a:prstGeom prst="circularArrow">
          <a:avLst>
            <a:gd name="adj1" fmla="val 5984"/>
            <a:gd name="adj2" fmla="val 394124"/>
            <a:gd name="adj3" fmla="val 13313824"/>
            <a:gd name="adj4" fmla="val 10508221"/>
            <a:gd name="adj5" fmla="val 6981"/>
          </a:avLst>
        </a:prstGeom>
        <a:solidFill>
          <a:schemeClr val="bg2"/>
        </a:solidFill>
        <a:ln>
          <a:noFill/>
        </a:ln>
        <a:effectLst>
          <a:outerShdw blurRad="57150" dist="38100" dir="5400000" algn="ctr" rotWithShape="0">
            <a:schemeClr val="accent5">
              <a:hueOff val="6332147"/>
              <a:satOff val="-50876"/>
              <a:lumOff val="7059"/>
              <a:alphaOff val="0"/>
              <a:shade val="9000"/>
              <a:satMod val="105000"/>
              <a:alpha val="48000"/>
            </a:scheme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A8CF1F-3B4A-4B6A-8877-CB03CDDAB1E9}">
      <dsp:nvSpPr>
        <dsp:cNvPr id="0" name=""/>
        <dsp:cNvSpPr/>
      </dsp:nvSpPr>
      <dsp:spPr>
        <a:xfrm>
          <a:off x="0" y="450871"/>
          <a:ext cx="4827593" cy="680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BC4E78D-0D98-4ED2-B23A-71FEC19A6436}">
      <dsp:nvSpPr>
        <dsp:cNvPr id="0" name=""/>
        <dsp:cNvSpPr/>
      </dsp:nvSpPr>
      <dsp:spPr>
        <a:xfrm>
          <a:off x="255990" y="59206"/>
          <a:ext cx="4435114" cy="7970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730" tIns="0" rIns="127730" bIns="0" numCol="1" spcCol="1270" anchor="ctr" anchorCtr="0">
          <a:noAutofit/>
        </a:bodyPr>
        <a:lstStyle/>
        <a:p>
          <a:pPr lvl="0" algn="l" defTabSz="711200">
            <a:lnSpc>
              <a:spcPct val="90000"/>
            </a:lnSpc>
            <a:spcBef>
              <a:spcPct val="0"/>
            </a:spcBef>
            <a:spcAft>
              <a:spcPct val="35000"/>
            </a:spcAft>
          </a:pPr>
          <a:r>
            <a:rPr lang="en-US" sz="1600" b="1" kern="1200" smtClean="0"/>
            <a:t>Large </a:t>
          </a:r>
          <a:r>
            <a:rPr lang="en-US" sz="1600" b="1" kern="1200" dirty="0" smtClean="0"/>
            <a:t>amount of data around us</a:t>
          </a:r>
          <a:endParaRPr lang="en-US" sz="1600" b="1" kern="1200" dirty="0"/>
        </a:p>
      </dsp:txBody>
      <dsp:txXfrm>
        <a:off x="255990" y="59206"/>
        <a:ext cx="4435114" cy="797040"/>
      </dsp:txXfrm>
    </dsp:sp>
    <dsp:sp modelId="{51228DB3-E7D4-486B-A0C1-9A59D129891F}">
      <dsp:nvSpPr>
        <dsp:cNvPr id="0" name=""/>
        <dsp:cNvSpPr/>
      </dsp:nvSpPr>
      <dsp:spPr>
        <a:xfrm>
          <a:off x="0" y="1675591"/>
          <a:ext cx="4827593" cy="680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2E5634D-BCAA-48AB-BADB-754A15E9B7AC}">
      <dsp:nvSpPr>
        <dsp:cNvPr id="0" name=""/>
        <dsp:cNvSpPr/>
      </dsp:nvSpPr>
      <dsp:spPr>
        <a:xfrm>
          <a:off x="263770" y="1039944"/>
          <a:ext cx="4464345" cy="797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730" tIns="0" rIns="127730" bIns="0" numCol="1" spcCol="1270" anchor="ctr" anchorCtr="0">
          <a:noAutofit/>
        </a:bodyPr>
        <a:lstStyle/>
        <a:p>
          <a:pPr lvl="0" algn="l" defTabSz="711200">
            <a:lnSpc>
              <a:spcPct val="90000"/>
            </a:lnSpc>
            <a:spcBef>
              <a:spcPct val="0"/>
            </a:spcBef>
            <a:spcAft>
              <a:spcPct val="35000"/>
            </a:spcAft>
          </a:pPr>
          <a:r>
            <a:rPr lang="en-US" sz="1600" b="1" kern="1200" dirty="0" smtClean="0"/>
            <a:t>Difficulty to extract relevant information</a:t>
          </a:r>
          <a:endParaRPr lang="en-US" sz="1600" b="1" kern="1200" dirty="0"/>
        </a:p>
      </dsp:txBody>
      <dsp:txXfrm>
        <a:off x="263770" y="1039944"/>
        <a:ext cx="4464345" cy="797040"/>
      </dsp:txXfrm>
    </dsp:sp>
    <dsp:sp modelId="{2DB5D132-AB90-49A4-A479-F0988A86E33E}">
      <dsp:nvSpPr>
        <dsp:cNvPr id="0" name=""/>
        <dsp:cNvSpPr/>
      </dsp:nvSpPr>
      <dsp:spPr>
        <a:xfrm>
          <a:off x="0" y="2876307"/>
          <a:ext cx="4827593" cy="680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CFD44AC-C5B0-407B-B2EE-07415AFE4DC4}">
      <dsp:nvSpPr>
        <dsp:cNvPr id="0" name=""/>
        <dsp:cNvSpPr/>
      </dsp:nvSpPr>
      <dsp:spPr>
        <a:xfrm>
          <a:off x="241379" y="2050276"/>
          <a:ext cx="4435080" cy="79704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730" tIns="0" rIns="127730" bIns="0" numCol="1" spcCol="1270" anchor="ctr" anchorCtr="0">
          <a:noAutofit/>
        </a:bodyPr>
        <a:lstStyle/>
        <a:p>
          <a:pPr lvl="0" algn="l" defTabSz="711200">
            <a:lnSpc>
              <a:spcPct val="90000"/>
            </a:lnSpc>
            <a:spcBef>
              <a:spcPct val="0"/>
            </a:spcBef>
            <a:spcAft>
              <a:spcPct val="35000"/>
            </a:spcAft>
          </a:pPr>
          <a:r>
            <a:rPr lang="en-US" sz="1600" b="1" kern="1200" dirty="0" smtClean="0"/>
            <a:t>Short information validity</a:t>
          </a:r>
          <a:endParaRPr lang="en-US" sz="1600" b="1" kern="1200" dirty="0"/>
        </a:p>
      </dsp:txBody>
      <dsp:txXfrm>
        <a:off x="241379" y="2050276"/>
        <a:ext cx="4435080" cy="797040"/>
      </dsp:txXfrm>
    </dsp:sp>
    <dsp:sp modelId="{56015E43-931D-4CAD-85C0-E9EB84437182}">
      <dsp:nvSpPr>
        <dsp:cNvPr id="0" name=""/>
        <dsp:cNvSpPr/>
      </dsp:nvSpPr>
      <dsp:spPr>
        <a:xfrm>
          <a:off x="0" y="4125032"/>
          <a:ext cx="4827593" cy="680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2A5797B-20EE-4298-BA50-C968CEE241D4}">
      <dsp:nvSpPr>
        <dsp:cNvPr id="0" name=""/>
        <dsp:cNvSpPr/>
      </dsp:nvSpPr>
      <dsp:spPr>
        <a:xfrm>
          <a:off x="241379" y="3060616"/>
          <a:ext cx="4517738" cy="797040"/>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730" tIns="0" rIns="127730" bIns="0" numCol="1" spcCol="1270" anchor="ctr" anchorCtr="0">
          <a:noAutofit/>
        </a:bodyPr>
        <a:lstStyle/>
        <a:p>
          <a:pPr lvl="0" algn="l" defTabSz="711200">
            <a:lnSpc>
              <a:spcPct val="90000"/>
            </a:lnSpc>
            <a:spcBef>
              <a:spcPct val="0"/>
            </a:spcBef>
            <a:spcAft>
              <a:spcPct val="35000"/>
            </a:spcAft>
          </a:pPr>
          <a:r>
            <a:rPr lang="en-US" sz="1600" b="1" kern="1200" dirty="0" smtClean="0"/>
            <a:t>Information's significance depends on our current location </a:t>
          </a:r>
          <a:endParaRPr lang="en-US" sz="1600" b="1" kern="1200" dirty="0"/>
        </a:p>
      </dsp:txBody>
      <dsp:txXfrm>
        <a:off x="241379" y="3060616"/>
        <a:ext cx="4517738" cy="7970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9B8DB5-C9A5-42A4-B892-66A2102D4C85}">
      <dsp:nvSpPr>
        <dsp:cNvPr id="0" name=""/>
        <dsp:cNvSpPr/>
      </dsp:nvSpPr>
      <dsp:spPr>
        <a:xfrm>
          <a:off x="555428" y="0"/>
          <a:ext cx="6294860" cy="446089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A39FE-BD54-44BE-972E-EB7AFFED3DC6}">
      <dsp:nvSpPr>
        <dsp:cNvPr id="0" name=""/>
        <dsp:cNvSpPr/>
      </dsp:nvSpPr>
      <dsp:spPr>
        <a:xfrm>
          <a:off x="7955" y="1338267"/>
          <a:ext cx="2383715" cy="178435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User sends geo-tagged picture (web service, e-mail, mms)</a:t>
          </a:r>
          <a:endParaRPr lang="sl-SI" sz="2100" kern="1200" dirty="0"/>
        </a:p>
      </dsp:txBody>
      <dsp:txXfrm>
        <a:off x="7955" y="1338267"/>
        <a:ext cx="2383715" cy="1784356"/>
      </dsp:txXfrm>
    </dsp:sp>
    <dsp:sp modelId="{336E24A5-C47E-4F05-B434-A1ECF0226CBB}">
      <dsp:nvSpPr>
        <dsp:cNvPr id="0" name=""/>
        <dsp:cNvSpPr/>
      </dsp:nvSpPr>
      <dsp:spPr>
        <a:xfrm>
          <a:off x="2511001" y="1338267"/>
          <a:ext cx="2383715" cy="1784356"/>
        </a:xfrm>
        <a:prstGeom prst="roundRect">
          <a:avLst/>
        </a:prstGeom>
        <a:solidFill>
          <a:schemeClr val="accent3">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System extracts location from the picture</a:t>
          </a:r>
          <a:endParaRPr lang="sl-SI" sz="2100" kern="1200" dirty="0"/>
        </a:p>
      </dsp:txBody>
      <dsp:txXfrm>
        <a:off x="2511001" y="1338267"/>
        <a:ext cx="2383715" cy="1784356"/>
      </dsp:txXfrm>
    </dsp:sp>
    <dsp:sp modelId="{D5441B64-5413-4BBC-A168-C5778DEC150E}">
      <dsp:nvSpPr>
        <dsp:cNvPr id="0" name=""/>
        <dsp:cNvSpPr/>
      </dsp:nvSpPr>
      <dsp:spPr>
        <a:xfrm>
          <a:off x="5014047" y="1338267"/>
          <a:ext cx="2383715" cy="1784356"/>
        </a:xfrm>
        <a:prstGeom prst="roundRect">
          <a:avLst/>
        </a:prstGeom>
        <a:solidFill>
          <a:schemeClr val="accent3">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Picture is classified using human resources in the cloud </a:t>
          </a:r>
          <a:endParaRPr lang="sl-SI" sz="2100" kern="1200" dirty="0"/>
        </a:p>
      </dsp:txBody>
      <dsp:txXfrm>
        <a:off x="5014047" y="1338267"/>
        <a:ext cx="2383715" cy="178435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B2B9C-FE42-4093-A41C-6827861CACD8}" type="datetimeFigureOut">
              <a:rPr lang="sl-SI" smtClean="0"/>
              <a:pPr/>
              <a:t>9.4.2010</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F399E-0621-4658-B64E-1E4CB82B7DD2}"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Internet_Information_Servi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1</a:t>
            </a:fld>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SkyInfo</a:t>
            </a:r>
            <a:r>
              <a:rPr lang="en-US" baseline="0" dirty="0" smtClean="0"/>
              <a:t> is still work in progress. So far we have build a first version of core web services for distributing messages and prototypes of web and mobile clients. </a:t>
            </a:r>
          </a:p>
          <a:p>
            <a:r>
              <a:rPr lang="en-US" dirty="0" smtClean="0"/>
              <a:t>As we aim</a:t>
            </a:r>
            <a:r>
              <a:rPr lang="en-US" baseline="0" dirty="0" smtClean="0"/>
              <a:t> to distribute messages to users anytime anywhere, our main concern is building an attractive, efficient and user-friendly clients for smart mobile devices. </a:t>
            </a:r>
            <a:r>
              <a:rPr lang="en-US" dirty="0" smtClean="0"/>
              <a:t>Here we</a:t>
            </a:r>
            <a:r>
              <a:rPr lang="en-US" baseline="0" dirty="0" smtClean="0"/>
              <a:t> have two screenshots of </a:t>
            </a:r>
            <a:r>
              <a:rPr lang="en-US" baseline="0" dirty="0" err="1" smtClean="0"/>
              <a:t>SkyInfo</a:t>
            </a:r>
            <a:r>
              <a:rPr lang="en-US" baseline="0" dirty="0" smtClean="0"/>
              <a:t> mobile client prototype, build for Android platform and we are planning to build another one for Windows Mobile platform. On the first screenshot you can see presentation of current user messages on a map on the left and in a list on the right.  When user selects a specific message, its details are displayed in the area bellow. User can also respond to received message by submitting his feedback. The other screenshot displays a form for adding new messages, where user selects appropriate category, enters caption and description and submits the message to our service.</a:t>
            </a:r>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10</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US" baseline="0" dirty="0" smtClean="0"/>
              <a:t>For comfortable and more comprehensive browsing through messages as well as for managing user profile and subscriptions, we have also designed and developed a </a:t>
            </a:r>
            <a:r>
              <a:rPr lang="en-US" baseline="0" dirty="0" err="1" smtClean="0"/>
              <a:t>SkyInfo</a:t>
            </a:r>
            <a:r>
              <a:rPr lang="en-US" baseline="0" dirty="0" smtClean="0"/>
              <a:t> Web Application, which is built with Microsoft Silverlight technology. On the slide there is a screenshot of developed prototype, where on the main screen we have a map, where all current messages are displayed. User can view details of a message either by clicking the marker on </a:t>
            </a:r>
            <a:r>
              <a:rPr lang="en-US" baseline="0" dirty="0" smtClean="0">
                <a:solidFill>
                  <a:schemeClr val="accent2">
                    <a:lumMod val="60000"/>
                    <a:lumOff val="40000"/>
                  </a:schemeClr>
                </a:solidFill>
              </a:rPr>
              <a:t>the map or message in the message list. User can also subscribe to or unsubscribe from receiving messages belonging to certain categories and define distance, time and rating parameters for his subscriptions. </a:t>
            </a:r>
            <a:endParaRPr lang="sl-SI" dirty="0">
              <a:solidFill>
                <a:schemeClr val="accent2">
                  <a:lumMod val="60000"/>
                  <a:lumOff val="40000"/>
                </a:schemeClr>
              </a:solidFill>
            </a:endParaRPr>
          </a:p>
        </p:txBody>
      </p:sp>
      <p:sp>
        <p:nvSpPr>
          <p:cNvPr id="4" name="Ograda številke diapozitiva 3"/>
          <p:cNvSpPr>
            <a:spLocks noGrp="1"/>
          </p:cNvSpPr>
          <p:nvPr>
            <p:ph type="sldNum" sz="quarter" idx="10"/>
          </p:nvPr>
        </p:nvSpPr>
        <p:spPr/>
        <p:txBody>
          <a:bodyPr/>
          <a:lstStyle/>
          <a:p>
            <a:fld id="{FD6F399E-0621-4658-B64E-1E4CB82B7DD2}" type="slidenum">
              <a:rPr lang="sl-SI" smtClean="0"/>
              <a:pPr/>
              <a:t>11</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SkyInfo</a:t>
            </a:r>
            <a:r>
              <a:rPr lang="en-US" dirty="0" smtClean="0"/>
              <a:t> is designed to integrate many</a:t>
            </a:r>
            <a:r>
              <a:rPr lang="en-US" baseline="0" dirty="0" smtClean="0"/>
              <a:t> different technologies. For this purpose, we have used web services, which provide us with a bridge between different platforms. Core </a:t>
            </a:r>
            <a:r>
              <a:rPr lang="en-US" baseline="0" dirty="0" err="1" smtClean="0"/>
              <a:t>SkyInfo</a:t>
            </a:r>
            <a:r>
              <a:rPr lang="en-US" baseline="0" dirty="0" smtClean="0"/>
              <a:t> services are build in java and are running on </a:t>
            </a:r>
            <a:r>
              <a:rPr lang="en-US" baseline="0" dirty="0" err="1" smtClean="0"/>
              <a:t>WebSphere</a:t>
            </a:r>
            <a:r>
              <a:rPr lang="en-US" baseline="0" dirty="0" smtClean="0"/>
              <a:t> application server. These services then use several supporting services, build in </a:t>
            </a:r>
            <a:r>
              <a:rPr lang="en-US" baseline="0" dirty="0" err="1" smtClean="0"/>
              <a:t>.net</a:t>
            </a:r>
            <a:r>
              <a:rPr lang="en-US" baseline="0" dirty="0" smtClean="0"/>
              <a:t> technology and running on IIS </a:t>
            </a:r>
            <a:r>
              <a:rPr lang="en-US" sz="1200" kern="1200" dirty="0" smtClean="0">
                <a:solidFill>
                  <a:schemeClr val="tx1"/>
                </a:solidFill>
                <a:latin typeface="+mn-lt"/>
                <a:ea typeface="+mn-ea"/>
                <a:cs typeface="+mn-cs"/>
              </a:rPr>
              <a:t>(</a:t>
            </a:r>
            <a:r>
              <a:rPr lang="sl-SI" sz="1200" kern="1200" dirty="0" smtClean="0">
                <a:solidFill>
                  <a:schemeClr val="tx1"/>
                </a:solidFill>
                <a:latin typeface="+mn-lt"/>
                <a:ea typeface="+mn-ea"/>
                <a:cs typeface="+mn-cs"/>
                <a:hlinkClick r:id="rId3"/>
              </a:rPr>
              <a:t>Internet </a:t>
            </a:r>
            <a:r>
              <a:rPr lang="sl-SI" sz="1200" kern="1200" dirty="0" err="1" smtClean="0">
                <a:solidFill>
                  <a:schemeClr val="tx1"/>
                </a:solidFill>
                <a:latin typeface="+mn-lt"/>
                <a:ea typeface="+mn-ea"/>
                <a:cs typeface="+mn-cs"/>
                <a:hlinkClick r:id="rId3"/>
              </a:rPr>
              <a:t>Information</a:t>
            </a:r>
            <a:r>
              <a:rPr lang="sl-SI" sz="1200" kern="1200" dirty="0" smtClean="0">
                <a:solidFill>
                  <a:schemeClr val="tx1"/>
                </a:solidFill>
                <a:latin typeface="+mn-lt"/>
                <a:ea typeface="+mn-ea"/>
                <a:cs typeface="+mn-cs"/>
                <a:hlinkClick r:id="rId3"/>
              </a:rPr>
              <a:t> </a:t>
            </a:r>
            <a:r>
              <a:rPr lang="sl-SI" sz="1200" kern="1200" dirty="0" err="1" smtClean="0">
                <a:solidFill>
                  <a:schemeClr val="tx1"/>
                </a:solidFill>
                <a:latin typeface="+mn-lt"/>
                <a:ea typeface="+mn-ea"/>
                <a:cs typeface="+mn-cs"/>
                <a:hlinkClick r:id="rId3"/>
              </a:rPr>
              <a:t>Services</a:t>
            </a:r>
            <a:r>
              <a:rPr lang="en-US" sz="1200" kern="1200" dirty="0" smtClean="0">
                <a:solidFill>
                  <a:schemeClr val="tx1"/>
                </a:solidFill>
                <a:latin typeface="+mn-lt"/>
                <a:ea typeface="+mn-ea"/>
                <a:cs typeface="+mn-cs"/>
              </a:rPr>
              <a:t>)</a:t>
            </a:r>
            <a:r>
              <a:rPr lang="en-US" baseline="0" dirty="0" smtClean="0"/>
              <a:t> server. We have also included a service using Windows Azure and other </a:t>
            </a:r>
            <a:r>
              <a:rPr lang="en-US" baseline="0" dirty="0" err="1" smtClean="0"/>
              <a:t>.net</a:t>
            </a:r>
            <a:r>
              <a:rPr lang="en-US" baseline="0" dirty="0" smtClean="0"/>
              <a:t> services could easily be transferred there as well. </a:t>
            </a:r>
            <a:endParaRPr lang="en-US" dirty="0" smtClean="0"/>
          </a:p>
          <a:p>
            <a:r>
              <a:rPr lang="en-US" baseline="0" dirty="0" smtClean="0"/>
              <a:t>Solution for human resources in the cloud is provided by Amazon and exposed as a java programming interface. </a:t>
            </a:r>
          </a:p>
          <a:p>
            <a:r>
              <a:rPr lang="en-US" baseline="0" dirty="0" smtClean="0"/>
              <a:t>As already mentioned, clients could be developed using any technology, capable of consuming web services. For web client we have chosen Silverlight and for mobile clients we choose Windows Mobile and Android platforms. </a:t>
            </a:r>
          </a:p>
          <a:p>
            <a:r>
              <a:rPr lang="en-US" baseline="0" dirty="0" smtClean="0"/>
              <a:t>Our system also heavily depends on mapping services which are provided by </a:t>
            </a:r>
            <a:r>
              <a:rPr lang="en-US" baseline="0" dirty="0" err="1" smtClean="0"/>
              <a:t>bing</a:t>
            </a:r>
            <a:r>
              <a:rPr lang="en-US" baseline="0" dirty="0" smtClean="0"/>
              <a:t> and </a:t>
            </a:r>
            <a:r>
              <a:rPr lang="en-US" baseline="0" err="1" smtClean="0"/>
              <a:t>google</a:t>
            </a:r>
            <a:r>
              <a:rPr lang="en-US" baseline="0" smtClean="0"/>
              <a:t> maps.</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US" dirty="0" smtClean="0"/>
              <a:t>If</a:t>
            </a:r>
            <a:r>
              <a:rPr lang="en-US" baseline="0" dirty="0" smtClean="0"/>
              <a:t> we look at the key contributions of our project, we believe that linking relevant information and events with location and user interest leads to quickest access to desired information, while extracting messages from pictures provides innovative and simplified approach to submitting messages. </a:t>
            </a:r>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13</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wrap</a:t>
            </a:r>
            <a:r>
              <a:rPr lang="en-US" baseline="0" dirty="0" smtClean="0"/>
              <a:t> up, I would like to stress once again what </a:t>
            </a:r>
            <a:r>
              <a:rPr lang="en-US" baseline="0" dirty="0" err="1" smtClean="0"/>
              <a:t>SkyInfo</a:t>
            </a:r>
            <a:r>
              <a:rPr lang="en-US" baseline="0" dirty="0" smtClean="0"/>
              <a:t> is all about. </a:t>
            </a:r>
            <a:r>
              <a:rPr lang="en-US" baseline="0" dirty="0" err="1" smtClean="0"/>
              <a:t>SkyInfo</a:t>
            </a:r>
            <a:r>
              <a:rPr lang="en-US" baseline="0" dirty="0" smtClean="0"/>
              <a:t> is essentially a framework for sharing information in structured and personalized manner. Therefore our wish is to attract general public to use it as a preferred way of communication. </a:t>
            </a:r>
            <a:r>
              <a:rPr lang="en-US" baseline="0" dirty="0" err="1" smtClean="0"/>
              <a:t>SkyInfo</a:t>
            </a:r>
            <a:r>
              <a:rPr lang="en-US" baseline="0" dirty="0" smtClean="0"/>
              <a:t> could also be distributed as software-as-a-service to advertising companies and other organization that have a need for a private information service.</a:t>
            </a:r>
          </a:p>
          <a:p>
            <a:endParaRPr lang="sl-SI" dirty="0"/>
          </a:p>
        </p:txBody>
      </p:sp>
      <p:sp>
        <p:nvSpPr>
          <p:cNvPr id="4" name="Slide Number Placeholder 3"/>
          <p:cNvSpPr>
            <a:spLocks noGrp="1"/>
          </p:cNvSpPr>
          <p:nvPr>
            <p:ph type="sldNum" sz="quarter" idx="10"/>
          </p:nvPr>
        </p:nvSpPr>
        <p:spPr/>
        <p:txBody>
          <a:bodyPr/>
          <a:lstStyle/>
          <a:p>
            <a:fld id="{FD6F399E-0621-4658-B64E-1E4CB82B7DD2}" type="slidenum">
              <a:rPr lang="sl-SI" smtClean="0"/>
              <a:pPr/>
              <a:t>14</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US" dirty="0" smtClean="0"/>
              <a:t>Hello, my name is actually Gregor Srdic,</a:t>
            </a:r>
            <a:r>
              <a:rPr lang="en-US" baseline="0" dirty="0" smtClean="0"/>
              <a:t> </a:t>
            </a:r>
            <a:r>
              <a:rPr lang="en-US" baseline="0" dirty="0" err="1" smtClean="0"/>
              <a:t>Matej</a:t>
            </a:r>
            <a:r>
              <a:rPr lang="en-US" baseline="0" dirty="0" smtClean="0"/>
              <a:t> is my colleague, who we thought at first would be replacing me here. Either way, we both work at University of Maribor in Slovenia and we are a part of cloud computing centre there. This centre, first of a kind in our country, was established in cooperation with industry-leading partners, such as Microsoft, IBM and Oracle. Its is aimed to transfer the knowledge and technologies between academic sphere and business, and to develop innovative solutions relative to service oriented architecture and cloud computing.</a:t>
            </a:r>
          </a:p>
          <a:p>
            <a:r>
              <a:rPr lang="en-US" baseline="0" dirty="0" smtClean="0"/>
              <a:t>Besides researching and preparing our </a:t>
            </a:r>
            <a:r>
              <a:rPr lang="en-US" baseline="0" dirty="0" err="1" smtClean="0"/>
              <a:t>phds</a:t>
            </a:r>
            <a:r>
              <a:rPr lang="en-US" baseline="0" dirty="0" smtClean="0"/>
              <a:t>, me and my colleagues also assist at pre-graduate student programs and we wanted to motivate students by including the newest concepts of computer technology into our classes. As a practical part of one of the courses, students were given an assignment to write down a few ideas for practical use of cloud computing. We reviewed the ideas, selected a few of the most interesting ones and prepared high level architecture of the solutions. Students were then divided into several groups and each group implemented it’s individual part of functionality. At the end of semester we integrated partial solutions into the final applications. Project </a:t>
            </a:r>
            <a:r>
              <a:rPr lang="en-US" baseline="0" dirty="0" err="1" smtClean="0"/>
              <a:t>SkyInfo</a:t>
            </a:r>
            <a:r>
              <a:rPr lang="en-US" baseline="0" dirty="0" smtClean="0"/>
              <a:t>, which I am here to present, </a:t>
            </a:r>
            <a:r>
              <a:rPr lang="en-US" dirty="0" smtClean="0"/>
              <a:t>was</a:t>
            </a:r>
            <a:r>
              <a:rPr lang="en-US" baseline="0" dirty="0" smtClean="0"/>
              <a:t> one of these projects, and it showed enough potential that we decided to continue with its development even after the end of the course. </a:t>
            </a:r>
            <a:endParaRPr lang="sl-SI" dirty="0" smtClean="0"/>
          </a:p>
          <a:p>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2</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en-US" sz="1200" dirty="0" smtClean="0"/>
              <a:t>The problem this project is referring to, is I’m sure well known to</a:t>
            </a:r>
            <a:r>
              <a:rPr lang="en-US" sz="1200" baseline="0" dirty="0" smtClean="0"/>
              <a:t> everybody. </a:t>
            </a:r>
            <a:r>
              <a:rPr lang="en-US" sz="1200" dirty="0" smtClean="0"/>
              <a:t>In today’s information society, every individual is overwhelmed with large amount of data, generated on every single step of his way. Most of this data carries no significant meaning and actually it only makes it harder for a person to find valuable information, he is looking for. As a lot of time is wasted on filtering this vast amount of data, much valuable information can already become obsolete</a:t>
            </a:r>
            <a:r>
              <a:rPr lang="en-US" sz="1200" baseline="0" dirty="0" smtClean="0"/>
              <a:t> by the time we discover it. </a:t>
            </a:r>
            <a:endParaRPr lang="sl-SI" sz="1200"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3</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overcome</a:t>
            </a:r>
            <a:r>
              <a:rPr lang="en-US" sz="1200" kern="1200" baseline="0" dirty="0" smtClean="0">
                <a:solidFill>
                  <a:schemeClr val="tx1"/>
                </a:solidFill>
                <a:latin typeface="+mn-lt"/>
                <a:ea typeface="+mn-ea"/>
                <a:cs typeface="+mn-cs"/>
              </a:rPr>
              <a:t> this problems, we have decided to filter all available data in relation to individuals current location and expressed interest.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Therefore </a:t>
            </a:r>
            <a:r>
              <a:rPr lang="en-US" sz="1200" kern="1200" dirty="0" err="1" smtClean="0">
                <a:solidFill>
                  <a:schemeClr val="tx1"/>
                </a:solidFill>
                <a:latin typeface="+mn-lt"/>
                <a:ea typeface="+mn-ea"/>
                <a:cs typeface="+mn-cs"/>
              </a:rPr>
              <a:t>SkyInfo</a:t>
            </a:r>
            <a:r>
              <a:rPr lang="en-US" sz="1200" kern="1200" baseline="0" dirty="0" smtClean="0">
                <a:solidFill>
                  <a:schemeClr val="tx1"/>
                </a:solidFill>
                <a:latin typeface="+mn-lt"/>
                <a:ea typeface="+mn-ea"/>
                <a:cs typeface="+mn-cs"/>
              </a:rPr>
              <a:t> is designed </a:t>
            </a:r>
            <a:r>
              <a:rPr lang="en-US" sz="1200" kern="1200" dirty="0" smtClean="0">
                <a:solidFill>
                  <a:schemeClr val="tx1"/>
                </a:solidFill>
                <a:latin typeface="+mn-lt"/>
                <a:ea typeface="+mn-ea"/>
                <a:cs typeface="+mn-cs"/>
              </a:rPr>
              <a:t>to offer an intelligent anytime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anywhere available information service, which provides</a:t>
            </a:r>
            <a:r>
              <a:rPr lang="en-US" sz="1200" kern="1200" baseline="0" dirty="0" smtClean="0">
                <a:solidFill>
                  <a:schemeClr val="tx1"/>
                </a:solidFill>
                <a:latin typeface="+mn-lt"/>
                <a:ea typeface="+mn-ea"/>
                <a:cs typeface="+mn-cs"/>
              </a:rPr>
              <a:t> users with relevant</a:t>
            </a:r>
            <a:r>
              <a:rPr lang="en-US" sz="1200" kern="1200" dirty="0" smtClean="0">
                <a:solidFill>
                  <a:schemeClr val="tx1"/>
                </a:solidFill>
                <a:latin typeface="+mn-lt"/>
                <a:ea typeface="+mn-ea"/>
                <a:cs typeface="+mn-cs"/>
              </a:rPr>
              <a:t>, localized and personalized information. </a:t>
            </a:r>
          </a:p>
          <a:p>
            <a:r>
              <a:rPr lang="en-US" sz="1200" kern="1200" dirty="0" smtClean="0">
                <a:solidFill>
                  <a:schemeClr val="tx1"/>
                </a:solidFill>
                <a:latin typeface="+mn-lt"/>
                <a:ea typeface="+mn-ea"/>
                <a:cs typeface="+mn-cs"/>
              </a:rPr>
              <a:t>The idea</a:t>
            </a:r>
            <a:r>
              <a:rPr lang="en-US" sz="1200" kern="1200" baseline="0" dirty="0" smtClean="0">
                <a:solidFill>
                  <a:schemeClr val="tx1"/>
                </a:solidFill>
                <a:latin typeface="+mn-lt"/>
                <a:ea typeface="+mn-ea"/>
                <a:cs typeface="+mn-cs"/>
              </a:rPr>
              <a:t> is, that </a:t>
            </a:r>
            <a:r>
              <a:rPr lang="en-US" sz="1200" kern="1200" dirty="0" smtClean="0">
                <a:solidFill>
                  <a:schemeClr val="tx1"/>
                </a:solidFill>
                <a:latin typeface="+mn-lt"/>
                <a:ea typeface="+mn-ea"/>
                <a:cs typeface="+mn-cs"/>
              </a:rPr>
              <a:t>users on one</a:t>
            </a:r>
            <a:r>
              <a:rPr lang="en-US" sz="1200" kern="1200" baseline="0" dirty="0" smtClean="0">
                <a:solidFill>
                  <a:schemeClr val="tx1"/>
                </a:solidFill>
                <a:latin typeface="+mn-lt"/>
                <a:ea typeface="+mn-ea"/>
                <a:cs typeface="+mn-cs"/>
              </a:rPr>
              <a:t> side</a:t>
            </a:r>
            <a:r>
              <a:rPr lang="en-US" sz="1200" kern="1200" dirty="0" smtClean="0">
                <a:solidFill>
                  <a:schemeClr val="tx1"/>
                </a:solidFill>
                <a:latin typeface="+mn-lt"/>
                <a:ea typeface="+mn-ea"/>
                <a:cs typeface="+mn-cs"/>
              </a:rPr>
              <a:t> report about events in their proximity, either by submitting a message</a:t>
            </a:r>
            <a:r>
              <a:rPr lang="en-US" sz="1200" kern="1200" baseline="0" dirty="0" smtClean="0">
                <a:solidFill>
                  <a:schemeClr val="tx1"/>
                </a:solidFill>
                <a:latin typeface="+mn-lt"/>
                <a:ea typeface="+mn-ea"/>
                <a:cs typeface="+mn-cs"/>
              </a:rPr>
              <a:t> or a picture of the event (or even both).</a:t>
            </a:r>
          </a:p>
          <a:p>
            <a:r>
              <a:rPr lang="en-US" sz="1200" kern="1200" baseline="0" dirty="0" smtClean="0">
                <a:solidFill>
                  <a:schemeClr val="tx1"/>
                </a:solidFill>
                <a:latin typeface="+mn-lt"/>
                <a:ea typeface="+mn-ea"/>
                <a:cs typeface="+mn-cs"/>
              </a:rPr>
              <a:t>On the other side the</a:t>
            </a:r>
            <a:r>
              <a:rPr lang="en-US" sz="1200" kern="1200" dirty="0" smtClean="0">
                <a:solidFill>
                  <a:schemeClr val="tx1"/>
                </a:solidFill>
                <a:latin typeface="+mn-lt"/>
                <a:ea typeface="+mn-ea"/>
                <a:cs typeface="+mn-cs"/>
              </a:rPr>
              <a:t>y receive information about messages submitted by other users, based on their current position and subscriptions. Each subscription defines a category of messages to be retrieved, maximum distance from current location and maximum time</a:t>
            </a:r>
            <a:r>
              <a:rPr lang="en-US" sz="1200" kern="1200" baseline="0" dirty="0" smtClean="0">
                <a:solidFill>
                  <a:schemeClr val="tx1"/>
                </a:solidFill>
                <a:latin typeface="+mn-lt"/>
                <a:ea typeface="+mn-ea"/>
                <a:cs typeface="+mn-cs"/>
              </a:rPr>
              <a:t> validity of a message.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Considering this solution, we have encountered a few</a:t>
            </a:r>
            <a:r>
              <a:rPr lang="en-US" sz="1200" kern="1200" baseline="0" dirty="0" smtClean="0">
                <a:solidFill>
                  <a:schemeClr val="tx1"/>
                </a:solidFill>
                <a:latin typeface="+mn-lt"/>
                <a:ea typeface="+mn-ea"/>
                <a:cs typeface="+mn-cs"/>
              </a:rPr>
              <a:t> problems. </a:t>
            </a:r>
          </a:p>
          <a:p>
            <a:r>
              <a:rPr lang="en-US" sz="1200" kern="1200" dirty="0" smtClean="0">
                <a:solidFill>
                  <a:schemeClr val="tx1"/>
                </a:solidFill>
                <a:latin typeface="+mn-lt"/>
                <a:ea typeface="+mn-ea"/>
                <a:cs typeface="+mn-cs"/>
              </a:rPr>
              <a:t>As many users can witness</a:t>
            </a:r>
            <a:r>
              <a:rPr lang="en-US" sz="1200" kern="1200" baseline="0" dirty="0" smtClean="0">
                <a:solidFill>
                  <a:schemeClr val="tx1"/>
                </a:solidFill>
                <a:latin typeface="+mn-lt"/>
                <a:ea typeface="+mn-ea"/>
                <a:cs typeface="+mn-cs"/>
              </a:rPr>
              <a:t> the same event, we have included an algorithm that will identify possible duplicates and treat them properly.</a:t>
            </a:r>
          </a:p>
          <a:p>
            <a:r>
              <a:rPr lang="en-US" sz="1200" kern="1200" baseline="0" dirty="0" smtClean="0">
                <a:solidFill>
                  <a:schemeClr val="tx1"/>
                </a:solidFill>
                <a:latin typeface="+mn-lt"/>
                <a:ea typeface="+mn-ea"/>
                <a:cs typeface="+mn-cs"/>
              </a:rPr>
              <a:t>Another issue is managing user and message trust. If a certain user sends a few false messages, his integrity should obviously be questioned. For this purpose we have developed a rating system, based on users feedback. Users, who receive a certain message, can reply either by confirming or denying this message. Consequently authors and messages rating is updated, based on distance and time difference between original message and corresponding </a:t>
            </a:r>
            <a:r>
              <a:rPr lang="en-US" sz="1200" kern="1200" baseline="0" smtClean="0">
                <a:solidFill>
                  <a:schemeClr val="tx1"/>
                </a:solidFill>
                <a:latin typeface="+mn-lt"/>
                <a:ea typeface="+mn-ea"/>
                <a:cs typeface="+mn-cs"/>
              </a:rPr>
              <a:t>feedback.</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Possible use cases of our application include reporting of traffic accidents, jams and other traffic information, warning about approaching weather conditions, reporting lost and found objects, localized advertising, etcetera …</a:t>
            </a:r>
            <a:endParaRPr lang="en-US" dirty="0" smtClean="0"/>
          </a:p>
          <a:p>
            <a:r>
              <a:rPr lang="en-US" dirty="0" smtClean="0"/>
              <a:t>Let’s take a look at one of</a:t>
            </a:r>
            <a:r>
              <a:rPr lang="en-US" baseline="0" dirty="0" smtClean="0"/>
              <a:t> these scenarios.</a:t>
            </a:r>
            <a:endParaRPr lang="en-US" dirty="0" smtClean="0"/>
          </a:p>
          <a:p>
            <a:r>
              <a:rPr lang="en-US" dirty="0" smtClean="0"/>
              <a:t>Mary is walking in the park</a:t>
            </a:r>
            <a:r>
              <a:rPr lang="en-US" baseline="0" dirty="0" smtClean="0"/>
              <a:t> on a sunny afternoon. </a:t>
            </a:r>
          </a:p>
          <a:p>
            <a:r>
              <a:rPr lang="en-US" baseline="0" dirty="0" smtClean="0"/>
              <a:t>She notices a sad puppy that got lost.</a:t>
            </a:r>
          </a:p>
          <a:p>
            <a:r>
              <a:rPr lang="en-US" baseline="0" dirty="0" smtClean="0"/>
              <a:t>She takes a picture and sends it to </a:t>
            </a:r>
            <a:r>
              <a:rPr lang="en-US" baseline="0" dirty="0" err="1" smtClean="0"/>
              <a:t>SkyInfo</a:t>
            </a:r>
            <a:r>
              <a:rPr lang="en-US" baseline="0" dirty="0" smtClean="0"/>
              <a:t>.</a:t>
            </a:r>
          </a:p>
          <a:p>
            <a:r>
              <a:rPr lang="en-US" dirty="0" smtClean="0"/>
              <a:t>Puppies</a:t>
            </a:r>
            <a:r>
              <a:rPr lang="en-US" baseline="0" dirty="0" smtClean="0"/>
              <a:t> owner, who is already searching for him nearby, is luckily also using </a:t>
            </a:r>
            <a:r>
              <a:rPr lang="en-US" baseline="0" dirty="0" err="1" smtClean="0"/>
              <a:t>SkyInfo</a:t>
            </a:r>
            <a:r>
              <a:rPr lang="en-US" baseline="0" dirty="0" smtClean="0"/>
              <a:t> and he instantly receives a message.</a:t>
            </a:r>
          </a:p>
          <a:p>
            <a:r>
              <a:rPr lang="en-US" dirty="0" smtClean="0"/>
              <a:t>Thanks to </a:t>
            </a:r>
            <a:r>
              <a:rPr lang="en-US" dirty="0" err="1" smtClean="0"/>
              <a:t>SkyInfo</a:t>
            </a:r>
            <a:r>
              <a:rPr lang="en-US" dirty="0" smtClean="0"/>
              <a:t> puppy and</a:t>
            </a:r>
            <a:r>
              <a:rPr lang="en-US" baseline="0" dirty="0" smtClean="0"/>
              <a:t> his master are joined back together and happy once again. </a:t>
            </a:r>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5</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US" dirty="0" smtClean="0"/>
              <a:t>This is the high level architecture</a:t>
            </a:r>
            <a:r>
              <a:rPr lang="en-US" baseline="0" dirty="0" smtClean="0"/>
              <a:t> of the solution. We have decomposed main application into several modules to enable loose coupling of it’s components. Later, we have implemented each of this components using web </a:t>
            </a:r>
            <a:r>
              <a:rPr lang="en-US" baseline="0" smtClean="0"/>
              <a:t>service technology.</a:t>
            </a:r>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6</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US" dirty="0" smtClean="0"/>
              <a:t>With </a:t>
            </a:r>
            <a:r>
              <a:rPr lang="en-US" dirty="0" err="1" smtClean="0"/>
              <a:t>SkyInfo</a:t>
            </a:r>
            <a:r>
              <a:rPr lang="en-US" dirty="0" smtClean="0"/>
              <a:t>, we have tried to develop </a:t>
            </a:r>
            <a:r>
              <a:rPr lang="en-US" baseline="0" dirty="0" smtClean="0"/>
              <a:t>an innovative approach to </a:t>
            </a:r>
            <a:r>
              <a:rPr lang="en-US" dirty="0" smtClean="0"/>
              <a:t>exchanging data about occurred events. Besides</a:t>
            </a:r>
            <a:r>
              <a:rPr lang="en-US" baseline="0" dirty="0" smtClean="0"/>
              <a:t> considering location and time frame, our goal was to simplify process of submitting and receiving messages.</a:t>
            </a:r>
            <a:r>
              <a:rPr lang="en-US" dirty="0" smtClean="0"/>
              <a:t> To submit</a:t>
            </a:r>
            <a:r>
              <a:rPr lang="en-US" baseline="0" dirty="0" smtClean="0"/>
              <a:t> a message, user only has to fill out description and select appropriate category. Client automatically adds location, which is retrieved from internal or external </a:t>
            </a:r>
            <a:r>
              <a:rPr lang="en-US" baseline="0" dirty="0" err="1" smtClean="0"/>
              <a:t>gps</a:t>
            </a:r>
            <a:r>
              <a:rPr lang="en-US" baseline="0" dirty="0" smtClean="0"/>
              <a:t> or other available methods.</a:t>
            </a:r>
          </a:p>
          <a:p>
            <a:r>
              <a:rPr lang="en-US" baseline="0" dirty="0" smtClean="0"/>
              <a:t>Messages are then distributed back to mobile clients, which continuously report their location to the system and retrieve new messages. </a:t>
            </a:r>
          </a:p>
          <a:p>
            <a:r>
              <a:rPr lang="en-US" dirty="0" smtClean="0"/>
              <a:t>At the request of the user, messages from categories marked as urgent,</a:t>
            </a:r>
            <a:r>
              <a:rPr lang="en-US" baseline="0" dirty="0" smtClean="0"/>
              <a:t> can also be send directly to users mobile device via short messaging.</a:t>
            </a:r>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7</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US" dirty="0" smtClean="0"/>
              <a:t>Besides sending messages, which</a:t>
            </a:r>
            <a:r>
              <a:rPr lang="en-US" baseline="0" dirty="0" smtClean="0"/>
              <a:t> to me already seems to be as simple as it could possibly be, </a:t>
            </a:r>
            <a:r>
              <a:rPr lang="en-US" dirty="0" smtClean="0"/>
              <a:t>we have developed another</a:t>
            </a:r>
            <a:r>
              <a:rPr lang="en-US" baseline="0" dirty="0" smtClean="0"/>
              <a:t> innovative approach to </a:t>
            </a:r>
            <a:r>
              <a:rPr lang="en-US" dirty="0" smtClean="0"/>
              <a:t>exchanging data about events, even faster and more efficient. Instead of a complete message, users can submit only a picture</a:t>
            </a:r>
            <a:r>
              <a:rPr lang="en-US" baseline="0" dirty="0" smtClean="0"/>
              <a:t> that includes geo-tag. Many mobile phones and cameras nowadays support this feature. Picture can either be submitted to a web service or sent through e-mail or multimedia messaging account. System then extracts location from the picture and classifies it into one of available categories using </a:t>
            </a:r>
            <a:r>
              <a:rPr lang="en-US" baseline="0" dirty="0" err="1" smtClean="0"/>
              <a:t>amazon’s</a:t>
            </a:r>
            <a:r>
              <a:rPr lang="en-US" baseline="0" dirty="0" smtClean="0"/>
              <a:t> service called Mechanical Turk, which provides programming interface for creating human tasks that are available online for any user to work on.</a:t>
            </a:r>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8</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US" dirty="0" smtClean="0"/>
              <a:t>Here is an example of such a task, created by our system. This task is designed for let’s call it “semi-automatic”</a:t>
            </a:r>
            <a:r>
              <a:rPr lang="en-US" baseline="0" dirty="0" smtClean="0"/>
              <a:t> i</a:t>
            </a:r>
            <a:r>
              <a:rPr lang="en-US" dirty="0" smtClean="0"/>
              <a:t>mage</a:t>
            </a:r>
            <a:r>
              <a:rPr lang="en-US" baseline="0" dirty="0" smtClean="0"/>
              <a:t> classification using human resources in the cloud. In my opinion, this is a very interesting and effective alternative to complex computer algorithms, as to humans this task is much more trivial than to computers.  </a:t>
            </a:r>
            <a:endParaRPr lang="sl-SI" dirty="0"/>
          </a:p>
        </p:txBody>
      </p:sp>
      <p:sp>
        <p:nvSpPr>
          <p:cNvPr id="4" name="Ograda številke diapozitiva 3"/>
          <p:cNvSpPr>
            <a:spLocks noGrp="1"/>
          </p:cNvSpPr>
          <p:nvPr>
            <p:ph type="sldNum" sz="quarter" idx="10"/>
          </p:nvPr>
        </p:nvSpPr>
        <p:spPr/>
        <p:txBody>
          <a:bodyPr/>
          <a:lstStyle/>
          <a:p>
            <a:fld id="{FD6F399E-0621-4658-B64E-1E4CB82B7DD2}" type="slidenum">
              <a:rPr lang="sl-SI" smtClean="0"/>
              <a:pPr/>
              <a:t>9</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0264BA-7050-4BDF-A79C-39FF9B006FC0}" type="datetimeFigureOut">
              <a:rPr lang="sl-SI" smtClean="0"/>
              <a:pPr/>
              <a:t>9.4.2010</a:t>
            </a:fld>
            <a:endParaRPr lang="sl-SI"/>
          </a:p>
        </p:txBody>
      </p:sp>
      <p:sp>
        <p:nvSpPr>
          <p:cNvPr id="19" name="Footer Placeholder 18"/>
          <p:cNvSpPr>
            <a:spLocks noGrp="1"/>
          </p:cNvSpPr>
          <p:nvPr>
            <p:ph type="ftr" sz="quarter" idx="11"/>
          </p:nvPr>
        </p:nvSpPr>
        <p:spPr/>
        <p:txBody>
          <a:bodyPr/>
          <a:lstStyle/>
          <a:p>
            <a:endParaRPr lang="sl-SI"/>
          </a:p>
        </p:txBody>
      </p:sp>
      <p:sp>
        <p:nvSpPr>
          <p:cNvPr id="27" name="Slide Number Placeholder 26"/>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0264BA-7050-4BDF-A79C-39FF9B006FC0}" type="datetimeFigureOut">
              <a:rPr lang="sl-SI" smtClean="0"/>
              <a:pPr/>
              <a:t>9.4.2010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0264BA-7050-4BDF-A79C-39FF9B006FC0}" type="datetimeFigureOut">
              <a:rPr lang="sl-SI" smtClean="0"/>
              <a:pPr/>
              <a:t>9.4.2010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0264BA-7050-4BDF-A79C-39FF9B006FC0}" type="datetimeFigureOut">
              <a:rPr lang="sl-SI" smtClean="0"/>
              <a:pPr/>
              <a:t>9.4.2010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0264BA-7050-4BDF-A79C-39FF9B006FC0}" type="datetimeFigureOut">
              <a:rPr lang="sl-SI" smtClean="0"/>
              <a:pPr/>
              <a:t>9.4.2010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0264BA-7050-4BDF-A79C-39FF9B006FC0}" type="datetimeFigureOut">
              <a:rPr lang="sl-SI" smtClean="0"/>
              <a:pPr/>
              <a:t>9.4.2010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0264BA-7050-4BDF-A79C-39FF9B006FC0}" type="datetimeFigureOut">
              <a:rPr lang="sl-SI" smtClean="0"/>
              <a:pPr/>
              <a:t>9.4.2010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0264BA-7050-4BDF-A79C-39FF9B006FC0}" type="datetimeFigureOut">
              <a:rPr lang="sl-SI" smtClean="0"/>
              <a:pPr/>
              <a:t>9.4.2010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64BA-7050-4BDF-A79C-39FF9B006FC0}" type="datetimeFigureOut">
              <a:rPr lang="sl-SI" smtClean="0"/>
              <a:pPr/>
              <a:t>9.4.2010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0264BA-7050-4BDF-A79C-39FF9B006FC0}" type="datetimeFigureOut">
              <a:rPr lang="sl-SI" smtClean="0"/>
              <a:pPr/>
              <a:t>9.4.2010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F8B7B09-B665-40D2-9AC8-85281AAEC294}"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0264BA-7050-4BDF-A79C-39FF9B006FC0}" type="datetimeFigureOut">
              <a:rPr lang="sl-SI" smtClean="0"/>
              <a:pPr/>
              <a:t>9.4.2010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077200" y="6356350"/>
            <a:ext cx="609600" cy="365125"/>
          </a:xfrm>
        </p:spPr>
        <p:txBody>
          <a:bodyPr/>
          <a:lstStyle/>
          <a:p>
            <a:fld id="{7F8B7B09-B665-40D2-9AC8-85281AAEC294}" type="slidenum">
              <a:rPr lang="sl-SI" smtClean="0"/>
              <a:pPr/>
              <a:t>‹#›</a:t>
            </a:fld>
            <a:endParaRPr lang="sl-SI"/>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0264BA-7050-4BDF-A79C-39FF9B006FC0}" type="datetimeFigureOut">
              <a:rPr lang="sl-SI" smtClean="0"/>
              <a:pPr/>
              <a:t>9.4.2010</a:t>
            </a:fld>
            <a:endParaRPr lang="sl-SI"/>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8B7B09-B665-40D2-9AC8-85281AAEC294}" type="slidenum">
              <a:rPr lang="sl-SI" smtClean="0"/>
              <a:pPr/>
              <a:t>‹#›</a:t>
            </a:fld>
            <a:endParaRPr lang="sl-SI"/>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gif"/><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1071546"/>
            <a:ext cx="7745186" cy="3909590"/>
          </a:xfrm>
        </p:spPr>
        <p:txBody>
          <a:bodyPr/>
          <a:lstStyle/>
          <a:p>
            <a:pPr algn="ctr"/>
            <a:endParaRPr lang="sl-SI" dirty="0" smtClean="0">
              <a:solidFill>
                <a:schemeClr val="bg1"/>
              </a:solidFill>
            </a:endParaRPr>
          </a:p>
          <a:p>
            <a:pPr algn="ctr"/>
            <a:endParaRPr lang="sl-SI" dirty="0" smtClean="0">
              <a:solidFill>
                <a:schemeClr val="bg1"/>
              </a:solidFill>
            </a:endParaRPr>
          </a:p>
          <a:p>
            <a:pPr algn="ctr"/>
            <a:endParaRPr lang="sl-SI" dirty="0" smtClean="0">
              <a:solidFill>
                <a:schemeClr val="bg1"/>
              </a:solidFill>
            </a:endParaRPr>
          </a:p>
          <a:p>
            <a:pPr algn="ctr"/>
            <a:endParaRPr lang="sl-SI" sz="2000" dirty="0" smtClean="0">
              <a:solidFill>
                <a:schemeClr val="bg1"/>
              </a:solidFill>
            </a:endParaRPr>
          </a:p>
          <a:p>
            <a:pPr algn="ctr"/>
            <a:endParaRPr lang="sl-SI" sz="2000" dirty="0" smtClean="0">
              <a:solidFill>
                <a:schemeClr val="bg1"/>
              </a:solidFill>
            </a:endParaRPr>
          </a:p>
          <a:p>
            <a:pPr algn="ctr"/>
            <a:r>
              <a:rPr lang="en-US" sz="2000" b="1" dirty="0" smtClean="0">
                <a:solidFill>
                  <a:schemeClr val="bg1"/>
                </a:solidFill>
              </a:rPr>
              <a:t>Everything, that's going on around you</a:t>
            </a:r>
            <a:r>
              <a:rPr lang="sl-SI" sz="2000" b="1" dirty="0" smtClean="0">
                <a:solidFill>
                  <a:schemeClr val="bg1"/>
                </a:solidFill>
              </a:rPr>
              <a:t>!</a:t>
            </a:r>
            <a:endParaRPr lang="en-US" sz="2000" b="1" dirty="0" smtClean="0">
              <a:solidFill>
                <a:schemeClr val="bg1"/>
              </a:solidFill>
            </a:endParaRPr>
          </a:p>
          <a:p>
            <a:pPr algn="ctr"/>
            <a:endParaRPr lang="sl-SI" dirty="0"/>
          </a:p>
        </p:txBody>
      </p:sp>
      <p:pic>
        <p:nvPicPr>
          <p:cNvPr id="5" name="Picture 4" descr="logo.png"/>
          <p:cNvPicPr>
            <a:picLocks noChangeAspect="1"/>
          </p:cNvPicPr>
          <p:nvPr/>
        </p:nvPicPr>
        <p:blipFill>
          <a:blip r:embed="rId3" cstate="print"/>
          <a:stretch>
            <a:fillRect/>
          </a:stretch>
        </p:blipFill>
        <p:spPr>
          <a:xfrm>
            <a:off x="2786050" y="1571612"/>
            <a:ext cx="3362325" cy="1724025"/>
          </a:xfrm>
          <a:prstGeom prst="rect">
            <a:avLst/>
          </a:prstGeom>
        </p:spPr>
      </p:pic>
      <p:pic>
        <p:nvPicPr>
          <p:cNvPr id="16" name="Slika 15" descr="unimb.png"/>
          <p:cNvPicPr>
            <a:picLocks noChangeAspect="1"/>
          </p:cNvPicPr>
          <p:nvPr/>
        </p:nvPicPr>
        <p:blipFill>
          <a:blip r:embed="rId4" cstate="print"/>
          <a:stretch>
            <a:fillRect/>
          </a:stretch>
        </p:blipFill>
        <p:spPr>
          <a:xfrm>
            <a:off x="6500826" y="5357826"/>
            <a:ext cx="2068301" cy="1357322"/>
          </a:xfrm>
          <a:prstGeom prst="rect">
            <a:avLst/>
          </a:prstGeom>
        </p:spPr>
      </p:pic>
      <p:pic>
        <p:nvPicPr>
          <p:cNvPr id="17" name="Picture 2"/>
          <p:cNvPicPr>
            <a:picLocks noChangeAspect="1" noChangeArrowheads="1"/>
          </p:cNvPicPr>
          <p:nvPr/>
        </p:nvPicPr>
        <p:blipFill>
          <a:blip r:embed="rId5" cstate="print"/>
          <a:srcRect/>
          <a:stretch>
            <a:fillRect/>
          </a:stretch>
        </p:blipFill>
        <p:spPr bwMode="auto">
          <a:xfrm>
            <a:off x="357158" y="5500702"/>
            <a:ext cx="2852725"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71406" y="-142900"/>
            <a:ext cx="642942" cy="6215106"/>
          </a:xfrm>
        </p:spPr>
        <p:txBody>
          <a:bodyPr vert="vert270">
            <a:normAutofit fontScale="90000"/>
          </a:bodyPr>
          <a:lstStyle/>
          <a:p>
            <a:r>
              <a:rPr lang="sl-SI" b="1" dirty="0" smtClean="0">
                <a:effectLst>
                  <a:outerShdw blurRad="38100" dist="38100" dir="2700000" algn="tl">
                    <a:srgbClr val="000000">
                      <a:alpha val="43137"/>
                    </a:srgbClr>
                  </a:outerShdw>
                </a:effectLst>
              </a:rPr>
              <a:t>SkyInfo </a:t>
            </a:r>
            <a:r>
              <a:rPr lang="en-US" b="1" dirty="0" smtClean="0">
                <a:effectLst>
                  <a:outerShdw blurRad="38100" dist="38100" dir="2700000" algn="tl">
                    <a:srgbClr val="000000">
                      <a:alpha val="43137"/>
                    </a:srgbClr>
                  </a:outerShdw>
                </a:effectLst>
              </a:rPr>
              <a:t>Mobile Client</a:t>
            </a:r>
            <a:endParaRPr lang="sl-SI" b="1" dirty="0">
              <a:effectLst>
                <a:outerShdw blurRad="38100" dist="38100" dir="2700000" algn="tl">
                  <a:srgbClr val="000000">
                    <a:alpha val="43137"/>
                  </a:srgbClr>
                </a:outerShdw>
              </a:effectLst>
            </a:endParaRPr>
          </a:p>
        </p:txBody>
      </p:sp>
      <p:pic>
        <p:nvPicPr>
          <p:cNvPr id="7" name="Slika 6" descr="si_a_1.png"/>
          <p:cNvPicPr>
            <a:picLocks noChangeAspect="1"/>
          </p:cNvPicPr>
          <p:nvPr/>
        </p:nvPicPr>
        <p:blipFill>
          <a:blip r:embed="rId3" cstate="print"/>
          <a:stretch>
            <a:fillRect/>
          </a:stretch>
        </p:blipFill>
        <p:spPr>
          <a:xfrm>
            <a:off x="1257714" y="1000108"/>
            <a:ext cx="3314286" cy="4914286"/>
          </a:xfrm>
          <a:prstGeom prst="rect">
            <a:avLst/>
          </a:prstGeom>
        </p:spPr>
      </p:pic>
      <p:pic>
        <p:nvPicPr>
          <p:cNvPr id="10" name="Slika 9" descr="si_a_2.png"/>
          <p:cNvPicPr>
            <a:picLocks noChangeAspect="1"/>
          </p:cNvPicPr>
          <p:nvPr/>
        </p:nvPicPr>
        <p:blipFill>
          <a:blip r:embed="rId4" cstate="print"/>
          <a:stretch>
            <a:fillRect/>
          </a:stretch>
        </p:blipFill>
        <p:spPr>
          <a:xfrm>
            <a:off x="5043928" y="1000108"/>
            <a:ext cx="3314286" cy="4914286"/>
          </a:xfrm>
          <a:prstGeom prst="rect">
            <a:avLst/>
          </a:prstGeom>
        </p:spPr>
      </p:pic>
      <p:pic>
        <p:nvPicPr>
          <p:cNvPr id="8" name="Picture 2" descr="http://studentwebserver.informatika.uni-mb.si/Survey/templates/limespired/unimb.png"/>
          <p:cNvPicPr>
            <a:picLocks noChangeAspect="1" noChangeArrowheads="1"/>
          </p:cNvPicPr>
          <p:nvPr/>
        </p:nvPicPr>
        <p:blipFill>
          <a:blip r:embed="rId5"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71406" y="571480"/>
            <a:ext cx="642942" cy="6215106"/>
          </a:xfrm>
        </p:spPr>
        <p:txBody>
          <a:bodyPr vert="vert270">
            <a:normAutofit fontScale="90000"/>
          </a:bodyPr>
          <a:lstStyle/>
          <a:p>
            <a:r>
              <a:rPr lang="en-US" b="1" dirty="0" smtClean="0">
                <a:effectLst>
                  <a:outerShdw blurRad="38100" dist="38100" dir="2700000" algn="tl">
                    <a:srgbClr val="000000">
                      <a:alpha val="43137"/>
                    </a:srgbClr>
                  </a:outerShdw>
                </a:effectLst>
              </a:rPr>
              <a:t>SkyInfo Web Application</a:t>
            </a:r>
            <a:endParaRPr lang="en-US" b="1" dirty="0">
              <a:effectLst>
                <a:outerShdw blurRad="38100" dist="38100" dir="2700000" algn="tl">
                  <a:srgbClr val="000000">
                    <a:alpha val="43137"/>
                  </a:srgbClr>
                </a:outerShdw>
              </a:effectLst>
            </a:endParaRPr>
          </a:p>
        </p:txBody>
      </p:sp>
      <p:grpSp>
        <p:nvGrpSpPr>
          <p:cNvPr id="2" name="Skupina 11"/>
          <p:cNvGrpSpPr/>
          <p:nvPr/>
        </p:nvGrpSpPr>
        <p:grpSpPr>
          <a:xfrm>
            <a:off x="7143768" y="6215082"/>
            <a:ext cx="1857388" cy="428627"/>
            <a:chOff x="6072198" y="5786454"/>
            <a:chExt cx="2643206" cy="642941"/>
          </a:xfrm>
        </p:grpSpPr>
        <p:pic>
          <p:nvPicPr>
            <p:cNvPr id="13" name="Picture 2"/>
            <p:cNvPicPr>
              <a:picLocks noChangeAspect="1" noChangeArrowheads="1"/>
            </p:cNvPicPr>
            <p:nvPr/>
          </p:nvPicPr>
          <p:blipFill>
            <a:blip r:embed="rId3" cstate="screen"/>
            <a:srcRect/>
            <a:stretch>
              <a:fillRect/>
            </a:stretch>
          </p:blipFill>
          <p:spPr bwMode="auto">
            <a:xfrm>
              <a:off x="7065501" y="5806686"/>
              <a:ext cx="1649903" cy="606973"/>
            </a:xfrm>
            <a:prstGeom prst="rect">
              <a:avLst/>
            </a:prstGeom>
            <a:noFill/>
            <a:ln w="9525">
              <a:noFill/>
              <a:miter lim="800000"/>
              <a:headEnd/>
              <a:tailEnd/>
            </a:ln>
            <a:effectLst/>
          </p:spPr>
        </p:pic>
        <p:pic>
          <p:nvPicPr>
            <p:cNvPr id="14" name="Picture 2" descr="http://studentwebserver.informatika.uni-mb.si/Survey/templates/limespired/unimb.png"/>
            <p:cNvPicPr>
              <a:picLocks noChangeAspect="1" noChangeArrowheads="1"/>
            </p:cNvPicPr>
            <p:nvPr/>
          </p:nvPicPr>
          <p:blipFill>
            <a:blip r:embed="rId4" cstate="print"/>
            <a:srcRect/>
            <a:stretch>
              <a:fillRect/>
            </a:stretch>
          </p:blipFill>
          <p:spPr bwMode="auto">
            <a:xfrm>
              <a:off x="6072198" y="5786454"/>
              <a:ext cx="979719" cy="642941"/>
            </a:xfrm>
            <a:prstGeom prst="rect">
              <a:avLst/>
            </a:prstGeom>
            <a:noFill/>
          </p:spPr>
        </p:pic>
      </p:grpSp>
      <p:pic>
        <p:nvPicPr>
          <p:cNvPr id="9" name="Picture 8" descr="skyInfo.png"/>
          <p:cNvPicPr>
            <a:picLocks noChangeAspect="1"/>
          </p:cNvPicPr>
          <p:nvPr/>
        </p:nvPicPr>
        <p:blipFill>
          <a:blip r:embed="rId5" cstate="print"/>
          <a:stretch>
            <a:fillRect/>
          </a:stretch>
        </p:blipFill>
        <p:spPr>
          <a:xfrm>
            <a:off x="785787" y="816701"/>
            <a:ext cx="8358214" cy="6041299"/>
          </a:xfrm>
          <a:prstGeom prst="rect">
            <a:avLst/>
          </a:prstGeom>
        </p:spPr>
      </p:pic>
      <p:pic>
        <p:nvPicPr>
          <p:cNvPr id="7" name="Picture 2" descr="http://studentwebserver.informatika.uni-mb.si/Survey/templates/limespired/unimb.png"/>
          <p:cNvPicPr>
            <a:picLocks noChangeAspect="1" noChangeArrowheads="1"/>
          </p:cNvPicPr>
          <p:nvPr/>
        </p:nvPicPr>
        <p:blipFill>
          <a:blip r:embed="rId4"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714356"/>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Technology integration challenges</a:t>
            </a:r>
            <a:endParaRPr kumimoji="0" lang="sl-SI"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grpSp>
        <p:nvGrpSpPr>
          <p:cNvPr id="19" name="Skupina 18"/>
          <p:cNvGrpSpPr/>
          <p:nvPr/>
        </p:nvGrpSpPr>
        <p:grpSpPr>
          <a:xfrm>
            <a:off x="4572000" y="1785926"/>
            <a:ext cx="2289529" cy="3286148"/>
            <a:chOff x="4572000" y="1785926"/>
            <a:chExt cx="2289529" cy="3286148"/>
          </a:xfrm>
        </p:grpSpPr>
        <p:pic>
          <p:nvPicPr>
            <p:cNvPr id="1026" name="Picture 2" descr="C:\Users\Greggy\Desktop\dot_net_logo.png"/>
            <p:cNvPicPr>
              <a:picLocks noChangeAspect="1" noChangeArrowheads="1"/>
            </p:cNvPicPr>
            <p:nvPr/>
          </p:nvPicPr>
          <p:blipFill>
            <a:blip r:embed="rId3" cstate="print">
              <a:clrChange>
                <a:clrFrom>
                  <a:srgbClr val="FEFEFE">
                    <a:alpha val="54902"/>
                  </a:srgbClr>
                </a:clrFrom>
                <a:clrTo>
                  <a:srgbClr val="FEFEFE">
                    <a:alpha val="0"/>
                  </a:srgbClr>
                </a:clrTo>
              </a:clrChange>
            </a:blip>
            <a:srcRect/>
            <a:stretch>
              <a:fillRect/>
            </a:stretch>
          </p:blipFill>
          <p:spPr bwMode="auto">
            <a:xfrm>
              <a:off x="4572000" y="1785926"/>
              <a:ext cx="2239454" cy="1437357"/>
            </a:xfrm>
            <a:prstGeom prst="rect">
              <a:avLst/>
            </a:prstGeom>
            <a:noFill/>
          </p:spPr>
        </p:pic>
        <p:pic>
          <p:nvPicPr>
            <p:cNvPr id="1029" name="Picture 5" descr="C:\Users\Greggy\Desktop\Microsoft-Windows-Azure-log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29190" y="3500438"/>
              <a:ext cx="1932339" cy="1571636"/>
            </a:xfrm>
            <a:prstGeom prst="rect">
              <a:avLst/>
            </a:prstGeom>
            <a:noFill/>
          </p:spPr>
        </p:pic>
      </p:grpSp>
      <p:pic>
        <p:nvPicPr>
          <p:cNvPr id="1030" name="Picture 6" descr="C:\Users\Greggy\Desktop\amazonmtAI3.gif"/>
          <p:cNvPicPr>
            <a:picLocks noChangeAspect="1" noChangeArrowheads="1"/>
          </p:cNvPicPr>
          <p:nvPr/>
        </p:nvPicPr>
        <p:blipFill>
          <a:blip r:embed="rId5" cstate="print"/>
          <a:srcRect/>
          <a:stretch>
            <a:fillRect/>
          </a:stretch>
        </p:blipFill>
        <p:spPr bwMode="auto">
          <a:xfrm>
            <a:off x="2285984" y="5288629"/>
            <a:ext cx="4429156" cy="712139"/>
          </a:xfrm>
          <a:prstGeom prst="rect">
            <a:avLst/>
          </a:prstGeom>
          <a:noFill/>
        </p:spPr>
      </p:pic>
      <p:grpSp>
        <p:nvGrpSpPr>
          <p:cNvPr id="18" name="Skupina 17"/>
          <p:cNvGrpSpPr/>
          <p:nvPr/>
        </p:nvGrpSpPr>
        <p:grpSpPr>
          <a:xfrm>
            <a:off x="2071670" y="1571612"/>
            <a:ext cx="2798785" cy="3500462"/>
            <a:chOff x="2071670" y="1571612"/>
            <a:chExt cx="2798785" cy="3500462"/>
          </a:xfrm>
        </p:grpSpPr>
        <p:pic>
          <p:nvPicPr>
            <p:cNvPr id="1027" name="Picture 3" descr="C:\Users\Greggy\Desktop\WebSphere_Short_logo.png"/>
            <p:cNvPicPr>
              <a:picLocks noChangeAspect="1" noChangeArrowheads="1"/>
            </p:cNvPicPr>
            <p:nvPr/>
          </p:nvPicPr>
          <p:blipFill>
            <a:blip r:embed="rId6" cstate="print"/>
            <a:srcRect/>
            <a:stretch>
              <a:fillRect/>
            </a:stretch>
          </p:blipFill>
          <p:spPr bwMode="auto">
            <a:xfrm>
              <a:off x="2071670" y="3778115"/>
              <a:ext cx="2798785" cy="1293959"/>
            </a:xfrm>
            <a:prstGeom prst="rect">
              <a:avLst/>
            </a:prstGeom>
            <a:noFill/>
          </p:spPr>
        </p:pic>
        <p:pic>
          <p:nvPicPr>
            <p:cNvPr id="1031" name="Picture 7" descr="C:\Users\Greggy\Desktop\322px-java_logosvg.png"/>
            <p:cNvPicPr>
              <a:picLocks noChangeAspect="1" noChangeArrowheads="1"/>
            </p:cNvPicPr>
            <p:nvPr/>
          </p:nvPicPr>
          <p:blipFill>
            <a:blip r:embed="rId7" cstate="print"/>
            <a:srcRect/>
            <a:stretch>
              <a:fillRect/>
            </a:stretch>
          </p:blipFill>
          <p:spPr bwMode="auto">
            <a:xfrm>
              <a:off x="3000364" y="1571612"/>
              <a:ext cx="1075267" cy="2000264"/>
            </a:xfrm>
            <a:prstGeom prst="rect">
              <a:avLst/>
            </a:prstGeom>
            <a:noFill/>
          </p:spPr>
        </p:pic>
      </p:grpSp>
      <p:grpSp>
        <p:nvGrpSpPr>
          <p:cNvPr id="20" name="Skupina 19"/>
          <p:cNvGrpSpPr/>
          <p:nvPr/>
        </p:nvGrpSpPr>
        <p:grpSpPr>
          <a:xfrm>
            <a:off x="214282" y="2571744"/>
            <a:ext cx="8682393" cy="2127256"/>
            <a:chOff x="214282" y="2571744"/>
            <a:chExt cx="8682393" cy="2127256"/>
          </a:xfrm>
        </p:grpSpPr>
        <p:pic>
          <p:nvPicPr>
            <p:cNvPr id="1032" name="Picture 8" descr="C:\Users\Greggy\Desktop\android-logo-white.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4282" y="2571744"/>
              <a:ext cx="1643074" cy="1643074"/>
            </a:xfrm>
            <a:prstGeom prst="rect">
              <a:avLst/>
            </a:prstGeom>
            <a:noFill/>
          </p:spPr>
        </p:pic>
        <p:pic>
          <p:nvPicPr>
            <p:cNvPr id="1033" name="Picture 9" descr="C:\Users\Greggy\Desktop\windows_mobile_logo.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215206" y="3143248"/>
              <a:ext cx="1681469" cy="1555752"/>
            </a:xfrm>
            <a:prstGeom prst="rect">
              <a:avLst/>
            </a:prstGeom>
            <a:noFill/>
          </p:spPr>
        </p:pic>
      </p:grpSp>
      <p:grpSp>
        <p:nvGrpSpPr>
          <p:cNvPr id="21" name="Skupina 20"/>
          <p:cNvGrpSpPr/>
          <p:nvPr/>
        </p:nvGrpSpPr>
        <p:grpSpPr>
          <a:xfrm>
            <a:off x="285720" y="4429132"/>
            <a:ext cx="8555086" cy="1839914"/>
            <a:chOff x="285720" y="4429132"/>
            <a:chExt cx="8555086" cy="1839914"/>
          </a:xfrm>
        </p:grpSpPr>
        <p:pic>
          <p:nvPicPr>
            <p:cNvPr id="1034" name="Picture 10" descr="C:\Users\Greggy\Desktop\bing_logo_250x250.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000892" y="4429132"/>
              <a:ext cx="1839914" cy="1839914"/>
            </a:xfrm>
            <a:prstGeom prst="rect">
              <a:avLst/>
            </a:prstGeom>
            <a:noFill/>
          </p:spPr>
        </p:pic>
        <p:pic>
          <p:nvPicPr>
            <p:cNvPr id="1035" name="Picture 11" descr="C:\Users\Greggy\Desktop\Google_Maps_Logo.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85720" y="4429132"/>
              <a:ext cx="1524000" cy="676275"/>
            </a:xfrm>
            <a:prstGeom prst="rect">
              <a:avLst/>
            </a:prstGeom>
            <a:noFill/>
          </p:spPr>
        </p:pic>
      </p:grpSp>
      <p:pic>
        <p:nvPicPr>
          <p:cNvPr id="1036" name="Picture 12" descr="C:\Users\Greggy\Desktop\silverlight-logo.jpg"/>
          <p:cNvPicPr>
            <a:picLocks noChangeAspect="1" noChangeArrowheads="1"/>
          </p:cNvPicPr>
          <p:nvPr/>
        </p:nvPicPr>
        <p:blipFill>
          <a:blip r:embed="rId12" cstate="print"/>
          <a:stretch>
            <a:fillRect/>
          </a:stretch>
        </p:blipFill>
        <p:spPr bwMode="auto">
          <a:xfrm>
            <a:off x="7000892" y="1663316"/>
            <a:ext cx="1191634" cy="1288597"/>
          </a:xfrm>
          <a:prstGeom prst="rect">
            <a:avLst/>
          </a:prstGeom>
          <a:noFill/>
        </p:spPr>
      </p:pic>
      <p:pic>
        <p:nvPicPr>
          <p:cNvPr id="22" name="Picture 2" descr="http://studentwebserver.informatika.uni-mb.si/Survey/templates/limespired/unimb.png"/>
          <p:cNvPicPr>
            <a:picLocks noChangeAspect="1" noChangeArrowheads="1"/>
          </p:cNvPicPr>
          <p:nvPr/>
        </p:nvPicPr>
        <p:blipFill>
          <a:blip r:embed="rId13"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blinds(horizontal)">
                                      <p:cBhvr>
                                        <p:cTn id="16" dur="10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checkerboard(across)">
                                      <p:cBhvr>
                                        <p:cTn id="21" dur="500"/>
                                        <p:tgtEl>
                                          <p:spTgt spid="103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28612"/>
            <a:ext cx="8229600" cy="1143000"/>
          </a:xfrm>
        </p:spPr>
        <p:txBody>
          <a:bodyPr/>
          <a:lstStyle/>
          <a:p>
            <a:r>
              <a:rPr lang="en-US" b="1" dirty="0" smtClean="0">
                <a:effectLst>
                  <a:outerShdw blurRad="38100" dist="38100" dir="2700000" algn="tl">
                    <a:srgbClr val="000000">
                      <a:alpha val="43137"/>
                    </a:srgbClr>
                  </a:outerShdw>
                </a:effectLst>
              </a:rPr>
              <a:t>Key contributions</a:t>
            </a:r>
            <a:endParaRPr lang="sl-SI" b="1" dirty="0">
              <a:effectLst>
                <a:outerShdw blurRad="38100" dist="38100" dir="2700000" algn="tl">
                  <a:srgbClr val="000000">
                    <a:alpha val="43137"/>
                  </a:srgbClr>
                </a:outerShdw>
              </a:effectLst>
            </a:endParaRPr>
          </a:p>
        </p:txBody>
      </p:sp>
      <p:sp>
        <p:nvSpPr>
          <p:cNvPr id="9" name="Ograda vsebine 8"/>
          <p:cNvSpPr>
            <a:spLocks noGrp="1"/>
          </p:cNvSpPr>
          <p:nvPr>
            <p:ph sz="quarter" idx="4"/>
          </p:nvPr>
        </p:nvSpPr>
        <p:spPr>
          <a:xfrm>
            <a:off x="500034" y="1928802"/>
            <a:ext cx="8072494" cy="4143404"/>
          </a:xfrm>
        </p:spPr>
        <p:txBody>
          <a:bodyPr>
            <a:normAutofit/>
          </a:bodyPr>
          <a:lstStyle/>
          <a:p>
            <a:pPr>
              <a:buClrTx/>
            </a:pPr>
            <a:r>
              <a:rPr lang="en-US" sz="2800" dirty="0" smtClean="0"/>
              <a:t>Linking relevant information  and  events  with  location  and  user  interest,  which  leads  to  quickest  access  to  desired information  </a:t>
            </a:r>
          </a:p>
          <a:p>
            <a:pPr>
              <a:buClrTx/>
            </a:pPr>
            <a:endParaRPr lang="en-US" sz="2800" dirty="0" smtClean="0"/>
          </a:p>
          <a:p>
            <a:pPr>
              <a:buClrTx/>
            </a:pPr>
            <a:r>
              <a:rPr lang="en-US" sz="2800" dirty="0" smtClean="0"/>
              <a:t>Innovative approach to exchanging data about occurred events</a:t>
            </a:r>
          </a:p>
          <a:p>
            <a:pPr>
              <a:buClrTx/>
            </a:pPr>
            <a:endParaRPr lang="en-US" sz="2800" dirty="0" smtClean="0"/>
          </a:p>
        </p:txBody>
      </p:sp>
      <p:pic>
        <p:nvPicPr>
          <p:cNvPr id="7" name="Picture 2" descr="http://studentwebserver.informatika.uni-mb.si/Survey/templates/limespired/unimb.png"/>
          <p:cNvPicPr>
            <a:picLocks noChangeAspect="1" noChangeArrowheads="1"/>
          </p:cNvPicPr>
          <p:nvPr/>
        </p:nvPicPr>
        <p:blipFill>
          <a:blip r:embed="rId3"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28612"/>
            <a:ext cx="8229600" cy="1143000"/>
          </a:xfrm>
        </p:spPr>
        <p:txBody>
          <a:bodyPr/>
          <a:lstStyle/>
          <a:p>
            <a:r>
              <a:rPr lang="en-US" b="1" dirty="0" smtClean="0">
                <a:effectLst>
                  <a:outerShdw blurRad="38100" dist="38100" dir="2700000" algn="tl">
                    <a:srgbClr val="000000">
                      <a:alpha val="43137"/>
                    </a:srgbClr>
                  </a:outerShdw>
                </a:effectLst>
              </a:rPr>
              <a:t>Summary</a:t>
            </a:r>
            <a:endParaRPr lang="sl-SI" b="1" dirty="0">
              <a:effectLst>
                <a:outerShdw blurRad="38100" dist="38100" dir="2700000" algn="tl">
                  <a:srgbClr val="000000">
                    <a:alpha val="43137"/>
                  </a:srgbClr>
                </a:outerShdw>
              </a:effectLst>
            </a:endParaRPr>
          </a:p>
        </p:txBody>
      </p:sp>
      <p:sp>
        <p:nvSpPr>
          <p:cNvPr id="11" name="Ograda vsebine 8"/>
          <p:cNvSpPr>
            <a:spLocks noGrp="1"/>
          </p:cNvSpPr>
          <p:nvPr>
            <p:ph idx="1"/>
          </p:nvPr>
        </p:nvSpPr>
        <p:spPr>
          <a:xfrm>
            <a:off x="457200" y="1714488"/>
            <a:ext cx="8229600" cy="4389120"/>
          </a:xfrm>
        </p:spPr>
        <p:txBody>
          <a:bodyPr>
            <a:normAutofit/>
          </a:bodyPr>
          <a:lstStyle/>
          <a:p>
            <a:pPr>
              <a:buNone/>
            </a:pPr>
            <a:r>
              <a:rPr lang="en-US" sz="2800" b="1" dirty="0" smtClean="0"/>
              <a:t>What it is </a:t>
            </a:r>
            <a:r>
              <a:rPr lang="en-US" sz="2800" b="1" dirty="0" err="1" smtClean="0"/>
              <a:t>SkyInfo</a:t>
            </a:r>
            <a:r>
              <a:rPr lang="en-US" sz="2800" b="1" dirty="0" smtClean="0"/>
              <a:t> all about?</a:t>
            </a:r>
          </a:p>
          <a:p>
            <a:pPr lvl="1">
              <a:buClrTx/>
            </a:pPr>
            <a:r>
              <a:rPr lang="en-US" sz="2800" dirty="0" err="1" smtClean="0"/>
              <a:t>SkyInfo</a:t>
            </a:r>
            <a:r>
              <a:rPr lang="en-US" sz="2800" dirty="0" smtClean="0"/>
              <a:t> is a </a:t>
            </a:r>
            <a:r>
              <a:rPr lang="en-US" sz="2800" b="1" dirty="0" smtClean="0"/>
              <a:t>framework</a:t>
            </a:r>
            <a:r>
              <a:rPr lang="en-US" sz="2800" dirty="0" smtClean="0"/>
              <a:t> for </a:t>
            </a:r>
            <a:r>
              <a:rPr lang="en-US" sz="2800" b="1" dirty="0" smtClean="0"/>
              <a:t>sharing information </a:t>
            </a:r>
            <a:r>
              <a:rPr lang="en-US" sz="2800" dirty="0" smtClean="0"/>
              <a:t>in structured and </a:t>
            </a:r>
            <a:r>
              <a:rPr lang="en-US" sz="2800" b="1" dirty="0" smtClean="0"/>
              <a:t>personalized</a:t>
            </a:r>
            <a:r>
              <a:rPr lang="en-US" sz="2800" dirty="0" smtClean="0"/>
              <a:t> manner</a:t>
            </a:r>
          </a:p>
          <a:p>
            <a:pPr lvl="1">
              <a:buClrTx/>
            </a:pPr>
            <a:r>
              <a:rPr lang="en-US" sz="2800" dirty="0" smtClean="0"/>
              <a:t>Therefore it is useful for general public</a:t>
            </a:r>
          </a:p>
          <a:p>
            <a:pPr lvl="1">
              <a:buClrTx/>
            </a:pPr>
            <a:r>
              <a:rPr lang="en-US" sz="2800" dirty="0" smtClean="0"/>
              <a:t>Cloud Technology ensures: access, computing power for statistic analysis, integration, hardware and software independence</a:t>
            </a:r>
          </a:p>
          <a:p>
            <a:pPr lvl="1">
              <a:buClrTx/>
            </a:pPr>
            <a:r>
              <a:rPr lang="en-US" sz="2800" dirty="0" smtClean="0"/>
              <a:t>It can also be used as a </a:t>
            </a:r>
            <a:r>
              <a:rPr lang="en-US" sz="2800" b="1" dirty="0" err="1" smtClean="0"/>
              <a:t>SaaS</a:t>
            </a:r>
            <a:r>
              <a:rPr lang="en-US" sz="2800" dirty="0" smtClean="0"/>
              <a:t> for organizations</a:t>
            </a:r>
          </a:p>
          <a:p>
            <a:pPr lvl="1">
              <a:buClrTx/>
            </a:pPr>
            <a:endParaRPr lang="en-US" sz="2800" dirty="0" smtClean="0"/>
          </a:p>
        </p:txBody>
      </p:sp>
      <p:pic>
        <p:nvPicPr>
          <p:cNvPr id="12" name="Picture 2" descr="http://studentwebserver.informatika.uni-mb.si/Survey/templates/limespired/unimb.png"/>
          <p:cNvPicPr>
            <a:picLocks noChangeAspect="1" noChangeArrowheads="1"/>
          </p:cNvPicPr>
          <p:nvPr/>
        </p:nvPicPr>
        <p:blipFill>
          <a:blip r:embed="rId3"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PoljeZBesedilom 3"/>
          <p:cNvSpPr txBox="1"/>
          <p:nvPr/>
        </p:nvSpPr>
        <p:spPr>
          <a:xfrm>
            <a:off x="1214414" y="6100724"/>
            <a:ext cx="6572296" cy="461665"/>
          </a:xfrm>
          <a:prstGeom prst="rect">
            <a:avLst/>
          </a:prstGeom>
          <a:noFill/>
        </p:spPr>
        <p:txBody>
          <a:bodyPr wrap="square" rtlCol="0">
            <a:spAutoFit/>
          </a:bodyPr>
          <a:lstStyle/>
          <a:p>
            <a:pPr algn="ctr"/>
            <a:r>
              <a:rPr lang="en-US" sz="2400" b="1" dirty="0" smtClean="0">
                <a:solidFill>
                  <a:schemeClr val="bg1"/>
                </a:solidFill>
              </a:rPr>
              <a:t>gregor.srdic@cloud.si</a:t>
            </a:r>
            <a:endParaRPr lang="sl-SI" sz="2400" b="1" dirty="0" smtClean="0">
              <a:solidFill>
                <a:schemeClr val="bg1"/>
              </a:solidFill>
            </a:endParaRPr>
          </a:p>
        </p:txBody>
      </p:sp>
      <p:pic>
        <p:nvPicPr>
          <p:cNvPr id="6" name="Picture 4" descr="logo.png"/>
          <p:cNvPicPr>
            <a:picLocks noChangeAspect="1"/>
          </p:cNvPicPr>
          <p:nvPr/>
        </p:nvPicPr>
        <p:blipFill>
          <a:blip r:embed="rId2" cstate="print"/>
          <a:stretch>
            <a:fillRect/>
          </a:stretch>
        </p:blipFill>
        <p:spPr>
          <a:xfrm>
            <a:off x="2786050" y="1571612"/>
            <a:ext cx="3362325" cy="1724025"/>
          </a:xfrm>
          <a:prstGeom prst="rect">
            <a:avLst/>
          </a:prstGeom>
        </p:spPr>
      </p:pic>
      <p:sp>
        <p:nvSpPr>
          <p:cNvPr id="8" name="Subtitle 2"/>
          <p:cNvSpPr txBox="1">
            <a:spLocks/>
          </p:cNvSpPr>
          <p:nvPr/>
        </p:nvSpPr>
        <p:spPr>
          <a:xfrm>
            <a:off x="642910" y="733856"/>
            <a:ext cx="7745186" cy="3909590"/>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sl-SI"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sl-SI"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sl-SI"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sl-SI"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sl-SI"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Thank you for listening!</a:t>
            </a:r>
            <a:endParaRPr kumimoji="0" lang="sl-SI"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t="-25000" b="-25000"/>
          </a:stretch>
        </a:blipFill>
        <a:effectLst/>
      </p:bgPr>
    </p:bg>
    <p:spTree>
      <p:nvGrpSpPr>
        <p:cNvPr id="1" name=""/>
        <p:cNvGrpSpPr/>
        <p:nvPr/>
      </p:nvGrpSpPr>
      <p:grpSpPr>
        <a:xfrm>
          <a:off x="0" y="0"/>
          <a:ext cx="0" cy="0"/>
          <a:chOff x="0" y="0"/>
          <a:chExt cx="0" cy="0"/>
        </a:xfrm>
      </p:grpSpPr>
      <p:sp>
        <p:nvSpPr>
          <p:cNvPr id="10" name="Ograda vsebine 10"/>
          <p:cNvSpPr txBox="1">
            <a:spLocks/>
          </p:cNvSpPr>
          <p:nvPr/>
        </p:nvSpPr>
        <p:spPr>
          <a:xfrm>
            <a:off x="2786050" y="3214710"/>
            <a:ext cx="6000792" cy="3214686"/>
          </a:xfrm>
          <a:prstGeom prst="rect">
            <a:avLst/>
          </a:prstGeom>
        </p:spPr>
        <p:txBody>
          <a:bodyPr>
            <a:noAutofit/>
          </a:bodyPr>
          <a:lstStyle/>
          <a:p>
            <a:pPr lvl="0">
              <a:spcBef>
                <a:spcPct val="20000"/>
              </a:spcBef>
            </a:pPr>
            <a:r>
              <a:rPr lang="en-US" sz="2000" dirty="0" smtClean="0"/>
              <a:t>Aims </a:t>
            </a:r>
            <a:r>
              <a:rPr lang="en-US" sz="2000" dirty="0"/>
              <a:t>to </a:t>
            </a:r>
            <a:r>
              <a:rPr lang="en-US" sz="2000" b="1" dirty="0" smtClean="0"/>
              <a:t>transfer the knowledge and technologies </a:t>
            </a:r>
            <a:r>
              <a:rPr lang="en-US" sz="2000" dirty="0" smtClean="0"/>
              <a:t>from academic sphere to business and </a:t>
            </a:r>
            <a:r>
              <a:rPr lang="en-US" sz="2000" b="1" dirty="0" smtClean="0"/>
              <a:t>develop innovative solutions </a:t>
            </a:r>
            <a:r>
              <a:rPr lang="en-US" sz="2000" dirty="0"/>
              <a:t>related to</a:t>
            </a:r>
            <a:r>
              <a:rPr lang="en-US" sz="2000" dirty="0" smtClean="0"/>
              <a:t>:</a:t>
            </a:r>
          </a:p>
          <a:p>
            <a:pPr marL="268288" lvl="0" indent="277813">
              <a:spcBef>
                <a:spcPct val="20000"/>
              </a:spcBef>
              <a:buFont typeface="Arial" pitchFamily="34" charset="0"/>
              <a:buChar char="•"/>
            </a:pPr>
            <a:r>
              <a:rPr lang="en-US" sz="2000" dirty="0" smtClean="0"/>
              <a:t>Cloud Computing</a:t>
            </a:r>
          </a:p>
          <a:p>
            <a:pPr marL="268288" lvl="0" indent="277813">
              <a:spcBef>
                <a:spcPct val="20000"/>
              </a:spcBef>
              <a:buFont typeface="Arial" pitchFamily="34" charset="0"/>
              <a:buChar char="•"/>
            </a:pPr>
            <a:r>
              <a:rPr lang="en-US" sz="2000" dirty="0" smtClean="0"/>
              <a:t>Service-oriented Architecture </a:t>
            </a:r>
            <a:r>
              <a:rPr lang="en-US" sz="2000" dirty="0"/>
              <a:t>(SOA</a:t>
            </a:r>
            <a:r>
              <a:rPr lang="en-US" sz="2000" dirty="0" smtClean="0"/>
              <a:t>)</a:t>
            </a:r>
          </a:p>
          <a:p>
            <a:pPr lvl="0">
              <a:spcBef>
                <a:spcPct val="20000"/>
              </a:spcBef>
            </a:pPr>
            <a:r>
              <a:rPr lang="en-US" sz="2000" dirty="0" smtClean="0"/>
              <a:t>Offers:</a:t>
            </a:r>
          </a:p>
          <a:p>
            <a:pPr marL="266700" lvl="0" indent="266700">
              <a:spcBef>
                <a:spcPct val="20000"/>
              </a:spcBef>
              <a:buFont typeface="Arial" pitchFamily="34" charset="0"/>
              <a:buChar char="•"/>
            </a:pPr>
            <a:r>
              <a:rPr lang="en-US" sz="2000" dirty="0" smtClean="0"/>
              <a:t>Competitive unprofitable </a:t>
            </a:r>
            <a:r>
              <a:rPr lang="en-US" sz="2000" b="1" dirty="0" smtClean="0"/>
              <a:t>team</a:t>
            </a:r>
            <a:r>
              <a:rPr lang="en-US" sz="2000" dirty="0" smtClean="0"/>
              <a:t> of experts</a:t>
            </a:r>
          </a:p>
          <a:p>
            <a:pPr marL="266700" lvl="0" indent="266700">
              <a:spcBef>
                <a:spcPct val="20000"/>
              </a:spcBef>
              <a:buFont typeface="Arial" pitchFamily="34" charset="0"/>
              <a:buChar char="•"/>
            </a:pPr>
            <a:r>
              <a:rPr lang="en-US" sz="2000" dirty="0" smtClean="0"/>
              <a:t>Service oriented </a:t>
            </a:r>
            <a:r>
              <a:rPr lang="en-US" sz="2000" b="1" dirty="0" smtClean="0"/>
              <a:t>technology</a:t>
            </a:r>
            <a:r>
              <a:rPr lang="en-US" sz="2000" dirty="0" smtClean="0"/>
              <a:t> and private cloud</a:t>
            </a:r>
          </a:p>
          <a:p>
            <a:pPr marL="266700" lvl="0" indent="266700">
              <a:spcBef>
                <a:spcPct val="20000"/>
              </a:spcBef>
              <a:buFont typeface="Arial" pitchFamily="34" charset="0"/>
              <a:buChar char="•"/>
            </a:pPr>
            <a:r>
              <a:rPr lang="en-US" sz="2000" b="1" dirty="0" smtClean="0"/>
              <a:t>Solutions</a:t>
            </a:r>
            <a:r>
              <a:rPr lang="en-US" sz="2000" dirty="0" smtClean="0"/>
              <a:t> as “proof-of-concept </a:t>
            </a:r>
          </a:p>
          <a:p>
            <a:pPr marL="266700" lvl="0" indent="266700">
              <a:spcBef>
                <a:spcPct val="20000"/>
              </a:spcBef>
            </a:pPr>
            <a:r>
              <a:rPr lang="en-US" sz="2000" dirty="0" smtClean="0"/>
              <a:t>and technology”</a:t>
            </a:r>
          </a:p>
        </p:txBody>
      </p:sp>
      <p:pic>
        <p:nvPicPr>
          <p:cNvPr id="17" name="Picture 2" descr="http://studentwebserver.informatika.uni-mb.si/Survey/templates/limespired/unimb.png"/>
          <p:cNvPicPr>
            <a:picLocks noChangeAspect="1" noChangeArrowheads="1"/>
          </p:cNvPicPr>
          <p:nvPr/>
        </p:nvPicPr>
        <p:blipFill>
          <a:blip r:embed="rId4" cstate="print"/>
          <a:srcRect/>
          <a:stretch>
            <a:fillRect/>
          </a:stretch>
        </p:blipFill>
        <p:spPr bwMode="auto">
          <a:xfrm>
            <a:off x="8154657" y="6143644"/>
            <a:ext cx="917937" cy="571504"/>
          </a:xfrm>
          <a:prstGeom prst="rect">
            <a:avLst/>
          </a:prstGeom>
          <a:noFill/>
        </p:spPr>
      </p:pic>
      <p:graphicFrame>
        <p:nvGraphicFramePr>
          <p:cNvPr id="11" name="Diagram 10"/>
          <p:cNvGraphicFramePr/>
          <p:nvPr/>
        </p:nvGraphicFramePr>
        <p:xfrm>
          <a:off x="-285784" y="2428868"/>
          <a:ext cx="3429024" cy="4071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oljeZBesedilom 9"/>
          <p:cNvSpPr txBox="1"/>
          <p:nvPr/>
        </p:nvSpPr>
        <p:spPr>
          <a:xfrm>
            <a:off x="357158" y="1571612"/>
            <a:ext cx="8429684" cy="1015663"/>
          </a:xfrm>
          <a:prstGeom prst="rect">
            <a:avLst/>
          </a:prstGeom>
          <a:noFill/>
        </p:spPr>
        <p:txBody>
          <a:bodyPr wrap="square" rtlCol="0">
            <a:spAutoFit/>
          </a:bodyPr>
          <a:lstStyle/>
          <a:p>
            <a:pPr lvl="0"/>
            <a:r>
              <a:rPr lang="en-US" sz="2000" dirty="0" smtClean="0"/>
              <a:t>University of Maribor under coverage of Science Park established the </a:t>
            </a:r>
            <a:r>
              <a:rPr lang="en-US" sz="2000" b="1" dirty="0" smtClean="0"/>
              <a:t>first Slovenian Cloud Computing Centre.</a:t>
            </a:r>
            <a:r>
              <a:rPr lang="en-US" sz="2000" dirty="0" smtClean="0"/>
              <a:t> </a:t>
            </a:r>
          </a:p>
          <a:p>
            <a:endParaRPr lang="en-US" sz="2000" dirty="0" smtClean="0"/>
          </a:p>
        </p:txBody>
      </p:sp>
      <p:sp>
        <p:nvSpPr>
          <p:cNvPr id="13" name="PoljeZBesedilom 9"/>
          <p:cNvSpPr txBox="1"/>
          <p:nvPr/>
        </p:nvSpPr>
        <p:spPr>
          <a:xfrm>
            <a:off x="2786082" y="2270461"/>
            <a:ext cx="6000760" cy="1015663"/>
          </a:xfrm>
          <a:prstGeom prst="rect">
            <a:avLst/>
          </a:prstGeom>
          <a:noFill/>
        </p:spPr>
        <p:txBody>
          <a:bodyPr wrap="square" rtlCol="0">
            <a:spAutoFit/>
          </a:bodyPr>
          <a:lstStyle/>
          <a:p>
            <a:pPr lvl="0"/>
            <a:r>
              <a:rPr lang="en-US" sz="2000" dirty="0" smtClean="0"/>
              <a:t>Next step of UM </a:t>
            </a:r>
            <a:r>
              <a:rPr lang="en-US" sz="2000" b="1" dirty="0" smtClean="0"/>
              <a:t>SOA Competence Centre </a:t>
            </a:r>
          </a:p>
          <a:p>
            <a:pPr lvl="0"/>
            <a:r>
              <a:rPr lang="en-US" sz="2000" dirty="0" smtClean="0"/>
              <a:t>Important</a:t>
            </a:r>
            <a:r>
              <a:rPr lang="en-US" sz="2000" b="1" dirty="0" smtClean="0"/>
              <a:t> </a:t>
            </a:r>
            <a:r>
              <a:rPr lang="en-US" sz="2000" dirty="0" smtClean="0"/>
              <a:t>partners, such as </a:t>
            </a:r>
            <a:r>
              <a:rPr lang="en-US" sz="2000" b="1" dirty="0" smtClean="0"/>
              <a:t>Microsoft</a:t>
            </a:r>
            <a:r>
              <a:rPr lang="en-US" sz="2000" dirty="0" smtClean="0"/>
              <a:t>, </a:t>
            </a:r>
            <a:r>
              <a:rPr lang="en-US" sz="2000" b="1" dirty="0" smtClean="0"/>
              <a:t>Oracle</a:t>
            </a:r>
            <a:r>
              <a:rPr lang="en-US" sz="2000" dirty="0" smtClean="0"/>
              <a:t> and </a:t>
            </a:r>
            <a:r>
              <a:rPr lang="en-US" sz="2000" b="1" dirty="0" smtClean="0"/>
              <a:t>IBM</a:t>
            </a:r>
            <a:r>
              <a:rPr lang="en-US" sz="2000" dirty="0" smtClean="0"/>
              <a:t>.</a:t>
            </a:r>
          </a:p>
        </p:txBody>
      </p:sp>
      <p:pic>
        <p:nvPicPr>
          <p:cNvPr id="14" name="Picture 2"/>
          <p:cNvPicPr>
            <a:picLocks noChangeAspect="1" noChangeArrowheads="1"/>
          </p:cNvPicPr>
          <p:nvPr/>
        </p:nvPicPr>
        <p:blipFill>
          <a:blip r:embed="rId10" cstate="print"/>
          <a:srcRect/>
          <a:stretch>
            <a:fillRect/>
          </a:stretch>
        </p:blipFill>
        <p:spPr bwMode="auto">
          <a:xfrm>
            <a:off x="6505621" y="529024"/>
            <a:ext cx="2281221" cy="971149"/>
          </a:xfrm>
          <a:prstGeom prst="rect">
            <a:avLst/>
          </a:prstGeom>
          <a:noFill/>
          <a:ln w="9525">
            <a:noFill/>
            <a:miter lim="800000"/>
            <a:headEnd/>
            <a:tailEnd/>
          </a:ln>
          <a:effectLst/>
        </p:spPr>
      </p:pic>
      <p:sp>
        <p:nvSpPr>
          <p:cNvPr id="15" name="Title 4"/>
          <p:cNvSpPr>
            <a:spLocks noGrp="1"/>
          </p:cNvSpPr>
          <p:nvPr>
            <p:ph type="title"/>
          </p:nvPr>
        </p:nvSpPr>
        <p:spPr>
          <a:xfrm>
            <a:off x="428596" y="357166"/>
            <a:ext cx="8229600" cy="1143000"/>
          </a:xfrm>
        </p:spPr>
        <p:txBody>
          <a:bodyPr>
            <a:normAutofit/>
          </a:bodyPr>
          <a:lstStyle/>
          <a:p>
            <a:r>
              <a:rPr lang="en-US" sz="4400" b="1" dirty="0" smtClean="0">
                <a:effectLst>
                  <a:outerShdw blurRad="38100" dist="38100" dir="2700000" algn="tl">
                    <a:srgbClr val="000000">
                      <a:alpha val="43137"/>
                    </a:srgbClr>
                  </a:outerShdw>
                </a:effectLst>
              </a:rPr>
              <a:t>Cloud Computing Centre</a:t>
            </a:r>
            <a:endParaRPr lang="sl-SI"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5" descr="tmi.jpg"/>
          <p:cNvPicPr>
            <a:picLocks noChangeAspect="1"/>
          </p:cNvPicPr>
          <p:nvPr/>
        </p:nvPicPr>
        <p:blipFill>
          <a:blip r:embed="rId3" cstate="print"/>
          <a:stretch>
            <a:fillRect/>
          </a:stretch>
        </p:blipFill>
        <p:spPr>
          <a:xfrm>
            <a:off x="524812" y="1928802"/>
            <a:ext cx="3181692" cy="3786214"/>
          </a:xfrm>
          <a:prstGeom prst="rect">
            <a:avLst/>
          </a:prstGeom>
        </p:spPr>
      </p:pic>
      <p:sp>
        <p:nvSpPr>
          <p:cNvPr id="5" name="Title 4"/>
          <p:cNvSpPr>
            <a:spLocks noGrp="1"/>
          </p:cNvSpPr>
          <p:nvPr>
            <p:ph type="title"/>
          </p:nvPr>
        </p:nvSpPr>
        <p:spPr>
          <a:xfrm>
            <a:off x="457200" y="428612"/>
            <a:ext cx="8229600" cy="1143000"/>
          </a:xfrm>
        </p:spPr>
        <p:txBody>
          <a:bodyPr/>
          <a:lstStyle/>
          <a:p>
            <a:r>
              <a:rPr lang="en-US" b="1" dirty="0" smtClean="0">
                <a:effectLst>
                  <a:outerShdw blurRad="38100" dist="38100" dir="2700000" algn="tl">
                    <a:srgbClr val="000000">
                      <a:alpha val="43137"/>
                    </a:srgbClr>
                  </a:outerShdw>
                </a:effectLst>
              </a:rPr>
              <a:t>Problem</a:t>
            </a:r>
            <a:endParaRPr lang="sl-SI" b="1" dirty="0">
              <a:effectLst>
                <a:outerShdw blurRad="38100" dist="38100" dir="2700000" algn="tl">
                  <a:srgbClr val="000000">
                    <a:alpha val="43137"/>
                  </a:srgbClr>
                </a:outerShdw>
              </a:effectLst>
            </a:endParaRPr>
          </a:p>
        </p:txBody>
      </p:sp>
      <p:graphicFrame>
        <p:nvGraphicFramePr>
          <p:cNvPr id="10" name="Content Placeholder 4"/>
          <p:cNvGraphicFramePr>
            <a:graphicFrameLocks noGrp="1"/>
          </p:cNvGraphicFramePr>
          <p:nvPr>
            <p:ph sz="quarter" idx="4"/>
          </p:nvPr>
        </p:nvGraphicFramePr>
        <p:xfrm>
          <a:off x="3887811" y="1785926"/>
          <a:ext cx="4827593" cy="4857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http://studentwebserver.informatika.uni-mb.si/Survey/templates/limespired/unimb.png"/>
          <p:cNvPicPr>
            <a:picLocks noChangeAspect="1" noChangeArrowheads="1"/>
          </p:cNvPicPr>
          <p:nvPr/>
        </p:nvPicPr>
        <p:blipFill>
          <a:blip r:embed="rId9"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2" descr="http://studentwebserver.informatika.uni-mb.si/Survey/templates/limespired/unimb.png"/>
          <p:cNvPicPr>
            <a:picLocks noChangeAspect="1" noChangeArrowheads="1"/>
          </p:cNvPicPr>
          <p:nvPr/>
        </p:nvPicPr>
        <p:blipFill>
          <a:blip r:embed="rId4" cstate="print"/>
          <a:srcRect/>
          <a:stretch>
            <a:fillRect/>
          </a:stretch>
        </p:blipFill>
        <p:spPr bwMode="auto">
          <a:xfrm>
            <a:off x="214282" y="6143644"/>
            <a:ext cx="917937" cy="5715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28612"/>
            <a:ext cx="8229600" cy="1143000"/>
          </a:xfrm>
        </p:spPr>
        <p:txBody>
          <a:bodyPr/>
          <a:lstStyle/>
          <a:p>
            <a:r>
              <a:rPr lang="en-US" b="1" dirty="0" smtClean="0">
                <a:effectLst>
                  <a:outerShdw blurRad="38100" dist="38100" dir="2700000" algn="tl">
                    <a:srgbClr val="000000">
                      <a:alpha val="43137"/>
                    </a:srgbClr>
                  </a:outerShdw>
                </a:effectLst>
              </a:rPr>
              <a:t>SkyInfo in action</a:t>
            </a:r>
            <a:endParaRPr lang="sl-SI" b="1" dirty="0">
              <a:effectLst>
                <a:outerShdw blurRad="38100" dist="38100" dir="2700000" algn="tl">
                  <a:srgbClr val="000000">
                    <a:alpha val="43137"/>
                  </a:srgbClr>
                </a:outerShdw>
              </a:effectLst>
            </a:endParaRPr>
          </a:p>
        </p:txBody>
      </p:sp>
      <p:pic>
        <p:nvPicPr>
          <p:cNvPr id="4" name="Picture 2" descr="http://studentwebserver.informatika.uni-mb.si/Survey/templates/limespired/unimb.png"/>
          <p:cNvPicPr>
            <a:picLocks noChangeAspect="1" noChangeArrowheads="1"/>
          </p:cNvPicPr>
          <p:nvPr/>
        </p:nvPicPr>
        <p:blipFill>
          <a:blip r:embed="rId3" cstate="print"/>
          <a:srcRect/>
          <a:stretch>
            <a:fillRect/>
          </a:stretch>
        </p:blipFill>
        <p:spPr bwMode="auto">
          <a:xfrm>
            <a:off x="8154657" y="6143644"/>
            <a:ext cx="917937" cy="571504"/>
          </a:xfrm>
          <a:prstGeom prst="rect">
            <a:avLst/>
          </a:prstGeom>
          <a:noFill/>
        </p:spPr>
      </p:pic>
      <p:pic>
        <p:nvPicPr>
          <p:cNvPr id="8" name="Slika 7" descr="snoopy-sticker-dog-from-peanuts-thinking-vinyl-dec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785918" y="2571744"/>
            <a:ext cx="2076456" cy="2076456"/>
          </a:xfrm>
          <a:prstGeom prst="rect">
            <a:avLst/>
          </a:prstGeom>
        </p:spPr>
      </p:pic>
      <p:pic>
        <p:nvPicPr>
          <p:cNvPr id="9" name="Slika 8" descr="walking-dora-coloring-page-source_r75.jpg"/>
          <p:cNvPicPr>
            <a:picLocks noChangeAspect="1"/>
          </p:cNvPicPr>
          <p:nvPr/>
        </p:nvPicPr>
        <p:blipFill>
          <a:blip r:embed="rId5" cstate="print"/>
          <a:stretch>
            <a:fillRect/>
          </a:stretch>
        </p:blipFill>
        <p:spPr>
          <a:xfrm>
            <a:off x="41066" y="2300115"/>
            <a:ext cx="1673414" cy="2343330"/>
          </a:xfrm>
          <a:prstGeom prst="rect">
            <a:avLst/>
          </a:prstGeom>
        </p:spPr>
      </p:pic>
      <p:pic>
        <p:nvPicPr>
          <p:cNvPr id="11" name="Slika 10" descr="768839_f520.jpg"/>
          <p:cNvPicPr>
            <a:picLocks noChangeAspect="1"/>
          </p:cNvPicPr>
          <p:nvPr/>
        </p:nvPicPr>
        <p:blipFill>
          <a:blip r:embed="rId6" cstate="print"/>
          <a:stretch>
            <a:fillRect/>
          </a:stretch>
        </p:blipFill>
        <p:spPr>
          <a:xfrm>
            <a:off x="6072198" y="2840323"/>
            <a:ext cx="1357322" cy="1741027"/>
          </a:xfrm>
          <a:prstGeom prst="rect">
            <a:avLst/>
          </a:prstGeom>
        </p:spPr>
      </p:pic>
      <p:pic>
        <p:nvPicPr>
          <p:cNvPr id="13" name="Slika 12" descr="snoopy.jpg"/>
          <p:cNvPicPr>
            <a:picLocks noChangeAspect="1"/>
          </p:cNvPicPr>
          <p:nvPr/>
        </p:nvPicPr>
        <p:blipFill>
          <a:blip r:embed="rId7" cstate="print">
            <a:clrChange>
              <a:clrFrom>
                <a:srgbClr val="FFFFFF"/>
              </a:clrFrom>
              <a:clrTo>
                <a:srgbClr val="FFFFFF">
                  <a:alpha val="0"/>
                </a:srgbClr>
              </a:clrTo>
            </a:clrChange>
          </a:blip>
          <a:stretch>
            <a:fillRect/>
          </a:stretch>
        </p:blipFill>
        <p:spPr>
          <a:xfrm>
            <a:off x="7493062" y="2500307"/>
            <a:ext cx="1650970" cy="2071702"/>
          </a:xfrm>
          <a:prstGeom prst="rect">
            <a:avLst/>
          </a:prstGeom>
        </p:spPr>
      </p:pic>
      <p:grpSp>
        <p:nvGrpSpPr>
          <p:cNvPr id="15" name="Skupina 14"/>
          <p:cNvGrpSpPr/>
          <p:nvPr/>
        </p:nvGrpSpPr>
        <p:grpSpPr>
          <a:xfrm>
            <a:off x="4179090" y="2857496"/>
            <a:ext cx="1321604" cy="1714512"/>
            <a:chOff x="3929058" y="3714752"/>
            <a:chExt cx="1156403" cy="1500198"/>
          </a:xfrm>
        </p:grpSpPr>
        <p:pic>
          <p:nvPicPr>
            <p:cNvPr id="10" name="Slika 9" descr="2654801951_9ca1c981a6_m.jpg"/>
            <p:cNvPicPr>
              <a:picLocks noChangeAspect="1"/>
            </p:cNvPicPr>
            <p:nvPr/>
          </p:nvPicPr>
          <p:blipFill>
            <a:blip r:embed="rId8" cstate="print"/>
            <a:stretch>
              <a:fillRect/>
            </a:stretch>
          </p:blipFill>
          <p:spPr>
            <a:xfrm>
              <a:off x="3929058" y="3714752"/>
              <a:ext cx="1156403" cy="1500198"/>
            </a:xfrm>
            <a:prstGeom prst="rect">
              <a:avLst/>
            </a:prstGeom>
          </p:spPr>
        </p:pic>
        <p:pic>
          <p:nvPicPr>
            <p:cNvPr id="14" name="Slika 13" descr="snoopy-sticker-dog-from-peanuts-thinking-vinyl-decal.jpg"/>
            <p:cNvPicPr>
              <a:picLocks noChangeAspect="1"/>
            </p:cNvPicPr>
            <p:nvPr/>
          </p:nvPicPr>
          <p:blipFill>
            <a:blip r:embed="rId9" cstate="print">
              <a:clrChange>
                <a:clrFrom>
                  <a:srgbClr val="FFFFFF"/>
                </a:clrFrom>
                <a:clrTo>
                  <a:srgbClr val="FFFFFF">
                    <a:alpha val="0"/>
                  </a:srgbClr>
                </a:clrTo>
              </a:clrChange>
            </a:blip>
            <a:stretch>
              <a:fillRect/>
            </a:stretch>
          </p:blipFill>
          <p:spPr>
            <a:xfrm>
              <a:off x="4389229" y="4000504"/>
              <a:ext cx="401838" cy="401839"/>
            </a:xfrm>
            <a:prstGeom prst="rect">
              <a:avLst/>
            </a:prstGeom>
          </p:spPr>
        </p:pic>
      </p:grpSp>
      <p:pic>
        <p:nvPicPr>
          <p:cNvPr id="1027"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571604" y="3571876"/>
            <a:ext cx="357190" cy="274526"/>
          </a:xfrm>
          <a:prstGeom prst="rect">
            <a:avLst/>
          </a:prstGeom>
          <a:noFill/>
          <a:ln w="9525">
            <a:noFill/>
            <a:miter lim="800000"/>
            <a:headEnd/>
            <a:tailEnd/>
          </a:ln>
        </p:spPr>
      </p:pic>
      <p:pic>
        <p:nvPicPr>
          <p:cNvPr id="21"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643306" y="3571876"/>
            <a:ext cx="357190" cy="274526"/>
          </a:xfrm>
          <a:prstGeom prst="rect">
            <a:avLst/>
          </a:prstGeom>
          <a:noFill/>
          <a:ln w="9525">
            <a:noFill/>
            <a:miter lim="800000"/>
            <a:headEnd/>
            <a:tailEnd/>
          </a:ln>
        </p:spPr>
      </p:pic>
      <p:pic>
        <p:nvPicPr>
          <p:cNvPr id="22"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572132" y="3571876"/>
            <a:ext cx="357190" cy="274526"/>
          </a:xfrm>
          <a:prstGeom prst="rect">
            <a:avLst/>
          </a:prstGeom>
          <a:noFill/>
          <a:ln w="9525">
            <a:noFill/>
            <a:miter lim="800000"/>
            <a:headEnd/>
            <a:tailEnd/>
          </a:ln>
        </p:spPr>
      </p:pic>
      <p:pic>
        <p:nvPicPr>
          <p:cNvPr id="23"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429520" y="3571876"/>
            <a:ext cx="357190" cy="27452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7200" y="357166"/>
            <a:ext cx="8229600" cy="1143000"/>
          </a:xfrm>
        </p:spPr>
        <p:txBody>
          <a:bodyPr>
            <a:normAutofit/>
          </a:bodyPr>
          <a:lstStyle/>
          <a:p>
            <a:r>
              <a:rPr lang="en-US" b="1" dirty="0" smtClean="0">
                <a:effectLst>
                  <a:outerShdw blurRad="38100" dist="38100" dir="2700000" algn="tl">
                    <a:srgbClr val="000000">
                      <a:alpha val="43137"/>
                    </a:srgbClr>
                  </a:outerShdw>
                </a:effectLst>
              </a:rPr>
              <a:t>High level architecture</a:t>
            </a:r>
            <a:endParaRPr lang="sl-SI" b="1" dirty="0">
              <a:effectLst>
                <a:outerShdw blurRad="38100" dist="38100" dir="2700000" algn="tl">
                  <a:srgbClr val="000000">
                    <a:alpha val="43137"/>
                  </a:srgbClr>
                </a:outerShdw>
              </a:effectLst>
            </a:endParaRPr>
          </a:p>
        </p:txBody>
      </p:sp>
      <p:pic>
        <p:nvPicPr>
          <p:cNvPr id="7" name="Picture 2" descr="http://studentwebserver.informatika.uni-mb.si/Survey/templates/limespired/unimb.png"/>
          <p:cNvPicPr>
            <a:picLocks noChangeAspect="1" noChangeArrowheads="1"/>
          </p:cNvPicPr>
          <p:nvPr/>
        </p:nvPicPr>
        <p:blipFill>
          <a:blip r:embed="rId3" cstate="print"/>
          <a:srcRect/>
          <a:stretch>
            <a:fillRect/>
          </a:stretch>
        </p:blipFill>
        <p:spPr bwMode="auto">
          <a:xfrm>
            <a:off x="8154657" y="6143644"/>
            <a:ext cx="917937" cy="571504"/>
          </a:xfrm>
          <a:prstGeom prst="rect">
            <a:avLst/>
          </a:prstGeom>
          <a:noFill/>
        </p:spPr>
      </p:pic>
      <p:pic>
        <p:nvPicPr>
          <p:cNvPr id="1026" name="Picture 2" descr="C:\Users\Greggy\Desktop\Slika2.png"/>
          <p:cNvPicPr>
            <a:picLocks noGrp="1" noChangeAspect="1" noChangeArrowheads="1"/>
          </p:cNvPicPr>
          <p:nvPr>
            <p:ph sz="quarter" idx="4294967295"/>
          </p:nvPr>
        </p:nvPicPr>
        <p:blipFill>
          <a:blip r:embed="rId4" cstate="print"/>
          <a:srcRect/>
          <a:stretch>
            <a:fillRect/>
          </a:stretch>
        </p:blipFill>
        <p:spPr bwMode="auto">
          <a:xfrm>
            <a:off x="2000232" y="1643050"/>
            <a:ext cx="5409472" cy="50006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7200" y="357166"/>
            <a:ext cx="8229600" cy="1143000"/>
          </a:xfrm>
        </p:spPr>
        <p:txBody>
          <a:bodyPr>
            <a:normAutofit/>
          </a:bodyPr>
          <a:lstStyle/>
          <a:p>
            <a:r>
              <a:rPr lang="en-US" b="1" dirty="0" smtClean="0">
                <a:effectLst>
                  <a:outerShdw blurRad="38100" dist="38100" dir="2700000" algn="tl">
                    <a:srgbClr val="000000">
                      <a:alpha val="43137"/>
                    </a:srgbClr>
                  </a:outerShdw>
                </a:effectLst>
              </a:rPr>
              <a:t>Message distribution</a:t>
            </a:r>
            <a:endParaRPr lang="sl-SI" b="1" dirty="0">
              <a:effectLst>
                <a:outerShdw blurRad="38100" dist="38100" dir="2700000" algn="tl">
                  <a:srgbClr val="000000">
                    <a:alpha val="43137"/>
                  </a:srgbClr>
                </a:outerShdw>
              </a:effectLst>
            </a:endParaRPr>
          </a:p>
        </p:txBody>
      </p:sp>
      <p:sp>
        <p:nvSpPr>
          <p:cNvPr id="8" name="Ograda vsebine 8"/>
          <p:cNvSpPr>
            <a:spLocks noGrp="1"/>
          </p:cNvSpPr>
          <p:nvPr>
            <p:ph sz="quarter" idx="4294967295"/>
          </p:nvPr>
        </p:nvSpPr>
        <p:spPr>
          <a:xfrm>
            <a:off x="500034" y="1928802"/>
            <a:ext cx="8072494" cy="4143404"/>
          </a:xfrm>
          <a:prstGeom prst="rect">
            <a:avLst/>
          </a:prstGeom>
        </p:spPr>
        <p:txBody>
          <a:bodyPr>
            <a:normAutofit/>
          </a:bodyPr>
          <a:lstStyle/>
          <a:p>
            <a:pPr>
              <a:buClrTx/>
            </a:pPr>
            <a:r>
              <a:rPr lang="en-US" dirty="0" smtClean="0"/>
              <a:t>To send a message, user has to:</a:t>
            </a:r>
          </a:p>
          <a:p>
            <a:pPr lvl="1">
              <a:buClrTx/>
            </a:pPr>
            <a:r>
              <a:rPr lang="en-US" dirty="0" smtClean="0"/>
              <a:t>Provide description of the event</a:t>
            </a:r>
          </a:p>
          <a:p>
            <a:pPr lvl="1">
              <a:buClrTx/>
            </a:pPr>
            <a:r>
              <a:rPr lang="en-US" dirty="0" smtClean="0"/>
              <a:t>Select appropriate category</a:t>
            </a:r>
          </a:p>
          <a:p>
            <a:pPr>
              <a:buClrTx/>
            </a:pPr>
            <a:r>
              <a:rPr lang="en-US" dirty="0" smtClean="0"/>
              <a:t>Client automatically determines users location</a:t>
            </a:r>
          </a:p>
          <a:p>
            <a:pPr>
              <a:buClrTx/>
            </a:pPr>
            <a:r>
              <a:rPr lang="en-US" dirty="0" smtClean="0"/>
              <a:t>Messages are delivered to users mobile client, which continuously reports his position to the system</a:t>
            </a:r>
          </a:p>
          <a:p>
            <a:pPr>
              <a:buClrTx/>
            </a:pPr>
            <a:r>
              <a:rPr lang="en-US" dirty="0" smtClean="0"/>
              <a:t>Urgent messages are delivered through SMS</a:t>
            </a:r>
            <a:endParaRPr lang="sl-SI" dirty="0"/>
          </a:p>
        </p:txBody>
      </p:sp>
      <p:pic>
        <p:nvPicPr>
          <p:cNvPr id="7" name="Picture 2" descr="http://studentwebserver.informatika.uni-mb.si/Survey/templates/limespired/unimb.png"/>
          <p:cNvPicPr>
            <a:picLocks noChangeAspect="1" noChangeArrowheads="1"/>
          </p:cNvPicPr>
          <p:nvPr/>
        </p:nvPicPr>
        <p:blipFill>
          <a:blip r:embed="rId3"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7200" y="357166"/>
            <a:ext cx="8229600" cy="1143000"/>
          </a:xfrm>
        </p:spPr>
        <p:txBody>
          <a:bodyPr>
            <a:normAutofit fontScale="90000"/>
          </a:bodyPr>
          <a:lstStyle/>
          <a:p>
            <a:r>
              <a:rPr lang="en-US" b="1" dirty="0" smtClean="0">
                <a:effectLst>
                  <a:outerShdw blurRad="38100" dist="38100" dir="2700000" algn="tl">
                    <a:srgbClr val="000000">
                      <a:alpha val="43137"/>
                    </a:srgbClr>
                  </a:outerShdw>
                </a:effectLst>
              </a:rPr>
              <a:t>Extracting message from picture</a:t>
            </a:r>
            <a:endParaRPr lang="sl-SI" b="1" dirty="0">
              <a:effectLst>
                <a:outerShdw blurRad="38100" dist="38100" dir="2700000" algn="tl">
                  <a:srgbClr val="000000">
                    <a:alpha val="43137"/>
                  </a:srgbClr>
                </a:outerShdw>
              </a:effectLst>
            </a:endParaRPr>
          </a:p>
        </p:txBody>
      </p:sp>
      <p:graphicFrame>
        <p:nvGraphicFramePr>
          <p:cNvPr id="7" name="Diagram 6"/>
          <p:cNvGraphicFramePr/>
          <p:nvPr/>
        </p:nvGraphicFramePr>
        <p:xfrm>
          <a:off x="928662" y="1643050"/>
          <a:ext cx="7405718" cy="446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tudentwebserver.informatika.uni-mb.si/Survey/templates/limespired/unimb.png"/>
          <p:cNvPicPr>
            <a:picLocks noChangeAspect="1" noChangeArrowheads="1"/>
          </p:cNvPicPr>
          <p:nvPr/>
        </p:nvPicPr>
        <p:blipFill>
          <a:blip r:embed="rId8"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ht.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57158" y="167557"/>
            <a:ext cx="8336651" cy="6547591"/>
          </a:xfrm>
          <a:prstGeom prst="rect">
            <a:avLst/>
          </a:prstGeom>
        </p:spPr>
      </p:pic>
      <p:pic>
        <p:nvPicPr>
          <p:cNvPr id="6" name="Picture 2" descr="http://studentwebserver.informatika.uni-mb.si/Survey/templates/limespired/unimb.png"/>
          <p:cNvPicPr>
            <a:picLocks noChangeAspect="1" noChangeArrowheads="1"/>
          </p:cNvPicPr>
          <p:nvPr/>
        </p:nvPicPr>
        <p:blipFill>
          <a:blip r:embed="rId4" cstate="print"/>
          <a:srcRect/>
          <a:stretch>
            <a:fillRect/>
          </a:stretch>
        </p:blipFill>
        <p:spPr bwMode="auto">
          <a:xfrm>
            <a:off x="8154657" y="6143644"/>
            <a:ext cx="917937" cy="5715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BlueSky">
      <a:dk1>
        <a:sysClr val="windowText" lastClr="000000"/>
      </a:dk1>
      <a:lt1>
        <a:srgbClr val="FFFFFF"/>
      </a:lt1>
      <a:dk2>
        <a:srgbClr val="0270A5"/>
      </a:dk2>
      <a:lt2>
        <a:srgbClr val="0270A5"/>
      </a:lt2>
      <a:accent1>
        <a:srgbClr val="0270A5"/>
      </a:accent1>
      <a:accent2>
        <a:srgbClr val="0270A5"/>
      </a:accent2>
      <a:accent3>
        <a:srgbClr val="009DD9"/>
      </a:accent3>
      <a:accent4>
        <a:srgbClr val="0BD0D9"/>
      </a:accent4>
      <a:accent5>
        <a:srgbClr val="C00000"/>
      </a:accent5>
      <a:accent6>
        <a:srgbClr val="55AA3A"/>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1611</TotalTime>
  <Words>1931</Words>
  <Application>Microsoft Office PowerPoint</Application>
  <PresentationFormat>Diaprojekcija na zaslonu (4:3)</PresentationFormat>
  <Paragraphs>106</Paragraphs>
  <Slides>15</Slides>
  <Notes>14</Notes>
  <HiddenSlides>0</HiddenSlides>
  <MMClips>0</MMClips>
  <ScaleCrop>false</ScaleCrop>
  <HeadingPairs>
    <vt:vector size="4" baseType="variant">
      <vt:variant>
        <vt:lpstr>Tema</vt:lpstr>
      </vt:variant>
      <vt:variant>
        <vt:i4>1</vt:i4>
      </vt:variant>
      <vt:variant>
        <vt:lpstr>Naslovi diapozitivov</vt:lpstr>
      </vt:variant>
      <vt:variant>
        <vt:i4>15</vt:i4>
      </vt:variant>
    </vt:vector>
  </HeadingPairs>
  <TitlesOfParts>
    <vt:vector size="16" baseType="lpstr">
      <vt:lpstr>Flow</vt:lpstr>
      <vt:lpstr>Diapozitiv 1</vt:lpstr>
      <vt:lpstr>Cloud Computing Centre</vt:lpstr>
      <vt:lpstr>Problem</vt:lpstr>
      <vt:lpstr>Diapozitiv 4</vt:lpstr>
      <vt:lpstr>SkyInfo in action</vt:lpstr>
      <vt:lpstr>High level architecture</vt:lpstr>
      <vt:lpstr>Message distribution</vt:lpstr>
      <vt:lpstr>Extracting message from picture</vt:lpstr>
      <vt:lpstr>Diapozitiv 9</vt:lpstr>
      <vt:lpstr>SkyInfo Mobile Client</vt:lpstr>
      <vt:lpstr>SkyInfo Web Application</vt:lpstr>
      <vt:lpstr>Diapozitiv 12</vt:lpstr>
      <vt:lpstr>Key contributions</vt:lpstr>
      <vt:lpstr>Summary</vt:lpstr>
      <vt:lpstr>Diapozitiv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SkyInfo</dc:title>
  <dc:creator>Martin</dc:creator>
  <cp:lastModifiedBy>Gregor Srdic</cp:lastModifiedBy>
  <cp:revision>323</cp:revision>
  <dcterms:created xsi:type="dcterms:W3CDTF">2009-12-06T19:41:39Z</dcterms:created>
  <dcterms:modified xsi:type="dcterms:W3CDTF">2010-04-09T14:47:57Z</dcterms:modified>
</cp:coreProperties>
</file>