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notesSlides/notesSlide5.xml" ContentType="application/vnd.openxmlformats-officedocument.presentationml.notesSlide+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8.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7"/>
  </p:notesMasterIdLst>
  <p:handoutMasterIdLst>
    <p:handoutMasterId r:id="rId48"/>
  </p:handoutMasterIdLst>
  <p:sldIdLst>
    <p:sldId id="267" r:id="rId5"/>
    <p:sldId id="751" r:id="rId6"/>
    <p:sldId id="755" r:id="rId7"/>
    <p:sldId id="740" r:id="rId8"/>
    <p:sldId id="590" r:id="rId9"/>
    <p:sldId id="439" r:id="rId10"/>
    <p:sldId id="440" r:id="rId11"/>
    <p:sldId id="739" r:id="rId12"/>
    <p:sldId id="747" r:id="rId13"/>
    <p:sldId id="786" r:id="rId14"/>
    <p:sldId id="789" r:id="rId15"/>
    <p:sldId id="787" r:id="rId16"/>
    <p:sldId id="790" r:id="rId17"/>
    <p:sldId id="676" r:id="rId18"/>
    <p:sldId id="741" r:id="rId19"/>
    <p:sldId id="788" r:id="rId20"/>
    <p:sldId id="791" r:id="rId21"/>
    <p:sldId id="711" r:id="rId22"/>
    <p:sldId id="743" r:id="rId23"/>
    <p:sldId id="713" r:id="rId24"/>
    <p:sldId id="712" r:id="rId25"/>
    <p:sldId id="744" r:id="rId26"/>
    <p:sldId id="745" r:id="rId27"/>
    <p:sldId id="718" r:id="rId28"/>
    <p:sldId id="647" r:id="rId29"/>
    <p:sldId id="759" r:id="rId30"/>
    <p:sldId id="793" r:id="rId31"/>
    <p:sldId id="792" r:id="rId32"/>
    <p:sldId id="784" r:id="rId33"/>
    <p:sldId id="785" r:id="rId34"/>
    <p:sldId id="729" r:id="rId35"/>
    <p:sldId id="730" r:id="rId36"/>
    <p:sldId id="781" r:id="rId37"/>
    <p:sldId id="732" r:id="rId38"/>
    <p:sldId id="780" r:id="rId39"/>
    <p:sldId id="746" r:id="rId40"/>
    <p:sldId id="782" r:id="rId41"/>
    <p:sldId id="783" r:id="rId42"/>
    <p:sldId id="586" r:id="rId43"/>
    <p:sldId id="587" r:id="rId44"/>
    <p:sldId id="748" r:id="rId45"/>
    <p:sldId id="483" r:id="rId46"/>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99"/>
    <a:srgbClr val="0000FF"/>
    <a:srgbClr val="02BE26"/>
    <a:srgbClr val="00E63C"/>
    <a:srgbClr val="20E26F"/>
    <a:srgbClr val="FF0000"/>
    <a:srgbClr val="C87E3E"/>
    <a:srgbClr val="BEBB2B"/>
    <a:srgbClr val="C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569" autoAdjust="0"/>
    <p:restoredTop sz="84157" autoAdjust="0"/>
  </p:normalViewPr>
  <p:slideViewPr>
    <p:cSldViewPr>
      <p:cViewPr varScale="1">
        <p:scale>
          <a:sx n="71" d="100"/>
          <a:sy n="71" d="100"/>
        </p:scale>
        <p:origin x="-715" y="-86"/>
      </p:cViewPr>
      <p:guideLst>
        <p:guide orient="horz" pos="2160"/>
        <p:guide pos="2880"/>
      </p:guideLst>
    </p:cSldViewPr>
  </p:slideViewPr>
  <p:outlineViewPr>
    <p:cViewPr>
      <p:scale>
        <a:sx n="33" d="100"/>
        <a:sy n="33" d="100"/>
      </p:scale>
      <p:origin x="0" y="6582"/>
    </p:cViewPr>
  </p:outlineViewPr>
  <p:notesTextViewPr>
    <p:cViewPr>
      <p:scale>
        <a:sx n="100" d="100"/>
        <a:sy n="100" d="100"/>
      </p:scale>
      <p:origin x="0" y="0"/>
    </p:cViewPr>
  </p:notesTextViewPr>
  <p:sorterViewPr>
    <p:cViewPr>
      <p:scale>
        <a:sx n="60" d="100"/>
        <a:sy n="60" d="100"/>
      </p:scale>
      <p:origin x="0" y="2184"/>
    </p:cViewPr>
  </p:sorterViewPr>
  <p:notesViewPr>
    <p:cSldViewPr>
      <p:cViewPr varScale="1">
        <p:scale>
          <a:sx n="64" d="100"/>
          <a:sy n="64" d="100"/>
        </p:scale>
        <p:origin x="-2621" y="-86"/>
      </p:cViewPr>
      <p:guideLst>
        <p:guide orient="horz" pos="2920"/>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2">
            <a:lumMod val="50000"/>
          </a:schemeClr>
        </a:solidFill>
      </dgm:spPr>
      <dgm:t>
        <a:bodyPr/>
        <a:lstStyle/>
        <a:p>
          <a:r>
            <a:rPr lang="en-US" sz="1400" b="1" dirty="0" smtClean="0">
              <a:effectLst>
                <a:outerShdw blurRad="38100" dist="38100" dir="2700000" algn="tl">
                  <a:srgbClr val="000000">
                    <a:alpha val="43137"/>
                  </a:srgbClr>
                </a:outerShdw>
              </a:effectLst>
              <a:latin typeface="+mn-lt"/>
            </a:rPr>
            <a:t>Data Acquisition and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dgm:t>
        <a:bodyPr/>
        <a:lstStyle/>
        <a:p>
          <a:r>
            <a:rPr lang="en-US" sz="1400" b="1" dirty="0" smtClean="0">
              <a:effectLst>
                <a:outerShdw blurRad="38100" dist="38100" dir="2700000" algn="tl">
                  <a:srgbClr val="000000">
                    <a:alpha val="43137"/>
                  </a:srgbClr>
                </a:outerShdw>
              </a:effectLst>
              <a:latin typeface="+mn-lt"/>
            </a:rPr>
            <a:t>Collaboration and Visualization</a:t>
          </a: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and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CA2F8ECF-ECF7-4A4A-9C76-0E36FB2A0D63}" type="presOf" srcId="{BD1CF9F1-C493-44DC-970D-2E09D7E8FB4E}" destId="{7FE10506-7DC8-4C1B-9274-D390797A5C8B}" srcOrd="0" destOrd="0" presId="urn:microsoft.com/office/officeart/2005/8/layout/chevron1"/>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5B4C9DA3-90E4-4A1D-95C4-B61B4047E88C}" type="presOf" srcId="{F41D9FEE-5029-4DBA-9447-8F01A31D67D1}" destId="{F9A1910A-A2C9-4382-A3D2-B664ED170EAD}" srcOrd="0" destOrd="0" presId="urn:microsoft.com/office/officeart/2005/8/layout/chevron1"/>
    <dgm:cxn modelId="{CB526BE1-1AB2-41EE-BE8C-EF47F27A26F9}" type="presOf" srcId="{5E6B3332-0453-4D4C-8834-019811416F57}" destId="{C44754E7-C020-4969-8C50-35919BEECB23}" srcOrd="0" destOrd="0" presId="urn:microsoft.com/office/officeart/2005/8/layout/chevron1"/>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AA5C79FD-574C-449E-A613-9056FE4D9985}" type="presOf" srcId="{A7E93FA0-F2A4-4521-B046-D39FA3B25F76}" destId="{9005D9DC-1D67-40D6-8FE7-5E096E480D0A}" srcOrd="0" destOrd="0" presId="urn:microsoft.com/office/officeart/2005/8/layout/chevron1"/>
    <dgm:cxn modelId="{C52D3E65-B9E4-4890-9531-FD2B93A8BF40}" type="presOf" srcId="{F2258ED8-CC64-4C2E-B3BD-E2A39C55230B}" destId="{6463F73C-DAF3-4CBD-AC26-2B702A8A9BF1}"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0C62322D-3AD7-4E02-BA07-13894EEC1591}" type="presOf" srcId="{1C16D7C5-9091-460D-832E-B20F3DAF66BA}" destId="{71614CE1-E6C7-4C1E-A82D-356AE4C03E2C}" srcOrd="0" destOrd="0" presId="urn:microsoft.com/office/officeart/2005/8/layout/chevron1"/>
    <dgm:cxn modelId="{1B56B5E8-2E94-42E6-A91E-B9E5F8994D76}" type="presParOf" srcId="{F9A1910A-A2C9-4382-A3D2-B664ED170EAD}" destId="{71614CE1-E6C7-4C1E-A82D-356AE4C03E2C}" srcOrd="0" destOrd="0" presId="urn:microsoft.com/office/officeart/2005/8/layout/chevron1"/>
    <dgm:cxn modelId="{A32F032E-E927-4FD0-ACF6-4B1483DE46E0}" type="presParOf" srcId="{F9A1910A-A2C9-4382-A3D2-B664ED170EAD}" destId="{4773010A-3EBB-4CD9-AE8C-97E32B56F15E}" srcOrd="1" destOrd="0" presId="urn:microsoft.com/office/officeart/2005/8/layout/chevron1"/>
    <dgm:cxn modelId="{3EE44437-9CB2-4FE5-9EAB-E3167C5A5DF3}" type="presParOf" srcId="{F9A1910A-A2C9-4382-A3D2-B664ED170EAD}" destId="{9005D9DC-1D67-40D6-8FE7-5E096E480D0A}" srcOrd="2" destOrd="0" presId="urn:microsoft.com/office/officeart/2005/8/layout/chevron1"/>
    <dgm:cxn modelId="{75801259-9CF9-49B8-A8D0-EFD457200CD5}" type="presParOf" srcId="{F9A1910A-A2C9-4382-A3D2-B664ED170EAD}" destId="{F123C5AB-1064-4036-98C9-1600F10DE4B7}" srcOrd="3" destOrd="0" presId="urn:microsoft.com/office/officeart/2005/8/layout/chevron1"/>
    <dgm:cxn modelId="{62268EFA-F7A2-4126-899E-64AA2334D61C}" type="presParOf" srcId="{F9A1910A-A2C9-4382-A3D2-B664ED170EAD}" destId="{6463F73C-DAF3-4CBD-AC26-2B702A8A9BF1}" srcOrd="4" destOrd="0" presId="urn:microsoft.com/office/officeart/2005/8/layout/chevron1"/>
    <dgm:cxn modelId="{BFA1C5BE-2AA4-47B9-8EFD-AF7A8BE97CC8}" type="presParOf" srcId="{F9A1910A-A2C9-4382-A3D2-B664ED170EAD}" destId="{6E253417-718C-454C-9ACC-1064BEAD455A}" srcOrd="5" destOrd="0" presId="urn:microsoft.com/office/officeart/2005/8/layout/chevron1"/>
    <dgm:cxn modelId="{954C2BEB-628A-4C98-B3D8-2172EBC4C885}" type="presParOf" srcId="{F9A1910A-A2C9-4382-A3D2-B664ED170EAD}" destId="{7FE10506-7DC8-4C1B-9274-D390797A5C8B}" srcOrd="6" destOrd="0" presId="urn:microsoft.com/office/officeart/2005/8/layout/chevron1"/>
    <dgm:cxn modelId="{4366A9C5-4CCA-4D21-86A2-4B4AC96327A5}" type="presParOf" srcId="{F9A1910A-A2C9-4382-A3D2-B664ED170EAD}" destId="{BF28E2D6-F66D-4808-8D06-7064C05AC87C}" srcOrd="7" destOrd="0" presId="urn:microsoft.com/office/officeart/2005/8/layout/chevron1"/>
    <dgm:cxn modelId="{8E3B72D1-DF18-418D-8582-546D4E11004C}" type="presParOf" srcId="{F9A1910A-A2C9-4382-A3D2-B664ED170EAD}" destId="{C44754E7-C020-4969-8C50-35919BEECB23}" srcOrd="8" destOrd="0" presId="urn:microsoft.com/office/officeart/2005/8/layout/chevron1"/>
  </dgm:cxnLst>
  <dgm:bg/>
  <dgm:whole/>
</dgm:dataModel>
</file>

<file path=ppt/diagrams/data2.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Collaboration and Visualization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73055BD4-DFCA-43D4-B037-8464E1703EFE}" type="presOf" srcId="{F2258ED8-CC64-4C2E-B3BD-E2A39C55230B}" destId="{6463F73C-DAF3-4CBD-AC26-2B702A8A9BF1}" srcOrd="0" destOrd="0" presId="urn:microsoft.com/office/officeart/2005/8/layout/chevron1"/>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080B5D80-0398-4E4C-AD10-BE7EB1C05CBF}" type="presOf" srcId="{A7E93FA0-F2A4-4521-B046-D39FA3B25F76}" destId="{9005D9DC-1D67-40D6-8FE7-5E096E480D0A}" srcOrd="0" destOrd="0" presId="urn:microsoft.com/office/officeart/2005/8/layout/chevron1"/>
    <dgm:cxn modelId="{B3FAF4F5-7EAA-4545-ABC4-69B18950295D}" type="presOf" srcId="{1C16D7C5-9091-460D-832E-B20F3DAF66BA}" destId="{71614CE1-E6C7-4C1E-A82D-356AE4C03E2C}" srcOrd="0" destOrd="0" presId="urn:microsoft.com/office/officeart/2005/8/layout/chevron1"/>
    <dgm:cxn modelId="{1855FE70-4776-4BAB-921E-D9088B0BB876}" type="presOf" srcId="{5E6B3332-0453-4D4C-8834-019811416F57}" destId="{C44754E7-C020-4969-8C50-35919BEECB23}"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69611E3E-0852-4D35-96C6-085F0DAB4BAC}" type="presOf" srcId="{BD1CF9F1-C493-44DC-970D-2E09D7E8FB4E}" destId="{7FE10506-7DC8-4C1B-9274-D390797A5C8B}" srcOrd="0" destOrd="0" presId="urn:microsoft.com/office/officeart/2005/8/layout/chevron1"/>
    <dgm:cxn modelId="{8F14CF1D-E51D-40DC-BFAB-28237F58E5E3}" type="presOf" srcId="{F41D9FEE-5029-4DBA-9447-8F01A31D67D1}" destId="{F9A1910A-A2C9-4382-A3D2-B664ED170EAD}" srcOrd="0" destOrd="0" presId="urn:microsoft.com/office/officeart/2005/8/layout/chevron1"/>
    <dgm:cxn modelId="{3A9D91C4-00AA-4FCA-BBCB-85348CCFFAB0}" type="presParOf" srcId="{F9A1910A-A2C9-4382-A3D2-B664ED170EAD}" destId="{71614CE1-E6C7-4C1E-A82D-356AE4C03E2C}" srcOrd="0" destOrd="0" presId="urn:microsoft.com/office/officeart/2005/8/layout/chevron1"/>
    <dgm:cxn modelId="{EE068160-72A5-4856-95D7-9F94557CF0D5}" type="presParOf" srcId="{F9A1910A-A2C9-4382-A3D2-B664ED170EAD}" destId="{4773010A-3EBB-4CD9-AE8C-97E32B56F15E}" srcOrd="1" destOrd="0" presId="urn:microsoft.com/office/officeart/2005/8/layout/chevron1"/>
    <dgm:cxn modelId="{2ECBFE03-BE4B-4E70-AED8-9A1CE1C29223}" type="presParOf" srcId="{F9A1910A-A2C9-4382-A3D2-B664ED170EAD}" destId="{9005D9DC-1D67-40D6-8FE7-5E096E480D0A}" srcOrd="2" destOrd="0" presId="urn:microsoft.com/office/officeart/2005/8/layout/chevron1"/>
    <dgm:cxn modelId="{458D7A8D-FA7F-49BD-81F1-F6C130CF4D85}" type="presParOf" srcId="{F9A1910A-A2C9-4382-A3D2-B664ED170EAD}" destId="{F123C5AB-1064-4036-98C9-1600F10DE4B7}" srcOrd="3" destOrd="0" presId="urn:microsoft.com/office/officeart/2005/8/layout/chevron1"/>
    <dgm:cxn modelId="{A551289F-8486-4D9C-81C8-E8AE953BF447}" type="presParOf" srcId="{F9A1910A-A2C9-4382-A3D2-B664ED170EAD}" destId="{6463F73C-DAF3-4CBD-AC26-2B702A8A9BF1}" srcOrd="4" destOrd="0" presId="urn:microsoft.com/office/officeart/2005/8/layout/chevron1"/>
    <dgm:cxn modelId="{433034F1-4103-47A1-B1F7-E4ED19907D22}" type="presParOf" srcId="{F9A1910A-A2C9-4382-A3D2-B664ED170EAD}" destId="{6E253417-718C-454C-9ACC-1064BEAD455A}" srcOrd="5" destOrd="0" presId="urn:microsoft.com/office/officeart/2005/8/layout/chevron1"/>
    <dgm:cxn modelId="{96DD97F0-B538-498C-8C84-2670F3DBE65E}" type="presParOf" srcId="{F9A1910A-A2C9-4382-A3D2-B664ED170EAD}" destId="{7FE10506-7DC8-4C1B-9274-D390797A5C8B}" srcOrd="6" destOrd="0" presId="urn:microsoft.com/office/officeart/2005/8/layout/chevron1"/>
    <dgm:cxn modelId="{73E9F944-0EF0-4AD1-A3EF-6746203B1509}" type="presParOf" srcId="{F9A1910A-A2C9-4382-A3D2-B664ED170EAD}" destId="{BF28E2D6-F66D-4808-8D06-7064C05AC87C}" srcOrd="7" destOrd="0" presId="urn:microsoft.com/office/officeart/2005/8/layout/chevron1"/>
    <dgm:cxn modelId="{70EA0632-34EA-4591-A364-4EF42E344FE2}" type="presParOf" srcId="{F9A1910A-A2C9-4382-A3D2-B664ED170EAD}" destId="{C44754E7-C020-4969-8C50-35919BEECB23}" srcOrd="8" destOrd="0" presId="urn:microsoft.com/office/officeart/2005/8/layout/chevron1"/>
  </dgm:cxnLst>
  <dgm:bg/>
  <dgm:whole/>
</dgm:dataModel>
</file>

<file path=ppt/diagrams/data3.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and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Collaboration and Visualization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and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BF52D156-7D5C-40EB-B1B4-DA4A2E89B269}" type="presOf" srcId="{5E6B3332-0453-4D4C-8834-019811416F57}" destId="{C44754E7-C020-4969-8C50-35919BEECB23}" srcOrd="0" destOrd="0" presId="urn:microsoft.com/office/officeart/2005/8/layout/chevron1"/>
    <dgm:cxn modelId="{F03D85EF-8540-4B5F-90C9-3DDC5E0AE7BD}" type="presOf" srcId="{A7E93FA0-F2A4-4521-B046-D39FA3B25F76}" destId="{9005D9DC-1D67-40D6-8FE7-5E096E480D0A}" srcOrd="0" destOrd="0" presId="urn:microsoft.com/office/officeart/2005/8/layout/chevron1"/>
    <dgm:cxn modelId="{4235B81B-70F1-4835-B5BD-4D3C898355B8}" type="presOf" srcId="{F41D9FEE-5029-4DBA-9447-8F01A31D67D1}" destId="{F9A1910A-A2C9-4382-A3D2-B664ED170EAD}" srcOrd="0" destOrd="0" presId="urn:microsoft.com/office/officeart/2005/8/layout/chevron1"/>
    <dgm:cxn modelId="{A207FD3F-16F6-41FC-8C09-4E1777810BD7}" type="presOf" srcId="{1C16D7C5-9091-460D-832E-B20F3DAF66BA}" destId="{71614CE1-E6C7-4C1E-A82D-356AE4C03E2C}" srcOrd="0" destOrd="0" presId="urn:microsoft.com/office/officeart/2005/8/layout/chevron1"/>
    <dgm:cxn modelId="{1A93E7DB-610B-47E6-B27B-EF9DA6B0F510}" type="presOf" srcId="{BD1CF9F1-C493-44DC-970D-2E09D7E8FB4E}" destId="{7FE10506-7DC8-4C1B-9274-D390797A5C8B}"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4A7413D0-7883-4A2C-A839-4FD887DDD2D3}" type="presOf" srcId="{F2258ED8-CC64-4C2E-B3BD-E2A39C55230B}" destId="{6463F73C-DAF3-4CBD-AC26-2B702A8A9BF1}" srcOrd="0" destOrd="0" presId="urn:microsoft.com/office/officeart/2005/8/layout/chevron1"/>
    <dgm:cxn modelId="{7565E81D-9B84-47BA-9D5C-A3ABFAC7A83B}" type="presParOf" srcId="{F9A1910A-A2C9-4382-A3D2-B664ED170EAD}" destId="{71614CE1-E6C7-4C1E-A82D-356AE4C03E2C}" srcOrd="0" destOrd="0" presId="urn:microsoft.com/office/officeart/2005/8/layout/chevron1"/>
    <dgm:cxn modelId="{1DB7E5FC-D0C5-4561-86F3-CC720216C127}" type="presParOf" srcId="{F9A1910A-A2C9-4382-A3D2-B664ED170EAD}" destId="{4773010A-3EBB-4CD9-AE8C-97E32B56F15E}" srcOrd="1" destOrd="0" presId="urn:microsoft.com/office/officeart/2005/8/layout/chevron1"/>
    <dgm:cxn modelId="{26907DE0-DF35-4D9F-B444-0BADB8288BD3}" type="presParOf" srcId="{F9A1910A-A2C9-4382-A3D2-B664ED170EAD}" destId="{9005D9DC-1D67-40D6-8FE7-5E096E480D0A}" srcOrd="2" destOrd="0" presId="urn:microsoft.com/office/officeart/2005/8/layout/chevron1"/>
    <dgm:cxn modelId="{092EDE9B-8CB6-4A08-9F6F-D6B169F531CB}" type="presParOf" srcId="{F9A1910A-A2C9-4382-A3D2-B664ED170EAD}" destId="{F123C5AB-1064-4036-98C9-1600F10DE4B7}" srcOrd="3" destOrd="0" presId="urn:microsoft.com/office/officeart/2005/8/layout/chevron1"/>
    <dgm:cxn modelId="{96B6ACBA-A14C-487B-B981-70DC967CCC45}" type="presParOf" srcId="{F9A1910A-A2C9-4382-A3D2-B664ED170EAD}" destId="{6463F73C-DAF3-4CBD-AC26-2B702A8A9BF1}" srcOrd="4" destOrd="0" presId="urn:microsoft.com/office/officeart/2005/8/layout/chevron1"/>
    <dgm:cxn modelId="{E4B961F5-3E9A-41A9-8E76-3D1C3DA2C02E}" type="presParOf" srcId="{F9A1910A-A2C9-4382-A3D2-B664ED170EAD}" destId="{6E253417-718C-454C-9ACC-1064BEAD455A}" srcOrd="5" destOrd="0" presId="urn:microsoft.com/office/officeart/2005/8/layout/chevron1"/>
    <dgm:cxn modelId="{414A3C17-5615-4527-BF52-07322FC53B46}" type="presParOf" srcId="{F9A1910A-A2C9-4382-A3D2-B664ED170EAD}" destId="{7FE10506-7DC8-4C1B-9274-D390797A5C8B}" srcOrd="6" destOrd="0" presId="urn:microsoft.com/office/officeart/2005/8/layout/chevron1"/>
    <dgm:cxn modelId="{3A9A0CCD-6F1F-460A-AD04-89F65B344C45}" type="presParOf" srcId="{F9A1910A-A2C9-4382-A3D2-B664ED170EAD}" destId="{BF28E2D6-F66D-4808-8D06-7064C05AC87C}" srcOrd="7" destOrd="0" presId="urn:microsoft.com/office/officeart/2005/8/layout/chevron1"/>
    <dgm:cxn modelId="{46CC3F2A-4B28-4870-A2CD-07A0A2E690A3}" type="presParOf" srcId="{F9A1910A-A2C9-4382-A3D2-B664ED170EAD}" destId="{C44754E7-C020-4969-8C50-35919BEECB23}" srcOrd="8" destOrd="0" presId="urn:microsoft.com/office/officeart/2005/8/layout/chevron1"/>
  </dgm:cxnLst>
  <dgm:bg/>
  <dgm:whole/>
</dgm:dataModel>
</file>

<file path=ppt/diagrams/data4.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and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300" b="1" dirty="0" smtClean="0">
              <a:effectLst>
                <a:outerShdw blurRad="38100" dist="38100" dir="2700000" algn="tl">
                  <a:srgbClr val="000000">
                    <a:alpha val="43137"/>
                  </a:srgbClr>
                </a:outerShdw>
              </a:effectLst>
              <a:latin typeface="+mn-lt"/>
            </a:rPr>
            <a:t>Collaboration and Visualization</a:t>
          </a:r>
          <a:endParaRPr lang="en-US" sz="13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dgm:t>
        <a:bodyPr/>
        <a:lstStyle/>
        <a:p>
          <a:r>
            <a:rPr lang="en-US" sz="1400" b="1" dirty="0" smtClean="0">
              <a:effectLst>
                <a:outerShdw blurRad="38100" dist="38100" dir="2700000" algn="tl">
                  <a:srgbClr val="000000">
                    <a:alpha val="43137"/>
                  </a:srgbClr>
                </a:outerShdw>
              </a:effectLst>
              <a:latin typeface="+mn-lt"/>
            </a:rPr>
            <a:t>Disseminate and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15428AC4-95E2-4BF8-80EF-CC0F324D6203}" type="presOf" srcId="{BD1CF9F1-C493-44DC-970D-2E09D7E8FB4E}" destId="{7FE10506-7DC8-4C1B-9274-D390797A5C8B}" srcOrd="0" destOrd="0" presId="urn:microsoft.com/office/officeart/2005/8/layout/chevron1"/>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1F9B1E1C-70D4-4EC2-89C9-2460FE847E91}" type="presOf" srcId="{F2258ED8-CC64-4C2E-B3BD-E2A39C55230B}" destId="{6463F73C-DAF3-4CBD-AC26-2B702A8A9BF1}" srcOrd="0" destOrd="0" presId="urn:microsoft.com/office/officeart/2005/8/layout/chevron1"/>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5A6CADE2-03F5-42AA-9A54-13231442FC91}" type="presOf" srcId="{A7E93FA0-F2A4-4521-B046-D39FA3B25F76}" destId="{9005D9DC-1D67-40D6-8FE7-5E096E480D0A}" srcOrd="0" destOrd="0" presId="urn:microsoft.com/office/officeart/2005/8/layout/chevron1"/>
    <dgm:cxn modelId="{95C71039-5224-46D4-A324-9624984D078E}" type="presOf" srcId="{1C16D7C5-9091-460D-832E-B20F3DAF66BA}" destId="{71614CE1-E6C7-4C1E-A82D-356AE4C03E2C}"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BDC9D9A1-DE49-4CE2-8875-3B3FA8BD9913}" type="presOf" srcId="{5E6B3332-0453-4D4C-8834-019811416F57}" destId="{C44754E7-C020-4969-8C50-35919BEECB23}" srcOrd="0" destOrd="0" presId="urn:microsoft.com/office/officeart/2005/8/layout/chevron1"/>
    <dgm:cxn modelId="{896910F9-97AF-4654-BB8B-BE4A7A8B94C7}" type="presOf" srcId="{F41D9FEE-5029-4DBA-9447-8F01A31D67D1}" destId="{F9A1910A-A2C9-4382-A3D2-B664ED170EAD}" srcOrd="0" destOrd="0" presId="urn:microsoft.com/office/officeart/2005/8/layout/chevron1"/>
    <dgm:cxn modelId="{B915F3E2-6ED0-4D8F-AEDC-823A18B1B44B}" type="presParOf" srcId="{F9A1910A-A2C9-4382-A3D2-B664ED170EAD}" destId="{71614CE1-E6C7-4C1E-A82D-356AE4C03E2C}" srcOrd="0" destOrd="0" presId="urn:microsoft.com/office/officeart/2005/8/layout/chevron1"/>
    <dgm:cxn modelId="{296F53DC-7244-4CB2-9396-B7401D72D96B}" type="presParOf" srcId="{F9A1910A-A2C9-4382-A3D2-B664ED170EAD}" destId="{4773010A-3EBB-4CD9-AE8C-97E32B56F15E}" srcOrd="1" destOrd="0" presId="urn:microsoft.com/office/officeart/2005/8/layout/chevron1"/>
    <dgm:cxn modelId="{823391C6-4B67-4F3A-BB32-F7D9E3F46316}" type="presParOf" srcId="{F9A1910A-A2C9-4382-A3D2-B664ED170EAD}" destId="{9005D9DC-1D67-40D6-8FE7-5E096E480D0A}" srcOrd="2" destOrd="0" presId="urn:microsoft.com/office/officeart/2005/8/layout/chevron1"/>
    <dgm:cxn modelId="{150DD545-727A-4C9A-9C8D-E8F78736481B}" type="presParOf" srcId="{F9A1910A-A2C9-4382-A3D2-B664ED170EAD}" destId="{F123C5AB-1064-4036-98C9-1600F10DE4B7}" srcOrd="3" destOrd="0" presId="urn:microsoft.com/office/officeart/2005/8/layout/chevron1"/>
    <dgm:cxn modelId="{C7A0A8C7-1953-4E5C-AF9C-071C00AB1FD3}" type="presParOf" srcId="{F9A1910A-A2C9-4382-A3D2-B664ED170EAD}" destId="{6463F73C-DAF3-4CBD-AC26-2B702A8A9BF1}" srcOrd="4" destOrd="0" presId="urn:microsoft.com/office/officeart/2005/8/layout/chevron1"/>
    <dgm:cxn modelId="{B3581162-D1FB-4A94-B63F-8BB43B92A889}" type="presParOf" srcId="{F9A1910A-A2C9-4382-A3D2-B664ED170EAD}" destId="{6E253417-718C-454C-9ACC-1064BEAD455A}" srcOrd="5" destOrd="0" presId="urn:microsoft.com/office/officeart/2005/8/layout/chevron1"/>
    <dgm:cxn modelId="{BC6EEDAC-6EF6-427E-92A8-FA21991FF71E}" type="presParOf" srcId="{F9A1910A-A2C9-4382-A3D2-B664ED170EAD}" destId="{7FE10506-7DC8-4C1B-9274-D390797A5C8B}" srcOrd="6" destOrd="0" presId="urn:microsoft.com/office/officeart/2005/8/layout/chevron1"/>
    <dgm:cxn modelId="{A8D60EB8-7048-40B6-BB06-0ACE99493E44}" type="presParOf" srcId="{F9A1910A-A2C9-4382-A3D2-B664ED170EAD}" destId="{BF28E2D6-F66D-4808-8D06-7064C05AC87C}" srcOrd="7" destOrd="0" presId="urn:microsoft.com/office/officeart/2005/8/layout/chevron1"/>
    <dgm:cxn modelId="{C462ABDD-3F7C-4300-84BE-E52EECEE3C50}" type="presParOf" srcId="{F9A1910A-A2C9-4382-A3D2-B664ED170EAD}" destId="{C44754E7-C020-4969-8C50-35919BEECB23}" srcOrd="8" destOrd="0" presId="urn:microsoft.com/office/officeart/2005/8/layout/chevron1"/>
  </dgm:cxnLst>
  <dgm:bg/>
  <dgm:whole/>
</dgm:dataModel>
</file>

<file path=ppt/diagrams/data5.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&amp;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dgm:t>
        <a:bodyPr/>
        <a:lstStyle/>
        <a:p>
          <a:r>
            <a:rPr lang="en-US" sz="1400" b="1" dirty="0" smtClean="0">
              <a:effectLst>
                <a:outerShdw blurRad="38100" dist="38100" dir="2700000" algn="tl">
                  <a:srgbClr val="000000">
                    <a:alpha val="43137"/>
                  </a:srgbClr>
                </a:outerShdw>
              </a:effectLst>
              <a:latin typeface="+mn-lt"/>
            </a:rPr>
            <a:t>Collaboration and Visualization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Disseminate &amp;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047996F2-196E-408A-B5C9-5A45660E2B66}" type="presOf" srcId="{BD1CF9F1-C493-44DC-970D-2E09D7E8FB4E}" destId="{7FE10506-7DC8-4C1B-9274-D390797A5C8B}" srcOrd="0" destOrd="0" presId="urn:microsoft.com/office/officeart/2005/8/layout/chevron1"/>
    <dgm:cxn modelId="{3D4F4BF9-C0B4-4CD5-8DBD-29E490023F06}" srcId="{F41D9FEE-5029-4DBA-9447-8F01A31D67D1}" destId="{BD1CF9F1-C493-44DC-970D-2E09D7E8FB4E}" srcOrd="3" destOrd="0" parTransId="{A1CC2672-98A5-404A-BD39-659613DA1BA8}" sibTransId="{B7E1829D-3A08-4775-AAEE-44E7ECDA797D}"/>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AEF00F04-3EE5-466D-ABD3-F96B11C678F6}" type="presOf" srcId="{5E6B3332-0453-4D4C-8834-019811416F57}" destId="{C44754E7-C020-4969-8C50-35919BEECB23}" srcOrd="0" destOrd="0" presId="urn:microsoft.com/office/officeart/2005/8/layout/chevron1"/>
    <dgm:cxn modelId="{06298589-0520-44C4-89E1-BF36CB4C6D87}" type="presOf" srcId="{F41D9FEE-5029-4DBA-9447-8F01A31D67D1}" destId="{F9A1910A-A2C9-4382-A3D2-B664ED170EAD}" srcOrd="0" destOrd="0" presId="urn:microsoft.com/office/officeart/2005/8/layout/chevron1"/>
    <dgm:cxn modelId="{F9116C09-D8ED-43A7-B3B3-45A5A81FFDC6}" type="presOf" srcId="{F2258ED8-CC64-4C2E-B3BD-E2A39C55230B}" destId="{6463F73C-DAF3-4CBD-AC26-2B702A8A9BF1}" srcOrd="0" destOrd="0" presId="urn:microsoft.com/office/officeart/2005/8/layout/chevron1"/>
    <dgm:cxn modelId="{EF0E103B-27E6-4983-96C5-D75DE3E4CC59}" type="presOf" srcId="{1C16D7C5-9091-460D-832E-B20F3DAF66BA}" destId="{71614CE1-E6C7-4C1E-A82D-356AE4C03E2C}"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1632E835-7E9F-414F-B04A-D7C09675274F}" type="presOf" srcId="{A7E93FA0-F2A4-4521-B046-D39FA3B25F76}" destId="{9005D9DC-1D67-40D6-8FE7-5E096E480D0A}" srcOrd="0" destOrd="0" presId="urn:microsoft.com/office/officeart/2005/8/layout/chevron1"/>
    <dgm:cxn modelId="{614F46AB-3A00-4201-AEF4-D3910C6E987E}" type="presParOf" srcId="{F9A1910A-A2C9-4382-A3D2-B664ED170EAD}" destId="{71614CE1-E6C7-4C1E-A82D-356AE4C03E2C}" srcOrd="0" destOrd="0" presId="urn:microsoft.com/office/officeart/2005/8/layout/chevron1"/>
    <dgm:cxn modelId="{623E97B9-402D-46D6-A467-A634A9BDABA2}" type="presParOf" srcId="{F9A1910A-A2C9-4382-A3D2-B664ED170EAD}" destId="{4773010A-3EBB-4CD9-AE8C-97E32B56F15E}" srcOrd="1" destOrd="0" presId="urn:microsoft.com/office/officeart/2005/8/layout/chevron1"/>
    <dgm:cxn modelId="{05105834-F965-4C0D-BD60-4B4FAA3A8735}" type="presParOf" srcId="{F9A1910A-A2C9-4382-A3D2-B664ED170EAD}" destId="{9005D9DC-1D67-40D6-8FE7-5E096E480D0A}" srcOrd="2" destOrd="0" presId="urn:microsoft.com/office/officeart/2005/8/layout/chevron1"/>
    <dgm:cxn modelId="{BB9FAD9F-19C3-4552-A9A8-CD71B84D0271}" type="presParOf" srcId="{F9A1910A-A2C9-4382-A3D2-B664ED170EAD}" destId="{F123C5AB-1064-4036-98C9-1600F10DE4B7}" srcOrd="3" destOrd="0" presId="urn:microsoft.com/office/officeart/2005/8/layout/chevron1"/>
    <dgm:cxn modelId="{61A6CCDB-D212-46A6-BA5B-F24D8928E7B1}" type="presParOf" srcId="{F9A1910A-A2C9-4382-A3D2-B664ED170EAD}" destId="{6463F73C-DAF3-4CBD-AC26-2B702A8A9BF1}" srcOrd="4" destOrd="0" presId="urn:microsoft.com/office/officeart/2005/8/layout/chevron1"/>
    <dgm:cxn modelId="{43FF4757-C932-48FC-8091-5EE8369CE3B0}" type="presParOf" srcId="{F9A1910A-A2C9-4382-A3D2-B664ED170EAD}" destId="{6E253417-718C-454C-9ACC-1064BEAD455A}" srcOrd="5" destOrd="0" presId="urn:microsoft.com/office/officeart/2005/8/layout/chevron1"/>
    <dgm:cxn modelId="{6DCBFC45-A0EB-4CA8-AEAB-295A5867DAF2}" type="presParOf" srcId="{F9A1910A-A2C9-4382-A3D2-B664ED170EAD}" destId="{7FE10506-7DC8-4C1B-9274-D390797A5C8B}" srcOrd="6" destOrd="0" presId="urn:microsoft.com/office/officeart/2005/8/layout/chevron1"/>
    <dgm:cxn modelId="{C4C4EAF2-49B1-4D1E-B714-C2FC7A95AC15}" type="presParOf" srcId="{F9A1910A-A2C9-4382-A3D2-B664ED170EAD}" destId="{BF28E2D6-F66D-4808-8D06-7064C05AC87C}" srcOrd="7" destOrd="0" presId="urn:microsoft.com/office/officeart/2005/8/layout/chevron1"/>
    <dgm:cxn modelId="{EEB14842-569E-4FD8-B730-957F9836305E}" type="presParOf" srcId="{F9A1910A-A2C9-4382-A3D2-B664ED170EAD}" destId="{C44754E7-C020-4969-8C50-35919BEECB23}" srcOrd="8" destOrd="0" presId="urn:microsoft.com/office/officeart/2005/8/layout/chevron1"/>
  </dgm:cxnLst>
  <dgm:bg/>
  <dgm:whole/>
</dgm:dataModel>
</file>

<file path=ppt/diagrams/data6.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and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Collaboration and Visualization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Disseminate and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D3977B4D-D03A-4862-BACB-04F76FA0D16C}" type="presOf" srcId="{F41D9FEE-5029-4DBA-9447-8F01A31D67D1}" destId="{F9A1910A-A2C9-4382-A3D2-B664ED170EAD}" srcOrd="0" destOrd="0" presId="urn:microsoft.com/office/officeart/2005/8/layout/chevron1"/>
    <dgm:cxn modelId="{74085DE1-5281-40B7-9FFC-020B56D76C57}" type="presOf" srcId="{1C16D7C5-9091-460D-832E-B20F3DAF66BA}" destId="{71614CE1-E6C7-4C1E-A82D-356AE4C03E2C}" srcOrd="0" destOrd="0" presId="urn:microsoft.com/office/officeart/2005/8/layout/chevron1"/>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FABB484E-5AED-4345-9DA1-92B249B131C1}" type="presOf" srcId="{F2258ED8-CC64-4C2E-B3BD-E2A39C55230B}" destId="{6463F73C-DAF3-4CBD-AC26-2B702A8A9BF1}" srcOrd="0" destOrd="0" presId="urn:microsoft.com/office/officeart/2005/8/layout/chevron1"/>
    <dgm:cxn modelId="{F786D3F2-8CBC-488D-A8E4-50D82303CDC0}" type="presOf" srcId="{5E6B3332-0453-4D4C-8834-019811416F57}" destId="{C44754E7-C020-4969-8C50-35919BEECB23}" srcOrd="0" destOrd="0" presId="urn:microsoft.com/office/officeart/2005/8/layout/chevron1"/>
    <dgm:cxn modelId="{A54679F4-F61A-40C3-B2B7-5AA6ACD35F06}" type="presOf" srcId="{BD1CF9F1-C493-44DC-970D-2E09D7E8FB4E}" destId="{7FE10506-7DC8-4C1B-9274-D390797A5C8B}" srcOrd="0" destOrd="0" presId="urn:microsoft.com/office/officeart/2005/8/layout/chevron1"/>
    <dgm:cxn modelId="{7214635F-BB0C-4DBB-A4CB-1BFF65AB779E}" type="presOf" srcId="{A7E93FA0-F2A4-4521-B046-D39FA3B25F76}" destId="{9005D9DC-1D67-40D6-8FE7-5E096E480D0A}"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2247DECF-A620-4775-97B7-C1F65528B81F}" type="presParOf" srcId="{F9A1910A-A2C9-4382-A3D2-B664ED170EAD}" destId="{71614CE1-E6C7-4C1E-A82D-356AE4C03E2C}" srcOrd="0" destOrd="0" presId="urn:microsoft.com/office/officeart/2005/8/layout/chevron1"/>
    <dgm:cxn modelId="{0E33B425-95F4-40B1-9D03-A94A3DC8EF16}" type="presParOf" srcId="{F9A1910A-A2C9-4382-A3D2-B664ED170EAD}" destId="{4773010A-3EBB-4CD9-AE8C-97E32B56F15E}" srcOrd="1" destOrd="0" presId="urn:microsoft.com/office/officeart/2005/8/layout/chevron1"/>
    <dgm:cxn modelId="{E132C430-67FD-4FCB-B069-3134837099E7}" type="presParOf" srcId="{F9A1910A-A2C9-4382-A3D2-B664ED170EAD}" destId="{9005D9DC-1D67-40D6-8FE7-5E096E480D0A}" srcOrd="2" destOrd="0" presId="urn:microsoft.com/office/officeart/2005/8/layout/chevron1"/>
    <dgm:cxn modelId="{DA3CA6A0-2470-4970-913F-2114EC79C7D1}" type="presParOf" srcId="{F9A1910A-A2C9-4382-A3D2-B664ED170EAD}" destId="{F123C5AB-1064-4036-98C9-1600F10DE4B7}" srcOrd="3" destOrd="0" presId="urn:microsoft.com/office/officeart/2005/8/layout/chevron1"/>
    <dgm:cxn modelId="{F203F901-DC33-418C-B594-CC89D0FEF7BC}" type="presParOf" srcId="{F9A1910A-A2C9-4382-A3D2-B664ED170EAD}" destId="{6463F73C-DAF3-4CBD-AC26-2B702A8A9BF1}" srcOrd="4" destOrd="0" presId="urn:microsoft.com/office/officeart/2005/8/layout/chevron1"/>
    <dgm:cxn modelId="{E075D1B3-9C82-4FB4-AD20-A821E2B1E11E}" type="presParOf" srcId="{F9A1910A-A2C9-4382-A3D2-B664ED170EAD}" destId="{6E253417-718C-454C-9ACC-1064BEAD455A}" srcOrd="5" destOrd="0" presId="urn:microsoft.com/office/officeart/2005/8/layout/chevron1"/>
    <dgm:cxn modelId="{555F2941-7830-4FA6-8E45-BEB1874BEE01}" type="presParOf" srcId="{F9A1910A-A2C9-4382-A3D2-B664ED170EAD}" destId="{7FE10506-7DC8-4C1B-9274-D390797A5C8B}" srcOrd="6" destOrd="0" presId="urn:microsoft.com/office/officeart/2005/8/layout/chevron1"/>
    <dgm:cxn modelId="{540EA41A-FF8E-4DE2-A26A-2EC3AA0AC20E}" type="presParOf" srcId="{F9A1910A-A2C9-4382-A3D2-B664ED170EAD}" destId="{BF28E2D6-F66D-4808-8D06-7064C05AC87C}" srcOrd="7" destOrd="0" presId="urn:microsoft.com/office/officeart/2005/8/layout/chevron1"/>
    <dgm:cxn modelId="{831D5D3C-98DE-494D-8353-6EA624A05A62}" type="presParOf" srcId="{F9A1910A-A2C9-4382-A3D2-B664ED170EAD}" destId="{C44754E7-C020-4969-8C50-35919BEECB23}" srcOrd="8" destOrd="0" presId="urn:microsoft.com/office/officeart/2005/8/layout/chevron1"/>
  </dgm:cxnLst>
  <dgm:bg/>
  <dgm:whole/>
</dgm:dataModel>
</file>

<file path=ppt/diagrams/data7.xml><?xml version="1.0" encoding="utf-8"?>
<dgm:dataModel xmlns:dgm="http://schemas.openxmlformats.org/drawingml/2006/diagram" xmlns:a="http://schemas.openxmlformats.org/drawingml/2006/main">
  <dgm:ptLst>
    <dgm:pt modelId="{F41D9FEE-5029-4DBA-9447-8F01A31D67D1}" type="doc">
      <dgm:prSet loTypeId="urn:microsoft.com/office/officeart/2005/8/layout/chevron1" loCatId="process" qsTypeId="urn:microsoft.com/office/officeart/2005/8/quickstyle/simple5" qsCatId="simple" csTypeId="urn:microsoft.com/office/officeart/2005/8/colors/colorful2" csCatId="colorful" phldr="1"/>
      <dgm:spPr/>
      <dgm:t>
        <a:bodyPr/>
        <a:lstStyle/>
        <a:p>
          <a:endParaRPr lang="en-US"/>
        </a:p>
      </dgm:t>
    </dgm:pt>
    <dgm:pt modelId="{1C16D7C5-9091-460D-832E-B20F3DAF66BA}">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Data Acquisition and Modeling</a:t>
          </a:r>
          <a:endParaRPr lang="en-US" sz="1400" b="1" dirty="0">
            <a:effectLst>
              <a:outerShdw blurRad="38100" dist="38100" dir="2700000" algn="tl">
                <a:srgbClr val="000000">
                  <a:alpha val="43137"/>
                </a:srgbClr>
              </a:outerShdw>
            </a:effectLst>
            <a:latin typeface="+mn-lt"/>
          </a:endParaRPr>
        </a:p>
      </dgm:t>
    </dgm:pt>
    <dgm:pt modelId="{ED4B48B9-5867-4580-B2B7-324F714D9B89}" type="parTrans" cxnId="{D53AE6DB-46C9-496F-AD08-68D3817999C6}">
      <dgm:prSet/>
      <dgm:spPr/>
      <dgm:t>
        <a:bodyPr/>
        <a:lstStyle/>
        <a:p>
          <a:endParaRPr lang="en-US">
            <a:latin typeface="+mn-lt"/>
          </a:endParaRPr>
        </a:p>
      </dgm:t>
    </dgm:pt>
    <dgm:pt modelId="{FE7772C1-5CEC-4858-8EFD-602CEB69F269}" type="sibTrans" cxnId="{D53AE6DB-46C9-496F-AD08-68D3817999C6}">
      <dgm:prSet/>
      <dgm:spPr/>
      <dgm:t>
        <a:bodyPr/>
        <a:lstStyle/>
        <a:p>
          <a:endParaRPr lang="en-US">
            <a:latin typeface="+mn-lt"/>
          </a:endParaRPr>
        </a:p>
      </dgm:t>
    </dgm:pt>
    <dgm:pt modelId="{A7E93FA0-F2A4-4521-B046-D39FA3B25F76}">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Collaboration and Visualization</a:t>
          </a:r>
          <a:endParaRPr lang="en-US" sz="1400" b="1" dirty="0">
            <a:effectLst>
              <a:outerShdw blurRad="38100" dist="38100" dir="2700000" algn="tl">
                <a:srgbClr val="000000">
                  <a:alpha val="43137"/>
                </a:srgbClr>
              </a:outerShdw>
            </a:effectLst>
            <a:latin typeface="+mn-lt"/>
          </a:endParaRPr>
        </a:p>
      </dgm:t>
    </dgm:pt>
    <dgm:pt modelId="{5AF4C33D-C10B-4F31-86BF-8A7D9C8C2140}" type="parTrans" cxnId="{04AF3334-7589-488F-BAA2-D0A169548072}">
      <dgm:prSet/>
      <dgm:spPr/>
      <dgm:t>
        <a:bodyPr/>
        <a:lstStyle/>
        <a:p>
          <a:endParaRPr lang="en-US">
            <a:latin typeface="+mn-lt"/>
          </a:endParaRPr>
        </a:p>
      </dgm:t>
    </dgm:pt>
    <dgm:pt modelId="{4609719B-4028-4405-913F-461BE678BBB2}" type="sibTrans" cxnId="{04AF3334-7589-488F-BAA2-D0A169548072}">
      <dgm:prSet/>
      <dgm:spPr/>
      <dgm:t>
        <a:bodyPr/>
        <a:lstStyle/>
        <a:p>
          <a:endParaRPr lang="en-US">
            <a:latin typeface="+mn-lt"/>
          </a:endParaRPr>
        </a:p>
      </dgm:t>
    </dgm:pt>
    <dgm:pt modelId="{F2258ED8-CC64-4C2E-B3BD-E2A39C55230B}">
      <dgm:prSet phldrT="[Text]" custT="1"/>
      <dgm:spPr/>
      <dgm:t>
        <a:bodyPr/>
        <a:lstStyle/>
        <a:p>
          <a:r>
            <a:rPr lang="en-US" sz="1400" b="1" dirty="0" smtClean="0">
              <a:effectLst>
                <a:outerShdw blurRad="38100" dist="38100" dir="2700000" algn="tl">
                  <a:srgbClr val="000000">
                    <a:alpha val="43137"/>
                  </a:srgbClr>
                </a:outerShdw>
              </a:effectLst>
              <a:latin typeface="+mn-lt"/>
            </a:rPr>
            <a:t>Analysis and Data Mining</a:t>
          </a:r>
          <a:endParaRPr lang="en-US" sz="1200" b="1" dirty="0">
            <a:effectLst>
              <a:outerShdw blurRad="38100" dist="38100" dir="2700000" algn="tl">
                <a:srgbClr val="000000">
                  <a:alpha val="43137"/>
                </a:srgbClr>
              </a:outerShdw>
            </a:effectLst>
            <a:latin typeface="+mn-lt"/>
          </a:endParaRPr>
        </a:p>
      </dgm:t>
    </dgm:pt>
    <dgm:pt modelId="{0B242141-F492-47C3-B6C6-61A87D76227D}" type="parTrans" cxnId="{C3CF902F-26AB-4CD6-A14B-0985FF1923D2}">
      <dgm:prSet/>
      <dgm:spPr/>
      <dgm:t>
        <a:bodyPr/>
        <a:lstStyle/>
        <a:p>
          <a:endParaRPr lang="en-US">
            <a:latin typeface="+mn-lt"/>
          </a:endParaRPr>
        </a:p>
      </dgm:t>
    </dgm:pt>
    <dgm:pt modelId="{D1C7B917-66B2-4370-9B7C-4F65467D289F}" type="sibTrans" cxnId="{C3CF902F-26AB-4CD6-A14B-0985FF1923D2}">
      <dgm:prSet/>
      <dgm:spPr/>
      <dgm:t>
        <a:bodyPr/>
        <a:lstStyle/>
        <a:p>
          <a:endParaRPr lang="en-US">
            <a:latin typeface="+mn-lt"/>
          </a:endParaRPr>
        </a:p>
      </dgm:t>
    </dgm:pt>
    <dgm:pt modelId="{BD1CF9F1-C493-44DC-970D-2E09D7E8FB4E}">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Disseminate and Share</a:t>
          </a:r>
          <a:endParaRPr lang="en-US" sz="1400" b="1" dirty="0">
            <a:effectLst>
              <a:outerShdw blurRad="38100" dist="38100" dir="2700000" algn="tl">
                <a:srgbClr val="000000">
                  <a:alpha val="43137"/>
                </a:srgbClr>
              </a:outerShdw>
            </a:effectLst>
            <a:latin typeface="+mn-lt"/>
          </a:endParaRPr>
        </a:p>
      </dgm:t>
    </dgm:pt>
    <dgm:pt modelId="{A1CC2672-98A5-404A-BD39-659613DA1BA8}" type="parTrans" cxnId="{3D4F4BF9-C0B4-4CD5-8DBD-29E490023F06}">
      <dgm:prSet/>
      <dgm:spPr/>
      <dgm:t>
        <a:bodyPr/>
        <a:lstStyle/>
        <a:p>
          <a:endParaRPr lang="en-US">
            <a:latin typeface="+mn-lt"/>
          </a:endParaRPr>
        </a:p>
      </dgm:t>
    </dgm:pt>
    <dgm:pt modelId="{B7E1829D-3A08-4775-AAEE-44E7ECDA797D}" type="sibTrans" cxnId="{3D4F4BF9-C0B4-4CD5-8DBD-29E490023F06}">
      <dgm:prSet/>
      <dgm:spPr/>
      <dgm:t>
        <a:bodyPr/>
        <a:lstStyle/>
        <a:p>
          <a:endParaRPr lang="en-US">
            <a:latin typeface="+mn-lt"/>
          </a:endParaRPr>
        </a:p>
      </dgm:t>
    </dgm:pt>
    <dgm:pt modelId="{5E6B3332-0453-4D4C-8834-019811416F57}">
      <dgm:prSet phldrT="[Text]" custT="1"/>
      <dgm:spPr>
        <a:solidFill>
          <a:schemeClr val="bg1">
            <a:lumMod val="65000"/>
          </a:schemeClr>
        </a:solidFill>
      </dgm:spPr>
      <dgm:t>
        <a:bodyPr/>
        <a:lstStyle/>
        <a:p>
          <a:r>
            <a:rPr lang="en-US" sz="1400" b="1" dirty="0" smtClean="0">
              <a:effectLst>
                <a:outerShdw blurRad="38100" dist="38100" dir="2700000" algn="tl">
                  <a:srgbClr val="000000">
                    <a:alpha val="43137"/>
                  </a:srgbClr>
                </a:outerShdw>
              </a:effectLst>
              <a:latin typeface="+mn-lt"/>
            </a:rPr>
            <a:t>Archiving and Preservation</a:t>
          </a:r>
          <a:endParaRPr lang="en-US" sz="1200" b="1" dirty="0">
            <a:effectLst>
              <a:outerShdw blurRad="38100" dist="38100" dir="2700000" algn="tl">
                <a:srgbClr val="000000">
                  <a:alpha val="43137"/>
                </a:srgbClr>
              </a:outerShdw>
            </a:effectLst>
            <a:latin typeface="+mn-lt"/>
          </a:endParaRPr>
        </a:p>
      </dgm:t>
    </dgm:pt>
    <dgm:pt modelId="{AF607D07-08AF-430B-A1EF-D32BE05358B3}" type="parTrans" cxnId="{A413E3DE-BDF5-45DE-BAB6-C16A46D4CBD1}">
      <dgm:prSet/>
      <dgm:spPr/>
      <dgm:t>
        <a:bodyPr/>
        <a:lstStyle/>
        <a:p>
          <a:endParaRPr lang="en-US">
            <a:latin typeface="+mn-lt"/>
          </a:endParaRPr>
        </a:p>
      </dgm:t>
    </dgm:pt>
    <dgm:pt modelId="{2919ECB1-8A69-43E1-88C7-3E3E99274CAB}" type="sibTrans" cxnId="{A413E3DE-BDF5-45DE-BAB6-C16A46D4CBD1}">
      <dgm:prSet/>
      <dgm:spPr/>
      <dgm:t>
        <a:bodyPr/>
        <a:lstStyle/>
        <a:p>
          <a:endParaRPr lang="en-US">
            <a:latin typeface="+mn-lt"/>
          </a:endParaRPr>
        </a:p>
      </dgm:t>
    </dgm:pt>
    <dgm:pt modelId="{F9A1910A-A2C9-4382-A3D2-B664ED170EAD}" type="pres">
      <dgm:prSet presAssocID="{F41D9FEE-5029-4DBA-9447-8F01A31D67D1}" presName="Name0" presStyleCnt="0">
        <dgm:presLayoutVars>
          <dgm:dir/>
          <dgm:animLvl val="lvl"/>
          <dgm:resizeHandles val="exact"/>
        </dgm:presLayoutVars>
      </dgm:prSet>
      <dgm:spPr/>
      <dgm:t>
        <a:bodyPr/>
        <a:lstStyle/>
        <a:p>
          <a:endParaRPr lang="en-US"/>
        </a:p>
      </dgm:t>
    </dgm:pt>
    <dgm:pt modelId="{71614CE1-E6C7-4C1E-A82D-356AE4C03E2C}" type="pres">
      <dgm:prSet presAssocID="{1C16D7C5-9091-460D-832E-B20F3DAF66BA}" presName="parTxOnly" presStyleLbl="node1" presStyleIdx="0" presStyleCnt="5">
        <dgm:presLayoutVars>
          <dgm:chMax val="0"/>
          <dgm:chPref val="0"/>
          <dgm:bulletEnabled val="1"/>
        </dgm:presLayoutVars>
      </dgm:prSet>
      <dgm:spPr/>
      <dgm:t>
        <a:bodyPr/>
        <a:lstStyle/>
        <a:p>
          <a:endParaRPr lang="en-US"/>
        </a:p>
      </dgm:t>
    </dgm:pt>
    <dgm:pt modelId="{4773010A-3EBB-4CD9-AE8C-97E32B56F15E}" type="pres">
      <dgm:prSet presAssocID="{FE7772C1-5CEC-4858-8EFD-602CEB69F269}" presName="parTxOnlySpace" presStyleCnt="0"/>
      <dgm:spPr/>
      <dgm:t>
        <a:bodyPr/>
        <a:lstStyle/>
        <a:p>
          <a:endParaRPr lang="en-US"/>
        </a:p>
      </dgm:t>
    </dgm:pt>
    <dgm:pt modelId="{9005D9DC-1D67-40D6-8FE7-5E096E480D0A}" type="pres">
      <dgm:prSet presAssocID="{A7E93FA0-F2A4-4521-B046-D39FA3B25F76}" presName="parTxOnly" presStyleLbl="node1" presStyleIdx="1" presStyleCnt="5">
        <dgm:presLayoutVars>
          <dgm:chMax val="0"/>
          <dgm:chPref val="0"/>
          <dgm:bulletEnabled val="1"/>
        </dgm:presLayoutVars>
      </dgm:prSet>
      <dgm:spPr/>
      <dgm:t>
        <a:bodyPr/>
        <a:lstStyle/>
        <a:p>
          <a:endParaRPr lang="en-US"/>
        </a:p>
      </dgm:t>
    </dgm:pt>
    <dgm:pt modelId="{F123C5AB-1064-4036-98C9-1600F10DE4B7}" type="pres">
      <dgm:prSet presAssocID="{4609719B-4028-4405-913F-461BE678BBB2}" presName="parTxOnlySpace" presStyleCnt="0"/>
      <dgm:spPr/>
      <dgm:t>
        <a:bodyPr/>
        <a:lstStyle/>
        <a:p>
          <a:endParaRPr lang="en-US"/>
        </a:p>
      </dgm:t>
    </dgm:pt>
    <dgm:pt modelId="{6463F73C-DAF3-4CBD-AC26-2B702A8A9BF1}" type="pres">
      <dgm:prSet presAssocID="{F2258ED8-CC64-4C2E-B3BD-E2A39C55230B}" presName="parTxOnly" presStyleLbl="node1" presStyleIdx="2" presStyleCnt="5">
        <dgm:presLayoutVars>
          <dgm:chMax val="0"/>
          <dgm:chPref val="0"/>
          <dgm:bulletEnabled val="1"/>
        </dgm:presLayoutVars>
      </dgm:prSet>
      <dgm:spPr/>
      <dgm:t>
        <a:bodyPr/>
        <a:lstStyle/>
        <a:p>
          <a:endParaRPr lang="en-US"/>
        </a:p>
      </dgm:t>
    </dgm:pt>
    <dgm:pt modelId="{6E253417-718C-454C-9ACC-1064BEAD455A}" type="pres">
      <dgm:prSet presAssocID="{D1C7B917-66B2-4370-9B7C-4F65467D289F}" presName="parTxOnlySpace" presStyleCnt="0"/>
      <dgm:spPr/>
      <dgm:t>
        <a:bodyPr/>
        <a:lstStyle/>
        <a:p>
          <a:endParaRPr lang="en-US"/>
        </a:p>
      </dgm:t>
    </dgm:pt>
    <dgm:pt modelId="{7FE10506-7DC8-4C1B-9274-D390797A5C8B}" type="pres">
      <dgm:prSet presAssocID="{BD1CF9F1-C493-44DC-970D-2E09D7E8FB4E}" presName="parTxOnly" presStyleLbl="node1" presStyleIdx="3" presStyleCnt="5">
        <dgm:presLayoutVars>
          <dgm:chMax val="0"/>
          <dgm:chPref val="0"/>
          <dgm:bulletEnabled val="1"/>
        </dgm:presLayoutVars>
      </dgm:prSet>
      <dgm:spPr/>
      <dgm:t>
        <a:bodyPr/>
        <a:lstStyle/>
        <a:p>
          <a:endParaRPr lang="en-US"/>
        </a:p>
      </dgm:t>
    </dgm:pt>
    <dgm:pt modelId="{BF28E2D6-F66D-4808-8D06-7064C05AC87C}" type="pres">
      <dgm:prSet presAssocID="{B7E1829D-3A08-4775-AAEE-44E7ECDA797D}" presName="parTxOnlySpace" presStyleCnt="0"/>
      <dgm:spPr/>
      <dgm:t>
        <a:bodyPr/>
        <a:lstStyle/>
        <a:p>
          <a:endParaRPr lang="en-US"/>
        </a:p>
      </dgm:t>
    </dgm:pt>
    <dgm:pt modelId="{C44754E7-C020-4969-8C50-35919BEECB23}" type="pres">
      <dgm:prSet presAssocID="{5E6B3332-0453-4D4C-8834-019811416F57}" presName="parTxOnly" presStyleLbl="node1" presStyleIdx="4" presStyleCnt="5">
        <dgm:presLayoutVars>
          <dgm:chMax val="0"/>
          <dgm:chPref val="0"/>
          <dgm:bulletEnabled val="1"/>
        </dgm:presLayoutVars>
      </dgm:prSet>
      <dgm:spPr/>
      <dgm:t>
        <a:bodyPr/>
        <a:lstStyle/>
        <a:p>
          <a:endParaRPr lang="en-US"/>
        </a:p>
      </dgm:t>
    </dgm:pt>
  </dgm:ptLst>
  <dgm:cxnLst>
    <dgm:cxn modelId="{04AF3334-7589-488F-BAA2-D0A169548072}" srcId="{F41D9FEE-5029-4DBA-9447-8F01A31D67D1}" destId="{A7E93FA0-F2A4-4521-B046-D39FA3B25F76}" srcOrd="1" destOrd="0" parTransId="{5AF4C33D-C10B-4F31-86BF-8A7D9C8C2140}" sibTransId="{4609719B-4028-4405-913F-461BE678BBB2}"/>
    <dgm:cxn modelId="{3D4F4BF9-C0B4-4CD5-8DBD-29E490023F06}" srcId="{F41D9FEE-5029-4DBA-9447-8F01A31D67D1}" destId="{BD1CF9F1-C493-44DC-970D-2E09D7E8FB4E}" srcOrd="3" destOrd="0" parTransId="{A1CC2672-98A5-404A-BD39-659613DA1BA8}" sibTransId="{B7E1829D-3A08-4775-AAEE-44E7ECDA797D}"/>
    <dgm:cxn modelId="{B06C035A-EB19-4919-8EF3-A771F94D5A5A}" type="presOf" srcId="{F41D9FEE-5029-4DBA-9447-8F01A31D67D1}" destId="{F9A1910A-A2C9-4382-A3D2-B664ED170EAD}" srcOrd="0" destOrd="0" presId="urn:microsoft.com/office/officeart/2005/8/layout/chevron1"/>
    <dgm:cxn modelId="{A413E3DE-BDF5-45DE-BAB6-C16A46D4CBD1}" srcId="{F41D9FEE-5029-4DBA-9447-8F01A31D67D1}" destId="{5E6B3332-0453-4D4C-8834-019811416F57}" srcOrd="4" destOrd="0" parTransId="{AF607D07-08AF-430B-A1EF-D32BE05358B3}" sibTransId="{2919ECB1-8A69-43E1-88C7-3E3E99274CAB}"/>
    <dgm:cxn modelId="{D53AE6DB-46C9-496F-AD08-68D3817999C6}" srcId="{F41D9FEE-5029-4DBA-9447-8F01A31D67D1}" destId="{1C16D7C5-9091-460D-832E-B20F3DAF66BA}" srcOrd="0" destOrd="0" parTransId="{ED4B48B9-5867-4580-B2B7-324F714D9B89}" sibTransId="{FE7772C1-5CEC-4858-8EFD-602CEB69F269}"/>
    <dgm:cxn modelId="{D9DEC8B0-A8BC-43B4-AF2B-BF8D29F40E36}" type="presOf" srcId="{1C16D7C5-9091-460D-832E-B20F3DAF66BA}" destId="{71614CE1-E6C7-4C1E-A82D-356AE4C03E2C}" srcOrd="0" destOrd="0" presId="urn:microsoft.com/office/officeart/2005/8/layout/chevron1"/>
    <dgm:cxn modelId="{2FF23ACD-F2E8-4324-9FB5-5E0F6A4A8260}" type="presOf" srcId="{5E6B3332-0453-4D4C-8834-019811416F57}" destId="{C44754E7-C020-4969-8C50-35919BEECB23}" srcOrd="0" destOrd="0" presId="urn:microsoft.com/office/officeart/2005/8/layout/chevron1"/>
    <dgm:cxn modelId="{1521FBBF-95AF-4A76-B14A-21905C75BC8A}" type="presOf" srcId="{BD1CF9F1-C493-44DC-970D-2E09D7E8FB4E}" destId="{7FE10506-7DC8-4C1B-9274-D390797A5C8B}" srcOrd="0" destOrd="0" presId="urn:microsoft.com/office/officeart/2005/8/layout/chevron1"/>
    <dgm:cxn modelId="{C3CF902F-26AB-4CD6-A14B-0985FF1923D2}" srcId="{F41D9FEE-5029-4DBA-9447-8F01A31D67D1}" destId="{F2258ED8-CC64-4C2E-B3BD-E2A39C55230B}" srcOrd="2" destOrd="0" parTransId="{0B242141-F492-47C3-B6C6-61A87D76227D}" sibTransId="{D1C7B917-66B2-4370-9B7C-4F65467D289F}"/>
    <dgm:cxn modelId="{4DB03E0B-09E7-4C7A-8578-D86CC0443678}" type="presOf" srcId="{A7E93FA0-F2A4-4521-B046-D39FA3B25F76}" destId="{9005D9DC-1D67-40D6-8FE7-5E096E480D0A}" srcOrd="0" destOrd="0" presId="urn:microsoft.com/office/officeart/2005/8/layout/chevron1"/>
    <dgm:cxn modelId="{77DE28D0-D926-487A-A6F5-32A4F13C0907}" type="presOf" srcId="{F2258ED8-CC64-4C2E-B3BD-E2A39C55230B}" destId="{6463F73C-DAF3-4CBD-AC26-2B702A8A9BF1}" srcOrd="0" destOrd="0" presId="urn:microsoft.com/office/officeart/2005/8/layout/chevron1"/>
    <dgm:cxn modelId="{66F7DB4A-1950-4327-A503-12F6283FEE51}" type="presParOf" srcId="{F9A1910A-A2C9-4382-A3D2-B664ED170EAD}" destId="{71614CE1-E6C7-4C1E-A82D-356AE4C03E2C}" srcOrd="0" destOrd="0" presId="urn:microsoft.com/office/officeart/2005/8/layout/chevron1"/>
    <dgm:cxn modelId="{110F1B01-C7F7-4EE6-972F-4BCD6CDB29B8}" type="presParOf" srcId="{F9A1910A-A2C9-4382-A3D2-B664ED170EAD}" destId="{4773010A-3EBB-4CD9-AE8C-97E32B56F15E}" srcOrd="1" destOrd="0" presId="urn:microsoft.com/office/officeart/2005/8/layout/chevron1"/>
    <dgm:cxn modelId="{2F4FF72D-C02B-4A5D-96A0-C10917EB3CA7}" type="presParOf" srcId="{F9A1910A-A2C9-4382-A3D2-B664ED170EAD}" destId="{9005D9DC-1D67-40D6-8FE7-5E096E480D0A}" srcOrd="2" destOrd="0" presId="urn:microsoft.com/office/officeart/2005/8/layout/chevron1"/>
    <dgm:cxn modelId="{6AF53165-A499-4156-B3C1-872A487A6BD8}" type="presParOf" srcId="{F9A1910A-A2C9-4382-A3D2-B664ED170EAD}" destId="{F123C5AB-1064-4036-98C9-1600F10DE4B7}" srcOrd="3" destOrd="0" presId="urn:microsoft.com/office/officeart/2005/8/layout/chevron1"/>
    <dgm:cxn modelId="{CDAF4CEE-D2B5-4249-A1AE-6A0F1D347156}" type="presParOf" srcId="{F9A1910A-A2C9-4382-A3D2-B664ED170EAD}" destId="{6463F73C-DAF3-4CBD-AC26-2B702A8A9BF1}" srcOrd="4" destOrd="0" presId="urn:microsoft.com/office/officeart/2005/8/layout/chevron1"/>
    <dgm:cxn modelId="{9F427FA5-9AA6-46AC-8B03-EAC2A14A1FFE}" type="presParOf" srcId="{F9A1910A-A2C9-4382-A3D2-B664ED170EAD}" destId="{6E253417-718C-454C-9ACC-1064BEAD455A}" srcOrd="5" destOrd="0" presId="urn:microsoft.com/office/officeart/2005/8/layout/chevron1"/>
    <dgm:cxn modelId="{03D1C99A-A8AE-46E5-B1D9-32F0E482CA9C}" type="presParOf" srcId="{F9A1910A-A2C9-4382-A3D2-B664ED170EAD}" destId="{7FE10506-7DC8-4C1B-9274-D390797A5C8B}" srcOrd="6" destOrd="0" presId="urn:microsoft.com/office/officeart/2005/8/layout/chevron1"/>
    <dgm:cxn modelId="{B28EB268-9C2D-4E4C-8153-226D654722EF}" type="presParOf" srcId="{F9A1910A-A2C9-4382-A3D2-B664ED170EAD}" destId="{BF28E2D6-F66D-4808-8D06-7064C05AC87C}" srcOrd="7" destOrd="0" presId="urn:microsoft.com/office/officeart/2005/8/layout/chevron1"/>
    <dgm:cxn modelId="{2EC93F2F-B941-4003-AF3E-0661E55F3C0E}" type="presParOf" srcId="{F9A1910A-A2C9-4382-A3D2-B664ED170EAD}" destId="{C44754E7-C020-4969-8C50-35919BEECB23}" srcOrd="8" destOrd="0" presId="urn:microsoft.com/office/officeart/2005/8/layout/chevron1"/>
  </dgm:cxnLst>
  <dgm:bg/>
  <dgm:whole/>
</dgm:dataModel>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3550"/>
          </a:xfrm>
          <a:prstGeom prst="rect">
            <a:avLst/>
          </a:prstGeom>
        </p:spPr>
        <p:txBody>
          <a:bodyPr vert="horz" lIns="92958" tIns="46479" rIns="92958" bIns="46479" rtlCol="0"/>
          <a:lstStyle>
            <a:lvl1pPr algn="r">
              <a:defRPr sz="1200"/>
            </a:lvl1pPr>
          </a:lstStyle>
          <a:p>
            <a:fld id="{C0411581-72ED-4BBF-BCE3-13870065A067}" type="datetimeFigureOut">
              <a:rPr lang="en-US" smtClean="0"/>
              <a:pPr/>
              <a:t>12/7/2008</a:t>
            </a:fld>
            <a:endParaRPr lang="en-US"/>
          </a:p>
        </p:txBody>
      </p:sp>
      <p:sp>
        <p:nvSpPr>
          <p:cNvPr id="4" name="Footer Placeholder 3"/>
          <p:cNvSpPr>
            <a:spLocks noGrp="1"/>
          </p:cNvSpPr>
          <p:nvPr>
            <p:ph type="ftr" sz="quarter" idx="2"/>
          </p:nvPr>
        </p:nvSpPr>
        <p:spPr>
          <a:xfrm>
            <a:off x="0" y="8805841"/>
            <a:ext cx="3032337" cy="463550"/>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05841"/>
            <a:ext cx="3032337" cy="463550"/>
          </a:xfrm>
          <a:prstGeom prst="rect">
            <a:avLst/>
          </a:prstGeom>
        </p:spPr>
        <p:txBody>
          <a:bodyPr vert="horz" lIns="92958" tIns="46479" rIns="92958" bIns="46479" rtlCol="0" anchor="b"/>
          <a:lstStyle>
            <a:lvl1pPr algn="r">
              <a:defRPr sz="1200"/>
            </a:lvl1pPr>
          </a:lstStyle>
          <a:p>
            <a:fld id="{0F8E5152-DB04-41ED-9EB1-9AC5CFAE03E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550"/>
          </a:xfrm>
          <a:prstGeom prst="rect">
            <a:avLst/>
          </a:prstGeom>
        </p:spPr>
        <p:txBody>
          <a:bodyPr vert="horz" lIns="92958" tIns="46479" rIns="92958" bIns="46479"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963744" y="0"/>
            <a:ext cx="3032337" cy="463550"/>
          </a:xfrm>
          <a:prstGeom prst="rect">
            <a:avLst/>
          </a:prstGeom>
        </p:spPr>
        <p:txBody>
          <a:bodyPr vert="horz" lIns="92958" tIns="46479" rIns="92958" bIns="46479" rtlCol="0"/>
          <a:lstStyle>
            <a:lvl1pPr algn="r" fontAlgn="auto">
              <a:spcBef>
                <a:spcPts val="0"/>
              </a:spcBef>
              <a:spcAft>
                <a:spcPts val="0"/>
              </a:spcAft>
              <a:defRPr sz="1200" smtClean="0">
                <a:latin typeface="+mn-lt"/>
              </a:defRPr>
            </a:lvl1pPr>
          </a:lstStyle>
          <a:p>
            <a:pPr>
              <a:defRPr/>
            </a:pPr>
            <a:fld id="{93A7E935-795E-47D6-AA3E-B049C2EAD326}" type="datetimeFigureOut">
              <a:rPr lang="en-US"/>
              <a:pPr>
                <a:defRPr/>
              </a:pPr>
              <a:t>12/7/2008</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41"/>
            <a:ext cx="3032337" cy="463550"/>
          </a:xfrm>
          <a:prstGeom prst="rect">
            <a:avLst/>
          </a:prstGeom>
        </p:spPr>
        <p:txBody>
          <a:bodyPr vert="horz" lIns="92958" tIns="46479" rIns="92958" bIns="46479"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963744" y="8805841"/>
            <a:ext cx="3032337" cy="463550"/>
          </a:xfrm>
          <a:prstGeom prst="rect">
            <a:avLst/>
          </a:prstGeom>
        </p:spPr>
        <p:txBody>
          <a:bodyPr vert="horz" lIns="92958" tIns="46479" rIns="92958" bIns="46479" rtlCol="0" anchor="b"/>
          <a:lstStyle>
            <a:lvl1pPr algn="r" fontAlgn="auto">
              <a:spcBef>
                <a:spcPts val="0"/>
              </a:spcBef>
              <a:spcAft>
                <a:spcPts val="0"/>
              </a:spcAft>
              <a:defRPr sz="1200" smtClean="0">
                <a:latin typeface="+mn-lt"/>
              </a:defRPr>
            </a:lvl1pPr>
          </a:lstStyle>
          <a:p>
            <a:pPr>
              <a:defRPr/>
            </a:pPr>
            <a:fld id="{699557E7-C6BC-499F-924A-241CFA0F231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Tony hey</a:t>
            </a:r>
            <a:r>
              <a:rPr lang="en-US" baseline="0" dirty="0" smtClean="0"/>
              <a:t>-</a:t>
            </a:r>
            <a:r>
              <a:rPr lang="en-US" dirty="0" smtClean="0"/>
              <a:t> </a:t>
            </a:r>
            <a:r>
              <a:rPr lang="en-US" dirty="0" err="1" smtClean="0"/>
              <a:t>HPC</a:t>
            </a:r>
            <a:r>
              <a:rPr lang="en-US" dirty="0" smtClean="0"/>
              <a:t> and Office,</a:t>
            </a:r>
            <a:r>
              <a:rPr lang="en-US" baseline="0" dirty="0" smtClean="0"/>
              <a:t> </a:t>
            </a:r>
            <a:r>
              <a:rPr lang="en-US" dirty="0" smtClean="0"/>
              <a:t>Robotics –</a:t>
            </a:r>
            <a:r>
              <a:rPr lang="en-US" baseline="0" dirty="0" smtClean="0"/>
              <a:t> </a:t>
            </a:r>
            <a:r>
              <a:rPr lang="en-US" baseline="0" dirty="0" err="1" smtClean="0"/>
              <a:t>e</a:t>
            </a:r>
            <a:r>
              <a:rPr lang="en-US" dirty="0" err="1" smtClean="0"/>
              <a:t>science</a:t>
            </a:r>
            <a:r>
              <a:rPr lang="en-US" smtClean="0"/>
              <a:t>- Robotics</a:t>
            </a:r>
            <a:r>
              <a:rPr lang="en-US" baseline="0" smtClean="0"/>
              <a:t> </a:t>
            </a:r>
            <a:endParaRPr lang="en-US" dirty="0" smtClean="0"/>
          </a:p>
          <a:p>
            <a:r>
              <a:rPr lang="en-US" dirty="0" smtClean="0"/>
              <a:t>F#425-299</a:t>
            </a:r>
            <a:r>
              <a:rPr lang="en-US" baseline="0" dirty="0" smtClean="0"/>
              <a:t>-8092</a:t>
            </a:r>
            <a:endParaRPr lang="en-US" dirty="0" smtClean="0"/>
          </a:p>
          <a:p>
            <a:r>
              <a:rPr lang="en-US" dirty="0" err="1" smtClean="0"/>
              <a:t>Algorythms</a:t>
            </a:r>
            <a:r>
              <a:rPr lang="en-US" baseline="0" dirty="0" smtClean="0"/>
              <a:t> -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1"/>
            <a:r>
              <a:rPr lang="en-US" dirty="0" smtClean="0"/>
              <a:t>THE DATA DELUGE.  There will be more scientific data collected in the next five years than there has been in the history of human kind.</a:t>
            </a:r>
          </a:p>
          <a:p>
            <a:pPr lvl="2"/>
            <a:r>
              <a:rPr lang="en-US" dirty="0" smtClean="0"/>
              <a:t>Data aggregation, filtering, analysis, visualization, etc. is empowering science.  Multidisciplinary approaches to science, with computing as a core enabler, is imperative.  </a:t>
            </a:r>
          </a:p>
          <a:p>
            <a:pPr lvl="1"/>
            <a:r>
              <a:rPr lang="en-US" dirty="0" smtClean="0"/>
              <a:t>SOCIAL COMPUTING FOR SCIENTIFIC DISCOVERY.  Collaboration and integration of data sets has never been more important.</a:t>
            </a:r>
          </a:p>
          <a:p>
            <a:pPr lvl="2"/>
            <a:r>
              <a:rPr lang="en-US" dirty="0" smtClean="0"/>
              <a:t>All disciplines are amassing huge data sets.  We need to move form data to knowledge.  In order to do so, infrastructures and computing tools that allow researchers to collaborate and explore common data is crucial.  </a:t>
            </a:r>
          </a:p>
          <a:p>
            <a:pPr lvl="2"/>
            <a:r>
              <a:rPr lang="en-US" dirty="0" smtClean="0"/>
              <a:t>Advances in science and computing occurs through communities working as a team with massive aggregated data; not as individuals with a narrow view of their own data.  It is as much about sociology as is it technological. </a:t>
            </a:r>
          </a:p>
          <a:p>
            <a:endParaRPr lang="en-US" dirty="0" smtClean="0"/>
          </a:p>
          <a:p>
            <a:endParaRPr lang="en-US" dirty="0" smtClean="0"/>
          </a:p>
          <a:p>
            <a:pPr lvl="1"/>
            <a:r>
              <a:rPr lang="en-US" dirty="0" smtClean="0"/>
              <a:t>CONCRRENCY, COMPLEXITY, COMPOSIBILITY.  There is a fundamental need to change the way we program computers.  Many core / multi-core computing requires exploration of “Concurrency, Complexity, and </a:t>
            </a:r>
            <a:r>
              <a:rPr lang="en-US" dirty="0" err="1" smtClean="0"/>
              <a:t>Composibility</a:t>
            </a:r>
            <a:r>
              <a:rPr lang="en-US" dirty="0" smtClean="0"/>
              <a:t>”</a:t>
            </a:r>
          </a:p>
          <a:p>
            <a:pPr lvl="2"/>
            <a:r>
              <a:rPr lang="en-US" dirty="0" smtClean="0"/>
              <a:t>Concurrency and complexity are the challenge; ‘</a:t>
            </a:r>
            <a:r>
              <a:rPr lang="en-US" dirty="0" err="1" smtClean="0"/>
              <a:t>composibility</a:t>
            </a:r>
            <a:r>
              <a:rPr lang="en-US" dirty="0" smtClean="0"/>
              <a:t>’ can be the solution.</a:t>
            </a:r>
          </a:p>
          <a:p>
            <a:pPr lvl="2"/>
            <a:r>
              <a:rPr lang="en-US" dirty="0" smtClean="0"/>
              <a:t>Formal composition is required for components to plug together.</a:t>
            </a:r>
          </a:p>
          <a:p>
            <a:endParaRPr lang="en-US" dirty="0" smtClean="0"/>
          </a:p>
          <a:p>
            <a:endParaRPr lang="en-US" dirty="0" smtClean="0"/>
          </a:p>
          <a:p>
            <a:pPr lvl="1"/>
            <a:r>
              <a:rPr lang="en-US" dirty="0" smtClean="0"/>
              <a:t>CLOUD + CLIENT.  As computing chip power advances for both the servers and the client, applications need to take advantage of the integrated, balance of the capabilities.  What will you do with 100 times more computing power?  What are the new class of applications that will take advantage of the capabilities of Cloud + Client?</a:t>
            </a:r>
          </a:p>
          <a:p>
            <a:pPr lvl="2"/>
            <a:r>
              <a:rPr lang="en-US" dirty="0" smtClean="0"/>
              <a:t>Developing for distributed, concurrent systems is the norm.  The power is in Cloud + Client.  </a:t>
            </a:r>
          </a:p>
          <a:p>
            <a:pPr lvl="2"/>
            <a:r>
              <a:rPr lang="en-US" dirty="0" smtClean="0"/>
              <a:t>Highly distributed computing at any scale across all devices  </a:t>
            </a:r>
          </a:p>
          <a:p>
            <a:endParaRPr lang="en-US" dirty="0"/>
          </a:p>
        </p:txBody>
      </p:sp>
      <p:sp>
        <p:nvSpPr>
          <p:cNvPr id="4" name="Slide Number Placeholder 3"/>
          <p:cNvSpPr>
            <a:spLocks noGrp="1"/>
          </p:cNvSpPr>
          <p:nvPr>
            <p:ph type="sldNum" sz="quarter" idx="10"/>
          </p:nvPr>
        </p:nvSpPr>
        <p:spPr/>
        <p:txBody>
          <a:bodyPr/>
          <a:lstStyle/>
          <a:p>
            <a:fld id="{A9FE4044-F8E0-480F-BD8F-5C70D790D91D}"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0000"/>
              </a:lnSpc>
            </a:pPr>
            <a:r>
              <a:rPr lang="en-US" sz="900" dirty="0" smtClean="0"/>
              <a:t>1970: D.Phil. in Theoretical Physics, Oxford, UK</a:t>
            </a:r>
          </a:p>
          <a:p>
            <a:pPr>
              <a:lnSpc>
                <a:spcPct val="100000"/>
              </a:lnSpc>
            </a:pPr>
            <a:r>
              <a:rPr lang="en-US" sz="900" dirty="0" smtClean="0"/>
              <a:t>Research at Caltech, CERN, MIT and IBM Research</a:t>
            </a:r>
          </a:p>
          <a:p>
            <a:pPr>
              <a:lnSpc>
                <a:spcPct val="100000"/>
              </a:lnSpc>
            </a:pPr>
            <a:r>
              <a:rPr lang="en-US" sz="900" dirty="0" smtClean="0"/>
              <a:t>1974 -1985: Professor in Physics at Southampton</a:t>
            </a:r>
          </a:p>
          <a:p>
            <a:pPr>
              <a:lnSpc>
                <a:spcPct val="100000"/>
              </a:lnSpc>
            </a:pPr>
            <a:r>
              <a:rPr lang="en-US" sz="900" dirty="0" smtClean="0"/>
              <a:t>1985 – 1999: Professor of Parallel Computing in Electronics and Computer Science at Southampton</a:t>
            </a:r>
          </a:p>
          <a:p>
            <a:pPr>
              <a:lnSpc>
                <a:spcPct val="100000"/>
              </a:lnSpc>
            </a:pPr>
            <a:r>
              <a:rPr lang="en-US" sz="900" dirty="0" smtClean="0"/>
              <a:t>1994 – 1999: Head of Electronics and Computer Science </a:t>
            </a:r>
          </a:p>
          <a:p>
            <a:pPr>
              <a:lnSpc>
                <a:spcPct val="100000"/>
              </a:lnSpc>
            </a:pPr>
            <a:r>
              <a:rPr lang="en-US" sz="900" dirty="0" smtClean="0"/>
              <a:t>1999 – 2001: Dean of Engineering</a:t>
            </a:r>
          </a:p>
          <a:p>
            <a:pPr>
              <a:lnSpc>
                <a:spcPct val="100000"/>
              </a:lnSpc>
            </a:pPr>
            <a:r>
              <a:rPr lang="en-US" sz="900" dirty="0" smtClean="0"/>
              <a:t>1996 – 2001: Director of Southampton Innovations Ltd.</a:t>
            </a:r>
          </a:p>
          <a:p>
            <a:pPr>
              <a:lnSpc>
                <a:spcPct val="100000"/>
              </a:lnSpc>
            </a:pPr>
            <a:r>
              <a:rPr lang="en-US" sz="900" dirty="0" smtClean="0"/>
              <a:t>2001 – 2005: Director of UK e-Science Program for the UK Office of Science and Technology</a:t>
            </a:r>
          </a:p>
          <a:p>
            <a:pPr>
              <a:lnSpc>
                <a:spcPct val="100000"/>
              </a:lnSpc>
            </a:pPr>
            <a:r>
              <a:rPr lang="en-US" sz="900" dirty="0" smtClean="0"/>
              <a:t>2005 – present: Corporate Vice President for Microsoft External Research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277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27899" fontAlgn="base">
              <a:spcBef>
                <a:spcPct val="0"/>
              </a:spcBef>
              <a:spcAft>
                <a:spcPct val="0"/>
              </a:spcAft>
            </a:pPr>
            <a:endParaRPr lang="en-US" dirty="0" smtClean="0"/>
          </a:p>
        </p:txBody>
      </p:sp>
      <p:sp>
        <p:nvSpPr>
          <p:cNvPr id="3277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defTabSz="927899" fontAlgn="base">
              <a:spcBef>
                <a:spcPct val="0"/>
              </a:spcBef>
              <a:spcAft>
                <a:spcPct val="0"/>
              </a:spcAft>
            </a:pPr>
            <a:fld id="{5E467E42-08AD-432F-8C52-4B97090DB498}" type="datetime8">
              <a:rPr lang="en-US"/>
              <a:pPr defTabSz="927899" fontAlgn="base">
                <a:spcBef>
                  <a:spcPct val="0"/>
                </a:spcBef>
                <a:spcAft>
                  <a:spcPct val="0"/>
                </a:spcAft>
              </a:pPr>
              <a:t>12/7/2008 6:54 AM</a:t>
            </a:fld>
            <a:endParaRPr lang="en-US" dirty="0"/>
          </a:p>
        </p:txBody>
      </p:sp>
      <p:sp>
        <p:nvSpPr>
          <p:cNvPr id="3277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defTabSz="927899" fontAlgn="base">
              <a:spcBef>
                <a:spcPct val="0"/>
              </a:spcBef>
              <a:spcAft>
                <a:spcPct val="0"/>
              </a:spcAft>
            </a:pPr>
            <a:r>
              <a:rPr lang="en-US" dirty="0"/>
              <a:t>© 2007 Microsoft Corporation. All rights reserved. Microsoft, Windows, Windows Vista and other product names are or may be registered trademarks and/or trademarks in the U.S. and/or other countries.</a:t>
            </a:r>
          </a:p>
          <a:p>
            <a:pPr defTabSz="927899" fontAlgn="base">
              <a:spcBef>
                <a:spcPct val="0"/>
              </a:spcBef>
              <a:spcAft>
                <a:spcPct val="0"/>
              </a:spcAft>
            </a:pPr>
            <a:r>
              <a:rPr lang="en-US" dirty="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br>
            <a:r>
              <a:rPr lang="en-US" dirty="0"/>
              <a:t>MICROSOFT MAKES NO WARRANTIES, EXPRESS, IMPLIED OR STATUTORY, AS TO THE INFORMATION IN THIS PRESENTATION.</a:t>
            </a:r>
          </a:p>
          <a:p>
            <a:pPr defTabSz="927899" fontAlgn="base">
              <a:spcBef>
                <a:spcPct val="0"/>
              </a:spcBef>
              <a:spcAft>
                <a:spcPct val="0"/>
              </a:spcAft>
            </a:pPr>
            <a:endParaRPr lang="en-US" dirty="0">
              <a:solidFill>
                <a:schemeClr val="tx1"/>
              </a:solidFill>
            </a:endParaRPr>
          </a:p>
        </p:txBody>
      </p:sp>
      <p:sp>
        <p:nvSpPr>
          <p:cNvPr id="32775" name="Slide Number Placeholder 6"/>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27899" fontAlgn="base">
              <a:spcBef>
                <a:spcPct val="0"/>
              </a:spcBef>
              <a:spcAft>
                <a:spcPct val="0"/>
              </a:spcAft>
            </a:pPr>
            <a:fld id="{4ED77243-4D8F-4199-834E-C943A6811B18}" type="slidenum">
              <a:rPr lang="en-US"/>
              <a:pPr defTabSz="927899" fontAlgn="base">
                <a:spcBef>
                  <a:spcPct val="0"/>
                </a:spcBef>
                <a:spcAft>
                  <a:spcPct val="0"/>
                </a:spcAft>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32395" indent="-232395">
              <a:buAutoNum type="arabicPeriod"/>
            </a:pPr>
            <a:r>
              <a:rPr lang="en-US" dirty="0" smtClean="0"/>
              <a:t>What are the Azure application</a:t>
            </a:r>
            <a:r>
              <a:rPr lang="en-US" baseline="0" dirty="0" smtClean="0"/>
              <a:t> services in the cloud?</a:t>
            </a:r>
          </a:p>
          <a:p>
            <a:pPr marL="697184" lvl="1" indent="-232395">
              <a:buFont typeface="Arial" pitchFamily="34" charset="0"/>
              <a:buChar char="•"/>
            </a:pPr>
            <a:r>
              <a:rPr lang="en-US" dirty="0" smtClean="0"/>
              <a:t>Azure is a Web-based platform that offers application computing services to boost existing systems or power new Internet-based services and applications. </a:t>
            </a:r>
          </a:p>
          <a:p>
            <a:pPr marL="697184" lvl="1" indent="-232395">
              <a:buFont typeface="Arial" pitchFamily="34" charset="0"/>
              <a:buChar char="•"/>
            </a:pPr>
            <a:r>
              <a:rPr lang="en-US" dirty="0" smtClean="0"/>
              <a:t>The Azure Services Platform provides student developers with the ability to extend existing applications to the cloud and build new solutions with Internet scale and reach.</a:t>
            </a:r>
          </a:p>
          <a:p>
            <a:pPr marL="697184" lvl="1" indent="-232395">
              <a:buFont typeface="Arial" pitchFamily="34" charset="0"/>
              <a:buChar char="•"/>
            </a:pPr>
            <a:r>
              <a:rPr lang="en-US" dirty="0" smtClean="0"/>
              <a:t>Example: </a:t>
            </a:r>
          </a:p>
          <a:p>
            <a:pPr marL="232395" indent="-232395" fontAlgn="t">
              <a:buFont typeface="+mj-lt"/>
              <a:buAutoNum type="arabicPeriod"/>
            </a:pPr>
            <a:r>
              <a:rPr lang="en-US" b="1" dirty="0" smtClean="0"/>
              <a:t>The Azure™ Services Platform</a:t>
            </a:r>
            <a:endParaRPr lang="en-US" dirty="0" smtClean="0"/>
          </a:p>
          <a:p>
            <a:pPr marL="697184" lvl="1" indent="-232395" fontAlgn="t">
              <a:buFont typeface="Arial" pitchFamily="34" charset="0"/>
              <a:buChar char="•"/>
            </a:pPr>
            <a:r>
              <a:rPr lang="en-US" b="1" dirty="0" smtClean="0"/>
              <a:t>Windows Azure™</a:t>
            </a:r>
            <a:r>
              <a:rPr lang="en-US" dirty="0" smtClean="0"/>
              <a:t>—a cloud services operating system that serves as the development, service hosting, and service management environment for the Azure Services Platform.</a:t>
            </a:r>
          </a:p>
          <a:p>
            <a:pPr marL="697184" lvl="1" indent="-232395" fontAlgn="t">
              <a:buFont typeface="Arial" pitchFamily="34" charset="0"/>
              <a:buChar char="•"/>
            </a:pPr>
            <a:r>
              <a:rPr lang="en-US" b="1" dirty="0" smtClean="0"/>
              <a:t>Microsoft .NET Services</a:t>
            </a:r>
            <a:r>
              <a:rPr lang="en-US" dirty="0" smtClean="0"/>
              <a:t>—a suite of Web services for customers with integration and business-to-business collaboration requirements including workflow, access control, and service bus connectivity.</a:t>
            </a:r>
          </a:p>
          <a:p>
            <a:pPr marL="697184" lvl="1" indent="-232395" fontAlgn="t">
              <a:buFont typeface="Arial" pitchFamily="34" charset="0"/>
              <a:buChar char="•"/>
            </a:pPr>
            <a:r>
              <a:rPr lang="en-US" b="1" dirty="0" smtClean="0"/>
              <a:t>Microsoft SQL Services</a:t>
            </a:r>
            <a:r>
              <a:rPr lang="en-US" dirty="0" smtClean="0"/>
              <a:t>—a suite of cloud-based SQL Server capabilities. The first of these capabilities is SQL Data Services, which offers Internet-facing database and advanced query processing services.</a:t>
            </a:r>
          </a:p>
          <a:p>
            <a:pPr marL="697184" lvl="1" indent="-232395" fontAlgn="t">
              <a:buFont typeface="Arial" pitchFamily="34" charset="0"/>
              <a:buChar char="•"/>
            </a:pPr>
            <a:r>
              <a:rPr lang="en-US" b="1" dirty="0" smtClean="0"/>
              <a:t>Live Services</a:t>
            </a:r>
            <a:r>
              <a:rPr lang="en-US" dirty="0" smtClean="0"/>
              <a:t>—a comprehensive set of Web services that represent the core functionality of Windows Live (which includes Windows Live Messenger, Live Search, and many more services).</a:t>
            </a:r>
          </a:p>
          <a:p>
            <a:pPr marL="232395" indent="-232395">
              <a:buFont typeface="+mj-lt"/>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99F258-CCD6-4595-8AB2-87FDDD21D4FC}" type="slidenum">
              <a:rPr lang="en-US" smtClean="0"/>
              <a:pPr/>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After roughly 10 months of development, resulting in 135K LOC and 56 UI screens.</a:t>
            </a:r>
          </a:p>
          <a:p>
            <a:pPr eaLnBrk="1" hangingPunct="1"/>
            <a:r>
              <a:rPr lang="en-US" smtClean="0"/>
              <a:t>Today we have a stable prototype currently in beta evaluation here in the UK, managed by the BL.</a:t>
            </a:r>
          </a:p>
          <a:p>
            <a:pPr eaLnBrk="1" hangingPunct="1"/>
            <a:endParaRPr lang="en-US" smtClean="0"/>
          </a:p>
          <a:p>
            <a:pPr eaLnBrk="1" hangingPunct="1"/>
            <a:r>
              <a:rPr lang="en-US" smtClean="0"/>
              <a:t>In my presentation here today I would like to share</a:t>
            </a:r>
          </a:p>
          <a:p>
            <a:pPr lvl="1" eaLnBrk="1" hangingPunct="1">
              <a:buFontTx/>
              <a:buChar char="•"/>
            </a:pPr>
            <a:r>
              <a:rPr lang="en-US" smtClean="0"/>
              <a:t> Overview of our project and the specific technology focus</a:t>
            </a:r>
          </a:p>
          <a:p>
            <a:pPr lvl="1" eaLnBrk="1" hangingPunct="1">
              <a:buFontTx/>
              <a:buChar char="•"/>
            </a:pPr>
            <a:r>
              <a:rPr lang="en-US" smtClean="0"/>
              <a:t> How we selected features in RIC – what did researchers &amp; the literature tell us </a:t>
            </a:r>
          </a:p>
          <a:p>
            <a:pPr lvl="1" eaLnBrk="1" hangingPunct="1">
              <a:buFontTx/>
              <a:buChar char="•"/>
            </a:pPr>
            <a:r>
              <a:rPr lang="en-US" smtClean="0"/>
              <a:t> Early feedback from the ongoing evaluation study </a:t>
            </a:r>
          </a:p>
          <a:p>
            <a:pPr lvl="1" eaLnBrk="1" hangingPunct="1">
              <a:buFontTx/>
              <a:buChar char="•"/>
            </a:pPr>
            <a:r>
              <a:rPr lang="en-US" smtClean="0"/>
              <a:t> Finally, a few comments on the value of network effects for VREs</a:t>
            </a:r>
          </a:p>
          <a:p>
            <a:pPr eaLnBrk="1" hangingPunct="1"/>
            <a:r>
              <a:rPr lang="en-US" smtClean="0"/>
              <a:t>Which I hope will inform other VRE projects</a:t>
            </a:r>
          </a:p>
        </p:txBody>
      </p:sp>
      <p:sp>
        <p:nvSpPr>
          <p:cNvPr id="4" name="Slide Number Placeholder 3"/>
          <p:cNvSpPr>
            <a:spLocks noGrp="1"/>
          </p:cNvSpPr>
          <p:nvPr>
            <p:ph type="sldNum" sz="quarter" idx="5"/>
          </p:nvPr>
        </p:nvSpPr>
        <p:spPr/>
        <p:txBody>
          <a:bodyPr/>
          <a:lstStyle/>
          <a:p>
            <a:pPr>
              <a:defRPr/>
            </a:pPr>
            <a:fld id="{EEC72888-B486-43DD-9DEC-8F44D30E8E7D}" type="slidenum">
              <a:rPr lang="en-US" smtClean="0"/>
              <a:pPr>
                <a:defRPr/>
              </a:pPr>
              <a:t>31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99557E7-C6BC-499F-924A-241CFA0F231B}" type="slidenum">
              <a:rPr lang="en-US" smtClean="0"/>
              <a:pPr>
                <a:defRPr/>
              </a:pPr>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3550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99557E7-C6BC-499F-924A-241CFA0F231B}" type="slidenum">
              <a:rPr lang="en-US" smtClean="0"/>
              <a:pPr>
                <a:defRPr/>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90600"/>
            <a:ext cx="7772400" cy="1470025"/>
          </a:xfrm>
        </p:spPr>
        <p:txBody>
          <a:bodyPr/>
          <a:lstStyle>
            <a:lvl1pPr algn="r">
              <a:defRPr sz="3600" b="1"/>
            </a:lvl1pPr>
          </a:lstStyle>
          <a:p>
            <a:r>
              <a:rPr lang="en-US" smtClean="0"/>
              <a:t>Click to edit Master title style</a:t>
            </a:r>
            <a:endParaRPr lang="en-US" dirty="0"/>
          </a:p>
        </p:txBody>
      </p:sp>
      <p:sp>
        <p:nvSpPr>
          <p:cNvPr id="3" name="Subtitle 2"/>
          <p:cNvSpPr>
            <a:spLocks noGrp="1"/>
          </p:cNvSpPr>
          <p:nvPr>
            <p:ph type="subTitle" idx="1"/>
          </p:nvPr>
        </p:nvSpPr>
        <p:spPr>
          <a:xfrm>
            <a:off x="2743200" y="2590800"/>
            <a:ext cx="64008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C5ED093-02A5-4D68-85B5-51B2A5EDC182}" type="datetimeFigureOut">
              <a:rPr lang="en-US" smtClean="0"/>
              <a:pPr>
                <a:defRPr/>
              </a:pPr>
              <a:t>12/7/2008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146DD9-668C-401C-BC20-CAFCE505B3EC}" type="slidenum">
              <a:rPr lang="en-US" smtClean="0"/>
              <a:pPr>
                <a:defRPr/>
              </a:pPr>
              <a:t>‹#›</a:t>
            </a:fld>
            <a:endParaRPr lang="en-US"/>
          </a:p>
        </p:txBody>
      </p:sp>
      <p:pic>
        <p:nvPicPr>
          <p:cNvPr id="7" name="Picture 6" descr="Picture1.png"/>
          <p:cNvPicPr>
            <a:picLocks noChangeAspect="1"/>
          </p:cNvPicPr>
          <p:nvPr/>
        </p:nvPicPr>
        <p:blipFill>
          <a:blip r:embed="rId2"/>
          <a:stretch>
            <a:fillRect/>
          </a:stretch>
        </p:blipFill>
        <p:spPr>
          <a:xfrm>
            <a:off x="0" y="5171657"/>
            <a:ext cx="9144000" cy="1686343"/>
          </a:xfrm>
          <a:prstGeom prst="rect">
            <a:avLst/>
          </a:prstGeom>
        </p:spPr>
      </p:pic>
      <p:pic>
        <p:nvPicPr>
          <p:cNvPr id="8" name="Picture 7" descr="Picture1.png"/>
          <p:cNvPicPr>
            <a:picLocks noChangeAspect="1"/>
          </p:cNvPicPr>
          <p:nvPr userDrawn="1"/>
        </p:nvPicPr>
        <p:blipFill>
          <a:blip r:embed="rId2"/>
          <a:stretch>
            <a:fillRect/>
          </a:stretch>
        </p:blipFill>
        <p:spPr>
          <a:xfrm>
            <a:off x="0" y="5171657"/>
            <a:ext cx="9144000" cy="1686343"/>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93DA4B-EE18-4A5E-A2EF-C462A03B6F6C}" type="datetimeFigureOut">
              <a:rPr lang="en-US" smtClean="0"/>
              <a:pPr>
                <a:defRPr/>
              </a:pPr>
              <a:t>12/7/2008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B3D30C-D5B8-4CF0-BBD8-D39E89D81DF8}" type="slidenum">
              <a:rPr lang="en-US" smtClean="0"/>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C257E5-1410-4F52-AB15-B0DD59F304B6}" type="datetimeFigureOut">
              <a:rPr lang="en-US" smtClean="0"/>
              <a:pPr>
                <a:defRPr/>
              </a:pPr>
              <a:t>12/7/2008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A6C9D7-7B21-4DFA-9F30-C36DD5D5ECD5}" type="slidenum">
              <a:rPr lang="en-US" smtClean="0"/>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46D05F-1C27-4599-96ED-29D3A746F3F0}" type="datetimeFigureOut">
              <a:rPr lang="en-US"/>
              <a:pPr>
                <a:defRPr/>
              </a:pPr>
              <a:t>12/7/2008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0A540B-3803-460A-9E3B-C5534BD07F70}" type="slidenum">
              <a:rPr lang="en-US"/>
              <a:pPr>
                <a:defRPr/>
              </a:pPr>
              <a:t>‹#›</a:t>
            </a:fld>
            <a:endParaRPr lang="en-US"/>
          </a:p>
        </p:txBody>
      </p:sp>
      <p:sp>
        <p:nvSpPr>
          <p:cNvPr id="8"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9A2EA07-62F1-4613-B507-B7CE417F77AB}" type="datetimeFigureOut">
              <a:rPr lang="en-US"/>
              <a:pPr>
                <a:defRPr/>
              </a:pPr>
              <a:t>12/7/2008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7CECB79-B881-4997-9503-96326458D075}" type="slidenum">
              <a:rPr lang="en-US"/>
              <a:pPr>
                <a:defRPr/>
              </a:pPr>
              <a:t>‹#›</a:t>
            </a:fld>
            <a:endParaRPr lang="en-US"/>
          </a:p>
        </p:txBody>
      </p:sp>
      <p:sp>
        <p:nvSpPr>
          <p:cNvPr id="12"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5B2BAA54-AED2-4FFF-BE0E-C81C8909A76F}" type="datetimeFigureOut">
              <a:rPr lang="en-US"/>
              <a:pPr>
                <a:defRPr/>
              </a:pPr>
              <a:t>12/7/2008</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D399303-CAE6-4D66-8A73-0C3FFBCDEE8B}" type="slidenum">
              <a:rPr lang="en-US"/>
              <a:pPr>
                <a:defRPr/>
              </a:pPr>
              <a:t>‹#›</a:t>
            </a:fld>
            <a:endParaRPr lang="en-US"/>
          </a:p>
        </p:txBody>
      </p:sp>
      <p:sp>
        <p:nvSpPr>
          <p:cNvPr id="14"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27D92275-AAEA-4768-95F0-2127CE6C949E}" type="datetimeFigureOut">
              <a:rPr lang="en-US"/>
              <a:pPr>
                <a:defRPr/>
              </a:pPr>
              <a:t>12/7/2008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D126C4-F1B3-444C-8501-C349039F6968}" type="slidenum">
              <a:rPr lang="en-US"/>
              <a:pPr>
                <a:defRPr/>
              </a:pPr>
              <a:t>‹#›</a:t>
            </a:fld>
            <a:endParaRPr lang="en-US"/>
          </a:p>
        </p:txBody>
      </p:sp>
      <p:sp>
        <p:nvSpPr>
          <p:cNvPr id="9" name="Title 1"/>
          <p:cNvSpPr>
            <a:spLocks noGrp="1"/>
          </p:cNvSpPr>
          <p:nvPr>
            <p:ph type="title"/>
          </p:nvPr>
        </p:nvSpPr>
        <p:spPr>
          <a:xfrm>
            <a:off x="228600" y="152400"/>
            <a:ext cx="8686800" cy="762000"/>
          </a:xfrm>
        </p:spPr>
        <p:txBody>
          <a:bodyPr/>
          <a:lstStyle>
            <a:lvl1pPr>
              <a:defRPr sz="28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46D05F-1C27-4599-96ED-29D3A746F3F0}" type="datetimeFigureOut">
              <a:rPr lang="en-US" smtClean="0"/>
              <a:pPr>
                <a:defRPr/>
              </a:pPr>
              <a:t>12/7/2008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0A540B-3803-460A-9E3B-C5534BD07F70}" type="slidenum">
              <a:rPr lang="en-US" smtClean="0"/>
              <a:pPr>
                <a:defRPr/>
              </a:pPr>
              <a:t>‹#›</a:t>
            </a:fld>
            <a:endParaRPr lang="en-US"/>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362075"/>
          </a:xfrm>
        </p:spPr>
        <p:txBody>
          <a:bodyPr anchor="b"/>
          <a:lstStyle>
            <a:lvl1pPr algn="ctr">
              <a:defRPr sz="4000" b="1" cap="none" baseline="0">
                <a:latin typeface="+mj-lt"/>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4267200"/>
            <a:ext cx="7772400" cy="1500187"/>
          </a:xfrm>
        </p:spPr>
        <p:txBody>
          <a:bodyPr anchor="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0" indent="0" algn="ctr">
              <a:buNone/>
              <a:defRPr sz="4000" b="1" cap="none" spc="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mj-lt"/>
              </a:defRPr>
            </a:lvl1pPr>
          </a:lstStyle>
          <a:p>
            <a:pPr>
              <a:defRPr/>
            </a:pPr>
            <a:fld id="{90ADC336-5201-4653-9DBE-A3E946C7C5A2}" type="datetimeFigureOut">
              <a:rPr lang="en-US" smtClean="0"/>
              <a:pPr>
                <a:defRPr/>
              </a:pPr>
              <a:t>12/7/2008</a:t>
            </a:fld>
            <a:endParaRPr lang="en-US"/>
          </a:p>
        </p:txBody>
      </p:sp>
      <p:sp>
        <p:nvSpPr>
          <p:cNvPr id="5" name="Footer Placeholder 4"/>
          <p:cNvSpPr>
            <a:spLocks noGrp="1"/>
          </p:cNvSpPr>
          <p:nvPr>
            <p:ph type="ftr" sz="quarter" idx="11"/>
          </p:nvPr>
        </p:nvSpPr>
        <p:spPr/>
        <p:txBody>
          <a:bodyPr/>
          <a:lstStyle>
            <a:lvl1pPr>
              <a:defRPr>
                <a:latin typeface="+mj-lt"/>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mj-lt"/>
              </a:defRPr>
            </a:lvl1pPr>
          </a:lstStyle>
          <a:p>
            <a:pPr>
              <a:defRPr/>
            </a:pPr>
            <a:fld id="{E7332046-14D5-4688-93D6-BBB6013F4BE6}" type="slidenum">
              <a:rPr lang="en-US" smtClean="0"/>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9A2EA07-62F1-4613-B507-B7CE417F77AB}" type="datetimeFigureOut">
              <a:rPr lang="en-US" smtClean="0"/>
              <a:pPr>
                <a:defRPr/>
              </a:pPr>
              <a:t>12/7/2008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7CECB79-B881-4997-9503-96326458D075}" type="slidenum">
              <a:rPr lang="en-US" smtClean="0"/>
              <a:pPr>
                <a:defRPr/>
              </a:pPr>
              <a:t>‹#›</a:t>
            </a:fld>
            <a:endParaRPr lang="en-US"/>
          </a:p>
        </p:txBody>
      </p:sp>
      <p:sp>
        <p:nvSpPr>
          <p:cNvPr id="12"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00200"/>
            <a:ext cx="4040188"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00200"/>
            <a:ext cx="4041775" cy="4525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5B2BAA54-AED2-4FFF-BE0E-C81C8909A76F}" type="datetimeFigureOut">
              <a:rPr lang="en-US" smtClean="0"/>
              <a:pPr>
                <a:defRPr/>
              </a:pPr>
              <a:t>12/7/2008</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D399303-CAE6-4D66-8A73-0C3FFBCDEE8B}" type="slidenum">
              <a:rPr lang="en-US" smtClean="0"/>
              <a:pPr>
                <a:defRPr/>
              </a:pPr>
              <a:t>‹#›</a:t>
            </a:fld>
            <a:endParaRPr lang="en-US"/>
          </a:p>
        </p:txBody>
      </p:sp>
      <p:sp>
        <p:nvSpPr>
          <p:cNvPr id="14"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27D92275-AAEA-4768-95F0-2127CE6C949E}" type="datetimeFigureOut">
              <a:rPr lang="en-US" smtClean="0"/>
              <a:pPr>
                <a:defRPr/>
              </a:pPr>
              <a:t>12/7/2008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D126C4-F1B3-444C-8501-C349039F6968}" type="slidenum">
              <a:rPr lang="en-US" smtClean="0"/>
              <a:pPr>
                <a:defRPr/>
              </a:pPr>
              <a:t>‹#›</a:t>
            </a:fld>
            <a:endParaRPr lang="en-US"/>
          </a:p>
        </p:txBody>
      </p:sp>
      <p:sp>
        <p:nvSpPr>
          <p:cNvPr id="9"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DA72DA-5566-49DF-A294-0559090C612A}" type="datetimeFigureOut">
              <a:rPr lang="en-US" smtClean="0"/>
              <a:pPr>
                <a:defRPr/>
              </a:pPr>
              <a:t>12/7/2008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45473E-24F8-43D7-99C6-AB7FA777495E}" type="slidenum">
              <a:rPr lang="en-US" smtClean="0"/>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FE77FA-C860-49A3-B97C-5CA011E51626}" type="datetimeFigureOut">
              <a:rPr lang="en-US" smtClean="0"/>
              <a:pPr>
                <a:defRPr/>
              </a:pPr>
              <a:t>12/7/2008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9B2B95-96E0-42F6-A9D1-0CB6FBA7312D}" type="slidenum">
              <a:rPr lang="en-US" smtClean="0"/>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34D8D0-17FF-4EFA-B646-84A3D54DDE62}" type="datetimeFigureOut">
              <a:rPr lang="en-US" smtClean="0"/>
              <a:pPr>
                <a:defRPr/>
              </a:pPr>
              <a:t>12/7/2008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9296FF-547C-4ED3-B082-2830820853B7}" type="slidenum">
              <a:rPr lang="en-US" smtClean="0"/>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0"/>
            <a:ext cx="7924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5942040-786F-48B9-85DF-2F38A900C966}" type="datetimeFigureOut">
              <a:rPr lang="en-US" smtClean="0"/>
              <a:pPr>
                <a:defRPr/>
              </a:pPr>
              <a:t>12/7/2008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83AB3C6-BE4E-44BD-AA93-F10D57E4A546}"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2" r:id="rId12"/>
    <p:sldLayoutId id="2147483674" r:id="rId13"/>
    <p:sldLayoutId id="2147483675" r:id="rId14"/>
    <p:sldLayoutId id="2147483665" r:id="rId15"/>
  </p:sldLayoutIdLst>
  <p:transition/>
  <p:txStyles>
    <p:titleStyle>
      <a:lvl1pPr algn="ctr" rtl="0" eaLnBrk="1" fontAlgn="base" hangingPunct="1">
        <a:spcBef>
          <a:spcPct val="0"/>
        </a:spcBef>
        <a:spcAft>
          <a:spcPct val="0"/>
        </a:spcAft>
        <a:defRPr sz="3200" kern="1200">
          <a:solidFill>
            <a:schemeClr val="tx1"/>
          </a:solidFill>
          <a:effectLst/>
          <a:latin typeface="Century Gothic"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18" Type="http://schemas.openxmlformats.org/officeDocument/2006/relationships/diagramColors" Target="../diagrams/colors1.xml"/><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diagramQuickStyle" Target="../diagrams/quickStyle1.xml"/><Relationship Id="rId2" Type="http://schemas.openxmlformats.org/officeDocument/2006/relationships/image" Target="../media/image41.jpeg"/><Relationship Id="rId16" Type="http://schemas.openxmlformats.org/officeDocument/2006/relationships/diagramLayout" Target="../diagrams/layout1.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5" Type="http://schemas.openxmlformats.org/officeDocument/2006/relationships/diagramData" Target="../diagrams/data1.xml"/><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dowhatimean.net/"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www.codeplex.com/" TargetMode="External"/><Relationship Id="rId3" Type="http://schemas.openxmlformats.org/officeDocument/2006/relationships/diagramLayout" Target="../diagrams/layout5.xml"/><Relationship Id="rId7" Type="http://schemas.openxmlformats.org/officeDocument/2006/relationships/image" Target="../media/image58.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69.png"/><Relationship Id="rId26" Type="http://schemas.openxmlformats.org/officeDocument/2006/relationships/hyperlink" Target="http://www.hatii.arts.gla.ac.uk/index.html" TargetMode="External"/><Relationship Id="rId3" Type="http://schemas.openxmlformats.org/officeDocument/2006/relationships/diagramLayout" Target="../diagrams/layout6.xml"/><Relationship Id="rId21" Type="http://schemas.openxmlformats.org/officeDocument/2006/relationships/hyperlink" Target="http://research.microsoft.com/" TargetMode="External"/><Relationship Id="rId7" Type="http://schemas.openxmlformats.org/officeDocument/2006/relationships/hyperlink" Target="http://www.bl.uk/" TargetMode="External"/><Relationship Id="rId12" Type="http://schemas.openxmlformats.org/officeDocument/2006/relationships/image" Target="../media/image64.png"/><Relationship Id="rId17" Type="http://schemas.openxmlformats.org/officeDocument/2006/relationships/image" Target="../media/image68.jpeg"/><Relationship Id="rId25" Type="http://schemas.openxmlformats.org/officeDocument/2006/relationships/image" Target="../media/image74.png"/><Relationship Id="rId2" Type="http://schemas.openxmlformats.org/officeDocument/2006/relationships/diagramData" Target="../diagrams/data6.xml"/><Relationship Id="rId16" Type="http://schemas.openxmlformats.org/officeDocument/2006/relationships/image" Target="../media/image67.png"/><Relationship Id="rId20" Type="http://schemas.openxmlformats.org/officeDocument/2006/relationships/image" Target="../media/image70.png"/><Relationship Id="rId29"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hyperlink" Target="http://www.statsbiblioteket.dk/" TargetMode="External"/><Relationship Id="rId24" Type="http://schemas.openxmlformats.org/officeDocument/2006/relationships/image" Target="../media/image73.png"/><Relationship Id="rId5" Type="http://schemas.openxmlformats.org/officeDocument/2006/relationships/diagramColors" Target="../diagrams/colors6.xml"/><Relationship Id="rId15" Type="http://schemas.openxmlformats.org/officeDocument/2006/relationships/image" Target="../media/image66.png"/><Relationship Id="rId23" Type="http://schemas.openxmlformats.org/officeDocument/2006/relationships/image" Target="../media/image72.png"/><Relationship Id="rId28" Type="http://schemas.openxmlformats.org/officeDocument/2006/relationships/hyperlink" Target="http://www.gla.ac.uk/" TargetMode="External"/><Relationship Id="rId10" Type="http://schemas.openxmlformats.org/officeDocument/2006/relationships/image" Target="../media/image63.png"/><Relationship Id="rId19" Type="http://schemas.openxmlformats.org/officeDocument/2006/relationships/hyperlink" Target="http://www.ibm.com/nl/" TargetMode="External"/><Relationship Id="rId4" Type="http://schemas.openxmlformats.org/officeDocument/2006/relationships/diagramQuickStyle" Target="../diagrams/quickStyle6.xml"/><Relationship Id="rId9" Type="http://schemas.openxmlformats.org/officeDocument/2006/relationships/image" Target="../media/image62.png"/><Relationship Id="rId14" Type="http://schemas.openxmlformats.org/officeDocument/2006/relationships/hyperlink" Target="http://www.en.nationaalarchief.nl/default.asp" TargetMode="External"/><Relationship Id="rId22" Type="http://schemas.openxmlformats.org/officeDocument/2006/relationships/image" Target="../media/image71.png"/><Relationship Id="rId27"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hyperlink" Target="http://images.google.co.in/imgres?imgurl=http://www.synthtone.com/wp-content/uploads/2007/06/dna-model-3d.jpg&amp;imgrefurl=http://www.synthtone.com/2007/06/26/destum-partners/&amp;h=300&amp;w=300&amp;sz=95&amp;hl=en&amp;start=12&amp;tbnid=VZkOP6kb_OUPWM:&amp;tbnh=116&amp;tbnw=116&amp;prev=/images?q=life+sciences&amp;gbv=2&amp;svnum=10&amp;hl=en" TargetMode="External"/><Relationship Id="rId3" Type="http://schemas.openxmlformats.org/officeDocument/2006/relationships/image" Target="../media/image84.png"/><Relationship Id="rId7" Type="http://schemas.openxmlformats.org/officeDocument/2006/relationships/hyperlink" Target="http://images.google.co.in/imgres?imgurl=http://www.innovationuat.gov.ab.ca/en/images/content/Leaf_Waterdrops.jpg&amp;imgrefurl=http://www.innovationuat.gov.ab.ca/en/lifesciences.cfm&amp;h=262&amp;w=260&amp;sz=31&amp;hl=en&amp;start=4&amp;tbnid=AxcvXCc5NMU-tM:&amp;tbnh=112&amp;tbnw=111&amp;prev=/images?q=life+sciences&amp;gbv=2&amp;svnum=10&amp;hl=en" TargetMode="External"/><Relationship Id="rId12"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hyperlink" Target="http://images.google.co.in/imgres?imgurl=http://www.jurisdynamics.net/files/images/Double%20helix%20model.jpg&amp;imgrefurl=http://biolaw.blogspot.com/&amp;h=450&amp;w=450&amp;sz=36&amp;hl=en&amp;start=1&amp;tbnid=cd4-FYiLNC3ybM:&amp;tbnh=127&amp;tbnw=127&amp;prev=/images?q=life+sciences&amp;gbv=2&amp;svnum=10&amp;hl=en" TargetMode="External"/><Relationship Id="rId5" Type="http://schemas.openxmlformats.org/officeDocument/2006/relationships/image" Target="../media/image86.jpeg"/><Relationship Id="rId10" Type="http://schemas.openxmlformats.org/officeDocument/2006/relationships/image" Target="../media/image89.jpeg"/><Relationship Id="rId4" Type="http://schemas.openxmlformats.org/officeDocument/2006/relationships/image" Target="../media/image85.png"/><Relationship Id="rId9" Type="http://schemas.openxmlformats.org/officeDocument/2006/relationships/hyperlink" Target="http://images.google.co.in/imgres?imgurl=http://www.gov.mb.ca/est/rit/lifesc/images/inf0116_lg.jpg&amp;imgrefurl=http://www.gov.mb.ca/est/rit/lifesc/index.html&amp;h=357&amp;w=450&amp;sz=25&amp;hl=en&amp;start=3&amp;tbnid=gMYpeJzGmnCuCM:&amp;tbnh=101&amp;tbnw=127&amp;prev=/images?q=life+sciences&amp;gbv=2&amp;svnum=10&amp;hl=en" TargetMode="External"/><Relationship Id="rId1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microsoft.com/onlin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7.xml"/><Relationship Id="rId7"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97.jpeg"/><Relationship Id="rId4" Type="http://schemas.openxmlformats.org/officeDocument/2006/relationships/diagramLayout" Target="../diagrams/layout7.xml"/><Relationship Id="rId9" Type="http://schemas.openxmlformats.org/officeDocument/2006/relationships/image" Target="../media/image96.jpeg"/></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jpeg"/><Relationship Id="rId12"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4.xml"/><Relationship Id="rId1" Type="http://schemas.openxmlformats.org/officeDocument/2006/relationships/video" Target="file:///C:\Users\tonyhey\Desktop\Tony_Hey_Slide_Decks\ReceptionistVideo_2000k.wmv" TargetMode="Externa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ideo" Target="file:///C:\Users\tonyhey\Desktop\Tony_Hey_Slide_Decks\ReceptionistVideo_2000k.wm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hyperlink" Target="http://dowhatimean.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jpe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jpeg"/></Relationships>
</file>

<file path=ppt/slides/_rels/slide41.xml.rels><?xml version="1.0" encoding="UTF-8" standalone="yes"?>
<Relationships xmlns="http://schemas.openxmlformats.org/package/2006/relationships"><Relationship Id="rId8" Type="http://schemas.openxmlformats.org/officeDocument/2006/relationships/hyperlink" Target="http://msdn.microsoft.com/en-us/academic" TargetMode="External"/><Relationship Id="rId3" Type="http://schemas.openxmlformats.org/officeDocument/2006/relationships/hyperlink" Target="http://www.microsoft.com/science" TargetMode="External"/><Relationship Id="rId7" Type="http://schemas.openxmlformats.org/officeDocument/2006/relationships/hyperlink" Target="http://www.microsoft.com/education/facultyconnection" TargetMode="External"/><Relationship Id="rId2" Type="http://schemas.openxmlformats.org/officeDocument/2006/relationships/hyperlink" Target="http://research.microsoft.com/" TargetMode="External"/><Relationship Id="rId1" Type="http://schemas.openxmlformats.org/officeDocument/2006/relationships/slideLayout" Target="../slideLayouts/slideLayout2.xml"/><Relationship Id="rId6" Type="http://schemas.openxmlformats.org/officeDocument/2006/relationships/hyperlink" Target="http://www.microsoft.com/scholarlycomm" TargetMode="External"/><Relationship Id="rId5" Type="http://schemas.openxmlformats.org/officeDocument/2006/relationships/hyperlink" Target="http://www.codeplex.com/" TargetMode="External"/><Relationship Id="rId4" Type="http://schemas.openxmlformats.org/officeDocument/2006/relationships/hyperlink" Target="http://research.microsoft.com/research/download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es.rice.edu/ES/humsoc/Galileo/Images/Astro/Instruments/hevelius_telescope.gif" TargetMode="Externa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gif"/><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0" y="892175"/>
            <a:ext cx="9144000" cy="1927225"/>
          </a:xfrm>
        </p:spPr>
        <p:txBody>
          <a:bodyPr/>
          <a:lstStyle/>
          <a:p>
            <a:r>
              <a:rPr lang="en-US" dirty="0" err="1" smtClean="0"/>
              <a:t>eScience</a:t>
            </a:r>
            <a:r>
              <a:rPr lang="en-US" dirty="0" smtClean="0"/>
              <a:t> </a:t>
            </a:r>
            <a:br>
              <a:rPr lang="en-US" dirty="0" smtClean="0"/>
            </a:br>
            <a:r>
              <a:rPr lang="en-US" sz="2400" dirty="0" smtClean="0"/>
              <a:t>Supporting Data-Intensive Research </a:t>
            </a:r>
            <a:br>
              <a:rPr lang="en-US" sz="2400" dirty="0" smtClean="0"/>
            </a:br>
            <a:r>
              <a:rPr lang="en-US" sz="2400" dirty="0" smtClean="0"/>
              <a:t>with Client + Cloud  </a:t>
            </a:r>
            <a:r>
              <a:rPr lang="en-US" dirty="0" smtClean="0"/>
              <a:t/>
            </a:r>
            <a:br>
              <a:rPr lang="en-US" dirty="0" smtClean="0"/>
            </a:br>
            <a:endParaRPr lang="en-US" dirty="0"/>
          </a:p>
        </p:txBody>
      </p:sp>
      <p:sp>
        <p:nvSpPr>
          <p:cNvPr id="8" name="Subtitle 7"/>
          <p:cNvSpPr>
            <a:spLocks noGrp="1"/>
          </p:cNvSpPr>
          <p:nvPr>
            <p:ph type="subTitle" idx="1"/>
          </p:nvPr>
        </p:nvSpPr>
        <p:spPr/>
        <p:txBody>
          <a:bodyPr/>
          <a:lstStyle/>
          <a:p>
            <a:r>
              <a:rPr lang="en-US" b="1" dirty="0" smtClean="0"/>
              <a:t>Tony Hey</a:t>
            </a:r>
          </a:p>
          <a:p>
            <a:r>
              <a:rPr lang="en-US" sz="2000" dirty="0" smtClean="0"/>
              <a:t>Corporate Vice President</a:t>
            </a:r>
          </a:p>
          <a:p>
            <a:r>
              <a:rPr lang="en-US" sz="2000" dirty="0" smtClean="0"/>
              <a:t>Microsoft Research</a:t>
            </a:r>
            <a:endParaRPr lang="en-US" sz="2000"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838200"/>
            <a:ext cx="8686800" cy="5410200"/>
          </a:xfrm>
        </p:spPr>
        <p:txBody>
          <a:bodyPr>
            <a:normAutofit/>
          </a:bodyPr>
          <a:lstStyle/>
          <a:p>
            <a:r>
              <a:rPr lang="en-US" dirty="0" smtClean="0"/>
              <a:t>In 2001, distributed computing technologies for eScience were in transition</a:t>
            </a:r>
          </a:p>
          <a:p>
            <a:pPr lvl="1"/>
            <a:r>
              <a:rPr lang="en-US" dirty="0" smtClean="0"/>
              <a:t>Distributed authentication</a:t>
            </a:r>
          </a:p>
          <a:p>
            <a:pPr lvl="1"/>
            <a:r>
              <a:rPr lang="en-US" dirty="0" smtClean="0"/>
              <a:t>CORBA and Web Services</a:t>
            </a:r>
          </a:p>
          <a:p>
            <a:r>
              <a:rPr lang="en-US" dirty="0" smtClean="0"/>
              <a:t>Over-emphasis on computation rather than data</a:t>
            </a:r>
          </a:p>
          <a:p>
            <a:pPr lvl="1"/>
            <a:r>
              <a:rPr lang="en-US" dirty="0" smtClean="0"/>
              <a:t>Computational Grids difficult to use and too complex</a:t>
            </a:r>
          </a:p>
          <a:p>
            <a:pPr lvl="1"/>
            <a:r>
              <a:rPr lang="en-US" dirty="0" smtClean="0"/>
              <a:t>Most communities do not want to install 100,000’s of lines of code before they can do anything</a:t>
            </a:r>
          </a:p>
          <a:p>
            <a:pPr lvl="1"/>
            <a:r>
              <a:rPr lang="en-US" dirty="0" smtClean="0"/>
              <a:t>Grid standards not supported by industry</a:t>
            </a:r>
          </a:p>
        </p:txBody>
      </p:sp>
      <p:sp>
        <p:nvSpPr>
          <p:cNvPr id="5" name="Title 4"/>
          <p:cNvSpPr>
            <a:spLocks noGrp="1"/>
          </p:cNvSpPr>
          <p:nvPr>
            <p:ph type="title"/>
          </p:nvPr>
        </p:nvSpPr>
        <p:spPr/>
        <p:txBody>
          <a:bodyPr/>
          <a:lstStyle/>
          <a:p>
            <a:r>
              <a:rPr lang="en-US" dirty="0" smtClean="0"/>
              <a:t>eScience 1.0</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buNone/>
            </a:pPr>
            <a:r>
              <a:rPr lang="en-US" dirty="0" smtClean="0"/>
              <a:t>Web 1.0 </a:t>
            </a:r>
            <a:r>
              <a:rPr lang="en-US" dirty="0" smtClean="0"/>
              <a:t>-&gt; Web </a:t>
            </a:r>
            <a:r>
              <a:rPr lang="en-US" dirty="0" smtClean="0"/>
              <a:t>2.0</a:t>
            </a:r>
          </a:p>
          <a:p>
            <a:r>
              <a:rPr lang="en-US" dirty="0" smtClean="0"/>
              <a:t>      </a:t>
            </a:r>
            <a:r>
              <a:rPr lang="en-US" dirty="0" err="1" smtClean="0"/>
              <a:t>DoubleClick</a:t>
            </a:r>
            <a:r>
              <a:rPr lang="en-US" dirty="0" smtClean="0"/>
              <a:t>--&gt;Google </a:t>
            </a:r>
            <a:r>
              <a:rPr lang="en-US" dirty="0" err="1" smtClean="0"/>
              <a:t>AdSense</a:t>
            </a:r>
            <a:r>
              <a:rPr lang="en-US" dirty="0" smtClean="0"/>
              <a:t> </a:t>
            </a:r>
          </a:p>
          <a:p>
            <a:r>
              <a:rPr lang="en-US" dirty="0" smtClean="0"/>
              <a:t>      </a:t>
            </a:r>
            <a:r>
              <a:rPr lang="en-US" dirty="0" err="1" smtClean="0"/>
              <a:t>Ofoto</a:t>
            </a:r>
            <a:r>
              <a:rPr lang="en-US" dirty="0" smtClean="0"/>
              <a:t>--&gt;</a:t>
            </a:r>
            <a:r>
              <a:rPr lang="en-US" dirty="0" err="1" smtClean="0"/>
              <a:t>Flickr</a:t>
            </a:r>
            <a:endParaRPr lang="en-US" dirty="0" smtClean="0"/>
          </a:p>
          <a:p>
            <a:r>
              <a:rPr lang="en-US" dirty="0" smtClean="0"/>
              <a:t>      </a:t>
            </a:r>
            <a:r>
              <a:rPr lang="en-US" dirty="0" err="1" smtClean="0"/>
              <a:t>Akamai</a:t>
            </a:r>
            <a:r>
              <a:rPr lang="en-US" dirty="0" smtClean="0"/>
              <a:t>--&gt;</a:t>
            </a:r>
            <a:r>
              <a:rPr lang="en-US" dirty="0" err="1" smtClean="0"/>
              <a:t>BitTorrent</a:t>
            </a:r>
            <a:endParaRPr lang="en-US" dirty="0" smtClean="0"/>
          </a:p>
          <a:p>
            <a:r>
              <a:rPr lang="en-US" dirty="0" smtClean="0"/>
              <a:t>      mp3.com--&gt;Napster</a:t>
            </a:r>
          </a:p>
          <a:p>
            <a:r>
              <a:rPr lang="en-US" dirty="0" smtClean="0"/>
              <a:t>      Britannica Online--&gt;Wikipedia</a:t>
            </a:r>
          </a:p>
          <a:p>
            <a:r>
              <a:rPr lang="en-US" dirty="0" smtClean="0"/>
              <a:t>      personal websites--&gt;blogging</a:t>
            </a:r>
          </a:p>
          <a:p>
            <a:r>
              <a:rPr lang="en-US" dirty="0" smtClean="0"/>
              <a:t>      </a:t>
            </a:r>
            <a:r>
              <a:rPr lang="en-US" dirty="0" err="1" smtClean="0"/>
              <a:t>evite</a:t>
            </a:r>
            <a:r>
              <a:rPr lang="en-US" dirty="0" smtClean="0"/>
              <a:t>--&gt;upcoming.org and EVDB</a:t>
            </a:r>
          </a:p>
          <a:p>
            <a:r>
              <a:rPr lang="en-US" dirty="0" smtClean="0"/>
              <a:t>      domain name speculation--&gt;search engine optimization</a:t>
            </a:r>
          </a:p>
          <a:p>
            <a:r>
              <a:rPr lang="en-US" dirty="0" smtClean="0"/>
              <a:t>      page views--&gt;cost per click</a:t>
            </a:r>
          </a:p>
          <a:p>
            <a:r>
              <a:rPr lang="en-US" dirty="0" smtClean="0"/>
              <a:t>      screen scraping--&gt;web services</a:t>
            </a:r>
          </a:p>
          <a:p>
            <a:r>
              <a:rPr lang="en-US" dirty="0" smtClean="0"/>
              <a:t>      publishing--&gt;participation</a:t>
            </a:r>
          </a:p>
          <a:p>
            <a:r>
              <a:rPr lang="en-US" dirty="0" smtClean="0"/>
              <a:t>      content management systems--&gt;wikis</a:t>
            </a:r>
          </a:p>
          <a:p>
            <a:r>
              <a:rPr lang="en-US" dirty="0" smtClean="0"/>
              <a:t>      directories (taxonomy)--&gt;tagging ("</a:t>
            </a:r>
            <a:r>
              <a:rPr lang="en-US" dirty="0" err="1" smtClean="0"/>
              <a:t>folksonomy</a:t>
            </a:r>
            <a:r>
              <a:rPr lang="en-US" dirty="0" smtClean="0"/>
              <a:t>")</a:t>
            </a:r>
          </a:p>
          <a:p>
            <a:r>
              <a:rPr lang="en-US" dirty="0" smtClean="0"/>
              <a:t>      stickiness--&gt;syndication</a:t>
            </a:r>
            <a:endParaRPr lang="en-US" dirty="0"/>
          </a:p>
        </p:txBody>
      </p:sp>
      <p:sp>
        <p:nvSpPr>
          <p:cNvPr id="3" name="Title 2"/>
          <p:cNvSpPr>
            <a:spLocks noGrp="1"/>
          </p:cNvSpPr>
          <p:nvPr>
            <p:ph type="title"/>
          </p:nvPr>
        </p:nvSpPr>
        <p:spPr/>
        <p:txBody>
          <a:bodyPr/>
          <a:lstStyle/>
          <a:p>
            <a:r>
              <a:rPr lang="en-US" dirty="0" smtClean="0"/>
              <a:t>Tim O’Reilly and Web 2.0 (2004)</a:t>
            </a:r>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n-US" dirty="0" smtClean="0"/>
              <a:t>Decreasing cost of entry for digital research</a:t>
            </a:r>
          </a:p>
          <a:p>
            <a:pPr marL="514350" indent="-514350">
              <a:buFont typeface="+mj-lt"/>
              <a:buAutoNum type="arabicPeriod"/>
            </a:pPr>
            <a:r>
              <a:rPr lang="en-US" dirty="0" smtClean="0"/>
              <a:t>It’s about Data – workflows, provenance, </a:t>
            </a:r>
            <a:r>
              <a:rPr lang="en-US" dirty="0" err="1" smtClean="0"/>
              <a:t>ontologies</a:t>
            </a:r>
            <a:r>
              <a:rPr lang="en-US" dirty="0" smtClean="0"/>
              <a:t> and e-Notebooks </a:t>
            </a:r>
          </a:p>
          <a:p>
            <a:pPr marL="514350" indent="-514350">
              <a:buFont typeface="+mj-lt"/>
              <a:buAutoNum type="arabicPeriod"/>
            </a:pPr>
            <a:r>
              <a:rPr lang="en-US" dirty="0" smtClean="0"/>
              <a:t>C</a:t>
            </a:r>
            <a:r>
              <a:rPr lang="en-US" dirty="0" smtClean="0"/>
              <a:t>ollaborative and participatory – blogs, wikis …</a:t>
            </a:r>
          </a:p>
          <a:p>
            <a:pPr marL="514350" indent="-514350">
              <a:buFont typeface="+mj-lt"/>
              <a:buAutoNum type="arabicPeriod"/>
            </a:pPr>
            <a:r>
              <a:rPr lang="en-US" dirty="0" smtClean="0"/>
              <a:t>Network efforts and community intelligence</a:t>
            </a:r>
          </a:p>
          <a:p>
            <a:pPr marL="514350" indent="-514350">
              <a:buFont typeface="+mj-lt"/>
              <a:buAutoNum type="arabicPeriod"/>
            </a:pPr>
            <a:r>
              <a:rPr lang="en-US" dirty="0" smtClean="0"/>
              <a:t>Open  research – open systems and software tools</a:t>
            </a:r>
          </a:p>
          <a:p>
            <a:pPr marL="514350" indent="-514350">
              <a:buFont typeface="+mj-lt"/>
              <a:buAutoNum type="arabicPeriod"/>
            </a:pPr>
            <a:r>
              <a:rPr lang="en-US" dirty="0" smtClean="0"/>
              <a:t>Researchers adopt tools that are better but not perfect</a:t>
            </a:r>
          </a:p>
          <a:p>
            <a:pPr marL="514350" indent="-514350">
              <a:buFont typeface="+mj-lt"/>
              <a:buAutoNum type="arabicPeriod"/>
            </a:pPr>
            <a:r>
              <a:rPr lang="en-US" dirty="0" smtClean="0"/>
              <a:t>Tools that empower – bottom-up approach</a:t>
            </a:r>
          </a:p>
          <a:p>
            <a:pPr marL="514350" indent="-514350">
              <a:buFont typeface="+mj-lt"/>
              <a:buAutoNum type="arabicPeriod"/>
            </a:pPr>
            <a:r>
              <a:rPr lang="en-US" dirty="0" smtClean="0"/>
              <a:t>Blurring of lines between digital and physical world</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3" name="Title 2"/>
          <p:cNvSpPr>
            <a:spLocks noGrp="1"/>
          </p:cNvSpPr>
          <p:nvPr>
            <p:ph type="title"/>
          </p:nvPr>
        </p:nvSpPr>
        <p:spPr/>
        <p:txBody>
          <a:bodyPr/>
          <a:lstStyle/>
          <a:p>
            <a:r>
              <a:rPr lang="en-US" dirty="0" smtClean="0"/>
              <a:t>David De </a:t>
            </a:r>
            <a:r>
              <a:rPr lang="en-US" dirty="0" err="1" smtClean="0"/>
              <a:t>Roure’s</a:t>
            </a:r>
            <a:r>
              <a:rPr lang="en-US" dirty="0" smtClean="0"/>
              <a:t> “Research 2.0”</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838200"/>
            <a:ext cx="8686800" cy="5562600"/>
          </a:xfrm>
        </p:spPr>
        <p:txBody>
          <a:bodyPr>
            <a:normAutofit lnSpcReduction="10000"/>
          </a:bodyPr>
          <a:lstStyle/>
          <a:p>
            <a:r>
              <a:rPr lang="en-US" dirty="0" smtClean="0"/>
              <a:t>Use Web 2.0 and the Web as a Platform</a:t>
            </a:r>
          </a:p>
          <a:p>
            <a:pPr lvl="1"/>
            <a:r>
              <a:rPr lang="en-US" dirty="0" smtClean="0"/>
              <a:t>Simple protocols supported by industry</a:t>
            </a:r>
          </a:p>
          <a:p>
            <a:pPr lvl="1"/>
            <a:r>
              <a:rPr lang="en-US" dirty="0" smtClean="0"/>
              <a:t>Blogs, Wikis, RSS feeds, Tagging, Mash-ups …</a:t>
            </a:r>
          </a:p>
          <a:p>
            <a:r>
              <a:rPr lang="en-US" dirty="0" smtClean="0"/>
              <a:t>Challenge for Computer Science community and the IT industry to deliver powerful and easy-to-use tools and technologies to support Data-Intensive research</a:t>
            </a:r>
          </a:p>
          <a:p>
            <a:pPr lvl="1"/>
            <a:r>
              <a:rPr lang="en-US" dirty="0" smtClean="0"/>
              <a:t>Interoperability and open standards</a:t>
            </a:r>
          </a:p>
          <a:p>
            <a:pPr lvl="1"/>
            <a:r>
              <a:rPr lang="en-US" dirty="0" smtClean="0"/>
              <a:t>Collaborative and multidisciplinary</a:t>
            </a:r>
          </a:p>
          <a:p>
            <a:pPr lvl="1"/>
            <a:r>
              <a:rPr lang="en-US" dirty="0" smtClean="0"/>
              <a:t>Parallelism and </a:t>
            </a:r>
            <a:r>
              <a:rPr lang="en-US" dirty="0" err="1" smtClean="0"/>
              <a:t>Multicore</a:t>
            </a:r>
            <a:endParaRPr lang="en-US" dirty="0" smtClean="0"/>
          </a:p>
          <a:p>
            <a:pPr lvl="1"/>
            <a:r>
              <a:rPr lang="en-US" dirty="0" smtClean="0"/>
              <a:t>Client + Cloud: Software + Services</a:t>
            </a:r>
            <a:endParaRPr lang="en-US" dirty="0"/>
          </a:p>
        </p:txBody>
      </p:sp>
      <p:sp>
        <p:nvSpPr>
          <p:cNvPr id="5" name="Title 4"/>
          <p:cNvSpPr>
            <a:spLocks noGrp="1"/>
          </p:cNvSpPr>
          <p:nvPr>
            <p:ph type="title"/>
          </p:nvPr>
        </p:nvSpPr>
        <p:spPr/>
        <p:txBody>
          <a:bodyPr/>
          <a:lstStyle/>
          <a:p>
            <a:r>
              <a:rPr lang="en-US" dirty="0" smtClean="0"/>
              <a:t>eScience 2.0</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686750" y="1143000"/>
            <a:ext cx="5673615" cy="3015812"/>
          </a:xfrm>
          <a:prstGeom prst="roundRect">
            <a:avLst>
              <a:gd name="adj" fmla="val 817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a:xfrm>
            <a:off x="387054" y="228600"/>
            <a:ext cx="8375946" cy="609398"/>
          </a:xfrm>
        </p:spPr>
        <p:txBody>
          <a:bodyPr/>
          <a:lstStyle/>
          <a:p>
            <a:pPr defTabSz="1095376">
              <a:defRPr/>
            </a:pPr>
            <a:r>
              <a:rPr sz="3200" smtClean="0"/>
              <a:t>Open </a:t>
            </a:r>
            <a:r>
              <a:rPr lang="en-US" sz="3200" dirty="0" smtClean="0"/>
              <a:t>Science</a:t>
            </a:r>
            <a:endParaRPr sz="3200"/>
          </a:p>
        </p:txBody>
      </p:sp>
      <p:sp>
        <p:nvSpPr>
          <p:cNvPr id="11267" name="Text Placeholder 2"/>
          <p:cNvSpPr>
            <a:spLocks noGrp="1"/>
          </p:cNvSpPr>
          <p:nvPr>
            <p:ph type="body" sz="quarter" idx="10"/>
          </p:nvPr>
        </p:nvSpPr>
        <p:spPr>
          <a:xfrm>
            <a:off x="387055" y="1420814"/>
            <a:ext cx="2348523" cy="2769989"/>
          </a:xfrm>
        </p:spPr>
        <p:txBody>
          <a:bodyPr/>
          <a:lstStyle/>
          <a:p>
            <a:pPr marL="352425" indent="-352425">
              <a:defRPr/>
            </a:pPr>
            <a:r>
              <a:rPr lang="en-US" sz="2400" b="1" dirty="0" smtClean="0">
                <a:solidFill>
                  <a:schemeClr val="tx1"/>
                </a:solidFill>
              </a:rPr>
              <a:t>Open access</a:t>
            </a:r>
          </a:p>
          <a:p>
            <a:pPr marL="352425" lvl="1" indent="-352425">
              <a:buNone/>
              <a:defRPr/>
            </a:pPr>
            <a:r>
              <a:rPr lang="en-US" sz="2400" b="1" dirty="0" smtClean="0"/>
              <a:t> </a:t>
            </a:r>
          </a:p>
          <a:p>
            <a:pPr marL="352425" lvl="0" indent="-352425">
              <a:defRPr/>
            </a:pPr>
            <a:r>
              <a:rPr lang="en-US" sz="2400" b="1" dirty="0" smtClean="0">
                <a:solidFill>
                  <a:schemeClr val="tx1"/>
                </a:solidFill>
              </a:rPr>
              <a:t>Open source</a:t>
            </a:r>
          </a:p>
          <a:p>
            <a:pPr marL="352425" lvl="1" indent="-352425">
              <a:buNone/>
              <a:defRPr/>
            </a:pPr>
            <a:r>
              <a:rPr lang="en-US" sz="2400" b="1" dirty="0" smtClean="0"/>
              <a:t> </a:t>
            </a:r>
          </a:p>
          <a:p>
            <a:pPr marL="352425" lvl="0" indent="-352425">
              <a:defRPr/>
            </a:pPr>
            <a:r>
              <a:rPr lang="en-US" sz="2400" b="1" dirty="0" smtClean="0">
                <a:solidFill>
                  <a:schemeClr val="tx1"/>
                </a:solidFill>
              </a:rPr>
              <a:t>Open data</a:t>
            </a:r>
          </a:p>
          <a:p>
            <a:pPr lvl="1">
              <a:buNone/>
              <a:defRPr/>
            </a:pPr>
            <a:r>
              <a:rPr lang="en-US" sz="2400" dirty="0" smtClean="0"/>
              <a:t> </a:t>
            </a:r>
          </a:p>
          <a:p>
            <a:pPr lvl="1">
              <a:defRPr/>
            </a:pPr>
            <a:endParaRPr lang="en-US" sz="2400" dirty="0" smtClean="0"/>
          </a:p>
        </p:txBody>
      </p:sp>
      <p:pic>
        <p:nvPicPr>
          <p:cNvPr id="1026" name="Picture 2"/>
          <p:cNvPicPr>
            <a:picLocks noChangeAspect="1" noChangeArrowheads="1"/>
          </p:cNvPicPr>
          <p:nvPr/>
        </p:nvPicPr>
        <p:blipFill>
          <a:blip r:embed="rId3"/>
          <a:srcRect/>
          <a:stretch>
            <a:fillRect/>
          </a:stretch>
        </p:blipFill>
        <p:spPr bwMode="auto">
          <a:xfrm>
            <a:off x="228600" y="4038600"/>
            <a:ext cx="2157974" cy="8096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Rectangle 4"/>
          <p:cNvSpPr/>
          <p:nvPr/>
        </p:nvSpPr>
        <p:spPr>
          <a:xfrm>
            <a:off x="228600" y="5029200"/>
            <a:ext cx="3920689" cy="369332"/>
          </a:xfrm>
          <a:prstGeom prst="rect">
            <a:avLst/>
          </a:prstGeom>
        </p:spPr>
        <p:txBody>
          <a:bodyPr wrap="none">
            <a:spAutoFit/>
          </a:bodyPr>
          <a:lstStyle/>
          <a:p>
            <a:r>
              <a:rPr lang="en-US" b="1" dirty="0" smtClean="0"/>
              <a:t>http://www.microsoft.com/interop/</a:t>
            </a:r>
            <a:endParaRPr lang="en-US" b="1" dirty="0"/>
          </a:p>
        </p:txBody>
      </p:sp>
      <p:sp>
        <p:nvSpPr>
          <p:cNvPr id="8" name="TextBox 7"/>
          <p:cNvSpPr txBox="1"/>
          <p:nvPr/>
        </p:nvSpPr>
        <p:spPr>
          <a:xfrm>
            <a:off x="2913432" y="1357805"/>
            <a:ext cx="5148183" cy="2192908"/>
          </a:xfrm>
          <a:prstGeom prst="rect">
            <a:avLst/>
          </a:prstGeom>
        </p:spPr>
        <p:txBody>
          <a:bodyPr vert="horz" wrap="square" lIns="0" tIns="0" rIns="0" bIns="0" rtlCol="0">
            <a:spAutoFit/>
          </a:bodyPr>
          <a:lstStyle/>
          <a:p>
            <a:r>
              <a:rPr lang="en-US" sz="2000" dirty="0" smtClean="0">
                <a:solidFill>
                  <a:schemeClr val="bg1"/>
                </a:solidFill>
                <a:latin typeface="+mj-lt"/>
              </a:rPr>
              <a:t>“</a:t>
            </a:r>
            <a:r>
              <a:rPr lang="en-US" sz="2000" b="1" dirty="0" smtClean="0">
                <a:solidFill>
                  <a:schemeClr val="bg1"/>
                </a:solidFill>
                <a:latin typeface="+mj-lt"/>
              </a:rPr>
              <a:t>In order to help catalyze and facilitate </a:t>
            </a:r>
          </a:p>
          <a:p>
            <a:r>
              <a:rPr lang="en-US" sz="2000" b="1" dirty="0" smtClean="0">
                <a:solidFill>
                  <a:schemeClr val="bg1"/>
                </a:solidFill>
                <a:latin typeface="+mj-lt"/>
              </a:rPr>
              <a:t>the growth of advanced CI, a critical </a:t>
            </a:r>
          </a:p>
          <a:p>
            <a:r>
              <a:rPr lang="en-US" sz="2000" b="1" dirty="0" smtClean="0">
                <a:solidFill>
                  <a:schemeClr val="bg1"/>
                </a:solidFill>
                <a:latin typeface="+mj-lt"/>
              </a:rPr>
              <a:t>component is the adoption of open access </a:t>
            </a:r>
          </a:p>
          <a:p>
            <a:r>
              <a:rPr lang="en-US" sz="2000" b="1" dirty="0" smtClean="0">
                <a:solidFill>
                  <a:schemeClr val="bg1"/>
                </a:solidFill>
                <a:latin typeface="+mj-lt"/>
              </a:rPr>
              <a:t>policy for data, publications and software.”</a:t>
            </a:r>
          </a:p>
          <a:p>
            <a:endParaRPr lang="en-US" sz="1050" dirty="0" smtClean="0">
              <a:solidFill>
                <a:schemeClr val="bg1"/>
              </a:solidFill>
              <a:latin typeface="+mj-lt"/>
            </a:endParaRPr>
          </a:p>
          <a:p>
            <a:r>
              <a:rPr lang="en-US" sz="2600" dirty="0" smtClean="0">
                <a:solidFill>
                  <a:schemeClr val="bg1"/>
                </a:solidFill>
                <a:latin typeface="+mj-lt"/>
              </a:rPr>
              <a:t>NSF Advisory Committee on </a:t>
            </a:r>
          </a:p>
          <a:p>
            <a:r>
              <a:rPr lang="en-US" sz="2600" dirty="0" err="1" smtClean="0">
                <a:solidFill>
                  <a:schemeClr val="bg1"/>
                </a:solidFill>
                <a:latin typeface="+mj-lt"/>
              </a:rPr>
              <a:t>Cyberinfrastructure</a:t>
            </a:r>
            <a:r>
              <a:rPr lang="en-US" sz="2600" dirty="0" smtClean="0">
                <a:solidFill>
                  <a:schemeClr val="bg1"/>
                </a:solidFill>
                <a:latin typeface="+mj-lt"/>
              </a:rPr>
              <a:t> (ACCI)</a:t>
            </a:r>
            <a:endParaRPr lang="en-US" sz="2600" dirty="0">
              <a:solidFill>
                <a:schemeClr val="bg1"/>
              </a:solidFill>
              <a:latin typeface="+mj-lt"/>
            </a:endParaRPr>
          </a:p>
        </p:txBody>
      </p:sp>
      <p:sp>
        <p:nvSpPr>
          <p:cNvPr id="9" name="TextBox 8"/>
          <p:cNvSpPr txBox="1"/>
          <p:nvPr/>
        </p:nvSpPr>
        <p:spPr>
          <a:xfrm>
            <a:off x="3886200" y="4495800"/>
            <a:ext cx="5099986" cy="1631216"/>
          </a:xfrm>
          <a:prstGeom prst="rect">
            <a:avLst/>
          </a:prstGeom>
        </p:spPr>
        <p:txBody>
          <a:bodyPr vert="horz" wrap="none" lIns="0" tIns="0" rIns="0" bIns="0" rtlCol="0">
            <a:spAutoFit/>
          </a:bodyPr>
          <a:lstStyle/>
          <a:p>
            <a:pPr marL="396875" indent="-396875">
              <a:lnSpc>
                <a:spcPct val="90000"/>
              </a:lnSpc>
              <a:spcBef>
                <a:spcPct val="20000"/>
              </a:spcBef>
              <a:buSzPct val="85000"/>
              <a:buBlip>
                <a:blip r:embed="rId4"/>
              </a:buBlip>
              <a:defRPr/>
            </a:pPr>
            <a:r>
              <a:rPr lang="en-US" sz="2000" dirty="0" smtClean="0">
                <a:latin typeface="+mn-lt"/>
              </a:rPr>
              <a:t>Microsoft Interoperability Principles</a:t>
            </a:r>
          </a:p>
          <a:p>
            <a:pPr marL="852488" lvl="1" indent="-396875">
              <a:lnSpc>
                <a:spcPct val="90000"/>
              </a:lnSpc>
              <a:spcBef>
                <a:spcPct val="20000"/>
              </a:spcBef>
              <a:buSzPct val="85000"/>
              <a:buBlip>
                <a:blip r:embed="rId4"/>
              </a:buBlip>
              <a:defRPr/>
            </a:pPr>
            <a:r>
              <a:rPr lang="en-US" sz="2000" dirty="0" smtClean="0">
                <a:latin typeface="+mn-lt"/>
              </a:rPr>
              <a:t>Open Connections to Microsoft Products</a:t>
            </a:r>
          </a:p>
          <a:p>
            <a:pPr marL="852488" lvl="1" indent="-396875">
              <a:lnSpc>
                <a:spcPct val="90000"/>
              </a:lnSpc>
              <a:spcBef>
                <a:spcPct val="20000"/>
              </a:spcBef>
              <a:buSzPct val="85000"/>
              <a:buBlip>
                <a:blip r:embed="rId4"/>
              </a:buBlip>
              <a:defRPr/>
            </a:pPr>
            <a:r>
              <a:rPr lang="en-US" sz="2000" dirty="0" smtClean="0">
                <a:latin typeface="+mn-lt"/>
              </a:rPr>
              <a:t>Support for Standards</a:t>
            </a:r>
          </a:p>
          <a:p>
            <a:pPr marL="852488" lvl="1" indent="-396875">
              <a:lnSpc>
                <a:spcPct val="90000"/>
              </a:lnSpc>
              <a:spcBef>
                <a:spcPct val="20000"/>
              </a:spcBef>
              <a:buSzPct val="85000"/>
              <a:buBlip>
                <a:blip r:embed="rId4"/>
              </a:buBlip>
              <a:defRPr/>
            </a:pPr>
            <a:r>
              <a:rPr lang="en-US" sz="2000" dirty="0" smtClean="0">
                <a:latin typeface="+mn-lt"/>
              </a:rPr>
              <a:t>Data Portability</a:t>
            </a:r>
          </a:p>
          <a:p>
            <a:pPr marL="852488" lvl="1" indent="-396875">
              <a:lnSpc>
                <a:spcPct val="90000"/>
              </a:lnSpc>
              <a:spcBef>
                <a:spcPct val="20000"/>
              </a:spcBef>
              <a:buSzPct val="85000"/>
              <a:buBlip>
                <a:blip r:embed="rId4"/>
              </a:buBlip>
              <a:defRPr/>
            </a:pPr>
            <a:r>
              <a:rPr lang="en-US" sz="2000" dirty="0" smtClean="0">
                <a:latin typeface="+mn-lt"/>
              </a:rPr>
              <a:t>Open Engagement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762000"/>
          </a:xfrm>
        </p:spPr>
        <p:txBody>
          <a:bodyPr/>
          <a:lstStyle/>
          <a:p>
            <a:r>
              <a:rPr lang="en-US" sz="3200" dirty="0" smtClean="0"/>
              <a:t>Creative Commons Add-in </a:t>
            </a:r>
            <a:br>
              <a:rPr lang="en-US" sz="3200" dirty="0" smtClean="0"/>
            </a:br>
            <a:r>
              <a:rPr lang="en-US" sz="3200" dirty="0" smtClean="0"/>
              <a:t>for Office 2007</a:t>
            </a:r>
            <a:endParaRPr lang="en-US" sz="3200" dirty="0"/>
          </a:p>
        </p:txBody>
      </p:sp>
      <p:pic>
        <p:nvPicPr>
          <p:cNvPr id="53250" name="Picture 2"/>
          <p:cNvPicPr>
            <a:picLocks noChangeAspect="1" noChangeArrowheads="1"/>
          </p:cNvPicPr>
          <p:nvPr/>
        </p:nvPicPr>
        <p:blipFill>
          <a:blip r:embed="rId2"/>
          <a:srcRect/>
          <a:stretch>
            <a:fillRect/>
          </a:stretch>
        </p:blipFill>
        <p:spPr bwMode="auto">
          <a:xfrm>
            <a:off x="457200" y="2209800"/>
            <a:ext cx="3048000" cy="2281711"/>
          </a:xfrm>
          <a:prstGeom prst="rect">
            <a:avLst/>
          </a:prstGeom>
          <a:noFill/>
          <a:ln w="9525">
            <a:noFill/>
            <a:miter lim="800000"/>
            <a:headEnd/>
            <a:tailEnd/>
          </a:ln>
          <a:effectLst/>
        </p:spPr>
      </p:pic>
      <p:pic>
        <p:nvPicPr>
          <p:cNvPr id="53252" name="Picture 4"/>
          <p:cNvPicPr>
            <a:picLocks noChangeAspect="1" noChangeArrowheads="1"/>
          </p:cNvPicPr>
          <p:nvPr/>
        </p:nvPicPr>
        <p:blipFill>
          <a:blip r:embed="rId3"/>
          <a:srcRect/>
          <a:stretch>
            <a:fillRect/>
          </a:stretch>
        </p:blipFill>
        <p:spPr bwMode="auto">
          <a:xfrm>
            <a:off x="3200400" y="1600200"/>
            <a:ext cx="5651552" cy="4406900"/>
          </a:xfrm>
          <a:prstGeom prst="rect">
            <a:avLst/>
          </a:prstGeom>
          <a:noFill/>
          <a:ln w="9525">
            <a:noFill/>
            <a:miter lim="800000"/>
            <a:headEnd/>
            <a:tailEnd/>
          </a:ln>
          <a:effectLst/>
        </p:spPr>
      </p:pic>
      <p:sp>
        <p:nvSpPr>
          <p:cNvPr id="6" name="Rounded Rectangular Callout 5"/>
          <p:cNvSpPr/>
          <p:nvPr/>
        </p:nvSpPr>
        <p:spPr>
          <a:xfrm>
            <a:off x="4267200" y="1524000"/>
            <a:ext cx="3048000" cy="685800"/>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en-US" sz="1600" dirty="0" smtClean="0"/>
              <a:t>Insert Creative Commons licenses from any Office 2007 application</a:t>
            </a:r>
            <a:endParaRPr lang="en-US" sz="1600" dirty="0"/>
          </a:p>
        </p:txBody>
      </p:sp>
      <p:sp>
        <p:nvSpPr>
          <p:cNvPr id="7" name="Rounded Rectangular Callout 6"/>
          <p:cNvSpPr/>
          <p:nvPr/>
        </p:nvSpPr>
        <p:spPr>
          <a:xfrm>
            <a:off x="1600200" y="5334000"/>
            <a:ext cx="3429000" cy="914400"/>
          </a:xfrm>
          <a:prstGeom prst="wedgeRoundRectCallout">
            <a:avLst>
              <a:gd name="adj1" fmla="val 19926"/>
              <a:gd name="adj2" fmla="val -63081"/>
              <a:gd name="adj3" fmla="val 16667"/>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en-US" sz="1600" dirty="0" smtClean="0"/>
              <a:t>Incorporate license information in the OOXML so that the license can be read even without Office installed</a:t>
            </a:r>
            <a:endParaRPr lang="en-US" sz="1600" dirty="0"/>
          </a:p>
        </p:txBody>
      </p:sp>
      <p:sp>
        <p:nvSpPr>
          <p:cNvPr id="8" name="Rounded Rectangular Callout 7"/>
          <p:cNvSpPr/>
          <p:nvPr/>
        </p:nvSpPr>
        <p:spPr>
          <a:xfrm>
            <a:off x="152400" y="1295400"/>
            <a:ext cx="2895600" cy="914400"/>
          </a:xfrm>
          <a:prstGeom prst="wedgeRoundRectCallout">
            <a:avLst>
              <a:gd name="adj1" fmla="val 19926"/>
              <a:gd name="adj2" fmla="val 71803"/>
              <a:gd name="adj3" fmla="val 16667"/>
            </a:avLst>
          </a:prstGeom>
        </p:spPr>
        <p:style>
          <a:lnRef idx="1">
            <a:schemeClr val="accent3"/>
          </a:lnRef>
          <a:fillRef idx="2">
            <a:schemeClr val="accent3"/>
          </a:fillRef>
          <a:effectRef idx="1">
            <a:schemeClr val="accent3"/>
          </a:effectRef>
          <a:fontRef idx="minor">
            <a:schemeClr val="dk1"/>
          </a:fontRef>
        </p:style>
        <p:txBody>
          <a:bodyPr rtlCol="0" anchor="t" anchorCtr="0"/>
          <a:lstStyle/>
          <a:p>
            <a:r>
              <a:rPr lang="en-US" sz="1600" dirty="0" smtClean="0"/>
              <a:t>Integration with the Creative Commons Web API so that new licenses can be created</a:t>
            </a:r>
            <a:endParaRPr lang="en-US" sz="1600" dirty="0"/>
          </a:p>
        </p:txBody>
      </p:sp>
      <p:pic>
        <p:nvPicPr>
          <p:cNvPr id="9" name="Picture 16" descr="http://sitelogos.googlepages.com/CreativeCommons.jpg"/>
          <p:cNvPicPr>
            <a:picLocks noChangeAspect="1" noChangeArrowheads="1"/>
          </p:cNvPicPr>
          <p:nvPr/>
        </p:nvPicPr>
        <p:blipFill>
          <a:blip r:embed="rId4"/>
          <a:srcRect/>
          <a:stretch>
            <a:fillRect/>
          </a:stretch>
        </p:blipFill>
        <p:spPr bwMode="auto">
          <a:xfrm>
            <a:off x="6788888" y="685800"/>
            <a:ext cx="2126512" cy="76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9" name="Picture 7"/>
          <p:cNvPicPr>
            <a:picLocks noChangeAspect="1" noChangeArrowheads="1"/>
          </p:cNvPicPr>
          <p:nvPr/>
        </p:nvPicPr>
        <p:blipFill>
          <a:blip r:embed="rId2"/>
          <a:srcRect l="64925" t="53704" r="15174" b="38889"/>
          <a:stretch>
            <a:fillRect/>
          </a:stretch>
        </p:blipFill>
        <p:spPr bwMode="auto">
          <a:xfrm>
            <a:off x="5410200" y="2895600"/>
            <a:ext cx="3632200" cy="1089660"/>
          </a:xfrm>
          <a:prstGeom prst="roundRect">
            <a:avLst>
              <a:gd name="adj" fmla="val 16667"/>
            </a:avLst>
          </a:prstGeom>
          <a:ln>
            <a:prstDash val="sysDash"/>
          </a:ln>
        </p:spPr>
        <p:style>
          <a:lnRef idx="2">
            <a:schemeClr val="accent3"/>
          </a:lnRef>
          <a:fillRef idx="1">
            <a:schemeClr val="lt1"/>
          </a:fillRef>
          <a:effectRef idx="0">
            <a:schemeClr val="accent3"/>
          </a:effectRef>
          <a:fontRef idx="minor">
            <a:schemeClr val="dk1"/>
          </a:fontRef>
        </p:style>
      </p:pic>
      <p:sp>
        <p:nvSpPr>
          <p:cNvPr id="4" name="Slide Number Placeholder 3"/>
          <p:cNvSpPr>
            <a:spLocks noGrp="1"/>
          </p:cNvSpPr>
          <p:nvPr>
            <p:ph type="sldNum" sz="quarter" idx="12"/>
          </p:nvPr>
        </p:nvSpPr>
        <p:spPr/>
        <p:txBody>
          <a:bodyPr/>
          <a:lstStyle/>
          <a:p>
            <a:pPr>
              <a:defRPr/>
            </a:pPr>
            <a:fld id="{E7CECB79-B881-4997-9503-96326458D075}" type="slidenum">
              <a:rPr lang="en-US" smtClean="0"/>
              <a:pPr>
                <a:defRPr/>
              </a:pPr>
              <a:t>16</a:t>
            </a:fld>
            <a:endParaRPr lang="en-US"/>
          </a:p>
        </p:txBody>
      </p:sp>
      <p:sp>
        <p:nvSpPr>
          <p:cNvPr id="7" name="Title 6"/>
          <p:cNvSpPr>
            <a:spLocks noGrp="1"/>
          </p:cNvSpPr>
          <p:nvPr>
            <p:ph type="title"/>
          </p:nvPr>
        </p:nvSpPr>
        <p:spPr/>
        <p:txBody>
          <a:bodyPr/>
          <a:lstStyle/>
          <a:p>
            <a:r>
              <a:rPr lang="en-US" dirty="0" smtClean="0"/>
              <a:t>Live ID as an </a:t>
            </a:r>
            <a:r>
              <a:rPr lang="en-US" dirty="0" err="1" smtClean="0"/>
              <a:t>OpenID</a:t>
            </a:r>
            <a:r>
              <a:rPr lang="en-US" dirty="0" smtClean="0"/>
              <a:t> Provider</a:t>
            </a:r>
            <a:endParaRPr lang="en-US" dirty="0"/>
          </a:p>
        </p:txBody>
      </p:sp>
      <p:sp>
        <p:nvSpPr>
          <p:cNvPr id="11" name="TextBox 10"/>
          <p:cNvSpPr txBox="1"/>
          <p:nvPr/>
        </p:nvSpPr>
        <p:spPr>
          <a:xfrm>
            <a:off x="152400" y="762000"/>
            <a:ext cx="2480166" cy="369332"/>
          </a:xfrm>
          <a:prstGeom prst="rect">
            <a:avLst/>
          </a:prstGeom>
          <a:noFill/>
        </p:spPr>
        <p:txBody>
          <a:bodyPr wrap="none" rtlCol="0">
            <a:spAutoFit/>
          </a:bodyPr>
          <a:lstStyle/>
          <a:p>
            <a:r>
              <a:rPr lang="en-US" dirty="0" smtClean="0"/>
              <a:t>What does this mean?</a:t>
            </a:r>
            <a:endParaRPr lang="en-US" dirty="0"/>
          </a:p>
        </p:txBody>
      </p:sp>
      <p:pic>
        <p:nvPicPr>
          <p:cNvPr id="177158" name="Picture 6"/>
          <p:cNvPicPr>
            <a:picLocks noChangeAspect="1" noChangeArrowheads="1"/>
          </p:cNvPicPr>
          <p:nvPr/>
        </p:nvPicPr>
        <p:blipFill>
          <a:blip r:embed="rId3"/>
          <a:srcRect/>
          <a:stretch>
            <a:fillRect/>
          </a:stretch>
        </p:blipFill>
        <p:spPr bwMode="auto">
          <a:xfrm>
            <a:off x="304800" y="1828800"/>
            <a:ext cx="5010855" cy="4038600"/>
          </a:xfrm>
          <a:prstGeom prst="rect">
            <a:avLst/>
          </a:prstGeom>
          <a:noFill/>
          <a:ln w="9525">
            <a:noFill/>
            <a:miter lim="800000"/>
            <a:headEnd/>
            <a:tailEnd/>
          </a:ln>
          <a:effectLst/>
        </p:spPr>
      </p:pic>
      <p:sp>
        <p:nvSpPr>
          <p:cNvPr id="13" name="Rounded Rectangle 12"/>
          <p:cNvSpPr/>
          <p:nvPr/>
        </p:nvSpPr>
        <p:spPr>
          <a:xfrm>
            <a:off x="152400" y="1295400"/>
            <a:ext cx="18288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You go to a great web site</a:t>
            </a:r>
            <a:endParaRPr lang="en-US" sz="1600" dirty="0"/>
          </a:p>
        </p:txBody>
      </p:sp>
      <p:sp>
        <p:nvSpPr>
          <p:cNvPr id="14" name="Rounded Rectangle 13"/>
          <p:cNvSpPr/>
          <p:nvPr/>
        </p:nvSpPr>
        <p:spPr>
          <a:xfrm>
            <a:off x="3429000" y="3962400"/>
            <a:ext cx="1295400" cy="381000"/>
          </a:xfrm>
          <a:prstGeom prst="roundRect">
            <a:avLst/>
          </a:prstGeom>
          <a:solidFill>
            <a:schemeClr val="accent3">
              <a:lumMod val="20000"/>
              <a:lumOff val="80000"/>
              <a:alpha val="25000"/>
            </a:schemeClr>
          </a:solidFill>
          <a:ln w="38100">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Rounded Rectangle 14"/>
          <p:cNvSpPr/>
          <p:nvPr/>
        </p:nvSpPr>
        <p:spPr>
          <a:xfrm>
            <a:off x="2514600" y="1752600"/>
            <a:ext cx="18288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It supports </a:t>
            </a:r>
            <a:r>
              <a:rPr lang="en-US" sz="1600" dirty="0" err="1" smtClean="0"/>
              <a:t>OpenID</a:t>
            </a:r>
            <a:endParaRPr lang="en-US" sz="1600" dirty="0"/>
          </a:p>
        </p:txBody>
      </p:sp>
      <p:sp>
        <p:nvSpPr>
          <p:cNvPr id="16" name="Right Arrow 15"/>
          <p:cNvSpPr/>
          <p:nvPr/>
        </p:nvSpPr>
        <p:spPr>
          <a:xfrm rot="20049505">
            <a:off x="4650151" y="3568403"/>
            <a:ext cx="7620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Rounded Rectangle 16"/>
          <p:cNvSpPr/>
          <p:nvPr/>
        </p:nvSpPr>
        <p:spPr>
          <a:xfrm>
            <a:off x="5943600" y="4191000"/>
            <a:ext cx="1828800" cy="838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No need to create/manage yet another account</a:t>
            </a:r>
            <a:endParaRPr lang="en-US" sz="1600" dirty="0"/>
          </a:p>
        </p:txBody>
      </p:sp>
      <p:sp>
        <p:nvSpPr>
          <p:cNvPr id="19" name="Rounded Rectangle 18"/>
          <p:cNvSpPr/>
          <p:nvPr/>
        </p:nvSpPr>
        <p:spPr>
          <a:xfrm>
            <a:off x="7086600" y="5257800"/>
            <a:ext cx="1828800" cy="838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dirty="0" smtClean="0"/>
              <a:t>You can now use Live ID to authenticate</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Supporting researchers worldwide</a:t>
            </a:r>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
        <p:nvSpPr>
          <p:cNvPr id="7" name="Subtitle 6"/>
          <p:cNvSpPr>
            <a:spLocks noGrp="1"/>
          </p:cNvSpPr>
          <p:nvPr>
            <p:ph type="subTitle" idx="1"/>
          </p:nvPr>
        </p:nvSpPr>
        <p:spPr/>
        <p:txBody>
          <a:bodyPr/>
          <a:lstStyle/>
          <a:p>
            <a:r>
              <a:rPr lang="en-US" dirty="0" smtClean="0"/>
              <a:t>The Research Lifecycle</a:t>
            </a:r>
            <a:endParaRPr lang="en-US" dirty="0"/>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76400"/>
            <a:ext cx="8686800" cy="4495800"/>
          </a:xfrm>
        </p:spPr>
        <p:txBody>
          <a:bodyPr>
            <a:noAutofit/>
          </a:bodyPr>
          <a:lstStyle/>
          <a:p>
            <a:r>
              <a:rPr lang="en-US" sz="1600" dirty="0" smtClean="0"/>
              <a:t>Data Acquisition and Modeling</a:t>
            </a:r>
          </a:p>
          <a:p>
            <a:pPr lvl="1"/>
            <a:r>
              <a:rPr lang="en-US" sz="1400" dirty="0" smtClean="0"/>
              <a:t>Data capture from source, cleaning, storage, etc.</a:t>
            </a:r>
          </a:p>
          <a:p>
            <a:pPr lvl="1"/>
            <a:r>
              <a:rPr lang="en-US" sz="1400" dirty="0" smtClean="0"/>
              <a:t>SQL Server, SSIS, Windows WF</a:t>
            </a:r>
          </a:p>
          <a:p>
            <a:r>
              <a:rPr lang="en-US" sz="1600" dirty="0" smtClean="0"/>
              <a:t>Support Collaboration</a:t>
            </a:r>
          </a:p>
          <a:p>
            <a:pPr lvl="1"/>
            <a:r>
              <a:rPr lang="en-US" sz="1400" dirty="0" smtClean="0"/>
              <a:t>Allow researchers to work together, share context, facilitate interactions</a:t>
            </a:r>
          </a:p>
          <a:p>
            <a:pPr lvl="1"/>
            <a:r>
              <a:rPr lang="en-US" sz="1400" dirty="0" smtClean="0"/>
              <a:t>SharePoint Server, One Note 2007 (shared)</a:t>
            </a:r>
          </a:p>
          <a:p>
            <a:r>
              <a:rPr lang="en-US" sz="1600" dirty="0" smtClean="0"/>
              <a:t>Data Analysis, Modeling, and Visualization</a:t>
            </a:r>
          </a:p>
          <a:p>
            <a:pPr lvl="1"/>
            <a:r>
              <a:rPr lang="en-US" sz="1400" dirty="0" smtClean="0"/>
              <a:t>Mining techniques (OLAP, cubes) and visual analytics</a:t>
            </a:r>
          </a:p>
          <a:p>
            <a:pPr lvl="1"/>
            <a:r>
              <a:rPr lang="en-US" sz="1400" dirty="0" smtClean="0"/>
              <a:t>SQL Analysis Services, BI, Excel, Optima, SILK (MSR-A)</a:t>
            </a:r>
          </a:p>
          <a:p>
            <a:r>
              <a:rPr lang="en-US" sz="1600" dirty="0" smtClean="0"/>
              <a:t>Disseminate and Share Research Outputs</a:t>
            </a:r>
          </a:p>
          <a:p>
            <a:pPr lvl="1"/>
            <a:r>
              <a:rPr lang="en-US" sz="1400" dirty="0" smtClean="0"/>
              <a:t>Publish, Present, Blog, Review and Rate</a:t>
            </a:r>
          </a:p>
          <a:p>
            <a:pPr lvl="1"/>
            <a:r>
              <a:rPr lang="en-US" sz="1400" dirty="0" smtClean="0"/>
              <a:t>Word, PowerPoint</a:t>
            </a:r>
          </a:p>
          <a:p>
            <a:r>
              <a:rPr lang="en-US" sz="1600" dirty="0" smtClean="0"/>
              <a:t>Archiving</a:t>
            </a:r>
          </a:p>
          <a:p>
            <a:pPr lvl="1"/>
            <a:r>
              <a:rPr lang="en-US" sz="1400" dirty="0" smtClean="0"/>
              <a:t>Published literature, reference data, </a:t>
            </a:r>
            <a:r>
              <a:rPr lang="en-US" sz="1400" dirty="0" err="1" smtClean="0"/>
              <a:t>curated</a:t>
            </a:r>
            <a:r>
              <a:rPr lang="en-US" sz="1400" dirty="0" smtClean="0"/>
              <a:t> data, etc.</a:t>
            </a:r>
          </a:p>
          <a:p>
            <a:pPr lvl="1"/>
            <a:r>
              <a:rPr lang="en-US" sz="1400" dirty="0" smtClean="0"/>
              <a:t>SQL Server</a:t>
            </a:r>
          </a:p>
          <a:p>
            <a:endParaRPr lang="en-US" sz="1600" dirty="0"/>
          </a:p>
        </p:txBody>
      </p:sp>
      <p:sp>
        <p:nvSpPr>
          <p:cNvPr id="3" name="Slide Number Placeholder 2"/>
          <p:cNvSpPr>
            <a:spLocks noGrp="1"/>
          </p:cNvSpPr>
          <p:nvPr>
            <p:ph type="sldNum" sz="quarter" idx="12"/>
          </p:nvPr>
        </p:nvSpPr>
        <p:spPr/>
        <p:txBody>
          <a:bodyPr/>
          <a:lstStyle/>
          <a:p>
            <a:fld id="{630A540B-3803-460A-9E3B-C5534BD07F70}" type="slidenum">
              <a:rPr lang="en-US" smtClean="0"/>
              <a:pPr/>
              <a:t>18</a:t>
            </a:fld>
            <a:endParaRPr lang="en-US"/>
          </a:p>
        </p:txBody>
      </p:sp>
      <p:sp>
        <p:nvSpPr>
          <p:cNvPr id="4" name="Title 3"/>
          <p:cNvSpPr>
            <a:spLocks noGrp="1"/>
          </p:cNvSpPr>
          <p:nvPr>
            <p:ph type="title"/>
          </p:nvPr>
        </p:nvSpPr>
        <p:spPr/>
        <p:txBody>
          <a:bodyPr/>
          <a:lstStyle/>
          <a:p>
            <a:r>
              <a:rPr lang="en-US" dirty="0" smtClean="0"/>
              <a:t>Research Pipeline</a:t>
            </a:r>
            <a:endParaRPr lang="en-US" dirty="0"/>
          </a:p>
        </p:txBody>
      </p:sp>
      <p:sp>
        <p:nvSpPr>
          <p:cNvPr id="6" name="Rectangle 5"/>
          <p:cNvSpPr/>
          <p:nvPr/>
        </p:nvSpPr>
        <p:spPr>
          <a:xfrm>
            <a:off x="76200" y="5786735"/>
            <a:ext cx="9067800" cy="492443"/>
          </a:xfrm>
          <a:prstGeom prst="rect">
            <a:avLst/>
          </a:prstGeom>
        </p:spPr>
        <p:txBody>
          <a:bodyPr wrap="square">
            <a:spAutoFit/>
          </a:bodyPr>
          <a:lstStyle/>
          <a:p>
            <a:r>
              <a:rPr lang="en-US" sz="2600" b="1" i="1" dirty="0" smtClean="0">
                <a:solidFill>
                  <a:srgbClr val="002060"/>
                </a:solidFill>
                <a:latin typeface="+mn-lt"/>
              </a:rPr>
              <a:t> Microsoft has technologies that can offer end-to-end support</a:t>
            </a:r>
            <a:endParaRPr lang="en-US" sz="2600" b="1" i="1" dirty="0">
              <a:solidFill>
                <a:srgbClr val="002060"/>
              </a:solidFill>
              <a:latin typeface="+mn-lt"/>
            </a:endParaRPr>
          </a:p>
        </p:txBody>
      </p:sp>
      <p:pic>
        <p:nvPicPr>
          <p:cNvPr id="19" name="Picture 18" descr="r.jpg"/>
          <p:cNvPicPr>
            <a:picLocks noChangeAspect="1"/>
          </p:cNvPicPr>
          <p:nvPr/>
        </p:nvPicPr>
        <p:blipFill>
          <a:blip r:embed="rId2"/>
          <a:stretch>
            <a:fillRect/>
          </a:stretch>
        </p:blipFill>
        <p:spPr>
          <a:xfrm>
            <a:off x="5029200" y="3048000"/>
            <a:ext cx="615462" cy="609600"/>
          </a:xfrm>
          <a:prstGeom prst="rect">
            <a:avLst/>
          </a:prstGeom>
        </p:spPr>
      </p:pic>
      <p:pic>
        <p:nvPicPr>
          <p:cNvPr id="7" name="Picture 5" descr="image005"/>
          <p:cNvPicPr>
            <a:picLocks noChangeAspect="1" noChangeArrowheads="1"/>
          </p:cNvPicPr>
          <p:nvPr/>
        </p:nvPicPr>
        <p:blipFill>
          <a:blip r:embed="rId3"/>
          <a:srcRect/>
          <a:stretch>
            <a:fillRect/>
          </a:stretch>
        </p:blipFill>
        <p:spPr bwMode="auto">
          <a:xfrm>
            <a:off x="7543800" y="3810000"/>
            <a:ext cx="1533525" cy="200025"/>
          </a:xfrm>
          <a:prstGeom prst="rect">
            <a:avLst/>
          </a:prstGeom>
          <a:noFill/>
          <a:ln w="9525">
            <a:noFill/>
            <a:miter lim="800000"/>
            <a:headEnd/>
            <a:tailEnd/>
          </a:ln>
        </p:spPr>
      </p:pic>
      <p:pic>
        <p:nvPicPr>
          <p:cNvPr id="8" name="Picture 2" descr="http://services.alphaworks.ibm.com/manyeyes/images2/blog_this_caption.jpg"/>
          <p:cNvPicPr>
            <a:picLocks noChangeAspect="1" noChangeArrowheads="1"/>
          </p:cNvPicPr>
          <p:nvPr/>
        </p:nvPicPr>
        <p:blipFill>
          <a:blip r:embed="rId4"/>
          <a:srcRect/>
          <a:stretch>
            <a:fillRect/>
          </a:stretch>
        </p:blipFill>
        <p:spPr bwMode="auto">
          <a:xfrm>
            <a:off x="6400800" y="3200400"/>
            <a:ext cx="1647825" cy="416292"/>
          </a:xfrm>
          <a:prstGeom prst="rect">
            <a:avLst/>
          </a:prstGeom>
          <a:noFill/>
          <a:ln w="9525">
            <a:noFill/>
            <a:miter lim="800000"/>
            <a:headEnd/>
            <a:tailEnd/>
          </a:ln>
        </p:spPr>
      </p:pic>
      <p:pic>
        <p:nvPicPr>
          <p:cNvPr id="9" name="Picture 8" descr="images.jpg"/>
          <p:cNvPicPr>
            <a:picLocks noChangeAspect="1"/>
          </p:cNvPicPr>
          <p:nvPr/>
        </p:nvPicPr>
        <p:blipFill>
          <a:blip r:embed="rId5"/>
          <a:stretch>
            <a:fillRect/>
          </a:stretch>
        </p:blipFill>
        <p:spPr>
          <a:xfrm>
            <a:off x="4876800" y="1828800"/>
            <a:ext cx="838200" cy="762000"/>
          </a:xfrm>
          <a:prstGeom prst="rect">
            <a:avLst/>
          </a:prstGeom>
        </p:spPr>
      </p:pic>
      <p:pic>
        <p:nvPicPr>
          <p:cNvPr id="10" name="Picture 9" descr="a.jpg"/>
          <p:cNvPicPr>
            <a:picLocks noChangeAspect="1"/>
          </p:cNvPicPr>
          <p:nvPr/>
        </p:nvPicPr>
        <p:blipFill>
          <a:blip r:embed="rId6"/>
          <a:stretch>
            <a:fillRect/>
          </a:stretch>
        </p:blipFill>
        <p:spPr>
          <a:xfrm>
            <a:off x="5943600" y="1905000"/>
            <a:ext cx="1038225" cy="685800"/>
          </a:xfrm>
          <a:prstGeom prst="rect">
            <a:avLst/>
          </a:prstGeom>
        </p:spPr>
      </p:pic>
      <p:pic>
        <p:nvPicPr>
          <p:cNvPr id="11" name="Picture 10" descr="o.jpg"/>
          <p:cNvPicPr>
            <a:picLocks noChangeAspect="1"/>
          </p:cNvPicPr>
          <p:nvPr/>
        </p:nvPicPr>
        <p:blipFill>
          <a:blip r:embed="rId7"/>
          <a:stretch>
            <a:fillRect/>
          </a:stretch>
        </p:blipFill>
        <p:spPr>
          <a:xfrm>
            <a:off x="7315200" y="2667000"/>
            <a:ext cx="1143000" cy="228600"/>
          </a:xfrm>
          <a:prstGeom prst="rect">
            <a:avLst/>
          </a:prstGeom>
        </p:spPr>
      </p:pic>
      <p:pic>
        <p:nvPicPr>
          <p:cNvPr id="12" name="Picture 11" descr="s3.jpg"/>
          <p:cNvPicPr>
            <a:picLocks noChangeAspect="1"/>
          </p:cNvPicPr>
          <p:nvPr/>
        </p:nvPicPr>
        <p:blipFill>
          <a:blip r:embed="rId8"/>
          <a:stretch>
            <a:fillRect/>
          </a:stretch>
        </p:blipFill>
        <p:spPr>
          <a:xfrm>
            <a:off x="8077200" y="1905000"/>
            <a:ext cx="685801" cy="685801"/>
          </a:xfrm>
          <a:prstGeom prst="rect">
            <a:avLst/>
          </a:prstGeom>
        </p:spPr>
      </p:pic>
      <p:pic>
        <p:nvPicPr>
          <p:cNvPr id="13" name="Picture 4" descr="http://libweb.anglia.ac.uk/images/csa.jpg"/>
          <p:cNvPicPr>
            <a:picLocks noChangeAspect="1" noChangeArrowheads="1"/>
          </p:cNvPicPr>
          <p:nvPr/>
        </p:nvPicPr>
        <p:blipFill>
          <a:blip r:embed="rId9"/>
          <a:srcRect/>
          <a:stretch>
            <a:fillRect/>
          </a:stretch>
        </p:blipFill>
        <p:spPr bwMode="auto">
          <a:xfrm>
            <a:off x="5562600" y="5162550"/>
            <a:ext cx="956441" cy="554736"/>
          </a:xfrm>
          <a:prstGeom prst="rect">
            <a:avLst/>
          </a:prstGeom>
          <a:noFill/>
          <a:ln w="9525">
            <a:noFill/>
            <a:miter lim="800000"/>
            <a:headEnd/>
            <a:tailEnd/>
          </a:ln>
        </p:spPr>
      </p:pic>
      <p:pic>
        <p:nvPicPr>
          <p:cNvPr id="14" name="Picture 1" descr="Logo"/>
          <p:cNvPicPr>
            <a:picLocks noChangeAspect="1" noChangeArrowheads="1"/>
          </p:cNvPicPr>
          <p:nvPr/>
        </p:nvPicPr>
        <p:blipFill>
          <a:blip r:embed="rId10"/>
          <a:srcRect/>
          <a:stretch>
            <a:fillRect/>
          </a:stretch>
        </p:blipFill>
        <p:spPr bwMode="auto">
          <a:xfrm>
            <a:off x="5591175" y="3657600"/>
            <a:ext cx="1266825" cy="428223"/>
          </a:xfrm>
          <a:prstGeom prst="rect">
            <a:avLst/>
          </a:prstGeom>
          <a:noFill/>
          <a:ln w="9525">
            <a:noFill/>
            <a:miter lim="800000"/>
            <a:headEnd/>
            <a:tailEnd/>
          </a:ln>
        </p:spPr>
      </p:pic>
      <p:pic>
        <p:nvPicPr>
          <p:cNvPr id="15" name="Picture 14" descr="ad.jpg"/>
          <p:cNvPicPr>
            <a:picLocks noChangeAspect="1"/>
          </p:cNvPicPr>
          <p:nvPr/>
        </p:nvPicPr>
        <p:blipFill>
          <a:blip r:embed="rId11"/>
          <a:stretch>
            <a:fillRect/>
          </a:stretch>
        </p:blipFill>
        <p:spPr>
          <a:xfrm>
            <a:off x="6019800" y="4191000"/>
            <a:ext cx="628650" cy="628650"/>
          </a:xfrm>
          <a:prstGeom prst="rect">
            <a:avLst/>
          </a:prstGeom>
        </p:spPr>
      </p:pic>
      <p:pic>
        <p:nvPicPr>
          <p:cNvPr id="16" name="Picture 15" descr="ds.jpg"/>
          <p:cNvPicPr>
            <a:picLocks noChangeAspect="1"/>
          </p:cNvPicPr>
          <p:nvPr/>
        </p:nvPicPr>
        <p:blipFill>
          <a:blip r:embed="rId12"/>
          <a:stretch>
            <a:fillRect/>
          </a:stretch>
        </p:blipFill>
        <p:spPr>
          <a:xfrm>
            <a:off x="6619875" y="5314950"/>
            <a:ext cx="923925" cy="352425"/>
          </a:xfrm>
          <a:prstGeom prst="rect">
            <a:avLst/>
          </a:prstGeom>
        </p:spPr>
      </p:pic>
      <p:pic>
        <p:nvPicPr>
          <p:cNvPr id="17" name="Picture 16" descr="ep.jpg"/>
          <p:cNvPicPr>
            <a:picLocks noChangeAspect="1"/>
          </p:cNvPicPr>
          <p:nvPr/>
        </p:nvPicPr>
        <p:blipFill>
          <a:blip r:embed="rId13"/>
          <a:stretch>
            <a:fillRect/>
          </a:stretch>
        </p:blipFill>
        <p:spPr>
          <a:xfrm>
            <a:off x="7543800" y="5010150"/>
            <a:ext cx="781050" cy="781050"/>
          </a:xfrm>
          <a:prstGeom prst="rect">
            <a:avLst/>
          </a:prstGeom>
        </p:spPr>
      </p:pic>
      <p:pic>
        <p:nvPicPr>
          <p:cNvPr id="18" name="Picture 17" descr="gd.jpg"/>
          <p:cNvPicPr>
            <a:picLocks noChangeAspect="1"/>
          </p:cNvPicPr>
          <p:nvPr/>
        </p:nvPicPr>
        <p:blipFill>
          <a:blip r:embed="rId14"/>
          <a:stretch>
            <a:fillRect/>
          </a:stretch>
        </p:blipFill>
        <p:spPr>
          <a:xfrm>
            <a:off x="6858000" y="4146062"/>
            <a:ext cx="1343025" cy="711688"/>
          </a:xfrm>
          <a:prstGeom prst="rect">
            <a:avLst/>
          </a:prstGeom>
        </p:spPr>
      </p:pic>
      <p:graphicFrame>
        <p:nvGraphicFramePr>
          <p:cNvPr id="21" name="Diagram 20"/>
          <p:cNvGraphicFramePr/>
          <p:nvPr/>
        </p:nvGraphicFramePr>
        <p:xfrm>
          <a:off x="304800" y="762000"/>
          <a:ext cx="8610600" cy="99060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a:xfrm>
            <a:off x="838200" y="990600"/>
            <a:ext cx="72390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solidFill>
                  <a:schemeClr val="tx2"/>
                </a:solidFill>
                <a:effectLst>
                  <a:innerShdw blurRad="114300">
                    <a:prstClr val="black"/>
                  </a:innerShdw>
                </a:effectLst>
              </a:rPr>
              <a:t>Article Authoring Add-in for Word 2007</a:t>
            </a:r>
            <a:endParaRPr lang="en-US" sz="2400" b="1" dirty="0" smtClean="0">
              <a:effectLst>
                <a:innerShdw blurRad="114300">
                  <a:prstClr val="black"/>
                </a:innerShdw>
              </a:effectLst>
            </a:endParaRPr>
          </a:p>
        </p:txBody>
      </p:sp>
      <p:graphicFrame>
        <p:nvGraphicFramePr>
          <p:cNvPr id="48" name="Diagram 47"/>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p:cNvPicPr>
            <a:picLocks noChangeAspect="1" noChangeArrowheads="1"/>
          </p:cNvPicPr>
          <p:nvPr/>
        </p:nvPicPr>
        <p:blipFill>
          <a:blip r:embed="rId6"/>
          <a:srcRect/>
          <a:stretch>
            <a:fillRect/>
          </a:stretch>
        </p:blipFill>
        <p:spPr bwMode="auto">
          <a:xfrm>
            <a:off x="1066800" y="1524000"/>
            <a:ext cx="6563590" cy="489488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408123" y="1652505"/>
            <a:ext cx="8387715" cy="4845051"/>
            <a:chOff x="504059" y="1652505"/>
            <a:chExt cx="11180708" cy="4845051"/>
          </a:xfrm>
        </p:grpSpPr>
        <p:pic>
          <p:nvPicPr>
            <p:cNvPr id="12" name="Picture 11" descr="devices-ring-(transparent).png"/>
            <p:cNvPicPr>
              <a:picLocks noChangeAspect="1"/>
            </p:cNvPicPr>
            <p:nvPr/>
          </p:nvPicPr>
          <p:blipFill>
            <a:blip r:embed="rId2"/>
            <a:stretch>
              <a:fillRect/>
            </a:stretch>
          </p:blipFill>
          <p:spPr>
            <a:xfrm>
              <a:off x="504059" y="1652505"/>
              <a:ext cx="11180708" cy="4845051"/>
            </a:xfrm>
            <a:prstGeom prst="rect">
              <a:avLst/>
            </a:prstGeom>
            <a:effectLst>
              <a:outerShdw blurRad="50800" dist="38100" dir="5400000" algn="t" rotWithShape="0">
                <a:prstClr val="black">
                  <a:alpha val="40000"/>
                </a:prstClr>
              </a:outerShdw>
            </a:effectLst>
          </p:spPr>
        </p:pic>
        <p:pic>
          <p:nvPicPr>
            <p:cNvPr id="11" name="Picture 10" descr="glowing-ring.png"/>
            <p:cNvPicPr>
              <a:picLocks noChangeAspect="1"/>
            </p:cNvPicPr>
            <p:nvPr/>
          </p:nvPicPr>
          <p:blipFill>
            <a:blip r:embed="rId3"/>
            <a:srcRect l="27119" r="30508"/>
            <a:stretch>
              <a:fillRect/>
            </a:stretch>
          </p:blipFill>
          <p:spPr>
            <a:xfrm flipV="1">
              <a:off x="5027612" y="1679729"/>
              <a:ext cx="1905000" cy="758671"/>
            </a:xfrm>
            <a:prstGeom prst="rect">
              <a:avLst/>
            </a:prstGeom>
          </p:spPr>
        </p:pic>
        <p:pic>
          <p:nvPicPr>
            <p:cNvPr id="13" name="Picture 12" descr="glowing-ring.png"/>
            <p:cNvPicPr>
              <a:picLocks noChangeAspect="1"/>
            </p:cNvPicPr>
            <p:nvPr/>
          </p:nvPicPr>
          <p:blipFill>
            <a:blip r:embed="rId3"/>
            <a:stretch>
              <a:fillRect/>
            </a:stretch>
          </p:blipFill>
          <p:spPr>
            <a:xfrm>
              <a:off x="1431258" y="3423406"/>
              <a:ext cx="9714240" cy="2462529"/>
            </a:xfrm>
            <a:prstGeom prst="rect">
              <a:avLst/>
            </a:prstGeom>
          </p:spPr>
        </p:pic>
      </p:grpSp>
      <p:pic>
        <p:nvPicPr>
          <p:cNvPr id="14" name="Picture 3" descr="C:\Users\aliciat\Desktop\Events\MIX\ForMonicaRayOzzieKit\ForMonicaRayOzzieKit\DataCenterOne\MSdatacenter.png"/>
          <p:cNvPicPr>
            <a:picLocks noChangeAspect="1" noChangeArrowheads="1"/>
          </p:cNvPicPr>
          <p:nvPr/>
        </p:nvPicPr>
        <p:blipFill>
          <a:blip r:embed="rId4" cstate="print"/>
          <a:srcRect/>
          <a:stretch>
            <a:fillRect/>
          </a:stretch>
        </p:blipFill>
        <p:spPr bwMode="auto">
          <a:xfrm>
            <a:off x="2299148" y="1140940"/>
            <a:ext cx="2122783" cy="1221261"/>
          </a:xfrm>
          <a:prstGeom prst="rect">
            <a:avLst/>
          </a:prstGeom>
          <a:noFill/>
        </p:spPr>
      </p:pic>
      <p:pic>
        <p:nvPicPr>
          <p:cNvPr id="15" name="Picture 2" descr="C:\Program Files\Microsoft Resource DVD Artwork\DVD_ART\Artwork_Imagery\HARDWARE_IMAGERY\Photos - OEM Hardware\Computer\Vista Media Center\HP Hewlett Packard Crossfire.png"/>
          <p:cNvPicPr>
            <a:picLocks noChangeAspect="1" noChangeArrowheads="1"/>
          </p:cNvPicPr>
          <p:nvPr/>
        </p:nvPicPr>
        <p:blipFill>
          <a:blip r:embed="rId5"/>
          <a:stretch>
            <a:fillRect/>
          </a:stretch>
        </p:blipFill>
        <p:spPr bwMode="auto">
          <a:xfrm>
            <a:off x="195330" y="2459605"/>
            <a:ext cx="1642064" cy="2969936"/>
          </a:xfrm>
          <a:prstGeom prst="rect">
            <a:avLst/>
          </a:prstGeom>
          <a:noFill/>
          <a:effectLst/>
        </p:spPr>
      </p:pic>
      <p:pic>
        <p:nvPicPr>
          <p:cNvPr id="16" name="Picture 15" descr="nike-prototype-screeb.png"/>
          <p:cNvPicPr>
            <a:picLocks noChangeAspect="1"/>
          </p:cNvPicPr>
          <p:nvPr/>
        </p:nvPicPr>
        <p:blipFill>
          <a:blip r:embed="rId6"/>
          <a:stretch>
            <a:fillRect/>
          </a:stretch>
        </p:blipFill>
        <p:spPr>
          <a:xfrm>
            <a:off x="3564427" y="4572000"/>
            <a:ext cx="2068932" cy="2658264"/>
          </a:xfrm>
          <a:prstGeom prst="rect">
            <a:avLst/>
          </a:prstGeom>
          <a:effectLst/>
        </p:spPr>
      </p:pic>
      <p:pic>
        <p:nvPicPr>
          <p:cNvPr id="17" name="Picture 16" descr="Samsung2.png"/>
          <p:cNvPicPr>
            <a:picLocks noChangeAspect="1"/>
          </p:cNvPicPr>
          <p:nvPr/>
        </p:nvPicPr>
        <p:blipFill>
          <a:blip r:embed="rId7"/>
          <a:stretch>
            <a:fillRect/>
          </a:stretch>
        </p:blipFill>
        <p:spPr>
          <a:xfrm>
            <a:off x="7740644" y="2348575"/>
            <a:ext cx="953652" cy="2813186"/>
          </a:xfrm>
          <a:prstGeom prst="rect">
            <a:avLst/>
          </a:prstGeom>
          <a:effectLst>
            <a:outerShdw blurRad="457200" sx="102000" sy="102000" algn="ctr" rotWithShape="0">
              <a:prstClr val="black">
                <a:alpha val="75000"/>
              </a:prstClr>
            </a:outerShdw>
          </a:effectLst>
        </p:spPr>
      </p:pic>
      <p:pic>
        <p:nvPicPr>
          <p:cNvPr id="18" name="Picture 2" descr="C:\Users\aliciat\Desktop\Events\MIX\ForMonicaRayOzzieKit\ForMonicaRayOzzieKit\Ray1970Pic\EDC data center more masked.png"/>
          <p:cNvPicPr>
            <a:picLocks noChangeAspect="1" noChangeArrowheads="1"/>
          </p:cNvPicPr>
          <p:nvPr/>
        </p:nvPicPr>
        <p:blipFill>
          <a:blip r:embed="rId8"/>
          <a:stretch>
            <a:fillRect/>
          </a:stretch>
        </p:blipFill>
        <p:spPr bwMode="auto">
          <a:xfrm>
            <a:off x="4773475" y="1017788"/>
            <a:ext cx="1668899" cy="1420613"/>
          </a:xfrm>
          <a:prstGeom prst="rect">
            <a:avLst/>
          </a:prstGeom>
          <a:noFill/>
        </p:spPr>
      </p:pic>
      <p:sp>
        <p:nvSpPr>
          <p:cNvPr id="19" name="Title 18"/>
          <p:cNvSpPr>
            <a:spLocks noGrp="1"/>
          </p:cNvSpPr>
          <p:nvPr>
            <p:ph type="title"/>
          </p:nvPr>
        </p:nvSpPr>
        <p:spPr>
          <a:xfrm>
            <a:off x="381000" y="155241"/>
            <a:ext cx="8382000" cy="664797"/>
          </a:xfrm>
        </p:spPr>
        <p:txBody>
          <a:bodyPr/>
          <a:lstStyle/>
          <a:p>
            <a:pPr algn="ctr"/>
            <a:r>
              <a:rPr smtClean="0"/>
              <a:t>Vision</a:t>
            </a:r>
            <a:endParaRPr/>
          </a:p>
        </p:txBody>
      </p:sp>
      <p:sp>
        <p:nvSpPr>
          <p:cNvPr id="25" name="Rectangle 24"/>
          <p:cNvSpPr/>
          <p:nvPr/>
        </p:nvSpPr>
        <p:spPr>
          <a:xfrm>
            <a:off x="1370351" y="2218308"/>
            <a:ext cx="6476999" cy="1846605"/>
          </a:xfrm>
          <a:prstGeom prst="rect">
            <a:avLst/>
          </a:prstGeom>
        </p:spPr>
        <p:txBody>
          <a:bodyPr wrap="square" lIns="121867" tIns="60933" rIns="121867" bIns="60933">
            <a:spAutoFit/>
          </a:bodyPr>
          <a:lstStyle/>
          <a:p>
            <a:pPr algn="ctr" defTabSz="914095"/>
            <a:r>
              <a:rPr lang="en-US" sz="2800" spc="-151" dirty="0" smtClean="0">
                <a:solidFill>
                  <a:srgbClr val="000099"/>
                </a:solidFill>
                <a:effectLst>
                  <a:outerShdw blurRad="50800" dist="38100" dir="2700000" algn="tl" rotWithShape="0">
                    <a:prstClr val="black">
                      <a:alpha val="40000"/>
                    </a:prstClr>
                  </a:outerShdw>
                </a:effectLst>
                <a:latin typeface="Segoe Light" pitchFamily="34" charset="0"/>
              </a:rPr>
              <a:t>Create seamless experiences </a:t>
            </a:r>
          </a:p>
          <a:p>
            <a:pPr algn="ctr" defTabSz="914095"/>
            <a:r>
              <a:rPr lang="en-US" sz="2800" spc="-151" dirty="0" smtClean="0">
                <a:solidFill>
                  <a:srgbClr val="000099"/>
                </a:solidFill>
                <a:effectLst>
                  <a:outerShdw blurRad="50800" dist="38100" dir="2700000" algn="tl" rotWithShape="0">
                    <a:prstClr val="black">
                      <a:alpha val="40000"/>
                    </a:prstClr>
                  </a:outerShdw>
                </a:effectLst>
                <a:latin typeface="Segoe Light" pitchFamily="34" charset="0"/>
              </a:rPr>
              <a:t>that combine the magic of </a:t>
            </a:r>
            <a:r>
              <a:rPr lang="en-US" sz="2800" spc="-151" dirty="0" smtClean="0">
                <a:solidFill>
                  <a:srgbClr val="000099"/>
                </a:solidFill>
                <a:effectLst>
                  <a:outerShdw blurRad="50800" dist="38100" dir="2700000" algn="tl" rotWithShape="0">
                    <a:prstClr val="black">
                      <a:alpha val="40000"/>
                    </a:prstClr>
                  </a:outerShdw>
                </a:effectLst>
                <a:latin typeface="+mj-lt"/>
              </a:rPr>
              <a:t>software </a:t>
            </a:r>
          </a:p>
          <a:p>
            <a:pPr algn="ctr" defTabSz="914095"/>
            <a:r>
              <a:rPr lang="en-US" sz="2800" spc="-151" dirty="0" smtClean="0">
                <a:solidFill>
                  <a:srgbClr val="000099"/>
                </a:solidFill>
                <a:effectLst>
                  <a:outerShdw blurRad="50800" dist="38100" dir="2700000" algn="tl" rotWithShape="0">
                    <a:prstClr val="black">
                      <a:alpha val="40000"/>
                    </a:prstClr>
                  </a:outerShdw>
                </a:effectLst>
                <a:latin typeface="Segoe Light" pitchFamily="34" charset="0"/>
              </a:rPr>
              <a:t>with the power of the </a:t>
            </a:r>
            <a:r>
              <a:rPr lang="en-US" sz="2800" spc="-151" dirty="0" smtClean="0">
                <a:solidFill>
                  <a:srgbClr val="000099"/>
                </a:solidFill>
                <a:effectLst>
                  <a:outerShdw blurRad="50800" dist="38100" dir="2700000" algn="tl" rotWithShape="0">
                    <a:prstClr val="black">
                      <a:alpha val="40000"/>
                    </a:prstClr>
                  </a:outerShdw>
                </a:effectLst>
                <a:latin typeface="+mj-lt"/>
              </a:rPr>
              <a:t>Internet</a:t>
            </a:r>
          </a:p>
          <a:p>
            <a:pPr algn="ctr" defTabSz="914095"/>
            <a:r>
              <a:rPr lang="en-US" sz="2800" spc="-151" dirty="0" smtClean="0">
                <a:solidFill>
                  <a:srgbClr val="000099"/>
                </a:solidFill>
                <a:effectLst>
                  <a:outerShdw blurRad="50800" dist="38100" dir="2700000" algn="tl" rotWithShape="0">
                    <a:prstClr val="black">
                      <a:alpha val="40000"/>
                    </a:prstClr>
                  </a:outerShdw>
                </a:effectLst>
                <a:latin typeface="Segoe Light" pitchFamily="34" charset="0"/>
              </a:rPr>
              <a:t>  across a world of </a:t>
            </a:r>
            <a:r>
              <a:rPr lang="en-US" sz="2800" spc="-151" dirty="0" smtClean="0">
                <a:solidFill>
                  <a:srgbClr val="000099"/>
                </a:solidFill>
                <a:effectLst>
                  <a:outerShdw blurRad="50800" dist="38100" dir="2700000" algn="tl" rotWithShape="0">
                    <a:prstClr val="black">
                      <a:alpha val="40000"/>
                    </a:prstClr>
                  </a:outerShdw>
                </a:effectLst>
                <a:latin typeface="+mj-lt"/>
              </a:rPr>
              <a:t>devices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Semantic Annotations in Word</a:t>
            </a:r>
          </a:p>
        </p:txBody>
      </p:sp>
      <p:sp>
        <p:nvSpPr>
          <p:cNvPr id="10" name="Rectangle 9"/>
          <p:cNvSpPr/>
          <p:nvPr/>
        </p:nvSpPr>
        <p:spPr>
          <a:xfrm>
            <a:off x="304800" y="1981200"/>
            <a:ext cx="4953000" cy="338554"/>
          </a:xfrm>
          <a:prstGeom prst="rect">
            <a:avLst/>
          </a:prstGeom>
        </p:spPr>
        <p:txBody>
          <a:bodyPr wrap="square">
            <a:spAutoFit/>
          </a:bodyPr>
          <a:lstStyle/>
          <a:p>
            <a:pPr marL="395288" indent="-163513">
              <a:buFont typeface="Arial" pitchFamily="34" charset="0"/>
              <a:buChar char="•"/>
            </a:pPr>
            <a:r>
              <a:rPr lang="en-US" sz="1600" dirty="0" smtClean="0"/>
              <a:t>Phil Bourne and Lynn Fink, UCSD</a:t>
            </a:r>
          </a:p>
        </p:txBody>
      </p:sp>
      <p:sp>
        <p:nvSpPr>
          <p:cNvPr id="12" name="Rectangle 11"/>
          <p:cNvSpPr/>
          <p:nvPr/>
        </p:nvSpPr>
        <p:spPr>
          <a:xfrm>
            <a:off x="304800" y="3124200"/>
            <a:ext cx="8305800" cy="3262432"/>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Semantic mark-up using </a:t>
            </a:r>
            <a:r>
              <a:rPr lang="en-US" sz="1600" dirty="0" err="1" smtClean="0"/>
              <a:t>ontologies</a:t>
            </a:r>
            <a:r>
              <a:rPr lang="en-US" sz="1600" dirty="0" smtClean="0"/>
              <a:t> and controlled vocabularies</a:t>
            </a:r>
          </a:p>
          <a:p>
            <a:pPr marL="395288" indent="-163513">
              <a:buFont typeface="Arial" pitchFamily="34" charset="0"/>
              <a:buChar char="•"/>
            </a:pPr>
            <a:r>
              <a:rPr lang="en-US" sz="1600" dirty="0" smtClean="0"/>
              <a:t>Facilitate/automate referencing to PDB (and other resources) from manuscript</a:t>
            </a:r>
          </a:p>
          <a:p>
            <a:pPr marL="395288" indent="-163513">
              <a:buFont typeface="Arial" pitchFamily="34" charset="0"/>
              <a:buChar char="•"/>
            </a:pPr>
            <a:r>
              <a:rPr lang="en-US" sz="1600" dirty="0" smtClean="0"/>
              <a:t>Conversion of manuscript to NLM DTD for direct submission to publisher</a:t>
            </a:r>
          </a:p>
          <a:p>
            <a:pPr marL="395288" indent="-163513">
              <a:buFont typeface="Arial" pitchFamily="34" charset="0"/>
              <a:buChar char="•"/>
            </a:pPr>
            <a:endParaRPr lang="en-US" sz="1600" b="1" dirty="0" smtClean="0"/>
          </a:p>
          <a:p>
            <a:r>
              <a:rPr lang="en-US" b="1" dirty="0" smtClean="0"/>
              <a:t>Scenario</a:t>
            </a:r>
          </a:p>
          <a:p>
            <a:pPr>
              <a:buFont typeface="Arial" pitchFamily="34" charset="0"/>
              <a:buChar char="•"/>
            </a:pPr>
            <a:r>
              <a:rPr lang="en-US" dirty="0" smtClean="0"/>
              <a:t> Authors do not need to be aware of the use of semantic technologies</a:t>
            </a:r>
          </a:p>
          <a:p>
            <a:pPr>
              <a:buFont typeface="Arial" pitchFamily="34" charset="0"/>
              <a:buChar char="•"/>
            </a:pPr>
            <a:r>
              <a:rPr lang="en-US" dirty="0" smtClean="0"/>
              <a:t> A domain-specific ontology is downloaded and made available from within Microsoft Word 2007</a:t>
            </a:r>
          </a:p>
          <a:p>
            <a:pPr>
              <a:buFont typeface="Arial" pitchFamily="34" charset="0"/>
              <a:buChar char="•"/>
            </a:pPr>
            <a:r>
              <a:rPr lang="en-US" dirty="0" smtClean="0"/>
              <a:t> Authors can record their intention, the meaning of the terms they use based on their community’s agreed vocabulary</a:t>
            </a:r>
          </a:p>
          <a:p>
            <a:pPr marL="395288" indent="-163513"/>
            <a:endParaRPr lang="en-US" sz="1600" b="1" dirty="0" smtClean="0"/>
          </a:p>
        </p:txBody>
      </p:sp>
      <p:graphicFrame>
        <p:nvGraphicFramePr>
          <p:cNvPr id="74" name="Diagram 73"/>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http://upload.wikimedia.org/wikipedia/commons/8/89/Linking-Open-Data-diagram_2007-09.png"/>
          <p:cNvPicPr>
            <a:picLocks noChangeAspect="1" noChangeArrowheads="1"/>
          </p:cNvPicPr>
          <p:nvPr/>
        </p:nvPicPr>
        <p:blipFill>
          <a:blip r:embed="rId6"/>
          <a:srcRect/>
          <a:stretch>
            <a:fillRect/>
          </a:stretch>
        </p:blipFill>
        <p:spPr>
          <a:xfrm>
            <a:off x="5791200" y="1295400"/>
            <a:ext cx="2819400" cy="2229293"/>
          </a:xfrm>
          <a:prstGeom prst="roundRect">
            <a:avLst>
              <a:gd name="adj" fmla="val 16667"/>
            </a:avLst>
          </a:prstGeom>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4"/>
          <p:cNvSpPr txBox="1">
            <a:spLocks noChangeArrowheads="1"/>
          </p:cNvSpPr>
          <p:nvPr/>
        </p:nvSpPr>
        <p:spPr bwMode="auto">
          <a:xfrm>
            <a:off x="7131911" y="3429000"/>
            <a:ext cx="2012089" cy="261610"/>
          </a:xfrm>
          <a:prstGeom prst="rect">
            <a:avLst/>
          </a:prstGeom>
          <a:noFill/>
          <a:ln w="9525">
            <a:noFill/>
            <a:miter lim="800000"/>
            <a:headEnd/>
            <a:tailEnd/>
          </a:ln>
        </p:spPr>
        <p:txBody>
          <a:bodyPr wrap="none">
            <a:spAutoFit/>
          </a:bodyPr>
          <a:lstStyle/>
          <a:p>
            <a:r>
              <a:rPr lang="en-US" sz="1100" dirty="0"/>
              <a:t>Attribution: </a:t>
            </a:r>
            <a:r>
              <a:rPr lang="en-US" sz="1100" dirty="0">
                <a:hlinkClick r:id="rId7"/>
              </a:rPr>
              <a:t>Richard </a:t>
            </a:r>
            <a:r>
              <a:rPr lang="en-US" sz="1100" dirty="0" err="1">
                <a:hlinkClick r:id="rId7"/>
              </a:rPr>
              <a:t>Cyganiak</a:t>
            </a:r>
            <a:endParaRPr lang="en-US" sz="11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Chemistry Drawing for Office</a:t>
            </a:r>
          </a:p>
        </p:txBody>
      </p:sp>
      <p:sp>
        <p:nvSpPr>
          <p:cNvPr id="10" name="Rectangle 9"/>
          <p:cNvSpPr/>
          <p:nvPr/>
        </p:nvSpPr>
        <p:spPr>
          <a:xfrm>
            <a:off x="304800" y="1981200"/>
            <a:ext cx="4953000" cy="1077218"/>
          </a:xfrm>
          <a:prstGeom prst="rect">
            <a:avLst/>
          </a:prstGeom>
        </p:spPr>
        <p:txBody>
          <a:bodyPr wrap="square">
            <a:spAutoFit/>
          </a:bodyPr>
          <a:lstStyle/>
          <a:p>
            <a:pPr marL="395288" indent="-163513">
              <a:buFont typeface="Arial" pitchFamily="34" charset="0"/>
              <a:buChar char="•"/>
            </a:pPr>
            <a:r>
              <a:rPr lang="en-US" sz="1600" dirty="0" smtClean="0"/>
              <a:t>Peter Murray Rust, Univ. of Cambridge</a:t>
            </a:r>
          </a:p>
          <a:p>
            <a:pPr marL="395288" indent="-163513">
              <a:buFont typeface="Arial" pitchFamily="34" charset="0"/>
              <a:buChar char="•"/>
            </a:pPr>
            <a:r>
              <a:rPr lang="en-US" sz="1600" dirty="0" smtClean="0"/>
              <a:t>Murray Sargent, Office</a:t>
            </a:r>
          </a:p>
          <a:p>
            <a:pPr marL="395288" indent="-163513">
              <a:buFont typeface="Arial" pitchFamily="34" charset="0"/>
              <a:buChar char="•"/>
            </a:pPr>
            <a:r>
              <a:rPr lang="en-US" sz="1600" dirty="0" smtClean="0"/>
              <a:t>Geraldine Wade, Advanced Reading Technologies</a:t>
            </a:r>
          </a:p>
        </p:txBody>
      </p:sp>
      <p:sp>
        <p:nvSpPr>
          <p:cNvPr id="12" name="Rectangle 11"/>
          <p:cNvSpPr/>
          <p:nvPr/>
        </p:nvSpPr>
        <p:spPr>
          <a:xfrm>
            <a:off x="304800" y="3200400"/>
            <a:ext cx="8305800" cy="2862322"/>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Support students/researchers in simple chemistry structure authoring/editing</a:t>
            </a:r>
          </a:p>
          <a:p>
            <a:pPr marL="395288" indent="-163513">
              <a:buFont typeface="Arial" pitchFamily="34" charset="0"/>
              <a:buChar char="•"/>
            </a:pPr>
            <a:r>
              <a:rPr lang="en-US" sz="1600" dirty="0" smtClean="0"/>
              <a:t>Enable ecosystem of tools around lifecycle of chemistry-related scholarly works</a:t>
            </a:r>
          </a:p>
          <a:p>
            <a:pPr marL="395288" indent="-163513">
              <a:buFont typeface="Arial" pitchFamily="34" charset="0"/>
              <a:buChar char="•"/>
            </a:pPr>
            <a:r>
              <a:rPr lang="en-US" sz="1600" dirty="0" smtClean="0"/>
              <a:t>Support the Chemistry Markup Language</a:t>
            </a:r>
          </a:p>
          <a:p>
            <a:pPr marL="395288" indent="-163513">
              <a:buFont typeface="Arial" pitchFamily="34" charset="0"/>
              <a:buChar char="•"/>
            </a:pPr>
            <a:r>
              <a:rPr lang="en-US" sz="1600" dirty="0" smtClean="0"/>
              <a:t>Proof of concept plug-in</a:t>
            </a:r>
          </a:p>
          <a:p>
            <a:pPr marL="395288" indent="-163513">
              <a:buFont typeface="Arial" pitchFamily="34" charset="0"/>
              <a:buChar char="•"/>
            </a:pPr>
            <a:endParaRPr lang="en-US" sz="1600" b="1" dirty="0" smtClean="0"/>
          </a:p>
          <a:p>
            <a:pPr indent="-163513"/>
            <a:r>
              <a:rPr lang="en-US" b="1" dirty="0" smtClean="0"/>
              <a:t>Execution</a:t>
            </a:r>
            <a:endParaRPr lang="en-US" sz="1600" dirty="0" smtClean="0"/>
          </a:p>
          <a:p>
            <a:pPr marL="395288" indent="-163513">
              <a:buFont typeface="Arial" pitchFamily="34" charset="0"/>
              <a:buChar char="•"/>
            </a:pPr>
            <a:r>
              <a:rPr lang="en-US" sz="1600" dirty="0" smtClean="0"/>
              <a:t>MSR Developer to work on the proof of concept</a:t>
            </a:r>
          </a:p>
          <a:p>
            <a:pPr marL="395288" indent="-163513">
              <a:buFont typeface="Arial" pitchFamily="34" charset="0"/>
              <a:buChar char="•"/>
            </a:pPr>
            <a:r>
              <a:rPr lang="en-US" sz="1600" dirty="0" smtClean="0"/>
              <a:t>Post-doc in Cambridge to use plug-in and give feedback and move their chemistry tools to .NET and Office</a:t>
            </a:r>
          </a:p>
          <a:p>
            <a:pPr marL="395288" indent="-163513">
              <a:buFont typeface="Arial" pitchFamily="34" charset="0"/>
              <a:buChar char="•"/>
            </a:pPr>
            <a:r>
              <a:rPr lang="en-US" sz="1600" dirty="0" smtClean="0"/>
              <a:t>Advanced Reading Technologies to create necessary glyphs</a:t>
            </a:r>
          </a:p>
        </p:txBody>
      </p:sp>
      <p:pic>
        <p:nvPicPr>
          <p:cNvPr id="71" name="Picture 70" descr="cid:image002.jpg@01C80116.08603450"/>
          <p:cNvPicPr/>
          <p:nvPr/>
        </p:nvPicPr>
        <p:blipFill>
          <a:blip r:embed="rId2"/>
          <a:srcRect/>
          <a:stretch>
            <a:fillRect/>
          </a:stretch>
        </p:blipFill>
        <p:spPr bwMode="auto">
          <a:xfrm>
            <a:off x="5105400" y="990600"/>
            <a:ext cx="3920639" cy="24189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aphicFrame>
        <p:nvGraphicFramePr>
          <p:cNvPr id="74" name="Diagram 73"/>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a:xfrm>
            <a:off x="304800" y="1066800"/>
            <a:ext cx="5181600" cy="990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“GenePattern for Word 2007” </a:t>
            </a:r>
            <a:br>
              <a:rPr lang="en-US" sz="2400" b="1" dirty="0" smtClean="0"/>
            </a:br>
            <a:r>
              <a:rPr lang="en-US" sz="2000" dirty="0" smtClean="0"/>
              <a:t>Reproducible Research with </a:t>
            </a:r>
          </a:p>
          <a:p>
            <a:pPr algn="ctr"/>
            <a:r>
              <a:rPr lang="en-US" sz="2000" dirty="0" smtClean="0"/>
              <a:t>Broad Institute @ MIT</a:t>
            </a:r>
            <a:endParaRPr lang="en-US" sz="2400" dirty="0" smtClean="0"/>
          </a:p>
        </p:txBody>
      </p:sp>
      <p:sp>
        <p:nvSpPr>
          <p:cNvPr id="11" name="Rectangle 10"/>
          <p:cNvSpPr/>
          <p:nvPr/>
        </p:nvSpPr>
        <p:spPr>
          <a:xfrm>
            <a:off x="228600" y="2250519"/>
            <a:ext cx="5410200" cy="2092881"/>
          </a:xfrm>
          <a:prstGeom prst="rect">
            <a:avLst/>
          </a:prstGeom>
        </p:spPr>
        <p:txBody>
          <a:bodyPr wrap="square">
            <a:spAutoFit/>
          </a:bodyPr>
          <a:lstStyle/>
          <a:p>
            <a:pPr>
              <a:buNone/>
            </a:pPr>
            <a:r>
              <a:rPr lang="en-US" b="1" dirty="0" smtClean="0"/>
              <a:t>Goals</a:t>
            </a:r>
          </a:p>
          <a:p>
            <a:pPr marL="395288" indent="-163513">
              <a:buFont typeface="Arial" pitchFamily="34" charset="0"/>
              <a:buChar char="•"/>
            </a:pPr>
            <a:r>
              <a:rPr lang="en-US" sz="1600" dirty="0" smtClean="0"/>
              <a:t>Integrate data and images from GenePattern workflows into research papers.  Allow for research reproducibility by combining data with the text</a:t>
            </a:r>
          </a:p>
          <a:p>
            <a:pPr marL="395288" indent="-163513">
              <a:buFont typeface="Arial" pitchFamily="34" charset="0"/>
              <a:buChar char="•"/>
            </a:pPr>
            <a:r>
              <a:rPr lang="en-US" sz="1600" dirty="0" smtClean="0"/>
              <a:t>Demonstrate </a:t>
            </a:r>
            <a:r>
              <a:rPr lang="en-US" sz="1600" dirty="0" err="1" smtClean="0"/>
              <a:t>OpenXML</a:t>
            </a:r>
            <a:r>
              <a:rPr lang="en-US" sz="1600" dirty="0" smtClean="0"/>
              <a:t> and Office 2007 technologies and break new research ground with the integration of data &amp; workflows with research papers</a:t>
            </a:r>
          </a:p>
          <a:p>
            <a:pPr marL="395288" indent="-163513"/>
            <a:endParaRPr lang="en-US" sz="1600" dirty="0" smtClean="0"/>
          </a:p>
        </p:txBody>
      </p:sp>
      <p:pic>
        <p:nvPicPr>
          <p:cNvPr id="10" name="Picture 4" descr="\\cpzaw-pro-06\Mydocs3\danf\My Pictures\Microsoft\Logos\Broad logo.gif"/>
          <p:cNvPicPr>
            <a:picLocks noChangeAspect="1" noChangeArrowheads="1"/>
          </p:cNvPicPr>
          <p:nvPr/>
        </p:nvPicPr>
        <p:blipFill>
          <a:blip r:embed="rId6"/>
          <a:srcRect/>
          <a:stretch>
            <a:fillRect/>
          </a:stretch>
        </p:blipFill>
        <p:spPr bwMode="auto">
          <a:xfrm>
            <a:off x="5943600" y="1905000"/>
            <a:ext cx="2708708" cy="763587"/>
          </a:xfrm>
          <a:prstGeom prst="rect">
            <a:avLst/>
          </a:prstGeom>
          <a:noFill/>
          <a:effectLst>
            <a:outerShdw blurRad="50800" dist="38100" algn="l" rotWithShape="0">
              <a:prstClr val="black">
                <a:alpha val="40000"/>
              </a:prstClr>
            </a:outerShdw>
          </a:effectLst>
        </p:spPr>
      </p:pic>
      <p:pic>
        <p:nvPicPr>
          <p:cNvPr id="12" name="Picture 26" descr="New logo"/>
          <p:cNvPicPr>
            <a:picLocks noChangeAspect="1" noChangeArrowheads="1"/>
          </p:cNvPicPr>
          <p:nvPr/>
        </p:nvPicPr>
        <p:blipFill>
          <a:blip r:embed="rId7"/>
          <a:srcRect/>
          <a:stretch>
            <a:fillRect/>
          </a:stretch>
        </p:blipFill>
        <p:spPr bwMode="auto">
          <a:xfrm>
            <a:off x="5867400" y="2743200"/>
            <a:ext cx="3048000" cy="597597"/>
          </a:xfrm>
          <a:prstGeom prst="rect">
            <a:avLst/>
          </a:prstGeom>
          <a:noFill/>
          <a:ln w="9525">
            <a:noFill/>
            <a:miter lim="800000"/>
            <a:headEnd/>
            <a:tailEnd/>
          </a:ln>
        </p:spPr>
      </p:pic>
      <p:sp>
        <p:nvSpPr>
          <p:cNvPr id="8" name="Rectangle 7"/>
          <p:cNvSpPr/>
          <p:nvPr/>
        </p:nvSpPr>
        <p:spPr>
          <a:xfrm>
            <a:off x="304800" y="4191000"/>
            <a:ext cx="7086600" cy="1323439"/>
          </a:xfrm>
          <a:prstGeom prst="rect">
            <a:avLst/>
          </a:prstGeom>
        </p:spPr>
        <p:txBody>
          <a:bodyPr wrap="square">
            <a:spAutoFit/>
          </a:bodyPr>
          <a:lstStyle/>
          <a:p>
            <a:pPr indent="-163513"/>
            <a:r>
              <a:rPr lang="en-US" sz="1600" b="1" dirty="0" smtClean="0"/>
              <a:t>Project Status</a:t>
            </a:r>
            <a:endParaRPr lang="en-US" sz="1600" dirty="0" smtClean="0"/>
          </a:p>
          <a:p>
            <a:pPr marL="395288" indent="-163513">
              <a:buFont typeface="Arial" pitchFamily="34" charset="0"/>
              <a:buChar char="•"/>
            </a:pPr>
            <a:r>
              <a:rPr lang="en-US" sz="1600" dirty="0" smtClean="0"/>
              <a:t>Currently in final phase of testing; moving into production in 2008</a:t>
            </a:r>
          </a:p>
          <a:p>
            <a:pPr marL="395288" indent="-163513">
              <a:buFont typeface="Arial" pitchFamily="34" charset="0"/>
              <a:buChar char="•"/>
            </a:pPr>
            <a:r>
              <a:rPr lang="en-US" sz="1600" dirty="0" smtClean="0"/>
              <a:t>Testing/linkage to other labs – will move beyond initial installation at Broad/MIT</a:t>
            </a:r>
          </a:p>
          <a:p>
            <a:pPr marL="395288" indent="-163513">
              <a:buFont typeface="Arial" pitchFamily="34" charset="0"/>
              <a:buChar char="•"/>
            </a:pPr>
            <a:r>
              <a:rPr lang="en-US" sz="1600" dirty="0" smtClean="0"/>
              <a:t>Code to be made available on </a:t>
            </a:r>
            <a:r>
              <a:rPr lang="en-US" sz="1600" dirty="0" smtClean="0">
                <a:hlinkClick r:id="rId8"/>
              </a:rPr>
              <a:t>http://www.codeplex.com</a:t>
            </a:r>
            <a:r>
              <a:rPr lang="en-US" sz="1600" dirty="0"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ldirks.REDMOND\Desktop\BroadScreen2.png"/>
          <p:cNvPicPr>
            <a:picLocks noChangeAspect="1" noChangeArrowheads="1"/>
          </p:cNvPicPr>
          <p:nvPr/>
        </p:nvPicPr>
        <p:blipFill>
          <a:blip r:embed="rId2"/>
          <a:srcRect/>
          <a:stretch>
            <a:fillRect/>
          </a:stretch>
        </p:blipFill>
        <p:spPr bwMode="auto">
          <a:xfrm>
            <a:off x="0" y="-1"/>
            <a:ext cx="9144000" cy="691583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8600" y="2057400"/>
            <a:ext cx="4648200" cy="4739759"/>
          </a:xfrm>
          <a:prstGeom prst="rect">
            <a:avLst/>
          </a:prstGeom>
        </p:spPr>
        <p:txBody>
          <a:bodyPr wrap="square">
            <a:spAutoFit/>
          </a:bodyPr>
          <a:lstStyle/>
          <a:p>
            <a:pPr>
              <a:buNone/>
            </a:pPr>
            <a:r>
              <a:rPr lang="en-US" sz="2000" b="1" dirty="0" smtClean="0"/>
              <a:t>Organization</a:t>
            </a:r>
          </a:p>
          <a:p>
            <a:pPr marL="395288" indent="-163513">
              <a:buFont typeface="Arial" pitchFamily="34" charset="0"/>
              <a:buChar char="•"/>
            </a:pPr>
            <a:r>
              <a:rPr lang="en-US" dirty="0" smtClean="0"/>
              <a:t>High-profile EU Commission Project, €14M for 4 years </a:t>
            </a:r>
          </a:p>
          <a:p>
            <a:pPr marL="395288" indent="-163513">
              <a:buFont typeface="Arial" pitchFamily="34" charset="0"/>
              <a:buChar char="•"/>
            </a:pPr>
            <a:r>
              <a:rPr lang="en-US" dirty="0" smtClean="0"/>
              <a:t>Consortium of 5 national libraries, 4 national archives,  4 universities and 4 industry partners </a:t>
            </a:r>
          </a:p>
          <a:p>
            <a:pPr marL="395288" indent="-163513">
              <a:buFont typeface="Arial" pitchFamily="34" charset="0"/>
              <a:buChar char="•"/>
            </a:pPr>
            <a:endParaRPr lang="en-US" sz="1600" dirty="0" smtClean="0"/>
          </a:p>
          <a:p>
            <a:pPr>
              <a:buNone/>
            </a:pPr>
            <a:r>
              <a:rPr lang="en-US" sz="2000" b="1" dirty="0" smtClean="0"/>
              <a:t>Goals</a:t>
            </a:r>
          </a:p>
          <a:p>
            <a:pPr marL="395288" indent="-163513">
              <a:buFont typeface="Arial" pitchFamily="34" charset="0"/>
              <a:buChar char="•"/>
            </a:pPr>
            <a:r>
              <a:rPr lang="en-US" dirty="0" smtClean="0"/>
              <a:t>Preservation of Office Documents based on </a:t>
            </a:r>
            <a:r>
              <a:rPr lang="en-US" dirty="0" err="1" smtClean="0"/>
              <a:t>OpenXML</a:t>
            </a:r>
            <a:endParaRPr lang="en-US" dirty="0" smtClean="0"/>
          </a:p>
          <a:p>
            <a:pPr marL="395288" indent="-163513">
              <a:buFont typeface="Arial" pitchFamily="34" charset="0"/>
              <a:buChar char="•"/>
            </a:pPr>
            <a:r>
              <a:rPr lang="en-US" dirty="0" smtClean="0"/>
              <a:t>Deliver converters for MS Office binary formats </a:t>
            </a:r>
          </a:p>
          <a:p>
            <a:pPr marL="395288" indent="-163513">
              <a:buFont typeface="Arial" pitchFamily="34" charset="0"/>
              <a:buChar char="•"/>
            </a:pPr>
            <a:r>
              <a:rPr lang="en-US" dirty="0" smtClean="0"/>
              <a:t>Funded open source  project for ODF to/from </a:t>
            </a:r>
            <a:r>
              <a:rPr lang="en-US" dirty="0" err="1" smtClean="0"/>
              <a:t>OpenXML</a:t>
            </a:r>
            <a:r>
              <a:rPr lang="en-US" dirty="0" smtClean="0"/>
              <a:t> converter</a:t>
            </a:r>
          </a:p>
          <a:p>
            <a:pPr marL="395288" indent="-163513">
              <a:buFont typeface="Arial" pitchFamily="34" charset="0"/>
              <a:buChar char="•"/>
            </a:pPr>
            <a:r>
              <a:rPr lang="en-US" dirty="0" smtClean="0"/>
              <a:t>Deliver Preservation Toolkit</a:t>
            </a:r>
          </a:p>
          <a:p>
            <a:pPr marL="395288" indent="-163513">
              <a:buFont typeface="Arial" pitchFamily="34" charset="0"/>
              <a:buChar char="•"/>
            </a:pPr>
            <a:endParaRPr lang="en-US" sz="1600" b="1" dirty="0" smtClean="0"/>
          </a:p>
          <a:p>
            <a:pPr marL="395288" indent="-163513"/>
            <a:endParaRPr lang="en-US" sz="1400" dirty="0" smtClean="0"/>
          </a:p>
        </p:txBody>
      </p:sp>
      <p:graphicFrame>
        <p:nvGraphicFramePr>
          <p:cNvPr id="13" name="Diagram 12"/>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2"/>
          <p:cNvPicPr>
            <a:picLocks noChangeAspect="1" noChangeArrowheads="1"/>
          </p:cNvPicPr>
          <p:nvPr/>
        </p:nvPicPr>
        <p:blipFill>
          <a:blip r:embed="rId6"/>
          <a:srcRect/>
          <a:stretch>
            <a:fillRect/>
          </a:stretch>
        </p:blipFill>
        <p:spPr bwMode="auto">
          <a:xfrm>
            <a:off x="5273122" y="3886200"/>
            <a:ext cx="3611636" cy="2286000"/>
          </a:xfrm>
          <a:prstGeom prst="rect">
            <a:avLst/>
          </a:prstGeom>
          <a:noFill/>
          <a:ln w="9525">
            <a:noFill/>
            <a:miter lim="800000"/>
            <a:headEnd/>
            <a:tailEnd/>
          </a:ln>
          <a:effectLst/>
        </p:spPr>
      </p:pic>
      <p:grpSp>
        <p:nvGrpSpPr>
          <p:cNvPr id="2" name="Group 14"/>
          <p:cNvGrpSpPr/>
          <p:nvPr/>
        </p:nvGrpSpPr>
        <p:grpSpPr>
          <a:xfrm>
            <a:off x="5172017" y="1771066"/>
            <a:ext cx="3743383" cy="1657934"/>
            <a:chOff x="5857817" y="1905000"/>
            <a:chExt cx="3286183" cy="1371600"/>
          </a:xfrm>
        </p:grpSpPr>
        <p:pic>
          <p:nvPicPr>
            <p:cNvPr id="16" name="Picture 14" descr="British Library Logo - www.bl.uk">
              <a:hlinkClick r:id="rId7"/>
            </p:cNvPr>
            <p:cNvPicPr>
              <a:picLocks noChangeAspect="1" noChangeArrowheads="1"/>
            </p:cNvPicPr>
            <p:nvPr/>
          </p:nvPicPr>
          <p:blipFill>
            <a:blip r:embed="rId8"/>
            <a:srcRect/>
            <a:stretch>
              <a:fillRect/>
            </a:stretch>
          </p:blipFill>
          <p:spPr bwMode="auto">
            <a:xfrm>
              <a:off x="7938840" y="1917033"/>
              <a:ext cx="214560" cy="597567"/>
            </a:xfrm>
            <a:prstGeom prst="rect">
              <a:avLst/>
            </a:prstGeom>
            <a:ln>
              <a:noFill/>
            </a:ln>
            <a:effectLst>
              <a:outerShdw blurRad="292100" dist="139700" dir="2700000" algn="tl" rotWithShape="0">
                <a:srgbClr val="333333">
                  <a:alpha val="65000"/>
                </a:srgbClr>
              </a:outerShdw>
            </a:effectLst>
          </p:spPr>
        </p:pic>
        <p:pic>
          <p:nvPicPr>
            <p:cNvPr id="17" name="Picture 15" descr="KB-logo"/>
            <p:cNvPicPr>
              <a:picLocks noChangeAspect="1" noChangeArrowheads="1"/>
            </p:cNvPicPr>
            <p:nvPr/>
          </p:nvPicPr>
          <p:blipFill>
            <a:blip r:embed="rId9" cstate="print"/>
            <a:srcRect/>
            <a:stretch>
              <a:fillRect/>
            </a:stretch>
          </p:blipFill>
          <p:spPr bwMode="auto">
            <a:xfrm>
              <a:off x="8458200" y="1905000"/>
              <a:ext cx="685800" cy="421669"/>
            </a:xfrm>
            <a:prstGeom prst="rect">
              <a:avLst/>
            </a:prstGeom>
            <a:ln>
              <a:noFill/>
            </a:ln>
            <a:effectLst>
              <a:outerShdw blurRad="292100" dist="139700" dir="2700000" algn="tl" rotWithShape="0">
                <a:srgbClr val="333333">
                  <a:alpha val="65000"/>
                </a:srgbClr>
              </a:outerShdw>
            </a:effectLst>
          </p:spPr>
        </p:pic>
        <p:pic>
          <p:nvPicPr>
            <p:cNvPr id="18" name="Picture 16" descr="logo_c1"/>
            <p:cNvPicPr>
              <a:picLocks noChangeAspect="1" noChangeArrowheads="1"/>
            </p:cNvPicPr>
            <p:nvPr/>
          </p:nvPicPr>
          <p:blipFill>
            <a:blip r:embed="rId10"/>
            <a:srcRect/>
            <a:stretch>
              <a:fillRect/>
            </a:stretch>
          </p:blipFill>
          <p:spPr bwMode="auto">
            <a:xfrm>
              <a:off x="7391400" y="2209800"/>
              <a:ext cx="514570" cy="224424"/>
            </a:xfrm>
            <a:prstGeom prst="rect">
              <a:avLst/>
            </a:prstGeom>
            <a:ln>
              <a:noFill/>
            </a:ln>
            <a:effectLst>
              <a:outerShdw blurRad="292100" dist="139700" dir="2700000" algn="tl" rotWithShape="0">
                <a:srgbClr val="333333">
                  <a:alpha val="65000"/>
                </a:srgbClr>
              </a:outerShdw>
            </a:effectLst>
          </p:spPr>
        </p:pic>
        <p:pic>
          <p:nvPicPr>
            <p:cNvPr id="19" name="Picture 17" descr="Statsbibliotekets logo. Klik for at gå til forsiden">
              <a:hlinkClick r:id="rId11"/>
            </p:cNvPr>
            <p:cNvPicPr>
              <a:picLocks noChangeAspect="1" noChangeArrowheads="1"/>
            </p:cNvPicPr>
            <p:nvPr/>
          </p:nvPicPr>
          <p:blipFill>
            <a:blip r:embed="rId12"/>
            <a:srcRect/>
            <a:stretch>
              <a:fillRect/>
            </a:stretch>
          </p:blipFill>
          <p:spPr bwMode="auto">
            <a:xfrm>
              <a:off x="8340139" y="2362200"/>
              <a:ext cx="803861" cy="116999"/>
            </a:xfrm>
            <a:prstGeom prst="rect">
              <a:avLst/>
            </a:prstGeom>
            <a:ln>
              <a:noFill/>
            </a:ln>
            <a:effectLst>
              <a:outerShdw blurRad="292100" dist="139700" dir="2700000" algn="tl" rotWithShape="0">
                <a:srgbClr val="333333">
                  <a:alpha val="65000"/>
                </a:srgbClr>
              </a:outerShdw>
            </a:effectLst>
          </p:spPr>
        </p:pic>
        <p:pic>
          <p:nvPicPr>
            <p:cNvPr id="20" name="Picture 18" descr="Det Kongelige Biblioteks logo"/>
            <p:cNvPicPr>
              <a:picLocks noChangeAspect="1" noChangeArrowheads="1"/>
            </p:cNvPicPr>
            <p:nvPr/>
          </p:nvPicPr>
          <p:blipFill>
            <a:blip r:embed="rId13"/>
            <a:srcRect l="18893" t="-19792"/>
            <a:stretch>
              <a:fillRect/>
            </a:stretch>
          </p:blipFill>
          <p:spPr bwMode="auto">
            <a:xfrm>
              <a:off x="7924800" y="2514600"/>
              <a:ext cx="1216184" cy="170384"/>
            </a:xfrm>
            <a:prstGeom prst="rect">
              <a:avLst/>
            </a:prstGeom>
            <a:ln>
              <a:noFill/>
            </a:ln>
            <a:effectLst>
              <a:outerShdw blurRad="292100" dist="139700" dir="2700000" algn="tl" rotWithShape="0">
                <a:srgbClr val="333333">
                  <a:alpha val="65000"/>
                </a:srgbClr>
              </a:outerShdw>
            </a:effectLst>
          </p:spPr>
        </p:pic>
        <p:pic>
          <p:nvPicPr>
            <p:cNvPr id="21" name="Picture 21" descr="homepage">
              <a:hlinkClick r:id="rId14"/>
            </p:cNvPr>
            <p:cNvPicPr>
              <a:picLocks noChangeAspect="1" noChangeArrowheads="1"/>
            </p:cNvPicPr>
            <p:nvPr/>
          </p:nvPicPr>
          <p:blipFill>
            <a:blip r:embed="rId15"/>
            <a:srcRect/>
            <a:stretch>
              <a:fillRect/>
            </a:stretch>
          </p:blipFill>
          <p:spPr bwMode="auto">
            <a:xfrm>
              <a:off x="7453664" y="3124200"/>
              <a:ext cx="1132335" cy="152400"/>
            </a:xfrm>
            <a:prstGeom prst="rect">
              <a:avLst/>
            </a:prstGeom>
            <a:ln>
              <a:noFill/>
            </a:ln>
            <a:effectLst>
              <a:outerShdw blurRad="292100" dist="139700" dir="2700000" algn="tl" rotWithShape="0">
                <a:srgbClr val="333333">
                  <a:alpha val="65000"/>
                </a:srgbClr>
              </a:outerShdw>
            </a:effectLst>
          </p:spPr>
        </p:pic>
        <p:pic>
          <p:nvPicPr>
            <p:cNvPr id="22" name="Picture 22" descr="na_colour_web"/>
            <p:cNvPicPr>
              <a:picLocks noChangeAspect="1" noChangeArrowheads="1"/>
            </p:cNvPicPr>
            <p:nvPr/>
          </p:nvPicPr>
          <p:blipFill>
            <a:blip r:embed="rId16"/>
            <a:srcRect/>
            <a:stretch>
              <a:fillRect/>
            </a:stretch>
          </p:blipFill>
          <p:spPr bwMode="auto">
            <a:xfrm>
              <a:off x="7239000" y="2362200"/>
              <a:ext cx="695861" cy="388192"/>
            </a:xfrm>
            <a:prstGeom prst="rect">
              <a:avLst/>
            </a:prstGeom>
            <a:ln>
              <a:noFill/>
            </a:ln>
            <a:effectLst>
              <a:outerShdw blurRad="292100" dist="139700" dir="2700000" algn="tl" rotWithShape="0">
                <a:srgbClr val="333333">
                  <a:alpha val="65000"/>
                </a:srgbClr>
              </a:outerShdw>
            </a:effectLst>
          </p:spPr>
        </p:pic>
        <p:pic>
          <p:nvPicPr>
            <p:cNvPr id="23" name="Picture 23" descr="LOGO-OK1"/>
            <p:cNvPicPr>
              <a:picLocks noChangeAspect="1" noChangeArrowheads="1"/>
            </p:cNvPicPr>
            <p:nvPr/>
          </p:nvPicPr>
          <p:blipFill>
            <a:blip r:embed="rId17" cstate="print"/>
            <a:srcRect/>
            <a:stretch>
              <a:fillRect/>
            </a:stretch>
          </p:blipFill>
          <p:spPr bwMode="auto">
            <a:xfrm>
              <a:off x="6543139" y="2514600"/>
              <a:ext cx="695861" cy="265942"/>
            </a:xfrm>
            <a:prstGeom prst="rect">
              <a:avLst/>
            </a:prstGeom>
            <a:ln>
              <a:noFill/>
            </a:ln>
            <a:effectLst>
              <a:outerShdw blurRad="292100" dist="139700" dir="2700000" algn="tl" rotWithShape="0">
                <a:srgbClr val="333333">
                  <a:alpha val="65000"/>
                </a:srgbClr>
              </a:outerShdw>
            </a:effectLst>
          </p:spPr>
        </p:pic>
        <p:pic>
          <p:nvPicPr>
            <p:cNvPr id="24" name="Picture 38" descr="ARC-SR-logo"/>
            <p:cNvPicPr>
              <a:picLocks noChangeAspect="1" noChangeArrowheads="1"/>
            </p:cNvPicPr>
            <p:nvPr/>
          </p:nvPicPr>
          <p:blipFill>
            <a:blip r:embed="rId18"/>
            <a:srcRect/>
            <a:stretch>
              <a:fillRect/>
            </a:stretch>
          </p:blipFill>
          <p:spPr bwMode="auto">
            <a:xfrm>
              <a:off x="5857817" y="2514600"/>
              <a:ext cx="695383" cy="258963"/>
            </a:xfrm>
            <a:prstGeom prst="rect">
              <a:avLst/>
            </a:prstGeom>
            <a:ln>
              <a:noFill/>
            </a:ln>
            <a:effectLst>
              <a:outerShdw blurRad="292100" dist="139700" dir="2700000" algn="tl" rotWithShape="0">
                <a:srgbClr val="333333">
                  <a:alpha val="65000"/>
                </a:srgbClr>
              </a:outerShdw>
            </a:effectLst>
          </p:spPr>
        </p:pic>
        <p:pic>
          <p:nvPicPr>
            <p:cNvPr id="25" name="Picture 39" descr="IBM®">
              <a:hlinkClick r:id="rId19"/>
            </p:cNvPr>
            <p:cNvPicPr>
              <a:picLocks noChangeAspect="1" noChangeArrowheads="1"/>
            </p:cNvPicPr>
            <p:nvPr/>
          </p:nvPicPr>
          <p:blipFill>
            <a:blip r:embed="rId20"/>
            <a:srcRect/>
            <a:stretch>
              <a:fillRect/>
            </a:stretch>
          </p:blipFill>
          <p:spPr bwMode="auto">
            <a:xfrm>
              <a:off x="8153400" y="2743200"/>
              <a:ext cx="494261" cy="249018"/>
            </a:xfrm>
            <a:prstGeom prst="rect">
              <a:avLst/>
            </a:prstGeom>
            <a:ln>
              <a:noFill/>
            </a:ln>
            <a:effectLst>
              <a:outerShdw blurRad="292100" dist="139700" dir="2700000" algn="tl" rotWithShape="0">
                <a:srgbClr val="333333">
                  <a:alpha val="65000"/>
                </a:srgbClr>
              </a:outerShdw>
            </a:effectLst>
          </p:spPr>
        </p:pic>
        <p:pic>
          <p:nvPicPr>
            <p:cNvPr id="26" name="Picture 40" descr="Microsoft">
              <a:hlinkClick r:id="rId21"/>
            </p:cNvPr>
            <p:cNvPicPr>
              <a:picLocks noChangeAspect="1" noChangeArrowheads="1"/>
            </p:cNvPicPr>
            <p:nvPr/>
          </p:nvPicPr>
          <p:blipFill>
            <a:blip r:embed="rId22"/>
            <a:srcRect/>
            <a:stretch>
              <a:fillRect/>
            </a:stretch>
          </p:blipFill>
          <p:spPr bwMode="auto">
            <a:xfrm>
              <a:off x="5867400" y="2819400"/>
              <a:ext cx="972000" cy="320289"/>
            </a:xfrm>
            <a:prstGeom prst="rect">
              <a:avLst/>
            </a:prstGeom>
            <a:ln>
              <a:noFill/>
            </a:ln>
            <a:effectLst>
              <a:outerShdw blurRad="292100" dist="139700" dir="2700000" algn="tl" rotWithShape="0">
                <a:srgbClr val="333333">
                  <a:alpha val="65000"/>
                </a:srgbClr>
              </a:outerShdw>
            </a:effectLst>
          </p:spPr>
        </p:pic>
        <p:pic>
          <p:nvPicPr>
            <p:cNvPr id="27" name="Picture 41" descr="Tessella_small"/>
            <p:cNvPicPr>
              <a:picLocks noChangeAspect="1" noChangeArrowheads="1"/>
            </p:cNvPicPr>
            <p:nvPr/>
          </p:nvPicPr>
          <p:blipFill>
            <a:blip r:embed="rId23"/>
            <a:srcRect/>
            <a:stretch>
              <a:fillRect/>
            </a:stretch>
          </p:blipFill>
          <p:spPr bwMode="auto">
            <a:xfrm>
              <a:off x="7467600" y="2819400"/>
              <a:ext cx="551861" cy="213891"/>
            </a:xfrm>
            <a:prstGeom prst="rect">
              <a:avLst/>
            </a:prstGeom>
            <a:ln>
              <a:noFill/>
            </a:ln>
            <a:effectLst>
              <a:outerShdw blurRad="292100" dist="139700" dir="2700000" algn="tl" rotWithShape="0">
                <a:srgbClr val="333333">
                  <a:alpha val="65000"/>
                </a:srgbClr>
              </a:outerShdw>
            </a:effectLst>
          </p:spPr>
        </p:pic>
        <p:pic>
          <p:nvPicPr>
            <p:cNvPr id="28" name="Picture 28" descr="tu-dt-voll-blau-pos-gr"/>
            <p:cNvPicPr>
              <a:picLocks noChangeAspect="1" noChangeArrowheads="1"/>
            </p:cNvPicPr>
            <p:nvPr/>
          </p:nvPicPr>
          <p:blipFill>
            <a:blip r:embed="rId24" cstate="print"/>
            <a:srcRect/>
            <a:stretch>
              <a:fillRect/>
            </a:stretch>
          </p:blipFill>
          <p:spPr bwMode="auto">
            <a:xfrm>
              <a:off x="6858000" y="2819400"/>
              <a:ext cx="594710" cy="228600"/>
            </a:xfrm>
            <a:prstGeom prst="rect">
              <a:avLst/>
            </a:prstGeom>
            <a:ln>
              <a:noFill/>
            </a:ln>
            <a:effectLst>
              <a:outerShdw blurRad="292100" dist="139700" dir="2700000" algn="tl" rotWithShape="0">
                <a:srgbClr val="333333">
                  <a:alpha val="65000"/>
                </a:srgbClr>
              </a:outerShdw>
            </a:effectLst>
          </p:spPr>
        </p:pic>
        <p:pic>
          <p:nvPicPr>
            <p:cNvPr id="29" name="Picture 30" descr="UzKsmall"/>
            <p:cNvPicPr>
              <a:picLocks noChangeAspect="1" noChangeArrowheads="1"/>
            </p:cNvPicPr>
            <p:nvPr/>
          </p:nvPicPr>
          <p:blipFill>
            <a:blip r:embed="rId25" cstate="print"/>
            <a:srcRect/>
            <a:stretch>
              <a:fillRect/>
            </a:stretch>
          </p:blipFill>
          <p:spPr bwMode="auto">
            <a:xfrm>
              <a:off x="8160660" y="1981200"/>
              <a:ext cx="278160" cy="253964"/>
            </a:xfrm>
            <a:prstGeom prst="rect">
              <a:avLst/>
            </a:prstGeom>
            <a:ln>
              <a:noFill/>
            </a:ln>
            <a:effectLst>
              <a:outerShdw blurRad="292100" dist="139700" dir="2700000" algn="tl" rotWithShape="0">
                <a:srgbClr val="333333">
                  <a:alpha val="65000"/>
                </a:srgbClr>
              </a:outerShdw>
            </a:effectLst>
          </p:spPr>
        </p:pic>
        <p:grpSp>
          <p:nvGrpSpPr>
            <p:cNvPr id="3" name="Group 31"/>
            <p:cNvGrpSpPr>
              <a:grpSpLocks noChangeAspect="1"/>
            </p:cNvGrpSpPr>
            <p:nvPr/>
          </p:nvGrpSpPr>
          <p:grpSpPr bwMode="auto">
            <a:xfrm>
              <a:off x="8651539" y="2743200"/>
              <a:ext cx="492461" cy="388058"/>
              <a:chOff x="0" y="1806"/>
              <a:chExt cx="900" cy="708"/>
            </a:xfrm>
          </p:grpSpPr>
          <p:pic>
            <p:nvPicPr>
              <p:cNvPr id="31" name="Picture 32" descr="http://www.hatii.arts.gla.ac.uk/graphics/hatiilogo.jpg">
                <a:hlinkClick r:id="rId26"/>
              </p:cNvPr>
              <p:cNvPicPr>
                <a:picLocks noChangeAspect="1" noChangeArrowheads="1"/>
              </p:cNvPicPr>
              <p:nvPr/>
            </p:nvPicPr>
            <p:blipFill>
              <a:blip r:embed="rId27" cstate="print"/>
              <a:srcRect/>
              <a:stretch>
                <a:fillRect/>
              </a:stretch>
            </p:blipFill>
            <p:spPr bwMode="auto">
              <a:xfrm>
                <a:off x="0" y="1806"/>
                <a:ext cx="896" cy="288"/>
              </a:xfrm>
              <a:prstGeom prst="rect">
                <a:avLst/>
              </a:prstGeom>
              <a:ln>
                <a:noFill/>
              </a:ln>
              <a:effectLst>
                <a:outerShdw blurRad="292100" dist="139700" dir="2700000" algn="tl" rotWithShape="0">
                  <a:srgbClr val="333333">
                    <a:alpha val="65000"/>
                  </a:srgbClr>
                </a:outerShdw>
              </a:effectLst>
            </p:spPr>
          </p:pic>
          <p:pic>
            <p:nvPicPr>
              <p:cNvPr id="32" name="Picture 33" descr="university of glasgow">
                <a:hlinkClick r:id="rId28"/>
              </p:cNvPr>
              <p:cNvPicPr>
                <a:picLocks noChangeAspect="1" noChangeArrowheads="1"/>
              </p:cNvPicPr>
              <p:nvPr/>
            </p:nvPicPr>
            <p:blipFill>
              <a:blip r:embed="rId29" cstate="print"/>
              <a:srcRect/>
              <a:stretch>
                <a:fillRect/>
              </a:stretch>
            </p:blipFill>
            <p:spPr bwMode="auto">
              <a:xfrm>
                <a:off x="0" y="2094"/>
                <a:ext cx="900" cy="420"/>
              </a:xfrm>
              <a:prstGeom prst="rect">
                <a:avLst/>
              </a:prstGeom>
              <a:ln>
                <a:noFill/>
              </a:ln>
              <a:effectLst>
                <a:outerShdw blurRad="292100" dist="139700" dir="2700000" algn="tl" rotWithShape="0">
                  <a:srgbClr val="333333">
                    <a:alpha val="65000"/>
                  </a:srgbClr>
                </a:outerShdw>
              </a:effectLst>
            </p:spPr>
          </p:pic>
        </p:grpSp>
      </p:grpSp>
      <p:sp>
        <p:nvSpPr>
          <p:cNvPr id="9" name="Rounded Rectangle 8"/>
          <p:cNvSpPr/>
          <p:nvPr/>
        </p:nvSpPr>
        <p:spPr>
          <a:xfrm>
            <a:off x="304800" y="1066800"/>
            <a:ext cx="4876800"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t>PLANETS</a:t>
            </a:r>
            <a:br>
              <a:rPr lang="en-US" sz="2800" b="1" dirty="0" smtClean="0"/>
            </a:br>
            <a:r>
              <a:rPr lang="en-US" sz="1600" dirty="0" smtClean="0"/>
              <a:t>Tools and methods for sustainable long-term preservation of digital objects</a:t>
            </a:r>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Cloud Computing</a:t>
            </a:r>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grpSp>
        <p:nvGrpSpPr>
          <p:cNvPr id="2" name="Group 10"/>
          <p:cNvGrpSpPr/>
          <p:nvPr/>
        </p:nvGrpSpPr>
        <p:grpSpPr>
          <a:xfrm>
            <a:off x="990600" y="1371600"/>
            <a:ext cx="3797933" cy="3054859"/>
            <a:chOff x="5670431" y="2826259"/>
            <a:chExt cx="3505200" cy="2819400"/>
          </a:xfrm>
        </p:grpSpPr>
        <p:pic>
          <p:nvPicPr>
            <p:cNvPr id="12"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6356231" y="2826259"/>
              <a:ext cx="2057400" cy="2057400"/>
            </a:xfrm>
            <a:prstGeom prst="rect">
              <a:avLst/>
            </a:prstGeom>
            <a:noFill/>
          </p:spPr>
        </p:pic>
        <p:pic>
          <p:nvPicPr>
            <p:cNvPr id="13"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7118231" y="3207259"/>
              <a:ext cx="2057400" cy="2057400"/>
            </a:xfrm>
            <a:prstGeom prst="rect">
              <a:avLst/>
            </a:prstGeom>
            <a:noFill/>
          </p:spPr>
        </p:pic>
        <p:grpSp>
          <p:nvGrpSpPr>
            <p:cNvPr id="3" name="Group 8"/>
            <p:cNvGrpSpPr/>
            <p:nvPr/>
          </p:nvGrpSpPr>
          <p:grpSpPr>
            <a:xfrm>
              <a:off x="6661038" y="3664459"/>
              <a:ext cx="1593484" cy="1399045"/>
              <a:chOff x="7086600" y="1600200"/>
              <a:chExt cx="2430147" cy="2133600"/>
            </a:xfrm>
          </p:grpSpPr>
          <p:pic>
            <p:nvPicPr>
              <p:cNvPr id="16"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001000" y="1600200"/>
                <a:ext cx="770253" cy="1524000"/>
              </a:xfrm>
              <a:prstGeom prst="rect">
                <a:avLst/>
              </a:prstGeom>
              <a:noFill/>
            </p:spPr>
          </p:pic>
          <p:pic>
            <p:nvPicPr>
              <p:cNvPr id="17"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543800" y="1676400"/>
                <a:ext cx="770253" cy="1524000"/>
              </a:xfrm>
              <a:prstGeom prst="rect">
                <a:avLst/>
              </a:prstGeom>
              <a:noFill/>
            </p:spPr>
          </p:pic>
          <p:pic>
            <p:nvPicPr>
              <p:cNvPr id="18" name="Picture 17"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086600" y="1752600"/>
                <a:ext cx="770253" cy="1524000"/>
              </a:xfrm>
              <a:prstGeom prst="rect">
                <a:avLst/>
              </a:prstGeom>
              <a:noFill/>
            </p:spPr>
          </p:pic>
          <p:pic>
            <p:nvPicPr>
              <p:cNvPr id="19"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373747" y="1828800"/>
                <a:ext cx="770253" cy="1524000"/>
              </a:xfrm>
              <a:prstGeom prst="rect">
                <a:avLst/>
              </a:prstGeom>
              <a:noFill/>
            </p:spPr>
          </p:pic>
          <p:pic>
            <p:nvPicPr>
              <p:cNvPr id="20" name="Picture 19"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916547" y="1905000"/>
                <a:ext cx="770253" cy="1524000"/>
              </a:xfrm>
              <a:prstGeom prst="rect">
                <a:avLst/>
              </a:prstGeom>
              <a:noFill/>
            </p:spPr>
          </p:pic>
          <p:pic>
            <p:nvPicPr>
              <p:cNvPr id="21"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459347" y="1981200"/>
                <a:ext cx="770253" cy="1524000"/>
              </a:xfrm>
              <a:prstGeom prst="rect">
                <a:avLst/>
              </a:prstGeom>
              <a:noFill/>
            </p:spPr>
          </p:pic>
          <p:pic>
            <p:nvPicPr>
              <p:cNvPr id="22" name="Picture 2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746494" y="2057400"/>
                <a:ext cx="770253" cy="1524000"/>
              </a:xfrm>
              <a:prstGeom prst="rect">
                <a:avLst/>
              </a:prstGeom>
              <a:noFill/>
            </p:spPr>
          </p:pic>
          <p:pic>
            <p:nvPicPr>
              <p:cNvPr id="23"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289294" y="2133600"/>
                <a:ext cx="770253" cy="1524000"/>
              </a:xfrm>
              <a:prstGeom prst="rect">
                <a:avLst/>
              </a:prstGeom>
              <a:noFill/>
            </p:spPr>
          </p:pic>
          <p:pic>
            <p:nvPicPr>
              <p:cNvPr id="24"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832094" y="2209800"/>
                <a:ext cx="770253" cy="1524000"/>
              </a:xfrm>
              <a:prstGeom prst="rect">
                <a:avLst/>
              </a:prstGeom>
              <a:noFill/>
            </p:spPr>
          </p:pic>
        </p:grpSp>
        <p:pic>
          <p:nvPicPr>
            <p:cNvPr id="15"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5670431" y="3588259"/>
              <a:ext cx="2057400" cy="2057400"/>
            </a:xfrm>
            <a:prstGeom prst="rect">
              <a:avLst/>
            </a:prstGeom>
            <a:noFill/>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w Does It work Diagram"/>
          <p:cNvPicPr>
            <a:picLocks noChangeAspect="1" noChangeArrowheads="1"/>
          </p:cNvPicPr>
          <p:nvPr/>
        </p:nvPicPr>
        <p:blipFill>
          <a:blip r:embed="rId3"/>
          <a:srcRect/>
          <a:stretch>
            <a:fillRect/>
          </a:stretch>
        </p:blipFill>
        <p:spPr bwMode="auto">
          <a:xfrm>
            <a:off x="4267200" y="3733800"/>
            <a:ext cx="4876800" cy="3086101"/>
          </a:xfrm>
          <a:prstGeom prst="rect">
            <a:avLst/>
          </a:prstGeom>
          <a:noFill/>
          <a:ln w="12700">
            <a:noFill/>
          </a:ln>
        </p:spPr>
      </p:pic>
      <p:sp>
        <p:nvSpPr>
          <p:cNvPr id="2" name="Title 1"/>
          <p:cNvSpPr>
            <a:spLocks noGrp="1"/>
          </p:cNvSpPr>
          <p:nvPr>
            <p:ph type="title"/>
          </p:nvPr>
        </p:nvSpPr>
        <p:spPr>
          <a:xfrm>
            <a:off x="457200" y="0"/>
            <a:ext cx="8229600" cy="914400"/>
          </a:xfrm>
        </p:spPr>
        <p:txBody>
          <a:bodyPr/>
          <a:lstStyle/>
          <a:p>
            <a:r>
              <a:rPr lang="en-US" sz="2800" dirty="0" smtClean="0"/>
              <a:t>Windows Azure</a:t>
            </a:r>
            <a:br>
              <a:rPr lang="en-US" sz="2800" dirty="0" smtClean="0"/>
            </a:br>
            <a:r>
              <a:rPr lang="en-US" sz="2800" dirty="0" smtClean="0"/>
              <a:t>An Operating System for the Cloud</a:t>
            </a:r>
            <a:endParaRPr lang="en-US" sz="2800" dirty="0"/>
          </a:p>
        </p:txBody>
      </p:sp>
      <p:pic>
        <p:nvPicPr>
          <p:cNvPr id="4" name="Picture 2" descr="How Does It work Diagram"/>
          <p:cNvPicPr>
            <a:picLocks noChangeAspect="1" noChangeArrowheads="1"/>
          </p:cNvPicPr>
          <p:nvPr/>
        </p:nvPicPr>
        <p:blipFill>
          <a:blip r:embed="rId4"/>
          <a:srcRect/>
          <a:stretch>
            <a:fillRect/>
          </a:stretch>
        </p:blipFill>
        <p:spPr bwMode="auto">
          <a:xfrm>
            <a:off x="0" y="3733800"/>
            <a:ext cx="4267200" cy="3124200"/>
          </a:xfrm>
          <a:prstGeom prst="rect">
            <a:avLst/>
          </a:prstGeom>
          <a:noFill/>
          <a:ln>
            <a:solidFill>
              <a:schemeClr val="accent1"/>
            </a:solidFill>
          </a:ln>
        </p:spPr>
      </p:pic>
      <p:sp>
        <p:nvSpPr>
          <p:cNvPr id="6" name="Content Placeholder 2"/>
          <p:cNvSpPr txBox="1">
            <a:spLocks/>
          </p:cNvSpPr>
          <p:nvPr/>
        </p:nvSpPr>
        <p:spPr>
          <a:xfrm>
            <a:off x="76200" y="1066800"/>
            <a:ext cx="4191000" cy="2438400"/>
          </a:xfrm>
          <a:prstGeom prst="rect">
            <a:avLst/>
          </a:prstGeom>
          <a:ln w="12700">
            <a:solidFill>
              <a:schemeClr val="tx1"/>
            </a:solidFill>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1500" dirty="0">
                <a:latin typeface="+mn-lt"/>
              </a:rPr>
              <a:t>Application services in the </a:t>
            </a:r>
            <a:r>
              <a:rPr lang="en-US" sz="1500" dirty="0" smtClean="0">
                <a:latin typeface="+mn-lt"/>
              </a:rPr>
              <a:t>cloud</a:t>
            </a:r>
          </a:p>
          <a:p>
            <a:pPr marL="800100" lvl="1" indent="-342900">
              <a:spcBef>
                <a:spcPct val="20000"/>
              </a:spcBef>
              <a:buFont typeface="Arial" pitchFamily="34" charset="0"/>
              <a:buChar char="•"/>
            </a:pPr>
            <a:r>
              <a:rPr lang="en-US" sz="1500" dirty="0" smtClean="0">
                <a:latin typeface="+mn-lt"/>
              </a:rPr>
              <a:t>Build apps in the design environment, scale it out on the cloud </a:t>
            </a:r>
            <a:endParaRPr lang="en-US" sz="1500" dirty="0">
              <a:latin typeface="+mn-lt"/>
            </a:endParaRPr>
          </a:p>
          <a:p>
            <a:pPr marL="342900" indent="-342900">
              <a:spcBef>
                <a:spcPct val="20000"/>
              </a:spcBef>
              <a:buFont typeface="Arial" pitchFamily="34" charset="0"/>
              <a:buChar char="•"/>
            </a:pPr>
            <a:r>
              <a:rPr lang="en-US" sz="1500" dirty="0">
                <a:latin typeface="+mn-lt"/>
              </a:rPr>
              <a:t>Web Services </a:t>
            </a:r>
            <a:r>
              <a:rPr lang="en-US" sz="1500" dirty="0" smtClean="0">
                <a:latin typeface="+mn-lt"/>
              </a:rPr>
              <a:t>using familiar tools:</a:t>
            </a:r>
            <a:endParaRPr lang="en-US" sz="1500" dirty="0">
              <a:latin typeface="+mn-lt"/>
            </a:endParaRPr>
          </a:p>
          <a:p>
            <a:pPr marL="800100" lvl="1" indent="-342900">
              <a:spcBef>
                <a:spcPct val="20000"/>
              </a:spcBef>
              <a:buFont typeface="Arial" pitchFamily="34" charset="0"/>
              <a:buChar char="•"/>
            </a:pPr>
            <a:r>
              <a:rPr lang="en-US" sz="1500" dirty="0">
                <a:latin typeface="+mn-lt"/>
              </a:rPr>
              <a:t>SOAP</a:t>
            </a:r>
          </a:p>
          <a:p>
            <a:pPr marL="800100" lvl="1" indent="-342900">
              <a:spcBef>
                <a:spcPct val="20000"/>
              </a:spcBef>
              <a:buFont typeface="Arial" pitchFamily="34" charset="0"/>
              <a:buChar char="•"/>
            </a:pPr>
            <a:r>
              <a:rPr lang="en-US" sz="1500" dirty="0">
                <a:latin typeface="+mn-lt"/>
              </a:rPr>
              <a:t>XML</a:t>
            </a:r>
          </a:p>
          <a:p>
            <a:pPr marL="800100" lvl="1" indent="-342900">
              <a:spcBef>
                <a:spcPct val="20000"/>
              </a:spcBef>
              <a:buFont typeface="Arial" pitchFamily="34" charset="0"/>
              <a:buChar char="•"/>
            </a:pPr>
            <a:r>
              <a:rPr lang="en-US" sz="1500" dirty="0">
                <a:latin typeface="+mn-lt"/>
              </a:rPr>
              <a:t>REST</a:t>
            </a:r>
          </a:p>
        </p:txBody>
      </p:sp>
      <p:sp>
        <p:nvSpPr>
          <p:cNvPr id="8" name="Content Placeholder 2"/>
          <p:cNvSpPr txBox="1">
            <a:spLocks/>
          </p:cNvSpPr>
          <p:nvPr/>
        </p:nvSpPr>
        <p:spPr>
          <a:xfrm>
            <a:off x="4343400" y="1066800"/>
            <a:ext cx="4648200" cy="2438400"/>
          </a:xfrm>
          <a:prstGeom prst="rect">
            <a:avLst/>
          </a:prstGeom>
          <a:ln w="12700">
            <a:solidFill>
              <a:schemeClr val="tx1"/>
            </a:solidFill>
          </a:ln>
        </p:spPr>
        <p:txBody>
          <a:bodyPr vert="horz" lIns="91440" tIns="45720" rIns="91440" bIns="45720" rtlCol="0">
            <a:noAutofit/>
          </a:bodyPr>
          <a:lstStyle/>
          <a:p>
            <a:pPr marL="342900" indent="-342900">
              <a:spcBef>
                <a:spcPct val="20000"/>
              </a:spcBef>
              <a:buFont typeface="Arial" pitchFamily="34" charset="0"/>
              <a:buChar char="•"/>
            </a:pPr>
            <a:r>
              <a:rPr lang="en-US" sz="1500" dirty="0">
                <a:latin typeface="+mn-lt"/>
              </a:rPr>
              <a:t>SQL Services</a:t>
            </a:r>
          </a:p>
          <a:p>
            <a:pPr marL="800100" lvl="1" indent="-342900">
              <a:spcBef>
                <a:spcPct val="20000"/>
              </a:spcBef>
              <a:buFont typeface="Arial" pitchFamily="34" charset="0"/>
              <a:buChar char="•"/>
            </a:pPr>
            <a:r>
              <a:rPr lang="en-US" sz="1500" dirty="0">
                <a:latin typeface="+mn-lt"/>
              </a:rPr>
              <a:t>Hierarchical data model that doesn’t require a pre-defined schema </a:t>
            </a:r>
            <a:endParaRPr lang="en-US" sz="1500" dirty="0" smtClean="0">
              <a:latin typeface="+mn-lt"/>
            </a:endParaRPr>
          </a:p>
          <a:p>
            <a:pPr marL="800100" lvl="1" indent="-342900">
              <a:spcBef>
                <a:spcPct val="20000"/>
              </a:spcBef>
              <a:buFont typeface="Arial" pitchFamily="34" charset="0"/>
              <a:buChar char="•"/>
            </a:pPr>
            <a:r>
              <a:rPr lang="en-US" sz="1500" dirty="0" smtClean="0">
                <a:latin typeface="+mn-lt"/>
              </a:rPr>
              <a:t>Data </a:t>
            </a:r>
            <a:r>
              <a:rPr lang="en-US" sz="1500" dirty="0">
                <a:latin typeface="+mn-lt"/>
              </a:rPr>
              <a:t>item stored in this service is kept as a property with its own name, type, and value</a:t>
            </a:r>
            <a:r>
              <a:rPr lang="en-US" sz="1500" dirty="0" smtClean="0">
                <a:latin typeface="+mn-lt"/>
              </a:rPr>
              <a:t>.</a:t>
            </a:r>
          </a:p>
          <a:p>
            <a:pPr marL="800100" lvl="1" indent="-342900">
              <a:spcBef>
                <a:spcPct val="20000"/>
              </a:spcBef>
              <a:buFont typeface="Arial" pitchFamily="34" charset="0"/>
              <a:buChar char="•"/>
            </a:pPr>
            <a:r>
              <a:rPr lang="en-US" sz="1500" dirty="0" smtClean="0">
                <a:latin typeface="+mn-lt"/>
              </a:rPr>
              <a:t>Query using LINQ or REST</a:t>
            </a:r>
            <a:endParaRPr lang="en-US" sz="1500" dirty="0">
              <a:latin typeface="+mn-lt"/>
            </a:endParaRPr>
          </a:p>
          <a:p>
            <a:pPr marL="342900" indent="-342900">
              <a:spcBef>
                <a:spcPct val="20000"/>
              </a:spcBef>
              <a:buFont typeface="Arial" pitchFamily="34" charset="0"/>
              <a:buChar char="•"/>
            </a:pPr>
            <a:r>
              <a:rPr lang="en-US" sz="1500" dirty="0" smtClean="0">
                <a:latin typeface="+mn-lt"/>
              </a:rPr>
              <a:t>Live </a:t>
            </a:r>
            <a:r>
              <a:rPr lang="en-US" sz="1500" dirty="0">
                <a:latin typeface="+mn-lt"/>
              </a:rPr>
              <a:t>Services</a:t>
            </a:r>
          </a:p>
          <a:p>
            <a:pPr marL="800100" lvl="1" indent="-342900">
              <a:spcBef>
                <a:spcPct val="20000"/>
              </a:spcBef>
              <a:buFont typeface="Arial" pitchFamily="34" charset="0"/>
              <a:buChar char="•"/>
            </a:pPr>
            <a:r>
              <a:rPr lang="en-US" sz="1500" dirty="0">
                <a:latin typeface="+mn-lt"/>
              </a:rPr>
              <a:t>Embed social building blocks</a:t>
            </a:r>
          </a:p>
          <a:p>
            <a:pPr marL="800100" lvl="1" indent="-342900">
              <a:spcBef>
                <a:spcPct val="20000"/>
              </a:spcBef>
              <a:buFont typeface="Arial" pitchFamily="34" charset="0"/>
              <a:buChar char="•"/>
            </a:pPr>
            <a:r>
              <a:rPr lang="en-US" sz="1500" dirty="0">
                <a:latin typeface="+mn-lt"/>
              </a:rPr>
              <a:t>Connect across digital devices</a:t>
            </a:r>
          </a:p>
        </p:txBody>
      </p:sp>
      <p:sp>
        <p:nvSpPr>
          <p:cNvPr id="7" name="Rectangle 6"/>
          <p:cNvSpPr/>
          <p:nvPr/>
        </p:nvSpPr>
        <p:spPr>
          <a:xfrm>
            <a:off x="76200" y="3733800"/>
            <a:ext cx="4191000" cy="312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3400" y="3733800"/>
            <a:ext cx="4648200" cy="312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farm4.static.flickr.com/3145/2980594510_4c36c5fa0d_o.png"/>
          <p:cNvPicPr>
            <a:picLocks noChangeAspect="1" noChangeArrowheads="1"/>
          </p:cNvPicPr>
          <p:nvPr/>
        </p:nvPicPr>
        <p:blipFill>
          <a:blip r:embed="rId2"/>
          <a:srcRect/>
          <a:stretch>
            <a:fillRect/>
          </a:stretch>
        </p:blipFill>
        <p:spPr bwMode="auto">
          <a:xfrm>
            <a:off x="4419600" y="533400"/>
            <a:ext cx="3447288" cy="27578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Content Placeholder 1"/>
          <p:cNvSpPr>
            <a:spLocks noGrp="1"/>
          </p:cNvSpPr>
          <p:nvPr>
            <p:ph sz="half" idx="1"/>
          </p:nvPr>
        </p:nvSpPr>
        <p:spPr/>
        <p:txBody>
          <a:bodyPr>
            <a:normAutofit lnSpcReduction="10000"/>
          </a:bodyPr>
          <a:lstStyle/>
          <a:p>
            <a:r>
              <a:rPr lang="en-US" dirty="0" smtClean="0"/>
              <a:t>Documents in the browser (Internet Explorer, Firefox, Safari)</a:t>
            </a:r>
          </a:p>
          <a:p>
            <a:r>
              <a:rPr lang="en-US" dirty="0" smtClean="0"/>
              <a:t>Synchronization (live updates) between desktop and browser (great collaboration experience</a:t>
            </a:r>
          </a:p>
          <a:p>
            <a:r>
              <a:rPr lang="en-US" dirty="0" smtClean="0"/>
              <a:t>Full fidelity maintained</a:t>
            </a:r>
          </a:p>
          <a:p>
            <a:r>
              <a:rPr lang="en-US" dirty="0" smtClean="0"/>
              <a:t>Integration with Office Live Workspaces</a:t>
            </a:r>
          </a:p>
          <a:p>
            <a:r>
              <a:rPr lang="en-US" dirty="0" smtClean="0"/>
              <a:t>Office 14 timeframe</a:t>
            </a:r>
          </a:p>
          <a:p>
            <a:endParaRPr lang="en-US" dirty="0"/>
          </a:p>
        </p:txBody>
      </p:sp>
      <p:sp>
        <p:nvSpPr>
          <p:cNvPr id="3" name="Title 2"/>
          <p:cNvSpPr>
            <a:spLocks noGrp="1"/>
          </p:cNvSpPr>
          <p:nvPr>
            <p:ph type="title"/>
          </p:nvPr>
        </p:nvSpPr>
        <p:spPr/>
        <p:txBody>
          <a:bodyPr/>
          <a:lstStyle/>
          <a:p>
            <a:r>
              <a:rPr lang="en-US" dirty="0" smtClean="0"/>
              <a:t>Office </a:t>
            </a:r>
            <a:r>
              <a:rPr lang="en-US" smtClean="0"/>
              <a:t>Web Applications</a:t>
            </a:r>
            <a:endParaRPr lang="en-US" dirty="0"/>
          </a:p>
        </p:txBody>
      </p:sp>
      <p:pic>
        <p:nvPicPr>
          <p:cNvPr id="2054" name="Picture 6" descr="http://farm4.static.flickr.com/3251/2980594398_b0808ac20f_o.png"/>
          <p:cNvPicPr>
            <a:picLocks noGrp="1" noChangeAspect="1" noChangeArrowheads="1"/>
          </p:cNvPicPr>
          <p:nvPr>
            <p:ph sz="half" idx="2"/>
          </p:nvPr>
        </p:nvPicPr>
        <p:blipFill>
          <a:blip r:embed="rId3" cstate="print"/>
          <a:srcRect/>
          <a:stretch>
            <a:fillRect/>
          </a:stretch>
        </p:blipFill>
        <p:spPr bwMode="auto">
          <a:xfrm>
            <a:off x="5791200" y="2286000"/>
            <a:ext cx="3149799" cy="251983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6" name="Picture 8" descr="http://farm4.static.flickr.com/3282/2979738713_5a53868fde_o.png"/>
          <p:cNvPicPr>
            <a:picLocks noChangeAspect="1" noChangeArrowheads="1"/>
          </p:cNvPicPr>
          <p:nvPr/>
        </p:nvPicPr>
        <p:blipFill>
          <a:blip r:embed="rId4" cstate="print"/>
          <a:srcRect/>
          <a:stretch>
            <a:fillRect/>
          </a:stretch>
        </p:blipFill>
        <p:spPr bwMode="auto">
          <a:xfrm>
            <a:off x="4343400" y="4114800"/>
            <a:ext cx="2971800" cy="23774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18286" t="16858" r="20000" b="14571"/>
          <a:stretch>
            <a:fillRect/>
          </a:stretch>
        </p:blipFill>
        <p:spPr bwMode="auto">
          <a:xfrm>
            <a:off x="1752600" y="914400"/>
            <a:ext cx="5486400" cy="5334000"/>
          </a:xfrm>
          <a:prstGeom prst="rect">
            <a:avLst/>
          </a:prstGeom>
          <a:noFill/>
          <a:ln w="9525">
            <a:noFill/>
            <a:miter lim="800000"/>
            <a:headEnd/>
            <a:tailEnd/>
          </a:ln>
        </p:spPr>
      </p:pic>
      <p:sp>
        <p:nvSpPr>
          <p:cNvPr id="6" name="TextBox 5"/>
          <p:cNvSpPr txBox="1"/>
          <p:nvPr/>
        </p:nvSpPr>
        <p:spPr>
          <a:xfrm>
            <a:off x="2743200" y="152400"/>
            <a:ext cx="3684588" cy="584200"/>
          </a:xfrm>
          <a:prstGeom prst="rect">
            <a:avLst/>
          </a:prstGeom>
          <a:noFill/>
        </p:spPr>
        <p:txBody>
          <a:bodyPr wrap="none">
            <a:spAutoFit/>
          </a:bodyPr>
          <a:lstStyle/>
          <a:p>
            <a:pPr>
              <a:defRPr/>
            </a:pPr>
            <a:r>
              <a:rPr lang="en-US" sz="3200" b="1" dirty="0">
                <a:solidFill>
                  <a:srgbClr val="002060"/>
                </a:solidFill>
                <a:latin typeface="+mn-lt"/>
                <a:cs typeface="+mn-cs"/>
              </a:rPr>
              <a:t>www.smugmug.com</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Client  + Cloud Computing</a:t>
            </a:r>
            <a:br>
              <a:rPr lang="en-US" dirty="0" smtClean="0"/>
            </a:br>
            <a:r>
              <a:rPr lang="en-US" dirty="0" smtClean="0"/>
              <a:t>for Science</a:t>
            </a:r>
            <a:r>
              <a:rPr lang="en-US" dirty="0" smtClean="0"/>
              <a:t/>
            </a:r>
            <a:br>
              <a:rPr lang="en-US" dirty="0" smtClean="0"/>
            </a:br>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grpSp>
        <p:nvGrpSpPr>
          <p:cNvPr id="2" name="Group 10"/>
          <p:cNvGrpSpPr/>
          <p:nvPr/>
        </p:nvGrpSpPr>
        <p:grpSpPr>
          <a:xfrm>
            <a:off x="990600" y="1669541"/>
            <a:ext cx="3797933" cy="3054859"/>
            <a:chOff x="5670431" y="2826259"/>
            <a:chExt cx="3505200" cy="2819400"/>
          </a:xfrm>
        </p:grpSpPr>
        <p:pic>
          <p:nvPicPr>
            <p:cNvPr id="12"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6356231" y="2826259"/>
              <a:ext cx="2057400" cy="2057400"/>
            </a:xfrm>
            <a:prstGeom prst="rect">
              <a:avLst/>
            </a:prstGeom>
            <a:noFill/>
          </p:spPr>
        </p:pic>
        <p:pic>
          <p:nvPicPr>
            <p:cNvPr id="13"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7118231" y="3207259"/>
              <a:ext cx="2057400" cy="2057400"/>
            </a:xfrm>
            <a:prstGeom prst="rect">
              <a:avLst/>
            </a:prstGeom>
            <a:noFill/>
          </p:spPr>
        </p:pic>
        <p:grpSp>
          <p:nvGrpSpPr>
            <p:cNvPr id="3" name="Group 8"/>
            <p:cNvGrpSpPr/>
            <p:nvPr/>
          </p:nvGrpSpPr>
          <p:grpSpPr>
            <a:xfrm>
              <a:off x="6661038" y="3664459"/>
              <a:ext cx="1593484" cy="1399045"/>
              <a:chOff x="7086600" y="1600200"/>
              <a:chExt cx="2430147" cy="2133600"/>
            </a:xfrm>
          </p:grpSpPr>
          <p:pic>
            <p:nvPicPr>
              <p:cNvPr id="16"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001000" y="1600200"/>
                <a:ext cx="770253" cy="1524000"/>
              </a:xfrm>
              <a:prstGeom prst="rect">
                <a:avLst/>
              </a:prstGeom>
              <a:noFill/>
            </p:spPr>
          </p:pic>
          <p:pic>
            <p:nvPicPr>
              <p:cNvPr id="17"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543800" y="1676400"/>
                <a:ext cx="770253" cy="1524000"/>
              </a:xfrm>
              <a:prstGeom prst="rect">
                <a:avLst/>
              </a:prstGeom>
              <a:noFill/>
            </p:spPr>
          </p:pic>
          <p:pic>
            <p:nvPicPr>
              <p:cNvPr id="18" name="Picture 17"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086600" y="1752600"/>
                <a:ext cx="770253" cy="1524000"/>
              </a:xfrm>
              <a:prstGeom prst="rect">
                <a:avLst/>
              </a:prstGeom>
              <a:noFill/>
            </p:spPr>
          </p:pic>
          <p:pic>
            <p:nvPicPr>
              <p:cNvPr id="19"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373747" y="1828800"/>
                <a:ext cx="770253" cy="1524000"/>
              </a:xfrm>
              <a:prstGeom prst="rect">
                <a:avLst/>
              </a:prstGeom>
              <a:noFill/>
            </p:spPr>
          </p:pic>
          <p:pic>
            <p:nvPicPr>
              <p:cNvPr id="20" name="Picture 19"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916547" y="1905000"/>
                <a:ext cx="770253" cy="1524000"/>
              </a:xfrm>
              <a:prstGeom prst="rect">
                <a:avLst/>
              </a:prstGeom>
              <a:noFill/>
            </p:spPr>
          </p:pic>
          <p:pic>
            <p:nvPicPr>
              <p:cNvPr id="21"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459347" y="1981200"/>
                <a:ext cx="770253" cy="1524000"/>
              </a:xfrm>
              <a:prstGeom prst="rect">
                <a:avLst/>
              </a:prstGeom>
              <a:noFill/>
            </p:spPr>
          </p:pic>
          <p:pic>
            <p:nvPicPr>
              <p:cNvPr id="22" name="Picture 2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746494" y="2057400"/>
                <a:ext cx="770253" cy="1524000"/>
              </a:xfrm>
              <a:prstGeom prst="rect">
                <a:avLst/>
              </a:prstGeom>
              <a:noFill/>
            </p:spPr>
          </p:pic>
          <p:pic>
            <p:nvPicPr>
              <p:cNvPr id="23"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8289294" y="2133600"/>
                <a:ext cx="770253" cy="1524000"/>
              </a:xfrm>
              <a:prstGeom prst="rect">
                <a:avLst/>
              </a:prstGeom>
              <a:noFill/>
            </p:spPr>
          </p:pic>
          <p:pic>
            <p:nvPicPr>
              <p:cNvPr id="24" name="Picture 11" descr="C:\Users\savasp\AppData\Local\Microsoft\Windows\Temporary Internet Files\Low\Content.IE5\J0MGROLT\j0435242[1].png"/>
              <p:cNvPicPr>
                <a:picLocks noChangeAspect="1" noChangeArrowheads="1"/>
              </p:cNvPicPr>
              <p:nvPr/>
            </p:nvPicPr>
            <p:blipFill>
              <a:blip r:embed="rId4" cstate="print"/>
              <a:srcRect/>
              <a:stretch>
                <a:fillRect/>
              </a:stretch>
            </p:blipFill>
            <p:spPr bwMode="auto">
              <a:xfrm>
                <a:off x="7832094" y="2209800"/>
                <a:ext cx="770253" cy="1524000"/>
              </a:xfrm>
              <a:prstGeom prst="rect">
                <a:avLst/>
              </a:prstGeom>
              <a:noFill/>
            </p:spPr>
          </p:pic>
        </p:grpSp>
        <p:pic>
          <p:nvPicPr>
            <p:cNvPr id="15" name="Picture 10" descr="C:\Users\savasp\AppData\Local\Microsoft\Windows\Temporary Internet Files\Low\Content.IE5\MYXTZANW\j0432591[1].png"/>
            <p:cNvPicPr>
              <a:picLocks noChangeAspect="1" noChangeArrowheads="1"/>
            </p:cNvPicPr>
            <p:nvPr/>
          </p:nvPicPr>
          <p:blipFill>
            <a:blip r:embed="rId3"/>
            <a:srcRect/>
            <a:stretch>
              <a:fillRect/>
            </a:stretch>
          </p:blipFill>
          <p:spPr bwMode="auto">
            <a:xfrm>
              <a:off x="5670431" y="3588259"/>
              <a:ext cx="2057400" cy="2057400"/>
            </a:xfrm>
            <a:prstGeom prst="rect">
              <a:avLst/>
            </a:prstGeom>
            <a:noFill/>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Big eScience Challenges</a:t>
            </a:r>
            <a:endParaRPr lang="en-US" dirty="0"/>
          </a:p>
        </p:txBody>
      </p:sp>
      <p:sp>
        <p:nvSpPr>
          <p:cNvPr id="4" name="Text Placeholder 4"/>
          <p:cNvSpPr>
            <a:spLocks noGrp="1"/>
          </p:cNvSpPr>
          <p:nvPr>
            <p:ph type="body" sz="quarter" idx="10"/>
          </p:nvPr>
        </p:nvSpPr>
        <p:spPr>
          <a:xfrm>
            <a:off x="390608" y="1482909"/>
            <a:ext cx="4413405" cy="3139321"/>
          </a:xfrm>
        </p:spPr>
        <p:txBody>
          <a:bodyPr/>
          <a:lstStyle/>
          <a:p>
            <a:pPr>
              <a:lnSpc>
                <a:spcPct val="100000"/>
              </a:lnSpc>
              <a:spcBef>
                <a:spcPts val="2400"/>
              </a:spcBef>
              <a:buNone/>
            </a:pPr>
            <a:r>
              <a:rPr lang="en-US" sz="3600" dirty="0" smtClean="0">
                <a:solidFill>
                  <a:schemeClr val="tx1"/>
                </a:solidFill>
                <a:latin typeface="Segoe Light" pitchFamily="34" charset="0"/>
              </a:rPr>
              <a:t>Limits to Moore’s Law</a:t>
            </a:r>
          </a:p>
          <a:p>
            <a:pPr>
              <a:lnSpc>
                <a:spcPct val="100000"/>
              </a:lnSpc>
              <a:spcBef>
                <a:spcPts val="2400"/>
              </a:spcBef>
              <a:buNone/>
            </a:pPr>
            <a:r>
              <a:rPr lang="en-US" sz="3600" dirty="0" smtClean="0">
                <a:solidFill>
                  <a:schemeClr val="tx1"/>
                </a:solidFill>
                <a:latin typeface="Segoe Light" pitchFamily="34" charset="0"/>
              </a:rPr>
              <a:t>Massive data sets</a:t>
            </a:r>
          </a:p>
          <a:p>
            <a:pPr>
              <a:lnSpc>
                <a:spcPct val="100000"/>
              </a:lnSpc>
              <a:spcBef>
                <a:spcPts val="2400"/>
              </a:spcBef>
              <a:buNone/>
            </a:pPr>
            <a:r>
              <a:rPr lang="en-US" sz="3600" dirty="0" smtClean="0">
                <a:solidFill>
                  <a:schemeClr val="tx1"/>
                </a:solidFill>
                <a:latin typeface="Segoe Light" pitchFamily="34" charset="0"/>
              </a:rPr>
              <a:t>Complex systems</a:t>
            </a:r>
          </a:p>
          <a:p>
            <a:pPr>
              <a:lnSpc>
                <a:spcPct val="100000"/>
              </a:lnSpc>
              <a:spcBef>
                <a:spcPts val="2400"/>
              </a:spcBef>
              <a:buNone/>
            </a:pPr>
            <a:r>
              <a:rPr lang="en-US" sz="3600" dirty="0" smtClean="0">
                <a:solidFill>
                  <a:schemeClr val="tx1"/>
                </a:solidFill>
                <a:latin typeface="Segoe Light" pitchFamily="34" charset="0"/>
              </a:rPr>
              <a:t>Collaboration</a:t>
            </a:r>
          </a:p>
        </p:txBody>
      </p:sp>
      <p:pic>
        <p:nvPicPr>
          <p:cNvPr id="13" name="Picture 12" descr="Compound Analysis screen.png"/>
          <p:cNvPicPr>
            <a:picLocks noChangeAspect="1"/>
          </p:cNvPicPr>
          <p:nvPr/>
        </p:nvPicPr>
        <p:blipFill>
          <a:blip r:embed="rId3"/>
          <a:stretch>
            <a:fillRect/>
          </a:stretch>
        </p:blipFill>
        <p:spPr>
          <a:xfrm>
            <a:off x="5436773" y="1427762"/>
            <a:ext cx="3106729" cy="3239772"/>
          </a:xfrm>
          <a:prstGeom prst="rect">
            <a:avLst/>
          </a:prstGeom>
          <a:noFill/>
          <a:effectLst>
            <a:outerShdw blurRad="381000" dist="508000" dir="2520000" algn="ctr" rotWithShape="0">
              <a:srgbClr val="050813">
                <a:alpha val="68000"/>
              </a:srgbClr>
            </a:outerShdw>
            <a:reflection blurRad="6350" stA="50000" endA="300" endPos="38500" dist="50800" dir="5400000" sy="-100000" algn="bl" rotWithShape="0"/>
          </a:effectLst>
          <a:scene3d>
            <a:camera prst="perspectiveHeroicExtremeLeftFacing" fov="3300000">
              <a:rot lat="136583" lon="1183307" rev="21480000"/>
            </a:camera>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Virtual Research Environments</a:t>
            </a:r>
          </a:p>
          <a:p>
            <a:pPr>
              <a:buNone/>
            </a:pPr>
            <a:endParaRPr lang="en-US" dirty="0" smtClean="0"/>
          </a:p>
          <a:p>
            <a:r>
              <a:rPr lang="en-US" dirty="0" smtClean="0"/>
              <a:t>Oceanography Work Bench</a:t>
            </a:r>
          </a:p>
          <a:p>
            <a:pPr>
              <a:buNone/>
            </a:pPr>
            <a:endParaRPr lang="en-US" dirty="0" smtClean="0"/>
          </a:p>
          <a:p>
            <a:r>
              <a:rPr lang="en-US" dirty="0" smtClean="0"/>
              <a:t>Private Clouds for Personal Health</a:t>
            </a:r>
          </a:p>
          <a:p>
            <a:pPr>
              <a:buNone/>
            </a:pPr>
            <a:endParaRPr lang="en-US" dirty="0" smtClean="0"/>
          </a:p>
          <a:p>
            <a:r>
              <a:rPr lang="en-US" dirty="0" smtClean="0"/>
              <a:t>Robotic Receptionist</a:t>
            </a:r>
            <a:endParaRPr lang="en-US" dirty="0"/>
          </a:p>
        </p:txBody>
      </p:sp>
      <p:sp>
        <p:nvSpPr>
          <p:cNvPr id="4" name="Title 3"/>
          <p:cNvSpPr>
            <a:spLocks noGrp="1"/>
          </p:cNvSpPr>
          <p:nvPr>
            <p:ph type="title"/>
          </p:nvPr>
        </p:nvSpPr>
        <p:spPr/>
        <p:txBody>
          <a:bodyPr/>
          <a:lstStyle/>
          <a:p>
            <a:r>
              <a:rPr lang="en-US" dirty="0" smtClean="0"/>
              <a:t>Four Examples</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0"/>
            <a:ext cx="9144000" cy="5867400"/>
            <a:chOff x="0" y="0"/>
            <a:chExt cx="5760" cy="3696"/>
          </a:xfrm>
        </p:grpSpPr>
        <p:pic>
          <p:nvPicPr>
            <p:cNvPr id="16388" name="Picture 5"/>
            <p:cNvPicPr>
              <a:picLocks noChangeAspect="1" noChangeArrowheads="1"/>
            </p:cNvPicPr>
            <p:nvPr/>
          </p:nvPicPr>
          <p:blipFill>
            <a:blip r:embed="rId3"/>
            <a:srcRect r="40788" b="96637"/>
            <a:stretch>
              <a:fillRect/>
            </a:stretch>
          </p:blipFill>
          <p:spPr bwMode="auto">
            <a:xfrm>
              <a:off x="0" y="0"/>
              <a:ext cx="4054" cy="164"/>
            </a:xfrm>
            <a:prstGeom prst="rect">
              <a:avLst/>
            </a:prstGeom>
            <a:noFill/>
            <a:ln w="9525">
              <a:noFill/>
              <a:miter lim="800000"/>
              <a:headEnd/>
              <a:tailEnd/>
            </a:ln>
          </p:spPr>
        </p:pic>
        <p:pic>
          <p:nvPicPr>
            <p:cNvPr id="16389" name="Picture 6"/>
            <p:cNvPicPr>
              <a:picLocks noChangeAspect="1" noChangeArrowheads="1"/>
            </p:cNvPicPr>
            <p:nvPr/>
          </p:nvPicPr>
          <p:blipFill>
            <a:blip r:embed="rId3"/>
            <a:srcRect l="75699" b="96721"/>
            <a:stretch>
              <a:fillRect/>
            </a:stretch>
          </p:blipFill>
          <p:spPr bwMode="auto">
            <a:xfrm>
              <a:off x="4037" y="0"/>
              <a:ext cx="1723" cy="164"/>
            </a:xfrm>
            <a:prstGeom prst="rect">
              <a:avLst/>
            </a:prstGeom>
            <a:noFill/>
            <a:ln w="9525">
              <a:noFill/>
              <a:miter lim="800000"/>
              <a:headEnd/>
              <a:tailEnd/>
            </a:ln>
          </p:spPr>
        </p:pic>
        <p:sp>
          <p:nvSpPr>
            <p:cNvPr id="16390" name="Rectangle 7"/>
            <p:cNvSpPr>
              <a:spLocks noChangeArrowheads="1"/>
            </p:cNvSpPr>
            <p:nvPr/>
          </p:nvSpPr>
          <p:spPr bwMode="auto">
            <a:xfrm>
              <a:off x="3472" y="1664"/>
              <a:ext cx="2144" cy="1272"/>
            </a:xfrm>
            <a:prstGeom prst="rect">
              <a:avLst/>
            </a:prstGeom>
            <a:solidFill>
              <a:srgbClr val="F7F7F7"/>
            </a:solidFill>
            <a:ln w="9525">
              <a:solidFill>
                <a:srgbClr val="F3F3F3"/>
              </a:solidFill>
              <a:miter lim="800000"/>
              <a:headEnd/>
              <a:tailEnd/>
            </a:ln>
          </p:spPr>
          <p:txBody>
            <a:bodyPr wrap="none" anchor="ctr"/>
            <a:lstStyle/>
            <a:p>
              <a:endParaRPr lang="en-US"/>
            </a:p>
          </p:txBody>
        </p:sp>
        <p:sp>
          <p:nvSpPr>
            <p:cNvPr id="16391" name="Text Box 8"/>
            <p:cNvSpPr txBox="1">
              <a:spLocks noChangeArrowheads="1"/>
            </p:cNvSpPr>
            <p:nvPr/>
          </p:nvSpPr>
          <p:spPr bwMode="auto">
            <a:xfrm>
              <a:off x="3591" y="1715"/>
              <a:ext cx="1544" cy="106"/>
            </a:xfrm>
            <a:prstGeom prst="rect">
              <a:avLst/>
            </a:prstGeom>
            <a:noFill/>
            <a:ln w="9525">
              <a:noFill/>
              <a:miter lim="800000"/>
              <a:headEnd/>
              <a:tailEnd/>
            </a:ln>
          </p:spPr>
          <p:txBody>
            <a:bodyPr lIns="0" tIns="0" rIns="0" bIns="0">
              <a:spAutoFit/>
            </a:bodyPr>
            <a:lstStyle/>
            <a:p>
              <a:pPr>
                <a:spcBef>
                  <a:spcPct val="50000"/>
                </a:spcBef>
              </a:pPr>
              <a:r>
                <a:rPr lang="en-US" sz="1100" b="1"/>
                <a:t>Existing RIC Members</a:t>
              </a:r>
              <a:endParaRPr lang="en-US" sz="1100"/>
            </a:p>
          </p:txBody>
        </p:sp>
        <p:sp>
          <p:nvSpPr>
            <p:cNvPr id="16392" name="Rectangle 9"/>
            <p:cNvSpPr>
              <a:spLocks noChangeArrowheads="1"/>
            </p:cNvSpPr>
            <p:nvPr/>
          </p:nvSpPr>
          <p:spPr bwMode="auto">
            <a:xfrm>
              <a:off x="4112" y="1968"/>
              <a:ext cx="904" cy="112"/>
            </a:xfrm>
            <a:prstGeom prst="rect">
              <a:avLst/>
            </a:prstGeom>
            <a:solidFill>
              <a:schemeClr val="bg1"/>
            </a:solidFill>
            <a:ln w="9525">
              <a:solidFill>
                <a:srgbClr val="969696"/>
              </a:solidFill>
              <a:miter lim="800000"/>
              <a:headEnd/>
              <a:tailEnd/>
            </a:ln>
          </p:spPr>
          <p:txBody>
            <a:bodyPr wrap="none" anchor="ctr"/>
            <a:lstStyle/>
            <a:p>
              <a:endParaRPr lang="en-US"/>
            </a:p>
          </p:txBody>
        </p:sp>
        <p:sp>
          <p:nvSpPr>
            <p:cNvPr id="16393" name="Rectangle 10"/>
            <p:cNvSpPr>
              <a:spLocks noChangeArrowheads="1"/>
            </p:cNvSpPr>
            <p:nvPr/>
          </p:nvSpPr>
          <p:spPr bwMode="auto">
            <a:xfrm>
              <a:off x="4112" y="2200"/>
              <a:ext cx="912" cy="112"/>
            </a:xfrm>
            <a:prstGeom prst="rect">
              <a:avLst/>
            </a:prstGeom>
            <a:solidFill>
              <a:schemeClr val="bg1"/>
            </a:solidFill>
            <a:ln w="9525" algn="ctr">
              <a:solidFill>
                <a:srgbClr val="969696"/>
              </a:solidFill>
              <a:miter lim="800000"/>
              <a:headEnd/>
              <a:tailEnd/>
            </a:ln>
          </p:spPr>
          <p:txBody>
            <a:bodyPr wrap="none" anchor="ctr"/>
            <a:lstStyle/>
            <a:p>
              <a:endParaRPr lang="en-US"/>
            </a:p>
          </p:txBody>
        </p:sp>
        <p:sp>
          <p:nvSpPr>
            <p:cNvPr id="16394" name="Text Box 11"/>
            <p:cNvSpPr txBox="1">
              <a:spLocks noChangeArrowheads="1"/>
            </p:cNvSpPr>
            <p:nvPr/>
          </p:nvSpPr>
          <p:spPr bwMode="auto">
            <a:xfrm>
              <a:off x="4255" y="2411"/>
              <a:ext cx="848" cy="106"/>
            </a:xfrm>
            <a:prstGeom prst="rect">
              <a:avLst/>
            </a:prstGeom>
            <a:noFill/>
            <a:ln w="9525">
              <a:noFill/>
              <a:miter lim="800000"/>
              <a:headEnd/>
              <a:tailEnd/>
            </a:ln>
          </p:spPr>
          <p:txBody>
            <a:bodyPr lIns="0" tIns="0" rIns="0" bIns="0">
              <a:spAutoFit/>
            </a:bodyPr>
            <a:lstStyle/>
            <a:p>
              <a:pPr>
                <a:spcBef>
                  <a:spcPct val="50000"/>
                </a:spcBef>
              </a:pPr>
              <a:r>
                <a:rPr lang="en-US" sz="1100"/>
                <a:t>Remember Me</a:t>
              </a:r>
            </a:p>
          </p:txBody>
        </p:sp>
        <p:grpSp>
          <p:nvGrpSpPr>
            <p:cNvPr id="3" name="Group 12"/>
            <p:cNvGrpSpPr>
              <a:grpSpLocks/>
            </p:cNvGrpSpPr>
            <p:nvPr/>
          </p:nvGrpSpPr>
          <p:grpSpPr bwMode="auto">
            <a:xfrm>
              <a:off x="4108" y="2602"/>
              <a:ext cx="393" cy="102"/>
              <a:chOff x="4108" y="2602"/>
              <a:chExt cx="393" cy="102"/>
            </a:xfrm>
          </p:grpSpPr>
          <p:sp>
            <p:nvSpPr>
              <p:cNvPr id="16426" name="AutoShape 13"/>
              <p:cNvSpPr>
                <a:spLocks noChangeArrowheads="1"/>
              </p:cNvSpPr>
              <p:nvPr/>
            </p:nvSpPr>
            <p:spPr bwMode="auto">
              <a:xfrm>
                <a:off x="4108" y="2602"/>
                <a:ext cx="393" cy="102"/>
              </a:xfrm>
              <a:prstGeom prst="roundRect">
                <a:avLst>
                  <a:gd name="adj" fmla="val 16667"/>
                </a:avLst>
              </a:prstGeom>
              <a:gradFill rotWithShape="0">
                <a:gsLst>
                  <a:gs pos="0">
                    <a:srgbClr val="DDDDDD"/>
                  </a:gs>
                  <a:gs pos="50000">
                    <a:srgbClr val="FFFFFF"/>
                  </a:gs>
                  <a:gs pos="100000">
                    <a:srgbClr val="DDDDDD"/>
                  </a:gs>
                </a:gsLst>
                <a:lin ang="5400000" scaled="1"/>
              </a:gradFill>
              <a:ln w="9525">
                <a:solidFill>
                  <a:srgbClr val="000080"/>
                </a:solidFill>
                <a:round/>
                <a:headEnd/>
                <a:tailEnd/>
              </a:ln>
            </p:spPr>
            <p:txBody>
              <a:bodyPr wrap="none" anchor="ctr"/>
              <a:lstStyle/>
              <a:p>
                <a:endParaRPr lang="en-US"/>
              </a:p>
            </p:txBody>
          </p:sp>
          <p:sp>
            <p:nvSpPr>
              <p:cNvPr id="16427" name="Text Box 14"/>
              <p:cNvSpPr txBox="1">
                <a:spLocks noChangeArrowheads="1"/>
              </p:cNvSpPr>
              <p:nvPr/>
            </p:nvSpPr>
            <p:spPr bwMode="auto">
              <a:xfrm>
                <a:off x="4196" y="2612"/>
                <a:ext cx="265" cy="86"/>
              </a:xfrm>
              <a:prstGeom prst="rect">
                <a:avLst/>
              </a:prstGeom>
              <a:noFill/>
              <a:ln w="9525">
                <a:noFill/>
                <a:miter lim="800000"/>
                <a:headEnd/>
                <a:tailEnd/>
              </a:ln>
            </p:spPr>
            <p:txBody>
              <a:bodyPr lIns="0" tIns="0" rIns="0" bIns="0">
                <a:spAutoFit/>
              </a:bodyPr>
              <a:lstStyle/>
              <a:p>
                <a:pPr>
                  <a:spcBef>
                    <a:spcPct val="50000"/>
                  </a:spcBef>
                </a:pPr>
                <a:r>
                  <a:rPr lang="en-US" sz="900"/>
                  <a:t>Login</a:t>
                </a:r>
                <a:endParaRPr lang="en-US" sz="900" u="sng">
                  <a:solidFill>
                    <a:schemeClr val="accent2"/>
                  </a:solidFill>
                </a:endParaRPr>
              </a:p>
            </p:txBody>
          </p:sp>
        </p:grpSp>
        <p:sp>
          <p:nvSpPr>
            <p:cNvPr id="16396" name="Rectangle 15"/>
            <p:cNvSpPr>
              <a:spLocks noChangeArrowheads="1"/>
            </p:cNvSpPr>
            <p:nvPr/>
          </p:nvSpPr>
          <p:spPr bwMode="auto">
            <a:xfrm>
              <a:off x="3480" y="3016"/>
              <a:ext cx="2144" cy="680"/>
            </a:xfrm>
            <a:prstGeom prst="rect">
              <a:avLst/>
            </a:prstGeom>
            <a:solidFill>
              <a:srgbClr val="F7F7F7"/>
            </a:solidFill>
            <a:ln w="9525" algn="ctr">
              <a:solidFill>
                <a:srgbClr val="F3F3F3"/>
              </a:solidFill>
              <a:miter lim="800000"/>
              <a:headEnd/>
              <a:tailEnd/>
            </a:ln>
          </p:spPr>
          <p:txBody>
            <a:bodyPr wrap="none" anchor="ctr"/>
            <a:lstStyle/>
            <a:p>
              <a:endParaRPr lang="en-US"/>
            </a:p>
          </p:txBody>
        </p:sp>
        <p:sp>
          <p:nvSpPr>
            <p:cNvPr id="16397" name="Text Box 16"/>
            <p:cNvSpPr txBox="1">
              <a:spLocks noChangeArrowheads="1"/>
            </p:cNvSpPr>
            <p:nvPr/>
          </p:nvSpPr>
          <p:spPr bwMode="auto">
            <a:xfrm>
              <a:off x="3591" y="3067"/>
              <a:ext cx="1960" cy="106"/>
            </a:xfrm>
            <a:prstGeom prst="rect">
              <a:avLst/>
            </a:prstGeom>
            <a:noFill/>
            <a:ln w="9525">
              <a:noFill/>
              <a:miter lim="800000"/>
              <a:headEnd/>
              <a:tailEnd/>
            </a:ln>
          </p:spPr>
          <p:txBody>
            <a:bodyPr lIns="0" tIns="0" rIns="0" bIns="0">
              <a:spAutoFit/>
            </a:bodyPr>
            <a:lstStyle/>
            <a:p>
              <a:pPr>
                <a:spcBef>
                  <a:spcPct val="50000"/>
                </a:spcBef>
              </a:pPr>
              <a:r>
                <a:rPr lang="en-US" sz="1100" b="1"/>
                <a:t>New to RIC?</a:t>
              </a:r>
            </a:p>
          </p:txBody>
        </p:sp>
        <p:grpSp>
          <p:nvGrpSpPr>
            <p:cNvPr id="4" name="Group 17"/>
            <p:cNvGrpSpPr>
              <a:grpSpLocks/>
            </p:cNvGrpSpPr>
            <p:nvPr/>
          </p:nvGrpSpPr>
          <p:grpSpPr bwMode="auto">
            <a:xfrm>
              <a:off x="4100" y="3218"/>
              <a:ext cx="489" cy="110"/>
              <a:chOff x="4116" y="3506"/>
              <a:chExt cx="489" cy="110"/>
            </a:xfrm>
          </p:grpSpPr>
          <p:sp>
            <p:nvSpPr>
              <p:cNvPr id="16424" name="AutoShape 18"/>
              <p:cNvSpPr>
                <a:spLocks noChangeArrowheads="1"/>
              </p:cNvSpPr>
              <p:nvPr/>
            </p:nvSpPr>
            <p:spPr bwMode="auto">
              <a:xfrm>
                <a:off x="4116" y="3506"/>
                <a:ext cx="489" cy="110"/>
              </a:xfrm>
              <a:prstGeom prst="roundRect">
                <a:avLst>
                  <a:gd name="adj" fmla="val 16667"/>
                </a:avLst>
              </a:prstGeom>
              <a:gradFill rotWithShape="0">
                <a:gsLst>
                  <a:gs pos="0">
                    <a:srgbClr val="DDDDDD"/>
                  </a:gs>
                  <a:gs pos="50000">
                    <a:srgbClr val="FFFFFF"/>
                  </a:gs>
                  <a:gs pos="100000">
                    <a:srgbClr val="DDDDDD"/>
                  </a:gs>
                </a:gsLst>
                <a:lin ang="5400000" scaled="1"/>
              </a:gradFill>
              <a:ln w="9525">
                <a:solidFill>
                  <a:srgbClr val="000080"/>
                </a:solidFill>
                <a:round/>
                <a:headEnd/>
                <a:tailEnd/>
              </a:ln>
            </p:spPr>
            <p:txBody>
              <a:bodyPr wrap="none" anchor="ctr"/>
              <a:lstStyle/>
              <a:p>
                <a:endParaRPr lang="en-US"/>
              </a:p>
            </p:txBody>
          </p:sp>
          <p:sp>
            <p:nvSpPr>
              <p:cNvPr id="16425" name="Text Box 19"/>
              <p:cNvSpPr txBox="1">
                <a:spLocks noChangeArrowheads="1"/>
              </p:cNvSpPr>
              <p:nvPr/>
            </p:nvSpPr>
            <p:spPr bwMode="auto">
              <a:xfrm>
                <a:off x="4204" y="3516"/>
                <a:ext cx="353" cy="86"/>
              </a:xfrm>
              <a:prstGeom prst="rect">
                <a:avLst/>
              </a:prstGeom>
              <a:noFill/>
              <a:ln w="9525">
                <a:noFill/>
                <a:miter lim="800000"/>
                <a:headEnd/>
                <a:tailEnd/>
              </a:ln>
            </p:spPr>
            <p:txBody>
              <a:bodyPr lIns="0" tIns="0" rIns="0" bIns="0">
                <a:spAutoFit/>
              </a:bodyPr>
              <a:lstStyle/>
              <a:p>
                <a:pPr>
                  <a:spcBef>
                    <a:spcPct val="50000"/>
                  </a:spcBef>
                </a:pPr>
                <a:r>
                  <a:rPr lang="en-US" sz="900"/>
                  <a:t>Sign Up</a:t>
                </a:r>
                <a:endParaRPr lang="en-US" sz="900" u="sng">
                  <a:solidFill>
                    <a:schemeClr val="accent2"/>
                  </a:solidFill>
                </a:endParaRPr>
              </a:p>
            </p:txBody>
          </p:sp>
        </p:grpSp>
        <p:sp>
          <p:nvSpPr>
            <p:cNvPr id="16399" name="Text Box 20"/>
            <p:cNvSpPr txBox="1">
              <a:spLocks noChangeArrowheads="1"/>
            </p:cNvSpPr>
            <p:nvPr/>
          </p:nvSpPr>
          <p:spPr bwMode="auto">
            <a:xfrm>
              <a:off x="3591" y="1963"/>
              <a:ext cx="520" cy="106"/>
            </a:xfrm>
            <a:prstGeom prst="rect">
              <a:avLst/>
            </a:prstGeom>
            <a:noFill/>
            <a:ln w="9525">
              <a:noFill/>
              <a:miter lim="800000"/>
              <a:headEnd/>
              <a:tailEnd/>
            </a:ln>
          </p:spPr>
          <p:txBody>
            <a:bodyPr lIns="0" tIns="0" rIns="0" bIns="0">
              <a:spAutoFit/>
            </a:bodyPr>
            <a:lstStyle/>
            <a:p>
              <a:pPr>
                <a:spcBef>
                  <a:spcPct val="50000"/>
                </a:spcBef>
              </a:pPr>
              <a:r>
                <a:rPr lang="en-US" sz="1100"/>
                <a:t>Username:</a:t>
              </a:r>
            </a:p>
          </p:txBody>
        </p:sp>
        <p:sp>
          <p:nvSpPr>
            <p:cNvPr id="16400" name="Text Box 21"/>
            <p:cNvSpPr txBox="1">
              <a:spLocks noChangeArrowheads="1"/>
            </p:cNvSpPr>
            <p:nvPr/>
          </p:nvSpPr>
          <p:spPr bwMode="auto">
            <a:xfrm>
              <a:off x="3591" y="2203"/>
              <a:ext cx="456" cy="106"/>
            </a:xfrm>
            <a:prstGeom prst="rect">
              <a:avLst/>
            </a:prstGeom>
            <a:noFill/>
            <a:ln w="9525">
              <a:noFill/>
              <a:miter lim="800000"/>
              <a:headEnd/>
              <a:tailEnd/>
            </a:ln>
          </p:spPr>
          <p:txBody>
            <a:bodyPr lIns="0" tIns="0" rIns="0" bIns="0">
              <a:spAutoFit/>
            </a:bodyPr>
            <a:lstStyle/>
            <a:p>
              <a:pPr>
                <a:spcBef>
                  <a:spcPct val="50000"/>
                </a:spcBef>
              </a:pPr>
              <a:r>
                <a:rPr lang="en-US" sz="1100"/>
                <a:t>Password:</a:t>
              </a:r>
            </a:p>
          </p:txBody>
        </p:sp>
        <p:sp>
          <p:nvSpPr>
            <p:cNvPr id="16401" name="Rectangle 22"/>
            <p:cNvSpPr>
              <a:spLocks noChangeArrowheads="1"/>
            </p:cNvSpPr>
            <p:nvPr/>
          </p:nvSpPr>
          <p:spPr bwMode="auto">
            <a:xfrm>
              <a:off x="4118" y="2424"/>
              <a:ext cx="66" cy="66"/>
            </a:xfrm>
            <a:prstGeom prst="rect">
              <a:avLst/>
            </a:prstGeom>
            <a:noFill/>
            <a:ln w="9525">
              <a:solidFill>
                <a:schemeClr val="bg2"/>
              </a:solidFill>
              <a:miter lim="800000"/>
              <a:headEnd/>
              <a:tailEnd/>
            </a:ln>
          </p:spPr>
          <p:txBody>
            <a:bodyPr wrap="none" anchor="ctr"/>
            <a:lstStyle/>
            <a:p>
              <a:endParaRPr lang="en-US"/>
            </a:p>
          </p:txBody>
        </p:sp>
        <p:sp>
          <p:nvSpPr>
            <p:cNvPr id="16402" name="Text Box 23"/>
            <p:cNvSpPr txBox="1">
              <a:spLocks noChangeArrowheads="1"/>
            </p:cNvSpPr>
            <p:nvPr/>
          </p:nvSpPr>
          <p:spPr bwMode="auto">
            <a:xfrm>
              <a:off x="4111" y="2771"/>
              <a:ext cx="1312" cy="96"/>
            </a:xfrm>
            <a:prstGeom prst="rect">
              <a:avLst/>
            </a:prstGeom>
            <a:noFill/>
            <a:ln w="9525">
              <a:noFill/>
              <a:miter lim="800000"/>
              <a:headEnd/>
              <a:tailEnd/>
            </a:ln>
          </p:spPr>
          <p:txBody>
            <a:bodyPr lIns="0" tIns="0" rIns="0" bIns="0">
              <a:spAutoFit/>
            </a:bodyPr>
            <a:lstStyle/>
            <a:p>
              <a:pPr>
                <a:spcBef>
                  <a:spcPct val="50000"/>
                </a:spcBef>
              </a:pPr>
              <a:r>
                <a:rPr lang="en-US" sz="1000" u="sng">
                  <a:solidFill>
                    <a:schemeClr val="accent2"/>
                  </a:solidFill>
                </a:rPr>
                <a:t>Forgot your ID or Password?</a:t>
              </a:r>
            </a:p>
          </p:txBody>
        </p:sp>
        <p:sp>
          <p:nvSpPr>
            <p:cNvPr id="16403" name="Rectangle 25"/>
            <p:cNvSpPr>
              <a:spLocks noChangeArrowheads="1"/>
            </p:cNvSpPr>
            <p:nvPr/>
          </p:nvSpPr>
          <p:spPr bwMode="auto">
            <a:xfrm>
              <a:off x="112" y="1664"/>
              <a:ext cx="3240" cy="2026"/>
            </a:xfrm>
            <a:prstGeom prst="rect">
              <a:avLst/>
            </a:prstGeom>
            <a:solidFill>
              <a:srgbClr val="F7F7F7"/>
            </a:solidFill>
            <a:ln w="9525">
              <a:solidFill>
                <a:srgbClr val="F3F3F3"/>
              </a:solidFill>
              <a:miter lim="800000"/>
              <a:headEnd/>
              <a:tailEnd/>
            </a:ln>
          </p:spPr>
          <p:txBody>
            <a:bodyPr wrap="none" anchor="ctr"/>
            <a:lstStyle/>
            <a:p>
              <a:endParaRPr lang="en-US"/>
            </a:p>
          </p:txBody>
        </p:sp>
        <p:sp>
          <p:nvSpPr>
            <p:cNvPr id="16404" name="Text Box 26"/>
            <p:cNvSpPr txBox="1">
              <a:spLocks noChangeArrowheads="1"/>
            </p:cNvSpPr>
            <p:nvPr/>
          </p:nvSpPr>
          <p:spPr bwMode="auto">
            <a:xfrm>
              <a:off x="551" y="2149"/>
              <a:ext cx="2856" cy="182"/>
            </a:xfrm>
            <a:prstGeom prst="rect">
              <a:avLst/>
            </a:prstGeom>
            <a:noFill/>
            <a:ln w="9525">
              <a:noFill/>
              <a:miter lim="800000"/>
              <a:headEnd/>
              <a:tailEnd/>
            </a:ln>
          </p:spPr>
          <p:txBody>
            <a:bodyPr lIns="0" tIns="0" rIns="0" bIns="0">
              <a:spAutoFit/>
            </a:bodyPr>
            <a:lstStyle/>
            <a:p>
              <a:pPr>
                <a:lnSpc>
                  <a:spcPct val="70000"/>
                </a:lnSpc>
                <a:spcBef>
                  <a:spcPct val="50000"/>
                </a:spcBef>
              </a:pPr>
              <a:r>
                <a:rPr lang="en-US" sz="1000"/>
                <a:t>Plan The Research</a:t>
              </a:r>
            </a:p>
            <a:p>
              <a:pPr>
                <a:lnSpc>
                  <a:spcPct val="70000"/>
                </a:lnSpc>
                <a:spcBef>
                  <a:spcPct val="50000"/>
                </a:spcBef>
              </a:pPr>
              <a:r>
                <a:rPr lang="en-US" sz="1000"/>
                <a:t>Search for study ideas, plan the study, and apply for funding.</a:t>
              </a:r>
            </a:p>
          </p:txBody>
        </p:sp>
        <p:sp>
          <p:nvSpPr>
            <p:cNvPr id="16405" name="Text Box 27"/>
            <p:cNvSpPr txBox="1">
              <a:spLocks noChangeArrowheads="1"/>
            </p:cNvSpPr>
            <p:nvPr/>
          </p:nvSpPr>
          <p:spPr bwMode="auto">
            <a:xfrm>
              <a:off x="551" y="2522"/>
              <a:ext cx="2829" cy="194"/>
            </a:xfrm>
            <a:prstGeom prst="rect">
              <a:avLst/>
            </a:prstGeom>
            <a:noFill/>
            <a:ln w="9525" algn="ctr">
              <a:noFill/>
              <a:miter lim="800000"/>
              <a:headEnd/>
              <a:tailEnd/>
            </a:ln>
          </p:spPr>
          <p:txBody>
            <a:bodyPr lIns="9144" tIns="9144" rIns="9144" bIns="9144">
              <a:spAutoFit/>
            </a:bodyPr>
            <a:lstStyle/>
            <a:p>
              <a:pPr>
                <a:lnSpc>
                  <a:spcPct val="70000"/>
                </a:lnSpc>
                <a:spcBef>
                  <a:spcPct val="50000"/>
                </a:spcBef>
              </a:pPr>
              <a:r>
                <a:rPr lang="en-US" sz="1000"/>
                <a:t>Network </a:t>
              </a:r>
            </a:p>
            <a:p>
              <a:pPr>
                <a:lnSpc>
                  <a:spcPct val="70000"/>
                </a:lnSpc>
                <a:spcBef>
                  <a:spcPct val="50000"/>
                </a:spcBef>
              </a:pPr>
              <a:r>
                <a:rPr lang="en-US" sz="1000"/>
                <a:t>Connect with fellow researchers for  sharing ideas,  resources etc.</a:t>
              </a:r>
            </a:p>
          </p:txBody>
        </p:sp>
        <p:pic>
          <p:nvPicPr>
            <p:cNvPr id="16406" name="Picture 28"/>
            <p:cNvPicPr>
              <a:picLocks noChangeAspect="1" noChangeArrowheads="1"/>
            </p:cNvPicPr>
            <p:nvPr/>
          </p:nvPicPr>
          <p:blipFill>
            <a:blip r:embed="rId4"/>
            <a:srcRect l="6641" t="47743" r="87109" b="43576"/>
            <a:stretch>
              <a:fillRect/>
            </a:stretch>
          </p:blipFill>
          <p:spPr bwMode="auto">
            <a:xfrm>
              <a:off x="180" y="2130"/>
              <a:ext cx="225" cy="236"/>
            </a:xfrm>
            <a:prstGeom prst="rect">
              <a:avLst/>
            </a:prstGeom>
            <a:noFill/>
            <a:ln w="9525">
              <a:noFill/>
              <a:miter lim="800000"/>
              <a:headEnd/>
              <a:tailEnd/>
            </a:ln>
          </p:spPr>
        </p:pic>
        <p:pic>
          <p:nvPicPr>
            <p:cNvPr id="16407" name="Picture 29"/>
            <p:cNvPicPr>
              <a:picLocks noChangeAspect="1" noChangeArrowheads="1"/>
            </p:cNvPicPr>
            <p:nvPr/>
          </p:nvPicPr>
          <p:blipFill>
            <a:blip r:embed="rId4"/>
            <a:srcRect l="6380" t="69270" r="86980" b="23784"/>
            <a:stretch>
              <a:fillRect/>
            </a:stretch>
          </p:blipFill>
          <p:spPr bwMode="auto">
            <a:xfrm>
              <a:off x="162" y="2899"/>
              <a:ext cx="316" cy="248"/>
            </a:xfrm>
            <a:prstGeom prst="rect">
              <a:avLst/>
            </a:prstGeom>
            <a:noFill/>
            <a:ln w="9525">
              <a:noFill/>
              <a:miter lim="800000"/>
              <a:headEnd/>
              <a:tailEnd/>
            </a:ln>
          </p:spPr>
        </p:pic>
        <p:pic>
          <p:nvPicPr>
            <p:cNvPr id="16408" name="Picture 30" descr="images1"/>
            <p:cNvPicPr>
              <a:picLocks noChangeAspect="1" noChangeArrowheads="1"/>
            </p:cNvPicPr>
            <p:nvPr/>
          </p:nvPicPr>
          <p:blipFill>
            <a:blip r:embed="rId5"/>
            <a:srcRect t="12500" b="16667"/>
            <a:stretch>
              <a:fillRect/>
            </a:stretch>
          </p:blipFill>
          <p:spPr bwMode="auto">
            <a:xfrm>
              <a:off x="190" y="3319"/>
              <a:ext cx="212" cy="225"/>
            </a:xfrm>
            <a:prstGeom prst="rect">
              <a:avLst/>
            </a:prstGeom>
            <a:noFill/>
            <a:ln w="9525">
              <a:noFill/>
              <a:miter lim="800000"/>
              <a:headEnd/>
              <a:tailEnd/>
            </a:ln>
          </p:spPr>
        </p:pic>
        <p:pic>
          <p:nvPicPr>
            <p:cNvPr id="16409" name="Picture 31"/>
            <p:cNvPicPr>
              <a:picLocks noChangeAspect="1" noChangeArrowheads="1"/>
            </p:cNvPicPr>
            <p:nvPr/>
          </p:nvPicPr>
          <p:blipFill>
            <a:blip r:embed="rId4"/>
            <a:srcRect l="7161" t="58681" r="86856" b="31444"/>
            <a:stretch>
              <a:fillRect/>
            </a:stretch>
          </p:blipFill>
          <p:spPr bwMode="auto">
            <a:xfrm>
              <a:off x="182" y="2460"/>
              <a:ext cx="273" cy="338"/>
            </a:xfrm>
            <a:prstGeom prst="rect">
              <a:avLst/>
            </a:prstGeom>
            <a:noFill/>
            <a:ln w="9525">
              <a:noFill/>
              <a:miter lim="800000"/>
              <a:headEnd/>
              <a:tailEnd/>
            </a:ln>
          </p:spPr>
        </p:pic>
        <p:sp>
          <p:nvSpPr>
            <p:cNvPr id="16410" name="Text Box 32"/>
            <p:cNvSpPr txBox="1">
              <a:spLocks noChangeArrowheads="1"/>
            </p:cNvSpPr>
            <p:nvPr/>
          </p:nvSpPr>
          <p:spPr bwMode="auto">
            <a:xfrm>
              <a:off x="551" y="2931"/>
              <a:ext cx="2829" cy="194"/>
            </a:xfrm>
            <a:prstGeom prst="rect">
              <a:avLst/>
            </a:prstGeom>
            <a:noFill/>
            <a:ln w="9525" algn="ctr">
              <a:noFill/>
              <a:miter lim="800000"/>
              <a:headEnd/>
              <a:tailEnd/>
            </a:ln>
          </p:spPr>
          <p:txBody>
            <a:bodyPr lIns="9144" tIns="9144" rIns="9144" bIns="9144">
              <a:spAutoFit/>
            </a:bodyPr>
            <a:lstStyle/>
            <a:p>
              <a:pPr>
                <a:lnSpc>
                  <a:spcPct val="70000"/>
                </a:lnSpc>
                <a:spcBef>
                  <a:spcPct val="50000"/>
                </a:spcBef>
              </a:pPr>
              <a:r>
                <a:rPr lang="en-US" sz="1000"/>
                <a:t>Experiment </a:t>
              </a:r>
            </a:p>
            <a:p>
              <a:pPr>
                <a:lnSpc>
                  <a:spcPct val="70000"/>
                </a:lnSpc>
                <a:spcBef>
                  <a:spcPct val="50000"/>
                </a:spcBef>
              </a:pPr>
              <a:r>
                <a:rPr lang="en-US" sz="1000"/>
                <a:t>Use online tools to achieve faster results.</a:t>
              </a:r>
            </a:p>
          </p:txBody>
        </p:sp>
        <p:sp>
          <p:nvSpPr>
            <p:cNvPr id="16411" name="Text Box 33"/>
            <p:cNvSpPr txBox="1">
              <a:spLocks noChangeArrowheads="1"/>
            </p:cNvSpPr>
            <p:nvPr/>
          </p:nvSpPr>
          <p:spPr bwMode="auto">
            <a:xfrm>
              <a:off x="551" y="3341"/>
              <a:ext cx="2829" cy="194"/>
            </a:xfrm>
            <a:prstGeom prst="rect">
              <a:avLst/>
            </a:prstGeom>
            <a:noFill/>
            <a:ln w="9525" algn="ctr">
              <a:noFill/>
              <a:miter lim="800000"/>
              <a:headEnd/>
              <a:tailEnd/>
            </a:ln>
          </p:spPr>
          <p:txBody>
            <a:bodyPr lIns="9144" tIns="9144" rIns="9144" bIns="9144">
              <a:spAutoFit/>
            </a:bodyPr>
            <a:lstStyle/>
            <a:p>
              <a:pPr>
                <a:lnSpc>
                  <a:spcPct val="70000"/>
                </a:lnSpc>
                <a:spcBef>
                  <a:spcPct val="50000"/>
                </a:spcBef>
              </a:pPr>
              <a:r>
                <a:rPr lang="en-US" sz="1000"/>
                <a:t>Publish </a:t>
              </a:r>
            </a:p>
            <a:p>
              <a:pPr>
                <a:lnSpc>
                  <a:spcPct val="70000"/>
                </a:lnSpc>
                <a:spcBef>
                  <a:spcPct val="50000"/>
                </a:spcBef>
              </a:pPr>
              <a:r>
                <a:rPr lang="en-US" sz="1000"/>
                <a:t>Disseminate the study results for the public.</a:t>
              </a:r>
            </a:p>
          </p:txBody>
        </p:sp>
        <p:pic>
          <p:nvPicPr>
            <p:cNvPr id="16412" name="Picture 34"/>
            <p:cNvPicPr>
              <a:picLocks noChangeAspect="1" noChangeArrowheads="1"/>
            </p:cNvPicPr>
            <p:nvPr/>
          </p:nvPicPr>
          <p:blipFill>
            <a:blip r:embed="rId6"/>
            <a:srcRect l="6917" t="14557" r="23372" b="78232"/>
            <a:stretch>
              <a:fillRect/>
            </a:stretch>
          </p:blipFill>
          <p:spPr bwMode="auto">
            <a:xfrm>
              <a:off x="0" y="0"/>
              <a:ext cx="4093" cy="318"/>
            </a:xfrm>
            <a:prstGeom prst="rect">
              <a:avLst/>
            </a:prstGeom>
            <a:noFill/>
            <a:ln w="9525">
              <a:noFill/>
              <a:miter lim="800000"/>
              <a:headEnd/>
              <a:tailEnd/>
            </a:ln>
          </p:spPr>
        </p:pic>
        <p:pic>
          <p:nvPicPr>
            <p:cNvPr id="16413" name="Picture 35"/>
            <p:cNvPicPr>
              <a:picLocks noChangeAspect="1" noChangeArrowheads="1"/>
            </p:cNvPicPr>
            <p:nvPr/>
          </p:nvPicPr>
          <p:blipFill>
            <a:blip r:embed="rId6"/>
            <a:srcRect l="41934" t="14557" r="24461" b="78232"/>
            <a:stretch>
              <a:fillRect/>
            </a:stretch>
          </p:blipFill>
          <p:spPr bwMode="auto">
            <a:xfrm>
              <a:off x="3679" y="0"/>
              <a:ext cx="2081" cy="318"/>
            </a:xfrm>
            <a:prstGeom prst="rect">
              <a:avLst/>
            </a:prstGeom>
            <a:noFill/>
            <a:ln w="9525">
              <a:noFill/>
              <a:miter lim="800000"/>
              <a:headEnd/>
              <a:tailEnd/>
            </a:ln>
          </p:spPr>
        </p:pic>
        <p:sp>
          <p:nvSpPr>
            <p:cNvPr id="16414" name="Rectangle 36"/>
            <p:cNvSpPr>
              <a:spLocks noChangeArrowheads="1"/>
            </p:cNvSpPr>
            <p:nvPr/>
          </p:nvSpPr>
          <p:spPr bwMode="auto">
            <a:xfrm>
              <a:off x="104" y="704"/>
              <a:ext cx="5504" cy="778"/>
            </a:xfrm>
            <a:prstGeom prst="rect">
              <a:avLst/>
            </a:prstGeom>
            <a:solidFill>
              <a:srgbClr val="F7F7F7"/>
            </a:solidFill>
            <a:ln w="9525">
              <a:solidFill>
                <a:srgbClr val="969696"/>
              </a:solidFill>
              <a:miter lim="800000"/>
              <a:headEnd/>
              <a:tailEnd/>
            </a:ln>
          </p:spPr>
          <p:txBody>
            <a:bodyPr wrap="none" anchor="ctr"/>
            <a:lstStyle/>
            <a:p>
              <a:endParaRPr lang="en-US"/>
            </a:p>
          </p:txBody>
        </p:sp>
        <p:sp>
          <p:nvSpPr>
            <p:cNvPr id="16415" name="Rectangle 37"/>
            <p:cNvSpPr>
              <a:spLocks noChangeArrowheads="1"/>
            </p:cNvSpPr>
            <p:nvPr/>
          </p:nvSpPr>
          <p:spPr bwMode="auto">
            <a:xfrm>
              <a:off x="54" y="418"/>
              <a:ext cx="5479" cy="192"/>
            </a:xfrm>
            <a:prstGeom prst="rect">
              <a:avLst/>
            </a:prstGeom>
            <a:noFill/>
            <a:ln w="9525">
              <a:noFill/>
              <a:miter lim="800000"/>
              <a:headEnd/>
              <a:tailEnd/>
            </a:ln>
          </p:spPr>
          <p:txBody>
            <a:bodyPr>
              <a:spAutoFit/>
            </a:bodyPr>
            <a:lstStyle/>
            <a:p>
              <a:r>
                <a:rPr lang="en-US" sz="1400" b="1"/>
                <a:t>British Library for Research</a:t>
              </a:r>
              <a:endParaRPr lang="en-US" sz="1100"/>
            </a:p>
          </p:txBody>
        </p:sp>
        <p:sp>
          <p:nvSpPr>
            <p:cNvPr id="16416" name="Rectangle 38"/>
            <p:cNvSpPr>
              <a:spLocks noChangeArrowheads="1"/>
            </p:cNvSpPr>
            <p:nvPr/>
          </p:nvSpPr>
          <p:spPr bwMode="auto">
            <a:xfrm>
              <a:off x="158" y="1658"/>
              <a:ext cx="3095" cy="270"/>
            </a:xfrm>
            <a:prstGeom prst="rect">
              <a:avLst/>
            </a:prstGeom>
            <a:noFill/>
            <a:ln w="9525">
              <a:noFill/>
              <a:miter lim="800000"/>
              <a:headEnd/>
              <a:tailEnd/>
            </a:ln>
          </p:spPr>
          <p:txBody>
            <a:bodyPr>
              <a:spAutoFit/>
            </a:bodyPr>
            <a:lstStyle/>
            <a:p>
              <a:r>
                <a:rPr lang="en-US" sz="1100"/>
                <a:t>A  one stop solution for carrying out </a:t>
              </a:r>
              <a:r>
                <a:rPr lang="en-US" sz="1100" b="1"/>
                <a:t>research studies</a:t>
              </a:r>
              <a:r>
                <a:rPr lang="en-US" sz="1100"/>
                <a:t> in planned &amp; phased manner  and </a:t>
              </a:r>
              <a:r>
                <a:rPr lang="en-US" sz="1100" b="1"/>
                <a:t>networking</a:t>
              </a:r>
              <a:r>
                <a:rPr lang="en-US" sz="1100"/>
                <a:t> with fellow community members</a:t>
              </a:r>
            </a:p>
          </p:txBody>
        </p:sp>
        <p:pic>
          <p:nvPicPr>
            <p:cNvPr id="16417" name="Picture 39" descr="Leaf_Waterdrops">
              <a:hlinkClick r:id="rId7"/>
            </p:cNvPr>
            <p:cNvPicPr>
              <a:picLocks noChangeAspect="1" noChangeArrowheads="1"/>
            </p:cNvPicPr>
            <p:nvPr/>
          </p:nvPicPr>
          <p:blipFill>
            <a:blip r:embed="rId8"/>
            <a:srcRect/>
            <a:stretch>
              <a:fillRect/>
            </a:stretch>
          </p:blipFill>
          <p:spPr bwMode="auto">
            <a:xfrm>
              <a:off x="107" y="708"/>
              <a:ext cx="765" cy="772"/>
            </a:xfrm>
            <a:prstGeom prst="rect">
              <a:avLst/>
            </a:prstGeom>
            <a:noFill/>
            <a:ln w="9525">
              <a:noFill/>
              <a:miter lim="800000"/>
              <a:headEnd/>
              <a:tailEnd/>
            </a:ln>
          </p:spPr>
        </p:pic>
        <p:pic>
          <p:nvPicPr>
            <p:cNvPr id="16418" name="Picture 40" descr="inf0116_lg">
              <a:hlinkClick r:id="rId9"/>
            </p:cNvPr>
            <p:cNvPicPr>
              <a:picLocks noChangeAspect="1" noChangeArrowheads="1"/>
            </p:cNvPicPr>
            <p:nvPr/>
          </p:nvPicPr>
          <p:blipFill>
            <a:blip r:embed="rId10"/>
            <a:srcRect/>
            <a:stretch>
              <a:fillRect/>
            </a:stretch>
          </p:blipFill>
          <p:spPr bwMode="auto">
            <a:xfrm>
              <a:off x="2387" y="705"/>
              <a:ext cx="978" cy="778"/>
            </a:xfrm>
            <a:prstGeom prst="rect">
              <a:avLst/>
            </a:prstGeom>
            <a:noFill/>
            <a:ln w="9525">
              <a:noFill/>
              <a:miter lim="800000"/>
              <a:headEnd/>
              <a:tailEnd/>
            </a:ln>
          </p:spPr>
        </p:pic>
        <p:pic>
          <p:nvPicPr>
            <p:cNvPr id="16419" name="Picture 41" descr="Double%2520helix%2520model">
              <a:hlinkClick r:id="rId11"/>
            </p:cNvPr>
            <p:cNvPicPr>
              <a:picLocks noChangeAspect="1" noChangeArrowheads="1"/>
            </p:cNvPicPr>
            <p:nvPr/>
          </p:nvPicPr>
          <p:blipFill>
            <a:blip r:embed="rId12"/>
            <a:srcRect/>
            <a:stretch>
              <a:fillRect/>
            </a:stretch>
          </p:blipFill>
          <p:spPr bwMode="auto">
            <a:xfrm>
              <a:off x="865" y="707"/>
              <a:ext cx="762" cy="771"/>
            </a:xfrm>
            <a:prstGeom prst="rect">
              <a:avLst/>
            </a:prstGeom>
            <a:noFill/>
            <a:ln w="9525">
              <a:noFill/>
              <a:miter lim="800000"/>
              <a:headEnd/>
              <a:tailEnd/>
            </a:ln>
          </p:spPr>
        </p:pic>
        <p:pic>
          <p:nvPicPr>
            <p:cNvPr id="16420" name="Picture 42" descr="dna-model-3d">
              <a:hlinkClick r:id="rId13"/>
            </p:cNvPr>
            <p:cNvPicPr>
              <a:picLocks noChangeAspect="1" noChangeArrowheads="1"/>
            </p:cNvPicPr>
            <p:nvPr/>
          </p:nvPicPr>
          <p:blipFill>
            <a:blip r:embed="rId14"/>
            <a:srcRect/>
            <a:stretch>
              <a:fillRect/>
            </a:stretch>
          </p:blipFill>
          <p:spPr bwMode="auto">
            <a:xfrm>
              <a:off x="1628" y="706"/>
              <a:ext cx="760" cy="771"/>
            </a:xfrm>
            <a:prstGeom prst="rect">
              <a:avLst/>
            </a:prstGeom>
            <a:noFill/>
            <a:ln w="9525">
              <a:noFill/>
              <a:miter lim="800000"/>
              <a:headEnd/>
              <a:tailEnd/>
            </a:ln>
          </p:spPr>
        </p:pic>
        <p:pic>
          <p:nvPicPr>
            <p:cNvPr id="16421" name="Picture 43" descr="Double%2520helix%2520model">
              <a:hlinkClick r:id="rId11"/>
            </p:cNvPr>
            <p:cNvPicPr>
              <a:picLocks noChangeAspect="1" noChangeArrowheads="1"/>
            </p:cNvPicPr>
            <p:nvPr/>
          </p:nvPicPr>
          <p:blipFill>
            <a:blip r:embed="rId12"/>
            <a:srcRect/>
            <a:stretch>
              <a:fillRect/>
            </a:stretch>
          </p:blipFill>
          <p:spPr bwMode="auto">
            <a:xfrm>
              <a:off x="4127" y="707"/>
              <a:ext cx="762" cy="774"/>
            </a:xfrm>
            <a:prstGeom prst="rect">
              <a:avLst/>
            </a:prstGeom>
            <a:noFill/>
            <a:ln w="9525">
              <a:noFill/>
              <a:miter lim="800000"/>
              <a:headEnd/>
              <a:tailEnd/>
            </a:ln>
          </p:spPr>
        </p:pic>
        <p:pic>
          <p:nvPicPr>
            <p:cNvPr id="16422" name="Picture 44" descr="Leaf_Waterdrops">
              <a:hlinkClick r:id="rId7"/>
            </p:cNvPr>
            <p:cNvPicPr>
              <a:picLocks noChangeAspect="1" noChangeArrowheads="1"/>
            </p:cNvPicPr>
            <p:nvPr/>
          </p:nvPicPr>
          <p:blipFill>
            <a:blip r:embed="rId8"/>
            <a:srcRect/>
            <a:stretch>
              <a:fillRect/>
            </a:stretch>
          </p:blipFill>
          <p:spPr bwMode="auto">
            <a:xfrm>
              <a:off x="4889" y="707"/>
              <a:ext cx="724" cy="775"/>
            </a:xfrm>
            <a:prstGeom prst="rect">
              <a:avLst/>
            </a:prstGeom>
            <a:noFill/>
            <a:ln w="9525">
              <a:noFill/>
              <a:miter lim="800000"/>
              <a:headEnd/>
              <a:tailEnd/>
            </a:ln>
          </p:spPr>
        </p:pic>
        <p:pic>
          <p:nvPicPr>
            <p:cNvPr id="16423" name="Picture 45" descr="dna-model-3d">
              <a:hlinkClick r:id="rId13"/>
            </p:cNvPr>
            <p:cNvPicPr>
              <a:picLocks noChangeAspect="1" noChangeArrowheads="1"/>
            </p:cNvPicPr>
            <p:nvPr/>
          </p:nvPicPr>
          <p:blipFill>
            <a:blip r:embed="rId14"/>
            <a:srcRect/>
            <a:stretch>
              <a:fillRect/>
            </a:stretch>
          </p:blipFill>
          <p:spPr bwMode="auto">
            <a:xfrm>
              <a:off x="3366" y="706"/>
              <a:ext cx="760" cy="773"/>
            </a:xfrm>
            <a:prstGeom prst="rect">
              <a:avLst/>
            </a:prstGeom>
            <a:noFill/>
            <a:ln w="9525">
              <a:noFill/>
              <a:miter lim="800000"/>
              <a:headEnd/>
              <a:tailEnd/>
            </a:ln>
          </p:spPr>
        </p:pic>
      </p:grpSp>
      <p:sp>
        <p:nvSpPr>
          <p:cNvPr id="16387" name="Title 1"/>
          <p:cNvSpPr>
            <a:spLocks/>
          </p:cNvSpPr>
          <p:nvPr/>
        </p:nvSpPr>
        <p:spPr bwMode="auto">
          <a:xfrm>
            <a:off x="152400" y="5943600"/>
            <a:ext cx="8915400" cy="381000"/>
          </a:xfrm>
          <a:prstGeom prst="rect">
            <a:avLst/>
          </a:prstGeom>
          <a:solidFill>
            <a:schemeClr val="bg1"/>
          </a:solidFill>
          <a:ln w="9525">
            <a:noFill/>
            <a:miter lim="800000"/>
            <a:headEnd/>
            <a:tailEnd/>
          </a:ln>
        </p:spPr>
        <p:txBody>
          <a:bodyPr/>
          <a:lstStyle/>
          <a:p>
            <a:r>
              <a:rPr lang="en-US" sz="2400" i="1">
                <a:solidFill>
                  <a:schemeClr val="hlink"/>
                </a:solidFill>
              </a:rPr>
              <a:t>Currently in beta evaluation, directed by The British Library.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p:txBody>
          <a:bodyPr/>
          <a:lstStyle/>
          <a:p>
            <a:r>
              <a:rPr lang="en-US" sz="2800" dirty="0" smtClean="0"/>
              <a:t>Exchange, </a:t>
            </a:r>
            <a:r>
              <a:rPr lang="en-US" sz="2800" dirty="0" err="1" smtClean="0"/>
              <a:t>Sharepoint</a:t>
            </a:r>
            <a:r>
              <a:rPr lang="en-US" sz="2800" dirty="0" smtClean="0"/>
              <a:t>, Live Meeting, Dynamics CRM, etc.</a:t>
            </a:r>
          </a:p>
          <a:p>
            <a:r>
              <a:rPr lang="en-US" sz="2800" dirty="0" smtClean="0"/>
              <a:t>No need to build your own infrastructure or maintain/manage servers</a:t>
            </a:r>
          </a:p>
          <a:p>
            <a:r>
              <a:rPr lang="en-US" sz="2800" dirty="0" smtClean="0"/>
              <a:t>Moving forward, even science-related services could move to the Cloud (e.g. RIC with British Library)</a:t>
            </a:r>
          </a:p>
        </p:txBody>
      </p:sp>
      <p:sp>
        <p:nvSpPr>
          <p:cNvPr id="3" name="Title 2"/>
          <p:cNvSpPr>
            <a:spLocks noGrp="1"/>
          </p:cNvSpPr>
          <p:nvPr>
            <p:ph type="title"/>
          </p:nvPr>
        </p:nvSpPr>
        <p:spPr/>
        <p:txBody>
          <a:bodyPr/>
          <a:lstStyle/>
          <a:p>
            <a:pPr>
              <a:defRPr/>
            </a:pPr>
            <a:r>
              <a:rPr lang="en-US" dirty="0" smtClean="0"/>
              <a:t>Microsoft Online Services</a:t>
            </a:r>
            <a:endParaRPr lang="en-US" dirty="0"/>
          </a:p>
        </p:txBody>
      </p:sp>
      <p:pic>
        <p:nvPicPr>
          <p:cNvPr id="1026" name="Picture 2" descr="Microsoft Online Services hero"/>
          <p:cNvPicPr>
            <a:picLocks noChangeAspect="1" noChangeArrowheads="1"/>
          </p:cNvPicPr>
          <p:nvPr/>
        </p:nvPicPr>
        <p:blipFill>
          <a:blip r:embed="rId3"/>
          <a:srcRect/>
          <a:stretch>
            <a:fillRect/>
          </a:stretch>
        </p:blipFill>
        <p:spPr bwMode="auto">
          <a:xfrm>
            <a:off x="304800" y="3810000"/>
            <a:ext cx="8143875" cy="20193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5181600" y="3657600"/>
            <a:ext cx="3557449" cy="369332"/>
          </a:xfrm>
          <a:prstGeom prst="rect">
            <a:avLst/>
          </a:prstGeom>
        </p:spPr>
        <p:txBody>
          <a:bodyPr wrap="none">
            <a:spAutoFit/>
          </a:bodyPr>
          <a:lstStyle/>
          <a:p>
            <a:pPr>
              <a:defRPr/>
            </a:pPr>
            <a:r>
              <a:rPr lang="en-US" dirty="0">
                <a:solidFill>
                  <a:schemeClr val="accent1">
                    <a:lumMod val="75000"/>
                  </a:schemeClr>
                </a:solidFill>
                <a:cs typeface="+mn-cs"/>
                <a:hlinkClick r:id="rId4"/>
              </a:rPr>
              <a:t>http://www.microsoft.com/online</a:t>
            </a:r>
            <a:r>
              <a:rPr lang="en-US" dirty="0" smtClean="0">
                <a:solidFill>
                  <a:schemeClr val="accent1">
                    <a:lumMod val="75000"/>
                  </a:schemeClr>
                </a:solidFill>
                <a:cs typeface="+mn-cs"/>
                <a:hlinkClick r:id="rId4"/>
              </a:rPr>
              <a:t>/</a:t>
            </a:r>
            <a:r>
              <a:rPr lang="en-US" dirty="0" smtClean="0">
                <a:solidFill>
                  <a:schemeClr val="accent1">
                    <a:lumMod val="75000"/>
                  </a:schemeClr>
                </a:solidFill>
                <a:cs typeface="+mn-cs"/>
              </a:rPr>
              <a:t> </a:t>
            </a:r>
            <a:endParaRPr lang="en-US" dirty="0">
              <a:solidFill>
                <a:schemeClr val="accent1">
                  <a:lumMod val="75000"/>
                </a:schemeClr>
              </a:solidFill>
              <a:cs typeface="+mn-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mars-31"/>
          <p:cNvPicPr>
            <a:picLocks noChangeAspect="1" noChangeArrowheads="1"/>
          </p:cNvPicPr>
          <p:nvPr/>
        </p:nvPicPr>
        <p:blipFill>
          <a:blip r:embed="rId2"/>
          <a:srcRect/>
          <a:stretch>
            <a:fillRect/>
          </a:stretch>
        </p:blipFill>
        <p:spPr bwMode="auto">
          <a:xfrm>
            <a:off x="5867400" y="1143000"/>
            <a:ext cx="3163888" cy="2908300"/>
          </a:xfrm>
          <a:prstGeom prst="rect">
            <a:avLst/>
          </a:prstGeom>
          <a:noFill/>
          <a:ln w="9525">
            <a:noFill/>
            <a:miter lim="800000"/>
            <a:headEnd/>
            <a:tailEnd/>
          </a:ln>
        </p:spPr>
      </p:pic>
      <p:graphicFrame>
        <p:nvGraphicFramePr>
          <p:cNvPr id="8" name="Diagram 7"/>
          <p:cNvGraphicFramePr/>
          <p:nvPr/>
        </p:nvGraphicFramePr>
        <p:xfrm>
          <a:off x="304800" y="0"/>
          <a:ext cx="8610600" cy="9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ounded Rectangle 8"/>
          <p:cNvSpPr/>
          <p:nvPr/>
        </p:nvSpPr>
        <p:spPr>
          <a:xfrm>
            <a:off x="304800" y="1066800"/>
            <a:ext cx="4876800" cy="762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2000" b="1" dirty="0"/>
              <a:t>Trident Scientific Workflow Workbench</a:t>
            </a:r>
            <a:r>
              <a:rPr lang="en-US" sz="2400" b="1" dirty="0"/>
              <a:t/>
            </a:r>
            <a:br>
              <a:rPr lang="en-US" sz="2400" b="1" dirty="0"/>
            </a:br>
            <a:r>
              <a:rPr lang="en-US" sz="1200" dirty="0"/>
              <a:t>Univ. of Washington and Monterey Bay Aquarium Research Institute</a:t>
            </a:r>
            <a:endParaRPr lang="en-US" sz="2400" dirty="0"/>
          </a:p>
        </p:txBody>
      </p:sp>
      <p:sp>
        <p:nvSpPr>
          <p:cNvPr id="18437" name="Rectangle 9"/>
          <p:cNvSpPr>
            <a:spLocks noChangeArrowheads="1"/>
          </p:cNvSpPr>
          <p:nvPr/>
        </p:nvSpPr>
        <p:spPr bwMode="auto">
          <a:xfrm>
            <a:off x="304800" y="1981200"/>
            <a:ext cx="5867400" cy="923925"/>
          </a:xfrm>
          <a:prstGeom prst="rect">
            <a:avLst/>
          </a:prstGeom>
          <a:noFill/>
          <a:ln w="9525">
            <a:noFill/>
            <a:miter lim="800000"/>
            <a:headEnd/>
            <a:tailEnd/>
          </a:ln>
        </p:spPr>
        <p:txBody>
          <a:bodyPr>
            <a:spAutoFit/>
          </a:bodyPr>
          <a:lstStyle/>
          <a:p>
            <a:r>
              <a:rPr lang="en-US"/>
              <a:t>Scientific workflow workbench to automate the data</a:t>
            </a:r>
          </a:p>
          <a:p>
            <a:r>
              <a:rPr lang="en-US"/>
              <a:t>processing pipelines of the world’s first plate-scale </a:t>
            </a:r>
          </a:p>
          <a:p>
            <a:r>
              <a:rPr lang="en-US"/>
              <a:t>undersea observatory</a:t>
            </a:r>
          </a:p>
        </p:txBody>
      </p:sp>
      <p:sp>
        <p:nvSpPr>
          <p:cNvPr id="11" name="Rectangle 10"/>
          <p:cNvSpPr/>
          <p:nvPr/>
        </p:nvSpPr>
        <p:spPr>
          <a:xfrm>
            <a:off x="304800" y="4894263"/>
            <a:ext cx="6934200" cy="1354137"/>
          </a:xfrm>
          <a:prstGeom prst="rect">
            <a:avLst/>
          </a:prstGeom>
        </p:spPr>
        <p:txBody>
          <a:bodyPr>
            <a:spAutoFit/>
          </a:bodyPr>
          <a:lstStyle/>
          <a:p>
            <a:pPr>
              <a:defRPr/>
            </a:pPr>
            <a:r>
              <a:rPr lang="en-US" b="1" dirty="0">
                <a:cs typeface="+mn-cs"/>
              </a:rPr>
              <a:t>Proof Points</a:t>
            </a:r>
          </a:p>
          <a:p>
            <a:pPr marL="395288" indent="-163513">
              <a:buFont typeface="Arial" pitchFamily="34" charset="0"/>
              <a:buChar char="•"/>
              <a:defRPr/>
            </a:pPr>
            <a:r>
              <a:rPr lang="en-US" sz="1600" dirty="0">
                <a:cs typeface="+mn-cs"/>
              </a:rPr>
              <a:t>A </a:t>
            </a:r>
            <a:r>
              <a:rPr lang="en-US" sz="1600" b="1" dirty="0">
                <a:cs typeface="+mn-cs"/>
              </a:rPr>
              <a:t>scientific workflow workbench </a:t>
            </a:r>
            <a:r>
              <a:rPr lang="en-US" sz="1600" dirty="0">
                <a:cs typeface="+mn-cs"/>
              </a:rPr>
              <a:t>for a number of science projects, reusable workflows, automatic provenance capture.</a:t>
            </a:r>
          </a:p>
          <a:p>
            <a:pPr marL="395288" indent="-163513">
              <a:buFont typeface="Arial" pitchFamily="34" charset="0"/>
              <a:buChar char="•"/>
              <a:defRPr/>
            </a:pPr>
            <a:r>
              <a:rPr lang="en-US" sz="1600" b="1" dirty="0">
                <a:cs typeface="+mn-cs"/>
              </a:rPr>
              <a:t>Demonstrate scientific use </a:t>
            </a:r>
            <a:r>
              <a:rPr lang="en-US" sz="1600" dirty="0">
                <a:cs typeface="+mn-cs"/>
              </a:rPr>
              <a:t>of Windows WF, HPCS, SQL Server and Cloud Service SSDS</a:t>
            </a:r>
          </a:p>
        </p:txBody>
      </p:sp>
      <p:sp>
        <p:nvSpPr>
          <p:cNvPr id="12" name="Rectangle 11"/>
          <p:cNvSpPr/>
          <p:nvPr/>
        </p:nvSpPr>
        <p:spPr>
          <a:xfrm>
            <a:off x="152400" y="2895600"/>
            <a:ext cx="5791200" cy="1846263"/>
          </a:xfrm>
          <a:prstGeom prst="rect">
            <a:avLst/>
          </a:prstGeom>
        </p:spPr>
        <p:txBody>
          <a:bodyPr>
            <a:spAutoFit/>
          </a:bodyPr>
          <a:lstStyle/>
          <a:p>
            <a:pPr>
              <a:defRPr/>
            </a:pPr>
            <a:r>
              <a:rPr lang="en-US" b="1" dirty="0">
                <a:cs typeface="+mn-cs"/>
              </a:rPr>
              <a:t>Goals</a:t>
            </a:r>
          </a:p>
          <a:p>
            <a:pPr marL="395288" indent="-163513">
              <a:buFont typeface="Arial" pitchFamily="34" charset="0"/>
              <a:buChar char="•"/>
              <a:defRPr/>
            </a:pPr>
            <a:r>
              <a:rPr lang="en-US" sz="1600" dirty="0">
                <a:cs typeface="+mn-cs"/>
              </a:rPr>
              <a:t>From raw data to useable data products</a:t>
            </a:r>
          </a:p>
          <a:p>
            <a:pPr marL="395288" indent="-163513">
              <a:buFont typeface="Arial" pitchFamily="34" charset="0"/>
              <a:buChar char="•"/>
              <a:defRPr/>
            </a:pPr>
            <a:r>
              <a:rPr lang="en-US" sz="1600" dirty="0">
                <a:cs typeface="+mn-cs"/>
              </a:rPr>
              <a:t>Focusing on cleaning, analysis, re-gridding, interpolation</a:t>
            </a:r>
          </a:p>
          <a:p>
            <a:pPr marL="395288" indent="-163513">
              <a:buFont typeface="Arial" pitchFamily="34" charset="0"/>
              <a:buChar char="•"/>
              <a:defRPr/>
            </a:pPr>
            <a:r>
              <a:rPr lang="en-US" sz="1600" dirty="0">
                <a:cs typeface="+mn-cs"/>
              </a:rPr>
              <a:t>Support real time, on-demand visualizations</a:t>
            </a:r>
          </a:p>
          <a:p>
            <a:pPr marL="395288" indent="-163513">
              <a:buFont typeface="Arial" pitchFamily="34" charset="0"/>
              <a:buChar char="•"/>
              <a:defRPr/>
            </a:pPr>
            <a:r>
              <a:rPr lang="en-US" sz="1600" dirty="0">
                <a:cs typeface="+mn-cs"/>
              </a:rPr>
              <a:t>Custom activities and workflow libraries for authoring</a:t>
            </a:r>
          </a:p>
          <a:p>
            <a:pPr marL="395288" indent="-163513">
              <a:buFont typeface="Arial" pitchFamily="34" charset="0"/>
              <a:buChar char="•"/>
              <a:defRPr/>
            </a:pPr>
            <a:r>
              <a:rPr lang="en-US" sz="1600" dirty="0">
                <a:cs typeface="+mn-cs"/>
              </a:rPr>
              <a:t>Visual programming accessible via a browser</a:t>
            </a:r>
          </a:p>
          <a:p>
            <a:pPr marL="395288" indent="-163513">
              <a:buFont typeface="Arial" pitchFamily="34" charset="0"/>
              <a:buChar char="•"/>
              <a:defRPr/>
            </a:pPr>
            <a:r>
              <a:rPr lang="en-US" sz="1600" dirty="0">
                <a:cs typeface="+mn-cs"/>
              </a:rPr>
              <a:t>Trial Cloud Services for science</a:t>
            </a:r>
          </a:p>
        </p:txBody>
      </p:sp>
      <p:grpSp>
        <p:nvGrpSpPr>
          <p:cNvPr id="2" name="Group 12"/>
          <p:cNvGrpSpPr>
            <a:grpSpLocks/>
          </p:cNvGrpSpPr>
          <p:nvPr/>
        </p:nvGrpSpPr>
        <p:grpSpPr bwMode="auto">
          <a:xfrm>
            <a:off x="6477000" y="4267200"/>
            <a:ext cx="2057400" cy="533400"/>
            <a:chOff x="5410200" y="6324600"/>
            <a:chExt cx="2857500" cy="533400"/>
          </a:xfrm>
        </p:grpSpPr>
        <p:pic>
          <p:nvPicPr>
            <p:cNvPr id="18441" name="Picture 13" descr="0CAO5NRUPCA4ZV80DCAW6U9BOCAM79YLACAE5JVNYCAI2C76BCA81FP1ECA7MSAZRCAP8JME6CAVXIZWCCAV963DTCALJPNZ5CAXHV30HCAZNW4W8CANVEKGXCA5ARQW3CAJ1N2W2CAVNOUW2CAQAZWQM.jpg"/>
            <p:cNvPicPr>
              <a:picLocks noChangeAspect="1"/>
            </p:cNvPicPr>
            <p:nvPr/>
          </p:nvPicPr>
          <p:blipFill>
            <a:blip r:embed="rId7"/>
            <a:srcRect/>
            <a:stretch>
              <a:fillRect/>
            </a:stretch>
          </p:blipFill>
          <p:spPr bwMode="auto">
            <a:xfrm>
              <a:off x="5410200" y="6324600"/>
              <a:ext cx="567159" cy="533400"/>
            </a:xfrm>
            <a:prstGeom prst="rect">
              <a:avLst/>
            </a:prstGeom>
            <a:noFill/>
            <a:ln w="9525">
              <a:noFill/>
              <a:miter lim="800000"/>
              <a:headEnd/>
              <a:tailEnd/>
            </a:ln>
          </p:spPr>
        </p:pic>
        <p:pic>
          <p:nvPicPr>
            <p:cNvPr id="18442" name="Picture 14" descr="IRIS-logo.gif"/>
            <p:cNvPicPr>
              <a:picLocks noChangeAspect="1"/>
            </p:cNvPicPr>
            <p:nvPr/>
          </p:nvPicPr>
          <p:blipFill>
            <a:blip r:embed="rId8"/>
            <a:srcRect/>
            <a:stretch>
              <a:fillRect/>
            </a:stretch>
          </p:blipFill>
          <p:spPr bwMode="auto">
            <a:xfrm>
              <a:off x="6135255" y="6324600"/>
              <a:ext cx="646545" cy="533400"/>
            </a:xfrm>
            <a:prstGeom prst="rect">
              <a:avLst/>
            </a:prstGeom>
            <a:noFill/>
            <a:ln w="9525">
              <a:noFill/>
              <a:miter lim="800000"/>
              <a:headEnd/>
              <a:tailEnd/>
            </a:ln>
          </p:spPr>
        </p:pic>
        <p:pic>
          <p:nvPicPr>
            <p:cNvPr id="18443" name="Picture 15" descr="LEAD_LOGO2_x-sm.jpg"/>
            <p:cNvPicPr>
              <a:picLocks noChangeAspect="1"/>
            </p:cNvPicPr>
            <p:nvPr/>
          </p:nvPicPr>
          <p:blipFill>
            <a:blip r:embed="rId9"/>
            <a:srcRect/>
            <a:stretch>
              <a:fillRect/>
            </a:stretch>
          </p:blipFill>
          <p:spPr bwMode="auto">
            <a:xfrm>
              <a:off x="6843183" y="6324600"/>
              <a:ext cx="548217" cy="533400"/>
            </a:xfrm>
            <a:prstGeom prst="rect">
              <a:avLst/>
            </a:prstGeom>
            <a:noFill/>
            <a:ln w="9525">
              <a:noFill/>
              <a:miter lim="800000"/>
              <a:headEnd/>
              <a:tailEnd/>
            </a:ln>
          </p:spPr>
        </p:pic>
        <p:pic>
          <p:nvPicPr>
            <p:cNvPr id="18444" name="Picture 16" descr="PScolorlogo2.jpg"/>
            <p:cNvPicPr>
              <a:picLocks noChangeAspect="1"/>
            </p:cNvPicPr>
            <p:nvPr/>
          </p:nvPicPr>
          <p:blipFill>
            <a:blip r:embed="rId10"/>
            <a:srcRect/>
            <a:stretch>
              <a:fillRect/>
            </a:stretch>
          </p:blipFill>
          <p:spPr bwMode="auto">
            <a:xfrm>
              <a:off x="7467600" y="6324600"/>
              <a:ext cx="800100" cy="5334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6"/>
          <p:cNvSpPr>
            <a:spLocks noGrp="1"/>
          </p:cNvSpPr>
          <p:nvPr>
            <p:ph idx="1"/>
          </p:nvPr>
        </p:nvSpPr>
        <p:spPr/>
        <p:txBody>
          <a:bodyPr/>
          <a:lstStyle/>
          <a:p>
            <a:r>
              <a:rPr lang="en-US" smtClean="0"/>
              <a:t>“Hosted” SQL Server functionality</a:t>
            </a:r>
          </a:p>
          <a:p>
            <a:r>
              <a:rPr lang="en-US" smtClean="0"/>
              <a:t>Structured data, structured queries</a:t>
            </a:r>
          </a:p>
          <a:p>
            <a:r>
              <a:rPr lang="en-US" smtClean="0"/>
              <a:t>On-demand scalability</a:t>
            </a:r>
          </a:p>
          <a:p>
            <a:r>
              <a:rPr lang="en-US" smtClean="0"/>
              <a:t>Service-Level Agreements</a:t>
            </a:r>
          </a:p>
          <a:p>
            <a:pPr lvl="1"/>
            <a:r>
              <a:rPr lang="en-US" smtClean="0"/>
              <a:t>High availability, performance, fault-tolerance</a:t>
            </a:r>
          </a:p>
          <a:p>
            <a:r>
              <a:rPr lang="en-US" smtClean="0"/>
              <a:t>Programmability</a:t>
            </a:r>
          </a:p>
          <a:p>
            <a:pPr lvl="1"/>
            <a:r>
              <a:rPr lang="en-US" smtClean="0"/>
              <a:t>An easy-to-use programming API (SOAP and REST)</a:t>
            </a:r>
          </a:p>
        </p:txBody>
      </p:sp>
      <p:sp>
        <p:nvSpPr>
          <p:cNvPr id="4" name="Title 3"/>
          <p:cNvSpPr>
            <a:spLocks noGrp="1"/>
          </p:cNvSpPr>
          <p:nvPr>
            <p:ph type="title"/>
          </p:nvPr>
        </p:nvSpPr>
        <p:spPr/>
        <p:txBody>
          <a:bodyPr/>
          <a:lstStyle/>
          <a:p>
            <a:pPr>
              <a:defRPr/>
            </a:pPr>
            <a:r>
              <a:rPr lang="en-US" dirty="0" smtClean="0"/>
              <a:t>Microsoft </a:t>
            </a:r>
            <a:r>
              <a:rPr lang="en-US" dirty="0" smtClean="0"/>
              <a:t>SQL </a:t>
            </a:r>
            <a:r>
              <a:rPr lang="en-US" dirty="0" smtClean="0"/>
              <a:t>Services </a:t>
            </a:r>
            <a:endParaRPr lang="en-US" dirty="0"/>
          </a:p>
        </p:txBody>
      </p:sp>
      <p:pic>
        <p:nvPicPr>
          <p:cNvPr id="19460" name="Picture 2"/>
          <p:cNvPicPr>
            <a:picLocks noChangeAspect="1" noChangeArrowheads="1"/>
          </p:cNvPicPr>
          <p:nvPr/>
        </p:nvPicPr>
        <p:blipFill>
          <a:blip r:embed="rId2"/>
          <a:srcRect l="14018" t="23972" r="2805" b="61380"/>
          <a:stretch>
            <a:fillRect/>
          </a:stretch>
        </p:blipFill>
        <p:spPr bwMode="auto">
          <a:xfrm>
            <a:off x="0" y="5105400"/>
            <a:ext cx="9247188" cy="1143000"/>
          </a:xfrm>
          <a:prstGeom prst="rect">
            <a:avLst/>
          </a:prstGeom>
          <a:noFill/>
          <a:ln w="9525">
            <a:noFill/>
            <a:miter lim="800000"/>
            <a:headEnd/>
            <a:tailEnd/>
          </a:ln>
        </p:spPr>
      </p:pic>
      <p:sp>
        <p:nvSpPr>
          <p:cNvPr id="9" name="Rectangle 8"/>
          <p:cNvSpPr/>
          <p:nvPr/>
        </p:nvSpPr>
        <p:spPr>
          <a:xfrm>
            <a:off x="4648200" y="5802313"/>
            <a:ext cx="4532313" cy="369887"/>
          </a:xfrm>
          <a:prstGeom prst="rect">
            <a:avLst/>
          </a:prstGeom>
        </p:spPr>
        <p:txBody>
          <a:bodyPr wrap="none">
            <a:spAutoFit/>
          </a:bodyPr>
          <a:lstStyle/>
          <a:p>
            <a:pPr>
              <a:defRPr/>
            </a:pPr>
            <a:r>
              <a:rPr lang="en-US" dirty="0">
                <a:solidFill>
                  <a:schemeClr val="accent1">
                    <a:lumMod val="75000"/>
                  </a:schemeClr>
                </a:solidFill>
                <a:cs typeface="+mn-cs"/>
              </a:rPr>
              <a:t>http://www.microsoft.com/sql/dataservices/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p:nvPr/>
        </p:nvGrpSpPr>
        <p:grpSpPr>
          <a:xfrm>
            <a:off x="430821" y="762000"/>
            <a:ext cx="8475886" cy="5619749"/>
            <a:chOff x="-12880975" y="1292226"/>
            <a:chExt cx="11298238" cy="5619749"/>
          </a:xfrm>
        </p:grpSpPr>
        <p:sp>
          <p:nvSpPr>
            <p:cNvPr id="74" name="Freeform 13"/>
            <p:cNvSpPr>
              <a:spLocks/>
            </p:cNvSpPr>
            <p:nvPr/>
          </p:nvSpPr>
          <p:spPr bwMode="auto">
            <a:xfrm>
              <a:off x="-12839700" y="2884488"/>
              <a:ext cx="4983163" cy="2951162"/>
            </a:xfrm>
            <a:custGeom>
              <a:avLst/>
              <a:gdLst/>
              <a:ahLst/>
              <a:cxnLst>
                <a:cxn ang="0">
                  <a:pos x="0" y="584"/>
                </a:cxn>
                <a:cxn ang="0">
                  <a:pos x="2080" y="0"/>
                </a:cxn>
                <a:cxn ang="0">
                  <a:pos x="2080" y="0"/>
                </a:cxn>
                <a:cxn ang="0">
                  <a:pos x="2330" y="134"/>
                </a:cxn>
                <a:cxn ang="0">
                  <a:pos x="2330" y="134"/>
                </a:cxn>
                <a:cxn ang="0">
                  <a:pos x="799" y="1379"/>
                </a:cxn>
                <a:cxn ang="0">
                  <a:pos x="798" y="1379"/>
                </a:cxn>
                <a:cxn ang="0">
                  <a:pos x="0" y="584"/>
                </a:cxn>
              </a:cxnLst>
              <a:rect l="0" t="0" r="r" b="b"/>
              <a:pathLst>
                <a:path w="2330" h="1379">
                  <a:moveTo>
                    <a:pt x="0" y="584"/>
                  </a:moveTo>
                  <a:cubicBezTo>
                    <a:pt x="2080" y="0"/>
                    <a:pt x="2080" y="0"/>
                    <a:pt x="2080" y="0"/>
                  </a:cubicBezTo>
                  <a:cubicBezTo>
                    <a:pt x="2080" y="0"/>
                    <a:pt x="2080" y="0"/>
                    <a:pt x="2080" y="0"/>
                  </a:cubicBezTo>
                  <a:cubicBezTo>
                    <a:pt x="2145" y="51"/>
                    <a:pt x="2231" y="97"/>
                    <a:pt x="2330" y="134"/>
                  </a:cubicBezTo>
                  <a:cubicBezTo>
                    <a:pt x="2330" y="134"/>
                    <a:pt x="2330" y="134"/>
                    <a:pt x="2330" y="134"/>
                  </a:cubicBezTo>
                  <a:cubicBezTo>
                    <a:pt x="799" y="1379"/>
                    <a:pt x="799" y="1379"/>
                    <a:pt x="799" y="1379"/>
                  </a:cubicBezTo>
                  <a:cubicBezTo>
                    <a:pt x="798" y="1379"/>
                    <a:pt x="798" y="1379"/>
                    <a:pt x="798" y="1379"/>
                  </a:cubicBezTo>
                  <a:cubicBezTo>
                    <a:pt x="372" y="1160"/>
                    <a:pt x="77" y="883"/>
                    <a:pt x="0" y="584"/>
                  </a:cubicBezTo>
                  <a:close/>
                </a:path>
              </a:pathLst>
            </a:custGeom>
            <a:gradFill flip="none" rotWithShape="1">
              <a:gsLst>
                <a:gs pos="0">
                  <a:srgbClr val="025CA6">
                    <a:alpha val="49804"/>
                  </a:srgbClr>
                </a:gs>
                <a:gs pos="50000">
                  <a:srgbClr val="B8DEFE">
                    <a:alpha val="49000"/>
                  </a:srgbClr>
                </a:gs>
                <a:gs pos="100000">
                  <a:srgbClr val="0E579A">
                    <a:alpha val="50000"/>
                  </a:srgbClr>
                </a:gs>
              </a:gsLst>
              <a:path path="circle">
                <a:fillToRect l="100000" b="100000"/>
              </a:path>
              <a:tileRect t="-100000" r="-100000"/>
            </a:gradFill>
            <a:ln w="44450" cap="flat" cmpd="sng" algn="ctr">
              <a:solidFill>
                <a:srgbClr val="FFFFFF">
                  <a:alpha val="25000"/>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indent="-212725" defTabSz="914400" fontAlgn="base">
                <a:lnSpc>
                  <a:spcPct val="90000"/>
                </a:lnSpc>
                <a:spcBef>
                  <a:spcPct val="0"/>
                </a:spcBef>
                <a:spcAft>
                  <a:spcPts val="300"/>
                </a:spcAft>
                <a:buSzPct val="80000"/>
                <a:buBlip>
                  <a:blip r:embed="rId3"/>
                </a:buBlip>
                <a:defRPr/>
              </a:pPr>
              <a:endParaRPr lang="en-US" sz="1800" kern="0" dirty="0" smtClean="0"/>
            </a:p>
          </p:txBody>
        </p:sp>
        <p:sp>
          <p:nvSpPr>
            <p:cNvPr id="75" name="Freeform 14"/>
            <p:cNvSpPr>
              <a:spLocks/>
            </p:cNvSpPr>
            <p:nvPr/>
          </p:nvSpPr>
          <p:spPr bwMode="auto">
            <a:xfrm>
              <a:off x="-11028363" y="3206750"/>
              <a:ext cx="3952875" cy="3576637"/>
            </a:xfrm>
            <a:custGeom>
              <a:avLst/>
              <a:gdLst/>
              <a:ahLst/>
              <a:cxnLst>
                <a:cxn ang="0">
                  <a:pos x="1531" y="0"/>
                </a:cxn>
                <a:cxn ang="0">
                  <a:pos x="1848" y="71"/>
                </a:cxn>
                <a:cxn ang="0">
                  <a:pos x="1848" y="70"/>
                </a:cxn>
                <a:cxn ang="0">
                  <a:pos x="1517" y="1671"/>
                </a:cxn>
                <a:cxn ang="0">
                  <a:pos x="1517" y="1671"/>
                </a:cxn>
                <a:cxn ang="0">
                  <a:pos x="0" y="1252"/>
                </a:cxn>
                <a:cxn ang="0">
                  <a:pos x="0" y="1252"/>
                </a:cxn>
                <a:cxn ang="0">
                  <a:pos x="1531" y="1"/>
                </a:cxn>
              </a:cxnLst>
              <a:rect l="0" t="0" r="r" b="b"/>
              <a:pathLst>
                <a:path w="1848" h="1671">
                  <a:moveTo>
                    <a:pt x="1531" y="0"/>
                  </a:moveTo>
                  <a:cubicBezTo>
                    <a:pt x="1628" y="32"/>
                    <a:pt x="1735" y="56"/>
                    <a:pt x="1848" y="71"/>
                  </a:cubicBezTo>
                  <a:cubicBezTo>
                    <a:pt x="1848" y="70"/>
                    <a:pt x="1848" y="70"/>
                    <a:pt x="1848" y="70"/>
                  </a:cubicBezTo>
                  <a:cubicBezTo>
                    <a:pt x="1517" y="1671"/>
                    <a:pt x="1517" y="1671"/>
                    <a:pt x="1517" y="1671"/>
                  </a:cubicBezTo>
                  <a:cubicBezTo>
                    <a:pt x="1517" y="1671"/>
                    <a:pt x="1517" y="1671"/>
                    <a:pt x="1517" y="1671"/>
                  </a:cubicBezTo>
                  <a:cubicBezTo>
                    <a:pt x="944" y="1605"/>
                    <a:pt x="414" y="1455"/>
                    <a:pt x="0" y="1252"/>
                  </a:cubicBezTo>
                  <a:cubicBezTo>
                    <a:pt x="0" y="1252"/>
                    <a:pt x="0" y="1252"/>
                    <a:pt x="0" y="1252"/>
                  </a:cubicBezTo>
                  <a:cubicBezTo>
                    <a:pt x="1531" y="1"/>
                    <a:pt x="1531" y="1"/>
                    <a:pt x="1531" y="1"/>
                  </a:cubicBezTo>
                </a:path>
              </a:pathLst>
            </a:custGeom>
            <a:gradFill flip="none" rotWithShape="1">
              <a:gsLst>
                <a:gs pos="0">
                  <a:srgbClr val="025CA6">
                    <a:alpha val="49804"/>
                  </a:srgbClr>
                </a:gs>
                <a:gs pos="50000">
                  <a:srgbClr val="B8DEFE">
                    <a:alpha val="49000"/>
                  </a:srgbClr>
                </a:gs>
                <a:gs pos="100000">
                  <a:srgbClr val="0E579A">
                    <a:alpha val="50000"/>
                  </a:srgbClr>
                </a:gs>
              </a:gsLst>
              <a:path path="circle">
                <a:fillToRect l="100000" b="100000"/>
              </a:path>
              <a:tileRect t="-100000" r="-100000"/>
            </a:gradFill>
            <a:ln w="44450" cap="flat" cmpd="sng" algn="ctr">
              <a:solidFill>
                <a:srgbClr val="FFFFFF">
                  <a:alpha val="25000"/>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indent="-212725" defTabSz="914400" fontAlgn="base">
                <a:lnSpc>
                  <a:spcPct val="90000"/>
                </a:lnSpc>
                <a:spcBef>
                  <a:spcPct val="0"/>
                </a:spcBef>
                <a:spcAft>
                  <a:spcPts val="300"/>
                </a:spcAft>
                <a:buSzPct val="80000"/>
                <a:buBlip>
                  <a:blip r:embed="rId3"/>
                </a:buBlip>
                <a:defRPr/>
              </a:pPr>
              <a:endParaRPr lang="en-US" sz="1800" kern="0" dirty="0" smtClean="0"/>
            </a:p>
          </p:txBody>
        </p:sp>
        <p:sp>
          <p:nvSpPr>
            <p:cNvPr id="76" name="Freeform 15"/>
            <p:cNvSpPr>
              <a:spLocks/>
            </p:cNvSpPr>
            <p:nvPr/>
          </p:nvSpPr>
          <p:spPr bwMode="auto">
            <a:xfrm>
              <a:off x="-6180138" y="3173413"/>
              <a:ext cx="4387850" cy="3406775"/>
            </a:xfrm>
            <a:custGeom>
              <a:avLst/>
              <a:gdLst/>
              <a:ahLst/>
              <a:cxnLst>
                <a:cxn ang="0">
                  <a:pos x="2051" y="937"/>
                </a:cxn>
                <a:cxn ang="0">
                  <a:pos x="939" y="1592"/>
                </a:cxn>
                <a:cxn ang="0">
                  <a:pos x="940" y="1592"/>
                </a:cxn>
                <a:cxn ang="0">
                  <a:pos x="0" y="88"/>
                </a:cxn>
                <a:cxn ang="0">
                  <a:pos x="0" y="88"/>
                </a:cxn>
                <a:cxn ang="0">
                  <a:pos x="322" y="1"/>
                </a:cxn>
                <a:cxn ang="0">
                  <a:pos x="321" y="0"/>
                </a:cxn>
                <a:cxn ang="0">
                  <a:pos x="2052" y="937"/>
                </a:cxn>
                <a:cxn ang="0">
                  <a:pos x="2051" y="937"/>
                </a:cxn>
              </a:cxnLst>
              <a:rect l="0" t="0" r="r" b="b"/>
              <a:pathLst>
                <a:path w="2052" h="1592">
                  <a:moveTo>
                    <a:pt x="2051" y="937"/>
                  </a:moveTo>
                  <a:cubicBezTo>
                    <a:pt x="1874" y="1222"/>
                    <a:pt x="1470" y="1456"/>
                    <a:pt x="939" y="1592"/>
                  </a:cubicBezTo>
                  <a:cubicBezTo>
                    <a:pt x="940" y="1592"/>
                    <a:pt x="940" y="1592"/>
                    <a:pt x="940" y="1592"/>
                  </a:cubicBezTo>
                  <a:cubicBezTo>
                    <a:pt x="0" y="88"/>
                    <a:pt x="0" y="88"/>
                    <a:pt x="0" y="88"/>
                  </a:cubicBezTo>
                  <a:cubicBezTo>
                    <a:pt x="0" y="88"/>
                    <a:pt x="0" y="88"/>
                    <a:pt x="0" y="88"/>
                  </a:cubicBezTo>
                  <a:cubicBezTo>
                    <a:pt x="123" y="72"/>
                    <a:pt x="233" y="42"/>
                    <a:pt x="322" y="1"/>
                  </a:cubicBezTo>
                  <a:cubicBezTo>
                    <a:pt x="321" y="0"/>
                    <a:pt x="321" y="0"/>
                    <a:pt x="321" y="0"/>
                  </a:cubicBezTo>
                  <a:cubicBezTo>
                    <a:pt x="2052" y="937"/>
                    <a:pt x="2052" y="937"/>
                    <a:pt x="2052" y="937"/>
                  </a:cubicBezTo>
                  <a:lnTo>
                    <a:pt x="2051" y="937"/>
                  </a:lnTo>
                  <a:close/>
                </a:path>
              </a:pathLst>
            </a:custGeom>
            <a:gradFill flip="none" rotWithShape="1">
              <a:gsLst>
                <a:gs pos="0">
                  <a:srgbClr val="025CA6">
                    <a:alpha val="49804"/>
                  </a:srgbClr>
                </a:gs>
                <a:gs pos="50000">
                  <a:srgbClr val="B8DEFE">
                    <a:alpha val="49000"/>
                  </a:srgbClr>
                </a:gs>
                <a:gs pos="100000">
                  <a:srgbClr val="0E579A">
                    <a:alpha val="50000"/>
                  </a:srgbClr>
                </a:gs>
              </a:gsLst>
              <a:path path="circle">
                <a:fillToRect r="100000" b="100000"/>
              </a:path>
              <a:tileRect l="-100000" t="-100000"/>
            </a:gradFill>
            <a:ln w="44450" cap="flat" cmpd="sng" algn="ctr">
              <a:solidFill>
                <a:srgbClr val="FFFFFF">
                  <a:alpha val="25000"/>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indent="-212725" defTabSz="914400" fontAlgn="base">
                <a:lnSpc>
                  <a:spcPct val="90000"/>
                </a:lnSpc>
                <a:spcBef>
                  <a:spcPct val="0"/>
                </a:spcBef>
                <a:spcAft>
                  <a:spcPts val="300"/>
                </a:spcAft>
                <a:buSzPct val="80000"/>
                <a:buBlip>
                  <a:blip r:embed="rId3"/>
                </a:buBlip>
                <a:defRPr/>
              </a:pPr>
              <a:endParaRPr lang="en-US" sz="1800" kern="0" dirty="0" smtClean="0"/>
            </a:p>
          </p:txBody>
        </p:sp>
        <p:sp>
          <p:nvSpPr>
            <p:cNvPr id="77" name="Freeform 16"/>
            <p:cNvSpPr>
              <a:spLocks/>
            </p:cNvSpPr>
            <p:nvPr/>
          </p:nvSpPr>
          <p:spPr bwMode="auto">
            <a:xfrm>
              <a:off x="-7675563" y="3370263"/>
              <a:ext cx="3330575" cy="3541712"/>
            </a:xfrm>
            <a:custGeom>
              <a:avLst/>
              <a:gdLst/>
              <a:ahLst/>
              <a:cxnLst>
                <a:cxn ang="0">
                  <a:pos x="0" y="1601"/>
                </a:cxn>
                <a:cxn ang="0">
                  <a:pos x="336" y="0"/>
                </a:cxn>
                <a:cxn ang="0">
                  <a:pos x="336" y="1"/>
                </a:cxn>
                <a:cxn ang="0">
                  <a:pos x="364" y="3"/>
                </a:cxn>
                <a:cxn ang="0">
                  <a:pos x="644" y="2"/>
                </a:cxn>
                <a:cxn ang="0">
                  <a:pos x="644" y="2"/>
                </a:cxn>
                <a:cxn ang="0">
                  <a:pos x="1557" y="1520"/>
                </a:cxn>
                <a:cxn ang="0">
                  <a:pos x="1556" y="1520"/>
                </a:cxn>
                <a:cxn ang="0">
                  <a:pos x="137" y="1614"/>
                </a:cxn>
                <a:cxn ang="0">
                  <a:pos x="0" y="1601"/>
                </a:cxn>
              </a:cxnLst>
              <a:rect l="0" t="0" r="r" b="b"/>
              <a:pathLst>
                <a:path w="1557" h="1655">
                  <a:moveTo>
                    <a:pt x="0" y="1601"/>
                  </a:moveTo>
                  <a:cubicBezTo>
                    <a:pt x="336" y="0"/>
                    <a:pt x="336" y="0"/>
                    <a:pt x="336" y="0"/>
                  </a:cubicBezTo>
                  <a:cubicBezTo>
                    <a:pt x="336" y="1"/>
                    <a:pt x="336" y="1"/>
                    <a:pt x="336" y="1"/>
                  </a:cubicBezTo>
                  <a:cubicBezTo>
                    <a:pt x="346" y="2"/>
                    <a:pt x="355" y="3"/>
                    <a:pt x="364" y="3"/>
                  </a:cubicBezTo>
                  <a:cubicBezTo>
                    <a:pt x="462" y="11"/>
                    <a:pt x="556" y="10"/>
                    <a:pt x="644" y="2"/>
                  </a:cubicBezTo>
                  <a:cubicBezTo>
                    <a:pt x="644" y="2"/>
                    <a:pt x="644" y="2"/>
                    <a:pt x="644" y="2"/>
                  </a:cubicBezTo>
                  <a:cubicBezTo>
                    <a:pt x="1557" y="1520"/>
                    <a:pt x="1557" y="1520"/>
                    <a:pt x="1557" y="1520"/>
                  </a:cubicBezTo>
                  <a:cubicBezTo>
                    <a:pt x="1556" y="1520"/>
                    <a:pt x="1556" y="1520"/>
                    <a:pt x="1556" y="1520"/>
                  </a:cubicBezTo>
                  <a:cubicBezTo>
                    <a:pt x="1140" y="1617"/>
                    <a:pt x="651" y="1655"/>
                    <a:pt x="137" y="1614"/>
                  </a:cubicBezTo>
                  <a:cubicBezTo>
                    <a:pt x="91" y="1610"/>
                    <a:pt x="45" y="1606"/>
                    <a:pt x="0" y="1601"/>
                  </a:cubicBezTo>
                  <a:close/>
                </a:path>
              </a:pathLst>
            </a:custGeom>
            <a:gradFill flip="none" rotWithShape="1">
              <a:gsLst>
                <a:gs pos="0">
                  <a:srgbClr val="025CA6">
                    <a:alpha val="49804"/>
                  </a:srgbClr>
                </a:gs>
                <a:gs pos="50000">
                  <a:srgbClr val="B8DEFE">
                    <a:alpha val="49000"/>
                  </a:srgbClr>
                </a:gs>
                <a:gs pos="100000">
                  <a:srgbClr val="0E579A">
                    <a:alpha val="53000"/>
                  </a:srgbClr>
                </a:gs>
              </a:gsLst>
              <a:path path="circle">
                <a:fillToRect l="100000" t="100000"/>
              </a:path>
              <a:tileRect r="-100000" b="-100000"/>
            </a:gradFill>
            <a:ln w="44450" cap="flat" cmpd="sng" algn="ctr">
              <a:solidFill>
                <a:srgbClr val="FFFFFF">
                  <a:alpha val="25000"/>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indent="-212725" defTabSz="914400" fontAlgn="base">
                <a:lnSpc>
                  <a:spcPct val="90000"/>
                </a:lnSpc>
                <a:spcBef>
                  <a:spcPct val="0"/>
                </a:spcBef>
                <a:spcAft>
                  <a:spcPts val="300"/>
                </a:spcAft>
                <a:buSzPct val="80000"/>
                <a:buBlip>
                  <a:blip r:embed="rId3"/>
                </a:buBlip>
                <a:defRPr/>
              </a:pPr>
              <a:endParaRPr lang="en-US" sz="1800" kern="0" dirty="0" smtClean="0"/>
            </a:p>
          </p:txBody>
        </p:sp>
        <p:sp>
          <p:nvSpPr>
            <p:cNvPr id="78" name="Freeform 17"/>
            <p:cNvSpPr>
              <a:spLocks/>
            </p:cNvSpPr>
            <p:nvPr/>
          </p:nvSpPr>
          <p:spPr bwMode="auto">
            <a:xfrm>
              <a:off x="-12880975" y="1292226"/>
              <a:ext cx="11298238" cy="3802062"/>
            </a:xfrm>
            <a:custGeom>
              <a:avLst/>
              <a:gdLst/>
              <a:ahLst/>
              <a:cxnLst>
                <a:cxn ang="0">
                  <a:pos x="11" y="1289"/>
                </a:cxn>
                <a:cxn ang="0">
                  <a:pos x="0" y="1174"/>
                </a:cxn>
                <a:cxn ang="0">
                  <a:pos x="2725" y="91"/>
                </a:cxn>
                <a:cxn ang="0">
                  <a:pos x="5283" y="1488"/>
                </a:cxn>
                <a:cxn ang="0">
                  <a:pos x="5207" y="1777"/>
                </a:cxn>
                <a:cxn ang="0">
                  <a:pos x="5208" y="1777"/>
                </a:cxn>
                <a:cxn ang="0">
                  <a:pos x="3504" y="854"/>
                </a:cxn>
                <a:cxn ang="0">
                  <a:pos x="3504" y="854"/>
                </a:cxn>
                <a:cxn ang="0">
                  <a:pos x="3679" y="622"/>
                </a:cxn>
                <a:cxn ang="0">
                  <a:pos x="2848" y="172"/>
                </a:cxn>
                <a:cxn ang="0">
                  <a:pos x="1963" y="520"/>
                </a:cxn>
                <a:cxn ang="0">
                  <a:pos x="2064" y="714"/>
                </a:cxn>
                <a:cxn ang="0">
                  <a:pos x="2064" y="714"/>
                </a:cxn>
                <a:cxn ang="0">
                  <a:pos x="11" y="1290"/>
                </a:cxn>
                <a:cxn ang="0">
                  <a:pos x="11" y="1289"/>
                </a:cxn>
              </a:cxnLst>
              <a:rect l="0" t="0" r="r" b="b"/>
              <a:pathLst>
                <a:path w="5283" h="1777">
                  <a:moveTo>
                    <a:pt x="11" y="1289"/>
                  </a:moveTo>
                  <a:cubicBezTo>
                    <a:pt x="4" y="1251"/>
                    <a:pt x="0" y="1213"/>
                    <a:pt x="0" y="1174"/>
                  </a:cubicBezTo>
                  <a:cubicBezTo>
                    <a:pt x="0" y="436"/>
                    <a:pt x="1263" y="0"/>
                    <a:pt x="2725" y="91"/>
                  </a:cubicBezTo>
                  <a:cubicBezTo>
                    <a:pt x="4188" y="181"/>
                    <a:pt x="5283" y="888"/>
                    <a:pt x="5283" y="1488"/>
                  </a:cubicBezTo>
                  <a:cubicBezTo>
                    <a:pt x="5283" y="1588"/>
                    <a:pt x="5257" y="1685"/>
                    <a:pt x="5207" y="1777"/>
                  </a:cubicBezTo>
                  <a:cubicBezTo>
                    <a:pt x="5208" y="1777"/>
                    <a:pt x="5208" y="1777"/>
                    <a:pt x="5208" y="1777"/>
                  </a:cubicBezTo>
                  <a:cubicBezTo>
                    <a:pt x="3504" y="854"/>
                    <a:pt x="3504" y="854"/>
                    <a:pt x="3504" y="854"/>
                  </a:cubicBezTo>
                  <a:cubicBezTo>
                    <a:pt x="3504" y="854"/>
                    <a:pt x="3504" y="854"/>
                    <a:pt x="3504" y="854"/>
                  </a:cubicBezTo>
                  <a:cubicBezTo>
                    <a:pt x="3614" y="792"/>
                    <a:pt x="3679" y="711"/>
                    <a:pt x="3679" y="622"/>
                  </a:cubicBezTo>
                  <a:cubicBezTo>
                    <a:pt x="3679" y="429"/>
                    <a:pt x="3323" y="201"/>
                    <a:pt x="2848" y="172"/>
                  </a:cubicBezTo>
                  <a:cubicBezTo>
                    <a:pt x="2373" y="142"/>
                    <a:pt x="1963" y="282"/>
                    <a:pt x="1963" y="520"/>
                  </a:cubicBezTo>
                  <a:cubicBezTo>
                    <a:pt x="1963" y="588"/>
                    <a:pt x="2000" y="655"/>
                    <a:pt x="2064" y="714"/>
                  </a:cubicBezTo>
                  <a:cubicBezTo>
                    <a:pt x="2064" y="714"/>
                    <a:pt x="2064" y="714"/>
                    <a:pt x="2064" y="714"/>
                  </a:cubicBezTo>
                  <a:cubicBezTo>
                    <a:pt x="11" y="1290"/>
                    <a:pt x="11" y="1290"/>
                    <a:pt x="11" y="1290"/>
                  </a:cubicBezTo>
                  <a:lnTo>
                    <a:pt x="11" y="1289"/>
                  </a:lnTo>
                  <a:close/>
                </a:path>
              </a:pathLst>
            </a:custGeom>
            <a:gradFill flip="none" rotWithShape="1">
              <a:gsLst>
                <a:gs pos="0">
                  <a:srgbClr val="0E579A"/>
                </a:gs>
                <a:gs pos="50000">
                  <a:srgbClr val="B8DEFE">
                    <a:alpha val="49000"/>
                  </a:srgbClr>
                </a:gs>
                <a:gs pos="100000">
                  <a:srgbClr val="0E579A">
                    <a:alpha val="50000"/>
                  </a:srgbClr>
                </a:gs>
              </a:gsLst>
              <a:path path="circle">
                <a:fillToRect r="100000" b="100000"/>
              </a:path>
              <a:tileRect l="-100000" t="-100000"/>
            </a:gradFill>
            <a:ln w="44450" cap="flat" cmpd="sng" algn="ctr">
              <a:solidFill>
                <a:srgbClr val="FFFFFF">
                  <a:alpha val="25000"/>
                </a:srgb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indent="-212725" defTabSz="914400" fontAlgn="base">
                <a:lnSpc>
                  <a:spcPct val="90000"/>
                </a:lnSpc>
                <a:spcBef>
                  <a:spcPct val="0"/>
                </a:spcBef>
                <a:spcAft>
                  <a:spcPts val="300"/>
                </a:spcAft>
                <a:buSzPct val="80000"/>
                <a:buBlip>
                  <a:blip r:embed="rId3"/>
                </a:buBlip>
                <a:defRPr/>
              </a:pPr>
              <a:endParaRPr lang="en-US" sz="1800" kern="0" dirty="0" smtClean="0"/>
            </a:p>
          </p:txBody>
        </p:sp>
      </p:grpSp>
      <p:sp>
        <p:nvSpPr>
          <p:cNvPr id="26" name="Title 1"/>
          <p:cNvSpPr txBox="1">
            <a:spLocks/>
          </p:cNvSpPr>
          <p:nvPr/>
        </p:nvSpPr>
        <p:spPr>
          <a:xfrm>
            <a:off x="387054" y="89522"/>
            <a:ext cx="8375946" cy="664797"/>
          </a:xfrm>
          <a:prstGeom prst="rect">
            <a:avLst/>
          </a:prstGeom>
        </p:spPr>
        <p:txBody>
          <a:bodyPr/>
          <a:lstStyle/>
          <a:p>
            <a:pPr marL="0" marR="0" lvl="0" indent="0" defTabSz="914249" latinLnBrk="0">
              <a:lnSpc>
                <a:spcPct val="90000"/>
              </a:lnSpc>
              <a:buClrTx/>
              <a:buSzTx/>
              <a:buFontTx/>
              <a:buNone/>
              <a:tabLst/>
              <a:defRPr/>
            </a:pPr>
            <a:r>
              <a:rPr lang="en-US" sz="4400" b="1" dirty="0" smtClean="0">
                <a:solidFill>
                  <a:schemeClr val="tx2"/>
                </a:solidFill>
                <a:effectLst>
                  <a:innerShdw blurRad="114300">
                    <a:prstClr val="black"/>
                  </a:innerShdw>
                </a:effectLst>
                <a:latin typeface="+mn-lt"/>
                <a:ea typeface="+mj-ea"/>
                <a:cs typeface="+mj-cs"/>
              </a:rPr>
              <a:t>Future of Health</a:t>
            </a:r>
            <a:endParaRPr lang="en-US" sz="4400" b="1" dirty="0">
              <a:solidFill>
                <a:schemeClr val="tx2"/>
              </a:solidFill>
              <a:effectLst>
                <a:innerShdw blurRad="114300">
                  <a:prstClr val="black"/>
                </a:innerShdw>
              </a:effectLst>
              <a:latin typeface="+mn-lt"/>
              <a:ea typeface="+mj-ea"/>
              <a:cs typeface="+mj-cs"/>
            </a:endParaRPr>
          </a:p>
        </p:txBody>
      </p:sp>
      <p:sp>
        <p:nvSpPr>
          <p:cNvPr id="27671" name="TextBox 27670"/>
          <p:cNvSpPr txBox="1">
            <a:spLocks noChangeArrowheads="1"/>
          </p:cNvSpPr>
          <p:nvPr/>
        </p:nvSpPr>
        <p:spPr bwMode="ltGray">
          <a:xfrm>
            <a:off x="503538" y="2568781"/>
            <a:ext cx="1865460" cy="720197"/>
          </a:xfrm>
          <a:prstGeom prst="rect">
            <a:avLst/>
          </a:prstGeom>
          <a:noFill/>
          <a:ln w="9525" cap="flat" cmpd="sng" algn="ctr">
            <a:noFill/>
            <a:prstDash val="solid"/>
            <a:miter lim="800000"/>
            <a:headEnd type="none" w="sm" len="sm"/>
            <a:tailEnd type="none" w="sm" len="sm"/>
          </a:ln>
          <a:effectLst/>
        </p:spPr>
        <p:txBody>
          <a:bodyPr wrap="square" anchor="ctr">
            <a:spAutoFit/>
          </a:bodyPr>
          <a:lstStyle/>
          <a:p>
            <a:pPr algn="ctr">
              <a:lnSpc>
                <a:spcPct val="85000"/>
              </a:lnSpc>
            </a:pPr>
            <a:r>
              <a:rPr lang="en-US" sz="2400" dirty="0" smtClean="0">
                <a:solidFill>
                  <a:schemeClr val="bg1"/>
                </a:solidFill>
                <a:effectLst>
                  <a:outerShdw blurRad="38100" dist="38100" dir="2700000" algn="tl">
                    <a:srgbClr val="000000">
                      <a:alpha val="43137"/>
                    </a:srgbClr>
                  </a:outerShdw>
                </a:effectLst>
                <a:latin typeface="Segoe" pitchFamily="34" charset="0"/>
              </a:rPr>
              <a:t>Personal Monitoring</a:t>
            </a:r>
            <a:endParaRPr lang="en-US" sz="1800" dirty="0">
              <a:solidFill>
                <a:schemeClr val="bg1"/>
              </a:solidFill>
              <a:effectLst>
                <a:outerShdw blurRad="38100" dist="38100" dir="2700000" algn="tl">
                  <a:srgbClr val="000000">
                    <a:alpha val="43137"/>
                  </a:srgbClr>
                </a:outerShdw>
              </a:effectLst>
              <a:latin typeface="Segoe" pitchFamily="34" charset="0"/>
            </a:endParaRPr>
          </a:p>
        </p:txBody>
      </p:sp>
      <p:pic>
        <p:nvPicPr>
          <p:cNvPr id="2051" name="Picture 3"/>
          <p:cNvPicPr>
            <a:picLocks noChangeAspect="1" noChangeArrowheads="1"/>
          </p:cNvPicPr>
          <p:nvPr/>
        </p:nvPicPr>
        <p:blipFill>
          <a:blip r:embed="rId4" cstate="print">
            <a:lum contrast="20000"/>
          </a:blip>
          <a:srcRect l="19405" t="35600" r="48238" b="33714"/>
          <a:stretch>
            <a:fillRect/>
          </a:stretch>
        </p:blipFill>
        <p:spPr bwMode="auto">
          <a:xfrm>
            <a:off x="2111919" y="1514900"/>
            <a:ext cx="1332569" cy="1052839"/>
          </a:xfrm>
          <a:prstGeom prst="roundRect">
            <a:avLst/>
          </a:prstGeom>
          <a:noFill/>
          <a:ln w="9525">
            <a:solidFill>
              <a:schemeClr val="tx1">
                <a:lumMod val="50000"/>
              </a:schemeClr>
            </a:solid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sp>
        <p:nvSpPr>
          <p:cNvPr id="27654" name="TextBox 27653"/>
          <p:cNvSpPr txBox="1">
            <a:spLocks noChangeArrowheads="1"/>
          </p:cNvSpPr>
          <p:nvPr/>
        </p:nvSpPr>
        <p:spPr bwMode="ltGray">
          <a:xfrm>
            <a:off x="714137" y="4086130"/>
            <a:ext cx="1909595" cy="720197"/>
          </a:xfrm>
          <a:prstGeom prst="rect">
            <a:avLst/>
          </a:prstGeom>
          <a:noFill/>
          <a:ln w="9525" cap="flat" cmpd="sng" algn="ctr">
            <a:noFill/>
            <a:prstDash val="solid"/>
            <a:miter lim="800000"/>
            <a:headEnd type="none" w="sm" len="sm"/>
            <a:tailEnd type="none" w="sm" len="sm"/>
          </a:ln>
          <a:effectLst/>
        </p:spPr>
        <p:txBody>
          <a:bodyPr wrap="square" anchor="ctr">
            <a:spAutoFit/>
          </a:bodyPr>
          <a:lstStyle/>
          <a:p>
            <a:pPr algn="ctr">
              <a:lnSpc>
                <a:spcPct val="85000"/>
              </a:lnSpc>
            </a:pPr>
            <a:r>
              <a:rPr lang="en-US" sz="2400" dirty="0" smtClean="0">
                <a:solidFill>
                  <a:schemeClr val="bg1"/>
                </a:solidFill>
                <a:effectLst>
                  <a:outerShdw blurRad="38100" dist="38100" dir="2700000" algn="tl">
                    <a:srgbClr val="000000">
                      <a:alpha val="43137"/>
                    </a:srgbClr>
                  </a:outerShdw>
                </a:effectLst>
                <a:latin typeface="Segoe" pitchFamily="34" charset="0"/>
              </a:rPr>
              <a:t>Advanced Analytics</a:t>
            </a:r>
            <a:endParaRPr lang="en-US" sz="2400" dirty="0">
              <a:solidFill>
                <a:schemeClr val="bg1"/>
              </a:solidFill>
              <a:effectLst>
                <a:outerShdw blurRad="38100" dist="38100" dir="2700000" algn="tl">
                  <a:srgbClr val="000000">
                    <a:alpha val="43137"/>
                  </a:srgbClr>
                </a:outerShdw>
              </a:effectLst>
              <a:latin typeface="Segoe" pitchFamily="34" charset="0"/>
            </a:endParaRPr>
          </a:p>
        </p:txBody>
      </p:sp>
      <p:pic>
        <p:nvPicPr>
          <p:cNvPr id="2052" name="Picture 4"/>
          <p:cNvPicPr>
            <a:picLocks noChangeAspect="1" noChangeArrowheads="1"/>
          </p:cNvPicPr>
          <p:nvPr/>
        </p:nvPicPr>
        <p:blipFill>
          <a:blip r:embed="rId5" cstate="print">
            <a:lum contrast="20000"/>
          </a:blip>
          <a:srcRect l="21183" t="32514" r="48238" b="37096"/>
          <a:stretch>
            <a:fillRect/>
          </a:stretch>
        </p:blipFill>
        <p:spPr bwMode="auto">
          <a:xfrm>
            <a:off x="2533178" y="2674961"/>
            <a:ext cx="1302134" cy="1078093"/>
          </a:xfrm>
          <a:prstGeom prst="roundRect">
            <a:avLst/>
          </a:prstGeom>
          <a:noFill/>
          <a:ln w="9525">
            <a:solidFill>
              <a:schemeClr val="tx1">
                <a:lumMod val="50000"/>
              </a:schemeClr>
            </a:solid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sp>
        <p:nvSpPr>
          <p:cNvPr id="27" name="TextBox 26"/>
          <p:cNvSpPr txBox="1">
            <a:spLocks noChangeArrowheads="1"/>
          </p:cNvSpPr>
          <p:nvPr/>
        </p:nvSpPr>
        <p:spPr bwMode="ltGray">
          <a:xfrm>
            <a:off x="2318101" y="5414968"/>
            <a:ext cx="1909595" cy="720197"/>
          </a:xfrm>
          <a:prstGeom prst="rect">
            <a:avLst/>
          </a:prstGeom>
          <a:noFill/>
          <a:ln w="9525" cap="flat" cmpd="sng" algn="ctr">
            <a:noFill/>
            <a:prstDash val="solid"/>
            <a:miter lim="800000"/>
            <a:headEnd type="none" w="sm" len="sm"/>
            <a:tailEnd type="none" w="sm" len="sm"/>
          </a:ln>
          <a:effectLst/>
        </p:spPr>
        <p:txBody>
          <a:bodyPr wrap="square" anchor="ctr">
            <a:spAutoFit/>
          </a:bodyPr>
          <a:lstStyle/>
          <a:p>
            <a:pPr algn="ctr">
              <a:lnSpc>
                <a:spcPct val="85000"/>
              </a:lnSpc>
            </a:pPr>
            <a:r>
              <a:rPr lang="en-US" sz="2400" dirty="0" smtClean="0">
                <a:solidFill>
                  <a:schemeClr val="bg1"/>
                </a:solidFill>
                <a:effectLst>
                  <a:outerShdw blurRad="38100" dist="38100" dir="2700000" algn="tl">
                    <a:srgbClr val="000000">
                      <a:alpha val="43137"/>
                    </a:srgbClr>
                  </a:outerShdw>
                </a:effectLst>
                <a:latin typeface="Segoe" pitchFamily="34" charset="0"/>
              </a:rPr>
              <a:t>Smart Medication</a:t>
            </a:r>
            <a:endParaRPr lang="en-US" sz="2400" dirty="0">
              <a:solidFill>
                <a:schemeClr val="bg1"/>
              </a:solidFill>
              <a:effectLst>
                <a:outerShdw blurRad="38100" dist="38100" dir="2700000" algn="tl">
                  <a:srgbClr val="000000">
                    <a:alpha val="43137"/>
                  </a:srgbClr>
                </a:outerShdw>
              </a:effectLst>
              <a:latin typeface="Segoe" pitchFamily="34" charset="0"/>
            </a:endParaRPr>
          </a:p>
        </p:txBody>
      </p:sp>
      <p:pic>
        <p:nvPicPr>
          <p:cNvPr id="2054" name="Picture 6"/>
          <p:cNvPicPr>
            <a:picLocks noChangeAspect="1" noChangeArrowheads="1"/>
          </p:cNvPicPr>
          <p:nvPr/>
        </p:nvPicPr>
        <p:blipFill>
          <a:blip r:embed="rId6">
            <a:lum contrast="20000"/>
          </a:blip>
          <a:srcRect l="23031" t="35347" r="51560" b="38316"/>
          <a:stretch>
            <a:fillRect/>
          </a:stretch>
        </p:blipFill>
        <p:spPr bwMode="auto">
          <a:xfrm>
            <a:off x="3094491" y="3875964"/>
            <a:ext cx="1321989" cy="1141546"/>
          </a:xfrm>
          <a:prstGeom prst="roundRect">
            <a:avLst/>
          </a:prstGeom>
          <a:noFill/>
          <a:ln w="9525">
            <a:solidFill>
              <a:schemeClr val="tx1">
                <a:lumMod val="50000"/>
              </a:schemeClr>
            </a:solid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pic>
        <p:nvPicPr>
          <p:cNvPr id="2058" name="Picture 10" descr="\\showsrus\StockPhotos\Getty Images\Photodisc\Volumes\Vol 18 Health and Medicine\18118.JPG"/>
          <p:cNvPicPr>
            <a:picLocks noChangeAspect="1" noChangeArrowheads="1"/>
          </p:cNvPicPr>
          <p:nvPr/>
        </p:nvPicPr>
        <p:blipFill>
          <a:blip r:embed="rId7" cstate="print"/>
          <a:srcRect/>
          <a:stretch>
            <a:fillRect/>
          </a:stretch>
        </p:blipFill>
        <p:spPr bwMode="auto">
          <a:xfrm>
            <a:off x="6651946" y="1565874"/>
            <a:ext cx="1059040" cy="1128929"/>
          </a:xfrm>
          <a:prstGeom prst="round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sp>
        <p:nvSpPr>
          <p:cNvPr id="34" name="TextBox 33"/>
          <p:cNvSpPr txBox="1">
            <a:spLocks noChangeArrowheads="1"/>
          </p:cNvSpPr>
          <p:nvPr/>
        </p:nvSpPr>
        <p:spPr bwMode="ltGray">
          <a:xfrm>
            <a:off x="6298480" y="2738229"/>
            <a:ext cx="1909595" cy="720197"/>
          </a:xfrm>
          <a:prstGeom prst="rect">
            <a:avLst/>
          </a:prstGeom>
          <a:noFill/>
          <a:ln w="9525" cap="flat" cmpd="sng" algn="ctr">
            <a:noFill/>
            <a:prstDash val="solid"/>
            <a:miter lim="800000"/>
            <a:headEnd type="none" w="sm" len="sm"/>
            <a:tailEnd type="none" w="sm" len="sm"/>
          </a:ln>
          <a:effectLst/>
        </p:spPr>
        <p:txBody>
          <a:bodyPr wrap="square" anchor="ctr">
            <a:spAutoFit/>
          </a:bodyPr>
          <a:lstStyle/>
          <a:p>
            <a:pPr algn="ctr">
              <a:lnSpc>
                <a:spcPct val="85000"/>
              </a:lnSpc>
            </a:pPr>
            <a:r>
              <a:rPr lang="en-US" sz="2400" dirty="0" smtClean="0">
                <a:solidFill>
                  <a:schemeClr val="bg1"/>
                </a:solidFill>
                <a:effectLst>
                  <a:outerShdw blurRad="38100" dist="38100" dir="2700000" algn="tl">
                    <a:srgbClr val="000000">
                      <a:alpha val="43137"/>
                    </a:srgbClr>
                  </a:outerShdw>
                </a:effectLst>
                <a:latin typeface="Segoe" pitchFamily="34" charset="0"/>
              </a:rPr>
              <a:t>Anticipatory Medicine</a:t>
            </a:r>
            <a:endParaRPr lang="en-US" sz="2400" dirty="0">
              <a:solidFill>
                <a:schemeClr val="bg1"/>
              </a:solidFill>
              <a:effectLst>
                <a:outerShdw blurRad="38100" dist="38100" dir="2700000" algn="tl">
                  <a:srgbClr val="000000">
                    <a:alpha val="43137"/>
                  </a:srgbClr>
                </a:outerShdw>
              </a:effectLst>
              <a:latin typeface="Segoe" pitchFamily="34" charset="0"/>
            </a:endParaRPr>
          </a:p>
        </p:txBody>
      </p:sp>
      <p:sp>
        <p:nvSpPr>
          <p:cNvPr id="33" name="TextBox 32"/>
          <p:cNvSpPr txBox="1">
            <a:spLocks noChangeArrowheads="1"/>
          </p:cNvSpPr>
          <p:nvPr/>
        </p:nvSpPr>
        <p:spPr bwMode="ltGray">
          <a:xfrm>
            <a:off x="6311188" y="4893524"/>
            <a:ext cx="2491617" cy="720197"/>
          </a:xfrm>
          <a:prstGeom prst="rect">
            <a:avLst/>
          </a:prstGeom>
          <a:noFill/>
          <a:ln w="9525" cap="flat" cmpd="sng" algn="ctr">
            <a:noFill/>
            <a:prstDash val="solid"/>
            <a:miter lim="800000"/>
            <a:headEnd type="none" w="sm" len="sm"/>
            <a:tailEnd type="none" w="sm" len="sm"/>
          </a:ln>
          <a:effectLst/>
        </p:spPr>
        <p:txBody>
          <a:bodyPr wrap="square" anchor="ctr">
            <a:spAutoFit/>
          </a:bodyPr>
          <a:lstStyle/>
          <a:p>
            <a:pPr algn="ctr">
              <a:lnSpc>
                <a:spcPct val="85000"/>
              </a:lnSpc>
            </a:pPr>
            <a:r>
              <a:rPr lang="en-US" sz="2400" dirty="0" smtClean="0">
                <a:solidFill>
                  <a:schemeClr val="bg1"/>
                </a:solidFill>
                <a:effectLst>
                  <a:outerShdw blurRad="38100" dist="38100" dir="2700000" algn="tl">
                    <a:srgbClr val="000000">
                      <a:alpha val="43137"/>
                    </a:srgbClr>
                  </a:outerShdw>
                </a:effectLst>
                <a:latin typeface="Segoe" pitchFamily="34" charset="0"/>
              </a:rPr>
              <a:t>Connected </a:t>
            </a:r>
            <a:br>
              <a:rPr lang="en-US" sz="2400" dirty="0" smtClean="0">
                <a:solidFill>
                  <a:schemeClr val="bg1"/>
                </a:solidFill>
                <a:effectLst>
                  <a:outerShdw blurRad="38100" dist="38100" dir="2700000" algn="tl">
                    <a:srgbClr val="000000">
                      <a:alpha val="43137"/>
                    </a:srgbClr>
                  </a:outerShdw>
                </a:effectLst>
                <a:latin typeface="Segoe" pitchFamily="34" charset="0"/>
              </a:rPr>
            </a:br>
            <a:r>
              <a:rPr lang="en-US" sz="2400" dirty="0" smtClean="0">
                <a:solidFill>
                  <a:schemeClr val="bg1"/>
                </a:solidFill>
                <a:effectLst>
                  <a:outerShdw blurRad="38100" dist="38100" dir="2700000" algn="tl">
                    <a:srgbClr val="000000">
                      <a:alpha val="43137"/>
                    </a:srgbClr>
                  </a:outerShdw>
                </a:effectLst>
                <a:latin typeface="Segoe" pitchFamily="34" charset="0"/>
              </a:rPr>
              <a:t>Data &amp; Care</a:t>
            </a:r>
            <a:endParaRPr lang="en-US" sz="2400" dirty="0">
              <a:solidFill>
                <a:schemeClr val="bg1"/>
              </a:solidFill>
              <a:effectLst>
                <a:outerShdw blurRad="38100" dist="38100" dir="2700000" algn="tl">
                  <a:srgbClr val="000000">
                    <a:alpha val="43137"/>
                  </a:srgbClr>
                </a:outerShdw>
              </a:effectLst>
              <a:latin typeface="Segoe" pitchFamily="34" charset="0"/>
            </a:endParaRPr>
          </a:p>
        </p:txBody>
      </p:sp>
      <p:grpSp>
        <p:nvGrpSpPr>
          <p:cNvPr id="3" name="Group 49"/>
          <p:cNvGrpSpPr/>
          <p:nvPr/>
        </p:nvGrpSpPr>
        <p:grpSpPr>
          <a:xfrm>
            <a:off x="6049747" y="3487902"/>
            <a:ext cx="1218708" cy="1378942"/>
            <a:chOff x="8064228" y="3487901"/>
            <a:chExt cx="1624521" cy="1378942"/>
          </a:xfrm>
        </p:grpSpPr>
        <p:pic>
          <p:nvPicPr>
            <p:cNvPr id="2060" name="Picture 12"/>
            <p:cNvPicPr>
              <a:picLocks noChangeAspect="1" noChangeArrowheads="1"/>
            </p:cNvPicPr>
            <p:nvPr/>
          </p:nvPicPr>
          <p:blipFill>
            <a:blip r:embed="rId8"/>
            <a:srcRect l="36412" t="44254" r="53813" b="45000"/>
            <a:stretch>
              <a:fillRect/>
            </a:stretch>
          </p:blipFill>
          <p:spPr bwMode="auto">
            <a:xfrm>
              <a:off x="8064228" y="3487901"/>
              <a:ext cx="1488334" cy="1022528"/>
            </a:xfrm>
            <a:prstGeom prst="rect">
              <a:avLst/>
            </a:prstGeom>
            <a:noFill/>
            <a:ln w="9525">
              <a:noFill/>
              <a:miter lim="800000"/>
              <a:headEnd/>
              <a:tailEnd/>
            </a:ln>
            <a:effectLst>
              <a:outerShdw blurRad="76200" dir="18900000" sy="23000" kx="-1200000" algn="bl" rotWithShape="0">
                <a:prstClr val="black">
                  <a:alpha val="20000"/>
                </a:prstClr>
              </a:outerShdw>
              <a:reflection blurRad="6350" stA="52000" endA="300" endPos="35000" dir="5400000" sy="-100000" algn="bl" rotWithShape="0"/>
            </a:effectLst>
          </p:spPr>
        </p:pic>
        <p:grpSp>
          <p:nvGrpSpPr>
            <p:cNvPr id="4" name="Group 42"/>
            <p:cNvGrpSpPr/>
            <p:nvPr/>
          </p:nvGrpSpPr>
          <p:grpSpPr>
            <a:xfrm>
              <a:off x="8494730" y="4295216"/>
              <a:ext cx="1194019" cy="571627"/>
              <a:chOff x="8005914" y="3892733"/>
              <a:chExt cx="2481111" cy="1187813"/>
            </a:xfrm>
          </p:grpSpPr>
          <p:sp>
            <p:nvSpPr>
              <p:cNvPr id="42" name="Rounded Rectangle 41"/>
              <p:cNvSpPr/>
              <p:nvPr/>
            </p:nvSpPr>
            <p:spPr bwMode="auto">
              <a:xfrm>
                <a:off x="8110538" y="3952875"/>
                <a:ext cx="2376487" cy="1085850"/>
              </a:xfrm>
              <a:prstGeom prst="roundRect">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7" name="Picture 2" descr="C:\Users\laurab\AppData\Local\Microsoft\Windows\Temporary Internet Files\Content.Outlook\8QQU5D12\HV-Amalga_h_c.png"/>
              <p:cNvPicPr>
                <a:picLocks noChangeAspect="1" noChangeArrowheads="1"/>
              </p:cNvPicPr>
              <p:nvPr/>
            </p:nvPicPr>
            <p:blipFill>
              <a:blip r:embed="rId9" cstate="screen"/>
              <a:srcRect r="4748"/>
              <a:stretch>
                <a:fillRect/>
              </a:stretch>
            </p:blipFill>
            <p:spPr bwMode="auto">
              <a:xfrm>
                <a:off x="8005914" y="3892733"/>
                <a:ext cx="2438249" cy="1187813"/>
              </a:xfrm>
              <a:prstGeom prst="rect">
                <a:avLst/>
              </a:prstGeom>
              <a:noFill/>
              <a:ln>
                <a:noFill/>
              </a:ln>
            </p:spPr>
          </p:pic>
        </p:grpSp>
      </p:grpSp>
      <p:grpSp>
        <p:nvGrpSpPr>
          <p:cNvPr id="5" name="Group 62"/>
          <p:cNvGrpSpPr/>
          <p:nvPr/>
        </p:nvGrpSpPr>
        <p:grpSpPr>
          <a:xfrm>
            <a:off x="4726159" y="3617475"/>
            <a:ext cx="1155599" cy="978048"/>
            <a:chOff x="6241055" y="3422209"/>
            <a:chExt cx="1883583" cy="1195947"/>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62" name="Picture 13"/>
            <p:cNvPicPr>
              <a:picLocks noChangeAspect="1" noChangeArrowheads="1"/>
            </p:cNvPicPr>
            <p:nvPr/>
          </p:nvPicPr>
          <p:blipFill>
            <a:blip r:embed="rId10"/>
            <a:srcRect l="53910" t="36639" r="30228" b="55054"/>
            <a:stretch>
              <a:fillRect/>
            </a:stretch>
          </p:blipFill>
          <p:spPr bwMode="auto">
            <a:xfrm>
              <a:off x="6241055" y="4001631"/>
              <a:ext cx="1883583" cy="616525"/>
            </a:xfrm>
            <a:prstGeom prst="roundRect">
              <a:avLst/>
            </a:prstGeom>
            <a:noFill/>
            <a:ln w="9525">
              <a:noFill/>
              <a:miter lim="800000"/>
              <a:headEnd/>
              <a:tailEnd/>
            </a:ln>
            <a:effectLst/>
          </p:spPr>
        </p:pic>
        <p:pic>
          <p:nvPicPr>
            <p:cNvPr id="2061" name="Picture 13"/>
            <p:cNvPicPr>
              <a:picLocks noChangeAspect="1" noChangeArrowheads="1"/>
            </p:cNvPicPr>
            <p:nvPr/>
          </p:nvPicPr>
          <p:blipFill>
            <a:blip r:embed="rId10"/>
            <a:srcRect l="19446" t="36649" r="64692" b="55543"/>
            <a:stretch>
              <a:fillRect/>
            </a:stretch>
          </p:blipFill>
          <p:spPr bwMode="auto">
            <a:xfrm>
              <a:off x="6241055" y="3422209"/>
              <a:ext cx="1883583" cy="579422"/>
            </a:xfrm>
            <a:prstGeom prst="roundRect">
              <a:avLst/>
            </a:prstGeom>
            <a:noFill/>
            <a:ln w="9525">
              <a:noFill/>
              <a:miter lim="800000"/>
              <a:headEnd/>
              <a:tailEnd/>
            </a:ln>
            <a:effectLst/>
          </p:spPr>
        </p:pic>
        <p:pic>
          <p:nvPicPr>
            <p:cNvPr id="59" name="Picture 13"/>
            <p:cNvPicPr>
              <a:picLocks noChangeAspect="1" noChangeArrowheads="1"/>
            </p:cNvPicPr>
            <p:nvPr/>
          </p:nvPicPr>
          <p:blipFill>
            <a:blip r:embed="rId10"/>
            <a:srcRect l="53910" t="36639" r="30228" b="59091"/>
            <a:stretch>
              <a:fillRect/>
            </a:stretch>
          </p:blipFill>
          <p:spPr bwMode="auto">
            <a:xfrm>
              <a:off x="6241055" y="4001631"/>
              <a:ext cx="1883583" cy="316872"/>
            </a:xfrm>
            <a:prstGeom prst="rect">
              <a:avLst/>
            </a:prstGeom>
            <a:noFill/>
            <a:ln w="9525">
              <a:noFill/>
              <a:miter lim="800000"/>
              <a:headEnd/>
              <a:tailEnd/>
            </a:ln>
            <a:effectLst/>
          </p:spPr>
        </p:pic>
        <p:pic>
          <p:nvPicPr>
            <p:cNvPr id="61" name="Picture 13"/>
            <p:cNvPicPr>
              <a:picLocks noChangeAspect="1" noChangeArrowheads="1"/>
            </p:cNvPicPr>
            <p:nvPr/>
          </p:nvPicPr>
          <p:blipFill>
            <a:blip r:embed="rId10"/>
            <a:srcRect l="19446" t="40431" r="64692" b="55543"/>
            <a:stretch>
              <a:fillRect/>
            </a:stretch>
          </p:blipFill>
          <p:spPr bwMode="auto">
            <a:xfrm>
              <a:off x="6241055" y="3702867"/>
              <a:ext cx="1883583" cy="298764"/>
            </a:xfrm>
            <a:prstGeom prst="rect">
              <a:avLst/>
            </a:prstGeom>
            <a:noFill/>
            <a:ln w="9525">
              <a:noFill/>
              <a:miter lim="800000"/>
              <a:headEnd/>
              <a:tailEnd/>
            </a:ln>
            <a:effectLst/>
          </p:spPr>
        </p:pic>
      </p:grpSp>
      <p:grpSp>
        <p:nvGrpSpPr>
          <p:cNvPr id="6" name="Group 53"/>
          <p:cNvGrpSpPr/>
          <p:nvPr/>
        </p:nvGrpSpPr>
        <p:grpSpPr>
          <a:xfrm>
            <a:off x="4393408" y="4638925"/>
            <a:ext cx="2130219" cy="1876206"/>
            <a:chOff x="5856348" y="4638925"/>
            <a:chExt cx="2839552" cy="1876206"/>
          </a:xfrm>
        </p:grpSpPr>
        <p:sp>
          <p:nvSpPr>
            <p:cNvPr id="32" name="TextBox 31"/>
            <p:cNvSpPr txBox="1">
              <a:spLocks noChangeArrowheads="1"/>
            </p:cNvSpPr>
            <p:nvPr/>
          </p:nvSpPr>
          <p:spPr bwMode="ltGray">
            <a:xfrm>
              <a:off x="5856348" y="5481002"/>
              <a:ext cx="2839552" cy="1034129"/>
            </a:xfrm>
            <a:prstGeom prst="rect">
              <a:avLst/>
            </a:prstGeom>
            <a:noFill/>
            <a:ln w="9525" cap="flat" cmpd="sng" algn="ctr">
              <a:noFill/>
              <a:prstDash val="solid"/>
              <a:miter lim="800000"/>
              <a:headEnd type="none" w="sm" len="sm"/>
              <a:tailEnd type="none" w="sm" len="sm"/>
            </a:ln>
            <a:effectLst/>
          </p:spPr>
          <p:txBody>
            <a:bodyPr wrap="square" anchor="ctr">
              <a:spAutoFit/>
            </a:bodyPr>
            <a:lstStyle/>
            <a:p>
              <a:pPr algn="ctr">
                <a:lnSpc>
                  <a:spcPct val="85000"/>
                </a:lnSpc>
              </a:pPr>
              <a:r>
                <a:rPr lang="en-US" sz="2400" dirty="0" smtClean="0">
                  <a:solidFill>
                    <a:schemeClr val="bg1"/>
                  </a:solidFill>
                  <a:effectLst>
                    <a:outerShdw blurRad="38100" dist="38100" dir="2700000" algn="tl">
                      <a:srgbClr val="000000">
                        <a:alpha val="43137"/>
                      </a:srgbClr>
                    </a:outerShdw>
                  </a:effectLst>
                  <a:latin typeface="Segoe" pitchFamily="34" charset="0"/>
                </a:rPr>
                <a:t>Personal Health Management</a:t>
              </a:r>
              <a:endParaRPr lang="en-US" sz="2400" dirty="0">
                <a:solidFill>
                  <a:schemeClr val="bg1"/>
                </a:solidFill>
                <a:effectLst>
                  <a:outerShdw blurRad="38100" dist="38100" dir="2700000" algn="tl">
                    <a:srgbClr val="000000">
                      <a:alpha val="43137"/>
                    </a:srgbClr>
                  </a:outerShdw>
                </a:effectLst>
                <a:latin typeface="Segoe" pitchFamily="34" charset="0"/>
              </a:endParaRPr>
            </a:p>
          </p:txBody>
        </p:sp>
        <p:grpSp>
          <p:nvGrpSpPr>
            <p:cNvPr id="7" name="Group 43"/>
            <p:cNvGrpSpPr/>
            <p:nvPr/>
          </p:nvGrpSpPr>
          <p:grpSpPr>
            <a:xfrm>
              <a:off x="6528478" y="4638925"/>
              <a:ext cx="1305125" cy="537406"/>
              <a:chOff x="6372225" y="3996341"/>
              <a:chExt cx="2647156" cy="1090009"/>
            </a:xfrm>
          </p:grpSpPr>
          <p:sp>
            <p:nvSpPr>
              <p:cNvPr id="39" name="Rounded Rectangle 38"/>
              <p:cNvSpPr/>
              <p:nvPr/>
            </p:nvSpPr>
            <p:spPr bwMode="auto">
              <a:xfrm>
                <a:off x="6372225" y="4000500"/>
                <a:ext cx="2628900" cy="1085850"/>
              </a:xfrm>
              <a:prstGeom prst="roundRect">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6" name="Picture 49" descr="HV_h_c_rgb"/>
              <p:cNvPicPr>
                <a:picLocks noChangeAspect="1" noChangeArrowheads="1"/>
              </p:cNvPicPr>
              <p:nvPr/>
            </p:nvPicPr>
            <p:blipFill>
              <a:blip r:embed="rId11" cstate="print"/>
              <a:srcRect l="3668"/>
              <a:stretch>
                <a:fillRect/>
              </a:stretch>
            </p:blipFill>
            <p:spPr bwMode="auto">
              <a:xfrm>
                <a:off x="6400801" y="3996341"/>
                <a:ext cx="2618580" cy="1018572"/>
              </a:xfrm>
              <a:prstGeom prst="rect">
                <a:avLst/>
              </a:prstGeom>
              <a:noFill/>
              <a:ln>
                <a:noFill/>
              </a:ln>
            </p:spPr>
          </p:pic>
        </p:grpSp>
      </p:grpSp>
      <p:pic>
        <p:nvPicPr>
          <p:cNvPr id="71" name="Rectangle 11269"/>
          <p:cNvPicPr>
            <a:picLocks noChangeArrowheads="1"/>
          </p:cNvPicPr>
          <p:nvPr/>
        </p:nvPicPr>
        <p:blipFill>
          <a:blip r:embed="rId12"/>
          <a:srcRect/>
          <a:stretch>
            <a:fillRect/>
          </a:stretch>
        </p:blipFill>
        <p:spPr bwMode="auto">
          <a:xfrm>
            <a:off x="3324222" y="1385888"/>
            <a:ext cx="3235325" cy="2157413"/>
          </a:xfrm>
          <a:prstGeom prst="rect">
            <a:avLst/>
          </a:prstGeom>
          <a:noFill/>
          <a:ln w="9525">
            <a:noFill/>
            <a:miter lim="800000"/>
            <a:headEnd/>
            <a:tailEnd/>
          </a:ln>
        </p:spPr>
      </p:pic>
      <p:grpSp>
        <p:nvGrpSpPr>
          <p:cNvPr id="8" name="Group 48"/>
          <p:cNvGrpSpPr/>
          <p:nvPr/>
        </p:nvGrpSpPr>
        <p:grpSpPr>
          <a:xfrm>
            <a:off x="4146514" y="778474"/>
            <a:ext cx="1724849" cy="2421926"/>
            <a:chOff x="5527245" y="632675"/>
            <a:chExt cx="2299199" cy="2559828"/>
          </a:xfrm>
        </p:grpSpPr>
        <p:pic>
          <p:nvPicPr>
            <p:cNvPr id="10247" name="Rectangle 11270"/>
            <p:cNvPicPr>
              <a:picLocks noChangeAspect="1" noChangeArrowheads="1"/>
            </p:cNvPicPr>
            <p:nvPr/>
          </p:nvPicPr>
          <p:blipFill>
            <a:blip r:embed="rId13"/>
            <a:srcRect/>
            <a:stretch>
              <a:fillRect/>
            </a:stretch>
          </p:blipFill>
          <p:spPr bwMode="auto">
            <a:xfrm>
              <a:off x="5527245" y="632675"/>
              <a:ext cx="1193489" cy="2446338"/>
            </a:xfrm>
            <a:prstGeom prst="rect">
              <a:avLst/>
            </a:prstGeom>
            <a:noFill/>
            <a:ln w="9525">
              <a:noFill/>
              <a:miter lim="800000"/>
              <a:headEnd/>
              <a:tailEnd/>
            </a:ln>
          </p:spPr>
        </p:pic>
        <p:pic>
          <p:nvPicPr>
            <p:cNvPr id="48" name="Rectangle 11270"/>
            <p:cNvPicPr>
              <a:picLocks noChangeAspect="1" noChangeArrowheads="1"/>
            </p:cNvPicPr>
            <p:nvPr/>
          </p:nvPicPr>
          <p:blipFill>
            <a:blip r:embed="rId13"/>
            <a:srcRect/>
            <a:stretch>
              <a:fillRect/>
            </a:stretch>
          </p:blipFill>
          <p:spPr bwMode="auto">
            <a:xfrm>
              <a:off x="6632955" y="746165"/>
              <a:ext cx="1193489" cy="2446338"/>
            </a:xfrm>
            <a:prstGeom prst="rect">
              <a:avLst/>
            </a:prstGeom>
            <a:noFill/>
            <a:ln w="9525">
              <a:noFill/>
              <a:miter lim="800000"/>
              <a:headEnd/>
              <a:tailEnd/>
            </a:ln>
          </p:spPr>
        </p:pic>
      </p:grpSp>
      <p:sp>
        <p:nvSpPr>
          <p:cNvPr id="35" name="Rectangle 34"/>
          <p:cNvSpPr/>
          <p:nvPr/>
        </p:nvSpPr>
        <p:spPr>
          <a:xfrm>
            <a:off x="3941541" y="1752600"/>
            <a:ext cx="2268190" cy="824841"/>
          </a:xfrm>
          <a:prstGeom prst="rect">
            <a:avLst/>
          </a:prstGeom>
        </p:spPr>
        <p:txBody>
          <a:bodyPr wrap="square">
            <a:spAutoFit/>
          </a:bodyPr>
          <a:lstStyle/>
          <a:p>
            <a:pPr algn="ctr">
              <a:lnSpc>
                <a:spcPct val="85000"/>
              </a:lnSpc>
            </a:pPr>
            <a:r>
              <a:rPr lang="en-US" sz="2800" b="1" spc="-151" dirty="0" smtClean="0">
                <a:ln w="3175">
                  <a:noFill/>
                </a:ln>
                <a:solidFill>
                  <a:srgbClr val="0066FF"/>
                </a:solidFill>
                <a:effectLst>
                  <a:outerShdw blurRad="50800" dist="38100" dir="2700000" algn="tl" rotWithShape="0">
                    <a:prstClr val="black">
                      <a:alpha val="40000"/>
                    </a:prstClr>
                  </a:outerShdw>
                </a:effectLst>
                <a:latin typeface="Segoe" pitchFamily="34" charset="0"/>
                <a:cs typeface="Arial" charset="0"/>
              </a:rPr>
              <a:t>Data Driven Medicine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914400"/>
            <a:ext cx="4038600" cy="5059363"/>
          </a:xfrm>
        </p:spPr>
        <p:txBody>
          <a:bodyPr>
            <a:normAutofit fontScale="70000" lnSpcReduction="20000"/>
          </a:bodyPr>
          <a:lstStyle/>
          <a:p>
            <a:r>
              <a:rPr lang="en-US" dirty="0" smtClean="0"/>
              <a:t>Semantic context.  The ‘private cloud’ contains context about the user to automatically tailor information that is most likely to be relevant to that user</a:t>
            </a:r>
          </a:p>
          <a:p>
            <a:r>
              <a:rPr lang="en-US" dirty="0" smtClean="0"/>
              <a:t>Example: </a:t>
            </a:r>
            <a:r>
              <a:rPr lang="en-US" dirty="0" err="1" smtClean="0"/>
              <a:t>HealthVault</a:t>
            </a:r>
            <a:endParaRPr lang="en-US" dirty="0" smtClean="0"/>
          </a:p>
          <a:p>
            <a:pPr lvl="1"/>
            <a:r>
              <a:rPr lang="en-US" dirty="0" smtClean="0"/>
              <a:t>a set of platform services, and a catalyst for creating an application ecosystem to collect, store, and share health information online</a:t>
            </a:r>
          </a:p>
          <a:p>
            <a:pPr lvl="1"/>
            <a:r>
              <a:rPr lang="en-US" dirty="0" smtClean="0"/>
              <a:t>the user controls their health information and decides who can share it, and what they can share</a:t>
            </a:r>
          </a:p>
          <a:p>
            <a:pPr lvl="1"/>
            <a:r>
              <a:rPr lang="en-US" dirty="0" smtClean="0"/>
              <a:t>integrated with Live Search  </a:t>
            </a:r>
          </a:p>
          <a:p>
            <a:pPr lvl="1"/>
            <a:r>
              <a:rPr lang="en-US" dirty="0" smtClean="0"/>
              <a:t>intuitively organizes the most relevant online health content, allowing people to refine searches faster and with more accuracy, and eventually connect them with </a:t>
            </a:r>
            <a:r>
              <a:rPr lang="en-US" dirty="0" err="1" smtClean="0"/>
              <a:t>HealthVault</a:t>
            </a:r>
            <a:r>
              <a:rPr lang="en-US" dirty="0" smtClean="0"/>
              <a:t>-compatible solutions</a:t>
            </a:r>
          </a:p>
        </p:txBody>
      </p:sp>
      <p:sp>
        <p:nvSpPr>
          <p:cNvPr id="3" name="Title 2"/>
          <p:cNvSpPr>
            <a:spLocks noGrp="1"/>
          </p:cNvSpPr>
          <p:nvPr>
            <p:ph type="title"/>
          </p:nvPr>
        </p:nvSpPr>
        <p:spPr/>
        <p:txBody>
          <a:bodyPr/>
          <a:lstStyle/>
          <a:p>
            <a:r>
              <a:rPr lang="en-US" dirty="0" smtClean="0"/>
              <a:t>‘Smart’ Private Clouds</a:t>
            </a:r>
            <a:endParaRPr lang="en-US" dirty="0"/>
          </a:p>
        </p:txBody>
      </p:sp>
      <p:pic>
        <p:nvPicPr>
          <p:cNvPr id="78850" name="Picture 2"/>
          <p:cNvPicPr>
            <a:picLocks noChangeAspect="1" noChangeArrowheads="1"/>
          </p:cNvPicPr>
          <p:nvPr/>
        </p:nvPicPr>
        <p:blipFill>
          <a:blip r:embed="rId3"/>
          <a:srcRect/>
          <a:stretch>
            <a:fillRect/>
          </a:stretch>
        </p:blipFill>
        <p:spPr bwMode="auto">
          <a:xfrm>
            <a:off x="3886200" y="1371600"/>
            <a:ext cx="5050465" cy="3657600"/>
          </a:xfrm>
          <a:prstGeom prst="roundRect">
            <a:avLst>
              <a:gd name="adj" fmla="val 16667"/>
            </a:avLst>
          </a:prstGeom>
          <a:noFill/>
          <a:ln w="9525">
            <a:no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ceptionistVideo_2000k.wmv">
            <a:hlinkClick r:id="" action="ppaction://media"/>
          </p:cNvPr>
          <p:cNvPicPr>
            <a:picLocks noRot="1" noChangeAspect="1"/>
          </p:cNvPicPr>
          <p:nvPr>
            <a:videoFile r:link="rId1"/>
          </p:nvPr>
        </p:nvPicPr>
        <p:blipFill>
          <a:blip r:embed="rId3"/>
          <a:stretch>
            <a:fillRect/>
          </a:stretch>
        </p:blipFill>
        <p:spPr>
          <a:xfrm>
            <a:off x="457200" y="1219200"/>
            <a:ext cx="4876800" cy="2743200"/>
          </a:xfrm>
          <a:prstGeom prst="rect">
            <a:avLst/>
          </a:prstGeom>
        </p:spPr>
      </p:pic>
      <p:sp>
        <p:nvSpPr>
          <p:cNvPr id="6" name="Content Placeholder 5"/>
          <p:cNvSpPr>
            <a:spLocks noGrp="1"/>
          </p:cNvSpPr>
          <p:nvPr>
            <p:ph sz="half" idx="2"/>
          </p:nvPr>
        </p:nvSpPr>
        <p:spPr>
          <a:xfrm>
            <a:off x="5638800" y="914400"/>
            <a:ext cx="3200400" cy="5211763"/>
          </a:xfrm>
        </p:spPr>
        <p:txBody>
          <a:bodyPr/>
          <a:lstStyle/>
          <a:p>
            <a:r>
              <a:rPr lang="en-US" sz="1400" b="1" dirty="0" err="1" smtClean="0"/>
              <a:t>Multicore</a:t>
            </a:r>
            <a:r>
              <a:rPr lang="en-US" sz="1400" dirty="0" smtClean="0"/>
              <a:t> – Upper left part of screen; CPU monitor of 8 cores</a:t>
            </a:r>
          </a:p>
          <a:p>
            <a:r>
              <a:rPr lang="en-US" sz="1400" dirty="0" smtClean="0"/>
              <a:t>Avatar </a:t>
            </a:r>
            <a:r>
              <a:rPr lang="en-US" sz="1400" b="1" dirty="0" smtClean="0"/>
              <a:t>HCI</a:t>
            </a:r>
            <a:r>
              <a:rPr lang="en-US" sz="1400" dirty="0" smtClean="0"/>
              <a:t> interaction – middle left of screen</a:t>
            </a:r>
          </a:p>
          <a:p>
            <a:r>
              <a:rPr lang="en-US" sz="1400" dirty="0" smtClean="0"/>
              <a:t>Natural interaction – lower left of screen, what the user sees</a:t>
            </a:r>
          </a:p>
          <a:p>
            <a:r>
              <a:rPr lang="en-US" sz="1400" b="1" dirty="0" smtClean="0"/>
              <a:t>Computer visualization and audio </a:t>
            </a:r>
            <a:r>
              <a:rPr lang="en-US" sz="1400" dirty="0" smtClean="0"/>
              <a:t>technologies – main screen</a:t>
            </a:r>
          </a:p>
          <a:p>
            <a:r>
              <a:rPr lang="en-US" sz="1400" dirty="0" smtClean="0"/>
              <a:t>The </a:t>
            </a:r>
            <a:r>
              <a:rPr lang="en-US" sz="1400" dirty="0" smtClean="0">
                <a:solidFill>
                  <a:srgbClr val="FF0000"/>
                </a:solidFill>
              </a:rPr>
              <a:t>small</a:t>
            </a:r>
            <a:r>
              <a:rPr lang="en-US" sz="1400" dirty="0" smtClean="0"/>
              <a:t> </a:t>
            </a:r>
            <a:r>
              <a:rPr lang="en-US" sz="1400" dirty="0" smtClean="0">
                <a:solidFill>
                  <a:srgbClr val="FF0000"/>
                </a:solidFill>
              </a:rPr>
              <a:t>red dot </a:t>
            </a:r>
            <a:r>
              <a:rPr lang="en-US" sz="1400" dirty="0" smtClean="0"/>
              <a:t>is the computer vision focus.  The focus shifts depending on what is happening in the room – </a:t>
            </a:r>
            <a:r>
              <a:rPr lang="en-US" sz="1400" b="1" dirty="0" smtClean="0"/>
              <a:t>mimics human sight</a:t>
            </a:r>
          </a:p>
          <a:p>
            <a:r>
              <a:rPr lang="en-US" sz="1400" dirty="0" smtClean="0"/>
              <a:t>The circles at the bottom of the screen are the audio array – </a:t>
            </a:r>
            <a:r>
              <a:rPr lang="en-US" sz="1400" b="1" dirty="0" smtClean="0"/>
              <a:t>mimics spatial human hearing</a:t>
            </a:r>
          </a:p>
          <a:p>
            <a:r>
              <a:rPr lang="en-US" sz="1400" b="1" dirty="0" smtClean="0"/>
              <a:t>Context sensitive </a:t>
            </a:r>
            <a:r>
              <a:rPr lang="en-US" sz="1400" dirty="0" smtClean="0"/>
              <a:t>– the next person entering is dressed more formally, system assumes him as a visitor and interacts differently</a:t>
            </a:r>
          </a:p>
          <a:p>
            <a:r>
              <a:rPr lang="en-US" sz="1400" b="1" dirty="0" smtClean="0"/>
              <a:t>Mimics awareness </a:t>
            </a:r>
            <a:r>
              <a:rPr lang="en-US" sz="1400" dirty="0" smtClean="0"/>
              <a:t>– when the users attention strays, the computer brings them back into the conversation</a:t>
            </a:r>
          </a:p>
          <a:p>
            <a:endParaRPr lang="en-US" sz="1400" dirty="0" smtClean="0"/>
          </a:p>
          <a:p>
            <a:endParaRPr lang="en-US" sz="1600" dirty="0" smtClean="0"/>
          </a:p>
          <a:p>
            <a:endParaRPr lang="en-US" sz="1800" dirty="0" smtClean="0"/>
          </a:p>
          <a:p>
            <a:endParaRPr lang="en-US" dirty="0"/>
          </a:p>
        </p:txBody>
      </p:sp>
      <p:sp>
        <p:nvSpPr>
          <p:cNvPr id="4" name="Title 3"/>
          <p:cNvSpPr>
            <a:spLocks noGrp="1"/>
          </p:cNvSpPr>
          <p:nvPr>
            <p:ph type="title"/>
          </p:nvPr>
        </p:nvSpPr>
        <p:spPr>
          <a:xfrm>
            <a:off x="228600" y="0"/>
            <a:ext cx="8686800" cy="762000"/>
          </a:xfrm>
        </p:spPr>
        <p:txBody>
          <a:bodyPr/>
          <a:lstStyle/>
          <a:p>
            <a:r>
              <a:rPr lang="en-US" dirty="0" smtClean="0"/>
              <a:t>“The Receptionist” – Integrating Technologies</a:t>
            </a:r>
            <a:endParaRPr lang="en-US" dirty="0"/>
          </a:p>
        </p:txBody>
      </p:sp>
      <p:pic>
        <p:nvPicPr>
          <p:cNvPr id="79874" name="Picture 2"/>
          <p:cNvPicPr>
            <a:picLocks noChangeAspect="1" noChangeArrowheads="1"/>
          </p:cNvPicPr>
          <p:nvPr/>
        </p:nvPicPr>
        <p:blipFill>
          <a:blip r:embed="rId4"/>
          <a:srcRect/>
          <a:stretch>
            <a:fillRect/>
          </a:stretch>
        </p:blipFill>
        <p:spPr bwMode="auto">
          <a:xfrm>
            <a:off x="152400" y="762000"/>
            <a:ext cx="5321416" cy="3169587"/>
          </a:xfrm>
          <a:prstGeom prst="rect">
            <a:avLst/>
          </a:prstGeom>
          <a:noFill/>
          <a:ln w="9525">
            <a:noFill/>
            <a:miter lim="800000"/>
            <a:headEnd/>
            <a:tailEnd/>
          </a:ln>
          <a:effectLst/>
        </p:spPr>
      </p:pic>
      <p:sp>
        <p:nvSpPr>
          <p:cNvPr id="8" name="Rectangle 7"/>
          <p:cNvSpPr/>
          <p:nvPr/>
        </p:nvSpPr>
        <p:spPr>
          <a:xfrm>
            <a:off x="5638800" y="762000"/>
            <a:ext cx="3352800" cy="563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3400" y="4419600"/>
            <a:ext cx="4291559" cy="1477328"/>
          </a:xfrm>
          <a:prstGeom prst="rect">
            <a:avLst/>
          </a:prstGeom>
          <a:noFill/>
        </p:spPr>
        <p:txBody>
          <a:bodyPr wrap="none" rtlCol="0">
            <a:spAutoFit/>
          </a:bodyPr>
          <a:lstStyle/>
          <a:p>
            <a:pPr>
              <a:buFont typeface="Arial" pitchFamily="34" charset="0"/>
              <a:buChar char="•"/>
            </a:pPr>
            <a:r>
              <a:rPr lang="en-US" dirty="0" smtClean="0"/>
              <a:t> Multiple applications running in parallel</a:t>
            </a:r>
          </a:p>
          <a:p>
            <a:pPr>
              <a:buFont typeface="Arial" pitchFamily="34" charset="0"/>
              <a:buChar char="•"/>
            </a:pPr>
            <a:r>
              <a:rPr lang="en-US" dirty="0" smtClean="0"/>
              <a:t> Loosely coupled</a:t>
            </a:r>
          </a:p>
          <a:p>
            <a:pPr>
              <a:buFont typeface="Arial" pitchFamily="34" charset="0"/>
              <a:buChar char="•"/>
            </a:pPr>
            <a:r>
              <a:rPr lang="en-US" dirty="0" smtClean="0"/>
              <a:t> Needs power of Multi/</a:t>
            </a:r>
            <a:r>
              <a:rPr lang="en-US" dirty="0" err="1" smtClean="0"/>
              <a:t>ManyCore</a:t>
            </a:r>
            <a:endParaRPr lang="en-US" dirty="0" smtClean="0"/>
          </a:p>
          <a:p>
            <a:pPr>
              <a:buFont typeface="Arial" pitchFamily="34" charset="0"/>
              <a:buChar char="•"/>
            </a:pPr>
            <a:r>
              <a:rPr lang="en-US" dirty="0" smtClean="0"/>
              <a:t> Will not run in the Cloud</a:t>
            </a:r>
          </a:p>
          <a:p>
            <a:pPr>
              <a:buFont typeface="Arial" pitchFamily="34" charset="0"/>
              <a:buChar char="•"/>
            </a:pPr>
            <a:r>
              <a:rPr lang="en-US" dirty="0" smtClean="0"/>
              <a:t> Requires local resources</a:t>
            </a:r>
            <a:endParaRPr lang="en-US" dirty="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Video Demo</a:t>
            </a:r>
            <a:endParaRPr lang="en-US" dirty="0"/>
          </a:p>
        </p:txBody>
      </p:sp>
      <p:pic>
        <p:nvPicPr>
          <p:cNvPr id="7" name="ReceptionistVideo_2000k.wmv">
            <a:hlinkClick r:id="" action="ppaction://media"/>
          </p:cNvPr>
          <p:cNvPicPr>
            <a:picLocks noGrp="1" noRot="1" noChangeAspect="1"/>
          </p:cNvPicPr>
          <p:nvPr>
            <p:ph idx="1"/>
            <a:videoFile r:link="rId1"/>
          </p:nvPr>
        </p:nvPicPr>
        <p:blipFill>
          <a:blip r:embed="rId3"/>
          <a:stretch>
            <a:fillRect/>
          </a:stretch>
        </p:blipFill>
        <p:spPr>
          <a:xfrm>
            <a:off x="609600" y="1295400"/>
            <a:ext cx="7992534" cy="4495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upload.wikimedia.org/wikipedia/commons/8/89/Linking-Open-Data-diagram_2007-09.png"/>
          <p:cNvPicPr>
            <a:picLocks noChangeAspect="1" noChangeArrowheads="1"/>
          </p:cNvPicPr>
          <p:nvPr/>
        </p:nvPicPr>
        <p:blipFill>
          <a:blip r:embed="rId2"/>
          <a:srcRect/>
          <a:stretch>
            <a:fillRect/>
          </a:stretch>
        </p:blipFill>
        <p:spPr bwMode="auto">
          <a:xfrm>
            <a:off x="4876801" y="3429000"/>
            <a:ext cx="3505200" cy="2771553"/>
          </a:xfrm>
          <a:prstGeom prst="roundRect">
            <a:avLst>
              <a:gd name="adj" fmla="val 16667"/>
            </a:avLst>
          </a:prstGeom>
          <a:noFill/>
          <a:ln w="9525">
            <a:no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Content Placeholder 4"/>
          <p:cNvSpPr>
            <a:spLocks noGrp="1"/>
          </p:cNvSpPr>
          <p:nvPr>
            <p:ph sz="half" idx="1"/>
          </p:nvPr>
        </p:nvSpPr>
        <p:spPr>
          <a:xfrm>
            <a:off x="457200" y="3581400"/>
            <a:ext cx="4038600" cy="2620963"/>
          </a:xfrm>
        </p:spPr>
        <p:txBody>
          <a:bodyPr/>
          <a:lstStyle/>
          <a:p>
            <a:r>
              <a:rPr lang="en-US" sz="1800" b="1" dirty="0" smtClean="0"/>
              <a:t>Important/key considerations</a:t>
            </a:r>
          </a:p>
          <a:p>
            <a:pPr lvl="1"/>
            <a:r>
              <a:rPr lang="en-US" sz="1400" dirty="0" smtClean="0"/>
              <a:t>Formats or “well-known” representations</a:t>
            </a:r>
            <a:r>
              <a:rPr lang="el-GR" sz="1400" dirty="0" smtClean="0"/>
              <a:t> </a:t>
            </a:r>
            <a:r>
              <a:rPr lang="en-US" sz="1400" dirty="0" smtClean="0"/>
              <a:t>of data/information</a:t>
            </a:r>
          </a:p>
          <a:p>
            <a:pPr lvl="1"/>
            <a:r>
              <a:rPr lang="en-US" sz="1400" dirty="0" smtClean="0"/>
              <a:t>Pervasive access protocols are key (e.g. HTTP)</a:t>
            </a:r>
          </a:p>
          <a:p>
            <a:pPr lvl="1"/>
            <a:r>
              <a:rPr lang="en-US" sz="1400" dirty="0" smtClean="0"/>
              <a:t>Data/information is uniquely identified (e.g. URIs)</a:t>
            </a:r>
          </a:p>
          <a:p>
            <a:pPr lvl="1"/>
            <a:r>
              <a:rPr lang="en-US" sz="1400" dirty="0" smtClean="0"/>
              <a:t>Links/associations between data/information</a:t>
            </a:r>
          </a:p>
        </p:txBody>
      </p:sp>
      <p:sp>
        <p:nvSpPr>
          <p:cNvPr id="6" name="Content Placeholder 5"/>
          <p:cNvSpPr>
            <a:spLocks noGrp="1"/>
          </p:cNvSpPr>
          <p:nvPr>
            <p:ph sz="half" idx="2"/>
          </p:nvPr>
        </p:nvSpPr>
        <p:spPr>
          <a:xfrm>
            <a:off x="4648200" y="1066800"/>
            <a:ext cx="4038600" cy="2590799"/>
          </a:xfrm>
        </p:spPr>
        <p:txBody>
          <a:bodyPr/>
          <a:lstStyle/>
          <a:p>
            <a:r>
              <a:rPr lang="en-US" sz="2000" dirty="0" smtClean="0"/>
              <a:t>Data/information is inter-connected through machine-interpretable information (e.g. </a:t>
            </a:r>
            <a:r>
              <a:rPr lang="en-US" sz="2000" dirty="0" smtClean="0">
                <a:solidFill>
                  <a:schemeClr val="accent1">
                    <a:lumMod val="75000"/>
                  </a:schemeClr>
                </a:solidFill>
              </a:rPr>
              <a:t>paper X</a:t>
            </a:r>
            <a:r>
              <a:rPr lang="en-US" sz="2000" dirty="0" smtClean="0"/>
              <a:t> </a:t>
            </a:r>
            <a:r>
              <a:rPr lang="en-US" sz="2000" b="1" dirty="0" smtClean="0">
                <a:solidFill>
                  <a:schemeClr val="accent3">
                    <a:lumMod val="50000"/>
                  </a:schemeClr>
                </a:solidFill>
              </a:rPr>
              <a:t>is about </a:t>
            </a:r>
            <a:r>
              <a:rPr lang="en-US" sz="2000" dirty="0" smtClean="0">
                <a:solidFill>
                  <a:schemeClr val="accent2">
                    <a:lumMod val="75000"/>
                  </a:schemeClr>
                </a:solidFill>
              </a:rPr>
              <a:t>star Y</a:t>
            </a:r>
            <a:r>
              <a:rPr lang="en-US" sz="2000" dirty="0" smtClean="0"/>
              <a:t>)</a:t>
            </a:r>
          </a:p>
          <a:p>
            <a:r>
              <a:rPr lang="en-US" sz="2000" dirty="0" smtClean="0"/>
              <a:t>Social networks are a special case of ‘data meshes’</a:t>
            </a:r>
            <a:endParaRPr lang="en-US" sz="2000" dirty="0"/>
          </a:p>
        </p:txBody>
      </p:sp>
      <p:sp>
        <p:nvSpPr>
          <p:cNvPr id="3" name="Title 2"/>
          <p:cNvSpPr>
            <a:spLocks noGrp="1"/>
          </p:cNvSpPr>
          <p:nvPr>
            <p:ph type="title"/>
          </p:nvPr>
        </p:nvSpPr>
        <p:spPr/>
        <p:txBody>
          <a:bodyPr/>
          <a:lstStyle/>
          <a:p>
            <a:r>
              <a:rPr lang="en-US" dirty="0" smtClean="0"/>
              <a:t>A world where all data is linked…</a:t>
            </a:r>
            <a:endParaRPr lang="en-US" dirty="0"/>
          </a:p>
        </p:txBody>
      </p:sp>
      <p:pic>
        <p:nvPicPr>
          <p:cNvPr id="1026" name="Picture 2"/>
          <p:cNvPicPr>
            <a:picLocks noChangeAspect="1" noChangeArrowheads="1"/>
          </p:cNvPicPr>
          <p:nvPr/>
        </p:nvPicPr>
        <p:blipFill>
          <a:blip r:embed="rId3"/>
          <a:srcRect/>
          <a:stretch>
            <a:fillRect/>
          </a:stretch>
        </p:blipFill>
        <p:spPr bwMode="auto">
          <a:xfrm>
            <a:off x="533400" y="990600"/>
            <a:ext cx="4050684" cy="2502203"/>
          </a:xfrm>
          <a:prstGeom prst="rect">
            <a:avLst/>
          </a:prstGeom>
          <a:noFill/>
          <a:ln w="9525">
            <a:noFill/>
            <a:miter lim="800000"/>
            <a:headEnd/>
            <a:tailEnd/>
          </a:ln>
          <a:effectLst/>
        </p:spPr>
      </p:pic>
      <p:sp>
        <p:nvSpPr>
          <p:cNvPr id="8" name="TextBox 4"/>
          <p:cNvSpPr txBox="1">
            <a:spLocks noChangeArrowheads="1"/>
          </p:cNvSpPr>
          <p:nvPr/>
        </p:nvSpPr>
        <p:spPr bwMode="auto">
          <a:xfrm>
            <a:off x="6324600" y="6150936"/>
            <a:ext cx="2170787" cy="276999"/>
          </a:xfrm>
          <a:prstGeom prst="rect">
            <a:avLst/>
          </a:prstGeom>
          <a:noFill/>
          <a:ln w="9525">
            <a:noFill/>
            <a:miter lim="800000"/>
            <a:headEnd/>
            <a:tailEnd/>
          </a:ln>
        </p:spPr>
        <p:txBody>
          <a:bodyPr wrap="none">
            <a:spAutoFit/>
          </a:bodyPr>
          <a:lstStyle/>
          <a:p>
            <a:r>
              <a:rPr lang="en-US" sz="1200" dirty="0"/>
              <a:t>Attribution: </a:t>
            </a:r>
            <a:r>
              <a:rPr lang="en-US" sz="1200" dirty="0">
                <a:hlinkClick r:id="rId4"/>
              </a:rPr>
              <a:t>Richard </a:t>
            </a:r>
            <a:r>
              <a:rPr lang="en-US" sz="1200" dirty="0" err="1">
                <a:hlinkClick r:id="rId4"/>
              </a:rPr>
              <a:t>Cyganiak</a:t>
            </a:r>
            <a:endParaRPr lang="en-US" sz="12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5"/>
          <p:cNvGrpSpPr/>
          <p:nvPr/>
        </p:nvGrpSpPr>
        <p:grpSpPr>
          <a:xfrm>
            <a:off x="-3" y="4442204"/>
            <a:ext cx="9144004" cy="2415796"/>
            <a:chOff x="-3" y="3748520"/>
            <a:chExt cx="9144004" cy="3109482"/>
          </a:xfrm>
        </p:grpSpPr>
        <p:pic>
          <p:nvPicPr>
            <p:cNvPr id="41" name="Picture 47" descr="glass rectangle"/>
            <p:cNvPicPr>
              <a:picLocks noChangeAspect="1" noChangeArrowheads="1"/>
            </p:cNvPicPr>
            <p:nvPr/>
          </p:nvPicPr>
          <p:blipFill>
            <a:blip r:embed="rId3">
              <a:lum bright="-100000"/>
            </a:blip>
            <a:srcRect t="2888" b="8159"/>
            <a:stretch>
              <a:fillRect/>
            </a:stretch>
          </p:blipFill>
          <p:spPr bwMode="auto">
            <a:xfrm rot="16200000" flipH="1">
              <a:off x="3017257" y="731260"/>
              <a:ext cx="3109482" cy="9144001"/>
            </a:xfrm>
            <a:prstGeom prst="rect">
              <a:avLst/>
            </a:prstGeom>
            <a:noFill/>
            <a:ln w="9525">
              <a:noFill/>
              <a:miter lim="800000"/>
              <a:headEnd/>
              <a:tailEnd/>
            </a:ln>
          </p:spPr>
        </p:pic>
        <p:pic>
          <p:nvPicPr>
            <p:cNvPr id="37" name="Picture 47" descr="glass rectangle"/>
            <p:cNvPicPr>
              <a:picLocks noChangeAspect="1" noChangeArrowheads="1"/>
            </p:cNvPicPr>
            <p:nvPr/>
          </p:nvPicPr>
          <p:blipFill>
            <a:blip r:embed="rId3">
              <a:lum bright="-100000"/>
            </a:blip>
            <a:srcRect t="2888" b="8159"/>
            <a:stretch>
              <a:fillRect/>
            </a:stretch>
          </p:blipFill>
          <p:spPr bwMode="auto">
            <a:xfrm rot="16200000" flipH="1">
              <a:off x="3017260" y="731260"/>
              <a:ext cx="3109482" cy="9144001"/>
            </a:xfrm>
            <a:prstGeom prst="rect">
              <a:avLst/>
            </a:prstGeom>
            <a:noFill/>
            <a:ln w="9525">
              <a:noFill/>
              <a:miter lim="800000"/>
              <a:headEnd/>
              <a:tailEnd/>
            </a:ln>
          </p:spPr>
        </p:pic>
      </p:grpSp>
      <p:sp>
        <p:nvSpPr>
          <p:cNvPr id="2" name="Title 1"/>
          <p:cNvSpPr>
            <a:spLocks noGrp="1"/>
          </p:cNvSpPr>
          <p:nvPr>
            <p:ph type="title"/>
          </p:nvPr>
        </p:nvSpPr>
        <p:spPr>
          <a:xfrm>
            <a:off x="382588" y="437984"/>
            <a:ext cx="8380412" cy="622863"/>
          </a:xfrm>
        </p:spPr>
        <p:txBody>
          <a:bodyPr/>
          <a:lstStyle/>
          <a:p>
            <a:pPr algn="ctr">
              <a:lnSpc>
                <a:spcPct val="80000"/>
              </a:lnSpc>
            </a:pPr>
            <a:r>
              <a:rPr smtClean="0"/>
              <a:t>A Sea Change in Computing</a:t>
            </a:r>
            <a:endParaRPr/>
          </a:p>
        </p:txBody>
      </p:sp>
      <p:sp>
        <p:nvSpPr>
          <p:cNvPr id="42" name="Rounded Rectangle 41"/>
          <p:cNvSpPr/>
          <p:nvPr/>
        </p:nvSpPr>
        <p:spPr bwMode="auto">
          <a:xfrm>
            <a:off x="381000" y="1219200"/>
            <a:ext cx="8382000" cy="4495800"/>
          </a:xfrm>
          <a:prstGeom prst="roundRect">
            <a:avLst>
              <a:gd name="adj" fmla="val 13002"/>
            </a:avLst>
          </a:prstGeom>
          <a:gradFill flip="none" rotWithShape="1">
            <a:gsLst>
              <a:gs pos="0">
                <a:schemeClr val="tx1"/>
              </a:gs>
              <a:gs pos="5000">
                <a:srgbClr val="FFFFFF">
                  <a:alpha val="34000"/>
                </a:srgbClr>
              </a:gs>
              <a:gs pos="78000">
                <a:srgbClr val="FFFFFF">
                  <a:alpha val="0"/>
                </a:srgbClr>
              </a:gs>
            </a:gsLst>
            <a:lin ang="16200000" scaled="0"/>
            <a:tileRect/>
          </a:gradFill>
          <a:ln w="19050">
            <a:solidFill>
              <a:schemeClr val="tx1">
                <a:alpha val="23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defTabSz="914400" fontAlgn="base">
              <a:lnSpc>
                <a:spcPct val="100000"/>
              </a:lnSpc>
              <a:spcBef>
                <a:spcPct val="0"/>
              </a:spcBef>
              <a:spcAft>
                <a:spcPct val="0"/>
              </a:spcAft>
              <a:buClrTx/>
              <a:buSzTx/>
              <a:buFontTx/>
              <a:buNone/>
              <a:tabLst/>
              <a:defRPr/>
            </a:pPr>
            <a:endParaRPr lang="en-US" sz="2200" dirty="0" smtClean="0"/>
          </a:p>
        </p:txBody>
      </p:sp>
      <p:sp>
        <p:nvSpPr>
          <p:cNvPr id="14" name="Rounded Rectangle 13"/>
          <p:cNvSpPr/>
          <p:nvPr/>
        </p:nvSpPr>
        <p:spPr>
          <a:xfrm>
            <a:off x="685800" y="1447800"/>
            <a:ext cx="3733800" cy="1219200"/>
          </a:xfrm>
          <a:prstGeom prst="roundRect">
            <a:avLst/>
          </a:prstGeom>
          <a:gradFill flip="none" rotWithShape="1">
            <a:gsLst>
              <a:gs pos="29000">
                <a:srgbClr val="FFFFFF"/>
              </a:gs>
              <a:gs pos="67000">
                <a:srgbClr val="FDC06F"/>
              </a:gs>
              <a:gs pos="100000">
                <a:srgbClr val="FF9933"/>
              </a:gs>
            </a:gsLst>
            <a:path path="circle">
              <a:fillToRect r="100000" b="100000"/>
            </a:path>
            <a:tileRect l="-100000" t="-100000"/>
          </a:gradFill>
          <a:ln w="12700" cap="flat" cmpd="sng" algn="ctr">
            <a:noFill/>
            <a:prstDash val="solid"/>
            <a:round/>
            <a:headEnd type="none" w="med" len="med"/>
            <a:tailEnd type="none" w="med" len="med"/>
          </a:ln>
          <a:effectLst>
            <a:outerShdw blurRad="101600" sx="103000" sy="103000" algn="ctr" rotWithShape="0">
              <a:prstClr val="black">
                <a:alpha val="50000"/>
              </a:prstClr>
            </a:outerShdw>
          </a:effectLst>
          <a:scene3d>
            <a:camera prst="orthographicFront"/>
            <a:lightRig rig="chilly" dir="t"/>
          </a:scene3d>
          <a:sp3d prstMaterial="metal">
            <a:bevelT w="2540000" h="50800" prst="softRound"/>
          </a:sp3d>
        </p:spPr>
        <p:txBody>
          <a:bodyPr lIns="0" tIns="91440" rIns="0" bIns="0" anchor="t" anchorCtr="0"/>
          <a:lstStyle/>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Massive Data Sets</a:t>
            </a:r>
          </a:p>
          <a:p>
            <a:pPr lvl="0" algn="ctr">
              <a:lnSpc>
                <a:spcPct val="80000"/>
              </a:lnSpc>
            </a:pPr>
            <a:endParaRPr lang="en-US" sz="2000" b="1" i="1" spc="-125" dirty="0" smtClean="0">
              <a:ln w="3175">
                <a:noFill/>
              </a:ln>
              <a:solidFill>
                <a:srgbClr val="000000"/>
              </a:solidFill>
              <a:effectLst>
                <a:outerShdw blurRad="177800" dir="5400000" sx="101000" sy="101000" algn="ctr" rotWithShape="0">
                  <a:srgbClr val="FFFFFF"/>
                </a:outerShdw>
              </a:effectLst>
              <a:latin typeface="+mj-lt"/>
            </a:endParaRP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Federation, Integration, Collaboration</a:t>
            </a:r>
            <a:endParaRPr lang="en-US" i="1" dirty="0">
              <a:solidFill>
                <a:srgbClr val="000000"/>
              </a:solidFill>
              <a:effectLst>
                <a:outerShdw blurRad="177800" dir="5400000" sx="101000" sy="101000" algn="ctr" rotWithShape="0">
                  <a:srgbClr val="FFFFFF"/>
                </a:outerShdw>
              </a:effectLst>
              <a:latin typeface="Segoe Black" pitchFamily="34" charset="0"/>
            </a:endParaRPr>
          </a:p>
        </p:txBody>
      </p:sp>
      <p:sp>
        <p:nvSpPr>
          <p:cNvPr id="25" name="Rounded Rectangle 24"/>
          <p:cNvSpPr/>
          <p:nvPr/>
        </p:nvSpPr>
        <p:spPr>
          <a:xfrm>
            <a:off x="4724400" y="1447800"/>
            <a:ext cx="3733800" cy="1219200"/>
          </a:xfrm>
          <a:prstGeom prst="roundRect">
            <a:avLst/>
          </a:prstGeom>
          <a:gradFill flip="none" rotWithShape="1">
            <a:gsLst>
              <a:gs pos="29000">
                <a:srgbClr val="FFFFFF"/>
              </a:gs>
              <a:gs pos="67000">
                <a:srgbClr val="FDC06F"/>
              </a:gs>
              <a:gs pos="100000">
                <a:srgbClr val="FF9933"/>
              </a:gs>
            </a:gsLst>
            <a:path path="circle">
              <a:fillToRect r="100000" b="100000"/>
            </a:path>
            <a:tileRect l="-100000" t="-100000"/>
          </a:gradFill>
          <a:ln w="12700" cap="flat" cmpd="sng" algn="ctr">
            <a:noFill/>
            <a:prstDash val="solid"/>
            <a:round/>
            <a:headEnd type="none" w="med" len="med"/>
            <a:tailEnd type="none" w="med" len="med"/>
          </a:ln>
          <a:effectLst>
            <a:outerShdw blurRad="101600" sx="103000" sy="103000" algn="ctr" rotWithShape="0">
              <a:prstClr val="black">
                <a:alpha val="50000"/>
              </a:prstClr>
            </a:outerShdw>
          </a:effectLst>
          <a:scene3d>
            <a:camera prst="orthographicFront"/>
            <a:lightRig rig="chilly" dir="t"/>
          </a:scene3d>
          <a:sp3d prstMaterial="metal">
            <a:bevelT w="2540000" h="50800" prst="softRound"/>
          </a:sp3d>
        </p:spPr>
        <p:txBody>
          <a:bodyPr lIns="0" tIns="91440" rIns="0" bIns="0" anchor="t" anchorCtr="0"/>
          <a:lstStyle/>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There will be more scientific</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data generated in the next</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five years than in the history of</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humankind</a:t>
            </a:r>
            <a:endParaRPr lang="en-US" i="1" dirty="0">
              <a:solidFill>
                <a:srgbClr val="000000"/>
              </a:solidFill>
              <a:effectLst>
                <a:outerShdw blurRad="177800" dir="5400000" sx="101000" sy="101000" algn="ctr" rotWithShape="0">
                  <a:srgbClr val="FFFFFF"/>
                </a:outerShdw>
              </a:effectLst>
              <a:latin typeface="Segoe Black" pitchFamily="34" charset="0"/>
            </a:endParaRPr>
          </a:p>
        </p:txBody>
      </p:sp>
      <p:sp>
        <p:nvSpPr>
          <p:cNvPr id="31" name="Rounded Rectangle 30"/>
          <p:cNvSpPr/>
          <p:nvPr/>
        </p:nvSpPr>
        <p:spPr>
          <a:xfrm>
            <a:off x="838200" y="2971800"/>
            <a:ext cx="3733800" cy="1219200"/>
          </a:xfrm>
          <a:prstGeom prst="roundRect">
            <a:avLst/>
          </a:prstGeom>
          <a:gradFill flip="none" rotWithShape="1">
            <a:gsLst>
              <a:gs pos="29000">
                <a:srgbClr val="FFFFFF"/>
              </a:gs>
              <a:gs pos="67000">
                <a:srgbClr val="FDC06F"/>
              </a:gs>
              <a:gs pos="100000">
                <a:srgbClr val="FF9933"/>
              </a:gs>
            </a:gsLst>
            <a:path path="circle">
              <a:fillToRect r="100000" b="100000"/>
            </a:path>
            <a:tileRect l="-100000" t="-100000"/>
          </a:gradFill>
          <a:ln w="12700" cap="flat" cmpd="sng" algn="ctr">
            <a:noFill/>
            <a:prstDash val="solid"/>
            <a:round/>
            <a:headEnd type="none" w="med" len="med"/>
            <a:tailEnd type="none" w="med" len="med"/>
          </a:ln>
          <a:effectLst>
            <a:outerShdw blurRad="101600" sx="103000" sy="103000" algn="ctr" rotWithShape="0">
              <a:prstClr val="black">
                <a:alpha val="50000"/>
              </a:prstClr>
            </a:outerShdw>
          </a:effectLst>
          <a:scene3d>
            <a:camera prst="orthographicFront"/>
            <a:lightRig rig="chilly" dir="t"/>
          </a:scene3d>
          <a:sp3d prstMaterial="metal">
            <a:bevelT w="2540000" h="50800" prst="softRound"/>
          </a:sp3d>
        </p:spPr>
        <p:txBody>
          <a:bodyPr lIns="0" tIns="91440" rIns="0" bIns="0" anchor="t" anchorCtr="0"/>
          <a:lstStyle/>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Evolution of Many-core and</a:t>
            </a:r>
          </a:p>
          <a:p>
            <a:pPr lvl="0" algn="ctr">
              <a:lnSpc>
                <a:spcPct val="80000"/>
              </a:lnSpc>
            </a:pPr>
            <a:r>
              <a:rPr lang="en-US" sz="2000" b="1" i="1" spc="-125" dirty="0" err="1" smtClean="0">
                <a:ln w="3175">
                  <a:noFill/>
                </a:ln>
                <a:solidFill>
                  <a:srgbClr val="000000"/>
                </a:solidFill>
                <a:effectLst>
                  <a:outerShdw blurRad="177800" dir="5400000" sx="101000" sy="101000" algn="ctr" rotWithShape="0">
                    <a:srgbClr val="FFFFFF"/>
                  </a:outerShdw>
                </a:effectLst>
                <a:latin typeface="+mj-lt"/>
              </a:rPr>
              <a:t>Multicore</a:t>
            </a:r>
            <a:r>
              <a:rPr lang="en-US" sz="2000" b="1" i="1" spc="-125" dirty="0" smtClean="0">
                <a:ln w="3175">
                  <a:noFill/>
                </a:ln>
                <a:solidFill>
                  <a:srgbClr val="000000"/>
                </a:solidFill>
                <a:effectLst>
                  <a:outerShdw blurRad="177800" dir="5400000" sx="101000" sy="101000" algn="ctr" rotWithShape="0">
                    <a:srgbClr val="FFFFFF"/>
                  </a:outerShdw>
                </a:effectLst>
                <a:latin typeface="+mj-lt"/>
              </a:rPr>
              <a:t> </a:t>
            </a:r>
          </a:p>
          <a:p>
            <a:pPr lvl="0" algn="ctr">
              <a:lnSpc>
                <a:spcPct val="80000"/>
              </a:lnSpc>
            </a:pPr>
            <a:endParaRPr lang="en-US" sz="2000" b="1" i="1" spc="-125" dirty="0" smtClean="0">
              <a:ln w="3175">
                <a:noFill/>
              </a:ln>
              <a:solidFill>
                <a:srgbClr val="000000"/>
              </a:solidFill>
              <a:effectLst>
                <a:outerShdw blurRad="177800" dir="5400000" sx="101000" sy="101000" algn="ctr" rotWithShape="0">
                  <a:srgbClr val="FFFFFF"/>
                </a:outerShdw>
              </a:effectLst>
              <a:latin typeface="+mj-lt"/>
            </a:endParaRP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Parallelism everywhere</a:t>
            </a:r>
            <a:endParaRPr lang="en-US" i="1" dirty="0">
              <a:solidFill>
                <a:srgbClr val="000000"/>
              </a:solidFill>
              <a:effectLst>
                <a:outerShdw blurRad="177800" dir="5400000" sx="101000" sy="101000" algn="ctr" rotWithShape="0">
                  <a:srgbClr val="FFFFFF"/>
                </a:outerShdw>
              </a:effectLst>
              <a:latin typeface="Segoe Black" pitchFamily="34" charset="0"/>
            </a:endParaRPr>
          </a:p>
        </p:txBody>
      </p:sp>
      <p:sp>
        <p:nvSpPr>
          <p:cNvPr id="32" name="Rounded Rectangle 31"/>
          <p:cNvSpPr/>
          <p:nvPr/>
        </p:nvSpPr>
        <p:spPr>
          <a:xfrm>
            <a:off x="4724400" y="2971800"/>
            <a:ext cx="3733800" cy="1219200"/>
          </a:xfrm>
          <a:prstGeom prst="roundRect">
            <a:avLst/>
          </a:prstGeom>
          <a:gradFill flip="none" rotWithShape="1">
            <a:gsLst>
              <a:gs pos="29000">
                <a:srgbClr val="FFFFFF"/>
              </a:gs>
              <a:gs pos="67000">
                <a:srgbClr val="FDC06F"/>
              </a:gs>
              <a:gs pos="100000">
                <a:srgbClr val="FF9933"/>
              </a:gs>
            </a:gsLst>
            <a:path path="circle">
              <a:fillToRect r="100000" b="100000"/>
            </a:path>
            <a:tileRect l="-100000" t="-100000"/>
          </a:gradFill>
          <a:ln w="12700" cap="flat" cmpd="sng" algn="ctr">
            <a:noFill/>
            <a:prstDash val="solid"/>
            <a:round/>
            <a:headEnd type="none" w="med" len="med"/>
            <a:tailEnd type="none" w="med" len="med"/>
          </a:ln>
          <a:effectLst>
            <a:outerShdw blurRad="101600" sx="103000" sy="103000" algn="ctr" rotWithShape="0">
              <a:prstClr val="black">
                <a:alpha val="50000"/>
              </a:prstClr>
            </a:outerShdw>
          </a:effectLst>
          <a:scene3d>
            <a:camera prst="orthographicFront"/>
            <a:lightRig rig="chilly" dir="t"/>
          </a:scene3d>
          <a:sp3d prstMaterial="metal">
            <a:bevelT w="2540000" h="50800" prst="softRound"/>
          </a:sp3d>
        </p:spPr>
        <p:txBody>
          <a:bodyPr lIns="0" tIns="91440" rIns="0" bIns="0" anchor="t" anchorCtr="0"/>
          <a:lstStyle/>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What will you do with </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100 times more</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computing power?</a:t>
            </a:r>
            <a:endParaRPr lang="en-US" i="1" dirty="0">
              <a:solidFill>
                <a:srgbClr val="000000"/>
              </a:solidFill>
              <a:effectLst>
                <a:outerShdw blurRad="177800" dir="5400000" sx="101000" sy="101000" algn="ctr" rotWithShape="0">
                  <a:srgbClr val="FFFFFF"/>
                </a:outerShdw>
              </a:effectLst>
              <a:latin typeface="Segoe Black" pitchFamily="34" charset="0"/>
            </a:endParaRPr>
          </a:p>
        </p:txBody>
      </p:sp>
      <p:sp>
        <p:nvSpPr>
          <p:cNvPr id="35" name="Rounded Rectangle 34"/>
          <p:cNvSpPr/>
          <p:nvPr/>
        </p:nvSpPr>
        <p:spPr>
          <a:xfrm>
            <a:off x="838200" y="4419600"/>
            <a:ext cx="3733800" cy="1219200"/>
          </a:xfrm>
          <a:prstGeom prst="roundRect">
            <a:avLst/>
          </a:prstGeom>
          <a:gradFill flip="none" rotWithShape="1">
            <a:gsLst>
              <a:gs pos="29000">
                <a:srgbClr val="FFFFFF"/>
              </a:gs>
              <a:gs pos="67000">
                <a:srgbClr val="FDC06F"/>
              </a:gs>
              <a:gs pos="100000">
                <a:srgbClr val="FF9933"/>
              </a:gs>
            </a:gsLst>
            <a:path path="circle">
              <a:fillToRect r="100000" b="100000"/>
            </a:path>
            <a:tileRect l="-100000" t="-100000"/>
          </a:gradFill>
          <a:ln w="12700" cap="flat" cmpd="sng" algn="ctr">
            <a:noFill/>
            <a:prstDash val="solid"/>
            <a:round/>
            <a:headEnd type="none" w="med" len="med"/>
            <a:tailEnd type="none" w="med" len="med"/>
          </a:ln>
          <a:effectLst>
            <a:outerShdw blurRad="101600" sx="103000" sy="103000" algn="ctr" rotWithShape="0">
              <a:prstClr val="black">
                <a:alpha val="50000"/>
              </a:prstClr>
            </a:outerShdw>
          </a:effectLst>
          <a:scene3d>
            <a:camera prst="orthographicFront"/>
            <a:lightRig rig="chilly" dir="t"/>
          </a:scene3d>
          <a:sp3d prstMaterial="metal">
            <a:bevelT w="2540000" h="50800" prst="softRound"/>
          </a:sp3d>
        </p:spPr>
        <p:txBody>
          <a:bodyPr lIns="0" tIns="91440" rIns="0" bIns="0" anchor="t" anchorCtr="0"/>
          <a:lstStyle/>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The power of  the</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Client + Cloud</a:t>
            </a:r>
          </a:p>
          <a:p>
            <a:pPr lvl="0" algn="ctr">
              <a:lnSpc>
                <a:spcPct val="80000"/>
              </a:lnSpc>
            </a:pPr>
            <a:endParaRPr lang="en-US" sz="2000" b="1" i="1" spc="-125" dirty="0" smtClean="0">
              <a:ln w="3175">
                <a:noFill/>
              </a:ln>
              <a:solidFill>
                <a:srgbClr val="000000"/>
              </a:solidFill>
              <a:effectLst>
                <a:outerShdw blurRad="177800" dir="5400000" sx="101000" sy="101000" algn="ctr" rotWithShape="0">
                  <a:srgbClr val="FFFFFF"/>
                </a:outerShdw>
              </a:effectLst>
              <a:latin typeface="+mj-lt"/>
            </a:endParaRPr>
          </a:p>
          <a:p>
            <a:pPr lvl="0" algn="ctr">
              <a:lnSpc>
                <a:spcPct val="80000"/>
              </a:lnSpc>
            </a:pPr>
            <a:r>
              <a:rPr lang="en-US" sz="2000" b="1" i="1" spc="-125" smtClean="0">
                <a:ln w="3175">
                  <a:noFill/>
                </a:ln>
                <a:solidFill>
                  <a:srgbClr val="000000"/>
                </a:solidFill>
                <a:effectLst>
                  <a:outerShdw blurRad="177800" dir="5400000" sx="101000" sy="101000" algn="ctr" rotWithShape="0">
                    <a:srgbClr val="FFFFFF"/>
                  </a:outerShdw>
                </a:effectLst>
                <a:latin typeface="+mj-lt"/>
              </a:rPr>
              <a:t>Access </a:t>
            </a:r>
            <a:r>
              <a:rPr lang="en-US" sz="2000" b="1" i="1" spc="-125" dirty="0" smtClean="0">
                <a:ln w="3175">
                  <a:noFill/>
                </a:ln>
                <a:solidFill>
                  <a:srgbClr val="000000"/>
                </a:solidFill>
                <a:effectLst>
                  <a:outerShdw blurRad="177800" dir="5400000" sx="101000" sy="101000" algn="ctr" rotWithShape="0">
                    <a:srgbClr val="FFFFFF"/>
                  </a:outerShdw>
                </a:effectLst>
                <a:latin typeface="+mj-lt"/>
              </a:rPr>
              <a:t>Anywhere, Any Time</a:t>
            </a:r>
            <a:endParaRPr lang="en-US" i="1" dirty="0">
              <a:solidFill>
                <a:srgbClr val="000000"/>
              </a:solidFill>
              <a:effectLst>
                <a:outerShdw blurRad="177800" dir="5400000" sx="101000" sy="101000" algn="ctr" rotWithShape="0">
                  <a:srgbClr val="FFFFFF"/>
                </a:outerShdw>
              </a:effectLst>
              <a:latin typeface="Segoe Black" pitchFamily="34" charset="0"/>
            </a:endParaRPr>
          </a:p>
        </p:txBody>
      </p:sp>
      <p:sp>
        <p:nvSpPr>
          <p:cNvPr id="38" name="Rounded Rectangle 37"/>
          <p:cNvSpPr/>
          <p:nvPr/>
        </p:nvSpPr>
        <p:spPr>
          <a:xfrm>
            <a:off x="4724400" y="4343400"/>
            <a:ext cx="3733800" cy="1219200"/>
          </a:xfrm>
          <a:prstGeom prst="roundRect">
            <a:avLst/>
          </a:prstGeom>
          <a:gradFill flip="none" rotWithShape="1">
            <a:gsLst>
              <a:gs pos="29000">
                <a:srgbClr val="FFFFFF"/>
              </a:gs>
              <a:gs pos="67000">
                <a:srgbClr val="FDC06F"/>
              </a:gs>
              <a:gs pos="100000">
                <a:srgbClr val="FF9933"/>
              </a:gs>
            </a:gsLst>
            <a:path path="circle">
              <a:fillToRect r="100000" b="100000"/>
            </a:path>
            <a:tileRect l="-100000" t="-100000"/>
          </a:gradFill>
          <a:ln w="12700" cap="flat" cmpd="sng" algn="ctr">
            <a:noFill/>
            <a:prstDash val="solid"/>
            <a:round/>
            <a:headEnd type="none" w="med" len="med"/>
            <a:tailEnd type="none" w="med" len="med"/>
          </a:ln>
          <a:effectLst>
            <a:outerShdw blurRad="101600" sx="103000" sy="103000" algn="ctr" rotWithShape="0">
              <a:prstClr val="black">
                <a:alpha val="50000"/>
              </a:prstClr>
            </a:outerShdw>
          </a:effectLst>
          <a:scene3d>
            <a:camera prst="orthographicFront"/>
            <a:lightRig rig="chilly" dir="t"/>
          </a:scene3d>
          <a:sp3d prstMaterial="metal">
            <a:bevelT w="2540000" h="50800" prst="softRound"/>
          </a:sp3d>
        </p:spPr>
        <p:txBody>
          <a:bodyPr lIns="0" tIns="91440" rIns="0" bIns="0" anchor="t" anchorCtr="0"/>
          <a:lstStyle/>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Distributed, loosely-coupled,</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applications at scale </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across all devices</a:t>
            </a:r>
          </a:p>
          <a:p>
            <a:pPr lvl="0" algn="ctr">
              <a:lnSpc>
                <a:spcPct val="80000"/>
              </a:lnSpc>
            </a:pPr>
            <a:r>
              <a:rPr lang="en-US" sz="2000" b="1" i="1" spc="-125" dirty="0" smtClean="0">
                <a:ln w="3175">
                  <a:noFill/>
                </a:ln>
                <a:solidFill>
                  <a:srgbClr val="000000"/>
                </a:solidFill>
                <a:effectLst>
                  <a:outerShdw blurRad="177800" dir="5400000" sx="101000" sy="101000" algn="ctr" rotWithShape="0">
                    <a:srgbClr val="FFFFFF"/>
                  </a:outerShdw>
                </a:effectLst>
                <a:latin typeface="+mj-lt"/>
              </a:rPr>
              <a:t>will be the norm</a:t>
            </a:r>
            <a:endParaRPr lang="en-US" i="1" dirty="0">
              <a:solidFill>
                <a:srgbClr val="000000"/>
              </a:solidFill>
              <a:effectLst>
                <a:outerShdw blurRad="177800" dir="5400000" sx="101000" sy="101000" algn="ctr" rotWithShape="0">
                  <a:srgbClr val="FFFFFF"/>
                </a:outerShdw>
              </a:effectLst>
              <a:latin typeface="Segoe Black" pitchFamily="34" charset="0"/>
            </a:endParaRP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3352800" y="1676400"/>
            <a:ext cx="3962400" cy="3144838"/>
            <a:chOff x="3352800" y="1676400"/>
            <a:chExt cx="3962400" cy="3144426"/>
          </a:xfrm>
        </p:grpSpPr>
        <p:pic>
          <p:nvPicPr>
            <p:cNvPr id="41019" name="Picture 10" descr="C:\Users\savasp\AppData\Local\Microsoft\Windows\Temporary Internet Files\Low\Content.IE5\MYXTZANW\j0432591[1].png"/>
            <p:cNvPicPr>
              <a:picLocks noChangeAspect="1" noChangeArrowheads="1"/>
            </p:cNvPicPr>
            <p:nvPr/>
          </p:nvPicPr>
          <p:blipFill>
            <a:blip r:embed="rId2"/>
            <a:srcRect/>
            <a:stretch>
              <a:fillRect/>
            </a:stretch>
          </p:blipFill>
          <p:spPr bwMode="auto">
            <a:xfrm>
              <a:off x="4117660" y="1676400"/>
              <a:ext cx="2294580" cy="2294581"/>
            </a:xfrm>
            <a:prstGeom prst="rect">
              <a:avLst/>
            </a:prstGeom>
            <a:noFill/>
            <a:ln w="9525">
              <a:noFill/>
              <a:miter lim="800000"/>
              <a:headEnd/>
              <a:tailEnd/>
            </a:ln>
          </p:spPr>
        </p:pic>
        <p:pic>
          <p:nvPicPr>
            <p:cNvPr id="41020" name="Picture 10" descr="C:\Users\savasp\AppData\Local\Microsoft\Windows\Temporary Internet Files\Low\Content.IE5\MYXTZANW\j0432591[1].png"/>
            <p:cNvPicPr>
              <a:picLocks noChangeAspect="1" noChangeArrowheads="1"/>
            </p:cNvPicPr>
            <p:nvPr/>
          </p:nvPicPr>
          <p:blipFill>
            <a:blip r:embed="rId2"/>
            <a:srcRect/>
            <a:stretch>
              <a:fillRect/>
            </a:stretch>
          </p:blipFill>
          <p:spPr bwMode="auto">
            <a:xfrm>
              <a:off x="5020620" y="2356276"/>
              <a:ext cx="2294580" cy="2294581"/>
            </a:xfrm>
            <a:prstGeom prst="rect">
              <a:avLst/>
            </a:prstGeom>
            <a:noFill/>
            <a:ln w="9525">
              <a:noFill/>
              <a:miter lim="800000"/>
              <a:headEnd/>
              <a:tailEnd/>
            </a:ln>
          </p:spPr>
        </p:pic>
        <p:pic>
          <p:nvPicPr>
            <p:cNvPr id="41021" name="Picture 10" descr="C:\Users\savasp\AppData\Local\Microsoft\Windows\Temporary Internet Files\Low\Content.IE5\MYXTZANW\j0432591[1].png"/>
            <p:cNvPicPr>
              <a:picLocks noChangeAspect="1" noChangeArrowheads="1"/>
            </p:cNvPicPr>
            <p:nvPr/>
          </p:nvPicPr>
          <p:blipFill>
            <a:blip r:embed="rId2"/>
            <a:srcRect/>
            <a:stretch>
              <a:fillRect/>
            </a:stretch>
          </p:blipFill>
          <p:spPr bwMode="auto">
            <a:xfrm>
              <a:off x="3352800" y="2526245"/>
              <a:ext cx="2294580" cy="2294581"/>
            </a:xfrm>
            <a:prstGeom prst="rect">
              <a:avLst/>
            </a:prstGeom>
            <a:noFill/>
            <a:ln w="9525">
              <a:noFill/>
              <a:miter lim="800000"/>
              <a:headEnd/>
              <a:tailEnd/>
            </a:ln>
          </p:spPr>
        </p:pic>
      </p:grpSp>
      <p:sp>
        <p:nvSpPr>
          <p:cNvPr id="3" name="Title 2"/>
          <p:cNvSpPr>
            <a:spLocks noGrp="1"/>
          </p:cNvSpPr>
          <p:nvPr>
            <p:ph type="title"/>
          </p:nvPr>
        </p:nvSpPr>
        <p:spPr/>
        <p:txBody>
          <a:bodyPr/>
          <a:lstStyle/>
          <a:p>
            <a:pPr>
              <a:defRPr/>
            </a:pPr>
            <a:r>
              <a:rPr lang="en-US" dirty="0" smtClean="0">
                <a:effectLst>
                  <a:innerShdw blurRad="114300">
                    <a:prstClr val="black"/>
                  </a:innerShdw>
                </a:effectLst>
              </a:rPr>
              <a:t>…and stored/processed/analyzed in the cloud</a:t>
            </a:r>
            <a:endParaRPr lang="en-US" dirty="0">
              <a:effectLst>
                <a:innerShdw blurRad="114300">
                  <a:prstClr val="black"/>
                </a:innerShdw>
              </a:effectLst>
            </a:endParaRPr>
          </a:p>
        </p:txBody>
      </p:sp>
      <p:sp>
        <p:nvSpPr>
          <p:cNvPr id="34" name="Rounded Rectangle 33"/>
          <p:cNvSpPr/>
          <p:nvPr/>
        </p:nvSpPr>
        <p:spPr>
          <a:xfrm>
            <a:off x="6516688" y="1142946"/>
            <a:ext cx="1498267" cy="62394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scholarly communications</a:t>
            </a:r>
          </a:p>
        </p:txBody>
      </p:sp>
      <p:sp>
        <p:nvSpPr>
          <p:cNvPr id="35" name="Rounded Rectangle 34"/>
          <p:cNvSpPr/>
          <p:nvPr/>
        </p:nvSpPr>
        <p:spPr>
          <a:xfrm>
            <a:off x="4708525" y="1415731"/>
            <a:ext cx="1593172" cy="66230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t>domain-specific services</a:t>
            </a:r>
          </a:p>
        </p:txBody>
      </p:sp>
      <p:grpSp>
        <p:nvGrpSpPr>
          <p:cNvPr id="4" name="Group 33"/>
          <p:cNvGrpSpPr/>
          <p:nvPr/>
        </p:nvGrpSpPr>
        <p:grpSpPr>
          <a:xfrm>
            <a:off x="1447800" y="2819400"/>
            <a:ext cx="2436404" cy="2538015"/>
            <a:chOff x="2743201" y="533400"/>
            <a:chExt cx="4953001" cy="5791202"/>
          </a:xfrm>
          <a:scene3d>
            <a:camera prst="perspectiveHeroicExtremeLeftFacing"/>
            <a:lightRig rig="threePt" dir="t"/>
          </a:scene3d>
        </p:grpSpPr>
        <p:grpSp>
          <p:nvGrpSpPr>
            <p:cNvPr id="5" name="Group 3"/>
            <p:cNvGrpSpPr/>
            <p:nvPr/>
          </p:nvGrpSpPr>
          <p:grpSpPr>
            <a:xfrm>
              <a:off x="2743201" y="533400"/>
              <a:ext cx="4953001" cy="5791202"/>
              <a:chOff x="5382490" y="-12470"/>
              <a:chExt cx="2161309" cy="2527070"/>
            </a:xfrm>
            <a:effectLst>
              <a:outerShdw blurRad="76200" dir="18900000" sy="23000" kx="-1200000" algn="bl" rotWithShape="0">
                <a:prstClr val="black">
                  <a:alpha val="20000"/>
                </a:prstClr>
              </a:outerShdw>
            </a:effectLst>
          </p:grpSpPr>
          <p:sp>
            <p:nvSpPr>
              <p:cNvPr id="58" name="Rectangle 57"/>
              <p:cNvSpPr/>
              <p:nvPr/>
            </p:nvSpPr>
            <p:spPr>
              <a:xfrm>
                <a:off x="5714999" y="220287"/>
                <a:ext cx="1828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9" name="Rectangle 58"/>
              <p:cNvSpPr/>
              <p:nvPr/>
            </p:nvSpPr>
            <p:spPr>
              <a:xfrm>
                <a:off x="5714999" y="519545"/>
                <a:ext cx="1828800" cy="1995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60" name="Picture 8" descr="http://spreadinternetexplorer.com/themes/spreadfirefox/images/IE7.png"/>
              <p:cNvPicPr>
                <a:picLocks noChangeAspect="1" noChangeArrowheads="1"/>
              </p:cNvPicPr>
              <p:nvPr/>
            </p:nvPicPr>
            <p:blipFill>
              <a:blip r:embed="rId3"/>
              <a:srcRect/>
              <a:stretch>
                <a:fillRect/>
              </a:stretch>
            </p:blipFill>
            <p:spPr bwMode="auto">
              <a:xfrm>
                <a:off x="5382490" y="-12470"/>
                <a:ext cx="567858" cy="565266"/>
              </a:xfrm>
              <a:prstGeom prst="rect">
                <a:avLst/>
              </a:prstGeom>
              <a:noFill/>
            </p:spPr>
          </p:pic>
        </p:grpSp>
        <p:pic>
          <p:nvPicPr>
            <p:cNvPr id="53" name="Picture 2"/>
            <p:cNvPicPr>
              <a:picLocks noChangeAspect="1" noChangeArrowheads="1"/>
            </p:cNvPicPr>
            <p:nvPr/>
          </p:nvPicPr>
          <p:blipFill>
            <a:blip r:embed="rId4" cstate="print"/>
            <a:srcRect/>
            <a:stretch>
              <a:fillRect/>
            </a:stretch>
          </p:blipFill>
          <p:spPr bwMode="auto">
            <a:xfrm>
              <a:off x="3657600" y="3048000"/>
              <a:ext cx="2422410" cy="914400"/>
            </a:xfrm>
            <a:prstGeom prst="rect">
              <a:avLst/>
            </a:prstGeom>
            <a:noFill/>
            <a:ln w="9525">
              <a:noFill/>
              <a:miter lim="800000"/>
              <a:headEnd/>
              <a:tailEnd/>
            </a:ln>
            <a:effectLst/>
          </p:spPr>
        </p:pic>
        <p:sp>
          <p:nvSpPr>
            <p:cNvPr id="54" name="Rectangle 53"/>
            <p:cNvSpPr/>
            <p:nvPr/>
          </p:nvSpPr>
          <p:spPr>
            <a:xfrm>
              <a:off x="4876800" y="4495800"/>
              <a:ext cx="2666999" cy="702281"/>
            </a:xfrm>
            <a:prstGeom prst="rect">
              <a:avLst/>
            </a:prstGeom>
          </p:spPr>
          <p:txBody>
            <a:bodyPr>
              <a:spAutoFit/>
            </a:bodyPr>
            <a:lstStyle/>
            <a:p>
              <a:pPr>
                <a:defRPr/>
              </a:pPr>
              <a:r>
                <a:rPr lang="en-US" sz="200" dirty="0">
                  <a:cs typeface="+mn-cs"/>
                </a:rPr>
                <a:t>The Microsoft Technical Computing mission to reduce time to scientific insights is exemplified by the June 13, 2007 release of a set of four free software tools designed to advance AIDS vaccine research. The code for the tools is available now via </a:t>
              </a:r>
              <a:r>
                <a:rPr lang="en-US" sz="200" dirty="0" err="1">
                  <a:cs typeface="+mn-cs"/>
                </a:rPr>
                <a:t>CodePlex</a:t>
              </a:r>
              <a:r>
                <a:rPr lang="en-US" sz="200" dirty="0">
                  <a:cs typeface="+mn-cs"/>
                </a:rPr>
                <a:t>, an online portal created by Microsoft in 2006 to foster collaborative software development projects and host shared source code. Microsoft researchers hope that the tools will help the worldwide scientific community take new strides toward an AIDS vaccine. See more. </a:t>
              </a:r>
            </a:p>
            <a:p>
              <a:pPr>
                <a:defRPr/>
              </a:pPr>
              <a:endParaRPr lang="en-US" sz="200" dirty="0">
                <a:cs typeface="+mn-cs"/>
              </a:endParaRPr>
            </a:p>
          </p:txBody>
        </p:sp>
        <p:pic>
          <p:nvPicPr>
            <p:cNvPr id="55" name="Picture 4"/>
            <p:cNvPicPr>
              <a:picLocks noChangeAspect="1" noChangeArrowheads="1"/>
            </p:cNvPicPr>
            <p:nvPr/>
          </p:nvPicPr>
          <p:blipFill>
            <a:blip r:embed="rId5" cstate="print"/>
            <a:srcRect/>
            <a:stretch>
              <a:fillRect/>
            </a:stretch>
          </p:blipFill>
          <p:spPr bwMode="auto">
            <a:xfrm>
              <a:off x="3810000" y="5105400"/>
              <a:ext cx="1019175" cy="1011395"/>
            </a:xfrm>
            <a:prstGeom prst="rect">
              <a:avLst/>
            </a:prstGeom>
            <a:noFill/>
            <a:ln w="9525">
              <a:noFill/>
              <a:miter lim="800000"/>
              <a:headEnd/>
              <a:tailEnd/>
            </a:ln>
            <a:effectLst/>
          </p:spPr>
        </p:pic>
        <p:pic>
          <p:nvPicPr>
            <p:cNvPr id="56" name="Picture 55" descr="http://www.microsoft.com/mscorp/tc/images/tc-at-microsoft.png"/>
            <p:cNvPicPr>
              <a:picLocks noChangeAspect="1" noChangeArrowheads="1"/>
            </p:cNvPicPr>
            <p:nvPr/>
          </p:nvPicPr>
          <p:blipFill>
            <a:blip r:embed="rId6" cstate="print"/>
            <a:srcRect/>
            <a:stretch>
              <a:fillRect/>
            </a:stretch>
          </p:blipFill>
          <p:spPr bwMode="auto">
            <a:xfrm>
              <a:off x="4495800" y="4191000"/>
              <a:ext cx="3124200" cy="371319"/>
            </a:xfrm>
            <a:prstGeom prst="rect">
              <a:avLst/>
            </a:prstGeom>
            <a:noFill/>
          </p:spPr>
        </p:pic>
        <p:pic>
          <p:nvPicPr>
            <p:cNvPr id="57" name="Picture 9" descr="http://www.microsoft.com/mscorp/tc/images/home.jpg"/>
            <p:cNvPicPr>
              <a:picLocks noChangeAspect="1" noChangeArrowheads="1"/>
            </p:cNvPicPr>
            <p:nvPr/>
          </p:nvPicPr>
          <p:blipFill>
            <a:blip r:embed="rId7" cstate="print"/>
            <a:srcRect/>
            <a:stretch>
              <a:fillRect/>
            </a:stretch>
          </p:blipFill>
          <p:spPr bwMode="auto">
            <a:xfrm>
              <a:off x="3657600" y="1828800"/>
              <a:ext cx="3886200" cy="1060243"/>
            </a:xfrm>
            <a:prstGeom prst="rect">
              <a:avLst/>
            </a:prstGeom>
            <a:noFill/>
          </p:spPr>
        </p:pic>
      </p:grpSp>
      <p:pic>
        <p:nvPicPr>
          <p:cNvPr id="40971" name="Picture 13" descr="C:\Users\savasp\AppData\Local\Microsoft\Windows\Temporary Internet Files\Low\Content.IE5\37XVNZRC\j0432657[1].png"/>
          <p:cNvPicPr>
            <a:picLocks noChangeAspect="1" noChangeArrowheads="1"/>
          </p:cNvPicPr>
          <p:nvPr/>
        </p:nvPicPr>
        <p:blipFill>
          <a:blip r:embed="rId8"/>
          <a:srcRect/>
          <a:stretch>
            <a:fillRect/>
          </a:stretch>
        </p:blipFill>
        <p:spPr bwMode="auto">
          <a:xfrm>
            <a:off x="-457200" y="4038600"/>
            <a:ext cx="2751138" cy="2451100"/>
          </a:xfrm>
          <a:prstGeom prst="rect">
            <a:avLst/>
          </a:prstGeom>
          <a:noFill/>
          <a:ln w="9525">
            <a:noFill/>
            <a:miter lim="800000"/>
            <a:headEnd/>
            <a:tailEnd/>
          </a:ln>
        </p:spPr>
      </p:pic>
      <p:pic>
        <p:nvPicPr>
          <p:cNvPr id="39" name="Picture 17" descr="http://www.underconsideration.com/brandnew/archives/silverlight_detail.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93753" y="2887362"/>
            <a:ext cx="1004275" cy="663970"/>
          </a:xfrm>
          <a:prstGeom prst="rect">
            <a:avLst/>
          </a:prstGeom>
          <a:noFill/>
          <a:scene3d>
            <a:camera prst="perspectiveHeroicExtremeLeftFacing"/>
            <a:lightRig rig="threePt" dir="t"/>
          </a:scene3d>
        </p:spPr>
      </p:pic>
      <p:sp>
        <p:nvSpPr>
          <p:cNvPr id="40" name="Rounded Rectangle 39"/>
          <p:cNvSpPr/>
          <p:nvPr/>
        </p:nvSpPr>
        <p:spPr>
          <a:xfrm>
            <a:off x="7086600" y="2590800"/>
            <a:ext cx="1108556" cy="557307"/>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instant messaging</a:t>
            </a:r>
          </a:p>
        </p:txBody>
      </p:sp>
      <p:sp>
        <p:nvSpPr>
          <p:cNvPr id="41" name="Rounded Rectangle 40"/>
          <p:cNvSpPr/>
          <p:nvPr/>
        </p:nvSpPr>
        <p:spPr>
          <a:xfrm>
            <a:off x="6359524" y="2978056"/>
            <a:ext cx="1106537" cy="557307"/>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000" dirty="0"/>
              <a:t>identity</a:t>
            </a:r>
          </a:p>
        </p:txBody>
      </p:sp>
      <p:sp>
        <p:nvSpPr>
          <p:cNvPr id="42" name="Rounded Rectangle 41"/>
          <p:cNvSpPr/>
          <p:nvPr/>
        </p:nvSpPr>
        <p:spPr>
          <a:xfrm>
            <a:off x="7772400" y="3657600"/>
            <a:ext cx="1251922" cy="55730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000" dirty="0"/>
              <a:t>document store</a:t>
            </a:r>
          </a:p>
        </p:txBody>
      </p:sp>
      <p:sp>
        <p:nvSpPr>
          <p:cNvPr id="43" name="Rounded Rectangle 42"/>
          <p:cNvSpPr/>
          <p:nvPr/>
        </p:nvSpPr>
        <p:spPr>
          <a:xfrm>
            <a:off x="6202363" y="1787000"/>
            <a:ext cx="1199420" cy="5593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blogs &amp;</a:t>
            </a:r>
            <a:br>
              <a:rPr lang="en-US" sz="1000" dirty="0"/>
            </a:br>
            <a:r>
              <a:rPr lang="en-US" sz="1000" dirty="0"/>
              <a:t>social networking</a:t>
            </a:r>
          </a:p>
        </p:txBody>
      </p:sp>
      <p:sp>
        <p:nvSpPr>
          <p:cNvPr id="44" name="Rounded Rectangle 43"/>
          <p:cNvSpPr/>
          <p:nvPr/>
        </p:nvSpPr>
        <p:spPr>
          <a:xfrm>
            <a:off x="7616825" y="3047475"/>
            <a:ext cx="1106536" cy="5593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mail</a:t>
            </a:r>
          </a:p>
        </p:txBody>
      </p:sp>
      <p:sp>
        <p:nvSpPr>
          <p:cNvPr id="45" name="Rounded Rectangle 44"/>
          <p:cNvSpPr/>
          <p:nvPr/>
        </p:nvSpPr>
        <p:spPr>
          <a:xfrm>
            <a:off x="6908799" y="3328893"/>
            <a:ext cx="1108557" cy="557307"/>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sz="1000" dirty="0"/>
              <a:t>notification</a:t>
            </a:r>
          </a:p>
        </p:txBody>
      </p:sp>
      <p:sp>
        <p:nvSpPr>
          <p:cNvPr id="46" name="Rounded Rectangle 45"/>
          <p:cNvSpPr/>
          <p:nvPr/>
        </p:nvSpPr>
        <p:spPr>
          <a:xfrm>
            <a:off x="7391400" y="1600200"/>
            <a:ext cx="1251922" cy="557307"/>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search</a:t>
            </a:r>
          </a:p>
          <a:p>
            <a:pPr algn="ctr">
              <a:defRPr/>
            </a:pPr>
            <a:r>
              <a:rPr lang="en-US" sz="1000" dirty="0"/>
              <a:t>books</a:t>
            </a:r>
          </a:p>
          <a:p>
            <a:pPr algn="ctr">
              <a:defRPr/>
            </a:pPr>
            <a:r>
              <a:rPr lang="en-US" sz="1000" dirty="0"/>
              <a:t>citations</a:t>
            </a:r>
          </a:p>
        </p:txBody>
      </p:sp>
      <p:sp>
        <p:nvSpPr>
          <p:cNvPr id="47" name="Rounded Rectangle 46"/>
          <p:cNvSpPr/>
          <p:nvPr/>
        </p:nvSpPr>
        <p:spPr>
          <a:xfrm>
            <a:off x="5180013" y="914400"/>
            <a:ext cx="1399324" cy="71278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visualization and analysis services</a:t>
            </a:r>
          </a:p>
        </p:txBody>
      </p:sp>
      <p:sp>
        <p:nvSpPr>
          <p:cNvPr id="48" name="Rounded Rectangle 47"/>
          <p:cNvSpPr/>
          <p:nvPr/>
        </p:nvSpPr>
        <p:spPr>
          <a:xfrm>
            <a:off x="6437312" y="4014734"/>
            <a:ext cx="1300383" cy="623941"/>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1000" dirty="0"/>
              <a:t>storage/data services</a:t>
            </a:r>
          </a:p>
        </p:txBody>
      </p:sp>
      <p:sp>
        <p:nvSpPr>
          <p:cNvPr id="49" name="Rounded Rectangle 48"/>
          <p:cNvSpPr/>
          <p:nvPr/>
        </p:nvSpPr>
        <p:spPr>
          <a:xfrm>
            <a:off x="7010400" y="4572000"/>
            <a:ext cx="1500287" cy="623941"/>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sz="1000" dirty="0"/>
              <a:t>compute</a:t>
            </a:r>
          </a:p>
          <a:p>
            <a:pPr algn="ctr">
              <a:defRPr/>
            </a:pPr>
            <a:r>
              <a:rPr lang="en-US" sz="1000" dirty="0"/>
              <a:t>services</a:t>
            </a:r>
          </a:p>
          <a:p>
            <a:pPr algn="ctr">
              <a:defRPr/>
            </a:pPr>
            <a:r>
              <a:rPr lang="en-US" sz="1000" dirty="0"/>
              <a:t>virtualization</a:t>
            </a:r>
          </a:p>
        </p:txBody>
      </p:sp>
      <p:sp>
        <p:nvSpPr>
          <p:cNvPr id="50" name="Rounded Rectangle 49"/>
          <p:cNvSpPr/>
          <p:nvPr/>
        </p:nvSpPr>
        <p:spPr>
          <a:xfrm>
            <a:off x="685800" y="3048000"/>
            <a:ext cx="1181168" cy="60166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Project </a:t>
            </a:r>
            <a:r>
              <a:rPr lang="en-US" sz="1000" dirty="0" smtClean="0"/>
              <a:t>management</a:t>
            </a:r>
            <a:endParaRPr lang="en-US" sz="1000" dirty="0"/>
          </a:p>
        </p:txBody>
      </p:sp>
      <p:sp>
        <p:nvSpPr>
          <p:cNvPr id="51" name="Rounded Rectangle 50"/>
          <p:cNvSpPr/>
          <p:nvPr/>
        </p:nvSpPr>
        <p:spPr>
          <a:xfrm>
            <a:off x="304800" y="2514600"/>
            <a:ext cx="1181167" cy="59995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000" dirty="0"/>
              <a:t>Reference management</a:t>
            </a:r>
          </a:p>
        </p:txBody>
      </p:sp>
      <p:sp>
        <p:nvSpPr>
          <p:cNvPr id="31" name="Rounded Rectangle 30"/>
          <p:cNvSpPr/>
          <p:nvPr/>
        </p:nvSpPr>
        <p:spPr>
          <a:xfrm>
            <a:off x="4953000" y="4452843"/>
            <a:ext cx="1251922" cy="557307"/>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000" dirty="0"/>
              <a:t>knowledge management</a:t>
            </a:r>
          </a:p>
        </p:txBody>
      </p:sp>
      <p:sp>
        <p:nvSpPr>
          <p:cNvPr id="32" name="Rounded Rectangle 31"/>
          <p:cNvSpPr/>
          <p:nvPr/>
        </p:nvSpPr>
        <p:spPr>
          <a:xfrm>
            <a:off x="5486400" y="4876800"/>
            <a:ext cx="1251922" cy="55730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1000" dirty="0"/>
              <a:t>knowledge discovery</a:t>
            </a:r>
          </a:p>
        </p:txBody>
      </p:sp>
      <p:pic>
        <p:nvPicPr>
          <p:cNvPr id="71" name="Picture 18"/>
          <p:cNvPicPr>
            <a:picLocks noChangeAspect="1" noChangeArrowheads="1"/>
          </p:cNvPicPr>
          <p:nvPr/>
        </p:nvPicPr>
        <p:blipFill>
          <a:blip r:embed="rId10" cstate="print"/>
          <a:srcRect/>
          <a:stretch>
            <a:fillRect/>
          </a:stretch>
        </p:blipFill>
        <p:spPr bwMode="auto">
          <a:xfrm>
            <a:off x="2286000" y="4572000"/>
            <a:ext cx="2667000" cy="1609725"/>
          </a:xfrm>
          <a:prstGeom prst="rect">
            <a:avLst/>
          </a:prstGeom>
          <a:noFill/>
          <a:ln w="9525">
            <a:noFill/>
            <a:miter lim="800000"/>
            <a:headEnd/>
            <a:tailEnd/>
          </a:ln>
          <a:effectLst>
            <a:outerShdw blurRad="76200" dir="18900000" sy="23000" kx="-1200000" algn="bl" rotWithShape="0">
              <a:prstClr val="black">
                <a:alpha val="20000"/>
              </a:prstClr>
            </a:outerShdw>
          </a:effectLst>
          <a:scene3d>
            <a:camera prst="perspectiveHeroicExtremeLeftFacing"/>
            <a:lightRig rig="threePt" dir="t"/>
          </a:scene3d>
        </p:spPr>
      </p:pic>
      <p:sp>
        <p:nvSpPr>
          <p:cNvPr id="36" name="TextBox 35"/>
          <p:cNvSpPr txBox="1"/>
          <p:nvPr/>
        </p:nvSpPr>
        <p:spPr>
          <a:xfrm>
            <a:off x="457200" y="1143000"/>
            <a:ext cx="3040256" cy="923330"/>
          </a:xfrm>
          <a:prstGeom prst="rect">
            <a:avLst/>
          </a:prstGeom>
          <a:noFill/>
        </p:spPr>
        <p:txBody>
          <a:bodyPr wrap="none" rtlCol="0">
            <a:spAutoFit/>
          </a:bodyPr>
          <a:lstStyle/>
          <a:p>
            <a:r>
              <a:rPr lang="en-US" b="1" dirty="0" smtClean="0"/>
              <a:t>Vision of Future Research</a:t>
            </a:r>
          </a:p>
          <a:p>
            <a:r>
              <a:rPr lang="en-US" b="1" dirty="0" smtClean="0"/>
              <a:t>Environment with both</a:t>
            </a:r>
          </a:p>
          <a:p>
            <a:r>
              <a:rPr lang="en-US" b="1" dirty="0" smtClean="0"/>
              <a:t>Software + Services</a:t>
            </a:r>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r>
              <a:rPr lang="en-US" sz="2400" dirty="0" smtClean="0"/>
              <a:t>Microsoft Research</a:t>
            </a:r>
          </a:p>
          <a:p>
            <a:pPr lvl="1"/>
            <a:r>
              <a:rPr lang="en-US" sz="2000" u="sng" dirty="0" smtClean="0">
                <a:hlinkClick r:id="rId2"/>
              </a:rPr>
              <a:t>http://research.microsoft.com</a:t>
            </a:r>
            <a:r>
              <a:rPr lang="en-US" sz="2000" u="sng" dirty="0" smtClean="0">
                <a:hlinkClick r:id="rId3"/>
              </a:rPr>
              <a:t> </a:t>
            </a:r>
          </a:p>
          <a:p>
            <a:pPr lvl="1"/>
            <a:r>
              <a:rPr lang="en-US" sz="2000" dirty="0" smtClean="0"/>
              <a:t>Microsoft Research downloads: </a:t>
            </a:r>
            <a:r>
              <a:rPr lang="en-US" sz="2000" u="sng" dirty="0" smtClean="0">
                <a:hlinkClick r:id="rId4"/>
              </a:rPr>
              <a:t>http://research.microsoft.com/research/downloads</a:t>
            </a:r>
            <a:endParaRPr lang="en-US" sz="2000" u="sng" dirty="0" smtClean="0"/>
          </a:p>
          <a:p>
            <a:r>
              <a:rPr lang="en-US" sz="2400" dirty="0" smtClean="0"/>
              <a:t>Science at Microsoft</a:t>
            </a:r>
          </a:p>
          <a:p>
            <a:pPr lvl="1"/>
            <a:r>
              <a:rPr lang="en-US" sz="2000" u="sng" dirty="0" smtClean="0">
                <a:hlinkClick r:id="rId3"/>
              </a:rPr>
              <a:t>http://www.microsoft.com/science</a:t>
            </a:r>
            <a:r>
              <a:rPr lang="en-US" sz="2000" u="sng" dirty="0" smtClean="0">
                <a:hlinkClick r:id="rId5"/>
              </a:rPr>
              <a:t>  </a:t>
            </a:r>
          </a:p>
          <a:p>
            <a:r>
              <a:rPr lang="en-US" sz="2400" dirty="0" smtClean="0"/>
              <a:t>Scholarly Communications</a:t>
            </a:r>
            <a:endParaRPr lang="en-US" sz="2400" u="sng" dirty="0" smtClean="0">
              <a:solidFill>
                <a:srgbClr val="0000FF"/>
              </a:solidFill>
            </a:endParaRPr>
          </a:p>
          <a:p>
            <a:pPr lvl="1"/>
            <a:r>
              <a:rPr lang="en-US" sz="2000" u="sng" dirty="0" smtClean="0">
                <a:hlinkClick r:id="rId6"/>
              </a:rPr>
              <a:t>http://www.microsoft.com/scholarlycomm</a:t>
            </a:r>
            <a:r>
              <a:rPr lang="en-US" sz="2000" u="sng" dirty="0" smtClean="0"/>
              <a:t> </a:t>
            </a:r>
            <a:endParaRPr lang="en-US" sz="2000" dirty="0" smtClean="0"/>
          </a:p>
          <a:p>
            <a:r>
              <a:rPr lang="en-US" sz="2400" dirty="0" err="1" smtClean="0"/>
              <a:t>CodePlex</a:t>
            </a:r>
            <a:endParaRPr lang="en-US" sz="2400" dirty="0" smtClean="0"/>
          </a:p>
          <a:p>
            <a:pPr lvl="1"/>
            <a:r>
              <a:rPr lang="en-US" sz="2000" u="sng" dirty="0" smtClean="0">
                <a:hlinkClick r:id="rId5"/>
              </a:rPr>
              <a:t>http://www.codeplex.com</a:t>
            </a:r>
            <a:r>
              <a:rPr lang="en-US" sz="2000" u="sng" dirty="0" smtClean="0"/>
              <a:t> </a:t>
            </a:r>
            <a:endParaRPr lang="en-US" sz="2000" dirty="0" smtClean="0"/>
          </a:p>
          <a:p>
            <a:r>
              <a:rPr lang="en-US" sz="2400" dirty="0" smtClean="0"/>
              <a:t>The Faculty Connection</a:t>
            </a:r>
          </a:p>
          <a:p>
            <a:pPr lvl="1"/>
            <a:r>
              <a:rPr lang="en-US" sz="2000" u="sng" dirty="0" smtClean="0">
                <a:hlinkClick r:id="rId7"/>
              </a:rPr>
              <a:t>http://www.microsoft.com/education/facultyconnection</a:t>
            </a:r>
            <a:r>
              <a:rPr lang="en-US" sz="2000" u="sng" dirty="0" smtClean="0"/>
              <a:t> </a:t>
            </a:r>
            <a:endParaRPr lang="en-US" sz="2000" dirty="0" smtClean="0"/>
          </a:p>
          <a:p>
            <a:r>
              <a:rPr lang="en-US" sz="2400" dirty="0" smtClean="0"/>
              <a:t>MSDN Academic Alliance</a:t>
            </a:r>
          </a:p>
          <a:p>
            <a:pPr lvl="1"/>
            <a:r>
              <a:rPr lang="en-US" sz="2000" u="sng" dirty="0" smtClean="0">
                <a:hlinkClick r:id="rId8"/>
              </a:rPr>
              <a:t>http://msdn.microsoft.com/en-us/academic</a:t>
            </a:r>
            <a:r>
              <a:rPr lang="en-US" sz="2000" u="sng" dirty="0" smtClean="0"/>
              <a:t> </a:t>
            </a:r>
            <a:endParaRPr lang="en-US" sz="2000" dirty="0" smtClean="0"/>
          </a:p>
          <a:p>
            <a:endParaRPr lang="en-US" dirty="0"/>
          </a:p>
        </p:txBody>
      </p:sp>
      <p:sp>
        <p:nvSpPr>
          <p:cNvPr id="4" name="Title 3"/>
          <p:cNvSpPr>
            <a:spLocks noGrp="1"/>
          </p:cNvSpPr>
          <p:nvPr>
            <p:ph type="title"/>
          </p:nvPr>
        </p:nvSpPr>
        <p:spPr/>
        <p:txBody>
          <a:bodyPr/>
          <a:lstStyle/>
          <a:p>
            <a:r>
              <a:rPr lang="en-US" dirty="0" smtClean="0"/>
              <a:t>Resources</a:t>
            </a: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oft logo and tagline"/>
          <p:cNvPicPr>
            <a:picLocks noChangeAspect="1" noChangeArrowheads="1"/>
          </p:cNvPicPr>
          <p:nvPr/>
        </p:nvPicPr>
        <p:blipFill>
          <a:blip r:embed="rId2">
            <a:duotone>
              <a:prstClr val="black"/>
              <a:srgbClr val="003366">
                <a:tint val="45000"/>
                <a:satMod val="400000"/>
              </a:srgbClr>
            </a:duotone>
            <a:lum bright="-100000"/>
          </a:blip>
          <a:srcRect/>
          <a:stretch>
            <a:fillRect/>
          </a:stretch>
        </p:blipFill>
        <p:spPr bwMode="black">
          <a:xfrm>
            <a:off x="1598613" y="2516188"/>
            <a:ext cx="5913437" cy="127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The Fourth Paradigm:</a:t>
            </a:r>
            <a:br>
              <a:rPr lang="en-US" dirty="0" smtClean="0"/>
            </a:br>
            <a:r>
              <a:rPr lang="en-US" dirty="0" smtClean="0"/>
              <a:t> Data-Intensive Science</a:t>
            </a:r>
            <a:endParaRPr lang="en-US" dirty="0"/>
          </a:p>
        </p:txBody>
      </p:sp>
      <p:sp>
        <p:nvSpPr>
          <p:cNvPr id="10" name="Subtitle 9"/>
          <p:cNvSpPr>
            <a:spLocks noGrp="1"/>
          </p:cNvSpPr>
          <p:nvPr>
            <p:ph type="subTitle" idx="1"/>
          </p:nvPr>
        </p:nvSpPr>
        <p:spPr/>
        <p:txBody>
          <a:bodyPr/>
          <a:lstStyle/>
          <a:p>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srcRect/>
          <a:stretch>
            <a:fillRect/>
          </a:stretch>
        </p:blipFill>
        <p:spPr bwMode="auto">
          <a:xfrm>
            <a:off x="5334000" y="3505200"/>
            <a:ext cx="2065349" cy="2667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Content Placeholder 3"/>
          <p:cNvSpPr>
            <a:spLocks noGrp="1"/>
          </p:cNvSpPr>
          <p:nvPr>
            <p:ph sz="half" idx="1"/>
          </p:nvPr>
        </p:nvSpPr>
        <p:spPr/>
        <p:txBody>
          <a:bodyPr/>
          <a:lstStyle/>
          <a:p>
            <a:r>
              <a:rPr lang="en-US" sz="2400" dirty="0" smtClean="0"/>
              <a:t>Data collection</a:t>
            </a:r>
          </a:p>
          <a:p>
            <a:pPr lvl="1"/>
            <a:r>
              <a:rPr lang="en-US" sz="2000" dirty="0" smtClean="0"/>
              <a:t>Sensor networks, satellite surveys, high throughput laboratory instruments, observation devices, supercomputers, LHC …</a:t>
            </a:r>
          </a:p>
          <a:p>
            <a:r>
              <a:rPr lang="en-US" sz="2400" dirty="0" smtClean="0"/>
              <a:t>Data processing, analysis, visualization</a:t>
            </a:r>
          </a:p>
          <a:p>
            <a:pPr lvl="1"/>
            <a:r>
              <a:rPr lang="en-US" sz="2000" dirty="0" smtClean="0"/>
              <a:t>Legacy codes, workflows, data mining, indexing, searching, graphics …</a:t>
            </a:r>
          </a:p>
          <a:p>
            <a:r>
              <a:rPr lang="en-US" sz="2400" dirty="0" smtClean="0"/>
              <a:t>Archiving</a:t>
            </a:r>
          </a:p>
          <a:p>
            <a:pPr lvl="1"/>
            <a:r>
              <a:rPr lang="en-US" sz="2000" dirty="0" smtClean="0"/>
              <a:t>Digital repositories, libraries, preservation, …</a:t>
            </a:r>
          </a:p>
        </p:txBody>
      </p:sp>
      <p:sp>
        <p:nvSpPr>
          <p:cNvPr id="3" name="Title 2"/>
          <p:cNvSpPr>
            <a:spLocks noGrp="1"/>
          </p:cNvSpPr>
          <p:nvPr>
            <p:ph type="title"/>
          </p:nvPr>
        </p:nvSpPr>
        <p:spPr/>
        <p:txBody>
          <a:bodyPr/>
          <a:lstStyle/>
          <a:p>
            <a:r>
              <a:rPr lang="en-US" dirty="0" smtClean="0"/>
              <a:t>A Digital Data Deluge in Research </a:t>
            </a:r>
            <a:endParaRPr lang="en-US" dirty="0"/>
          </a:p>
        </p:txBody>
      </p:sp>
      <p:sp>
        <p:nvSpPr>
          <p:cNvPr id="6" name="Rectangle 5"/>
          <p:cNvSpPr/>
          <p:nvPr/>
        </p:nvSpPr>
        <p:spPr>
          <a:xfrm>
            <a:off x="4953000" y="2667000"/>
            <a:ext cx="3657600" cy="830263"/>
          </a:xfrm>
          <a:prstGeom prst="rect">
            <a:avLst/>
          </a:prstGeom>
        </p:spPr>
        <p:txBody>
          <a:bodyPr>
            <a:spAutoFit/>
          </a:bodyPr>
          <a:lstStyle/>
          <a:p>
            <a:pPr>
              <a:defRPr/>
            </a:pPr>
            <a:r>
              <a:rPr lang="en-US" sz="1200" b="1" dirty="0" err="1">
                <a:latin typeface="+mj-lt"/>
                <a:cs typeface="+mn-cs"/>
              </a:rPr>
              <a:t>SensorMap</a:t>
            </a:r>
            <a:endParaRPr lang="en-US" sz="1200" b="1" dirty="0">
              <a:latin typeface="+mj-lt"/>
              <a:cs typeface="+mn-cs"/>
            </a:endParaRPr>
          </a:p>
          <a:p>
            <a:pPr lvl="1">
              <a:defRPr/>
            </a:pPr>
            <a:r>
              <a:rPr lang="en-US" sz="1200" dirty="0">
                <a:latin typeface="+mj-lt"/>
                <a:cs typeface="+mn-cs"/>
              </a:rPr>
              <a:t>Functionality: Map navigation</a:t>
            </a:r>
          </a:p>
          <a:p>
            <a:pPr lvl="1">
              <a:defRPr/>
            </a:pPr>
            <a:r>
              <a:rPr lang="en-US" sz="1200" dirty="0">
                <a:latin typeface="+mj-lt"/>
                <a:cs typeface="+mn-cs"/>
              </a:rPr>
              <a:t>Data: sensor-generated temperature, video camera feed, traffic feeds, etc.</a:t>
            </a:r>
          </a:p>
        </p:txBody>
      </p:sp>
      <p:pic>
        <p:nvPicPr>
          <p:cNvPr id="7" name="Picture 3"/>
          <p:cNvPicPr>
            <a:picLocks noChangeAspect="1" noChangeArrowheads="1"/>
          </p:cNvPicPr>
          <p:nvPr/>
        </p:nvPicPr>
        <p:blipFill>
          <a:blip r:embed="rId3" cstate="print"/>
          <a:srcRect/>
          <a:stretch>
            <a:fillRect/>
          </a:stretch>
        </p:blipFill>
        <p:spPr bwMode="auto">
          <a:xfrm>
            <a:off x="5257800" y="762000"/>
            <a:ext cx="2667000" cy="20388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411" name="Picture 3"/>
          <p:cNvPicPr>
            <a:picLocks noChangeAspect="1" noChangeArrowheads="1"/>
          </p:cNvPicPr>
          <p:nvPr/>
        </p:nvPicPr>
        <p:blipFill>
          <a:blip r:embed="rId4" cstate="print"/>
          <a:srcRect l="13513" t="19779" r="10811" b="19656"/>
          <a:stretch>
            <a:fillRect/>
          </a:stretch>
        </p:blipFill>
        <p:spPr bwMode="auto">
          <a:xfrm>
            <a:off x="4267200" y="3657600"/>
            <a:ext cx="1618593" cy="1676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413" name="Picture 5"/>
          <p:cNvPicPr>
            <a:picLocks noChangeAspect="1" noChangeArrowheads="1"/>
          </p:cNvPicPr>
          <p:nvPr/>
        </p:nvPicPr>
        <p:blipFill>
          <a:blip r:embed="rId5"/>
          <a:srcRect/>
          <a:stretch>
            <a:fillRect/>
          </a:stretch>
        </p:blipFill>
        <p:spPr bwMode="auto">
          <a:xfrm>
            <a:off x="6705600" y="4114800"/>
            <a:ext cx="2219325" cy="21158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ectangle 11"/>
          <p:cNvSpPr/>
          <p:nvPr/>
        </p:nvSpPr>
        <p:spPr>
          <a:xfrm>
            <a:off x="4191000" y="6019800"/>
            <a:ext cx="3657600" cy="461963"/>
          </a:xfrm>
          <a:prstGeom prst="rect">
            <a:avLst/>
          </a:prstGeom>
        </p:spPr>
        <p:txBody>
          <a:bodyPr>
            <a:spAutoFit/>
          </a:bodyPr>
          <a:lstStyle/>
          <a:p>
            <a:pPr>
              <a:defRPr/>
            </a:pPr>
            <a:r>
              <a:rPr lang="en-US" sz="1200" b="1" dirty="0">
                <a:latin typeface="+mj-lt"/>
                <a:cs typeface="+mn-cs"/>
              </a:rPr>
              <a:t>Scientific visualizations</a:t>
            </a:r>
          </a:p>
          <a:p>
            <a:pPr lvl="1">
              <a:defRPr/>
            </a:pPr>
            <a:r>
              <a:rPr lang="en-US" sz="1200" dirty="0">
                <a:latin typeface="+mj-lt"/>
                <a:cs typeface="+mn-cs"/>
              </a:rPr>
              <a:t>NSF </a:t>
            </a:r>
            <a:r>
              <a:rPr lang="en-US" sz="1200" dirty="0" err="1">
                <a:latin typeface="+mj-lt"/>
                <a:cs typeface="+mn-cs"/>
              </a:rPr>
              <a:t>Cyberinfrastructure</a:t>
            </a:r>
            <a:r>
              <a:rPr lang="en-US" sz="1200" dirty="0">
                <a:latin typeface="+mj-lt"/>
                <a:cs typeface="+mn-cs"/>
              </a:rPr>
              <a:t> report, March 2007</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marL="514350" indent="-514350">
              <a:buFont typeface="+mj-lt"/>
              <a:buAutoNum type="arabicPeriod"/>
            </a:pPr>
            <a:r>
              <a:rPr lang="en-US" dirty="0" smtClean="0"/>
              <a:t>Thousand years ago – </a:t>
            </a:r>
            <a:r>
              <a:rPr lang="en-US" b="1" dirty="0" smtClean="0">
                <a:solidFill>
                  <a:schemeClr val="accent6">
                    <a:lumMod val="50000"/>
                  </a:schemeClr>
                </a:solidFill>
              </a:rPr>
              <a:t>Experimental Science</a:t>
            </a:r>
          </a:p>
          <a:p>
            <a:pPr marL="971550" lvl="1" indent="-514350"/>
            <a:r>
              <a:rPr lang="en-US" dirty="0" smtClean="0"/>
              <a:t>Description of natural phenomena</a:t>
            </a:r>
          </a:p>
          <a:p>
            <a:pPr marL="514350" indent="-514350">
              <a:buFont typeface="+mj-lt"/>
              <a:buAutoNum type="arabicPeriod"/>
            </a:pPr>
            <a:r>
              <a:rPr lang="en-US" dirty="0" smtClean="0"/>
              <a:t>Last few hundred years – </a:t>
            </a:r>
            <a:r>
              <a:rPr lang="en-US" b="1" dirty="0" smtClean="0">
                <a:solidFill>
                  <a:schemeClr val="accent6">
                    <a:lumMod val="50000"/>
                  </a:schemeClr>
                </a:solidFill>
              </a:rPr>
              <a:t>Theoretical Science</a:t>
            </a:r>
          </a:p>
          <a:p>
            <a:pPr marL="971550" lvl="1" indent="-514350"/>
            <a:r>
              <a:rPr lang="en-US" dirty="0" smtClean="0"/>
              <a:t>Newton’s Laws, Maxwell’s Equations…</a:t>
            </a:r>
          </a:p>
          <a:p>
            <a:pPr marL="514350" indent="-514350">
              <a:buFont typeface="+mj-lt"/>
              <a:buAutoNum type="arabicPeriod"/>
            </a:pPr>
            <a:r>
              <a:rPr lang="en-US" dirty="0" smtClean="0"/>
              <a:t>Last few decades – </a:t>
            </a:r>
            <a:r>
              <a:rPr lang="en-US" b="1" dirty="0" smtClean="0">
                <a:solidFill>
                  <a:schemeClr val="accent6">
                    <a:lumMod val="50000"/>
                  </a:schemeClr>
                </a:solidFill>
              </a:rPr>
              <a:t>Computational Science</a:t>
            </a:r>
          </a:p>
          <a:p>
            <a:pPr marL="971550" lvl="1" indent="-514350"/>
            <a:r>
              <a:rPr lang="en-US" dirty="0" smtClean="0"/>
              <a:t>Simulation of complex phenomena</a:t>
            </a:r>
          </a:p>
          <a:p>
            <a:pPr marL="514350" indent="-514350">
              <a:buFont typeface="+mj-lt"/>
              <a:buAutoNum type="arabicPeriod"/>
            </a:pPr>
            <a:r>
              <a:rPr lang="en-US" dirty="0" smtClean="0"/>
              <a:t>Today – </a:t>
            </a:r>
            <a:r>
              <a:rPr lang="en-US" b="1" dirty="0" smtClean="0">
                <a:solidFill>
                  <a:schemeClr val="accent6">
                    <a:lumMod val="50000"/>
                  </a:schemeClr>
                </a:solidFill>
              </a:rPr>
              <a:t>Data-Intensive Science</a:t>
            </a:r>
          </a:p>
          <a:p>
            <a:pPr marL="971550" lvl="1" indent="-514350"/>
            <a:r>
              <a:rPr lang="en-US" dirty="0" smtClean="0"/>
              <a:t>Scientists overwhelmed with data sets</a:t>
            </a:r>
          </a:p>
          <a:p>
            <a:pPr marL="971550" lvl="1" indent="-514350">
              <a:buNone/>
            </a:pPr>
            <a:r>
              <a:rPr lang="en-US" dirty="0" smtClean="0"/>
              <a:t>	from many different sources </a:t>
            </a:r>
          </a:p>
          <a:p>
            <a:pPr marL="1371600" lvl="2" indent="-457200"/>
            <a:r>
              <a:rPr lang="en-US" dirty="0" smtClean="0">
                <a:solidFill>
                  <a:schemeClr val="tx2"/>
                </a:solidFill>
              </a:rPr>
              <a:t>Data captured by instruments</a:t>
            </a:r>
          </a:p>
          <a:p>
            <a:pPr marL="1371600" lvl="2" indent="-457200"/>
            <a:r>
              <a:rPr lang="en-US" dirty="0" smtClean="0">
                <a:solidFill>
                  <a:schemeClr val="tx2"/>
                </a:solidFill>
              </a:rPr>
              <a:t>Data generated by simulations</a:t>
            </a:r>
          </a:p>
          <a:p>
            <a:pPr marL="1371600" lvl="2" indent="-457200"/>
            <a:r>
              <a:rPr lang="en-US" dirty="0" smtClean="0">
                <a:solidFill>
                  <a:schemeClr val="tx2"/>
                </a:solidFill>
              </a:rPr>
              <a:t>Data generated by sensor networks</a:t>
            </a:r>
            <a:endParaRPr lang="en-US" dirty="0" smtClean="0"/>
          </a:p>
          <a:p>
            <a:pPr marL="971550" lvl="1" indent="-514350"/>
            <a:r>
              <a:rPr lang="en-US" dirty="0" err="1" smtClean="0"/>
              <a:t>eScience</a:t>
            </a:r>
            <a:r>
              <a:rPr lang="en-US" dirty="0" smtClean="0"/>
              <a:t> is the set of tools and technologies</a:t>
            </a:r>
          </a:p>
          <a:p>
            <a:pPr marL="971550" lvl="1" indent="-514350">
              <a:buNone/>
            </a:pPr>
            <a:r>
              <a:rPr lang="en-US" dirty="0" smtClean="0"/>
              <a:t>	to support data federation and collaboration</a:t>
            </a:r>
          </a:p>
          <a:p>
            <a:pPr marL="1371600" lvl="2" indent="-457200"/>
            <a:r>
              <a:rPr lang="en-US" dirty="0" smtClean="0"/>
              <a:t>For analysis and data mining</a:t>
            </a:r>
          </a:p>
          <a:p>
            <a:pPr marL="1371600" lvl="2" indent="-457200"/>
            <a:r>
              <a:rPr lang="en-US" dirty="0" smtClean="0"/>
              <a:t>For data visualization and exploration</a:t>
            </a:r>
          </a:p>
          <a:p>
            <a:pPr marL="1371600" lvl="2" indent="-457200"/>
            <a:r>
              <a:rPr lang="en-US" dirty="0" smtClean="0"/>
              <a:t>For scholarly communication and dissemination</a:t>
            </a:r>
          </a:p>
          <a:p>
            <a:pPr>
              <a:buNone/>
            </a:pPr>
            <a:endParaRPr lang="en-US" sz="2900" dirty="0" smtClean="0"/>
          </a:p>
          <a:p>
            <a:pPr>
              <a:buNone/>
            </a:pPr>
            <a:r>
              <a:rPr lang="en-US" sz="2900" dirty="0" smtClean="0"/>
              <a:t>(With thanks to Jim Gray)</a:t>
            </a:r>
            <a:endParaRPr lang="en-US" dirty="0" smtClean="0"/>
          </a:p>
        </p:txBody>
      </p:sp>
      <p:sp>
        <p:nvSpPr>
          <p:cNvPr id="3" name="Title 2"/>
          <p:cNvSpPr>
            <a:spLocks noGrp="1"/>
          </p:cNvSpPr>
          <p:nvPr>
            <p:ph type="title"/>
          </p:nvPr>
        </p:nvSpPr>
        <p:spPr/>
        <p:txBody>
          <a:bodyPr/>
          <a:lstStyle/>
          <a:p>
            <a:r>
              <a:rPr lang="en-US" dirty="0" smtClean="0"/>
              <a:t>Emergence of a Fourth Research Paradigm</a:t>
            </a:r>
            <a:endParaRPr lang="en-US" dirty="0"/>
          </a:p>
        </p:txBody>
      </p:sp>
      <p:pic>
        <p:nvPicPr>
          <p:cNvPr id="4" name="Picture 4" descr="hevelius_telescope-t">
            <a:hlinkClick r:id="rId3"/>
          </p:cNvPr>
          <p:cNvPicPr>
            <a:picLocks noChangeAspect="1" noChangeArrowheads="1"/>
          </p:cNvPicPr>
          <p:nvPr/>
        </p:nvPicPr>
        <p:blipFill>
          <a:blip r:embed="rId4"/>
          <a:srcRect/>
          <a:stretch>
            <a:fillRect/>
          </a:stretch>
        </p:blipFill>
        <p:spPr bwMode="auto">
          <a:xfrm>
            <a:off x="7543800" y="914400"/>
            <a:ext cx="1246188" cy="1447800"/>
          </a:xfrm>
          <a:prstGeom prst="rect">
            <a:avLst/>
          </a:prstGeom>
          <a:noFill/>
          <a:ln w="9525">
            <a:solidFill>
              <a:srgbClr val="333399"/>
            </a:solidFill>
            <a:miter lim="800000"/>
            <a:headEnd/>
            <a:tailEnd/>
          </a:ln>
          <a:effectLst>
            <a:outerShdw dist="35921" dir="2700000" algn="ctr" rotWithShape="0">
              <a:srgbClr val="808080"/>
            </a:outerShdw>
          </a:effectLst>
        </p:spPr>
      </p:pic>
      <p:pic>
        <p:nvPicPr>
          <p:cNvPr id="1030" name="Picture 5" descr="vortices"/>
          <p:cNvPicPr>
            <a:picLocks noChangeAspect="1" noChangeArrowheads="1"/>
          </p:cNvPicPr>
          <p:nvPr/>
        </p:nvPicPr>
        <p:blipFill>
          <a:blip r:embed="rId5"/>
          <a:srcRect/>
          <a:stretch>
            <a:fillRect/>
          </a:stretch>
        </p:blipFill>
        <p:spPr bwMode="auto">
          <a:xfrm>
            <a:off x="7010400" y="3429000"/>
            <a:ext cx="1701800" cy="1320800"/>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6553200" y="2590800"/>
          <a:ext cx="1822450" cy="771525"/>
        </p:xfrm>
        <a:graphic>
          <a:graphicData uri="http://schemas.openxmlformats.org/presentationml/2006/ole">
            <p:oleObj spid="_x0000_s46082" name="Equation" r:id="rId6" imgW="1346040" imgH="647640" progId="Equation.3">
              <p:embed/>
            </p:oleObj>
          </a:graphicData>
        </a:graphic>
      </p:graphicFrame>
      <p:pic>
        <p:nvPicPr>
          <p:cNvPr id="1031" name="Picture 4" descr="http://skyserver.sdss.org/dr2/en/sdss/telescope/images/scope_dusk.web1.jpg"/>
          <p:cNvPicPr>
            <a:picLocks noChangeAspect="1" noChangeArrowheads="1"/>
          </p:cNvPicPr>
          <p:nvPr/>
        </p:nvPicPr>
        <p:blipFill>
          <a:blip r:embed="rId7"/>
          <a:srcRect/>
          <a:stretch>
            <a:fillRect/>
          </a:stretch>
        </p:blipFill>
        <p:spPr bwMode="auto">
          <a:xfrm>
            <a:off x="6019800" y="4267200"/>
            <a:ext cx="1489075" cy="1295400"/>
          </a:xfrm>
          <a:prstGeom prst="rect">
            <a:avLst/>
          </a:prstGeom>
          <a:noFill/>
          <a:ln w="9525">
            <a:noFill/>
            <a:miter lim="800000"/>
            <a:headEnd/>
            <a:tailEnd/>
          </a:ln>
        </p:spPr>
      </p:pic>
      <p:grpSp>
        <p:nvGrpSpPr>
          <p:cNvPr id="5" name="Group 11"/>
          <p:cNvGrpSpPr>
            <a:grpSpLocks/>
          </p:cNvGrpSpPr>
          <p:nvPr/>
        </p:nvGrpSpPr>
        <p:grpSpPr bwMode="auto">
          <a:xfrm>
            <a:off x="6781800" y="5029200"/>
            <a:ext cx="1593850" cy="1398588"/>
            <a:chOff x="7086600" y="1600200"/>
            <a:chExt cx="2430147" cy="2133600"/>
          </a:xfrm>
        </p:grpSpPr>
        <p:pic>
          <p:nvPicPr>
            <p:cNvPr id="1034"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001000" y="1600200"/>
              <a:ext cx="770253" cy="1524000"/>
            </a:xfrm>
            <a:prstGeom prst="rect">
              <a:avLst/>
            </a:prstGeom>
            <a:noFill/>
            <a:ln w="9525">
              <a:noFill/>
              <a:miter lim="800000"/>
              <a:headEnd/>
              <a:tailEnd/>
            </a:ln>
          </p:spPr>
        </p:pic>
        <p:pic>
          <p:nvPicPr>
            <p:cNvPr id="1035"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543800" y="1676400"/>
              <a:ext cx="770253" cy="1524000"/>
            </a:xfrm>
            <a:prstGeom prst="rect">
              <a:avLst/>
            </a:prstGeom>
            <a:noFill/>
            <a:ln w="9525">
              <a:noFill/>
              <a:miter lim="800000"/>
              <a:headEnd/>
              <a:tailEnd/>
            </a:ln>
          </p:spPr>
        </p:pic>
        <p:pic>
          <p:nvPicPr>
            <p:cNvPr id="1036"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086600" y="1752600"/>
              <a:ext cx="770253" cy="1524000"/>
            </a:xfrm>
            <a:prstGeom prst="rect">
              <a:avLst/>
            </a:prstGeom>
            <a:noFill/>
            <a:ln w="9525">
              <a:noFill/>
              <a:miter lim="800000"/>
              <a:headEnd/>
              <a:tailEnd/>
            </a:ln>
          </p:spPr>
        </p:pic>
        <p:pic>
          <p:nvPicPr>
            <p:cNvPr id="1037"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373747" y="1828800"/>
              <a:ext cx="770253" cy="1524000"/>
            </a:xfrm>
            <a:prstGeom prst="rect">
              <a:avLst/>
            </a:prstGeom>
            <a:noFill/>
            <a:ln w="9525">
              <a:noFill/>
              <a:miter lim="800000"/>
              <a:headEnd/>
              <a:tailEnd/>
            </a:ln>
          </p:spPr>
        </p:pic>
        <p:pic>
          <p:nvPicPr>
            <p:cNvPr id="1038" name="Picture 16"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916547" y="1905000"/>
              <a:ext cx="770253" cy="1524000"/>
            </a:xfrm>
            <a:prstGeom prst="rect">
              <a:avLst/>
            </a:prstGeom>
            <a:noFill/>
            <a:ln w="9525">
              <a:noFill/>
              <a:miter lim="800000"/>
              <a:headEnd/>
              <a:tailEnd/>
            </a:ln>
          </p:spPr>
        </p:pic>
        <p:pic>
          <p:nvPicPr>
            <p:cNvPr id="1039"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459347" y="1981200"/>
              <a:ext cx="770253" cy="1524000"/>
            </a:xfrm>
            <a:prstGeom prst="rect">
              <a:avLst/>
            </a:prstGeom>
            <a:noFill/>
            <a:ln w="9525">
              <a:noFill/>
              <a:miter lim="800000"/>
              <a:headEnd/>
              <a:tailEnd/>
            </a:ln>
          </p:spPr>
        </p:pic>
        <p:pic>
          <p:nvPicPr>
            <p:cNvPr id="1040"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746494" y="2057400"/>
              <a:ext cx="770253" cy="1524000"/>
            </a:xfrm>
            <a:prstGeom prst="rect">
              <a:avLst/>
            </a:prstGeom>
            <a:noFill/>
            <a:ln w="9525">
              <a:noFill/>
              <a:miter lim="800000"/>
              <a:headEnd/>
              <a:tailEnd/>
            </a:ln>
          </p:spPr>
        </p:pic>
        <p:pic>
          <p:nvPicPr>
            <p:cNvPr id="1041"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8289294" y="2133600"/>
              <a:ext cx="770253" cy="1524000"/>
            </a:xfrm>
            <a:prstGeom prst="rect">
              <a:avLst/>
            </a:prstGeom>
            <a:noFill/>
            <a:ln w="9525">
              <a:noFill/>
              <a:miter lim="800000"/>
              <a:headEnd/>
              <a:tailEnd/>
            </a:ln>
          </p:spPr>
        </p:pic>
        <p:pic>
          <p:nvPicPr>
            <p:cNvPr id="1042" name="Picture 11" descr="C:\Users\savasp\AppData\Local\Microsoft\Windows\Temporary Internet Files\Low\Content.IE5\J0MGROLT\j0435242[1].png"/>
            <p:cNvPicPr>
              <a:picLocks noChangeAspect="1" noChangeArrowheads="1"/>
            </p:cNvPicPr>
            <p:nvPr/>
          </p:nvPicPr>
          <p:blipFill>
            <a:blip r:embed="rId8"/>
            <a:srcRect/>
            <a:stretch>
              <a:fillRect/>
            </a:stretch>
          </p:blipFill>
          <p:spPr bwMode="auto">
            <a:xfrm>
              <a:off x="7832094" y="2209800"/>
              <a:ext cx="770253" cy="152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33400"/>
          </a:xfrm>
        </p:spPr>
        <p:txBody>
          <a:bodyPr/>
          <a:lstStyle/>
          <a:p>
            <a:r>
              <a:rPr smtClean="0"/>
              <a:t>Tony Hey </a:t>
            </a:r>
            <a:r>
              <a:rPr lang="en-US" dirty="0" smtClean="0"/>
              <a:t>–</a:t>
            </a:r>
            <a:r>
              <a:rPr smtClean="0"/>
              <a:t> </a:t>
            </a:r>
            <a:r>
              <a:rPr lang="en-US" dirty="0" smtClean="0"/>
              <a:t>My Background</a:t>
            </a:r>
            <a:endParaRPr lang="en-US" dirty="0"/>
          </a:p>
        </p:txBody>
      </p:sp>
      <p:pic>
        <p:nvPicPr>
          <p:cNvPr id="5" name="Picture 4" descr="Book.jpg"/>
          <p:cNvPicPr>
            <a:picLocks noChangeAspect="1"/>
          </p:cNvPicPr>
          <p:nvPr/>
        </p:nvPicPr>
        <p:blipFill>
          <a:blip r:embed="rId3"/>
          <a:stretch>
            <a:fillRect/>
          </a:stretch>
        </p:blipFill>
        <p:spPr>
          <a:xfrm>
            <a:off x="5468904" y="2971801"/>
            <a:ext cx="1084296" cy="1828800"/>
          </a:xfrm>
          <a:prstGeom prst="rect">
            <a:avLst/>
          </a:prstGeom>
        </p:spPr>
      </p:pic>
      <p:pic>
        <p:nvPicPr>
          <p:cNvPr id="6" name="Picture 5" descr="2nd book.jpg"/>
          <p:cNvPicPr>
            <a:picLocks noChangeAspect="1"/>
          </p:cNvPicPr>
          <p:nvPr/>
        </p:nvPicPr>
        <p:blipFill>
          <a:blip r:embed="rId4"/>
          <a:stretch>
            <a:fillRect/>
          </a:stretch>
        </p:blipFill>
        <p:spPr>
          <a:xfrm>
            <a:off x="7119219" y="2667000"/>
            <a:ext cx="1186581" cy="2057400"/>
          </a:xfrm>
          <a:prstGeom prst="rect">
            <a:avLst/>
          </a:prstGeom>
        </p:spPr>
      </p:pic>
      <p:pic>
        <p:nvPicPr>
          <p:cNvPr id="7" name="Picture 6" descr="3rd book.jpg"/>
          <p:cNvPicPr>
            <a:picLocks noChangeAspect="1"/>
          </p:cNvPicPr>
          <p:nvPr/>
        </p:nvPicPr>
        <p:blipFill>
          <a:blip r:embed="rId5"/>
          <a:stretch>
            <a:fillRect/>
          </a:stretch>
        </p:blipFill>
        <p:spPr>
          <a:xfrm>
            <a:off x="2067008" y="2895601"/>
            <a:ext cx="1361992" cy="1981200"/>
          </a:xfrm>
          <a:prstGeom prst="rect">
            <a:avLst/>
          </a:prstGeom>
        </p:spPr>
      </p:pic>
      <p:pic>
        <p:nvPicPr>
          <p:cNvPr id="8" name="Picture 7" descr="mirror.bmp"/>
          <p:cNvPicPr>
            <a:picLocks noChangeAspect="1"/>
          </p:cNvPicPr>
          <p:nvPr/>
        </p:nvPicPr>
        <p:blipFill>
          <a:blip r:embed="rId6"/>
          <a:stretch>
            <a:fillRect/>
          </a:stretch>
        </p:blipFill>
        <p:spPr>
          <a:xfrm>
            <a:off x="3881158" y="3276600"/>
            <a:ext cx="1071842" cy="1524000"/>
          </a:xfrm>
          <a:prstGeom prst="rect">
            <a:avLst/>
          </a:prstGeom>
        </p:spPr>
      </p:pic>
      <p:pic>
        <p:nvPicPr>
          <p:cNvPr id="9" name="Picture 8" descr="University_of_Southampton_logo.png"/>
          <p:cNvPicPr>
            <a:picLocks noChangeAspect="1"/>
          </p:cNvPicPr>
          <p:nvPr/>
        </p:nvPicPr>
        <p:blipFill>
          <a:blip r:embed="rId7"/>
          <a:stretch>
            <a:fillRect/>
          </a:stretch>
        </p:blipFill>
        <p:spPr>
          <a:xfrm>
            <a:off x="1981200" y="762001"/>
            <a:ext cx="2315705" cy="990600"/>
          </a:xfrm>
          <a:prstGeom prst="rect">
            <a:avLst/>
          </a:prstGeom>
        </p:spPr>
      </p:pic>
      <p:pic>
        <p:nvPicPr>
          <p:cNvPr id="10" name="Picture 9" descr="200px-Oxford_University_svg.png"/>
          <p:cNvPicPr>
            <a:picLocks noChangeAspect="1"/>
          </p:cNvPicPr>
          <p:nvPr/>
        </p:nvPicPr>
        <p:blipFill>
          <a:blip r:embed="rId8"/>
          <a:stretch>
            <a:fillRect/>
          </a:stretch>
        </p:blipFill>
        <p:spPr>
          <a:xfrm>
            <a:off x="533400" y="762001"/>
            <a:ext cx="1150722" cy="1447799"/>
          </a:xfrm>
          <a:prstGeom prst="rect">
            <a:avLst/>
          </a:prstGeom>
        </p:spPr>
      </p:pic>
      <p:pic>
        <p:nvPicPr>
          <p:cNvPr id="12" name="Picture 11" descr="200px-Logo_raeng_orange.gif"/>
          <p:cNvPicPr>
            <a:picLocks noChangeAspect="1"/>
          </p:cNvPicPr>
          <p:nvPr/>
        </p:nvPicPr>
        <p:blipFill>
          <a:blip r:embed="rId9"/>
          <a:stretch>
            <a:fillRect/>
          </a:stretch>
        </p:blipFill>
        <p:spPr>
          <a:xfrm>
            <a:off x="1371600" y="5105400"/>
            <a:ext cx="1429122" cy="952500"/>
          </a:xfrm>
          <a:prstGeom prst="rect">
            <a:avLst/>
          </a:prstGeom>
        </p:spPr>
      </p:pic>
      <p:pic>
        <p:nvPicPr>
          <p:cNvPr id="13" name="Picture 12" descr="225px-BCS-logo.png"/>
          <p:cNvPicPr>
            <a:picLocks noChangeAspect="1"/>
          </p:cNvPicPr>
          <p:nvPr/>
        </p:nvPicPr>
        <p:blipFill>
          <a:blip r:embed="rId10"/>
          <a:stretch>
            <a:fillRect/>
          </a:stretch>
        </p:blipFill>
        <p:spPr>
          <a:xfrm>
            <a:off x="3768119" y="5257800"/>
            <a:ext cx="1607762" cy="647700"/>
          </a:xfrm>
          <a:prstGeom prst="rect">
            <a:avLst/>
          </a:prstGeom>
        </p:spPr>
      </p:pic>
      <p:pic>
        <p:nvPicPr>
          <p:cNvPr id="15" name="Picture 14" descr="rcuk-120a.gif"/>
          <p:cNvPicPr>
            <a:picLocks noChangeAspect="1"/>
          </p:cNvPicPr>
          <p:nvPr/>
        </p:nvPicPr>
        <p:blipFill>
          <a:blip r:embed="rId11"/>
          <a:stretch>
            <a:fillRect/>
          </a:stretch>
        </p:blipFill>
        <p:spPr>
          <a:xfrm>
            <a:off x="7395846" y="1295400"/>
            <a:ext cx="1214754" cy="762000"/>
          </a:xfrm>
          <a:prstGeom prst="rect">
            <a:avLst/>
          </a:prstGeom>
        </p:spPr>
      </p:pic>
      <p:pic>
        <p:nvPicPr>
          <p:cNvPr id="18" name="Picture 17" descr="e-Science.gif"/>
          <p:cNvPicPr>
            <a:picLocks noChangeAspect="1"/>
          </p:cNvPicPr>
          <p:nvPr/>
        </p:nvPicPr>
        <p:blipFill>
          <a:blip r:embed="rId12"/>
          <a:stretch>
            <a:fillRect/>
          </a:stretch>
        </p:blipFill>
        <p:spPr>
          <a:xfrm>
            <a:off x="5334000" y="1143000"/>
            <a:ext cx="1592685" cy="1213158"/>
          </a:xfrm>
          <a:prstGeom prst="rect">
            <a:avLst/>
          </a:prstGeom>
        </p:spPr>
      </p:pic>
      <p:pic>
        <p:nvPicPr>
          <p:cNvPr id="19" name="Picture 18" descr="Logo_iee.gif"/>
          <p:cNvPicPr>
            <a:picLocks noChangeAspect="1"/>
          </p:cNvPicPr>
          <p:nvPr/>
        </p:nvPicPr>
        <p:blipFill>
          <a:blip r:embed="rId13"/>
          <a:stretch>
            <a:fillRect/>
          </a:stretch>
        </p:blipFill>
        <p:spPr>
          <a:xfrm>
            <a:off x="6934200" y="5257800"/>
            <a:ext cx="514484" cy="952500"/>
          </a:xfrm>
          <a:prstGeom prst="rect">
            <a:avLst/>
          </a:prstGeom>
        </p:spPr>
      </p:pic>
      <p:pic>
        <p:nvPicPr>
          <p:cNvPr id="34817" name="Picture 1"/>
          <p:cNvPicPr>
            <a:picLocks noChangeAspect="1" noChangeArrowheads="1"/>
          </p:cNvPicPr>
          <p:nvPr/>
        </p:nvPicPr>
        <p:blipFill>
          <a:blip r:embed="rId14"/>
          <a:srcRect/>
          <a:stretch>
            <a:fillRect/>
          </a:stretch>
        </p:blipFill>
        <p:spPr bwMode="auto">
          <a:xfrm>
            <a:off x="2667000" y="1905000"/>
            <a:ext cx="2424172" cy="721426"/>
          </a:xfrm>
          <a:prstGeom prst="rect">
            <a:avLst/>
          </a:prstGeom>
          <a:noFill/>
          <a:ln w="9525">
            <a:noFill/>
            <a:miter lim="800000"/>
            <a:headEnd/>
            <a:tailEnd/>
          </a:ln>
          <a:effectLst/>
        </p:spPr>
      </p:pic>
      <p:pic>
        <p:nvPicPr>
          <p:cNvPr id="34818" name="Picture 2"/>
          <p:cNvPicPr>
            <a:picLocks noChangeAspect="1" noChangeArrowheads="1"/>
          </p:cNvPicPr>
          <p:nvPr/>
        </p:nvPicPr>
        <p:blipFill>
          <a:blip r:embed="rId15" cstate="print"/>
          <a:srcRect/>
          <a:stretch>
            <a:fillRect/>
          </a:stretch>
        </p:blipFill>
        <p:spPr bwMode="auto">
          <a:xfrm>
            <a:off x="381000" y="2819401"/>
            <a:ext cx="1239057" cy="1981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r>
              <a:rPr lang="en-US" dirty="0" smtClean="0"/>
              <a:t>The Open Science Agenda</a:t>
            </a:r>
            <a:endParaRPr lang="en-US" dirty="0"/>
          </a:p>
        </p:txBody>
      </p:sp>
      <p:sp>
        <p:nvSpPr>
          <p:cNvPr id="6" name="Rectangle 2"/>
          <p:cNvSpPr txBox="1">
            <a:spLocks noChangeArrowheads="1"/>
          </p:cNvSpPr>
          <p:nvPr/>
        </p:nvSpPr>
        <p:spPr bwMode="auto">
          <a:xfrm>
            <a:off x="199573" y="3083170"/>
            <a:ext cx="8944428" cy="102489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Calibri" pitchFamily="34" charset="0"/>
              <a:cs typeface="Arial" charset="0"/>
            </a:endParaRPr>
          </a:p>
        </p:txBody>
      </p:sp>
      <p:sp>
        <p:nvSpPr>
          <p:cNvPr id="9" name="Rectangle 2"/>
          <p:cNvSpPr txBox="1">
            <a:spLocks noChangeArrowheads="1"/>
          </p:cNvSpPr>
          <p:nvPr/>
        </p:nvSpPr>
        <p:spPr bwMode="auto">
          <a:xfrm>
            <a:off x="199573" y="3083169"/>
            <a:ext cx="8944428" cy="955646"/>
          </a:xfrm>
          <a:prstGeom prst="rect">
            <a:avLst/>
          </a:prstGeom>
          <a:noFill/>
          <a:ln w="9525" algn="ctr">
            <a:noFill/>
            <a:miter lim="800000"/>
            <a:headEnd/>
            <a:tailEnd/>
          </a:ln>
        </p:spPr>
        <p:txBody>
          <a:bodyPr vert="horz" wrap="square" lIns="0" tIns="0" rIns="0" bIns="0" numCol="1" anchor="b" anchorCtr="0" compatLnSpc="1">
            <a:prstTxWarp prst="textNoShape">
              <a:avLst/>
            </a:prstTxWarp>
            <a:spAutoFit/>
          </a:bodyPr>
          <a:lstStyle/>
          <a:p>
            <a:pPr algn="ctr" defTabSz="912777" eaLnBrk="0" hangingPunct="0">
              <a:lnSpc>
                <a:spcPct val="90000"/>
              </a:lnSpc>
              <a:defRPr/>
            </a:pPr>
            <a:r>
              <a:rPr lang="en-US" sz="55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t>
            </a:r>
            <a: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
            </a:r>
            <a:br>
              <a:rPr lang="en-US" sz="6000" kern="0" spc="-30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br>
            <a:endParaRPr lang="en-US" sz="1400" kern="0" spc="-30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
        <p:nvSpPr>
          <p:cNvPr id="7" name="Subtitle 6"/>
          <p:cNvSpPr>
            <a:spLocks noGrp="1"/>
          </p:cNvSpPr>
          <p:nvPr>
            <p:ph type="subTitle" idx="1"/>
          </p:nvPr>
        </p:nvSpPr>
        <p:spPr/>
        <p:txBody>
          <a:bodyPr/>
          <a:lstStyle/>
          <a:p>
            <a:r>
              <a:rPr lang="en-US" dirty="0" smtClean="0"/>
              <a:t>eScience 2.0</a:t>
            </a:r>
            <a:endParaRPr lang="en-US" dirty="0"/>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2.2"/>
</p:tagLst>
</file>

<file path=ppt/tags/tag2.xml><?xml version="1.0" encoding="utf-8"?>
<p:tagLst xmlns:a="http://schemas.openxmlformats.org/drawingml/2006/main" xmlns:r="http://schemas.openxmlformats.org/officeDocument/2006/relationships" xmlns:p="http://schemas.openxmlformats.org/presentationml/2006/main">
  <p:tag name="TIMING" val="|6.7|2.2"/>
</p:tagLst>
</file>

<file path=ppt/tags/tag3.xml><?xml version="1.0" encoding="utf-8"?>
<p:tagLst xmlns:a="http://schemas.openxmlformats.org/drawingml/2006/main" xmlns:r="http://schemas.openxmlformats.org/officeDocument/2006/relationships" xmlns:p="http://schemas.openxmlformats.org/presentationml/2006/main">
  <p:tag name="TIMING" val="|6.7|2.2"/>
</p:tagLst>
</file>

<file path=ppt/tags/tag4.xml><?xml version="1.0" encoding="utf-8"?>
<p:tagLst xmlns:a="http://schemas.openxmlformats.org/drawingml/2006/main" xmlns:r="http://schemas.openxmlformats.org/officeDocument/2006/relationships" xmlns:p="http://schemas.openxmlformats.org/presentationml/2006/main">
  <p:tag name="TIMING" val="|6.7|2.2"/>
</p:tagLst>
</file>

<file path=ppt/tags/tag5.xml><?xml version="1.0" encoding="utf-8"?>
<p:tagLst xmlns:a="http://schemas.openxmlformats.org/drawingml/2006/main" xmlns:r="http://schemas.openxmlformats.org/officeDocument/2006/relationships" xmlns:p="http://schemas.openxmlformats.org/presentationml/2006/main">
  <p:tag name="TIMING" val="|6.7|2.2"/>
</p:tagLst>
</file>

<file path=ppt/tags/tag6.xml><?xml version="1.0" encoding="utf-8"?>
<p:tagLst xmlns:a="http://schemas.openxmlformats.org/drawingml/2006/main" xmlns:r="http://schemas.openxmlformats.org/officeDocument/2006/relationships" xmlns:p="http://schemas.openxmlformats.org/presentationml/2006/main">
  <p:tag name="TIMING" val="|6.7|2.2"/>
</p:tagLst>
</file>

<file path=ppt/theme/theme1.xml><?xml version="1.0" encoding="utf-8"?>
<a:theme xmlns:a="http://schemas.openxmlformats.org/drawingml/2006/main" name="TC@M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CC6EB42EF67047A278C6E580679852" ma:contentTypeVersion="4" ma:contentTypeDescription="Create a new document." ma:contentTypeScope="" ma:versionID="40f89ca09ab3369822c7be1a6d9ba351">
  <xsd:schema xmlns:xsd="http://www.w3.org/2001/XMLSchema" xmlns:p="http://schemas.microsoft.com/office/2006/metadata/properties" xmlns:ns1="http://schemas.microsoft.com/sharepoint/v3" targetNamespace="http://schemas.microsoft.com/office/2006/metadata/properties" ma:root="true" ma:fieldsID="b387f137bb906b7447443f1b7ddcb5f2" ns1:_="">
    <xsd:import namespace="http://schemas.microsoft.com/sharepoint/v3"/>
    <xsd:element name="properties">
      <xsd:complexType>
        <xsd:sequence>
          <xsd:element name="documentManagement">
            <xsd:complexType>
              <xsd:all>
                <xsd:element ref="ns1:PublishingExpirationDate" minOccurs="0"/>
                <xsd:element ref="ns1:PublishingStart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ExpirationDate" ma:index="8" nillable="true" ma:displayName="Scheduling End Date" ma:internalName="PublishingExpirationDate">
      <xsd:simpleType>
        <xsd:restriction base="dms:Unknown"/>
      </xsd:simpleType>
    </xsd:element>
    <xsd:element name="PublishingStartDate" ma:index="9" nillable="true" ma:displayName="Scheduling Start Date" ma:internalName="PublishingStart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2019-01-07T21:42:00+00:00</PublishingExpirationDate>
    <PublishingStartDate xmlns="http://schemas.microsoft.com/sharepoint/v3">2000-01-01T08:00:00+00:00</PublishingStartDate>
  </documentManagement>
</p:properties>
</file>

<file path=customXml/itemProps1.xml><?xml version="1.0" encoding="utf-8"?>
<ds:datastoreItem xmlns:ds="http://schemas.openxmlformats.org/officeDocument/2006/customXml" ds:itemID="{90CC9221-1F89-4355-86E8-D15CA220B30C}"/>
</file>

<file path=customXml/itemProps2.xml><?xml version="1.0" encoding="utf-8"?>
<ds:datastoreItem xmlns:ds="http://schemas.openxmlformats.org/officeDocument/2006/customXml" ds:itemID="{1245B5E9-5F5E-4F65-8386-C2D6878FA6B7}"/>
</file>

<file path=customXml/itemProps3.xml><?xml version="1.0" encoding="utf-8"?>
<ds:datastoreItem xmlns:ds="http://schemas.openxmlformats.org/officeDocument/2006/customXml" ds:itemID="{F8B022D3-9270-41A1-B8A2-EC54DAD42731}"/>
</file>

<file path=docProps/app.xml><?xml version="1.0" encoding="utf-8"?>
<Properties xmlns="http://schemas.openxmlformats.org/officeDocument/2006/extended-properties" xmlns:vt="http://schemas.openxmlformats.org/officeDocument/2006/docPropsVTypes">
  <Template>TC@MS Template 2</Template>
  <TotalTime>6080</TotalTime>
  <Words>2654</Words>
  <Application>Microsoft Office PowerPoint</Application>
  <PresentationFormat>On-screen Show (4:3)</PresentationFormat>
  <Paragraphs>474</Paragraphs>
  <Slides>42</Slides>
  <Notes>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TC@MS Template</vt:lpstr>
      <vt:lpstr>Equation</vt:lpstr>
      <vt:lpstr>eScience  Supporting Data-Intensive Research  with Client + Cloud   </vt:lpstr>
      <vt:lpstr>Vision</vt:lpstr>
      <vt:lpstr>Big eScience Challenges</vt:lpstr>
      <vt:lpstr>A Sea Change in Computing</vt:lpstr>
      <vt:lpstr>The Fourth Paradigm:  Data-Intensive Science</vt:lpstr>
      <vt:lpstr>A Digital Data Deluge in Research </vt:lpstr>
      <vt:lpstr>Emergence of a Fourth Research Paradigm</vt:lpstr>
      <vt:lpstr>Tony Hey – My Background</vt:lpstr>
      <vt:lpstr>The Open Science Agenda</vt:lpstr>
      <vt:lpstr>eScience 1.0</vt:lpstr>
      <vt:lpstr>Tim O’Reilly and Web 2.0 (2004)</vt:lpstr>
      <vt:lpstr>David De Roure’s “Research 2.0”</vt:lpstr>
      <vt:lpstr>eScience 2.0</vt:lpstr>
      <vt:lpstr>Open Science</vt:lpstr>
      <vt:lpstr>Creative Commons Add-in  for Office 2007</vt:lpstr>
      <vt:lpstr>Live ID as an OpenID Provider</vt:lpstr>
      <vt:lpstr>Supporting researchers worldwide</vt:lpstr>
      <vt:lpstr>Research Pipeline</vt:lpstr>
      <vt:lpstr>Slide 19</vt:lpstr>
      <vt:lpstr>Slide 20</vt:lpstr>
      <vt:lpstr>Slide 21</vt:lpstr>
      <vt:lpstr>Slide 22</vt:lpstr>
      <vt:lpstr>Slide 23</vt:lpstr>
      <vt:lpstr>Slide 24</vt:lpstr>
      <vt:lpstr>Cloud Computing</vt:lpstr>
      <vt:lpstr>Windows Azure An Operating System for the Cloud</vt:lpstr>
      <vt:lpstr>Office Web Applications</vt:lpstr>
      <vt:lpstr>Slide 28</vt:lpstr>
      <vt:lpstr>Client  + Cloud Computing for Science </vt:lpstr>
      <vt:lpstr>Four Examples</vt:lpstr>
      <vt:lpstr>Slide 31</vt:lpstr>
      <vt:lpstr>Microsoft Online Services</vt:lpstr>
      <vt:lpstr>Slide 33</vt:lpstr>
      <vt:lpstr>Microsoft SQL Services </vt:lpstr>
      <vt:lpstr>Slide 35</vt:lpstr>
      <vt:lpstr>‘Smart’ Private Clouds</vt:lpstr>
      <vt:lpstr>“The Receptionist” – Integrating Technologies</vt:lpstr>
      <vt:lpstr>Video Demo</vt:lpstr>
      <vt:lpstr>A world where all data is linked…</vt:lpstr>
      <vt:lpstr>…and stored/processed/analyzed in the cloud</vt:lpstr>
      <vt:lpstr>Resources</vt:lpstr>
      <vt:lpstr>Slide 42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eScience 2.0</dc:title>
  <dc:creator>Savas Parastatidis</dc:creator>
  <cp:lastModifiedBy>tonyhey</cp:lastModifiedBy>
  <cp:revision>270</cp:revision>
  <dcterms:created xsi:type="dcterms:W3CDTF">2008-01-21T03:01:19Z</dcterms:created>
  <dcterms:modified xsi:type="dcterms:W3CDTF">2008-12-09T17:30:31Z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TC300002261033</vt:lpwstr>
  </property>
  <property fmtid="{D5CDD505-2E9C-101B-9397-08002B2CF9AE}" pid="3" name="ContentTypeId">
    <vt:lpwstr>0x01010078CC6EB42EF67047A278C6E580679852</vt:lpwstr>
  </property>
</Properties>
</file>