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68"/>
  </p:notesMasterIdLst>
  <p:sldIdLst>
    <p:sldId id="256" r:id="rId5"/>
    <p:sldId id="535" r:id="rId6"/>
    <p:sldId id="491" r:id="rId7"/>
    <p:sldId id="550" r:id="rId8"/>
    <p:sldId id="497" r:id="rId9"/>
    <p:sldId id="633" r:id="rId10"/>
    <p:sldId id="659" r:id="rId11"/>
    <p:sldId id="549" r:id="rId12"/>
    <p:sldId id="628" r:id="rId13"/>
    <p:sldId id="542" r:id="rId14"/>
    <p:sldId id="543" r:id="rId15"/>
    <p:sldId id="544" r:id="rId16"/>
    <p:sldId id="545" r:id="rId17"/>
    <p:sldId id="546" r:id="rId18"/>
    <p:sldId id="547" r:id="rId19"/>
    <p:sldId id="548" r:id="rId20"/>
    <p:sldId id="639" r:id="rId21"/>
    <p:sldId id="640" r:id="rId22"/>
    <p:sldId id="653" r:id="rId23"/>
    <p:sldId id="655" r:id="rId24"/>
    <p:sldId id="656" r:id="rId25"/>
    <p:sldId id="611" r:id="rId26"/>
    <p:sldId id="622" r:id="rId27"/>
    <p:sldId id="651" r:id="rId28"/>
    <p:sldId id="657" r:id="rId29"/>
    <p:sldId id="652" r:id="rId30"/>
    <p:sldId id="557" r:id="rId31"/>
    <p:sldId id="634" r:id="rId32"/>
    <p:sldId id="629" r:id="rId33"/>
    <p:sldId id="630" r:id="rId34"/>
    <p:sldId id="556" r:id="rId35"/>
    <p:sldId id="631" r:id="rId36"/>
    <p:sldId id="559" r:id="rId37"/>
    <p:sldId id="635" r:id="rId38"/>
    <p:sldId id="658" r:id="rId39"/>
    <p:sldId id="560" r:id="rId40"/>
    <p:sldId id="561" r:id="rId41"/>
    <p:sldId id="562" r:id="rId42"/>
    <p:sldId id="563" r:id="rId43"/>
    <p:sldId id="564" r:id="rId44"/>
    <p:sldId id="565" r:id="rId45"/>
    <p:sldId id="566" r:id="rId46"/>
    <p:sldId id="624" r:id="rId47"/>
    <p:sldId id="626" r:id="rId48"/>
    <p:sldId id="625" r:id="rId49"/>
    <p:sldId id="627" r:id="rId50"/>
    <p:sldId id="567" r:id="rId51"/>
    <p:sldId id="568" r:id="rId52"/>
    <p:sldId id="569" r:id="rId53"/>
    <p:sldId id="570" r:id="rId54"/>
    <p:sldId id="572" r:id="rId55"/>
    <p:sldId id="641" r:id="rId56"/>
    <p:sldId id="642" r:id="rId57"/>
    <p:sldId id="643" r:id="rId58"/>
    <p:sldId id="644" r:id="rId59"/>
    <p:sldId id="645" r:id="rId60"/>
    <p:sldId id="646" r:id="rId61"/>
    <p:sldId id="647" r:id="rId62"/>
    <p:sldId id="648" r:id="rId63"/>
    <p:sldId id="649" r:id="rId64"/>
    <p:sldId id="650" r:id="rId65"/>
    <p:sldId id="632" r:id="rId66"/>
    <p:sldId id="438"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3" clrIdx="0"/>
  <p:cmAuthor id="1" name="Pennie" initials="P" lastIdx="43" clrIdx="1"/>
  <p:cmAuthor id="2" name="Cory Simmonsen" initials="CPS" lastIdx="13" clrIdx="2"/>
  <p:cmAuthor id="3" name="Heather Simmonsen" initials="H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0000"/>
    <a:srgbClr val="FFFFFF"/>
    <a:srgbClr val="0B599D"/>
    <a:srgbClr val="EDEDED"/>
    <a:srgbClr val="072B60"/>
    <a:srgbClr val="001338"/>
    <a:srgbClr val="F8F9FA"/>
    <a:srgbClr val="F6F6F9"/>
    <a:srgbClr val="ECE9E0"/>
  </p:clrMru>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0" autoAdjust="0"/>
    <p:restoredTop sz="85300" autoAdjust="0"/>
  </p:normalViewPr>
  <p:slideViewPr>
    <p:cSldViewPr snapToGrid="0">
      <p:cViewPr varScale="1">
        <p:scale>
          <a:sx n="114" d="100"/>
          <a:sy n="114" d="100"/>
        </p:scale>
        <p:origin x="-16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ffb\Documents\wcfper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yrilf\AppData\Local\Microsoft\Windows\Temporary%20Internet%20Files\Content.Outlook\RYXZZ8QO\Single-broker%20multiple-client%20throughpu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2800"/>
            </a:pPr>
            <a:r>
              <a:rPr lang="en-US" sz="2800" dirty="0" smtClean="0"/>
              <a:t>Low latency</a:t>
            </a:r>
            <a:endParaRPr lang="en-US" sz="2800" dirty="0"/>
          </a:p>
        </c:rich>
      </c:tx>
      <c:layout/>
    </c:title>
    <c:plotArea>
      <c:layout>
        <c:manualLayout>
          <c:layoutTarget val="inner"/>
          <c:xMode val="edge"/>
          <c:yMode val="edge"/>
          <c:x val="0.20936097747544521"/>
          <c:y val="0.14044528672060144"/>
          <c:w val="0.71171665701143061"/>
          <c:h val="0.54884928155243462"/>
        </c:manualLayout>
      </c:layout>
      <c:lineChart>
        <c:grouping val="standard"/>
        <c:ser>
          <c:idx val="0"/>
          <c:order val="0"/>
          <c:tx>
            <c:strRef>
              <c:f>'[wcfperf.xlsx]raw data'!$T$3</c:f>
              <c:strCache>
                <c:ptCount val="1"/>
                <c:pt idx="0">
                  <c:v>WSD</c:v>
                </c:pt>
              </c:strCache>
            </c:strRef>
          </c:tx>
          <c:cat>
            <c:numRef>
              <c:f>'[wcfperf.xlsx]raw data'!$A$5:$A$19</c:f>
              <c:numCache>
                <c:formatCode>General</c:formatCode>
                <c:ptCount val="1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numCache>
            </c:numRef>
          </c:cat>
          <c:val>
            <c:numRef>
              <c:f>'[wcfperf.xlsx]raw data'!$T$4:$T$18</c:f>
              <c:numCache>
                <c:formatCode>General</c:formatCode>
                <c:ptCount val="15"/>
                <c:pt idx="0">
                  <c:v>0.20639834881321129</c:v>
                </c:pt>
                <c:pt idx="1">
                  <c:v>0.17761989342806553</c:v>
                </c:pt>
                <c:pt idx="2">
                  <c:v>0.20837674515524071</c:v>
                </c:pt>
                <c:pt idx="3">
                  <c:v>0.19212295869356277</c:v>
                </c:pt>
                <c:pt idx="4">
                  <c:v>0.20695364238410596</c:v>
                </c:pt>
                <c:pt idx="5">
                  <c:v>0.19197542714532759</c:v>
                </c:pt>
                <c:pt idx="6">
                  <c:v>0.20929259104227924</c:v>
                </c:pt>
                <c:pt idx="7">
                  <c:v>0.203210729526519</c:v>
                </c:pt>
                <c:pt idx="8">
                  <c:v>0.21867483052700812</c:v>
                </c:pt>
                <c:pt idx="9">
                  <c:v>0.21168501270110079</c:v>
                </c:pt>
                <c:pt idx="10">
                  <c:v>0.23568230025925055</c:v>
                </c:pt>
                <c:pt idx="11">
                  <c:v>0.2770083102493105</c:v>
                </c:pt>
                <c:pt idx="12">
                  <c:v>0.35260930888575481</c:v>
                </c:pt>
                <c:pt idx="13">
                  <c:v>0.49627791563275886</c:v>
                </c:pt>
                <c:pt idx="14">
                  <c:v>0.82101806239737274</c:v>
                </c:pt>
              </c:numCache>
            </c:numRef>
          </c:val>
        </c:ser>
        <c:ser>
          <c:idx val="1"/>
          <c:order val="1"/>
          <c:tx>
            <c:strRef>
              <c:f>'[wcfperf.xlsx]raw data'!$U$3</c:f>
              <c:strCache>
                <c:ptCount val="1"/>
                <c:pt idx="0">
                  <c:v>IPoIB</c:v>
                </c:pt>
              </c:strCache>
            </c:strRef>
          </c:tx>
          <c:cat>
            <c:numRef>
              <c:f>'[wcfperf.xlsx]raw data'!$A$5:$A$19</c:f>
              <c:numCache>
                <c:formatCode>General</c:formatCode>
                <c:ptCount val="1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numCache>
            </c:numRef>
          </c:cat>
          <c:val>
            <c:numRef>
              <c:f>'[wcfperf.xlsx]raw data'!$U$4:$U$18</c:f>
              <c:numCache>
                <c:formatCode>General</c:formatCode>
                <c:ptCount val="15"/>
                <c:pt idx="0">
                  <c:v>0.26631158455392806</c:v>
                </c:pt>
                <c:pt idx="1">
                  <c:v>0.27800945232137875</c:v>
                </c:pt>
                <c:pt idx="2">
                  <c:v>0.28360748723766843</c:v>
                </c:pt>
                <c:pt idx="3">
                  <c:v>0.27196083763938311</c:v>
                </c:pt>
                <c:pt idx="4">
                  <c:v>0.27901785714286242</c:v>
                </c:pt>
                <c:pt idx="5">
                  <c:v>0.27624309392265534</c:v>
                </c:pt>
                <c:pt idx="6">
                  <c:v>0.27586206896552085</c:v>
                </c:pt>
                <c:pt idx="7">
                  <c:v>0.27041644131963766</c:v>
                </c:pt>
                <c:pt idx="8">
                  <c:v>0.28793550244745181</c:v>
                </c:pt>
                <c:pt idx="9">
                  <c:v>0.28661507595299851</c:v>
                </c:pt>
                <c:pt idx="10">
                  <c:v>0.31897926634769419</c:v>
                </c:pt>
                <c:pt idx="11">
                  <c:v>0.34211426616490503</c:v>
                </c:pt>
                <c:pt idx="12">
                  <c:v>0.44923629829290351</c:v>
                </c:pt>
                <c:pt idx="13">
                  <c:v>0.61425061425062055</c:v>
                </c:pt>
                <c:pt idx="14">
                  <c:v>0.86058519793459565</c:v>
                </c:pt>
              </c:numCache>
            </c:numRef>
          </c:val>
        </c:ser>
        <c:ser>
          <c:idx val="2"/>
          <c:order val="2"/>
          <c:tx>
            <c:strRef>
              <c:f>'[wcfperf.xlsx]raw data'!$V$3</c:f>
              <c:strCache>
                <c:ptCount val="1"/>
                <c:pt idx="0">
                  <c:v>Gige</c:v>
                </c:pt>
              </c:strCache>
            </c:strRef>
          </c:tx>
          <c:cat>
            <c:numRef>
              <c:f>'[wcfperf.xlsx]raw data'!$A$5:$A$19</c:f>
              <c:numCache>
                <c:formatCode>General</c:formatCode>
                <c:ptCount val="1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numCache>
            </c:numRef>
          </c:cat>
          <c:val>
            <c:numRef>
              <c:f>'[wcfperf.xlsx]raw data'!$V$4:$V$18</c:f>
              <c:numCache>
                <c:formatCode>General</c:formatCode>
                <c:ptCount val="15"/>
                <c:pt idx="0">
                  <c:v>0.2800336040324839</c:v>
                </c:pt>
                <c:pt idx="1">
                  <c:v>0.28851702250432776</c:v>
                </c:pt>
                <c:pt idx="2">
                  <c:v>0.28457598178714033</c:v>
                </c:pt>
                <c:pt idx="3">
                  <c:v>0.28571428571429025</c:v>
                </c:pt>
                <c:pt idx="4">
                  <c:v>0.31338138514572833</c:v>
                </c:pt>
                <c:pt idx="5">
                  <c:v>0.31535793125197548</c:v>
                </c:pt>
                <c:pt idx="6">
                  <c:v>0.32509752925877788</c:v>
                </c:pt>
                <c:pt idx="7">
                  <c:v>0.31426775612822128</c:v>
                </c:pt>
                <c:pt idx="8">
                  <c:v>0.34506556245686865</c:v>
                </c:pt>
                <c:pt idx="9">
                  <c:v>0.36350418029807724</c:v>
                </c:pt>
                <c:pt idx="10">
                  <c:v>0.44603033006244563</c:v>
                </c:pt>
                <c:pt idx="11">
                  <c:v>0.58105752469494043</c:v>
                </c:pt>
                <c:pt idx="12">
                  <c:v>0.92421441774491686</c:v>
                </c:pt>
                <c:pt idx="13">
                  <c:v>1.0683760683760701</c:v>
                </c:pt>
                <c:pt idx="14">
                  <c:v>1.371742112482853</c:v>
                </c:pt>
              </c:numCache>
            </c:numRef>
          </c:val>
        </c:ser>
        <c:marker val="1"/>
        <c:axId val="54324224"/>
        <c:axId val="54776960"/>
      </c:lineChart>
      <c:catAx>
        <c:axId val="54324224"/>
        <c:scaling>
          <c:orientation val="minMax"/>
        </c:scaling>
        <c:axPos val="b"/>
        <c:title>
          <c:tx>
            <c:rich>
              <a:bodyPr/>
              <a:lstStyle/>
              <a:p>
                <a:pPr>
                  <a:defRPr sz="1600"/>
                </a:pPr>
                <a:r>
                  <a:rPr lang="en-US" sz="1600" dirty="0"/>
                  <a:t>Message Size ( bytes )</a:t>
                </a:r>
              </a:p>
            </c:rich>
          </c:tx>
          <c:layout/>
        </c:title>
        <c:numFmt formatCode="General" sourceLinked="1"/>
        <c:tickLblPos val="nextTo"/>
        <c:txPr>
          <a:bodyPr/>
          <a:lstStyle/>
          <a:p>
            <a:pPr>
              <a:defRPr sz="1600" b="1"/>
            </a:pPr>
            <a:endParaRPr lang="en-US"/>
          </a:p>
        </c:txPr>
        <c:crossAx val="54776960"/>
        <c:crosses val="autoZero"/>
        <c:auto val="1"/>
        <c:lblAlgn val="ctr"/>
        <c:lblOffset val="100"/>
      </c:catAx>
      <c:valAx>
        <c:axId val="54776960"/>
        <c:scaling>
          <c:orientation val="minMax"/>
        </c:scaling>
        <c:axPos val="l"/>
        <c:majorGridlines/>
        <c:title>
          <c:tx>
            <c:rich>
              <a:bodyPr rot="-5400000" vert="horz"/>
              <a:lstStyle/>
              <a:p>
                <a:pPr>
                  <a:defRPr sz="1600"/>
                </a:pPr>
                <a:r>
                  <a:rPr lang="en-US" sz="1600" dirty="0"/>
                  <a:t>Round Trip Latency ( ms )</a:t>
                </a:r>
              </a:p>
            </c:rich>
          </c:tx>
          <c:layout/>
        </c:title>
        <c:numFmt formatCode="General" sourceLinked="1"/>
        <c:tickLblPos val="nextTo"/>
        <c:txPr>
          <a:bodyPr/>
          <a:lstStyle/>
          <a:p>
            <a:pPr>
              <a:defRPr sz="1600" b="1"/>
            </a:pPr>
            <a:endParaRPr lang="en-US"/>
          </a:p>
        </c:txPr>
        <c:crossAx val="54324224"/>
        <c:crosses val="autoZero"/>
        <c:crossBetween val="between"/>
      </c:valAx>
    </c:plotArea>
    <c:legend>
      <c:legendPos val="b"/>
      <c:layout/>
      <c:txPr>
        <a:bodyPr/>
        <a:lstStyle/>
        <a:p>
          <a:pPr>
            <a:defRPr sz="1600" b="1"/>
          </a:pPr>
          <a:endParaRPr lang="en-US"/>
        </a:p>
      </c:txPr>
    </c:legend>
    <c:plotVisOnly val="1"/>
  </c:chart>
  <c:spPr>
    <a:solidFill>
      <a:schemeClr val="bg2"/>
    </a:solidFill>
    <a:ln w="38100">
      <a:noFill/>
    </a:ln>
    <a:effectLst/>
    <a:scene3d>
      <a:camera prst="orthographicFront"/>
      <a:lightRig rig="threePt" dir="t"/>
    </a:scene3d>
    <a:sp3d>
      <a:bevelT/>
    </a:sp3d>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2800"/>
            </a:pPr>
            <a:r>
              <a:rPr lang="en-US" sz="2800" dirty="0" smtClean="0"/>
              <a:t>High throughput</a:t>
            </a:r>
            <a:endParaRPr lang="en-US" sz="2800" baseline="0" dirty="0"/>
          </a:p>
        </c:rich>
      </c:tx>
      <c:layout/>
    </c:title>
    <c:plotArea>
      <c:layout>
        <c:manualLayout>
          <c:layoutTarget val="inner"/>
          <c:xMode val="edge"/>
          <c:yMode val="edge"/>
          <c:x val="0.30355347177113934"/>
          <c:y val="0.14002234189569795"/>
          <c:w val="0.60141719722731257"/>
          <c:h val="0.54807722129379643"/>
        </c:manualLayout>
      </c:layout>
      <c:scatterChart>
        <c:scatterStyle val="lineMarker"/>
        <c:ser>
          <c:idx val="0"/>
          <c:order val="0"/>
          <c:tx>
            <c:v>0k pingpong</c:v>
          </c:tx>
          <c:xVal>
            <c:numRef>
              <c:f>'Chart for Kyril'!$A$2:$A$2221</c:f>
              <c:numCache>
                <c:formatCode>General</c:formatCode>
                <c:ptCount val="25"/>
                <c:pt idx="0">
                  <c:v>0</c:v>
                </c:pt>
                <c:pt idx="1">
                  <c:v>8</c:v>
                </c:pt>
                <c:pt idx="2">
                  <c:v>16</c:v>
                </c:pt>
                <c:pt idx="3">
                  <c:v>24</c:v>
                </c:pt>
                <c:pt idx="4">
                  <c:v>32</c:v>
                </c:pt>
                <c:pt idx="5">
                  <c:v>40</c:v>
                </c:pt>
                <c:pt idx="6">
                  <c:v>48</c:v>
                </c:pt>
                <c:pt idx="7">
                  <c:v>56</c:v>
                </c:pt>
                <c:pt idx="8">
                  <c:v>64</c:v>
                </c:pt>
                <c:pt idx="9">
                  <c:v>72</c:v>
                </c:pt>
                <c:pt idx="10">
                  <c:v>80</c:v>
                </c:pt>
                <c:pt idx="11">
                  <c:v>88</c:v>
                </c:pt>
                <c:pt idx="12">
                  <c:v>96</c:v>
                </c:pt>
                <c:pt idx="13">
                  <c:v>104</c:v>
                </c:pt>
                <c:pt idx="14">
                  <c:v>112</c:v>
                </c:pt>
                <c:pt idx="15">
                  <c:v>120</c:v>
                </c:pt>
                <c:pt idx="16">
                  <c:v>128</c:v>
                </c:pt>
                <c:pt idx="17">
                  <c:v>136</c:v>
                </c:pt>
                <c:pt idx="18">
                  <c:v>144</c:v>
                </c:pt>
                <c:pt idx="19">
                  <c:v>152</c:v>
                </c:pt>
                <c:pt idx="20">
                  <c:v>160</c:v>
                </c:pt>
                <c:pt idx="21">
                  <c:v>168</c:v>
                </c:pt>
                <c:pt idx="22">
                  <c:v>176</c:v>
                </c:pt>
                <c:pt idx="23">
                  <c:v>184</c:v>
                </c:pt>
                <c:pt idx="24">
                  <c:v>192</c:v>
                </c:pt>
              </c:numCache>
            </c:numRef>
          </c:xVal>
          <c:yVal>
            <c:numRef>
              <c:f>'Chart for Kyril'!$N$2:$N$2221</c:f>
              <c:numCache>
                <c:formatCode>General</c:formatCode>
                <c:ptCount val="25"/>
                <c:pt idx="0">
                  <c:v>36.974760000000003</c:v>
                </c:pt>
                <c:pt idx="1">
                  <c:v>306.58467999999999</c:v>
                </c:pt>
                <c:pt idx="2">
                  <c:v>621.19992999999988</c:v>
                </c:pt>
                <c:pt idx="3">
                  <c:v>934.932249999997</c:v>
                </c:pt>
                <c:pt idx="4">
                  <c:v>1224.163139999994</c:v>
                </c:pt>
                <c:pt idx="5">
                  <c:v>1505.4905300000003</c:v>
                </c:pt>
                <c:pt idx="6">
                  <c:v>1791.7045300000002</c:v>
                </c:pt>
                <c:pt idx="7">
                  <c:v>2028.9828200000009</c:v>
                </c:pt>
                <c:pt idx="8">
                  <c:v>2339.2396199999998</c:v>
                </c:pt>
                <c:pt idx="9">
                  <c:v>2625.4808399999993</c:v>
                </c:pt>
                <c:pt idx="10">
                  <c:v>2913.5347999999999</c:v>
                </c:pt>
                <c:pt idx="11">
                  <c:v>3154.4619499999999</c:v>
                </c:pt>
                <c:pt idx="12">
                  <c:v>3491.4801100000022</c:v>
                </c:pt>
                <c:pt idx="13">
                  <c:v>3736.4241700000002</c:v>
                </c:pt>
                <c:pt idx="14">
                  <c:v>3963.5057900000002</c:v>
                </c:pt>
                <c:pt idx="15">
                  <c:v>4150.717059999999</c:v>
                </c:pt>
                <c:pt idx="16">
                  <c:v>4215.7577799999999</c:v>
                </c:pt>
                <c:pt idx="17">
                  <c:v>4605.8165000000054</c:v>
                </c:pt>
                <c:pt idx="18">
                  <c:v>4798.0390499999994</c:v>
                </c:pt>
                <c:pt idx="19">
                  <c:v>4888.4571899999992</c:v>
                </c:pt>
                <c:pt idx="20">
                  <c:v>4926.8775300000007</c:v>
                </c:pt>
                <c:pt idx="21">
                  <c:v>5041.5530100000005</c:v>
                </c:pt>
                <c:pt idx="22">
                  <c:v>5039.6684900000018</c:v>
                </c:pt>
                <c:pt idx="23">
                  <c:v>5019.0527500000007</c:v>
                </c:pt>
                <c:pt idx="24">
                  <c:v>5011.0086000000028</c:v>
                </c:pt>
              </c:numCache>
            </c:numRef>
          </c:yVal>
        </c:ser>
        <c:ser>
          <c:idx val="1"/>
          <c:order val="1"/>
          <c:tx>
            <c:v>1k pingpong</c:v>
          </c:tx>
          <c:xVal>
            <c:numRef>
              <c:f>'Chart for Kyril'!$A$2412:$A$4639</c:f>
              <c:numCache>
                <c:formatCode>General</c:formatCode>
                <c:ptCount val="25"/>
                <c:pt idx="0">
                  <c:v>0</c:v>
                </c:pt>
                <c:pt idx="1">
                  <c:v>8</c:v>
                </c:pt>
                <c:pt idx="2">
                  <c:v>16</c:v>
                </c:pt>
                <c:pt idx="3">
                  <c:v>24</c:v>
                </c:pt>
                <c:pt idx="4">
                  <c:v>32</c:v>
                </c:pt>
                <c:pt idx="5">
                  <c:v>40</c:v>
                </c:pt>
                <c:pt idx="6">
                  <c:v>48</c:v>
                </c:pt>
                <c:pt idx="7">
                  <c:v>56</c:v>
                </c:pt>
                <c:pt idx="8">
                  <c:v>64</c:v>
                </c:pt>
                <c:pt idx="9">
                  <c:v>72</c:v>
                </c:pt>
                <c:pt idx="10">
                  <c:v>80</c:v>
                </c:pt>
                <c:pt idx="11">
                  <c:v>88</c:v>
                </c:pt>
                <c:pt idx="12">
                  <c:v>96</c:v>
                </c:pt>
                <c:pt idx="13">
                  <c:v>104</c:v>
                </c:pt>
                <c:pt idx="14">
                  <c:v>112</c:v>
                </c:pt>
                <c:pt idx="15">
                  <c:v>120</c:v>
                </c:pt>
                <c:pt idx="16">
                  <c:v>128</c:v>
                </c:pt>
                <c:pt idx="17">
                  <c:v>136</c:v>
                </c:pt>
                <c:pt idx="18">
                  <c:v>144</c:v>
                </c:pt>
                <c:pt idx="19">
                  <c:v>152</c:v>
                </c:pt>
                <c:pt idx="20">
                  <c:v>160</c:v>
                </c:pt>
                <c:pt idx="21">
                  <c:v>168</c:v>
                </c:pt>
                <c:pt idx="22">
                  <c:v>176</c:v>
                </c:pt>
                <c:pt idx="23">
                  <c:v>184</c:v>
                </c:pt>
                <c:pt idx="24">
                  <c:v>192</c:v>
                </c:pt>
              </c:numCache>
            </c:numRef>
          </c:xVal>
          <c:yVal>
            <c:numRef>
              <c:f>'Chart for Kyril'!$N$2412:$N$4639</c:f>
              <c:numCache>
                <c:formatCode>General</c:formatCode>
                <c:ptCount val="25"/>
                <c:pt idx="0">
                  <c:v>32.983320000000006</c:v>
                </c:pt>
                <c:pt idx="1">
                  <c:v>272.56779999999969</c:v>
                </c:pt>
                <c:pt idx="2">
                  <c:v>516.08246000000008</c:v>
                </c:pt>
                <c:pt idx="3">
                  <c:v>846.02832000000001</c:v>
                </c:pt>
                <c:pt idx="4">
                  <c:v>1112.2759200000005</c:v>
                </c:pt>
                <c:pt idx="5">
                  <c:v>1411.3595200000004</c:v>
                </c:pt>
                <c:pt idx="6">
                  <c:v>1642.8387200000002</c:v>
                </c:pt>
                <c:pt idx="7">
                  <c:v>1971.8790499999948</c:v>
                </c:pt>
                <c:pt idx="8">
                  <c:v>2208.6520500000006</c:v>
                </c:pt>
                <c:pt idx="9">
                  <c:v>2479.017600000001</c:v>
                </c:pt>
                <c:pt idx="10">
                  <c:v>2666.6734400000005</c:v>
                </c:pt>
                <c:pt idx="11">
                  <c:v>2973.2342399999998</c:v>
                </c:pt>
                <c:pt idx="12">
                  <c:v>3237.6855100000002</c:v>
                </c:pt>
                <c:pt idx="13">
                  <c:v>3526.8261700000012</c:v>
                </c:pt>
                <c:pt idx="14">
                  <c:v>3797.4907899999998</c:v>
                </c:pt>
                <c:pt idx="15">
                  <c:v>4031.0879900000009</c:v>
                </c:pt>
                <c:pt idx="16">
                  <c:v>4244.5387499999997</c:v>
                </c:pt>
                <c:pt idx="17">
                  <c:v>4324.4189300000007</c:v>
                </c:pt>
                <c:pt idx="18">
                  <c:v>4577.2940899999994</c:v>
                </c:pt>
                <c:pt idx="19">
                  <c:v>4746.5891700000002</c:v>
                </c:pt>
                <c:pt idx="20">
                  <c:v>4886.4204100000006</c:v>
                </c:pt>
                <c:pt idx="21">
                  <c:v>4893.8418500000007</c:v>
                </c:pt>
                <c:pt idx="22">
                  <c:v>4865.9330699999991</c:v>
                </c:pt>
                <c:pt idx="23">
                  <c:v>4924.31783</c:v>
                </c:pt>
                <c:pt idx="24">
                  <c:v>4916.6689600000054</c:v>
                </c:pt>
              </c:numCache>
            </c:numRef>
          </c:yVal>
        </c:ser>
        <c:ser>
          <c:idx val="2"/>
          <c:order val="2"/>
          <c:tx>
            <c:v>4k pingpong</c:v>
          </c:tx>
          <c:xVal>
            <c:numRef>
              <c:f>'Chart for Kyril'!$A$4831:$A$7056</c:f>
              <c:numCache>
                <c:formatCode>General</c:formatCode>
                <c:ptCount val="25"/>
                <c:pt idx="0">
                  <c:v>0</c:v>
                </c:pt>
                <c:pt idx="1">
                  <c:v>8</c:v>
                </c:pt>
                <c:pt idx="2">
                  <c:v>16</c:v>
                </c:pt>
                <c:pt idx="3">
                  <c:v>24</c:v>
                </c:pt>
                <c:pt idx="4">
                  <c:v>32</c:v>
                </c:pt>
                <c:pt idx="5">
                  <c:v>40</c:v>
                </c:pt>
                <c:pt idx="6">
                  <c:v>48</c:v>
                </c:pt>
                <c:pt idx="7">
                  <c:v>56</c:v>
                </c:pt>
                <c:pt idx="8">
                  <c:v>64</c:v>
                </c:pt>
                <c:pt idx="9">
                  <c:v>72</c:v>
                </c:pt>
                <c:pt idx="10">
                  <c:v>80</c:v>
                </c:pt>
                <c:pt idx="11">
                  <c:v>88</c:v>
                </c:pt>
                <c:pt idx="12">
                  <c:v>96</c:v>
                </c:pt>
                <c:pt idx="13">
                  <c:v>104</c:v>
                </c:pt>
                <c:pt idx="14">
                  <c:v>112</c:v>
                </c:pt>
                <c:pt idx="15">
                  <c:v>120</c:v>
                </c:pt>
                <c:pt idx="16">
                  <c:v>128</c:v>
                </c:pt>
                <c:pt idx="17">
                  <c:v>136</c:v>
                </c:pt>
                <c:pt idx="18">
                  <c:v>144</c:v>
                </c:pt>
                <c:pt idx="19">
                  <c:v>152</c:v>
                </c:pt>
                <c:pt idx="20">
                  <c:v>160</c:v>
                </c:pt>
                <c:pt idx="21">
                  <c:v>168</c:v>
                </c:pt>
                <c:pt idx="22">
                  <c:v>176</c:v>
                </c:pt>
                <c:pt idx="23">
                  <c:v>184</c:v>
                </c:pt>
                <c:pt idx="24">
                  <c:v>192</c:v>
                </c:pt>
              </c:numCache>
            </c:numRef>
          </c:xVal>
          <c:yVal>
            <c:numRef>
              <c:f>'Chart for Kyril'!$N$4831:$N$7056</c:f>
              <c:numCache>
                <c:formatCode>General</c:formatCode>
                <c:ptCount val="25"/>
                <c:pt idx="0">
                  <c:v>22.437919999999988</c:v>
                </c:pt>
                <c:pt idx="1">
                  <c:v>196.97703000000001</c:v>
                </c:pt>
                <c:pt idx="2">
                  <c:v>484.49692999999814</c:v>
                </c:pt>
                <c:pt idx="3">
                  <c:v>781.12844000000052</c:v>
                </c:pt>
                <c:pt idx="4">
                  <c:v>1049.1397299999999</c:v>
                </c:pt>
                <c:pt idx="5">
                  <c:v>1333.92722</c:v>
                </c:pt>
                <c:pt idx="6">
                  <c:v>1597.6951600000002</c:v>
                </c:pt>
                <c:pt idx="7">
                  <c:v>1850.7897600000001</c:v>
                </c:pt>
                <c:pt idx="8">
                  <c:v>2184.5886899999832</c:v>
                </c:pt>
                <c:pt idx="9">
                  <c:v>2382.6693200000009</c:v>
                </c:pt>
                <c:pt idx="10">
                  <c:v>2682.4280200000007</c:v>
                </c:pt>
                <c:pt idx="11">
                  <c:v>2808.0848599999904</c:v>
                </c:pt>
                <c:pt idx="12">
                  <c:v>3024.2156799999998</c:v>
                </c:pt>
                <c:pt idx="13">
                  <c:v>3461.85437000001</c:v>
                </c:pt>
                <c:pt idx="14">
                  <c:v>3694.066649999987</c:v>
                </c:pt>
                <c:pt idx="15">
                  <c:v>3861.115409999999</c:v>
                </c:pt>
                <c:pt idx="16">
                  <c:v>4142.0331000000006</c:v>
                </c:pt>
                <c:pt idx="17">
                  <c:v>4418.5043000000005</c:v>
                </c:pt>
                <c:pt idx="18">
                  <c:v>4449.8866700000044</c:v>
                </c:pt>
                <c:pt idx="19">
                  <c:v>4646.2519600000014</c:v>
                </c:pt>
                <c:pt idx="20">
                  <c:v>4714.7108400000006</c:v>
                </c:pt>
                <c:pt idx="21">
                  <c:v>4759.3626900000336</c:v>
                </c:pt>
                <c:pt idx="22">
                  <c:v>4813.1452300000183</c:v>
                </c:pt>
                <c:pt idx="23">
                  <c:v>4762.6572300000034</c:v>
                </c:pt>
                <c:pt idx="24">
                  <c:v>4831.5773699999991</c:v>
                </c:pt>
              </c:numCache>
            </c:numRef>
          </c:yVal>
        </c:ser>
        <c:ser>
          <c:idx val="3"/>
          <c:order val="3"/>
          <c:tx>
            <c:v>16k pingpong</c:v>
          </c:tx>
          <c:xVal>
            <c:numRef>
              <c:f>'Chart for Kyril'!$A$7249:$A$9290</c:f>
              <c:numCache>
                <c:formatCode>General</c:formatCode>
                <c:ptCount val="24"/>
                <c:pt idx="0">
                  <c:v>0</c:v>
                </c:pt>
                <c:pt idx="1">
                  <c:v>8</c:v>
                </c:pt>
                <c:pt idx="2">
                  <c:v>16</c:v>
                </c:pt>
                <c:pt idx="3">
                  <c:v>24</c:v>
                </c:pt>
                <c:pt idx="4">
                  <c:v>32</c:v>
                </c:pt>
                <c:pt idx="5">
                  <c:v>40</c:v>
                </c:pt>
                <c:pt idx="6">
                  <c:v>48</c:v>
                </c:pt>
                <c:pt idx="7">
                  <c:v>56</c:v>
                </c:pt>
                <c:pt idx="8">
                  <c:v>64</c:v>
                </c:pt>
                <c:pt idx="9">
                  <c:v>72</c:v>
                </c:pt>
                <c:pt idx="10">
                  <c:v>80</c:v>
                </c:pt>
                <c:pt idx="11">
                  <c:v>88</c:v>
                </c:pt>
                <c:pt idx="12">
                  <c:v>96</c:v>
                </c:pt>
                <c:pt idx="13">
                  <c:v>104</c:v>
                </c:pt>
                <c:pt idx="14">
                  <c:v>112</c:v>
                </c:pt>
                <c:pt idx="15">
                  <c:v>120</c:v>
                </c:pt>
                <c:pt idx="16">
                  <c:v>128</c:v>
                </c:pt>
                <c:pt idx="17">
                  <c:v>136</c:v>
                </c:pt>
                <c:pt idx="18">
                  <c:v>144</c:v>
                </c:pt>
                <c:pt idx="19">
                  <c:v>152</c:v>
                </c:pt>
                <c:pt idx="20">
                  <c:v>160</c:v>
                </c:pt>
                <c:pt idx="21">
                  <c:v>168</c:v>
                </c:pt>
                <c:pt idx="22">
                  <c:v>176</c:v>
                </c:pt>
                <c:pt idx="23">
                  <c:v>184</c:v>
                </c:pt>
              </c:numCache>
            </c:numRef>
          </c:xVal>
          <c:yVal>
            <c:numRef>
              <c:f>'Chart for Kyril'!$N$7249:$N$9290</c:f>
              <c:numCache>
                <c:formatCode>General</c:formatCode>
                <c:ptCount val="24"/>
                <c:pt idx="0">
                  <c:v>21.751370000000001</c:v>
                </c:pt>
                <c:pt idx="1">
                  <c:v>203.74796999999998</c:v>
                </c:pt>
                <c:pt idx="2">
                  <c:v>443.26197999999869</c:v>
                </c:pt>
                <c:pt idx="3">
                  <c:v>689.68407000000286</c:v>
                </c:pt>
                <c:pt idx="4">
                  <c:v>937.99051999999949</c:v>
                </c:pt>
                <c:pt idx="5">
                  <c:v>1205.2034399999998</c:v>
                </c:pt>
                <c:pt idx="6">
                  <c:v>1485.0532099999996</c:v>
                </c:pt>
                <c:pt idx="7">
                  <c:v>1728.6623099999945</c:v>
                </c:pt>
                <c:pt idx="8">
                  <c:v>1972.01809</c:v>
                </c:pt>
                <c:pt idx="9">
                  <c:v>2204.7909299999997</c:v>
                </c:pt>
                <c:pt idx="10">
                  <c:v>2450.8416300000022</c:v>
                </c:pt>
                <c:pt idx="11">
                  <c:v>2647.4950499999995</c:v>
                </c:pt>
                <c:pt idx="12">
                  <c:v>2862.935510000013</c:v>
                </c:pt>
                <c:pt idx="13">
                  <c:v>3053.4253000000012</c:v>
                </c:pt>
                <c:pt idx="14">
                  <c:v>3177.1210799999994</c:v>
                </c:pt>
                <c:pt idx="15">
                  <c:v>3211.8298799999998</c:v>
                </c:pt>
                <c:pt idx="16">
                  <c:v>3243.5881400000003</c:v>
                </c:pt>
                <c:pt idx="17">
                  <c:v>3201.0433300000022</c:v>
                </c:pt>
                <c:pt idx="18">
                  <c:v>3223.7100000000009</c:v>
                </c:pt>
                <c:pt idx="19">
                  <c:v>3278.0933300000111</c:v>
                </c:pt>
                <c:pt idx="20">
                  <c:v>3246.99559000001</c:v>
                </c:pt>
                <c:pt idx="21">
                  <c:v>3326.8431900000114</c:v>
                </c:pt>
                <c:pt idx="22">
                  <c:v>3314.6090399999998</c:v>
                </c:pt>
                <c:pt idx="23">
                  <c:v>3264.8726099999967</c:v>
                </c:pt>
              </c:numCache>
            </c:numRef>
          </c:yVal>
        </c:ser>
        <c:axId val="55071488"/>
        <c:axId val="55073408"/>
      </c:scatterChart>
      <c:valAx>
        <c:axId val="55071488"/>
        <c:scaling>
          <c:orientation val="minMax"/>
          <c:max val="200"/>
        </c:scaling>
        <c:axPos val="b"/>
        <c:title>
          <c:tx>
            <c:rich>
              <a:bodyPr/>
              <a:lstStyle/>
              <a:p>
                <a:pPr>
                  <a:defRPr sz="1600"/>
                </a:pPr>
                <a:r>
                  <a:rPr lang="en-US" sz="1600" dirty="0"/>
                  <a:t>Number of clients</a:t>
                </a:r>
              </a:p>
            </c:rich>
          </c:tx>
          <c:layout/>
        </c:title>
        <c:numFmt formatCode="General" sourceLinked="1"/>
        <c:tickLblPos val="nextTo"/>
        <c:txPr>
          <a:bodyPr/>
          <a:lstStyle/>
          <a:p>
            <a:pPr>
              <a:defRPr sz="1600" b="1"/>
            </a:pPr>
            <a:endParaRPr lang="en-US"/>
          </a:p>
        </c:txPr>
        <c:crossAx val="55073408"/>
        <c:crosses val="autoZero"/>
        <c:crossBetween val="midCat"/>
        <c:majorUnit val="50"/>
      </c:valAx>
      <c:valAx>
        <c:axId val="5507340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dirty="0" smtClean="0"/>
                  <a:t>Messages/sec </a:t>
                </a:r>
                <a:r>
                  <a:rPr lang="en-US" sz="1600" b="1" i="0" baseline="0" dirty="0" smtClean="0"/>
                  <a:t>(25 ms compute time)</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endParaRPr lang="en-US" sz="1600" dirty="0"/>
              </a:p>
            </c:rich>
          </c:tx>
          <c:layout/>
        </c:title>
        <c:numFmt formatCode="General" sourceLinked="1"/>
        <c:tickLblPos val="nextTo"/>
        <c:txPr>
          <a:bodyPr/>
          <a:lstStyle/>
          <a:p>
            <a:pPr>
              <a:defRPr sz="1600" b="1"/>
            </a:pPr>
            <a:endParaRPr lang="en-US"/>
          </a:p>
        </c:txPr>
        <c:crossAx val="55071488"/>
        <c:crosses val="autoZero"/>
        <c:crossBetween val="midCat"/>
      </c:valAx>
    </c:plotArea>
    <c:legend>
      <c:legendPos val="b"/>
      <c:layout/>
      <c:txPr>
        <a:bodyPr/>
        <a:lstStyle/>
        <a:p>
          <a:pPr>
            <a:defRPr sz="1600" b="1"/>
          </a:pPr>
          <a:endParaRPr lang="en-US"/>
        </a:p>
      </c:txPr>
    </c:legend>
    <c:plotVisOnly val="1"/>
  </c:chart>
  <c:spPr>
    <a:solidFill>
      <a:schemeClr val="bg2"/>
    </a:solidFill>
    <a:ln>
      <a:noFill/>
    </a:ln>
    <a:scene3d>
      <a:camera prst="orthographicFront"/>
      <a:lightRig rig="threePt" dir="t"/>
    </a:scene3d>
    <a:sp3d>
      <a:bevelT/>
    </a:sp3d>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4334C-59C1-43AD-8F65-625FC79F4824}" type="doc">
      <dgm:prSet loTypeId="urn:microsoft.com/office/officeart/2005/8/layout/vList2" loCatId="list" qsTypeId="urn:microsoft.com/office/officeart/2005/8/quickstyle/3d2" qsCatId="3D" csTypeId="urn:microsoft.com/office/officeart/2005/8/colors/accent1_3" csCatId="accent1" phldr="1"/>
      <dgm:spPr/>
      <dgm:t>
        <a:bodyPr/>
        <a:lstStyle/>
        <a:p>
          <a:endParaRPr lang="en-US"/>
        </a:p>
      </dgm:t>
    </dgm:pt>
    <dgm:pt modelId="{BFEE6EF7-BBAF-450B-99A0-AD800210EB19}">
      <dgm:prSet/>
      <dgm:spPr/>
      <dgm:t>
        <a:bodyPr/>
        <a:lstStyle/>
        <a:p>
          <a:pPr rtl="0"/>
          <a:r>
            <a:rPr lang="en-US" dirty="0" smtClean="0"/>
            <a:t>Services oriented HPC apps</a:t>
          </a:r>
          <a:endParaRPr lang="en-US" dirty="0"/>
        </a:p>
      </dgm:t>
    </dgm:pt>
    <dgm:pt modelId="{308E0264-7E4C-4B07-94B1-85F476409B1D}" type="parTrans" cxnId="{3CBCEC38-E8A1-45D2-AC09-86B55CA4C113}">
      <dgm:prSet/>
      <dgm:spPr/>
      <dgm:t>
        <a:bodyPr/>
        <a:lstStyle/>
        <a:p>
          <a:endParaRPr lang="en-US"/>
        </a:p>
      </dgm:t>
    </dgm:pt>
    <dgm:pt modelId="{4CE46D04-B26D-4973-B576-349141000F5C}" type="sibTrans" cxnId="{3CBCEC38-E8A1-45D2-AC09-86B55CA4C113}">
      <dgm:prSet/>
      <dgm:spPr/>
      <dgm:t>
        <a:bodyPr/>
        <a:lstStyle/>
        <a:p>
          <a:endParaRPr lang="en-US"/>
        </a:p>
      </dgm:t>
    </dgm:pt>
    <dgm:pt modelId="{71896F80-3440-4CB3-86EF-2AC0E6709262}">
      <dgm:prSet/>
      <dgm:spPr/>
      <dgm:t>
        <a:bodyPr/>
        <a:lstStyle/>
        <a:p>
          <a:pPr rtl="0"/>
          <a:r>
            <a:rPr lang="en-US" baseline="0" dirty="0" smtClean="0"/>
            <a:t>Expanded</a:t>
          </a:r>
          <a:r>
            <a:rPr lang="en-US" dirty="0" smtClean="0"/>
            <a:t> Job Policies</a:t>
          </a:r>
          <a:endParaRPr lang="en-US" dirty="0"/>
        </a:p>
      </dgm:t>
    </dgm:pt>
    <dgm:pt modelId="{9A401BBF-D8BB-400D-AD6A-BAFC15C0E8E7}" type="parTrans" cxnId="{8893EC60-ABE0-4392-A4AD-3AE489302904}">
      <dgm:prSet/>
      <dgm:spPr/>
      <dgm:t>
        <a:bodyPr/>
        <a:lstStyle/>
        <a:p>
          <a:endParaRPr lang="en-US"/>
        </a:p>
      </dgm:t>
    </dgm:pt>
    <dgm:pt modelId="{F9ADB650-5F04-441E-AE8B-F0E369C3338D}" type="sibTrans" cxnId="{8893EC60-ABE0-4392-A4AD-3AE489302904}">
      <dgm:prSet/>
      <dgm:spPr/>
      <dgm:t>
        <a:bodyPr/>
        <a:lstStyle/>
        <a:p>
          <a:endParaRPr lang="en-US"/>
        </a:p>
      </dgm:t>
    </dgm:pt>
    <dgm:pt modelId="{C89B0A4D-F79A-48A5-B519-F066B31EA5AB}">
      <dgm:prSet/>
      <dgm:spPr/>
      <dgm:t>
        <a:bodyPr/>
        <a:lstStyle/>
        <a:p>
          <a:pPr rtl="0"/>
          <a:r>
            <a:rPr lang="en-US" dirty="0" smtClean="0"/>
            <a:t>Support for Job Templates</a:t>
          </a:r>
          <a:endParaRPr lang="en-US" dirty="0"/>
        </a:p>
      </dgm:t>
    </dgm:pt>
    <dgm:pt modelId="{E56DB674-D564-4F52-8C13-FD45AB2EC2EB}" type="parTrans" cxnId="{6D34BB15-839F-4784-B78E-BFAD2AD2B981}">
      <dgm:prSet/>
      <dgm:spPr/>
      <dgm:t>
        <a:bodyPr/>
        <a:lstStyle/>
        <a:p>
          <a:endParaRPr lang="en-US"/>
        </a:p>
      </dgm:t>
    </dgm:pt>
    <dgm:pt modelId="{3776FCD7-6AFD-4EC2-87E4-FB9147239C50}" type="sibTrans" cxnId="{6D34BB15-839F-4784-B78E-BFAD2AD2B981}">
      <dgm:prSet/>
      <dgm:spPr/>
      <dgm:t>
        <a:bodyPr/>
        <a:lstStyle/>
        <a:p>
          <a:endParaRPr lang="en-US"/>
        </a:p>
      </dgm:t>
    </dgm:pt>
    <dgm:pt modelId="{A88D996F-03C6-4D22-840C-C8861FBDB6D6}">
      <dgm:prSet/>
      <dgm:spPr/>
      <dgm:t>
        <a:bodyPr/>
        <a:lstStyle/>
        <a:p>
          <a:pPr rtl="0"/>
          <a:r>
            <a:rPr lang="en-US" b="0" i="0" baseline="0" dirty="0" smtClean="0"/>
            <a:t>Improve interoperability with mixed IT infrastructure</a:t>
          </a:r>
          <a:endParaRPr lang="en-US" b="0" i="0" baseline="0" dirty="0"/>
        </a:p>
      </dgm:t>
    </dgm:pt>
    <dgm:pt modelId="{D8190F76-2655-406A-9EC6-E84E0BCB1054}" type="parTrans" cxnId="{B5C5F45F-128B-4B30-954C-A6474D81798E}">
      <dgm:prSet/>
      <dgm:spPr/>
      <dgm:t>
        <a:bodyPr/>
        <a:lstStyle/>
        <a:p>
          <a:endParaRPr lang="en-US"/>
        </a:p>
      </dgm:t>
    </dgm:pt>
    <dgm:pt modelId="{DC33531F-02DD-426F-83A4-AD36AC91FDEA}" type="sibTrans" cxnId="{B5C5F45F-128B-4B30-954C-A6474D81798E}">
      <dgm:prSet/>
      <dgm:spPr/>
      <dgm:t>
        <a:bodyPr/>
        <a:lstStyle/>
        <a:p>
          <a:endParaRPr lang="en-US"/>
        </a:p>
      </dgm:t>
    </dgm:pt>
    <dgm:pt modelId="{C81F6C54-CEEE-4E5C-8BFC-83D3AA004448}" type="pres">
      <dgm:prSet presAssocID="{A3F4334C-59C1-43AD-8F65-625FC79F4824}" presName="linear" presStyleCnt="0">
        <dgm:presLayoutVars>
          <dgm:animLvl val="lvl"/>
          <dgm:resizeHandles val="exact"/>
        </dgm:presLayoutVars>
      </dgm:prSet>
      <dgm:spPr/>
      <dgm:t>
        <a:bodyPr/>
        <a:lstStyle/>
        <a:p>
          <a:endParaRPr lang="en-US"/>
        </a:p>
      </dgm:t>
    </dgm:pt>
    <dgm:pt modelId="{07BDAF45-2794-48DB-98E2-6FAA867786DA}" type="pres">
      <dgm:prSet presAssocID="{BFEE6EF7-BBAF-450B-99A0-AD800210EB19}" presName="parentText" presStyleLbl="node1" presStyleIdx="0" presStyleCnt="4">
        <dgm:presLayoutVars>
          <dgm:chMax val="0"/>
          <dgm:bulletEnabled val="1"/>
        </dgm:presLayoutVars>
      </dgm:prSet>
      <dgm:spPr/>
      <dgm:t>
        <a:bodyPr/>
        <a:lstStyle/>
        <a:p>
          <a:endParaRPr lang="en-US"/>
        </a:p>
      </dgm:t>
    </dgm:pt>
    <dgm:pt modelId="{38A55689-85EF-4982-9A12-93DD287DFB15}" type="pres">
      <dgm:prSet presAssocID="{4CE46D04-B26D-4973-B576-349141000F5C}" presName="spacer" presStyleCnt="0"/>
      <dgm:spPr/>
    </dgm:pt>
    <dgm:pt modelId="{C6B66980-BEBA-4578-B6BA-486C46C26CE2}" type="pres">
      <dgm:prSet presAssocID="{71896F80-3440-4CB3-86EF-2AC0E6709262}" presName="parentText" presStyleLbl="node1" presStyleIdx="1" presStyleCnt="4">
        <dgm:presLayoutVars>
          <dgm:chMax val="0"/>
          <dgm:bulletEnabled val="1"/>
        </dgm:presLayoutVars>
      </dgm:prSet>
      <dgm:spPr/>
      <dgm:t>
        <a:bodyPr/>
        <a:lstStyle/>
        <a:p>
          <a:endParaRPr lang="en-US"/>
        </a:p>
      </dgm:t>
    </dgm:pt>
    <dgm:pt modelId="{2507F761-7BE8-4CB4-8A40-DA98E6E40332}" type="pres">
      <dgm:prSet presAssocID="{F9ADB650-5F04-441E-AE8B-F0E369C3338D}" presName="spacer" presStyleCnt="0"/>
      <dgm:spPr/>
    </dgm:pt>
    <dgm:pt modelId="{35D8668A-EA64-49B5-B246-44CC66178746}" type="pres">
      <dgm:prSet presAssocID="{C89B0A4D-F79A-48A5-B519-F066B31EA5AB}" presName="parentText" presStyleLbl="node1" presStyleIdx="2" presStyleCnt="4">
        <dgm:presLayoutVars>
          <dgm:chMax val="0"/>
          <dgm:bulletEnabled val="1"/>
        </dgm:presLayoutVars>
      </dgm:prSet>
      <dgm:spPr/>
      <dgm:t>
        <a:bodyPr/>
        <a:lstStyle/>
        <a:p>
          <a:endParaRPr lang="en-US"/>
        </a:p>
      </dgm:t>
    </dgm:pt>
    <dgm:pt modelId="{82ED646F-FDC6-4249-9E7C-859D90A72C71}" type="pres">
      <dgm:prSet presAssocID="{3776FCD7-6AFD-4EC2-87E4-FB9147239C50}" presName="spacer" presStyleCnt="0"/>
      <dgm:spPr/>
    </dgm:pt>
    <dgm:pt modelId="{5B831B6D-E6C8-4B9B-925C-911A6D477502}" type="pres">
      <dgm:prSet presAssocID="{A88D996F-03C6-4D22-840C-C8861FBDB6D6}" presName="parentText" presStyleLbl="node1" presStyleIdx="3" presStyleCnt="4">
        <dgm:presLayoutVars>
          <dgm:chMax val="0"/>
          <dgm:bulletEnabled val="1"/>
        </dgm:presLayoutVars>
      </dgm:prSet>
      <dgm:spPr/>
      <dgm:t>
        <a:bodyPr/>
        <a:lstStyle/>
        <a:p>
          <a:endParaRPr lang="en-US"/>
        </a:p>
      </dgm:t>
    </dgm:pt>
  </dgm:ptLst>
  <dgm:cxnLst>
    <dgm:cxn modelId="{0F30418D-E1C8-436B-9AC6-5DAEDE07909C}" type="presOf" srcId="{BFEE6EF7-BBAF-450B-99A0-AD800210EB19}" destId="{07BDAF45-2794-48DB-98E2-6FAA867786DA}" srcOrd="0" destOrd="0" presId="urn:microsoft.com/office/officeart/2005/8/layout/vList2"/>
    <dgm:cxn modelId="{8893EC60-ABE0-4392-A4AD-3AE489302904}" srcId="{A3F4334C-59C1-43AD-8F65-625FC79F4824}" destId="{71896F80-3440-4CB3-86EF-2AC0E6709262}" srcOrd="1" destOrd="0" parTransId="{9A401BBF-D8BB-400D-AD6A-BAFC15C0E8E7}" sibTransId="{F9ADB650-5F04-441E-AE8B-F0E369C3338D}"/>
    <dgm:cxn modelId="{3CBCEC38-E8A1-45D2-AC09-86B55CA4C113}" srcId="{A3F4334C-59C1-43AD-8F65-625FC79F4824}" destId="{BFEE6EF7-BBAF-450B-99A0-AD800210EB19}" srcOrd="0" destOrd="0" parTransId="{308E0264-7E4C-4B07-94B1-85F476409B1D}" sibTransId="{4CE46D04-B26D-4973-B576-349141000F5C}"/>
    <dgm:cxn modelId="{77C32AB7-6659-49AF-BD39-8AE4AEA52478}" type="presOf" srcId="{C89B0A4D-F79A-48A5-B519-F066B31EA5AB}" destId="{35D8668A-EA64-49B5-B246-44CC66178746}" srcOrd="0" destOrd="0" presId="urn:microsoft.com/office/officeart/2005/8/layout/vList2"/>
    <dgm:cxn modelId="{B5C5F45F-128B-4B30-954C-A6474D81798E}" srcId="{A3F4334C-59C1-43AD-8F65-625FC79F4824}" destId="{A88D996F-03C6-4D22-840C-C8861FBDB6D6}" srcOrd="3" destOrd="0" parTransId="{D8190F76-2655-406A-9EC6-E84E0BCB1054}" sibTransId="{DC33531F-02DD-426F-83A4-AD36AC91FDEA}"/>
    <dgm:cxn modelId="{E10116BC-B9E0-476A-98F7-82D3465607F0}" type="presOf" srcId="{A3F4334C-59C1-43AD-8F65-625FC79F4824}" destId="{C81F6C54-CEEE-4E5C-8BFC-83D3AA004448}" srcOrd="0" destOrd="0" presId="urn:microsoft.com/office/officeart/2005/8/layout/vList2"/>
    <dgm:cxn modelId="{6D34BB15-839F-4784-B78E-BFAD2AD2B981}" srcId="{A3F4334C-59C1-43AD-8F65-625FC79F4824}" destId="{C89B0A4D-F79A-48A5-B519-F066B31EA5AB}" srcOrd="2" destOrd="0" parTransId="{E56DB674-D564-4F52-8C13-FD45AB2EC2EB}" sibTransId="{3776FCD7-6AFD-4EC2-87E4-FB9147239C50}"/>
    <dgm:cxn modelId="{00BEDAB4-0E96-455E-A998-1C4476D29326}" type="presOf" srcId="{71896F80-3440-4CB3-86EF-2AC0E6709262}" destId="{C6B66980-BEBA-4578-B6BA-486C46C26CE2}" srcOrd="0" destOrd="0" presId="urn:microsoft.com/office/officeart/2005/8/layout/vList2"/>
    <dgm:cxn modelId="{296AC3DD-3FB3-4A41-84D7-0F9288EEA100}" type="presOf" srcId="{A88D996F-03C6-4D22-840C-C8861FBDB6D6}" destId="{5B831B6D-E6C8-4B9B-925C-911A6D477502}" srcOrd="0" destOrd="0" presId="urn:microsoft.com/office/officeart/2005/8/layout/vList2"/>
    <dgm:cxn modelId="{BD2BFA61-8E10-40EF-988E-0F03DF3174A1}" type="presParOf" srcId="{C81F6C54-CEEE-4E5C-8BFC-83D3AA004448}" destId="{07BDAF45-2794-48DB-98E2-6FAA867786DA}" srcOrd="0" destOrd="0" presId="urn:microsoft.com/office/officeart/2005/8/layout/vList2"/>
    <dgm:cxn modelId="{98FEDC6F-AC78-42B4-AC46-DBC713BBFA2E}" type="presParOf" srcId="{C81F6C54-CEEE-4E5C-8BFC-83D3AA004448}" destId="{38A55689-85EF-4982-9A12-93DD287DFB15}" srcOrd="1" destOrd="0" presId="urn:microsoft.com/office/officeart/2005/8/layout/vList2"/>
    <dgm:cxn modelId="{F957B36B-0839-4107-9CFF-2AFE50222D15}" type="presParOf" srcId="{C81F6C54-CEEE-4E5C-8BFC-83D3AA004448}" destId="{C6B66980-BEBA-4578-B6BA-486C46C26CE2}" srcOrd="2" destOrd="0" presId="urn:microsoft.com/office/officeart/2005/8/layout/vList2"/>
    <dgm:cxn modelId="{56B29D9F-4F68-4475-966A-2B9537CA5C86}" type="presParOf" srcId="{C81F6C54-CEEE-4E5C-8BFC-83D3AA004448}" destId="{2507F761-7BE8-4CB4-8A40-DA98E6E40332}" srcOrd="3" destOrd="0" presId="urn:microsoft.com/office/officeart/2005/8/layout/vList2"/>
    <dgm:cxn modelId="{1848E25A-29B3-4089-B33A-119F74EC4868}" type="presParOf" srcId="{C81F6C54-CEEE-4E5C-8BFC-83D3AA004448}" destId="{35D8668A-EA64-49B5-B246-44CC66178746}" srcOrd="4" destOrd="0" presId="urn:microsoft.com/office/officeart/2005/8/layout/vList2"/>
    <dgm:cxn modelId="{7ACBC41C-E4CD-426A-B607-AA5EF39841C0}" type="presParOf" srcId="{C81F6C54-CEEE-4E5C-8BFC-83D3AA004448}" destId="{82ED646F-FDC6-4249-9E7C-859D90A72C71}" srcOrd="5" destOrd="0" presId="urn:microsoft.com/office/officeart/2005/8/layout/vList2"/>
    <dgm:cxn modelId="{F795632D-C0C2-4D9D-8238-22B3B57AA560}" type="presParOf" srcId="{C81F6C54-CEEE-4E5C-8BFC-83D3AA004448}" destId="{5B831B6D-E6C8-4B9B-925C-911A6D477502}" srcOrd="6"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583A6EFB-DFE4-48B0-B86B-7C871A3F98A9}" type="doc">
      <dgm:prSet loTypeId="urn:microsoft.com/office/officeart/2005/8/layout/radial4" loCatId="relationship" qsTypeId="urn:microsoft.com/office/officeart/2005/8/quickstyle/simple5" qsCatId="simple" csTypeId="urn:microsoft.com/office/officeart/2005/8/colors/colorful4" csCatId="colorful" phldr="1"/>
      <dgm:spPr/>
      <dgm:t>
        <a:bodyPr/>
        <a:lstStyle/>
        <a:p>
          <a:endParaRPr lang="en-GB"/>
        </a:p>
      </dgm:t>
    </dgm:pt>
    <dgm:pt modelId="{23E9AF67-0012-425E-BCD0-F9D9194A5F5E}">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pPr rtl="0"/>
          <a:r>
            <a:rPr lang="en-GB" sz="1800" b="1" dirty="0" smtClean="0"/>
            <a:t>Strongly Typed</a:t>
          </a:r>
          <a:endParaRPr lang="en-GB" sz="1800" b="1" dirty="0"/>
        </a:p>
      </dgm:t>
    </dgm:pt>
    <dgm:pt modelId="{E4E0ACDF-85EC-4F7E-85E7-9A2C26057D0A}" type="parTrans" cxnId="{0FCFDCAD-66FA-4D91-99AF-5D5F5D35C6F2}">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endParaRPr lang="en-GB"/>
        </a:p>
      </dgm:t>
    </dgm:pt>
    <dgm:pt modelId="{61B8FD6C-235F-4A23-B239-1A2EFCFD171F}" type="sibTrans" cxnId="{0FCFDCAD-66FA-4D91-99AF-5D5F5D35C6F2}">
      <dgm:prSet/>
      <dgm:spPr/>
      <dgm:t>
        <a:bodyPr/>
        <a:lstStyle/>
        <a:p>
          <a:endParaRPr lang="en-GB"/>
        </a:p>
      </dgm:t>
    </dgm:pt>
    <dgm:pt modelId="{33362331-C4C0-479A-9E69-A5C61B0E39F0}">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pPr rtl="0"/>
          <a:r>
            <a:rPr lang="en-GB" sz="1800" b="1" dirty="0" smtClean="0"/>
            <a:t>Succinct</a:t>
          </a:r>
          <a:endParaRPr lang="en-GB" sz="1800" b="1" dirty="0"/>
        </a:p>
      </dgm:t>
    </dgm:pt>
    <dgm:pt modelId="{01103240-4C88-4187-82A0-5437449330B9}" type="parTrans" cxnId="{7E65BE70-FEEF-4F4D-9CB8-EA88299C4CDE}">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endParaRPr lang="en-GB"/>
        </a:p>
      </dgm:t>
    </dgm:pt>
    <dgm:pt modelId="{F4A1AF50-4F97-44FD-8BB2-7B9629E5C164}" type="sibTrans" cxnId="{7E65BE70-FEEF-4F4D-9CB8-EA88299C4CDE}">
      <dgm:prSet/>
      <dgm:spPr/>
      <dgm:t>
        <a:bodyPr/>
        <a:lstStyle/>
        <a:p>
          <a:endParaRPr lang="en-GB"/>
        </a:p>
      </dgm:t>
    </dgm:pt>
    <dgm:pt modelId="{74993499-1DEF-4E20-8B21-8CD07318D878}">
      <dgm:prSet>
        <dgm:style>
          <a:lnRef idx="0">
            <a:schemeClr val="accent2"/>
          </a:lnRef>
          <a:fillRef idx="3">
            <a:schemeClr val="accent2"/>
          </a:fillRef>
          <a:effectRef idx="3">
            <a:schemeClr val="accent2"/>
          </a:effectRef>
          <a:fontRef idx="minor">
            <a:schemeClr val="lt1"/>
          </a:fontRef>
        </dgm:style>
      </dgm:prSet>
      <dgm:spPr>
        <a:gradFill rotWithShape="0">
          <a:gsLst>
            <a:gs pos="0">
              <a:schemeClr val="accent1"/>
            </a:gs>
            <a:gs pos="50000">
              <a:schemeClr val="accent1">
                <a:lumMod val="60000"/>
                <a:lumOff val="40000"/>
              </a:schemeClr>
            </a:gs>
            <a:gs pos="70000">
              <a:schemeClr val="accent1">
                <a:lumMod val="40000"/>
                <a:lumOff val="60000"/>
              </a:schemeClr>
            </a:gs>
            <a:gs pos="100000">
              <a:schemeClr val="accent1">
                <a:lumMod val="20000"/>
                <a:lumOff val="80000"/>
              </a:schemeClr>
            </a:gs>
          </a:gsLst>
        </a:gradFill>
      </dgm:spPr>
      <dgm:t>
        <a:bodyPr/>
        <a:lstStyle/>
        <a:p>
          <a:pPr rtl="0"/>
          <a:r>
            <a:rPr lang="en-GB" dirty="0" smtClean="0">
              <a:solidFill>
                <a:schemeClr val="bg1"/>
              </a:solidFill>
            </a:rPr>
            <a:t>F#</a:t>
          </a:r>
          <a:endParaRPr lang="en-GB" dirty="0">
            <a:solidFill>
              <a:schemeClr val="bg1"/>
            </a:solidFill>
          </a:endParaRPr>
        </a:p>
      </dgm:t>
    </dgm:pt>
    <dgm:pt modelId="{34DF5C84-07B3-4611-9125-E75C7DB9A500}" type="parTrans" cxnId="{D291D52B-C11A-43F3-A06B-A8E1D4D7F1A4}">
      <dgm:prSet/>
      <dgm:spPr/>
      <dgm:t>
        <a:bodyPr/>
        <a:lstStyle/>
        <a:p>
          <a:endParaRPr lang="en-GB"/>
        </a:p>
      </dgm:t>
    </dgm:pt>
    <dgm:pt modelId="{626E4DBC-042B-4ACE-A1E8-6876B1A5E43B}" type="sibTrans" cxnId="{D291D52B-C11A-43F3-A06B-A8E1D4D7F1A4}">
      <dgm:prSet/>
      <dgm:spPr/>
      <dgm:t>
        <a:bodyPr/>
        <a:lstStyle/>
        <a:p>
          <a:endParaRPr lang="en-GB"/>
        </a:p>
      </dgm:t>
    </dgm:pt>
    <dgm:pt modelId="{FA26E0E4-613F-43D1-9A9A-0786F08DD8EF}">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pPr rtl="0"/>
          <a:r>
            <a:rPr lang="en-GB" sz="1800" b="1" dirty="0" smtClean="0"/>
            <a:t>Libraries</a:t>
          </a:r>
        </a:p>
      </dgm:t>
    </dgm:pt>
    <dgm:pt modelId="{03FF78EA-A718-4249-9074-12E82B55D0AA}" type="parTrans" cxnId="{473BCC76-BFC6-4D33-8CA0-7000CBC92661}">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endParaRPr lang="en-GB"/>
        </a:p>
      </dgm:t>
    </dgm:pt>
    <dgm:pt modelId="{9C1E0A62-5CCE-4582-8545-3184F22D7BCF}" type="sibTrans" cxnId="{473BCC76-BFC6-4D33-8CA0-7000CBC92661}">
      <dgm:prSet/>
      <dgm:spPr/>
      <dgm:t>
        <a:bodyPr/>
        <a:lstStyle/>
        <a:p>
          <a:endParaRPr lang="en-GB"/>
        </a:p>
      </dgm:t>
    </dgm:pt>
    <dgm:pt modelId="{DB7B1319-1CF4-4FE7-8142-A25F2D858815}">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pPr rtl="0"/>
          <a:r>
            <a:rPr lang="en-GB" sz="1800" b="1" dirty="0" smtClean="0"/>
            <a:t>Explorative</a:t>
          </a:r>
          <a:endParaRPr lang="en-GB" sz="1800" b="1" dirty="0"/>
        </a:p>
      </dgm:t>
    </dgm:pt>
    <dgm:pt modelId="{7B149938-5F09-4D04-AF43-E124ED4818D0}" type="parTrans" cxnId="{68CF4D69-E6FC-4930-AF3C-91480BB8F604}">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endParaRPr lang="en-GB"/>
        </a:p>
      </dgm:t>
    </dgm:pt>
    <dgm:pt modelId="{EB8D02BD-CA62-4A6D-9FF6-042F831E69FF}" type="sibTrans" cxnId="{68CF4D69-E6FC-4930-AF3C-91480BB8F604}">
      <dgm:prSet/>
      <dgm:spPr/>
      <dgm:t>
        <a:bodyPr/>
        <a:lstStyle/>
        <a:p>
          <a:endParaRPr lang="en-GB"/>
        </a:p>
      </dgm:t>
    </dgm:pt>
    <dgm:pt modelId="{BF2642E4-B7B1-466A-8992-C515E4CB1774}">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pPr rtl="0"/>
          <a:r>
            <a:rPr lang="en-GB" sz="1800" b="1" dirty="0" smtClean="0"/>
            <a:t>Interoperable</a:t>
          </a:r>
          <a:endParaRPr lang="en-GB" sz="1800" b="1" dirty="0"/>
        </a:p>
      </dgm:t>
    </dgm:pt>
    <dgm:pt modelId="{D3649AA9-E4E1-4AC5-ACFC-266F61D82D11}" type="parTrans" cxnId="{6F70A82D-7D26-4315-BA5B-E328EF3D526C}">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endParaRPr lang="en-GB"/>
        </a:p>
      </dgm:t>
    </dgm:pt>
    <dgm:pt modelId="{F66B577B-ECAA-497F-913E-9A75A5C62F1C}" type="sibTrans" cxnId="{6F70A82D-7D26-4315-BA5B-E328EF3D526C}">
      <dgm:prSet/>
      <dgm:spPr/>
      <dgm:t>
        <a:bodyPr/>
        <a:lstStyle/>
        <a:p>
          <a:endParaRPr lang="en-GB"/>
        </a:p>
      </dgm:t>
    </dgm:pt>
    <dgm:pt modelId="{84FF6F92-158B-43BF-906F-6ADCF0938CD1}">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pPr rtl="0"/>
          <a:r>
            <a:rPr lang="en-GB" sz="1800" b="1" dirty="0" smtClean="0"/>
            <a:t>Efficient</a:t>
          </a:r>
        </a:p>
      </dgm:t>
    </dgm:pt>
    <dgm:pt modelId="{EE2896D6-17F6-4685-9E97-678096EAE925}" type="parTrans" cxnId="{268A123C-0555-40B1-AA0D-358E930D2AB2}">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endParaRPr lang="en-GB"/>
        </a:p>
      </dgm:t>
    </dgm:pt>
    <dgm:pt modelId="{BCF09582-2F5D-4D8F-A848-F907A199D339}" type="sibTrans" cxnId="{268A123C-0555-40B1-AA0D-358E930D2AB2}">
      <dgm:prSet/>
      <dgm:spPr/>
      <dgm:t>
        <a:bodyPr/>
        <a:lstStyle/>
        <a:p>
          <a:endParaRPr lang="en-GB"/>
        </a:p>
      </dgm:t>
    </dgm:pt>
    <dgm:pt modelId="{99A1C928-2832-491B-9C49-8942EB19ED9B}">
      <dgm:prSet custT="1">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pPr rtl="0"/>
          <a:r>
            <a:rPr lang="en-GB" sz="1800" b="1" dirty="0" smtClean="0"/>
            <a:t>Scalable</a:t>
          </a:r>
          <a:endParaRPr lang="en-GB" sz="1800" b="1" dirty="0"/>
        </a:p>
      </dgm:t>
    </dgm:pt>
    <dgm:pt modelId="{9DA00083-8893-4F9C-9C40-48732B2E3130}" type="parTrans" cxnId="{88682247-AD40-428A-BC78-31CA1344C251}">
      <dgm:prSet>
        <dgm:style>
          <a:lnRef idx="1">
            <a:schemeClr val="accent2"/>
          </a:lnRef>
          <a:fillRef idx="2">
            <a:schemeClr val="accent2"/>
          </a:fillRef>
          <a:effectRef idx="1">
            <a:schemeClr val="accent2"/>
          </a:effectRef>
          <a:fontRef idx="minor">
            <a:schemeClr val="dk1"/>
          </a:fontRef>
        </dgm:style>
      </dgm:prSet>
      <dgm:spPr>
        <a:gradFill rotWithShape="0">
          <a:gsLst>
            <a:gs pos="0">
              <a:schemeClr val="accent1">
                <a:lumMod val="60000"/>
                <a:lumOff val="40000"/>
              </a:schemeClr>
            </a:gs>
            <a:gs pos="65000">
              <a:schemeClr val="accent1">
                <a:lumMod val="40000"/>
                <a:lumOff val="60000"/>
              </a:schemeClr>
            </a:gs>
            <a:gs pos="100000">
              <a:schemeClr val="accent1">
                <a:lumMod val="20000"/>
                <a:lumOff val="80000"/>
              </a:schemeClr>
            </a:gs>
          </a:gsLst>
        </a:gradFill>
        <a:ln>
          <a:solidFill>
            <a:schemeClr val="accent1">
              <a:lumMod val="50000"/>
            </a:schemeClr>
          </a:solidFill>
        </a:ln>
      </dgm:spPr>
      <dgm:t>
        <a:bodyPr/>
        <a:lstStyle/>
        <a:p>
          <a:endParaRPr lang="en-GB"/>
        </a:p>
      </dgm:t>
    </dgm:pt>
    <dgm:pt modelId="{208E07AE-F12E-46C1-BDB5-9DC14C635C36}" type="sibTrans" cxnId="{88682247-AD40-428A-BC78-31CA1344C251}">
      <dgm:prSet/>
      <dgm:spPr/>
      <dgm:t>
        <a:bodyPr/>
        <a:lstStyle/>
        <a:p>
          <a:endParaRPr lang="en-GB"/>
        </a:p>
      </dgm:t>
    </dgm:pt>
    <dgm:pt modelId="{044FD503-271E-4041-9B74-8FDB38D9A27B}" type="pres">
      <dgm:prSet presAssocID="{583A6EFB-DFE4-48B0-B86B-7C871A3F98A9}" presName="cycle" presStyleCnt="0">
        <dgm:presLayoutVars>
          <dgm:chMax val="1"/>
          <dgm:dir/>
          <dgm:animLvl val="ctr"/>
          <dgm:resizeHandles val="exact"/>
        </dgm:presLayoutVars>
      </dgm:prSet>
      <dgm:spPr/>
      <dgm:t>
        <a:bodyPr/>
        <a:lstStyle/>
        <a:p>
          <a:endParaRPr lang="en-GB"/>
        </a:p>
      </dgm:t>
    </dgm:pt>
    <dgm:pt modelId="{0200EDAB-6BFA-4AB6-87BE-A3E6B71A1E0A}" type="pres">
      <dgm:prSet presAssocID="{74993499-1DEF-4E20-8B21-8CD07318D878}" presName="centerShape" presStyleLbl="node0" presStyleIdx="0" presStyleCnt="1"/>
      <dgm:spPr/>
      <dgm:t>
        <a:bodyPr/>
        <a:lstStyle/>
        <a:p>
          <a:endParaRPr lang="en-GB"/>
        </a:p>
      </dgm:t>
    </dgm:pt>
    <dgm:pt modelId="{E0086FCE-E285-4A62-B42B-E8A01F7F5477}" type="pres">
      <dgm:prSet presAssocID="{E4E0ACDF-85EC-4F7E-85E7-9A2C26057D0A}" presName="parTrans" presStyleLbl="bgSibTrans2D1" presStyleIdx="0" presStyleCnt="7"/>
      <dgm:spPr/>
      <dgm:t>
        <a:bodyPr/>
        <a:lstStyle/>
        <a:p>
          <a:endParaRPr lang="en-GB"/>
        </a:p>
      </dgm:t>
    </dgm:pt>
    <dgm:pt modelId="{76A391E9-8CC0-4BBB-8BCC-76234AE64D90}" type="pres">
      <dgm:prSet presAssocID="{23E9AF67-0012-425E-BCD0-F9D9194A5F5E}" presName="node" presStyleLbl="node1" presStyleIdx="0" presStyleCnt="7" custScaleX="108108">
        <dgm:presLayoutVars>
          <dgm:bulletEnabled val="1"/>
        </dgm:presLayoutVars>
      </dgm:prSet>
      <dgm:spPr/>
      <dgm:t>
        <a:bodyPr/>
        <a:lstStyle/>
        <a:p>
          <a:endParaRPr lang="en-GB"/>
        </a:p>
      </dgm:t>
    </dgm:pt>
    <dgm:pt modelId="{43814AE7-E95D-497E-805F-CE9CC3755C69}" type="pres">
      <dgm:prSet presAssocID="{01103240-4C88-4187-82A0-5437449330B9}" presName="parTrans" presStyleLbl="bgSibTrans2D1" presStyleIdx="1" presStyleCnt="7"/>
      <dgm:spPr/>
      <dgm:t>
        <a:bodyPr/>
        <a:lstStyle/>
        <a:p>
          <a:endParaRPr lang="en-GB"/>
        </a:p>
      </dgm:t>
    </dgm:pt>
    <dgm:pt modelId="{755E51DA-A926-42B2-87F1-CDA12BA4893A}" type="pres">
      <dgm:prSet presAssocID="{33362331-C4C0-479A-9E69-A5C61B0E39F0}" presName="node" presStyleLbl="node1" presStyleIdx="1" presStyleCnt="7" custScaleX="108108">
        <dgm:presLayoutVars>
          <dgm:bulletEnabled val="1"/>
        </dgm:presLayoutVars>
      </dgm:prSet>
      <dgm:spPr/>
      <dgm:t>
        <a:bodyPr/>
        <a:lstStyle/>
        <a:p>
          <a:endParaRPr lang="en-GB"/>
        </a:p>
      </dgm:t>
    </dgm:pt>
    <dgm:pt modelId="{76CF76D0-40F2-4112-8E68-7D69001D26C0}" type="pres">
      <dgm:prSet presAssocID="{9DA00083-8893-4F9C-9C40-48732B2E3130}" presName="parTrans" presStyleLbl="bgSibTrans2D1" presStyleIdx="2" presStyleCnt="7"/>
      <dgm:spPr/>
      <dgm:t>
        <a:bodyPr/>
        <a:lstStyle/>
        <a:p>
          <a:endParaRPr lang="en-GB"/>
        </a:p>
      </dgm:t>
    </dgm:pt>
    <dgm:pt modelId="{0A39E56B-4062-49C9-9FF2-90CB4FC96ECD}" type="pres">
      <dgm:prSet presAssocID="{99A1C928-2832-491B-9C49-8942EB19ED9B}" presName="node" presStyleLbl="node1" presStyleIdx="2" presStyleCnt="7" custScaleX="108108">
        <dgm:presLayoutVars>
          <dgm:bulletEnabled val="1"/>
        </dgm:presLayoutVars>
      </dgm:prSet>
      <dgm:spPr/>
      <dgm:t>
        <a:bodyPr/>
        <a:lstStyle/>
        <a:p>
          <a:endParaRPr lang="en-GB"/>
        </a:p>
      </dgm:t>
    </dgm:pt>
    <dgm:pt modelId="{EE7AA5B1-698B-4403-8761-C48610C5C318}" type="pres">
      <dgm:prSet presAssocID="{03FF78EA-A718-4249-9074-12E82B55D0AA}" presName="parTrans" presStyleLbl="bgSibTrans2D1" presStyleIdx="3" presStyleCnt="7"/>
      <dgm:spPr/>
      <dgm:t>
        <a:bodyPr/>
        <a:lstStyle/>
        <a:p>
          <a:endParaRPr lang="en-GB"/>
        </a:p>
      </dgm:t>
    </dgm:pt>
    <dgm:pt modelId="{C4C7A058-6A74-4164-BF49-C0E4D6D7E147}" type="pres">
      <dgm:prSet presAssocID="{FA26E0E4-613F-43D1-9A9A-0786F08DD8EF}" presName="node" presStyleLbl="node1" presStyleIdx="3" presStyleCnt="7" custScaleX="108108">
        <dgm:presLayoutVars>
          <dgm:bulletEnabled val="1"/>
        </dgm:presLayoutVars>
      </dgm:prSet>
      <dgm:spPr/>
      <dgm:t>
        <a:bodyPr/>
        <a:lstStyle/>
        <a:p>
          <a:endParaRPr lang="en-GB"/>
        </a:p>
      </dgm:t>
    </dgm:pt>
    <dgm:pt modelId="{BE0D43E4-6AC6-4E8E-ADB6-67A6F6EFCE4C}" type="pres">
      <dgm:prSet presAssocID="{7B149938-5F09-4D04-AF43-E124ED4818D0}" presName="parTrans" presStyleLbl="bgSibTrans2D1" presStyleIdx="4" presStyleCnt="7"/>
      <dgm:spPr/>
      <dgm:t>
        <a:bodyPr/>
        <a:lstStyle/>
        <a:p>
          <a:endParaRPr lang="en-GB"/>
        </a:p>
      </dgm:t>
    </dgm:pt>
    <dgm:pt modelId="{20A31607-1B25-4CBB-9DA2-C2218C0DDD0F}" type="pres">
      <dgm:prSet presAssocID="{DB7B1319-1CF4-4FE7-8142-A25F2D858815}" presName="node" presStyleLbl="node1" presStyleIdx="4" presStyleCnt="7" custScaleX="134133">
        <dgm:presLayoutVars>
          <dgm:bulletEnabled val="1"/>
        </dgm:presLayoutVars>
      </dgm:prSet>
      <dgm:spPr/>
      <dgm:t>
        <a:bodyPr/>
        <a:lstStyle/>
        <a:p>
          <a:endParaRPr lang="en-GB"/>
        </a:p>
      </dgm:t>
    </dgm:pt>
    <dgm:pt modelId="{FAC823A7-0142-4E3F-8BF8-5B3A1ECEC76B}" type="pres">
      <dgm:prSet presAssocID="{D3649AA9-E4E1-4AC5-ACFC-266F61D82D11}" presName="parTrans" presStyleLbl="bgSibTrans2D1" presStyleIdx="5" presStyleCnt="7"/>
      <dgm:spPr/>
      <dgm:t>
        <a:bodyPr/>
        <a:lstStyle/>
        <a:p>
          <a:endParaRPr lang="en-GB"/>
        </a:p>
      </dgm:t>
    </dgm:pt>
    <dgm:pt modelId="{69A35B74-35C8-4387-A54C-436D18F6B04D}" type="pres">
      <dgm:prSet presAssocID="{BF2642E4-B7B1-466A-8992-C515E4CB1774}" presName="node" presStyleLbl="node1" presStyleIdx="5" presStyleCnt="7" custScaleX="158818">
        <dgm:presLayoutVars>
          <dgm:bulletEnabled val="1"/>
        </dgm:presLayoutVars>
      </dgm:prSet>
      <dgm:spPr/>
      <dgm:t>
        <a:bodyPr/>
        <a:lstStyle/>
        <a:p>
          <a:endParaRPr lang="en-GB"/>
        </a:p>
      </dgm:t>
    </dgm:pt>
    <dgm:pt modelId="{E0DA9D1C-07A3-472F-B240-CF45811F3670}" type="pres">
      <dgm:prSet presAssocID="{EE2896D6-17F6-4685-9E97-678096EAE925}" presName="parTrans" presStyleLbl="bgSibTrans2D1" presStyleIdx="6" presStyleCnt="7"/>
      <dgm:spPr/>
      <dgm:t>
        <a:bodyPr/>
        <a:lstStyle/>
        <a:p>
          <a:endParaRPr lang="en-GB"/>
        </a:p>
      </dgm:t>
    </dgm:pt>
    <dgm:pt modelId="{F719FB97-800B-49E0-9B9F-D33A3AFAA02B}" type="pres">
      <dgm:prSet presAssocID="{84FF6F92-158B-43BF-906F-6ADCF0938CD1}" presName="node" presStyleLbl="node1" presStyleIdx="6" presStyleCnt="7" custScaleX="108108">
        <dgm:presLayoutVars>
          <dgm:bulletEnabled val="1"/>
        </dgm:presLayoutVars>
      </dgm:prSet>
      <dgm:spPr/>
      <dgm:t>
        <a:bodyPr/>
        <a:lstStyle/>
        <a:p>
          <a:endParaRPr lang="en-GB"/>
        </a:p>
      </dgm:t>
    </dgm:pt>
  </dgm:ptLst>
  <dgm:cxnLst>
    <dgm:cxn modelId="{E080D41F-E33D-46C6-8479-97F6B7906CAD}" type="presOf" srcId="{D3649AA9-E4E1-4AC5-ACFC-266F61D82D11}" destId="{FAC823A7-0142-4E3F-8BF8-5B3A1ECEC76B}" srcOrd="0" destOrd="0" presId="urn:microsoft.com/office/officeart/2005/8/layout/radial4"/>
    <dgm:cxn modelId="{4D4CEA30-FF9F-4BA7-BBDC-6BE721FC3786}" type="presOf" srcId="{7B149938-5F09-4D04-AF43-E124ED4818D0}" destId="{BE0D43E4-6AC6-4E8E-ADB6-67A6F6EFCE4C}" srcOrd="0" destOrd="0" presId="urn:microsoft.com/office/officeart/2005/8/layout/radial4"/>
    <dgm:cxn modelId="{983433B7-FA23-40DB-8C49-BD8967F0C7DD}" type="presOf" srcId="{583A6EFB-DFE4-48B0-B86B-7C871A3F98A9}" destId="{044FD503-271E-4041-9B74-8FDB38D9A27B}" srcOrd="0" destOrd="0" presId="urn:microsoft.com/office/officeart/2005/8/layout/radial4"/>
    <dgm:cxn modelId="{94C3D459-1356-44EB-B036-0CED5F5FDE50}" type="presOf" srcId="{FA26E0E4-613F-43D1-9A9A-0786F08DD8EF}" destId="{C4C7A058-6A74-4164-BF49-C0E4D6D7E147}" srcOrd="0" destOrd="0" presId="urn:microsoft.com/office/officeart/2005/8/layout/radial4"/>
    <dgm:cxn modelId="{D3052E97-9E72-4D3F-B023-B8DDD24E1BE9}" type="presOf" srcId="{BF2642E4-B7B1-466A-8992-C515E4CB1774}" destId="{69A35B74-35C8-4387-A54C-436D18F6B04D}" srcOrd="0" destOrd="0" presId="urn:microsoft.com/office/officeart/2005/8/layout/radial4"/>
    <dgm:cxn modelId="{315CCA74-39D0-49CA-938B-E010CDAD2F7A}" type="presOf" srcId="{03FF78EA-A718-4249-9074-12E82B55D0AA}" destId="{EE7AA5B1-698B-4403-8761-C48610C5C318}" srcOrd="0" destOrd="0" presId="urn:microsoft.com/office/officeart/2005/8/layout/radial4"/>
    <dgm:cxn modelId="{268A123C-0555-40B1-AA0D-358E930D2AB2}" srcId="{74993499-1DEF-4E20-8B21-8CD07318D878}" destId="{84FF6F92-158B-43BF-906F-6ADCF0938CD1}" srcOrd="6" destOrd="0" parTransId="{EE2896D6-17F6-4685-9E97-678096EAE925}" sibTransId="{BCF09582-2F5D-4D8F-A848-F907A199D339}"/>
    <dgm:cxn modelId="{473BCC76-BFC6-4D33-8CA0-7000CBC92661}" srcId="{74993499-1DEF-4E20-8B21-8CD07318D878}" destId="{FA26E0E4-613F-43D1-9A9A-0786F08DD8EF}" srcOrd="3" destOrd="0" parTransId="{03FF78EA-A718-4249-9074-12E82B55D0AA}" sibTransId="{9C1E0A62-5CCE-4582-8545-3184F22D7BCF}"/>
    <dgm:cxn modelId="{8018CABA-07B5-45F2-8FFC-90A58C996C65}" type="presOf" srcId="{01103240-4C88-4187-82A0-5437449330B9}" destId="{43814AE7-E95D-497E-805F-CE9CC3755C69}" srcOrd="0" destOrd="0" presId="urn:microsoft.com/office/officeart/2005/8/layout/radial4"/>
    <dgm:cxn modelId="{C2C6AE76-1E3F-4694-960C-1E1CC2B4DC92}" type="presOf" srcId="{E4E0ACDF-85EC-4F7E-85E7-9A2C26057D0A}" destId="{E0086FCE-E285-4A62-B42B-E8A01F7F5477}" srcOrd="0" destOrd="0" presId="urn:microsoft.com/office/officeart/2005/8/layout/radial4"/>
    <dgm:cxn modelId="{88682247-AD40-428A-BC78-31CA1344C251}" srcId="{74993499-1DEF-4E20-8B21-8CD07318D878}" destId="{99A1C928-2832-491B-9C49-8942EB19ED9B}" srcOrd="2" destOrd="0" parTransId="{9DA00083-8893-4F9C-9C40-48732B2E3130}" sibTransId="{208E07AE-F12E-46C1-BDB5-9DC14C635C36}"/>
    <dgm:cxn modelId="{D291D52B-C11A-43F3-A06B-A8E1D4D7F1A4}" srcId="{583A6EFB-DFE4-48B0-B86B-7C871A3F98A9}" destId="{74993499-1DEF-4E20-8B21-8CD07318D878}" srcOrd="0" destOrd="0" parTransId="{34DF5C84-07B3-4611-9125-E75C7DB9A500}" sibTransId="{626E4DBC-042B-4ACE-A1E8-6876B1A5E43B}"/>
    <dgm:cxn modelId="{5DA0F0C2-1D25-40E6-B991-7EDF7614CB52}" type="presOf" srcId="{EE2896D6-17F6-4685-9E97-678096EAE925}" destId="{E0DA9D1C-07A3-472F-B240-CF45811F3670}" srcOrd="0" destOrd="0" presId="urn:microsoft.com/office/officeart/2005/8/layout/radial4"/>
    <dgm:cxn modelId="{A43905F7-0558-4A30-9AD4-9FABBC1B9F04}" type="presOf" srcId="{99A1C928-2832-491B-9C49-8942EB19ED9B}" destId="{0A39E56B-4062-49C9-9FF2-90CB4FC96ECD}" srcOrd="0" destOrd="0" presId="urn:microsoft.com/office/officeart/2005/8/layout/radial4"/>
    <dgm:cxn modelId="{64601A65-C504-4A15-9878-908F2EC15D85}" type="presOf" srcId="{33362331-C4C0-479A-9E69-A5C61B0E39F0}" destId="{755E51DA-A926-42B2-87F1-CDA12BA4893A}" srcOrd="0" destOrd="0" presId="urn:microsoft.com/office/officeart/2005/8/layout/radial4"/>
    <dgm:cxn modelId="{4F6A1369-8596-429E-9735-AE4E7F9C54EB}" type="presOf" srcId="{74993499-1DEF-4E20-8B21-8CD07318D878}" destId="{0200EDAB-6BFA-4AB6-87BE-A3E6B71A1E0A}" srcOrd="0" destOrd="0" presId="urn:microsoft.com/office/officeart/2005/8/layout/radial4"/>
    <dgm:cxn modelId="{BB5F1DAB-E996-48BC-8A5C-1747FCA3E937}" type="presOf" srcId="{DB7B1319-1CF4-4FE7-8142-A25F2D858815}" destId="{20A31607-1B25-4CBB-9DA2-C2218C0DDD0F}" srcOrd="0" destOrd="0" presId="urn:microsoft.com/office/officeart/2005/8/layout/radial4"/>
    <dgm:cxn modelId="{EA811886-A25C-4C0A-B6C8-D6CD8FCA9218}" type="presOf" srcId="{84FF6F92-158B-43BF-906F-6ADCF0938CD1}" destId="{F719FB97-800B-49E0-9B9F-D33A3AFAA02B}" srcOrd="0" destOrd="0" presId="urn:microsoft.com/office/officeart/2005/8/layout/radial4"/>
    <dgm:cxn modelId="{0FCFDCAD-66FA-4D91-99AF-5D5F5D35C6F2}" srcId="{74993499-1DEF-4E20-8B21-8CD07318D878}" destId="{23E9AF67-0012-425E-BCD0-F9D9194A5F5E}" srcOrd="0" destOrd="0" parTransId="{E4E0ACDF-85EC-4F7E-85E7-9A2C26057D0A}" sibTransId="{61B8FD6C-235F-4A23-B239-1A2EFCFD171F}"/>
    <dgm:cxn modelId="{7E65BE70-FEEF-4F4D-9CB8-EA88299C4CDE}" srcId="{74993499-1DEF-4E20-8B21-8CD07318D878}" destId="{33362331-C4C0-479A-9E69-A5C61B0E39F0}" srcOrd="1" destOrd="0" parTransId="{01103240-4C88-4187-82A0-5437449330B9}" sibTransId="{F4A1AF50-4F97-44FD-8BB2-7B9629E5C164}"/>
    <dgm:cxn modelId="{0AE37F6C-A8B1-44A7-8D19-EDB6C4A31DB2}" type="presOf" srcId="{9DA00083-8893-4F9C-9C40-48732B2E3130}" destId="{76CF76D0-40F2-4112-8E68-7D69001D26C0}" srcOrd="0" destOrd="0" presId="urn:microsoft.com/office/officeart/2005/8/layout/radial4"/>
    <dgm:cxn modelId="{6F70A82D-7D26-4315-BA5B-E328EF3D526C}" srcId="{74993499-1DEF-4E20-8B21-8CD07318D878}" destId="{BF2642E4-B7B1-466A-8992-C515E4CB1774}" srcOrd="5" destOrd="0" parTransId="{D3649AA9-E4E1-4AC5-ACFC-266F61D82D11}" sibTransId="{F66B577B-ECAA-497F-913E-9A75A5C62F1C}"/>
    <dgm:cxn modelId="{FEF045A3-F121-482C-96BC-2CBE0AA7C7E8}" type="presOf" srcId="{23E9AF67-0012-425E-BCD0-F9D9194A5F5E}" destId="{76A391E9-8CC0-4BBB-8BCC-76234AE64D90}" srcOrd="0" destOrd="0" presId="urn:microsoft.com/office/officeart/2005/8/layout/radial4"/>
    <dgm:cxn modelId="{68CF4D69-E6FC-4930-AF3C-91480BB8F604}" srcId="{74993499-1DEF-4E20-8B21-8CD07318D878}" destId="{DB7B1319-1CF4-4FE7-8142-A25F2D858815}" srcOrd="4" destOrd="0" parTransId="{7B149938-5F09-4D04-AF43-E124ED4818D0}" sibTransId="{EB8D02BD-CA62-4A6D-9FF6-042F831E69FF}"/>
    <dgm:cxn modelId="{38ABBF3B-B6DE-4D42-AF0D-A5E7E4E9A5CC}" type="presParOf" srcId="{044FD503-271E-4041-9B74-8FDB38D9A27B}" destId="{0200EDAB-6BFA-4AB6-87BE-A3E6B71A1E0A}" srcOrd="0" destOrd="0" presId="urn:microsoft.com/office/officeart/2005/8/layout/radial4"/>
    <dgm:cxn modelId="{95A0F943-8DB2-4FAE-811E-5C63D275F9D5}" type="presParOf" srcId="{044FD503-271E-4041-9B74-8FDB38D9A27B}" destId="{E0086FCE-E285-4A62-B42B-E8A01F7F5477}" srcOrd="1" destOrd="0" presId="urn:microsoft.com/office/officeart/2005/8/layout/radial4"/>
    <dgm:cxn modelId="{F9771B30-8CA9-4BD8-B12D-6145F212270B}" type="presParOf" srcId="{044FD503-271E-4041-9B74-8FDB38D9A27B}" destId="{76A391E9-8CC0-4BBB-8BCC-76234AE64D90}" srcOrd="2" destOrd="0" presId="urn:microsoft.com/office/officeart/2005/8/layout/radial4"/>
    <dgm:cxn modelId="{569702D6-1171-4B03-96F3-F595E33B7E1F}" type="presParOf" srcId="{044FD503-271E-4041-9B74-8FDB38D9A27B}" destId="{43814AE7-E95D-497E-805F-CE9CC3755C69}" srcOrd="3" destOrd="0" presId="urn:microsoft.com/office/officeart/2005/8/layout/radial4"/>
    <dgm:cxn modelId="{9724E9C1-CB17-4314-A162-B1C8FBE48158}" type="presParOf" srcId="{044FD503-271E-4041-9B74-8FDB38D9A27B}" destId="{755E51DA-A926-42B2-87F1-CDA12BA4893A}" srcOrd="4" destOrd="0" presId="urn:microsoft.com/office/officeart/2005/8/layout/radial4"/>
    <dgm:cxn modelId="{7114B038-462F-4C8D-A113-24296E6C720F}" type="presParOf" srcId="{044FD503-271E-4041-9B74-8FDB38D9A27B}" destId="{76CF76D0-40F2-4112-8E68-7D69001D26C0}" srcOrd="5" destOrd="0" presId="urn:microsoft.com/office/officeart/2005/8/layout/radial4"/>
    <dgm:cxn modelId="{EF3BA052-DFE0-4F9B-ADC8-3EF2EDA2A689}" type="presParOf" srcId="{044FD503-271E-4041-9B74-8FDB38D9A27B}" destId="{0A39E56B-4062-49C9-9FF2-90CB4FC96ECD}" srcOrd="6" destOrd="0" presId="urn:microsoft.com/office/officeart/2005/8/layout/radial4"/>
    <dgm:cxn modelId="{5392ADE6-C888-4BCA-8322-E1EFBA4AFB47}" type="presParOf" srcId="{044FD503-271E-4041-9B74-8FDB38D9A27B}" destId="{EE7AA5B1-698B-4403-8761-C48610C5C318}" srcOrd="7" destOrd="0" presId="urn:microsoft.com/office/officeart/2005/8/layout/radial4"/>
    <dgm:cxn modelId="{CF9C5C92-F75F-4FA0-B494-2E86A3079E3E}" type="presParOf" srcId="{044FD503-271E-4041-9B74-8FDB38D9A27B}" destId="{C4C7A058-6A74-4164-BF49-C0E4D6D7E147}" srcOrd="8" destOrd="0" presId="urn:microsoft.com/office/officeart/2005/8/layout/radial4"/>
    <dgm:cxn modelId="{D42216C4-A372-4634-BF38-46D32C555F38}" type="presParOf" srcId="{044FD503-271E-4041-9B74-8FDB38D9A27B}" destId="{BE0D43E4-6AC6-4E8E-ADB6-67A6F6EFCE4C}" srcOrd="9" destOrd="0" presId="urn:microsoft.com/office/officeart/2005/8/layout/radial4"/>
    <dgm:cxn modelId="{CBC134C4-7F00-4935-8F92-8CC3A013A133}" type="presParOf" srcId="{044FD503-271E-4041-9B74-8FDB38D9A27B}" destId="{20A31607-1B25-4CBB-9DA2-C2218C0DDD0F}" srcOrd="10" destOrd="0" presId="urn:microsoft.com/office/officeart/2005/8/layout/radial4"/>
    <dgm:cxn modelId="{B0A4152D-3B56-4E86-8CED-AE2C9858B98B}" type="presParOf" srcId="{044FD503-271E-4041-9B74-8FDB38D9A27B}" destId="{FAC823A7-0142-4E3F-8BF8-5B3A1ECEC76B}" srcOrd="11" destOrd="0" presId="urn:microsoft.com/office/officeart/2005/8/layout/radial4"/>
    <dgm:cxn modelId="{C581D47B-C0AC-473B-98CF-A8BB77B930C7}" type="presParOf" srcId="{044FD503-271E-4041-9B74-8FDB38D9A27B}" destId="{69A35B74-35C8-4387-A54C-436D18F6B04D}" srcOrd="12" destOrd="0" presId="urn:microsoft.com/office/officeart/2005/8/layout/radial4"/>
    <dgm:cxn modelId="{821F7C01-E286-4831-B970-63D45F97422B}" type="presParOf" srcId="{044FD503-271E-4041-9B74-8FDB38D9A27B}" destId="{E0DA9D1C-07A3-472F-B240-CF45811F3670}" srcOrd="13" destOrd="0" presId="urn:microsoft.com/office/officeart/2005/8/layout/radial4"/>
    <dgm:cxn modelId="{A049DCFB-F2BE-434A-ADEE-7BC5D73932F8}" type="presParOf" srcId="{044FD503-271E-4041-9B74-8FDB38D9A27B}" destId="{F719FB97-800B-49E0-9B9F-D33A3AFAA02B}" srcOrd="14"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DC9C3-7B44-487E-BF91-CBAB2A846FF8}" type="datetimeFigureOut">
              <a:rPr lang="en-US" smtClean="0"/>
              <a:pPr/>
              <a:t>12/7/2008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25D75-48CD-4DA7-9C94-644083B230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ray.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microsoft.com/hpc/"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current state of play of </a:t>
            </a:r>
            <a:r>
              <a:rPr lang="en-US" dirty="0" err="1" smtClean="0"/>
              <a:t>tukwilla</a:t>
            </a:r>
            <a:r>
              <a:rPr lang="en-US" baseline="0" dirty="0" smtClean="0"/>
              <a:t> running the following job</a:t>
            </a:r>
          </a:p>
          <a:p>
            <a:endParaRPr lang="en-US" baseline="0" dirty="0" smtClean="0"/>
          </a:p>
          <a:p>
            <a:r>
              <a:rPr lang="en-US" baseline="0" dirty="0" smtClean="0"/>
              <a:t>Job submit /</a:t>
            </a:r>
            <a:r>
              <a:rPr lang="en-US" baseline="0" dirty="0" err="1" smtClean="0"/>
              <a:t>numprocessors</a:t>
            </a:r>
            <a:r>
              <a:rPr lang="en-US" baseline="0" dirty="0" smtClean="0"/>
              <a:t>:&lt;number&gt; </a:t>
            </a:r>
            <a:r>
              <a:rPr lang="en-US" baseline="0" dirty="0" err="1" smtClean="0"/>
              <a:t>mpiexec</a:t>
            </a:r>
            <a:r>
              <a:rPr lang="en-US" baseline="0" dirty="0" smtClean="0"/>
              <a:t> hostname</a:t>
            </a:r>
          </a:p>
          <a:p>
            <a:endParaRPr lang="en-US" baseline="0" dirty="0" smtClean="0"/>
          </a:p>
          <a:p>
            <a:r>
              <a:rPr lang="en-US" baseline="0" dirty="0" smtClean="0"/>
              <a:t>Talking points are that actually starting the job up is pretty </a:t>
            </a:r>
            <a:r>
              <a:rPr lang="en-US" baseline="0" dirty="0" err="1" smtClean="0"/>
              <a:t>sclae</a:t>
            </a:r>
            <a:r>
              <a:rPr lang="en-US" baseline="0" dirty="0" smtClean="0"/>
              <a:t> invariant ( 0-1 seconds ), and completing grows pretty well ( linearly but slowly )</a:t>
            </a:r>
          </a:p>
          <a:p>
            <a:r>
              <a:rPr lang="en-US" baseline="0" dirty="0" smtClean="0"/>
              <a:t>We are likely to bring the curve down more before rtm although seems anecdotally pretty good already.</a:t>
            </a:r>
            <a:endParaRPr lang="en-US" dirty="0"/>
          </a:p>
        </p:txBody>
      </p:sp>
      <p:sp>
        <p:nvSpPr>
          <p:cNvPr id="4" name="Slide Number Placeholder 3"/>
          <p:cNvSpPr>
            <a:spLocks noGrp="1"/>
          </p:cNvSpPr>
          <p:nvPr>
            <p:ph type="sldNum" sz="quarter" idx="10"/>
          </p:nvPr>
        </p:nvSpPr>
        <p:spPr/>
        <p:txBody>
          <a:bodyPr/>
          <a:lstStyle/>
          <a:p>
            <a:fld id="{C9836144-1A9B-4CA8-9161-E8CF1C18229D}"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are</a:t>
            </a:r>
            <a:r>
              <a:rPr lang="en-US" sz="1200" kern="1200" baseline="0" dirty="0" smtClean="0">
                <a:solidFill>
                  <a:schemeClr val="tx1"/>
                </a:solidFill>
                <a:latin typeface="+mn-lt"/>
                <a:ea typeface="+mn-ea"/>
                <a:cs typeface="+mn-cs"/>
              </a:rPr>
              <a:t> some of the customers we worked with in building and shaping Windows HPC Server 2008. </a:t>
            </a:r>
          </a:p>
          <a:p>
            <a:r>
              <a:rPr lang="en-US" sz="1200" kern="1200" baseline="0" dirty="0" smtClean="0">
                <a:solidFill>
                  <a:schemeClr val="tx1"/>
                </a:solidFill>
                <a:latin typeface="+mn-lt"/>
                <a:ea typeface="+mn-ea"/>
                <a:cs typeface="+mn-cs"/>
              </a:rPr>
              <a:t>Boeing, Ferrari F1 Team, and Proctor and Gamble. I just love the Ferrari quote!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 would like to highlight one customer that we have worked deeply with and that is Lloyds TSB.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They</a:t>
            </a:r>
            <a:r>
              <a:rPr lang="en-US" sz="1200" kern="1200" baseline="0" dirty="0" smtClean="0">
                <a:solidFill>
                  <a:schemeClr val="tx1"/>
                </a:solidFill>
                <a:latin typeface="+mn-lt"/>
                <a:ea typeface="+mn-ea"/>
                <a:cs typeface="+mn-cs"/>
              </a:rPr>
              <a:t> needed</a:t>
            </a:r>
            <a:r>
              <a:rPr lang="en-US" sz="1200" kern="1200" dirty="0" smtClean="0">
                <a:solidFill>
                  <a:schemeClr val="tx1"/>
                </a:solidFill>
                <a:latin typeface="+mn-lt"/>
                <a:ea typeface="+mn-ea"/>
                <a:cs typeface="+mn-cs"/>
              </a:rPr>
              <a:t> to scale out the capability of their platform in a seamless and rapid fashion. Additionally, they </a:t>
            </a:r>
            <a:r>
              <a:rPr lang="en-US" sz="1200" kern="1200" baseline="0" dirty="0" smtClean="0">
                <a:solidFill>
                  <a:schemeClr val="tx1"/>
                </a:solidFill>
                <a:latin typeface="+mn-lt"/>
                <a:ea typeface="+mn-ea"/>
                <a:cs typeface="+mn-cs"/>
              </a:rPr>
              <a:t> needed to make  </a:t>
            </a:r>
            <a:r>
              <a:rPr lang="en-US" sz="1200" kern="1200" dirty="0" smtClean="0">
                <a:solidFill>
                  <a:schemeClr val="tx1"/>
                </a:solidFill>
                <a:latin typeface="+mn-lt"/>
                <a:ea typeface="+mn-ea"/>
                <a:cs typeface="+mn-cs"/>
              </a:rPr>
              <a:t>faster and more accurate decisions.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First let’s watch a short video and then please join me in welcoming Ricky Higgins of Lloyds TSB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025D75-48CD-4DA7-9C94-644083B23067}"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want to take a minute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highlight one new partner</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Last week, </a:t>
            </a:r>
            <a:r>
              <a:rPr lang="en-US" dirty="0" smtClean="0"/>
              <a:t>Microsoft and </a:t>
            </a:r>
            <a:r>
              <a:rPr lang="en-US" dirty="0" smtClean="0">
                <a:hlinkClick r:id="rId3"/>
              </a:rPr>
              <a:t>Cray</a:t>
            </a:r>
            <a:r>
              <a:rPr lang="en-US" dirty="0" smtClean="0"/>
              <a:t> teamed up to offer a powerful mix of what each company does best - - the Cray CX1 is a compact supercomputer running </a:t>
            </a:r>
            <a:r>
              <a:rPr lang="en-US" dirty="0" smtClean="0">
                <a:hlinkClick r:id="rId4"/>
              </a:rPr>
              <a:t>Windows HPC Server 2008</a:t>
            </a:r>
            <a:r>
              <a:rPr lang="en-US" dirty="0" smtClean="0"/>
              <a:t>,</a:t>
            </a:r>
            <a:r>
              <a:rPr lang="en-US" baseline="0" dirty="0" smtClean="0"/>
              <a:t> and i</a:t>
            </a:r>
            <a:r>
              <a:rPr lang="en-US" dirty="0" smtClean="0"/>
              <a:t>t’s the most affordable supercomputer Cray has ever offered, with prices starting at $25,000.</a:t>
            </a:r>
            <a:r>
              <a:rPr lang="en-US" baseline="0" dirty="0" smtClean="0"/>
              <a:t> </a:t>
            </a:r>
            <a:endParaRPr lang="en-US" sz="1200" kern="1200" dirty="0" smtClean="0">
              <a:solidFill>
                <a:schemeClr val="tx1"/>
              </a:solidFill>
              <a:latin typeface="+mn-lt"/>
              <a:ea typeface="+mn-ea"/>
              <a:cs typeface="+mn-cs"/>
            </a:endParaRPr>
          </a:p>
          <a:p>
            <a:endParaRPr lang="en-US" sz="1200" u="sng" kern="1200" dirty="0" smtClean="0">
              <a:solidFill>
                <a:schemeClr val="tx1"/>
              </a:solidFill>
              <a:latin typeface="+mn-lt"/>
              <a:ea typeface="+mn-ea"/>
              <a:cs typeface="+mn-cs"/>
            </a:endParaRPr>
          </a:p>
          <a:p>
            <a:endParaRPr lang="en-US" sz="1200" b="1" i="1" kern="1200" dirty="0" smtClean="0">
              <a:solidFill>
                <a:schemeClr val="tx1"/>
              </a:solidFill>
              <a:latin typeface="+mn-lt"/>
              <a:ea typeface="+mn-ea"/>
              <a:cs typeface="+mn-cs"/>
            </a:endParaRPr>
          </a:p>
          <a:p>
            <a:r>
              <a:rPr lang="en-US" sz="1200" b="0" i="1" kern="1200" dirty="0" smtClean="0">
                <a:solidFill>
                  <a:schemeClr val="tx1"/>
                </a:solidFill>
                <a:latin typeface="+mn-lt"/>
                <a:ea typeface="+mn-ea"/>
                <a:cs typeface="+mn-cs"/>
              </a:rPr>
              <a:t>You can see the CX-1 at</a:t>
            </a:r>
            <a:r>
              <a:rPr lang="en-US" sz="1200" b="0" i="1" kern="1200" baseline="0" dirty="0" smtClean="0">
                <a:solidFill>
                  <a:schemeClr val="tx1"/>
                </a:solidFill>
                <a:latin typeface="+mn-lt"/>
                <a:ea typeface="+mn-ea"/>
                <a:cs typeface="+mn-cs"/>
              </a:rPr>
              <a:t> the Cray booth </a:t>
            </a:r>
            <a:r>
              <a:rPr lang="en-US" sz="1200" b="0" i="1" kern="1200" dirty="0" smtClean="0">
                <a:solidFill>
                  <a:schemeClr val="tx1"/>
                </a:solidFill>
                <a:latin typeface="+mn-lt"/>
                <a:ea typeface="+mn-ea"/>
                <a:cs typeface="+mn-cs"/>
              </a:rPr>
              <a:t>and we are also going</a:t>
            </a:r>
            <a:r>
              <a:rPr lang="en-US" sz="1200" b="0" i="1" kern="1200" baseline="0" dirty="0" smtClean="0">
                <a:solidFill>
                  <a:schemeClr val="tx1"/>
                </a:solidFill>
                <a:latin typeface="+mn-lt"/>
                <a:ea typeface="+mn-ea"/>
                <a:cs typeface="+mn-cs"/>
              </a:rPr>
              <a:t> to raffle one at the reception today starting 5:00 PM. </a:t>
            </a:r>
            <a:endParaRPr lang="en-US" sz="1200" b="0" i="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025D75-48CD-4DA7-9C94-644083B23067}"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63638" y="679450"/>
            <a:ext cx="4532312" cy="3400425"/>
          </a:xfrm>
          <a:ln/>
        </p:spPr>
      </p:sp>
      <p:sp>
        <p:nvSpPr>
          <p:cNvPr id="228355" name="Rectangle 3"/>
          <p:cNvSpPr>
            <a:spLocks noGrp="1" noChangeArrowheads="1"/>
          </p:cNvSpPr>
          <p:nvPr>
            <p:ph type="body" idx="1"/>
          </p:nvPr>
        </p:nvSpPr>
        <p:spPr>
          <a:xfrm>
            <a:off x="905480" y="4307751"/>
            <a:ext cx="5047040" cy="4156079"/>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12F4EB-ECC2-440E-8FBB-7EEA26DEB0D8}"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2969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F18D8599-1A80-404B-9892-147CE323B47A}" type="slidenum">
              <a:rPr lang="en-US" sz="1200"/>
              <a:pPr algn="r"/>
              <a:t>30</a:t>
            </a:fld>
            <a:endParaRPr lang="en-US" sz="1200" dirty="0"/>
          </a:p>
        </p:txBody>
      </p:sp>
      <p:sp>
        <p:nvSpPr>
          <p:cNvPr id="63491" name="Rectangle 15456"/>
          <p:cNvSpPr>
            <a:spLocks noGrp="1" noRot="1" noChangeAspect="1" noChangeArrowheads="1" noTextEdit="1"/>
          </p:cNvSpPr>
          <p:nvPr>
            <p:ph type="sldImg"/>
          </p:nvPr>
        </p:nvSpPr>
        <p:spPr>
          <a:ln cap="flat">
            <a:headEnd type="none" w="med" len="med"/>
            <a:tailEnd type="none" w="med" len="med"/>
          </a:ln>
        </p:spPr>
      </p:sp>
      <p:sp>
        <p:nvSpPr>
          <p:cNvPr id="63492" name="Rectangle 29699"/>
          <p:cNvSpPr>
            <a:spLocks noGrp="1" noChangeArrowheads="1"/>
          </p:cNvSpPr>
          <p:nvPr>
            <p:ph type="body" idx="1"/>
          </p:nvPr>
        </p:nvSpPr>
        <p:spPr>
          <a:noFill/>
          <a:ln/>
        </p:spPr>
        <p:txBody>
          <a:bodyPr/>
          <a:lstStyle/>
          <a:p>
            <a:pPr eaLnBrk="1" hangingPunct="1"/>
            <a:r>
              <a:rPr lang="en-US" dirty="0" smtClean="0">
                <a:latin typeface="Arial" pitchFamily="34" charset="0"/>
              </a:rPr>
              <a:t>It is common for spreadsheets to rely on user defined functions, or Excel add-ons, that provide extended functionality and formulas.  Complex formulas can be resource intense and prevent users from performing other actions while Excel is performing a calculation.  As a result, it is typical for users to maintain separate machines to perform simultaneous calculations increasing the overall cost of ownership.</a:t>
            </a:r>
            <a:endParaRPr lang="en-US" dirty="0" smtClean="0">
              <a:latin typeface="Calibri"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User defined functions can be created and installed on 64-bit servers running in a Windows Compute Cluster.  Using the new multithreaded calculation engine of Excel 2007, parallel calls can be made to the cluster servers to perform remote calculations.  Since calculations may be performed in parallel by multiple servers, overall performance of spreadsheet calculations can be dramatically increased while the load on the local client machine can be significantly decreased.  This provides the user with faster results and also allows them to use their desktops to perform other activities resulting in higher productivity.</a:t>
            </a:r>
            <a:endParaRPr lang="en-US" sz="100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single round trip low</a:t>
            </a:r>
            <a:r>
              <a:rPr lang="en-US" baseline="0" dirty="0" smtClean="0"/>
              <a:t> measure over WSD, IB and </a:t>
            </a:r>
            <a:r>
              <a:rPr lang="en-US" baseline="0" dirty="0" err="1" smtClean="0"/>
              <a:t>gige</a:t>
            </a:r>
            <a:r>
              <a:rPr lang="en-US" baseline="0" dirty="0" smtClean="0"/>
              <a:t>. There are some improvements with </a:t>
            </a:r>
            <a:r>
              <a:rPr lang="en-US" baseline="0" dirty="0" err="1" smtClean="0"/>
              <a:t>wsd</a:t>
            </a:r>
            <a:r>
              <a:rPr lang="en-US" baseline="0" dirty="0" smtClean="0"/>
              <a:t> but main takeaway is that latencies are good for small messages even on </a:t>
            </a:r>
            <a:r>
              <a:rPr lang="en-US" baseline="0" dirty="0" err="1" smtClean="0"/>
              <a:t>gige</a:t>
            </a:r>
            <a:r>
              <a:rPr lang="en-US" baseline="0" dirty="0" smtClean="0"/>
              <a:t>.</a:t>
            </a:r>
          </a:p>
          <a:p>
            <a:endParaRPr lang="en-US" baseline="0" dirty="0" smtClean="0"/>
          </a:p>
          <a:p>
            <a:r>
              <a:rPr lang="en-US" baseline="0" dirty="0" smtClean="0"/>
              <a:t>This is unsecured with this test showing around a 100% degradation with transport security.</a:t>
            </a:r>
            <a:endParaRPr lang="en-US" dirty="0"/>
          </a:p>
        </p:txBody>
      </p:sp>
      <p:sp>
        <p:nvSpPr>
          <p:cNvPr id="4" name="Slide Number Placeholder 3"/>
          <p:cNvSpPr>
            <a:spLocks noGrp="1"/>
          </p:cNvSpPr>
          <p:nvPr>
            <p:ph type="sldNum" sz="quarter" idx="10"/>
          </p:nvPr>
        </p:nvSpPr>
        <p:spPr/>
        <p:txBody>
          <a:bodyPr/>
          <a:lstStyle/>
          <a:p>
            <a:fld id="{C9836144-1A9B-4CA8-9161-E8CF1C18229D}"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3AE2012F-AF2B-4E04-BCF5-EEC82C309799}" type="slidenum">
              <a:rPr lang="en-US">
                <a:latin typeface="Times New Roman" pitchFamily="18" charset="0"/>
                <a:ea typeface="MS PGothic" pitchFamily="34" charset="-128"/>
              </a:rPr>
              <a:pPr/>
              <a:t>33</a:t>
            </a:fld>
            <a:endParaRPr lang="en-US">
              <a:latin typeface="Times New Roman" pitchFamily="18" charset="0"/>
              <a:ea typeface="MS PGothic" pitchFamily="34" charset="-128"/>
            </a:endParaRPr>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noFill/>
          <a:ln/>
        </p:spPr>
        <p:txBody>
          <a:bodyPr/>
          <a:lstStyle/>
          <a:p>
            <a:pPr eaLnBrk="1" hangingPunct="1"/>
            <a:r>
              <a:rPr lang="en-US" smtClean="0">
                <a:latin typeface="Arial" pitchFamily="34" charset="0"/>
              </a:rPr>
              <a:t>C# provides many programmer conveniences that improve programmer productivity. Like Java, it is an object-oriented language executed within a virtual machine, which eliminates many of the typical pointer and memory errors than plague C and C++ programs. Unlike Java, C# provides good support especially for scientific programming, such as true multi-dimensional arrays, operator overloading, lightweight “value types”, and a simple interface to native-code libraries.</a:t>
            </a:r>
          </a:p>
          <a:p>
            <a:pPr eaLnBrk="1" hangingPunct="1"/>
            <a:endParaRPr lang="en-US" smtClean="0">
              <a:latin typeface="Arial" pitchFamily="34" charset="0"/>
            </a:endParaRPr>
          </a:p>
          <a:p>
            <a:pPr eaLnBrk="1" hangingPunct="1"/>
            <a:r>
              <a:rPr lang="en-US" smtClean="0">
                <a:latin typeface="Arial" pitchFamily="34" charset="0"/>
              </a:rPr>
              <a:t>MPI.NET the flavor of the C MPI interface but simplifies and extends MPI to work well within C# programs. Many interfaces are simplified, eliminating redundant information (e.g., datatype parameters) and the use of unsafe language features (void pointers). In doing so, MPI.NET also generalizes the interface by providing seamless support for user-defined types, allowing one to transmit containers and objects in the same way one transmits integers or floats. </a:t>
            </a:r>
          </a:p>
          <a:p>
            <a:pPr eaLnBrk="1" hangingPunct="1"/>
            <a:endParaRPr lang="en-US" smtClean="0">
              <a:latin typeface="Arial" pitchFamily="34" charset="0"/>
            </a:endParaRPr>
          </a:p>
          <a:p>
            <a:pPr eaLnBrk="1" hangingPunct="1"/>
            <a:r>
              <a:rPr lang="en-US" smtClean="0">
                <a:latin typeface="Arial" pitchFamily="34" charset="0"/>
              </a:rPr>
              <a:t>The main goal of MPI.NET is to make it easy to use MPI from within C# and the .NET languages, making it easier for programmers to work within MPI without sacrificing the high performance that MPI is known for.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B364E-44ED-4D1C-A1C9-086936FD567E}" type="slidenum">
              <a:rPr lang="en-US"/>
              <a:pPr/>
              <a:t>35</a:t>
            </a:fld>
            <a:endParaRPr 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15C86-EC1C-4B1C-817A-EDF2E5743BCF}"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15C86-EC1C-4B1C-817A-EDF2E5743BCF}"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t>
            </a:r>
            <a:r>
              <a:rPr lang="en-US" baseline="0" dirty="0" err="1" smtClean="0"/>
              <a:t>Rapidmind</a:t>
            </a:r>
            <a:r>
              <a:rPr lang="en-US" baseline="0" dirty="0" smtClean="0"/>
              <a:t> is not owned by nVidia.  Its </a:t>
            </a:r>
            <a:r>
              <a:rPr lang="en-US" baseline="0" smtClean="0"/>
              <a:t>just there </a:t>
            </a:r>
            <a:r>
              <a:rPr lang="en-US" baseline="0" dirty="0" smtClean="0"/>
              <a:t>because nVidia doesn’t have an offering at that level.  </a:t>
            </a:r>
            <a:endParaRPr lang="en-US" dirty="0"/>
          </a:p>
        </p:txBody>
      </p:sp>
      <p:sp>
        <p:nvSpPr>
          <p:cNvPr id="4" name="Slide Number Placeholder 3"/>
          <p:cNvSpPr>
            <a:spLocks noGrp="1"/>
          </p:cNvSpPr>
          <p:nvPr>
            <p:ph type="sldNum" sz="quarter" idx="10"/>
          </p:nvPr>
        </p:nvSpPr>
        <p:spPr/>
        <p:txBody>
          <a:bodyPr/>
          <a:lstStyle/>
          <a:p>
            <a:fld id="{A4FE7FA6-E541-4547-BA26-BA5AFEA4AC26}"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CPU is Intel Core2 Duo E6600 at 2.66 GHz running MKL from intel.</a:t>
            </a:r>
          </a:p>
          <a:p>
            <a:r>
              <a:rPr lang="en-US" smtClean="0"/>
              <a:t>D3D and CUDA scores are from G-80 GTX</a:t>
            </a:r>
          </a:p>
          <a:p>
            <a:pPr marL="0" lvl="1"/>
            <a:r>
              <a:rPr lang="en-US" smtClean="0"/>
              <a:t>GFlops = 5N log</a:t>
            </a:r>
            <a:r>
              <a:rPr lang="en-US" baseline="-25000" smtClean="0"/>
              <a:t>2</a:t>
            </a:r>
            <a:r>
              <a:rPr lang="en-US" smtClean="0"/>
              <a:t>(N)/t</a:t>
            </a:r>
          </a:p>
          <a:p>
            <a:r>
              <a:rPr lang="en-US" smtClean="0"/>
              <a:t>I don’t think anyone on this slide really optimized much.  </a:t>
            </a:r>
          </a:p>
        </p:txBody>
      </p:sp>
      <p:sp>
        <p:nvSpPr>
          <p:cNvPr id="76804" name="Slide Number Placeholder 3"/>
          <p:cNvSpPr>
            <a:spLocks noGrp="1"/>
          </p:cNvSpPr>
          <p:nvPr>
            <p:ph type="sldNum" sz="quarter" idx="5"/>
          </p:nvPr>
        </p:nvSpPr>
        <p:spPr>
          <a:noFill/>
        </p:spPr>
        <p:txBody>
          <a:bodyPr/>
          <a:lstStyle/>
          <a:p>
            <a:fld id="{7E8F24F4-C648-45CB-8EB6-72F53AF0BC84}" type="slidenum">
              <a:rPr lang="en-US" smtClean="0"/>
              <a:pPr/>
              <a:t>46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 Explain portal is developed in MS SharePoint Server 2007</a:t>
            </a:r>
          </a:p>
          <a:p>
            <a:pPr lvl="0">
              <a:buFont typeface="Arial" pitchFamily="34" charset="0"/>
              <a:buChar char="•"/>
            </a:pPr>
            <a:r>
              <a:rPr lang="en-US" dirty="0" smtClean="0"/>
              <a:t> Each university is provided a SharePoint site</a:t>
            </a:r>
          </a:p>
          <a:p>
            <a:pPr lvl="0">
              <a:buFont typeface="Arial" pitchFamily="34" charset="0"/>
              <a:buChar char="•"/>
            </a:pPr>
            <a:r>
              <a:rPr lang="en-US" dirty="0" smtClean="0"/>
              <a:t> Note common SharePoint web parts down the middle of the home page are to help professor manage class (class announcements, links to class materials, class calendar, class wiki in left hand quick launch pane) </a:t>
            </a:r>
          </a:p>
          <a:p>
            <a:pPr>
              <a:buFont typeface="Arial" pitchFamily="34" charset="0"/>
              <a:buChar char="•"/>
            </a:pPr>
            <a:r>
              <a:rPr lang="en-US" dirty="0" smtClean="0"/>
              <a:t> Note MSN Money stock quote web part and RSS web part to MSN Money RSS news feed on the right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 Professors (TAs, etc) publish their models to the Published Models Library (shown in task pane on left). A published model consists of:</a:t>
            </a:r>
          </a:p>
          <a:p>
            <a:pPr lvl="1">
              <a:buFont typeface="Arial" pitchFamily="34" charset="0"/>
              <a:buChar char="•"/>
            </a:pPr>
            <a:r>
              <a:rPr lang="en-US" dirty="0" smtClean="0"/>
              <a:t> </a:t>
            </a:r>
            <a:r>
              <a:rPr lang="en-US" dirty="0" err="1" smtClean="0"/>
              <a:t>.Net</a:t>
            </a:r>
            <a:r>
              <a:rPr lang="en-US" dirty="0" smtClean="0"/>
              <a:t> assemblies which implement the backend portion of the model that executes on the cluster. Cab file support is coming soon.</a:t>
            </a:r>
          </a:p>
          <a:p>
            <a:pPr lvl="1">
              <a:buFont typeface="Arial" pitchFamily="34" charset="0"/>
              <a:buChar char="•"/>
            </a:pPr>
            <a:r>
              <a:rPr lang="en-US" dirty="0" smtClean="0"/>
              <a:t> An Excel workbook template that provides the user interface into the model</a:t>
            </a:r>
          </a:p>
          <a:p>
            <a:pPr lvl="1">
              <a:buFont typeface="Arial" pitchFamily="34" charset="0"/>
              <a:buChar char="•"/>
            </a:pPr>
            <a:r>
              <a:rPr lang="en-US" dirty="0" smtClean="0"/>
              <a:t> A CCS job template that contains static job and task terms use when executing the model across the clusters</a:t>
            </a:r>
          </a:p>
          <a:p>
            <a:pPr lvl="0">
              <a:buFont typeface="Arial" pitchFamily="34" charset="0"/>
              <a:buChar char="•"/>
            </a:pPr>
            <a:r>
              <a:rPr lang="en-US" dirty="0" smtClean="0"/>
              <a:t> Explain the My Models Library is where students create workbooks based on the model’s workbook template for different input combinations (</a:t>
            </a:r>
            <a:r>
              <a:rPr lang="en-US" dirty="0" err="1" smtClean="0"/>
              <a:t>i.e</a:t>
            </a:r>
            <a:r>
              <a:rPr lang="en-US" dirty="0" smtClean="0"/>
              <a:t> different portfolios) </a:t>
            </a:r>
          </a:p>
          <a:p>
            <a:pPr lvl="0">
              <a:buFont typeface="Arial" pitchFamily="34" charset="0"/>
              <a:buChar char="•"/>
            </a:pPr>
            <a:r>
              <a:rPr lang="en-US" dirty="0" smtClean="0"/>
              <a:t> Explain Realized Covariance is a model we are hosting for the University of Washington</a:t>
            </a:r>
          </a:p>
          <a:p>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7B412FBC-8AF2-46E5-A555-F8822A5DBD39}" type="slidenum">
              <a:rPr lang="en-US" smtClean="0"/>
              <a:pPr>
                <a:defRPr/>
              </a:pPr>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a:buFontTx/>
              <a:buChar cha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Arial" pitchFamily="34" charset="0"/>
              <a:buChar char="•"/>
            </a:pPr>
            <a:r>
              <a:rPr lang="en-US" dirty="0" smtClean="0"/>
              <a:t> Explain that a professor can build a user interface for a model without requiring development skills (unless they wish)</a:t>
            </a:r>
          </a:p>
          <a:p>
            <a:pPr lvl="0">
              <a:buFont typeface="Arial" pitchFamily="34" charset="0"/>
              <a:buChar char="•"/>
            </a:pPr>
            <a:r>
              <a:rPr lang="en-US" dirty="0" smtClean="0"/>
              <a:t> Building the user interface simply involves designating ranges where the user specifies the model’s input and where the results and errors of the model are placed </a:t>
            </a:r>
          </a:p>
          <a:p>
            <a:pPr lvl="0">
              <a:buFont typeface="Arial" pitchFamily="34" charset="0"/>
              <a:buChar char="•"/>
            </a:pPr>
            <a:r>
              <a:rPr lang="en-US" dirty="0" smtClean="0"/>
              <a:t> Point out the CCS Excel task pane on the right. Explain it is used to specify the properties for the job’s execution (processor count, runtime and send status email) and to submit the model to the cluster </a:t>
            </a:r>
          </a:p>
          <a:p>
            <a:pPr lvl="0">
              <a:buFont typeface="Arial" pitchFamily="34" charset="0"/>
              <a:buChar char="•"/>
            </a:pPr>
            <a:r>
              <a:rPr lang="en-US" dirty="0" smtClean="0"/>
              <a:t> Explain that setting the processor count to 4 causes the model to be split up into 4 tasks and executed across 4 processors. Each task identifies which partition of the parameter sweep it processes.</a:t>
            </a:r>
          </a:p>
          <a:p>
            <a:pPr lvl="0">
              <a:buFont typeface="Arial" pitchFamily="34" charset="0"/>
              <a:buChar char="•"/>
            </a:pPr>
            <a:r>
              <a:rPr lang="en-US" dirty="0" smtClean="0"/>
              <a:t> Explain checking “send status email” causes email to be sent as the jobs status changes</a:t>
            </a:r>
          </a:p>
          <a:p>
            <a:pPr lvl="0">
              <a:buFont typeface="Arial" pitchFamily="34" charset="0"/>
              <a:buChar char="•"/>
            </a:pPr>
            <a:r>
              <a:rPr lang="en-US" dirty="0" smtClean="0"/>
              <a:t> Explain the default runtime of 30 min and can be tuned as needed</a:t>
            </a:r>
          </a:p>
          <a:p>
            <a:pPr lvl="0">
              <a:buFont typeface="Arial" pitchFamily="34" charset="0"/>
              <a:buChar char="•"/>
            </a:pPr>
            <a:r>
              <a:rPr lang="en-US" dirty="0" smtClean="0"/>
              <a:t> Clicking submit saves the model to the My Models Library, checks it in and marks it for execution on the cluster</a:t>
            </a:r>
          </a:p>
          <a:p>
            <a:pPr lvl="0">
              <a:buFont typeface="Arial" pitchFamily="34" charset="0"/>
              <a:buChar char="•"/>
            </a:pPr>
            <a:r>
              <a:rPr lang="en-US" dirty="0" smtClean="0"/>
              <a:t> Note status in Task Pane changing from Queuing to Queued to Running.</a:t>
            </a:r>
          </a:p>
          <a:p>
            <a:pPr lvl="0">
              <a:buFont typeface="Arial" pitchFamily="34" charset="0"/>
              <a:buChar char="•"/>
            </a:pPr>
            <a:r>
              <a:rPr lang="en-US" dirty="0" smtClean="0"/>
              <a:t> Explain the Realized Correlation model correlates the stocks prices of each pair of stocks in the portfolio using their intraday trades from the specified start period to the specified end period</a:t>
            </a:r>
          </a:p>
          <a:p>
            <a:pPr lvl="1">
              <a:buFont typeface="Arial" pitchFamily="34" charset="0"/>
              <a:buChar char="•"/>
            </a:pPr>
            <a:r>
              <a:rPr lang="en-US" dirty="0" smtClean="0"/>
              <a:t> The correlation  is calculated per day (as specified by the period parameters)</a:t>
            </a:r>
          </a:p>
          <a:p>
            <a:pPr lvl="1">
              <a:buFont typeface="Arial" pitchFamily="34" charset="0"/>
              <a:buChar char="•"/>
            </a:pPr>
            <a:r>
              <a:rPr lang="en-US" dirty="0" smtClean="0"/>
              <a:t> The iterations specify how many times a day’s trades are evaluated. More iterations increase accuracy</a:t>
            </a:r>
          </a:p>
          <a:p>
            <a:pPr lvl="1">
              <a:buFont typeface="Arial" pitchFamily="34" charset="0"/>
              <a:buChar char="•"/>
            </a:pPr>
            <a:r>
              <a:rPr lang="en-US" dirty="0" smtClean="0"/>
              <a:t> The kernel estimator specifies which algorithm is used to aggregate the results of each iteration</a:t>
            </a:r>
          </a:p>
          <a:p>
            <a:pPr lvl="1"/>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25">
              <a:buFont typeface="Arial" pitchFamily="34" charset="0"/>
              <a:buChar char="•"/>
              <a:defRPr/>
            </a:pPr>
            <a:r>
              <a:rPr lang="en-US" dirty="0" smtClean="0"/>
              <a:t> When model execution completed and email is sent to the submitting user’s registered email alias</a:t>
            </a:r>
          </a:p>
          <a:p>
            <a:pPr defTabSz="905825">
              <a:buFont typeface="Arial" pitchFamily="34" charset="0"/>
              <a:buChar char="•"/>
              <a:defRPr/>
            </a:pPr>
            <a:r>
              <a:rPr lang="en-US" dirty="0" smtClean="0"/>
              <a:t> Status email contains links to Excel workbook</a:t>
            </a:r>
          </a:p>
          <a:p>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 Explain in this workbook raw data is pulled into one worksheet’s range and referenced in other worksheets to provide multiple views on the results</a:t>
            </a:r>
          </a:p>
          <a:p>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 One view is a heat map that shows all correlations on a given day</a:t>
            </a:r>
          </a:p>
          <a:p>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25">
              <a:buFont typeface="Arial" pitchFamily="34" charset="0"/>
              <a:buChar char="•"/>
              <a:defRPr/>
            </a:pPr>
            <a:r>
              <a:rPr lang="en-US" dirty="0" smtClean="0"/>
              <a:t> Another view shows how each stock correlates with all the other stocks in the portfolio</a:t>
            </a:r>
          </a:p>
          <a:p>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 Note that the workbook is checked out before a model execution and checked back in after an execution with the final status of the run</a:t>
            </a:r>
          </a:p>
          <a:p>
            <a:pPr lvl="0">
              <a:buFont typeface="Arial" pitchFamily="34" charset="0"/>
              <a:buChar char="•"/>
            </a:pPr>
            <a:r>
              <a:rPr lang="en-US" dirty="0" smtClean="0"/>
              <a:t> As a result each execution’s input and results are saved</a:t>
            </a:r>
          </a:p>
          <a:p>
            <a:pPr lvl="0">
              <a:buFont typeface="Arial" pitchFamily="34" charset="0"/>
              <a:buChar char="•"/>
            </a:pPr>
            <a:r>
              <a:rPr lang="en-US" dirty="0" smtClean="0"/>
              <a:t> This allows for:</a:t>
            </a:r>
          </a:p>
          <a:p>
            <a:pPr lvl="1">
              <a:buFont typeface="Arial" pitchFamily="34" charset="0"/>
              <a:buChar char="•"/>
            </a:pPr>
            <a:r>
              <a:rPr lang="en-US" dirty="0" smtClean="0"/>
              <a:t> Implicit auditing of the evolution of the portfolio</a:t>
            </a:r>
          </a:p>
          <a:p>
            <a:pPr lvl="1">
              <a:buFont typeface="Arial" pitchFamily="34" charset="0"/>
              <a:buChar char="•"/>
            </a:pPr>
            <a:r>
              <a:rPr lang="en-US" dirty="0" smtClean="0"/>
              <a:t> Ability to roll back to a previous version of a portfolio</a:t>
            </a:r>
          </a:p>
          <a:p>
            <a:pPr lvl="1">
              <a:buFont typeface="Arial" pitchFamily="34" charset="0"/>
              <a:buChar char="•"/>
            </a:pPr>
            <a:r>
              <a:rPr lang="en-US" dirty="0" smtClean="0"/>
              <a:t> Ability for IT to gather failed models and diagnose (at times via a replay)</a:t>
            </a: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0700DA4-445D-4B8C-98E6-A74541774375}" type="slidenum">
              <a:rPr lang="en-US" smtClean="0"/>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summarize w</a:t>
            </a:r>
            <a:r>
              <a:rPr lang="en-US" sz="1200" kern="1200" dirty="0" smtClean="0">
                <a:solidFill>
                  <a:schemeClr val="tx1"/>
                </a:solidFill>
                <a:latin typeface="+mn-lt"/>
                <a:ea typeface="+mn-ea"/>
                <a:cs typeface="+mn-cs"/>
              </a:rPr>
              <a:t>e are making supercomputer performance available to companies that could previously not afford it, to IT Pros who found HPC too daunting to consider, and to users who have problems that require supercomputing performance but have never had access to it before. We are giving companies that already use High Performance Computing new levels of performance, manageability, and ease-of-use.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Microsoft is taking High Performance Computing mainstream by making it part of our overall product family and product strategy. We are integrating High Performance Computing with the Microsoft products you probably use today.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Already, Microsoft customers are using our high performance server with off-the-shelf Microsoft products such as SQL Server 2008, Systems Center Operations Manager, Active Directory , SharePoint Portal Server, and even Microsoft Excel. High performance applications are being developed using Visual</a:t>
            </a:r>
            <a:r>
              <a:rPr lang="en-US" sz="1200" kern="1200" baseline="0" dirty="0" smtClean="0">
                <a:solidFill>
                  <a:schemeClr val="tx1"/>
                </a:solidFill>
                <a:latin typeface="+mn-lt"/>
                <a:ea typeface="+mn-ea"/>
                <a:cs typeface="+mn-cs"/>
              </a:rPr>
              <a:t> Studio and .NET tools.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addition to integration, we have extremely competitive performance – reaching #23 in the Top500 supercomputing list.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When you look at our total offering, we are making HPC mean not only High Performance Computing but also High Productivity Computing. We are focused on enabling customers to do things faster,</a:t>
            </a:r>
            <a:r>
              <a:rPr lang="en-US" sz="1200" u="none" kern="1200" baseline="0" dirty="0" smtClean="0">
                <a:solidFill>
                  <a:schemeClr val="tx1"/>
                </a:solidFill>
                <a:latin typeface="+mn-lt"/>
                <a:ea typeface="+mn-ea"/>
                <a:cs typeface="+mn-cs"/>
              </a:rPr>
              <a:t> easier and </a:t>
            </a:r>
            <a:r>
              <a:rPr lang="en-US" sz="1200" u="none" kern="1200" dirty="0" smtClean="0">
                <a:solidFill>
                  <a:schemeClr val="tx1"/>
                </a:solidFill>
                <a:latin typeface="+mn-lt"/>
                <a:ea typeface="+mn-ea"/>
                <a:cs typeface="+mn-cs"/>
              </a:rPr>
              <a:t>cheaper </a:t>
            </a:r>
            <a:r>
              <a:rPr lang="en-US" sz="1200" u="none" kern="1200" baseline="0" dirty="0" smtClean="0">
                <a:solidFill>
                  <a:schemeClr val="tx1"/>
                </a:solidFill>
                <a:latin typeface="+mn-lt"/>
                <a:ea typeface="+mn-ea"/>
                <a:cs typeface="+mn-cs"/>
              </a:rPr>
              <a:t>resulting in </a:t>
            </a:r>
            <a:r>
              <a:rPr lang="en-US" sz="1200" u="none" kern="1200" dirty="0" smtClean="0">
                <a:solidFill>
                  <a:schemeClr val="tx1"/>
                </a:solidFill>
                <a:latin typeface="+mn-lt"/>
                <a:ea typeface="+mn-ea"/>
                <a:cs typeface="+mn-cs"/>
              </a:rPr>
              <a:t>more productivity</a:t>
            </a:r>
            <a:r>
              <a:rPr lang="en-US" sz="1200" u="none" kern="1200" baseline="0" dirty="0" smtClean="0">
                <a:solidFill>
                  <a:schemeClr val="tx1"/>
                </a:solidFill>
                <a:latin typeface="+mn-lt"/>
                <a:ea typeface="+mn-ea"/>
                <a:cs typeface="+mn-cs"/>
              </a:rPr>
              <a:t>.</a:t>
            </a:r>
            <a:endParaRPr lang="en-US" sz="1200" u="none"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But enough talk. Let’s see what Windows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HPC Server 2008 can do. And to help me do that, I’d like to introduce Kyril Faenov, General Manager of our HPC  development</a:t>
            </a:r>
            <a:r>
              <a:rPr lang="en-US" sz="1200" kern="1200" baseline="0" dirty="0" smtClean="0">
                <a:solidFill>
                  <a:schemeClr val="tx1"/>
                </a:solidFill>
                <a:latin typeface="+mn-lt"/>
                <a:ea typeface="+mn-ea"/>
                <a:cs typeface="+mn-cs"/>
              </a:rPr>
              <a:t> (or engineering) </a:t>
            </a:r>
            <a:r>
              <a:rPr lang="en-US" sz="1200" kern="1200" dirty="0" smtClean="0">
                <a:solidFill>
                  <a:schemeClr val="tx1"/>
                </a:solidFill>
                <a:latin typeface="+mn-lt"/>
                <a:ea typeface="+mn-ea"/>
                <a:cs typeface="+mn-cs"/>
              </a:rPr>
              <a:t>group.</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025D75-48CD-4DA7-9C94-644083B23067}" type="slidenum">
              <a:rPr lang="en-US" smtClean="0"/>
              <a:pPr/>
              <a:t>62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025D75-48CD-4DA7-9C94-644083B23067}" type="slidenum">
              <a:rPr lang="en-US" smtClean="0"/>
              <a:pPr/>
              <a:t>63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0A23EA-0189-43F6-A438-28051531424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Date Placeholder 3"/>
          <p:cNvSpPr>
            <a:spLocks noGrp="1"/>
          </p:cNvSpPr>
          <p:nvPr>
            <p:ph type="dt" idx="10"/>
          </p:nvPr>
        </p:nvSpPr>
        <p:spPr/>
        <p:txBody>
          <a:bodyPr/>
          <a:lstStyle/>
          <a:p>
            <a:pPr>
              <a:defRPr/>
            </a:pPr>
            <a:fld id="{B77D334D-F565-45EA-A2A9-0BD3BFD13E03}" type="datetime8">
              <a:rPr lang="en-US" smtClean="0"/>
              <a:pPr>
                <a:defRPr/>
              </a:pPr>
              <a:t>12/7/2008 5:32 AM</a:t>
            </a:fld>
            <a:endParaRPr lang="en-US" dirty="0"/>
          </a:p>
        </p:txBody>
      </p:sp>
      <p:sp>
        <p:nvSpPr>
          <p:cNvPr id="5" name="Footer Placeholder 4"/>
          <p:cNvSpPr>
            <a:spLocks noGrp="1"/>
          </p:cNvSpPr>
          <p:nvPr>
            <p:ph type="ftr" sz="quarter" idx="11"/>
          </p:nvPr>
        </p:nvSpPr>
        <p:spPr/>
        <p:txBody>
          <a:bodyPr/>
          <a:lstStyle/>
          <a:p>
            <a:pPr>
              <a:defRPr/>
            </a:pPr>
            <a:r>
              <a:rPr lang="en-US" dirty="0" smtClean="0"/>
              <a:t>© 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E1EFC2EE-5C45-4793-B8B1-193D024E78A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a:fld id="{29223E85-7555-41B4-BAE3-FDCDAA9418BF}" type="slidenum">
              <a:rPr lang="en-US" sz="1200">
                <a:latin typeface="Times New Roman" pitchFamily="18" charset="0"/>
              </a:rPr>
              <a:pPr algn="r"/>
              <a:t>7</a:t>
            </a:fld>
            <a:endParaRPr lang="en-US" sz="1200" dirty="0">
              <a:latin typeface="Times New Roman" pitchFamily="18" charset="0"/>
            </a:endParaRPr>
          </a:p>
        </p:txBody>
      </p:sp>
      <p:sp>
        <p:nvSpPr>
          <p:cNvPr id="53251" name="Rectangle 2"/>
          <p:cNvSpPr>
            <a:spLocks noGrp="1" noRot="1" noChangeAspect="1" noChangeArrowheads="1" noTextEdit="1"/>
          </p:cNvSpPr>
          <p:nvPr>
            <p:ph type="sldImg"/>
          </p:nvPr>
        </p:nvSpPr>
        <p:spPr>
          <a:xfrm>
            <a:off x="1143000" y="685800"/>
            <a:ext cx="4572000" cy="3429000"/>
          </a:xfrm>
          <a:ln>
            <a:noFill/>
          </a:ln>
        </p:spPr>
      </p:sp>
      <p:sp>
        <p:nvSpPr>
          <p:cNvPr id="53252" name="Rectangle 3"/>
          <p:cNvSpPr>
            <a:spLocks noGrp="1" noChangeArrowheads="1"/>
          </p:cNvSpPr>
          <p:nvPr>
            <p:ph type="body" idx="1"/>
          </p:nvPr>
        </p:nvSpPr>
        <p:spPr>
          <a:noFill/>
          <a:ln/>
        </p:spPr>
        <p:txBody>
          <a:bodyPr lIns="91430" tIns="45716" rIns="91430" bIns="45716"/>
          <a:lstStyle/>
          <a:p>
            <a:pPr>
              <a:spcBef>
                <a:spcPct val="0"/>
              </a:spcBef>
            </a:pPr>
            <a:r>
              <a:rPr lang="en-US" smtClean="0"/>
              <a:t>Now, as your projects continue to realize more and more business value in iterations, you do need to be mindful of how you successfully manage the growth and use of these new services and processes.  We recognize that an architecture needs to address security, management, and centralized registration of services as they proliferate in your business.  </a:t>
            </a:r>
          </a:p>
          <a:p>
            <a:pPr>
              <a:spcBef>
                <a:spcPct val="0"/>
              </a:spcBef>
            </a:pPr>
            <a:endParaRPr lang="en-US" smtClean="0"/>
          </a:p>
          <a:p>
            <a:pPr>
              <a:spcBef>
                <a:spcPct val="0"/>
              </a:spcBef>
            </a:pPr>
            <a:r>
              <a:rPr lang="en-US" smtClean="0"/>
              <a:t>Organizations have struggled trying to build ivory tower infrastructure here that they didn’t need for some time.  E.g. You may start off with a simple and pragmatic approach to a registry, based upon something like SharePoint to track your services.  Ultimately you may decide to automate this thru a solution like UDDI or one of our partner solutions.  But the key here is to only build what you need, when you need it – take the pragmatic approach.  </a:t>
            </a:r>
          </a:p>
          <a:p>
            <a:pPr>
              <a:spcBef>
                <a:spcPct val="0"/>
              </a:spcBef>
            </a:pPr>
            <a:endParaRPr lang="en-US" smtClean="0"/>
          </a:p>
          <a:p>
            <a:pPr>
              <a:spcBef>
                <a:spcPct val="0"/>
              </a:spcBef>
            </a:pPr>
            <a:r>
              <a:rPr lang="en-US" smtClean="0"/>
              <a:t>- Talk about Data, identity and access mgmt!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000" dirty="0" smtClean="0"/>
              <a:t>1. Group compute nodes based on hardware, software and custom attributes</a:t>
            </a:r>
          </a:p>
          <a:p>
            <a:pPr lvl="1"/>
            <a:r>
              <a:rPr lang="en-US" sz="2000" dirty="0" smtClean="0"/>
              <a:t>View and act on group of nodes and jobs simplifies managing cluster at large scale</a:t>
            </a:r>
          </a:p>
          <a:p>
            <a:r>
              <a:rPr lang="en-US" sz="2000" dirty="0" smtClean="0"/>
              <a:t>2. Pivoting enables correlating nodes and jobs together</a:t>
            </a:r>
          </a:p>
          <a:p>
            <a:r>
              <a:rPr lang="en-US" sz="2000" dirty="0" smtClean="0"/>
              <a:t>3. Track long running operations and access operation history</a:t>
            </a:r>
          </a:p>
          <a:p>
            <a:r>
              <a:rPr lang="en-US" sz="2000" dirty="0" smtClean="0"/>
              <a:t>4. View cluster status at a glance, identify outliers and drill down into individual node details</a:t>
            </a:r>
          </a:p>
          <a:p>
            <a:r>
              <a:rPr lang="en-US" sz="2000" dirty="0" smtClean="0"/>
              <a:t>5. Receive alerts for failures</a:t>
            </a:r>
          </a:p>
          <a:p>
            <a:endParaRPr lang="en-US" dirty="0" smtClean="0"/>
          </a:p>
          <a:p>
            <a:endParaRPr lang="en-US" dirty="0" smtClean="0"/>
          </a:p>
          <a:p>
            <a:r>
              <a:rPr lang="en-US" dirty="0" smtClean="0"/>
              <a:t>Integrated user experience</a:t>
            </a:r>
          </a:p>
          <a:p>
            <a:pPr lvl="1"/>
            <a:r>
              <a:rPr lang="en-US" dirty="0" smtClean="0"/>
              <a:t>Correlate information between nodes and jobs</a:t>
            </a:r>
          </a:p>
          <a:p>
            <a:pPr lvl="1"/>
            <a:r>
              <a:rPr lang="en-US" dirty="0" smtClean="0"/>
              <a:t>Manage, monitor, diagnose and report all in one place</a:t>
            </a:r>
          </a:p>
          <a:p>
            <a:pPr lvl="1"/>
            <a:r>
              <a:rPr lang="en-US" dirty="0" smtClean="0"/>
              <a:t>Similar look and feel to other Microsoft products</a:t>
            </a:r>
          </a:p>
          <a:p>
            <a:pPr lvl="1"/>
            <a:r>
              <a:rPr lang="en-US" dirty="0" smtClean="0"/>
              <a:t>Group common operations and provide similar look and feel to System Center and Outlook</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12/7/2008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77D334D-F565-45EA-A2A9-0BD3BFD13E03}" type="datetime8">
              <a:rPr lang="en-US" smtClean="0"/>
              <a:pPr>
                <a:defRPr/>
              </a:pPr>
              <a:t>12/7/2008 5:32 AM</a:t>
            </a:fld>
            <a:endParaRPr lang="en-US"/>
          </a:p>
        </p:txBody>
      </p:sp>
      <p:sp>
        <p:nvSpPr>
          <p:cNvPr id="5" name="Footer Placeholder 4"/>
          <p:cNvSpPr>
            <a:spLocks noGrp="1"/>
          </p:cNvSpPr>
          <p:nvPr>
            <p:ph type="ftr" sz="quarter" idx="11"/>
          </p:nvPr>
        </p:nvSpPr>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E1EFC2EE-5C45-4793-B8B1-193D024E78A1}"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54752" y="2504182"/>
            <a:ext cx="3736848" cy="1077218"/>
          </a:xfrm>
        </p:spPr>
        <p:txBody>
          <a:bodyPr>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9" name="Title 8"/>
          <p:cNvSpPr>
            <a:spLocks noGrp="1"/>
          </p:cNvSpPr>
          <p:nvPr>
            <p:ph type="title"/>
          </p:nvPr>
        </p:nvSpPr>
        <p:spPr>
          <a:xfrm>
            <a:off x="5254752" y="786384"/>
            <a:ext cx="3736848" cy="1446550"/>
          </a:xfrm>
        </p:spPr>
        <p:txBody>
          <a:bodyPr anchor="t">
            <a:normAutofit/>
          </a:bodyPr>
          <a:lstStyle>
            <a:lvl1pPr algn="l">
              <a:defRPr>
                <a:solidFill>
                  <a:schemeClr val="bg1"/>
                </a:solidFill>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0F7D263-75DD-4B4E-856D-7D688EE65743}" type="datetimeFigureOut">
              <a:rPr lang="en-US"/>
              <a:pPr>
                <a:defRPr/>
              </a:pPr>
              <a:t>12/7/2008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FF67789-2887-4769-BF0C-724ABCA0DD58}" type="slidenum">
              <a:rPr lang="en-CA"/>
              <a:pPr>
                <a:defRPr/>
              </a:pPr>
              <a:t>‹#›</a:t>
            </a:fld>
            <a:endParaRPr lang="en-CA"/>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0152C6D-0762-4764-9F3E-59BB11645F5B}" type="datetimeFigureOut">
              <a:rPr lang="en-US"/>
              <a:pPr>
                <a:defRPr/>
              </a:pPr>
              <a:t>12/7/2008</a:t>
            </a:fld>
            <a:endParaRPr lang="en-CA" dirty="0"/>
          </a:p>
        </p:txBody>
      </p:sp>
      <p:sp>
        <p:nvSpPr>
          <p:cNvPr id="5" name="Footer Placeholder 4"/>
          <p:cNvSpPr>
            <a:spLocks noGrp="1"/>
          </p:cNvSpPr>
          <p:nvPr>
            <p:ph type="ftr" sz="quarter" idx="11"/>
          </p:nvPr>
        </p:nvSpPr>
        <p:spPr>
          <a:xfrm>
            <a:off x="2971800" y="6356350"/>
            <a:ext cx="3581400" cy="365125"/>
          </a:xfrm>
        </p:spPr>
        <p:txBody>
          <a:bodyPr/>
          <a:lstStyle>
            <a:lvl1pPr>
              <a:defRPr/>
            </a:lvl1pPr>
          </a:lstStyle>
          <a:p>
            <a:pPr>
              <a:defRPr/>
            </a:pPr>
            <a:r>
              <a:rPr lang="en-CA" dirty="0" smtClean="0"/>
              <a:t>Windows HPC Server 2008 Readiness &amp; Launch Plan -  Version 15 – INTERNAL ONLY &amp; CONFIDENTIAL</a:t>
            </a: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D33055B6-076E-4E93-9140-672E951A4CF2}" type="slidenum">
              <a:rPr lang="en-CA"/>
              <a:pPr>
                <a:defRPr/>
              </a:pPr>
              <a:t>‹#›</a:t>
            </a:fld>
            <a:endParaRPr lang="en-CA"/>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mo, Video, Special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056578"/>
            <a:ext cx="7772400" cy="1500187"/>
          </a:xfrm>
        </p:spPr>
        <p:txBody>
          <a:bodyPr lIns="182880" anchor="t"/>
          <a:lstStyle>
            <a:lvl1pPr marL="0" indent="0">
              <a:spcBef>
                <a:spcPts val="0"/>
              </a:spcBef>
              <a:buNone/>
              <a:defRPr sz="32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722313" y="2145314"/>
            <a:ext cx="7772400" cy="1362075"/>
          </a:xfr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CA" sz="11500" b="1" kern="1200" cap="none" dirty="0">
                <a:solidFill>
                  <a:schemeClr val="bg1">
                    <a:alpha val="55000"/>
                  </a:schemeClr>
                </a:solidFill>
                <a:effectLst>
                  <a:outerShdw blurRad="60007" dist="310007" dir="7680000" sy="30000" kx="1300200" algn="ctr" rotWithShape="0">
                    <a:prstClr val="black">
                      <a:alpha val="32000"/>
                    </a:prstClr>
                  </a:outerShdw>
                </a:effectLst>
                <a:latin typeface="+mj-lt"/>
                <a:ea typeface="+mj-ea"/>
                <a:cs typeface="+mj-cs"/>
              </a:defRPr>
            </a:lvl1pPr>
          </a:lstStyle>
          <a:p>
            <a:r>
              <a:rPr lang="en-US" dirty="0" smtClean="0"/>
              <a:t>Click to</a:t>
            </a:r>
            <a:endParaRPr lang="en-CA"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EB66E49-1068-4F72-8652-880DC278B4F6}" type="datetimeFigureOut">
              <a:rPr lang="en-US"/>
              <a:pPr>
                <a:defRPr/>
              </a:pPr>
              <a:t>12/7/2008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DF8216D-5ABE-4836-BBEB-A3F298501B1E}" type="slidenum">
              <a:rPr lang="en-CA"/>
              <a:pPr>
                <a:defRPr/>
              </a:pPr>
              <a:t>‹#›</a:t>
            </a:fld>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D0211C92-C533-4ED8-BAA3-5AF7D80E8B3B}" type="datetimeFigureOut">
              <a:rPr lang="en-US"/>
              <a:pPr>
                <a:defRPr/>
              </a:pPr>
              <a:t>12/7/2008</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FAEB0377-9148-440F-B651-64670E3563DC}" type="slidenum">
              <a:rPr lang="en-CA"/>
              <a:pPr>
                <a:defRPr/>
              </a:pPr>
              <a:t>‹#›</a:t>
            </a:fld>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AF8E8D6-B01F-406C-8CAB-9F27986BEA2B}" type="datetimeFigureOut">
              <a:rPr lang="en-US"/>
              <a:pPr>
                <a:defRPr/>
              </a:pPr>
              <a:t>12/7/2008</a:t>
            </a:fld>
            <a:endParaRPr lang="en-CA"/>
          </a:p>
        </p:txBody>
      </p:sp>
      <p:sp>
        <p:nvSpPr>
          <p:cNvPr id="4" name="Footer Placeholder 4"/>
          <p:cNvSpPr>
            <a:spLocks noGrp="1"/>
          </p:cNvSpPr>
          <p:nvPr>
            <p:ph type="ftr" sz="quarter" idx="11"/>
          </p:nvPr>
        </p:nvSpPr>
        <p:spPr>
          <a:xfrm>
            <a:off x="3124200" y="6356350"/>
            <a:ext cx="3276600" cy="365125"/>
          </a:xfrm>
        </p:spPr>
        <p:txBody>
          <a:bodyPr/>
          <a:lstStyle>
            <a:lvl1pPr>
              <a:defRPr/>
            </a:lvl1pPr>
          </a:lstStyle>
          <a:p>
            <a:pPr>
              <a:defRPr/>
            </a:pPr>
            <a:r>
              <a:rPr lang="en-CA" dirty="0" smtClean="0"/>
              <a:t>INTERNAL ONLY | CONFIDENTIAL | DO NOT PRINT</a:t>
            </a: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869C3D61-8023-4C2F-A17C-B3BE7EE56011}" type="slidenum">
              <a:rPr lang="en-CA"/>
              <a:pPr>
                <a:defRPr/>
              </a:pPr>
              <a:t>‹#›</a:t>
            </a:fld>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F60229-4D1C-4FF7-8998-396D726721B5}" type="datetimeFigureOut">
              <a:rPr lang="en-US"/>
              <a:pPr>
                <a:defRPr/>
              </a:pPr>
              <a:t>12/7/2008</a:t>
            </a:fld>
            <a:endParaRPr lang="en-CA"/>
          </a:p>
        </p:txBody>
      </p:sp>
      <p:sp>
        <p:nvSpPr>
          <p:cNvPr id="3" name="Footer Placeholder 4"/>
          <p:cNvSpPr>
            <a:spLocks noGrp="1"/>
          </p:cNvSpPr>
          <p:nvPr>
            <p:ph type="ftr" sz="quarter" idx="11"/>
          </p:nvPr>
        </p:nvSpPr>
        <p:spPr>
          <a:xfrm>
            <a:off x="3124200" y="6356350"/>
            <a:ext cx="3352800" cy="365125"/>
          </a:xfrm>
        </p:spPr>
        <p:txBody>
          <a:bodyPr/>
          <a:lstStyle>
            <a:lvl1pPr>
              <a:defRPr/>
            </a:lvl1pPr>
          </a:lstStyle>
          <a:p>
            <a:pPr>
              <a:defRPr/>
            </a:pPr>
            <a:r>
              <a:rPr lang="en-CA" dirty="0" smtClean="0"/>
              <a:t>INTERNAL ONLY | CONFIDENTIAL | DO NOT PRINT</a:t>
            </a:r>
          </a:p>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A3D9661A-AC02-4EA9-8029-7735BAD65BC0}" type="slidenum">
              <a:rPr lang="en-CA"/>
              <a:pPr>
                <a:defRPr/>
              </a:pPr>
              <a:t>‹#›</a:t>
            </a:fld>
            <a:endParaRPr lang="en-C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F796F-96D0-4672-8C4B-2CA072ED23EB}" type="datetimeFigureOut">
              <a:rPr lang="en-US"/>
              <a:pPr>
                <a:defRPr/>
              </a:pPr>
              <a:t>12/7/2008</a:t>
            </a:fld>
            <a:endParaRPr lang="en-CA"/>
          </a:p>
        </p:txBody>
      </p:sp>
      <p:sp>
        <p:nvSpPr>
          <p:cNvPr id="6" name="Footer Placeholder 4"/>
          <p:cNvSpPr>
            <a:spLocks noGrp="1"/>
          </p:cNvSpPr>
          <p:nvPr>
            <p:ph type="ftr" sz="quarter" idx="11"/>
          </p:nvPr>
        </p:nvSpPr>
        <p:spPr>
          <a:xfrm>
            <a:off x="3124200" y="6356350"/>
            <a:ext cx="3276600" cy="365125"/>
          </a:xfrm>
        </p:spPr>
        <p:txBody>
          <a:bodyPr/>
          <a:lstStyle>
            <a:lvl1pPr>
              <a:defRPr/>
            </a:lvl1pPr>
          </a:lstStyle>
          <a:p>
            <a:pPr>
              <a:defRPr/>
            </a:pPr>
            <a:r>
              <a:rPr lang="en-CA" dirty="0" smtClean="0"/>
              <a:t>INTERNAL ONLY | CONFIDENTIAL | DO NOT PRINT</a:t>
            </a:r>
          </a:p>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A83D754D-1A42-480B-A152-A2DA18209DF9}" type="slidenum">
              <a:rPr lang="en-CA"/>
              <a:pPr>
                <a:defRPr/>
              </a:pPr>
              <a:t>‹#›</a:t>
            </a:fld>
            <a:endParaRPr lang="en-C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191A72-5EA2-4BE6-9987-4207EB36EF95}" type="datetimeFigureOut">
              <a:rPr lang="en-US"/>
              <a:pPr>
                <a:defRPr/>
              </a:pPr>
              <a:t>12/7/2008</a:t>
            </a:fld>
            <a:endParaRPr lang="en-CA"/>
          </a:p>
        </p:txBody>
      </p:sp>
      <p:sp>
        <p:nvSpPr>
          <p:cNvPr id="6" name="Footer Placeholder 4"/>
          <p:cNvSpPr>
            <a:spLocks noGrp="1"/>
          </p:cNvSpPr>
          <p:nvPr>
            <p:ph type="ftr" sz="quarter" idx="11"/>
          </p:nvPr>
        </p:nvSpPr>
        <p:spPr>
          <a:xfrm>
            <a:off x="3124200" y="6356350"/>
            <a:ext cx="3352800" cy="365125"/>
          </a:xfrm>
        </p:spPr>
        <p:txBody>
          <a:bodyPr/>
          <a:lstStyle>
            <a:lvl1pPr>
              <a:defRPr/>
            </a:lvl1pPr>
          </a:lstStyle>
          <a:p>
            <a:pPr>
              <a:defRPr/>
            </a:pPr>
            <a:r>
              <a:rPr lang="en-CA" dirty="0" smtClean="0"/>
              <a:t>INTERNAL ONLY | CONFIDENTIAL | DO NOT PRINT</a:t>
            </a:r>
          </a:p>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50361A30-7168-4284-8875-7A962012EF6A}" type="slidenum">
              <a:rPr lang="en-CA"/>
              <a:pPr>
                <a:defRPr/>
              </a:pPr>
              <a:t>‹#›</a:t>
            </a:fld>
            <a:endParaRPr lang="en-CA"/>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8585"/>
            <a:ext cx="8229600" cy="7796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81ED35-771E-4196-BD33-E64FD7030CFC}" type="datetimeFigureOut">
              <a:rPr lang="en-US"/>
              <a:pPr>
                <a:defRPr/>
              </a:pPr>
              <a:t>12/7/2008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4110BC-CB91-4394-9C11-9A51B8BC0BF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2" r:id="rId10"/>
    <p:sldLayoutId id="2147483673"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hyperlink" Target="http://images.google.com/imgres?imgurl=http://www.crh.noaa.gov/images/mqt/HemiWRF-ARW/images/HemiWRF-ARW_5_144.png&amp;imgrefurl=http://www.wunderground.com/blog/ZRR/archive.html?tstamp=200707&amp;h=700&amp;w=700&amp;sz=71&amp;hl=en&amp;start=6&amp;um=1&amp;tbnid=ZkS4rBKlKlrnFM:&amp;tbnh=140&amp;tbnw=140&amp;prev=/images?q=wrf&amp;um=1&amp;hl=en&amp;rls=com.microsoft:*&amp;sa=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msdn2.microsoft.com/vs2008/products/default.aspx" TargetMode="Externa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jpe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13.png"/><Relationship Id="rId2" Type="http://schemas.openxmlformats.org/officeDocument/2006/relationships/notesSlide" Target="../notesSlides/notesSlide17.xm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2.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17.png"/><Relationship Id="rId4" Type="http://schemas.openxmlformats.org/officeDocument/2006/relationships/image" Target="../media/image1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4.xml"/><Relationship Id="rId16" Type="http://schemas.openxmlformats.org/officeDocument/2006/relationships/image" Target="../media/image41.png"/><Relationship Id="rId20"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png"/><Relationship Id="rId22" Type="http://schemas.openxmlformats.org/officeDocument/2006/relationships/image" Target="../media/image4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jpeg"/><Relationship Id="rId7" Type="http://schemas.openxmlformats.org/officeDocument/2006/relationships/image" Target="../media/image124.jpeg"/><Relationship Id="rId2" Type="http://schemas.openxmlformats.org/officeDocument/2006/relationships/image" Target="../media/image119.gif"/><Relationship Id="rId1" Type="http://schemas.openxmlformats.org/officeDocument/2006/relationships/slideLayout" Target="../slideLayouts/slideLayout6.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 Id="rId9" Type="http://schemas.openxmlformats.org/officeDocument/2006/relationships/image" Target="../media/image12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6.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4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9.jpeg"/><Relationship Id="rId5" Type="http://schemas.openxmlformats.org/officeDocument/2006/relationships/image" Target="../media/image138.png"/><Relationship Id="rId4" Type="http://schemas.openxmlformats.org/officeDocument/2006/relationships/image" Target="../media/image137.pn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50.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41.gi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6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52.png"/></Relationships>
</file>

<file path=ppt/slides/_rels/slide6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7.xml"/><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2287" y="641229"/>
            <a:ext cx="6713113" cy="1000125"/>
          </a:xfrm>
        </p:spPr>
        <p:txBody>
          <a:bodyPr>
            <a:normAutofit fontScale="90000"/>
          </a:bodyPr>
          <a:lstStyle/>
          <a:p>
            <a:pPr algn="r" eaLnBrk="1" hangingPunct="1">
              <a:defRPr/>
            </a:pPr>
            <a:r>
              <a:rPr lang="en-US" sz="3600" dirty="0" smtClean="0"/>
              <a:t>High Productivity Computing:</a:t>
            </a:r>
            <a:br>
              <a:rPr lang="en-US" sz="3600" dirty="0" smtClean="0"/>
            </a:br>
            <a:r>
              <a:rPr lang="en-US" sz="3600" dirty="0" smtClean="0"/>
              <a:t>Taking HPC Mainstream</a:t>
            </a:r>
            <a:endParaRPr lang="en-CA" sz="3600" dirty="0" smtClean="0"/>
          </a:p>
        </p:txBody>
      </p:sp>
      <p:sp>
        <p:nvSpPr>
          <p:cNvPr id="3076" name="Rectangle 5"/>
          <p:cNvSpPr>
            <a:spLocks noChangeArrowheads="1"/>
          </p:cNvSpPr>
          <p:nvPr/>
        </p:nvSpPr>
        <p:spPr bwMode="auto">
          <a:xfrm>
            <a:off x="1568450" y="714375"/>
            <a:ext cx="184150" cy="366713"/>
          </a:xfrm>
          <a:prstGeom prst="rect">
            <a:avLst/>
          </a:prstGeom>
          <a:noFill/>
          <a:ln w="9525">
            <a:noFill/>
            <a:miter lim="800000"/>
            <a:headEnd/>
            <a:tailEnd/>
          </a:ln>
        </p:spPr>
        <p:txBody>
          <a:bodyPr wrap="none">
            <a:spAutoFit/>
          </a:bodyPr>
          <a:lstStyle/>
          <a:p>
            <a:endParaRPr lang="en-US" dirty="0"/>
          </a:p>
        </p:txBody>
      </p:sp>
      <p:sp>
        <p:nvSpPr>
          <p:cNvPr id="4" name="TextBox 3"/>
          <p:cNvSpPr txBox="1"/>
          <p:nvPr/>
        </p:nvSpPr>
        <p:spPr>
          <a:xfrm>
            <a:off x="5868785" y="2186248"/>
            <a:ext cx="3117273" cy="1077218"/>
          </a:xfrm>
          <a:prstGeom prst="rect">
            <a:avLst/>
          </a:prstGeom>
          <a:noFill/>
        </p:spPr>
        <p:txBody>
          <a:bodyPr wrap="square" rtlCol="0">
            <a:spAutoFit/>
          </a:bodyPr>
          <a:lstStyle/>
          <a:p>
            <a:r>
              <a:rPr lang="en-US" sz="1600" dirty="0" smtClean="0">
                <a:solidFill>
                  <a:schemeClr val="bg1">
                    <a:lumMod val="95000"/>
                  </a:schemeClr>
                </a:solidFill>
              </a:rPr>
              <a:t>Lee Grant</a:t>
            </a:r>
          </a:p>
          <a:p>
            <a:r>
              <a:rPr lang="en-US" sz="1600" dirty="0" smtClean="0">
                <a:solidFill>
                  <a:schemeClr val="bg1">
                    <a:lumMod val="95000"/>
                  </a:schemeClr>
                </a:solidFill>
              </a:rPr>
              <a:t>Technical Solutions </a:t>
            </a:r>
            <a:r>
              <a:rPr lang="en-US" sz="1600" dirty="0" smtClean="0">
                <a:solidFill>
                  <a:schemeClr val="bg1">
                    <a:lumMod val="95000"/>
                  </a:schemeClr>
                </a:solidFill>
              </a:rPr>
              <a:t>Professional</a:t>
            </a:r>
            <a:r>
              <a:rPr lang="en-US" sz="1600" dirty="0" smtClean="0">
                <a:solidFill>
                  <a:schemeClr val="bg1">
                    <a:lumMod val="95000"/>
                  </a:schemeClr>
                </a:solidFill>
              </a:rPr>
              <a:t> </a:t>
            </a:r>
            <a:endParaRPr lang="en-US" sz="1600" dirty="0" smtClean="0">
              <a:solidFill>
                <a:schemeClr val="bg1">
                  <a:lumMod val="95000"/>
                </a:schemeClr>
              </a:solidFill>
            </a:endParaRPr>
          </a:p>
          <a:p>
            <a:r>
              <a:rPr lang="en-US" sz="1600" dirty="0" smtClean="0">
                <a:solidFill>
                  <a:schemeClr val="bg1">
                    <a:lumMod val="95000"/>
                  </a:schemeClr>
                </a:solidFill>
              </a:rPr>
              <a:t>High Performance Computing</a:t>
            </a:r>
          </a:p>
          <a:p>
            <a:r>
              <a:rPr lang="en-US" sz="1600" dirty="0" smtClean="0">
                <a:solidFill>
                  <a:schemeClr val="bg1">
                    <a:lumMod val="95000"/>
                  </a:schemeClr>
                </a:solidFill>
              </a:rPr>
              <a:t>leegrant@microsoft.com</a:t>
            </a:r>
            <a:endParaRPr lang="en-US" sz="1600" dirty="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image010"/>
          <p:cNvPicPr>
            <a:picLocks noChangeAspect="1" noChangeArrowheads="1"/>
          </p:cNvPicPr>
          <p:nvPr/>
        </p:nvPicPr>
        <p:blipFill>
          <a:blip r:embed="rId2"/>
          <a:srcRect/>
          <a:stretch>
            <a:fillRect/>
          </a:stretch>
        </p:blipFill>
        <p:spPr bwMode="auto">
          <a:xfrm>
            <a:off x="0" y="0"/>
            <a:ext cx="9144717" cy="71014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image005"/>
          <p:cNvPicPr>
            <a:picLocks noChangeAspect="1" noChangeArrowheads="1"/>
          </p:cNvPicPr>
          <p:nvPr/>
        </p:nvPicPr>
        <p:blipFill>
          <a:blip r:embed="rId3"/>
          <a:srcRect/>
          <a:stretch>
            <a:fillRect/>
          </a:stretch>
        </p:blipFill>
        <p:spPr bwMode="auto">
          <a:xfrm>
            <a:off x="0" y="0"/>
            <a:ext cx="9144000" cy="7100888"/>
          </a:xfrm>
          <a:prstGeom prst="rect">
            <a:avLst/>
          </a:prstGeom>
          <a:noFill/>
          <a:ln w="9525">
            <a:noFill/>
            <a:miter lim="800000"/>
            <a:headEnd/>
            <a:tailEnd/>
          </a:ln>
        </p:spPr>
      </p:pic>
      <p:sp>
        <p:nvSpPr>
          <p:cNvPr id="6" name="Right Arrow 5"/>
          <p:cNvSpPr/>
          <p:nvPr/>
        </p:nvSpPr>
        <p:spPr bwMode="auto">
          <a:xfrm rot="10800000">
            <a:off x="1120634" y="984464"/>
            <a:ext cx="914400" cy="304800"/>
          </a:xfrm>
          <a:prstGeom prst="rightArrow">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6"/>
          <p:cNvGrpSpPr/>
          <p:nvPr/>
        </p:nvGrpSpPr>
        <p:grpSpPr>
          <a:xfrm>
            <a:off x="2037805" y="729541"/>
            <a:ext cx="5791200" cy="963680"/>
            <a:chOff x="5008" y="281581"/>
            <a:chExt cx="2544333" cy="963680"/>
          </a:xfrm>
          <a:scene3d>
            <a:camera prst="orthographicFront"/>
            <a:lightRig rig="threePt" dir="t">
              <a:rot lat="0" lon="0" rev="7500000"/>
            </a:lightRig>
          </a:scene3d>
        </p:grpSpPr>
        <p:sp>
          <p:nvSpPr>
            <p:cNvPr id="8" name="Rectangle 7"/>
            <p:cNvSpPr/>
            <p:nvPr/>
          </p:nvSpPr>
          <p:spPr>
            <a:xfrm>
              <a:off x="5008" y="281581"/>
              <a:ext cx="2544333" cy="963680"/>
            </a:xfrm>
            <a:prstGeom prst="rect">
              <a:avLst/>
            </a:prstGeom>
            <a:sp3d prstMaterial="plastic">
              <a:bevelT w="127000" h="25400" prst="relaxedInset"/>
            </a:sp3d>
          </p:spPr>
          <p:style>
            <a:lnRef idx="0">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Rectangle 8"/>
            <p:cNvSpPr/>
            <p:nvPr/>
          </p:nvSpPr>
          <p:spPr>
            <a:xfrm>
              <a:off x="5008" y="281581"/>
              <a:ext cx="2544333" cy="9636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r>
                <a:rPr lang="en-US" dirty="0" smtClean="0"/>
                <a:t>Group compute nodes based on hardware, software and custom attributes; Act on groupings.</a:t>
              </a:r>
            </a:p>
          </p:txBody>
        </p:sp>
      </p:grpSp>
      <p:grpSp>
        <p:nvGrpSpPr>
          <p:cNvPr id="3" name="Group 9"/>
          <p:cNvGrpSpPr/>
          <p:nvPr/>
        </p:nvGrpSpPr>
        <p:grpSpPr>
          <a:xfrm>
            <a:off x="3230880" y="4846320"/>
            <a:ext cx="3505202" cy="838200"/>
            <a:chOff x="344252" y="539602"/>
            <a:chExt cx="2600874" cy="963680"/>
          </a:xfrm>
          <a:scene3d>
            <a:camera prst="orthographicFront"/>
            <a:lightRig rig="threePt" dir="t">
              <a:rot lat="0" lon="0" rev="7500000"/>
            </a:lightRig>
          </a:scene3d>
        </p:grpSpPr>
        <p:sp>
          <p:nvSpPr>
            <p:cNvPr id="11" name="Rectangle 10"/>
            <p:cNvSpPr/>
            <p:nvPr/>
          </p:nvSpPr>
          <p:spPr>
            <a:xfrm>
              <a:off x="344252" y="539602"/>
              <a:ext cx="2544333" cy="963680"/>
            </a:xfrm>
            <a:prstGeom prst="rect">
              <a:avLst/>
            </a:prstGeom>
            <a:sp3d prstMaterial="plastic">
              <a:bevelT w="127000" h="25400" prst="relaxedInset"/>
            </a:sp3d>
          </p:spPr>
          <p:style>
            <a:lnRef idx="0">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Rectangle 11"/>
            <p:cNvSpPr/>
            <p:nvPr/>
          </p:nvSpPr>
          <p:spPr>
            <a:xfrm>
              <a:off x="400794" y="539603"/>
              <a:ext cx="2544332" cy="9636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r>
                <a:rPr lang="en-US" dirty="0" smtClean="0"/>
                <a:t>Pivoting enables correlating nodes and jobs together</a:t>
              </a:r>
            </a:p>
          </p:txBody>
        </p:sp>
      </p:grpSp>
      <p:sp>
        <p:nvSpPr>
          <p:cNvPr id="13" name="Right Arrow 12"/>
          <p:cNvSpPr/>
          <p:nvPr/>
        </p:nvSpPr>
        <p:spPr bwMode="auto">
          <a:xfrm>
            <a:off x="6779029" y="5126182"/>
            <a:ext cx="914400" cy="304800"/>
          </a:xfrm>
          <a:prstGeom prst="rightArrow">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 name="Group 14"/>
          <p:cNvGrpSpPr/>
          <p:nvPr/>
        </p:nvGrpSpPr>
        <p:grpSpPr>
          <a:xfrm>
            <a:off x="4146861" y="3782489"/>
            <a:ext cx="3505202" cy="838200"/>
            <a:chOff x="344252" y="539602"/>
            <a:chExt cx="2600874" cy="963680"/>
          </a:xfrm>
          <a:scene3d>
            <a:camera prst="orthographicFront"/>
            <a:lightRig rig="threePt" dir="t">
              <a:rot lat="0" lon="0" rev="7500000"/>
            </a:lightRig>
          </a:scene3d>
        </p:grpSpPr>
        <p:sp>
          <p:nvSpPr>
            <p:cNvPr id="16" name="Rectangle 15"/>
            <p:cNvSpPr/>
            <p:nvPr/>
          </p:nvSpPr>
          <p:spPr>
            <a:xfrm>
              <a:off x="344252" y="539602"/>
              <a:ext cx="2544333" cy="963680"/>
            </a:xfrm>
            <a:prstGeom prst="rect">
              <a:avLst/>
            </a:prstGeom>
            <a:sp3d prstMaterial="plastic">
              <a:bevelT w="127000" h="25400" prst="relaxedInset"/>
            </a:sp3d>
          </p:spPr>
          <p:style>
            <a:lnRef idx="0">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7" name="Rectangle 16"/>
            <p:cNvSpPr/>
            <p:nvPr/>
          </p:nvSpPr>
          <p:spPr>
            <a:xfrm>
              <a:off x="400794" y="539603"/>
              <a:ext cx="2544332" cy="9636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r>
                <a:rPr lang="en-US" dirty="0" smtClean="0"/>
                <a:t>Track long running operations and access operation history</a:t>
              </a:r>
            </a:p>
          </p:txBody>
        </p:sp>
      </p:grpSp>
      <p:sp>
        <p:nvSpPr>
          <p:cNvPr id="18" name="Right Arrow 17"/>
          <p:cNvSpPr/>
          <p:nvPr/>
        </p:nvSpPr>
        <p:spPr bwMode="auto">
          <a:xfrm rot="10800000">
            <a:off x="3224150" y="4030485"/>
            <a:ext cx="914400" cy="304800"/>
          </a:xfrm>
          <a:prstGeom prst="rightArrow">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ight Arrow 18"/>
          <p:cNvSpPr/>
          <p:nvPr/>
        </p:nvSpPr>
        <p:spPr bwMode="auto">
          <a:xfrm rot="10800000">
            <a:off x="849086" y="3581399"/>
            <a:ext cx="914400" cy="304800"/>
          </a:xfrm>
          <a:prstGeom prst="rightArrow">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19"/>
          <p:cNvGrpSpPr/>
          <p:nvPr/>
        </p:nvGrpSpPr>
        <p:grpSpPr>
          <a:xfrm>
            <a:off x="3250277" y="3314601"/>
            <a:ext cx="3505202" cy="609600"/>
            <a:chOff x="344252" y="539602"/>
            <a:chExt cx="2600874" cy="963680"/>
          </a:xfrm>
          <a:scene3d>
            <a:camera prst="orthographicFront"/>
            <a:lightRig rig="threePt" dir="t">
              <a:rot lat="0" lon="0" rev="7500000"/>
            </a:lightRig>
          </a:scene3d>
        </p:grpSpPr>
        <p:sp>
          <p:nvSpPr>
            <p:cNvPr id="21" name="Rectangle 20"/>
            <p:cNvSpPr/>
            <p:nvPr/>
          </p:nvSpPr>
          <p:spPr>
            <a:xfrm>
              <a:off x="344252" y="539602"/>
              <a:ext cx="2544333" cy="963680"/>
            </a:xfrm>
            <a:prstGeom prst="rect">
              <a:avLst/>
            </a:prstGeom>
            <a:sp3d prstMaterial="plastic">
              <a:bevelT w="127000" h="25400" prst="relaxedInset"/>
            </a:sp3d>
          </p:spPr>
          <p:style>
            <a:lnRef idx="0">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2" name="Rectangle 21"/>
            <p:cNvSpPr/>
            <p:nvPr/>
          </p:nvSpPr>
          <p:spPr>
            <a:xfrm>
              <a:off x="400794" y="539603"/>
              <a:ext cx="2544332" cy="9636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r>
                <a:rPr lang="en-US" dirty="0" smtClean="0"/>
                <a:t>Receive alerts for failures</a:t>
              </a:r>
            </a:p>
          </p:txBody>
        </p:sp>
      </p:grpSp>
      <p:sp>
        <p:nvSpPr>
          <p:cNvPr id="23" name="Right Arrow 22"/>
          <p:cNvSpPr/>
          <p:nvPr/>
        </p:nvSpPr>
        <p:spPr bwMode="auto">
          <a:xfrm rot="10800000">
            <a:off x="2315095" y="3498866"/>
            <a:ext cx="914400" cy="304800"/>
          </a:xfrm>
          <a:prstGeom prst="rightArrow">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23"/>
          <p:cNvGrpSpPr/>
          <p:nvPr/>
        </p:nvGrpSpPr>
        <p:grpSpPr>
          <a:xfrm>
            <a:off x="3167149" y="451460"/>
            <a:ext cx="3505202" cy="609600"/>
            <a:chOff x="344252" y="539602"/>
            <a:chExt cx="2600874" cy="963680"/>
          </a:xfrm>
          <a:scene3d>
            <a:camera prst="orthographicFront"/>
            <a:lightRig rig="threePt" dir="t">
              <a:rot lat="0" lon="0" rev="7500000"/>
            </a:lightRig>
          </a:scene3d>
        </p:grpSpPr>
        <p:sp>
          <p:nvSpPr>
            <p:cNvPr id="25" name="Rectangle 24"/>
            <p:cNvSpPr/>
            <p:nvPr/>
          </p:nvSpPr>
          <p:spPr>
            <a:xfrm>
              <a:off x="344252" y="539602"/>
              <a:ext cx="2544333" cy="963680"/>
            </a:xfrm>
            <a:prstGeom prst="rect">
              <a:avLst/>
            </a:prstGeom>
            <a:sp3d prstMaterial="plastic">
              <a:bevelT w="127000" h="25400" prst="relaxedInset"/>
            </a:sp3d>
          </p:spPr>
          <p:style>
            <a:lnRef idx="0">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6" name="Rectangle 25"/>
            <p:cNvSpPr/>
            <p:nvPr/>
          </p:nvSpPr>
          <p:spPr>
            <a:xfrm>
              <a:off x="400794" y="539603"/>
              <a:ext cx="2544332" cy="9636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r>
                <a:rPr lang="en-US" dirty="0" smtClean="0"/>
                <a:t>List or Heat Map view cluster at a glance</a:t>
              </a:r>
            </a:p>
          </p:txBody>
        </p:sp>
      </p:grpSp>
      <p:sp>
        <p:nvSpPr>
          <p:cNvPr id="27" name="Right Arrow 26"/>
          <p:cNvSpPr/>
          <p:nvPr/>
        </p:nvSpPr>
        <p:spPr bwMode="auto">
          <a:xfrm rot="10800000">
            <a:off x="2191790" y="595548"/>
            <a:ext cx="914400" cy="304800"/>
          </a:xfrm>
          <a:prstGeom prst="rightArrow">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8" grpId="0" animBg="1"/>
      <p:bldP spid="18" grpId="1" animBg="1"/>
      <p:bldP spid="19" grpId="0" animBg="1"/>
      <p:bldP spid="19" grpId="1" animBg="1"/>
      <p:bldP spid="23" grpId="0"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003"/>
          <p:cNvPicPr>
            <a:picLocks noChangeAspect="1" noChangeArrowheads="1"/>
          </p:cNvPicPr>
          <p:nvPr/>
        </p:nvPicPr>
        <p:blipFill>
          <a:blip r:embed="rId2"/>
          <a:srcRect/>
          <a:stretch>
            <a:fillRect/>
          </a:stretch>
        </p:blipFill>
        <p:spPr bwMode="auto">
          <a:xfrm>
            <a:off x="0" y="-1"/>
            <a:ext cx="9144000" cy="71008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yrilf\AppData\Local\Microsoft\Windows\Temporary Internet Files\Content.Outlook\RYXZZ8QO\Online2 (2).jpg"/>
          <p:cNvPicPr>
            <a:picLocks noChangeAspect="1" noChangeArrowheads="1"/>
          </p:cNvPicPr>
          <p:nvPr/>
        </p:nvPicPr>
        <p:blipFill>
          <a:blip r:embed="rId2"/>
          <a:srcRect/>
          <a:stretch>
            <a:fillRect/>
          </a:stretch>
        </p:blipFill>
        <p:spPr bwMode="auto">
          <a:xfrm>
            <a:off x="0" y="0"/>
            <a:ext cx="9144000" cy="7143750"/>
          </a:xfrm>
          <a:prstGeom prst="rect">
            <a:avLst/>
          </a:prstGeom>
          <a:noFill/>
        </p:spPr>
      </p:pic>
      <p:sp>
        <p:nvSpPr>
          <p:cNvPr id="6" name="Rounded Rectangle 5"/>
          <p:cNvSpPr/>
          <p:nvPr/>
        </p:nvSpPr>
        <p:spPr>
          <a:xfrm>
            <a:off x="1336612" y="413983"/>
            <a:ext cx="762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7" descr="image007"/>
          <p:cNvPicPr>
            <a:picLocks noChangeAspect="1" noChangeArrowheads="1"/>
          </p:cNvPicPr>
          <p:nvPr/>
        </p:nvPicPr>
        <p:blipFill>
          <a:blip r:embed="rId2"/>
          <a:srcRect/>
          <a:stretch>
            <a:fillRect/>
          </a:stretch>
        </p:blipFill>
        <p:spPr bwMode="auto">
          <a:xfrm>
            <a:off x="0" y="-1"/>
            <a:ext cx="9144000" cy="71008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002"/>
          <p:cNvPicPr>
            <a:picLocks noChangeAspect="1" noChangeArrowheads="1"/>
          </p:cNvPicPr>
          <p:nvPr/>
        </p:nvPicPr>
        <p:blipFill>
          <a:blip r:embed="rId2"/>
          <a:srcRect/>
          <a:stretch>
            <a:fillRect/>
          </a:stretch>
        </p:blipFill>
        <p:spPr bwMode="auto">
          <a:xfrm>
            <a:off x="0" y="0"/>
            <a:ext cx="9144000" cy="67926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mage005"/>
          <p:cNvPicPr>
            <a:picLocks noChangeAspect="1" noChangeArrowheads="1"/>
          </p:cNvPicPr>
          <p:nvPr/>
        </p:nvPicPr>
        <p:blipFill>
          <a:blip r:embed="rId2"/>
          <a:srcRect/>
          <a:stretch>
            <a:fillRect/>
          </a:stretch>
        </p:blipFill>
        <p:spPr bwMode="auto">
          <a:xfrm>
            <a:off x="0" y="0"/>
            <a:ext cx="9144000" cy="678996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79685"/>
          </a:xfrm>
        </p:spPr>
        <p:txBody>
          <a:bodyPr/>
          <a:lstStyle/>
          <a:p>
            <a:pPr algn="l"/>
            <a:r>
              <a:rPr lang="en-US" sz="3600" dirty="0" smtClean="0"/>
              <a:t>Integrated Job Scheduling</a:t>
            </a:r>
            <a:endParaRPr lang="en-US" sz="3600" dirty="0"/>
          </a:p>
        </p:txBody>
      </p:sp>
      <p:graphicFrame>
        <p:nvGraphicFramePr>
          <p:cNvPr id="5" name="Diagram 4"/>
          <p:cNvGraphicFramePr/>
          <p:nvPr/>
        </p:nvGraphicFramePr>
        <p:xfrm>
          <a:off x="152400" y="864075"/>
          <a:ext cx="3962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7" cstate="screen"/>
          <a:srcRect/>
          <a:stretch>
            <a:fillRect/>
          </a:stretch>
        </p:blipFill>
        <p:spPr bwMode="auto">
          <a:xfrm>
            <a:off x="4211784" y="1713421"/>
            <a:ext cx="4819437" cy="3604891"/>
          </a:xfrm>
          <a:prstGeom prst="roundRect">
            <a:avLst>
              <a:gd name="adj" fmla="val 899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8497669" y="4278"/>
            <a:ext cx="646331" cy="215444"/>
          </a:xfrm>
          <a:prstGeom prst="rect">
            <a:avLst/>
          </a:prstGeom>
          <a:solidFill>
            <a:schemeClr val="accent4">
              <a:lumMod val="75000"/>
            </a:schemeClr>
          </a:solidFill>
        </p:spPr>
        <p:txBody>
          <a:bodyPr wrap="none" rtlCol="0">
            <a:spAutoFit/>
          </a:bodyPr>
          <a:lstStyle/>
          <a:p>
            <a:r>
              <a:rPr lang="en-US" sz="800" dirty="0" smtClean="0"/>
              <a:t>Skip/Demo</a:t>
            </a:r>
            <a:endParaRPr lang="en-US" sz="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070" y="2356871"/>
            <a:ext cx="3726180" cy="3371850"/>
          </a:xfrm>
          <a:prstGeom prst="rect">
            <a:avLst/>
          </a:prstGeom>
        </p:spPr>
        <p:style>
          <a:lnRef idx="1">
            <a:schemeClr val="dk1"/>
          </a:lnRef>
          <a:fillRef idx="2">
            <a:schemeClr val="dk1"/>
          </a:fillRef>
          <a:effectRef idx="1">
            <a:schemeClr val="dk1"/>
          </a:effectRef>
          <a:fontRef idx="minor">
            <a:schemeClr val="dk1"/>
          </a:fontRef>
        </p:style>
        <p:txBody>
          <a:bodyPr lIns="82058" tIns="41029" rIns="82058" bIns="41029" rtlCol="0" anchor="t"/>
          <a:lstStyle/>
          <a:p>
            <a:pPr algn="l"/>
            <a:r>
              <a:rPr lang="en-US" sz="1200" dirty="0" smtClean="0"/>
              <a:t>Node 1</a:t>
            </a:r>
            <a:endParaRPr lang="en-US" sz="1200" dirty="0"/>
          </a:p>
        </p:txBody>
      </p:sp>
      <p:grpSp>
        <p:nvGrpSpPr>
          <p:cNvPr id="2" name="Group 4"/>
          <p:cNvGrpSpPr/>
          <p:nvPr/>
        </p:nvGrpSpPr>
        <p:grpSpPr>
          <a:xfrm>
            <a:off x="971550" y="2631191"/>
            <a:ext cx="1428750" cy="1405890"/>
            <a:chOff x="1074420" y="2263140"/>
            <a:chExt cx="1428750" cy="1405890"/>
          </a:xfrm>
        </p:grpSpPr>
        <p:sp>
          <p:nvSpPr>
            <p:cNvPr id="6" name="Rectangle 5"/>
            <p:cNvSpPr/>
            <p:nvPr/>
          </p:nvSpPr>
          <p:spPr>
            <a:xfrm>
              <a:off x="1074420" y="2263140"/>
              <a:ext cx="1428750" cy="1405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S0</a:t>
              </a:r>
              <a:endParaRPr lang="en-US" sz="1200" dirty="0"/>
            </a:p>
          </p:txBody>
        </p:sp>
        <p:sp>
          <p:nvSpPr>
            <p:cNvPr id="7" name="Rectangle 6"/>
            <p:cNvSpPr/>
            <p:nvPr/>
          </p:nvSpPr>
          <p:spPr>
            <a:xfrm>
              <a:off x="1192530" y="236982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8" name="Rectangle 7"/>
            <p:cNvSpPr/>
            <p:nvPr/>
          </p:nvSpPr>
          <p:spPr>
            <a:xfrm>
              <a:off x="1882140" y="236220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9" name="Rectangle 8"/>
            <p:cNvSpPr/>
            <p:nvPr/>
          </p:nvSpPr>
          <p:spPr>
            <a:xfrm>
              <a:off x="1188720" y="302895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10" name="Rectangle 9"/>
            <p:cNvSpPr/>
            <p:nvPr/>
          </p:nvSpPr>
          <p:spPr>
            <a:xfrm>
              <a:off x="1874520" y="304038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nvGrpSpPr>
          <p:cNvPr id="5" name="Group 10"/>
          <p:cNvGrpSpPr/>
          <p:nvPr/>
        </p:nvGrpSpPr>
        <p:grpSpPr>
          <a:xfrm>
            <a:off x="2526030" y="2619761"/>
            <a:ext cx="1428750" cy="1405890"/>
            <a:chOff x="1074420" y="2263140"/>
            <a:chExt cx="1428750" cy="1405890"/>
          </a:xfrm>
        </p:grpSpPr>
        <p:sp>
          <p:nvSpPr>
            <p:cNvPr id="12" name="Rectangle 11"/>
            <p:cNvSpPr/>
            <p:nvPr/>
          </p:nvSpPr>
          <p:spPr>
            <a:xfrm>
              <a:off x="1074420" y="2263140"/>
              <a:ext cx="1428750" cy="1405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S1</a:t>
              </a:r>
              <a:endParaRPr lang="en-US" sz="1200" dirty="0"/>
            </a:p>
          </p:txBody>
        </p:sp>
        <p:sp>
          <p:nvSpPr>
            <p:cNvPr id="13" name="Rectangle 12"/>
            <p:cNvSpPr/>
            <p:nvPr/>
          </p:nvSpPr>
          <p:spPr>
            <a:xfrm>
              <a:off x="1192530" y="236982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14" name="Rectangle 13"/>
            <p:cNvSpPr/>
            <p:nvPr/>
          </p:nvSpPr>
          <p:spPr>
            <a:xfrm>
              <a:off x="1882140" y="236220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15" name="Rectangle 14"/>
            <p:cNvSpPr/>
            <p:nvPr/>
          </p:nvSpPr>
          <p:spPr>
            <a:xfrm>
              <a:off x="1188720" y="302895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16" name="Rectangle 15"/>
            <p:cNvSpPr/>
            <p:nvPr/>
          </p:nvSpPr>
          <p:spPr>
            <a:xfrm>
              <a:off x="1874520" y="304038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nvGrpSpPr>
          <p:cNvPr id="11" name="Group 16"/>
          <p:cNvGrpSpPr/>
          <p:nvPr/>
        </p:nvGrpSpPr>
        <p:grpSpPr>
          <a:xfrm>
            <a:off x="975360" y="4189481"/>
            <a:ext cx="1428750" cy="1405890"/>
            <a:chOff x="1074420" y="2263140"/>
            <a:chExt cx="1428750" cy="1405890"/>
          </a:xfrm>
        </p:grpSpPr>
        <p:sp>
          <p:nvSpPr>
            <p:cNvPr id="18" name="Rectangle 17"/>
            <p:cNvSpPr/>
            <p:nvPr/>
          </p:nvSpPr>
          <p:spPr>
            <a:xfrm>
              <a:off x="1074420" y="2263140"/>
              <a:ext cx="1428750" cy="1405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S2</a:t>
              </a:r>
              <a:endParaRPr lang="en-US" sz="1200" dirty="0"/>
            </a:p>
          </p:txBody>
        </p:sp>
        <p:sp>
          <p:nvSpPr>
            <p:cNvPr id="19" name="Rectangle 18"/>
            <p:cNvSpPr/>
            <p:nvPr/>
          </p:nvSpPr>
          <p:spPr>
            <a:xfrm>
              <a:off x="1192530" y="236982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20" name="Rectangle 19"/>
            <p:cNvSpPr/>
            <p:nvPr/>
          </p:nvSpPr>
          <p:spPr>
            <a:xfrm>
              <a:off x="1882140" y="236220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21" name="Rectangle 20"/>
            <p:cNvSpPr/>
            <p:nvPr/>
          </p:nvSpPr>
          <p:spPr>
            <a:xfrm>
              <a:off x="1188720" y="302895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22" name="Rectangle 21"/>
            <p:cNvSpPr/>
            <p:nvPr/>
          </p:nvSpPr>
          <p:spPr>
            <a:xfrm>
              <a:off x="1874520" y="304038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nvGrpSpPr>
          <p:cNvPr id="17" name="Group 81"/>
          <p:cNvGrpSpPr/>
          <p:nvPr/>
        </p:nvGrpSpPr>
        <p:grpSpPr>
          <a:xfrm>
            <a:off x="2522220" y="4159001"/>
            <a:ext cx="1428750" cy="1405890"/>
            <a:chOff x="2774442" y="4020058"/>
            <a:chExt cx="1571625" cy="1593342"/>
          </a:xfrm>
        </p:grpSpPr>
        <p:sp>
          <p:nvSpPr>
            <p:cNvPr id="24" name="Rectangle 23"/>
            <p:cNvSpPr/>
            <p:nvPr/>
          </p:nvSpPr>
          <p:spPr>
            <a:xfrm>
              <a:off x="2774442" y="4020058"/>
              <a:ext cx="1571625" cy="15933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S3</a:t>
              </a:r>
              <a:endParaRPr lang="en-US" sz="1200" dirty="0"/>
            </a:p>
          </p:txBody>
        </p:sp>
        <p:sp>
          <p:nvSpPr>
            <p:cNvPr id="25" name="Rectangle 24"/>
            <p:cNvSpPr/>
            <p:nvPr/>
          </p:nvSpPr>
          <p:spPr>
            <a:xfrm>
              <a:off x="2904363" y="4140962"/>
              <a:ext cx="553212" cy="6217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26" name="Rectangle 25"/>
            <p:cNvSpPr/>
            <p:nvPr/>
          </p:nvSpPr>
          <p:spPr>
            <a:xfrm>
              <a:off x="3662934" y="4132326"/>
              <a:ext cx="553212" cy="6217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27" name="Rectangle 26"/>
            <p:cNvSpPr/>
            <p:nvPr/>
          </p:nvSpPr>
          <p:spPr>
            <a:xfrm>
              <a:off x="2900172" y="4887976"/>
              <a:ext cx="553212" cy="6217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28" name="Rectangle 27"/>
            <p:cNvSpPr/>
            <p:nvPr/>
          </p:nvSpPr>
          <p:spPr>
            <a:xfrm>
              <a:off x="3654552" y="4900930"/>
              <a:ext cx="553212" cy="6217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nvGrpSpPr>
          <p:cNvPr id="23" name="Group 53"/>
          <p:cNvGrpSpPr/>
          <p:nvPr/>
        </p:nvGrpSpPr>
        <p:grpSpPr>
          <a:xfrm>
            <a:off x="4560570" y="2368301"/>
            <a:ext cx="3726180" cy="3371850"/>
            <a:chOff x="4560570" y="2000250"/>
            <a:chExt cx="3726180" cy="3371850"/>
          </a:xfrm>
        </p:grpSpPr>
        <p:sp>
          <p:nvSpPr>
            <p:cNvPr id="4" name="Rectangle 3"/>
            <p:cNvSpPr/>
            <p:nvPr/>
          </p:nvSpPr>
          <p:spPr>
            <a:xfrm>
              <a:off x="4560570" y="2000250"/>
              <a:ext cx="3726180" cy="3371850"/>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l"/>
              <a:r>
                <a:rPr lang="en-US" sz="1200" dirty="0" smtClean="0"/>
                <a:t>Node 2</a:t>
              </a:r>
              <a:endParaRPr lang="en-US" sz="1200" dirty="0"/>
            </a:p>
          </p:txBody>
        </p:sp>
        <p:grpSp>
          <p:nvGrpSpPr>
            <p:cNvPr id="29" name="Group 28"/>
            <p:cNvGrpSpPr/>
            <p:nvPr/>
          </p:nvGrpSpPr>
          <p:grpSpPr>
            <a:xfrm>
              <a:off x="4987290" y="2255520"/>
              <a:ext cx="1428750" cy="1405890"/>
              <a:chOff x="1074420" y="2263140"/>
              <a:chExt cx="1428750" cy="1405890"/>
            </a:xfrm>
          </p:grpSpPr>
          <p:sp>
            <p:nvSpPr>
              <p:cNvPr id="30" name="Rectangle 29"/>
              <p:cNvSpPr/>
              <p:nvPr/>
            </p:nvSpPr>
            <p:spPr>
              <a:xfrm>
                <a:off x="1074420" y="2263140"/>
                <a:ext cx="1428750" cy="1405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S0</a:t>
                </a:r>
                <a:endParaRPr lang="en-US" sz="1200" dirty="0"/>
              </a:p>
            </p:txBody>
          </p:sp>
          <p:sp>
            <p:nvSpPr>
              <p:cNvPr id="31" name="Rectangle 30"/>
              <p:cNvSpPr/>
              <p:nvPr/>
            </p:nvSpPr>
            <p:spPr>
              <a:xfrm>
                <a:off x="1192530" y="236982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32" name="Rectangle 31"/>
              <p:cNvSpPr/>
              <p:nvPr/>
            </p:nvSpPr>
            <p:spPr>
              <a:xfrm>
                <a:off x="1882140" y="236220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33" name="Rectangle 32"/>
              <p:cNvSpPr/>
              <p:nvPr/>
            </p:nvSpPr>
            <p:spPr>
              <a:xfrm>
                <a:off x="1188720" y="302895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34" name="Rectangle 33"/>
              <p:cNvSpPr/>
              <p:nvPr/>
            </p:nvSpPr>
            <p:spPr>
              <a:xfrm>
                <a:off x="1874520" y="304038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nvGrpSpPr>
            <p:cNvPr id="35" name="Group 34"/>
            <p:cNvGrpSpPr/>
            <p:nvPr/>
          </p:nvGrpSpPr>
          <p:grpSpPr>
            <a:xfrm>
              <a:off x="6541770" y="2244090"/>
              <a:ext cx="1428750" cy="1405890"/>
              <a:chOff x="1074420" y="2263140"/>
              <a:chExt cx="1428750" cy="1405890"/>
            </a:xfrm>
          </p:grpSpPr>
          <p:sp>
            <p:nvSpPr>
              <p:cNvPr id="36" name="Rectangle 35"/>
              <p:cNvSpPr/>
              <p:nvPr/>
            </p:nvSpPr>
            <p:spPr>
              <a:xfrm>
                <a:off x="1074420" y="2263140"/>
                <a:ext cx="1428750" cy="1405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S1</a:t>
                </a:r>
                <a:endParaRPr lang="en-US" sz="1200" dirty="0"/>
              </a:p>
            </p:txBody>
          </p:sp>
          <p:sp>
            <p:nvSpPr>
              <p:cNvPr id="37" name="Rectangle 36"/>
              <p:cNvSpPr/>
              <p:nvPr/>
            </p:nvSpPr>
            <p:spPr>
              <a:xfrm>
                <a:off x="1192530" y="236982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38" name="Rectangle 37"/>
              <p:cNvSpPr/>
              <p:nvPr/>
            </p:nvSpPr>
            <p:spPr>
              <a:xfrm>
                <a:off x="1882140" y="236220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39" name="Rectangle 38"/>
              <p:cNvSpPr/>
              <p:nvPr/>
            </p:nvSpPr>
            <p:spPr>
              <a:xfrm>
                <a:off x="1188720" y="302895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40" name="Rectangle 39"/>
              <p:cNvSpPr/>
              <p:nvPr/>
            </p:nvSpPr>
            <p:spPr>
              <a:xfrm>
                <a:off x="1874520" y="304038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nvGrpSpPr>
            <p:cNvPr id="41" name="Group 40"/>
            <p:cNvGrpSpPr/>
            <p:nvPr/>
          </p:nvGrpSpPr>
          <p:grpSpPr>
            <a:xfrm>
              <a:off x="4991100" y="3813810"/>
              <a:ext cx="1428750" cy="1405890"/>
              <a:chOff x="1074420" y="2263140"/>
              <a:chExt cx="1428750" cy="1405890"/>
            </a:xfrm>
          </p:grpSpPr>
          <p:sp>
            <p:nvSpPr>
              <p:cNvPr id="42" name="Rectangle 41"/>
              <p:cNvSpPr/>
              <p:nvPr/>
            </p:nvSpPr>
            <p:spPr>
              <a:xfrm>
                <a:off x="1074420" y="2263140"/>
                <a:ext cx="1428750" cy="1405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S2</a:t>
                </a:r>
                <a:endParaRPr lang="en-US" sz="1200" dirty="0"/>
              </a:p>
            </p:txBody>
          </p:sp>
          <p:sp>
            <p:nvSpPr>
              <p:cNvPr id="43" name="Rectangle 42"/>
              <p:cNvSpPr/>
              <p:nvPr/>
            </p:nvSpPr>
            <p:spPr>
              <a:xfrm>
                <a:off x="1192530" y="236982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44" name="Rectangle 43"/>
              <p:cNvSpPr/>
              <p:nvPr/>
            </p:nvSpPr>
            <p:spPr>
              <a:xfrm>
                <a:off x="1882140" y="236220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45" name="Rectangle 44"/>
              <p:cNvSpPr/>
              <p:nvPr/>
            </p:nvSpPr>
            <p:spPr>
              <a:xfrm>
                <a:off x="1188720" y="302895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46" name="Rectangle 45"/>
              <p:cNvSpPr/>
              <p:nvPr/>
            </p:nvSpPr>
            <p:spPr>
              <a:xfrm>
                <a:off x="1874520" y="304038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nvGrpSpPr>
            <p:cNvPr id="47" name="Group 46"/>
            <p:cNvGrpSpPr/>
            <p:nvPr/>
          </p:nvGrpSpPr>
          <p:grpSpPr>
            <a:xfrm>
              <a:off x="6537960" y="3783330"/>
              <a:ext cx="1428750" cy="1405890"/>
              <a:chOff x="1074420" y="2263140"/>
              <a:chExt cx="1428750" cy="1405890"/>
            </a:xfrm>
          </p:grpSpPr>
          <p:sp>
            <p:nvSpPr>
              <p:cNvPr id="48" name="Rectangle 47"/>
              <p:cNvSpPr/>
              <p:nvPr/>
            </p:nvSpPr>
            <p:spPr>
              <a:xfrm>
                <a:off x="1074420" y="2263140"/>
                <a:ext cx="1428750" cy="1405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S3</a:t>
                </a:r>
                <a:endParaRPr lang="en-US" sz="1200" dirty="0"/>
              </a:p>
            </p:txBody>
          </p:sp>
          <p:sp>
            <p:nvSpPr>
              <p:cNvPr id="49" name="Rectangle 48"/>
              <p:cNvSpPr/>
              <p:nvPr/>
            </p:nvSpPr>
            <p:spPr>
              <a:xfrm>
                <a:off x="1192530" y="236982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P0</a:t>
                </a:r>
                <a:endParaRPr lang="en-US" sz="1200" dirty="0"/>
              </a:p>
            </p:txBody>
          </p:sp>
          <p:sp>
            <p:nvSpPr>
              <p:cNvPr id="50" name="Rectangle 49"/>
              <p:cNvSpPr/>
              <p:nvPr/>
            </p:nvSpPr>
            <p:spPr>
              <a:xfrm>
                <a:off x="1882140" y="236220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P1</a:t>
                </a:r>
                <a:endParaRPr lang="en-US" sz="1200" dirty="0"/>
              </a:p>
            </p:txBody>
          </p:sp>
          <p:sp>
            <p:nvSpPr>
              <p:cNvPr id="51" name="Rectangle 50"/>
              <p:cNvSpPr/>
              <p:nvPr/>
            </p:nvSpPr>
            <p:spPr>
              <a:xfrm>
                <a:off x="1188720" y="302895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P2</a:t>
                </a:r>
                <a:endParaRPr lang="en-US" sz="1200" dirty="0"/>
              </a:p>
            </p:txBody>
          </p:sp>
          <p:sp>
            <p:nvSpPr>
              <p:cNvPr id="52" name="Rectangle 51"/>
              <p:cNvSpPr/>
              <p:nvPr/>
            </p:nvSpPr>
            <p:spPr>
              <a:xfrm>
                <a:off x="1874520" y="3040380"/>
                <a:ext cx="502920" cy="5486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1200" dirty="0" smtClean="0"/>
                  <a:t>P3</a:t>
                </a:r>
                <a:endParaRPr lang="en-US" sz="1200" dirty="0"/>
              </a:p>
            </p:txBody>
          </p:sp>
        </p:grpSp>
      </p:grpSp>
      <p:sp>
        <p:nvSpPr>
          <p:cNvPr id="55" name="Rectangle 54"/>
          <p:cNvSpPr/>
          <p:nvPr/>
        </p:nvSpPr>
        <p:spPr>
          <a:xfrm>
            <a:off x="1323791" y="2996100"/>
            <a:ext cx="777741" cy="761496"/>
          </a:xfrm>
          <a:prstGeom prst="rect">
            <a:avLst/>
          </a:prstGeom>
        </p:spPr>
        <p:style>
          <a:lnRef idx="0">
            <a:schemeClr val="accent1"/>
          </a:lnRef>
          <a:fillRef idx="3">
            <a:schemeClr val="accent1"/>
          </a:fillRef>
          <a:effectRef idx="3">
            <a:schemeClr val="accent1"/>
          </a:effectRef>
          <a:fontRef idx="minor">
            <a:schemeClr val="lt1"/>
          </a:fontRef>
        </p:style>
        <p:txBody>
          <a:bodyPr wrap="none" lIns="91429" tIns="45714" rIns="91429" bIns="45714" rtlCol="0" anchor="ctr">
            <a:noAutofit/>
          </a:bodyPr>
          <a:lstStyle/>
          <a:p>
            <a:pPr algn="ctr"/>
            <a:r>
              <a:rPr lang="en-US" sz="1400" dirty="0" smtClean="0"/>
              <a:t>J1</a:t>
            </a:r>
            <a:endParaRPr lang="en-US" sz="1400" dirty="0"/>
          </a:p>
        </p:txBody>
      </p:sp>
      <p:sp>
        <p:nvSpPr>
          <p:cNvPr id="56" name="Rectangle 55"/>
          <p:cNvSpPr/>
          <p:nvPr/>
        </p:nvSpPr>
        <p:spPr>
          <a:xfrm>
            <a:off x="2874831" y="2977969"/>
            <a:ext cx="814526" cy="752431"/>
          </a:xfrm>
          <a:prstGeom prst="rect">
            <a:avLst/>
          </a:prstGeom>
        </p:spPr>
        <p:style>
          <a:lnRef idx="0">
            <a:schemeClr val="accent1"/>
          </a:lnRef>
          <a:fillRef idx="3">
            <a:schemeClr val="accent1"/>
          </a:fillRef>
          <a:effectRef idx="3">
            <a:schemeClr val="accent1"/>
          </a:effectRef>
          <a:fontRef idx="minor">
            <a:schemeClr val="lt1"/>
          </a:fontRef>
        </p:style>
        <p:txBody>
          <a:bodyPr wrap="none" lIns="91429" tIns="45714" rIns="91429" bIns="45714" rtlCol="0" anchor="ctr">
            <a:noAutofit/>
          </a:bodyPr>
          <a:lstStyle/>
          <a:p>
            <a:pPr algn="ctr"/>
            <a:r>
              <a:rPr lang="en-US" sz="1400" dirty="0" smtClean="0"/>
              <a:t>J1</a:t>
            </a:r>
            <a:endParaRPr lang="en-US" sz="1400" dirty="0"/>
          </a:p>
        </p:txBody>
      </p:sp>
      <p:sp>
        <p:nvSpPr>
          <p:cNvPr id="58" name="Rectangle 57"/>
          <p:cNvSpPr/>
          <p:nvPr/>
        </p:nvSpPr>
        <p:spPr>
          <a:xfrm>
            <a:off x="2868930" y="4277111"/>
            <a:ext cx="285750" cy="228600"/>
          </a:xfrm>
          <a:prstGeom prst="rect">
            <a:avLst/>
          </a:prstGeom>
        </p:spPr>
        <p:style>
          <a:lnRef idx="0">
            <a:schemeClr val="accent6"/>
          </a:lnRef>
          <a:fillRef idx="3">
            <a:schemeClr val="accent6"/>
          </a:fillRef>
          <a:effectRef idx="3">
            <a:schemeClr val="accent6"/>
          </a:effectRef>
          <a:fontRef idx="minor">
            <a:schemeClr val="lt1"/>
          </a:fontRef>
        </p:style>
        <p:txBody>
          <a:bodyPr wrap="none" lIns="91429" tIns="45714" rIns="91429" bIns="45714" rtlCol="0" anchor="ctr">
            <a:noAutofit/>
          </a:bodyPr>
          <a:lstStyle/>
          <a:p>
            <a:pPr algn="ctr"/>
            <a:r>
              <a:rPr lang="en-US" sz="1400" dirty="0" smtClean="0"/>
              <a:t>J3</a:t>
            </a:r>
            <a:endParaRPr lang="en-US" sz="1400" dirty="0"/>
          </a:p>
        </p:txBody>
      </p:sp>
      <p:sp>
        <p:nvSpPr>
          <p:cNvPr id="72" name="Rectangle 71"/>
          <p:cNvSpPr/>
          <p:nvPr/>
        </p:nvSpPr>
        <p:spPr>
          <a:xfrm>
            <a:off x="5425472" y="3001101"/>
            <a:ext cx="2298827" cy="2161637"/>
          </a:xfrm>
          <a:prstGeom prst="rect">
            <a:avLst/>
          </a:prstGeom>
        </p:spPr>
        <p:style>
          <a:lnRef idx="0">
            <a:schemeClr val="accent3"/>
          </a:lnRef>
          <a:fillRef idx="3">
            <a:schemeClr val="accent3"/>
          </a:fillRef>
          <a:effectRef idx="3">
            <a:schemeClr val="accent3"/>
          </a:effectRef>
          <a:fontRef idx="minor">
            <a:schemeClr val="lt1"/>
          </a:fontRef>
        </p:style>
        <p:txBody>
          <a:bodyPr wrap="none" lIns="91429" tIns="45714" rIns="91429" bIns="45714" rtlCol="0" anchor="ctr">
            <a:noAutofit/>
          </a:bodyPr>
          <a:lstStyle/>
          <a:p>
            <a:pPr algn="ctr"/>
            <a:r>
              <a:rPr lang="en-US" sz="1400" dirty="0" smtClean="0"/>
              <a:t>J2</a:t>
            </a:r>
            <a:endParaRPr lang="en-US" sz="1400" dirty="0"/>
          </a:p>
        </p:txBody>
      </p:sp>
      <p:sp>
        <p:nvSpPr>
          <p:cNvPr id="73" name="TextBox 72"/>
          <p:cNvSpPr txBox="1"/>
          <p:nvPr/>
        </p:nvSpPr>
        <p:spPr>
          <a:xfrm>
            <a:off x="914400" y="5923032"/>
            <a:ext cx="3200400" cy="523208"/>
          </a:xfrm>
          <a:prstGeom prst="rect">
            <a:avLst/>
          </a:prstGeom>
          <a:noFill/>
        </p:spPr>
        <p:txBody>
          <a:bodyPr wrap="square" lIns="91429" tIns="45714" rIns="91429" bIns="45714" rtlCol="0">
            <a:spAutoFit/>
          </a:bodyPr>
          <a:lstStyle/>
          <a:p>
            <a:pPr algn="l"/>
            <a:r>
              <a:rPr lang="en-US" sz="1400" dirty="0" smtClean="0"/>
              <a:t>J1: /numsockets:3 /exclusive: false</a:t>
            </a:r>
          </a:p>
          <a:p>
            <a:pPr algn="l"/>
            <a:r>
              <a:rPr lang="en-US" sz="1400" dirty="0" smtClean="0"/>
              <a:t>J3: /numcores:4 /exclusive: false</a:t>
            </a:r>
          </a:p>
        </p:txBody>
      </p:sp>
      <p:sp>
        <p:nvSpPr>
          <p:cNvPr id="74" name="TextBox 73"/>
          <p:cNvSpPr txBox="1"/>
          <p:nvPr/>
        </p:nvSpPr>
        <p:spPr>
          <a:xfrm>
            <a:off x="4892040" y="5924275"/>
            <a:ext cx="3200400" cy="308028"/>
          </a:xfrm>
          <a:prstGeom prst="rect">
            <a:avLst/>
          </a:prstGeom>
          <a:noFill/>
        </p:spPr>
        <p:txBody>
          <a:bodyPr wrap="square" lIns="91429" tIns="45714" rIns="91429" bIns="45714" rtlCol="0">
            <a:spAutoFit/>
          </a:bodyPr>
          <a:lstStyle/>
          <a:p>
            <a:pPr algn="l"/>
            <a:r>
              <a:rPr lang="en-US" sz="1400" dirty="0" smtClean="0"/>
              <a:t>J2: /numnodes:1</a:t>
            </a:r>
          </a:p>
        </p:txBody>
      </p:sp>
      <p:sp>
        <p:nvSpPr>
          <p:cNvPr id="75" name="TextBox 74"/>
          <p:cNvSpPr txBox="1"/>
          <p:nvPr/>
        </p:nvSpPr>
        <p:spPr>
          <a:xfrm>
            <a:off x="730250" y="1408113"/>
            <a:ext cx="7832250" cy="861762"/>
          </a:xfrm>
          <a:prstGeom prst="rect">
            <a:avLst/>
          </a:prstGeom>
          <a:noFill/>
        </p:spPr>
        <p:txBody>
          <a:bodyPr wrap="square" lIns="91429" tIns="45714" rIns="91429" bIns="45714" rtlCol="0">
            <a:spAutoFit/>
          </a:bodyPr>
          <a:lstStyle/>
          <a:p>
            <a:r>
              <a:rPr lang="en-US" sz="2500" dirty="0" smtClean="0">
                <a:solidFill>
                  <a:schemeClr val="bg1"/>
                </a:solidFill>
                <a:latin typeface="+mj-lt"/>
              </a:rPr>
              <a:t>Windows HPC Server can help your application make the best use of multi-core systems</a:t>
            </a:r>
            <a:endParaRPr lang="en-US" sz="2500" dirty="0">
              <a:solidFill>
                <a:schemeClr val="bg1"/>
              </a:solidFill>
              <a:latin typeface="+mj-lt"/>
            </a:endParaRPr>
          </a:p>
        </p:txBody>
      </p:sp>
      <p:sp>
        <p:nvSpPr>
          <p:cNvPr id="76" name="Title 75"/>
          <p:cNvSpPr>
            <a:spLocks noGrp="1"/>
          </p:cNvSpPr>
          <p:nvPr>
            <p:ph type="title"/>
          </p:nvPr>
        </p:nvSpPr>
        <p:spPr>
          <a:xfrm>
            <a:off x="0" y="0"/>
            <a:ext cx="8375946" cy="553998"/>
          </a:xfrm>
        </p:spPr>
        <p:txBody>
          <a:bodyPr/>
          <a:lstStyle/>
          <a:p>
            <a:pPr algn="l"/>
            <a:r>
              <a:rPr lang="en-US" sz="3600" dirty="0" smtClean="0"/>
              <a:t>Node/Socket/Core Allocation</a:t>
            </a:r>
            <a:endParaRPr lang="en-US" sz="3600" dirty="0"/>
          </a:p>
        </p:txBody>
      </p:sp>
      <p:sp>
        <p:nvSpPr>
          <p:cNvPr id="77" name="Rectangle 76"/>
          <p:cNvSpPr/>
          <p:nvPr/>
        </p:nvSpPr>
        <p:spPr bwMode="auto">
          <a:xfrm>
            <a:off x="3334431" y="2715071"/>
            <a:ext cx="165783" cy="329081"/>
          </a:xfrm>
          <a:prstGeom prst="rect">
            <a:avLst/>
          </a:prstGeom>
          <a:noFill/>
          <a:ln w="12700" cap="flat" cmpd="sng" algn="ctr">
            <a:noFill/>
            <a:prstDash val="solid"/>
            <a:round/>
            <a:headEnd type="none" w="med" len="med"/>
            <a:tailEnd type="none" w="med" len="med"/>
          </a:ln>
          <a:effectLst/>
        </p:spPr>
        <p:txBody>
          <a:bodyPr vert="horz" wrap="none" lIns="82058" tIns="41029" rIns="82058" bIns="41029" rtlCol="0" anchor="t" compatLnSpc="1">
            <a:spAutoFit/>
          </a:bodyPr>
          <a:lstStyle/>
          <a:p>
            <a:pPr defTabSz="820583"/>
            <a:endParaRPr lang="en-US" sz="1600" dirty="0">
              <a:solidFill>
                <a:schemeClr val="tx1">
                  <a:alpha val="100000"/>
                </a:schemeClr>
              </a:solidFill>
              <a:effectLst>
                <a:outerShdw blurRad="38100" dist="38100" dir="2700000" algn="tl">
                  <a:srgbClr val="000000">
                    <a:alpha val="43137"/>
                  </a:srgbClr>
                </a:outerShdw>
              </a:effectLst>
              <a:latin typeface="Segoe Semibold"/>
            </a:endParaRPr>
          </a:p>
        </p:txBody>
      </p:sp>
      <p:sp>
        <p:nvSpPr>
          <p:cNvPr id="79" name="Rectangle 78"/>
          <p:cNvSpPr/>
          <p:nvPr/>
        </p:nvSpPr>
        <p:spPr>
          <a:xfrm>
            <a:off x="3549204" y="4266535"/>
            <a:ext cx="285750" cy="228600"/>
          </a:xfrm>
          <a:prstGeom prst="rect">
            <a:avLst/>
          </a:prstGeom>
        </p:spPr>
        <p:style>
          <a:lnRef idx="0">
            <a:schemeClr val="accent6"/>
          </a:lnRef>
          <a:fillRef idx="3">
            <a:schemeClr val="accent6"/>
          </a:fillRef>
          <a:effectRef idx="3">
            <a:schemeClr val="accent6"/>
          </a:effectRef>
          <a:fontRef idx="minor">
            <a:schemeClr val="lt1"/>
          </a:fontRef>
        </p:style>
        <p:txBody>
          <a:bodyPr wrap="none" lIns="91429" tIns="45714" rIns="91429" bIns="45714" rtlCol="0" anchor="ctr">
            <a:noAutofit/>
          </a:bodyPr>
          <a:lstStyle/>
          <a:p>
            <a:pPr algn="ctr"/>
            <a:r>
              <a:rPr lang="en-US" sz="1400" dirty="0" smtClean="0"/>
              <a:t>J3</a:t>
            </a:r>
            <a:endParaRPr lang="en-US" sz="1400" dirty="0"/>
          </a:p>
        </p:txBody>
      </p:sp>
      <p:sp>
        <p:nvSpPr>
          <p:cNvPr id="80" name="Rectangle 79"/>
          <p:cNvSpPr/>
          <p:nvPr/>
        </p:nvSpPr>
        <p:spPr>
          <a:xfrm>
            <a:off x="2848694" y="4937377"/>
            <a:ext cx="285750" cy="228600"/>
          </a:xfrm>
          <a:prstGeom prst="rect">
            <a:avLst/>
          </a:prstGeom>
        </p:spPr>
        <p:style>
          <a:lnRef idx="0">
            <a:schemeClr val="accent6"/>
          </a:lnRef>
          <a:fillRef idx="3">
            <a:schemeClr val="accent6"/>
          </a:fillRef>
          <a:effectRef idx="3">
            <a:schemeClr val="accent6"/>
          </a:effectRef>
          <a:fontRef idx="minor">
            <a:schemeClr val="lt1"/>
          </a:fontRef>
        </p:style>
        <p:txBody>
          <a:bodyPr wrap="none" lIns="91429" tIns="45714" rIns="91429" bIns="45714" rtlCol="0" anchor="ctr">
            <a:noAutofit/>
          </a:bodyPr>
          <a:lstStyle/>
          <a:p>
            <a:pPr algn="ctr"/>
            <a:r>
              <a:rPr lang="en-US" sz="1400" dirty="0" smtClean="0"/>
              <a:t>J3</a:t>
            </a:r>
            <a:endParaRPr lang="en-US" sz="1400" dirty="0"/>
          </a:p>
        </p:txBody>
      </p:sp>
      <p:sp>
        <p:nvSpPr>
          <p:cNvPr id="81" name="Rectangle 80"/>
          <p:cNvSpPr/>
          <p:nvPr/>
        </p:nvSpPr>
        <p:spPr>
          <a:xfrm>
            <a:off x="3558544" y="4946443"/>
            <a:ext cx="285750" cy="228600"/>
          </a:xfrm>
          <a:prstGeom prst="rect">
            <a:avLst/>
          </a:prstGeom>
        </p:spPr>
        <p:style>
          <a:lnRef idx="0">
            <a:schemeClr val="accent6"/>
          </a:lnRef>
          <a:fillRef idx="3">
            <a:schemeClr val="accent6"/>
          </a:fillRef>
          <a:effectRef idx="3">
            <a:schemeClr val="accent6"/>
          </a:effectRef>
          <a:fontRef idx="minor">
            <a:schemeClr val="lt1"/>
          </a:fontRef>
        </p:style>
        <p:txBody>
          <a:bodyPr wrap="none" lIns="91429" tIns="45714" rIns="91429" bIns="45714" rtlCol="0" anchor="ctr">
            <a:noAutofit/>
          </a:bodyPr>
          <a:lstStyle/>
          <a:p>
            <a:pPr algn="ctr"/>
            <a:r>
              <a:rPr lang="en-US" sz="1400" dirty="0" smtClean="0"/>
              <a:t>J3</a:t>
            </a:r>
            <a:endParaRPr lang="en-US" sz="1400" dirty="0"/>
          </a:p>
        </p:txBody>
      </p:sp>
      <p:sp>
        <p:nvSpPr>
          <p:cNvPr id="83" name="Rectangle 82"/>
          <p:cNvSpPr/>
          <p:nvPr/>
        </p:nvSpPr>
        <p:spPr>
          <a:xfrm>
            <a:off x="1322234" y="4499451"/>
            <a:ext cx="777741" cy="761496"/>
          </a:xfrm>
          <a:prstGeom prst="rect">
            <a:avLst/>
          </a:prstGeom>
        </p:spPr>
        <p:style>
          <a:lnRef idx="0">
            <a:schemeClr val="accent1"/>
          </a:lnRef>
          <a:fillRef idx="3">
            <a:schemeClr val="accent1"/>
          </a:fillRef>
          <a:effectRef idx="3">
            <a:schemeClr val="accent1"/>
          </a:effectRef>
          <a:fontRef idx="minor">
            <a:schemeClr val="lt1"/>
          </a:fontRef>
        </p:style>
        <p:txBody>
          <a:bodyPr wrap="none" lIns="91429" tIns="45714" rIns="91429" bIns="45714" rtlCol="0" anchor="ctr">
            <a:noAutofit/>
          </a:bodyPr>
          <a:lstStyle/>
          <a:p>
            <a:pPr algn="ctr"/>
            <a:r>
              <a:rPr lang="en-US" sz="1400" dirty="0" smtClean="0"/>
              <a:t>J1</a:t>
            </a:r>
            <a:endParaRPr lang="en-US" sz="1400" dirty="0"/>
          </a:p>
        </p:txBody>
      </p:sp>
      <p:sp>
        <p:nvSpPr>
          <p:cNvPr id="67" name="TextBox 66"/>
          <p:cNvSpPr txBox="1"/>
          <p:nvPr/>
        </p:nvSpPr>
        <p:spPr>
          <a:xfrm>
            <a:off x="8497669" y="4278"/>
            <a:ext cx="646331" cy="215444"/>
          </a:xfrm>
          <a:prstGeom prst="rect">
            <a:avLst/>
          </a:prstGeom>
          <a:solidFill>
            <a:schemeClr val="accent4">
              <a:lumMod val="75000"/>
            </a:schemeClr>
          </a:solidFill>
        </p:spPr>
        <p:txBody>
          <a:bodyPr wrap="none" rtlCol="0">
            <a:spAutoFit/>
          </a:bodyPr>
          <a:lstStyle/>
          <a:p>
            <a:r>
              <a:rPr lang="en-US" sz="800" dirty="0" smtClean="0"/>
              <a:t>Skip/Demo</a:t>
            </a:r>
            <a:endParaRPr lang="en-US" sz="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79685"/>
          </a:xfrm>
        </p:spPr>
        <p:txBody>
          <a:bodyPr/>
          <a:lstStyle/>
          <a:p>
            <a:pPr algn="l"/>
            <a:r>
              <a:rPr sz="3600" smtClean="0"/>
              <a:t>Job submission:  3 methods</a:t>
            </a:r>
            <a:endParaRPr lang="en-US" sz="3600" dirty="0"/>
          </a:p>
        </p:txBody>
      </p:sp>
      <p:sp>
        <p:nvSpPr>
          <p:cNvPr id="3" name="Content Placeholder 2"/>
          <p:cNvSpPr>
            <a:spLocks noGrp="1"/>
          </p:cNvSpPr>
          <p:nvPr>
            <p:ph idx="1"/>
          </p:nvPr>
        </p:nvSpPr>
        <p:spPr>
          <a:xfrm>
            <a:off x="351423" y="1041912"/>
            <a:ext cx="7681532" cy="1844095"/>
          </a:xfrm>
        </p:spPr>
        <p:txBody>
          <a:bodyPr/>
          <a:lstStyle/>
          <a:p>
            <a:r>
              <a:rPr lang="en-US" dirty="0" smtClean="0"/>
              <a:t>Command line</a:t>
            </a:r>
          </a:p>
          <a:p>
            <a:pPr lvl="1"/>
            <a:r>
              <a:rPr lang="en-US" sz="1800" dirty="0" smtClean="0"/>
              <a:t>Job submit /headnode:Clus1 /Numprocessors:124 /</a:t>
            </a:r>
            <a:r>
              <a:rPr lang="en-US" sz="1800" dirty="0" err="1" smtClean="0"/>
              <a:t>nodegroup:Matlab</a:t>
            </a:r>
            <a:endParaRPr lang="en-US" sz="1800" dirty="0" smtClean="0"/>
          </a:p>
          <a:p>
            <a:pPr lvl="1"/>
            <a:r>
              <a:rPr lang="en-US" sz="1800" dirty="0" smtClean="0"/>
              <a:t>Job submit /corespernode:8 /numnodes:24</a:t>
            </a:r>
          </a:p>
          <a:p>
            <a:pPr lvl="1"/>
            <a:r>
              <a:rPr lang="en-US" sz="1800" dirty="0" smtClean="0"/>
              <a:t>Job submit /</a:t>
            </a:r>
            <a:r>
              <a:rPr lang="en-US" sz="1800" dirty="0" err="1" smtClean="0"/>
              <a:t>failontaskfailure:true</a:t>
            </a:r>
            <a:r>
              <a:rPr lang="en-US" sz="1800" dirty="0" smtClean="0"/>
              <a:t> /requestednodes:N1,N2,N3,N4</a:t>
            </a:r>
          </a:p>
          <a:p>
            <a:pPr lvl="1"/>
            <a:r>
              <a:rPr lang="en-US" sz="1800" dirty="0" smtClean="0"/>
              <a:t>Job submit /numprocessors:256 </a:t>
            </a:r>
            <a:r>
              <a:rPr lang="en-US" sz="1800" dirty="0" err="1" smtClean="0"/>
              <a:t>mpiexec</a:t>
            </a:r>
            <a:r>
              <a:rPr lang="en-US" sz="1800" dirty="0" smtClean="0"/>
              <a:t> \\share\mpiapp.exe</a:t>
            </a:r>
          </a:p>
          <a:p>
            <a:pPr lvl="1"/>
            <a:r>
              <a:rPr lang="en-US" sz="1800" dirty="0" smtClean="0"/>
              <a:t>[</a:t>
            </a:r>
            <a:r>
              <a:rPr lang="en-US" sz="1800" dirty="0" err="1" smtClean="0"/>
              <a:t>Completel</a:t>
            </a:r>
            <a:r>
              <a:rPr lang="en-US" sz="1800" dirty="0" smtClean="0"/>
              <a:t> </a:t>
            </a:r>
            <a:r>
              <a:rPr lang="en-US" sz="1800" dirty="0" err="1" smtClean="0">
                <a:solidFill>
                  <a:schemeClr val="accent3"/>
                </a:solidFill>
              </a:rPr>
              <a:t>Powershell</a:t>
            </a:r>
            <a:r>
              <a:rPr lang="en-US" sz="1800" dirty="0" smtClean="0"/>
              <a:t>  system mgmt commands are available as well]</a:t>
            </a:r>
            <a:endParaRPr lang="en-US" dirty="0" smtClean="0"/>
          </a:p>
        </p:txBody>
      </p:sp>
      <p:sp>
        <p:nvSpPr>
          <p:cNvPr id="5" name="Rectangle 4"/>
          <p:cNvSpPr/>
          <p:nvPr/>
        </p:nvSpPr>
        <p:spPr bwMode="auto">
          <a:xfrm>
            <a:off x="4686683" y="3226237"/>
            <a:ext cx="3962400" cy="3631763"/>
          </a:xfrm>
          <a:prstGeom prst="rect">
            <a:avLst/>
          </a:prstGeom>
          <a:solidFill>
            <a:schemeClr val="tx1">
              <a:lumMod val="85000"/>
            </a:schemeClr>
          </a:solidFill>
          <a:ln>
            <a:no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a:tabLst>
                <a:tab pos="228600" algn="l"/>
                <a:tab pos="457200" algn="l"/>
              </a:tabLst>
            </a:pPr>
            <a:r>
              <a:rPr lang="en-US" sz="1000" dirty="0" smtClean="0">
                <a:solidFill>
                  <a:srgbClr val="0000FF"/>
                </a:solidFill>
                <a:latin typeface="Consolas" pitchFamily="49" charset="0"/>
              </a:rPr>
              <a:t>using </a:t>
            </a:r>
            <a:r>
              <a:rPr lang="en-US" sz="1000" dirty="0" err="1" smtClean="0">
                <a:solidFill>
                  <a:srgbClr val="0000FF"/>
                </a:solidFill>
                <a:latin typeface="Consolas" pitchFamily="49" charset="0"/>
              </a:rPr>
              <a:t>Microsoft.Hpc.Scheduler</a:t>
            </a:r>
            <a:r>
              <a:rPr lang="en-US" sz="1000" dirty="0" smtClean="0">
                <a:solidFill>
                  <a:srgbClr val="0000FF"/>
                </a:solidFill>
                <a:latin typeface="Consolas" pitchFamily="49" charset="0"/>
              </a:rPr>
              <a:t>;</a:t>
            </a:r>
          </a:p>
          <a:p>
            <a:pPr algn="l">
              <a:tabLst>
                <a:tab pos="228600" algn="l"/>
                <a:tab pos="457200" algn="l"/>
              </a:tabLst>
            </a:pPr>
            <a:r>
              <a:rPr lang="en-US" sz="1000" dirty="0" smtClean="0">
                <a:solidFill>
                  <a:srgbClr val="0000FF"/>
                </a:solidFill>
                <a:latin typeface="Consolas" pitchFamily="49" charset="0"/>
              </a:rPr>
              <a:t>class </a:t>
            </a:r>
            <a:r>
              <a:rPr lang="en-US" sz="1000" dirty="0" smtClean="0">
                <a:solidFill>
                  <a:srgbClr val="2B91AF"/>
                </a:solidFill>
                <a:latin typeface="Consolas" pitchFamily="49" charset="0"/>
              </a:rPr>
              <a:t>Program</a:t>
            </a:r>
          </a:p>
          <a:p>
            <a:pPr algn="l">
              <a:tabLst>
                <a:tab pos="228600" algn="l"/>
                <a:tab pos="457200" algn="l"/>
              </a:tabLst>
            </a:pPr>
            <a:r>
              <a:rPr lang="en-US" sz="1000" dirty="0" smtClean="0">
                <a:latin typeface="Consolas" pitchFamily="49" charset="0"/>
              </a:rPr>
              <a:t>{</a:t>
            </a:r>
          </a:p>
          <a:p>
            <a:pPr algn="l">
              <a:tabLst>
                <a:tab pos="228600" algn="l"/>
                <a:tab pos="457200" algn="l"/>
              </a:tabLst>
            </a:pPr>
            <a:r>
              <a:rPr lang="en-US" sz="1000" dirty="0" smtClean="0">
                <a:latin typeface="Consolas" pitchFamily="49" charset="0"/>
              </a:rPr>
              <a:t>	</a:t>
            </a:r>
            <a:r>
              <a:rPr lang="en-US" sz="1000" dirty="0" smtClean="0">
                <a:solidFill>
                  <a:srgbClr val="0000FF"/>
                </a:solidFill>
                <a:latin typeface="Consolas" pitchFamily="49" charset="0"/>
              </a:rPr>
              <a:t>static void Main()</a:t>
            </a:r>
          </a:p>
          <a:p>
            <a:pPr algn="l">
              <a:tabLst>
                <a:tab pos="228600" algn="l"/>
                <a:tab pos="457200" algn="l"/>
              </a:tabLst>
            </a:pPr>
            <a:r>
              <a:rPr lang="en-US" sz="1000" dirty="0" smtClean="0">
                <a:latin typeface="Consolas" pitchFamily="49" charset="0"/>
              </a:rPr>
              <a:t>	{</a:t>
            </a:r>
          </a:p>
          <a:p>
            <a:pPr lvl="1"/>
            <a:r>
              <a:rPr lang="en-US" sz="1000" dirty="0" smtClean="0">
                <a:solidFill>
                  <a:srgbClr val="2B91AF"/>
                </a:solidFill>
                <a:latin typeface="Courier New" pitchFamily="49" charset="0"/>
                <a:cs typeface="Courier New" pitchFamily="49" charset="0"/>
              </a:rPr>
              <a:t>  </a:t>
            </a:r>
            <a:r>
              <a:rPr lang="en-US" sz="1000" dirty="0" err="1" smtClean="0">
                <a:solidFill>
                  <a:srgbClr val="2B91AF"/>
                </a:solidFill>
                <a:latin typeface="Consolas" pitchFamily="49" charset="0"/>
                <a:cs typeface="Courier New" pitchFamily="49" charset="0"/>
              </a:rPr>
              <a:t>IScheduler</a:t>
            </a:r>
            <a:r>
              <a:rPr lang="en-US" sz="1000" dirty="0" smtClean="0">
                <a:solidFill>
                  <a:srgbClr val="2B91AF"/>
                </a:solidFill>
                <a:latin typeface="Consolas" pitchFamily="49" charset="0"/>
                <a:cs typeface="Courier New" pitchFamily="49" charset="0"/>
              </a:rPr>
              <a:t> store = </a:t>
            </a:r>
            <a:r>
              <a:rPr lang="en-US" sz="1000" dirty="0" smtClean="0">
                <a:solidFill>
                  <a:srgbClr val="0000FF"/>
                </a:solidFill>
                <a:latin typeface="Consolas" pitchFamily="49" charset="0"/>
                <a:cs typeface="Courier New" pitchFamily="49" charset="0"/>
              </a:rPr>
              <a:t>new </a:t>
            </a:r>
            <a:r>
              <a:rPr lang="en-US" sz="1000" dirty="0" smtClean="0">
                <a:solidFill>
                  <a:srgbClr val="2B91AF"/>
                </a:solidFill>
                <a:latin typeface="Consolas" pitchFamily="49" charset="0"/>
                <a:cs typeface="Courier New" pitchFamily="49" charset="0"/>
              </a:rPr>
              <a:t>Scheduler();</a:t>
            </a:r>
          </a:p>
          <a:p>
            <a:pPr lvl="1"/>
            <a:r>
              <a:rPr lang="en-US" sz="1000" dirty="0" smtClean="0">
                <a:solidFill>
                  <a:srgbClr val="2B91AF"/>
                </a:solidFill>
                <a:latin typeface="Consolas" pitchFamily="49" charset="0"/>
                <a:cs typeface="Courier New" pitchFamily="49" charset="0"/>
              </a:rPr>
              <a:t>  </a:t>
            </a:r>
            <a:r>
              <a:rPr lang="en-US" sz="1000" dirty="0" err="1" smtClean="0">
                <a:solidFill>
                  <a:srgbClr val="2B91AF"/>
                </a:solidFill>
                <a:latin typeface="Consolas" pitchFamily="49" charset="0"/>
                <a:cs typeface="Courier New" pitchFamily="49" charset="0"/>
              </a:rPr>
              <a:t>store.Connect</a:t>
            </a:r>
            <a:r>
              <a:rPr lang="en-US" sz="1000" dirty="0" smtClean="0">
                <a:solidFill>
                  <a:srgbClr val="2B91AF"/>
                </a:solidFill>
                <a:latin typeface="Consolas" pitchFamily="49" charset="0"/>
                <a:cs typeface="Courier New" pitchFamily="49" charset="0"/>
              </a:rPr>
              <a:t>(“</a:t>
            </a:r>
            <a:r>
              <a:rPr lang="en-US" sz="1000" dirty="0" err="1" smtClean="0">
                <a:solidFill>
                  <a:srgbClr val="2B91AF"/>
                </a:solidFill>
                <a:latin typeface="Consolas" pitchFamily="49" charset="0"/>
                <a:cs typeface="Courier New" pitchFamily="49" charset="0"/>
              </a:rPr>
              <a:t>localhost</a:t>
            </a:r>
            <a:r>
              <a:rPr lang="en-US" sz="1000" dirty="0" smtClean="0">
                <a:solidFill>
                  <a:srgbClr val="2B91AF"/>
                </a:solidFill>
                <a:latin typeface="Consolas" pitchFamily="49" charset="0"/>
                <a:cs typeface="Courier New" pitchFamily="49" charset="0"/>
              </a:rPr>
              <a:t>”);</a:t>
            </a:r>
          </a:p>
          <a:p>
            <a:pPr lvl="1"/>
            <a:r>
              <a:rPr lang="en-US" sz="1000" dirty="0" smtClean="0">
                <a:solidFill>
                  <a:srgbClr val="2B91AF"/>
                </a:solidFill>
                <a:latin typeface="Consolas" pitchFamily="49" charset="0"/>
                <a:cs typeface="Courier New" pitchFamily="49" charset="0"/>
              </a:rPr>
              <a:t>  </a:t>
            </a:r>
            <a:r>
              <a:rPr lang="en-US" sz="1000" dirty="0" err="1" smtClean="0">
                <a:solidFill>
                  <a:srgbClr val="2B91AF"/>
                </a:solidFill>
                <a:latin typeface="Consolas" pitchFamily="49" charset="0"/>
                <a:cs typeface="Courier New" pitchFamily="49" charset="0"/>
              </a:rPr>
              <a:t>ISchedulerJob</a:t>
            </a:r>
            <a:r>
              <a:rPr lang="en-US" sz="1000" dirty="0" smtClean="0">
                <a:solidFill>
                  <a:srgbClr val="2B91AF"/>
                </a:solidFill>
                <a:latin typeface="Consolas" pitchFamily="49" charset="0"/>
                <a:cs typeface="Courier New" pitchFamily="49" charset="0"/>
              </a:rPr>
              <a:t> job = </a:t>
            </a:r>
            <a:r>
              <a:rPr lang="en-US" sz="1000" dirty="0" err="1" smtClean="0">
                <a:solidFill>
                  <a:srgbClr val="2B91AF"/>
                </a:solidFill>
                <a:latin typeface="Consolas" pitchFamily="49" charset="0"/>
                <a:cs typeface="Courier New" pitchFamily="49" charset="0"/>
              </a:rPr>
              <a:t>store.CreateJob</a:t>
            </a:r>
            <a:r>
              <a:rPr lang="en-US" sz="1000" dirty="0" smtClean="0">
                <a:solidFill>
                  <a:srgbClr val="2B91AF"/>
                </a:solidFill>
                <a:latin typeface="Consolas" pitchFamily="49" charset="0"/>
                <a:cs typeface="Courier New" pitchFamily="49" charset="0"/>
              </a:rPr>
              <a:t>();</a:t>
            </a:r>
          </a:p>
          <a:p>
            <a:pPr lvl="1"/>
            <a:r>
              <a:rPr lang="en-US" sz="1000" dirty="0" smtClean="0">
                <a:solidFill>
                  <a:srgbClr val="2B91AF"/>
                </a:solidFill>
                <a:latin typeface="Consolas" pitchFamily="49" charset="0"/>
                <a:cs typeface="Courier New" pitchFamily="49" charset="0"/>
              </a:rPr>
              <a:t>  </a:t>
            </a:r>
            <a:r>
              <a:rPr lang="en-US" sz="1000" dirty="0" err="1" smtClean="0">
                <a:solidFill>
                  <a:srgbClr val="2B91AF"/>
                </a:solidFill>
                <a:latin typeface="Consolas" pitchFamily="49" charset="0"/>
                <a:cs typeface="Courier New" pitchFamily="49" charset="0"/>
              </a:rPr>
              <a:t>job.AutoCalculateMax</a:t>
            </a:r>
            <a:r>
              <a:rPr lang="en-US" sz="1000" dirty="0" smtClean="0">
                <a:solidFill>
                  <a:srgbClr val="2B91AF"/>
                </a:solidFill>
                <a:latin typeface="Consolas" pitchFamily="49" charset="0"/>
                <a:cs typeface="Courier New" pitchFamily="49" charset="0"/>
              </a:rPr>
              <a:t> = </a:t>
            </a:r>
            <a:r>
              <a:rPr lang="en-US" sz="1000" dirty="0" smtClean="0">
                <a:solidFill>
                  <a:srgbClr val="0000FF"/>
                </a:solidFill>
                <a:latin typeface="Consolas" pitchFamily="49" charset="0"/>
                <a:cs typeface="Courier New" pitchFamily="49" charset="0"/>
              </a:rPr>
              <a:t>true;</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job.AutoCalculateMin</a:t>
            </a:r>
            <a:r>
              <a:rPr lang="en-US" sz="1000" dirty="0" smtClean="0">
                <a:solidFill>
                  <a:srgbClr val="0000FF"/>
                </a:solidFill>
                <a:latin typeface="Consolas" pitchFamily="49" charset="0"/>
                <a:cs typeface="Courier New" pitchFamily="49" charset="0"/>
              </a:rPr>
              <a:t> = true;</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2B91AF"/>
                </a:solidFill>
                <a:latin typeface="Consolas" pitchFamily="49" charset="0"/>
                <a:cs typeface="Courier New" pitchFamily="49" charset="0"/>
              </a:rPr>
              <a:t>ISchedulerTask</a:t>
            </a:r>
            <a:r>
              <a:rPr lang="en-US" sz="1000" dirty="0" smtClean="0">
                <a:solidFill>
                  <a:srgbClr val="2B91AF"/>
                </a:solidFill>
                <a:latin typeface="Consolas" pitchFamily="49" charset="0"/>
                <a:cs typeface="Courier New" pitchFamily="49" charset="0"/>
              </a:rPr>
              <a:t> task = </a:t>
            </a:r>
            <a:r>
              <a:rPr lang="en-US" sz="1000" dirty="0" err="1" smtClean="0">
                <a:solidFill>
                  <a:srgbClr val="2B91AF"/>
                </a:solidFill>
                <a:latin typeface="Consolas" pitchFamily="49" charset="0"/>
                <a:cs typeface="Courier New" pitchFamily="49" charset="0"/>
              </a:rPr>
              <a:t>job.CreateTask</a:t>
            </a:r>
            <a:r>
              <a:rPr lang="en-US" sz="1000" dirty="0" smtClean="0">
                <a:solidFill>
                  <a:srgbClr val="2B91AF"/>
                </a:solidFill>
                <a:latin typeface="Consolas" pitchFamily="49" charset="0"/>
                <a:cs typeface="Courier New" pitchFamily="49" charset="0"/>
              </a:rPr>
              <a:t>();</a:t>
            </a:r>
          </a:p>
          <a:p>
            <a:pPr lvl="1"/>
            <a:r>
              <a:rPr lang="en-US" sz="1000" dirty="0" smtClean="0">
                <a:solidFill>
                  <a:srgbClr val="2B91AF"/>
                </a:solidFill>
                <a:latin typeface="Consolas" pitchFamily="49" charset="0"/>
                <a:cs typeface="Courier New" pitchFamily="49" charset="0"/>
              </a:rPr>
              <a:t>  </a:t>
            </a:r>
            <a:r>
              <a:rPr lang="en-US" sz="1000" dirty="0" err="1" smtClean="0">
                <a:solidFill>
                  <a:srgbClr val="2B91AF"/>
                </a:solidFill>
                <a:latin typeface="Consolas" pitchFamily="49" charset="0"/>
                <a:cs typeface="Courier New" pitchFamily="49" charset="0"/>
              </a:rPr>
              <a:t>task.CommandLine</a:t>
            </a:r>
            <a:r>
              <a:rPr lang="en-US" sz="1000" dirty="0" smtClean="0">
                <a:solidFill>
                  <a:srgbClr val="2B91AF"/>
                </a:solidFill>
                <a:latin typeface="Consolas" pitchFamily="49" charset="0"/>
                <a:cs typeface="Courier New" pitchFamily="49" charset="0"/>
              </a:rPr>
              <a:t> = </a:t>
            </a:r>
            <a:r>
              <a:rPr lang="en-US" sz="1000" dirty="0" smtClean="0">
                <a:solidFill>
                  <a:srgbClr val="A31515"/>
                </a:solidFill>
                <a:latin typeface="Consolas" pitchFamily="49" charset="0"/>
                <a:cs typeface="Courier New" pitchFamily="49" charset="0"/>
              </a:rPr>
              <a:t>"ping 127.0.0.1 -n *";</a:t>
            </a:r>
          </a:p>
          <a:p>
            <a:pPr lvl="1"/>
            <a:r>
              <a:rPr lang="en-US" sz="1000" dirty="0" smtClean="0">
                <a:solidFill>
                  <a:srgbClr val="A31515"/>
                </a:solidFill>
                <a:latin typeface="Consolas" pitchFamily="49" charset="0"/>
                <a:cs typeface="Courier New" pitchFamily="49" charset="0"/>
              </a:rPr>
              <a:t>  </a:t>
            </a:r>
            <a:r>
              <a:rPr lang="en-US" sz="1000" dirty="0" err="1" smtClean="0">
                <a:solidFill>
                  <a:srgbClr val="A31515"/>
                </a:solidFill>
                <a:latin typeface="Consolas" pitchFamily="49" charset="0"/>
                <a:cs typeface="Courier New" pitchFamily="49" charset="0"/>
              </a:rPr>
              <a:t>task.IsParametric</a:t>
            </a:r>
            <a:r>
              <a:rPr lang="en-US" sz="1000" dirty="0" smtClean="0">
                <a:solidFill>
                  <a:srgbClr val="A31515"/>
                </a:solidFill>
                <a:latin typeface="Consolas" pitchFamily="49" charset="0"/>
                <a:cs typeface="Courier New" pitchFamily="49" charset="0"/>
              </a:rPr>
              <a:t> = </a:t>
            </a:r>
            <a:r>
              <a:rPr lang="en-US" sz="1000" dirty="0" smtClean="0">
                <a:solidFill>
                  <a:srgbClr val="0000FF"/>
                </a:solidFill>
                <a:latin typeface="Consolas" pitchFamily="49" charset="0"/>
                <a:cs typeface="Courier New" pitchFamily="49" charset="0"/>
              </a:rPr>
              <a:t>true;</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task.StartValue</a:t>
            </a:r>
            <a:r>
              <a:rPr lang="en-US" sz="1000" dirty="0" smtClean="0">
                <a:solidFill>
                  <a:srgbClr val="0000FF"/>
                </a:solidFill>
                <a:latin typeface="Consolas" pitchFamily="49" charset="0"/>
                <a:cs typeface="Courier New" pitchFamily="49" charset="0"/>
              </a:rPr>
              <a:t> = 1;</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task.EndValue</a:t>
            </a:r>
            <a:r>
              <a:rPr lang="en-US" sz="1000" dirty="0" smtClean="0">
                <a:solidFill>
                  <a:srgbClr val="0000FF"/>
                </a:solidFill>
                <a:latin typeface="Consolas" pitchFamily="49" charset="0"/>
                <a:cs typeface="Courier New" pitchFamily="49" charset="0"/>
              </a:rPr>
              <a:t> = 10000;</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task.IncrementValue</a:t>
            </a:r>
            <a:r>
              <a:rPr lang="en-US" sz="1000" dirty="0" smtClean="0">
                <a:solidFill>
                  <a:srgbClr val="0000FF"/>
                </a:solidFill>
                <a:latin typeface="Consolas" pitchFamily="49" charset="0"/>
                <a:cs typeface="Courier New" pitchFamily="49" charset="0"/>
              </a:rPr>
              <a:t> = 1;</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task.MinimumNumberOfCores</a:t>
            </a:r>
            <a:r>
              <a:rPr lang="en-US" sz="1000" dirty="0" smtClean="0">
                <a:solidFill>
                  <a:srgbClr val="0000FF"/>
                </a:solidFill>
                <a:latin typeface="Consolas" pitchFamily="49" charset="0"/>
                <a:cs typeface="Courier New" pitchFamily="49" charset="0"/>
              </a:rPr>
              <a:t> = 1;</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task.MaximumNumberOfCores</a:t>
            </a:r>
            <a:r>
              <a:rPr lang="en-US" sz="1000" dirty="0" smtClean="0">
                <a:solidFill>
                  <a:srgbClr val="0000FF"/>
                </a:solidFill>
                <a:latin typeface="Consolas" pitchFamily="49" charset="0"/>
                <a:cs typeface="Courier New" pitchFamily="49" charset="0"/>
              </a:rPr>
              <a:t> = 1;</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job.AddTask</a:t>
            </a:r>
            <a:r>
              <a:rPr lang="en-US" sz="1000" dirty="0" smtClean="0">
                <a:solidFill>
                  <a:srgbClr val="0000FF"/>
                </a:solidFill>
                <a:latin typeface="Consolas" pitchFamily="49" charset="0"/>
                <a:cs typeface="Courier New" pitchFamily="49" charset="0"/>
              </a:rPr>
              <a:t>(task);</a:t>
            </a:r>
          </a:p>
          <a:p>
            <a:pPr lvl="1"/>
            <a:r>
              <a:rPr lang="en-US" sz="1000" dirty="0" smtClean="0">
                <a:solidFill>
                  <a:srgbClr val="0000FF"/>
                </a:solidFill>
                <a:latin typeface="Consolas" pitchFamily="49" charset="0"/>
                <a:cs typeface="Courier New" pitchFamily="49" charset="0"/>
              </a:rPr>
              <a:t>  </a:t>
            </a:r>
            <a:r>
              <a:rPr lang="en-US" sz="1000" dirty="0" err="1" smtClean="0">
                <a:solidFill>
                  <a:srgbClr val="0000FF"/>
                </a:solidFill>
                <a:latin typeface="Consolas" pitchFamily="49" charset="0"/>
                <a:cs typeface="Courier New" pitchFamily="49" charset="0"/>
              </a:rPr>
              <a:t>store.SubmitJob</a:t>
            </a:r>
            <a:r>
              <a:rPr lang="en-US" sz="1000" dirty="0" smtClean="0">
                <a:solidFill>
                  <a:srgbClr val="0000FF"/>
                </a:solidFill>
                <a:latin typeface="Consolas" pitchFamily="49" charset="0"/>
                <a:cs typeface="Courier New" pitchFamily="49" charset="0"/>
              </a:rPr>
              <a:t>(job, </a:t>
            </a:r>
            <a:r>
              <a:rPr lang="en-US" sz="1000" dirty="0" smtClean="0">
                <a:solidFill>
                  <a:srgbClr val="A31515"/>
                </a:solidFill>
                <a:latin typeface="Consolas" pitchFamily="49" charset="0"/>
                <a:cs typeface="Courier New" pitchFamily="49" charset="0"/>
              </a:rPr>
              <a:t>@"</a:t>
            </a:r>
            <a:r>
              <a:rPr lang="en-US" sz="1000" dirty="0" err="1" smtClean="0">
                <a:solidFill>
                  <a:srgbClr val="A31515"/>
                </a:solidFill>
                <a:latin typeface="Consolas" pitchFamily="49" charset="0"/>
                <a:cs typeface="Courier New" pitchFamily="49" charset="0"/>
              </a:rPr>
              <a:t>hpc</a:t>
            </a:r>
            <a:r>
              <a:rPr lang="en-US" sz="1000" dirty="0" smtClean="0">
                <a:solidFill>
                  <a:srgbClr val="A31515"/>
                </a:solidFill>
                <a:latin typeface="Consolas" pitchFamily="49" charset="0"/>
                <a:cs typeface="Courier New" pitchFamily="49" charset="0"/>
              </a:rPr>
              <a:t>\user“, "p@ssw0rd");</a:t>
            </a:r>
            <a:endParaRPr lang="en-US" sz="1000" dirty="0" smtClean="0">
              <a:latin typeface="Consolas" pitchFamily="49" charset="0"/>
              <a:cs typeface="Courier New" pitchFamily="49" charset="0"/>
            </a:endParaRPr>
          </a:p>
          <a:p>
            <a:pPr algn="l">
              <a:tabLst>
                <a:tab pos="228600" algn="l"/>
                <a:tab pos="457200" algn="l"/>
              </a:tabLst>
            </a:pPr>
            <a:r>
              <a:rPr lang="en-US" sz="1000" dirty="0" smtClean="0">
                <a:latin typeface="Consolas" pitchFamily="49" charset="0"/>
              </a:rPr>
              <a:t>	}</a:t>
            </a:r>
          </a:p>
          <a:p>
            <a:pPr algn="l">
              <a:tabLst>
                <a:tab pos="228600" algn="l"/>
                <a:tab pos="457200" algn="l"/>
              </a:tabLst>
            </a:pPr>
            <a:r>
              <a:rPr lang="en-US" sz="1000" dirty="0" smtClean="0">
                <a:latin typeface="Consolas" pitchFamily="49" charset="0"/>
              </a:rPr>
              <a:t>}</a:t>
            </a:r>
          </a:p>
        </p:txBody>
      </p:sp>
      <p:sp>
        <p:nvSpPr>
          <p:cNvPr id="6" name="Content Placeholder 2"/>
          <p:cNvSpPr txBox="1">
            <a:spLocks/>
          </p:cNvSpPr>
          <p:nvPr/>
        </p:nvSpPr>
        <p:spPr>
          <a:xfrm>
            <a:off x="351423" y="3439037"/>
            <a:ext cx="3994356" cy="2474524"/>
          </a:xfrm>
          <a:prstGeom prst="rect">
            <a:avLst/>
          </a:prstGeom>
        </p:spPr>
        <p:txBody>
          <a:bodyPr vert="horz" wrap="square" lIns="0" tIns="0" rIns="0" bIns="0" rtlCol="0">
            <a:spAutoFit/>
          </a:bodyPr>
          <a:lstStyle/>
          <a:p>
            <a:pPr marL="393700" marR="0" lvl="0" indent="-393700" algn="l" defTabSz="914363" rtl="0" eaLnBrk="1" fontAlgn="auto" latinLnBrk="0" hangingPunct="1">
              <a:lnSpc>
                <a:spcPct val="78000"/>
              </a:lnSpc>
              <a:spcBef>
                <a:spcPct val="20000"/>
              </a:spcBef>
              <a:spcAft>
                <a:spcPts val="800"/>
              </a:spcAft>
              <a:buClr>
                <a:schemeClr val="tx1"/>
              </a:buClr>
              <a:buSzPct val="80000"/>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Programmatic</a:t>
            </a:r>
          </a:p>
          <a:p>
            <a:pPr marL="850882" lvl="1" indent="-393700">
              <a:lnSpc>
                <a:spcPct val="78000"/>
              </a:lnSpc>
              <a:spcBef>
                <a:spcPct val="20000"/>
              </a:spcBef>
              <a:spcAft>
                <a:spcPts val="800"/>
              </a:spcAft>
              <a:buClr>
                <a:schemeClr val="tx1"/>
              </a:buClr>
              <a:buSzPct val="80000"/>
              <a:buFont typeface="Arial" pitchFamily="34" charset="0"/>
              <a:buChar char="•"/>
            </a:pPr>
            <a:r>
              <a:rPr lang="en-US" sz="2400" dirty="0" smtClean="0">
                <a:solidFill>
                  <a:schemeClr val="bg1"/>
                </a:solidFill>
              </a:rPr>
              <a:t>Support for C++ &amp; .</a:t>
            </a:r>
            <a:r>
              <a:rPr lang="en-US" sz="2400" dirty="0" err="1" smtClean="0">
                <a:solidFill>
                  <a:schemeClr val="bg1"/>
                </a:solidFill>
              </a:rPr>
              <a:t>Net</a:t>
            </a:r>
            <a:r>
              <a:rPr lang="en-US" sz="2400" dirty="0" smtClean="0">
                <a:solidFill>
                  <a:schemeClr val="bg1"/>
                </a:solidFill>
              </a:rPr>
              <a:t> languages</a:t>
            </a:r>
          </a:p>
          <a:p>
            <a:pPr marL="393700" indent="-393700">
              <a:lnSpc>
                <a:spcPct val="78000"/>
              </a:lnSpc>
              <a:spcBef>
                <a:spcPct val="20000"/>
              </a:spcBef>
              <a:spcAft>
                <a:spcPts val="800"/>
              </a:spcAft>
              <a:buClr>
                <a:schemeClr val="tx1"/>
              </a:buClr>
              <a:buSzPct val="80000"/>
              <a:buFont typeface="Arial" pitchFamily="34" charset="0"/>
              <a:buChar char="•"/>
            </a:pPr>
            <a:r>
              <a:rPr lang="en-US" sz="3200" dirty="0" smtClean="0">
                <a:solidFill>
                  <a:schemeClr val="bg1"/>
                </a:solidFill>
              </a:rPr>
              <a:t>Web Interface</a:t>
            </a:r>
          </a:p>
          <a:p>
            <a:pPr marL="850882" lvl="1" indent="-393700">
              <a:lnSpc>
                <a:spcPct val="78000"/>
              </a:lnSpc>
              <a:spcBef>
                <a:spcPct val="20000"/>
              </a:spcBef>
              <a:spcAft>
                <a:spcPts val="800"/>
              </a:spcAft>
              <a:buClr>
                <a:schemeClr val="tx1"/>
              </a:buClr>
              <a:buSzPct val="80000"/>
              <a:buFont typeface="Arial" pitchFamily="34" charset="0"/>
              <a:buChar cha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Open</a:t>
            </a:r>
            <a:r>
              <a:rPr kumimoji="0" lang="en-US" sz="2400" b="0" i="0" u="none" strike="noStrike" kern="1200" cap="none" spc="0" normalizeH="0" noProof="0" dirty="0" smtClean="0">
                <a:ln>
                  <a:noFill/>
                </a:ln>
                <a:solidFill>
                  <a:schemeClr val="bg1"/>
                </a:solidFill>
                <a:effectLst/>
                <a:uLnTx/>
                <a:uFillTx/>
                <a:latin typeface="+mn-lt"/>
                <a:ea typeface="+mn-ea"/>
                <a:cs typeface="+mn-cs"/>
              </a:rPr>
              <a:t> Grid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Forum:</a:t>
            </a:r>
            <a:r>
              <a:rPr kumimoji="0" lang="en-US" sz="2400" b="0" i="0" u="none" strike="noStrike" kern="1200" cap="none" spc="0" normalizeH="0" noProof="0" dirty="0" smtClean="0">
                <a:ln>
                  <a:noFill/>
                </a:ln>
                <a:solidFill>
                  <a:schemeClr val="bg1"/>
                </a:solidFill>
                <a:effectLst/>
                <a:uLnTx/>
                <a:uFillTx/>
                <a:latin typeface="+mn-lt"/>
                <a:ea typeface="+mn-ea"/>
                <a:cs typeface="+mn-cs"/>
              </a:rPr>
              <a:t> “HPC Basic Profile”</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7" name="Picture 7" descr="C:\Documents and Settings\Pennie\My Documents\Bill Laing Keynote\iStock_000006496109Small.png"/>
          <p:cNvPicPr>
            <a:picLocks noChangeAspect="1" noChangeArrowheads="1"/>
          </p:cNvPicPr>
          <p:nvPr/>
        </p:nvPicPr>
        <p:blipFill>
          <a:blip r:embed="rId3">
            <a:lum bright="-30000"/>
          </a:blip>
          <a:srcRect/>
          <a:stretch>
            <a:fillRect/>
          </a:stretch>
        </p:blipFill>
        <p:spPr bwMode="auto">
          <a:xfrm>
            <a:off x="0" y="614149"/>
            <a:ext cx="9144000" cy="5612729"/>
          </a:xfrm>
          <a:prstGeom prst="rect">
            <a:avLst/>
          </a:prstGeom>
          <a:noFill/>
        </p:spPr>
      </p:pic>
      <p:sp>
        <p:nvSpPr>
          <p:cNvPr id="8"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t>Challenge: High </a:t>
            </a:r>
            <a:r>
              <a:rPr lang="en-US" sz="3600" b="1" dirty="0" smtClean="0">
                <a:effectLst>
                  <a:glow rad="228600">
                    <a:schemeClr val="tx1">
                      <a:alpha val="40000"/>
                    </a:schemeClr>
                  </a:glow>
                </a:effectLst>
              </a:rPr>
              <a:t>Productivity</a:t>
            </a:r>
            <a:r>
              <a:rPr lang="en-US" sz="3600" dirty="0" smtClean="0"/>
              <a:t> Computing</a:t>
            </a:r>
            <a:endParaRPr lang="en-US" sz="3600" dirty="0"/>
          </a:p>
        </p:txBody>
      </p:sp>
      <p:sp>
        <p:nvSpPr>
          <p:cNvPr id="18" name="Rounded Rectangle 17"/>
          <p:cNvSpPr/>
          <p:nvPr/>
        </p:nvSpPr>
        <p:spPr>
          <a:xfrm>
            <a:off x="245660" y="3425588"/>
            <a:ext cx="8652681" cy="3432412"/>
          </a:xfrm>
          <a:prstGeom prst="roundRect">
            <a:avLst>
              <a:gd name="adj" fmla="val 9136"/>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txBody>
          <a:bodyPr vert="horz" wrap="square" lIns="91426" tIns="45712" rIns="91426" bIns="45712" numCol="1" rtlCol="0" anchor="ctr" anchorCtr="0" compatLnSpc="1">
            <a:prstTxWarp prst="textNoShape">
              <a:avLst/>
            </a:prstTxWarp>
          </a:bodyPr>
          <a:lstStyle/>
          <a:p>
            <a:pPr defTabSz="914256">
              <a:defRPr/>
            </a:pPr>
            <a:r>
              <a:rPr lang="en-US" sz="2000" kern="0" dirty="0" smtClean="0">
                <a:solidFill>
                  <a:schemeClr val="bg1">
                    <a:lumMod val="85000"/>
                  </a:schemeClr>
                </a:solidFill>
                <a:effectLst>
                  <a:glow rad="63500">
                    <a:schemeClr val="tx1">
                      <a:alpha val="40000"/>
                    </a:schemeClr>
                  </a:glow>
                </a:effectLst>
                <a:latin typeface="+mn-lt"/>
              </a:rPr>
              <a:t>“Make high-end computing easier and more productive to use.</a:t>
            </a:r>
          </a:p>
          <a:p>
            <a:pPr defTabSz="914256">
              <a:defRPr/>
            </a:pPr>
            <a:endParaRPr lang="en-US" sz="1200" kern="0" dirty="0" smtClean="0">
              <a:solidFill>
                <a:schemeClr val="bg1">
                  <a:lumMod val="85000"/>
                </a:schemeClr>
              </a:solidFill>
              <a:effectLst>
                <a:glow rad="63500">
                  <a:schemeClr val="tx1">
                    <a:alpha val="40000"/>
                  </a:schemeClr>
                </a:glow>
              </a:effectLst>
              <a:latin typeface="+mn-lt"/>
            </a:endParaRPr>
          </a:p>
          <a:p>
            <a:pPr defTabSz="914256">
              <a:defRPr/>
            </a:pPr>
            <a:r>
              <a:rPr lang="en-US" sz="2000" kern="0" dirty="0" smtClean="0">
                <a:solidFill>
                  <a:schemeClr val="bg1">
                    <a:lumMod val="85000"/>
                  </a:schemeClr>
                </a:solidFill>
                <a:effectLst>
                  <a:glow rad="63500">
                    <a:schemeClr val="tx1">
                      <a:alpha val="40000"/>
                    </a:schemeClr>
                  </a:glow>
                </a:effectLst>
                <a:latin typeface="+mn-lt"/>
              </a:rPr>
              <a:t>Emphasis should be placed on time to solution, the major </a:t>
            </a:r>
            <a:br>
              <a:rPr lang="en-US" sz="2000" kern="0" dirty="0" smtClean="0">
                <a:solidFill>
                  <a:schemeClr val="bg1">
                    <a:lumMod val="85000"/>
                  </a:schemeClr>
                </a:solidFill>
                <a:effectLst>
                  <a:glow rad="63500">
                    <a:schemeClr val="tx1">
                      <a:alpha val="40000"/>
                    </a:schemeClr>
                  </a:glow>
                </a:effectLst>
                <a:latin typeface="+mn-lt"/>
              </a:rPr>
            </a:br>
            <a:r>
              <a:rPr lang="en-US" sz="2000" kern="0" dirty="0" smtClean="0">
                <a:solidFill>
                  <a:schemeClr val="bg1">
                    <a:lumMod val="85000"/>
                  </a:schemeClr>
                </a:solidFill>
                <a:effectLst>
                  <a:glow rad="63500">
                    <a:schemeClr val="tx1">
                      <a:alpha val="40000"/>
                    </a:schemeClr>
                  </a:glow>
                </a:effectLst>
                <a:latin typeface="+mn-lt"/>
              </a:rPr>
              <a:t>metric of value to high-end computing users… </a:t>
            </a:r>
          </a:p>
          <a:p>
            <a:pPr defTabSz="914256">
              <a:defRPr/>
            </a:pPr>
            <a:endParaRPr lang="en-US" sz="1200" kern="0" dirty="0" smtClean="0">
              <a:solidFill>
                <a:schemeClr val="bg1">
                  <a:lumMod val="85000"/>
                </a:schemeClr>
              </a:solidFill>
              <a:effectLst>
                <a:glow rad="63500">
                  <a:schemeClr val="tx1">
                    <a:alpha val="40000"/>
                  </a:schemeClr>
                </a:glow>
              </a:effectLst>
              <a:latin typeface="+mn-lt"/>
            </a:endParaRPr>
          </a:p>
          <a:p>
            <a:pPr defTabSz="914256">
              <a:defRPr/>
            </a:pPr>
            <a:r>
              <a:rPr lang="en-US" sz="2000" kern="0" dirty="0" smtClean="0">
                <a:solidFill>
                  <a:schemeClr val="bg1">
                    <a:lumMod val="85000"/>
                  </a:schemeClr>
                </a:solidFill>
                <a:effectLst>
                  <a:glow rad="63500">
                    <a:schemeClr val="tx1">
                      <a:alpha val="40000"/>
                    </a:schemeClr>
                  </a:glow>
                </a:effectLst>
                <a:latin typeface="+mn-lt"/>
              </a:rPr>
              <a:t>A common software environment for scientific computation encompassing </a:t>
            </a:r>
            <a:br>
              <a:rPr lang="en-US" sz="2000" kern="0" dirty="0" smtClean="0">
                <a:solidFill>
                  <a:schemeClr val="bg1">
                    <a:lumMod val="85000"/>
                  </a:schemeClr>
                </a:solidFill>
                <a:effectLst>
                  <a:glow rad="63500">
                    <a:schemeClr val="tx1">
                      <a:alpha val="40000"/>
                    </a:schemeClr>
                  </a:glow>
                </a:effectLst>
                <a:latin typeface="+mn-lt"/>
              </a:rPr>
            </a:br>
            <a:r>
              <a:rPr lang="en-US" sz="2000" kern="0" dirty="0" smtClean="0">
                <a:solidFill>
                  <a:schemeClr val="bg1">
                    <a:lumMod val="85000"/>
                  </a:schemeClr>
                </a:solidFill>
                <a:effectLst>
                  <a:glow rad="63500">
                    <a:schemeClr val="tx1">
                      <a:alpha val="40000"/>
                    </a:schemeClr>
                  </a:glow>
                </a:effectLst>
                <a:latin typeface="+mn-lt"/>
              </a:rPr>
              <a:t>desktop to high-end systems will enhance productivity gains by promoting </a:t>
            </a:r>
            <a:br>
              <a:rPr lang="en-US" sz="2000" kern="0" dirty="0" smtClean="0">
                <a:solidFill>
                  <a:schemeClr val="bg1">
                    <a:lumMod val="85000"/>
                  </a:schemeClr>
                </a:solidFill>
                <a:effectLst>
                  <a:glow rad="63500">
                    <a:schemeClr val="tx1">
                      <a:alpha val="40000"/>
                    </a:schemeClr>
                  </a:glow>
                </a:effectLst>
                <a:latin typeface="+mn-lt"/>
              </a:rPr>
            </a:br>
            <a:r>
              <a:rPr lang="en-US" sz="2000" kern="0" dirty="0" smtClean="0">
                <a:solidFill>
                  <a:schemeClr val="bg1">
                    <a:lumMod val="85000"/>
                  </a:schemeClr>
                </a:solidFill>
                <a:effectLst>
                  <a:glow rad="63500">
                    <a:schemeClr val="tx1">
                      <a:alpha val="40000"/>
                    </a:schemeClr>
                  </a:glow>
                </a:effectLst>
                <a:latin typeface="+mn-lt"/>
              </a:rPr>
              <a:t>ease of use and manageability of systems.” </a:t>
            </a:r>
          </a:p>
          <a:p>
            <a:pPr defTabSz="914256">
              <a:defRPr/>
            </a:pPr>
            <a:endParaRPr lang="en-US" kern="0" dirty="0" smtClean="0">
              <a:solidFill>
                <a:schemeClr val="bg1">
                  <a:lumMod val="85000"/>
                </a:schemeClr>
              </a:solidFill>
              <a:effectLst>
                <a:glow rad="63500">
                  <a:schemeClr val="tx1">
                    <a:alpha val="40000"/>
                  </a:schemeClr>
                </a:glow>
              </a:effectLst>
              <a:latin typeface="+mn-lt"/>
            </a:endParaRPr>
          </a:p>
          <a:p>
            <a:pPr defTabSz="914256">
              <a:defRPr/>
            </a:pPr>
            <a:r>
              <a:rPr lang="en-US" sz="1600" kern="0" dirty="0" smtClean="0">
                <a:solidFill>
                  <a:schemeClr val="bg1">
                    <a:lumMod val="85000"/>
                  </a:schemeClr>
                </a:solidFill>
                <a:effectLst>
                  <a:glow rad="63500">
                    <a:schemeClr val="tx1">
                      <a:alpha val="40000"/>
                    </a:schemeClr>
                  </a:glow>
                </a:effectLst>
                <a:latin typeface="+mn-lt"/>
              </a:rPr>
              <a:t>2004 High-End Computing Revitalization Task Force</a:t>
            </a:r>
          </a:p>
          <a:p>
            <a:pPr defTabSz="914256">
              <a:defRPr/>
            </a:pPr>
            <a:r>
              <a:rPr lang="en-US" sz="1600" kern="0" dirty="0" smtClean="0">
                <a:solidFill>
                  <a:schemeClr val="bg1">
                    <a:lumMod val="85000"/>
                  </a:schemeClr>
                </a:solidFill>
                <a:effectLst>
                  <a:glow rad="63500">
                    <a:schemeClr val="tx1">
                      <a:alpha val="40000"/>
                    </a:schemeClr>
                  </a:glow>
                </a:effectLst>
                <a:latin typeface="+mn-lt"/>
              </a:rPr>
              <a:t>Office of Science and Technology Policy, Executive Office of the President</a:t>
            </a:r>
          </a:p>
        </p:txBody>
      </p:sp>
      <p:pic>
        <p:nvPicPr>
          <p:cNvPr id="11" name="Picture 1"/>
          <p:cNvPicPr>
            <a:picLocks noChangeAspect="1" noChangeArrowheads="1"/>
          </p:cNvPicPr>
          <p:nvPr/>
        </p:nvPicPr>
        <p:blipFill>
          <a:blip r:embed="rId4" cstate="screen"/>
          <a:srcRect/>
          <a:stretch>
            <a:fillRect/>
          </a:stretch>
        </p:blipFill>
        <p:spPr bwMode="auto">
          <a:xfrm>
            <a:off x="7178723" y="1588049"/>
            <a:ext cx="1719618" cy="2249057"/>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49968"/>
          </a:xfrm>
        </p:spPr>
        <p:txBody>
          <a:bodyPr/>
          <a:lstStyle/>
          <a:p>
            <a:pPr algn="l"/>
            <a:r>
              <a:rPr lang="en-US" sz="3600" dirty="0" smtClean="0">
                <a:solidFill>
                  <a:schemeClr val="bg1">
                    <a:lumMod val="95000"/>
                  </a:schemeClr>
                </a:solidFill>
              </a:rPr>
              <a:t>Scheduling MPI jobs</a:t>
            </a:r>
            <a:endParaRPr lang="en-US" sz="3600" dirty="0">
              <a:solidFill>
                <a:schemeClr val="bg1">
                  <a:lumMod val="95000"/>
                </a:schemeClr>
              </a:solidFill>
            </a:endParaRPr>
          </a:p>
        </p:txBody>
      </p:sp>
      <p:pic>
        <p:nvPicPr>
          <p:cNvPr id="6" name="Picture 1"/>
          <p:cNvPicPr>
            <a:picLocks noChangeAspect="1" noChangeArrowheads="1"/>
          </p:cNvPicPr>
          <p:nvPr/>
        </p:nvPicPr>
        <p:blipFill>
          <a:blip r:embed="rId3"/>
          <a:srcRect/>
          <a:stretch>
            <a:fillRect/>
          </a:stretch>
        </p:blipFill>
        <p:spPr bwMode="auto">
          <a:xfrm>
            <a:off x="270354" y="696239"/>
            <a:ext cx="8001000" cy="4792954"/>
          </a:xfrm>
          <a:prstGeom prst="rect">
            <a:avLst/>
          </a:prstGeom>
          <a:noFill/>
          <a:ln w="9525">
            <a:noFill/>
            <a:miter lim="800000"/>
            <a:headEnd/>
            <a:tailEnd/>
          </a:ln>
          <a:effectLst/>
        </p:spPr>
      </p:pic>
      <p:sp>
        <p:nvSpPr>
          <p:cNvPr id="4" name="Rectangle 3"/>
          <p:cNvSpPr/>
          <p:nvPr/>
        </p:nvSpPr>
        <p:spPr>
          <a:xfrm>
            <a:off x="269309" y="5668262"/>
            <a:ext cx="6369485" cy="646331"/>
          </a:xfrm>
          <a:prstGeom prst="rect">
            <a:avLst/>
          </a:prstGeom>
        </p:spPr>
        <p:txBody>
          <a:bodyPr wrap="square">
            <a:spAutoFit/>
          </a:bodyPr>
          <a:lstStyle/>
          <a:p>
            <a:pPr algn="l">
              <a:buFont typeface="Arial" pitchFamily="34" charset="0"/>
              <a:buChar char="•"/>
            </a:pPr>
            <a:r>
              <a:rPr lang="en-US" dirty="0" smtClean="0">
                <a:solidFill>
                  <a:schemeClr val="bg1"/>
                </a:solidFill>
              </a:rPr>
              <a:t>Job Submit /numprocessors:7800 </a:t>
            </a:r>
            <a:r>
              <a:rPr lang="en-US" dirty="0" err="1" smtClean="0">
                <a:solidFill>
                  <a:schemeClr val="bg1"/>
                </a:solidFill>
              </a:rPr>
              <a:t>mpiexec</a:t>
            </a:r>
            <a:r>
              <a:rPr lang="en-US" dirty="0" smtClean="0">
                <a:solidFill>
                  <a:schemeClr val="bg1"/>
                </a:solidFill>
              </a:rPr>
              <a:t> hostname</a:t>
            </a:r>
          </a:p>
          <a:p>
            <a:pPr algn="l">
              <a:buFont typeface="Arial" pitchFamily="34" charset="0"/>
              <a:buChar char="•"/>
            </a:pPr>
            <a:r>
              <a:rPr lang="en-US" dirty="0" smtClean="0">
                <a:solidFill>
                  <a:schemeClr val="bg1"/>
                </a:solidFill>
              </a:rPr>
              <a:t>Start time: 1 second, Completion time: 27 seconds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38"/>
            <a:ext cx="8229600" cy="1143000"/>
          </a:xfrm>
        </p:spPr>
        <p:txBody>
          <a:bodyPr>
            <a:noAutofit/>
          </a:bodyPr>
          <a:lstStyle/>
          <a:p>
            <a:pPr algn="l" fontAlgn="ctr"/>
            <a:r>
              <a:rPr lang="en-US" sz="3600" dirty="0" err="1" smtClean="0">
                <a:solidFill>
                  <a:schemeClr val="bg1"/>
                </a:solidFill>
              </a:rPr>
              <a:t>NetworkDirect</a:t>
            </a:r>
            <a:r>
              <a:rPr lang="en-US" sz="3600" dirty="0" smtClean="0"/>
              <a:t/>
            </a:r>
            <a:br>
              <a:rPr lang="en-US" sz="3600" dirty="0" smtClean="0"/>
            </a:br>
            <a:r>
              <a:rPr lang="en-US" sz="2400" dirty="0" smtClean="0"/>
              <a:t>A </a:t>
            </a:r>
            <a:r>
              <a:rPr lang="en-US" sz="2400" i="1" dirty="0" smtClean="0"/>
              <a:t>new</a:t>
            </a:r>
            <a:r>
              <a:rPr lang="en-US" sz="2400" dirty="0" smtClean="0"/>
              <a:t> RDMA networking interface built for speed and stability</a:t>
            </a:r>
            <a:br>
              <a:rPr lang="en-US" sz="2400" dirty="0" smtClean="0"/>
            </a:br>
            <a:endParaRPr lang="en-US" sz="2400" dirty="0"/>
          </a:p>
        </p:txBody>
      </p:sp>
      <p:sp>
        <p:nvSpPr>
          <p:cNvPr id="3" name="Content Placeholder 2"/>
          <p:cNvSpPr>
            <a:spLocks noGrp="1"/>
          </p:cNvSpPr>
          <p:nvPr>
            <p:ph idx="1"/>
          </p:nvPr>
        </p:nvSpPr>
        <p:spPr>
          <a:xfrm>
            <a:off x="282357" y="1600592"/>
            <a:ext cx="4504414" cy="3484975"/>
          </a:xfrm>
        </p:spPr>
        <p:txBody>
          <a:bodyPr>
            <a:noAutofit/>
          </a:bodyPr>
          <a:lstStyle/>
          <a:p>
            <a:pPr marL="344488" indent="-287338"/>
            <a:r>
              <a:rPr lang="en-US" sz="2400" dirty="0" smtClean="0"/>
              <a:t>Verbs-based design for close fit with native, high-</a:t>
            </a:r>
            <a:r>
              <a:rPr lang="en-US" sz="2400" dirty="0" err="1" smtClean="0"/>
              <a:t>perf</a:t>
            </a:r>
            <a:r>
              <a:rPr lang="en-US" sz="2400" dirty="0" smtClean="0"/>
              <a:t> networking interfaces</a:t>
            </a:r>
          </a:p>
          <a:p>
            <a:pPr marL="344488" indent="-287338"/>
            <a:r>
              <a:rPr lang="en-US" sz="2400" dirty="0" smtClean="0"/>
              <a:t>Equal to Hardware-Optimized stacks for MPI micro-benchmarks</a:t>
            </a:r>
          </a:p>
          <a:p>
            <a:pPr marL="744538" lvl="1" indent="-287338"/>
            <a:r>
              <a:rPr lang="en-US" sz="2000" b="1" dirty="0" smtClean="0">
                <a:solidFill>
                  <a:srgbClr val="FF0000"/>
                </a:solidFill>
              </a:rPr>
              <a:t>2 </a:t>
            </a:r>
            <a:r>
              <a:rPr lang="en-US" sz="2000" b="1" dirty="0" err="1" smtClean="0">
                <a:solidFill>
                  <a:srgbClr val="FF0000"/>
                </a:solidFill>
              </a:rPr>
              <a:t>usec</a:t>
            </a:r>
            <a:r>
              <a:rPr lang="en-US" sz="2000" b="1" dirty="0" smtClean="0">
                <a:solidFill>
                  <a:srgbClr val="FF0000"/>
                </a:solidFill>
              </a:rPr>
              <a:t> latency, 2 GB/sec bandwidth on </a:t>
            </a:r>
            <a:r>
              <a:rPr lang="en-US" sz="2000" b="1" dirty="0" err="1" smtClean="0">
                <a:solidFill>
                  <a:srgbClr val="FF0000"/>
                </a:solidFill>
              </a:rPr>
              <a:t>ConnectX</a:t>
            </a:r>
            <a:endParaRPr lang="en-US" sz="2000" b="1" dirty="0" smtClean="0">
              <a:solidFill>
                <a:srgbClr val="FF0000"/>
              </a:solidFill>
            </a:endParaRPr>
          </a:p>
          <a:p>
            <a:r>
              <a:rPr lang="en-US" sz="2400" dirty="0" err="1" smtClean="0"/>
              <a:t>OpenFabrics</a:t>
            </a:r>
            <a:r>
              <a:rPr lang="en-US" sz="2400" dirty="0" smtClean="0"/>
              <a:t> driver for Windows includes support for Network Direct, Winsock Direct and </a:t>
            </a:r>
            <a:r>
              <a:rPr lang="en-US" sz="2400" dirty="0" err="1" smtClean="0"/>
              <a:t>IPoIB</a:t>
            </a:r>
            <a:r>
              <a:rPr lang="en-US" sz="2400" dirty="0" smtClean="0"/>
              <a:t> protocols</a:t>
            </a:r>
          </a:p>
        </p:txBody>
      </p:sp>
      <p:grpSp>
        <p:nvGrpSpPr>
          <p:cNvPr id="4" name="Group 9"/>
          <p:cNvGrpSpPr>
            <a:grpSpLocks/>
          </p:cNvGrpSpPr>
          <p:nvPr/>
        </p:nvGrpSpPr>
        <p:grpSpPr bwMode="auto">
          <a:xfrm>
            <a:off x="4800600" y="3713279"/>
            <a:ext cx="4187459" cy="787402"/>
            <a:chOff x="240" y="1772"/>
            <a:chExt cx="3909" cy="496"/>
          </a:xfrm>
        </p:grpSpPr>
        <p:sp>
          <p:nvSpPr>
            <p:cNvPr id="64" name="Line 10"/>
            <p:cNvSpPr>
              <a:spLocks noChangeShapeType="1"/>
            </p:cNvSpPr>
            <p:nvPr/>
          </p:nvSpPr>
          <p:spPr bwMode="auto">
            <a:xfrm>
              <a:off x="240" y="2016"/>
              <a:ext cx="3824" cy="0"/>
            </a:xfrm>
            <a:prstGeom prst="line">
              <a:avLst/>
            </a:prstGeom>
            <a:noFill/>
            <a:ln w="25400">
              <a:solidFill>
                <a:srgbClr val="808080"/>
              </a:solidFill>
              <a:prstDash val="dash"/>
              <a:round/>
              <a:headEnd/>
              <a:tailEnd/>
            </a:ln>
            <a:effectLst/>
          </p:spPr>
          <p:txBody>
            <a:bodyPr vert="horz" wrap="square" lIns="91440" tIns="45720" rIns="91440" bIns="45720" numCol="1" anchor="ctr" anchorCtr="0" compatLnSpc="1">
              <a:prstTxWarp prst="textNoShape">
                <a:avLst/>
              </a:prstTxWarp>
              <a:spAutoFit/>
            </a:bodyPr>
            <a:lstStyle/>
            <a:p>
              <a:endParaRPr lang="en-US">
                <a:solidFill>
                  <a:schemeClr val="bg1"/>
                </a:solidFill>
              </a:endParaRPr>
            </a:p>
          </p:txBody>
        </p:sp>
        <p:sp>
          <p:nvSpPr>
            <p:cNvPr id="65" name="Text Box 11"/>
            <p:cNvSpPr txBox="1">
              <a:spLocks noChangeArrowheads="1"/>
            </p:cNvSpPr>
            <p:nvPr/>
          </p:nvSpPr>
          <p:spPr bwMode="auto">
            <a:xfrm>
              <a:off x="3661" y="1772"/>
              <a:ext cx="488" cy="252"/>
            </a:xfrm>
            <a:prstGeom prst="rect">
              <a:avLst/>
            </a:prstGeom>
            <a:noFill/>
            <a:ln w="25400" algn="ctr">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1000" i="1" dirty="0">
                  <a:solidFill>
                    <a:schemeClr val="bg1"/>
                  </a:solidFill>
                  <a:effectLst/>
                </a:rPr>
                <a:t>User Mode</a:t>
              </a:r>
            </a:p>
          </p:txBody>
        </p:sp>
        <p:sp>
          <p:nvSpPr>
            <p:cNvPr id="66" name="Text Box 12"/>
            <p:cNvSpPr txBox="1">
              <a:spLocks noChangeArrowheads="1"/>
            </p:cNvSpPr>
            <p:nvPr/>
          </p:nvSpPr>
          <p:spPr bwMode="auto">
            <a:xfrm>
              <a:off x="3570" y="2016"/>
              <a:ext cx="564" cy="252"/>
            </a:xfrm>
            <a:prstGeom prst="rect">
              <a:avLst/>
            </a:prstGeom>
            <a:noFill/>
            <a:ln w="25400" algn="ctr">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1000" i="1" dirty="0">
                  <a:solidFill>
                    <a:schemeClr val="bg1"/>
                  </a:solidFill>
                  <a:effectLst/>
                </a:rPr>
                <a:t>Kernel Mode</a:t>
              </a:r>
            </a:p>
          </p:txBody>
        </p:sp>
      </p:grpSp>
      <p:sp>
        <p:nvSpPr>
          <p:cNvPr id="67" name="Text Box 43"/>
          <p:cNvSpPr txBox="1">
            <a:spLocks noChangeArrowheads="1"/>
          </p:cNvSpPr>
          <p:nvPr/>
        </p:nvSpPr>
        <p:spPr bwMode="auto">
          <a:xfrm>
            <a:off x="4796952" y="3352800"/>
            <a:ext cx="915635" cy="394980"/>
          </a:xfrm>
          <a:prstGeom prst="rect">
            <a:avLst/>
          </a:prstGeom>
          <a:noFill/>
          <a:ln w="6350" algn="ctr">
            <a:noFill/>
            <a:miter lim="800000"/>
            <a:headEnd/>
            <a:tailEnd/>
          </a:ln>
          <a:effectLst/>
        </p:spPr>
        <p:txBody>
          <a:bodyPr vert="horz" wrap="none" lIns="91440" tIns="45720" rIns="91440" bIns="45720" numCol="1" anchor="t" anchorCtr="0" compatLnSpc="1">
            <a:prstTxWarp prst="textNoShape">
              <a:avLst/>
            </a:prstTxWarp>
            <a:spAutoFit/>
          </a:bodyPr>
          <a:lstStyle/>
          <a:p>
            <a:pPr algn="r">
              <a:spcBef>
                <a:spcPts val="100"/>
              </a:spcBef>
              <a:spcAft>
                <a:spcPts val="100"/>
              </a:spcAft>
              <a:buClr>
                <a:schemeClr val="accent1"/>
              </a:buClr>
              <a:buSzTx/>
            </a:pPr>
            <a:r>
              <a:rPr lang="en-US" sz="900" dirty="0" smtClean="0">
                <a:solidFill>
                  <a:schemeClr val="bg1"/>
                </a:solidFill>
                <a:effectLst/>
              </a:rPr>
              <a:t>TCP/Ethernet </a:t>
            </a:r>
          </a:p>
          <a:p>
            <a:pPr algn="r">
              <a:spcBef>
                <a:spcPts val="100"/>
              </a:spcBef>
              <a:spcAft>
                <a:spcPts val="100"/>
              </a:spcAft>
              <a:buClr>
                <a:schemeClr val="accent1"/>
              </a:buClr>
              <a:buSzTx/>
            </a:pPr>
            <a:r>
              <a:rPr lang="en-US" sz="900" dirty="0" smtClean="0">
                <a:solidFill>
                  <a:schemeClr val="bg1"/>
                </a:solidFill>
                <a:effectLst/>
              </a:rPr>
              <a:t>Networking</a:t>
            </a:r>
            <a:endParaRPr lang="en-US" sz="900" dirty="0">
              <a:solidFill>
                <a:schemeClr val="bg1"/>
              </a:solidFill>
              <a:effectLst/>
            </a:endParaRPr>
          </a:p>
        </p:txBody>
      </p:sp>
      <p:sp>
        <p:nvSpPr>
          <p:cNvPr id="68" name="Text Box 48"/>
          <p:cNvSpPr txBox="1">
            <a:spLocks noChangeArrowheads="1"/>
          </p:cNvSpPr>
          <p:nvPr/>
        </p:nvSpPr>
        <p:spPr bwMode="auto">
          <a:xfrm rot="16200000">
            <a:off x="7542541" y="4723402"/>
            <a:ext cx="1157689" cy="261610"/>
          </a:xfrm>
          <a:prstGeom prst="rect">
            <a:avLst/>
          </a:prstGeom>
          <a:noFill/>
          <a:ln w="6350" algn="ctr">
            <a:noFill/>
            <a:miter lim="800000"/>
            <a:headEnd/>
            <a:tailEnd/>
          </a:ln>
          <a:effectLst/>
        </p:spPr>
        <p:txBody>
          <a:bodyPr vert="horz" wrap="non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1100" dirty="0">
                <a:solidFill>
                  <a:schemeClr val="bg1"/>
                </a:solidFill>
                <a:effectLst/>
              </a:rPr>
              <a:t>Kernel By-Pass</a:t>
            </a:r>
          </a:p>
        </p:txBody>
      </p:sp>
      <p:sp>
        <p:nvSpPr>
          <p:cNvPr id="69" name="Rectangle 68"/>
          <p:cNvSpPr/>
          <p:nvPr/>
        </p:nvSpPr>
        <p:spPr>
          <a:xfrm>
            <a:off x="6328141" y="1600200"/>
            <a:ext cx="2133600" cy="381000"/>
          </a:xfrm>
          <a:prstGeom prst="rect">
            <a:avLst/>
          </a:prstGeom>
          <a:scene3d>
            <a:camera prst="orthographicFront">
              <a:rot lat="0" lon="0" rev="0"/>
            </a:camera>
            <a:lightRig rig="threePt" dir="t">
              <a:rot lat="0" lon="0" rev="1200000"/>
            </a:lightRig>
          </a:scene3d>
          <a:sp3d prstMaterial="metal">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solidFill>
                  <a:schemeClr val="bg1"/>
                </a:solidFill>
              </a:rPr>
              <a:t>MPI App</a:t>
            </a:r>
            <a:endParaRPr lang="en-US" sz="1000" dirty="0">
              <a:solidFill>
                <a:schemeClr val="bg1"/>
              </a:solidFill>
            </a:endParaRPr>
          </a:p>
        </p:txBody>
      </p:sp>
      <p:sp>
        <p:nvSpPr>
          <p:cNvPr id="70" name="Rectangle 69"/>
          <p:cNvSpPr/>
          <p:nvPr/>
        </p:nvSpPr>
        <p:spPr>
          <a:xfrm>
            <a:off x="5261341" y="1600200"/>
            <a:ext cx="914400" cy="381000"/>
          </a:xfrm>
          <a:prstGeom prst="rect">
            <a:avLst/>
          </a:prstGeom>
          <a:scene3d>
            <a:camera prst="orthographicFront">
              <a:rot lat="0" lon="0" rev="0"/>
            </a:camera>
            <a:lightRig rig="threePt" dir="t">
              <a:rot lat="0" lon="0" rev="1200000"/>
            </a:lightRig>
          </a:scene3d>
          <a:sp3d prstMaterial="metal">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solidFill>
                  <a:schemeClr val="bg1"/>
                </a:solidFill>
              </a:rPr>
              <a:t>Socket-Based App</a:t>
            </a:r>
            <a:endParaRPr lang="en-US" sz="1000" dirty="0">
              <a:solidFill>
                <a:schemeClr val="bg1"/>
              </a:solidFill>
            </a:endParaRPr>
          </a:p>
        </p:txBody>
      </p:sp>
      <p:sp>
        <p:nvSpPr>
          <p:cNvPr id="71" name="Rectangle 70"/>
          <p:cNvSpPr/>
          <p:nvPr/>
        </p:nvSpPr>
        <p:spPr>
          <a:xfrm>
            <a:off x="6328141" y="2057400"/>
            <a:ext cx="2133600" cy="304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00" dirty="0" smtClean="0">
                <a:solidFill>
                  <a:schemeClr val="bg1"/>
                </a:solidFill>
              </a:rPr>
              <a:t>MS-MPI</a:t>
            </a:r>
            <a:endParaRPr lang="en-US" sz="1000" dirty="0">
              <a:solidFill>
                <a:schemeClr val="bg1"/>
              </a:solidFill>
            </a:endParaRPr>
          </a:p>
        </p:txBody>
      </p:sp>
      <p:sp>
        <p:nvSpPr>
          <p:cNvPr id="72" name="Rectangle 71"/>
          <p:cNvSpPr/>
          <p:nvPr/>
        </p:nvSpPr>
        <p:spPr>
          <a:xfrm>
            <a:off x="5337541" y="2438400"/>
            <a:ext cx="1981200" cy="4572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spcBef>
                <a:spcPct val="25000"/>
              </a:spcBef>
              <a:spcAft>
                <a:spcPct val="15000"/>
              </a:spcAft>
              <a:buClr>
                <a:schemeClr val="accent1"/>
              </a:buClr>
              <a:buSzTx/>
            </a:pPr>
            <a:r>
              <a:rPr lang="en-US" sz="1000" dirty="0" smtClean="0">
                <a:solidFill>
                  <a:schemeClr val="bg1"/>
                </a:solidFill>
              </a:rPr>
              <a:t>Windows Sockets </a:t>
            </a:r>
            <a:br>
              <a:rPr lang="en-US" sz="1000" dirty="0" smtClean="0">
                <a:solidFill>
                  <a:schemeClr val="bg1"/>
                </a:solidFill>
              </a:rPr>
            </a:br>
            <a:r>
              <a:rPr lang="en-US" sz="1000" dirty="0" smtClean="0">
                <a:solidFill>
                  <a:schemeClr val="bg1"/>
                </a:solidFill>
              </a:rPr>
              <a:t>  (Winsock + WSD)</a:t>
            </a:r>
            <a:endParaRPr lang="en-US" sz="1000" dirty="0">
              <a:solidFill>
                <a:schemeClr val="bg1"/>
              </a:solidFill>
            </a:endParaRPr>
          </a:p>
        </p:txBody>
      </p:sp>
      <p:grpSp>
        <p:nvGrpSpPr>
          <p:cNvPr id="5" name="Group 76"/>
          <p:cNvGrpSpPr/>
          <p:nvPr/>
        </p:nvGrpSpPr>
        <p:grpSpPr>
          <a:xfrm>
            <a:off x="5261341" y="5761070"/>
            <a:ext cx="3276600" cy="411130"/>
            <a:chOff x="1752600" y="5989670"/>
            <a:chExt cx="5486400" cy="411130"/>
          </a:xfrm>
        </p:grpSpPr>
        <p:sp>
          <p:nvSpPr>
            <p:cNvPr id="74" name="Rectangle 73"/>
            <p:cNvSpPr/>
            <p:nvPr/>
          </p:nvSpPr>
          <p:spPr>
            <a:xfrm>
              <a:off x="1828800" y="5989670"/>
              <a:ext cx="5410200" cy="304800"/>
            </a:xfrm>
            <a:prstGeom prst="rect">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75" name="Rectangle 74"/>
            <p:cNvSpPr/>
            <p:nvPr/>
          </p:nvSpPr>
          <p:spPr>
            <a:xfrm>
              <a:off x="1788037" y="6041066"/>
              <a:ext cx="5410200" cy="304800"/>
            </a:xfrm>
            <a:prstGeom prst="rect">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76" name="Rectangle 75"/>
            <p:cNvSpPr/>
            <p:nvPr/>
          </p:nvSpPr>
          <p:spPr>
            <a:xfrm>
              <a:off x="1752600" y="6096000"/>
              <a:ext cx="5410200" cy="304800"/>
            </a:xfrm>
            <a:prstGeom prst="rect">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grpSp>
      <p:grpSp>
        <p:nvGrpSpPr>
          <p:cNvPr id="6" name="Group 76"/>
          <p:cNvGrpSpPr/>
          <p:nvPr/>
        </p:nvGrpSpPr>
        <p:grpSpPr>
          <a:xfrm>
            <a:off x="5261341" y="5388927"/>
            <a:ext cx="2819400" cy="411130"/>
            <a:chOff x="1752600" y="5989670"/>
            <a:chExt cx="5486400" cy="411130"/>
          </a:xfrm>
        </p:grpSpPr>
        <p:sp>
          <p:nvSpPr>
            <p:cNvPr id="78" name="Rectangle 77"/>
            <p:cNvSpPr/>
            <p:nvPr/>
          </p:nvSpPr>
          <p:spPr>
            <a:xfrm>
              <a:off x="1828800" y="598967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79" name="Rectangle 78"/>
            <p:cNvSpPr/>
            <p:nvPr/>
          </p:nvSpPr>
          <p:spPr>
            <a:xfrm>
              <a:off x="1788037" y="6041066"/>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80" name="Rectangle 79"/>
            <p:cNvSpPr/>
            <p:nvPr/>
          </p:nvSpPr>
          <p:spPr>
            <a:xfrm>
              <a:off x="1752600" y="609600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Hardware Driver</a:t>
              </a:r>
              <a:endParaRPr lang="en-US" sz="1000" dirty="0">
                <a:solidFill>
                  <a:schemeClr val="bg1"/>
                </a:solidFill>
              </a:endParaRPr>
            </a:p>
          </p:txBody>
        </p:sp>
      </p:grpSp>
      <p:grpSp>
        <p:nvGrpSpPr>
          <p:cNvPr id="7" name="Group 81"/>
          <p:cNvGrpSpPr/>
          <p:nvPr/>
        </p:nvGrpSpPr>
        <p:grpSpPr>
          <a:xfrm>
            <a:off x="5261341" y="4889195"/>
            <a:ext cx="969334" cy="567068"/>
            <a:chOff x="-457200" y="3852532"/>
            <a:chExt cx="969334" cy="567068"/>
          </a:xfrm>
        </p:grpSpPr>
        <p:sp>
          <p:nvSpPr>
            <p:cNvPr id="82" name="Rectangle 81"/>
            <p:cNvSpPr/>
            <p:nvPr/>
          </p:nvSpPr>
          <p:spPr>
            <a:xfrm>
              <a:off x="-389566" y="3852532"/>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83" name="Rectangle 82"/>
            <p:cNvSpPr/>
            <p:nvPr/>
          </p:nvSpPr>
          <p:spPr>
            <a:xfrm>
              <a:off x="-421465" y="3907473"/>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84" name="Rectangle 83"/>
            <p:cNvSpPr/>
            <p:nvPr/>
          </p:nvSpPr>
          <p:spPr>
            <a:xfrm>
              <a:off x="-457200" y="3967660"/>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Mini-port Driver</a:t>
              </a:r>
              <a:endParaRPr lang="en-US" sz="1000" dirty="0">
                <a:solidFill>
                  <a:schemeClr val="bg1"/>
                </a:solidFill>
              </a:endParaRPr>
            </a:p>
          </p:txBody>
        </p:sp>
      </p:grpSp>
      <p:grpSp>
        <p:nvGrpSpPr>
          <p:cNvPr id="8" name="Group 71"/>
          <p:cNvGrpSpPr/>
          <p:nvPr/>
        </p:nvGrpSpPr>
        <p:grpSpPr>
          <a:xfrm>
            <a:off x="5261341" y="4219354"/>
            <a:ext cx="889000" cy="751367"/>
            <a:chOff x="1295400" y="4191000"/>
            <a:chExt cx="762000" cy="751367"/>
          </a:xfrm>
        </p:grpSpPr>
        <p:sp>
          <p:nvSpPr>
            <p:cNvPr id="86" name="Rectangle 85"/>
            <p:cNvSpPr/>
            <p:nvPr/>
          </p:nvSpPr>
          <p:spPr>
            <a:xfrm>
              <a:off x="1295400" y="4191000"/>
              <a:ext cx="762000" cy="2286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TCP</a:t>
              </a:r>
              <a:endParaRPr lang="en-US" sz="1000" dirty="0">
                <a:solidFill>
                  <a:schemeClr val="bg1"/>
                </a:solidFill>
              </a:endParaRPr>
            </a:p>
          </p:txBody>
        </p:sp>
        <p:sp>
          <p:nvSpPr>
            <p:cNvPr id="87" name="Rectangle 86"/>
            <p:cNvSpPr/>
            <p:nvPr/>
          </p:nvSpPr>
          <p:spPr>
            <a:xfrm>
              <a:off x="1295400" y="4713767"/>
              <a:ext cx="762000" cy="2286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NDIS</a:t>
              </a:r>
              <a:endParaRPr lang="en-US" sz="1000" dirty="0">
                <a:solidFill>
                  <a:schemeClr val="bg1"/>
                </a:solidFill>
              </a:endParaRPr>
            </a:p>
          </p:txBody>
        </p:sp>
        <p:sp>
          <p:nvSpPr>
            <p:cNvPr id="88" name="Rectangle 87"/>
            <p:cNvSpPr/>
            <p:nvPr/>
          </p:nvSpPr>
          <p:spPr>
            <a:xfrm>
              <a:off x="1295400" y="4451499"/>
              <a:ext cx="762000" cy="228600"/>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IP</a:t>
              </a:r>
              <a:endParaRPr lang="en-US" sz="1000" dirty="0">
                <a:solidFill>
                  <a:schemeClr val="bg1"/>
                </a:solidFill>
              </a:endParaRPr>
            </a:p>
          </p:txBody>
        </p:sp>
      </p:grpSp>
      <p:grpSp>
        <p:nvGrpSpPr>
          <p:cNvPr id="9" name="Group 76"/>
          <p:cNvGrpSpPr/>
          <p:nvPr/>
        </p:nvGrpSpPr>
        <p:grpSpPr>
          <a:xfrm>
            <a:off x="6328141" y="3589377"/>
            <a:ext cx="2146300" cy="411130"/>
            <a:chOff x="1752600" y="5989670"/>
            <a:chExt cx="5486400" cy="411130"/>
          </a:xfrm>
        </p:grpSpPr>
        <p:sp>
          <p:nvSpPr>
            <p:cNvPr id="90" name="Rectangle 89"/>
            <p:cNvSpPr/>
            <p:nvPr/>
          </p:nvSpPr>
          <p:spPr>
            <a:xfrm>
              <a:off x="1828800" y="598967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91" name="Rectangle 90"/>
            <p:cNvSpPr/>
            <p:nvPr/>
          </p:nvSpPr>
          <p:spPr>
            <a:xfrm>
              <a:off x="1788037" y="6041066"/>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92" name="Rectangle 91"/>
            <p:cNvSpPr/>
            <p:nvPr/>
          </p:nvSpPr>
          <p:spPr>
            <a:xfrm>
              <a:off x="1752600" y="6096000"/>
              <a:ext cx="54102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User Mode Access Layer</a:t>
              </a:r>
              <a:endParaRPr lang="en-US" sz="1000" dirty="0">
                <a:solidFill>
                  <a:schemeClr val="bg1"/>
                </a:solidFill>
              </a:endParaRPr>
            </a:p>
          </p:txBody>
        </p:sp>
      </p:grpSp>
      <p:sp>
        <p:nvSpPr>
          <p:cNvPr id="93" name="Line 17"/>
          <p:cNvSpPr>
            <a:spLocks noChangeShapeType="1"/>
          </p:cNvSpPr>
          <p:nvPr/>
        </p:nvSpPr>
        <p:spPr bwMode="auto">
          <a:xfrm>
            <a:off x="7654022" y="3992523"/>
            <a:ext cx="45719" cy="1524000"/>
          </a:xfrm>
          <a:prstGeom prst="line">
            <a:avLst/>
          </a:prstGeom>
          <a:noFill/>
          <a:ln w="19050">
            <a:solidFill>
              <a:schemeClr val="bg1"/>
            </a:solidFill>
            <a:round/>
            <a:headEnd type="oval" w="sm" len="sm"/>
            <a:tailEnd type="triangle" w="med" len="med"/>
          </a:ln>
          <a:effectLst/>
          <a:scene3d>
            <a:camera prst="orthographicFront">
              <a:rot lat="0" lon="0" rev="21480000"/>
            </a:camera>
            <a:lightRig rig="threePt" dir="t"/>
          </a:scene3d>
        </p:spPr>
        <p:txBody>
          <a:bodyPr vert="horz" wrap="square" lIns="91440" tIns="45720" rIns="91440" bIns="45720" numCol="1" anchor="ctr" anchorCtr="0" compatLnSpc="1">
            <a:prstTxWarp prst="textNoShape">
              <a:avLst/>
            </a:prstTxWarp>
            <a:spAutoFit/>
          </a:bodyPr>
          <a:lstStyle/>
          <a:p>
            <a:endParaRPr lang="en-US">
              <a:solidFill>
                <a:schemeClr val="bg1"/>
              </a:solidFill>
            </a:endParaRPr>
          </a:p>
        </p:txBody>
      </p:sp>
      <p:grpSp>
        <p:nvGrpSpPr>
          <p:cNvPr id="10" name="Group 81"/>
          <p:cNvGrpSpPr/>
          <p:nvPr/>
        </p:nvGrpSpPr>
        <p:grpSpPr>
          <a:xfrm>
            <a:off x="6328141" y="3022302"/>
            <a:ext cx="1054100" cy="567068"/>
            <a:chOff x="-457200" y="3852532"/>
            <a:chExt cx="969334" cy="567068"/>
          </a:xfrm>
        </p:grpSpPr>
        <p:sp>
          <p:nvSpPr>
            <p:cNvPr id="95" name="Rectangle 94"/>
            <p:cNvSpPr/>
            <p:nvPr/>
          </p:nvSpPr>
          <p:spPr>
            <a:xfrm>
              <a:off x="-389566" y="3852532"/>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900" dirty="0" smtClean="0">
                  <a:solidFill>
                    <a:schemeClr val="bg1"/>
                  </a:solidFill>
                </a:rPr>
                <a:t>Networking Hardware</a:t>
              </a:r>
              <a:endParaRPr lang="en-US" sz="900" dirty="0">
                <a:solidFill>
                  <a:schemeClr val="bg1"/>
                </a:solidFill>
              </a:endParaRPr>
            </a:p>
          </p:txBody>
        </p:sp>
        <p:sp>
          <p:nvSpPr>
            <p:cNvPr id="96" name="Rectangle 95"/>
            <p:cNvSpPr/>
            <p:nvPr/>
          </p:nvSpPr>
          <p:spPr>
            <a:xfrm>
              <a:off x="-421465" y="3907473"/>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900" dirty="0" smtClean="0">
                  <a:solidFill>
                    <a:schemeClr val="bg1"/>
                  </a:solidFill>
                </a:rPr>
                <a:t>Networking Hardware</a:t>
              </a:r>
              <a:endParaRPr lang="en-US" sz="900" dirty="0">
                <a:solidFill>
                  <a:schemeClr val="bg1"/>
                </a:solidFill>
              </a:endParaRPr>
            </a:p>
          </p:txBody>
        </p:sp>
        <p:sp>
          <p:nvSpPr>
            <p:cNvPr id="97" name="Rectangle 96"/>
            <p:cNvSpPr/>
            <p:nvPr/>
          </p:nvSpPr>
          <p:spPr>
            <a:xfrm>
              <a:off x="-457200" y="3967660"/>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900" dirty="0" smtClean="0">
                  <a:solidFill>
                    <a:schemeClr val="bg1"/>
                  </a:solidFill>
                </a:rPr>
                <a:t>WinSock Direct Provider</a:t>
              </a:r>
              <a:endParaRPr lang="en-US" sz="900" dirty="0">
                <a:solidFill>
                  <a:schemeClr val="bg1"/>
                </a:solidFill>
              </a:endParaRPr>
            </a:p>
          </p:txBody>
        </p:sp>
      </p:grpSp>
      <p:grpSp>
        <p:nvGrpSpPr>
          <p:cNvPr id="11" name="Group 81"/>
          <p:cNvGrpSpPr/>
          <p:nvPr/>
        </p:nvGrpSpPr>
        <p:grpSpPr>
          <a:xfrm>
            <a:off x="7407641" y="3162299"/>
            <a:ext cx="1066800" cy="425301"/>
            <a:chOff x="-457200" y="3852532"/>
            <a:chExt cx="969334" cy="567068"/>
          </a:xfrm>
        </p:grpSpPr>
        <p:sp>
          <p:nvSpPr>
            <p:cNvPr id="99" name="Rectangle 98"/>
            <p:cNvSpPr/>
            <p:nvPr/>
          </p:nvSpPr>
          <p:spPr>
            <a:xfrm>
              <a:off x="-389566" y="3852532"/>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100" name="Rectangle 99"/>
            <p:cNvSpPr/>
            <p:nvPr/>
          </p:nvSpPr>
          <p:spPr>
            <a:xfrm>
              <a:off x="-421465" y="3907473"/>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1000" dirty="0" smtClean="0">
                  <a:solidFill>
                    <a:schemeClr val="bg1"/>
                  </a:solidFill>
                </a:rPr>
                <a:t>Networking Hardware</a:t>
              </a:r>
              <a:endParaRPr lang="en-US" sz="1000" dirty="0">
                <a:solidFill>
                  <a:schemeClr val="bg1"/>
                </a:solidFill>
              </a:endParaRPr>
            </a:p>
          </p:txBody>
        </p:sp>
        <p:sp>
          <p:nvSpPr>
            <p:cNvPr id="101" name="Rectangle 100"/>
            <p:cNvSpPr/>
            <p:nvPr/>
          </p:nvSpPr>
          <p:spPr>
            <a:xfrm>
              <a:off x="-457200" y="3967660"/>
              <a:ext cx="901700" cy="4519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900" dirty="0" err="1" smtClean="0">
                  <a:solidFill>
                    <a:schemeClr val="bg1"/>
                  </a:solidFill>
                </a:rPr>
                <a:t>NetworkDirect</a:t>
              </a:r>
              <a:r>
                <a:rPr lang="en-US" sz="900" dirty="0" smtClean="0">
                  <a:solidFill>
                    <a:schemeClr val="bg1"/>
                  </a:solidFill>
                </a:rPr>
                <a:t> Provider</a:t>
              </a:r>
              <a:endParaRPr lang="en-US" sz="900" dirty="0">
                <a:solidFill>
                  <a:schemeClr val="bg1"/>
                </a:solidFill>
              </a:endParaRPr>
            </a:p>
          </p:txBody>
        </p:sp>
      </p:grpSp>
      <p:sp>
        <p:nvSpPr>
          <p:cNvPr id="102" name="Text Box 42"/>
          <p:cNvSpPr txBox="1">
            <a:spLocks noChangeArrowheads="1"/>
          </p:cNvSpPr>
          <p:nvPr/>
        </p:nvSpPr>
        <p:spPr bwMode="auto">
          <a:xfrm>
            <a:off x="7788302" y="2635196"/>
            <a:ext cx="747677" cy="338554"/>
          </a:xfrm>
          <a:prstGeom prst="rect">
            <a:avLst/>
          </a:prstGeom>
          <a:noFill/>
          <a:ln w="6350" algn="ctr">
            <a:noFill/>
            <a:miter lim="800000"/>
            <a:headEnd/>
            <a:tailEnd/>
          </a:ln>
          <a:effectLst/>
        </p:spPr>
        <p:txBody>
          <a:bodyPr vert="horz" wrap="square" lIns="91440" tIns="45720" rIns="91440" bIns="45720" numCol="1" anchor="t" anchorCtr="0" compatLnSpc="1">
            <a:prstTxWarp prst="textNoShape">
              <a:avLst/>
            </a:prstTxWarp>
            <a:spAutoFit/>
          </a:bodyPr>
          <a:lstStyle/>
          <a:p>
            <a:pPr>
              <a:spcBef>
                <a:spcPct val="25000"/>
              </a:spcBef>
              <a:spcAft>
                <a:spcPct val="15000"/>
              </a:spcAft>
              <a:buClr>
                <a:schemeClr val="accent1"/>
              </a:buClr>
              <a:buSzTx/>
            </a:pPr>
            <a:r>
              <a:rPr lang="en-US" sz="800" dirty="0">
                <a:solidFill>
                  <a:schemeClr val="bg1"/>
                </a:solidFill>
                <a:effectLst/>
              </a:rPr>
              <a:t>RDMA Networking</a:t>
            </a:r>
          </a:p>
        </p:txBody>
      </p:sp>
      <p:sp>
        <p:nvSpPr>
          <p:cNvPr id="103" name="Line 46"/>
          <p:cNvSpPr>
            <a:spLocks noChangeShapeType="1"/>
          </p:cNvSpPr>
          <p:nvPr/>
        </p:nvSpPr>
        <p:spPr bwMode="auto">
          <a:xfrm>
            <a:off x="8206472" y="4024422"/>
            <a:ext cx="45719" cy="1828800"/>
          </a:xfrm>
          <a:prstGeom prst="line">
            <a:avLst/>
          </a:prstGeom>
          <a:noFill/>
          <a:ln w="19050">
            <a:solidFill>
              <a:schemeClr val="bg1"/>
            </a:solidFill>
            <a:round/>
            <a:headEnd type="oval" w="sm" len="sm"/>
            <a:tailEnd type="triangle" w="med" len="med"/>
          </a:ln>
          <a:effectLst/>
          <a:scene3d>
            <a:camera prst="orthographicFront">
              <a:rot lat="0" lon="0" rev="21480000"/>
            </a:camera>
            <a:lightRig rig="threePt" dir="t"/>
          </a:scene3d>
        </p:spPr>
        <p:txBody>
          <a:bodyPr vert="horz" wrap="square" lIns="91440" tIns="45720" rIns="91440" bIns="45720" numCol="1" anchor="ctr" anchorCtr="0" compatLnSpc="1">
            <a:prstTxWarp prst="textNoShape">
              <a:avLst/>
            </a:prstTxWarp>
            <a:spAutoFit/>
          </a:bodyPr>
          <a:lstStyle/>
          <a:p>
            <a:endParaRPr lang="en-US">
              <a:solidFill>
                <a:schemeClr val="bg1"/>
              </a:solidFill>
            </a:endParaRPr>
          </a:p>
        </p:txBody>
      </p:sp>
      <p:sp>
        <p:nvSpPr>
          <p:cNvPr id="104" name="Line 15"/>
          <p:cNvSpPr>
            <a:spLocks noChangeShapeType="1"/>
          </p:cNvSpPr>
          <p:nvPr/>
        </p:nvSpPr>
        <p:spPr bwMode="auto">
          <a:xfrm rot="120000">
            <a:off x="5574101" y="1981860"/>
            <a:ext cx="45719" cy="456922"/>
          </a:xfrm>
          <a:prstGeom prst="line">
            <a:avLst/>
          </a:prstGeom>
          <a:noFill/>
          <a:ln w="19050">
            <a:solidFill>
              <a:schemeClr val="bg1"/>
            </a:solidFill>
            <a:round/>
            <a:headEnd type="oval" w="sm" len="sm"/>
            <a:tailEnd type="triangle" w="med" len="med"/>
          </a:ln>
          <a:effectLst/>
          <a:scene3d>
            <a:camera prst="orthographicFront">
              <a:rot lat="0" lon="0" rev="21420000"/>
            </a:camera>
            <a:lightRig rig="threePt" dir="t"/>
          </a:scene3d>
        </p:spPr>
        <p:txBody>
          <a:bodyPr vert="horz" wrap="square" lIns="91440" tIns="45720" rIns="91440" bIns="45720" numCol="1" anchor="ctr" anchorCtr="0" compatLnSpc="1">
            <a:prstTxWarp prst="textNoShape">
              <a:avLst/>
            </a:prstTxWarp>
            <a:spAutoFit/>
          </a:bodyPr>
          <a:lstStyle/>
          <a:p>
            <a:endParaRPr lang="en-US">
              <a:solidFill>
                <a:schemeClr val="bg1"/>
              </a:solidFill>
            </a:endParaRPr>
          </a:p>
        </p:txBody>
      </p:sp>
      <p:cxnSp>
        <p:nvCxnSpPr>
          <p:cNvPr id="105" name="Straight Arrow Connector 104"/>
          <p:cNvCxnSpPr/>
          <p:nvPr/>
        </p:nvCxnSpPr>
        <p:spPr>
          <a:xfrm rot="5400000">
            <a:off x="6696840" y="3010829"/>
            <a:ext cx="248178" cy="5024"/>
          </a:xfrm>
          <a:prstGeom prst="straightConnector1">
            <a:avLst/>
          </a:prstGeom>
          <a:ln w="19050">
            <a:solidFill>
              <a:schemeClr val="bg1"/>
            </a:solidFill>
            <a:headEnd type="oval" w="sm" len="sm"/>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7375891" y="2794000"/>
            <a:ext cx="927100" cy="1588"/>
          </a:xfrm>
          <a:prstGeom prst="straightConnector1">
            <a:avLst/>
          </a:prstGeom>
          <a:ln w="19050">
            <a:solidFill>
              <a:schemeClr val="bg1"/>
            </a:solidFill>
            <a:headEnd type="oval" w="sm" len="sm"/>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054966" y="3621048"/>
            <a:ext cx="1174750" cy="1588"/>
          </a:xfrm>
          <a:prstGeom prst="straightConnector1">
            <a:avLst/>
          </a:prstGeom>
          <a:ln w="19050">
            <a:solidFill>
              <a:schemeClr val="bg1"/>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397750" y="6400800"/>
            <a:ext cx="742950" cy="257175"/>
          </a:xfrm>
          <a:prstGeom prst="rect">
            <a:avLst/>
          </a:prstGeom>
          <a:solidFill>
            <a:srgbClr val="B4A586"/>
          </a:solidFill>
        </p:spPr>
        <p:style>
          <a:lnRef idx="0">
            <a:schemeClr val="accent6"/>
          </a:lnRef>
          <a:fillRef idx="3">
            <a:schemeClr val="accent6"/>
          </a:fillRef>
          <a:effectRef idx="3">
            <a:schemeClr val="accent6"/>
          </a:effectRef>
          <a:fontRef idx="minor">
            <a:schemeClr val="lt1"/>
          </a:fontRef>
        </p:style>
        <p:txBody>
          <a:bodyPr rtlCol="0" anchor="ctr"/>
          <a:lstStyle/>
          <a:p>
            <a:pPr algn="ctr">
              <a:spcBef>
                <a:spcPct val="25000"/>
              </a:spcBef>
              <a:spcAft>
                <a:spcPct val="15000"/>
              </a:spcAft>
              <a:buClr>
                <a:schemeClr val="accent1"/>
              </a:buClr>
              <a:buSzTx/>
            </a:pPr>
            <a:r>
              <a:rPr lang="en-US" sz="800" dirty="0" smtClean="0">
                <a:solidFill>
                  <a:schemeClr val="bg1"/>
                </a:solidFill>
              </a:rPr>
              <a:t>OS Component</a:t>
            </a:r>
            <a:endParaRPr lang="en-US" sz="800" dirty="0">
              <a:solidFill>
                <a:schemeClr val="bg1"/>
              </a:solidFill>
            </a:endParaRPr>
          </a:p>
        </p:txBody>
      </p:sp>
      <p:sp>
        <p:nvSpPr>
          <p:cNvPr id="109" name="Rectangle 108"/>
          <p:cNvSpPr/>
          <p:nvPr/>
        </p:nvSpPr>
        <p:spPr>
          <a:xfrm>
            <a:off x="6613525" y="6400800"/>
            <a:ext cx="742950" cy="257175"/>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00" dirty="0" smtClean="0">
                <a:solidFill>
                  <a:schemeClr val="bg1"/>
                </a:solidFill>
              </a:rPr>
              <a:t>CCP Component</a:t>
            </a:r>
            <a:endParaRPr lang="en-US" sz="800" dirty="0">
              <a:solidFill>
                <a:schemeClr val="bg1"/>
              </a:solidFill>
            </a:endParaRPr>
          </a:p>
        </p:txBody>
      </p:sp>
      <p:sp>
        <p:nvSpPr>
          <p:cNvPr id="110" name="Rectangle 109"/>
          <p:cNvSpPr/>
          <p:nvPr/>
        </p:nvSpPr>
        <p:spPr>
          <a:xfrm>
            <a:off x="8181975" y="6400800"/>
            <a:ext cx="742950" cy="2571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25000"/>
              </a:spcBef>
              <a:spcAft>
                <a:spcPct val="15000"/>
              </a:spcAft>
              <a:buClr>
                <a:schemeClr val="accent1"/>
              </a:buClr>
              <a:buSzTx/>
            </a:pPr>
            <a:r>
              <a:rPr lang="en-US" sz="800" dirty="0" smtClean="0">
                <a:solidFill>
                  <a:schemeClr val="bg1"/>
                </a:solidFill>
              </a:rPr>
              <a:t>IHV Component</a:t>
            </a:r>
            <a:endParaRPr lang="en-US" sz="800" dirty="0">
              <a:solidFill>
                <a:schemeClr val="bg1"/>
              </a:solidFill>
            </a:endParaRPr>
          </a:p>
        </p:txBody>
      </p:sp>
      <p:sp>
        <p:nvSpPr>
          <p:cNvPr id="111" name="Rectangle 110"/>
          <p:cNvSpPr/>
          <p:nvPr/>
        </p:nvSpPr>
        <p:spPr>
          <a:xfrm>
            <a:off x="5829300" y="6400800"/>
            <a:ext cx="742950" cy="257175"/>
          </a:xfrm>
          <a:prstGeom prst="rect">
            <a:avLst/>
          </a:prstGeom>
          <a:scene3d>
            <a:camera prst="orthographicFront">
              <a:rot lat="0" lon="0" rev="0"/>
            </a:camera>
            <a:lightRig rig="threePt" dir="t">
              <a:rot lat="0" lon="0" rev="1200000"/>
            </a:lightRig>
          </a:scene3d>
          <a:sp3d prstMaterial="metal">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dirty="0" smtClean="0">
                <a:solidFill>
                  <a:schemeClr val="bg1"/>
                </a:solidFill>
              </a:rPr>
              <a:t>(ISV) App</a:t>
            </a:r>
            <a:endParaRPr lang="en-US" sz="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lumbering.lungfish.com/wp-content/uploads/2007/10/everest.jpg"/>
          <p:cNvPicPr>
            <a:picLocks noChangeAspect="1" noChangeArrowheads="1"/>
          </p:cNvPicPr>
          <p:nvPr/>
        </p:nvPicPr>
        <p:blipFill>
          <a:blip r:embed="rId2"/>
          <a:srcRect/>
          <a:stretch>
            <a:fillRect/>
          </a:stretch>
        </p:blipFill>
        <p:spPr bwMode="auto">
          <a:xfrm>
            <a:off x="0" y="-454897"/>
            <a:ext cx="9144000" cy="7312897"/>
          </a:xfrm>
          <a:prstGeom prst="rect">
            <a:avLst/>
          </a:prstGeom>
          <a:noFill/>
        </p:spPr>
      </p:pic>
      <p:grpSp>
        <p:nvGrpSpPr>
          <p:cNvPr id="2" name="Group 15"/>
          <p:cNvGrpSpPr/>
          <p:nvPr/>
        </p:nvGrpSpPr>
        <p:grpSpPr>
          <a:xfrm>
            <a:off x="4042611" y="-69722"/>
            <a:ext cx="2297551" cy="1790247"/>
            <a:chOff x="2362200" y="874407"/>
            <a:chExt cx="2058988" cy="1551636"/>
          </a:xfrm>
        </p:grpSpPr>
        <p:sp>
          <p:nvSpPr>
            <p:cNvPr id="13" name="Rectangle 12"/>
            <p:cNvSpPr/>
            <p:nvPr/>
          </p:nvSpPr>
          <p:spPr>
            <a:xfrm>
              <a:off x="2362200" y="874407"/>
              <a:ext cx="2057400" cy="5192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Spring 2008, NCSA, #23</a:t>
              </a:r>
            </a:p>
            <a:p>
              <a:r>
                <a:rPr lang="en-US" sz="1200" dirty="0" smtClean="0"/>
                <a:t>9472 cores, 68.5 TF, 77.7%</a:t>
              </a:r>
              <a:endParaRPr lang="en-US" sz="1200" dirty="0"/>
            </a:p>
          </p:txBody>
        </p:sp>
        <p:cxnSp>
          <p:nvCxnSpPr>
            <p:cNvPr id="15" name="Straight Connector 14"/>
            <p:cNvCxnSpPr/>
            <p:nvPr/>
          </p:nvCxnSpPr>
          <p:spPr>
            <a:xfrm rot="5400000">
              <a:off x="3658394" y="1663249"/>
              <a:ext cx="15240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9"/>
          <p:cNvGrpSpPr/>
          <p:nvPr/>
        </p:nvGrpSpPr>
        <p:grpSpPr>
          <a:xfrm>
            <a:off x="319087" y="2322100"/>
            <a:ext cx="2109045" cy="1352701"/>
            <a:chOff x="2062737" y="1157563"/>
            <a:chExt cx="2356864" cy="1352701"/>
          </a:xfrm>
        </p:grpSpPr>
        <p:sp>
          <p:nvSpPr>
            <p:cNvPr id="21" name="Rectangle 20"/>
            <p:cNvSpPr/>
            <p:nvPr/>
          </p:nvSpPr>
          <p:spPr>
            <a:xfrm>
              <a:off x="2062737" y="1157563"/>
              <a:ext cx="2356864" cy="49043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Fall 2007, Microsoft, #116</a:t>
              </a:r>
              <a:br>
                <a:rPr lang="en-US" sz="1200" dirty="0" smtClean="0"/>
              </a:br>
              <a:r>
                <a:rPr lang="en-US" sz="1200" dirty="0" smtClean="0"/>
                <a:t>2048 cores, 11.8 TF, 77.1%</a:t>
              </a:r>
              <a:endParaRPr lang="en-US" sz="1200" dirty="0"/>
            </a:p>
          </p:txBody>
        </p:sp>
        <p:cxnSp>
          <p:nvCxnSpPr>
            <p:cNvPr id="22" name="Straight Connector 21"/>
            <p:cNvCxnSpPr/>
            <p:nvPr/>
          </p:nvCxnSpPr>
          <p:spPr>
            <a:xfrm rot="16200000" flipH="1">
              <a:off x="3758623" y="1849288"/>
              <a:ext cx="1304577" cy="17376"/>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22"/>
          <p:cNvGrpSpPr/>
          <p:nvPr/>
        </p:nvGrpSpPr>
        <p:grpSpPr>
          <a:xfrm>
            <a:off x="163332" y="4168873"/>
            <a:ext cx="2335445" cy="1377863"/>
            <a:chOff x="2773870" y="978243"/>
            <a:chExt cx="1789585" cy="1524000"/>
          </a:xfrm>
        </p:grpSpPr>
        <p:sp>
          <p:nvSpPr>
            <p:cNvPr id="24" name="Rectangle 23"/>
            <p:cNvSpPr/>
            <p:nvPr/>
          </p:nvSpPr>
          <p:spPr>
            <a:xfrm>
              <a:off x="2773870" y="1008953"/>
              <a:ext cx="1789585" cy="49972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Spring 2007, Microsoft, #106</a:t>
              </a:r>
              <a:br>
                <a:rPr lang="en-US" sz="1200" dirty="0" smtClean="0"/>
              </a:br>
              <a:r>
                <a:rPr lang="en-US" sz="1200" dirty="0" smtClean="0"/>
                <a:t>2048 cores, 9 TF, 58.8%</a:t>
              </a:r>
              <a:endParaRPr lang="en-US" sz="1200" dirty="0"/>
            </a:p>
          </p:txBody>
        </p:sp>
        <p:cxnSp>
          <p:nvCxnSpPr>
            <p:cNvPr id="25" name="Straight Connector 24"/>
            <p:cNvCxnSpPr/>
            <p:nvPr/>
          </p:nvCxnSpPr>
          <p:spPr>
            <a:xfrm rot="5400000">
              <a:off x="3771400" y="1739449"/>
              <a:ext cx="15240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5"/>
          <p:cNvGrpSpPr/>
          <p:nvPr/>
        </p:nvGrpSpPr>
        <p:grpSpPr>
          <a:xfrm>
            <a:off x="2526632" y="5040134"/>
            <a:ext cx="2136567" cy="1524000"/>
            <a:chOff x="2820636" y="902043"/>
            <a:chExt cx="1600552" cy="1524000"/>
          </a:xfrm>
        </p:grpSpPr>
        <p:sp>
          <p:nvSpPr>
            <p:cNvPr id="27" name="Rectangle 26"/>
            <p:cNvSpPr/>
            <p:nvPr/>
          </p:nvSpPr>
          <p:spPr>
            <a:xfrm>
              <a:off x="2820636" y="902043"/>
              <a:ext cx="1600201" cy="6219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Spring 2006, NCSA, #130</a:t>
              </a:r>
            </a:p>
            <a:p>
              <a:r>
                <a:rPr lang="en-US" sz="1200" dirty="0" smtClean="0"/>
                <a:t>896 cores, 4.1 TF</a:t>
              </a:r>
              <a:endParaRPr lang="en-US" sz="1200" dirty="0"/>
            </a:p>
          </p:txBody>
        </p:sp>
        <p:cxnSp>
          <p:nvCxnSpPr>
            <p:cNvPr id="28" name="Straight Connector 27"/>
            <p:cNvCxnSpPr/>
            <p:nvPr/>
          </p:nvCxnSpPr>
          <p:spPr>
            <a:xfrm rot="5400000">
              <a:off x="3658394" y="1663249"/>
              <a:ext cx="15240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3" name="Picture 4" descr="http://gladiator.ncsa.uiuc.edu/Images/abe/abe.jpg"/>
          <p:cNvPicPr>
            <a:picLocks noChangeAspect="1" noChangeArrowheads="1"/>
          </p:cNvPicPr>
          <p:nvPr/>
        </p:nvPicPr>
        <p:blipFill>
          <a:blip r:embed="rId3" cstate="screen"/>
          <a:srcRect/>
          <a:stretch>
            <a:fillRect/>
          </a:stretch>
        </p:blipFill>
        <p:spPr bwMode="auto">
          <a:xfrm>
            <a:off x="5372687" y="500584"/>
            <a:ext cx="942720" cy="1219200"/>
          </a:xfrm>
          <a:prstGeom prst="rect">
            <a:avLst/>
          </a:prstGeom>
          <a:noFill/>
        </p:spPr>
      </p:pic>
      <p:pic>
        <p:nvPicPr>
          <p:cNvPr id="24583" name="Picture 7"/>
          <p:cNvPicPr>
            <a:picLocks noChangeAspect="1" noChangeArrowheads="1"/>
          </p:cNvPicPr>
          <p:nvPr/>
        </p:nvPicPr>
        <p:blipFill>
          <a:blip r:embed="rId4" cstate="screen"/>
          <a:srcRect/>
          <a:stretch>
            <a:fillRect/>
          </a:stretch>
        </p:blipFill>
        <p:spPr bwMode="auto">
          <a:xfrm>
            <a:off x="1208764" y="2815010"/>
            <a:ext cx="1193800" cy="895350"/>
          </a:xfrm>
          <a:prstGeom prst="rect">
            <a:avLst/>
          </a:prstGeom>
          <a:noFill/>
          <a:ln w="9525">
            <a:noFill/>
            <a:miter lim="800000"/>
            <a:headEnd/>
            <a:tailEnd/>
          </a:ln>
          <a:effectLst/>
        </p:spPr>
      </p:pic>
      <p:pic>
        <p:nvPicPr>
          <p:cNvPr id="24585" name="Picture 9"/>
          <p:cNvPicPr>
            <a:picLocks noChangeAspect="1" noChangeArrowheads="1"/>
          </p:cNvPicPr>
          <p:nvPr/>
        </p:nvPicPr>
        <p:blipFill>
          <a:blip r:embed="rId5" cstate="screen"/>
          <a:srcRect/>
          <a:stretch>
            <a:fillRect/>
          </a:stretch>
        </p:blipFill>
        <p:spPr bwMode="auto">
          <a:xfrm>
            <a:off x="3745900" y="5660166"/>
            <a:ext cx="891172" cy="1197834"/>
          </a:xfrm>
          <a:prstGeom prst="rect">
            <a:avLst/>
          </a:prstGeom>
          <a:noFill/>
          <a:ln w="9525">
            <a:noFill/>
            <a:miter lim="800000"/>
            <a:headEnd/>
            <a:tailEnd/>
          </a:ln>
          <a:effectLst/>
        </p:spPr>
      </p:pic>
      <p:pic>
        <p:nvPicPr>
          <p:cNvPr id="38" name="Picture 7"/>
          <p:cNvPicPr>
            <a:picLocks noChangeAspect="1" noChangeArrowheads="1"/>
          </p:cNvPicPr>
          <p:nvPr/>
        </p:nvPicPr>
        <p:blipFill>
          <a:blip r:embed="rId4" cstate="screen"/>
          <a:srcRect/>
          <a:stretch>
            <a:fillRect/>
          </a:stretch>
        </p:blipFill>
        <p:spPr bwMode="auto">
          <a:xfrm>
            <a:off x="1230626" y="4671891"/>
            <a:ext cx="1193800" cy="895350"/>
          </a:xfrm>
          <a:prstGeom prst="rect">
            <a:avLst/>
          </a:prstGeom>
          <a:noFill/>
          <a:ln w="9525">
            <a:noFill/>
            <a:miter lim="800000"/>
            <a:headEnd/>
            <a:tailEnd/>
          </a:ln>
          <a:effectLst/>
        </p:spPr>
      </p:pic>
      <p:grpSp>
        <p:nvGrpSpPr>
          <p:cNvPr id="6" name="Group 15"/>
          <p:cNvGrpSpPr/>
          <p:nvPr/>
        </p:nvGrpSpPr>
        <p:grpSpPr>
          <a:xfrm>
            <a:off x="2923672" y="733938"/>
            <a:ext cx="2127411" cy="1436251"/>
            <a:chOff x="2362200" y="881508"/>
            <a:chExt cx="2058988" cy="1544535"/>
          </a:xfrm>
        </p:grpSpPr>
        <p:sp>
          <p:nvSpPr>
            <p:cNvPr id="29" name="Rectangle 28"/>
            <p:cNvSpPr/>
            <p:nvPr/>
          </p:nvSpPr>
          <p:spPr>
            <a:xfrm>
              <a:off x="2362200" y="881508"/>
              <a:ext cx="2057400" cy="6301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Spring 2008, Umea, #40</a:t>
              </a:r>
            </a:p>
            <a:p>
              <a:r>
                <a:rPr lang="en-US" sz="1200" dirty="0" smtClean="0"/>
                <a:t>5376 cores, 46 TF, 85.5%</a:t>
              </a:r>
              <a:endParaRPr lang="en-US" sz="1200" dirty="0"/>
            </a:p>
          </p:txBody>
        </p:sp>
        <p:cxnSp>
          <p:nvCxnSpPr>
            <p:cNvPr id="32" name="Straight Connector 31"/>
            <p:cNvCxnSpPr/>
            <p:nvPr/>
          </p:nvCxnSpPr>
          <p:spPr>
            <a:xfrm rot="5400000">
              <a:off x="3658394" y="1663249"/>
              <a:ext cx="15240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32-Point Star 34"/>
          <p:cNvSpPr/>
          <p:nvPr/>
        </p:nvSpPr>
        <p:spPr>
          <a:xfrm>
            <a:off x="0" y="2850724"/>
            <a:ext cx="1763725" cy="968759"/>
          </a:xfrm>
          <a:prstGeom prst="star32">
            <a:avLst/>
          </a:prstGeom>
          <a:gradFill>
            <a:gsLst>
              <a:gs pos="0">
                <a:srgbClr val="FFFF00"/>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wrap="none" lIns="91429" tIns="45714" rIns="91429" bIns="45714" rtlCol="0" anchor="ctr"/>
          <a:lstStyle/>
          <a:p>
            <a:pPr algn="ctr"/>
            <a:r>
              <a:rPr lang="en-US" sz="1400" b="1" dirty="0" smtClean="0">
                <a:effectLst>
                  <a:outerShdw blurRad="38100" dist="38100" dir="2700000" algn="tl">
                    <a:srgbClr val="000000">
                      <a:alpha val="43137"/>
                    </a:srgbClr>
                  </a:outerShdw>
                </a:effectLst>
              </a:rPr>
              <a:t>30% efficiency</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improvement</a:t>
            </a:r>
            <a:endParaRPr lang="en-US" sz="1400" b="1" dirty="0">
              <a:effectLst>
                <a:outerShdw blurRad="38100" dist="38100" dir="2700000" algn="tl">
                  <a:srgbClr val="000000">
                    <a:alpha val="43137"/>
                  </a:srgbClr>
                </a:outerShdw>
              </a:effectLst>
            </a:endParaRPr>
          </a:p>
        </p:txBody>
      </p:sp>
      <p:cxnSp>
        <p:nvCxnSpPr>
          <p:cNvPr id="26" name="Straight Connector 25"/>
          <p:cNvCxnSpPr/>
          <p:nvPr/>
        </p:nvCxnSpPr>
        <p:spPr>
          <a:xfrm rot="10800000" flipV="1">
            <a:off x="0" y="3924282"/>
            <a:ext cx="9144000" cy="72190"/>
          </a:xfrm>
          <a:prstGeom prst="line">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60872" y="3504166"/>
            <a:ext cx="3106492" cy="327782"/>
          </a:xfrm>
          <a:prstGeom prst="rect">
            <a:avLst/>
          </a:prstGeom>
          <a:noFill/>
        </p:spPr>
        <p:txBody>
          <a:bodyPr wrap="none" rtlCol="0">
            <a:spAutoFit/>
          </a:bodyPr>
          <a:lstStyle/>
          <a:p>
            <a:r>
              <a:rPr lang="en-US" b="1" dirty="0" smtClean="0">
                <a:solidFill>
                  <a:srgbClr val="FFC000"/>
                </a:solidFill>
              </a:rPr>
              <a:t>Windows HPC Server 2008</a:t>
            </a:r>
            <a:endParaRPr lang="en-US" b="1" dirty="0">
              <a:solidFill>
                <a:srgbClr val="FFC000"/>
              </a:solidFill>
            </a:endParaRPr>
          </a:p>
        </p:txBody>
      </p:sp>
      <p:sp>
        <p:nvSpPr>
          <p:cNvPr id="34" name="TextBox 33"/>
          <p:cNvSpPr txBox="1"/>
          <p:nvPr/>
        </p:nvSpPr>
        <p:spPr>
          <a:xfrm>
            <a:off x="4255169" y="4026578"/>
            <a:ext cx="3696397" cy="327782"/>
          </a:xfrm>
          <a:prstGeom prst="rect">
            <a:avLst/>
          </a:prstGeom>
          <a:noFill/>
        </p:spPr>
        <p:txBody>
          <a:bodyPr wrap="none" rtlCol="0">
            <a:spAutoFit/>
          </a:bodyPr>
          <a:lstStyle/>
          <a:p>
            <a:r>
              <a:rPr lang="en-US" b="1" dirty="0" smtClean="0">
                <a:solidFill>
                  <a:srgbClr val="FFC000"/>
                </a:solidFill>
              </a:rPr>
              <a:t>Windows Compute Cluster 2003</a:t>
            </a:r>
            <a:endParaRPr lang="en-US" b="1" dirty="0">
              <a:solidFill>
                <a:srgbClr val="FFC000"/>
              </a:solidFill>
            </a:endParaRPr>
          </a:p>
        </p:txBody>
      </p:sp>
      <p:pic>
        <p:nvPicPr>
          <p:cNvPr id="36" name="Picture 2" descr="Top500 auf Windows"/>
          <p:cNvPicPr>
            <a:picLocks noChangeAspect="1" noChangeArrowheads="1"/>
          </p:cNvPicPr>
          <p:nvPr/>
        </p:nvPicPr>
        <p:blipFill>
          <a:blip r:embed="rId6" cstate="screen"/>
          <a:srcRect/>
          <a:stretch>
            <a:fillRect/>
          </a:stretch>
        </p:blipFill>
        <p:spPr bwMode="auto">
          <a:xfrm>
            <a:off x="2641705" y="2099881"/>
            <a:ext cx="914400" cy="1219201"/>
          </a:xfrm>
          <a:prstGeom prst="rect">
            <a:avLst/>
          </a:prstGeom>
          <a:noFill/>
        </p:spPr>
      </p:pic>
      <p:grpSp>
        <p:nvGrpSpPr>
          <p:cNvPr id="7" name="Group 15"/>
          <p:cNvGrpSpPr/>
          <p:nvPr/>
        </p:nvGrpSpPr>
        <p:grpSpPr>
          <a:xfrm>
            <a:off x="1443052" y="1522364"/>
            <a:ext cx="2127411" cy="1436251"/>
            <a:chOff x="2362200" y="881508"/>
            <a:chExt cx="2058988" cy="1544535"/>
          </a:xfrm>
        </p:grpSpPr>
        <p:sp>
          <p:nvSpPr>
            <p:cNvPr id="45" name="Rectangle 44"/>
            <p:cNvSpPr/>
            <p:nvPr/>
          </p:nvSpPr>
          <p:spPr>
            <a:xfrm>
              <a:off x="2362200" y="881508"/>
              <a:ext cx="2057400" cy="6301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Spring 2008, Aachen, #100</a:t>
              </a:r>
            </a:p>
            <a:p>
              <a:r>
                <a:rPr lang="en-US" sz="1200" dirty="0" smtClean="0"/>
                <a:t>2096 cores, 18.8 TF, 76.5%</a:t>
              </a:r>
              <a:endParaRPr lang="en-US" sz="1200" dirty="0"/>
            </a:p>
          </p:txBody>
        </p:sp>
        <p:cxnSp>
          <p:nvCxnSpPr>
            <p:cNvPr id="46" name="Straight Connector 45"/>
            <p:cNvCxnSpPr/>
            <p:nvPr/>
          </p:nvCxnSpPr>
          <p:spPr>
            <a:xfrm rot="5400000">
              <a:off x="3658394" y="1663249"/>
              <a:ext cx="15240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40291" name="Picture 3"/>
          <p:cNvPicPr>
            <a:picLocks noChangeAspect="1" noChangeArrowheads="1"/>
          </p:cNvPicPr>
          <p:nvPr/>
        </p:nvPicPr>
        <p:blipFill>
          <a:blip r:embed="rId7"/>
          <a:srcRect/>
          <a:stretch>
            <a:fillRect/>
          </a:stretch>
        </p:blipFill>
        <p:spPr bwMode="auto">
          <a:xfrm>
            <a:off x="3710238" y="1316969"/>
            <a:ext cx="1314450" cy="1047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iterate type="lt">
                                    <p:tmPct val="0"/>
                                  </p:iterate>
                                  <p:childTnLst>
                                    <p:set>
                                      <p:cBhvr>
                                        <p:cTn id="6" dur="1" fill="hold">
                                          <p:stCondLst>
                                            <p:cond delay="0"/>
                                          </p:stCondLst>
                                        </p:cTn>
                                        <p:tgtEl>
                                          <p:spTgt spid="35"/>
                                        </p:tgtEl>
                                        <p:attrNameLst>
                                          <p:attrName>style.visibility</p:attrName>
                                        </p:attrNameLst>
                                      </p:cBhvr>
                                      <p:to>
                                        <p:strVal val="visible"/>
                                      </p:to>
                                    </p:set>
                                    <p:anim from="(-#ppt_w/2)" to="(#ppt_x)" calcmode="lin" valueType="num">
                                      <p:cBhvr>
                                        <p:cTn id="7" dur="600" fill="hold">
                                          <p:stCondLst>
                                            <p:cond delay="0"/>
                                          </p:stCondLst>
                                        </p:cTn>
                                        <p:tgtEl>
                                          <p:spTgt spid="35"/>
                                        </p:tgtEl>
                                        <p:attrNameLst>
                                          <p:attrName>ppt_x</p:attrName>
                                        </p:attrNameLst>
                                      </p:cBhvr>
                                    </p:anim>
                                    <p:anim from="0" to="-1.0" calcmode="lin" valueType="num">
                                      <p:cBhvr>
                                        <p:cTn id="8" dur="200" decel="50000" autoRev="1" fill="hold">
                                          <p:stCondLst>
                                            <p:cond delay="600"/>
                                          </p:stCondLst>
                                        </p:cTn>
                                        <p:tgtEl>
                                          <p:spTgt spid="35"/>
                                        </p:tgtEl>
                                        <p:attrNameLst>
                                          <p:attrName>xshear</p:attrName>
                                        </p:attrNameLst>
                                      </p:cBhvr>
                                    </p:anim>
                                    <p:animScale>
                                      <p:cBhvr>
                                        <p:cTn id="9" dur="200" decel="100000" autoRev="1" fill="hold">
                                          <p:stCondLst>
                                            <p:cond delay="600"/>
                                          </p:stCondLst>
                                        </p:cTn>
                                        <p:tgtEl>
                                          <p:spTgt spid="35"/>
                                        </p:tgtEl>
                                      </p:cBhvr>
                                      <p:from x="100000" y="100000"/>
                                      <p:to x="80000" y="100000"/>
                                    </p:animScale>
                                    <p:anim by="(#ppt_h/3+#ppt_w*0.1)" calcmode="lin" valueType="num">
                                      <p:cBhvr additive="sum">
                                        <p:cTn id="10" dur="200" decel="100000" autoRev="1" fill="hold">
                                          <p:stCondLst>
                                            <p:cond delay="600"/>
                                          </p:stCondLst>
                                        </p:cTn>
                                        <p:tgtEl>
                                          <p:spTgt spid="35"/>
                                        </p:tgtEl>
                                        <p:attrNameLst>
                                          <p:attrName>ppt_x</p:attrName>
                                        </p:attrNameLst>
                                      </p:cBhvr>
                                    </p:anim>
                                  </p:childTnLst>
                                </p:cTn>
                              </p:par>
                              <p:par>
                                <p:cTn id="11" presetID="8" presetClass="emph" presetSubtype="0" fill="hold" grpId="1" nodeType="withEffect">
                                  <p:stCondLst>
                                    <p:cond delay="0"/>
                                  </p:stCondLst>
                                  <p:iterate type="lt">
                                    <p:tmPct val="0"/>
                                  </p:iterate>
                                  <p:childTnLst>
                                    <p:animRot by="21600000">
                                      <p:cBhvr>
                                        <p:cTn id="12" dur="500" fill="hold"/>
                                        <p:tgtEl>
                                          <p:spTgt spid="35"/>
                                        </p:tgtEl>
                                        <p:attrNameLst>
                                          <p:attrName>r</p:attrName>
                                        </p:attrNameLst>
                                      </p:cBhvr>
                                    </p:animRot>
                                  </p:childTnLst>
                                </p:cTn>
                              </p:par>
                            </p:childTnLst>
                          </p:cTn>
                        </p:par>
                        <p:par>
                          <p:cTn id="13" fill="hold">
                            <p:stCondLst>
                              <p:cond delay="1000"/>
                            </p:stCondLst>
                            <p:childTnLst>
                              <p:par>
                                <p:cTn id="14" presetID="26" presetClass="emph" presetSubtype="0" fill="hold" grpId="2" nodeType="afterEffect">
                                  <p:stCondLst>
                                    <p:cond delay="0"/>
                                  </p:stCondLst>
                                  <p:iterate type="lt">
                                    <p:tmPct val="0"/>
                                  </p:iterate>
                                  <p:childTnLst>
                                    <p:animEffect transition="out" filter="fade">
                                      <p:cBhvr>
                                        <p:cTn id="15" dur="500" tmFilter="0, 0; .2, .5; .8, .5; 1, 0"/>
                                        <p:tgtEl>
                                          <p:spTgt spid="35"/>
                                        </p:tgtEl>
                                      </p:cBhvr>
                                    </p:animEffect>
                                    <p:animScale>
                                      <p:cBhvr>
                                        <p:cTn id="16"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2008 Top500</a:t>
            </a:r>
            <a:endParaRPr lang="en-US" dirty="0"/>
          </a:p>
        </p:txBody>
      </p:sp>
      <p:pic>
        <p:nvPicPr>
          <p:cNvPr id="1027" name="Picture 3"/>
          <p:cNvPicPr>
            <a:picLocks noChangeAspect="1" noChangeArrowheads="1"/>
          </p:cNvPicPr>
          <p:nvPr/>
        </p:nvPicPr>
        <p:blipFill>
          <a:blip r:embed="rId2"/>
          <a:srcRect/>
          <a:stretch>
            <a:fillRect/>
          </a:stretch>
        </p:blipFill>
        <p:spPr bwMode="auto">
          <a:xfrm>
            <a:off x="176213" y="1868488"/>
            <a:ext cx="8796006" cy="21193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120640"/>
            <a:ext cx="9144000" cy="1737360"/>
          </a:xfrm>
          <a:prstGeom prst="rect">
            <a:avLst/>
          </a:prstGeom>
          <a:gradFill flip="none" rotWithShape="1">
            <a:gsLst>
              <a:gs pos="0">
                <a:schemeClr val="tx1">
                  <a:alpha val="80000"/>
                </a:schemeClr>
              </a:gs>
              <a:gs pos="50000">
                <a:schemeClr val="tx1">
                  <a:alpha val="4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308985"/>
            <a:ext cx="9144000" cy="1737360"/>
          </a:xfrm>
          <a:prstGeom prst="rect">
            <a:avLst/>
          </a:prstGeom>
          <a:gradFill flip="none" rotWithShape="1">
            <a:gsLst>
              <a:gs pos="0">
                <a:schemeClr val="tx1">
                  <a:alpha val="80000"/>
                </a:schemeClr>
              </a:gs>
              <a:gs pos="50000">
                <a:schemeClr val="tx1">
                  <a:alpha val="4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4" descr="C:\Documents and Settings\Pennie\My Documents\ACERDATA (D)\Pennie's documents\MS Image\Shapes and Graphics\Glow\glow orange red peach.png"/>
          <p:cNvPicPr>
            <a:picLocks noChangeAspect="1" noChangeArrowheads="1"/>
          </p:cNvPicPr>
          <p:nvPr/>
        </p:nvPicPr>
        <p:blipFill>
          <a:blip r:embed="rId3">
            <a:lum bright="100000"/>
          </a:blip>
          <a:srcRect/>
          <a:stretch>
            <a:fillRect/>
          </a:stretch>
        </p:blipFill>
        <p:spPr bwMode="auto">
          <a:xfrm>
            <a:off x="102425" y="5086350"/>
            <a:ext cx="1771650" cy="1771650"/>
          </a:xfrm>
          <a:prstGeom prst="rect">
            <a:avLst/>
          </a:prstGeom>
          <a:noFill/>
        </p:spPr>
      </p:pic>
      <p:pic>
        <p:nvPicPr>
          <p:cNvPr id="14" name="Picture 4" descr="C:\Documents and Settings\Pennie\My Documents\ACERDATA (D)\Pennie's documents\MS Image\Shapes and Graphics\Glow\glow orange red peach.png"/>
          <p:cNvPicPr>
            <a:picLocks noChangeAspect="1" noChangeArrowheads="1"/>
          </p:cNvPicPr>
          <p:nvPr/>
        </p:nvPicPr>
        <p:blipFill>
          <a:blip r:embed="rId3">
            <a:lum bright="100000"/>
          </a:blip>
          <a:srcRect/>
          <a:stretch>
            <a:fillRect/>
          </a:stretch>
        </p:blipFill>
        <p:spPr bwMode="auto">
          <a:xfrm>
            <a:off x="114300" y="3319463"/>
            <a:ext cx="1771650" cy="1771650"/>
          </a:xfrm>
          <a:prstGeom prst="rect">
            <a:avLst/>
          </a:prstGeom>
          <a:noFill/>
        </p:spPr>
      </p:pic>
      <p:sp>
        <p:nvSpPr>
          <p:cNvPr id="7" name="Rectangle 6"/>
          <p:cNvSpPr/>
          <p:nvPr/>
        </p:nvSpPr>
        <p:spPr>
          <a:xfrm>
            <a:off x="0" y="1497330"/>
            <a:ext cx="9144000" cy="1737360"/>
          </a:xfrm>
          <a:prstGeom prst="rect">
            <a:avLst/>
          </a:prstGeom>
          <a:gradFill flip="none" rotWithShape="1">
            <a:gsLst>
              <a:gs pos="0">
                <a:schemeClr val="tx1">
                  <a:alpha val="80000"/>
                </a:schemeClr>
              </a:gs>
              <a:gs pos="50000">
                <a:schemeClr val="tx1">
                  <a:alpha val="4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068" name="Picture 4" descr="C:\Documents and Settings\Pennie\My Documents\ACERDATA (D)\Pennie's documents\MS Image\Shapes and Graphics\Glow\glow orange red peach.png"/>
          <p:cNvPicPr>
            <a:picLocks noChangeAspect="1" noChangeArrowheads="1"/>
          </p:cNvPicPr>
          <p:nvPr/>
        </p:nvPicPr>
        <p:blipFill>
          <a:blip r:embed="rId3">
            <a:lum bright="100000"/>
          </a:blip>
          <a:srcRect/>
          <a:stretch>
            <a:fillRect/>
          </a:stretch>
        </p:blipFill>
        <p:spPr bwMode="auto">
          <a:xfrm>
            <a:off x="114300" y="1498283"/>
            <a:ext cx="1771650" cy="1771650"/>
          </a:xfrm>
          <a:prstGeom prst="rect">
            <a:avLst/>
          </a:prstGeom>
          <a:noFill/>
        </p:spPr>
      </p:pic>
      <p:sp>
        <p:nvSpPr>
          <p:cNvPr id="8" name="Rectangle 7"/>
          <p:cNvSpPr/>
          <p:nvPr/>
        </p:nvSpPr>
        <p:spPr>
          <a:xfrm>
            <a:off x="1816925" y="3469706"/>
            <a:ext cx="7327075" cy="1600438"/>
          </a:xfrm>
          <a:prstGeom prst="rect">
            <a:avLst/>
          </a:prstGeom>
        </p:spPr>
        <p:txBody>
          <a:bodyPr wrap="square">
            <a:spAutoFit/>
          </a:bodyPr>
          <a:lstStyle/>
          <a:p>
            <a:pPr lvl="0" eaLnBrk="0" hangingPunct="0"/>
            <a:r>
              <a:rPr lang="en-US" sz="1400" dirty="0" smtClean="0">
                <a:solidFill>
                  <a:schemeClr val="bg1"/>
                </a:solidFill>
                <a:latin typeface="+mn-lt"/>
                <a:ea typeface="Calibri" pitchFamily="34" charset="0"/>
                <a:cs typeface="Times New Roman" pitchFamily="18" charset="0"/>
              </a:rPr>
              <a:t>“Ferrari is always looking for the most advanced technological solutions and, of course, the same applies for software and engineering.  To achieve industry leading power-to-weight ratios, reduction in gear change times, and revolutionary aerodynamics, we can rely on Windows HPC Server 2008.  It provides a fast, familiar, high performance computing platform for our users, engineers and administrators.”</a:t>
            </a:r>
          </a:p>
          <a:p>
            <a:pPr lvl="0" eaLnBrk="0" hangingPunct="0"/>
            <a:endParaRPr lang="en-US" sz="1400" dirty="0" smtClean="0">
              <a:solidFill>
                <a:schemeClr val="bg1"/>
              </a:solidFill>
              <a:latin typeface="+mn-lt"/>
            </a:endParaRPr>
          </a:p>
          <a:p>
            <a:pPr lvl="0" eaLnBrk="0" hangingPunct="0"/>
            <a:r>
              <a:rPr lang="en-US" sz="1400" i="1" dirty="0" smtClean="0">
                <a:solidFill>
                  <a:schemeClr val="bg1"/>
                </a:solidFill>
                <a:latin typeface="+mn-lt"/>
                <a:ea typeface="Calibri" pitchFamily="34" charset="0"/>
                <a:cs typeface="Times New Roman" pitchFamily="18" charset="0"/>
              </a:rPr>
              <a:t>-- </a:t>
            </a:r>
            <a:r>
              <a:rPr lang="it-IT" sz="1400" i="1" dirty="0" smtClean="0">
                <a:solidFill>
                  <a:schemeClr val="bg1"/>
                </a:solidFill>
                <a:latin typeface="+mn-lt"/>
                <a:ea typeface="Calibri" pitchFamily="34" charset="0"/>
                <a:cs typeface="Times New Roman" pitchFamily="18" charset="0"/>
              </a:rPr>
              <a:t>Antonio Calabrese,  Responsabile Sistemi Informativi (Head of Information Systems), Ferrari</a:t>
            </a:r>
            <a:endParaRPr lang="en-US" sz="1400" i="1" dirty="0" smtClean="0">
              <a:solidFill>
                <a:schemeClr val="bg1"/>
              </a:solidFill>
              <a:latin typeface="+mn-lt"/>
              <a:ea typeface="Calibri" pitchFamily="34" charset="0"/>
              <a:cs typeface="Times New Roman" pitchFamily="18" charset="0"/>
            </a:endParaRPr>
          </a:p>
        </p:txBody>
      </p:sp>
      <p:sp>
        <p:nvSpPr>
          <p:cNvPr id="11" name="Rectangle 10"/>
          <p:cNvSpPr/>
          <p:nvPr/>
        </p:nvSpPr>
        <p:spPr>
          <a:xfrm>
            <a:off x="1936349" y="1741830"/>
            <a:ext cx="6629476" cy="1384995"/>
          </a:xfrm>
          <a:prstGeom prst="rect">
            <a:avLst/>
          </a:prstGeom>
        </p:spPr>
        <p:txBody>
          <a:bodyPr wrap="square">
            <a:spAutoFit/>
          </a:bodyPr>
          <a:lstStyle/>
          <a:p>
            <a:pPr eaLnBrk="0" hangingPunct="0"/>
            <a:r>
              <a:rPr lang="en-US" sz="1400" dirty="0" smtClean="0">
                <a:solidFill>
                  <a:schemeClr val="bg1"/>
                </a:solidFill>
                <a:latin typeface="+mn-lt"/>
                <a:ea typeface="Calibri" pitchFamily="34" charset="0"/>
                <a:cs typeface="Times New Roman" pitchFamily="18" charset="0"/>
              </a:rPr>
              <a:t>“It is important that our IT environment is easy to use and support. </a:t>
            </a:r>
            <a:br>
              <a:rPr lang="en-US" sz="1400" dirty="0" smtClean="0">
                <a:solidFill>
                  <a:schemeClr val="bg1"/>
                </a:solidFill>
                <a:latin typeface="+mn-lt"/>
                <a:ea typeface="Calibri" pitchFamily="34" charset="0"/>
                <a:cs typeface="Times New Roman" pitchFamily="18" charset="0"/>
              </a:rPr>
            </a:br>
            <a:r>
              <a:rPr lang="en-US" sz="1400" dirty="0" smtClean="0">
                <a:solidFill>
                  <a:schemeClr val="bg1"/>
                </a:solidFill>
                <a:latin typeface="+mn-lt"/>
                <a:ea typeface="Calibri" pitchFamily="34" charset="0"/>
                <a:cs typeface="Times New Roman" pitchFamily="18" charset="0"/>
              </a:rPr>
              <a:t>Windows HPC is improving our performance and manageability.”   </a:t>
            </a:r>
          </a:p>
          <a:p>
            <a:pPr eaLnBrk="0" hangingPunct="0"/>
            <a:endParaRPr lang="en-US" sz="1400" dirty="0" smtClean="0">
              <a:solidFill>
                <a:schemeClr val="bg1"/>
              </a:solidFill>
              <a:latin typeface="+mn-lt"/>
              <a:ea typeface="Calibri" pitchFamily="34" charset="0"/>
              <a:cs typeface="Times New Roman" pitchFamily="18" charset="0"/>
            </a:endParaRPr>
          </a:p>
          <a:p>
            <a:pPr eaLnBrk="0" hangingPunct="0"/>
            <a:r>
              <a:rPr lang="en-US" sz="1400" i="1" dirty="0" smtClean="0">
                <a:solidFill>
                  <a:schemeClr val="bg1"/>
                </a:solidFill>
                <a:latin typeface="+mn-lt"/>
                <a:ea typeface="Calibri" pitchFamily="34" charset="0"/>
                <a:cs typeface="Times New Roman" pitchFamily="18" charset="0"/>
              </a:rPr>
              <a:t>-- Dr. J.S. Hurley, Senior Manager, Head Distributed Computing, Networked Systems Technology, The Boeing Company</a:t>
            </a:r>
          </a:p>
          <a:p>
            <a:pPr eaLnBrk="0" hangingPunct="0"/>
            <a:endParaRPr lang="en-US" sz="1400" dirty="0" smtClean="0">
              <a:solidFill>
                <a:schemeClr val="bg1"/>
              </a:solidFill>
              <a:latin typeface="+mn-lt"/>
              <a:ea typeface="Calibri" pitchFamily="34" charset="0"/>
              <a:cs typeface="Times New Roman" pitchFamily="18" charset="0"/>
            </a:endParaRPr>
          </a:p>
        </p:txBody>
      </p:sp>
      <p:pic>
        <p:nvPicPr>
          <p:cNvPr id="88067" name="Picture 3" descr="C:\Documents and Settings\Pennie\My Documents\Bill Laing Keynote\Boeing.png"/>
          <p:cNvPicPr>
            <a:picLocks noChangeAspect="1" noChangeArrowheads="1"/>
          </p:cNvPicPr>
          <p:nvPr/>
        </p:nvPicPr>
        <p:blipFill>
          <a:blip r:embed="rId4"/>
          <a:srcRect/>
          <a:stretch>
            <a:fillRect/>
          </a:stretch>
        </p:blipFill>
        <p:spPr bwMode="auto">
          <a:xfrm>
            <a:off x="205327" y="2342531"/>
            <a:ext cx="1542097" cy="338509"/>
          </a:xfrm>
          <a:prstGeom prst="rect">
            <a:avLst/>
          </a:prstGeom>
          <a:noFill/>
        </p:spPr>
      </p:pic>
      <p:sp>
        <p:nvSpPr>
          <p:cNvPr id="17" name="Title 3"/>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Customers</a:t>
            </a:r>
            <a:endParaRPr lang="en-US" dirty="0"/>
          </a:p>
        </p:txBody>
      </p:sp>
      <p:pic>
        <p:nvPicPr>
          <p:cNvPr id="23" name="Picture 2" descr="C:\Documents and Settings\Pennie\My Documents\Bill Laing Keynote\Procter__and__Gamble-[Converted].png"/>
          <p:cNvPicPr>
            <a:picLocks noChangeAspect="1" noChangeArrowheads="1"/>
          </p:cNvPicPr>
          <p:nvPr/>
        </p:nvPicPr>
        <p:blipFill>
          <a:blip r:embed="rId5"/>
          <a:srcRect/>
          <a:stretch>
            <a:fillRect/>
          </a:stretch>
        </p:blipFill>
        <p:spPr bwMode="auto">
          <a:xfrm>
            <a:off x="390907" y="5800459"/>
            <a:ext cx="1110347" cy="524707"/>
          </a:xfrm>
          <a:prstGeom prst="rect">
            <a:avLst/>
          </a:prstGeom>
          <a:noFill/>
        </p:spPr>
      </p:pic>
      <p:pic>
        <p:nvPicPr>
          <p:cNvPr id="16" name="Picture 2" descr="C:\Documents and Settings\Pennie\My Documents\Bill Laing Keynote\Ferrari_Emblem.png"/>
          <p:cNvPicPr>
            <a:picLocks noChangeAspect="1" noChangeArrowheads="1"/>
          </p:cNvPicPr>
          <p:nvPr/>
        </p:nvPicPr>
        <p:blipFill>
          <a:blip r:embed="rId6" cstate="screen"/>
          <a:srcRect/>
          <a:stretch>
            <a:fillRect/>
          </a:stretch>
        </p:blipFill>
        <p:spPr bwMode="auto">
          <a:xfrm>
            <a:off x="537061" y="3672994"/>
            <a:ext cx="871537" cy="1193628"/>
          </a:xfrm>
          <a:prstGeom prst="rect">
            <a:avLst/>
          </a:prstGeom>
          <a:noFill/>
        </p:spPr>
      </p:pic>
      <p:sp>
        <p:nvSpPr>
          <p:cNvPr id="20" name="Rectangle 19"/>
          <p:cNvSpPr/>
          <p:nvPr/>
        </p:nvSpPr>
        <p:spPr>
          <a:xfrm>
            <a:off x="1816925" y="5380394"/>
            <a:ext cx="7327075" cy="1169551"/>
          </a:xfrm>
          <a:prstGeom prst="rect">
            <a:avLst/>
          </a:prstGeom>
        </p:spPr>
        <p:txBody>
          <a:bodyPr wrap="square">
            <a:spAutoFit/>
          </a:bodyPr>
          <a:lstStyle/>
          <a:p>
            <a:r>
              <a:rPr lang="en-US" sz="1400" dirty="0" smtClean="0">
                <a:solidFill>
                  <a:schemeClr val="bg1"/>
                </a:solidFill>
                <a:latin typeface="+mn-lt"/>
                <a:ea typeface="Calibri" pitchFamily="34" charset="0"/>
                <a:cs typeface="Times New Roman" pitchFamily="18" charset="0"/>
              </a:rPr>
              <a:t>“Our goal is to broaden HPC availability to a wider audience than just power users. We believe that Windows HPC will make HPC accessible to more people, including engineers, scientists, financial analysts, and others, which will help us design and test products faster and reduce costs.”</a:t>
            </a:r>
          </a:p>
          <a:p>
            <a:endParaRPr lang="en-US" sz="1400" i="1" dirty="0" smtClean="0">
              <a:solidFill>
                <a:schemeClr val="bg1"/>
              </a:solidFill>
              <a:ea typeface="Calibri" pitchFamily="34" charset="0"/>
              <a:cs typeface="Times New Roman" pitchFamily="18" charset="0"/>
            </a:endParaRPr>
          </a:p>
          <a:p>
            <a:r>
              <a:rPr lang="en-US" sz="1400" i="1" dirty="0" smtClean="0">
                <a:solidFill>
                  <a:schemeClr val="bg1"/>
                </a:solidFill>
                <a:latin typeface="+mn-lt"/>
                <a:ea typeface="Calibri" pitchFamily="34" charset="0"/>
                <a:cs typeface="Times New Roman" pitchFamily="18" charset="0"/>
              </a:rPr>
              <a:t>--  Kevin Wilson, HPC Architect, Procter &amp; Gamble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1" descr="C:\Documents and Settings\Pennie\My Documents\ACERDATA (D)\Pennie's documents\MS Image\Soft-edge_photos\FY05 Brand - Windows Server System\WSS IT man at work pc workstations IT.png"/>
          <p:cNvPicPr>
            <a:picLocks noChangeAspect="1" noChangeArrowheads="1"/>
          </p:cNvPicPr>
          <p:nvPr/>
        </p:nvPicPr>
        <p:blipFill>
          <a:blip r:embed="rId3"/>
          <a:srcRect/>
          <a:stretch>
            <a:fillRect/>
          </a:stretch>
        </p:blipFill>
        <p:spPr bwMode="auto">
          <a:xfrm>
            <a:off x="-118674" y="457200"/>
            <a:ext cx="9262674" cy="5486400"/>
          </a:xfrm>
          <a:prstGeom prst="rect">
            <a:avLst/>
          </a:prstGeom>
          <a:noFill/>
          <a:ln>
            <a:noFill/>
          </a:ln>
        </p:spPr>
      </p:pic>
      <p:sp>
        <p:nvSpPr>
          <p:cNvPr id="13" name="Rounded Rectangle 12"/>
          <p:cNvSpPr/>
          <p:nvPr/>
        </p:nvSpPr>
        <p:spPr>
          <a:xfrm>
            <a:off x="152400" y="2485292"/>
            <a:ext cx="8839200" cy="4243753"/>
          </a:xfrm>
          <a:prstGeom prst="roundRect">
            <a:avLst>
              <a:gd name="adj" fmla="val 10037"/>
            </a:avLst>
          </a:prstGeom>
          <a:gradFill flip="none" rotWithShape="1">
            <a:gsLst>
              <a:gs pos="0">
                <a:schemeClr val="tx1">
                  <a:alpha val="80000"/>
                </a:schemeClr>
              </a:gs>
              <a:gs pos="50000">
                <a:schemeClr val="tx1">
                  <a:alpha val="4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Documents and Settings\Pennie\My Documents\Bill Laing Keynote\cray-print-1small.png"/>
          <p:cNvPicPr>
            <a:picLocks noChangeAspect="1" noChangeArrowheads="1"/>
          </p:cNvPicPr>
          <p:nvPr/>
        </p:nvPicPr>
        <p:blipFill>
          <a:blip r:embed="rId4"/>
          <a:srcRect t="-938"/>
          <a:stretch>
            <a:fillRect/>
          </a:stretch>
        </p:blipFill>
        <p:spPr bwMode="auto">
          <a:xfrm>
            <a:off x="3124200" y="1718310"/>
            <a:ext cx="3478592" cy="3933540"/>
          </a:xfrm>
          <a:prstGeom prst="rect">
            <a:avLst/>
          </a:prstGeom>
          <a:noFill/>
          <a:effectLst>
            <a:softEdge rad="635000"/>
          </a:effectLst>
        </p:spPr>
      </p:pic>
      <p:pic>
        <p:nvPicPr>
          <p:cNvPr id="10" name="Picture 9" descr="C:\Documents and Settings\Pennie\My Documents\Bill Laing Keynote\Cray_Research_Inc.png"/>
          <p:cNvPicPr>
            <a:picLocks noChangeAspect="1" noChangeArrowheads="1"/>
          </p:cNvPicPr>
          <p:nvPr/>
        </p:nvPicPr>
        <p:blipFill>
          <a:blip r:embed="rId5">
            <a:lum bright="100000"/>
          </a:blip>
          <a:srcRect/>
          <a:stretch>
            <a:fillRect/>
          </a:stretch>
        </p:blipFill>
        <p:spPr bwMode="auto">
          <a:xfrm>
            <a:off x="4876800" y="3771900"/>
            <a:ext cx="3909182" cy="462702"/>
          </a:xfrm>
          <a:prstGeom prst="rect">
            <a:avLst/>
          </a:prstGeom>
          <a:noFill/>
          <a:effectLst>
            <a:outerShdw blurRad="50800" dist="38100" dir="2700000" algn="tl" rotWithShape="0">
              <a:prstClr val="black">
                <a:alpha val="40000"/>
              </a:prstClr>
            </a:outerShdw>
          </a:effectLst>
        </p:spPr>
      </p:pic>
      <p:pic>
        <p:nvPicPr>
          <p:cNvPr id="11" name="Picture 2" descr="C:\Documents and Settings\Pennie\My Documents\ACERDATA (D)\Pennie's documents\MS Image\Boxshot_Logo\MICROSOFT\Microsoft Logo wht shadow.png"/>
          <p:cNvPicPr>
            <a:picLocks noChangeAspect="1" noChangeArrowheads="1"/>
          </p:cNvPicPr>
          <p:nvPr/>
        </p:nvPicPr>
        <p:blipFill>
          <a:blip r:embed="rId6" cstate="screen"/>
          <a:srcRect/>
          <a:stretch>
            <a:fillRect/>
          </a:stretch>
        </p:blipFill>
        <p:spPr bwMode="auto">
          <a:xfrm>
            <a:off x="533400" y="3667495"/>
            <a:ext cx="3639193" cy="671513"/>
          </a:xfrm>
          <a:prstGeom prst="rect">
            <a:avLst/>
          </a:prstGeom>
          <a:noFill/>
        </p:spPr>
      </p:pic>
      <p:sp>
        <p:nvSpPr>
          <p:cNvPr id="988165" name="TextBox 5"/>
          <p:cNvSpPr txBox="1">
            <a:spLocks noChangeArrowheads="1"/>
          </p:cNvSpPr>
          <p:nvPr/>
        </p:nvSpPr>
        <p:spPr bwMode="auto">
          <a:xfrm>
            <a:off x="314325" y="5105400"/>
            <a:ext cx="8515350" cy="1569652"/>
          </a:xfrm>
          <a:prstGeom prst="rect">
            <a:avLst/>
          </a:prstGeom>
          <a:noFill/>
          <a:ln w="9525">
            <a:noFill/>
            <a:miter lim="800000"/>
            <a:headEnd/>
            <a:tailEnd/>
          </a:ln>
        </p:spPr>
        <p:txBody>
          <a:bodyPr wrap="square" lIns="91430" tIns="45716" rIns="91430" bIns="45716">
            <a:spAutoFit/>
          </a:bodyPr>
          <a:lstStyle/>
          <a:p>
            <a:pPr algn="ctr"/>
            <a:r>
              <a:rPr lang="en-US" sz="1600" dirty="0" smtClean="0">
                <a:solidFill>
                  <a:schemeClr val="bg1"/>
                </a:solidFill>
                <a:latin typeface="+mn-lt"/>
                <a:cs typeface="Arial" pitchFamily="34" charset="0"/>
              </a:rPr>
              <a:t>“</a:t>
            </a:r>
            <a:r>
              <a:rPr lang="en-US" sz="1600" dirty="0">
                <a:solidFill>
                  <a:schemeClr val="bg1"/>
                </a:solidFill>
                <a:latin typeface="+mn-lt"/>
                <a:cs typeface="Arial" pitchFamily="34" charset="0"/>
              </a:rPr>
              <a:t>We are very excited about utilizing the Cray CX1 to support our research activities,” said Rico Magsipoc, </a:t>
            </a:r>
            <a:r>
              <a:rPr lang="en-US" sz="1600" b="1" dirty="0">
                <a:solidFill>
                  <a:schemeClr val="bg1"/>
                </a:solidFill>
                <a:latin typeface="+mn-lt"/>
                <a:cs typeface="Arial" pitchFamily="34" charset="0"/>
              </a:rPr>
              <a:t>Chief Technology Officer for the Laboratory of Neuro Imaging</a:t>
            </a:r>
            <a:r>
              <a:rPr lang="en-US" sz="1600" dirty="0">
                <a:solidFill>
                  <a:schemeClr val="bg1"/>
                </a:solidFill>
                <a:latin typeface="+mn-lt"/>
                <a:cs typeface="Arial" pitchFamily="34" charset="0"/>
              </a:rPr>
              <a:t>.  </a:t>
            </a:r>
            <a:r>
              <a:rPr lang="en-US" sz="1600" dirty="0" smtClean="0">
                <a:solidFill>
                  <a:schemeClr val="bg1"/>
                </a:solidFill>
                <a:latin typeface="+mn-lt"/>
                <a:cs typeface="Arial" pitchFamily="34" charset="0"/>
              </a:rPr>
              <a:t>“</a:t>
            </a:r>
            <a:r>
              <a:rPr lang="en-US" sz="1600" dirty="0">
                <a:solidFill>
                  <a:schemeClr val="bg1"/>
                </a:solidFill>
                <a:latin typeface="+mn-lt"/>
                <a:cs typeface="Arial" pitchFamily="34" charset="0"/>
              </a:rPr>
              <a:t>The work that we do in brain research is computationally intensive but will ultimately have a huge impact on our understanding of the relationship between brain structure and function, in both health and disease.  </a:t>
            </a:r>
            <a:r>
              <a:rPr lang="en-US" sz="1600" dirty="0" smtClean="0">
                <a:solidFill>
                  <a:schemeClr val="bg1"/>
                </a:solidFill>
                <a:latin typeface="+mn-lt"/>
                <a:cs typeface="Arial" pitchFamily="34" charset="0"/>
              </a:rPr>
              <a:t/>
            </a:r>
            <a:br>
              <a:rPr lang="en-US" sz="1600" dirty="0" smtClean="0">
                <a:solidFill>
                  <a:schemeClr val="bg1"/>
                </a:solidFill>
                <a:latin typeface="+mn-lt"/>
                <a:cs typeface="Arial" pitchFamily="34" charset="0"/>
              </a:rPr>
            </a:br>
            <a:r>
              <a:rPr lang="en-US" sz="1600" dirty="0" smtClean="0">
                <a:solidFill>
                  <a:schemeClr val="bg1"/>
                </a:solidFill>
                <a:latin typeface="+mn-lt"/>
                <a:cs typeface="Arial" pitchFamily="34" charset="0"/>
              </a:rPr>
              <a:t>Having </a:t>
            </a:r>
            <a:r>
              <a:rPr lang="en-US" sz="1600" dirty="0">
                <a:solidFill>
                  <a:schemeClr val="bg1"/>
                </a:solidFill>
                <a:latin typeface="+mn-lt"/>
                <a:cs typeface="Arial" pitchFamily="34" charset="0"/>
              </a:rPr>
              <a:t>the power of a Cray supercomputer that is simple and compact is very attractive and necessary, considering the physical constraints we face in our data centers today.”  </a:t>
            </a:r>
          </a:p>
        </p:txBody>
      </p:sp>
      <p:pic>
        <p:nvPicPr>
          <p:cNvPr id="90114" name="Picture 2" descr="C:\Documents and Settings\Pennie\My Documents\Bill Laing Keynote\W-HPC-Svr08_h_rgb_r.png"/>
          <p:cNvPicPr>
            <a:picLocks noChangeAspect="1" noChangeArrowheads="1"/>
          </p:cNvPicPr>
          <p:nvPr/>
        </p:nvPicPr>
        <p:blipFill>
          <a:blip r:embed="rId7"/>
          <a:srcRect/>
          <a:stretch>
            <a:fillRect/>
          </a:stretch>
        </p:blipFill>
        <p:spPr bwMode="auto">
          <a:xfrm>
            <a:off x="1795701" y="1053103"/>
            <a:ext cx="5552599" cy="695686"/>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212038" y="953529"/>
            <a:ext cx="6319033" cy="4114800"/>
          </a:xfrm>
        </p:spPr>
        <p:txBody>
          <a:bodyPr>
            <a:noAutofit/>
          </a:bodyPr>
          <a:lstStyle/>
          <a:p>
            <a:r>
              <a:rPr lang="en-US" sz="2400" dirty="0" smtClean="0"/>
              <a:t>Windows Subsystem for Unix applications</a:t>
            </a:r>
          </a:p>
          <a:p>
            <a:pPr lvl="1"/>
            <a:r>
              <a:rPr lang="en-US" sz="1800" dirty="0" smtClean="0"/>
              <a:t>Complete SVR-5 and BSD UNIX environment with 300 commands, utilizes, shell scripts, compilers</a:t>
            </a:r>
          </a:p>
          <a:p>
            <a:pPr lvl="1"/>
            <a:r>
              <a:rPr lang="en-US" sz="1800" dirty="0" smtClean="0"/>
              <a:t>Visual Studio extensions for debugging POSIX applications</a:t>
            </a:r>
          </a:p>
          <a:p>
            <a:pPr lvl="1"/>
            <a:r>
              <a:rPr lang="en-US" sz="1800" dirty="0" smtClean="0"/>
              <a:t>Support for 32 and 64-bit applications</a:t>
            </a:r>
          </a:p>
          <a:p>
            <a:pPr>
              <a:lnSpc>
                <a:spcPct val="80000"/>
              </a:lnSpc>
            </a:pPr>
            <a:r>
              <a:rPr lang="en-US" sz="2400" dirty="0" smtClean="0"/>
              <a:t>Recent port of WRF weather model</a:t>
            </a:r>
            <a:endParaRPr lang="en-US" sz="2400" dirty="0"/>
          </a:p>
          <a:p>
            <a:pPr lvl="1">
              <a:lnSpc>
                <a:spcPct val="80000"/>
              </a:lnSpc>
            </a:pPr>
            <a:r>
              <a:rPr lang="en-US" sz="1800" dirty="0" smtClean="0"/>
              <a:t>350K lines</a:t>
            </a:r>
            <a:r>
              <a:rPr lang="en-US" sz="1800" dirty="0"/>
              <a:t>, Fortran </a:t>
            </a:r>
            <a:r>
              <a:rPr lang="en-US" sz="1800" dirty="0" smtClean="0"/>
              <a:t>90 and C using </a:t>
            </a:r>
            <a:r>
              <a:rPr lang="en-US" sz="1800" dirty="0"/>
              <a:t>MPI, </a:t>
            </a:r>
            <a:r>
              <a:rPr lang="en-US" sz="1800" dirty="0" err="1"/>
              <a:t>OpenMP</a:t>
            </a:r>
            <a:endParaRPr lang="en-US" sz="1800" dirty="0"/>
          </a:p>
          <a:p>
            <a:pPr lvl="1">
              <a:lnSpc>
                <a:spcPct val="80000"/>
              </a:lnSpc>
            </a:pPr>
            <a:r>
              <a:rPr lang="en-US" sz="1800" dirty="0"/>
              <a:t>Traditionally developed for Unix </a:t>
            </a:r>
            <a:r>
              <a:rPr lang="en-US" sz="1800" dirty="0" smtClean="0"/>
              <a:t>HPC </a:t>
            </a:r>
            <a:r>
              <a:rPr lang="en-US" sz="1800" dirty="0"/>
              <a:t>systems</a:t>
            </a:r>
          </a:p>
          <a:p>
            <a:pPr lvl="1">
              <a:lnSpc>
                <a:spcPct val="80000"/>
              </a:lnSpc>
            </a:pPr>
            <a:r>
              <a:rPr lang="en-US" sz="1800" dirty="0"/>
              <a:t>Two dynamical </a:t>
            </a:r>
            <a:r>
              <a:rPr lang="en-US" sz="1800" dirty="0" smtClean="0"/>
              <a:t>cores, full </a:t>
            </a:r>
            <a:r>
              <a:rPr lang="en-US" sz="1800" dirty="0"/>
              <a:t>range of physics </a:t>
            </a:r>
            <a:r>
              <a:rPr lang="en-US" sz="1800" dirty="0" smtClean="0"/>
              <a:t>options</a:t>
            </a:r>
            <a:endParaRPr lang="en-US" sz="1800" dirty="0"/>
          </a:p>
          <a:p>
            <a:pPr>
              <a:lnSpc>
                <a:spcPct val="80000"/>
              </a:lnSpc>
            </a:pPr>
            <a:r>
              <a:rPr lang="en-US" sz="2400" dirty="0" smtClean="0"/>
              <a:t>Porting experience</a:t>
            </a:r>
          </a:p>
          <a:p>
            <a:pPr lvl="1">
              <a:lnSpc>
                <a:spcPct val="80000"/>
              </a:lnSpc>
            </a:pPr>
            <a:r>
              <a:rPr lang="en-US" sz="1800" dirty="0" smtClean="0"/>
              <a:t>Fewer than 750 lines of code changed in </a:t>
            </a:r>
            <a:r>
              <a:rPr lang="en-US" sz="1800" dirty="0" err="1" smtClean="0"/>
              <a:t>makefiles</a:t>
            </a:r>
            <a:r>
              <a:rPr lang="en-US" sz="1800" dirty="0" smtClean="0"/>
              <a:t>/scripts</a:t>
            </a:r>
          </a:p>
          <a:p>
            <a:pPr lvl="1">
              <a:lnSpc>
                <a:spcPct val="80000"/>
              </a:lnSpc>
            </a:pPr>
            <a:r>
              <a:rPr lang="en-US" sz="1800" dirty="0" smtClean="0"/>
              <a:t>Level of effort similar to port to any new version of UNIX</a:t>
            </a:r>
          </a:p>
          <a:p>
            <a:pPr lvl="1">
              <a:lnSpc>
                <a:spcPct val="80000"/>
              </a:lnSpc>
            </a:pPr>
            <a:r>
              <a:rPr lang="en-US" sz="1800" dirty="0" smtClean="0"/>
              <a:t>Performance on par with the Linux systems</a:t>
            </a:r>
          </a:p>
          <a:p>
            <a:pPr>
              <a:lnSpc>
                <a:spcPct val="80000"/>
              </a:lnSpc>
            </a:pPr>
            <a:r>
              <a:rPr lang="en-US" sz="2400" dirty="0" smtClean="0"/>
              <a:t>India Interoperability Lab, MTC Bangalore</a:t>
            </a:r>
          </a:p>
          <a:p>
            <a:pPr lvl="1">
              <a:lnSpc>
                <a:spcPct val="80000"/>
              </a:lnSpc>
            </a:pPr>
            <a:r>
              <a:rPr lang="en-US" sz="1800" dirty="0" smtClean="0"/>
              <a:t>Industry Solutions for </a:t>
            </a:r>
            <a:r>
              <a:rPr lang="en-US" sz="1800" dirty="0" err="1" smtClean="0"/>
              <a:t>Interop</a:t>
            </a:r>
            <a:r>
              <a:rPr lang="en-US" sz="1800" dirty="0" smtClean="0"/>
              <a:t> jointly with partners</a:t>
            </a:r>
          </a:p>
          <a:p>
            <a:pPr lvl="1">
              <a:lnSpc>
                <a:spcPct val="80000"/>
              </a:lnSpc>
            </a:pPr>
            <a:r>
              <a:rPr lang="en-US" sz="1800" dirty="0" smtClean="0"/>
              <a:t>HPC Utility Computing Architecture</a:t>
            </a:r>
          </a:p>
          <a:p>
            <a:pPr lvl="1">
              <a:lnSpc>
                <a:spcPct val="80000"/>
              </a:lnSpc>
            </a:pPr>
            <a:r>
              <a:rPr lang="en-US" sz="1800" dirty="0" smtClean="0"/>
              <a:t>Open Source Applications on HPC Server 2008 </a:t>
            </a:r>
            <a:br>
              <a:rPr lang="en-US" sz="1800" dirty="0" smtClean="0"/>
            </a:br>
            <a:r>
              <a:rPr lang="en-US" sz="1800" dirty="0" smtClean="0"/>
              <a:t>(NAMD, PL_POLY, GROMACS)</a:t>
            </a:r>
          </a:p>
        </p:txBody>
      </p:sp>
      <p:pic>
        <p:nvPicPr>
          <p:cNvPr id="227332" name="Picture 4" descr="john"/>
          <p:cNvPicPr>
            <a:picLocks noChangeAspect="1" noChangeArrowheads="1"/>
          </p:cNvPicPr>
          <p:nvPr/>
        </p:nvPicPr>
        <p:blipFill>
          <a:blip r:embed="rId3"/>
          <a:srcRect/>
          <a:stretch>
            <a:fillRect/>
          </a:stretch>
        </p:blipFill>
        <p:spPr bwMode="auto">
          <a:xfrm>
            <a:off x="6592803" y="970936"/>
            <a:ext cx="2300677" cy="2300677"/>
          </a:xfrm>
          <a:prstGeom prst="rect">
            <a:avLst/>
          </a:prstGeom>
          <a:noFill/>
          <a:ln w="9525">
            <a:solidFill>
              <a:schemeClr val="tx1"/>
            </a:solidFill>
            <a:miter lim="800000"/>
            <a:headEnd/>
            <a:tailEnd/>
          </a:ln>
        </p:spPr>
      </p:pic>
      <p:pic>
        <p:nvPicPr>
          <p:cNvPr id="83970" name="Picture 2" descr="http://tbn0.google.com/images?q=tbn:ZkS4rBKlKlrnFM:http://www.crh.noaa.gov/images/mqt/HemiWRF-ARW/images/HemiWRF-ARW_5_144.png">
            <a:hlinkClick r:id="rId4"/>
          </p:cNvPr>
          <p:cNvPicPr>
            <a:picLocks noChangeAspect="1" noChangeArrowheads="1"/>
          </p:cNvPicPr>
          <p:nvPr/>
        </p:nvPicPr>
        <p:blipFill>
          <a:blip r:embed="rId5"/>
          <a:srcRect/>
          <a:stretch>
            <a:fillRect/>
          </a:stretch>
        </p:blipFill>
        <p:spPr bwMode="auto">
          <a:xfrm>
            <a:off x="6590212" y="3450269"/>
            <a:ext cx="2290741" cy="2290743"/>
          </a:xfrm>
          <a:prstGeom prst="rect">
            <a:avLst/>
          </a:prstGeom>
          <a:noFill/>
        </p:spPr>
      </p:pic>
      <p:sp>
        <p:nvSpPr>
          <p:cNvPr id="5" name="Title 1"/>
          <p:cNvSpPr>
            <a:spLocks noGrp="1"/>
          </p:cNvSpPr>
          <p:nvPr>
            <p:ph type="title"/>
          </p:nvPr>
        </p:nvSpPr>
        <p:spPr>
          <a:xfrm>
            <a:off x="0" y="65315"/>
            <a:ext cx="8380412" cy="590931"/>
          </a:xfrm>
        </p:spPr>
        <p:txBody>
          <a:bodyPr/>
          <a:lstStyle/>
          <a:p>
            <a:pPr algn="l"/>
            <a:r>
              <a:rPr lang="en-US" sz="3600" dirty="0" smtClean="0"/>
              <a:t>Porting Unix Applications</a:t>
            </a:r>
            <a:endParaRPr lang="en-US" sz="36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isual Studio 2008 Professional Edition">
            <a:hlinkClick r:id="rId2"/>
          </p:cNvPr>
          <p:cNvPicPr>
            <a:picLocks noChangeAspect="1" noChangeArrowheads="1"/>
          </p:cNvPicPr>
          <p:nvPr/>
        </p:nvPicPr>
        <p:blipFill>
          <a:blip r:embed="rId3"/>
          <a:srcRect/>
          <a:stretch>
            <a:fillRect/>
          </a:stretch>
        </p:blipFill>
        <p:spPr bwMode="auto">
          <a:xfrm>
            <a:off x="3284216" y="2192055"/>
            <a:ext cx="2326399" cy="2552579"/>
          </a:xfrm>
          <a:prstGeom prst="rect">
            <a:avLst/>
          </a:prstGeom>
          <a:noFill/>
        </p:spPr>
      </p:pic>
      <p:sp>
        <p:nvSpPr>
          <p:cNvPr id="2" name="Title 1"/>
          <p:cNvSpPr>
            <a:spLocks noGrp="1"/>
          </p:cNvSpPr>
          <p:nvPr>
            <p:ph type="title"/>
          </p:nvPr>
        </p:nvSpPr>
        <p:spPr>
          <a:xfrm>
            <a:off x="0" y="91441"/>
            <a:ext cx="8640871" cy="701174"/>
          </a:xfrm>
        </p:spPr>
        <p:txBody>
          <a:bodyPr>
            <a:noAutofit/>
          </a:bodyPr>
          <a:lstStyle/>
          <a:p>
            <a:pPr algn="l"/>
            <a:r>
              <a:rPr lang="en-US" sz="3200" dirty="0" smtClean="0"/>
              <a:t>High Productivity Modeling</a:t>
            </a:r>
            <a:endParaRPr lang="en-US" sz="3600" dirty="0"/>
          </a:p>
        </p:txBody>
      </p:sp>
      <p:sp>
        <p:nvSpPr>
          <p:cNvPr id="7" name="Rectangle 7"/>
          <p:cNvSpPr>
            <a:spLocks noChangeArrowheads="1"/>
          </p:cNvSpPr>
          <p:nvPr/>
        </p:nvSpPr>
        <p:spPr bwMode="auto">
          <a:xfrm>
            <a:off x="325678" y="889349"/>
            <a:ext cx="2723466" cy="384130"/>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none" lIns="91429" tIns="45714" rIns="91429" bIns="45714" numCol="1" anchor="ctr" anchorCtr="0" compatLnSpc="1">
            <a:prstTxWarp prst="textNoShape">
              <a:avLst/>
            </a:prstTxWarp>
          </a:bodyPr>
          <a:lstStyle/>
          <a:p>
            <a:pPr algn="ctr"/>
            <a:r>
              <a:rPr lang="en-US" sz="2000" b="1" dirty="0" smtClean="0">
                <a:cs typeface="Arial" pitchFamily="34" charset="0"/>
              </a:rPr>
              <a:t>Languages/Runtimes</a:t>
            </a:r>
            <a:endParaRPr lang="en-US" sz="2000" b="1" dirty="0">
              <a:cs typeface="Arial" pitchFamily="34" charset="0"/>
            </a:endParaRPr>
          </a:p>
        </p:txBody>
      </p:sp>
      <p:sp>
        <p:nvSpPr>
          <p:cNvPr id="11" name="Rectangle 8"/>
          <p:cNvSpPr>
            <a:spLocks noChangeArrowheads="1"/>
          </p:cNvSpPr>
          <p:nvPr/>
        </p:nvSpPr>
        <p:spPr bwMode="auto">
          <a:xfrm>
            <a:off x="338203" y="1253190"/>
            <a:ext cx="2693095" cy="15881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29" tIns="45714" rIns="91429" bIns="45714" numCol="1" anchor="t" anchorCtr="0" compatLnSpc="1">
            <a:prstTxWarp prst="textNoShape">
              <a:avLst/>
            </a:prstTxWarp>
            <a:spAutoFit/>
          </a:bodyPr>
          <a:lstStyle/>
          <a:p>
            <a:pPr marL="171430" indent="-171430">
              <a:lnSpc>
                <a:spcPct val="90000"/>
              </a:lnSpc>
              <a:spcBef>
                <a:spcPct val="30000"/>
              </a:spcBef>
              <a:buClr>
                <a:schemeClr val="tx2"/>
              </a:buClr>
              <a:buSzPct val="95000"/>
              <a:buBlip>
                <a:blip r:embed="rId4"/>
              </a:buBlip>
            </a:pPr>
            <a:r>
              <a:rPr lang="en-US" dirty="0" smtClean="0">
                <a:solidFill>
                  <a:srgbClr val="000000"/>
                </a:solidFill>
              </a:rPr>
              <a:t>C++, C#, VB</a:t>
            </a:r>
          </a:p>
          <a:p>
            <a:pPr marL="171430" indent="-171430">
              <a:lnSpc>
                <a:spcPct val="90000"/>
              </a:lnSpc>
              <a:spcBef>
                <a:spcPct val="30000"/>
              </a:spcBef>
              <a:buClr>
                <a:schemeClr val="tx2"/>
              </a:buClr>
              <a:buSzPct val="95000"/>
              <a:buBlip>
                <a:blip r:embed="rId4"/>
              </a:buBlip>
            </a:pPr>
            <a:r>
              <a:rPr lang="en-US" dirty="0" smtClean="0">
                <a:solidFill>
                  <a:srgbClr val="000000"/>
                </a:solidFill>
              </a:rPr>
              <a:t>F#, Python, Ruby, Jscript</a:t>
            </a:r>
          </a:p>
          <a:p>
            <a:pPr marL="171430" indent="-171430">
              <a:lnSpc>
                <a:spcPct val="90000"/>
              </a:lnSpc>
              <a:spcBef>
                <a:spcPct val="30000"/>
              </a:spcBef>
              <a:buClr>
                <a:schemeClr val="tx2"/>
              </a:buClr>
              <a:buSzPct val="95000"/>
              <a:buBlip>
                <a:blip r:embed="rId4"/>
              </a:buBlip>
            </a:pPr>
            <a:r>
              <a:rPr lang="en-US" dirty="0" smtClean="0">
                <a:solidFill>
                  <a:srgbClr val="000000"/>
                </a:solidFill>
              </a:rPr>
              <a:t>Fortran (Intel, PGI)</a:t>
            </a:r>
          </a:p>
          <a:p>
            <a:pPr marL="171430" indent="-171430">
              <a:lnSpc>
                <a:spcPct val="90000"/>
              </a:lnSpc>
              <a:spcBef>
                <a:spcPct val="30000"/>
              </a:spcBef>
              <a:buClr>
                <a:schemeClr val="tx2"/>
              </a:buClr>
              <a:buSzPct val="95000"/>
              <a:buBlip>
                <a:blip r:embed="rId4"/>
              </a:buBlip>
            </a:pPr>
            <a:r>
              <a:rPr lang="en-US" dirty="0" err="1" smtClean="0">
                <a:solidFill>
                  <a:srgbClr val="000000"/>
                </a:solidFill>
              </a:rPr>
              <a:t>OpenMP</a:t>
            </a:r>
            <a:r>
              <a:rPr lang="en-US" dirty="0" smtClean="0">
                <a:solidFill>
                  <a:srgbClr val="000000"/>
                </a:solidFill>
              </a:rPr>
              <a:t>, MPI</a:t>
            </a:r>
          </a:p>
        </p:txBody>
      </p:sp>
      <p:sp>
        <p:nvSpPr>
          <p:cNvPr id="12" name="Rectangle 9"/>
          <p:cNvSpPr>
            <a:spLocks noChangeArrowheads="1"/>
          </p:cNvSpPr>
          <p:nvPr/>
        </p:nvSpPr>
        <p:spPr bwMode="auto">
          <a:xfrm>
            <a:off x="354903" y="3404708"/>
            <a:ext cx="2663869" cy="415730"/>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none" lIns="91429" tIns="45714" rIns="91429" bIns="45714" numCol="1" anchor="ctr" anchorCtr="0" compatLnSpc="1">
            <a:prstTxWarp prst="textNoShape">
              <a:avLst/>
            </a:prstTxWarp>
          </a:bodyPr>
          <a:lstStyle/>
          <a:p>
            <a:pPr algn="ctr"/>
            <a:r>
              <a:rPr lang="en-US" sz="2000" b="1" dirty="0" smtClean="0">
                <a:cs typeface="Arial" pitchFamily="34" charset="0"/>
              </a:rPr>
              <a:t>Team Development</a:t>
            </a:r>
            <a:endParaRPr lang="en-US" sz="2000" b="1" dirty="0">
              <a:cs typeface="Arial" pitchFamily="34" charset="0"/>
            </a:endParaRPr>
          </a:p>
        </p:txBody>
      </p:sp>
      <p:sp>
        <p:nvSpPr>
          <p:cNvPr id="13" name="Rectangle 10"/>
          <p:cNvSpPr>
            <a:spLocks noChangeArrowheads="1"/>
          </p:cNvSpPr>
          <p:nvPr/>
        </p:nvSpPr>
        <p:spPr bwMode="auto">
          <a:xfrm>
            <a:off x="354903" y="3850989"/>
            <a:ext cx="2651344" cy="236192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29" tIns="45714" rIns="91429" bIns="45714" numCol="1" anchor="t" anchorCtr="0" compatLnSpc="1">
            <a:prstTxWarp prst="textNoShape">
              <a:avLst/>
            </a:prstTxWarp>
          </a:bodyPr>
          <a:lstStyle/>
          <a:p>
            <a:pPr marL="171430" indent="-171430">
              <a:lnSpc>
                <a:spcPct val="90000"/>
              </a:lnSpc>
              <a:spcBef>
                <a:spcPct val="30000"/>
              </a:spcBef>
              <a:buClr>
                <a:schemeClr val="tx2"/>
              </a:buClr>
              <a:buSzPct val="95000"/>
              <a:buBlip>
                <a:blip r:embed="rId4"/>
              </a:buBlip>
            </a:pPr>
            <a:r>
              <a:rPr lang="en-US" dirty="0" smtClean="0">
                <a:solidFill>
                  <a:srgbClr val="000000"/>
                </a:solidFill>
              </a:rPr>
              <a:t>Team portal: version control, scheduled build, bug tracking</a:t>
            </a:r>
          </a:p>
          <a:p>
            <a:pPr marL="171430" indent="-171430">
              <a:lnSpc>
                <a:spcPct val="90000"/>
              </a:lnSpc>
              <a:spcBef>
                <a:spcPct val="30000"/>
              </a:spcBef>
              <a:buClr>
                <a:schemeClr val="tx2"/>
              </a:buClr>
              <a:buSzPct val="95000"/>
              <a:buBlip>
                <a:blip r:embed="rId4"/>
              </a:buBlip>
            </a:pPr>
            <a:r>
              <a:rPr lang="en-US" dirty="0" smtClean="0">
                <a:solidFill>
                  <a:srgbClr val="000000"/>
                </a:solidFill>
              </a:rPr>
              <a:t>Test and stress generation</a:t>
            </a:r>
          </a:p>
          <a:p>
            <a:pPr marL="171430" indent="-171430">
              <a:lnSpc>
                <a:spcPct val="90000"/>
              </a:lnSpc>
              <a:spcBef>
                <a:spcPct val="30000"/>
              </a:spcBef>
              <a:buClr>
                <a:schemeClr val="tx2"/>
              </a:buClr>
              <a:buSzPct val="95000"/>
              <a:buBlip>
                <a:blip r:embed="rId4"/>
              </a:buBlip>
            </a:pPr>
            <a:r>
              <a:rPr lang="en-US" dirty="0" smtClean="0">
                <a:solidFill>
                  <a:srgbClr val="000000"/>
                </a:solidFill>
              </a:rPr>
              <a:t>Code analysis, Code coverage</a:t>
            </a:r>
          </a:p>
          <a:p>
            <a:pPr marL="171430" indent="-171430">
              <a:lnSpc>
                <a:spcPct val="90000"/>
              </a:lnSpc>
              <a:spcBef>
                <a:spcPct val="30000"/>
              </a:spcBef>
              <a:buClr>
                <a:schemeClr val="tx2"/>
              </a:buClr>
              <a:buSzPct val="95000"/>
              <a:buBlip>
                <a:blip r:embed="rId4"/>
              </a:buBlip>
            </a:pPr>
            <a:r>
              <a:rPr lang="en-US" dirty="0" smtClean="0">
                <a:solidFill>
                  <a:srgbClr val="000000"/>
                </a:solidFill>
              </a:rPr>
              <a:t>Performance analysis</a:t>
            </a:r>
          </a:p>
          <a:p>
            <a:pPr marL="171430" indent="-171430">
              <a:lnSpc>
                <a:spcPct val="90000"/>
              </a:lnSpc>
              <a:spcBef>
                <a:spcPct val="30000"/>
              </a:spcBef>
              <a:buClr>
                <a:schemeClr val="tx2"/>
              </a:buClr>
              <a:buSzPct val="95000"/>
              <a:buBlip>
                <a:blip r:embed="rId4"/>
              </a:buBlip>
            </a:pPr>
            <a:endParaRPr lang="en-US" dirty="0" smtClean="0">
              <a:solidFill>
                <a:srgbClr val="000000"/>
              </a:solidFill>
            </a:endParaRPr>
          </a:p>
        </p:txBody>
      </p:sp>
      <p:sp>
        <p:nvSpPr>
          <p:cNvPr id="18" name="Rectangle 15"/>
          <p:cNvSpPr>
            <a:spLocks noChangeArrowheads="1"/>
          </p:cNvSpPr>
          <p:nvPr/>
        </p:nvSpPr>
        <p:spPr bwMode="auto">
          <a:xfrm>
            <a:off x="5899758" y="3908985"/>
            <a:ext cx="2693097" cy="387442"/>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none" lIns="91429" tIns="45714" rIns="91429" bIns="45714" numCol="1" anchor="ctr" anchorCtr="0" compatLnSpc="1">
            <a:prstTxWarp prst="textNoShape">
              <a:avLst/>
            </a:prstTxWarp>
          </a:bodyPr>
          <a:lstStyle/>
          <a:p>
            <a:pPr algn="ctr"/>
            <a:r>
              <a:rPr lang="en-US" sz="2000" b="1" dirty="0" smtClean="0">
                <a:cs typeface="Arial" pitchFamily="34" charset="0"/>
              </a:rPr>
              <a:t>IDE</a:t>
            </a:r>
            <a:endParaRPr lang="en-US" sz="2000" b="1" dirty="0">
              <a:cs typeface="Arial" pitchFamily="34" charset="0"/>
            </a:endParaRPr>
          </a:p>
        </p:txBody>
      </p:sp>
      <p:sp>
        <p:nvSpPr>
          <p:cNvPr id="19" name="Rectangle 16"/>
          <p:cNvSpPr>
            <a:spLocks noChangeArrowheads="1"/>
          </p:cNvSpPr>
          <p:nvPr/>
        </p:nvSpPr>
        <p:spPr bwMode="auto">
          <a:xfrm>
            <a:off x="5899759" y="4279188"/>
            <a:ext cx="2680570" cy="16330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29" tIns="45714" rIns="91429" bIns="45714" numCol="1" anchor="t" anchorCtr="0" compatLnSpc="1">
            <a:prstTxWarp prst="textNoShape">
              <a:avLst/>
            </a:prstTxWarp>
          </a:bodyPr>
          <a:lstStyle/>
          <a:p>
            <a:pPr marL="171430" indent="-171430">
              <a:lnSpc>
                <a:spcPct val="90000"/>
              </a:lnSpc>
              <a:spcBef>
                <a:spcPct val="30000"/>
              </a:spcBef>
              <a:buClr>
                <a:schemeClr val="tx2"/>
              </a:buClr>
              <a:buSzPct val="95000"/>
              <a:buBlip>
                <a:blip r:embed="rId4"/>
              </a:buBlip>
            </a:pPr>
            <a:r>
              <a:rPr lang="en-US" dirty="0" smtClean="0">
                <a:solidFill>
                  <a:srgbClr val="000000"/>
                </a:solidFill>
              </a:rPr>
              <a:t>Rapid application development</a:t>
            </a:r>
          </a:p>
          <a:p>
            <a:pPr marL="171430" indent="-171430">
              <a:lnSpc>
                <a:spcPct val="90000"/>
              </a:lnSpc>
              <a:spcBef>
                <a:spcPct val="30000"/>
              </a:spcBef>
              <a:buClr>
                <a:schemeClr val="tx2"/>
              </a:buClr>
              <a:buSzPct val="95000"/>
              <a:buBlip>
                <a:blip r:embed="rId4"/>
              </a:buBlip>
            </a:pPr>
            <a:r>
              <a:rPr lang="en-US" dirty="0" smtClean="0">
                <a:solidFill>
                  <a:srgbClr val="000000"/>
                </a:solidFill>
              </a:rPr>
              <a:t>Parallel debugging</a:t>
            </a:r>
          </a:p>
          <a:p>
            <a:pPr marL="171430" indent="-171430">
              <a:lnSpc>
                <a:spcPct val="90000"/>
              </a:lnSpc>
              <a:spcBef>
                <a:spcPct val="30000"/>
              </a:spcBef>
              <a:buClr>
                <a:schemeClr val="tx2"/>
              </a:buClr>
              <a:buSzPct val="95000"/>
              <a:buBlip>
                <a:blip r:embed="rId4"/>
              </a:buBlip>
            </a:pPr>
            <a:r>
              <a:rPr lang="en-US" dirty="0" smtClean="0">
                <a:solidFill>
                  <a:srgbClr val="000000"/>
                </a:solidFill>
              </a:rPr>
              <a:t>Multiprocessor builds</a:t>
            </a:r>
          </a:p>
          <a:p>
            <a:pPr marL="171430" indent="-171430">
              <a:lnSpc>
                <a:spcPct val="90000"/>
              </a:lnSpc>
              <a:spcBef>
                <a:spcPct val="30000"/>
              </a:spcBef>
              <a:buClr>
                <a:schemeClr val="tx2"/>
              </a:buClr>
              <a:buSzPct val="95000"/>
              <a:buBlip>
                <a:blip r:embed="rId4"/>
              </a:buBlip>
            </a:pPr>
            <a:r>
              <a:rPr lang="en-US" dirty="0" smtClean="0">
                <a:solidFill>
                  <a:srgbClr val="000000"/>
                </a:solidFill>
              </a:rPr>
              <a:t>Work flow design</a:t>
            </a:r>
          </a:p>
        </p:txBody>
      </p:sp>
      <p:sp>
        <p:nvSpPr>
          <p:cNvPr id="22" name="Rectangle 19"/>
          <p:cNvSpPr>
            <a:spLocks noChangeArrowheads="1"/>
          </p:cNvSpPr>
          <p:nvPr/>
        </p:nvSpPr>
        <p:spPr bwMode="auto">
          <a:xfrm>
            <a:off x="5912285" y="889107"/>
            <a:ext cx="2605414" cy="346075"/>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none" lIns="91429" tIns="45714" rIns="91429" bIns="45714" numCol="1" anchor="ctr" anchorCtr="0" compatLnSpc="1">
            <a:prstTxWarp prst="textNoShape">
              <a:avLst/>
            </a:prstTxWarp>
          </a:bodyPr>
          <a:lstStyle/>
          <a:p>
            <a:pPr algn="ctr"/>
            <a:r>
              <a:rPr lang="en-US" sz="2000" b="1" dirty="0" err="1" smtClean="0">
                <a:cs typeface="Arial" pitchFamily="34" charset="0"/>
              </a:rPr>
              <a:t>.Net</a:t>
            </a:r>
            <a:r>
              <a:rPr lang="en-US" sz="2000" b="1" dirty="0" smtClean="0">
                <a:cs typeface="Arial" pitchFamily="34" charset="0"/>
              </a:rPr>
              <a:t> Framework</a:t>
            </a:r>
            <a:endParaRPr lang="en-US" sz="2000" b="1" dirty="0">
              <a:cs typeface="Arial" pitchFamily="34" charset="0"/>
            </a:endParaRPr>
          </a:p>
        </p:txBody>
      </p:sp>
      <p:sp>
        <p:nvSpPr>
          <p:cNvPr id="23" name="Rectangle 20"/>
          <p:cNvSpPr>
            <a:spLocks noChangeArrowheads="1"/>
          </p:cNvSpPr>
          <p:nvPr/>
        </p:nvSpPr>
        <p:spPr bwMode="auto">
          <a:xfrm>
            <a:off x="5915633" y="1265129"/>
            <a:ext cx="2639644" cy="234236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29" tIns="45714" rIns="91429" bIns="45714" numCol="1" anchor="t" anchorCtr="0" compatLnSpc="1">
            <a:prstTxWarp prst="textNoShape">
              <a:avLst/>
            </a:prstTxWarp>
          </a:bodyPr>
          <a:lstStyle/>
          <a:p>
            <a:pPr marL="171430" indent="-171430">
              <a:lnSpc>
                <a:spcPct val="90000"/>
              </a:lnSpc>
              <a:spcBef>
                <a:spcPct val="30000"/>
              </a:spcBef>
              <a:buClr>
                <a:schemeClr val="tx2"/>
              </a:buClr>
              <a:buSzPct val="95000"/>
              <a:buBlip>
                <a:blip r:embed="rId4"/>
              </a:buBlip>
            </a:pPr>
            <a:r>
              <a:rPr lang="en-US" dirty="0" smtClean="0">
                <a:solidFill>
                  <a:srgbClr val="000000"/>
                </a:solidFill>
              </a:rPr>
              <a:t>LINQ: language integrated query</a:t>
            </a:r>
          </a:p>
          <a:p>
            <a:pPr marL="171430" indent="-171430">
              <a:lnSpc>
                <a:spcPct val="90000"/>
              </a:lnSpc>
              <a:spcBef>
                <a:spcPct val="30000"/>
              </a:spcBef>
              <a:buClr>
                <a:schemeClr val="tx2"/>
              </a:buClr>
              <a:buSzPct val="95000"/>
              <a:buBlip>
                <a:blip r:embed="rId4"/>
              </a:buBlip>
            </a:pPr>
            <a:r>
              <a:rPr lang="en-US" dirty="0" smtClean="0">
                <a:solidFill>
                  <a:srgbClr val="000000"/>
                </a:solidFill>
              </a:rPr>
              <a:t>Dynamic Language Runtime</a:t>
            </a:r>
          </a:p>
          <a:p>
            <a:pPr marL="171430" indent="-171430">
              <a:lnSpc>
                <a:spcPct val="90000"/>
              </a:lnSpc>
              <a:spcBef>
                <a:spcPct val="30000"/>
              </a:spcBef>
              <a:buClr>
                <a:schemeClr val="tx2"/>
              </a:buClr>
              <a:buSzPct val="95000"/>
              <a:buBlip>
                <a:blip r:embed="rId4"/>
              </a:buBlip>
            </a:pPr>
            <a:r>
              <a:rPr lang="en-US" dirty="0" err="1" smtClean="0">
                <a:solidFill>
                  <a:srgbClr val="000000"/>
                </a:solidFill>
              </a:rPr>
              <a:t>Fx</a:t>
            </a:r>
            <a:r>
              <a:rPr lang="en-US" dirty="0" smtClean="0">
                <a:solidFill>
                  <a:srgbClr val="000000"/>
                </a:solidFill>
              </a:rPr>
              <a:t>/JIT/GC improvements</a:t>
            </a:r>
          </a:p>
          <a:p>
            <a:pPr marL="171430" indent="-171430">
              <a:lnSpc>
                <a:spcPct val="90000"/>
              </a:lnSpc>
              <a:spcBef>
                <a:spcPct val="30000"/>
              </a:spcBef>
              <a:buClr>
                <a:schemeClr val="tx2"/>
              </a:buClr>
              <a:buSzPct val="95000"/>
              <a:buBlip>
                <a:blip r:embed="rId4"/>
              </a:buBlip>
            </a:pPr>
            <a:r>
              <a:rPr lang="en-US" dirty="0" smtClean="0">
                <a:solidFill>
                  <a:srgbClr val="000000"/>
                </a:solidFill>
              </a:rPr>
              <a:t>Native support for Web Services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1000"/>
                                        <p:tgtEl>
                                          <p:spTgt spid="11">
                                            <p:bg/>
                                          </p:spTgt>
                                        </p:tgtEl>
                                      </p:cBhvr>
                                    </p:animEffect>
                                    <p:anim calcmode="lin" valueType="num">
                                      <p:cBhvr>
                                        <p:cTn id="8" dur="1000" fill="hold"/>
                                        <p:tgtEl>
                                          <p:spTgt spid="11">
                                            <p:bg/>
                                          </p:spTgt>
                                        </p:tgtEl>
                                        <p:attrNameLst>
                                          <p:attrName>ppt_x</p:attrName>
                                        </p:attrNameLst>
                                      </p:cBhvr>
                                      <p:tavLst>
                                        <p:tav tm="0">
                                          <p:val>
                                            <p:strVal val="#ppt_x"/>
                                          </p:val>
                                        </p:tav>
                                        <p:tav tm="100000">
                                          <p:val>
                                            <p:strVal val="#ppt_x"/>
                                          </p:val>
                                        </p:tav>
                                      </p:tavLst>
                                    </p:anim>
                                    <p:anim calcmode="lin" valueType="num">
                                      <p:cBhvr>
                                        <p:cTn id="9" dur="1000" fill="hold"/>
                                        <p:tgtEl>
                                          <p:spTgt spid="11">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1000"/>
                                        <p:tgtEl>
                                          <p:spTgt spid="11">
                                            <p:txEl>
                                              <p:pRg st="2" end="2"/>
                                            </p:txEl>
                                          </p:spTgt>
                                        </p:tgtEl>
                                      </p:cBhvr>
                                    </p:animEffect>
                                    <p:anim calcmode="lin" valueType="num">
                                      <p:cBhvr>
                                        <p:cTn id="2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1000"/>
                                        <p:tgtEl>
                                          <p:spTgt spid="11">
                                            <p:txEl>
                                              <p:pRg st="3" end="3"/>
                                            </p:txEl>
                                          </p:spTgt>
                                        </p:tgtEl>
                                      </p:cBhvr>
                                    </p:animEffect>
                                    <p:anim calcmode="lin" valueType="num">
                                      <p:cBhvr>
                                        <p:cTn id="2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3">
                                            <p:bg/>
                                          </p:spTgt>
                                        </p:tgtEl>
                                        <p:attrNameLst>
                                          <p:attrName>style.visibility</p:attrName>
                                        </p:attrNameLst>
                                      </p:cBhvr>
                                      <p:to>
                                        <p:strVal val="visible"/>
                                      </p:to>
                                    </p:set>
                                    <p:animEffect transition="in" filter="fade">
                                      <p:cBhvr>
                                        <p:cTn id="34" dur="1000"/>
                                        <p:tgtEl>
                                          <p:spTgt spid="13">
                                            <p:bg/>
                                          </p:spTgt>
                                        </p:tgtEl>
                                      </p:cBhvr>
                                    </p:animEffect>
                                    <p:anim calcmode="lin" valueType="num">
                                      <p:cBhvr>
                                        <p:cTn id="35" dur="1000" fill="hold"/>
                                        <p:tgtEl>
                                          <p:spTgt spid="13">
                                            <p:bg/>
                                          </p:spTgt>
                                        </p:tgtEl>
                                        <p:attrNameLst>
                                          <p:attrName>ppt_x</p:attrName>
                                        </p:attrNameLst>
                                      </p:cBhvr>
                                      <p:tavLst>
                                        <p:tav tm="0">
                                          <p:val>
                                            <p:strVal val="#ppt_x"/>
                                          </p:val>
                                        </p:tav>
                                        <p:tav tm="100000">
                                          <p:val>
                                            <p:strVal val="#ppt_x"/>
                                          </p:val>
                                        </p:tav>
                                      </p:tavLst>
                                    </p:anim>
                                    <p:anim calcmode="lin" valueType="num">
                                      <p:cBhvr>
                                        <p:cTn id="36" dur="1000" fill="hold"/>
                                        <p:tgtEl>
                                          <p:spTgt spid="13">
                                            <p:bg/>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1000"/>
                                        <p:tgtEl>
                                          <p:spTgt spid="13">
                                            <p:txEl>
                                              <p:pRg st="0" end="0"/>
                                            </p:txEl>
                                          </p:spTgt>
                                        </p:tgtEl>
                                      </p:cBhvr>
                                    </p:animEffect>
                                    <p:anim calcmode="lin" valueType="num">
                                      <p:cBhvr>
                                        <p:cTn id="4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fade">
                                      <p:cBhvr>
                                        <p:cTn id="44" dur="1000"/>
                                        <p:tgtEl>
                                          <p:spTgt spid="13">
                                            <p:txEl>
                                              <p:pRg st="1" end="1"/>
                                            </p:txEl>
                                          </p:spTgt>
                                        </p:tgtEl>
                                      </p:cBhvr>
                                    </p:animEffect>
                                    <p:anim calcmode="lin" valueType="num">
                                      <p:cBhvr>
                                        <p:cTn id="4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3">
                                            <p:txEl>
                                              <p:pRg st="2" end="2"/>
                                            </p:txEl>
                                          </p:spTgt>
                                        </p:tgtEl>
                                        <p:attrNameLst>
                                          <p:attrName>style.visibility</p:attrName>
                                        </p:attrNameLst>
                                      </p:cBhvr>
                                      <p:to>
                                        <p:strVal val="visible"/>
                                      </p:to>
                                    </p:set>
                                    <p:animEffect transition="in" filter="fade">
                                      <p:cBhvr>
                                        <p:cTn id="49" dur="1000"/>
                                        <p:tgtEl>
                                          <p:spTgt spid="13">
                                            <p:txEl>
                                              <p:pRg st="2" end="2"/>
                                            </p:txEl>
                                          </p:spTgt>
                                        </p:tgtEl>
                                      </p:cBhvr>
                                    </p:animEffect>
                                    <p:anim calcmode="lin" valueType="num">
                                      <p:cBhvr>
                                        <p:cTn id="5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3">
                                            <p:txEl>
                                              <p:pRg st="3" end="3"/>
                                            </p:txEl>
                                          </p:spTgt>
                                        </p:tgtEl>
                                        <p:attrNameLst>
                                          <p:attrName>style.visibility</p:attrName>
                                        </p:attrNameLst>
                                      </p:cBhvr>
                                      <p:to>
                                        <p:strVal val="visible"/>
                                      </p:to>
                                    </p:set>
                                    <p:animEffect transition="in" filter="fade">
                                      <p:cBhvr>
                                        <p:cTn id="54" dur="1000"/>
                                        <p:tgtEl>
                                          <p:spTgt spid="13">
                                            <p:txEl>
                                              <p:pRg st="3" end="3"/>
                                            </p:txEl>
                                          </p:spTgt>
                                        </p:tgtEl>
                                      </p:cBhvr>
                                    </p:animEffect>
                                    <p:anim calcmode="lin" valueType="num">
                                      <p:cBhvr>
                                        <p:cTn id="5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9">
                                            <p:bg/>
                                          </p:spTgt>
                                        </p:tgtEl>
                                        <p:attrNameLst>
                                          <p:attrName>style.visibility</p:attrName>
                                        </p:attrNameLst>
                                      </p:cBhvr>
                                      <p:to>
                                        <p:strVal val="visible"/>
                                      </p:to>
                                    </p:set>
                                    <p:animEffect transition="in" filter="fade">
                                      <p:cBhvr>
                                        <p:cTn id="61" dur="1000"/>
                                        <p:tgtEl>
                                          <p:spTgt spid="19">
                                            <p:bg/>
                                          </p:spTgt>
                                        </p:tgtEl>
                                      </p:cBhvr>
                                    </p:animEffect>
                                    <p:anim calcmode="lin" valueType="num">
                                      <p:cBhvr>
                                        <p:cTn id="62" dur="1000" fill="hold"/>
                                        <p:tgtEl>
                                          <p:spTgt spid="19">
                                            <p:bg/>
                                          </p:spTgt>
                                        </p:tgtEl>
                                        <p:attrNameLst>
                                          <p:attrName>ppt_x</p:attrName>
                                        </p:attrNameLst>
                                      </p:cBhvr>
                                      <p:tavLst>
                                        <p:tav tm="0">
                                          <p:val>
                                            <p:strVal val="#ppt_x"/>
                                          </p:val>
                                        </p:tav>
                                        <p:tav tm="100000">
                                          <p:val>
                                            <p:strVal val="#ppt_x"/>
                                          </p:val>
                                        </p:tav>
                                      </p:tavLst>
                                    </p:anim>
                                    <p:anim calcmode="lin" valueType="num">
                                      <p:cBhvr>
                                        <p:cTn id="63" dur="1000" fill="hold"/>
                                        <p:tgtEl>
                                          <p:spTgt spid="19">
                                            <p:bg/>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1000"/>
                                        <p:tgtEl>
                                          <p:spTgt spid="19">
                                            <p:txEl>
                                              <p:pRg st="0" end="0"/>
                                            </p:txEl>
                                          </p:spTgt>
                                        </p:tgtEl>
                                      </p:cBhvr>
                                    </p:animEffect>
                                    <p:anim calcmode="lin" valueType="num">
                                      <p:cBhvr>
                                        <p:cTn id="67"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animEffect transition="in" filter="fade">
                                      <p:cBhvr>
                                        <p:cTn id="71" dur="1000"/>
                                        <p:tgtEl>
                                          <p:spTgt spid="19">
                                            <p:txEl>
                                              <p:pRg st="1" end="1"/>
                                            </p:txEl>
                                          </p:spTgt>
                                        </p:tgtEl>
                                      </p:cBhvr>
                                    </p:animEffect>
                                    <p:anim calcmode="lin" valueType="num">
                                      <p:cBhvr>
                                        <p:cTn id="72"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19">
                                            <p:txEl>
                                              <p:pRg st="2" end="2"/>
                                            </p:txEl>
                                          </p:spTgt>
                                        </p:tgtEl>
                                        <p:attrNameLst>
                                          <p:attrName>style.visibility</p:attrName>
                                        </p:attrNameLst>
                                      </p:cBhvr>
                                      <p:to>
                                        <p:strVal val="visible"/>
                                      </p:to>
                                    </p:set>
                                    <p:animEffect transition="in" filter="fade">
                                      <p:cBhvr>
                                        <p:cTn id="76" dur="1000"/>
                                        <p:tgtEl>
                                          <p:spTgt spid="19">
                                            <p:txEl>
                                              <p:pRg st="2" end="2"/>
                                            </p:txEl>
                                          </p:spTgt>
                                        </p:tgtEl>
                                      </p:cBhvr>
                                    </p:animEffect>
                                    <p:anim calcmode="lin" valueType="num">
                                      <p:cBhvr>
                                        <p:cTn id="77"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19">
                                            <p:txEl>
                                              <p:pRg st="2" end="2"/>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19">
                                            <p:txEl>
                                              <p:pRg st="3" end="3"/>
                                            </p:txEl>
                                          </p:spTgt>
                                        </p:tgtEl>
                                        <p:attrNameLst>
                                          <p:attrName>style.visibility</p:attrName>
                                        </p:attrNameLst>
                                      </p:cBhvr>
                                      <p:to>
                                        <p:strVal val="visible"/>
                                      </p:to>
                                    </p:set>
                                    <p:animEffect transition="in" filter="fade">
                                      <p:cBhvr>
                                        <p:cTn id="81" dur="1000"/>
                                        <p:tgtEl>
                                          <p:spTgt spid="19">
                                            <p:txEl>
                                              <p:pRg st="3" end="3"/>
                                            </p:txEl>
                                          </p:spTgt>
                                        </p:tgtEl>
                                      </p:cBhvr>
                                    </p:animEffect>
                                    <p:anim calcmode="lin" valueType="num">
                                      <p:cBhvr>
                                        <p:cTn id="82"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23">
                                            <p:bg/>
                                          </p:spTgt>
                                        </p:tgtEl>
                                        <p:attrNameLst>
                                          <p:attrName>style.visibility</p:attrName>
                                        </p:attrNameLst>
                                      </p:cBhvr>
                                      <p:to>
                                        <p:strVal val="visible"/>
                                      </p:to>
                                    </p:set>
                                    <p:animEffect transition="in" filter="fade">
                                      <p:cBhvr>
                                        <p:cTn id="88" dur="1000"/>
                                        <p:tgtEl>
                                          <p:spTgt spid="23">
                                            <p:bg/>
                                          </p:spTgt>
                                        </p:tgtEl>
                                      </p:cBhvr>
                                    </p:animEffect>
                                    <p:anim calcmode="lin" valueType="num">
                                      <p:cBhvr>
                                        <p:cTn id="89" dur="1000" fill="hold"/>
                                        <p:tgtEl>
                                          <p:spTgt spid="23">
                                            <p:bg/>
                                          </p:spTgt>
                                        </p:tgtEl>
                                        <p:attrNameLst>
                                          <p:attrName>ppt_x</p:attrName>
                                        </p:attrNameLst>
                                      </p:cBhvr>
                                      <p:tavLst>
                                        <p:tav tm="0">
                                          <p:val>
                                            <p:strVal val="#ppt_x"/>
                                          </p:val>
                                        </p:tav>
                                        <p:tav tm="100000">
                                          <p:val>
                                            <p:strVal val="#ppt_x"/>
                                          </p:val>
                                        </p:tav>
                                      </p:tavLst>
                                    </p:anim>
                                    <p:anim calcmode="lin" valueType="num">
                                      <p:cBhvr>
                                        <p:cTn id="90" dur="1000" fill="hold"/>
                                        <p:tgtEl>
                                          <p:spTgt spid="23">
                                            <p:bg/>
                                          </p:spTgt>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Effect transition="in" filter="fade">
                                      <p:cBhvr>
                                        <p:cTn id="93" dur="1000"/>
                                        <p:tgtEl>
                                          <p:spTgt spid="23">
                                            <p:txEl>
                                              <p:pRg st="0" end="0"/>
                                            </p:txEl>
                                          </p:spTgt>
                                        </p:tgtEl>
                                      </p:cBhvr>
                                    </p:animEffect>
                                    <p:anim calcmode="lin" valueType="num">
                                      <p:cBhvr>
                                        <p:cTn id="94"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23">
                                            <p:txEl>
                                              <p:pRg st="1" end="1"/>
                                            </p:txEl>
                                          </p:spTgt>
                                        </p:tgtEl>
                                        <p:attrNameLst>
                                          <p:attrName>style.visibility</p:attrName>
                                        </p:attrNameLst>
                                      </p:cBhvr>
                                      <p:to>
                                        <p:strVal val="visible"/>
                                      </p:to>
                                    </p:set>
                                    <p:animEffect transition="in" filter="fade">
                                      <p:cBhvr>
                                        <p:cTn id="98" dur="1000"/>
                                        <p:tgtEl>
                                          <p:spTgt spid="23">
                                            <p:txEl>
                                              <p:pRg st="1" end="1"/>
                                            </p:txEl>
                                          </p:spTgt>
                                        </p:tgtEl>
                                      </p:cBhvr>
                                    </p:animEffect>
                                    <p:anim calcmode="lin" valueType="num">
                                      <p:cBhvr>
                                        <p:cTn id="99"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00"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3">
                                            <p:txEl>
                                              <p:pRg st="2" end="2"/>
                                            </p:txEl>
                                          </p:spTgt>
                                        </p:tgtEl>
                                        <p:attrNameLst>
                                          <p:attrName>style.visibility</p:attrName>
                                        </p:attrNameLst>
                                      </p:cBhvr>
                                      <p:to>
                                        <p:strVal val="visible"/>
                                      </p:to>
                                    </p:set>
                                    <p:animEffect transition="in" filter="fade">
                                      <p:cBhvr>
                                        <p:cTn id="103" dur="1000"/>
                                        <p:tgtEl>
                                          <p:spTgt spid="23">
                                            <p:txEl>
                                              <p:pRg st="2" end="2"/>
                                            </p:txEl>
                                          </p:spTgt>
                                        </p:tgtEl>
                                      </p:cBhvr>
                                    </p:animEffect>
                                    <p:anim calcmode="lin" valueType="num">
                                      <p:cBhvr>
                                        <p:cTn id="104"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23">
                                            <p:txEl>
                                              <p:pRg st="3" end="3"/>
                                            </p:txEl>
                                          </p:spTgt>
                                        </p:tgtEl>
                                        <p:attrNameLst>
                                          <p:attrName>style.visibility</p:attrName>
                                        </p:attrNameLst>
                                      </p:cBhvr>
                                      <p:to>
                                        <p:strVal val="visible"/>
                                      </p:to>
                                    </p:set>
                                    <p:animEffect transition="in" filter="fade">
                                      <p:cBhvr>
                                        <p:cTn id="108" dur="1000"/>
                                        <p:tgtEl>
                                          <p:spTgt spid="23">
                                            <p:txEl>
                                              <p:pRg st="3" end="3"/>
                                            </p:txEl>
                                          </p:spTgt>
                                        </p:tgtEl>
                                      </p:cBhvr>
                                    </p:animEffect>
                                    <p:anim calcmode="lin" valueType="num">
                                      <p:cBhvr>
                                        <p:cTn id="10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1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3" grpId="0" build="allAtOnce" animBg="1"/>
      <p:bldP spid="19" grpId="0" build="allAtOnce" animBg="1"/>
      <p:bldP spid="23"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79685"/>
          </a:xfrm>
        </p:spPr>
        <p:txBody>
          <a:bodyPr>
            <a:normAutofit/>
          </a:bodyPr>
          <a:lstStyle/>
          <a:p>
            <a:pPr algn="l"/>
            <a:r>
              <a:rPr lang="en-US" sz="3600" dirty="0" smtClean="0"/>
              <a:t>MSFT || Computing Technologies</a:t>
            </a:r>
            <a:endParaRPr lang="en-US" sz="3600" dirty="0"/>
          </a:p>
        </p:txBody>
      </p:sp>
      <p:sp>
        <p:nvSpPr>
          <p:cNvPr id="3" name="Up-Down Arrow 2"/>
          <p:cNvSpPr/>
          <p:nvPr/>
        </p:nvSpPr>
        <p:spPr>
          <a:xfrm>
            <a:off x="3962400" y="1524000"/>
            <a:ext cx="381000" cy="4800600"/>
          </a:xfrm>
          <a:prstGeom prst="up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Up-Down Arrow 3"/>
          <p:cNvSpPr/>
          <p:nvPr/>
        </p:nvSpPr>
        <p:spPr>
          <a:xfrm rot="16200000">
            <a:off x="4000500" y="495300"/>
            <a:ext cx="381000" cy="6705600"/>
          </a:xfrm>
          <a:prstGeom prst="up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5" name="TextBox 4"/>
          <p:cNvSpPr txBox="1"/>
          <p:nvPr/>
        </p:nvSpPr>
        <p:spPr>
          <a:xfrm>
            <a:off x="3527174" y="1066800"/>
            <a:ext cx="1488964" cy="276999"/>
          </a:xfrm>
          <a:prstGeom prst="rect">
            <a:avLst/>
          </a:prstGeom>
          <a:solidFill>
            <a:schemeClr val="accent4">
              <a:lumMod val="60000"/>
              <a:lumOff val="40000"/>
            </a:schemeClr>
          </a:solidFill>
        </p:spPr>
        <p:txBody>
          <a:bodyPr wrap="square" rtlCol="0">
            <a:spAutoFit/>
          </a:bodyPr>
          <a:lstStyle/>
          <a:p>
            <a:r>
              <a:rPr lang="en-US" sz="1200" dirty="0" smtClean="0">
                <a:solidFill>
                  <a:srgbClr val="002060"/>
                </a:solidFill>
              </a:rPr>
              <a:t>Task Concurrency</a:t>
            </a:r>
            <a:endParaRPr lang="en-US" sz="1200" dirty="0">
              <a:solidFill>
                <a:srgbClr val="002060"/>
              </a:solidFill>
            </a:endParaRPr>
          </a:p>
        </p:txBody>
      </p:sp>
      <p:sp>
        <p:nvSpPr>
          <p:cNvPr id="6" name="TextBox 5"/>
          <p:cNvSpPr txBox="1"/>
          <p:nvPr/>
        </p:nvSpPr>
        <p:spPr>
          <a:xfrm>
            <a:off x="3537985" y="6412469"/>
            <a:ext cx="1295272" cy="276999"/>
          </a:xfrm>
          <a:prstGeom prst="rect">
            <a:avLst/>
          </a:prstGeom>
          <a:solidFill>
            <a:schemeClr val="accent4">
              <a:lumMod val="60000"/>
              <a:lumOff val="40000"/>
            </a:schemeClr>
          </a:solidFill>
        </p:spPr>
        <p:txBody>
          <a:bodyPr wrap="square" rtlCol="0">
            <a:spAutoFit/>
          </a:bodyPr>
          <a:lstStyle/>
          <a:p>
            <a:r>
              <a:rPr lang="en-US" sz="1200" dirty="0" smtClean="0">
                <a:solidFill>
                  <a:srgbClr val="002060"/>
                </a:solidFill>
              </a:rPr>
              <a:t>Data Parallelism</a:t>
            </a:r>
            <a:endParaRPr lang="en-US" sz="1200" dirty="0">
              <a:solidFill>
                <a:srgbClr val="002060"/>
              </a:solidFill>
            </a:endParaRPr>
          </a:p>
        </p:txBody>
      </p:sp>
      <p:sp>
        <p:nvSpPr>
          <p:cNvPr id="7" name="TextBox 6"/>
          <p:cNvSpPr txBox="1"/>
          <p:nvPr/>
        </p:nvSpPr>
        <p:spPr>
          <a:xfrm>
            <a:off x="7543800" y="3653135"/>
            <a:ext cx="1447800" cy="461665"/>
          </a:xfrm>
          <a:prstGeom prst="rect">
            <a:avLst/>
          </a:prstGeom>
          <a:solidFill>
            <a:schemeClr val="accent4">
              <a:lumMod val="60000"/>
              <a:lumOff val="40000"/>
            </a:schemeClr>
          </a:solidFill>
        </p:spPr>
        <p:txBody>
          <a:bodyPr wrap="square" rtlCol="0">
            <a:spAutoFit/>
          </a:bodyPr>
          <a:lstStyle/>
          <a:p>
            <a:r>
              <a:rPr lang="en-US" sz="1200" dirty="0" smtClean="0">
                <a:solidFill>
                  <a:srgbClr val="002060"/>
                </a:solidFill>
              </a:rPr>
              <a:t>Distributed/</a:t>
            </a:r>
            <a:br>
              <a:rPr lang="en-US" sz="1200" dirty="0" smtClean="0">
                <a:solidFill>
                  <a:srgbClr val="002060"/>
                </a:solidFill>
              </a:rPr>
            </a:br>
            <a:r>
              <a:rPr lang="en-US" sz="1200" dirty="0" smtClean="0">
                <a:solidFill>
                  <a:srgbClr val="002060"/>
                </a:solidFill>
              </a:rPr>
              <a:t>Cloud Computing</a:t>
            </a:r>
            <a:endParaRPr lang="en-US" sz="1200" dirty="0">
              <a:solidFill>
                <a:srgbClr val="002060"/>
              </a:solidFill>
            </a:endParaRPr>
          </a:p>
        </p:txBody>
      </p:sp>
      <p:sp>
        <p:nvSpPr>
          <p:cNvPr id="8" name="TextBox 7"/>
          <p:cNvSpPr txBox="1"/>
          <p:nvPr/>
        </p:nvSpPr>
        <p:spPr>
          <a:xfrm>
            <a:off x="0" y="3581400"/>
            <a:ext cx="870751" cy="461665"/>
          </a:xfrm>
          <a:prstGeom prst="rect">
            <a:avLst/>
          </a:prstGeom>
          <a:solidFill>
            <a:schemeClr val="accent4">
              <a:lumMod val="60000"/>
              <a:lumOff val="40000"/>
            </a:schemeClr>
          </a:solidFill>
        </p:spPr>
        <p:txBody>
          <a:bodyPr wrap="none" rtlCol="0">
            <a:spAutoFit/>
          </a:bodyPr>
          <a:lstStyle/>
          <a:p>
            <a:pPr algn="r"/>
            <a:r>
              <a:rPr lang="en-US" sz="1200" dirty="0" smtClean="0">
                <a:solidFill>
                  <a:srgbClr val="002060"/>
                </a:solidFill>
              </a:rPr>
              <a:t>Local</a:t>
            </a:r>
          </a:p>
          <a:p>
            <a:pPr algn="r"/>
            <a:r>
              <a:rPr lang="en-US" sz="1200" dirty="0" smtClean="0">
                <a:solidFill>
                  <a:srgbClr val="002060"/>
                </a:solidFill>
              </a:rPr>
              <a:t>Computing</a:t>
            </a:r>
            <a:endParaRPr lang="en-US" sz="1200" dirty="0">
              <a:solidFill>
                <a:srgbClr val="002060"/>
              </a:solidFill>
            </a:endParaRPr>
          </a:p>
        </p:txBody>
      </p:sp>
      <p:grpSp>
        <p:nvGrpSpPr>
          <p:cNvPr id="9" name="Group 12"/>
          <p:cNvGrpSpPr/>
          <p:nvPr/>
        </p:nvGrpSpPr>
        <p:grpSpPr>
          <a:xfrm>
            <a:off x="1524000" y="1981200"/>
            <a:ext cx="5410200" cy="3581400"/>
            <a:chOff x="1524000" y="1981200"/>
            <a:chExt cx="5410200" cy="3581400"/>
          </a:xfrm>
        </p:grpSpPr>
        <p:sp>
          <p:nvSpPr>
            <p:cNvPr id="24" name="TextBox 23"/>
            <p:cNvSpPr txBox="1"/>
            <p:nvPr/>
          </p:nvSpPr>
          <p:spPr>
            <a:xfrm>
              <a:off x="1524000" y="1981200"/>
              <a:ext cx="2286000" cy="1384995"/>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a:buFont typeface="Arial" pitchFamily="34" charset="0"/>
                <a:buChar char="•"/>
              </a:pPr>
              <a:r>
                <a:rPr lang="en-US" sz="1400" dirty="0" smtClean="0">
                  <a:solidFill>
                    <a:srgbClr val="002060"/>
                  </a:solidFill>
                </a:rPr>
                <a:t>Robotics-based manufacturing assembly line</a:t>
              </a:r>
            </a:p>
            <a:p>
              <a:pPr>
                <a:buFont typeface="Arial" pitchFamily="34" charset="0"/>
                <a:buChar char="•"/>
              </a:pPr>
              <a:r>
                <a:rPr lang="en-US" sz="1400" dirty="0" err="1" smtClean="0">
                  <a:solidFill>
                    <a:srgbClr val="002060"/>
                  </a:solidFill>
                </a:rPr>
                <a:t>Silverlight</a:t>
              </a:r>
              <a:r>
                <a:rPr lang="en-US" sz="1400" dirty="0" smtClean="0">
                  <a:solidFill>
                    <a:srgbClr val="002060"/>
                  </a:solidFill>
                </a:rPr>
                <a:t> Olympics viewer</a:t>
              </a:r>
            </a:p>
            <a:p>
              <a:pPr>
                <a:buFont typeface="Arial" pitchFamily="34" charset="0"/>
                <a:buChar char="•"/>
              </a:pPr>
              <a:endParaRPr lang="en-US" sz="1400" dirty="0" smtClean="0">
                <a:solidFill>
                  <a:srgbClr val="002060"/>
                </a:solidFill>
              </a:endParaRPr>
            </a:p>
            <a:p>
              <a:endParaRPr lang="en-US" sz="1400" dirty="0" smtClean="0">
                <a:solidFill>
                  <a:srgbClr val="002060"/>
                </a:solidFill>
              </a:endParaRPr>
            </a:p>
            <a:p>
              <a:endParaRPr lang="en-US" sz="1400" dirty="0">
                <a:solidFill>
                  <a:srgbClr val="002060"/>
                </a:solidFill>
              </a:endParaRPr>
            </a:p>
          </p:txBody>
        </p:sp>
        <p:sp>
          <p:nvSpPr>
            <p:cNvPr id="29" name="TextBox 28"/>
            <p:cNvSpPr txBox="1"/>
            <p:nvPr/>
          </p:nvSpPr>
          <p:spPr>
            <a:xfrm>
              <a:off x="4495800" y="4177605"/>
              <a:ext cx="2438400" cy="1384995"/>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a:buFont typeface="Arial" pitchFamily="34" charset="0"/>
                <a:buChar char="•"/>
              </a:pPr>
              <a:r>
                <a:rPr lang="en-US" sz="1400" dirty="0" smtClean="0">
                  <a:solidFill>
                    <a:srgbClr val="002060"/>
                  </a:solidFill>
                </a:rPr>
                <a:t>Enterprise search, OLTP, </a:t>
              </a:r>
              <a:r>
                <a:rPr lang="en-US" sz="1400" dirty="0" err="1" smtClean="0">
                  <a:solidFill>
                    <a:srgbClr val="002060"/>
                  </a:solidFill>
                </a:rPr>
                <a:t>collab</a:t>
              </a:r>
              <a:endParaRPr lang="en-US" sz="1400" dirty="0" smtClean="0">
                <a:solidFill>
                  <a:srgbClr val="002060"/>
                </a:solidFill>
              </a:endParaRPr>
            </a:p>
            <a:p>
              <a:pPr>
                <a:buFont typeface="Arial" pitchFamily="34" charset="0"/>
                <a:buChar char="•"/>
              </a:pPr>
              <a:r>
                <a:rPr lang="en-US" sz="1400" dirty="0" smtClean="0">
                  <a:solidFill>
                    <a:srgbClr val="002060"/>
                  </a:solidFill>
                </a:rPr>
                <a:t>Animation </a:t>
              </a:r>
              <a:r>
                <a:rPr lang="en-US" sz="1400" dirty="0">
                  <a:solidFill>
                    <a:srgbClr val="002060"/>
                  </a:solidFill>
                </a:rPr>
                <a:t>/ CGI rendering</a:t>
              </a:r>
            </a:p>
            <a:p>
              <a:pPr>
                <a:buFont typeface="Arial" pitchFamily="34" charset="0"/>
                <a:buChar char="•"/>
              </a:pPr>
              <a:r>
                <a:rPr lang="en-US" sz="1400" dirty="0">
                  <a:solidFill>
                    <a:srgbClr val="002060"/>
                  </a:solidFill>
                </a:rPr>
                <a:t>Weather forecasting</a:t>
              </a:r>
            </a:p>
            <a:p>
              <a:pPr>
                <a:buFont typeface="Arial" pitchFamily="34" charset="0"/>
                <a:buChar char="•"/>
              </a:pPr>
              <a:r>
                <a:rPr lang="en-US" sz="1400" dirty="0">
                  <a:solidFill>
                    <a:srgbClr val="002060"/>
                  </a:solidFill>
                </a:rPr>
                <a:t>Seismic monitoring</a:t>
              </a:r>
            </a:p>
            <a:p>
              <a:pPr>
                <a:buFont typeface="Arial" pitchFamily="34" charset="0"/>
                <a:buChar char="•"/>
              </a:pPr>
              <a:r>
                <a:rPr lang="en-US" sz="1400" dirty="0">
                  <a:solidFill>
                    <a:srgbClr val="002060"/>
                  </a:solidFill>
                </a:rPr>
                <a:t>Oil exploration  </a:t>
              </a:r>
              <a:endParaRPr lang="en-US" sz="1400" dirty="0" smtClean="0">
                <a:solidFill>
                  <a:srgbClr val="002060"/>
                </a:solidFill>
              </a:endParaRPr>
            </a:p>
            <a:p>
              <a:pPr>
                <a:buFont typeface="Arial" pitchFamily="34" charset="0"/>
                <a:buChar char="•"/>
              </a:pPr>
              <a:endParaRPr lang="en-US" sz="1400" dirty="0">
                <a:solidFill>
                  <a:srgbClr val="002060"/>
                </a:solidFill>
              </a:endParaRPr>
            </a:p>
          </p:txBody>
        </p:sp>
        <p:sp>
          <p:nvSpPr>
            <p:cNvPr id="30" name="TextBox 29"/>
            <p:cNvSpPr txBox="1"/>
            <p:nvPr/>
          </p:nvSpPr>
          <p:spPr>
            <a:xfrm>
              <a:off x="4489107" y="1981200"/>
              <a:ext cx="2445093" cy="1384995"/>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a:buFont typeface="Arial" pitchFamily="34" charset="0"/>
                <a:buChar char="•"/>
              </a:pPr>
              <a:r>
                <a:rPr lang="en-US" sz="1400" dirty="0" smtClean="0">
                  <a:solidFill>
                    <a:srgbClr val="002060"/>
                  </a:solidFill>
                </a:rPr>
                <a:t>Automotive control system </a:t>
              </a:r>
            </a:p>
            <a:p>
              <a:pPr>
                <a:buFont typeface="Arial" pitchFamily="34" charset="0"/>
                <a:buChar char="•"/>
              </a:pPr>
              <a:r>
                <a:rPr lang="en-US" sz="1400" dirty="0" smtClean="0">
                  <a:solidFill>
                    <a:srgbClr val="002060"/>
                  </a:solidFill>
                </a:rPr>
                <a:t>Internet –based photo services</a:t>
              </a:r>
            </a:p>
            <a:p>
              <a:endParaRPr lang="en-US" sz="1400" dirty="0" smtClean="0">
                <a:solidFill>
                  <a:srgbClr val="002060"/>
                </a:solidFill>
              </a:endParaRPr>
            </a:p>
            <a:p>
              <a:endParaRPr lang="en-US" sz="1400" dirty="0" smtClean="0">
                <a:solidFill>
                  <a:srgbClr val="002060"/>
                </a:solidFill>
              </a:endParaRPr>
            </a:p>
            <a:p>
              <a:endParaRPr lang="en-US" sz="1400" dirty="0">
                <a:solidFill>
                  <a:srgbClr val="002060"/>
                </a:solidFill>
              </a:endParaRPr>
            </a:p>
          </p:txBody>
        </p:sp>
        <p:sp>
          <p:nvSpPr>
            <p:cNvPr id="31" name="TextBox 30"/>
            <p:cNvSpPr txBox="1"/>
            <p:nvPr/>
          </p:nvSpPr>
          <p:spPr>
            <a:xfrm>
              <a:off x="1524000" y="4177605"/>
              <a:ext cx="2286000" cy="1384995"/>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a:buFont typeface="Arial" pitchFamily="34" charset="0"/>
                <a:buChar char="•"/>
              </a:pPr>
              <a:r>
                <a:rPr lang="en-US" sz="1400" dirty="0" smtClean="0">
                  <a:solidFill>
                    <a:srgbClr val="002060"/>
                  </a:solidFill>
                </a:rPr>
                <a:t>Ultrasound imaging equipment </a:t>
              </a:r>
            </a:p>
            <a:p>
              <a:pPr>
                <a:buFont typeface="Arial" pitchFamily="34" charset="0"/>
                <a:buChar char="•"/>
              </a:pPr>
              <a:r>
                <a:rPr lang="en-US" sz="1400" dirty="0" smtClean="0">
                  <a:solidFill>
                    <a:srgbClr val="002060"/>
                  </a:solidFill>
                </a:rPr>
                <a:t>Media encode/decode</a:t>
              </a:r>
            </a:p>
            <a:p>
              <a:pPr>
                <a:buFont typeface="Arial" pitchFamily="34" charset="0"/>
                <a:buChar char="•"/>
              </a:pPr>
              <a:r>
                <a:rPr lang="en-US" sz="1400" dirty="0" smtClean="0">
                  <a:solidFill>
                    <a:srgbClr val="002060"/>
                  </a:solidFill>
                </a:rPr>
                <a:t>Image processing/ enhancement</a:t>
              </a:r>
            </a:p>
            <a:p>
              <a:pPr>
                <a:buFont typeface="Arial" pitchFamily="34" charset="0"/>
                <a:buChar char="•"/>
              </a:pPr>
              <a:r>
                <a:rPr lang="en-US" sz="1400" dirty="0" smtClean="0">
                  <a:solidFill>
                    <a:srgbClr val="002060"/>
                  </a:solidFill>
                </a:rPr>
                <a:t>Data visualization </a:t>
              </a:r>
            </a:p>
          </p:txBody>
        </p:sp>
      </p:grpSp>
      <p:grpSp>
        <p:nvGrpSpPr>
          <p:cNvPr id="10" name="Group 13"/>
          <p:cNvGrpSpPr/>
          <p:nvPr/>
        </p:nvGrpSpPr>
        <p:grpSpPr>
          <a:xfrm>
            <a:off x="966652" y="1828801"/>
            <a:ext cx="6165668" cy="3965377"/>
            <a:chOff x="966652" y="1828801"/>
            <a:chExt cx="6165668" cy="3965377"/>
          </a:xfrm>
        </p:grpSpPr>
        <p:sp>
          <p:nvSpPr>
            <p:cNvPr id="15" name="TextBox 14"/>
            <p:cNvSpPr txBox="1"/>
            <p:nvPr/>
          </p:nvSpPr>
          <p:spPr>
            <a:xfrm>
              <a:off x="2819400" y="1828801"/>
              <a:ext cx="1008017"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err="1" smtClean="0">
                  <a:solidFill>
                    <a:srgbClr val="002060"/>
                  </a:solidFill>
                </a:rPr>
                <a:t>IFx</a:t>
              </a:r>
              <a:r>
                <a:rPr lang="en-US" sz="1400" dirty="0" smtClean="0">
                  <a:solidFill>
                    <a:srgbClr val="002060"/>
                  </a:solidFill>
                </a:rPr>
                <a:t> / CCR</a:t>
              </a:r>
              <a:endParaRPr lang="en-US" sz="1400" dirty="0">
                <a:solidFill>
                  <a:srgbClr val="002060"/>
                </a:solidFill>
              </a:endParaRPr>
            </a:p>
          </p:txBody>
        </p:sp>
        <p:sp>
          <p:nvSpPr>
            <p:cNvPr id="16" name="TextBox 15"/>
            <p:cNvSpPr txBox="1"/>
            <p:nvPr/>
          </p:nvSpPr>
          <p:spPr>
            <a:xfrm>
              <a:off x="3657600" y="2362200"/>
              <a:ext cx="798552" cy="307777"/>
            </a:xfrm>
            <a:prstGeom prst="rect">
              <a:avLst/>
            </a:prstGeom>
            <a:solidFill>
              <a:schemeClr val="accent3">
                <a:lumMod val="75000"/>
              </a:schemeClr>
            </a:solidFill>
            <a:effectLst>
              <a:innerShdw blurRad="63500" dist="50800" dir="13500000">
                <a:prstClr val="black">
                  <a:alpha val="50000"/>
                </a:prstClr>
              </a:innerShdw>
            </a:effectLst>
            <a:scene3d>
              <a:camera prst="orthographicFront"/>
              <a:lightRig rig="threePt" dir="t"/>
            </a:scene3d>
            <a:sp3d>
              <a:bevelT/>
            </a:sp3d>
          </p:spPr>
          <p:txBody>
            <a:bodyPr wrap="none" rtlCol="0">
              <a:spAutoFit/>
            </a:bodyPr>
            <a:lstStyle/>
            <a:p>
              <a:r>
                <a:rPr lang="en-US" sz="1400" dirty="0" smtClean="0">
                  <a:solidFill>
                    <a:srgbClr val="002060"/>
                  </a:solidFill>
                </a:rPr>
                <a:t>Maestro</a:t>
              </a:r>
              <a:endParaRPr lang="en-US" sz="1400" dirty="0">
                <a:solidFill>
                  <a:srgbClr val="002060"/>
                </a:solidFill>
              </a:endParaRPr>
            </a:p>
          </p:txBody>
        </p:sp>
        <p:sp>
          <p:nvSpPr>
            <p:cNvPr id="17" name="TextBox 16"/>
            <p:cNvSpPr txBox="1"/>
            <p:nvPr/>
          </p:nvSpPr>
          <p:spPr>
            <a:xfrm>
              <a:off x="1981200" y="2667001"/>
              <a:ext cx="1023257"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TPL / PPL</a:t>
              </a:r>
              <a:endParaRPr lang="en-US" sz="1400" dirty="0">
                <a:solidFill>
                  <a:srgbClr val="002060"/>
                </a:solidFill>
              </a:endParaRPr>
            </a:p>
          </p:txBody>
        </p:sp>
        <p:sp>
          <p:nvSpPr>
            <p:cNvPr id="18" name="TextBox 17"/>
            <p:cNvSpPr txBox="1"/>
            <p:nvPr/>
          </p:nvSpPr>
          <p:spPr>
            <a:xfrm>
              <a:off x="4545874" y="3676651"/>
              <a:ext cx="1186431" cy="307777"/>
            </a:xfrm>
            <a:prstGeom prst="rect">
              <a:avLst/>
            </a:prstGeom>
            <a:solidFill>
              <a:schemeClr val="accent3">
                <a:lumMod val="75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Cluster-TPL</a:t>
              </a:r>
              <a:endParaRPr lang="en-US" sz="1400" dirty="0">
                <a:solidFill>
                  <a:srgbClr val="002060"/>
                </a:solidFill>
              </a:endParaRPr>
            </a:p>
          </p:txBody>
        </p:sp>
        <p:sp>
          <p:nvSpPr>
            <p:cNvPr id="19" name="TextBox 18"/>
            <p:cNvSpPr txBox="1"/>
            <p:nvPr/>
          </p:nvSpPr>
          <p:spPr>
            <a:xfrm>
              <a:off x="5257800" y="4724400"/>
              <a:ext cx="1482634" cy="307777"/>
            </a:xfrm>
            <a:prstGeom prst="rect">
              <a:avLst/>
            </a:prstGeom>
            <a:solidFill>
              <a:schemeClr val="accent3">
                <a:lumMod val="75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Cluster-PLINQ</a:t>
              </a:r>
              <a:endParaRPr lang="en-US" sz="1400" dirty="0">
                <a:solidFill>
                  <a:srgbClr val="002060"/>
                </a:solidFill>
              </a:endParaRPr>
            </a:p>
          </p:txBody>
        </p:sp>
        <p:sp>
          <p:nvSpPr>
            <p:cNvPr id="20" name="TextBox 19"/>
            <p:cNvSpPr txBox="1"/>
            <p:nvPr/>
          </p:nvSpPr>
          <p:spPr>
            <a:xfrm>
              <a:off x="5791200" y="3644538"/>
              <a:ext cx="1341120"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MPI / </a:t>
              </a:r>
              <a:r>
                <a:rPr lang="en-US" sz="1400" dirty="0" err="1" smtClean="0">
                  <a:solidFill>
                    <a:srgbClr val="002060"/>
                  </a:solidFill>
                </a:rPr>
                <a:t>MPI.Net</a:t>
              </a:r>
              <a:endParaRPr lang="en-US" sz="1400" dirty="0">
                <a:solidFill>
                  <a:srgbClr val="002060"/>
                </a:solidFill>
              </a:endParaRPr>
            </a:p>
          </p:txBody>
        </p:sp>
        <p:sp>
          <p:nvSpPr>
            <p:cNvPr id="21" name="TextBox 20"/>
            <p:cNvSpPr txBox="1"/>
            <p:nvPr/>
          </p:nvSpPr>
          <p:spPr>
            <a:xfrm>
              <a:off x="5334000" y="2057401"/>
              <a:ext cx="609600"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WCF</a:t>
              </a:r>
              <a:endParaRPr lang="en-US" sz="1400" dirty="0">
                <a:solidFill>
                  <a:srgbClr val="002060"/>
                </a:solidFill>
              </a:endParaRPr>
            </a:p>
          </p:txBody>
        </p:sp>
        <p:sp>
          <p:nvSpPr>
            <p:cNvPr id="22" name="TextBox 21"/>
            <p:cNvSpPr txBox="1"/>
            <p:nvPr/>
          </p:nvSpPr>
          <p:spPr>
            <a:xfrm>
              <a:off x="5852161" y="4343401"/>
              <a:ext cx="1240970" cy="307777"/>
            </a:xfrm>
            <a:prstGeom prst="rect">
              <a:avLst/>
            </a:prstGeom>
            <a:solidFill>
              <a:schemeClr val="accent3">
                <a:lumMod val="60000"/>
                <a:lumOff val="40000"/>
              </a:schemeClr>
            </a:solidFill>
            <a:ln>
              <a:solidFill>
                <a:srgbClr val="F6AE1E"/>
              </a:solidFill>
            </a:ln>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Cluster SOA</a:t>
              </a:r>
              <a:endParaRPr lang="en-US" sz="1400" dirty="0">
                <a:solidFill>
                  <a:srgbClr val="002060"/>
                </a:solidFill>
              </a:endParaRPr>
            </a:p>
          </p:txBody>
        </p:sp>
        <p:sp>
          <p:nvSpPr>
            <p:cNvPr id="23" name="TextBox 22"/>
            <p:cNvSpPr txBox="1"/>
            <p:nvPr/>
          </p:nvSpPr>
          <p:spPr>
            <a:xfrm>
              <a:off x="5486400" y="2743200"/>
              <a:ext cx="483326"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WF</a:t>
              </a:r>
              <a:endParaRPr lang="en-US" sz="1400" dirty="0">
                <a:solidFill>
                  <a:srgbClr val="002060"/>
                </a:solidFill>
              </a:endParaRPr>
            </a:p>
          </p:txBody>
        </p:sp>
        <p:sp>
          <p:nvSpPr>
            <p:cNvPr id="25" name="TextBox 24"/>
            <p:cNvSpPr txBox="1"/>
            <p:nvPr/>
          </p:nvSpPr>
          <p:spPr>
            <a:xfrm>
              <a:off x="1981200" y="4724400"/>
              <a:ext cx="775063"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PLINQ</a:t>
              </a:r>
              <a:endParaRPr lang="en-US" sz="1400" dirty="0">
                <a:solidFill>
                  <a:srgbClr val="002060"/>
                </a:solidFill>
              </a:endParaRPr>
            </a:p>
          </p:txBody>
        </p:sp>
        <p:sp>
          <p:nvSpPr>
            <p:cNvPr id="26" name="TextBox 25"/>
            <p:cNvSpPr txBox="1"/>
            <p:nvPr/>
          </p:nvSpPr>
          <p:spPr>
            <a:xfrm>
              <a:off x="1981200" y="5105400"/>
              <a:ext cx="1023257"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TPL / PPL</a:t>
              </a:r>
              <a:endParaRPr lang="en-US" sz="1400" dirty="0">
                <a:solidFill>
                  <a:srgbClr val="002060"/>
                </a:solidFill>
              </a:endParaRPr>
            </a:p>
          </p:txBody>
        </p:sp>
        <p:sp>
          <p:nvSpPr>
            <p:cNvPr id="27" name="TextBox 26"/>
            <p:cNvSpPr txBox="1"/>
            <p:nvPr/>
          </p:nvSpPr>
          <p:spPr>
            <a:xfrm>
              <a:off x="1981200" y="5486401"/>
              <a:ext cx="579120"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smtClean="0">
                  <a:solidFill>
                    <a:srgbClr val="002060"/>
                  </a:solidFill>
                </a:rPr>
                <a:t>CDS</a:t>
              </a:r>
              <a:endParaRPr lang="en-US" sz="1400" dirty="0">
                <a:solidFill>
                  <a:srgbClr val="002060"/>
                </a:solidFill>
              </a:endParaRPr>
            </a:p>
          </p:txBody>
        </p:sp>
        <p:sp>
          <p:nvSpPr>
            <p:cNvPr id="28" name="TextBox 27"/>
            <p:cNvSpPr txBox="1"/>
            <p:nvPr/>
          </p:nvSpPr>
          <p:spPr>
            <a:xfrm>
              <a:off x="966652" y="5055327"/>
              <a:ext cx="929222" cy="307777"/>
            </a:xfrm>
            <a:prstGeom prst="rect">
              <a:avLst/>
            </a:prstGeom>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r>
                <a:rPr lang="en-US" sz="1400" dirty="0" err="1" smtClean="0">
                  <a:solidFill>
                    <a:srgbClr val="002060"/>
                  </a:solidFill>
                </a:rPr>
                <a:t>OpenMP</a:t>
              </a:r>
              <a:endParaRPr lang="en-US" sz="1400" dirty="0">
                <a:solidFill>
                  <a:srgbClr val="002060"/>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144000" cy="740779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AutoShape 2"/>
          <p:cNvSpPr>
            <a:spLocks noChangeArrowheads="1"/>
          </p:cNvSpPr>
          <p:nvPr/>
        </p:nvSpPr>
        <p:spPr bwMode="auto">
          <a:xfrm>
            <a:off x="6561138" y="1586933"/>
            <a:ext cx="2001837" cy="4214813"/>
          </a:xfrm>
          <a:prstGeom prst="roundRect">
            <a:avLst>
              <a:gd name="adj" fmla="val 16667"/>
            </a:avLst>
          </a:prstGeom>
          <a:gradFill rotWithShape="1">
            <a:gsLst>
              <a:gs pos="0">
                <a:srgbClr val="FFB601"/>
              </a:gs>
              <a:gs pos="50000">
                <a:srgbClr val="FFB601">
                  <a:gamma/>
                  <a:tint val="53725"/>
                  <a:invGamma/>
                </a:srgbClr>
              </a:gs>
              <a:gs pos="100000">
                <a:srgbClr val="FFB601"/>
              </a:gs>
            </a:gsLst>
            <a:lin ang="2700000" scaled="1"/>
          </a:gradFill>
          <a:ln w="3175" algn="ctr">
            <a:solidFill>
              <a:srgbClr val="FF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478211" name="AutoShape 3"/>
          <p:cNvSpPr>
            <a:spLocks noChangeArrowheads="1"/>
          </p:cNvSpPr>
          <p:nvPr/>
        </p:nvSpPr>
        <p:spPr bwMode="auto">
          <a:xfrm>
            <a:off x="4362450" y="1586933"/>
            <a:ext cx="2001838" cy="4214813"/>
          </a:xfrm>
          <a:prstGeom prst="roundRect">
            <a:avLst>
              <a:gd name="adj" fmla="val 16667"/>
            </a:avLst>
          </a:prstGeom>
          <a:gradFill rotWithShape="1">
            <a:gsLst>
              <a:gs pos="0">
                <a:srgbClr val="F67E3C"/>
              </a:gs>
              <a:gs pos="50000">
                <a:srgbClr val="F67E3C">
                  <a:gamma/>
                  <a:tint val="53725"/>
                  <a:invGamma/>
                </a:srgbClr>
              </a:gs>
              <a:gs pos="100000">
                <a:srgbClr val="F67E3C"/>
              </a:gs>
            </a:gsLst>
            <a:lin ang="2700000" scaled="1"/>
          </a:gradFill>
          <a:ln w="3175" algn="ctr">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478212" name="AutoShape 4"/>
          <p:cNvSpPr>
            <a:spLocks noChangeArrowheads="1"/>
          </p:cNvSpPr>
          <p:nvPr/>
        </p:nvSpPr>
        <p:spPr bwMode="auto">
          <a:xfrm>
            <a:off x="2165350" y="1586933"/>
            <a:ext cx="2001838" cy="4254500"/>
          </a:xfrm>
          <a:prstGeom prst="roundRect">
            <a:avLst>
              <a:gd name="adj" fmla="val 16667"/>
            </a:avLst>
          </a:prstGeom>
          <a:gradFill rotWithShape="1">
            <a:gsLst>
              <a:gs pos="0">
                <a:srgbClr val="66CC66"/>
              </a:gs>
              <a:gs pos="50000">
                <a:srgbClr val="66CC66">
                  <a:gamma/>
                  <a:tint val="53725"/>
                  <a:invGamma/>
                </a:srgbClr>
              </a:gs>
              <a:gs pos="100000">
                <a:srgbClr val="66CC66"/>
              </a:gs>
            </a:gsLst>
            <a:lin ang="2700000" scaled="1"/>
          </a:gradFill>
          <a:ln w="3175" algn="ctr">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cs typeface="+mn-cs"/>
            </a:endParaRPr>
          </a:p>
        </p:txBody>
      </p:sp>
      <p:pic>
        <p:nvPicPr>
          <p:cNvPr id="7173" name="Picture 5" descr="cooltools-1"/>
          <p:cNvPicPr>
            <a:picLocks noChangeAspect="1" noChangeArrowheads="1"/>
          </p:cNvPicPr>
          <p:nvPr/>
        </p:nvPicPr>
        <p:blipFill>
          <a:blip r:embed="rId3">
            <a:lum bright="100000"/>
          </a:blip>
          <a:srcRect/>
          <a:stretch>
            <a:fillRect/>
          </a:stretch>
        </p:blipFill>
        <p:spPr bwMode="invGray">
          <a:xfrm>
            <a:off x="317500" y="3730058"/>
            <a:ext cx="1754188" cy="317500"/>
          </a:xfrm>
          <a:prstGeom prst="rect">
            <a:avLst/>
          </a:prstGeom>
          <a:noFill/>
          <a:ln w="12700" algn="ctr">
            <a:noFill/>
            <a:miter lim="800000"/>
            <a:headEnd/>
            <a:tailEnd/>
          </a:ln>
        </p:spPr>
      </p:pic>
      <p:sp>
        <p:nvSpPr>
          <p:cNvPr id="478214" name="Rectangle 6"/>
          <p:cNvSpPr>
            <a:spLocks noChangeArrowheads="1"/>
          </p:cNvSpPr>
          <p:nvPr/>
        </p:nvSpPr>
        <p:spPr bwMode="auto">
          <a:xfrm>
            <a:off x="0" y="5257233"/>
            <a:ext cx="9144000" cy="342900"/>
          </a:xfrm>
          <a:prstGeom prst="rect">
            <a:avLst/>
          </a:prstGeom>
          <a:solidFill>
            <a:srgbClr val="BC0000">
              <a:alpha val="50000"/>
            </a:srgbClr>
          </a:solidFill>
          <a:ln w="12700" algn="ctr">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mn-cs"/>
            </a:endParaRPr>
          </a:p>
        </p:txBody>
      </p:sp>
      <p:pic>
        <p:nvPicPr>
          <p:cNvPr id="7175" name="Picture 7" descr="timeline"/>
          <p:cNvPicPr>
            <a:picLocks noChangeAspect="1" noChangeArrowheads="1"/>
          </p:cNvPicPr>
          <p:nvPr/>
        </p:nvPicPr>
        <p:blipFill>
          <a:blip r:embed="rId4"/>
          <a:srcRect l="1796" r="4179"/>
          <a:stretch>
            <a:fillRect/>
          </a:stretch>
        </p:blipFill>
        <p:spPr bwMode="auto">
          <a:xfrm>
            <a:off x="0" y="1996508"/>
            <a:ext cx="9144000" cy="785813"/>
          </a:xfrm>
          <a:prstGeom prst="rect">
            <a:avLst/>
          </a:prstGeom>
          <a:noFill/>
          <a:ln w="9525">
            <a:noFill/>
            <a:miter lim="800000"/>
            <a:headEnd/>
            <a:tailEnd/>
          </a:ln>
        </p:spPr>
      </p:pic>
      <p:pic>
        <p:nvPicPr>
          <p:cNvPr id="7176" name="Picture 8" descr="timeline bead orange"/>
          <p:cNvPicPr>
            <a:picLocks noChangeAspect="1" noChangeArrowheads="1"/>
          </p:cNvPicPr>
          <p:nvPr/>
        </p:nvPicPr>
        <p:blipFill>
          <a:blip r:embed="rId5"/>
          <a:srcRect/>
          <a:stretch>
            <a:fillRect/>
          </a:stretch>
        </p:blipFill>
        <p:spPr bwMode="auto">
          <a:xfrm>
            <a:off x="4738688" y="1906021"/>
            <a:ext cx="1247775" cy="971550"/>
          </a:xfrm>
          <a:prstGeom prst="rect">
            <a:avLst/>
          </a:prstGeom>
          <a:noFill/>
          <a:ln w="9525">
            <a:noFill/>
            <a:miter lim="800000"/>
            <a:headEnd/>
            <a:tailEnd/>
          </a:ln>
        </p:spPr>
      </p:pic>
      <p:pic>
        <p:nvPicPr>
          <p:cNvPr id="7177" name="Picture 9" descr="8-00003_Slide03-sun"/>
          <p:cNvPicPr>
            <a:picLocks noChangeAspect="1" noChangeArrowheads="1"/>
          </p:cNvPicPr>
          <p:nvPr/>
        </p:nvPicPr>
        <p:blipFill>
          <a:blip r:embed="rId6"/>
          <a:srcRect/>
          <a:stretch>
            <a:fillRect/>
          </a:stretch>
        </p:blipFill>
        <p:spPr bwMode="auto">
          <a:xfrm>
            <a:off x="5164138" y="2866458"/>
            <a:ext cx="400050" cy="666750"/>
          </a:xfrm>
          <a:prstGeom prst="rect">
            <a:avLst/>
          </a:prstGeom>
          <a:noFill/>
          <a:ln w="9525">
            <a:noFill/>
            <a:miter lim="800000"/>
            <a:headEnd/>
            <a:tailEnd/>
          </a:ln>
        </p:spPr>
      </p:pic>
      <p:pic>
        <p:nvPicPr>
          <p:cNvPr id="7178" name="Picture 10" descr="cooltools-1"/>
          <p:cNvPicPr>
            <a:picLocks noChangeAspect="1" noChangeArrowheads="1"/>
          </p:cNvPicPr>
          <p:nvPr/>
        </p:nvPicPr>
        <p:blipFill>
          <a:blip r:embed="rId7"/>
          <a:srcRect/>
          <a:stretch>
            <a:fillRect/>
          </a:stretch>
        </p:blipFill>
        <p:spPr bwMode="invGray">
          <a:xfrm>
            <a:off x="2868613" y="1637733"/>
            <a:ext cx="593725" cy="260350"/>
          </a:xfrm>
          <a:prstGeom prst="rect">
            <a:avLst/>
          </a:prstGeom>
          <a:noFill/>
          <a:ln w="12700" algn="ctr">
            <a:noFill/>
            <a:miter lim="800000"/>
            <a:headEnd/>
            <a:tailEnd/>
          </a:ln>
        </p:spPr>
      </p:pic>
      <p:pic>
        <p:nvPicPr>
          <p:cNvPr id="7179" name="Picture 11" descr="cooltools-2"/>
          <p:cNvPicPr>
            <a:picLocks noChangeAspect="1" noChangeArrowheads="1"/>
          </p:cNvPicPr>
          <p:nvPr/>
        </p:nvPicPr>
        <p:blipFill>
          <a:blip r:embed="rId8"/>
          <a:srcRect/>
          <a:stretch>
            <a:fillRect/>
          </a:stretch>
        </p:blipFill>
        <p:spPr bwMode="invGray">
          <a:xfrm>
            <a:off x="5051425" y="1637733"/>
            <a:ext cx="623888" cy="257175"/>
          </a:xfrm>
          <a:prstGeom prst="rect">
            <a:avLst/>
          </a:prstGeom>
          <a:noFill/>
          <a:ln w="12700" algn="ctr">
            <a:noFill/>
            <a:miter lim="800000"/>
            <a:headEnd/>
            <a:tailEnd/>
          </a:ln>
        </p:spPr>
      </p:pic>
      <p:pic>
        <p:nvPicPr>
          <p:cNvPr id="7180" name="Picture 12" descr="cooltools-1"/>
          <p:cNvPicPr>
            <a:picLocks noChangeAspect="1" noChangeArrowheads="1"/>
          </p:cNvPicPr>
          <p:nvPr/>
        </p:nvPicPr>
        <p:blipFill>
          <a:blip r:embed="rId9"/>
          <a:srcRect/>
          <a:stretch>
            <a:fillRect/>
          </a:stretch>
        </p:blipFill>
        <p:spPr bwMode="invGray">
          <a:xfrm>
            <a:off x="7256463" y="1637733"/>
            <a:ext cx="609600" cy="252413"/>
          </a:xfrm>
          <a:prstGeom prst="rect">
            <a:avLst/>
          </a:prstGeom>
          <a:noFill/>
          <a:ln w="12700" algn="ctr">
            <a:noFill/>
            <a:miter lim="800000"/>
            <a:headEnd/>
            <a:tailEnd/>
          </a:ln>
        </p:spPr>
      </p:pic>
      <p:pic>
        <p:nvPicPr>
          <p:cNvPr id="7181" name="Picture 13" descr="cooltools-2"/>
          <p:cNvPicPr>
            <a:picLocks noChangeAspect="1" noChangeArrowheads="1"/>
          </p:cNvPicPr>
          <p:nvPr/>
        </p:nvPicPr>
        <p:blipFill>
          <a:blip r:embed="rId10">
            <a:lum bright="100000"/>
          </a:blip>
          <a:srcRect/>
          <a:stretch>
            <a:fillRect/>
          </a:stretch>
        </p:blipFill>
        <p:spPr bwMode="invGray">
          <a:xfrm>
            <a:off x="519113" y="4274571"/>
            <a:ext cx="1539875" cy="250825"/>
          </a:xfrm>
          <a:prstGeom prst="rect">
            <a:avLst/>
          </a:prstGeom>
          <a:noFill/>
          <a:ln w="12700" algn="ctr">
            <a:noFill/>
            <a:miter lim="800000"/>
            <a:headEnd/>
            <a:tailEnd/>
          </a:ln>
        </p:spPr>
      </p:pic>
      <p:pic>
        <p:nvPicPr>
          <p:cNvPr id="7182" name="Picture 14" descr="cooltools-1"/>
          <p:cNvPicPr>
            <a:picLocks noChangeAspect="1" noChangeArrowheads="1"/>
          </p:cNvPicPr>
          <p:nvPr/>
        </p:nvPicPr>
        <p:blipFill>
          <a:blip r:embed="rId11">
            <a:lum bright="100000"/>
          </a:blip>
          <a:srcRect/>
          <a:stretch>
            <a:fillRect/>
          </a:stretch>
        </p:blipFill>
        <p:spPr bwMode="invGray">
          <a:xfrm>
            <a:off x="1527175" y="4788921"/>
            <a:ext cx="531813" cy="233362"/>
          </a:xfrm>
          <a:prstGeom prst="rect">
            <a:avLst/>
          </a:prstGeom>
          <a:noFill/>
          <a:ln w="12700" algn="ctr">
            <a:noFill/>
            <a:miter lim="800000"/>
            <a:headEnd/>
            <a:tailEnd/>
          </a:ln>
        </p:spPr>
      </p:pic>
      <p:pic>
        <p:nvPicPr>
          <p:cNvPr id="7183" name="Picture 15" descr="cooltools-2"/>
          <p:cNvPicPr>
            <a:picLocks noChangeAspect="1" noChangeArrowheads="1"/>
          </p:cNvPicPr>
          <p:nvPr/>
        </p:nvPicPr>
        <p:blipFill>
          <a:blip r:embed="rId12">
            <a:lum bright="100000"/>
          </a:blip>
          <a:srcRect/>
          <a:stretch>
            <a:fillRect/>
          </a:stretch>
        </p:blipFill>
        <p:spPr bwMode="invGray">
          <a:xfrm>
            <a:off x="757238" y="5311208"/>
            <a:ext cx="1301750" cy="233363"/>
          </a:xfrm>
          <a:prstGeom prst="rect">
            <a:avLst/>
          </a:prstGeom>
          <a:noFill/>
          <a:ln w="12700" algn="ctr">
            <a:noFill/>
            <a:miter lim="800000"/>
            <a:headEnd/>
            <a:tailEnd/>
          </a:ln>
        </p:spPr>
      </p:pic>
      <p:pic>
        <p:nvPicPr>
          <p:cNvPr id="7184" name="Picture 16" descr="cooltools-2"/>
          <p:cNvPicPr>
            <a:picLocks noChangeAspect="1" noChangeArrowheads="1"/>
          </p:cNvPicPr>
          <p:nvPr/>
        </p:nvPicPr>
        <p:blipFill>
          <a:blip r:embed="rId13"/>
          <a:srcRect/>
          <a:stretch>
            <a:fillRect/>
          </a:stretch>
        </p:blipFill>
        <p:spPr bwMode="invGray">
          <a:xfrm>
            <a:off x="2306638" y="3769746"/>
            <a:ext cx="1719262" cy="265112"/>
          </a:xfrm>
          <a:prstGeom prst="rect">
            <a:avLst/>
          </a:prstGeom>
          <a:noFill/>
          <a:ln w="12700" algn="ctr">
            <a:noFill/>
            <a:miter lim="800000"/>
            <a:headEnd/>
            <a:tailEnd/>
          </a:ln>
        </p:spPr>
      </p:pic>
      <p:pic>
        <p:nvPicPr>
          <p:cNvPr id="7185" name="Picture 17" descr="cooltools-1"/>
          <p:cNvPicPr>
            <a:picLocks noChangeAspect="1" noChangeArrowheads="1"/>
          </p:cNvPicPr>
          <p:nvPr/>
        </p:nvPicPr>
        <p:blipFill>
          <a:blip r:embed="rId14"/>
          <a:srcRect/>
          <a:stretch>
            <a:fillRect/>
          </a:stretch>
        </p:blipFill>
        <p:spPr bwMode="invGray">
          <a:xfrm>
            <a:off x="4611688" y="3761808"/>
            <a:ext cx="1504950" cy="206375"/>
          </a:xfrm>
          <a:prstGeom prst="rect">
            <a:avLst/>
          </a:prstGeom>
          <a:noFill/>
          <a:ln w="12700" algn="ctr">
            <a:noFill/>
            <a:miter lim="800000"/>
            <a:headEnd/>
            <a:tailEnd/>
          </a:ln>
        </p:spPr>
      </p:pic>
      <p:pic>
        <p:nvPicPr>
          <p:cNvPr id="7186" name="Picture 20" descr="cooltools-2"/>
          <p:cNvPicPr>
            <a:picLocks noChangeAspect="1" noChangeArrowheads="1"/>
          </p:cNvPicPr>
          <p:nvPr/>
        </p:nvPicPr>
        <p:blipFill>
          <a:blip r:embed="rId15">
            <a:lum bright="-100000"/>
          </a:blip>
          <a:srcRect/>
          <a:stretch>
            <a:fillRect/>
          </a:stretch>
        </p:blipFill>
        <p:spPr bwMode="invGray">
          <a:xfrm>
            <a:off x="6894513" y="4265046"/>
            <a:ext cx="1335087" cy="303212"/>
          </a:xfrm>
          <a:prstGeom prst="rect">
            <a:avLst/>
          </a:prstGeom>
          <a:noFill/>
          <a:ln w="12700" algn="ctr">
            <a:noFill/>
            <a:miter lim="800000"/>
            <a:headEnd/>
            <a:tailEnd/>
          </a:ln>
        </p:spPr>
      </p:pic>
      <p:pic>
        <p:nvPicPr>
          <p:cNvPr id="7187" name="Picture 21" descr="cooltools-1"/>
          <p:cNvPicPr>
            <a:picLocks noChangeAspect="1" noChangeArrowheads="1"/>
          </p:cNvPicPr>
          <p:nvPr/>
        </p:nvPicPr>
        <p:blipFill>
          <a:blip r:embed="rId16">
            <a:lum bright="100000"/>
          </a:blip>
          <a:srcRect/>
          <a:stretch>
            <a:fillRect/>
          </a:stretch>
        </p:blipFill>
        <p:spPr bwMode="invGray">
          <a:xfrm>
            <a:off x="2597150" y="4815908"/>
            <a:ext cx="996950" cy="209550"/>
          </a:xfrm>
          <a:prstGeom prst="rect">
            <a:avLst/>
          </a:prstGeom>
          <a:noFill/>
          <a:ln w="12700" algn="ctr">
            <a:noFill/>
            <a:miter lim="800000"/>
            <a:headEnd/>
            <a:tailEnd/>
          </a:ln>
        </p:spPr>
      </p:pic>
      <p:pic>
        <p:nvPicPr>
          <p:cNvPr id="7188" name="Picture 22" descr="cooltools-2"/>
          <p:cNvPicPr>
            <a:picLocks noChangeAspect="1" noChangeArrowheads="1"/>
          </p:cNvPicPr>
          <p:nvPr/>
        </p:nvPicPr>
        <p:blipFill>
          <a:blip r:embed="rId17">
            <a:lum bright="100000"/>
          </a:blip>
          <a:srcRect/>
          <a:stretch>
            <a:fillRect/>
          </a:stretch>
        </p:blipFill>
        <p:spPr bwMode="invGray">
          <a:xfrm>
            <a:off x="4422775" y="4801621"/>
            <a:ext cx="1860550" cy="233362"/>
          </a:xfrm>
          <a:prstGeom prst="rect">
            <a:avLst/>
          </a:prstGeom>
          <a:noFill/>
          <a:ln w="12700" algn="ctr">
            <a:noFill/>
            <a:miter lim="800000"/>
            <a:headEnd/>
            <a:tailEnd/>
          </a:ln>
        </p:spPr>
      </p:pic>
      <p:pic>
        <p:nvPicPr>
          <p:cNvPr id="7189" name="Picture 23" descr="cooltools-1"/>
          <p:cNvPicPr>
            <a:picLocks noChangeAspect="1" noChangeArrowheads="1"/>
          </p:cNvPicPr>
          <p:nvPr/>
        </p:nvPicPr>
        <p:blipFill>
          <a:blip r:embed="rId18">
            <a:lum bright="100000"/>
          </a:blip>
          <a:srcRect/>
          <a:stretch>
            <a:fillRect/>
          </a:stretch>
        </p:blipFill>
        <p:spPr bwMode="invGray">
          <a:xfrm>
            <a:off x="6723063" y="4801621"/>
            <a:ext cx="1698625" cy="233362"/>
          </a:xfrm>
          <a:prstGeom prst="rect">
            <a:avLst/>
          </a:prstGeom>
          <a:noFill/>
          <a:ln w="12700" algn="ctr">
            <a:noFill/>
            <a:miter lim="800000"/>
            <a:headEnd/>
            <a:tailEnd/>
          </a:ln>
        </p:spPr>
      </p:pic>
      <p:pic>
        <p:nvPicPr>
          <p:cNvPr id="7190" name="Picture 24" descr="cooltools-2"/>
          <p:cNvPicPr>
            <a:picLocks noChangeAspect="1" noChangeArrowheads="1"/>
          </p:cNvPicPr>
          <p:nvPr/>
        </p:nvPicPr>
        <p:blipFill>
          <a:blip r:embed="rId19"/>
          <a:srcRect/>
          <a:stretch>
            <a:fillRect/>
          </a:stretch>
        </p:blipFill>
        <p:spPr bwMode="invGray">
          <a:xfrm>
            <a:off x="2636838" y="5360421"/>
            <a:ext cx="1198562" cy="136525"/>
          </a:xfrm>
          <a:prstGeom prst="rect">
            <a:avLst/>
          </a:prstGeom>
          <a:noFill/>
          <a:ln w="12700" algn="ctr">
            <a:noFill/>
            <a:miter lim="800000"/>
            <a:headEnd/>
            <a:tailEnd/>
          </a:ln>
        </p:spPr>
      </p:pic>
      <p:pic>
        <p:nvPicPr>
          <p:cNvPr id="7191" name="Picture 25" descr="cooltools-1"/>
          <p:cNvPicPr>
            <a:picLocks noChangeAspect="1" noChangeArrowheads="1"/>
          </p:cNvPicPr>
          <p:nvPr/>
        </p:nvPicPr>
        <p:blipFill>
          <a:blip r:embed="rId20"/>
          <a:srcRect/>
          <a:stretch>
            <a:fillRect/>
          </a:stretch>
        </p:blipFill>
        <p:spPr bwMode="invGray">
          <a:xfrm>
            <a:off x="4837113" y="5344546"/>
            <a:ext cx="1074737" cy="168275"/>
          </a:xfrm>
          <a:prstGeom prst="rect">
            <a:avLst/>
          </a:prstGeom>
          <a:noFill/>
          <a:ln w="12700" algn="ctr">
            <a:noFill/>
            <a:miter lim="800000"/>
            <a:headEnd/>
            <a:tailEnd/>
          </a:ln>
        </p:spPr>
      </p:pic>
      <p:pic>
        <p:nvPicPr>
          <p:cNvPr id="7192" name="Picture 26" descr="cooltools-2"/>
          <p:cNvPicPr>
            <a:picLocks noChangeAspect="1" noChangeArrowheads="1"/>
          </p:cNvPicPr>
          <p:nvPr/>
        </p:nvPicPr>
        <p:blipFill>
          <a:blip r:embed="rId21"/>
          <a:srcRect/>
          <a:stretch>
            <a:fillRect/>
          </a:stretch>
        </p:blipFill>
        <p:spPr bwMode="invGray">
          <a:xfrm>
            <a:off x="6699250" y="5342958"/>
            <a:ext cx="1755775" cy="173038"/>
          </a:xfrm>
          <a:prstGeom prst="rect">
            <a:avLst/>
          </a:prstGeom>
          <a:noFill/>
          <a:ln w="12700" algn="ctr">
            <a:noFill/>
            <a:miter lim="800000"/>
            <a:headEnd/>
            <a:tailEnd/>
          </a:ln>
        </p:spPr>
      </p:pic>
      <p:pic>
        <p:nvPicPr>
          <p:cNvPr id="7193" name="Picture 27" descr="cooltools-2"/>
          <p:cNvPicPr>
            <a:picLocks noChangeAspect="1" noChangeArrowheads="1"/>
          </p:cNvPicPr>
          <p:nvPr/>
        </p:nvPicPr>
        <p:blipFill>
          <a:blip r:embed="rId15">
            <a:lum bright="-100000"/>
          </a:blip>
          <a:srcRect/>
          <a:stretch>
            <a:fillRect/>
          </a:stretch>
        </p:blipFill>
        <p:spPr bwMode="invGray">
          <a:xfrm>
            <a:off x="4695825" y="4265046"/>
            <a:ext cx="1335088" cy="303212"/>
          </a:xfrm>
          <a:prstGeom prst="rect">
            <a:avLst/>
          </a:prstGeom>
          <a:noFill/>
          <a:ln w="12700" algn="ctr">
            <a:noFill/>
            <a:miter lim="800000"/>
            <a:headEnd/>
            <a:tailEnd/>
          </a:ln>
        </p:spPr>
      </p:pic>
      <p:pic>
        <p:nvPicPr>
          <p:cNvPr id="7194" name="Picture 28" descr="cooltools-2"/>
          <p:cNvPicPr>
            <a:picLocks noChangeAspect="1" noChangeArrowheads="1"/>
          </p:cNvPicPr>
          <p:nvPr/>
        </p:nvPicPr>
        <p:blipFill>
          <a:blip r:embed="rId15">
            <a:lum bright="-100000"/>
          </a:blip>
          <a:srcRect/>
          <a:stretch>
            <a:fillRect/>
          </a:stretch>
        </p:blipFill>
        <p:spPr bwMode="invGray">
          <a:xfrm>
            <a:off x="2498725" y="4265046"/>
            <a:ext cx="1335088" cy="303212"/>
          </a:xfrm>
          <a:prstGeom prst="rect">
            <a:avLst/>
          </a:prstGeom>
          <a:noFill/>
          <a:ln w="12700" algn="ctr">
            <a:noFill/>
            <a:miter lim="800000"/>
            <a:headEnd/>
            <a:tailEnd/>
          </a:ln>
        </p:spPr>
      </p:pic>
      <p:pic>
        <p:nvPicPr>
          <p:cNvPr id="7195" name="Picture 29" descr="timeline bead yellow"/>
          <p:cNvPicPr>
            <a:picLocks noChangeArrowheads="1"/>
          </p:cNvPicPr>
          <p:nvPr/>
        </p:nvPicPr>
        <p:blipFill>
          <a:blip r:embed="rId22"/>
          <a:srcRect/>
          <a:stretch>
            <a:fillRect/>
          </a:stretch>
        </p:blipFill>
        <p:spPr bwMode="auto">
          <a:xfrm>
            <a:off x="6937375" y="1909196"/>
            <a:ext cx="1252538" cy="968375"/>
          </a:xfrm>
          <a:prstGeom prst="rect">
            <a:avLst/>
          </a:prstGeom>
          <a:noFill/>
          <a:ln w="9525">
            <a:noFill/>
            <a:miter lim="800000"/>
            <a:headEnd/>
            <a:tailEnd/>
          </a:ln>
        </p:spPr>
      </p:pic>
      <p:pic>
        <p:nvPicPr>
          <p:cNvPr id="7196" name="Picture 30" descr="timeline bead green"/>
          <p:cNvPicPr>
            <a:picLocks noChangeArrowheads="1"/>
          </p:cNvPicPr>
          <p:nvPr/>
        </p:nvPicPr>
        <p:blipFill>
          <a:blip r:embed="rId23"/>
          <a:srcRect/>
          <a:stretch>
            <a:fillRect/>
          </a:stretch>
        </p:blipFill>
        <p:spPr bwMode="auto">
          <a:xfrm>
            <a:off x="2541588" y="1906021"/>
            <a:ext cx="1252537" cy="971550"/>
          </a:xfrm>
          <a:prstGeom prst="rect">
            <a:avLst/>
          </a:prstGeom>
          <a:noFill/>
          <a:ln w="9525">
            <a:noFill/>
            <a:miter lim="800000"/>
            <a:headEnd/>
            <a:tailEnd/>
          </a:ln>
        </p:spPr>
      </p:pic>
      <p:pic>
        <p:nvPicPr>
          <p:cNvPr id="7198" name="Picture 52" descr="Headline: New Cray Y-MP C90 Supercomputer. Size 6kb"/>
          <p:cNvPicPr>
            <a:picLocks noChangeAspect="1" noChangeArrowheads="1"/>
          </p:cNvPicPr>
          <p:nvPr/>
        </p:nvPicPr>
        <p:blipFill>
          <a:blip r:embed="rId24"/>
          <a:srcRect/>
          <a:stretch>
            <a:fillRect/>
          </a:stretch>
        </p:blipFill>
        <p:spPr bwMode="auto">
          <a:xfrm>
            <a:off x="2794000" y="2858521"/>
            <a:ext cx="831850" cy="785812"/>
          </a:xfrm>
          <a:prstGeom prst="rect">
            <a:avLst/>
          </a:prstGeom>
          <a:noFill/>
          <a:ln w="9525">
            <a:noFill/>
            <a:miter lim="800000"/>
            <a:headEnd/>
            <a:tailEnd/>
          </a:ln>
        </p:spPr>
      </p:pic>
      <p:grpSp>
        <p:nvGrpSpPr>
          <p:cNvPr id="2" name="Group 27"/>
          <p:cNvGrpSpPr>
            <a:grpSpLocks/>
          </p:cNvGrpSpPr>
          <p:nvPr/>
        </p:nvGrpSpPr>
        <p:grpSpPr bwMode="auto">
          <a:xfrm>
            <a:off x="7026275" y="2936308"/>
            <a:ext cx="1012825" cy="566738"/>
            <a:chOff x="7215206" y="3857628"/>
            <a:chExt cx="1666887" cy="1089429"/>
          </a:xfrm>
        </p:grpSpPr>
        <p:pic>
          <p:nvPicPr>
            <p:cNvPr id="7203" name="Picture 16" descr="1uServer.jpg"/>
            <p:cNvPicPr>
              <a:picLocks noChangeAspect="1"/>
            </p:cNvPicPr>
            <p:nvPr/>
          </p:nvPicPr>
          <p:blipFill>
            <a:blip r:embed="rId25" cstate="screen"/>
            <a:srcRect/>
            <a:stretch>
              <a:fillRect/>
            </a:stretch>
          </p:blipFill>
          <p:spPr bwMode="auto">
            <a:xfrm>
              <a:off x="7215206" y="4401984"/>
              <a:ext cx="1666887" cy="545073"/>
            </a:xfrm>
            <a:prstGeom prst="rect">
              <a:avLst/>
            </a:prstGeom>
            <a:noFill/>
            <a:ln w="9525">
              <a:noFill/>
              <a:miter lim="800000"/>
              <a:headEnd/>
              <a:tailEnd/>
            </a:ln>
          </p:spPr>
        </p:pic>
        <p:pic>
          <p:nvPicPr>
            <p:cNvPr id="7204" name="Picture 17" descr="1uServer.jpg"/>
            <p:cNvPicPr>
              <a:picLocks noChangeAspect="1"/>
            </p:cNvPicPr>
            <p:nvPr/>
          </p:nvPicPr>
          <p:blipFill>
            <a:blip r:embed="rId25" cstate="screen"/>
            <a:srcRect/>
            <a:stretch>
              <a:fillRect/>
            </a:stretch>
          </p:blipFill>
          <p:spPr bwMode="auto">
            <a:xfrm>
              <a:off x="7215206" y="4143380"/>
              <a:ext cx="1666887" cy="545073"/>
            </a:xfrm>
            <a:prstGeom prst="rect">
              <a:avLst/>
            </a:prstGeom>
            <a:noFill/>
            <a:ln w="9525">
              <a:noFill/>
              <a:miter lim="800000"/>
              <a:headEnd/>
              <a:tailEnd/>
            </a:ln>
          </p:spPr>
        </p:pic>
        <p:pic>
          <p:nvPicPr>
            <p:cNvPr id="7205" name="Picture 18" descr="1uServer.jpg"/>
            <p:cNvPicPr>
              <a:picLocks noChangeAspect="1"/>
            </p:cNvPicPr>
            <p:nvPr/>
          </p:nvPicPr>
          <p:blipFill>
            <a:blip r:embed="rId25" cstate="screen"/>
            <a:srcRect/>
            <a:stretch>
              <a:fillRect/>
            </a:stretch>
          </p:blipFill>
          <p:spPr bwMode="auto">
            <a:xfrm>
              <a:off x="7215206" y="3857628"/>
              <a:ext cx="1666887" cy="545073"/>
            </a:xfrm>
            <a:prstGeom prst="rect">
              <a:avLst/>
            </a:prstGeom>
            <a:noFill/>
            <a:ln w="9525">
              <a:noFill/>
              <a:miter lim="800000"/>
              <a:headEnd/>
              <a:tailEnd/>
            </a:ln>
          </p:spPr>
        </p:pic>
      </p:grpSp>
      <p:sp>
        <p:nvSpPr>
          <p:cNvPr id="7202" name="Text Box 40"/>
          <p:cNvSpPr txBox="1">
            <a:spLocks noChangeArrowheads="1"/>
          </p:cNvSpPr>
          <p:nvPr/>
        </p:nvSpPr>
        <p:spPr bwMode="auto">
          <a:xfrm>
            <a:off x="6805613" y="3614171"/>
            <a:ext cx="1681162" cy="457200"/>
          </a:xfrm>
          <a:prstGeom prst="rect">
            <a:avLst/>
          </a:prstGeom>
          <a:noFill/>
          <a:ln w="9525">
            <a:noFill/>
            <a:miter lim="800000"/>
            <a:headEnd/>
            <a:tailEnd/>
          </a:ln>
        </p:spPr>
        <p:txBody>
          <a:bodyPr>
            <a:spAutoFit/>
          </a:bodyPr>
          <a:lstStyle/>
          <a:p>
            <a:r>
              <a:rPr lang="en-US" sz="2400">
                <a:solidFill>
                  <a:srgbClr val="4D4D4D"/>
                </a:solidFill>
                <a:latin typeface="Calibri" pitchFamily="34" charset="0"/>
                <a:ea typeface="Arial Unicode MS" pitchFamily="34" charset="-128"/>
                <a:cs typeface="Arial Unicode MS" pitchFamily="34" charset="-128"/>
              </a:rPr>
              <a:t>X64 Server</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124690" y="798022"/>
            <a:ext cx="8902932" cy="5943600"/>
          </a:xfrm>
          <a:prstGeom prst="roundRect">
            <a:avLst>
              <a:gd name="adj" fmla="val 645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746" name="Rectangle 14336"/>
          <p:cNvPicPr>
            <a:picLocks noChangeAspect="1" noChangeArrowheads="1"/>
          </p:cNvPicPr>
          <p:nvPr/>
        </p:nvPicPr>
        <p:blipFill>
          <a:blip r:embed="rId3"/>
          <a:srcRect/>
          <a:stretch>
            <a:fillRect/>
          </a:stretch>
        </p:blipFill>
        <p:spPr bwMode="auto">
          <a:xfrm>
            <a:off x="3638550" y="1295400"/>
            <a:ext cx="5505450" cy="5410200"/>
          </a:xfrm>
          <a:prstGeom prst="rect">
            <a:avLst/>
          </a:prstGeom>
          <a:noFill/>
          <a:ln w="9525">
            <a:noFill/>
            <a:miter lim="800000"/>
            <a:headEnd/>
            <a:tailEnd/>
          </a:ln>
        </p:spPr>
      </p:pic>
      <p:grpSp>
        <p:nvGrpSpPr>
          <p:cNvPr id="2" name="Group 5"/>
          <p:cNvGrpSpPr>
            <a:grpSpLocks/>
          </p:cNvGrpSpPr>
          <p:nvPr/>
        </p:nvGrpSpPr>
        <p:grpSpPr bwMode="auto">
          <a:xfrm>
            <a:off x="4267200" y="2362200"/>
            <a:ext cx="1763713" cy="3551712"/>
            <a:chOff x="1428" y="-2700"/>
            <a:chExt cx="962" cy="2364"/>
          </a:xfrm>
        </p:grpSpPr>
        <p:pic>
          <p:nvPicPr>
            <p:cNvPr id="31796" name="Rectangle 14388"/>
            <p:cNvPicPr>
              <a:picLocks noChangeAspect="1" noChangeArrowheads="1"/>
            </p:cNvPicPr>
            <p:nvPr/>
          </p:nvPicPr>
          <p:blipFill>
            <a:blip r:embed="rId4"/>
            <a:srcRect/>
            <a:stretch>
              <a:fillRect/>
            </a:stretch>
          </p:blipFill>
          <p:spPr bwMode="auto">
            <a:xfrm>
              <a:off x="1428" y="-2700"/>
              <a:ext cx="962" cy="754"/>
            </a:xfrm>
            <a:prstGeom prst="rect">
              <a:avLst/>
            </a:prstGeom>
            <a:noFill/>
            <a:ln w="9525">
              <a:noFill/>
              <a:miter lim="800000"/>
              <a:headEnd/>
              <a:tailEnd/>
            </a:ln>
          </p:spPr>
        </p:pic>
        <p:pic>
          <p:nvPicPr>
            <p:cNvPr id="31797" name="Rectangle 14389"/>
            <p:cNvPicPr>
              <a:picLocks noChangeAspect="1" noChangeArrowheads="1"/>
            </p:cNvPicPr>
            <p:nvPr/>
          </p:nvPicPr>
          <p:blipFill>
            <a:blip r:embed="rId5"/>
            <a:srcRect/>
            <a:stretch>
              <a:fillRect/>
            </a:stretch>
          </p:blipFill>
          <p:spPr bwMode="auto">
            <a:xfrm>
              <a:off x="1428" y="-1948"/>
              <a:ext cx="962" cy="1612"/>
            </a:xfrm>
            <a:prstGeom prst="rect">
              <a:avLst/>
            </a:prstGeom>
            <a:noFill/>
            <a:ln w="9525">
              <a:noFill/>
              <a:miter lim="800000"/>
              <a:headEnd/>
              <a:tailEnd/>
            </a:ln>
          </p:spPr>
        </p:pic>
      </p:grpSp>
      <p:pic>
        <p:nvPicPr>
          <p:cNvPr id="31750" name="Rectangle 14340"/>
          <p:cNvPicPr>
            <a:picLocks noChangeAspect="1" noChangeArrowheads="1"/>
          </p:cNvPicPr>
          <p:nvPr/>
        </p:nvPicPr>
        <p:blipFill>
          <a:blip r:embed="rId6"/>
          <a:srcRect/>
          <a:stretch>
            <a:fillRect/>
          </a:stretch>
        </p:blipFill>
        <p:spPr bwMode="auto">
          <a:xfrm>
            <a:off x="7216775" y="1484416"/>
            <a:ext cx="1770063" cy="5068784"/>
          </a:xfrm>
          <a:prstGeom prst="rect">
            <a:avLst/>
          </a:prstGeom>
          <a:noFill/>
          <a:ln w="9525">
            <a:noFill/>
            <a:miter lim="800000"/>
            <a:headEnd/>
            <a:tailEnd/>
          </a:ln>
        </p:spPr>
      </p:pic>
      <p:pic>
        <p:nvPicPr>
          <p:cNvPr id="31794" name="Rectangle 650"/>
          <p:cNvPicPr>
            <a:picLocks noChangeAspect="1" noChangeArrowheads="1"/>
          </p:cNvPicPr>
          <p:nvPr/>
        </p:nvPicPr>
        <p:blipFill>
          <a:blip r:embed="rId7"/>
          <a:srcRect/>
          <a:stretch>
            <a:fillRect/>
          </a:stretch>
        </p:blipFill>
        <p:spPr bwMode="auto">
          <a:xfrm>
            <a:off x="0" y="2213274"/>
            <a:ext cx="3193366" cy="2626012"/>
          </a:xfrm>
          <a:prstGeom prst="rect">
            <a:avLst/>
          </a:prstGeom>
          <a:noFill/>
          <a:ln w="9525">
            <a:noFill/>
            <a:miter lim="800000"/>
            <a:headEnd/>
            <a:tailEnd/>
          </a:ln>
        </p:spPr>
      </p:pic>
      <p:pic>
        <p:nvPicPr>
          <p:cNvPr id="31792" name="Rectangle 12318"/>
          <p:cNvPicPr>
            <a:picLocks noChangeAspect="1" noChangeArrowheads="1"/>
          </p:cNvPicPr>
          <p:nvPr/>
        </p:nvPicPr>
        <p:blipFill>
          <a:blip r:embed="rId8"/>
          <a:srcRect/>
          <a:stretch>
            <a:fillRect/>
          </a:stretch>
        </p:blipFill>
        <p:spPr bwMode="auto">
          <a:xfrm>
            <a:off x="4778326" y="2609557"/>
            <a:ext cx="678922" cy="1097280"/>
          </a:xfrm>
          <a:prstGeom prst="rect">
            <a:avLst/>
          </a:prstGeom>
          <a:noFill/>
          <a:ln w="9525">
            <a:noFill/>
            <a:miter lim="800000"/>
            <a:headEnd/>
            <a:tailEnd/>
          </a:ln>
        </p:spPr>
      </p:pic>
      <p:pic>
        <p:nvPicPr>
          <p:cNvPr id="31754" name="Rectangle 14344"/>
          <p:cNvPicPr>
            <a:picLocks noChangeAspect="1" noChangeArrowheads="1"/>
          </p:cNvPicPr>
          <p:nvPr/>
        </p:nvPicPr>
        <p:blipFill>
          <a:blip r:embed="rId9"/>
          <a:srcRect/>
          <a:stretch>
            <a:fillRect/>
          </a:stretch>
        </p:blipFill>
        <p:spPr bwMode="auto">
          <a:xfrm>
            <a:off x="7848600" y="2284275"/>
            <a:ext cx="527050" cy="706438"/>
          </a:xfrm>
          <a:prstGeom prst="rect">
            <a:avLst/>
          </a:prstGeom>
          <a:noFill/>
          <a:ln w="9525">
            <a:noFill/>
            <a:miter lim="800000"/>
            <a:headEnd/>
            <a:tailEnd/>
          </a:ln>
        </p:spPr>
      </p:pic>
      <p:pic>
        <p:nvPicPr>
          <p:cNvPr id="31755" name="Rectangle 14345"/>
          <p:cNvPicPr>
            <a:picLocks noChangeAspect="1" noChangeArrowheads="1"/>
          </p:cNvPicPr>
          <p:nvPr/>
        </p:nvPicPr>
        <p:blipFill>
          <a:blip r:embed="rId9"/>
          <a:srcRect/>
          <a:stretch>
            <a:fillRect/>
          </a:stretch>
        </p:blipFill>
        <p:spPr bwMode="auto">
          <a:xfrm>
            <a:off x="7848600" y="2893875"/>
            <a:ext cx="528638" cy="706438"/>
          </a:xfrm>
          <a:prstGeom prst="rect">
            <a:avLst/>
          </a:prstGeom>
          <a:noFill/>
          <a:ln w="9525">
            <a:noFill/>
            <a:miter lim="800000"/>
            <a:headEnd/>
            <a:tailEnd/>
          </a:ln>
        </p:spPr>
      </p:pic>
      <p:pic>
        <p:nvPicPr>
          <p:cNvPr id="31756" name="Rectangle 14346"/>
          <p:cNvPicPr>
            <a:picLocks noChangeAspect="1" noChangeArrowheads="1"/>
          </p:cNvPicPr>
          <p:nvPr/>
        </p:nvPicPr>
        <p:blipFill>
          <a:blip r:embed="rId9"/>
          <a:srcRect/>
          <a:stretch>
            <a:fillRect/>
          </a:stretch>
        </p:blipFill>
        <p:spPr bwMode="auto">
          <a:xfrm>
            <a:off x="7848600" y="3503475"/>
            <a:ext cx="527050" cy="706438"/>
          </a:xfrm>
          <a:prstGeom prst="rect">
            <a:avLst/>
          </a:prstGeom>
          <a:noFill/>
          <a:ln w="9525">
            <a:noFill/>
            <a:miter lim="800000"/>
            <a:headEnd/>
            <a:tailEnd/>
          </a:ln>
        </p:spPr>
      </p:pic>
      <p:pic>
        <p:nvPicPr>
          <p:cNvPr id="31757" name="Rectangle 14347"/>
          <p:cNvPicPr>
            <a:picLocks noChangeAspect="1" noChangeArrowheads="1"/>
          </p:cNvPicPr>
          <p:nvPr/>
        </p:nvPicPr>
        <p:blipFill>
          <a:blip r:embed="rId9"/>
          <a:srcRect/>
          <a:stretch>
            <a:fillRect/>
          </a:stretch>
        </p:blipFill>
        <p:spPr bwMode="auto">
          <a:xfrm>
            <a:off x="7848600" y="1695313"/>
            <a:ext cx="527050" cy="708025"/>
          </a:xfrm>
          <a:prstGeom prst="rect">
            <a:avLst/>
          </a:prstGeom>
          <a:noFill/>
          <a:ln w="9525">
            <a:noFill/>
            <a:miter lim="800000"/>
            <a:headEnd/>
            <a:tailEnd/>
          </a:ln>
        </p:spPr>
      </p:pic>
      <p:pic>
        <p:nvPicPr>
          <p:cNvPr id="31758" name="Rectangle 14348"/>
          <p:cNvPicPr>
            <a:picLocks noChangeAspect="1" noChangeArrowheads="1"/>
          </p:cNvPicPr>
          <p:nvPr/>
        </p:nvPicPr>
        <p:blipFill>
          <a:blip r:embed="rId9"/>
          <a:srcRect/>
          <a:stretch>
            <a:fillRect/>
          </a:stretch>
        </p:blipFill>
        <p:spPr bwMode="auto">
          <a:xfrm>
            <a:off x="7848600" y="4743313"/>
            <a:ext cx="527050" cy="708025"/>
          </a:xfrm>
          <a:prstGeom prst="rect">
            <a:avLst/>
          </a:prstGeom>
          <a:noFill/>
          <a:ln w="9525">
            <a:noFill/>
            <a:miter lim="800000"/>
            <a:headEnd/>
            <a:tailEnd/>
          </a:ln>
        </p:spPr>
      </p:pic>
      <p:pic>
        <p:nvPicPr>
          <p:cNvPr id="31759" name="Rectangle 14349"/>
          <p:cNvPicPr>
            <a:picLocks noChangeAspect="1" noChangeArrowheads="1"/>
          </p:cNvPicPr>
          <p:nvPr/>
        </p:nvPicPr>
        <p:blipFill>
          <a:blip r:embed="rId9"/>
          <a:srcRect/>
          <a:stretch>
            <a:fillRect/>
          </a:stretch>
        </p:blipFill>
        <p:spPr bwMode="auto">
          <a:xfrm>
            <a:off x="7848600" y="4113075"/>
            <a:ext cx="527050" cy="706438"/>
          </a:xfrm>
          <a:prstGeom prst="rect">
            <a:avLst/>
          </a:prstGeom>
          <a:noFill/>
          <a:ln w="9525">
            <a:noFill/>
            <a:miter lim="800000"/>
            <a:headEnd/>
            <a:tailEnd/>
          </a:ln>
        </p:spPr>
      </p:pic>
      <p:pic>
        <p:nvPicPr>
          <p:cNvPr id="31761" name="Rectangle 14937"/>
          <p:cNvPicPr>
            <a:picLocks noChangeAspect="1" noChangeArrowheads="1"/>
          </p:cNvPicPr>
          <p:nvPr/>
        </p:nvPicPr>
        <p:blipFill>
          <a:blip r:embed="rId10" cstate="screen"/>
          <a:srcRect/>
          <a:stretch>
            <a:fillRect/>
          </a:stretch>
        </p:blipFill>
        <p:spPr bwMode="auto">
          <a:xfrm>
            <a:off x="3048000" y="3048000"/>
            <a:ext cx="1447800" cy="762000"/>
          </a:xfrm>
          <a:prstGeom prst="rect">
            <a:avLst/>
          </a:prstGeom>
          <a:noFill/>
          <a:ln w="9525">
            <a:noFill/>
            <a:miter lim="800000"/>
            <a:headEnd/>
            <a:tailEnd/>
          </a:ln>
        </p:spPr>
      </p:pic>
      <p:pic>
        <p:nvPicPr>
          <p:cNvPr id="31790" name="Rectangle 1288"/>
          <p:cNvPicPr>
            <a:picLocks noChangeAspect="1" noChangeArrowheads="1"/>
          </p:cNvPicPr>
          <p:nvPr/>
        </p:nvPicPr>
        <p:blipFill>
          <a:blip r:embed="rId11" cstate="screen"/>
          <a:srcRect/>
          <a:stretch>
            <a:fillRect/>
          </a:stretch>
        </p:blipFill>
        <p:spPr bwMode="auto">
          <a:xfrm>
            <a:off x="5991665" y="3058551"/>
            <a:ext cx="1533525" cy="685800"/>
          </a:xfrm>
          <a:prstGeom prst="rect">
            <a:avLst/>
          </a:prstGeom>
          <a:noFill/>
          <a:ln w="9525">
            <a:noFill/>
            <a:miter lim="800000"/>
            <a:headEnd/>
            <a:tailEnd/>
          </a:ln>
        </p:spPr>
      </p:pic>
      <p:pic>
        <p:nvPicPr>
          <p:cNvPr id="31788" name="Rectangle 15140"/>
          <p:cNvPicPr>
            <a:picLocks noChangeAspect="1" noChangeArrowheads="1"/>
          </p:cNvPicPr>
          <p:nvPr/>
        </p:nvPicPr>
        <p:blipFill>
          <a:blip r:embed="rId11" cstate="screen"/>
          <a:srcRect/>
          <a:stretch>
            <a:fillRect/>
          </a:stretch>
        </p:blipFill>
        <p:spPr bwMode="auto">
          <a:xfrm flipH="1">
            <a:off x="5775960" y="3632977"/>
            <a:ext cx="1533525" cy="685800"/>
          </a:xfrm>
          <a:prstGeom prst="rect">
            <a:avLst/>
          </a:prstGeom>
          <a:noFill/>
          <a:ln w="9525">
            <a:noFill/>
            <a:miter lim="800000"/>
            <a:headEnd/>
            <a:tailEnd/>
          </a:ln>
        </p:spPr>
      </p:pic>
      <p:pic>
        <p:nvPicPr>
          <p:cNvPr id="31764" name="Rectangle 14354"/>
          <p:cNvPicPr>
            <a:picLocks noChangeAspect="1" noChangeArrowheads="1"/>
          </p:cNvPicPr>
          <p:nvPr/>
        </p:nvPicPr>
        <p:blipFill>
          <a:blip r:embed="rId12" cstate="screen"/>
          <a:srcRect/>
          <a:stretch>
            <a:fillRect/>
          </a:stretch>
        </p:blipFill>
        <p:spPr bwMode="auto">
          <a:xfrm>
            <a:off x="2895600" y="3581400"/>
            <a:ext cx="1447800" cy="762000"/>
          </a:xfrm>
          <a:prstGeom prst="rect">
            <a:avLst/>
          </a:prstGeom>
          <a:noFill/>
          <a:ln w="9525">
            <a:noFill/>
            <a:miter lim="800000"/>
            <a:headEnd/>
            <a:tailEnd/>
          </a:ln>
        </p:spPr>
      </p:pic>
      <p:sp>
        <p:nvSpPr>
          <p:cNvPr id="31765" name="Rounded Rectangle 14356"/>
          <p:cNvSpPr>
            <a:spLocks noChangeArrowheads="1"/>
          </p:cNvSpPr>
          <p:nvPr/>
        </p:nvSpPr>
        <p:spPr bwMode="auto">
          <a:xfrm>
            <a:off x="7494563" y="2570025"/>
            <a:ext cx="457200" cy="301625"/>
          </a:xfrm>
          <a:prstGeom prst="roundRect">
            <a:avLst>
              <a:gd name="adj" fmla="val 16667"/>
            </a:avLst>
          </a:prstGeom>
          <a:gradFill rotWithShape="1">
            <a:gsLst>
              <a:gs pos="0">
                <a:srgbClr val="FFCC00"/>
              </a:gs>
              <a:gs pos="50000">
                <a:srgbClr val="FFE57D"/>
              </a:gs>
              <a:gs pos="100000">
                <a:srgbClr val="FFCC00"/>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pic>
        <p:nvPicPr>
          <p:cNvPr id="31768" name="Rectangle 14358"/>
          <p:cNvPicPr>
            <a:picLocks noChangeAspect="1" noChangeArrowheads="1"/>
          </p:cNvPicPr>
          <p:nvPr/>
        </p:nvPicPr>
        <p:blipFill>
          <a:blip r:embed="rId13" cstate="screen"/>
          <a:srcRect/>
          <a:stretch>
            <a:fillRect/>
          </a:stretch>
        </p:blipFill>
        <p:spPr bwMode="auto">
          <a:xfrm>
            <a:off x="8242300" y="4465500"/>
            <a:ext cx="225425" cy="576263"/>
          </a:xfrm>
          <a:prstGeom prst="rect">
            <a:avLst/>
          </a:prstGeom>
          <a:noFill/>
          <a:ln w="9525">
            <a:noFill/>
            <a:miter lim="800000"/>
            <a:headEnd/>
            <a:tailEnd/>
          </a:ln>
        </p:spPr>
      </p:pic>
      <p:pic>
        <p:nvPicPr>
          <p:cNvPr id="31769" name="Rectangle 14359"/>
          <p:cNvPicPr>
            <a:picLocks noChangeAspect="1" noChangeArrowheads="1"/>
          </p:cNvPicPr>
          <p:nvPr/>
        </p:nvPicPr>
        <p:blipFill>
          <a:blip r:embed="rId13" cstate="screen"/>
          <a:srcRect/>
          <a:stretch>
            <a:fillRect/>
          </a:stretch>
        </p:blipFill>
        <p:spPr bwMode="auto">
          <a:xfrm>
            <a:off x="8242300" y="3243125"/>
            <a:ext cx="225425" cy="576263"/>
          </a:xfrm>
          <a:prstGeom prst="rect">
            <a:avLst/>
          </a:prstGeom>
          <a:noFill/>
          <a:ln w="9525">
            <a:noFill/>
            <a:miter lim="800000"/>
            <a:headEnd/>
            <a:tailEnd/>
          </a:ln>
        </p:spPr>
      </p:pic>
      <p:pic>
        <p:nvPicPr>
          <p:cNvPr id="31770" name="Rectangle 14360"/>
          <p:cNvPicPr>
            <a:picLocks noChangeAspect="1" noChangeArrowheads="1"/>
          </p:cNvPicPr>
          <p:nvPr/>
        </p:nvPicPr>
        <p:blipFill>
          <a:blip r:embed="rId13" cstate="screen"/>
          <a:srcRect/>
          <a:stretch>
            <a:fillRect/>
          </a:stretch>
        </p:blipFill>
        <p:spPr bwMode="auto">
          <a:xfrm>
            <a:off x="8242300" y="2027100"/>
            <a:ext cx="225425" cy="576263"/>
          </a:xfrm>
          <a:prstGeom prst="rect">
            <a:avLst/>
          </a:prstGeom>
          <a:noFill/>
          <a:ln w="9525">
            <a:noFill/>
            <a:miter lim="800000"/>
            <a:headEnd/>
            <a:tailEnd/>
          </a:ln>
        </p:spPr>
      </p:pic>
      <p:sp>
        <p:nvSpPr>
          <p:cNvPr id="31773" name="Rounded Rectangle 14364"/>
          <p:cNvSpPr>
            <a:spLocks noChangeArrowheads="1"/>
          </p:cNvSpPr>
          <p:nvPr/>
        </p:nvSpPr>
        <p:spPr bwMode="auto">
          <a:xfrm>
            <a:off x="7508631" y="1960425"/>
            <a:ext cx="457200" cy="301625"/>
          </a:xfrm>
          <a:prstGeom prst="roundRect">
            <a:avLst>
              <a:gd name="adj" fmla="val 16667"/>
            </a:avLst>
          </a:prstGeom>
          <a:gradFill rotWithShape="1">
            <a:gsLst>
              <a:gs pos="0">
                <a:srgbClr val="FFCC00"/>
              </a:gs>
              <a:gs pos="50000">
                <a:srgbClr val="FFE57D"/>
              </a:gs>
              <a:gs pos="100000">
                <a:srgbClr val="FFCC00"/>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sp>
        <p:nvSpPr>
          <p:cNvPr id="31774" name="Rounded Rectangle 14365"/>
          <p:cNvSpPr>
            <a:spLocks noChangeArrowheads="1"/>
          </p:cNvSpPr>
          <p:nvPr/>
        </p:nvSpPr>
        <p:spPr bwMode="auto">
          <a:xfrm>
            <a:off x="7487529" y="3872458"/>
            <a:ext cx="457200" cy="301625"/>
          </a:xfrm>
          <a:prstGeom prst="roundRect">
            <a:avLst>
              <a:gd name="adj" fmla="val 16667"/>
            </a:avLst>
          </a:prstGeom>
          <a:gradFill rotWithShape="1">
            <a:gsLst>
              <a:gs pos="0">
                <a:srgbClr val="FFCC00"/>
              </a:gs>
              <a:gs pos="50000">
                <a:srgbClr val="FFE57D"/>
              </a:gs>
              <a:gs pos="100000">
                <a:srgbClr val="FFCC00"/>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sp>
        <p:nvSpPr>
          <p:cNvPr id="31775" name="Rounded Rectangle 14366"/>
          <p:cNvSpPr>
            <a:spLocks noChangeArrowheads="1"/>
          </p:cNvSpPr>
          <p:nvPr/>
        </p:nvSpPr>
        <p:spPr bwMode="auto">
          <a:xfrm>
            <a:off x="7494563" y="3248791"/>
            <a:ext cx="457200" cy="301625"/>
          </a:xfrm>
          <a:prstGeom prst="roundRect">
            <a:avLst>
              <a:gd name="adj" fmla="val 16667"/>
            </a:avLst>
          </a:prstGeom>
          <a:gradFill rotWithShape="1">
            <a:gsLst>
              <a:gs pos="0">
                <a:srgbClr val="FFCC00"/>
              </a:gs>
              <a:gs pos="50000">
                <a:srgbClr val="FFE57D"/>
              </a:gs>
              <a:gs pos="100000">
                <a:srgbClr val="FFCC00"/>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sp>
        <p:nvSpPr>
          <p:cNvPr id="31776" name="Rounded Rectangle 14367"/>
          <p:cNvSpPr>
            <a:spLocks noChangeArrowheads="1"/>
          </p:cNvSpPr>
          <p:nvPr/>
        </p:nvSpPr>
        <p:spPr bwMode="auto">
          <a:xfrm>
            <a:off x="7467600" y="5008425"/>
            <a:ext cx="457200" cy="301625"/>
          </a:xfrm>
          <a:prstGeom prst="roundRect">
            <a:avLst>
              <a:gd name="adj" fmla="val 16667"/>
            </a:avLst>
          </a:prstGeom>
          <a:gradFill rotWithShape="1">
            <a:gsLst>
              <a:gs pos="0">
                <a:srgbClr val="FFCC00"/>
              </a:gs>
              <a:gs pos="50000">
                <a:srgbClr val="FFE57D"/>
              </a:gs>
              <a:gs pos="100000">
                <a:srgbClr val="FFCC00"/>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sp>
        <p:nvSpPr>
          <p:cNvPr id="31777" name="Rounded Rectangle 14368"/>
          <p:cNvSpPr>
            <a:spLocks noChangeArrowheads="1"/>
          </p:cNvSpPr>
          <p:nvPr/>
        </p:nvSpPr>
        <p:spPr bwMode="auto">
          <a:xfrm>
            <a:off x="7467600" y="4398825"/>
            <a:ext cx="457200" cy="301625"/>
          </a:xfrm>
          <a:prstGeom prst="roundRect">
            <a:avLst>
              <a:gd name="adj" fmla="val 16667"/>
            </a:avLst>
          </a:prstGeom>
          <a:gradFill rotWithShape="1">
            <a:gsLst>
              <a:gs pos="0">
                <a:srgbClr val="FFCC00"/>
              </a:gs>
              <a:gs pos="50000">
                <a:srgbClr val="FFE57D"/>
              </a:gs>
              <a:gs pos="100000">
                <a:srgbClr val="FFCC00"/>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pic>
        <p:nvPicPr>
          <p:cNvPr id="54" name="Picture 53" descr="WS08-ActiveD_h_rgb_r.png"/>
          <p:cNvPicPr>
            <a:picLocks noChangeAspect="1"/>
          </p:cNvPicPr>
          <p:nvPr/>
        </p:nvPicPr>
        <p:blipFill>
          <a:blip r:embed="rId14" cstate="screen"/>
          <a:stretch>
            <a:fillRect/>
          </a:stretch>
        </p:blipFill>
        <p:spPr>
          <a:xfrm>
            <a:off x="3251415" y="833831"/>
            <a:ext cx="2656178" cy="572901"/>
          </a:xfrm>
          <a:prstGeom prst="rect">
            <a:avLst/>
          </a:prstGeom>
        </p:spPr>
      </p:pic>
      <p:pic>
        <p:nvPicPr>
          <p:cNvPr id="55" name="Picture 8" descr="C:\Users\kyrilf\AppData\Local\Microsoft\Windows\Temporary Internet Files\Content.Outlook\RYXZZ8QO\W-HPC-Svr08_v_rgb_r.png"/>
          <p:cNvPicPr>
            <a:picLocks noChangeAspect="1" noChangeArrowheads="1"/>
          </p:cNvPicPr>
          <p:nvPr/>
        </p:nvPicPr>
        <p:blipFill>
          <a:blip r:embed="rId15" cstate="screen"/>
          <a:srcRect/>
          <a:stretch>
            <a:fillRect/>
          </a:stretch>
        </p:blipFill>
        <p:spPr bwMode="auto">
          <a:xfrm>
            <a:off x="5662859" y="5494216"/>
            <a:ext cx="1378021" cy="788935"/>
          </a:xfrm>
          <a:prstGeom prst="rect">
            <a:avLst/>
          </a:prstGeom>
          <a:noFill/>
        </p:spPr>
      </p:pic>
      <p:pic>
        <p:nvPicPr>
          <p:cNvPr id="56" name="Picture 55" descr="ofc-Excel07_rgb_r.png"/>
          <p:cNvPicPr>
            <a:picLocks noChangeAspect="1"/>
          </p:cNvPicPr>
          <p:nvPr/>
        </p:nvPicPr>
        <p:blipFill>
          <a:blip r:embed="rId16" cstate="screen"/>
          <a:stretch>
            <a:fillRect/>
          </a:stretch>
        </p:blipFill>
        <p:spPr>
          <a:xfrm>
            <a:off x="722689" y="4771657"/>
            <a:ext cx="1844385" cy="343271"/>
          </a:xfrm>
          <a:prstGeom prst="rect">
            <a:avLst/>
          </a:prstGeom>
        </p:spPr>
      </p:pic>
      <p:pic>
        <p:nvPicPr>
          <p:cNvPr id="57" name="Rectangle 12318"/>
          <p:cNvPicPr>
            <a:picLocks noChangeAspect="1" noChangeArrowheads="1"/>
          </p:cNvPicPr>
          <p:nvPr/>
        </p:nvPicPr>
        <p:blipFill>
          <a:blip r:embed="rId8"/>
          <a:srcRect/>
          <a:stretch>
            <a:fillRect/>
          </a:stretch>
        </p:blipFill>
        <p:spPr bwMode="auto">
          <a:xfrm>
            <a:off x="4790049" y="3634155"/>
            <a:ext cx="678922" cy="1097280"/>
          </a:xfrm>
          <a:prstGeom prst="rect">
            <a:avLst/>
          </a:prstGeom>
          <a:noFill/>
          <a:ln w="9525">
            <a:noFill/>
            <a:miter lim="800000"/>
            <a:headEnd/>
            <a:tailEnd/>
          </a:ln>
        </p:spPr>
      </p:pic>
      <p:sp>
        <p:nvSpPr>
          <p:cNvPr id="58" name="TextBox 57"/>
          <p:cNvSpPr txBox="1"/>
          <p:nvPr/>
        </p:nvSpPr>
        <p:spPr>
          <a:xfrm>
            <a:off x="4609105" y="4763011"/>
            <a:ext cx="1045478" cy="738664"/>
          </a:xfrm>
          <a:prstGeom prst="rect">
            <a:avLst/>
          </a:prstGeom>
          <a:noFill/>
        </p:spPr>
        <p:txBody>
          <a:bodyPr wrap="none" rtlCol="0">
            <a:spAutoFit/>
          </a:bodyPr>
          <a:lstStyle/>
          <a:p>
            <a:pPr algn="ctr"/>
            <a:r>
              <a:rPr lang="en-US" sz="1050" b="1" u="sng" dirty="0" smtClean="0"/>
              <a:t>Head Nodes</a:t>
            </a:r>
            <a:endParaRPr lang="en-US" sz="1050" b="1" u="sng" dirty="0" smtClean="0"/>
          </a:p>
          <a:p>
            <a:pPr algn="ctr"/>
            <a:r>
              <a:rPr lang="en-US" sz="1050" dirty="0" smtClean="0"/>
              <a:t>Supports</a:t>
            </a:r>
            <a:r>
              <a:rPr lang="ru-RU" sz="1050" dirty="0" smtClean="0"/>
              <a:t> </a:t>
            </a:r>
            <a:r>
              <a:rPr lang="en-US" sz="1050" dirty="0" smtClean="0"/>
              <a:t>SOA</a:t>
            </a:r>
          </a:p>
          <a:p>
            <a:pPr algn="ctr"/>
            <a:r>
              <a:rPr lang="en-US" sz="1050" dirty="0" smtClean="0"/>
              <a:t>functionality</a:t>
            </a:r>
            <a:r>
              <a:rPr lang="ru-RU" sz="1050" dirty="0" smtClean="0"/>
              <a:t> </a:t>
            </a:r>
            <a:r>
              <a:rPr lang="ru-RU" sz="1050" dirty="0" smtClean="0"/>
              <a:t/>
            </a:r>
            <a:br>
              <a:rPr lang="ru-RU" sz="1050" dirty="0" smtClean="0"/>
            </a:br>
            <a:r>
              <a:rPr lang="en-US" sz="1050" dirty="0" smtClean="0"/>
              <a:t>WCF Brokers.</a:t>
            </a:r>
            <a:endParaRPr lang="en-US" sz="1050" dirty="0"/>
          </a:p>
        </p:txBody>
      </p:sp>
      <p:sp>
        <p:nvSpPr>
          <p:cNvPr id="59" name="TextBox 58"/>
          <p:cNvSpPr txBox="1"/>
          <p:nvPr/>
        </p:nvSpPr>
        <p:spPr>
          <a:xfrm>
            <a:off x="7425397" y="5408328"/>
            <a:ext cx="1412566" cy="738664"/>
          </a:xfrm>
          <a:prstGeom prst="rect">
            <a:avLst/>
          </a:prstGeom>
          <a:noFill/>
        </p:spPr>
        <p:txBody>
          <a:bodyPr wrap="none" rtlCol="0">
            <a:spAutoFit/>
          </a:bodyPr>
          <a:lstStyle/>
          <a:p>
            <a:pPr algn="ctr"/>
            <a:r>
              <a:rPr lang="en-US" sz="1050" b="1" u="sng" dirty="0" smtClean="0"/>
              <a:t>Compute Nodes</a:t>
            </a:r>
          </a:p>
          <a:p>
            <a:pPr algn="ctr"/>
            <a:r>
              <a:rPr lang="en-US" sz="1050" dirty="0" smtClean="0"/>
              <a:t>Each performs UDF </a:t>
            </a:r>
          </a:p>
          <a:p>
            <a:pPr algn="ctr"/>
            <a:r>
              <a:rPr lang="en-US" sz="1050" dirty="0" smtClean="0"/>
              <a:t>Tasks as called </a:t>
            </a:r>
          </a:p>
          <a:p>
            <a:pPr algn="ctr"/>
            <a:r>
              <a:rPr lang="en-US" sz="1050" smtClean="0"/>
              <a:t>From WCF Broker</a:t>
            </a:r>
            <a:endParaRPr lang="en-US" sz="1050" dirty="0" smtClean="0"/>
          </a:p>
        </p:txBody>
      </p:sp>
      <p:pic>
        <p:nvPicPr>
          <p:cNvPr id="60" name="Rectangle 14359"/>
          <p:cNvPicPr>
            <a:picLocks noChangeAspect="1" noChangeArrowheads="1"/>
          </p:cNvPicPr>
          <p:nvPr/>
        </p:nvPicPr>
        <p:blipFill>
          <a:blip r:embed="rId13" cstate="screen"/>
          <a:srcRect/>
          <a:stretch>
            <a:fillRect/>
          </a:stretch>
        </p:blipFill>
        <p:spPr bwMode="auto">
          <a:xfrm>
            <a:off x="8232922" y="3838658"/>
            <a:ext cx="225425" cy="576263"/>
          </a:xfrm>
          <a:prstGeom prst="rect">
            <a:avLst/>
          </a:prstGeom>
          <a:noFill/>
          <a:ln w="9525">
            <a:noFill/>
            <a:miter lim="800000"/>
            <a:headEnd/>
            <a:tailEnd/>
          </a:ln>
        </p:spPr>
      </p:pic>
      <p:pic>
        <p:nvPicPr>
          <p:cNvPr id="61" name="Rectangle 14359"/>
          <p:cNvPicPr>
            <a:picLocks noChangeAspect="1" noChangeArrowheads="1"/>
          </p:cNvPicPr>
          <p:nvPr/>
        </p:nvPicPr>
        <p:blipFill>
          <a:blip r:embed="rId13" cstate="screen"/>
          <a:srcRect/>
          <a:stretch>
            <a:fillRect/>
          </a:stretch>
        </p:blipFill>
        <p:spPr bwMode="auto">
          <a:xfrm>
            <a:off x="8232922" y="2642904"/>
            <a:ext cx="225425" cy="576263"/>
          </a:xfrm>
          <a:prstGeom prst="rect">
            <a:avLst/>
          </a:prstGeom>
          <a:noFill/>
          <a:ln w="9525">
            <a:noFill/>
            <a:miter lim="800000"/>
            <a:headEnd/>
            <a:tailEnd/>
          </a:ln>
        </p:spPr>
      </p:pic>
      <p:pic>
        <p:nvPicPr>
          <p:cNvPr id="3074" name="Picture 2"/>
          <p:cNvPicPr>
            <a:picLocks noChangeAspect="1" noChangeArrowheads="1"/>
          </p:cNvPicPr>
          <p:nvPr/>
        </p:nvPicPr>
        <p:blipFill>
          <a:blip r:embed="rId17" cstate="screen"/>
          <a:srcRect/>
          <a:stretch>
            <a:fillRect/>
          </a:stretch>
        </p:blipFill>
        <p:spPr bwMode="auto">
          <a:xfrm>
            <a:off x="465113" y="2608042"/>
            <a:ext cx="2362494" cy="1913919"/>
          </a:xfrm>
          <a:prstGeom prst="rect">
            <a:avLst/>
          </a:prstGeom>
          <a:noFill/>
          <a:ln w="9525">
            <a:noFill/>
            <a:miter lim="800000"/>
            <a:headEnd/>
            <a:tailEnd/>
          </a:ln>
          <a:effectLst/>
        </p:spPr>
      </p:pic>
      <p:sp>
        <p:nvSpPr>
          <p:cNvPr id="31760" name="Rounded Rectangle 14351"/>
          <p:cNvSpPr>
            <a:spLocks noChangeArrowheads="1"/>
          </p:cNvSpPr>
          <p:nvPr/>
        </p:nvSpPr>
        <p:spPr bwMode="auto">
          <a:xfrm>
            <a:off x="2057400" y="4038557"/>
            <a:ext cx="457200" cy="304800"/>
          </a:xfrm>
          <a:prstGeom prst="roundRect">
            <a:avLst>
              <a:gd name="adj" fmla="val 16667"/>
            </a:avLst>
          </a:prstGeom>
          <a:gradFill rotWithShape="1">
            <a:gsLst>
              <a:gs pos="0">
                <a:srgbClr val="3399FF"/>
              </a:gs>
              <a:gs pos="50000">
                <a:srgbClr val="97CBFF"/>
              </a:gs>
              <a:gs pos="100000">
                <a:srgbClr val="3399FF"/>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sp>
        <p:nvSpPr>
          <p:cNvPr id="31778" name="Rounded Rectangle 14371"/>
          <p:cNvSpPr>
            <a:spLocks noChangeArrowheads="1"/>
          </p:cNvSpPr>
          <p:nvPr/>
        </p:nvSpPr>
        <p:spPr bwMode="auto">
          <a:xfrm>
            <a:off x="1676400" y="3809957"/>
            <a:ext cx="457200" cy="304800"/>
          </a:xfrm>
          <a:prstGeom prst="roundRect">
            <a:avLst>
              <a:gd name="adj" fmla="val 16667"/>
            </a:avLst>
          </a:prstGeom>
          <a:gradFill rotWithShape="1">
            <a:gsLst>
              <a:gs pos="0">
                <a:srgbClr val="3399FF"/>
              </a:gs>
              <a:gs pos="50000">
                <a:srgbClr val="97CBFF"/>
              </a:gs>
              <a:gs pos="100000">
                <a:srgbClr val="3399FF"/>
              </a:gs>
            </a:gsLst>
            <a:lin ang="2700000" scaled="1"/>
          </a:gradFill>
          <a:ln w="9525" algn="ctr">
            <a:solidFill>
              <a:schemeClr val="tx1"/>
            </a:solidFill>
            <a:round/>
            <a:headEnd/>
            <a:tailEnd/>
          </a:ln>
        </p:spPr>
        <p:txBody>
          <a:bodyPr wrap="none" anchor="ctr"/>
          <a:lstStyle/>
          <a:p>
            <a:pPr algn="ctr"/>
            <a:r>
              <a:rPr lang="en-US" sz="1200" dirty="0">
                <a:solidFill>
                  <a:srgbClr val="000000"/>
                </a:solidFill>
              </a:rPr>
              <a:t>UDF</a:t>
            </a:r>
            <a:endParaRPr lang="en-US" dirty="0">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3.33333E-6 L 0.65261 0.00231 " pathEditMode="relative" rAng="0" ptsTypes="AA">
                                      <p:cBhvr>
                                        <p:cTn id="6" dur="2000" fill="hold"/>
                                        <p:tgtEl>
                                          <p:spTgt spid="31778"/>
                                        </p:tgtEl>
                                        <p:attrNameLst>
                                          <p:attrName>ppt_x</p:attrName>
                                          <p:attrName>ppt_y</p:attrName>
                                        </p:attrNameLst>
                                      </p:cBhvr>
                                      <p:rCtr x="326" y="1"/>
                                    </p:animMotion>
                                  </p:childTnLst>
                                </p:cTn>
                              </p:par>
                              <p:par>
                                <p:cTn id="7" presetID="63" presetClass="path" presetSubtype="0" accel="50000" decel="50000" fill="hold" grpId="0" nodeType="withEffect">
                                  <p:stCondLst>
                                    <p:cond delay="0"/>
                                  </p:stCondLst>
                                  <p:childTnLst>
                                    <p:animMotion origin="layout" path="M 0 1.11022E-16 L 0.61267 -0.00139 " pathEditMode="relative" rAng="0" ptsTypes="AA">
                                      <p:cBhvr>
                                        <p:cTn id="8" dur="2000" fill="hold"/>
                                        <p:tgtEl>
                                          <p:spTgt spid="31760"/>
                                        </p:tgtEl>
                                        <p:attrNameLst>
                                          <p:attrName>ppt_x</p:attrName>
                                          <p:attrName>ppt_y</p:attrName>
                                        </p:attrNameLst>
                                      </p:cBhvr>
                                      <p:rCtr x="306" y="-1"/>
                                    </p:animMotion>
                                  </p:childTnLst>
                                </p:cTn>
                              </p:par>
                            </p:childTnLst>
                          </p:cTn>
                        </p:par>
                        <p:par>
                          <p:cTn id="9" fill="hold">
                            <p:stCondLst>
                              <p:cond delay="2000"/>
                            </p:stCondLst>
                            <p:childTnLst>
                              <p:par>
                                <p:cTn id="10" presetID="3" presetClass="exit" presetSubtype="10" fill="hold" grpId="1" nodeType="afterEffect">
                                  <p:stCondLst>
                                    <p:cond delay="0"/>
                                  </p:stCondLst>
                                  <p:childTnLst>
                                    <p:animEffect transition="out" filter="blinds(horizontal)">
                                      <p:cBhvr>
                                        <p:cTn id="11" dur="500"/>
                                        <p:tgtEl>
                                          <p:spTgt spid="31778"/>
                                        </p:tgtEl>
                                      </p:cBhvr>
                                    </p:animEffect>
                                    <p:set>
                                      <p:cBhvr>
                                        <p:cTn id="12" dur="1" fill="hold">
                                          <p:stCondLst>
                                            <p:cond delay="499"/>
                                          </p:stCondLst>
                                        </p:cTn>
                                        <p:tgtEl>
                                          <p:spTgt spid="31778"/>
                                        </p:tgtEl>
                                        <p:attrNameLst>
                                          <p:attrName>style.visibility</p:attrName>
                                        </p:attrNameLst>
                                      </p:cBhvr>
                                      <p:to>
                                        <p:strVal val="hidden"/>
                                      </p:to>
                                    </p:set>
                                  </p:childTnLst>
                                </p:cTn>
                              </p:par>
                            </p:childTnLst>
                          </p:cTn>
                        </p:par>
                        <p:par>
                          <p:cTn id="13" fill="hold">
                            <p:stCondLst>
                              <p:cond delay="2500"/>
                            </p:stCondLst>
                            <p:childTnLst>
                              <p:par>
                                <p:cTn id="14" presetID="3" presetClass="exit" presetSubtype="10" fill="hold" grpId="1" nodeType="afterEffect">
                                  <p:stCondLst>
                                    <p:cond delay="0"/>
                                  </p:stCondLst>
                                  <p:childTnLst>
                                    <p:animEffect transition="out" filter="blinds(horizontal)">
                                      <p:cBhvr>
                                        <p:cTn id="15" dur="500"/>
                                        <p:tgtEl>
                                          <p:spTgt spid="31760"/>
                                        </p:tgtEl>
                                      </p:cBhvr>
                                    </p:animEffect>
                                    <p:set>
                                      <p:cBhvr>
                                        <p:cTn id="16" dur="1" fill="hold">
                                          <p:stCondLst>
                                            <p:cond delay="499"/>
                                          </p:stCondLst>
                                        </p:cTn>
                                        <p:tgtEl>
                                          <p:spTgt spid="31760"/>
                                        </p:tgtEl>
                                        <p:attrNameLst>
                                          <p:attrName>style.visibility</p:attrName>
                                        </p:attrNameLst>
                                      </p:cBhvr>
                                      <p:to>
                                        <p:strVal val="hidden"/>
                                      </p:to>
                                    </p:set>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31773"/>
                                        </p:tgtEl>
                                        <p:attrNameLst>
                                          <p:attrName>style.visibility</p:attrName>
                                        </p:attrNameLst>
                                      </p:cBhvr>
                                      <p:to>
                                        <p:strVal val="visible"/>
                                      </p:to>
                                    </p:set>
                                    <p:anim calcmode="lin" valueType="num">
                                      <p:cBhvr additive="base">
                                        <p:cTn id="20" dur="500" fill="hold"/>
                                        <p:tgtEl>
                                          <p:spTgt spid="31773"/>
                                        </p:tgtEl>
                                        <p:attrNameLst>
                                          <p:attrName>ppt_x</p:attrName>
                                        </p:attrNameLst>
                                      </p:cBhvr>
                                      <p:tavLst>
                                        <p:tav tm="0">
                                          <p:val>
                                            <p:strVal val="#ppt_x"/>
                                          </p:val>
                                        </p:tav>
                                        <p:tav tm="100000">
                                          <p:val>
                                            <p:strVal val="#ppt_x"/>
                                          </p:val>
                                        </p:tav>
                                      </p:tavLst>
                                    </p:anim>
                                    <p:anim calcmode="lin" valueType="num">
                                      <p:cBhvr additive="base">
                                        <p:cTn id="21" dur="500" fill="hold"/>
                                        <p:tgtEl>
                                          <p:spTgt spid="3177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765"/>
                                        </p:tgtEl>
                                        <p:attrNameLst>
                                          <p:attrName>style.visibility</p:attrName>
                                        </p:attrNameLst>
                                      </p:cBhvr>
                                      <p:to>
                                        <p:strVal val="visible"/>
                                      </p:to>
                                    </p:set>
                                    <p:anim calcmode="lin" valueType="num">
                                      <p:cBhvr additive="base">
                                        <p:cTn id="24" dur="500" fill="hold"/>
                                        <p:tgtEl>
                                          <p:spTgt spid="31765"/>
                                        </p:tgtEl>
                                        <p:attrNameLst>
                                          <p:attrName>ppt_x</p:attrName>
                                        </p:attrNameLst>
                                      </p:cBhvr>
                                      <p:tavLst>
                                        <p:tav tm="0">
                                          <p:val>
                                            <p:strVal val="#ppt_x"/>
                                          </p:val>
                                        </p:tav>
                                        <p:tav tm="100000">
                                          <p:val>
                                            <p:strVal val="#ppt_x"/>
                                          </p:val>
                                        </p:tav>
                                      </p:tavLst>
                                    </p:anim>
                                    <p:anim calcmode="lin" valueType="num">
                                      <p:cBhvr additive="base">
                                        <p:cTn id="25" dur="500" fill="hold"/>
                                        <p:tgtEl>
                                          <p:spTgt spid="3176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1775"/>
                                        </p:tgtEl>
                                        <p:attrNameLst>
                                          <p:attrName>style.visibility</p:attrName>
                                        </p:attrNameLst>
                                      </p:cBhvr>
                                      <p:to>
                                        <p:strVal val="visible"/>
                                      </p:to>
                                    </p:set>
                                    <p:anim calcmode="lin" valueType="num">
                                      <p:cBhvr additive="base">
                                        <p:cTn id="28" dur="500" fill="hold"/>
                                        <p:tgtEl>
                                          <p:spTgt spid="31775"/>
                                        </p:tgtEl>
                                        <p:attrNameLst>
                                          <p:attrName>ppt_x</p:attrName>
                                        </p:attrNameLst>
                                      </p:cBhvr>
                                      <p:tavLst>
                                        <p:tav tm="0">
                                          <p:val>
                                            <p:strVal val="#ppt_x"/>
                                          </p:val>
                                        </p:tav>
                                        <p:tav tm="100000">
                                          <p:val>
                                            <p:strVal val="#ppt_x"/>
                                          </p:val>
                                        </p:tav>
                                      </p:tavLst>
                                    </p:anim>
                                    <p:anim calcmode="lin" valueType="num">
                                      <p:cBhvr additive="base">
                                        <p:cTn id="29" dur="500" fill="hold"/>
                                        <p:tgtEl>
                                          <p:spTgt spid="3177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1774"/>
                                        </p:tgtEl>
                                        <p:attrNameLst>
                                          <p:attrName>style.visibility</p:attrName>
                                        </p:attrNameLst>
                                      </p:cBhvr>
                                      <p:to>
                                        <p:strVal val="visible"/>
                                      </p:to>
                                    </p:set>
                                    <p:anim calcmode="lin" valueType="num">
                                      <p:cBhvr additive="base">
                                        <p:cTn id="32" dur="500" fill="hold"/>
                                        <p:tgtEl>
                                          <p:spTgt spid="31774"/>
                                        </p:tgtEl>
                                        <p:attrNameLst>
                                          <p:attrName>ppt_x</p:attrName>
                                        </p:attrNameLst>
                                      </p:cBhvr>
                                      <p:tavLst>
                                        <p:tav tm="0">
                                          <p:val>
                                            <p:strVal val="#ppt_x"/>
                                          </p:val>
                                        </p:tav>
                                        <p:tav tm="100000">
                                          <p:val>
                                            <p:strVal val="#ppt_x"/>
                                          </p:val>
                                        </p:tav>
                                      </p:tavLst>
                                    </p:anim>
                                    <p:anim calcmode="lin" valueType="num">
                                      <p:cBhvr additive="base">
                                        <p:cTn id="33" dur="500" fill="hold"/>
                                        <p:tgtEl>
                                          <p:spTgt spid="3177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1777"/>
                                        </p:tgtEl>
                                        <p:attrNameLst>
                                          <p:attrName>style.visibility</p:attrName>
                                        </p:attrNameLst>
                                      </p:cBhvr>
                                      <p:to>
                                        <p:strVal val="visible"/>
                                      </p:to>
                                    </p:set>
                                    <p:anim calcmode="lin" valueType="num">
                                      <p:cBhvr additive="base">
                                        <p:cTn id="36" dur="500" fill="hold"/>
                                        <p:tgtEl>
                                          <p:spTgt spid="31777"/>
                                        </p:tgtEl>
                                        <p:attrNameLst>
                                          <p:attrName>ppt_x</p:attrName>
                                        </p:attrNameLst>
                                      </p:cBhvr>
                                      <p:tavLst>
                                        <p:tav tm="0">
                                          <p:val>
                                            <p:strVal val="#ppt_x"/>
                                          </p:val>
                                        </p:tav>
                                        <p:tav tm="100000">
                                          <p:val>
                                            <p:strVal val="#ppt_x"/>
                                          </p:val>
                                        </p:tav>
                                      </p:tavLst>
                                    </p:anim>
                                    <p:anim calcmode="lin" valueType="num">
                                      <p:cBhvr additive="base">
                                        <p:cTn id="37" dur="500" fill="hold"/>
                                        <p:tgtEl>
                                          <p:spTgt spid="3177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1776"/>
                                        </p:tgtEl>
                                        <p:attrNameLst>
                                          <p:attrName>style.visibility</p:attrName>
                                        </p:attrNameLst>
                                      </p:cBhvr>
                                      <p:to>
                                        <p:strVal val="visible"/>
                                      </p:to>
                                    </p:set>
                                    <p:anim calcmode="lin" valueType="num">
                                      <p:cBhvr additive="base">
                                        <p:cTn id="40" dur="500" fill="hold"/>
                                        <p:tgtEl>
                                          <p:spTgt spid="31776"/>
                                        </p:tgtEl>
                                        <p:attrNameLst>
                                          <p:attrName>ppt_x</p:attrName>
                                        </p:attrNameLst>
                                      </p:cBhvr>
                                      <p:tavLst>
                                        <p:tav tm="0">
                                          <p:val>
                                            <p:strVal val="#ppt_x"/>
                                          </p:val>
                                        </p:tav>
                                        <p:tav tm="100000">
                                          <p:val>
                                            <p:strVal val="#ppt_x"/>
                                          </p:val>
                                        </p:tav>
                                      </p:tavLst>
                                    </p:anim>
                                    <p:anim calcmode="lin" valueType="num">
                                      <p:cBhvr additive="base">
                                        <p:cTn id="41" dur="500" fill="hold"/>
                                        <p:tgtEl>
                                          <p:spTgt spid="31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5" grpId="0" animBg="1"/>
      <p:bldP spid="31773" grpId="0" animBg="1"/>
      <p:bldP spid="31774" grpId="0" animBg="1"/>
      <p:bldP spid="31775" grpId="0" animBg="1"/>
      <p:bldP spid="31776" grpId="0" animBg="1"/>
      <p:bldP spid="31777" grpId="0" animBg="1"/>
      <p:bldP spid="31760" grpId="0" animBg="1"/>
      <p:bldP spid="31760" grpId="1" animBg="1"/>
      <p:bldP spid="31778" grpId="0" animBg="1"/>
      <p:bldP spid="3177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descr="image001"/>
          <p:cNvPicPr>
            <a:picLocks noChangeAspect="1" noChangeArrowheads="1"/>
          </p:cNvPicPr>
          <p:nvPr/>
        </p:nvPicPr>
        <p:blipFill>
          <a:blip r:embed="rId2"/>
          <a:srcRect/>
          <a:stretch>
            <a:fillRect/>
          </a:stretch>
        </p:blipFill>
        <p:spPr bwMode="auto">
          <a:xfrm>
            <a:off x="0" y="0"/>
            <a:ext cx="9221178" cy="7160821"/>
          </a:xfrm>
          <a:prstGeom prst="rect">
            <a:avLst/>
          </a:prstGeom>
          <a:noFill/>
          <a:ln w="9525">
            <a:noFill/>
            <a:miter lim="800000"/>
            <a:headEnd/>
            <a:tailEnd/>
          </a:ln>
        </p:spPr>
      </p:pic>
      <p:sp>
        <p:nvSpPr>
          <p:cNvPr id="3" name="Rounded Rectangle 2"/>
          <p:cNvSpPr/>
          <p:nvPr/>
        </p:nvSpPr>
        <p:spPr>
          <a:xfrm>
            <a:off x="1295669" y="3835021"/>
            <a:ext cx="5732928" cy="14876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284296" y="5575111"/>
            <a:ext cx="5732928" cy="4299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95418" y="1246496"/>
            <a:ext cx="6115066" cy="20699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9232" y="953212"/>
          <a:ext cx="4400881" cy="52397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572000" y="954135"/>
          <a:ext cx="4531056" cy="525559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2"/>
          <p:cNvSpPr>
            <a:spLocks noGrp="1" noChangeArrowheads="1"/>
          </p:cNvSpPr>
          <p:nvPr>
            <p:ph type="title"/>
          </p:nvPr>
        </p:nvSpPr>
        <p:spPr>
          <a:xfrm>
            <a:off x="153988" y="114300"/>
            <a:ext cx="8380412" cy="590931"/>
          </a:xfrm>
        </p:spPr>
        <p:txBody>
          <a:bodyPr/>
          <a:lstStyle/>
          <a:p>
            <a:pPr algn="l" eaLnBrk="1" hangingPunct="1"/>
            <a:r>
              <a:rPr lang="en-US" sz="3600" dirty="0" smtClean="0"/>
              <a:t>SOA Broker Performance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53988" y="114300"/>
            <a:ext cx="8380412" cy="590931"/>
          </a:xfrm>
        </p:spPr>
        <p:txBody>
          <a:bodyPr/>
          <a:lstStyle/>
          <a:p>
            <a:pPr algn="l" eaLnBrk="1" hangingPunct="1"/>
            <a:r>
              <a:rPr lang="en-US" sz="3600" dirty="0" smtClean="0"/>
              <a:t>MPI.NET</a:t>
            </a:r>
          </a:p>
        </p:txBody>
      </p:sp>
      <p:sp>
        <p:nvSpPr>
          <p:cNvPr id="3076" name="Rectangle 3"/>
          <p:cNvSpPr>
            <a:spLocks noGrp="1" noChangeArrowheads="1"/>
          </p:cNvSpPr>
          <p:nvPr>
            <p:ph type="body" idx="1"/>
          </p:nvPr>
        </p:nvSpPr>
        <p:spPr>
          <a:xfrm>
            <a:off x="277505" y="932597"/>
            <a:ext cx="8686800" cy="5521512"/>
          </a:xfrm>
        </p:spPr>
        <p:txBody>
          <a:bodyPr/>
          <a:lstStyle/>
          <a:p>
            <a:pPr eaLnBrk="1" hangingPunct="1"/>
            <a:r>
              <a:rPr lang="en-US" sz="2800" dirty="0" smtClean="0"/>
              <a:t>Supports all .NET languages </a:t>
            </a:r>
            <a:br>
              <a:rPr lang="en-US" sz="2800" dirty="0" smtClean="0"/>
            </a:br>
            <a:r>
              <a:rPr lang="en-US" sz="2800" dirty="0" smtClean="0"/>
              <a:t>(C#, C++, F#, ..., even Visual Basic!)</a:t>
            </a:r>
          </a:p>
          <a:p>
            <a:pPr eaLnBrk="1" hangingPunct="1"/>
            <a:r>
              <a:rPr lang="en-US" sz="2800" dirty="0" smtClean="0"/>
              <a:t>Natural expression of MPI in C#</a:t>
            </a:r>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r>
              <a:rPr lang="en-US" sz="2800" dirty="0" smtClean="0"/>
              <a:t>Negligible overhead (relative to C) over TCP</a:t>
            </a:r>
          </a:p>
          <a:p>
            <a:pPr eaLnBrk="1" hangingPunct="1"/>
            <a:endParaRPr lang="en-US" sz="2800" dirty="0" smtClean="0"/>
          </a:p>
        </p:txBody>
      </p:sp>
      <p:sp>
        <p:nvSpPr>
          <p:cNvPr id="4" name="TextBox 3"/>
          <p:cNvSpPr txBox="1"/>
          <p:nvPr/>
        </p:nvSpPr>
        <p:spPr>
          <a:xfrm>
            <a:off x="682387" y="2389294"/>
            <a:ext cx="6112571"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rgbClr val="0000FF"/>
                </a:solidFill>
                <a:latin typeface="Courier New" pitchFamily="49" charset="0"/>
              </a:rPr>
              <a:t>if</a:t>
            </a:r>
            <a:r>
              <a:rPr lang="en-US" dirty="0" smtClean="0">
                <a:latin typeface="Courier New" pitchFamily="49" charset="0"/>
              </a:rPr>
              <a:t> (</a:t>
            </a:r>
            <a:r>
              <a:rPr lang="en-US" dirty="0" err="1" smtClean="0">
                <a:latin typeface="Courier New" pitchFamily="49" charset="0"/>
              </a:rPr>
              <a:t>world.Rank</a:t>
            </a:r>
            <a:r>
              <a:rPr lang="en-US" dirty="0" smtClean="0">
                <a:latin typeface="Courier New" pitchFamily="49" charset="0"/>
              </a:rPr>
              <a:t> == 0)</a:t>
            </a:r>
          </a:p>
          <a:p>
            <a:r>
              <a:rPr lang="en-US" dirty="0" smtClean="0">
                <a:latin typeface="Courier New" pitchFamily="49" charset="0"/>
              </a:rPr>
              <a:t>  </a:t>
            </a:r>
            <a:r>
              <a:rPr lang="en-US" dirty="0" err="1" smtClean="0">
                <a:latin typeface="Courier New" pitchFamily="49" charset="0"/>
              </a:rPr>
              <a:t>world.Send</a:t>
            </a:r>
            <a:r>
              <a:rPr lang="en-US" dirty="0" smtClean="0">
                <a:solidFill>
                  <a:schemeClr val="tx1"/>
                </a:solidFill>
                <a:latin typeface="Courier New" pitchFamily="49" charset="0"/>
              </a:rPr>
              <a:t>(“Hello, World!”, </a:t>
            </a:r>
            <a:r>
              <a:rPr lang="en-US" dirty="0" smtClean="0">
                <a:latin typeface="Courier New" pitchFamily="49" charset="0"/>
              </a:rPr>
              <a:t>1, 0);</a:t>
            </a:r>
          </a:p>
          <a:p>
            <a:r>
              <a:rPr lang="en-US" dirty="0" smtClean="0">
                <a:solidFill>
                  <a:srgbClr val="0000FF"/>
                </a:solidFill>
                <a:latin typeface="Courier New" pitchFamily="49" charset="0"/>
              </a:rPr>
              <a:t>else</a:t>
            </a:r>
            <a:endParaRPr lang="en-US" dirty="0" smtClean="0">
              <a:latin typeface="Courier New" pitchFamily="49" charset="0"/>
            </a:endParaRPr>
          </a:p>
          <a:p>
            <a:r>
              <a:rPr lang="en-US" dirty="0" smtClean="0">
                <a:latin typeface="Courier New" pitchFamily="49" charset="0"/>
              </a:rPr>
              <a:t>  </a:t>
            </a:r>
            <a:r>
              <a:rPr lang="en-US" dirty="0" smtClean="0">
                <a:solidFill>
                  <a:srgbClr val="0000FF"/>
                </a:solidFill>
                <a:latin typeface="Courier New" pitchFamily="49" charset="0"/>
              </a:rPr>
              <a:t>string</a:t>
            </a:r>
            <a:r>
              <a:rPr lang="en-US" dirty="0" smtClean="0">
                <a:latin typeface="Courier New" pitchFamily="49" charset="0"/>
              </a:rPr>
              <a:t> </a:t>
            </a:r>
            <a:r>
              <a:rPr lang="en-US" dirty="0" err="1" smtClean="0">
                <a:latin typeface="Courier New" pitchFamily="49" charset="0"/>
              </a:rPr>
              <a:t>msg</a:t>
            </a:r>
            <a:r>
              <a:rPr lang="en-US" dirty="0" smtClean="0">
                <a:latin typeface="Courier New" pitchFamily="49" charset="0"/>
              </a:rPr>
              <a:t> = </a:t>
            </a:r>
            <a:r>
              <a:rPr lang="en-US" dirty="0" err="1" smtClean="0">
                <a:latin typeface="Courier New" pitchFamily="49" charset="0"/>
              </a:rPr>
              <a:t>world.Receive</a:t>
            </a:r>
            <a:r>
              <a:rPr lang="en-US" dirty="0" smtClean="0">
                <a:latin typeface="Courier New" pitchFamily="49" charset="0"/>
              </a:rPr>
              <a:t>&lt;string&gt;(0, 0);</a:t>
            </a:r>
            <a:endParaRPr lang="en-US" dirty="0"/>
          </a:p>
        </p:txBody>
      </p:sp>
      <p:sp>
        <p:nvSpPr>
          <p:cNvPr id="5" name="Rectangle 4"/>
          <p:cNvSpPr/>
          <p:nvPr/>
        </p:nvSpPr>
        <p:spPr>
          <a:xfrm>
            <a:off x="668741" y="3682265"/>
            <a:ext cx="7287904"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solidFill>
                  <a:srgbClr val="0000FF"/>
                </a:solidFill>
                <a:latin typeface="Courier New" pitchFamily="49" charset="0"/>
              </a:rPr>
              <a:t>string</a:t>
            </a:r>
            <a:r>
              <a:rPr lang="en-US" dirty="0" smtClean="0">
                <a:latin typeface="Courier New" pitchFamily="49" charset="0"/>
              </a:rPr>
              <a:t>[] hostnames = </a:t>
            </a:r>
            <a:r>
              <a:rPr lang="en-US" dirty="0" err="1" smtClean="0">
                <a:latin typeface="Courier New" pitchFamily="49" charset="0"/>
              </a:rPr>
              <a:t>comm.Gather</a:t>
            </a:r>
            <a:r>
              <a:rPr lang="en-US" dirty="0" smtClean="0">
                <a:latin typeface="Courier New" pitchFamily="49" charset="0"/>
              </a:rPr>
              <a:t>(</a:t>
            </a:r>
            <a:r>
              <a:rPr lang="en-US" dirty="0" err="1" smtClean="0">
                <a:latin typeface="Courier New" pitchFamily="49" charset="0"/>
              </a:rPr>
              <a:t>MPI.Environment.ProcessorName</a:t>
            </a:r>
            <a:r>
              <a:rPr lang="en-US" dirty="0" smtClean="0">
                <a:latin typeface="Courier New" pitchFamily="49" charset="0"/>
              </a:rPr>
              <a:t>, 0);</a:t>
            </a:r>
          </a:p>
          <a:p>
            <a:endParaRPr lang="en-US" dirty="0" smtClean="0">
              <a:latin typeface="Courier New" pitchFamily="49" charset="0"/>
            </a:endParaRPr>
          </a:p>
          <a:p>
            <a:r>
              <a:rPr lang="en-US" dirty="0" smtClean="0">
                <a:solidFill>
                  <a:srgbClr val="0000FF"/>
                </a:solidFill>
                <a:latin typeface="Courier New" pitchFamily="49" charset="0"/>
              </a:rPr>
              <a:t>double</a:t>
            </a:r>
            <a:r>
              <a:rPr lang="en-US" dirty="0" smtClean="0">
                <a:latin typeface="Courier New" pitchFamily="49" charset="0"/>
              </a:rPr>
              <a:t> pi = 4.0*</a:t>
            </a:r>
            <a:r>
              <a:rPr lang="en-US" dirty="0" err="1" smtClean="0">
                <a:latin typeface="Courier New" pitchFamily="49" charset="0"/>
              </a:rPr>
              <a:t>comm.Reduce</a:t>
            </a:r>
            <a:r>
              <a:rPr lang="en-US" dirty="0" smtClean="0">
                <a:latin typeface="Courier New" pitchFamily="49" charset="0"/>
              </a:rPr>
              <a:t>(</a:t>
            </a:r>
            <a:r>
              <a:rPr lang="en-US" dirty="0" err="1" smtClean="0">
                <a:latin typeface="Courier New" pitchFamily="49" charset="0"/>
              </a:rPr>
              <a:t>dartsInCircle</a:t>
            </a:r>
            <a:r>
              <a:rPr lang="en-US" dirty="0" smtClean="0">
                <a:latin typeface="Courier New" pitchFamily="49" charset="0"/>
              </a:rPr>
              <a:t>,(x, y) =&gt; return x + y, 0) / </a:t>
            </a:r>
            <a:r>
              <a:rPr lang="en-US" dirty="0" err="1" smtClean="0">
                <a:latin typeface="Courier New" pitchFamily="49" charset="0"/>
              </a:rPr>
              <a:t>totalDartsThrown</a:t>
            </a:r>
            <a:r>
              <a:rPr lang="en-US" dirty="0" smtClean="0">
                <a:latin typeface="Courier New" pitchFamily="49" charset="0"/>
              </a:rPr>
              <a:t>;</a:t>
            </a:r>
            <a:endParaRPr lang="en-US" sz="28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0"/>
            <a:ext cx="8229600" cy="779685"/>
          </a:xfrm>
        </p:spPr>
        <p:txBody>
          <a:bodyPr/>
          <a:lstStyle/>
          <a:p>
            <a:pPr algn="l" eaLnBrk="1" hangingPunct="1"/>
            <a:r>
              <a:rPr lang="en-US" altLang="ko-KR" sz="3600" dirty="0" err="1" smtClean="0"/>
              <a:t>Allinea</a:t>
            </a:r>
            <a:r>
              <a:rPr lang="en-US" altLang="ko-KR" sz="3600" dirty="0" smtClean="0"/>
              <a:t> DDT VS Debugger Add-in</a:t>
            </a:r>
          </a:p>
        </p:txBody>
      </p:sp>
      <p:pic>
        <p:nvPicPr>
          <p:cNvPr id="144388" name="Picture 34"/>
          <p:cNvPicPr>
            <a:picLocks noChangeAspect="1" noChangeArrowheads="1"/>
          </p:cNvPicPr>
          <p:nvPr/>
        </p:nvPicPr>
        <p:blipFill>
          <a:blip r:embed="rId3"/>
          <a:srcRect/>
          <a:stretch>
            <a:fillRect/>
          </a:stretch>
        </p:blipFill>
        <p:spPr bwMode="auto">
          <a:xfrm>
            <a:off x="0" y="1044331"/>
            <a:ext cx="6705600" cy="5813669"/>
          </a:xfrm>
          <a:prstGeom prst="rect">
            <a:avLst/>
          </a:prstGeom>
          <a:solidFill>
            <a:srgbClr val="FFFFFF"/>
          </a:solidFill>
          <a:ln w="9525">
            <a:noFill/>
            <a:miter lim="800000"/>
            <a:headEnd/>
            <a:tailEnd/>
          </a:ln>
        </p:spPr>
      </p:pic>
      <p:pic>
        <p:nvPicPr>
          <p:cNvPr id="144386" name="Picture 2" descr="24 - buf0 in Variable View"/>
          <p:cNvPicPr>
            <a:picLocks noChangeAspect="1" noChangeArrowheads="1"/>
          </p:cNvPicPr>
          <p:nvPr/>
        </p:nvPicPr>
        <p:blipFill>
          <a:blip r:embed="rId4"/>
          <a:srcRect/>
          <a:stretch>
            <a:fillRect/>
          </a:stretch>
        </p:blipFill>
        <p:spPr bwMode="auto">
          <a:xfrm>
            <a:off x="6477000" y="1066800"/>
            <a:ext cx="2524125" cy="1171575"/>
          </a:xfrm>
          <a:prstGeom prst="rect">
            <a:avLst/>
          </a:prstGeom>
          <a:noFill/>
          <a:ln w="9525">
            <a:noFill/>
            <a:miter lim="800000"/>
            <a:headEnd/>
            <a:tailEnd/>
          </a:ln>
        </p:spPr>
      </p:pic>
      <p:pic>
        <p:nvPicPr>
          <p:cNvPr id="144387" name="Picture 3" descr="25 - buf0 greater than 5 in Variable view"/>
          <p:cNvPicPr>
            <a:picLocks noChangeAspect="1" noChangeArrowheads="1"/>
          </p:cNvPicPr>
          <p:nvPr/>
        </p:nvPicPr>
        <p:blipFill>
          <a:blip r:embed="rId5"/>
          <a:srcRect/>
          <a:stretch>
            <a:fillRect/>
          </a:stretch>
        </p:blipFill>
        <p:spPr bwMode="auto">
          <a:xfrm>
            <a:off x="6477000" y="2362200"/>
            <a:ext cx="2524125" cy="1000125"/>
          </a:xfrm>
          <a:prstGeom prst="rect">
            <a:avLst/>
          </a:prstGeom>
          <a:noFill/>
          <a:ln w="9525">
            <a:noFill/>
            <a:miter lim="800000"/>
            <a:headEnd/>
            <a:tailEnd/>
          </a:ln>
        </p:spPr>
      </p:pic>
      <p:sp>
        <p:nvSpPr>
          <p:cNvPr id="11" name="TextBox 10"/>
          <p:cNvSpPr txBox="1"/>
          <p:nvPr/>
        </p:nvSpPr>
        <p:spPr>
          <a:xfrm>
            <a:off x="8497669" y="4278"/>
            <a:ext cx="646331" cy="215444"/>
          </a:xfrm>
          <a:prstGeom prst="rect">
            <a:avLst/>
          </a:prstGeom>
          <a:solidFill>
            <a:schemeClr val="accent4">
              <a:lumMod val="75000"/>
            </a:schemeClr>
          </a:solidFill>
        </p:spPr>
        <p:txBody>
          <a:bodyPr wrap="none" rtlCol="0">
            <a:spAutoFit/>
          </a:bodyPr>
          <a:lstStyle/>
          <a:p>
            <a:r>
              <a:rPr lang="en-US" sz="800" dirty="0" smtClean="0"/>
              <a:t>Skip/Demo</a:t>
            </a:r>
            <a:endParaRPr lang="en-US" sz="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9220" name="Object 4"/>
          <p:cNvGraphicFramePr>
            <a:graphicFrameLocks noChangeAspect="1"/>
          </p:cNvGraphicFramePr>
          <p:nvPr/>
        </p:nvGraphicFramePr>
        <p:xfrm>
          <a:off x="0" y="528638"/>
          <a:ext cx="9144000" cy="6253162"/>
        </p:xfrm>
        <a:graphic>
          <a:graphicData uri="http://schemas.openxmlformats.org/presentationml/2006/ole">
            <p:oleObj spid="_x0000_s3074" name="Worksheet" r:id="rId4" imgW="8839149" imgH="8858134" progId="Excel.Sheet.8">
              <p:embed/>
            </p:oleObj>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15"/>
            <a:ext cx="8229600" cy="748046"/>
          </a:xfrm>
        </p:spPr>
        <p:txBody>
          <a:bodyPr>
            <a:noAutofit/>
          </a:bodyPr>
          <a:lstStyle/>
          <a:p>
            <a:pPr algn="l"/>
            <a:r>
              <a:rPr lang="en-US" sz="3600" dirty="0" smtClean="0"/>
              <a:t>Parallel Extensions to .NET</a:t>
            </a:r>
            <a:endParaRPr lang="en-US" sz="3600" dirty="0"/>
          </a:p>
        </p:txBody>
      </p:sp>
      <p:sp>
        <p:nvSpPr>
          <p:cNvPr id="6" name="Content Placeholder 5"/>
          <p:cNvSpPr>
            <a:spLocks noGrp="1"/>
          </p:cNvSpPr>
          <p:nvPr>
            <p:ph sz="quarter" idx="1"/>
          </p:nvPr>
        </p:nvSpPr>
        <p:spPr>
          <a:xfrm>
            <a:off x="453866" y="978262"/>
            <a:ext cx="8153400" cy="5715000"/>
          </a:xfrm>
        </p:spPr>
        <p:txBody>
          <a:bodyPr>
            <a:normAutofit/>
          </a:bodyPr>
          <a:lstStyle/>
          <a:p>
            <a:r>
              <a:rPr lang="en-US" dirty="0" smtClean="0"/>
              <a:t>Declarative data parallelism (PLINQ)</a:t>
            </a:r>
          </a:p>
          <a:p>
            <a:endParaRPr lang="en-US" dirty="0" smtClean="0"/>
          </a:p>
          <a:p>
            <a:endParaRPr lang="en-US" dirty="0" smtClean="0"/>
          </a:p>
          <a:p>
            <a:endParaRPr lang="en-US" dirty="0" smtClean="0"/>
          </a:p>
          <a:p>
            <a:r>
              <a:rPr lang="en-US" dirty="0" smtClean="0"/>
              <a:t>Imperative data and task parallelism (TPL)</a:t>
            </a:r>
          </a:p>
          <a:p>
            <a:pPr lvl="2">
              <a:buNone/>
            </a:pPr>
            <a:r>
              <a:rPr lang="en-US" dirty="0" smtClean="0"/>
              <a:t/>
            </a:r>
            <a:br>
              <a:rPr lang="en-US" dirty="0" smtClean="0"/>
            </a:br>
            <a:endParaRPr lang="en-US" dirty="0" smtClean="0"/>
          </a:p>
          <a:p>
            <a:pPr lvl="2"/>
            <a:endParaRPr lang="en-US" dirty="0" smtClean="0"/>
          </a:p>
          <a:p>
            <a:r>
              <a:rPr lang="en-US" dirty="0" smtClean="0"/>
              <a:t>Data structures and coordination constructs</a:t>
            </a:r>
          </a:p>
          <a:p>
            <a:endParaRPr lang="en-US" sz="2800" dirty="0" smtClean="0"/>
          </a:p>
          <a:p>
            <a:endParaRPr lang="en-US" sz="2800" dirty="0"/>
          </a:p>
        </p:txBody>
      </p:sp>
      <p:sp>
        <p:nvSpPr>
          <p:cNvPr id="4" name="TextBox 3"/>
          <p:cNvSpPr txBox="1"/>
          <p:nvPr/>
        </p:nvSpPr>
        <p:spPr>
          <a:xfrm>
            <a:off x="907669" y="1562950"/>
            <a:ext cx="4802918" cy="1600438"/>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err="1" smtClean="0">
                <a:latin typeface="Courier New" pitchFamily="49" charset="0"/>
                <a:cs typeface="Courier New" pitchFamily="49" charset="0"/>
              </a:rPr>
              <a:t>var</a:t>
            </a:r>
            <a:r>
              <a:rPr lang="en-US" sz="1400" dirty="0" smtClean="0">
                <a:latin typeface="Courier New" pitchFamily="49" charset="0"/>
                <a:cs typeface="Courier New" pitchFamily="49" charset="0"/>
              </a:rPr>
              <a:t> q = from n in </a:t>
            </a:r>
            <a:r>
              <a:rPr lang="en-US" sz="1400" dirty="0" err="1" smtClean="0">
                <a:latin typeface="Courier New" pitchFamily="49" charset="0"/>
                <a:cs typeface="Courier New" pitchFamily="49" charset="0"/>
              </a:rPr>
              <a:t>names</a:t>
            </a:r>
            <a:r>
              <a:rPr lang="en-US" sz="1400" b="1" dirty="0" err="1" smtClean="0">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AsParallel</a:t>
            </a:r>
            <a:r>
              <a:rPr lang="en-US" sz="1400" b="1" dirty="0" smtClean="0">
                <a:latin typeface="Courier New" pitchFamily="49" charset="0"/>
                <a:cs typeface="Courier New" pitchFamily="49" charset="0"/>
              </a:rPr>
              <a:t>()</a:t>
            </a:r>
          </a:p>
          <a:p>
            <a:r>
              <a:rPr lang="en-US" sz="1400" dirty="0" smtClean="0">
                <a:latin typeface="Courier New" pitchFamily="49" charset="0"/>
                <a:cs typeface="Courier New" pitchFamily="49" charset="0"/>
              </a:rPr>
              <a:t>        where </a:t>
            </a:r>
            <a:r>
              <a:rPr lang="en-US" sz="1400" dirty="0" err="1" smtClean="0">
                <a:latin typeface="Courier New" pitchFamily="49" charset="0"/>
                <a:cs typeface="Courier New" pitchFamily="49" charset="0"/>
              </a:rPr>
              <a:t>n.Name</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queryInfo.Name</a:t>
            </a:r>
            <a:r>
              <a:rPr lang="en-US" sz="1400" dirty="0" smtClean="0">
                <a:latin typeface="Courier New" pitchFamily="49" charset="0"/>
                <a:cs typeface="Courier New" pitchFamily="49" charset="0"/>
              </a:rPr>
              <a:t> &amp;&amp; </a:t>
            </a:r>
          </a:p>
          <a:p>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n.State</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queryInfo.State</a:t>
            </a:r>
            <a:r>
              <a:rPr lang="en-US" sz="1400" dirty="0" smtClean="0">
                <a:latin typeface="Courier New" pitchFamily="49" charset="0"/>
                <a:cs typeface="Courier New" pitchFamily="49" charset="0"/>
              </a:rPr>
              <a:t> &amp;&amp;</a:t>
            </a:r>
          </a:p>
          <a:p>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n.Year</a:t>
            </a:r>
            <a:r>
              <a:rPr lang="en-US" sz="1400" dirty="0" smtClean="0">
                <a:latin typeface="Courier New" pitchFamily="49" charset="0"/>
                <a:cs typeface="Courier New" pitchFamily="49" charset="0"/>
              </a:rPr>
              <a:t> &gt;= </a:t>
            </a:r>
            <a:r>
              <a:rPr lang="en-US" sz="1400" dirty="0" err="1" smtClean="0">
                <a:latin typeface="Courier New" pitchFamily="49" charset="0"/>
                <a:cs typeface="Courier New" pitchFamily="49" charset="0"/>
              </a:rPr>
              <a:t>yearStart</a:t>
            </a:r>
            <a:r>
              <a:rPr lang="en-US" sz="1400" dirty="0" smtClean="0">
                <a:latin typeface="Courier New" pitchFamily="49" charset="0"/>
                <a:cs typeface="Courier New" pitchFamily="49" charset="0"/>
              </a:rPr>
              <a:t> &amp;&amp;</a:t>
            </a:r>
          </a:p>
          <a:p>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n.Year</a:t>
            </a:r>
            <a:r>
              <a:rPr lang="en-US" sz="1400" dirty="0" smtClean="0">
                <a:latin typeface="Courier New" pitchFamily="49" charset="0"/>
                <a:cs typeface="Courier New" pitchFamily="49" charset="0"/>
              </a:rPr>
              <a:t> &lt;= </a:t>
            </a:r>
            <a:r>
              <a:rPr lang="en-US" sz="1400" dirty="0" err="1" smtClean="0">
                <a:latin typeface="Courier New" pitchFamily="49" charset="0"/>
                <a:cs typeface="Courier New" pitchFamily="49" charset="0"/>
              </a:rPr>
              <a:t>yearEnd</a:t>
            </a:r>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orderby</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n.Year</a:t>
            </a:r>
            <a:r>
              <a:rPr lang="en-US" sz="1400" dirty="0" smtClean="0">
                <a:latin typeface="Courier New" pitchFamily="49" charset="0"/>
                <a:cs typeface="Courier New" pitchFamily="49" charset="0"/>
              </a:rPr>
              <a:t> ascending</a:t>
            </a:r>
          </a:p>
          <a:p>
            <a:r>
              <a:rPr lang="en-US" sz="1400" dirty="0" smtClean="0">
                <a:latin typeface="Courier New" pitchFamily="49" charset="0"/>
                <a:cs typeface="Courier New" pitchFamily="49" charset="0"/>
              </a:rPr>
              <a:t>        select n;</a:t>
            </a:r>
            <a:endParaRPr lang="en-US" sz="1400" dirty="0"/>
          </a:p>
        </p:txBody>
      </p:sp>
      <p:sp>
        <p:nvSpPr>
          <p:cNvPr id="5" name="TextBox 4"/>
          <p:cNvSpPr txBox="1"/>
          <p:nvPr/>
        </p:nvSpPr>
        <p:spPr>
          <a:xfrm>
            <a:off x="897386" y="3988138"/>
            <a:ext cx="3084499" cy="738664"/>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err="1" smtClean="0">
                <a:solidFill>
                  <a:srgbClr val="FF0000"/>
                </a:solidFill>
                <a:latin typeface="Courier New" pitchFamily="49" charset="0"/>
                <a:cs typeface="Courier New" pitchFamily="49" charset="0"/>
              </a:rPr>
              <a:t>Parallel.For</a:t>
            </a:r>
            <a:r>
              <a:rPr lang="en-US" sz="1400" dirty="0" smtClean="0">
                <a:latin typeface="Courier New" pitchFamily="49" charset="0"/>
                <a:cs typeface="Courier New" pitchFamily="49" charset="0"/>
              </a:rPr>
              <a:t>(0, n, </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=&gt; {</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    result[</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 = compute(</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a:t>
            </a:r>
          </a:p>
          <a:p>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3554"/>
          <p:cNvSpPr txBox="1">
            <a:spLocks noChangeArrowheads="1"/>
          </p:cNvSpPr>
          <p:nvPr/>
        </p:nvSpPr>
        <p:spPr bwMode="auto">
          <a:xfrm>
            <a:off x="233818" y="1328804"/>
            <a:ext cx="4037557" cy="2278692"/>
          </a:xfrm>
          <a:prstGeom prst="rect">
            <a:avLst/>
          </a:prstGeom>
          <a:solidFill>
            <a:schemeClr val="bg1"/>
          </a:solidFill>
          <a:ln w="15875" cap="flat" cmpd="sng" algn="ctr">
            <a:solidFill>
              <a:srgbClr val="FFC000"/>
            </a:solidFill>
            <a:prstDash val="solid"/>
            <a:miter lim="800000"/>
            <a:headEnd type="none" w="med" len="med"/>
            <a:tailEnd type="none" w="med" len="med"/>
          </a:ln>
          <a:effectLst/>
        </p:spPr>
        <p:txBody>
          <a:bodyPr vert="horz" wrap="square" lIns="91429" tIns="91429" rIns="91429" bIns="45714" anchor="t" compatLnSpc="1">
            <a:noAutofit/>
          </a:bodyPr>
          <a:lstStyle/>
          <a:p>
            <a:pPr algn="l"/>
            <a:r>
              <a:rPr lang="en-US" sz="1400" dirty="0" smtClean="0">
                <a:latin typeface="Courier New" pitchFamily="49" charset="0"/>
                <a:cs typeface="Courier New" pitchFamily="49" charset="0"/>
              </a:rPr>
              <a:t>static void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&lt;T&gt;(Tree&lt;T&gt; tree, Action&lt;T&gt; action) {</a:t>
            </a:r>
          </a:p>
          <a:p>
            <a:pPr algn="l"/>
            <a:r>
              <a:rPr lang="en-US" sz="1400" dirty="0" smtClean="0">
                <a:latin typeface="Courier New" pitchFamily="49" charset="0"/>
                <a:cs typeface="Courier New" pitchFamily="49" charset="0"/>
              </a:rPr>
              <a:t>    if (tree == null) return;</a:t>
            </a:r>
          </a:p>
          <a:p>
            <a:pPr algn="l"/>
            <a:endParaRPr lang="en-US" sz="1400" dirty="0" smtClean="0">
              <a:latin typeface="Courier New" pitchFamily="49" charset="0"/>
              <a:cs typeface="Courier New" pitchFamily="49" charset="0"/>
            </a:endParaRPr>
          </a:p>
          <a:p>
            <a:pPr algn="l"/>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tree.Left</a:t>
            </a:r>
            <a:r>
              <a:rPr lang="en-US" sz="1400" dirty="0" smtClean="0">
                <a:latin typeface="Courier New" pitchFamily="49" charset="0"/>
                <a:cs typeface="Courier New" pitchFamily="49" charset="0"/>
              </a:rPr>
              <a:t>, action);</a:t>
            </a:r>
          </a:p>
          <a:p>
            <a:pPr algn="l"/>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tree.Right</a:t>
            </a:r>
            <a:r>
              <a:rPr lang="en-US" sz="1400" dirty="0" smtClean="0">
                <a:latin typeface="Courier New" pitchFamily="49" charset="0"/>
                <a:cs typeface="Courier New" pitchFamily="49" charset="0"/>
              </a:rPr>
              <a:t>, action);</a:t>
            </a:r>
          </a:p>
          <a:p>
            <a:pPr algn="l"/>
            <a:r>
              <a:rPr lang="en-US" sz="1400" dirty="0" smtClean="0">
                <a:latin typeface="Courier New" pitchFamily="49" charset="0"/>
                <a:cs typeface="Courier New" pitchFamily="49" charset="0"/>
              </a:rPr>
              <a:t>    action(</a:t>
            </a:r>
            <a:r>
              <a:rPr lang="en-US" sz="1400" dirty="0" err="1" smtClean="0">
                <a:latin typeface="Courier New" pitchFamily="49" charset="0"/>
                <a:cs typeface="Courier New" pitchFamily="49" charset="0"/>
              </a:rPr>
              <a:t>tree.Data</a:t>
            </a:r>
            <a:r>
              <a:rPr lang="en-US" sz="1400" dirty="0" smtClean="0">
                <a:latin typeface="Courier New" pitchFamily="49" charset="0"/>
                <a:cs typeface="Courier New" pitchFamily="49" charset="0"/>
              </a:rPr>
              <a:t>);</a:t>
            </a:r>
          </a:p>
          <a:p>
            <a:pPr algn="l"/>
            <a:r>
              <a:rPr lang="en-US" sz="1400" dirty="0" smtClean="0">
                <a:latin typeface="Courier New" pitchFamily="49" charset="0"/>
                <a:cs typeface="Courier New" pitchFamily="49" charset="0"/>
              </a:rPr>
              <a:t>}</a:t>
            </a:r>
          </a:p>
        </p:txBody>
      </p:sp>
      <p:sp>
        <p:nvSpPr>
          <p:cNvPr id="8" name="TextBox 7"/>
          <p:cNvSpPr txBox="1"/>
          <p:nvPr/>
        </p:nvSpPr>
        <p:spPr>
          <a:xfrm>
            <a:off x="484340" y="935277"/>
            <a:ext cx="1351630" cy="369320"/>
          </a:xfrm>
          <a:prstGeom prst="rect">
            <a:avLst/>
          </a:prstGeom>
          <a:noFill/>
        </p:spPr>
        <p:txBody>
          <a:bodyPr wrap="none" lIns="91429" tIns="45714" rIns="91429" bIns="45714" rtlCol="0">
            <a:spAutoFit/>
          </a:bodyPr>
          <a:lstStyle/>
          <a:p>
            <a:r>
              <a:rPr lang="en-US" b="1" dirty="0" smtClean="0">
                <a:solidFill>
                  <a:srgbClr val="FFC000"/>
                </a:solidFill>
              </a:rPr>
              <a:t>Sequential</a:t>
            </a:r>
            <a:endParaRPr lang="en-US" b="1" dirty="0">
              <a:solidFill>
                <a:srgbClr val="FFC000"/>
              </a:solidFill>
            </a:endParaRPr>
          </a:p>
        </p:txBody>
      </p:sp>
      <p:sp>
        <p:nvSpPr>
          <p:cNvPr id="6" name="Title 1"/>
          <p:cNvSpPr txBox="1">
            <a:spLocks/>
          </p:cNvSpPr>
          <p:nvPr/>
        </p:nvSpPr>
        <p:spPr bwMode="auto">
          <a:xfrm>
            <a:off x="0" y="0"/>
            <a:ext cx="8229600" cy="74804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42900" marR="0" lvl="0" indent="-342900" algn="l" defTabSz="-13873163" rtl="0" eaLnBrk="0" fontAlgn="base" latinLnBrk="0" hangingPunct="0">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Example: Tree Walk</a:t>
            </a:r>
            <a:endParaRPr kumimoji="0" lang="en-US" sz="36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9" name="TextBox 23554"/>
          <p:cNvSpPr txBox="1">
            <a:spLocks noChangeArrowheads="1"/>
          </p:cNvSpPr>
          <p:nvPr/>
        </p:nvSpPr>
        <p:spPr bwMode="auto">
          <a:xfrm>
            <a:off x="4367408" y="1306882"/>
            <a:ext cx="4551123" cy="5257800"/>
          </a:xfrm>
          <a:prstGeom prst="rect">
            <a:avLst/>
          </a:prstGeom>
          <a:solidFill>
            <a:schemeClr val="bg1"/>
          </a:solidFill>
          <a:ln w="15875" cap="flat" cmpd="sng" algn="ctr">
            <a:solidFill>
              <a:srgbClr val="FFC000"/>
            </a:solidFill>
            <a:prstDash val="solid"/>
            <a:miter lim="800000"/>
            <a:headEnd type="none" w="med" len="med"/>
            <a:tailEnd type="none" w="med" len="med"/>
          </a:ln>
          <a:effectLst/>
        </p:spPr>
        <p:txBody>
          <a:bodyPr vert="horz" wrap="square" lIns="91429" tIns="91429" rIns="91429" bIns="45714" numCol="1" spcCol="182859" anchor="t" compatLnSpc="1">
            <a:noAutofit/>
          </a:bodyPr>
          <a:lstStyle/>
          <a:p>
            <a:pPr algn="l"/>
            <a:r>
              <a:rPr lang="en-US" sz="800" dirty="0" smtClean="0">
                <a:latin typeface="Courier New" pitchFamily="49" charset="0"/>
                <a:cs typeface="Courier New" pitchFamily="49" charset="0"/>
              </a:rPr>
              <a:t>static void </a:t>
            </a:r>
            <a:r>
              <a:rPr lang="en-US" sz="800" dirty="0" err="1" smtClean="0">
                <a:latin typeface="Courier New" pitchFamily="49" charset="0"/>
                <a:cs typeface="Courier New" pitchFamily="49" charset="0"/>
              </a:rPr>
              <a:t>ProcessNode</a:t>
            </a:r>
            <a:r>
              <a:rPr lang="en-US" sz="800" dirty="0" smtClean="0">
                <a:latin typeface="Courier New" pitchFamily="49" charset="0"/>
                <a:cs typeface="Courier New" pitchFamily="49" charset="0"/>
              </a:rPr>
              <a:t>&lt;T&gt;(Tree&lt;T&gt; tree, Action&lt;T&gt; action) {</a:t>
            </a:r>
          </a:p>
          <a:p>
            <a:pPr algn="l"/>
            <a:r>
              <a:rPr lang="en-US" sz="800" dirty="0" smtClean="0">
                <a:latin typeface="Courier New" pitchFamily="49" charset="0"/>
                <a:cs typeface="Courier New" pitchFamily="49" charset="0"/>
              </a:rPr>
              <a:t>    if (tree == null) return;</a:t>
            </a:r>
          </a:p>
          <a:p>
            <a:pPr algn="l"/>
            <a:endParaRPr lang="en-US" sz="800" dirty="0" smtClean="0">
              <a:latin typeface="Courier New" pitchFamily="49" charset="0"/>
              <a:cs typeface="Courier New" pitchFamily="49" charset="0"/>
            </a:endParaRPr>
          </a:p>
          <a:p>
            <a:pPr algn="l"/>
            <a:r>
              <a:rPr lang="en-US" sz="800" dirty="0" smtClean="0">
                <a:latin typeface="Courier New" pitchFamily="49" charset="0"/>
                <a:cs typeface="Courier New" pitchFamily="49" charset="0"/>
              </a:rPr>
              <a:t>    Stack&lt;Tree&lt;T&gt;&gt; nodes = new Stack&lt;Tree&lt;T&gt;&gt;();</a:t>
            </a:r>
          </a:p>
          <a:p>
            <a:pPr algn="l"/>
            <a:r>
              <a:rPr lang="en-US" sz="800" dirty="0" smtClean="0">
                <a:latin typeface="Courier New" pitchFamily="49" charset="0"/>
                <a:cs typeface="Courier New" pitchFamily="49" charset="0"/>
              </a:rPr>
              <a:t>    Queue&lt;T&gt; data = new Queue&lt;T&gt;();</a:t>
            </a:r>
          </a:p>
          <a:p>
            <a:pPr algn="l"/>
            <a:endParaRPr lang="en-US" sz="800" dirty="0" smtClean="0">
              <a:latin typeface="Courier New" pitchFamily="49" charset="0"/>
              <a:cs typeface="Courier New" pitchFamily="49" charset="0"/>
            </a:endParaRP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nodes.Push</a:t>
            </a:r>
            <a:r>
              <a:rPr lang="en-US" sz="800" dirty="0" smtClean="0">
                <a:latin typeface="Courier New" pitchFamily="49" charset="0"/>
                <a:cs typeface="Courier New" pitchFamily="49" charset="0"/>
              </a:rPr>
              <a:t>(tree);</a:t>
            </a:r>
          </a:p>
          <a:p>
            <a:pPr algn="l"/>
            <a:r>
              <a:rPr lang="en-US" sz="800" dirty="0" smtClean="0">
                <a:latin typeface="Courier New" pitchFamily="49" charset="0"/>
                <a:cs typeface="Courier New" pitchFamily="49" charset="0"/>
              </a:rPr>
              <a:t>    while (</a:t>
            </a:r>
            <a:r>
              <a:rPr lang="en-US" sz="800" dirty="0" err="1" smtClean="0">
                <a:latin typeface="Courier New" pitchFamily="49" charset="0"/>
                <a:cs typeface="Courier New" pitchFamily="49" charset="0"/>
              </a:rPr>
              <a:t>nodes.Count</a:t>
            </a:r>
            <a:r>
              <a:rPr lang="en-US" sz="800" dirty="0" smtClean="0">
                <a:latin typeface="Courier New" pitchFamily="49" charset="0"/>
                <a:cs typeface="Courier New" pitchFamily="49" charset="0"/>
              </a:rPr>
              <a:t> &gt; 0) {</a:t>
            </a:r>
          </a:p>
          <a:p>
            <a:pPr algn="l"/>
            <a:r>
              <a:rPr lang="en-US" sz="800" dirty="0" smtClean="0">
                <a:latin typeface="Courier New" pitchFamily="49" charset="0"/>
                <a:cs typeface="Courier New" pitchFamily="49" charset="0"/>
              </a:rPr>
              <a:t>        Tree&lt;T&gt; node = </a:t>
            </a:r>
            <a:r>
              <a:rPr lang="en-US" sz="800" dirty="0" err="1" smtClean="0">
                <a:latin typeface="Courier New" pitchFamily="49" charset="0"/>
                <a:cs typeface="Courier New" pitchFamily="49" charset="0"/>
              </a:rPr>
              <a:t>nodes.Pop</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data.Enqueue</a:t>
            </a:r>
            <a:r>
              <a:rPr lang="en-US" sz="800" dirty="0" smtClean="0">
                <a:latin typeface="Courier New" pitchFamily="49" charset="0"/>
                <a:cs typeface="Courier New" pitchFamily="49" charset="0"/>
              </a:rPr>
              <a:t>(</a:t>
            </a:r>
            <a:r>
              <a:rPr lang="en-US" sz="800" dirty="0" err="1" smtClean="0">
                <a:latin typeface="Courier New" pitchFamily="49" charset="0"/>
                <a:cs typeface="Courier New" pitchFamily="49" charset="0"/>
              </a:rPr>
              <a:t>node.Data</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if (</a:t>
            </a:r>
            <a:r>
              <a:rPr lang="en-US" sz="800" dirty="0" err="1" smtClean="0">
                <a:latin typeface="Courier New" pitchFamily="49" charset="0"/>
                <a:cs typeface="Courier New" pitchFamily="49" charset="0"/>
              </a:rPr>
              <a:t>node.Left</a:t>
            </a:r>
            <a:r>
              <a:rPr lang="en-US" sz="800" dirty="0" smtClean="0">
                <a:latin typeface="Courier New" pitchFamily="49" charset="0"/>
                <a:cs typeface="Courier New" pitchFamily="49" charset="0"/>
              </a:rPr>
              <a:t> != null) </a:t>
            </a:r>
            <a:r>
              <a:rPr lang="en-US" sz="800" dirty="0" err="1" smtClean="0">
                <a:latin typeface="Courier New" pitchFamily="49" charset="0"/>
                <a:cs typeface="Courier New" pitchFamily="49" charset="0"/>
              </a:rPr>
              <a:t>nodes.Push</a:t>
            </a:r>
            <a:r>
              <a:rPr lang="en-US" sz="800" dirty="0" smtClean="0">
                <a:latin typeface="Courier New" pitchFamily="49" charset="0"/>
                <a:cs typeface="Courier New" pitchFamily="49" charset="0"/>
              </a:rPr>
              <a:t>(</a:t>
            </a:r>
            <a:r>
              <a:rPr lang="en-US" sz="800" dirty="0" err="1" smtClean="0">
                <a:latin typeface="Courier New" pitchFamily="49" charset="0"/>
                <a:cs typeface="Courier New" pitchFamily="49" charset="0"/>
              </a:rPr>
              <a:t>node.Left</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if (</a:t>
            </a:r>
            <a:r>
              <a:rPr lang="en-US" sz="800" dirty="0" err="1" smtClean="0">
                <a:latin typeface="Courier New" pitchFamily="49" charset="0"/>
                <a:cs typeface="Courier New" pitchFamily="49" charset="0"/>
              </a:rPr>
              <a:t>node.Right</a:t>
            </a:r>
            <a:r>
              <a:rPr lang="en-US" sz="800" dirty="0" smtClean="0">
                <a:latin typeface="Courier New" pitchFamily="49" charset="0"/>
                <a:cs typeface="Courier New" pitchFamily="49" charset="0"/>
              </a:rPr>
              <a:t> != null) </a:t>
            </a:r>
            <a:r>
              <a:rPr lang="en-US" sz="800" dirty="0" err="1" smtClean="0">
                <a:latin typeface="Courier New" pitchFamily="49" charset="0"/>
                <a:cs typeface="Courier New" pitchFamily="49" charset="0"/>
              </a:rPr>
              <a:t>nodes.Push</a:t>
            </a:r>
            <a:r>
              <a:rPr lang="en-US" sz="800" dirty="0" smtClean="0">
                <a:latin typeface="Courier New" pitchFamily="49" charset="0"/>
                <a:cs typeface="Courier New" pitchFamily="49" charset="0"/>
              </a:rPr>
              <a:t>(</a:t>
            </a:r>
            <a:r>
              <a:rPr lang="en-US" sz="800" dirty="0" err="1" smtClean="0">
                <a:latin typeface="Courier New" pitchFamily="49" charset="0"/>
                <a:cs typeface="Courier New" pitchFamily="49" charset="0"/>
              </a:rPr>
              <a:t>node.Right</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a:t>
            </a:r>
          </a:p>
          <a:p>
            <a:pPr algn="l"/>
            <a:endParaRPr lang="en-US" sz="800" dirty="0" smtClean="0">
              <a:latin typeface="Courier New" pitchFamily="49" charset="0"/>
              <a:cs typeface="Courier New" pitchFamily="49" charset="0"/>
            </a:endParaRPr>
          </a:p>
          <a:p>
            <a:pPr algn="l"/>
            <a:r>
              <a:rPr lang="en-US" sz="800" dirty="0" smtClean="0">
                <a:latin typeface="Courier New" pitchFamily="49" charset="0"/>
                <a:cs typeface="Courier New" pitchFamily="49" charset="0"/>
              </a:rPr>
              <a:t>    using (</a:t>
            </a:r>
            <a:r>
              <a:rPr lang="en-US" sz="800" dirty="0" err="1" smtClean="0">
                <a:latin typeface="Courier New" pitchFamily="49" charset="0"/>
                <a:cs typeface="Courier New" pitchFamily="49" charset="0"/>
              </a:rPr>
              <a:t>ManualResetEvent</a:t>
            </a:r>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mre</a:t>
            </a:r>
            <a:r>
              <a:rPr lang="en-US" sz="800" dirty="0" smtClean="0">
                <a:latin typeface="Courier New" pitchFamily="49" charset="0"/>
                <a:cs typeface="Courier New" pitchFamily="49" charset="0"/>
              </a:rPr>
              <a:t> = new </a:t>
            </a:r>
            <a:r>
              <a:rPr lang="en-US" sz="800" dirty="0" err="1" smtClean="0">
                <a:latin typeface="Courier New" pitchFamily="49" charset="0"/>
                <a:cs typeface="Courier New" pitchFamily="49" charset="0"/>
              </a:rPr>
              <a:t>ManualResetEvent</a:t>
            </a:r>
            <a:r>
              <a:rPr lang="en-US" sz="800" dirty="0" smtClean="0">
                <a:latin typeface="Courier New" pitchFamily="49" charset="0"/>
                <a:cs typeface="Courier New" pitchFamily="49" charset="0"/>
              </a:rPr>
              <a:t>(false)) {</a:t>
            </a: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int</a:t>
            </a:r>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waitCount</a:t>
            </a:r>
            <a:r>
              <a:rPr lang="en-US" sz="800" dirty="0" smtClean="0">
                <a:latin typeface="Courier New" pitchFamily="49" charset="0"/>
                <a:cs typeface="Courier New" pitchFamily="49" charset="0"/>
              </a:rPr>
              <a:t> = </a:t>
            </a:r>
            <a:r>
              <a:rPr lang="en-US" sz="800" dirty="0" err="1" smtClean="0">
                <a:latin typeface="Courier New" pitchFamily="49" charset="0"/>
                <a:cs typeface="Courier New" pitchFamily="49" charset="0"/>
              </a:rPr>
              <a:t>Environment.ProcessorCount</a:t>
            </a:r>
            <a:r>
              <a:rPr lang="en-US" sz="800" dirty="0" smtClean="0">
                <a:latin typeface="Courier New" pitchFamily="49" charset="0"/>
                <a:cs typeface="Courier New" pitchFamily="49" charset="0"/>
              </a:rPr>
              <a:t>;</a:t>
            </a:r>
          </a:p>
          <a:p>
            <a:pPr algn="l"/>
            <a:endParaRPr lang="en-US" sz="800" dirty="0" smtClean="0">
              <a:latin typeface="Courier New" pitchFamily="49" charset="0"/>
              <a:cs typeface="Courier New" pitchFamily="49" charset="0"/>
            </a:endParaRP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WaitCallback</a:t>
            </a:r>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wc</a:t>
            </a:r>
            <a:r>
              <a:rPr lang="en-US" sz="800" dirty="0" smtClean="0">
                <a:latin typeface="Courier New" pitchFamily="49" charset="0"/>
                <a:cs typeface="Courier New" pitchFamily="49" charset="0"/>
              </a:rPr>
              <a:t> = delegate {</a:t>
            </a: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bool</a:t>
            </a:r>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gotItem</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do {</a:t>
            </a:r>
          </a:p>
          <a:p>
            <a:pPr algn="l"/>
            <a:r>
              <a:rPr lang="en-US" sz="800" dirty="0" smtClean="0">
                <a:latin typeface="Courier New" pitchFamily="49" charset="0"/>
                <a:cs typeface="Courier New" pitchFamily="49" charset="0"/>
              </a:rPr>
              <a:t>                T item = default(T);</a:t>
            </a:r>
          </a:p>
          <a:p>
            <a:pPr algn="l"/>
            <a:r>
              <a:rPr lang="en-US" sz="800" dirty="0" smtClean="0">
                <a:latin typeface="Courier New" pitchFamily="49" charset="0"/>
                <a:cs typeface="Courier New" pitchFamily="49" charset="0"/>
              </a:rPr>
              <a:t>                lock (data) {</a:t>
            </a:r>
          </a:p>
          <a:p>
            <a:pPr algn="l"/>
            <a:r>
              <a:rPr lang="en-US" sz="800" dirty="0" smtClean="0">
                <a:latin typeface="Courier New" pitchFamily="49" charset="0"/>
                <a:cs typeface="Courier New" pitchFamily="49" charset="0"/>
              </a:rPr>
              <a:t>                    if (</a:t>
            </a:r>
            <a:r>
              <a:rPr lang="en-US" sz="800" dirty="0" err="1" smtClean="0">
                <a:latin typeface="Courier New" pitchFamily="49" charset="0"/>
                <a:cs typeface="Courier New" pitchFamily="49" charset="0"/>
              </a:rPr>
              <a:t>data.Count</a:t>
            </a:r>
            <a:r>
              <a:rPr lang="en-US" sz="800" dirty="0" smtClean="0">
                <a:latin typeface="Courier New" pitchFamily="49" charset="0"/>
                <a:cs typeface="Courier New" pitchFamily="49" charset="0"/>
              </a:rPr>
              <a:t> &gt; 0) {</a:t>
            </a:r>
          </a:p>
          <a:p>
            <a:pPr algn="l"/>
            <a:r>
              <a:rPr lang="en-US" sz="800" dirty="0" smtClean="0">
                <a:latin typeface="Courier New" pitchFamily="49" charset="0"/>
                <a:cs typeface="Courier New" pitchFamily="49" charset="0"/>
              </a:rPr>
              <a:t>                        item = </a:t>
            </a:r>
            <a:r>
              <a:rPr lang="en-US" sz="800" dirty="0" err="1" smtClean="0">
                <a:latin typeface="Courier New" pitchFamily="49" charset="0"/>
                <a:cs typeface="Courier New" pitchFamily="49" charset="0"/>
              </a:rPr>
              <a:t>data.Dequeue</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gotItem</a:t>
            </a:r>
            <a:r>
              <a:rPr lang="en-US" sz="800" dirty="0" smtClean="0">
                <a:latin typeface="Courier New" pitchFamily="49" charset="0"/>
                <a:cs typeface="Courier New" pitchFamily="49" charset="0"/>
              </a:rPr>
              <a:t> = true;</a:t>
            </a:r>
          </a:p>
          <a:p>
            <a:pPr algn="l"/>
            <a:r>
              <a:rPr lang="en-US" sz="800" dirty="0" smtClean="0">
                <a:latin typeface="Courier New" pitchFamily="49" charset="0"/>
                <a:cs typeface="Courier New" pitchFamily="49" charset="0"/>
              </a:rPr>
              <a:t>                    }</a:t>
            </a:r>
          </a:p>
          <a:p>
            <a:pPr algn="l"/>
            <a:r>
              <a:rPr lang="en-US" sz="800" dirty="0" smtClean="0">
                <a:latin typeface="Courier New" pitchFamily="49" charset="0"/>
                <a:cs typeface="Courier New" pitchFamily="49" charset="0"/>
              </a:rPr>
              <a:t>                    else </a:t>
            </a:r>
            <a:r>
              <a:rPr lang="en-US" sz="800" dirty="0" err="1" smtClean="0">
                <a:latin typeface="Courier New" pitchFamily="49" charset="0"/>
                <a:cs typeface="Courier New" pitchFamily="49" charset="0"/>
              </a:rPr>
              <a:t>gotItem</a:t>
            </a:r>
            <a:r>
              <a:rPr lang="en-US" sz="800" dirty="0" smtClean="0">
                <a:latin typeface="Courier New" pitchFamily="49" charset="0"/>
                <a:cs typeface="Courier New" pitchFamily="49" charset="0"/>
              </a:rPr>
              <a:t> = false;</a:t>
            </a:r>
          </a:p>
          <a:p>
            <a:pPr algn="l"/>
            <a:r>
              <a:rPr lang="en-US" sz="800" dirty="0" smtClean="0">
                <a:latin typeface="Courier New" pitchFamily="49" charset="0"/>
                <a:cs typeface="Courier New" pitchFamily="49" charset="0"/>
              </a:rPr>
              <a:t>                }</a:t>
            </a:r>
          </a:p>
          <a:p>
            <a:pPr algn="l"/>
            <a:r>
              <a:rPr lang="en-US" sz="800" dirty="0" smtClean="0">
                <a:latin typeface="Courier New" pitchFamily="49" charset="0"/>
                <a:cs typeface="Courier New" pitchFamily="49" charset="0"/>
              </a:rPr>
              <a:t>                if (</a:t>
            </a:r>
            <a:r>
              <a:rPr lang="en-US" sz="800" dirty="0" err="1" smtClean="0">
                <a:latin typeface="Courier New" pitchFamily="49" charset="0"/>
                <a:cs typeface="Courier New" pitchFamily="49" charset="0"/>
              </a:rPr>
              <a:t>gotItem</a:t>
            </a:r>
            <a:r>
              <a:rPr lang="en-US" sz="800" dirty="0" smtClean="0">
                <a:latin typeface="Courier New" pitchFamily="49" charset="0"/>
                <a:cs typeface="Courier New" pitchFamily="49" charset="0"/>
              </a:rPr>
              <a:t>) action(item);</a:t>
            </a:r>
          </a:p>
          <a:p>
            <a:pPr algn="l"/>
            <a:r>
              <a:rPr lang="en-US" sz="800" dirty="0" smtClean="0">
                <a:latin typeface="Courier New" pitchFamily="49" charset="0"/>
                <a:cs typeface="Courier New" pitchFamily="49" charset="0"/>
              </a:rPr>
              <a:t>            } while (</a:t>
            </a:r>
            <a:r>
              <a:rPr lang="en-US" sz="800" dirty="0" err="1" smtClean="0">
                <a:latin typeface="Courier New" pitchFamily="49" charset="0"/>
                <a:cs typeface="Courier New" pitchFamily="49" charset="0"/>
              </a:rPr>
              <a:t>gotItem</a:t>
            </a:r>
            <a:r>
              <a:rPr lang="en-US" sz="800" dirty="0" smtClean="0">
                <a:latin typeface="Courier New" pitchFamily="49" charset="0"/>
                <a:cs typeface="Courier New" pitchFamily="49" charset="0"/>
              </a:rPr>
              <a:t>);</a:t>
            </a:r>
          </a:p>
          <a:p>
            <a:pPr algn="l"/>
            <a:endParaRPr lang="en-US" sz="800" dirty="0" smtClean="0">
              <a:latin typeface="Courier New" pitchFamily="49" charset="0"/>
              <a:cs typeface="Courier New" pitchFamily="49" charset="0"/>
            </a:endParaRPr>
          </a:p>
          <a:p>
            <a:pPr algn="l"/>
            <a:r>
              <a:rPr lang="en-US" sz="800" dirty="0" smtClean="0">
                <a:latin typeface="Courier New" pitchFamily="49" charset="0"/>
                <a:cs typeface="Courier New" pitchFamily="49" charset="0"/>
              </a:rPr>
              <a:t>            if (</a:t>
            </a:r>
            <a:r>
              <a:rPr lang="en-US" sz="800" dirty="0" err="1" smtClean="0">
                <a:latin typeface="Courier New" pitchFamily="49" charset="0"/>
                <a:cs typeface="Courier New" pitchFamily="49" charset="0"/>
              </a:rPr>
              <a:t>Interlocked.Decrement</a:t>
            </a:r>
            <a:r>
              <a:rPr lang="en-US" sz="800" dirty="0" smtClean="0">
                <a:latin typeface="Courier New" pitchFamily="49" charset="0"/>
                <a:cs typeface="Courier New" pitchFamily="49" charset="0"/>
              </a:rPr>
              <a:t>(ref </a:t>
            </a:r>
            <a:r>
              <a:rPr lang="en-US" sz="800" dirty="0" err="1" smtClean="0">
                <a:latin typeface="Courier New" pitchFamily="49" charset="0"/>
                <a:cs typeface="Courier New" pitchFamily="49" charset="0"/>
              </a:rPr>
              <a:t>waitCount</a:t>
            </a:r>
            <a:r>
              <a:rPr lang="en-US" sz="800" dirty="0" smtClean="0">
                <a:latin typeface="Courier New" pitchFamily="49" charset="0"/>
                <a:cs typeface="Courier New" pitchFamily="49" charset="0"/>
              </a:rPr>
              <a:t>) == 0) </a:t>
            </a:r>
            <a:r>
              <a:rPr lang="en-US" sz="800" dirty="0" err="1" smtClean="0">
                <a:latin typeface="Courier New" pitchFamily="49" charset="0"/>
                <a:cs typeface="Courier New" pitchFamily="49" charset="0"/>
              </a:rPr>
              <a:t>mre.Set</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a:t>
            </a:r>
          </a:p>
          <a:p>
            <a:pPr algn="l"/>
            <a:endParaRPr lang="en-US" sz="800" dirty="0" smtClean="0">
              <a:latin typeface="Courier New" pitchFamily="49" charset="0"/>
              <a:cs typeface="Courier New" pitchFamily="49" charset="0"/>
            </a:endParaRPr>
          </a:p>
          <a:p>
            <a:pPr algn="l"/>
            <a:r>
              <a:rPr lang="en-US" sz="800" dirty="0" smtClean="0">
                <a:latin typeface="Courier New" pitchFamily="49" charset="0"/>
                <a:cs typeface="Courier New" pitchFamily="49" charset="0"/>
              </a:rPr>
              <a:t>        for (</a:t>
            </a:r>
            <a:r>
              <a:rPr lang="en-US" sz="800" dirty="0" err="1" smtClean="0">
                <a:latin typeface="Courier New" pitchFamily="49" charset="0"/>
                <a:cs typeface="Courier New" pitchFamily="49" charset="0"/>
              </a:rPr>
              <a:t>int</a:t>
            </a:r>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i</a:t>
            </a:r>
            <a:r>
              <a:rPr lang="en-US" sz="800" dirty="0" smtClean="0">
                <a:latin typeface="Courier New" pitchFamily="49" charset="0"/>
                <a:cs typeface="Courier New" pitchFamily="49" charset="0"/>
              </a:rPr>
              <a:t> = 0; </a:t>
            </a:r>
            <a:r>
              <a:rPr lang="en-US" sz="800" dirty="0" err="1" smtClean="0">
                <a:latin typeface="Courier New" pitchFamily="49" charset="0"/>
                <a:cs typeface="Courier New" pitchFamily="49" charset="0"/>
              </a:rPr>
              <a:t>i</a:t>
            </a:r>
            <a:r>
              <a:rPr lang="en-US" sz="800" dirty="0" smtClean="0">
                <a:latin typeface="Courier New" pitchFamily="49" charset="0"/>
                <a:cs typeface="Courier New" pitchFamily="49" charset="0"/>
              </a:rPr>
              <a:t> &lt; </a:t>
            </a:r>
            <a:r>
              <a:rPr lang="en-US" sz="800" dirty="0" err="1" smtClean="0">
                <a:latin typeface="Courier New" pitchFamily="49" charset="0"/>
                <a:cs typeface="Courier New" pitchFamily="49" charset="0"/>
              </a:rPr>
              <a:t>Environment.ProcessorCount</a:t>
            </a:r>
            <a:r>
              <a:rPr lang="en-US" sz="800" dirty="0" smtClean="0">
                <a:latin typeface="Courier New" pitchFamily="49" charset="0"/>
                <a:cs typeface="Courier New" pitchFamily="49" charset="0"/>
              </a:rPr>
              <a:t> - 1; </a:t>
            </a:r>
            <a:r>
              <a:rPr lang="en-US" sz="800" dirty="0" err="1" smtClean="0">
                <a:latin typeface="Courier New" pitchFamily="49" charset="0"/>
                <a:cs typeface="Courier New" pitchFamily="49" charset="0"/>
              </a:rPr>
              <a:t>i</a:t>
            </a:r>
            <a:r>
              <a:rPr lang="en-US" sz="800" dirty="0" smtClean="0">
                <a:latin typeface="Courier New" pitchFamily="49" charset="0"/>
                <a:cs typeface="Courier New" pitchFamily="49" charset="0"/>
              </a:rPr>
              <a:t>++) {</a:t>
            </a: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ThreadPool.QueueUserWorkItem</a:t>
            </a:r>
            <a:r>
              <a:rPr lang="en-US" sz="800" dirty="0" smtClean="0">
                <a:latin typeface="Courier New" pitchFamily="49" charset="0"/>
                <a:cs typeface="Courier New" pitchFamily="49" charset="0"/>
              </a:rPr>
              <a:t>(</a:t>
            </a:r>
            <a:r>
              <a:rPr lang="en-US" sz="800" dirty="0" err="1" smtClean="0">
                <a:latin typeface="Courier New" pitchFamily="49" charset="0"/>
                <a:cs typeface="Courier New" pitchFamily="49" charset="0"/>
              </a:rPr>
              <a:t>wc</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a:t>
            </a:r>
          </a:p>
          <a:p>
            <a:pPr algn="l"/>
            <a:endParaRPr lang="en-US" sz="800" dirty="0" smtClean="0">
              <a:latin typeface="Courier New" pitchFamily="49" charset="0"/>
              <a:cs typeface="Courier New" pitchFamily="49" charset="0"/>
            </a:endParaRP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wc</a:t>
            </a:r>
            <a:r>
              <a:rPr lang="en-US" sz="800" dirty="0" smtClean="0">
                <a:latin typeface="Courier New" pitchFamily="49" charset="0"/>
                <a:cs typeface="Courier New" pitchFamily="49" charset="0"/>
              </a:rPr>
              <a:t>(null);</a:t>
            </a:r>
          </a:p>
          <a:p>
            <a:pPr algn="l"/>
            <a:r>
              <a:rPr lang="en-US" sz="800" dirty="0" smtClean="0">
                <a:latin typeface="Courier New" pitchFamily="49" charset="0"/>
                <a:cs typeface="Courier New" pitchFamily="49" charset="0"/>
              </a:rPr>
              <a:t>        </a:t>
            </a:r>
            <a:r>
              <a:rPr lang="en-US" sz="800" dirty="0" err="1" smtClean="0">
                <a:latin typeface="Courier New" pitchFamily="49" charset="0"/>
                <a:cs typeface="Courier New" pitchFamily="49" charset="0"/>
              </a:rPr>
              <a:t>mre.WaitOne</a:t>
            </a:r>
            <a:r>
              <a:rPr lang="en-US" sz="800" dirty="0" smtClean="0">
                <a:latin typeface="Courier New" pitchFamily="49" charset="0"/>
                <a:cs typeface="Courier New" pitchFamily="49" charset="0"/>
              </a:rPr>
              <a:t>();</a:t>
            </a:r>
          </a:p>
          <a:p>
            <a:pPr algn="l"/>
            <a:r>
              <a:rPr lang="en-US" sz="800" dirty="0" smtClean="0">
                <a:latin typeface="Courier New" pitchFamily="49" charset="0"/>
                <a:cs typeface="Courier New" pitchFamily="49" charset="0"/>
              </a:rPr>
              <a:t>    }</a:t>
            </a:r>
          </a:p>
          <a:p>
            <a:pPr algn="l"/>
            <a:r>
              <a:rPr lang="en-US" sz="800" dirty="0" smtClean="0">
                <a:latin typeface="Courier New" pitchFamily="49" charset="0"/>
                <a:cs typeface="Courier New" pitchFamily="49" charset="0"/>
              </a:rPr>
              <a:t>}</a:t>
            </a:r>
          </a:p>
        </p:txBody>
      </p:sp>
      <p:sp>
        <p:nvSpPr>
          <p:cNvPr id="10" name="TextBox 9"/>
          <p:cNvSpPr txBox="1"/>
          <p:nvPr/>
        </p:nvSpPr>
        <p:spPr>
          <a:xfrm>
            <a:off x="4254674" y="925882"/>
            <a:ext cx="1518342" cy="369320"/>
          </a:xfrm>
          <a:prstGeom prst="rect">
            <a:avLst/>
          </a:prstGeom>
          <a:noFill/>
        </p:spPr>
        <p:txBody>
          <a:bodyPr wrap="none" lIns="91429" tIns="45714" rIns="91429" bIns="45714" rtlCol="0">
            <a:spAutoFit/>
          </a:bodyPr>
          <a:lstStyle/>
          <a:p>
            <a:r>
              <a:rPr lang="en-US" b="1" dirty="0" smtClean="0">
                <a:solidFill>
                  <a:srgbClr val="FFC000"/>
                </a:solidFill>
              </a:rPr>
              <a:t>Thread Pool</a:t>
            </a:r>
            <a:endParaRPr lang="en-US" b="1"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3554"/>
          <p:cNvSpPr txBox="1">
            <a:spLocks noChangeArrowheads="1"/>
          </p:cNvSpPr>
          <p:nvPr/>
        </p:nvSpPr>
        <p:spPr bwMode="auto">
          <a:xfrm>
            <a:off x="609600" y="1351119"/>
            <a:ext cx="7924800" cy="1855543"/>
          </a:xfrm>
          <a:prstGeom prst="rect">
            <a:avLst/>
          </a:prstGeom>
          <a:solidFill>
            <a:schemeClr val="bg1"/>
          </a:solidFill>
          <a:ln w="15875" cap="flat" cmpd="sng" algn="ctr">
            <a:solidFill>
              <a:srgbClr val="FFC000"/>
            </a:solidFill>
            <a:prstDash val="solid"/>
            <a:miter lim="800000"/>
            <a:headEnd type="none" w="med" len="med"/>
            <a:tailEnd type="none" w="med" len="med"/>
          </a:ln>
          <a:effectLst/>
        </p:spPr>
        <p:txBody>
          <a:bodyPr vert="horz" wrap="square" lIns="91429" tIns="91429" rIns="91429" bIns="45714" anchor="t" compatLnSpc="1">
            <a:noAutofit/>
          </a:bodyPr>
          <a:lstStyle/>
          <a:p>
            <a:pPr algn="l"/>
            <a:r>
              <a:rPr lang="en-US" sz="1400" dirty="0" smtClean="0">
                <a:latin typeface="Courier New" pitchFamily="49" charset="0"/>
                <a:cs typeface="Courier New" pitchFamily="49" charset="0"/>
              </a:rPr>
              <a:t>static void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&lt;T&gt;(Tree&lt;T&gt; tree, Action&lt;T&gt; action) {</a:t>
            </a:r>
          </a:p>
          <a:p>
            <a:pPr algn="l"/>
            <a:r>
              <a:rPr lang="en-US" sz="1400" dirty="0" smtClean="0">
                <a:latin typeface="Courier New" pitchFamily="49" charset="0"/>
                <a:cs typeface="Courier New" pitchFamily="49" charset="0"/>
              </a:rPr>
              <a:t>    if (tree == null) return;</a:t>
            </a:r>
          </a:p>
          <a:p>
            <a:pPr algn="l"/>
            <a:r>
              <a:rPr lang="en-US" sz="1400" dirty="0" smtClean="0">
                <a:latin typeface="Courier New" pitchFamily="49" charset="0"/>
                <a:cs typeface="Courier New" pitchFamily="49" charset="0"/>
              </a:rPr>
              <a:t>    </a:t>
            </a:r>
          </a:p>
          <a:p>
            <a:pPr algn="l"/>
            <a:r>
              <a:rPr lang="en-US" sz="1400" dirty="0" smtClean="0">
                <a:latin typeface="Courier New" pitchFamily="49" charset="0"/>
                <a:cs typeface="Courier New" pitchFamily="49" charset="0"/>
              </a:rPr>
              <a:t>    Task t = </a:t>
            </a:r>
            <a:r>
              <a:rPr lang="en-US" sz="1400" dirty="0" err="1" smtClean="0">
                <a:latin typeface="Courier New" pitchFamily="49" charset="0"/>
                <a:cs typeface="Courier New" pitchFamily="49" charset="0"/>
              </a:rPr>
              <a:t>Task.Create</a:t>
            </a:r>
            <a:r>
              <a:rPr lang="en-US" sz="1400" dirty="0" smtClean="0">
                <a:latin typeface="Courier New" pitchFamily="49" charset="0"/>
                <a:cs typeface="Courier New" pitchFamily="49" charset="0"/>
              </a:rPr>
              <a:t>(delegate {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tree.Left</a:t>
            </a:r>
            <a:r>
              <a:rPr lang="en-US" sz="1400" dirty="0" smtClean="0">
                <a:latin typeface="Courier New" pitchFamily="49" charset="0"/>
                <a:cs typeface="Courier New" pitchFamily="49" charset="0"/>
              </a:rPr>
              <a:t>, action); });</a:t>
            </a:r>
          </a:p>
          <a:p>
            <a:pPr algn="l"/>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tree.Right</a:t>
            </a:r>
            <a:r>
              <a:rPr lang="en-US" sz="1400" dirty="0" smtClean="0">
                <a:latin typeface="Courier New" pitchFamily="49" charset="0"/>
                <a:cs typeface="Courier New" pitchFamily="49" charset="0"/>
              </a:rPr>
              <a:t>, action);</a:t>
            </a:r>
          </a:p>
          <a:p>
            <a:pPr algn="l"/>
            <a:r>
              <a:rPr lang="en-US" sz="1400" dirty="0" smtClean="0">
                <a:latin typeface="Courier New" pitchFamily="49" charset="0"/>
                <a:cs typeface="Courier New" pitchFamily="49" charset="0"/>
              </a:rPr>
              <a:t>    action(</a:t>
            </a:r>
            <a:r>
              <a:rPr lang="en-US" sz="1400" dirty="0" err="1" smtClean="0">
                <a:latin typeface="Courier New" pitchFamily="49" charset="0"/>
                <a:cs typeface="Courier New" pitchFamily="49" charset="0"/>
              </a:rPr>
              <a:t>tree.Data</a:t>
            </a:r>
            <a:r>
              <a:rPr lang="en-US" sz="1400" dirty="0" smtClean="0">
                <a:latin typeface="Courier New" pitchFamily="49" charset="0"/>
                <a:cs typeface="Courier New" pitchFamily="49" charset="0"/>
              </a:rPr>
              <a:t>);</a:t>
            </a:r>
          </a:p>
          <a:p>
            <a:pPr algn="l"/>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t.Wait</a:t>
            </a:r>
            <a:r>
              <a:rPr lang="en-US" sz="1400" dirty="0" smtClean="0">
                <a:latin typeface="Courier New" pitchFamily="49" charset="0"/>
                <a:cs typeface="Courier New" pitchFamily="49" charset="0"/>
              </a:rPr>
              <a:t>();</a:t>
            </a:r>
          </a:p>
          <a:p>
            <a:pPr algn="l"/>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8" name="TextBox 7"/>
          <p:cNvSpPr txBox="1"/>
          <p:nvPr/>
        </p:nvSpPr>
        <p:spPr>
          <a:xfrm>
            <a:off x="609601" y="1046320"/>
            <a:ext cx="3553066" cy="369320"/>
          </a:xfrm>
          <a:prstGeom prst="rect">
            <a:avLst/>
          </a:prstGeom>
          <a:noFill/>
        </p:spPr>
        <p:txBody>
          <a:bodyPr wrap="none" lIns="91429" tIns="45714" rIns="91429" bIns="45714" rtlCol="0">
            <a:spAutoFit/>
          </a:bodyPr>
          <a:lstStyle/>
          <a:p>
            <a:r>
              <a:rPr lang="en-US" b="1" dirty="0" smtClean="0">
                <a:solidFill>
                  <a:srgbClr val="FFC000"/>
                </a:solidFill>
              </a:rPr>
              <a:t>Parallel Extensions (with Task)</a:t>
            </a:r>
          </a:p>
        </p:txBody>
      </p:sp>
      <p:sp>
        <p:nvSpPr>
          <p:cNvPr id="11" name="TextBox 23554"/>
          <p:cNvSpPr txBox="1">
            <a:spLocks noChangeArrowheads="1"/>
          </p:cNvSpPr>
          <p:nvPr/>
        </p:nvSpPr>
        <p:spPr bwMode="auto">
          <a:xfrm>
            <a:off x="609600" y="3581505"/>
            <a:ext cx="7924800" cy="1854791"/>
          </a:xfrm>
          <a:prstGeom prst="rect">
            <a:avLst/>
          </a:prstGeom>
          <a:solidFill>
            <a:schemeClr val="bg1"/>
          </a:solidFill>
          <a:ln w="15875" cap="flat" cmpd="sng" algn="ctr">
            <a:solidFill>
              <a:srgbClr val="FFC000"/>
            </a:solidFill>
            <a:prstDash val="solid"/>
            <a:miter lim="800000"/>
            <a:headEnd type="none" w="med" len="med"/>
            <a:tailEnd type="none" w="med" len="med"/>
          </a:ln>
          <a:effectLst/>
        </p:spPr>
        <p:txBody>
          <a:bodyPr vert="horz" wrap="square" lIns="91429" tIns="91429" rIns="91429" bIns="45714" anchor="t" compatLnSpc="1">
            <a:noAutofit/>
          </a:bodyPr>
          <a:lstStyle/>
          <a:p>
            <a:pPr algn="l"/>
            <a:r>
              <a:rPr lang="en-US" sz="1400" dirty="0" smtClean="0">
                <a:latin typeface="Courier New" pitchFamily="49" charset="0"/>
                <a:cs typeface="Courier New" pitchFamily="49" charset="0"/>
              </a:rPr>
              <a:t>static void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&lt;T&gt;(Tree&lt;T&gt; tree, Action&lt;T&gt; action) {</a:t>
            </a:r>
          </a:p>
          <a:p>
            <a:pPr algn="l"/>
            <a:r>
              <a:rPr lang="en-US" sz="1400" dirty="0" smtClean="0">
                <a:latin typeface="Courier New" pitchFamily="49" charset="0"/>
                <a:cs typeface="Courier New" pitchFamily="49" charset="0"/>
              </a:rPr>
              <a:t>    if (tree == null) return;</a:t>
            </a:r>
          </a:p>
          <a:p>
            <a:pPr algn="l"/>
            <a:r>
              <a:rPr lang="en-US" sz="1400" dirty="0" smtClean="0">
                <a:latin typeface="Courier New" pitchFamily="49" charset="0"/>
                <a:cs typeface="Courier New" pitchFamily="49" charset="0"/>
              </a:rPr>
              <a:t>    </a:t>
            </a:r>
          </a:p>
          <a:p>
            <a:pPr algn="l"/>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Parallel.Do</a:t>
            </a:r>
            <a:r>
              <a:rPr lang="en-US" sz="1400" dirty="0" smtClean="0">
                <a:latin typeface="Courier New" pitchFamily="49" charset="0"/>
                <a:cs typeface="Courier New" pitchFamily="49" charset="0"/>
              </a:rPr>
              <a:t>(</a:t>
            </a:r>
          </a:p>
          <a:p>
            <a:pPr algn="l"/>
            <a:r>
              <a:rPr lang="en-US" sz="1400" dirty="0" smtClean="0">
                <a:latin typeface="Courier New" pitchFamily="49" charset="0"/>
                <a:cs typeface="Courier New" pitchFamily="49" charset="0"/>
              </a:rPr>
              <a:t>        () =&gt;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tree.Left</a:t>
            </a:r>
            <a:r>
              <a:rPr lang="en-US" sz="1400" dirty="0" smtClean="0">
                <a:latin typeface="Courier New" pitchFamily="49" charset="0"/>
                <a:cs typeface="Courier New" pitchFamily="49" charset="0"/>
              </a:rPr>
              <a:t>, action),</a:t>
            </a:r>
          </a:p>
          <a:p>
            <a:pPr algn="l"/>
            <a:r>
              <a:rPr lang="en-US" sz="1400" dirty="0" smtClean="0">
                <a:latin typeface="Courier New" pitchFamily="49" charset="0"/>
                <a:cs typeface="Courier New" pitchFamily="49" charset="0"/>
              </a:rPr>
              <a:t>        () =&gt;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tree.Right</a:t>
            </a:r>
            <a:r>
              <a:rPr lang="en-US" sz="1400" dirty="0" smtClean="0">
                <a:latin typeface="Courier New" pitchFamily="49" charset="0"/>
                <a:cs typeface="Courier New" pitchFamily="49" charset="0"/>
              </a:rPr>
              <a:t>, action),</a:t>
            </a:r>
          </a:p>
          <a:p>
            <a:pPr algn="l"/>
            <a:r>
              <a:rPr lang="en-US" sz="1400" dirty="0" smtClean="0">
                <a:latin typeface="Courier New" pitchFamily="49" charset="0"/>
                <a:cs typeface="Courier New" pitchFamily="49" charset="0"/>
              </a:rPr>
              <a:t>        () =&gt; action(</a:t>
            </a:r>
            <a:r>
              <a:rPr lang="en-US" sz="1400" dirty="0" err="1" smtClean="0">
                <a:latin typeface="Courier New" pitchFamily="49" charset="0"/>
                <a:cs typeface="Courier New" pitchFamily="49" charset="0"/>
              </a:rPr>
              <a:t>tree.Data</a:t>
            </a:r>
            <a:r>
              <a:rPr lang="en-US" sz="1400" dirty="0" smtClean="0">
                <a:latin typeface="Courier New" pitchFamily="49" charset="0"/>
                <a:cs typeface="Courier New" pitchFamily="49" charset="0"/>
              </a:rPr>
              <a:t>) );</a:t>
            </a:r>
          </a:p>
          <a:p>
            <a:pPr algn="l"/>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12" name="TextBox 11"/>
          <p:cNvSpPr txBox="1"/>
          <p:nvPr/>
        </p:nvSpPr>
        <p:spPr>
          <a:xfrm>
            <a:off x="609601" y="3251654"/>
            <a:ext cx="3865138" cy="369320"/>
          </a:xfrm>
          <a:prstGeom prst="rect">
            <a:avLst/>
          </a:prstGeom>
          <a:noFill/>
        </p:spPr>
        <p:txBody>
          <a:bodyPr wrap="none" lIns="91429" tIns="45714" rIns="91429" bIns="45714" rtlCol="0">
            <a:spAutoFit/>
          </a:bodyPr>
          <a:lstStyle/>
          <a:p>
            <a:r>
              <a:rPr lang="en-US" b="1" dirty="0" smtClean="0">
                <a:solidFill>
                  <a:srgbClr val="FFC000"/>
                </a:solidFill>
              </a:rPr>
              <a:t>Parallel Extensions (with Parallel)</a:t>
            </a:r>
          </a:p>
        </p:txBody>
      </p:sp>
      <p:sp>
        <p:nvSpPr>
          <p:cNvPr id="13" name="TextBox 23554"/>
          <p:cNvSpPr txBox="1">
            <a:spLocks noChangeArrowheads="1"/>
          </p:cNvSpPr>
          <p:nvPr/>
        </p:nvSpPr>
        <p:spPr bwMode="auto">
          <a:xfrm>
            <a:off x="609600" y="5787024"/>
            <a:ext cx="7924800" cy="776614"/>
          </a:xfrm>
          <a:prstGeom prst="rect">
            <a:avLst/>
          </a:prstGeom>
          <a:solidFill>
            <a:schemeClr val="bg1"/>
          </a:solidFill>
          <a:ln w="15875" cap="flat" cmpd="sng" algn="ctr">
            <a:solidFill>
              <a:srgbClr val="FFC000"/>
            </a:solidFill>
            <a:prstDash val="solid"/>
            <a:miter lim="800000"/>
            <a:headEnd type="none" w="med" len="med"/>
            <a:tailEnd type="none" w="med" len="med"/>
          </a:ln>
          <a:effectLst/>
        </p:spPr>
        <p:txBody>
          <a:bodyPr vert="horz" wrap="square" lIns="91429" tIns="91429" rIns="91429" bIns="45714" anchor="t" compatLnSpc="1">
            <a:noAutofit/>
          </a:bodyPr>
          <a:lstStyle/>
          <a:p>
            <a:pPr algn="l"/>
            <a:r>
              <a:rPr lang="en-US" sz="1400" dirty="0" smtClean="0">
                <a:latin typeface="Courier New" pitchFamily="49" charset="0"/>
                <a:cs typeface="Courier New" pitchFamily="49" charset="0"/>
              </a:rPr>
              <a:t>static void </a:t>
            </a:r>
            <a:r>
              <a:rPr lang="en-US" sz="1400" dirty="0" err="1" smtClean="0">
                <a:latin typeface="Courier New" pitchFamily="49" charset="0"/>
                <a:cs typeface="Courier New" pitchFamily="49" charset="0"/>
              </a:rPr>
              <a:t>ProcessNode</a:t>
            </a:r>
            <a:r>
              <a:rPr lang="en-US" sz="1400" dirty="0" smtClean="0">
                <a:latin typeface="Courier New" pitchFamily="49" charset="0"/>
                <a:cs typeface="Courier New" pitchFamily="49" charset="0"/>
              </a:rPr>
              <a:t>&lt;T&gt;(Tree&lt;T&gt; tree, Action&lt;T&gt; action) {</a:t>
            </a:r>
          </a:p>
          <a:p>
            <a:pPr algn="l"/>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tree.AsParallel</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ForAll</a:t>
            </a:r>
            <a:r>
              <a:rPr lang="en-US" sz="1400" dirty="0" smtClean="0">
                <a:latin typeface="Courier New" pitchFamily="49" charset="0"/>
                <a:cs typeface="Courier New" pitchFamily="49" charset="0"/>
              </a:rPr>
              <a:t>(action);</a:t>
            </a:r>
          </a:p>
          <a:p>
            <a:pPr algn="l"/>
            <a:r>
              <a:rPr lang="en-US" sz="1400" dirty="0" smtClean="0">
                <a:latin typeface="Courier New" pitchFamily="49" charset="0"/>
                <a:cs typeface="Courier New" pitchFamily="49" charset="0"/>
              </a:rPr>
              <a:t>}</a:t>
            </a:r>
          </a:p>
        </p:txBody>
      </p:sp>
      <p:sp>
        <p:nvSpPr>
          <p:cNvPr id="14" name="TextBox 13"/>
          <p:cNvSpPr txBox="1"/>
          <p:nvPr/>
        </p:nvSpPr>
        <p:spPr>
          <a:xfrm>
            <a:off x="609600" y="5468840"/>
            <a:ext cx="3749722" cy="369320"/>
          </a:xfrm>
          <a:prstGeom prst="rect">
            <a:avLst/>
          </a:prstGeom>
          <a:noFill/>
        </p:spPr>
        <p:txBody>
          <a:bodyPr wrap="none" lIns="91429" tIns="45714" rIns="91429" bIns="45714" rtlCol="0">
            <a:spAutoFit/>
          </a:bodyPr>
          <a:lstStyle/>
          <a:p>
            <a:r>
              <a:rPr lang="en-US" b="1" dirty="0" smtClean="0">
                <a:solidFill>
                  <a:srgbClr val="FFC000"/>
                </a:solidFill>
              </a:rPr>
              <a:t>Parallel Extensions (with PLINQ)</a:t>
            </a:r>
          </a:p>
        </p:txBody>
      </p:sp>
      <p:sp>
        <p:nvSpPr>
          <p:cNvPr id="10" name="Title 1"/>
          <p:cNvSpPr txBox="1">
            <a:spLocks/>
          </p:cNvSpPr>
          <p:nvPr/>
        </p:nvSpPr>
        <p:spPr bwMode="auto">
          <a:xfrm>
            <a:off x="0" y="0"/>
            <a:ext cx="8229600" cy="74804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42900" marR="0" lvl="0" indent="-342900" algn="l" defTabSz="-13873163" rtl="0" eaLnBrk="0" fontAlgn="base" latinLnBrk="0" hangingPunct="0">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Example: Tree Walk</a:t>
            </a:r>
            <a:endParaRPr kumimoji="0" lang="en-US" sz="36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8229600" cy="779685"/>
          </a:xfrm>
        </p:spPr>
        <p:txBody>
          <a:bodyPr/>
          <a:lstStyle/>
          <a:p>
            <a:pPr algn="l"/>
            <a:r>
              <a:rPr lang="en-US" dirty="0" smtClean="0"/>
              <a:t>F# is...</a:t>
            </a:r>
          </a:p>
        </p:txBody>
      </p:sp>
      <p:sp>
        <p:nvSpPr>
          <p:cNvPr id="3" name="Text Placeholder 2"/>
          <p:cNvSpPr>
            <a:spLocks noGrp="1"/>
          </p:cNvSpPr>
          <p:nvPr>
            <p:ph type="body" idx="1"/>
          </p:nvPr>
        </p:nvSpPr>
        <p:spPr>
          <a:xfrm>
            <a:off x="475584" y="793431"/>
            <a:ext cx="8048625" cy="2252924"/>
          </a:xfrm>
        </p:spPr>
        <p:txBody>
          <a:bodyPr anchor="ctr"/>
          <a:lstStyle/>
          <a:p>
            <a:pPr algn="ctr">
              <a:buFontTx/>
              <a:buNone/>
              <a:defRPr/>
            </a:pPr>
            <a:r>
              <a:rPr lang="en-US" sz="3600" dirty="0" smtClean="0"/>
              <a:t>...a </a:t>
            </a:r>
            <a:r>
              <a:rPr lang="en-US" sz="3600" b="1" dirty="0" smtClean="0">
                <a:solidFill>
                  <a:schemeClr val="accent1"/>
                </a:solidFill>
              </a:rPr>
              <a:t>functional, object-oriented, imperative and explorative</a:t>
            </a:r>
            <a:r>
              <a:rPr lang="en-US" sz="3600" dirty="0" smtClean="0">
                <a:solidFill>
                  <a:schemeClr val="accent1">
                    <a:lumMod val="75000"/>
                  </a:schemeClr>
                </a:solidFill>
              </a:rPr>
              <a:t> </a:t>
            </a:r>
            <a:r>
              <a:rPr lang="en-US" sz="3600" dirty="0" smtClean="0"/>
              <a:t>programming language for .NET</a:t>
            </a:r>
            <a:endParaRPr lang="en-US" sz="3600" dirty="0"/>
          </a:p>
        </p:txBody>
      </p:sp>
      <p:graphicFrame>
        <p:nvGraphicFramePr>
          <p:cNvPr id="6" name="Content Placeholder 3"/>
          <p:cNvGraphicFramePr>
            <a:graphicFrameLocks/>
          </p:cNvGraphicFramePr>
          <p:nvPr/>
        </p:nvGraphicFramePr>
        <p:xfrm>
          <a:off x="1046795" y="2866030"/>
          <a:ext cx="7128213" cy="3643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p:cNvPicPr>
            <a:picLocks noChangeAspect="1" noChangeArrowheads="1"/>
          </p:cNvPicPr>
          <p:nvPr/>
        </p:nvPicPr>
        <p:blipFill>
          <a:blip r:embed="rId3" cstate="screen"/>
          <a:srcRect/>
          <a:stretch>
            <a:fillRect/>
          </a:stretch>
        </p:blipFill>
        <p:spPr bwMode="auto">
          <a:xfrm>
            <a:off x="7924800" y="3058517"/>
            <a:ext cx="940697" cy="628650"/>
          </a:xfrm>
          <a:prstGeom prst="rect">
            <a:avLst/>
          </a:prstGeom>
          <a:noFill/>
          <a:ln w="9525">
            <a:noFill/>
            <a:miter lim="800000"/>
            <a:headEnd/>
            <a:tailEnd/>
          </a:ln>
          <a:effectLst/>
        </p:spPr>
      </p:pic>
      <p:sp>
        <p:nvSpPr>
          <p:cNvPr id="2" name="Title 1"/>
          <p:cNvSpPr>
            <a:spLocks noGrp="1"/>
          </p:cNvSpPr>
          <p:nvPr>
            <p:ph type="title"/>
          </p:nvPr>
        </p:nvSpPr>
        <p:spPr>
          <a:xfrm>
            <a:off x="0" y="101600"/>
            <a:ext cx="8380412" cy="590931"/>
          </a:xfrm>
        </p:spPr>
        <p:txBody>
          <a:bodyPr/>
          <a:lstStyle/>
          <a:p>
            <a:pPr algn="l"/>
            <a:r>
              <a:rPr lang="en-US" sz="3600" dirty="0" smtClean="0"/>
              <a:t>The Data Pipeline</a:t>
            </a:r>
            <a:endParaRPr lang="en-US" sz="3600" dirty="0"/>
          </a:p>
        </p:txBody>
      </p:sp>
      <p:sp>
        <p:nvSpPr>
          <p:cNvPr id="6" name="Rectangle 5"/>
          <p:cNvSpPr/>
          <p:nvPr/>
        </p:nvSpPr>
        <p:spPr>
          <a:xfrm>
            <a:off x="152400" y="3820517"/>
            <a:ext cx="8839200" cy="609600"/>
          </a:xfrm>
          <a:prstGeom prst="rect">
            <a:avLst/>
          </a:prstGeom>
          <a:gradFill flip="none" rotWithShape="1">
            <a:gsLst>
              <a:gs pos="0">
                <a:srgbClr val="FF3399"/>
              </a:gs>
              <a:gs pos="25000">
                <a:srgbClr val="FF6633"/>
              </a:gs>
              <a:gs pos="50000">
                <a:srgbClr val="FFFF00"/>
              </a:gs>
              <a:gs pos="75000">
                <a:srgbClr val="01A78F"/>
              </a:gs>
              <a:gs pos="100000">
                <a:srgbClr val="3366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aphicFrame>
        <p:nvGraphicFramePr>
          <p:cNvPr id="7" name="Table 6"/>
          <p:cNvGraphicFramePr>
            <a:graphicFrameLocks noGrp="1"/>
          </p:cNvGraphicFramePr>
          <p:nvPr/>
        </p:nvGraphicFramePr>
        <p:xfrm>
          <a:off x="228600" y="3948969"/>
          <a:ext cx="8686800" cy="2468880"/>
        </p:xfrm>
        <a:graphic>
          <a:graphicData uri="http://schemas.openxmlformats.org/drawingml/2006/table">
            <a:tbl>
              <a:tblPr firstRow="1" bandRow="1">
                <a:tableStyleId>{2D5ABB26-0587-4C30-8999-92F81FD0307C}</a:tableStyleId>
              </a:tblPr>
              <a:tblGrid>
                <a:gridCol w="1737360"/>
                <a:gridCol w="1737360"/>
                <a:gridCol w="1787476"/>
                <a:gridCol w="1687244"/>
                <a:gridCol w="1737360"/>
              </a:tblGrid>
              <a:tr h="533400">
                <a:tc>
                  <a:txBody>
                    <a:bodyPr/>
                    <a:lstStyle/>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Data Gathering</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lumMod val="95000"/>
                              <a:lumOff val="5000"/>
                            </a:schemeClr>
                          </a:solidFill>
                          <a:latin typeface="Arial" pitchFamily="34" charset="0"/>
                          <a:cs typeface="Arial" pitchFamily="34" charset="0"/>
                        </a:rPr>
                        <a:t>Discovery and Browsing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lumMod val="95000"/>
                              <a:lumOff val="5000"/>
                            </a:schemeClr>
                          </a:solidFill>
                          <a:latin typeface="Arial" pitchFamily="34" charset="0"/>
                          <a:cs typeface="Arial" pitchFamily="34" charset="0"/>
                        </a:rPr>
                        <a:t>Science Exploration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lumMod val="95000"/>
                              <a:lumOff val="5000"/>
                            </a:schemeClr>
                          </a:solidFill>
                          <a:latin typeface="Arial" pitchFamily="34" charset="0"/>
                          <a:cs typeface="Arial" pitchFamily="34" charset="0"/>
                        </a:rPr>
                        <a:t>Domain specific analyses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0" u="none" strike="noStrike" dirty="0" smtClean="0">
                        <a:solidFill>
                          <a:schemeClr val="tx1">
                            <a:lumMod val="95000"/>
                            <a:lumOff val="5000"/>
                          </a:schemeClr>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lumMod val="95000"/>
                              <a:lumOff val="5000"/>
                            </a:schemeClr>
                          </a:solidFill>
                          <a:latin typeface="Arial" pitchFamily="34" charset="0"/>
                          <a:cs typeface="Arial" pitchFamily="34" charset="0"/>
                        </a:rPr>
                        <a:t>Scientific Output </a:t>
                      </a:r>
                    </a:p>
                  </a:txBody>
                  <a:tcPr/>
                </a:tc>
              </a:tr>
              <a:tr h="1249680">
                <a:tc>
                  <a:txBody>
                    <a:bodyPr/>
                    <a:lstStyle/>
                    <a:p>
                      <a:r>
                        <a:rPr lang="en-US" sz="1100" b="0" i="0" u="none" strike="noStrike" dirty="0" smtClean="0">
                          <a:solidFill>
                            <a:schemeClr val="bg1"/>
                          </a:solidFill>
                          <a:latin typeface="Arial" pitchFamily="34" charset="0"/>
                          <a:cs typeface="Arial" pitchFamily="34" charset="0"/>
                        </a:rPr>
                        <a:t>“Raw” data includes sensor output, data downloaded from agency or collaboration web sites, papers (especially for ancillary data</a:t>
                      </a:r>
                      <a:endParaRPr lang="en-US" sz="1100" dirty="0">
                        <a:solidFill>
                          <a:schemeClr val="bg1"/>
                        </a:solidFill>
                        <a:latin typeface="Arial" pitchFamily="34" charset="0"/>
                        <a:cs typeface="Arial" pitchFamily="34" charset="0"/>
                      </a:endParaRPr>
                    </a:p>
                  </a:txBody>
                  <a:tcPr/>
                </a:tc>
                <a:tc>
                  <a:txBody>
                    <a:bodyPr/>
                    <a:lstStyle/>
                    <a:p>
                      <a:pPr algn="l" rtl="0" fontAlgn="t"/>
                      <a:r>
                        <a:rPr lang="en-US" sz="1100" b="0" i="0" u="none" strike="noStrike" dirty="0" smtClean="0">
                          <a:solidFill>
                            <a:schemeClr val="bg1"/>
                          </a:solidFill>
                          <a:latin typeface="Arial" pitchFamily="34" charset="0"/>
                          <a:cs typeface="Arial" pitchFamily="34" charset="0"/>
                        </a:rPr>
                        <a:t>“Raw” data browsing for discovery (do I have enough data in the right places?), cleaning (does the data look obviously wrong?), and light weight science via browsing </a:t>
                      </a:r>
                      <a:endParaRPr lang="en-US" sz="1100" b="0" i="0" u="none" strike="noStrike" dirty="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chemeClr val="bg1"/>
                          </a:solidFill>
                          <a:latin typeface="Arial" pitchFamily="34" charset="0"/>
                          <a:cs typeface="Arial" pitchFamily="34" charset="0"/>
                        </a:rPr>
                        <a:t>“Science variables” and data summaries for early science exploration and hypothesis testing. Similar to discovery and browsing, but with science variables computed via gap filling, units conversions, or simple equation. </a:t>
                      </a:r>
                    </a:p>
                    <a:p>
                      <a:endParaRPr lang="en-US" sz="1100" dirty="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chemeClr val="bg1"/>
                          </a:solidFill>
                          <a:latin typeface="Arial" pitchFamily="34" charset="0"/>
                          <a:cs typeface="Arial" pitchFamily="34" charset="0"/>
                        </a:rPr>
                        <a:t>“Science variables” combined with models, other  specialized code, or statistics for deep science understanding. </a:t>
                      </a:r>
                    </a:p>
                    <a:p>
                      <a:endParaRPr lang="en-US" sz="1100" dirty="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chemeClr val="bg1"/>
                          </a:solidFill>
                          <a:latin typeface="Arial" pitchFamily="34" charset="0"/>
                          <a:cs typeface="Arial" pitchFamily="34" charset="0"/>
                        </a:rPr>
                        <a:t>Scientific results via  packages such as </a:t>
                      </a:r>
                      <a:r>
                        <a:rPr lang="en-US" sz="1100" b="0" i="0" u="none" strike="noStrike" dirty="0" err="1" smtClean="0">
                          <a:solidFill>
                            <a:schemeClr val="bg1"/>
                          </a:solidFill>
                          <a:latin typeface="Arial" pitchFamily="34" charset="0"/>
                          <a:cs typeface="Arial" pitchFamily="34" charset="0"/>
                        </a:rPr>
                        <a:t>MatLab</a:t>
                      </a:r>
                      <a:r>
                        <a:rPr lang="en-US" sz="1100" b="0" i="0" u="none" strike="noStrike" dirty="0" smtClean="0">
                          <a:solidFill>
                            <a:schemeClr val="bg1"/>
                          </a:solidFill>
                          <a:latin typeface="Arial" pitchFamily="34" charset="0"/>
                          <a:cs typeface="Arial" pitchFamily="34" charset="0"/>
                        </a:rPr>
                        <a:t> or R2. Special rendering package such as </a:t>
                      </a:r>
                      <a:r>
                        <a:rPr lang="en-US" sz="1100" b="0" i="0" u="none" strike="noStrike" dirty="0" err="1" smtClean="0">
                          <a:solidFill>
                            <a:schemeClr val="bg1"/>
                          </a:solidFill>
                          <a:latin typeface="Arial" pitchFamily="34" charset="0"/>
                          <a:cs typeface="Arial" pitchFamily="34" charset="0"/>
                        </a:rPr>
                        <a:t>ArcGIS</a:t>
                      </a:r>
                      <a:r>
                        <a:rPr lang="en-US" sz="1100" b="0" i="0" u="none" strike="noStrike" dirty="0" smtClean="0">
                          <a:solidFill>
                            <a:schemeClr val="bg1"/>
                          </a:solidFill>
                          <a:latin typeface="Arial" pitchFamily="34" charset="0"/>
                          <a:cs typeface="Arial" pitchFamily="34" charset="0"/>
                        </a:rPr>
                        <a:t>. </a:t>
                      </a:r>
                    </a:p>
                    <a:p>
                      <a:endParaRPr lang="en-US" sz="1100" dirty="0" smtClean="0">
                        <a:solidFill>
                          <a:schemeClr val="bg1"/>
                        </a:solidFill>
                        <a:latin typeface="Arial" pitchFamily="34" charset="0"/>
                        <a:cs typeface="Arial" pitchFamily="34" charset="0"/>
                      </a:endParaRPr>
                    </a:p>
                    <a:p>
                      <a:r>
                        <a:rPr lang="en-US" sz="1100" dirty="0" smtClean="0">
                          <a:solidFill>
                            <a:schemeClr val="bg1"/>
                          </a:solidFill>
                          <a:latin typeface="Arial" pitchFamily="34" charset="0"/>
                          <a:cs typeface="Arial" pitchFamily="34" charset="0"/>
                        </a:rPr>
                        <a:t>Paper</a:t>
                      </a:r>
                      <a:r>
                        <a:rPr lang="en-US" sz="1100" baseline="0" dirty="0" smtClean="0">
                          <a:solidFill>
                            <a:schemeClr val="bg1"/>
                          </a:solidFill>
                          <a:latin typeface="Arial" pitchFamily="34" charset="0"/>
                          <a:cs typeface="Arial" pitchFamily="34" charset="0"/>
                        </a:rPr>
                        <a:t> preparation.</a:t>
                      </a:r>
                      <a:endParaRPr lang="en-US" sz="1100" dirty="0">
                        <a:solidFill>
                          <a:schemeClr val="bg1"/>
                        </a:solidFill>
                        <a:latin typeface="Arial" pitchFamily="34" charset="0"/>
                        <a:cs typeface="Arial" pitchFamily="34" charset="0"/>
                      </a:endParaRPr>
                    </a:p>
                  </a:txBody>
                  <a:tcPr/>
                </a:tc>
              </a:tr>
            </a:tbl>
          </a:graphicData>
        </a:graphic>
      </p:graphicFrame>
      <p:pic>
        <p:nvPicPr>
          <p:cNvPr id="8" name="Picture 2"/>
          <p:cNvPicPr>
            <a:picLocks noChangeAspect="1" noChangeArrowheads="1"/>
          </p:cNvPicPr>
          <p:nvPr/>
        </p:nvPicPr>
        <p:blipFill>
          <a:blip r:embed="rId4" cstate="screen"/>
          <a:srcRect/>
          <a:stretch>
            <a:fillRect/>
          </a:stretch>
        </p:blipFill>
        <p:spPr bwMode="auto">
          <a:xfrm>
            <a:off x="2667000" y="2220317"/>
            <a:ext cx="1066800" cy="774598"/>
          </a:xfrm>
          <a:prstGeom prst="rect">
            <a:avLst/>
          </a:prstGeom>
          <a:noFill/>
          <a:ln w="9525">
            <a:noFill/>
            <a:miter lim="800000"/>
            <a:headEnd/>
            <a:tailEnd/>
          </a:ln>
        </p:spPr>
      </p:pic>
      <p:pic>
        <p:nvPicPr>
          <p:cNvPr id="9" name="Picture 5"/>
          <p:cNvPicPr>
            <a:picLocks noChangeAspect="1" noChangeArrowheads="1"/>
          </p:cNvPicPr>
          <p:nvPr/>
        </p:nvPicPr>
        <p:blipFill>
          <a:blip r:embed="rId5" cstate="screen"/>
          <a:srcRect/>
          <a:stretch>
            <a:fillRect/>
          </a:stretch>
        </p:blipFill>
        <p:spPr bwMode="auto">
          <a:xfrm>
            <a:off x="2057400" y="2296517"/>
            <a:ext cx="685799" cy="749816"/>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screen"/>
          <a:srcRect/>
          <a:stretch>
            <a:fillRect/>
          </a:stretch>
        </p:blipFill>
        <p:spPr bwMode="auto">
          <a:xfrm>
            <a:off x="228600" y="1153517"/>
            <a:ext cx="1558919" cy="990599"/>
          </a:xfrm>
          <a:prstGeom prst="rect">
            <a:avLst/>
          </a:prstGeom>
          <a:ln>
            <a:noFill/>
          </a:ln>
          <a:effectLst/>
        </p:spPr>
      </p:pic>
      <p:pic>
        <p:nvPicPr>
          <p:cNvPr id="11" name="Picture 4"/>
          <p:cNvPicPr>
            <a:picLocks noChangeAspect="1" noChangeArrowheads="1"/>
          </p:cNvPicPr>
          <p:nvPr/>
        </p:nvPicPr>
        <p:blipFill>
          <a:blip r:embed="rId7" cstate="screen"/>
          <a:srcRect/>
          <a:stretch>
            <a:fillRect/>
          </a:stretch>
        </p:blipFill>
        <p:spPr bwMode="auto">
          <a:xfrm>
            <a:off x="2286000" y="1305917"/>
            <a:ext cx="1219200" cy="833767"/>
          </a:xfrm>
          <a:prstGeom prst="rect">
            <a:avLst/>
          </a:prstGeom>
          <a:ln>
            <a:noFill/>
          </a:ln>
          <a:effectLst/>
        </p:spPr>
      </p:pic>
      <p:pic>
        <p:nvPicPr>
          <p:cNvPr id="13" name="Picture 12"/>
          <p:cNvPicPr>
            <a:picLocks noChangeAspect="1" noChangeArrowheads="1"/>
          </p:cNvPicPr>
          <p:nvPr/>
        </p:nvPicPr>
        <p:blipFill>
          <a:blip r:embed="rId8" cstate="screen"/>
          <a:srcRect/>
          <a:stretch>
            <a:fillRect/>
          </a:stretch>
        </p:blipFill>
        <p:spPr bwMode="auto">
          <a:xfrm>
            <a:off x="3810000" y="1153517"/>
            <a:ext cx="1219200" cy="1210081"/>
          </a:xfrm>
          <a:prstGeom prst="rect">
            <a:avLst/>
          </a:prstGeom>
          <a:ln>
            <a:noFill/>
          </a:ln>
          <a:effectLst/>
        </p:spPr>
      </p:pic>
      <p:pic>
        <p:nvPicPr>
          <p:cNvPr id="21" name="Picture 14" descr="C:\Documents and Settings\vaningen\Desktop\Triple turbidity peaks.jpg"/>
          <p:cNvPicPr>
            <a:picLocks noChangeAspect="1" noChangeArrowheads="1"/>
          </p:cNvPicPr>
          <p:nvPr/>
        </p:nvPicPr>
        <p:blipFill>
          <a:blip r:embed="rId9" cstate="screen"/>
          <a:srcRect/>
          <a:stretch>
            <a:fillRect/>
          </a:stretch>
        </p:blipFill>
        <p:spPr bwMode="auto">
          <a:xfrm>
            <a:off x="6553200" y="2982317"/>
            <a:ext cx="1030041" cy="685800"/>
          </a:xfrm>
          <a:prstGeom prst="rect">
            <a:avLst/>
          </a:prstGeom>
          <a:ln>
            <a:noFill/>
          </a:ln>
          <a:effectLst/>
        </p:spPr>
      </p:pic>
      <p:pic>
        <p:nvPicPr>
          <p:cNvPr id="23" name="Picture 17"/>
          <p:cNvPicPr>
            <a:picLocks noChangeAspect="1" noChangeArrowheads="1"/>
          </p:cNvPicPr>
          <p:nvPr/>
        </p:nvPicPr>
        <p:blipFill>
          <a:blip r:embed="rId10" cstate="screen"/>
          <a:srcRect/>
          <a:stretch>
            <a:fillRect/>
          </a:stretch>
        </p:blipFill>
        <p:spPr bwMode="auto">
          <a:xfrm>
            <a:off x="7239000" y="2448917"/>
            <a:ext cx="960119" cy="768361"/>
          </a:xfrm>
          <a:prstGeom prst="rect">
            <a:avLst/>
          </a:prstGeom>
          <a:ln>
            <a:noFill/>
          </a:ln>
          <a:effectLst/>
        </p:spPr>
      </p:pic>
      <p:pic>
        <p:nvPicPr>
          <p:cNvPr id="24" name="Picture 18"/>
          <p:cNvPicPr>
            <a:picLocks noChangeAspect="1" noChangeArrowheads="1"/>
          </p:cNvPicPr>
          <p:nvPr/>
        </p:nvPicPr>
        <p:blipFill>
          <a:blip r:embed="rId11" cstate="screen"/>
          <a:srcRect/>
          <a:stretch>
            <a:fillRect/>
          </a:stretch>
        </p:blipFill>
        <p:spPr bwMode="auto">
          <a:xfrm>
            <a:off x="5715000" y="2067917"/>
            <a:ext cx="914400" cy="719294"/>
          </a:xfrm>
          <a:prstGeom prst="rect">
            <a:avLst/>
          </a:prstGeom>
          <a:ln>
            <a:noFill/>
          </a:ln>
          <a:effectLst/>
        </p:spPr>
      </p:pic>
      <p:pic>
        <p:nvPicPr>
          <p:cNvPr id="25" name="Picture 19"/>
          <p:cNvPicPr>
            <a:picLocks noChangeAspect="1" noChangeArrowheads="1"/>
          </p:cNvPicPr>
          <p:nvPr/>
        </p:nvPicPr>
        <p:blipFill>
          <a:blip r:embed="rId12" cstate="screen"/>
          <a:srcRect/>
          <a:stretch>
            <a:fillRect/>
          </a:stretch>
        </p:blipFill>
        <p:spPr bwMode="auto">
          <a:xfrm>
            <a:off x="5638800" y="1382117"/>
            <a:ext cx="883919" cy="683598"/>
          </a:xfrm>
          <a:prstGeom prst="rect">
            <a:avLst/>
          </a:prstGeom>
          <a:ln>
            <a:noFill/>
          </a:ln>
          <a:effectLst/>
        </p:spPr>
      </p:pic>
      <p:pic>
        <p:nvPicPr>
          <p:cNvPr id="26" name="Picture 2"/>
          <p:cNvPicPr>
            <a:picLocks noChangeAspect="1" noChangeArrowheads="1"/>
          </p:cNvPicPr>
          <p:nvPr/>
        </p:nvPicPr>
        <p:blipFill>
          <a:blip r:embed="rId13" cstate="screen"/>
          <a:srcRect/>
          <a:stretch>
            <a:fillRect/>
          </a:stretch>
        </p:blipFill>
        <p:spPr bwMode="auto">
          <a:xfrm>
            <a:off x="1143000" y="1991717"/>
            <a:ext cx="761577" cy="1066800"/>
          </a:xfrm>
          <a:prstGeom prst="rect">
            <a:avLst/>
          </a:prstGeom>
          <a:ln>
            <a:noFill/>
          </a:ln>
          <a:effectLst/>
        </p:spPr>
      </p:pic>
      <p:pic>
        <p:nvPicPr>
          <p:cNvPr id="27" name="Picture 2"/>
          <p:cNvPicPr>
            <a:picLocks noChangeAspect="1" noChangeArrowheads="1"/>
          </p:cNvPicPr>
          <p:nvPr/>
        </p:nvPicPr>
        <p:blipFill>
          <a:blip r:embed="rId14" cstate="screen"/>
          <a:srcRect/>
          <a:stretch>
            <a:fillRect/>
          </a:stretch>
        </p:blipFill>
        <p:spPr bwMode="auto">
          <a:xfrm>
            <a:off x="4800600" y="3210917"/>
            <a:ext cx="839692" cy="37832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28" name="Picture 2"/>
          <p:cNvPicPr>
            <a:picLocks noChangeAspect="1" noChangeArrowheads="1"/>
          </p:cNvPicPr>
          <p:nvPr/>
        </p:nvPicPr>
        <p:blipFill>
          <a:blip r:embed="rId15" cstate="screen"/>
          <a:srcRect/>
          <a:stretch>
            <a:fillRect/>
          </a:stretch>
        </p:blipFill>
        <p:spPr bwMode="auto">
          <a:xfrm>
            <a:off x="4343400" y="2982317"/>
            <a:ext cx="839692" cy="37832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29" name="Picture 2"/>
          <p:cNvPicPr>
            <a:picLocks noChangeAspect="1" noChangeArrowheads="1"/>
          </p:cNvPicPr>
          <p:nvPr/>
        </p:nvPicPr>
        <p:blipFill>
          <a:blip r:embed="rId16" cstate="screen"/>
          <a:srcRect/>
          <a:stretch>
            <a:fillRect/>
          </a:stretch>
        </p:blipFill>
        <p:spPr bwMode="auto">
          <a:xfrm>
            <a:off x="3810000" y="2677517"/>
            <a:ext cx="839692" cy="37832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31" name="Picture 2" descr="C:\Documents and Settings\vaningen\My Documents\My Pictures\USGS.jpg"/>
          <p:cNvPicPr>
            <a:picLocks noChangeAspect="1" noChangeArrowheads="1"/>
          </p:cNvPicPr>
          <p:nvPr/>
        </p:nvPicPr>
        <p:blipFill>
          <a:blip r:embed="rId17" cstate="screen"/>
          <a:srcRect/>
          <a:stretch>
            <a:fillRect/>
          </a:stretch>
        </p:blipFill>
        <p:spPr bwMode="auto">
          <a:xfrm>
            <a:off x="2438400" y="3058517"/>
            <a:ext cx="990600" cy="719179"/>
          </a:xfrm>
          <a:prstGeom prst="rect">
            <a:avLst/>
          </a:prstGeom>
          <a:noFill/>
        </p:spPr>
      </p:pic>
      <p:pic>
        <p:nvPicPr>
          <p:cNvPr id="114690" name="Picture 2"/>
          <p:cNvPicPr>
            <a:picLocks noChangeAspect="1" noChangeArrowheads="1"/>
          </p:cNvPicPr>
          <p:nvPr/>
        </p:nvPicPr>
        <p:blipFill>
          <a:blip r:embed="rId18"/>
          <a:srcRect/>
          <a:stretch>
            <a:fillRect/>
          </a:stretch>
        </p:blipFill>
        <p:spPr bwMode="auto">
          <a:xfrm>
            <a:off x="228600" y="2067917"/>
            <a:ext cx="914400" cy="808653"/>
          </a:xfrm>
          <a:prstGeom prst="rect">
            <a:avLst/>
          </a:prstGeom>
          <a:noFill/>
          <a:ln w="9525">
            <a:noFill/>
            <a:miter lim="800000"/>
            <a:headEnd/>
            <a:tailEnd/>
          </a:ln>
          <a:effectLst/>
        </p:spPr>
      </p:pic>
      <p:pic>
        <p:nvPicPr>
          <p:cNvPr id="39" name="Picture 7" descr="NOAA-hydro-info"/>
          <p:cNvPicPr>
            <a:picLocks noChangeAspect="1" noChangeArrowheads="1"/>
          </p:cNvPicPr>
          <p:nvPr/>
        </p:nvPicPr>
        <p:blipFill>
          <a:blip r:embed="rId19" cstate="screen"/>
          <a:srcRect/>
          <a:stretch>
            <a:fillRect/>
          </a:stretch>
        </p:blipFill>
        <p:spPr bwMode="auto">
          <a:xfrm>
            <a:off x="457200" y="2677517"/>
            <a:ext cx="1066800" cy="628920"/>
          </a:xfrm>
          <a:prstGeom prst="rect">
            <a:avLst/>
          </a:prstGeom>
          <a:noFill/>
        </p:spPr>
      </p:pic>
      <p:pic>
        <p:nvPicPr>
          <p:cNvPr id="38" name="Picture 6" descr="cuahsi-his"/>
          <p:cNvPicPr>
            <a:picLocks noChangeAspect="1" noChangeArrowheads="1"/>
          </p:cNvPicPr>
          <p:nvPr/>
        </p:nvPicPr>
        <p:blipFill>
          <a:blip r:embed="rId20" cstate="screen"/>
          <a:srcRect/>
          <a:stretch>
            <a:fillRect/>
          </a:stretch>
        </p:blipFill>
        <p:spPr bwMode="auto">
          <a:xfrm>
            <a:off x="838200" y="3058517"/>
            <a:ext cx="1012697" cy="609600"/>
          </a:xfrm>
          <a:prstGeom prst="rect">
            <a:avLst/>
          </a:prstGeom>
          <a:noFill/>
        </p:spPr>
      </p:pic>
      <p:pic>
        <p:nvPicPr>
          <p:cNvPr id="114691" name="Picture 3"/>
          <p:cNvPicPr>
            <a:picLocks noChangeAspect="1" noChangeArrowheads="1"/>
          </p:cNvPicPr>
          <p:nvPr/>
        </p:nvPicPr>
        <p:blipFill>
          <a:blip r:embed="rId21" cstate="screen"/>
          <a:srcRect/>
          <a:stretch>
            <a:fillRect/>
          </a:stretch>
        </p:blipFill>
        <p:spPr bwMode="auto">
          <a:xfrm>
            <a:off x="7848600" y="1305917"/>
            <a:ext cx="978119" cy="685800"/>
          </a:xfrm>
          <a:prstGeom prst="rect">
            <a:avLst/>
          </a:prstGeom>
          <a:noFill/>
          <a:ln w="9525">
            <a:noFill/>
            <a:miter lim="800000"/>
            <a:headEnd/>
            <a:tailEnd/>
          </a:ln>
          <a:effectLst/>
        </p:spPr>
      </p:pic>
      <p:pic>
        <p:nvPicPr>
          <p:cNvPr id="22" name="Picture 4"/>
          <p:cNvPicPr>
            <a:picLocks noChangeAspect="1" noChangeArrowheads="1"/>
          </p:cNvPicPr>
          <p:nvPr/>
        </p:nvPicPr>
        <p:blipFill>
          <a:blip r:embed="rId22"/>
          <a:srcRect/>
          <a:stretch>
            <a:fillRect/>
          </a:stretch>
        </p:blipFill>
        <p:spPr bwMode="auto">
          <a:xfrm>
            <a:off x="6477000" y="1610717"/>
            <a:ext cx="914400" cy="763574"/>
          </a:xfrm>
          <a:prstGeom prst="rect">
            <a:avLst/>
          </a:prstGeom>
          <a:ln>
            <a:noFill/>
          </a:ln>
          <a:effectLst/>
        </p:spPr>
      </p:pic>
      <p:pic>
        <p:nvPicPr>
          <p:cNvPr id="114692" name="Picture 4"/>
          <p:cNvPicPr>
            <a:picLocks noChangeAspect="1" noChangeArrowheads="1"/>
          </p:cNvPicPr>
          <p:nvPr/>
        </p:nvPicPr>
        <p:blipFill>
          <a:blip r:embed="rId23" cstate="screen"/>
          <a:srcRect/>
          <a:stretch>
            <a:fillRect/>
          </a:stretch>
        </p:blipFill>
        <p:spPr bwMode="auto">
          <a:xfrm>
            <a:off x="7848600" y="2067917"/>
            <a:ext cx="913885" cy="65246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3"/>
            <a:ext cx="8380412" cy="590931"/>
          </a:xfrm>
        </p:spPr>
        <p:txBody>
          <a:bodyPr/>
          <a:lstStyle/>
          <a:p>
            <a:pPr algn="l"/>
            <a:r>
              <a:rPr lang="en-US" sz="3600" dirty="0" smtClean="0"/>
              <a:t>Interactive F# Shell</a:t>
            </a:r>
            <a:endParaRPr lang="en-US" sz="3600" dirty="0"/>
          </a:p>
        </p:txBody>
      </p:sp>
      <p:sp>
        <p:nvSpPr>
          <p:cNvPr id="4" name="TextBox 3"/>
          <p:cNvSpPr txBox="1"/>
          <p:nvPr/>
        </p:nvSpPr>
        <p:spPr>
          <a:xfrm>
            <a:off x="1127345" y="1152395"/>
            <a:ext cx="6955701" cy="5262979"/>
          </a:xfrm>
          <a:prstGeom prst="rect">
            <a:avLst/>
          </a:prstGeom>
          <a:solidFill>
            <a:schemeClr val="bg1"/>
          </a:solidFill>
          <a:ln>
            <a:solidFill>
              <a:srgbClr val="FFC000"/>
            </a:solidFill>
          </a:ln>
        </p:spPr>
        <p:txBody>
          <a:bodyPr wrap="square" rtlCol="0">
            <a:spAutoFit/>
          </a:bodyPr>
          <a:lstStyle/>
          <a:p>
            <a:r>
              <a:rPr lang="en-US" sz="1200" dirty="0" smtClean="0">
                <a:latin typeface="Courier New" pitchFamily="49" charset="0"/>
                <a:cs typeface="Courier New" pitchFamily="49" charset="0"/>
              </a:rPr>
              <a:t>C:\fsharpv2&gt;bin\</a:t>
            </a:r>
            <a:r>
              <a:rPr lang="en-US" sz="1200" dirty="0" err="1" smtClean="0">
                <a:latin typeface="Courier New" pitchFamily="49" charset="0"/>
                <a:cs typeface="Courier New" pitchFamily="49" charset="0"/>
              </a:rPr>
              <a:t>fsi</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MSR F# Interactive, (c) Microsoft Corporation, All Rights Reserved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 Version 1.9.2.9, compiling for .NET Framework Version v2.0.50727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NOTE: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NOTE: See '</a:t>
            </a:r>
            <a:r>
              <a:rPr lang="en-US" sz="1200" dirty="0" err="1" smtClean="0">
                <a:latin typeface="Courier New" pitchFamily="49" charset="0"/>
                <a:cs typeface="Courier New" pitchFamily="49" charset="0"/>
              </a:rPr>
              <a:t>fsi</a:t>
            </a:r>
            <a:r>
              <a:rPr lang="en-US" sz="1200" dirty="0" smtClean="0">
                <a:latin typeface="Courier New" pitchFamily="49" charset="0"/>
                <a:cs typeface="Courier New" pitchFamily="49" charset="0"/>
              </a:rPr>
              <a:t> --help' for flags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NOTE: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NOTE: Commands: #r &lt;string&gt;;; reference (dynamically load) the given DLL. NOTE: #I &lt;string&gt;;; add the given search path for referenced DLLs.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NOTE: #use &lt;string&gt;;; accept input from the given file.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NOTE: #load &lt;string&gt; ...&lt;string&gt;;; </a:t>
            </a:r>
          </a:p>
          <a:p>
            <a:r>
              <a:rPr lang="en-US" sz="1200" dirty="0" smtClean="0">
                <a:latin typeface="Courier New" pitchFamily="49" charset="0"/>
                <a:cs typeface="Courier New" pitchFamily="49" charset="0"/>
              </a:rPr>
              <a:t>NOTE: load the given file(s) as a compilation unit. </a:t>
            </a:r>
          </a:p>
          <a:p>
            <a:r>
              <a:rPr lang="en-US" sz="1200" dirty="0" smtClean="0">
                <a:latin typeface="Courier New" pitchFamily="49" charset="0"/>
                <a:cs typeface="Courier New" pitchFamily="49" charset="0"/>
              </a:rPr>
              <a:t>NOTE: #time;; toggle timing on/off. </a:t>
            </a:r>
          </a:p>
          <a:p>
            <a:r>
              <a:rPr lang="en-US" sz="1200" dirty="0" smtClean="0">
                <a:latin typeface="Courier New" pitchFamily="49" charset="0"/>
                <a:cs typeface="Courier New" pitchFamily="49" charset="0"/>
              </a:rPr>
              <a:t>NOTE: #types;; toggle display of types on/off. </a:t>
            </a:r>
          </a:p>
          <a:p>
            <a:r>
              <a:rPr lang="en-US" sz="1200" dirty="0" smtClean="0">
                <a:latin typeface="Courier New" pitchFamily="49" charset="0"/>
                <a:cs typeface="Courier New" pitchFamily="49" charset="0"/>
              </a:rPr>
              <a:t>NOTE: #quit;; exit. </a:t>
            </a:r>
          </a:p>
          <a:p>
            <a:r>
              <a:rPr lang="en-US" sz="1200" dirty="0" smtClean="0">
                <a:latin typeface="Courier New" pitchFamily="49" charset="0"/>
                <a:cs typeface="Courier New" pitchFamily="49" charset="0"/>
              </a:rPr>
              <a:t>NOTE: </a:t>
            </a:r>
          </a:p>
          <a:p>
            <a:r>
              <a:rPr lang="en-US" sz="1200" dirty="0" smtClean="0">
                <a:latin typeface="Courier New" pitchFamily="49" charset="0"/>
                <a:cs typeface="Courier New" pitchFamily="49" charset="0"/>
              </a:rPr>
              <a:t>NOTE: Visit the F# website at http://research.microsoft.com/fsharp. </a:t>
            </a:r>
          </a:p>
          <a:p>
            <a:r>
              <a:rPr lang="en-US" sz="1200" dirty="0" smtClean="0">
                <a:latin typeface="Courier New" pitchFamily="49" charset="0"/>
                <a:cs typeface="Courier New" pitchFamily="49" charset="0"/>
              </a:rPr>
              <a:t>NOTE: Bug reports to fsbugs@microsoft.com. Enjoy! </a:t>
            </a:r>
          </a:p>
          <a:p>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&gt; let </a:t>
            </a:r>
            <a:r>
              <a:rPr lang="en-US" sz="1200" dirty="0" err="1" smtClean="0">
                <a:latin typeface="Courier New" pitchFamily="49" charset="0"/>
                <a:cs typeface="Courier New" pitchFamily="49" charset="0"/>
              </a:rPr>
              <a:t>rec</a:t>
            </a:r>
            <a:r>
              <a:rPr lang="en-US" sz="1200" dirty="0" smtClean="0">
                <a:latin typeface="Courier New" pitchFamily="49" charset="0"/>
                <a:cs typeface="Courier New" pitchFamily="49" charset="0"/>
              </a:rPr>
              <a:t> f x = (if x &lt; 2 then x else f (x-1) + f (x-2));;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val</a:t>
            </a:r>
            <a:r>
              <a:rPr lang="en-US" sz="1200" dirty="0" smtClean="0">
                <a:latin typeface="Courier New" pitchFamily="49" charset="0"/>
                <a:cs typeface="Courier New" pitchFamily="49" charset="0"/>
              </a:rPr>
              <a:t> f :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-&gt;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p>
          <a:p>
            <a:pPr>
              <a:buFont typeface="Wingdings"/>
              <a:buChar char="Ø"/>
            </a:pP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&gt; f 6;; </a:t>
            </a:r>
          </a:p>
          <a:p>
            <a:pPr>
              <a:buFont typeface="Wingdings"/>
              <a:buChar char="Ø"/>
            </a:pPr>
            <a:endParaRPr lang="en-US" sz="1200" dirty="0" smtClean="0">
              <a:latin typeface="Courier New" pitchFamily="49" charset="0"/>
              <a:cs typeface="Courier New" pitchFamily="49" charset="0"/>
            </a:endParaRPr>
          </a:p>
          <a:p>
            <a:r>
              <a:rPr lang="en-US" sz="1200" dirty="0" err="1" smtClean="0">
                <a:latin typeface="Courier New" pitchFamily="49" charset="0"/>
                <a:cs typeface="Courier New" pitchFamily="49" charset="0"/>
              </a:rPr>
              <a:t>val</a:t>
            </a:r>
            <a:r>
              <a:rPr lang="en-US" sz="1200" dirty="0" smtClean="0">
                <a:latin typeface="Courier New" pitchFamily="49" charset="0"/>
                <a:cs typeface="Courier New" pitchFamily="49" charset="0"/>
              </a:rPr>
              <a:t> it = 8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val</a:t>
            </a:r>
            <a:r>
              <a:rPr lang="en-US" sz="1200" dirty="0" smtClean="0">
                <a:latin typeface="Courier New" pitchFamily="49" charset="0"/>
                <a:cs typeface="Courier New" pitchFamily="49" charset="0"/>
              </a:rPr>
              <a:t> it :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0" y="0"/>
            <a:ext cx="8229600" cy="736600"/>
          </a:xfrm>
        </p:spPr>
        <p:txBody>
          <a:bodyPr>
            <a:normAutofit/>
          </a:bodyPr>
          <a:lstStyle/>
          <a:p>
            <a:pPr algn="l"/>
            <a:r>
              <a:rPr lang="en-GB" sz="3600" dirty="0" smtClean="0"/>
              <a:t>Example: Taming Asynchronous I/O</a:t>
            </a:r>
            <a:endParaRPr lang="en-GB" sz="3600" dirty="0"/>
          </a:p>
        </p:txBody>
      </p:sp>
      <p:sp>
        <p:nvSpPr>
          <p:cNvPr id="17" name="Folded Corner 16"/>
          <p:cNvSpPr/>
          <p:nvPr/>
        </p:nvSpPr>
        <p:spPr>
          <a:xfrm>
            <a:off x="263046" y="1059494"/>
            <a:ext cx="4056166" cy="4312305"/>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l" rtl="0" fontAlgn="base">
              <a:spcBef>
                <a:spcPct val="0"/>
              </a:spcBef>
              <a:spcAft>
                <a:spcPct val="0"/>
              </a:spcAft>
            </a:pPr>
            <a:r>
              <a:rPr lang="en-GB" sz="800" kern="1200" dirty="0">
                <a:solidFill>
                  <a:schemeClr val="tx1"/>
                </a:solidFill>
                <a:latin typeface="Consolas" pitchFamily="49" charset="0"/>
                <a:ea typeface="+mn-ea"/>
                <a:cs typeface="+mn-cs"/>
              </a:rPr>
              <a:t>using System;</a:t>
            </a:r>
          </a:p>
          <a:p>
            <a:pPr algn="l" rtl="0" fontAlgn="base">
              <a:spcBef>
                <a:spcPct val="0"/>
              </a:spcBef>
              <a:spcAft>
                <a:spcPct val="0"/>
              </a:spcAft>
            </a:pPr>
            <a:r>
              <a:rPr lang="en-GB" sz="800" kern="1200" dirty="0">
                <a:solidFill>
                  <a:schemeClr val="tx1"/>
                </a:solidFill>
                <a:latin typeface="Consolas" pitchFamily="49" charset="0"/>
                <a:ea typeface="+mn-ea"/>
                <a:cs typeface="+mn-cs"/>
              </a:rPr>
              <a:t>using System.IO;</a:t>
            </a:r>
          </a:p>
          <a:p>
            <a:pPr algn="l" rtl="0" fontAlgn="base">
              <a:spcBef>
                <a:spcPct val="0"/>
              </a:spcBef>
              <a:spcAft>
                <a:spcPct val="0"/>
              </a:spcAft>
            </a:pPr>
            <a:r>
              <a:rPr lang="en-GB" sz="800" kern="1200" dirty="0">
                <a:solidFill>
                  <a:schemeClr val="tx1"/>
                </a:solidFill>
                <a:latin typeface="Consolas" pitchFamily="49" charset="0"/>
                <a:ea typeface="+mn-ea"/>
                <a:cs typeface="+mn-cs"/>
              </a:rPr>
              <a:t>using </a:t>
            </a:r>
            <a:r>
              <a:rPr lang="en-GB" sz="800" kern="1200" dirty="0" err="1">
                <a:solidFill>
                  <a:schemeClr val="tx1"/>
                </a:solidFill>
                <a:latin typeface="Consolas" pitchFamily="49" charset="0"/>
                <a:ea typeface="+mn-ea"/>
                <a:cs typeface="+mn-cs"/>
              </a:rPr>
              <a:t>System.Threading</a:t>
            </a:r>
            <a:r>
              <a:rPr lang="en-GB" sz="800" kern="1200" dirty="0">
                <a:solidFill>
                  <a:schemeClr val="tx1"/>
                </a:solidFill>
                <a:latin typeface="Consolas" pitchFamily="49" charset="0"/>
                <a:ea typeface="+mn-ea"/>
                <a:cs typeface="+mn-cs"/>
              </a:rPr>
              <a:t>;</a:t>
            </a:r>
          </a:p>
          <a:p>
            <a:pPr algn="l" rtl="0" fontAlgn="base">
              <a:spcBef>
                <a:spcPct val="0"/>
              </a:spcBef>
              <a:spcAft>
                <a:spcPct val="0"/>
              </a:spcAft>
            </a:pPr>
            <a:r>
              <a:rPr lang="en-GB" sz="800" kern="1200" dirty="0">
                <a:solidFill>
                  <a:schemeClr val="tx1"/>
                </a:solidFill>
                <a:latin typeface="Consolas" pitchFamily="49" charset="0"/>
                <a:ea typeface="+mn-ea"/>
                <a:cs typeface="+mn-cs"/>
              </a:rPr>
              <a:t> </a:t>
            </a:r>
          </a:p>
          <a:p>
            <a:pPr algn="l" rtl="0" fontAlgn="base">
              <a:spcBef>
                <a:spcPct val="0"/>
              </a:spcBef>
              <a:spcAft>
                <a:spcPct val="0"/>
              </a:spcAft>
            </a:pPr>
            <a:r>
              <a:rPr lang="en-GB" sz="800" kern="1200" dirty="0">
                <a:solidFill>
                  <a:schemeClr val="tx1"/>
                </a:solidFill>
                <a:latin typeface="Consolas" pitchFamily="49" charset="0"/>
                <a:ea typeface="+mn-ea"/>
                <a:cs typeface="+mn-cs"/>
              </a:rPr>
              <a:t>public class </a:t>
            </a:r>
            <a:r>
              <a:rPr lang="en-GB" sz="800" kern="1200" dirty="0" err="1">
                <a:solidFill>
                  <a:schemeClr val="tx1"/>
                </a:solidFill>
                <a:latin typeface="Consolas" pitchFamily="49" charset="0"/>
                <a:ea typeface="+mn-ea"/>
                <a:cs typeface="+mn-cs"/>
              </a:rPr>
              <a:t>BulkImageProcAsync</a:t>
            </a:r>
            <a:endParaRPr lang="en-GB" sz="800" kern="1200" dirty="0">
              <a:solidFill>
                <a:schemeClr val="tx1"/>
              </a:solidFill>
              <a:latin typeface="Consolas" pitchFamily="49" charset="0"/>
              <a:ea typeface="+mn-ea"/>
              <a:cs typeface="+mn-cs"/>
            </a:endParaRPr>
          </a:p>
          <a:p>
            <a:pPr algn="l" rtl="0" fontAlgn="base">
              <a:spcBef>
                <a:spcPct val="0"/>
              </a:spcBef>
              <a:spcAft>
                <a:spcPct val="0"/>
              </a:spcAft>
            </a:pPr>
            <a:r>
              <a:rPr lang="en-GB" sz="800" kern="1200" dirty="0">
                <a:solidFill>
                  <a:schemeClr val="tx1"/>
                </a:solidFill>
                <a:latin typeface="Consolas" pitchFamily="49" charset="0"/>
                <a:ea typeface="+mn-ea"/>
                <a:cs typeface="+mn-cs"/>
              </a:rPr>
              <a:t>{</a:t>
            </a:r>
          </a:p>
          <a:p>
            <a:pPr algn="l" rtl="0" fontAlgn="base">
              <a:spcBef>
                <a:spcPct val="0"/>
              </a:spcBef>
              <a:spcAft>
                <a:spcPct val="0"/>
              </a:spcAft>
            </a:pPr>
            <a:r>
              <a:rPr lang="en-GB" sz="800" kern="1200" dirty="0">
                <a:solidFill>
                  <a:schemeClr val="tx1"/>
                </a:solidFill>
                <a:latin typeface="Consolas" pitchFamily="49" charset="0"/>
                <a:ea typeface="+mn-ea"/>
                <a:cs typeface="+mn-cs"/>
              </a:rPr>
              <a:t>    public const String </a:t>
            </a:r>
            <a:r>
              <a:rPr lang="en-GB" sz="800" kern="1200" dirty="0" err="1">
                <a:solidFill>
                  <a:schemeClr val="tx1"/>
                </a:solidFill>
                <a:latin typeface="Consolas" pitchFamily="49" charset="0"/>
                <a:ea typeface="+mn-ea"/>
                <a:cs typeface="+mn-cs"/>
              </a:rPr>
              <a:t>ImageBaseName</a:t>
            </a:r>
            <a:r>
              <a:rPr lang="en-GB" sz="800" kern="1200" dirty="0">
                <a:solidFill>
                  <a:schemeClr val="tx1"/>
                </a:solidFill>
                <a:latin typeface="Consolas" pitchFamily="49" charset="0"/>
                <a:ea typeface="+mn-ea"/>
                <a:cs typeface="+mn-cs"/>
              </a:rPr>
              <a:t> = "</a:t>
            </a:r>
            <a:r>
              <a:rPr lang="en-GB" sz="800" kern="1200" dirty="0" err="1">
                <a:solidFill>
                  <a:schemeClr val="tx1"/>
                </a:solidFill>
                <a:latin typeface="Consolas" pitchFamily="49" charset="0"/>
                <a:ea typeface="+mn-ea"/>
                <a:cs typeface="+mn-cs"/>
              </a:rPr>
              <a:t>tmpImage</a:t>
            </a:r>
            <a:r>
              <a:rPr lang="en-GB" sz="800" kern="1200" dirty="0">
                <a:solidFill>
                  <a:schemeClr val="tx1"/>
                </a:solidFill>
                <a:latin typeface="Consolas" pitchFamily="49" charset="0"/>
                <a:ea typeface="+mn-ea"/>
                <a:cs typeface="+mn-cs"/>
              </a:rPr>
              <a:t>-";</a:t>
            </a:r>
          </a:p>
          <a:p>
            <a:pPr algn="l" rtl="0" fontAlgn="base">
              <a:spcBef>
                <a:spcPct val="0"/>
              </a:spcBef>
              <a:spcAft>
                <a:spcPct val="0"/>
              </a:spcAft>
            </a:pPr>
            <a:r>
              <a:rPr lang="en-GB" sz="800" kern="1200" dirty="0">
                <a:solidFill>
                  <a:schemeClr val="tx1"/>
                </a:solidFill>
                <a:latin typeface="Consolas" pitchFamily="49" charset="0"/>
                <a:ea typeface="+mn-ea"/>
                <a:cs typeface="+mn-cs"/>
              </a:rPr>
              <a:t>    public const </a:t>
            </a:r>
            <a:r>
              <a:rPr lang="en-GB" sz="800" kern="1200" dirty="0" err="1">
                <a:solidFill>
                  <a:schemeClr val="tx1"/>
                </a:solidFill>
                <a:latin typeface="Consolas" pitchFamily="49" charset="0"/>
                <a:ea typeface="+mn-ea"/>
                <a:cs typeface="+mn-cs"/>
              </a:rPr>
              <a:t>int</a:t>
            </a:r>
            <a:r>
              <a:rPr lang="en-GB" sz="800" kern="1200" dirty="0">
                <a:solidFill>
                  <a:schemeClr val="tx1"/>
                </a:solidFill>
                <a:latin typeface="Consolas" pitchFamily="49" charset="0"/>
                <a:ea typeface="+mn-ea"/>
                <a:cs typeface="+mn-cs"/>
              </a:rPr>
              <a:t> </a:t>
            </a:r>
            <a:r>
              <a:rPr lang="en-GB" sz="800" kern="1200" dirty="0" err="1">
                <a:solidFill>
                  <a:schemeClr val="tx1"/>
                </a:solidFill>
                <a:latin typeface="Consolas" pitchFamily="49" charset="0"/>
                <a:ea typeface="+mn-ea"/>
                <a:cs typeface="+mn-cs"/>
              </a:rPr>
              <a:t>numImages</a:t>
            </a:r>
            <a:r>
              <a:rPr lang="en-GB" sz="800" kern="1200" dirty="0">
                <a:solidFill>
                  <a:schemeClr val="tx1"/>
                </a:solidFill>
                <a:latin typeface="Consolas" pitchFamily="49" charset="0"/>
                <a:ea typeface="+mn-ea"/>
                <a:cs typeface="+mn-cs"/>
              </a:rPr>
              <a:t> = 200;</a:t>
            </a:r>
          </a:p>
          <a:p>
            <a:pPr algn="l" rtl="0" fontAlgn="base">
              <a:spcBef>
                <a:spcPct val="0"/>
              </a:spcBef>
              <a:spcAft>
                <a:spcPct val="0"/>
              </a:spcAft>
            </a:pPr>
            <a:r>
              <a:rPr lang="en-GB" sz="800" kern="1200" dirty="0">
                <a:solidFill>
                  <a:schemeClr val="tx1"/>
                </a:solidFill>
                <a:latin typeface="Consolas" pitchFamily="49" charset="0"/>
                <a:ea typeface="+mn-ea"/>
                <a:cs typeface="+mn-cs"/>
              </a:rPr>
              <a:t>    public const </a:t>
            </a:r>
            <a:r>
              <a:rPr lang="en-GB" sz="800" kern="1200" dirty="0" err="1">
                <a:solidFill>
                  <a:schemeClr val="tx1"/>
                </a:solidFill>
                <a:latin typeface="Consolas" pitchFamily="49" charset="0"/>
                <a:ea typeface="+mn-ea"/>
                <a:cs typeface="+mn-cs"/>
              </a:rPr>
              <a:t>int</a:t>
            </a:r>
            <a:r>
              <a:rPr lang="en-GB" sz="800" kern="1200" dirty="0">
                <a:solidFill>
                  <a:schemeClr val="tx1"/>
                </a:solidFill>
                <a:latin typeface="Consolas" pitchFamily="49" charset="0"/>
                <a:ea typeface="+mn-ea"/>
                <a:cs typeface="+mn-cs"/>
              </a:rPr>
              <a:t> </a:t>
            </a:r>
            <a:r>
              <a:rPr lang="en-GB" sz="800" kern="1200" dirty="0" err="1">
                <a:solidFill>
                  <a:schemeClr val="tx1"/>
                </a:solidFill>
                <a:latin typeface="Consolas" pitchFamily="49" charset="0"/>
                <a:ea typeface="+mn-ea"/>
                <a:cs typeface="+mn-cs"/>
              </a:rPr>
              <a:t>numPixels</a:t>
            </a:r>
            <a:r>
              <a:rPr lang="en-GB" sz="800" kern="1200" dirty="0">
                <a:solidFill>
                  <a:schemeClr val="tx1"/>
                </a:solidFill>
                <a:latin typeface="Consolas" pitchFamily="49" charset="0"/>
                <a:ea typeface="+mn-ea"/>
                <a:cs typeface="+mn-cs"/>
              </a:rPr>
              <a:t> = 512 * 512;</a:t>
            </a:r>
          </a:p>
          <a:p>
            <a:pPr algn="l" rtl="0" fontAlgn="base">
              <a:spcBef>
                <a:spcPct val="0"/>
              </a:spcBef>
              <a:spcAft>
                <a:spcPct val="0"/>
              </a:spcAft>
            </a:pPr>
            <a:r>
              <a:rPr lang="en-GB" sz="800" kern="1200" dirty="0">
                <a:solidFill>
                  <a:schemeClr val="tx1"/>
                </a:solidFill>
                <a:latin typeface="Consolas" pitchFamily="49" charset="0"/>
                <a:ea typeface="+mn-ea"/>
                <a:cs typeface="+mn-cs"/>
              </a:rPr>
              <a:t> </a:t>
            </a:r>
          </a:p>
          <a:p>
            <a:pPr algn="l" rtl="0" fontAlgn="base">
              <a:spcBef>
                <a:spcPct val="0"/>
              </a:spcBef>
              <a:spcAft>
                <a:spcPct val="0"/>
              </a:spcAft>
            </a:pPr>
            <a:r>
              <a:rPr lang="en-GB" sz="800" kern="1200" dirty="0">
                <a:solidFill>
                  <a:schemeClr val="tx1"/>
                </a:solidFill>
                <a:latin typeface="Consolas" pitchFamily="49" charset="0"/>
                <a:ea typeface="+mn-ea"/>
                <a:cs typeface="+mn-cs"/>
              </a:rPr>
              <a:t>    // </a:t>
            </a:r>
            <a:r>
              <a:rPr lang="en-GB" sz="800" kern="1200" dirty="0" err="1">
                <a:solidFill>
                  <a:schemeClr val="tx1"/>
                </a:solidFill>
                <a:latin typeface="Consolas" pitchFamily="49" charset="0"/>
                <a:ea typeface="+mn-ea"/>
                <a:cs typeface="+mn-cs"/>
              </a:rPr>
              <a:t>ProcessImage</a:t>
            </a:r>
            <a:r>
              <a:rPr lang="en-GB" sz="800" kern="1200" dirty="0">
                <a:solidFill>
                  <a:schemeClr val="tx1"/>
                </a:solidFill>
                <a:latin typeface="Consolas" pitchFamily="49" charset="0"/>
                <a:ea typeface="+mn-ea"/>
                <a:cs typeface="+mn-cs"/>
              </a:rPr>
              <a:t> has a simple O(N) loop, and you can vary the number</a:t>
            </a:r>
          </a:p>
          <a:p>
            <a:pPr algn="l" rtl="0" fontAlgn="base">
              <a:spcBef>
                <a:spcPct val="0"/>
              </a:spcBef>
              <a:spcAft>
                <a:spcPct val="0"/>
              </a:spcAft>
            </a:pPr>
            <a:r>
              <a:rPr lang="en-GB" sz="800" kern="1200" dirty="0">
                <a:solidFill>
                  <a:schemeClr val="tx1"/>
                </a:solidFill>
                <a:latin typeface="Consolas" pitchFamily="49" charset="0"/>
                <a:ea typeface="+mn-ea"/>
                <a:cs typeface="+mn-cs"/>
              </a:rPr>
              <a:t>    // of times you repeat that loop to make the application more CPU-</a:t>
            </a:r>
          </a:p>
          <a:p>
            <a:pPr algn="l" rtl="0" fontAlgn="base">
              <a:spcBef>
                <a:spcPct val="0"/>
              </a:spcBef>
              <a:spcAft>
                <a:spcPct val="0"/>
              </a:spcAft>
            </a:pPr>
            <a:r>
              <a:rPr lang="en-GB" sz="800" kern="1200" dirty="0">
                <a:solidFill>
                  <a:schemeClr val="tx1"/>
                </a:solidFill>
                <a:latin typeface="Consolas" pitchFamily="49" charset="0"/>
                <a:ea typeface="+mn-ea"/>
                <a:cs typeface="+mn-cs"/>
              </a:rPr>
              <a:t>    // bound or more IO-bound.</a:t>
            </a:r>
          </a:p>
          <a:p>
            <a:pPr algn="l" rtl="0" fontAlgn="base">
              <a:spcBef>
                <a:spcPct val="0"/>
              </a:spcBef>
              <a:spcAft>
                <a:spcPct val="0"/>
              </a:spcAft>
            </a:pPr>
            <a:r>
              <a:rPr lang="en-GB" sz="800" kern="1200" dirty="0">
                <a:solidFill>
                  <a:schemeClr val="tx1"/>
                </a:solidFill>
                <a:latin typeface="Consolas" pitchFamily="49" charset="0"/>
                <a:ea typeface="+mn-ea"/>
                <a:cs typeface="+mn-cs"/>
              </a:rPr>
              <a:t>    public static </a:t>
            </a:r>
            <a:r>
              <a:rPr lang="en-GB" sz="800" kern="1200" dirty="0" err="1">
                <a:solidFill>
                  <a:schemeClr val="tx1"/>
                </a:solidFill>
                <a:latin typeface="Consolas" pitchFamily="49" charset="0"/>
                <a:ea typeface="+mn-ea"/>
                <a:cs typeface="+mn-cs"/>
              </a:rPr>
              <a:t>int</a:t>
            </a:r>
            <a:r>
              <a:rPr lang="en-GB" sz="800" kern="1200" dirty="0">
                <a:solidFill>
                  <a:schemeClr val="tx1"/>
                </a:solidFill>
                <a:latin typeface="Consolas" pitchFamily="49" charset="0"/>
                <a:ea typeface="+mn-ea"/>
                <a:cs typeface="+mn-cs"/>
              </a:rPr>
              <a:t> </a:t>
            </a:r>
            <a:r>
              <a:rPr lang="en-GB" sz="800" kern="1200" dirty="0" err="1">
                <a:solidFill>
                  <a:schemeClr val="tx1"/>
                </a:solidFill>
                <a:latin typeface="Consolas" pitchFamily="49" charset="0"/>
                <a:ea typeface="+mn-ea"/>
                <a:cs typeface="+mn-cs"/>
              </a:rPr>
              <a:t>processImageRepeats</a:t>
            </a:r>
            <a:r>
              <a:rPr lang="en-GB" sz="800" kern="1200" dirty="0">
                <a:solidFill>
                  <a:schemeClr val="tx1"/>
                </a:solidFill>
                <a:latin typeface="Consolas" pitchFamily="49" charset="0"/>
                <a:ea typeface="+mn-ea"/>
                <a:cs typeface="+mn-cs"/>
              </a:rPr>
              <a:t> = 20;</a:t>
            </a:r>
          </a:p>
          <a:p>
            <a:pPr algn="l" rtl="0" fontAlgn="base">
              <a:spcBef>
                <a:spcPct val="0"/>
              </a:spcBef>
              <a:spcAft>
                <a:spcPct val="0"/>
              </a:spcAft>
            </a:pPr>
            <a:r>
              <a:rPr lang="en-GB" sz="800" kern="1200" dirty="0">
                <a:solidFill>
                  <a:schemeClr val="tx1"/>
                </a:solidFill>
                <a:latin typeface="Consolas" pitchFamily="49" charset="0"/>
                <a:ea typeface="+mn-ea"/>
                <a:cs typeface="+mn-cs"/>
              </a:rPr>
              <a:t> </a:t>
            </a:r>
          </a:p>
          <a:p>
            <a:pPr algn="l" rtl="0" fontAlgn="base">
              <a:spcBef>
                <a:spcPct val="0"/>
              </a:spcBef>
              <a:spcAft>
                <a:spcPct val="0"/>
              </a:spcAft>
            </a:pPr>
            <a:r>
              <a:rPr lang="en-GB" sz="800" kern="1200" dirty="0">
                <a:solidFill>
                  <a:schemeClr val="tx1"/>
                </a:solidFill>
                <a:latin typeface="Consolas" pitchFamily="49" charset="0"/>
                <a:ea typeface="+mn-ea"/>
                <a:cs typeface="+mn-cs"/>
              </a:rPr>
              <a:t>    // Threads must decrement </a:t>
            </a:r>
            <a:r>
              <a:rPr lang="en-GB" sz="800" kern="1200" dirty="0" err="1">
                <a:solidFill>
                  <a:schemeClr val="tx1"/>
                </a:solidFill>
                <a:latin typeface="Consolas" pitchFamily="49" charset="0"/>
                <a:ea typeface="+mn-ea"/>
                <a:cs typeface="+mn-cs"/>
              </a:rPr>
              <a:t>NumImagesToFinish</a:t>
            </a:r>
            <a:r>
              <a:rPr lang="en-GB" sz="800" kern="1200" dirty="0">
                <a:solidFill>
                  <a:schemeClr val="tx1"/>
                </a:solidFill>
                <a:latin typeface="Consolas" pitchFamily="49" charset="0"/>
                <a:ea typeface="+mn-ea"/>
                <a:cs typeface="+mn-cs"/>
              </a:rPr>
              <a:t>, and protect</a:t>
            </a:r>
          </a:p>
          <a:p>
            <a:pPr algn="l" rtl="0" fontAlgn="base">
              <a:spcBef>
                <a:spcPct val="0"/>
              </a:spcBef>
              <a:spcAft>
                <a:spcPct val="0"/>
              </a:spcAft>
            </a:pPr>
            <a:r>
              <a:rPr lang="en-GB" sz="800" kern="1200" dirty="0">
                <a:solidFill>
                  <a:schemeClr val="tx1"/>
                </a:solidFill>
                <a:latin typeface="Consolas" pitchFamily="49" charset="0"/>
                <a:ea typeface="+mn-ea"/>
                <a:cs typeface="+mn-cs"/>
              </a:rPr>
              <a:t>    // their access to it through a </a:t>
            </a:r>
            <a:r>
              <a:rPr lang="en-GB" sz="800" kern="1200" dirty="0" err="1">
                <a:solidFill>
                  <a:schemeClr val="tx1"/>
                </a:solidFill>
                <a:latin typeface="Consolas" pitchFamily="49" charset="0"/>
                <a:ea typeface="+mn-ea"/>
                <a:cs typeface="+mn-cs"/>
              </a:rPr>
              <a:t>mutex</a:t>
            </a:r>
            <a:r>
              <a:rPr lang="en-GB" sz="800" kern="1200" dirty="0">
                <a:solidFill>
                  <a:schemeClr val="tx1"/>
                </a:solidFill>
                <a:latin typeface="Consolas" pitchFamily="49" charset="0"/>
                <a:ea typeface="+mn-ea"/>
                <a:cs typeface="+mn-cs"/>
              </a:rPr>
              <a:t>.</a:t>
            </a:r>
          </a:p>
          <a:p>
            <a:pPr algn="l" rtl="0" fontAlgn="base">
              <a:spcBef>
                <a:spcPct val="0"/>
              </a:spcBef>
              <a:spcAft>
                <a:spcPct val="0"/>
              </a:spcAft>
            </a:pPr>
            <a:r>
              <a:rPr lang="en-GB" sz="800" kern="1200" dirty="0">
                <a:solidFill>
                  <a:schemeClr val="tx1"/>
                </a:solidFill>
                <a:latin typeface="Consolas" pitchFamily="49" charset="0"/>
                <a:ea typeface="+mn-ea"/>
                <a:cs typeface="+mn-cs"/>
              </a:rPr>
              <a:t>    public static </a:t>
            </a:r>
            <a:r>
              <a:rPr lang="en-GB" sz="800" kern="1200" dirty="0" err="1">
                <a:solidFill>
                  <a:schemeClr val="tx1"/>
                </a:solidFill>
                <a:latin typeface="Consolas" pitchFamily="49" charset="0"/>
                <a:ea typeface="+mn-ea"/>
                <a:cs typeface="+mn-cs"/>
              </a:rPr>
              <a:t>int</a:t>
            </a:r>
            <a:r>
              <a:rPr lang="en-GB" sz="800" kern="1200" dirty="0">
                <a:solidFill>
                  <a:schemeClr val="tx1"/>
                </a:solidFill>
                <a:latin typeface="Consolas" pitchFamily="49" charset="0"/>
                <a:ea typeface="+mn-ea"/>
                <a:cs typeface="+mn-cs"/>
              </a:rPr>
              <a:t> </a:t>
            </a:r>
            <a:r>
              <a:rPr lang="en-GB" sz="800" kern="1200" dirty="0" err="1">
                <a:solidFill>
                  <a:schemeClr val="tx1"/>
                </a:solidFill>
                <a:latin typeface="Consolas" pitchFamily="49" charset="0"/>
                <a:ea typeface="+mn-ea"/>
                <a:cs typeface="+mn-cs"/>
              </a:rPr>
              <a:t>NumImagesToFinish</a:t>
            </a:r>
            <a:r>
              <a:rPr lang="en-GB" sz="800" kern="1200" dirty="0">
                <a:solidFill>
                  <a:schemeClr val="tx1"/>
                </a:solidFill>
                <a:latin typeface="Consolas" pitchFamily="49" charset="0"/>
                <a:ea typeface="+mn-ea"/>
                <a:cs typeface="+mn-cs"/>
              </a:rPr>
              <a:t> = </a:t>
            </a:r>
            <a:r>
              <a:rPr lang="en-GB" sz="800" kern="1200" dirty="0" err="1">
                <a:solidFill>
                  <a:schemeClr val="tx1"/>
                </a:solidFill>
                <a:latin typeface="Consolas" pitchFamily="49" charset="0"/>
                <a:ea typeface="+mn-ea"/>
                <a:cs typeface="+mn-cs"/>
              </a:rPr>
              <a:t>numImages</a:t>
            </a:r>
            <a:r>
              <a:rPr lang="en-GB" sz="800" kern="1200" dirty="0">
                <a:solidFill>
                  <a:schemeClr val="tx1"/>
                </a:solidFill>
                <a:latin typeface="Consolas" pitchFamily="49" charset="0"/>
                <a:ea typeface="+mn-ea"/>
                <a:cs typeface="+mn-cs"/>
              </a:rPr>
              <a:t>;</a:t>
            </a:r>
          </a:p>
          <a:p>
            <a:pPr algn="l" rtl="0" fontAlgn="base">
              <a:spcBef>
                <a:spcPct val="0"/>
              </a:spcBef>
              <a:spcAft>
                <a:spcPct val="0"/>
              </a:spcAft>
            </a:pPr>
            <a:r>
              <a:rPr lang="en-GB" sz="800" kern="1200" dirty="0">
                <a:solidFill>
                  <a:schemeClr val="tx1"/>
                </a:solidFill>
                <a:latin typeface="Consolas" pitchFamily="49" charset="0"/>
                <a:ea typeface="+mn-ea"/>
                <a:cs typeface="+mn-cs"/>
              </a:rPr>
              <a:t>    public static Object[] </a:t>
            </a:r>
            <a:r>
              <a:rPr lang="en-GB" sz="800" kern="1200" dirty="0" err="1">
                <a:solidFill>
                  <a:schemeClr val="tx1"/>
                </a:solidFill>
                <a:latin typeface="Consolas" pitchFamily="49" charset="0"/>
                <a:ea typeface="+mn-ea"/>
                <a:cs typeface="+mn-cs"/>
              </a:rPr>
              <a:t>NumImagesMutex</a:t>
            </a:r>
            <a:r>
              <a:rPr lang="en-GB" sz="800" kern="1200" dirty="0">
                <a:solidFill>
                  <a:schemeClr val="tx1"/>
                </a:solidFill>
                <a:latin typeface="Consolas" pitchFamily="49" charset="0"/>
                <a:ea typeface="+mn-ea"/>
                <a:cs typeface="+mn-cs"/>
              </a:rPr>
              <a:t> = new Object[0];</a:t>
            </a:r>
          </a:p>
          <a:p>
            <a:pPr algn="l" rtl="0" fontAlgn="base">
              <a:spcBef>
                <a:spcPct val="0"/>
              </a:spcBef>
              <a:spcAft>
                <a:spcPct val="0"/>
              </a:spcAft>
            </a:pPr>
            <a:r>
              <a:rPr lang="en-GB" sz="800" kern="1200" dirty="0">
                <a:solidFill>
                  <a:schemeClr val="tx1"/>
                </a:solidFill>
                <a:latin typeface="Consolas" pitchFamily="49" charset="0"/>
                <a:ea typeface="+mn-ea"/>
                <a:cs typeface="+mn-cs"/>
              </a:rPr>
              <a:t>    // </a:t>
            </a:r>
            <a:r>
              <a:rPr lang="en-GB" sz="800" kern="1200" dirty="0" err="1">
                <a:solidFill>
                  <a:schemeClr val="tx1"/>
                </a:solidFill>
                <a:latin typeface="Consolas" pitchFamily="49" charset="0"/>
                <a:ea typeface="+mn-ea"/>
                <a:cs typeface="+mn-cs"/>
              </a:rPr>
              <a:t>WaitObject</a:t>
            </a:r>
            <a:r>
              <a:rPr lang="en-GB" sz="800" kern="1200" dirty="0">
                <a:solidFill>
                  <a:schemeClr val="tx1"/>
                </a:solidFill>
                <a:latin typeface="Consolas" pitchFamily="49" charset="0"/>
                <a:ea typeface="+mn-ea"/>
                <a:cs typeface="+mn-cs"/>
              </a:rPr>
              <a:t> is signalled when all image processing is done.</a:t>
            </a:r>
          </a:p>
          <a:p>
            <a:pPr algn="l" rtl="0" fontAlgn="base">
              <a:spcBef>
                <a:spcPct val="0"/>
              </a:spcBef>
              <a:spcAft>
                <a:spcPct val="0"/>
              </a:spcAft>
            </a:pPr>
            <a:r>
              <a:rPr lang="en-GB" sz="800" kern="1200" dirty="0">
                <a:solidFill>
                  <a:schemeClr val="tx1"/>
                </a:solidFill>
                <a:latin typeface="Consolas" pitchFamily="49" charset="0"/>
                <a:ea typeface="+mn-ea"/>
                <a:cs typeface="+mn-cs"/>
              </a:rPr>
              <a:t>    public static Object[] </a:t>
            </a:r>
            <a:r>
              <a:rPr lang="en-GB" sz="800" kern="1200" dirty="0" err="1">
                <a:solidFill>
                  <a:schemeClr val="tx1"/>
                </a:solidFill>
                <a:latin typeface="Consolas" pitchFamily="49" charset="0"/>
                <a:ea typeface="+mn-ea"/>
                <a:cs typeface="+mn-cs"/>
              </a:rPr>
              <a:t>WaitObject</a:t>
            </a:r>
            <a:r>
              <a:rPr lang="en-GB" sz="800" kern="1200" dirty="0">
                <a:solidFill>
                  <a:schemeClr val="tx1"/>
                </a:solidFill>
                <a:latin typeface="Consolas" pitchFamily="49" charset="0"/>
                <a:ea typeface="+mn-ea"/>
                <a:cs typeface="+mn-cs"/>
              </a:rPr>
              <a:t> = new Object[0];</a:t>
            </a:r>
          </a:p>
          <a:p>
            <a:pPr algn="l" rtl="0" fontAlgn="base">
              <a:spcBef>
                <a:spcPct val="0"/>
              </a:spcBef>
              <a:spcAft>
                <a:spcPct val="0"/>
              </a:spcAft>
            </a:pPr>
            <a:r>
              <a:rPr lang="en-GB" sz="800" kern="1200" dirty="0">
                <a:solidFill>
                  <a:schemeClr val="tx1"/>
                </a:solidFill>
                <a:latin typeface="Consolas" pitchFamily="49" charset="0"/>
                <a:ea typeface="+mn-ea"/>
                <a:cs typeface="+mn-cs"/>
              </a:rPr>
              <a:t>    public class </a:t>
            </a:r>
            <a:r>
              <a:rPr lang="en-GB" sz="800" kern="1200" dirty="0" err="1">
                <a:solidFill>
                  <a:schemeClr val="tx1"/>
                </a:solidFill>
                <a:latin typeface="Consolas" pitchFamily="49" charset="0"/>
                <a:ea typeface="+mn-ea"/>
                <a:cs typeface="+mn-cs"/>
              </a:rPr>
              <a:t>ImageStateObject</a:t>
            </a:r>
            <a:endParaRPr lang="en-GB" sz="800" kern="1200" dirty="0">
              <a:solidFill>
                <a:schemeClr val="tx1"/>
              </a:solidFill>
              <a:latin typeface="Consolas" pitchFamily="49" charset="0"/>
              <a:ea typeface="+mn-ea"/>
              <a:cs typeface="+mn-cs"/>
            </a:endParaRPr>
          </a:p>
          <a:p>
            <a:pPr algn="l" rtl="0" fontAlgn="base">
              <a:spcBef>
                <a:spcPct val="0"/>
              </a:spcBef>
              <a:spcAft>
                <a:spcPct val="0"/>
              </a:spcAft>
            </a:pPr>
            <a:r>
              <a:rPr lang="en-GB" sz="800" kern="1200" dirty="0">
                <a:solidFill>
                  <a:schemeClr val="tx1"/>
                </a:solidFill>
                <a:latin typeface="Consolas" pitchFamily="49" charset="0"/>
                <a:ea typeface="+mn-ea"/>
                <a:cs typeface="+mn-cs"/>
              </a:rPr>
              <a:t>    {</a:t>
            </a:r>
          </a:p>
          <a:p>
            <a:pPr algn="l" rtl="0" fontAlgn="base">
              <a:spcBef>
                <a:spcPct val="0"/>
              </a:spcBef>
              <a:spcAft>
                <a:spcPct val="0"/>
              </a:spcAft>
            </a:pPr>
            <a:r>
              <a:rPr lang="en-GB" sz="800" kern="1200" dirty="0">
                <a:solidFill>
                  <a:schemeClr val="tx1"/>
                </a:solidFill>
                <a:latin typeface="Consolas" pitchFamily="49" charset="0"/>
                <a:ea typeface="+mn-ea"/>
                <a:cs typeface="+mn-cs"/>
              </a:rPr>
              <a:t>        public byte[] pixels;</a:t>
            </a:r>
          </a:p>
          <a:p>
            <a:pPr algn="l" rtl="0" fontAlgn="base">
              <a:spcBef>
                <a:spcPct val="0"/>
              </a:spcBef>
              <a:spcAft>
                <a:spcPct val="0"/>
              </a:spcAft>
            </a:pPr>
            <a:r>
              <a:rPr lang="en-GB" sz="800" kern="1200" dirty="0">
                <a:solidFill>
                  <a:schemeClr val="tx1"/>
                </a:solidFill>
                <a:latin typeface="Consolas" pitchFamily="49" charset="0"/>
                <a:ea typeface="+mn-ea"/>
                <a:cs typeface="+mn-cs"/>
              </a:rPr>
              <a:t>        public </a:t>
            </a:r>
            <a:r>
              <a:rPr lang="en-GB" sz="800" kern="1200" dirty="0" err="1">
                <a:solidFill>
                  <a:schemeClr val="tx1"/>
                </a:solidFill>
                <a:latin typeface="Consolas" pitchFamily="49" charset="0"/>
                <a:ea typeface="+mn-ea"/>
                <a:cs typeface="+mn-cs"/>
              </a:rPr>
              <a:t>int</a:t>
            </a:r>
            <a:r>
              <a:rPr lang="en-GB" sz="800" kern="1200" dirty="0">
                <a:solidFill>
                  <a:schemeClr val="tx1"/>
                </a:solidFill>
                <a:latin typeface="Consolas" pitchFamily="49" charset="0"/>
                <a:ea typeface="+mn-ea"/>
                <a:cs typeface="+mn-cs"/>
              </a:rPr>
              <a:t> </a:t>
            </a:r>
            <a:r>
              <a:rPr lang="en-GB" sz="800" kern="1200" dirty="0" err="1">
                <a:solidFill>
                  <a:schemeClr val="tx1"/>
                </a:solidFill>
                <a:latin typeface="Consolas" pitchFamily="49" charset="0"/>
                <a:ea typeface="+mn-ea"/>
                <a:cs typeface="+mn-cs"/>
              </a:rPr>
              <a:t>imageNum</a:t>
            </a:r>
            <a:r>
              <a:rPr lang="en-GB" sz="800" kern="1200" dirty="0">
                <a:solidFill>
                  <a:schemeClr val="tx1"/>
                </a:solidFill>
                <a:latin typeface="Consolas" pitchFamily="49" charset="0"/>
                <a:ea typeface="+mn-ea"/>
                <a:cs typeface="+mn-cs"/>
              </a:rPr>
              <a:t>;</a:t>
            </a:r>
          </a:p>
          <a:p>
            <a:pPr algn="l" rtl="0" fontAlgn="base">
              <a:spcBef>
                <a:spcPct val="0"/>
              </a:spcBef>
              <a:spcAft>
                <a:spcPct val="0"/>
              </a:spcAft>
            </a:pPr>
            <a:r>
              <a:rPr lang="en-GB" sz="800" kern="1200" dirty="0">
                <a:solidFill>
                  <a:schemeClr val="tx1"/>
                </a:solidFill>
                <a:latin typeface="Consolas" pitchFamily="49" charset="0"/>
                <a:ea typeface="+mn-ea"/>
                <a:cs typeface="+mn-cs"/>
              </a:rPr>
              <a:t>        public </a:t>
            </a:r>
            <a:r>
              <a:rPr lang="en-GB" sz="800" kern="1200" dirty="0" err="1">
                <a:solidFill>
                  <a:schemeClr val="tx1"/>
                </a:solidFill>
                <a:latin typeface="Consolas" pitchFamily="49" charset="0"/>
                <a:ea typeface="+mn-ea"/>
                <a:cs typeface="+mn-cs"/>
              </a:rPr>
              <a:t>FileStream</a:t>
            </a:r>
            <a:r>
              <a:rPr lang="en-GB" sz="800" kern="1200" dirty="0">
                <a:solidFill>
                  <a:schemeClr val="tx1"/>
                </a:solidFill>
                <a:latin typeface="Consolas" pitchFamily="49" charset="0"/>
                <a:ea typeface="+mn-ea"/>
                <a:cs typeface="+mn-cs"/>
              </a:rPr>
              <a:t> </a:t>
            </a:r>
            <a:r>
              <a:rPr lang="en-GB" sz="800" kern="1200" dirty="0" err="1">
                <a:solidFill>
                  <a:schemeClr val="tx1"/>
                </a:solidFill>
                <a:latin typeface="Consolas" pitchFamily="49" charset="0"/>
                <a:ea typeface="+mn-ea"/>
                <a:cs typeface="+mn-cs"/>
              </a:rPr>
              <a:t>fs</a:t>
            </a:r>
            <a:r>
              <a:rPr lang="en-GB" sz="800" kern="1200" dirty="0">
                <a:solidFill>
                  <a:schemeClr val="tx1"/>
                </a:solidFill>
                <a:latin typeface="Consolas" pitchFamily="49" charset="0"/>
                <a:ea typeface="+mn-ea"/>
                <a:cs typeface="+mn-cs"/>
              </a:rPr>
              <a:t>;</a:t>
            </a:r>
          </a:p>
          <a:p>
            <a:pPr algn="l" rtl="0" fontAlgn="base">
              <a:spcBef>
                <a:spcPct val="0"/>
              </a:spcBef>
              <a:spcAft>
                <a:spcPct val="0"/>
              </a:spcAft>
            </a:pPr>
            <a:r>
              <a:rPr lang="en-GB" sz="800" kern="1200" dirty="0">
                <a:solidFill>
                  <a:schemeClr val="tx1"/>
                </a:solidFill>
                <a:latin typeface="Consolas" pitchFamily="49" charset="0"/>
                <a:ea typeface="+mn-ea"/>
                <a:cs typeface="+mn-cs"/>
              </a:rPr>
              <a:t>    }</a:t>
            </a:r>
          </a:p>
          <a:p>
            <a:pPr algn="l" rtl="0" fontAlgn="base">
              <a:spcBef>
                <a:spcPct val="0"/>
              </a:spcBef>
              <a:spcAft>
                <a:spcPct val="0"/>
              </a:spcAft>
            </a:pPr>
            <a:r>
              <a:rPr lang="en-GB" sz="800" kern="1200" dirty="0">
                <a:solidFill>
                  <a:schemeClr val="tx1"/>
                </a:solidFill>
                <a:latin typeface="Consolas" pitchFamily="49" charset="0"/>
                <a:ea typeface="+mn-ea"/>
                <a:cs typeface="+mn-cs"/>
              </a:rPr>
              <a:t> </a:t>
            </a:r>
          </a:p>
          <a:p>
            <a:pPr algn="l" rtl="0" fontAlgn="base">
              <a:spcBef>
                <a:spcPct val="0"/>
              </a:spcBef>
              <a:spcAft>
                <a:spcPct val="0"/>
              </a:spcAft>
            </a:pPr>
            <a:r>
              <a:rPr lang="en-GB" sz="800" kern="1200" dirty="0">
                <a:solidFill>
                  <a:schemeClr val="tx1"/>
                </a:solidFill>
                <a:latin typeface="Consolas" pitchFamily="49" charset="0"/>
                <a:ea typeface="+mn-ea"/>
                <a:cs typeface="+mn-cs"/>
              </a:rPr>
              <a:t> </a:t>
            </a:r>
          </a:p>
        </p:txBody>
      </p:sp>
      <p:sp>
        <p:nvSpPr>
          <p:cNvPr id="8" name="Folded Corner 7"/>
          <p:cNvSpPr/>
          <p:nvPr/>
        </p:nvSpPr>
        <p:spPr>
          <a:xfrm>
            <a:off x="2091846" y="1211894"/>
            <a:ext cx="3749992" cy="518396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l" rtl="0" fontAlgn="base">
              <a:spcBef>
                <a:spcPct val="0"/>
              </a:spcBef>
              <a:spcAft>
                <a:spcPct val="0"/>
              </a:spcAft>
            </a:pPr>
            <a:r>
              <a:rPr lang="en-GB" sz="700" kern="1200" dirty="0">
                <a:solidFill>
                  <a:schemeClr val="tx1"/>
                </a:solidFill>
                <a:latin typeface="Consolas" pitchFamily="49" charset="0"/>
                <a:ea typeface="+mn-ea"/>
                <a:cs typeface="+mn-cs"/>
              </a:rPr>
              <a:t>    public static void </a:t>
            </a:r>
            <a:r>
              <a:rPr lang="en-GB" sz="700" kern="1200" dirty="0" err="1">
                <a:solidFill>
                  <a:schemeClr val="tx1"/>
                </a:solidFill>
                <a:latin typeface="Consolas" pitchFamily="49" charset="0"/>
                <a:ea typeface="+mn-ea"/>
                <a:cs typeface="+mn-cs"/>
              </a:rPr>
              <a:t>ReadInImageCallback</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IAsyncResult</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asyncResult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ImageStateObject</a:t>
            </a:r>
            <a:r>
              <a:rPr lang="en-GB" sz="700" kern="1200" dirty="0">
                <a:solidFill>
                  <a:schemeClr val="tx1"/>
                </a:solidFill>
                <a:latin typeface="Consolas" pitchFamily="49" charset="0"/>
                <a:ea typeface="+mn-ea"/>
                <a:cs typeface="+mn-cs"/>
              </a:rPr>
              <a:t> state = (</a:t>
            </a:r>
            <a:r>
              <a:rPr lang="en-GB" sz="700" kern="1200" dirty="0" err="1">
                <a:solidFill>
                  <a:schemeClr val="tx1"/>
                </a:solidFill>
                <a:latin typeface="Consolas" pitchFamily="49" charset="0"/>
                <a:ea typeface="+mn-ea"/>
                <a:cs typeface="+mn-cs"/>
              </a:rPr>
              <a:t>ImageStateObject</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asyncResult.AsyncState</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Stream </a:t>
            </a:r>
            <a:r>
              <a:rPr lang="en-GB" sz="700" kern="1200" dirty="0" err="1">
                <a:solidFill>
                  <a:schemeClr val="tx1"/>
                </a:solidFill>
                <a:latin typeface="Consolas" pitchFamily="49" charset="0"/>
                <a:ea typeface="+mn-ea"/>
                <a:cs typeface="+mn-cs"/>
              </a:rPr>
              <a:t>stream</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state.fs</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int</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bytesRead</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stream.EndRead</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asyncResult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if (</a:t>
            </a:r>
            <a:r>
              <a:rPr lang="en-GB" sz="700" kern="1200" dirty="0" err="1">
                <a:solidFill>
                  <a:schemeClr val="tx1"/>
                </a:solidFill>
                <a:latin typeface="Consolas" pitchFamily="49" charset="0"/>
                <a:ea typeface="+mn-ea"/>
                <a:cs typeface="+mn-cs"/>
              </a:rPr>
              <a:t>bytesRead</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numPixels</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throw new Exception(</a:t>
            </a:r>
            <a:r>
              <a:rPr lang="en-GB" sz="700" kern="1200" dirty="0" err="1">
                <a:solidFill>
                  <a:schemeClr val="tx1"/>
                </a:solidFill>
                <a:latin typeface="Consolas" pitchFamily="49" charset="0"/>
                <a:ea typeface="+mn-ea"/>
                <a:cs typeface="+mn-cs"/>
              </a:rPr>
              <a:t>String.Format</a:t>
            </a:r>
            <a:endParaRPr lang="en-GB" sz="700" kern="1200" dirty="0">
              <a:solidFill>
                <a:schemeClr val="tx1"/>
              </a:solidFill>
              <a:latin typeface="Consolas" pitchFamily="49" charset="0"/>
              <a:ea typeface="+mn-ea"/>
              <a:cs typeface="+mn-cs"/>
            </a:endParaRPr>
          </a:p>
          <a:p>
            <a:pPr algn="l" rtl="0" fontAlgn="base">
              <a:spcBef>
                <a:spcPct val="0"/>
              </a:spcBef>
              <a:spcAft>
                <a:spcPct val="0"/>
              </a:spcAft>
            </a:pPr>
            <a:r>
              <a:rPr lang="en-GB" sz="700" kern="1200" dirty="0">
                <a:solidFill>
                  <a:schemeClr val="tx1"/>
                </a:solidFill>
                <a:latin typeface="Consolas" pitchFamily="49" charset="0"/>
                <a:ea typeface="+mn-ea"/>
                <a:cs typeface="+mn-cs"/>
              </a:rPr>
              <a:t>                ("In </a:t>
            </a:r>
            <a:r>
              <a:rPr lang="en-GB" sz="700" kern="1200" dirty="0" err="1">
                <a:solidFill>
                  <a:schemeClr val="tx1"/>
                </a:solidFill>
                <a:latin typeface="Consolas" pitchFamily="49" charset="0"/>
                <a:ea typeface="+mn-ea"/>
                <a:cs typeface="+mn-cs"/>
              </a:rPr>
              <a:t>ReadInImageCallback</a:t>
            </a:r>
            <a:r>
              <a:rPr lang="en-GB" sz="700" kern="1200" dirty="0">
                <a:solidFill>
                  <a:schemeClr val="tx1"/>
                </a:solidFill>
                <a:latin typeface="Consolas" pitchFamily="49" charset="0"/>
                <a:ea typeface="+mn-ea"/>
                <a:cs typeface="+mn-cs"/>
              </a:rPr>
              <a:t>, got the wrong number of " +</a:t>
            </a:r>
          </a:p>
          <a:p>
            <a:pPr algn="l" rtl="0" fontAlgn="base">
              <a:spcBef>
                <a:spcPct val="0"/>
              </a:spcBef>
              <a:spcAft>
                <a:spcPct val="0"/>
              </a:spcAft>
            </a:pPr>
            <a:r>
              <a:rPr lang="en-GB" sz="700" kern="1200" dirty="0">
                <a:solidFill>
                  <a:schemeClr val="tx1"/>
                </a:solidFill>
                <a:latin typeface="Consolas" pitchFamily="49" charset="0"/>
                <a:ea typeface="+mn-ea"/>
                <a:cs typeface="+mn-cs"/>
              </a:rPr>
              <a:t>                "bytes from the image: {0}.", </a:t>
            </a:r>
            <a:r>
              <a:rPr lang="en-GB" sz="700" kern="1200" dirty="0" err="1">
                <a:solidFill>
                  <a:schemeClr val="tx1"/>
                </a:solidFill>
                <a:latin typeface="Consolas" pitchFamily="49" charset="0"/>
                <a:ea typeface="+mn-ea"/>
                <a:cs typeface="+mn-cs"/>
              </a:rPr>
              <a:t>bytesRead</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ProcessImage</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state.pixels</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state.imageNum</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stream.Close</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 Now write out the image.  </a:t>
            </a:r>
          </a:p>
          <a:p>
            <a:pPr algn="l" rtl="0" fontAlgn="base">
              <a:spcBef>
                <a:spcPct val="0"/>
              </a:spcBef>
              <a:spcAft>
                <a:spcPct val="0"/>
              </a:spcAft>
            </a:pPr>
            <a:r>
              <a:rPr lang="en-GB" sz="700" kern="1200" dirty="0">
                <a:solidFill>
                  <a:schemeClr val="tx1"/>
                </a:solidFill>
                <a:latin typeface="Consolas" pitchFamily="49" charset="0"/>
                <a:ea typeface="+mn-ea"/>
                <a:cs typeface="+mn-cs"/>
              </a:rPr>
              <a:t>        // Using asynchronous I/O here appears not to be best practice.</a:t>
            </a:r>
          </a:p>
          <a:p>
            <a:pPr algn="l" rtl="0" fontAlgn="base">
              <a:spcBef>
                <a:spcPct val="0"/>
              </a:spcBef>
              <a:spcAft>
                <a:spcPct val="0"/>
              </a:spcAft>
            </a:pPr>
            <a:r>
              <a:rPr lang="en-GB" sz="700" kern="1200" dirty="0">
                <a:solidFill>
                  <a:schemeClr val="tx1"/>
                </a:solidFill>
                <a:latin typeface="Consolas" pitchFamily="49" charset="0"/>
                <a:ea typeface="+mn-ea"/>
                <a:cs typeface="+mn-cs"/>
              </a:rPr>
              <a:t>        // It ends up swamping the </a:t>
            </a:r>
            <a:r>
              <a:rPr lang="en-GB" sz="700" kern="1200" dirty="0" err="1">
                <a:solidFill>
                  <a:schemeClr val="tx1"/>
                </a:solidFill>
                <a:latin typeface="Consolas" pitchFamily="49" charset="0"/>
                <a:ea typeface="+mn-ea"/>
                <a:cs typeface="+mn-cs"/>
              </a:rPr>
              <a:t>threadpool</a:t>
            </a:r>
            <a:r>
              <a:rPr lang="en-GB" sz="700" kern="1200" dirty="0">
                <a:solidFill>
                  <a:schemeClr val="tx1"/>
                </a:solidFill>
                <a:latin typeface="Consolas" pitchFamily="49" charset="0"/>
                <a:ea typeface="+mn-ea"/>
                <a:cs typeface="+mn-cs"/>
              </a:rPr>
              <a:t>, because the </a:t>
            </a:r>
            <a:r>
              <a:rPr lang="en-GB" sz="700" kern="1200" dirty="0" err="1">
                <a:solidFill>
                  <a:schemeClr val="tx1"/>
                </a:solidFill>
                <a:latin typeface="Consolas" pitchFamily="49" charset="0"/>
                <a:ea typeface="+mn-ea"/>
                <a:cs typeface="+mn-cs"/>
              </a:rPr>
              <a:t>threadpool</a:t>
            </a:r>
            <a:endParaRPr lang="en-GB" sz="700" kern="1200" dirty="0">
              <a:solidFill>
                <a:schemeClr val="tx1"/>
              </a:solidFill>
              <a:latin typeface="Consolas" pitchFamily="49" charset="0"/>
              <a:ea typeface="+mn-ea"/>
              <a:cs typeface="+mn-cs"/>
            </a:endParaRPr>
          </a:p>
          <a:p>
            <a:pPr algn="l" rtl="0" fontAlgn="base">
              <a:spcBef>
                <a:spcPct val="0"/>
              </a:spcBef>
              <a:spcAft>
                <a:spcPct val="0"/>
              </a:spcAft>
            </a:pPr>
            <a:r>
              <a:rPr lang="en-GB" sz="700" kern="1200" dirty="0">
                <a:solidFill>
                  <a:schemeClr val="tx1"/>
                </a:solidFill>
                <a:latin typeface="Consolas" pitchFamily="49" charset="0"/>
                <a:ea typeface="+mn-ea"/>
                <a:cs typeface="+mn-cs"/>
              </a:rPr>
              <a:t>        // threads are blocked on I/O requests that were just queued to</a:t>
            </a:r>
          </a:p>
          <a:p>
            <a:pPr algn="l" rtl="0" fontAlgn="base">
              <a:spcBef>
                <a:spcPct val="0"/>
              </a:spcBef>
              <a:spcAft>
                <a:spcPct val="0"/>
              </a:spcAft>
            </a:pPr>
            <a:r>
              <a:rPr lang="en-GB" sz="700" kern="1200" dirty="0">
                <a:solidFill>
                  <a:schemeClr val="tx1"/>
                </a:solidFill>
                <a:latin typeface="Consolas" pitchFamily="49" charset="0"/>
                <a:ea typeface="+mn-ea"/>
                <a:cs typeface="+mn-cs"/>
              </a:rPr>
              <a:t>        // the </a:t>
            </a:r>
            <a:r>
              <a:rPr lang="en-GB" sz="700" kern="1200" dirty="0" err="1">
                <a:solidFill>
                  <a:schemeClr val="tx1"/>
                </a:solidFill>
                <a:latin typeface="Consolas" pitchFamily="49" charset="0"/>
                <a:ea typeface="+mn-ea"/>
                <a:cs typeface="+mn-cs"/>
              </a:rPr>
              <a:t>threadpool</a:t>
            </a: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FileStream</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fs</a:t>
            </a:r>
            <a:r>
              <a:rPr lang="en-GB" sz="700" kern="1200" dirty="0">
                <a:solidFill>
                  <a:schemeClr val="tx1"/>
                </a:solidFill>
                <a:latin typeface="Consolas" pitchFamily="49" charset="0"/>
                <a:ea typeface="+mn-ea"/>
                <a:cs typeface="+mn-cs"/>
              </a:rPr>
              <a:t> = new </a:t>
            </a:r>
            <a:r>
              <a:rPr lang="en-GB" sz="700" kern="1200" dirty="0" err="1">
                <a:solidFill>
                  <a:schemeClr val="tx1"/>
                </a:solidFill>
                <a:latin typeface="Consolas" pitchFamily="49" charset="0"/>
                <a:ea typeface="+mn-ea"/>
                <a:cs typeface="+mn-cs"/>
              </a:rPr>
              <a:t>FileStream</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ImageBaseName</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state.imageNum</a:t>
            </a: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".done", </a:t>
            </a:r>
            <a:r>
              <a:rPr lang="en-GB" sz="700" kern="1200" dirty="0" err="1">
                <a:solidFill>
                  <a:schemeClr val="tx1"/>
                </a:solidFill>
                <a:latin typeface="Consolas" pitchFamily="49" charset="0"/>
                <a:ea typeface="+mn-ea"/>
                <a:cs typeface="+mn-cs"/>
              </a:rPr>
              <a:t>FileMode.Create</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FileAccess.Write</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FileShare.None</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4096, false);</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fs.Write</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state.pixels</a:t>
            </a:r>
            <a:r>
              <a:rPr lang="en-GB" sz="700" kern="1200" dirty="0">
                <a:solidFill>
                  <a:schemeClr val="tx1"/>
                </a:solidFill>
                <a:latin typeface="Consolas" pitchFamily="49" charset="0"/>
                <a:ea typeface="+mn-ea"/>
                <a:cs typeface="+mn-cs"/>
              </a:rPr>
              <a:t>, 0, </a:t>
            </a:r>
            <a:r>
              <a:rPr lang="en-GB" sz="700" kern="1200" dirty="0" err="1">
                <a:solidFill>
                  <a:schemeClr val="tx1"/>
                </a:solidFill>
                <a:latin typeface="Consolas" pitchFamily="49" charset="0"/>
                <a:ea typeface="+mn-ea"/>
                <a:cs typeface="+mn-cs"/>
              </a:rPr>
              <a:t>numPixels</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fs.Close</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 This application model uses too much memory.</a:t>
            </a:r>
          </a:p>
          <a:p>
            <a:pPr algn="l" rtl="0" fontAlgn="base">
              <a:spcBef>
                <a:spcPct val="0"/>
              </a:spcBef>
              <a:spcAft>
                <a:spcPct val="0"/>
              </a:spcAft>
            </a:pPr>
            <a:r>
              <a:rPr lang="en-GB" sz="700" kern="1200" dirty="0">
                <a:solidFill>
                  <a:schemeClr val="tx1"/>
                </a:solidFill>
                <a:latin typeface="Consolas" pitchFamily="49" charset="0"/>
                <a:ea typeface="+mn-ea"/>
                <a:cs typeface="+mn-cs"/>
              </a:rPr>
              <a:t>        // Releasing memory as soon as possible is a good idea, </a:t>
            </a:r>
          </a:p>
          <a:p>
            <a:pPr algn="l" rtl="0" fontAlgn="base">
              <a:spcBef>
                <a:spcPct val="0"/>
              </a:spcBef>
              <a:spcAft>
                <a:spcPct val="0"/>
              </a:spcAft>
            </a:pPr>
            <a:r>
              <a:rPr lang="en-GB" sz="700" kern="1200" dirty="0">
                <a:solidFill>
                  <a:schemeClr val="tx1"/>
                </a:solidFill>
                <a:latin typeface="Consolas" pitchFamily="49" charset="0"/>
                <a:ea typeface="+mn-ea"/>
                <a:cs typeface="+mn-cs"/>
              </a:rPr>
              <a:t>        // especially global state.</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state.pixels</a:t>
            </a:r>
            <a:r>
              <a:rPr lang="en-GB" sz="700" kern="1200" dirty="0">
                <a:solidFill>
                  <a:schemeClr val="tx1"/>
                </a:solidFill>
                <a:latin typeface="Consolas" pitchFamily="49" charset="0"/>
                <a:ea typeface="+mn-ea"/>
                <a:cs typeface="+mn-cs"/>
              </a:rPr>
              <a:t> = null;</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fs</a:t>
            </a:r>
            <a:r>
              <a:rPr lang="en-GB" sz="700" kern="1200" dirty="0">
                <a:solidFill>
                  <a:schemeClr val="tx1"/>
                </a:solidFill>
                <a:latin typeface="Consolas" pitchFamily="49" charset="0"/>
                <a:ea typeface="+mn-ea"/>
                <a:cs typeface="+mn-cs"/>
              </a:rPr>
              <a:t> = null;</a:t>
            </a:r>
          </a:p>
          <a:p>
            <a:pPr algn="l" rtl="0" fontAlgn="base">
              <a:spcBef>
                <a:spcPct val="0"/>
              </a:spcBef>
              <a:spcAft>
                <a:spcPct val="0"/>
              </a:spcAft>
            </a:pPr>
            <a:r>
              <a:rPr lang="en-GB" sz="700" kern="1200" dirty="0">
                <a:solidFill>
                  <a:schemeClr val="tx1"/>
                </a:solidFill>
                <a:latin typeface="Consolas" pitchFamily="49" charset="0"/>
                <a:ea typeface="+mn-ea"/>
                <a:cs typeface="+mn-cs"/>
              </a:rPr>
              <a:t>        // Record that an image is finished now.</a:t>
            </a:r>
          </a:p>
          <a:p>
            <a:pPr algn="l" rtl="0" fontAlgn="base">
              <a:spcBef>
                <a:spcPct val="0"/>
              </a:spcBef>
              <a:spcAft>
                <a:spcPct val="0"/>
              </a:spcAft>
            </a:pPr>
            <a:r>
              <a:rPr lang="en-GB" sz="700" kern="1200" dirty="0">
                <a:solidFill>
                  <a:schemeClr val="tx1"/>
                </a:solidFill>
                <a:latin typeface="Consolas" pitchFamily="49" charset="0"/>
                <a:ea typeface="+mn-ea"/>
                <a:cs typeface="+mn-cs"/>
              </a:rPr>
              <a:t>        lock (</a:t>
            </a:r>
            <a:r>
              <a:rPr lang="en-GB" sz="700" kern="1200" dirty="0" err="1">
                <a:solidFill>
                  <a:schemeClr val="tx1"/>
                </a:solidFill>
                <a:latin typeface="Consolas" pitchFamily="49" charset="0"/>
                <a:ea typeface="+mn-ea"/>
                <a:cs typeface="+mn-cs"/>
              </a:rPr>
              <a:t>NumImagesMutex</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NumImagesToFinish</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if (</a:t>
            </a:r>
            <a:r>
              <a:rPr lang="en-GB" sz="700" kern="1200" dirty="0" err="1">
                <a:solidFill>
                  <a:schemeClr val="tx1"/>
                </a:solidFill>
                <a:latin typeface="Consolas" pitchFamily="49" charset="0"/>
                <a:ea typeface="+mn-ea"/>
                <a:cs typeface="+mn-cs"/>
              </a:rPr>
              <a:t>NumImagesToFinish</a:t>
            </a:r>
            <a:r>
              <a:rPr lang="en-GB" sz="700" kern="1200" dirty="0">
                <a:solidFill>
                  <a:schemeClr val="tx1"/>
                </a:solidFill>
                <a:latin typeface="Consolas" pitchFamily="49" charset="0"/>
                <a:ea typeface="+mn-ea"/>
                <a:cs typeface="+mn-cs"/>
              </a:rPr>
              <a:t> == 0)</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Monitor.Enter</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WaitObject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Monitor.Pulse</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WaitObject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Monitor.Exit</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WaitObject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endParaRPr lang="en-GB" sz="700" kern="1200" dirty="0">
              <a:solidFill>
                <a:schemeClr val="tx1"/>
              </a:solidFill>
              <a:latin typeface="Consolas" pitchFamily="49" charset="0"/>
              <a:ea typeface="+mn-ea"/>
              <a:cs typeface="+mn-cs"/>
            </a:endParaRPr>
          </a:p>
        </p:txBody>
      </p:sp>
      <p:sp>
        <p:nvSpPr>
          <p:cNvPr id="7" name="Folded Corner 6"/>
          <p:cNvSpPr/>
          <p:nvPr/>
        </p:nvSpPr>
        <p:spPr>
          <a:xfrm>
            <a:off x="4987446" y="1288094"/>
            <a:ext cx="3700299" cy="5417511"/>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public static void </a:t>
            </a:r>
            <a:r>
              <a:rPr lang="en-GB" sz="700" kern="1200" dirty="0" err="1">
                <a:solidFill>
                  <a:schemeClr val="tx1"/>
                </a:solidFill>
                <a:latin typeface="Consolas" pitchFamily="49" charset="0"/>
                <a:ea typeface="+mn-ea"/>
                <a:cs typeface="+mn-cs"/>
              </a:rPr>
              <a:t>ProcessImagesInBulk</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Console.WriteLine</a:t>
            </a:r>
            <a:r>
              <a:rPr lang="en-GB" sz="700" kern="1200" dirty="0">
                <a:solidFill>
                  <a:schemeClr val="tx1"/>
                </a:solidFill>
                <a:latin typeface="Consolas" pitchFamily="49" charset="0"/>
                <a:ea typeface="+mn-ea"/>
                <a:cs typeface="+mn-cs"/>
              </a:rPr>
              <a:t>("Processing images...  ");</a:t>
            </a:r>
          </a:p>
          <a:p>
            <a:pPr algn="l" rtl="0" fontAlgn="base">
              <a:spcBef>
                <a:spcPct val="0"/>
              </a:spcBef>
              <a:spcAft>
                <a:spcPct val="0"/>
              </a:spcAft>
            </a:pPr>
            <a:r>
              <a:rPr lang="en-GB" sz="700" kern="1200" dirty="0">
                <a:solidFill>
                  <a:schemeClr val="tx1"/>
                </a:solidFill>
                <a:latin typeface="Consolas" pitchFamily="49" charset="0"/>
                <a:ea typeface="+mn-ea"/>
                <a:cs typeface="+mn-cs"/>
              </a:rPr>
              <a:t>        long t0 = </a:t>
            </a:r>
            <a:r>
              <a:rPr lang="en-GB" sz="700" kern="1200" dirty="0" err="1">
                <a:solidFill>
                  <a:schemeClr val="tx1"/>
                </a:solidFill>
                <a:latin typeface="Consolas" pitchFamily="49" charset="0"/>
                <a:ea typeface="+mn-ea"/>
                <a:cs typeface="+mn-cs"/>
              </a:rPr>
              <a:t>Environment.TickCount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NumImagesToFinish</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numImages</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AsyncCallback</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readImageCallback</a:t>
            </a:r>
            <a:r>
              <a:rPr lang="en-GB" sz="700" kern="1200" dirty="0">
                <a:solidFill>
                  <a:schemeClr val="tx1"/>
                </a:solidFill>
                <a:latin typeface="Consolas" pitchFamily="49" charset="0"/>
                <a:ea typeface="+mn-ea"/>
                <a:cs typeface="+mn-cs"/>
              </a:rPr>
              <a:t> = new</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AsyncCallback</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ReadInImageCallback</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for (</a:t>
            </a:r>
            <a:r>
              <a:rPr lang="en-GB" sz="700" kern="1200" dirty="0" err="1">
                <a:solidFill>
                  <a:schemeClr val="tx1"/>
                </a:solidFill>
                <a:latin typeface="Consolas" pitchFamily="49" charset="0"/>
                <a:ea typeface="+mn-ea"/>
                <a:cs typeface="+mn-cs"/>
              </a:rPr>
              <a:t>int</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i</a:t>
            </a:r>
            <a:r>
              <a:rPr lang="en-GB" sz="700" kern="1200" dirty="0">
                <a:solidFill>
                  <a:schemeClr val="tx1"/>
                </a:solidFill>
                <a:latin typeface="Consolas" pitchFamily="49" charset="0"/>
                <a:ea typeface="+mn-ea"/>
                <a:cs typeface="+mn-cs"/>
              </a:rPr>
              <a:t> = 0; </a:t>
            </a:r>
            <a:r>
              <a:rPr lang="en-GB" sz="700" kern="1200" dirty="0" err="1">
                <a:solidFill>
                  <a:schemeClr val="tx1"/>
                </a:solidFill>
                <a:latin typeface="Consolas" pitchFamily="49" charset="0"/>
                <a:ea typeface="+mn-ea"/>
                <a:cs typeface="+mn-cs"/>
              </a:rPr>
              <a:t>i</a:t>
            </a:r>
            <a:r>
              <a:rPr lang="en-GB" sz="700" kern="1200" dirty="0">
                <a:solidFill>
                  <a:schemeClr val="tx1"/>
                </a:solidFill>
                <a:latin typeface="Consolas" pitchFamily="49" charset="0"/>
                <a:ea typeface="+mn-ea"/>
                <a:cs typeface="+mn-cs"/>
              </a:rPr>
              <a:t> &lt; </a:t>
            </a:r>
            <a:r>
              <a:rPr lang="en-GB" sz="700" kern="1200" dirty="0" err="1">
                <a:solidFill>
                  <a:schemeClr val="tx1"/>
                </a:solidFill>
                <a:latin typeface="Consolas" pitchFamily="49" charset="0"/>
                <a:ea typeface="+mn-ea"/>
                <a:cs typeface="+mn-cs"/>
              </a:rPr>
              <a:t>numImages</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i</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ImageStateObject</a:t>
            </a:r>
            <a:r>
              <a:rPr lang="en-GB" sz="700" kern="1200" dirty="0">
                <a:solidFill>
                  <a:schemeClr val="tx1"/>
                </a:solidFill>
                <a:latin typeface="Consolas" pitchFamily="49" charset="0"/>
                <a:ea typeface="+mn-ea"/>
                <a:cs typeface="+mn-cs"/>
              </a:rPr>
              <a:t> state = new </a:t>
            </a:r>
            <a:r>
              <a:rPr lang="en-GB" sz="700" kern="1200" dirty="0" err="1">
                <a:solidFill>
                  <a:schemeClr val="tx1"/>
                </a:solidFill>
                <a:latin typeface="Consolas" pitchFamily="49" charset="0"/>
                <a:ea typeface="+mn-ea"/>
                <a:cs typeface="+mn-cs"/>
              </a:rPr>
              <a:t>ImageStateObject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state.pixels</a:t>
            </a:r>
            <a:r>
              <a:rPr lang="en-GB" sz="700" kern="1200" dirty="0">
                <a:solidFill>
                  <a:schemeClr val="tx1"/>
                </a:solidFill>
                <a:latin typeface="Consolas" pitchFamily="49" charset="0"/>
                <a:ea typeface="+mn-ea"/>
                <a:cs typeface="+mn-cs"/>
              </a:rPr>
              <a:t> = new byte[</a:t>
            </a:r>
            <a:r>
              <a:rPr lang="en-GB" sz="700" kern="1200" dirty="0" err="1">
                <a:solidFill>
                  <a:schemeClr val="tx1"/>
                </a:solidFill>
                <a:latin typeface="Consolas" pitchFamily="49" charset="0"/>
                <a:ea typeface="+mn-ea"/>
                <a:cs typeface="+mn-cs"/>
              </a:rPr>
              <a:t>numPixels</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state.imageNum</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i</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 Very large items are read only once, so you can make the </a:t>
            </a:r>
          </a:p>
          <a:p>
            <a:pPr algn="l" rtl="0" fontAlgn="base">
              <a:spcBef>
                <a:spcPct val="0"/>
              </a:spcBef>
              <a:spcAft>
                <a:spcPct val="0"/>
              </a:spcAft>
            </a:pPr>
            <a:r>
              <a:rPr lang="en-GB" sz="700" kern="1200" dirty="0">
                <a:solidFill>
                  <a:schemeClr val="tx1"/>
                </a:solidFill>
                <a:latin typeface="Consolas" pitchFamily="49" charset="0"/>
                <a:ea typeface="+mn-ea"/>
                <a:cs typeface="+mn-cs"/>
              </a:rPr>
              <a:t>            // buffer on the </a:t>
            </a:r>
            <a:r>
              <a:rPr lang="en-GB" sz="700" kern="1200" dirty="0" err="1">
                <a:solidFill>
                  <a:schemeClr val="tx1"/>
                </a:solidFill>
                <a:latin typeface="Consolas" pitchFamily="49" charset="0"/>
                <a:ea typeface="+mn-ea"/>
                <a:cs typeface="+mn-cs"/>
              </a:rPr>
              <a:t>FileStream</a:t>
            </a:r>
            <a:r>
              <a:rPr lang="en-GB" sz="700" kern="1200" dirty="0">
                <a:solidFill>
                  <a:schemeClr val="tx1"/>
                </a:solidFill>
                <a:latin typeface="Consolas" pitchFamily="49" charset="0"/>
                <a:ea typeface="+mn-ea"/>
                <a:cs typeface="+mn-cs"/>
              </a:rPr>
              <a:t> very small to save memory.</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FileStream</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fs</a:t>
            </a:r>
            <a:r>
              <a:rPr lang="en-GB" sz="700" kern="1200" dirty="0">
                <a:solidFill>
                  <a:schemeClr val="tx1"/>
                </a:solidFill>
                <a:latin typeface="Consolas" pitchFamily="49" charset="0"/>
                <a:ea typeface="+mn-ea"/>
                <a:cs typeface="+mn-cs"/>
              </a:rPr>
              <a:t> = new </a:t>
            </a:r>
            <a:r>
              <a:rPr lang="en-GB" sz="700" kern="1200" dirty="0" err="1">
                <a:solidFill>
                  <a:schemeClr val="tx1"/>
                </a:solidFill>
                <a:latin typeface="Consolas" pitchFamily="49" charset="0"/>
                <a:ea typeface="+mn-ea"/>
                <a:cs typeface="+mn-cs"/>
              </a:rPr>
              <a:t>FileStream</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ImageBaseName</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i</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tmp</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FileMode.Open</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FileAccess.Read</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FileShare.Read</a:t>
            </a:r>
            <a:r>
              <a:rPr lang="en-GB" sz="700" kern="1200" dirty="0">
                <a:solidFill>
                  <a:schemeClr val="tx1"/>
                </a:solidFill>
                <a:latin typeface="Consolas" pitchFamily="49" charset="0"/>
                <a:ea typeface="+mn-ea"/>
                <a:cs typeface="+mn-cs"/>
              </a:rPr>
              <a:t>, 1, true);</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state.fs</a:t>
            </a:r>
            <a:r>
              <a:rPr lang="en-GB" sz="700" kern="1200" dirty="0">
                <a:solidFill>
                  <a:schemeClr val="tx1"/>
                </a:solidFill>
                <a:latin typeface="Consolas" pitchFamily="49" charset="0"/>
                <a:ea typeface="+mn-ea"/>
                <a:cs typeface="+mn-cs"/>
              </a:rPr>
              <a:t> = </a:t>
            </a:r>
            <a:r>
              <a:rPr lang="en-GB" sz="700" kern="1200" dirty="0" err="1">
                <a:solidFill>
                  <a:schemeClr val="tx1"/>
                </a:solidFill>
                <a:latin typeface="Consolas" pitchFamily="49" charset="0"/>
                <a:ea typeface="+mn-ea"/>
                <a:cs typeface="+mn-cs"/>
              </a:rPr>
              <a:t>fs</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fs.BeginRead</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state.pixels</a:t>
            </a:r>
            <a:r>
              <a:rPr lang="en-GB" sz="700" kern="1200" dirty="0">
                <a:solidFill>
                  <a:schemeClr val="tx1"/>
                </a:solidFill>
                <a:latin typeface="Consolas" pitchFamily="49" charset="0"/>
                <a:ea typeface="+mn-ea"/>
                <a:cs typeface="+mn-cs"/>
              </a:rPr>
              <a:t>, 0, </a:t>
            </a:r>
            <a:r>
              <a:rPr lang="en-GB" sz="700" kern="1200" dirty="0" err="1">
                <a:solidFill>
                  <a:schemeClr val="tx1"/>
                </a:solidFill>
                <a:latin typeface="Consolas" pitchFamily="49" charset="0"/>
                <a:ea typeface="+mn-ea"/>
                <a:cs typeface="+mn-cs"/>
              </a:rPr>
              <a:t>numPixels</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readImageCallback</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state);</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 Determine whether all images are done being processed.  </a:t>
            </a:r>
          </a:p>
          <a:p>
            <a:pPr algn="l" rtl="0" fontAlgn="base">
              <a:spcBef>
                <a:spcPct val="0"/>
              </a:spcBef>
              <a:spcAft>
                <a:spcPct val="0"/>
              </a:spcAft>
            </a:pPr>
            <a:r>
              <a:rPr lang="en-GB" sz="700" kern="1200" dirty="0">
                <a:solidFill>
                  <a:schemeClr val="tx1"/>
                </a:solidFill>
                <a:latin typeface="Consolas" pitchFamily="49" charset="0"/>
                <a:ea typeface="+mn-ea"/>
                <a:cs typeface="+mn-cs"/>
              </a:rPr>
              <a:t>        // If not, block until all are finished.</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bool</a:t>
            </a: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mustBlock</a:t>
            </a:r>
            <a:r>
              <a:rPr lang="en-GB" sz="700" kern="1200" dirty="0">
                <a:solidFill>
                  <a:schemeClr val="tx1"/>
                </a:solidFill>
                <a:latin typeface="Consolas" pitchFamily="49" charset="0"/>
                <a:ea typeface="+mn-ea"/>
                <a:cs typeface="+mn-cs"/>
              </a:rPr>
              <a:t> = false;</a:t>
            </a:r>
          </a:p>
          <a:p>
            <a:pPr algn="l" rtl="0" fontAlgn="base">
              <a:spcBef>
                <a:spcPct val="0"/>
              </a:spcBef>
              <a:spcAft>
                <a:spcPct val="0"/>
              </a:spcAft>
            </a:pPr>
            <a:r>
              <a:rPr lang="en-GB" sz="700" kern="1200" dirty="0">
                <a:solidFill>
                  <a:schemeClr val="tx1"/>
                </a:solidFill>
                <a:latin typeface="Consolas" pitchFamily="49" charset="0"/>
                <a:ea typeface="+mn-ea"/>
                <a:cs typeface="+mn-cs"/>
              </a:rPr>
              <a:t>        lock (</a:t>
            </a:r>
            <a:r>
              <a:rPr lang="en-GB" sz="700" kern="1200" dirty="0" err="1">
                <a:solidFill>
                  <a:schemeClr val="tx1"/>
                </a:solidFill>
                <a:latin typeface="Consolas" pitchFamily="49" charset="0"/>
                <a:ea typeface="+mn-ea"/>
                <a:cs typeface="+mn-cs"/>
              </a:rPr>
              <a:t>NumImagesMutex</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if (</a:t>
            </a:r>
            <a:r>
              <a:rPr lang="en-GB" sz="700" kern="1200" dirty="0" err="1">
                <a:solidFill>
                  <a:schemeClr val="tx1"/>
                </a:solidFill>
                <a:latin typeface="Consolas" pitchFamily="49" charset="0"/>
                <a:ea typeface="+mn-ea"/>
                <a:cs typeface="+mn-cs"/>
              </a:rPr>
              <a:t>NumImagesToFinish</a:t>
            </a:r>
            <a:r>
              <a:rPr lang="en-GB" sz="700" kern="1200" dirty="0">
                <a:solidFill>
                  <a:schemeClr val="tx1"/>
                </a:solidFill>
                <a:latin typeface="Consolas" pitchFamily="49" charset="0"/>
                <a:ea typeface="+mn-ea"/>
                <a:cs typeface="+mn-cs"/>
              </a:rPr>
              <a:t> &gt; 0)</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mustBlock</a:t>
            </a:r>
            <a:r>
              <a:rPr lang="en-GB" sz="700" kern="1200" dirty="0">
                <a:solidFill>
                  <a:schemeClr val="tx1"/>
                </a:solidFill>
                <a:latin typeface="Consolas" pitchFamily="49" charset="0"/>
                <a:ea typeface="+mn-ea"/>
                <a:cs typeface="+mn-cs"/>
              </a:rPr>
              <a:t> = true;</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if (</a:t>
            </a:r>
            <a:r>
              <a:rPr lang="en-GB" sz="700" kern="1200" dirty="0" err="1">
                <a:solidFill>
                  <a:schemeClr val="tx1"/>
                </a:solidFill>
                <a:latin typeface="Consolas" pitchFamily="49" charset="0"/>
                <a:ea typeface="+mn-ea"/>
                <a:cs typeface="+mn-cs"/>
              </a:rPr>
              <a:t>mustBlock</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Console.WriteLine</a:t>
            </a:r>
            <a:r>
              <a:rPr lang="en-GB" sz="700" kern="1200" dirty="0">
                <a:solidFill>
                  <a:schemeClr val="tx1"/>
                </a:solidFill>
                <a:latin typeface="Consolas" pitchFamily="49" charset="0"/>
                <a:ea typeface="+mn-ea"/>
                <a:cs typeface="+mn-cs"/>
              </a:rPr>
              <a:t>("All worker threads are queued. " +</a:t>
            </a:r>
          </a:p>
          <a:p>
            <a:pPr algn="l" rtl="0" fontAlgn="base">
              <a:spcBef>
                <a:spcPct val="0"/>
              </a:spcBef>
              <a:spcAft>
                <a:spcPct val="0"/>
              </a:spcAft>
            </a:pPr>
            <a:r>
              <a:rPr lang="en-GB" sz="700" kern="1200" dirty="0">
                <a:solidFill>
                  <a:schemeClr val="tx1"/>
                </a:solidFill>
                <a:latin typeface="Consolas" pitchFamily="49" charset="0"/>
                <a:ea typeface="+mn-ea"/>
                <a:cs typeface="+mn-cs"/>
              </a:rPr>
              <a:t>                " Blocking until they complete. </a:t>
            </a:r>
            <a:r>
              <a:rPr lang="en-GB" sz="700" kern="1200" dirty="0" err="1">
                <a:solidFill>
                  <a:schemeClr val="tx1"/>
                </a:solidFill>
                <a:latin typeface="Consolas" pitchFamily="49" charset="0"/>
                <a:ea typeface="+mn-ea"/>
                <a:cs typeface="+mn-cs"/>
              </a:rPr>
              <a:t>numLeft</a:t>
            </a:r>
            <a:r>
              <a:rPr lang="en-GB" sz="700" kern="1200" dirty="0">
                <a:solidFill>
                  <a:schemeClr val="tx1"/>
                </a:solidFill>
                <a:latin typeface="Consolas" pitchFamily="49" charset="0"/>
                <a:ea typeface="+mn-ea"/>
                <a:cs typeface="+mn-cs"/>
              </a:rPr>
              <a:t>: {0}",</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NumImagesToFinish</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Monitor.Enter</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WaitObject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Monitor.Wait</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WaitObject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Monitor.Exit</a:t>
            </a:r>
            <a:r>
              <a:rPr lang="en-GB" sz="700" kern="1200" dirty="0">
                <a:solidFill>
                  <a:schemeClr val="tx1"/>
                </a:solidFill>
                <a:latin typeface="Consolas" pitchFamily="49" charset="0"/>
                <a:ea typeface="+mn-ea"/>
                <a:cs typeface="+mn-cs"/>
              </a:rPr>
              <a:t>(</a:t>
            </a:r>
            <a:r>
              <a:rPr lang="en-GB" sz="700" kern="1200" dirty="0" err="1">
                <a:solidFill>
                  <a:schemeClr val="tx1"/>
                </a:solidFill>
                <a:latin typeface="Consolas" pitchFamily="49" charset="0"/>
                <a:ea typeface="+mn-ea"/>
                <a:cs typeface="+mn-cs"/>
              </a:rPr>
              <a:t>WaitObject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        long t1 = </a:t>
            </a:r>
            <a:r>
              <a:rPr lang="en-GB" sz="700" kern="1200" dirty="0" err="1">
                <a:solidFill>
                  <a:schemeClr val="tx1"/>
                </a:solidFill>
                <a:latin typeface="Consolas" pitchFamily="49" charset="0"/>
                <a:ea typeface="+mn-ea"/>
                <a:cs typeface="+mn-cs"/>
              </a:rPr>
              <a:t>Environment.TickCount</a:t>
            </a:r>
            <a:r>
              <a:rPr lang="en-GB" sz="700" kern="1200" dirty="0">
                <a:solidFill>
                  <a:schemeClr val="tx1"/>
                </a:solidFill>
                <a:latin typeface="Consolas" pitchFamily="49" charset="0"/>
                <a:ea typeface="+mn-ea"/>
                <a:cs typeface="+mn-cs"/>
              </a:rPr>
              <a:t>;</a:t>
            </a:r>
          </a:p>
          <a:p>
            <a:pPr algn="l" rtl="0" fontAlgn="base">
              <a:spcBef>
                <a:spcPct val="0"/>
              </a:spcBef>
              <a:spcAft>
                <a:spcPct val="0"/>
              </a:spcAft>
            </a:pPr>
            <a:r>
              <a:rPr lang="en-GB" sz="700" kern="1200" dirty="0">
                <a:solidFill>
                  <a:schemeClr val="tx1"/>
                </a:solidFill>
                <a:latin typeface="Consolas" pitchFamily="49" charset="0"/>
                <a:ea typeface="+mn-ea"/>
                <a:cs typeface="+mn-cs"/>
              </a:rPr>
              <a:t>        </a:t>
            </a:r>
            <a:r>
              <a:rPr lang="en-GB" sz="700" kern="1200" dirty="0" err="1">
                <a:solidFill>
                  <a:schemeClr val="tx1"/>
                </a:solidFill>
                <a:latin typeface="Consolas" pitchFamily="49" charset="0"/>
                <a:ea typeface="+mn-ea"/>
                <a:cs typeface="+mn-cs"/>
              </a:rPr>
              <a:t>Console.WriteLine</a:t>
            </a:r>
            <a:r>
              <a:rPr lang="en-GB" sz="700" kern="1200" dirty="0">
                <a:solidFill>
                  <a:schemeClr val="tx1"/>
                </a:solidFill>
                <a:latin typeface="Consolas" pitchFamily="49" charset="0"/>
                <a:ea typeface="+mn-ea"/>
                <a:cs typeface="+mn-cs"/>
              </a:rPr>
              <a:t>("Total time processing images: {0}ms",</a:t>
            </a:r>
          </a:p>
          <a:p>
            <a:pPr algn="l" rtl="0" fontAlgn="base">
              <a:spcBef>
                <a:spcPct val="0"/>
              </a:spcBef>
              <a:spcAft>
                <a:spcPct val="0"/>
              </a:spcAft>
            </a:pPr>
            <a:r>
              <a:rPr lang="en-GB" sz="700" kern="1200" dirty="0">
                <a:solidFill>
                  <a:schemeClr val="tx1"/>
                </a:solidFill>
                <a:latin typeface="Consolas" pitchFamily="49" charset="0"/>
                <a:ea typeface="+mn-ea"/>
                <a:cs typeface="+mn-cs"/>
              </a:rPr>
              <a:t>            (t1 - t0));</a:t>
            </a:r>
          </a:p>
          <a:p>
            <a:pPr algn="l" rtl="0" fontAlgn="base">
              <a:spcBef>
                <a:spcPct val="0"/>
              </a:spcBef>
              <a:spcAft>
                <a:spcPct val="0"/>
              </a:spcAft>
            </a:pPr>
            <a:r>
              <a:rPr lang="en-GB" sz="700" kern="1200" dirty="0">
                <a:solidFill>
                  <a:schemeClr val="tx1"/>
                </a:solidFill>
                <a:latin typeface="Consolas" pitchFamily="49" charset="0"/>
                <a:ea typeface="+mn-ea"/>
                <a:cs typeface="+mn-cs"/>
              </a:rPr>
              <a:t>    }</a:t>
            </a:r>
          </a:p>
          <a:p>
            <a:pPr algn="l" rtl="0" fontAlgn="base">
              <a:spcBef>
                <a:spcPct val="0"/>
              </a:spcBef>
              <a:spcAft>
                <a:spcPct val="0"/>
              </a:spcAft>
            </a:pPr>
            <a:r>
              <a:rPr lang="en-GB" sz="700" kern="1200" dirty="0">
                <a:solidFill>
                  <a:schemeClr val="tx1"/>
                </a:solidFill>
                <a:latin typeface="Consolas" pitchFamily="49" charset="0"/>
                <a:ea typeface="+mn-ea"/>
                <a:cs typeface="+mn-cs"/>
              </a:rPr>
              <a:t>}</a:t>
            </a:r>
          </a:p>
        </p:txBody>
      </p:sp>
      <p:sp>
        <p:nvSpPr>
          <p:cNvPr id="9" name="Rectangular Callout 8"/>
          <p:cNvSpPr/>
          <p:nvPr/>
        </p:nvSpPr>
        <p:spPr>
          <a:xfrm>
            <a:off x="7006746" y="3888419"/>
            <a:ext cx="1828800" cy="923330"/>
          </a:xfrm>
          <a:prstGeom prst="wedgeRectCallout">
            <a:avLst>
              <a:gd name="adj1" fmla="val -131066"/>
              <a:gd name="adj2" fmla="val -6153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fontAlgn="base">
              <a:spcBef>
                <a:spcPct val="0"/>
              </a:spcBef>
              <a:spcAft>
                <a:spcPct val="0"/>
              </a:spcAft>
            </a:pPr>
            <a:r>
              <a:rPr lang="en-GB" b="1" kern="1200" dirty="0">
                <a:solidFill>
                  <a:schemeClr val="bg1"/>
                </a:solidFill>
                <a:latin typeface="Segoe"/>
                <a:ea typeface="+mn-ea"/>
                <a:cs typeface="+mn-cs"/>
              </a:rPr>
              <a:t>Processing 200 images in parallel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0" nodeType="clickEffect">
                                  <p:stCondLst>
                                    <p:cond delay="0"/>
                                  </p:stCondLst>
                                  <p:childTnLst>
                                    <p:animEffect transition="out" filter="checkerboard(across)">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5" presetClass="exit" presetSubtype="10" fill="hold" grpId="0" nodeType="withEffect">
                                  <p:stCondLst>
                                    <p:cond delay="0"/>
                                  </p:stCondLst>
                                  <p:childTnLst>
                                    <p:animEffect transition="out" filter="checkerboard(across)">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5" presetClass="exit" presetSubtype="10" fill="hold" grpId="0" nodeType="withEffect">
                                  <p:stCondLst>
                                    <p:cond delay="0"/>
                                  </p:stCondLst>
                                  <p:childTnLst>
                                    <p:animEffect transition="out" filter="checkerboard(across)">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ded Corner 18"/>
          <p:cNvSpPr/>
          <p:nvPr/>
        </p:nvSpPr>
        <p:spPr>
          <a:xfrm>
            <a:off x="457200" y="2133600"/>
            <a:ext cx="8589458" cy="4303459"/>
          </a:xfrm>
          <a:prstGeom prst="foldedCorner">
            <a:avLst/>
          </a:prstGeom>
          <a:solidFill>
            <a:srgbClr val="FFFFFF"/>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l" rtl="0" fontAlgn="base">
              <a:lnSpc>
                <a:spcPct val="120000"/>
              </a:lnSpc>
              <a:spcBef>
                <a:spcPct val="0"/>
              </a:spcBef>
            </a:pPr>
            <a:r>
              <a:rPr lang="en-GB" sz="1600" kern="1200" dirty="0">
                <a:solidFill>
                  <a:srgbClr val="000000"/>
                </a:solidFill>
                <a:latin typeface="Courier New" pitchFamily="49" charset="0"/>
                <a:ea typeface="Calibri"/>
                <a:cs typeface="Courier New" pitchFamily="49" charset="0"/>
              </a:rPr>
              <a:t>let </a:t>
            </a:r>
            <a:r>
              <a:rPr lang="en-GB" sz="1600" kern="1200" dirty="0" err="1">
                <a:solidFill>
                  <a:srgbClr val="000000"/>
                </a:solidFill>
                <a:latin typeface="Courier New" pitchFamily="49" charset="0"/>
                <a:ea typeface="Calibri"/>
                <a:cs typeface="Courier New" pitchFamily="49" charset="0"/>
              </a:rPr>
              <a:t>ProcessImageAsync</a:t>
            </a:r>
            <a:r>
              <a:rPr lang="en-GB" sz="1600" kern="1200" dirty="0">
                <a:solidFill>
                  <a:srgbClr val="000000"/>
                </a:solidFill>
                <a:latin typeface="Courier New" pitchFamily="49" charset="0"/>
                <a:ea typeface="Calibri"/>
                <a:cs typeface="Courier New" pitchFamily="49" charset="0"/>
              </a:rPr>
              <a:t>(</a:t>
            </a:r>
            <a:r>
              <a:rPr lang="en-GB" sz="1600" kern="1200" dirty="0" err="1">
                <a:solidFill>
                  <a:srgbClr val="000000"/>
                </a:solidFill>
                <a:latin typeface="Courier New" pitchFamily="49" charset="0"/>
                <a:ea typeface="Calibri"/>
                <a:cs typeface="Courier New" pitchFamily="49" charset="0"/>
              </a:rPr>
              <a:t>i</a:t>
            </a:r>
            <a:r>
              <a:rPr lang="en-GB" sz="1600" kern="1200" dirty="0">
                <a:solidFill>
                  <a:srgbClr val="000000"/>
                </a:solidFill>
                <a:latin typeface="Courier New" pitchFamily="49" charset="0"/>
                <a:ea typeface="Calibri"/>
                <a:cs typeface="Courier New" pitchFamily="49" charset="0"/>
              </a:rPr>
              <a:t>) =</a:t>
            </a:r>
          </a:p>
          <a:p>
            <a:pPr algn="l" rtl="0" fontAlgn="base">
              <a:lnSpc>
                <a:spcPct val="120000"/>
              </a:lnSpc>
              <a:spcBef>
                <a:spcPct val="0"/>
              </a:spcBef>
            </a:pPr>
            <a:r>
              <a:rPr lang="en-GB" sz="1600" kern="1200" dirty="0">
                <a:solidFill>
                  <a:srgbClr val="000000"/>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async</a:t>
            </a: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00"/>
                </a:solidFill>
                <a:latin typeface="Courier New" pitchFamily="49" charset="0"/>
                <a:ea typeface="Calibri"/>
                <a:cs typeface="Courier New" pitchFamily="49" charset="0"/>
              </a:rPr>
              <a:t>{</a:t>
            </a: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let</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inStream</a:t>
            </a:r>
            <a:r>
              <a:rPr lang="en-GB" sz="1600" kern="1200" dirty="0">
                <a:solidFill>
                  <a:srgbClr val="000000"/>
                </a:solidFill>
                <a:latin typeface="Courier New" pitchFamily="49" charset="0"/>
                <a:ea typeface="Calibri"/>
                <a:cs typeface="Courier New" pitchFamily="49" charset="0"/>
              </a:rPr>
              <a:t>  =</a:t>
            </a:r>
            <a:r>
              <a:rPr lang="en-GB" sz="1600" kern="1200" dirty="0">
                <a:solidFill>
                  <a:srgbClr val="0070C0"/>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File.OpenRead</a:t>
            </a:r>
            <a:r>
              <a:rPr lang="en-GB" sz="1600" kern="1200" dirty="0">
                <a:solidFill>
                  <a:srgbClr val="000000"/>
                </a:solidFill>
                <a:latin typeface="Courier New" pitchFamily="49" charset="0"/>
                <a:ea typeface="Calibri"/>
                <a:cs typeface="Courier New" pitchFamily="49" charset="0"/>
              </a:rPr>
              <a:t>(</a:t>
            </a:r>
            <a:r>
              <a:rPr lang="en-GB" sz="1600" kern="1200" dirty="0" err="1">
                <a:solidFill>
                  <a:srgbClr val="000000"/>
                </a:solidFill>
                <a:latin typeface="Courier New" pitchFamily="49" charset="0"/>
                <a:ea typeface="Calibri"/>
                <a:cs typeface="Courier New" pitchFamily="49" charset="0"/>
              </a:rPr>
              <a:t>sprintf</a:t>
            </a:r>
            <a:r>
              <a:rPr lang="en-GB" sz="1600" kern="1200" dirty="0">
                <a:solidFill>
                  <a:srgbClr val="000000"/>
                </a:solidFill>
                <a:latin typeface="Courier New" pitchFamily="49" charset="0"/>
                <a:ea typeface="Calibri"/>
                <a:cs typeface="Courier New" pitchFamily="49" charset="0"/>
              </a:rPr>
              <a:t> </a:t>
            </a:r>
            <a:r>
              <a:rPr lang="en-GB" sz="1600" kern="1200" dirty="0">
                <a:solidFill>
                  <a:srgbClr val="A31515"/>
                </a:solidFill>
                <a:latin typeface="Courier New" pitchFamily="49" charset="0"/>
                <a:ea typeface="Calibri"/>
                <a:cs typeface="Courier New" pitchFamily="49" charset="0"/>
              </a:rPr>
              <a:t>"</a:t>
            </a:r>
            <a:r>
              <a:rPr lang="en-GB" sz="1600" kern="1200" dirty="0" err="1">
                <a:solidFill>
                  <a:srgbClr val="A31515"/>
                </a:solidFill>
                <a:latin typeface="Courier New" pitchFamily="49" charset="0"/>
                <a:ea typeface="Calibri"/>
                <a:cs typeface="Courier New" pitchFamily="49" charset="0"/>
              </a:rPr>
              <a:t>source%d.jpg</a:t>
            </a:r>
            <a:r>
              <a:rPr lang="en-GB" sz="1600" kern="1200" dirty="0">
                <a:solidFill>
                  <a:srgbClr val="A31515"/>
                </a:solidFill>
                <a:latin typeface="Courier New" pitchFamily="49" charset="0"/>
                <a:ea typeface="Calibri"/>
                <a:cs typeface="Courier New" pitchFamily="49" charset="0"/>
              </a:rPr>
              <a:t>"</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i</a:t>
            </a:r>
            <a:r>
              <a:rPr lang="en-GB" sz="1600" kern="1200" dirty="0">
                <a:solidFill>
                  <a:srgbClr val="000000"/>
                </a:solidFill>
                <a:latin typeface="Courier New" pitchFamily="49" charset="0"/>
                <a:ea typeface="Calibri"/>
                <a:cs typeface="Courier New" pitchFamily="49" charset="0"/>
              </a:rPr>
              <a:t>)</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let!</a:t>
            </a: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00"/>
                </a:solidFill>
                <a:latin typeface="Courier New" pitchFamily="49" charset="0"/>
                <a:ea typeface="Calibri"/>
                <a:cs typeface="Courier New" pitchFamily="49" charset="0"/>
              </a:rPr>
              <a:t>pixels</a:t>
            </a:r>
            <a:r>
              <a:rPr lang="en-GB" sz="1600" kern="1200" dirty="0">
                <a:solidFill>
                  <a:srgbClr val="0070C0"/>
                </a:solidFill>
                <a:latin typeface="Courier New" pitchFamily="49" charset="0"/>
                <a:ea typeface="Calibri"/>
                <a:cs typeface="Courier New" pitchFamily="49" charset="0"/>
              </a:rPr>
              <a:t>    =</a:t>
            </a:r>
            <a:r>
              <a:rPr lang="en-GB" sz="1600" kern="1200" dirty="0">
                <a:solidFill>
                  <a:srgbClr val="000000"/>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inStream.</a:t>
            </a:r>
            <a:r>
              <a:rPr lang="en-GB" sz="1600" b="1" kern="1200" dirty="0" err="1">
                <a:solidFill>
                  <a:srgbClr val="000000"/>
                </a:solidFill>
                <a:latin typeface="Courier New" pitchFamily="49" charset="0"/>
                <a:ea typeface="Calibri"/>
                <a:cs typeface="Courier New" pitchFamily="49" charset="0"/>
              </a:rPr>
              <a:t>ReadAsync</a:t>
            </a:r>
            <a:r>
              <a:rPr lang="en-GB" sz="1600" kern="1200" dirty="0">
                <a:solidFill>
                  <a:srgbClr val="000000"/>
                </a:solidFill>
                <a:latin typeface="Courier New" pitchFamily="49" charset="0"/>
                <a:ea typeface="Calibri"/>
                <a:cs typeface="Courier New" pitchFamily="49" charset="0"/>
              </a:rPr>
              <a:t>(</a:t>
            </a:r>
            <a:r>
              <a:rPr lang="en-GB" sz="1600" kern="1200" dirty="0" err="1">
                <a:solidFill>
                  <a:srgbClr val="000000"/>
                </a:solidFill>
                <a:latin typeface="Courier New" pitchFamily="49" charset="0"/>
                <a:ea typeface="Calibri"/>
                <a:cs typeface="Courier New" pitchFamily="49" charset="0"/>
              </a:rPr>
              <a:t>numPixels</a:t>
            </a:r>
            <a:r>
              <a:rPr lang="en-GB" sz="1600" kern="1200" dirty="0">
                <a:solidFill>
                  <a:srgbClr val="000000"/>
                </a:solidFill>
                <a:latin typeface="Courier New" pitchFamily="49" charset="0"/>
                <a:ea typeface="Calibri"/>
                <a:cs typeface="Courier New" pitchFamily="49" charset="0"/>
              </a:rPr>
              <a:t>)</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let</a:t>
            </a: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00"/>
                </a:solidFill>
                <a:latin typeface="Courier New" pitchFamily="49" charset="0"/>
                <a:ea typeface="Calibri"/>
                <a:cs typeface="Courier New" pitchFamily="49" charset="0"/>
              </a:rPr>
              <a:t>pixels'   </a:t>
            </a:r>
            <a:r>
              <a:rPr lang="en-GB" sz="1600" kern="1200" dirty="0">
                <a:solidFill>
                  <a:srgbClr val="0070C0"/>
                </a:solidFill>
                <a:latin typeface="Courier New" pitchFamily="49" charset="0"/>
                <a:ea typeface="Calibri"/>
                <a:cs typeface="Courier New" pitchFamily="49" charset="0"/>
              </a:rPr>
              <a:t>=</a:t>
            </a:r>
            <a:r>
              <a:rPr lang="en-GB" sz="1600" kern="1200" dirty="0">
                <a:solidFill>
                  <a:srgbClr val="000000"/>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TransformImage</a:t>
            </a:r>
            <a:r>
              <a:rPr lang="en-GB" sz="1600" kern="1200" dirty="0">
                <a:solidFill>
                  <a:srgbClr val="000000"/>
                </a:solidFill>
                <a:latin typeface="Courier New" pitchFamily="49" charset="0"/>
                <a:ea typeface="Calibri"/>
                <a:cs typeface="Courier New" pitchFamily="49" charset="0"/>
              </a:rPr>
              <a:t>(</a:t>
            </a:r>
            <a:r>
              <a:rPr lang="en-GB" sz="1600" kern="1200" dirty="0" err="1">
                <a:solidFill>
                  <a:srgbClr val="000000"/>
                </a:solidFill>
                <a:latin typeface="Courier New" pitchFamily="49" charset="0"/>
                <a:ea typeface="Calibri"/>
                <a:cs typeface="Courier New" pitchFamily="49" charset="0"/>
              </a:rPr>
              <a:t>pixels,i</a:t>
            </a:r>
            <a:r>
              <a:rPr lang="en-GB" sz="1600" kern="1200" dirty="0">
                <a:solidFill>
                  <a:srgbClr val="000000"/>
                </a:solidFill>
                <a:latin typeface="Courier New" pitchFamily="49" charset="0"/>
                <a:ea typeface="Calibri"/>
                <a:cs typeface="Courier New" pitchFamily="49" charset="0"/>
              </a:rPr>
              <a:t>)</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let</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outStream</a:t>
            </a:r>
            <a:r>
              <a:rPr lang="en-GB" sz="1600" kern="1200" dirty="0">
                <a:solidFill>
                  <a:srgbClr val="000000"/>
                </a:solidFill>
                <a:latin typeface="Courier New" pitchFamily="49" charset="0"/>
                <a:ea typeface="Calibri"/>
                <a:cs typeface="Courier New" pitchFamily="49" charset="0"/>
              </a:rPr>
              <a:t> </a:t>
            </a:r>
            <a:r>
              <a:rPr lang="en-GB" sz="1600" kern="1200" dirty="0">
                <a:solidFill>
                  <a:srgbClr val="0070C0"/>
                </a:solidFill>
                <a:latin typeface="Courier New" pitchFamily="49" charset="0"/>
                <a:ea typeface="Calibri"/>
                <a:cs typeface="Courier New" pitchFamily="49" charset="0"/>
              </a:rPr>
              <a:t>=</a:t>
            </a:r>
            <a:r>
              <a:rPr lang="en-GB" sz="1600" kern="1200" dirty="0">
                <a:solidFill>
                  <a:srgbClr val="000000"/>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File.OpenWrite</a:t>
            </a:r>
            <a:r>
              <a:rPr lang="en-GB" sz="1600" kern="1200" dirty="0">
                <a:solidFill>
                  <a:srgbClr val="000000"/>
                </a:solidFill>
                <a:latin typeface="Courier New" pitchFamily="49" charset="0"/>
                <a:ea typeface="Calibri"/>
                <a:cs typeface="Courier New" pitchFamily="49" charset="0"/>
              </a:rPr>
              <a:t>(</a:t>
            </a:r>
            <a:r>
              <a:rPr lang="en-GB" sz="1600" kern="1200" dirty="0" err="1">
                <a:solidFill>
                  <a:srgbClr val="000000"/>
                </a:solidFill>
                <a:latin typeface="Courier New" pitchFamily="49" charset="0"/>
                <a:ea typeface="Calibri"/>
                <a:cs typeface="Courier New" pitchFamily="49" charset="0"/>
              </a:rPr>
              <a:t>sprintf</a:t>
            </a:r>
            <a:r>
              <a:rPr lang="en-GB" sz="1600" kern="1200" dirty="0">
                <a:solidFill>
                  <a:srgbClr val="000000"/>
                </a:solidFill>
                <a:latin typeface="Courier New" pitchFamily="49" charset="0"/>
                <a:ea typeface="Calibri"/>
                <a:cs typeface="Courier New" pitchFamily="49" charset="0"/>
              </a:rPr>
              <a:t> </a:t>
            </a:r>
            <a:r>
              <a:rPr lang="en-GB" sz="1600" kern="1200" dirty="0">
                <a:solidFill>
                  <a:srgbClr val="A31515"/>
                </a:solidFill>
                <a:latin typeface="Courier New" pitchFamily="49" charset="0"/>
                <a:ea typeface="Calibri"/>
                <a:cs typeface="Courier New" pitchFamily="49" charset="0"/>
              </a:rPr>
              <a:t>"</a:t>
            </a:r>
            <a:r>
              <a:rPr lang="en-GB" sz="1600" kern="1200" dirty="0" err="1">
                <a:solidFill>
                  <a:srgbClr val="A31515"/>
                </a:solidFill>
                <a:latin typeface="Courier New" pitchFamily="49" charset="0"/>
                <a:ea typeface="Calibri"/>
                <a:cs typeface="Courier New" pitchFamily="49" charset="0"/>
              </a:rPr>
              <a:t>result%d.jpg</a:t>
            </a:r>
            <a:r>
              <a:rPr lang="en-GB" sz="1600" kern="1200" dirty="0">
                <a:solidFill>
                  <a:srgbClr val="A31515"/>
                </a:solidFill>
                <a:latin typeface="Courier New" pitchFamily="49" charset="0"/>
                <a:ea typeface="Calibri"/>
                <a:cs typeface="Courier New" pitchFamily="49" charset="0"/>
              </a:rPr>
              <a:t>"</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i</a:t>
            </a:r>
            <a:r>
              <a:rPr lang="en-GB" sz="1600" kern="1200" dirty="0">
                <a:solidFill>
                  <a:srgbClr val="000000"/>
                </a:solidFill>
                <a:latin typeface="Courier New" pitchFamily="49" charset="0"/>
                <a:ea typeface="Calibri"/>
                <a:cs typeface="Courier New" pitchFamily="49" charset="0"/>
              </a:rPr>
              <a:t>)</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do!</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outStream.</a:t>
            </a:r>
            <a:r>
              <a:rPr lang="en-GB" sz="1600" b="1" kern="1200" dirty="0" err="1">
                <a:solidFill>
                  <a:srgbClr val="000000"/>
                </a:solidFill>
                <a:latin typeface="Courier New" pitchFamily="49" charset="0"/>
                <a:ea typeface="Calibri"/>
                <a:cs typeface="Courier New" pitchFamily="49" charset="0"/>
              </a:rPr>
              <a:t>WriteAsync</a:t>
            </a:r>
            <a:r>
              <a:rPr lang="en-GB" sz="1600" kern="1200" dirty="0">
                <a:solidFill>
                  <a:srgbClr val="000000"/>
                </a:solidFill>
                <a:latin typeface="Courier New" pitchFamily="49" charset="0"/>
                <a:ea typeface="Calibri"/>
                <a:cs typeface="Courier New" pitchFamily="49" charset="0"/>
              </a:rPr>
              <a:t>(pixels')</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do</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Console.WriteLine</a:t>
            </a:r>
            <a:r>
              <a:rPr lang="en-GB" sz="1600" kern="1200" dirty="0">
                <a:solidFill>
                  <a:srgbClr val="000000"/>
                </a:solidFill>
                <a:latin typeface="Courier New" pitchFamily="49" charset="0"/>
                <a:ea typeface="Calibri"/>
                <a:cs typeface="Courier New" pitchFamily="49" charset="0"/>
              </a:rPr>
              <a:t> </a:t>
            </a:r>
            <a:r>
              <a:rPr lang="en-GB" sz="1600" kern="1200" dirty="0">
                <a:solidFill>
                  <a:srgbClr val="A31515"/>
                </a:solidFill>
                <a:latin typeface="Courier New" pitchFamily="49" charset="0"/>
                <a:ea typeface="Calibri"/>
                <a:cs typeface="Courier New" pitchFamily="49" charset="0"/>
              </a:rPr>
              <a:t>"done!"</a:t>
            </a:r>
            <a:r>
              <a:rPr lang="en-GB" sz="1600" kern="1200" dirty="0">
                <a:solidFill>
                  <a:srgbClr val="000000"/>
                </a:solidFill>
                <a:latin typeface="Courier New" pitchFamily="49" charset="0"/>
                <a:ea typeface="Calibri"/>
                <a:cs typeface="Courier New" pitchFamily="49" charset="0"/>
              </a:rPr>
              <a:t>  }</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p>
          <a:p>
            <a:pPr algn="l" rtl="0" fontAlgn="base">
              <a:lnSpc>
                <a:spcPct val="120000"/>
              </a:lnSpc>
              <a:spcBef>
                <a:spcPct val="0"/>
              </a:spcBef>
            </a:pPr>
            <a:r>
              <a:rPr lang="en-GB" sz="1600" kern="1200" dirty="0">
                <a:solidFill>
                  <a:srgbClr val="0000FF"/>
                </a:solidFill>
                <a:latin typeface="Courier New" pitchFamily="49" charset="0"/>
                <a:ea typeface="Calibri"/>
                <a:cs typeface="Courier New" pitchFamily="49" charset="0"/>
              </a:rPr>
              <a:t>let</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ProcessImagesAsync</a:t>
            </a:r>
            <a:r>
              <a:rPr lang="en-GB" sz="1600" kern="1200" dirty="0">
                <a:solidFill>
                  <a:srgbClr val="000000"/>
                </a:solidFill>
                <a:latin typeface="Courier New" pitchFamily="49" charset="0"/>
                <a:ea typeface="Calibri"/>
                <a:cs typeface="Courier New" pitchFamily="49" charset="0"/>
              </a:rPr>
              <a:t>() </a:t>
            </a:r>
            <a:r>
              <a:rPr lang="en-GB" sz="1600" kern="1200" dirty="0">
                <a:solidFill>
                  <a:srgbClr val="0070C0"/>
                </a:solidFill>
                <a:latin typeface="Courier New" pitchFamily="49" charset="0"/>
                <a:ea typeface="Calibri"/>
                <a:cs typeface="Courier New" pitchFamily="49" charset="0"/>
              </a:rPr>
              <a:t>=</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Async.Run</a:t>
            </a:r>
            <a:r>
              <a:rPr lang="en-GB" sz="1600" kern="1200" dirty="0">
                <a:solidFill>
                  <a:srgbClr val="000000"/>
                </a:solidFill>
                <a:latin typeface="Courier New" pitchFamily="49" charset="0"/>
                <a:ea typeface="Calibri"/>
                <a:cs typeface="Courier New" pitchFamily="49" charset="0"/>
              </a:rPr>
              <a:t> (</a:t>
            </a:r>
            <a:r>
              <a:rPr lang="en-GB" sz="1600" b="1" kern="1200" dirty="0" err="1">
                <a:solidFill>
                  <a:srgbClr val="000000"/>
                </a:solidFill>
                <a:latin typeface="Courier New" pitchFamily="49" charset="0"/>
                <a:ea typeface="Calibri"/>
                <a:cs typeface="Courier New" pitchFamily="49" charset="0"/>
              </a:rPr>
              <a:t>Async.Parallel</a:t>
            </a:r>
            <a:r>
              <a:rPr lang="en-GB" sz="1600" b="1" kern="1200" dirty="0">
                <a:solidFill>
                  <a:srgbClr val="000000"/>
                </a:solidFill>
                <a:latin typeface="Courier New" pitchFamily="49" charset="0"/>
                <a:ea typeface="Calibri"/>
                <a:cs typeface="Courier New" pitchFamily="49" charset="0"/>
              </a:rPr>
              <a:t> </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00"/>
                </a:solidFill>
                <a:latin typeface="Courier New" pitchFamily="49" charset="0"/>
                <a:ea typeface="Calibri"/>
                <a:cs typeface="Courier New" pitchFamily="49" charset="0"/>
              </a:rPr>
              <a:t>[</a:t>
            </a: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for</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i</a:t>
            </a: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in</a:t>
            </a:r>
            <a:r>
              <a:rPr lang="en-GB" sz="1600" kern="1200" dirty="0">
                <a:solidFill>
                  <a:srgbClr val="FFFFFF"/>
                </a:solidFill>
                <a:latin typeface="Courier New" pitchFamily="49" charset="0"/>
                <a:ea typeface="Calibri"/>
                <a:cs typeface="Courier New" pitchFamily="49" charset="0"/>
              </a:rPr>
              <a:t> </a:t>
            </a:r>
            <a:r>
              <a:rPr lang="en-GB" sz="1600" kern="1200" dirty="0">
                <a:solidFill>
                  <a:srgbClr val="000000"/>
                </a:solidFill>
                <a:latin typeface="Courier New" pitchFamily="49" charset="0"/>
                <a:ea typeface="Calibri"/>
                <a:cs typeface="Courier New" pitchFamily="49" charset="0"/>
              </a:rPr>
              <a:t>1 .. </a:t>
            </a:r>
            <a:r>
              <a:rPr lang="en-GB" sz="1600" kern="1200" dirty="0" err="1">
                <a:solidFill>
                  <a:srgbClr val="000000"/>
                </a:solidFill>
                <a:latin typeface="Courier New" pitchFamily="49" charset="0"/>
                <a:ea typeface="Calibri"/>
                <a:cs typeface="Courier New" pitchFamily="49" charset="0"/>
              </a:rPr>
              <a:t>numImages</a:t>
            </a:r>
            <a:r>
              <a:rPr lang="en-GB" sz="1600" kern="1200" dirty="0">
                <a:solidFill>
                  <a:srgbClr val="000000"/>
                </a:solidFill>
                <a:latin typeface="Courier New" pitchFamily="49" charset="0"/>
                <a:ea typeface="Calibri"/>
                <a:cs typeface="Courier New" pitchFamily="49" charset="0"/>
              </a:rPr>
              <a:t> </a:t>
            </a:r>
            <a:r>
              <a:rPr lang="en-GB" sz="1600" kern="1200" dirty="0">
                <a:solidFill>
                  <a:srgbClr val="0000FF"/>
                </a:solidFill>
                <a:latin typeface="Courier New" pitchFamily="49" charset="0"/>
                <a:ea typeface="Calibri"/>
                <a:cs typeface="Courier New" pitchFamily="49" charset="0"/>
              </a:rPr>
              <a:t>-&gt;</a:t>
            </a:r>
            <a:r>
              <a:rPr lang="en-GB" sz="1600" kern="1200" dirty="0">
                <a:solidFill>
                  <a:srgbClr val="FFFFFF"/>
                </a:solidFill>
                <a:latin typeface="Courier New" pitchFamily="49" charset="0"/>
                <a:ea typeface="Calibri"/>
                <a:cs typeface="Courier New" pitchFamily="49" charset="0"/>
              </a:rPr>
              <a:t> </a:t>
            </a:r>
            <a:r>
              <a:rPr lang="en-GB" sz="1600" kern="1200" dirty="0" err="1">
                <a:solidFill>
                  <a:srgbClr val="000000"/>
                </a:solidFill>
                <a:latin typeface="Courier New" pitchFamily="49" charset="0"/>
                <a:ea typeface="Calibri"/>
                <a:cs typeface="Courier New" pitchFamily="49" charset="0"/>
              </a:rPr>
              <a:t>ProcessImageAsync</a:t>
            </a:r>
            <a:r>
              <a:rPr lang="en-GB" sz="1600" kern="1200" dirty="0">
                <a:solidFill>
                  <a:srgbClr val="000000"/>
                </a:solidFill>
                <a:latin typeface="Courier New" pitchFamily="49" charset="0"/>
                <a:ea typeface="Calibri"/>
                <a:cs typeface="Courier New" pitchFamily="49" charset="0"/>
              </a:rPr>
              <a:t>(</a:t>
            </a:r>
            <a:r>
              <a:rPr lang="en-GB" sz="1600" kern="1200" dirty="0" err="1">
                <a:solidFill>
                  <a:srgbClr val="000000"/>
                </a:solidFill>
                <a:latin typeface="Courier New" pitchFamily="49" charset="0"/>
                <a:ea typeface="Calibri"/>
                <a:cs typeface="Courier New" pitchFamily="49" charset="0"/>
              </a:rPr>
              <a:t>i</a:t>
            </a:r>
            <a:r>
              <a:rPr lang="en-GB" sz="1600" kern="1200" dirty="0">
                <a:solidFill>
                  <a:srgbClr val="000000"/>
                </a:solidFill>
                <a:latin typeface="Courier New" pitchFamily="49" charset="0"/>
                <a:ea typeface="Calibri"/>
                <a:cs typeface="Courier New" pitchFamily="49" charset="0"/>
              </a:rPr>
              <a:t>) ])</a:t>
            </a:r>
          </a:p>
          <a:p>
            <a:pPr algn="l" rtl="0" fontAlgn="base">
              <a:lnSpc>
                <a:spcPct val="120000"/>
              </a:lnSpc>
              <a:spcBef>
                <a:spcPct val="0"/>
              </a:spcBef>
            </a:pPr>
            <a:r>
              <a:rPr lang="en-GB" sz="1600" kern="1200" dirty="0">
                <a:solidFill>
                  <a:srgbClr val="FFFFFF"/>
                </a:solidFill>
                <a:latin typeface="Courier New" pitchFamily="49" charset="0"/>
                <a:ea typeface="Calibri"/>
                <a:cs typeface="Courier New" pitchFamily="49" charset="0"/>
              </a:rPr>
              <a:t> </a:t>
            </a:r>
          </a:p>
        </p:txBody>
      </p:sp>
      <p:sp>
        <p:nvSpPr>
          <p:cNvPr id="9" name="Rectangular Callout 8"/>
          <p:cNvSpPr/>
          <p:nvPr/>
        </p:nvSpPr>
        <p:spPr>
          <a:xfrm>
            <a:off x="7191375" y="1143000"/>
            <a:ext cx="1828800" cy="914400"/>
          </a:xfrm>
          <a:prstGeom prst="wedgeRectCallout">
            <a:avLst>
              <a:gd name="adj1" fmla="val -92297"/>
              <a:gd name="adj2" fmla="val 123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r>
              <a:rPr lang="en-GB" b="1" kern="1200" dirty="0">
                <a:solidFill>
                  <a:schemeClr val="bg1"/>
                </a:solidFill>
                <a:latin typeface="Segoe"/>
                <a:ea typeface="+mn-ea"/>
                <a:cs typeface="+mn-cs"/>
              </a:rPr>
              <a:t>Read from the file,</a:t>
            </a:r>
          </a:p>
          <a:p>
            <a:pPr algn="ctr" rtl="0" fontAlgn="base">
              <a:spcBef>
                <a:spcPct val="0"/>
              </a:spcBef>
              <a:spcAft>
                <a:spcPct val="0"/>
              </a:spcAft>
            </a:pPr>
            <a:r>
              <a:rPr lang="en-GB" sz="1600" b="1" kern="1200" dirty="0">
                <a:solidFill>
                  <a:schemeClr val="bg1"/>
                </a:solidFill>
                <a:latin typeface="Segoe"/>
                <a:ea typeface="+mn-ea"/>
                <a:cs typeface="+mn-cs"/>
              </a:rPr>
              <a:t>asynchronously</a:t>
            </a:r>
            <a:endParaRPr lang="en-GB" b="1" kern="1200" dirty="0">
              <a:solidFill>
                <a:schemeClr val="bg1"/>
              </a:solidFill>
              <a:latin typeface="Segoe"/>
              <a:ea typeface="+mn-ea"/>
              <a:cs typeface="+mn-cs"/>
            </a:endParaRPr>
          </a:p>
        </p:txBody>
      </p:sp>
      <p:sp>
        <p:nvSpPr>
          <p:cNvPr id="10" name="Rectangle 9"/>
          <p:cNvSpPr/>
          <p:nvPr/>
        </p:nvSpPr>
        <p:spPr>
          <a:xfrm>
            <a:off x="3905249" y="2752725"/>
            <a:ext cx="3724275" cy="304800"/>
          </a:xfrm>
          <a:prstGeom prst="rect">
            <a:avLst/>
          </a:prstGeom>
          <a:solidFill>
            <a:srgbClr val="94B6D2">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kern="1200">
              <a:solidFill>
                <a:srgbClr val="FFFFFF"/>
              </a:solidFill>
              <a:latin typeface="Segoe"/>
              <a:ea typeface="+mn-ea"/>
              <a:cs typeface="+mn-cs"/>
            </a:endParaRPr>
          </a:p>
        </p:txBody>
      </p:sp>
      <p:sp>
        <p:nvSpPr>
          <p:cNvPr id="12" name="Rectangular Callout 11"/>
          <p:cNvSpPr/>
          <p:nvPr/>
        </p:nvSpPr>
        <p:spPr>
          <a:xfrm>
            <a:off x="6848474" y="4000500"/>
            <a:ext cx="2112645" cy="584775"/>
          </a:xfrm>
          <a:prstGeom prst="wedgeRectCallout">
            <a:avLst>
              <a:gd name="adj1" fmla="val -78067"/>
              <a:gd name="adj2" fmla="val -5412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fontAlgn="base">
              <a:spcBef>
                <a:spcPct val="0"/>
              </a:spcBef>
              <a:spcAft>
                <a:spcPct val="0"/>
              </a:spcAft>
            </a:pPr>
            <a:r>
              <a:rPr lang="en-GB" sz="1600" b="1" kern="1200" dirty="0">
                <a:solidFill>
                  <a:schemeClr val="bg1"/>
                </a:solidFill>
                <a:latin typeface="Segoe"/>
                <a:ea typeface="+mn-ea"/>
                <a:cs typeface="+mn-cs"/>
              </a:rPr>
              <a:t>Write the </a:t>
            </a:r>
            <a:r>
              <a:rPr lang="en-GB" sz="1600" b="1" kern="1200" dirty="0" smtClean="0">
                <a:solidFill>
                  <a:schemeClr val="bg1"/>
                </a:solidFill>
                <a:latin typeface="Segoe"/>
                <a:ea typeface="+mn-ea"/>
                <a:cs typeface="+mn-cs"/>
              </a:rPr>
              <a:t>result asynchronously</a:t>
            </a:r>
            <a:endParaRPr lang="en-GB" sz="1600" b="1" kern="1200" dirty="0">
              <a:solidFill>
                <a:schemeClr val="bg1"/>
              </a:solidFill>
              <a:latin typeface="Segoe"/>
              <a:ea typeface="+mn-ea"/>
              <a:cs typeface="+mn-cs"/>
            </a:endParaRPr>
          </a:p>
        </p:txBody>
      </p:sp>
      <p:sp>
        <p:nvSpPr>
          <p:cNvPr id="15" name="Rectangular Callout 14"/>
          <p:cNvSpPr/>
          <p:nvPr/>
        </p:nvSpPr>
        <p:spPr>
          <a:xfrm>
            <a:off x="1828800" y="1143000"/>
            <a:ext cx="1828800" cy="923330"/>
          </a:xfrm>
          <a:prstGeom prst="wedgeRectCallout">
            <a:avLst>
              <a:gd name="adj1" fmla="val 26962"/>
              <a:gd name="adj2" fmla="val 6191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fontAlgn="base">
              <a:spcBef>
                <a:spcPct val="0"/>
              </a:spcBef>
              <a:spcAft>
                <a:spcPct val="0"/>
              </a:spcAft>
            </a:pPr>
            <a:r>
              <a:rPr lang="en-GB" b="1" kern="1200" dirty="0">
                <a:solidFill>
                  <a:schemeClr val="bg1"/>
                </a:solidFill>
                <a:latin typeface="Segoe"/>
                <a:ea typeface="+mn-ea"/>
                <a:cs typeface="+mn-cs"/>
              </a:rPr>
              <a:t>Equivalent F# code </a:t>
            </a:r>
          </a:p>
          <a:p>
            <a:pPr algn="ctr" rtl="0" fontAlgn="base">
              <a:spcBef>
                <a:spcPct val="0"/>
              </a:spcBef>
              <a:spcAft>
                <a:spcPct val="0"/>
              </a:spcAft>
            </a:pPr>
            <a:r>
              <a:rPr lang="en-GB" b="1" kern="1200" dirty="0">
                <a:solidFill>
                  <a:schemeClr val="bg1"/>
                </a:solidFill>
                <a:latin typeface="Segoe"/>
                <a:ea typeface="+mn-ea"/>
                <a:cs typeface="+mn-cs"/>
              </a:rPr>
              <a:t>(same </a:t>
            </a:r>
            <a:r>
              <a:rPr lang="en-GB" b="1" kern="1200" dirty="0" err="1">
                <a:solidFill>
                  <a:schemeClr val="bg1"/>
                </a:solidFill>
                <a:latin typeface="Segoe"/>
                <a:ea typeface="+mn-ea"/>
                <a:cs typeface="+mn-cs"/>
              </a:rPr>
              <a:t>perf</a:t>
            </a:r>
            <a:r>
              <a:rPr lang="en-GB" b="1" kern="1200" dirty="0">
                <a:solidFill>
                  <a:schemeClr val="bg1"/>
                </a:solidFill>
                <a:latin typeface="Segoe"/>
                <a:ea typeface="+mn-ea"/>
                <a:cs typeface="+mn-cs"/>
              </a:rPr>
              <a:t>)</a:t>
            </a:r>
          </a:p>
        </p:txBody>
      </p:sp>
      <p:sp>
        <p:nvSpPr>
          <p:cNvPr id="16" name="Rectangular Callout 15"/>
          <p:cNvSpPr/>
          <p:nvPr/>
        </p:nvSpPr>
        <p:spPr>
          <a:xfrm>
            <a:off x="6896100" y="5581650"/>
            <a:ext cx="1828800" cy="830997"/>
          </a:xfrm>
          <a:prstGeom prst="wedgeRectCallout">
            <a:avLst>
              <a:gd name="adj1" fmla="val -96512"/>
              <a:gd name="adj2" fmla="val -711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fontAlgn="base">
              <a:spcBef>
                <a:spcPct val="0"/>
              </a:spcBef>
              <a:spcAft>
                <a:spcPct val="0"/>
              </a:spcAft>
            </a:pPr>
            <a:r>
              <a:rPr lang="en-GB" sz="1600" b="1" kern="1200" dirty="0">
                <a:solidFill>
                  <a:schemeClr val="bg1"/>
                </a:solidFill>
                <a:latin typeface="Segoe"/>
                <a:ea typeface="+mn-ea"/>
                <a:cs typeface="+mn-cs"/>
              </a:rPr>
              <a:t>Generate the tasks and queue them in parallel</a:t>
            </a:r>
          </a:p>
        </p:txBody>
      </p:sp>
      <p:sp>
        <p:nvSpPr>
          <p:cNvPr id="18" name="Rectangle 17"/>
          <p:cNvSpPr/>
          <p:nvPr/>
        </p:nvSpPr>
        <p:spPr>
          <a:xfrm>
            <a:off x="2447925" y="3590925"/>
            <a:ext cx="3762375" cy="381000"/>
          </a:xfrm>
          <a:prstGeom prst="rect">
            <a:avLst/>
          </a:prstGeom>
          <a:solidFill>
            <a:srgbClr val="94B6D2">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kern="1200">
              <a:solidFill>
                <a:srgbClr val="FFFFFF"/>
              </a:solidFill>
              <a:latin typeface="Segoe"/>
              <a:ea typeface="+mn-ea"/>
              <a:cs typeface="+mn-cs"/>
            </a:endParaRPr>
          </a:p>
        </p:txBody>
      </p:sp>
      <p:sp>
        <p:nvSpPr>
          <p:cNvPr id="21" name="Rectangular Callout 20"/>
          <p:cNvSpPr/>
          <p:nvPr/>
        </p:nvSpPr>
        <p:spPr>
          <a:xfrm>
            <a:off x="4441371" y="796834"/>
            <a:ext cx="2442755" cy="765266"/>
          </a:xfrm>
          <a:prstGeom prst="wedgeRectCallout">
            <a:avLst>
              <a:gd name="adj1" fmla="val -34753"/>
              <a:gd name="adj2" fmla="val 147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r>
              <a:rPr lang="en-GB" b="1" kern="1200" dirty="0">
                <a:solidFill>
                  <a:schemeClr val="bg1"/>
                </a:solidFill>
                <a:latin typeface="Segoe"/>
                <a:ea typeface="+mn-ea"/>
                <a:cs typeface="+mn-cs"/>
              </a:rPr>
              <a:t>Open </a:t>
            </a:r>
            <a:r>
              <a:rPr lang="en-GB" b="1" kern="1200" dirty="0" smtClean="0">
                <a:solidFill>
                  <a:schemeClr val="bg1"/>
                </a:solidFill>
                <a:latin typeface="Segoe"/>
                <a:ea typeface="+mn-ea"/>
                <a:cs typeface="+mn-cs"/>
              </a:rPr>
              <a:t>the file </a:t>
            </a:r>
            <a:r>
              <a:rPr lang="en-GB" b="1" kern="1200" dirty="0">
                <a:solidFill>
                  <a:schemeClr val="bg1"/>
                </a:solidFill>
                <a:latin typeface="Segoe"/>
                <a:ea typeface="+mn-ea"/>
                <a:cs typeface="+mn-cs"/>
              </a:rPr>
              <a:t>synchronously</a:t>
            </a:r>
          </a:p>
        </p:txBody>
      </p:sp>
      <p:sp>
        <p:nvSpPr>
          <p:cNvPr id="25" name="Rectangle 24"/>
          <p:cNvSpPr/>
          <p:nvPr/>
        </p:nvSpPr>
        <p:spPr>
          <a:xfrm>
            <a:off x="3895724" y="2447925"/>
            <a:ext cx="4943475" cy="304800"/>
          </a:xfrm>
          <a:prstGeom prst="rect">
            <a:avLst/>
          </a:prstGeom>
          <a:solidFill>
            <a:srgbClr val="94B6D2">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kern="1200">
              <a:solidFill>
                <a:srgbClr val="FFFFFF"/>
              </a:solidFill>
              <a:latin typeface="Segoe"/>
              <a:ea typeface="+mn-ea"/>
              <a:cs typeface="+mn-cs"/>
            </a:endParaRPr>
          </a:p>
        </p:txBody>
      </p:sp>
      <p:sp>
        <p:nvSpPr>
          <p:cNvPr id="26" name="Rectangle 25"/>
          <p:cNvSpPr/>
          <p:nvPr/>
        </p:nvSpPr>
        <p:spPr>
          <a:xfrm>
            <a:off x="1866900" y="2743200"/>
            <a:ext cx="685800" cy="381000"/>
          </a:xfrm>
          <a:prstGeom prst="rect">
            <a:avLst/>
          </a:prstGeom>
          <a:solidFill>
            <a:srgbClr val="94B6D2">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kern="1200">
              <a:solidFill>
                <a:srgbClr val="FFFFFF"/>
              </a:solidFill>
              <a:latin typeface="Segoe"/>
              <a:ea typeface="+mn-ea"/>
              <a:cs typeface="+mn-cs"/>
            </a:endParaRPr>
          </a:p>
        </p:txBody>
      </p:sp>
      <p:sp>
        <p:nvSpPr>
          <p:cNvPr id="20" name="Rectangle 2"/>
          <p:cNvSpPr txBox="1">
            <a:spLocks noChangeArrowheads="1"/>
          </p:cNvSpPr>
          <p:nvPr/>
        </p:nvSpPr>
        <p:spPr bwMode="auto">
          <a:xfrm>
            <a:off x="0" y="0"/>
            <a:ext cx="8229600" cy="838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342900" marR="0" lvl="0" indent="-342900" algn="l" defTabSz="-13873163" rtl="0" eaLnBrk="0" fontAlgn="base" latinLnBrk="0" hangingPunct="0">
              <a:lnSpc>
                <a:spcPct val="9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Example: Taming Asynchronous I/O</a:t>
            </a:r>
            <a:endParaRPr kumimoji="0" lang="en-GB" sz="36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9" grpId="1" animBg="1"/>
      <p:bldP spid="10" grpId="0" animBg="1"/>
      <p:bldP spid="10" grpId="1" animBg="1"/>
      <p:bldP spid="12" grpId="0" animBg="1"/>
      <p:bldP spid="15" grpId="0" animBg="1"/>
      <p:bldP spid="15" grpId="1" animBg="1"/>
      <p:bldP spid="16" grpId="0" animBg="1"/>
      <p:bldP spid="16" grpId="1" animBg="1"/>
      <p:bldP spid="18" grpId="0" animBg="1"/>
      <p:bldP spid="18" grpId="1" animBg="1"/>
      <p:bldP spid="21" grpId="0" animBg="1"/>
      <p:bldP spid="21" grpId="1" animBg="1"/>
      <p:bldP spid="25" grpId="0" animBg="1"/>
      <p:bldP spid="25" grpId="1" animBg="1"/>
      <p:bldP spid="26" grpId="0" animBg="1"/>
      <p:bldP spid="2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8" name="Picture 22" descr="http://www.progeniq.com/_images/productline-server.gif"/>
          <p:cNvPicPr>
            <a:picLocks noChangeAspect="1" noChangeArrowheads="1"/>
          </p:cNvPicPr>
          <p:nvPr/>
        </p:nvPicPr>
        <p:blipFill>
          <a:blip r:embed="rId2"/>
          <a:srcRect/>
          <a:stretch>
            <a:fillRect/>
          </a:stretch>
        </p:blipFill>
        <p:spPr bwMode="auto">
          <a:xfrm>
            <a:off x="2363198" y="4823142"/>
            <a:ext cx="3005067" cy="1042081"/>
          </a:xfrm>
          <a:prstGeom prst="rect">
            <a:avLst/>
          </a:prstGeom>
          <a:noFill/>
        </p:spPr>
      </p:pic>
      <p:sp>
        <p:nvSpPr>
          <p:cNvPr id="2" name="Title 1"/>
          <p:cNvSpPr>
            <a:spLocks noGrp="1"/>
          </p:cNvSpPr>
          <p:nvPr>
            <p:ph type="title"/>
          </p:nvPr>
        </p:nvSpPr>
        <p:spPr>
          <a:xfrm>
            <a:off x="0" y="76200"/>
            <a:ext cx="8380412" cy="590931"/>
          </a:xfrm>
        </p:spPr>
        <p:txBody>
          <a:bodyPr/>
          <a:lstStyle/>
          <a:p>
            <a:pPr algn="l"/>
            <a:r>
              <a:rPr lang="en-US" sz="3600" dirty="0" smtClean="0"/>
              <a:t>The Coming of Accelerators</a:t>
            </a:r>
            <a:endParaRPr lang="en-US" sz="3600" dirty="0"/>
          </a:p>
        </p:txBody>
      </p:sp>
      <p:pic>
        <p:nvPicPr>
          <p:cNvPr id="45058" name="Picture 2" descr="http://regmedia.co.uk/2007/06/21/nvidia_c870_1.jpg"/>
          <p:cNvPicPr>
            <a:picLocks noChangeAspect="1" noChangeArrowheads="1"/>
          </p:cNvPicPr>
          <p:nvPr/>
        </p:nvPicPr>
        <p:blipFill>
          <a:blip r:embed="rId3" cstate="screen"/>
          <a:srcRect/>
          <a:stretch>
            <a:fillRect/>
          </a:stretch>
        </p:blipFill>
        <p:spPr bwMode="auto">
          <a:xfrm>
            <a:off x="5473337" y="908496"/>
            <a:ext cx="2481943" cy="1704268"/>
          </a:xfrm>
          <a:prstGeom prst="rect">
            <a:avLst/>
          </a:prstGeom>
          <a:noFill/>
        </p:spPr>
      </p:pic>
      <p:pic>
        <p:nvPicPr>
          <p:cNvPr id="45064" name="Picture 8" descr="http://sgentrepreneurs.com/wordpress/wp-content/uploads/2008/04/progeniq-logo.jpg"/>
          <p:cNvPicPr>
            <a:picLocks noChangeAspect="1" noChangeArrowheads="1"/>
          </p:cNvPicPr>
          <p:nvPr/>
        </p:nvPicPr>
        <p:blipFill>
          <a:blip r:embed="rId4"/>
          <a:srcRect/>
          <a:stretch>
            <a:fillRect/>
          </a:stretch>
        </p:blipFill>
        <p:spPr bwMode="auto">
          <a:xfrm>
            <a:off x="4021546" y="5780949"/>
            <a:ext cx="2117998" cy="504285"/>
          </a:xfrm>
          <a:prstGeom prst="rect">
            <a:avLst/>
          </a:prstGeom>
          <a:noFill/>
        </p:spPr>
      </p:pic>
      <p:pic>
        <p:nvPicPr>
          <p:cNvPr id="11" name="Picture 4" descr="http://media.marketwire.com/attachments/200806/TN-440804_Roadrunnersupercomputer.jpg"/>
          <p:cNvPicPr>
            <a:picLocks noChangeAspect="1" noChangeArrowheads="1"/>
          </p:cNvPicPr>
          <p:nvPr/>
        </p:nvPicPr>
        <p:blipFill>
          <a:blip r:embed="rId5"/>
          <a:srcRect/>
          <a:stretch>
            <a:fillRect/>
          </a:stretch>
        </p:blipFill>
        <p:spPr bwMode="auto">
          <a:xfrm>
            <a:off x="242676" y="906414"/>
            <a:ext cx="4015815" cy="2650439"/>
          </a:xfrm>
          <a:prstGeom prst="rect">
            <a:avLst/>
          </a:prstGeom>
          <a:noFill/>
        </p:spPr>
      </p:pic>
      <p:pic>
        <p:nvPicPr>
          <p:cNvPr id="45066" name="Picture 10" descr="http://www.techpowerup.com/img/08-06-25/Cell-728822.jpg"/>
          <p:cNvPicPr>
            <a:picLocks noChangeAspect="1" noChangeArrowheads="1"/>
          </p:cNvPicPr>
          <p:nvPr/>
        </p:nvPicPr>
        <p:blipFill>
          <a:blip r:embed="rId6" cstate="screen"/>
          <a:srcRect/>
          <a:stretch>
            <a:fillRect/>
          </a:stretch>
        </p:blipFill>
        <p:spPr bwMode="auto">
          <a:xfrm>
            <a:off x="3224711" y="804000"/>
            <a:ext cx="1660797" cy="1412175"/>
          </a:xfrm>
          <a:prstGeom prst="rect">
            <a:avLst/>
          </a:prstGeom>
          <a:noFill/>
        </p:spPr>
      </p:pic>
      <p:pic>
        <p:nvPicPr>
          <p:cNvPr id="45068" name="Picture 12" descr="http://images.vnu.net/gb/inquirer/news/2007/06/21/pcie-gen2-debuts-with-tesla-gpgpu-monster/tesla1urack.jpg"/>
          <p:cNvPicPr>
            <a:picLocks noChangeAspect="1" noChangeArrowheads="1"/>
          </p:cNvPicPr>
          <p:nvPr/>
        </p:nvPicPr>
        <p:blipFill>
          <a:blip r:embed="rId7" cstate="screen"/>
          <a:srcRect/>
          <a:stretch>
            <a:fillRect/>
          </a:stretch>
        </p:blipFill>
        <p:spPr bwMode="auto">
          <a:xfrm>
            <a:off x="5497649" y="2668322"/>
            <a:ext cx="2483757" cy="1727182"/>
          </a:xfrm>
          <a:prstGeom prst="rect">
            <a:avLst/>
          </a:prstGeom>
          <a:noFill/>
        </p:spPr>
      </p:pic>
      <p:pic>
        <p:nvPicPr>
          <p:cNvPr id="45070" name="Picture 14" descr="http://www.spacefamily.czeweb.cz/tesla.png"/>
          <p:cNvPicPr>
            <a:picLocks noChangeAspect="1" noChangeArrowheads="1"/>
          </p:cNvPicPr>
          <p:nvPr/>
        </p:nvPicPr>
        <p:blipFill>
          <a:blip r:embed="rId8" cstate="screen"/>
          <a:srcRect/>
          <a:stretch>
            <a:fillRect/>
          </a:stretch>
        </p:blipFill>
        <p:spPr bwMode="auto">
          <a:xfrm>
            <a:off x="7631965" y="1862084"/>
            <a:ext cx="1512035" cy="1455874"/>
          </a:xfrm>
          <a:prstGeom prst="rect">
            <a:avLst/>
          </a:prstGeom>
          <a:noFill/>
        </p:spPr>
      </p:pic>
      <p:pic>
        <p:nvPicPr>
          <p:cNvPr id="45076" name="Picture 20" descr="http://hscl.cimr.cam.ac.uk/IBM20logo.jpg"/>
          <p:cNvPicPr>
            <a:picLocks noChangeAspect="1" noChangeArrowheads="1"/>
          </p:cNvPicPr>
          <p:nvPr/>
        </p:nvPicPr>
        <p:blipFill>
          <a:blip r:embed="rId9" cstate="screen"/>
          <a:srcRect/>
          <a:stretch>
            <a:fillRect/>
          </a:stretch>
        </p:blipFill>
        <p:spPr bwMode="auto">
          <a:xfrm>
            <a:off x="3041832" y="2410732"/>
            <a:ext cx="1961243" cy="1033733"/>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770709"/>
          </a:xfrm>
        </p:spPr>
        <p:txBody>
          <a:bodyPr/>
          <a:lstStyle/>
          <a:p>
            <a:pPr algn="l"/>
            <a:r>
              <a:rPr lang="en-US" sz="3600" dirty="0" smtClean="0"/>
              <a:t>Current Offerings</a:t>
            </a:r>
            <a:endParaRPr lang="en-US" sz="3600" dirty="0"/>
          </a:p>
        </p:txBody>
      </p:sp>
      <p:sp>
        <p:nvSpPr>
          <p:cNvPr id="4" name="Rectangle 3"/>
          <p:cNvSpPr/>
          <p:nvPr/>
        </p:nvSpPr>
        <p:spPr>
          <a:xfrm>
            <a:off x="228599" y="1918058"/>
            <a:ext cx="1661747" cy="990600"/>
          </a:xfrm>
          <a:prstGeom prst="rect">
            <a:avLst/>
          </a:prstGeom>
          <a:solidFill>
            <a:srgbClr val="00D6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Accelerator</a:t>
            </a:r>
            <a:endParaRPr lang="en-US" sz="2000" b="1" dirty="0">
              <a:solidFill>
                <a:schemeClr val="bg1"/>
              </a:solidFill>
            </a:endParaRPr>
          </a:p>
        </p:txBody>
      </p:sp>
      <p:sp>
        <p:nvSpPr>
          <p:cNvPr id="5" name="Rectangle 4"/>
          <p:cNvSpPr/>
          <p:nvPr/>
        </p:nvSpPr>
        <p:spPr>
          <a:xfrm>
            <a:off x="2057400" y="1918058"/>
            <a:ext cx="1600200" cy="990600"/>
          </a:xfrm>
          <a:prstGeom prst="rect">
            <a:avLst/>
          </a:prstGeom>
          <a:solidFill>
            <a:srgbClr val="FF29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Brook+</a:t>
            </a:r>
            <a:endParaRPr lang="en-US" sz="2000" b="1" dirty="0">
              <a:solidFill>
                <a:schemeClr val="bg1"/>
              </a:solidFill>
            </a:endParaRPr>
          </a:p>
        </p:txBody>
      </p:sp>
      <p:sp>
        <p:nvSpPr>
          <p:cNvPr id="6" name="Rectangle 5"/>
          <p:cNvSpPr/>
          <p:nvPr/>
        </p:nvSpPr>
        <p:spPr>
          <a:xfrm>
            <a:off x="3810000" y="1918058"/>
            <a:ext cx="1600200" cy="9906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RapidMind</a:t>
            </a:r>
            <a:endParaRPr lang="en-US" sz="2000" b="1" dirty="0">
              <a:solidFill>
                <a:schemeClr val="bg1"/>
              </a:solidFill>
            </a:endParaRPr>
          </a:p>
        </p:txBody>
      </p:sp>
      <p:sp>
        <p:nvSpPr>
          <p:cNvPr id="10" name="Rectangle 9"/>
          <p:cNvSpPr/>
          <p:nvPr/>
        </p:nvSpPr>
        <p:spPr>
          <a:xfrm>
            <a:off x="228599" y="3899258"/>
            <a:ext cx="1661747" cy="990600"/>
          </a:xfrm>
          <a:prstGeom prst="rect">
            <a:avLst/>
          </a:prstGeom>
          <a:solidFill>
            <a:srgbClr val="00D6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Compute Shader</a:t>
            </a:r>
            <a:endParaRPr lang="en-US" sz="2000" b="1" dirty="0">
              <a:solidFill>
                <a:schemeClr val="bg1"/>
              </a:solidFill>
            </a:endParaRPr>
          </a:p>
        </p:txBody>
      </p:sp>
      <p:sp>
        <p:nvSpPr>
          <p:cNvPr id="12" name="Rectangle 11"/>
          <p:cNvSpPr/>
          <p:nvPr/>
        </p:nvSpPr>
        <p:spPr>
          <a:xfrm>
            <a:off x="3810000" y="3899258"/>
            <a:ext cx="1600200" cy="990600"/>
          </a:xfrm>
          <a:prstGeom prst="rect">
            <a:avLst/>
          </a:prstGeom>
          <a:solidFill>
            <a:srgbClr val="BBE9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CUDA</a:t>
            </a:r>
            <a:endParaRPr lang="en-US" sz="2000" b="1" dirty="0">
              <a:solidFill>
                <a:schemeClr val="bg1"/>
              </a:solidFill>
            </a:endParaRPr>
          </a:p>
        </p:txBody>
      </p:sp>
      <p:sp>
        <p:nvSpPr>
          <p:cNvPr id="14" name="Rectangle 13"/>
          <p:cNvSpPr/>
          <p:nvPr/>
        </p:nvSpPr>
        <p:spPr>
          <a:xfrm>
            <a:off x="2057400" y="3899258"/>
            <a:ext cx="1600200" cy="990600"/>
          </a:xfrm>
          <a:prstGeom prst="rect">
            <a:avLst/>
          </a:prstGeom>
          <a:solidFill>
            <a:srgbClr val="FF29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CAL</a:t>
            </a:r>
            <a:endParaRPr lang="en-US" sz="2000" b="1" dirty="0">
              <a:solidFill>
                <a:schemeClr val="bg1"/>
              </a:solidFill>
            </a:endParaRPr>
          </a:p>
        </p:txBody>
      </p:sp>
      <p:sp>
        <p:nvSpPr>
          <p:cNvPr id="15" name="Rectangle 14"/>
          <p:cNvSpPr/>
          <p:nvPr/>
        </p:nvSpPr>
        <p:spPr>
          <a:xfrm>
            <a:off x="5562600" y="3899258"/>
            <a:ext cx="1600200" cy="990600"/>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LRB Native</a:t>
            </a:r>
            <a:endParaRPr lang="en-US" sz="2000" b="1" dirty="0">
              <a:solidFill>
                <a:schemeClr val="bg1"/>
              </a:solidFill>
            </a:endParaRPr>
          </a:p>
        </p:txBody>
      </p:sp>
      <p:sp>
        <p:nvSpPr>
          <p:cNvPr id="16" name="Rectangle 15"/>
          <p:cNvSpPr/>
          <p:nvPr/>
        </p:nvSpPr>
        <p:spPr>
          <a:xfrm>
            <a:off x="5562600" y="1918058"/>
            <a:ext cx="1600200" cy="990600"/>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a:t>
            </a:r>
            <a:r>
              <a:rPr lang="en-US" sz="2000" b="1" baseline="-25000" dirty="0" smtClean="0">
                <a:solidFill>
                  <a:schemeClr val="bg1"/>
                </a:solidFill>
              </a:rPr>
              <a:t>t</a:t>
            </a:r>
            <a:endParaRPr lang="en-US" sz="2000" b="1" baseline="-25000" dirty="0">
              <a:solidFill>
                <a:schemeClr val="bg1"/>
              </a:solidFill>
            </a:endParaRPr>
          </a:p>
        </p:txBody>
      </p:sp>
      <p:sp>
        <p:nvSpPr>
          <p:cNvPr id="18" name="Rectangle 17"/>
          <p:cNvSpPr/>
          <p:nvPr/>
        </p:nvSpPr>
        <p:spPr>
          <a:xfrm>
            <a:off x="3810000" y="4889858"/>
            <a:ext cx="1600200" cy="990600"/>
          </a:xfrm>
          <a:prstGeom prst="rect">
            <a:avLst/>
          </a:prstGeom>
          <a:solidFill>
            <a:srgbClr val="BBE9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nVidia GPU</a:t>
            </a:r>
            <a:endParaRPr lang="en-US" sz="2000" b="1" dirty="0">
              <a:solidFill>
                <a:schemeClr val="bg1"/>
              </a:solidFill>
            </a:endParaRPr>
          </a:p>
        </p:txBody>
      </p:sp>
      <p:sp>
        <p:nvSpPr>
          <p:cNvPr id="19" name="Rectangle 18"/>
          <p:cNvSpPr/>
          <p:nvPr/>
        </p:nvSpPr>
        <p:spPr>
          <a:xfrm>
            <a:off x="2057400" y="4889858"/>
            <a:ext cx="1600200" cy="990600"/>
          </a:xfrm>
          <a:prstGeom prst="rect">
            <a:avLst/>
          </a:prstGeom>
          <a:solidFill>
            <a:srgbClr val="FF29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AMD CPU or GPU</a:t>
            </a:r>
            <a:endParaRPr lang="en-US" sz="2000" b="1" dirty="0">
              <a:solidFill>
                <a:schemeClr val="bg1"/>
              </a:solidFill>
            </a:endParaRPr>
          </a:p>
        </p:txBody>
      </p:sp>
      <p:sp>
        <p:nvSpPr>
          <p:cNvPr id="20" name="Rectangle 19"/>
          <p:cNvSpPr/>
          <p:nvPr/>
        </p:nvSpPr>
        <p:spPr>
          <a:xfrm>
            <a:off x="5562600" y="4889858"/>
            <a:ext cx="1600200" cy="990600"/>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Intel CPU </a:t>
            </a:r>
            <a:r>
              <a:rPr lang="en-US" sz="2000" b="1" dirty="0" err="1" smtClean="0">
                <a:solidFill>
                  <a:schemeClr val="bg1"/>
                </a:solidFill>
              </a:rPr>
              <a:t>Larrabee</a:t>
            </a:r>
            <a:endParaRPr lang="en-US" sz="2000" b="1" dirty="0">
              <a:solidFill>
                <a:schemeClr val="bg1"/>
              </a:solidFill>
            </a:endParaRPr>
          </a:p>
        </p:txBody>
      </p:sp>
      <p:sp>
        <p:nvSpPr>
          <p:cNvPr id="21" name="Rectangle 20"/>
          <p:cNvSpPr/>
          <p:nvPr/>
        </p:nvSpPr>
        <p:spPr>
          <a:xfrm>
            <a:off x="228599" y="2908658"/>
            <a:ext cx="1661747" cy="990600"/>
          </a:xfrm>
          <a:prstGeom prst="rect">
            <a:avLst/>
          </a:prstGeom>
          <a:solidFill>
            <a:srgbClr val="00D6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D3DX, </a:t>
            </a:r>
            <a:r>
              <a:rPr lang="en-US" sz="2000" b="1" dirty="0" err="1" smtClean="0">
                <a:solidFill>
                  <a:schemeClr val="bg1"/>
                </a:solidFill>
              </a:rPr>
              <a:t>DaVinci</a:t>
            </a:r>
            <a:r>
              <a:rPr lang="en-US" sz="2000" b="1" dirty="0" smtClean="0">
                <a:solidFill>
                  <a:schemeClr val="bg1"/>
                </a:solidFill>
              </a:rPr>
              <a:t>,  FFT, Scan</a:t>
            </a:r>
            <a:endParaRPr lang="en-US" sz="2000" b="1" dirty="0">
              <a:solidFill>
                <a:schemeClr val="bg1"/>
              </a:solidFill>
            </a:endParaRPr>
          </a:p>
        </p:txBody>
      </p:sp>
      <p:sp>
        <p:nvSpPr>
          <p:cNvPr id="22" name="Rectangle 21"/>
          <p:cNvSpPr/>
          <p:nvPr/>
        </p:nvSpPr>
        <p:spPr>
          <a:xfrm>
            <a:off x="2057400" y="2908658"/>
            <a:ext cx="1600200" cy="990600"/>
          </a:xfrm>
          <a:prstGeom prst="rect">
            <a:avLst/>
          </a:prstGeom>
          <a:solidFill>
            <a:srgbClr val="FF29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ACML-GPU</a:t>
            </a:r>
            <a:endParaRPr lang="en-US" sz="2000" b="1" dirty="0">
              <a:solidFill>
                <a:schemeClr val="bg1"/>
              </a:solidFill>
            </a:endParaRPr>
          </a:p>
        </p:txBody>
      </p:sp>
      <p:sp>
        <p:nvSpPr>
          <p:cNvPr id="23" name="Rectangle 22"/>
          <p:cNvSpPr/>
          <p:nvPr/>
        </p:nvSpPr>
        <p:spPr>
          <a:xfrm>
            <a:off x="3810000" y="2908658"/>
            <a:ext cx="1600200" cy="990600"/>
          </a:xfrm>
          <a:prstGeom prst="rect">
            <a:avLst/>
          </a:prstGeom>
          <a:solidFill>
            <a:srgbClr val="BBE9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cuFFT</a:t>
            </a:r>
            <a:r>
              <a:rPr lang="en-US" sz="2000" b="1" dirty="0" smtClean="0">
                <a:solidFill>
                  <a:schemeClr val="bg1"/>
                </a:solidFill>
              </a:rPr>
              <a:t>, </a:t>
            </a:r>
            <a:r>
              <a:rPr lang="en-US" sz="2000" b="1" dirty="0" err="1" smtClean="0">
                <a:solidFill>
                  <a:schemeClr val="bg1"/>
                </a:solidFill>
              </a:rPr>
              <a:t>cuBLAS</a:t>
            </a:r>
            <a:r>
              <a:rPr lang="en-US" sz="2000" b="1" dirty="0" smtClean="0">
                <a:solidFill>
                  <a:schemeClr val="bg1"/>
                </a:solidFill>
              </a:rPr>
              <a:t>, </a:t>
            </a:r>
            <a:r>
              <a:rPr lang="en-US" sz="2000" b="1" dirty="0" err="1" smtClean="0">
                <a:solidFill>
                  <a:schemeClr val="bg1"/>
                </a:solidFill>
              </a:rPr>
              <a:t>cuPP</a:t>
            </a:r>
            <a:endParaRPr lang="en-US" sz="2000" b="1" dirty="0">
              <a:solidFill>
                <a:schemeClr val="bg1"/>
              </a:solidFill>
            </a:endParaRPr>
          </a:p>
        </p:txBody>
      </p:sp>
      <p:sp>
        <p:nvSpPr>
          <p:cNvPr id="24" name="Rectangle 23"/>
          <p:cNvSpPr/>
          <p:nvPr/>
        </p:nvSpPr>
        <p:spPr>
          <a:xfrm>
            <a:off x="5562600" y="2908658"/>
            <a:ext cx="1600200" cy="990600"/>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MKL++</a:t>
            </a:r>
            <a:endParaRPr lang="en-US" sz="2000" b="1" baseline="-25000" dirty="0">
              <a:solidFill>
                <a:schemeClr val="bg1"/>
              </a:solidFill>
            </a:endParaRPr>
          </a:p>
        </p:txBody>
      </p:sp>
      <p:sp>
        <p:nvSpPr>
          <p:cNvPr id="25" name="TextBox 24"/>
          <p:cNvSpPr txBox="1"/>
          <p:nvPr/>
        </p:nvSpPr>
        <p:spPr>
          <a:xfrm>
            <a:off x="231531" y="1384658"/>
            <a:ext cx="1849622" cy="461665"/>
          </a:xfrm>
          <a:prstGeom prst="rect">
            <a:avLst/>
          </a:prstGeom>
          <a:noFill/>
        </p:spPr>
        <p:txBody>
          <a:bodyPr wrap="square" rtlCol="0">
            <a:spAutoFit/>
          </a:bodyPr>
          <a:lstStyle/>
          <a:p>
            <a:pPr algn="ctr"/>
            <a:r>
              <a:rPr lang="en-US" sz="2400" b="1" dirty="0" smtClean="0">
                <a:solidFill>
                  <a:schemeClr val="bg1"/>
                </a:solidFill>
              </a:rPr>
              <a:t>Microsoft</a:t>
            </a:r>
            <a:endParaRPr lang="en-US" sz="2400" b="1" dirty="0">
              <a:solidFill>
                <a:schemeClr val="bg1"/>
              </a:solidFill>
            </a:endParaRPr>
          </a:p>
        </p:txBody>
      </p:sp>
      <p:sp>
        <p:nvSpPr>
          <p:cNvPr id="26" name="TextBox 25"/>
          <p:cNvSpPr txBox="1"/>
          <p:nvPr/>
        </p:nvSpPr>
        <p:spPr>
          <a:xfrm>
            <a:off x="2057399" y="1384658"/>
            <a:ext cx="1538653" cy="461665"/>
          </a:xfrm>
          <a:prstGeom prst="rect">
            <a:avLst/>
          </a:prstGeom>
          <a:noFill/>
        </p:spPr>
        <p:txBody>
          <a:bodyPr wrap="square" rtlCol="0">
            <a:spAutoFit/>
          </a:bodyPr>
          <a:lstStyle/>
          <a:p>
            <a:pPr algn="ctr"/>
            <a:r>
              <a:rPr lang="en-US" sz="2400" b="1" dirty="0" smtClean="0">
                <a:solidFill>
                  <a:schemeClr val="bg1"/>
                </a:solidFill>
              </a:rPr>
              <a:t>AMD</a:t>
            </a:r>
            <a:endParaRPr lang="en-US" sz="2400" b="1" dirty="0">
              <a:solidFill>
                <a:schemeClr val="bg1"/>
              </a:solidFill>
            </a:endParaRPr>
          </a:p>
        </p:txBody>
      </p:sp>
      <p:sp>
        <p:nvSpPr>
          <p:cNvPr id="27" name="TextBox 26"/>
          <p:cNvSpPr txBox="1"/>
          <p:nvPr/>
        </p:nvSpPr>
        <p:spPr>
          <a:xfrm>
            <a:off x="3733799" y="1384658"/>
            <a:ext cx="1538653" cy="461665"/>
          </a:xfrm>
          <a:prstGeom prst="rect">
            <a:avLst/>
          </a:prstGeom>
          <a:noFill/>
        </p:spPr>
        <p:txBody>
          <a:bodyPr wrap="square" rtlCol="0">
            <a:spAutoFit/>
          </a:bodyPr>
          <a:lstStyle/>
          <a:p>
            <a:pPr algn="ctr"/>
            <a:r>
              <a:rPr lang="en-US" sz="2400" b="1" dirty="0" smtClean="0">
                <a:solidFill>
                  <a:schemeClr val="bg1"/>
                </a:solidFill>
              </a:rPr>
              <a:t>nVidia</a:t>
            </a:r>
            <a:endParaRPr lang="en-US" sz="2400" b="1" dirty="0">
              <a:solidFill>
                <a:schemeClr val="bg1"/>
              </a:solidFill>
            </a:endParaRPr>
          </a:p>
        </p:txBody>
      </p:sp>
      <p:sp>
        <p:nvSpPr>
          <p:cNvPr id="28" name="TextBox 27"/>
          <p:cNvSpPr txBox="1"/>
          <p:nvPr/>
        </p:nvSpPr>
        <p:spPr>
          <a:xfrm>
            <a:off x="5486399" y="1384658"/>
            <a:ext cx="1538653" cy="461665"/>
          </a:xfrm>
          <a:prstGeom prst="rect">
            <a:avLst/>
          </a:prstGeom>
          <a:noFill/>
        </p:spPr>
        <p:txBody>
          <a:bodyPr wrap="square" rtlCol="0">
            <a:spAutoFit/>
          </a:bodyPr>
          <a:lstStyle/>
          <a:p>
            <a:pPr algn="ctr"/>
            <a:r>
              <a:rPr lang="en-US" sz="2400" b="1" dirty="0" smtClean="0">
                <a:solidFill>
                  <a:schemeClr val="bg1"/>
                </a:solidFill>
              </a:rPr>
              <a:t>Intel</a:t>
            </a:r>
            <a:endParaRPr lang="en-US" sz="2400" b="1" dirty="0">
              <a:solidFill>
                <a:schemeClr val="bg1"/>
              </a:solidFill>
            </a:endParaRPr>
          </a:p>
        </p:txBody>
      </p:sp>
      <p:grpSp>
        <p:nvGrpSpPr>
          <p:cNvPr id="3" name="Group 36"/>
          <p:cNvGrpSpPr/>
          <p:nvPr/>
        </p:nvGrpSpPr>
        <p:grpSpPr>
          <a:xfrm>
            <a:off x="152400" y="4889858"/>
            <a:ext cx="1752600" cy="990600"/>
            <a:chOff x="152400" y="5334000"/>
            <a:chExt cx="1752600" cy="990600"/>
          </a:xfrm>
        </p:grpSpPr>
        <p:sp>
          <p:nvSpPr>
            <p:cNvPr id="29" name="Rectangle 28"/>
            <p:cNvSpPr/>
            <p:nvPr/>
          </p:nvSpPr>
          <p:spPr>
            <a:xfrm>
              <a:off x="228599" y="5334000"/>
              <a:ext cx="553916" cy="990600"/>
            </a:xfrm>
            <a:prstGeom prst="rect">
              <a:avLst/>
            </a:prstGeom>
            <a:solidFill>
              <a:srgbClr val="FF29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30" name="Rectangle 29"/>
            <p:cNvSpPr/>
            <p:nvPr/>
          </p:nvSpPr>
          <p:spPr>
            <a:xfrm>
              <a:off x="762000" y="5334000"/>
              <a:ext cx="609600" cy="990600"/>
            </a:xfrm>
            <a:prstGeom prst="rect">
              <a:avLst/>
            </a:prstGeom>
            <a:solidFill>
              <a:srgbClr val="BBE9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31" name="Rectangle 30"/>
            <p:cNvSpPr/>
            <p:nvPr/>
          </p:nvSpPr>
          <p:spPr>
            <a:xfrm>
              <a:off x="1351084" y="5334000"/>
              <a:ext cx="553916" cy="990600"/>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17" name="Rectangle 16"/>
            <p:cNvSpPr/>
            <p:nvPr/>
          </p:nvSpPr>
          <p:spPr>
            <a:xfrm>
              <a:off x="152400" y="5334000"/>
              <a:ext cx="1752600" cy="9906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Any Processor</a:t>
              </a:r>
              <a:endParaRPr lang="en-US" sz="2000" b="1" dirty="0">
                <a:solidFill>
                  <a:schemeClr val="bg1"/>
                </a:solidFill>
              </a:endParaRPr>
            </a:p>
          </p:txBody>
        </p:sp>
      </p:grpSp>
      <p:sp>
        <p:nvSpPr>
          <p:cNvPr id="32" name="Rectangle 31"/>
          <p:cNvSpPr/>
          <p:nvPr/>
        </p:nvSpPr>
        <p:spPr>
          <a:xfrm>
            <a:off x="7315200" y="3899258"/>
            <a:ext cx="1600200" cy="990600"/>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OpenCL</a:t>
            </a:r>
            <a:endParaRPr lang="en-US" sz="2000" b="1" dirty="0">
              <a:solidFill>
                <a:schemeClr val="bg1"/>
              </a:solidFill>
            </a:endParaRPr>
          </a:p>
        </p:txBody>
      </p:sp>
      <p:sp>
        <p:nvSpPr>
          <p:cNvPr id="33" name="Rectangle 32"/>
          <p:cNvSpPr/>
          <p:nvPr/>
        </p:nvSpPr>
        <p:spPr>
          <a:xfrm>
            <a:off x="7315200" y="1918058"/>
            <a:ext cx="1600200" cy="990600"/>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Grand Central</a:t>
            </a:r>
            <a:endParaRPr lang="en-US" sz="2000" b="1" baseline="-25000" dirty="0">
              <a:solidFill>
                <a:schemeClr val="bg1"/>
              </a:solidFill>
            </a:endParaRPr>
          </a:p>
        </p:txBody>
      </p:sp>
      <p:sp>
        <p:nvSpPr>
          <p:cNvPr id="35" name="Rectangle 34"/>
          <p:cNvSpPr/>
          <p:nvPr/>
        </p:nvSpPr>
        <p:spPr>
          <a:xfrm>
            <a:off x="7315200" y="2908658"/>
            <a:ext cx="1600200" cy="990600"/>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CoreImage</a:t>
            </a:r>
            <a:endParaRPr lang="en-US" sz="2000" b="1" dirty="0" smtClean="0">
              <a:solidFill>
                <a:schemeClr val="bg1"/>
              </a:solidFill>
            </a:endParaRPr>
          </a:p>
          <a:p>
            <a:pPr algn="ctr"/>
            <a:r>
              <a:rPr lang="en-US" sz="2000" b="1" dirty="0" err="1" smtClean="0">
                <a:solidFill>
                  <a:schemeClr val="bg1"/>
                </a:solidFill>
              </a:rPr>
              <a:t>CoreAnim</a:t>
            </a:r>
            <a:endParaRPr lang="en-US" sz="2000" b="1" baseline="-25000" dirty="0">
              <a:solidFill>
                <a:schemeClr val="bg1"/>
              </a:solidFill>
            </a:endParaRPr>
          </a:p>
        </p:txBody>
      </p:sp>
      <p:sp>
        <p:nvSpPr>
          <p:cNvPr id="36" name="TextBox 35"/>
          <p:cNvSpPr txBox="1"/>
          <p:nvPr/>
        </p:nvSpPr>
        <p:spPr>
          <a:xfrm>
            <a:off x="7315199" y="1384658"/>
            <a:ext cx="1538653" cy="461665"/>
          </a:xfrm>
          <a:prstGeom prst="rect">
            <a:avLst/>
          </a:prstGeom>
          <a:noFill/>
        </p:spPr>
        <p:txBody>
          <a:bodyPr wrap="square" rtlCol="0">
            <a:spAutoFit/>
          </a:bodyPr>
          <a:lstStyle/>
          <a:p>
            <a:pPr algn="ctr"/>
            <a:r>
              <a:rPr lang="en-US" sz="2400" b="1" dirty="0" smtClean="0">
                <a:solidFill>
                  <a:schemeClr val="bg1"/>
                </a:solidFill>
              </a:rPr>
              <a:t>Apple</a:t>
            </a:r>
            <a:endParaRPr lang="en-US" sz="2400" b="1" dirty="0">
              <a:solidFill>
                <a:schemeClr val="bg1"/>
              </a:solidFill>
            </a:endParaRPr>
          </a:p>
        </p:txBody>
      </p:sp>
      <p:grpSp>
        <p:nvGrpSpPr>
          <p:cNvPr id="7" name="Group 37"/>
          <p:cNvGrpSpPr/>
          <p:nvPr/>
        </p:nvGrpSpPr>
        <p:grpSpPr>
          <a:xfrm>
            <a:off x="7239000" y="4903110"/>
            <a:ext cx="1676400" cy="990600"/>
            <a:chOff x="152400" y="5334000"/>
            <a:chExt cx="1752600" cy="990600"/>
          </a:xfrm>
        </p:grpSpPr>
        <p:sp>
          <p:nvSpPr>
            <p:cNvPr id="39" name="Rectangle 38"/>
            <p:cNvSpPr/>
            <p:nvPr/>
          </p:nvSpPr>
          <p:spPr>
            <a:xfrm>
              <a:off x="228599" y="5334000"/>
              <a:ext cx="553916" cy="990600"/>
            </a:xfrm>
            <a:prstGeom prst="rect">
              <a:avLst/>
            </a:prstGeom>
            <a:solidFill>
              <a:srgbClr val="FF29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40" name="Rectangle 39"/>
            <p:cNvSpPr/>
            <p:nvPr/>
          </p:nvSpPr>
          <p:spPr>
            <a:xfrm>
              <a:off x="762000" y="5334000"/>
              <a:ext cx="609600" cy="990600"/>
            </a:xfrm>
            <a:prstGeom prst="rect">
              <a:avLst/>
            </a:prstGeom>
            <a:solidFill>
              <a:srgbClr val="BBE9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41" name="Rectangle 40"/>
            <p:cNvSpPr/>
            <p:nvPr/>
          </p:nvSpPr>
          <p:spPr>
            <a:xfrm>
              <a:off x="1351084" y="5334000"/>
              <a:ext cx="553916" cy="990600"/>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42" name="Rectangle 41"/>
            <p:cNvSpPr/>
            <p:nvPr/>
          </p:nvSpPr>
          <p:spPr>
            <a:xfrm>
              <a:off x="152400" y="5334000"/>
              <a:ext cx="1752600" cy="9906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Any Processor</a:t>
              </a:r>
              <a:endParaRPr lang="en-US" sz="2000" b="1"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79685"/>
          </a:xfrm>
        </p:spPr>
        <p:txBody>
          <a:bodyPr/>
          <a:lstStyle/>
          <a:p>
            <a:pPr algn="l" eaLnBrk="1" hangingPunct="1">
              <a:defRPr/>
            </a:pPr>
            <a:r>
              <a:rPr lang="en-US" sz="3600" dirty="0" smtClean="0"/>
              <a:t>DirectX11 Compute </a:t>
            </a:r>
            <a:r>
              <a:rPr lang="en-US" sz="3600" dirty="0" err="1" smtClean="0"/>
              <a:t>Shader</a:t>
            </a:r>
            <a:endParaRPr lang="en-US" sz="3600" dirty="0"/>
          </a:p>
        </p:txBody>
      </p:sp>
      <p:sp>
        <p:nvSpPr>
          <p:cNvPr id="4" name="Content Placeholder 3"/>
          <p:cNvSpPr>
            <a:spLocks noGrp="1"/>
          </p:cNvSpPr>
          <p:nvPr>
            <p:ph sz="half" idx="2"/>
          </p:nvPr>
        </p:nvSpPr>
        <p:spPr>
          <a:xfrm>
            <a:off x="441958" y="875212"/>
            <a:ext cx="8414657" cy="4062232"/>
          </a:xfrm>
        </p:spPr>
        <p:txBody>
          <a:bodyPr/>
          <a:lstStyle/>
          <a:p>
            <a:pPr eaLnBrk="1" hangingPunct="1"/>
            <a:r>
              <a:rPr lang="en-US" dirty="0" smtClean="0"/>
              <a:t>A new processing model for GPUs</a:t>
            </a:r>
          </a:p>
          <a:p>
            <a:pPr lvl="1" eaLnBrk="1" hangingPunct="1"/>
            <a:r>
              <a:rPr lang="en-US" dirty="0" smtClean="0"/>
              <a:t>Integrated with Direct3D</a:t>
            </a:r>
          </a:p>
          <a:p>
            <a:pPr lvl="1" eaLnBrk="1" hangingPunct="1"/>
            <a:r>
              <a:rPr lang="en-US" dirty="0" smtClean="0"/>
              <a:t>Supports more general constructs</a:t>
            </a:r>
          </a:p>
          <a:p>
            <a:pPr lvl="1" eaLnBrk="1" hangingPunct="1"/>
            <a:r>
              <a:rPr lang="en-US" dirty="0" smtClean="0"/>
              <a:t>Enables more general data structures</a:t>
            </a:r>
          </a:p>
          <a:p>
            <a:pPr lvl="1" eaLnBrk="1" hangingPunct="1"/>
            <a:r>
              <a:rPr lang="en-US" dirty="0" smtClean="0"/>
              <a:t>Enables more general algorithms</a:t>
            </a:r>
          </a:p>
          <a:p>
            <a:pPr eaLnBrk="1" hangingPunct="1"/>
            <a:r>
              <a:rPr lang="en-US" dirty="0" smtClean="0"/>
              <a:t>Image/Post processing:</a:t>
            </a:r>
          </a:p>
          <a:p>
            <a:pPr lvl="1" eaLnBrk="1" hangingPunct="1"/>
            <a:r>
              <a:rPr lang="en-US" dirty="0" smtClean="0"/>
              <a:t>Image Reduction, Histogram, Convolution, FFT</a:t>
            </a:r>
          </a:p>
          <a:p>
            <a:pPr lvl="1" eaLnBrk="1" hangingPunct="1"/>
            <a:r>
              <a:rPr lang="en-US" dirty="0" smtClean="0"/>
              <a:t>Video </a:t>
            </a:r>
            <a:r>
              <a:rPr lang="en-US" dirty="0" err="1" smtClean="0"/>
              <a:t>transcode</a:t>
            </a:r>
            <a:r>
              <a:rPr lang="en-US" dirty="0" smtClean="0"/>
              <a:t>, </a:t>
            </a:r>
            <a:r>
              <a:rPr lang="en-US" dirty="0" err="1" smtClean="0"/>
              <a:t>superResolution</a:t>
            </a:r>
            <a:r>
              <a:rPr lang="en-US" dirty="0" smtClean="0"/>
              <a:t>, etc.</a:t>
            </a:r>
          </a:p>
          <a:p>
            <a:pPr eaLnBrk="1" hangingPunct="1"/>
            <a:r>
              <a:rPr lang="en-US" dirty="0" smtClean="0"/>
              <a:t>Effect physics</a:t>
            </a:r>
          </a:p>
          <a:p>
            <a:pPr lvl="1" eaLnBrk="1" hangingPunct="1"/>
            <a:r>
              <a:rPr lang="en-US" dirty="0" smtClean="0"/>
              <a:t>Particles, smoke, water, cloth, etc.</a:t>
            </a:r>
          </a:p>
          <a:p>
            <a:pPr eaLnBrk="1" hangingPunct="1"/>
            <a:r>
              <a:rPr lang="en-US" dirty="0" smtClean="0"/>
              <a:t>Ray-tracing, </a:t>
            </a:r>
            <a:r>
              <a:rPr lang="en-US" dirty="0" err="1" smtClean="0"/>
              <a:t>radiosity</a:t>
            </a:r>
            <a:r>
              <a:rPr lang="en-US" dirty="0" smtClean="0"/>
              <a:t>, etc.</a:t>
            </a:r>
          </a:p>
          <a:p>
            <a:pPr eaLnBrk="1" hangingPunct="1"/>
            <a:r>
              <a:rPr lang="en-US" dirty="0" err="1" smtClean="0"/>
              <a:t>Gameplay</a:t>
            </a:r>
            <a:r>
              <a:rPr lang="en-US" dirty="0" smtClean="0"/>
              <a:t> physics, AI</a:t>
            </a:r>
          </a:p>
          <a:p>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15"/>
            <a:ext cx="8229600" cy="779685"/>
          </a:xfrm>
        </p:spPr>
        <p:txBody>
          <a:bodyPr/>
          <a:lstStyle/>
          <a:p>
            <a:pPr algn="l">
              <a:defRPr/>
            </a:pPr>
            <a:r>
              <a:rPr lang="en-US" sz="3600" dirty="0" smtClean="0"/>
              <a:t>FFT Performance Example</a:t>
            </a:r>
            <a:endParaRPr lang="en-US" sz="3600" dirty="0"/>
          </a:p>
        </p:txBody>
      </p:sp>
      <p:sp>
        <p:nvSpPr>
          <p:cNvPr id="3" name="Content Placeholder 2"/>
          <p:cNvSpPr>
            <a:spLocks noGrp="1"/>
          </p:cNvSpPr>
          <p:nvPr>
            <p:ph idx="1"/>
          </p:nvPr>
        </p:nvSpPr>
        <p:spPr>
          <a:xfrm>
            <a:off x="574766" y="1060585"/>
            <a:ext cx="8229600" cy="4525963"/>
          </a:xfrm>
        </p:spPr>
        <p:txBody>
          <a:bodyPr>
            <a:normAutofit lnSpcReduction="10000"/>
          </a:bodyPr>
          <a:lstStyle/>
          <a:p>
            <a:pPr>
              <a:defRPr/>
            </a:pPr>
            <a:r>
              <a:rPr lang="en-US" dirty="0" smtClean="0"/>
              <a:t>Complex 1024x1024 2-D FFT:</a:t>
            </a:r>
          </a:p>
          <a:p>
            <a:pPr lvl="1">
              <a:defRPr/>
            </a:pPr>
            <a:r>
              <a:rPr lang="en-US" dirty="0" smtClean="0"/>
              <a:t>Software		42ms		    6 GFlops</a:t>
            </a:r>
          </a:p>
          <a:p>
            <a:pPr lvl="1">
              <a:defRPr/>
            </a:pPr>
            <a:r>
              <a:rPr lang="en-US" dirty="0" smtClean="0"/>
              <a:t>Direct3D9		15ms		  17 GFlops	3x</a:t>
            </a:r>
          </a:p>
          <a:p>
            <a:pPr lvl="1">
              <a:defRPr/>
            </a:pPr>
            <a:r>
              <a:rPr lang="en-US" dirty="0" smtClean="0"/>
              <a:t>CUFFT			  8ms		  32 GFlops	5x</a:t>
            </a:r>
          </a:p>
          <a:p>
            <a:pPr lvl="1">
              <a:defRPr/>
            </a:pPr>
            <a:r>
              <a:rPr lang="en-US" dirty="0" smtClean="0"/>
              <a:t>Prototype DX11	  6ms		  42 GFlops	6x</a:t>
            </a:r>
          </a:p>
          <a:p>
            <a:pPr lvl="1">
              <a:defRPr/>
            </a:pPr>
            <a:r>
              <a:rPr lang="en-US" dirty="0" smtClean="0"/>
              <a:t>Latest chips		  3ms		100 </a:t>
            </a:r>
            <a:r>
              <a:rPr lang="en-US" dirty="0" err="1" smtClean="0"/>
              <a:t>GFlops</a:t>
            </a:r>
            <a:endParaRPr lang="en-US" dirty="0" smtClean="0"/>
          </a:p>
          <a:p>
            <a:pPr lvl="1">
              <a:defRPr/>
            </a:pPr>
            <a:endParaRPr lang="en-US" dirty="0" smtClean="0"/>
          </a:p>
          <a:p>
            <a:pPr>
              <a:defRPr/>
            </a:pPr>
            <a:r>
              <a:rPr lang="en-US" dirty="0" smtClean="0"/>
              <a:t>Shared register space and random access writes enable ~2x speedups</a:t>
            </a:r>
          </a:p>
          <a:p>
            <a:pPr>
              <a:defRPr/>
            </a:pPr>
            <a:endParaRPr lang="en-US"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15"/>
            <a:ext cx="8380412" cy="590931"/>
          </a:xfrm>
        </p:spPr>
        <p:txBody>
          <a:bodyPr/>
          <a:lstStyle/>
          <a:p>
            <a:pPr algn="l"/>
            <a:r>
              <a:rPr lang="en-US" sz="3600" dirty="0" smtClean="0"/>
              <a:t>IMSL .NET Numerical Library</a:t>
            </a:r>
            <a:endParaRPr lang="en-US" sz="3600" dirty="0"/>
          </a:p>
        </p:txBody>
      </p:sp>
      <p:sp>
        <p:nvSpPr>
          <p:cNvPr id="3" name="Content Placeholder 2"/>
          <p:cNvSpPr>
            <a:spLocks noGrp="1"/>
          </p:cNvSpPr>
          <p:nvPr>
            <p:ph idx="1"/>
          </p:nvPr>
        </p:nvSpPr>
        <p:spPr>
          <a:xfrm>
            <a:off x="175365" y="713006"/>
            <a:ext cx="3294346" cy="2252924"/>
          </a:xfrm>
        </p:spPr>
        <p:txBody>
          <a:bodyPr/>
          <a:lstStyle/>
          <a:p>
            <a:pPr>
              <a:buFont typeface="Arial" pitchFamily="34" charset="0"/>
              <a:buChar char="•"/>
            </a:pPr>
            <a:r>
              <a:rPr lang="en-US" sz="1800" dirty="0" smtClean="0"/>
              <a:t>Linear Algebra</a:t>
            </a:r>
          </a:p>
          <a:p>
            <a:pPr>
              <a:buFont typeface="Arial" pitchFamily="34" charset="0"/>
              <a:buChar char="•"/>
            </a:pPr>
            <a:r>
              <a:rPr lang="en-US" sz="1800" dirty="0" err="1" smtClean="0"/>
              <a:t>Eigensystems</a:t>
            </a:r>
            <a:endParaRPr lang="en-US" sz="1800" dirty="0" smtClean="0"/>
          </a:p>
          <a:p>
            <a:pPr>
              <a:buFont typeface="Arial" pitchFamily="34" charset="0"/>
              <a:buChar char="•"/>
            </a:pPr>
            <a:r>
              <a:rPr lang="en-US" sz="1800" dirty="0" smtClean="0"/>
              <a:t>Interpolation and Approximation</a:t>
            </a:r>
          </a:p>
          <a:p>
            <a:pPr>
              <a:buFont typeface="Arial" pitchFamily="34" charset="0"/>
              <a:buChar char="•"/>
            </a:pPr>
            <a:r>
              <a:rPr lang="en-US" sz="1800" dirty="0" err="1" smtClean="0"/>
              <a:t>Quadrature</a:t>
            </a:r>
            <a:endParaRPr lang="en-US" sz="1800" dirty="0" smtClean="0"/>
          </a:p>
          <a:p>
            <a:pPr>
              <a:buFont typeface="Arial" pitchFamily="34" charset="0"/>
              <a:buChar char="•"/>
            </a:pPr>
            <a:r>
              <a:rPr lang="en-US" sz="1800" dirty="0" smtClean="0"/>
              <a:t>Differential Equations</a:t>
            </a:r>
          </a:p>
          <a:p>
            <a:pPr>
              <a:buFont typeface="Arial" pitchFamily="34" charset="0"/>
              <a:buChar char="•"/>
            </a:pPr>
            <a:r>
              <a:rPr lang="en-US" sz="1800" dirty="0" smtClean="0"/>
              <a:t>Transforms</a:t>
            </a:r>
          </a:p>
        </p:txBody>
      </p:sp>
      <p:pic>
        <p:nvPicPr>
          <p:cNvPr id="4" name="Picture 3" descr="vsimsl"/>
          <p:cNvPicPr>
            <a:picLocks noChangeAspect="1" noChangeArrowheads="1"/>
          </p:cNvPicPr>
          <p:nvPr/>
        </p:nvPicPr>
        <p:blipFill>
          <a:blip r:embed="rId2"/>
          <a:srcRect b="8743"/>
          <a:stretch>
            <a:fillRect/>
          </a:stretch>
        </p:blipFill>
        <p:spPr bwMode="auto">
          <a:xfrm>
            <a:off x="1127343" y="2958118"/>
            <a:ext cx="5999967" cy="3724518"/>
          </a:xfrm>
          <a:prstGeom prst="rect">
            <a:avLst/>
          </a:prstGeom>
          <a:noFill/>
        </p:spPr>
      </p:pic>
      <p:sp>
        <p:nvSpPr>
          <p:cNvPr id="8" name="Content Placeholder 2"/>
          <p:cNvSpPr txBox="1">
            <a:spLocks/>
          </p:cNvSpPr>
          <p:nvPr/>
        </p:nvSpPr>
        <p:spPr bwMode="auto">
          <a:xfrm>
            <a:off x="2939985" y="740145"/>
            <a:ext cx="3838683" cy="20036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Nonlinear Equations</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lang="en-US" kern="0" dirty="0" smtClean="0">
                <a:solidFill>
                  <a:schemeClr val="bg1"/>
                </a:solidFill>
                <a:latin typeface="+mn-lt"/>
                <a:cs typeface="+mn-cs"/>
              </a:rPr>
              <a:t>Optimization</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Basic Statistics</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lang="en-US" kern="0" dirty="0" smtClean="0">
                <a:solidFill>
                  <a:schemeClr val="bg1"/>
                </a:solidFill>
                <a:latin typeface="+mn-lt"/>
                <a:cs typeface="+mn-cs"/>
              </a:rPr>
              <a:t>Nonparametric Tests</a:t>
            </a:r>
            <a:endParaRPr kumimoji="0" lang="en-US" b="0" i="0" u="none" strike="noStrike" kern="0" cap="none" spc="0" normalizeH="0" baseline="0" noProof="0" dirty="0" smtClean="0">
              <a:ln>
                <a:noFill/>
              </a:ln>
              <a:solidFill>
                <a:schemeClr val="bg1"/>
              </a:solidFill>
              <a:uLnTx/>
              <a:uFillTx/>
              <a:latin typeface="+mn-lt"/>
              <a:ea typeface="+mn-ea"/>
              <a:cs typeface="+mn-cs"/>
            </a:endParaRP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Goodness of Fit</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Regression</a:t>
            </a:r>
          </a:p>
        </p:txBody>
      </p:sp>
      <p:sp>
        <p:nvSpPr>
          <p:cNvPr id="9" name="Content Placeholder 2"/>
          <p:cNvSpPr txBox="1">
            <a:spLocks/>
          </p:cNvSpPr>
          <p:nvPr/>
        </p:nvSpPr>
        <p:spPr bwMode="auto">
          <a:xfrm>
            <a:off x="5610116" y="692129"/>
            <a:ext cx="3838683" cy="225292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Variances, </a:t>
            </a:r>
            <a:r>
              <a:rPr kumimoji="0" lang="en-US" b="0" i="0" u="none" strike="noStrike" kern="0" cap="none" spc="0" normalizeH="0" baseline="0" noProof="0" dirty="0" err="1" smtClean="0">
                <a:ln>
                  <a:noFill/>
                </a:ln>
                <a:solidFill>
                  <a:schemeClr val="bg1"/>
                </a:solidFill>
                <a:uLnTx/>
                <a:uFillTx/>
                <a:latin typeface="+mn-lt"/>
                <a:ea typeface="+mn-ea"/>
                <a:cs typeface="+mn-cs"/>
              </a:rPr>
              <a:t>Covariances</a:t>
            </a:r>
            <a:r>
              <a:rPr kumimoji="0" lang="en-US" b="0" i="0" u="none" strike="noStrike" kern="0" cap="none" spc="0" normalizeH="0" baseline="0" noProof="0" dirty="0" smtClean="0">
                <a:ln>
                  <a:noFill/>
                </a:ln>
                <a:solidFill>
                  <a:schemeClr val="bg1"/>
                </a:solidFill>
                <a:uLnTx/>
                <a:uFillTx/>
                <a:latin typeface="+mn-lt"/>
                <a:ea typeface="+mn-ea"/>
                <a:cs typeface="+mn-cs"/>
              </a:rPr>
              <a:t> and Correlations</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Multivariate Analysis</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Analysis of Variance</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Time Series and Forecasting</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Distribution Functions</a:t>
            </a:r>
          </a:p>
          <a:p>
            <a:pPr marL="342900" marR="0" lvl="0" indent="-342900" algn="l" defTabSz="-13873163" rtl="0" eaLnBrk="0" fontAlgn="base" latinLnBrk="0" hangingPunct="0">
              <a:lnSpc>
                <a:spcPct val="90000"/>
              </a:lnSpc>
              <a:spcBef>
                <a:spcPct val="30000"/>
              </a:spcBef>
              <a:spcAft>
                <a:spcPct val="0"/>
              </a:spcAft>
              <a:buClr>
                <a:schemeClr val="tx2"/>
              </a:buClr>
              <a:buSzTx/>
              <a:buFont typeface="Arial" pitchFamily="34" charset="0"/>
              <a:buChar char="•"/>
              <a:tabLst/>
              <a:defRPr/>
            </a:pPr>
            <a:r>
              <a:rPr kumimoji="0" lang="en-US" b="0" i="0" u="none" strike="noStrike" kern="0" cap="none" spc="0" normalizeH="0" baseline="0" noProof="0" dirty="0" smtClean="0">
                <a:ln>
                  <a:noFill/>
                </a:ln>
                <a:solidFill>
                  <a:schemeClr val="bg1"/>
                </a:solidFill>
                <a:uLnTx/>
                <a:uFillTx/>
                <a:latin typeface="+mn-lt"/>
                <a:ea typeface="+mn-ea"/>
                <a:cs typeface="+mn-cs"/>
              </a:rPr>
              <a:t>Random Number Generation</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1745"/>
          <p:cNvSpPr>
            <a:spLocks noChangeArrowheads="1"/>
          </p:cNvSpPr>
          <p:nvPr/>
        </p:nvSpPr>
        <p:spPr bwMode="auto">
          <a:xfrm>
            <a:off x="3430588" y="3610387"/>
            <a:ext cx="2549525" cy="2409825"/>
          </a:xfrm>
          <a:prstGeom prst="rect">
            <a:avLst/>
          </a:prstGeom>
          <a:solidFill>
            <a:schemeClr val="hlink">
              <a:alpha val="50195"/>
            </a:schemeClr>
          </a:solidFill>
          <a:ln w="9525">
            <a:noFill/>
            <a:miter lim="800000"/>
            <a:headEnd/>
            <a:tailEnd/>
          </a:ln>
        </p:spPr>
        <p:txBody>
          <a:bodyPr wrap="none" anchor="ctr"/>
          <a:lstStyle/>
          <a:p>
            <a:endParaRPr lang="en-US" sz="1800" b="0">
              <a:solidFill>
                <a:srgbClr val="000000"/>
              </a:solidFill>
              <a:effectLst/>
            </a:endParaRPr>
          </a:p>
        </p:txBody>
      </p:sp>
      <p:sp>
        <p:nvSpPr>
          <p:cNvPr id="31747" name="Rectangle 31746"/>
          <p:cNvSpPr>
            <a:spLocks noChangeArrowheads="1"/>
          </p:cNvSpPr>
          <p:nvPr/>
        </p:nvSpPr>
        <p:spPr bwMode="auto">
          <a:xfrm>
            <a:off x="3430588" y="4321587"/>
            <a:ext cx="2478087" cy="1622425"/>
          </a:xfrm>
          <a:prstGeom prst="rect">
            <a:avLst/>
          </a:prstGeom>
          <a:solidFill>
            <a:schemeClr val="hlink">
              <a:alpha val="50195"/>
            </a:schemeClr>
          </a:solidFill>
          <a:ln w="9525">
            <a:noFill/>
            <a:miter lim="800000"/>
            <a:headEnd/>
            <a:tailEnd/>
          </a:ln>
        </p:spPr>
        <p:txBody>
          <a:bodyPr wrap="none" anchor="ctr"/>
          <a:lstStyle/>
          <a:p>
            <a:endParaRPr lang="en-US" sz="1800" b="0">
              <a:solidFill>
                <a:srgbClr val="000000"/>
              </a:solidFill>
              <a:effectLst/>
            </a:endParaRPr>
          </a:p>
        </p:txBody>
      </p:sp>
      <p:sp>
        <p:nvSpPr>
          <p:cNvPr id="31748" name="Rectangle 31747"/>
          <p:cNvSpPr>
            <a:spLocks noChangeArrowheads="1"/>
          </p:cNvSpPr>
          <p:nvPr/>
        </p:nvSpPr>
        <p:spPr bwMode="auto">
          <a:xfrm>
            <a:off x="5975350" y="3610387"/>
            <a:ext cx="2549525" cy="2409825"/>
          </a:xfrm>
          <a:prstGeom prst="rect">
            <a:avLst/>
          </a:prstGeom>
          <a:solidFill>
            <a:schemeClr val="accent2">
              <a:alpha val="50195"/>
            </a:schemeClr>
          </a:solidFill>
          <a:ln w="9525">
            <a:noFill/>
            <a:miter lim="800000"/>
            <a:headEnd/>
            <a:tailEnd/>
          </a:ln>
        </p:spPr>
        <p:txBody>
          <a:bodyPr wrap="none" anchor="ctr"/>
          <a:lstStyle/>
          <a:p>
            <a:endParaRPr lang="en-US" sz="1800" b="0">
              <a:solidFill>
                <a:srgbClr val="000000"/>
              </a:solidFill>
              <a:effectLst/>
            </a:endParaRPr>
          </a:p>
        </p:txBody>
      </p:sp>
      <p:sp>
        <p:nvSpPr>
          <p:cNvPr id="31749" name="Rectangle 31748"/>
          <p:cNvSpPr>
            <a:spLocks noChangeArrowheads="1"/>
          </p:cNvSpPr>
          <p:nvPr/>
        </p:nvSpPr>
        <p:spPr bwMode="auto">
          <a:xfrm>
            <a:off x="1810" y="2907260"/>
            <a:ext cx="9213850" cy="1311275"/>
          </a:xfrm>
          <a:prstGeom prst="rect">
            <a:avLst/>
          </a:prstGeom>
          <a:gradFill rotWithShape="1">
            <a:gsLst>
              <a:gs pos="0">
                <a:schemeClr val="bg2">
                  <a:gamma/>
                  <a:tint val="0"/>
                  <a:invGamma/>
                  <a:alpha val="0"/>
                </a:schemeClr>
              </a:gs>
              <a:gs pos="50000">
                <a:schemeClr val="bg2">
                  <a:alpha val="50000"/>
                </a:schemeClr>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wrap="none" anchor="ctr"/>
          <a:lstStyle/>
          <a:p>
            <a:endParaRPr lang="en-US" sz="1800" b="0">
              <a:solidFill>
                <a:srgbClr val="000000"/>
              </a:solidFill>
              <a:effectLst/>
            </a:endParaRPr>
          </a:p>
        </p:txBody>
      </p:sp>
      <p:sp>
        <p:nvSpPr>
          <p:cNvPr id="31750" name="Rectangle 31749"/>
          <p:cNvSpPr>
            <a:spLocks noChangeArrowheads="1"/>
          </p:cNvSpPr>
          <p:nvPr/>
        </p:nvSpPr>
        <p:spPr bwMode="auto">
          <a:xfrm>
            <a:off x="5975350" y="4399965"/>
            <a:ext cx="2478088" cy="1622425"/>
          </a:xfrm>
          <a:prstGeom prst="rect">
            <a:avLst/>
          </a:prstGeom>
          <a:solidFill>
            <a:schemeClr val="accent2">
              <a:alpha val="50195"/>
            </a:schemeClr>
          </a:solidFill>
          <a:ln w="9525">
            <a:noFill/>
            <a:miter lim="800000"/>
            <a:headEnd/>
            <a:tailEnd/>
          </a:ln>
        </p:spPr>
        <p:txBody>
          <a:bodyPr wrap="none" anchor="ctr"/>
          <a:lstStyle/>
          <a:p>
            <a:endParaRPr lang="en-US" sz="1800" b="0">
              <a:solidFill>
                <a:srgbClr val="000000"/>
              </a:solidFill>
              <a:effectLst/>
            </a:endParaRPr>
          </a:p>
        </p:txBody>
      </p:sp>
      <p:sp>
        <p:nvSpPr>
          <p:cNvPr id="31751" name="Rectangle 31750"/>
          <p:cNvSpPr>
            <a:spLocks noChangeArrowheads="1"/>
          </p:cNvSpPr>
          <p:nvPr/>
        </p:nvSpPr>
        <p:spPr bwMode="auto">
          <a:xfrm>
            <a:off x="5975350" y="6089065"/>
            <a:ext cx="2549525" cy="320675"/>
          </a:xfrm>
          <a:prstGeom prst="rect">
            <a:avLst/>
          </a:prstGeom>
          <a:gradFill rotWithShape="1">
            <a:gsLst>
              <a:gs pos="0">
                <a:schemeClr val="bg2">
                  <a:alpha val="50000"/>
                </a:schemeClr>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wrap="none" anchor="ctr"/>
          <a:lstStyle/>
          <a:p>
            <a:endParaRPr lang="en-US" sz="1800" b="0">
              <a:solidFill>
                <a:srgbClr val="000000"/>
              </a:solidFill>
              <a:effectLst/>
            </a:endParaRPr>
          </a:p>
        </p:txBody>
      </p:sp>
      <p:sp>
        <p:nvSpPr>
          <p:cNvPr id="31752" name="Rectangle 31751"/>
          <p:cNvSpPr>
            <a:spLocks noChangeArrowheads="1"/>
          </p:cNvSpPr>
          <p:nvPr/>
        </p:nvSpPr>
        <p:spPr bwMode="auto">
          <a:xfrm>
            <a:off x="731838" y="3610387"/>
            <a:ext cx="2695575" cy="2409825"/>
          </a:xfrm>
          <a:prstGeom prst="rect">
            <a:avLst/>
          </a:prstGeom>
          <a:gradFill rotWithShape="1">
            <a:gsLst>
              <a:gs pos="0">
                <a:schemeClr val="folHlink">
                  <a:gamma/>
                  <a:tint val="0"/>
                  <a:invGamma/>
                  <a:alpha val="0"/>
                </a:schemeClr>
              </a:gs>
              <a:gs pos="100000">
                <a:schemeClr val="folHlink">
                  <a:alpha val="50000"/>
                </a:schemeClr>
              </a:gs>
            </a:gsLst>
            <a:lin ang="2700000" scaled="1"/>
          </a:gradFill>
          <a:ln w="9525" cap="flat" cmpd="sng" algn="ctr">
            <a:noFill/>
            <a:prstDash val="solid"/>
            <a:miter lim="800000"/>
            <a:headEnd type="none" w="med" len="med"/>
            <a:tailEnd type="none" w="med" len="med"/>
          </a:ln>
          <a:effectLst/>
        </p:spPr>
        <p:txBody>
          <a:bodyPr wrap="none" anchor="ctr"/>
          <a:lstStyle/>
          <a:p>
            <a:endParaRPr lang="en-US" sz="1800" b="0">
              <a:solidFill>
                <a:srgbClr val="000000"/>
              </a:solidFill>
              <a:effectLst/>
            </a:endParaRPr>
          </a:p>
        </p:txBody>
      </p:sp>
      <p:sp>
        <p:nvSpPr>
          <p:cNvPr id="31753" name="Rectangle 31752"/>
          <p:cNvSpPr>
            <a:spLocks noChangeArrowheads="1"/>
          </p:cNvSpPr>
          <p:nvPr/>
        </p:nvSpPr>
        <p:spPr bwMode="auto">
          <a:xfrm>
            <a:off x="731838" y="4321587"/>
            <a:ext cx="2619375" cy="1622425"/>
          </a:xfrm>
          <a:prstGeom prst="rect">
            <a:avLst/>
          </a:prstGeom>
          <a:gradFill rotWithShape="1">
            <a:gsLst>
              <a:gs pos="0">
                <a:schemeClr val="folHlink">
                  <a:gamma/>
                  <a:tint val="0"/>
                  <a:invGamma/>
                  <a:alpha val="0"/>
                </a:schemeClr>
              </a:gs>
              <a:gs pos="100000">
                <a:schemeClr val="folHlink">
                  <a:alpha val="50000"/>
                </a:schemeClr>
              </a:gs>
            </a:gsLst>
            <a:lin ang="2700000" scaled="1"/>
          </a:gradFill>
          <a:ln w="9525" cap="flat" cmpd="sng" algn="ctr">
            <a:noFill/>
            <a:prstDash val="solid"/>
            <a:miter lim="800000"/>
            <a:headEnd type="none" w="med" len="med"/>
            <a:tailEnd type="none" w="med" len="med"/>
          </a:ln>
          <a:effectLst/>
        </p:spPr>
        <p:txBody>
          <a:bodyPr wrap="none" anchor="ctr"/>
          <a:lstStyle/>
          <a:p>
            <a:endParaRPr lang="en-US" sz="1800" b="0">
              <a:solidFill>
                <a:schemeClr val="bg1"/>
              </a:solidFill>
              <a:effectLst/>
            </a:endParaRPr>
          </a:p>
        </p:txBody>
      </p:sp>
      <p:sp>
        <p:nvSpPr>
          <p:cNvPr id="31754" name="Rectangle 31753"/>
          <p:cNvSpPr>
            <a:spLocks noChangeArrowheads="1"/>
          </p:cNvSpPr>
          <p:nvPr/>
        </p:nvSpPr>
        <p:spPr bwMode="auto">
          <a:xfrm>
            <a:off x="3430588" y="6089065"/>
            <a:ext cx="2549525" cy="320675"/>
          </a:xfrm>
          <a:prstGeom prst="rect">
            <a:avLst/>
          </a:prstGeom>
          <a:gradFill rotWithShape="1">
            <a:gsLst>
              <a:gs pos="0">
                <a:schemeClr val="bg2">
                  <a:alpha val="50000"/>
                </a:schemeClr>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wrap="none" anchor="ctr"/>
          <a:lstStyle/>
          <a:p>
            <a:endParaRPr lang="en-US" sz="1800" b="0">
              <a:solidFill>
                <a:srgbClr val="000000"/>
              </a:solidFill>
              <a:effectLst/>
            </a:endParaRPr>
          </a:p>
        </p:txBody>
      </p:sp>
      <p:sp>
        <p:nvSpPr>
          <p:cNvPr id="31755" name="TextBox 31754"/>
          <p:cNvSpPr txBox="1">
            <a:spLocks noChangeArrowheads="1"/>
          </p:cNvSpPr>
          <p:nvPr/>
        </p:nvSpPr>
        <p:spPr bwMode="auto">
          <a:xfrm>
            <a:off x="901700" y="4585702"/>
            <a:ext cx="2387600" cy="1262063"/>
          </a:xfrm>
          <a:prstGeom prst="rect">
            <a:avLst/>
          </a:prstGeom>
          <a:noFill/>
          <a:ln w="9525" cap="flat" cmpd="sng" algn="ctr">
            <a:noFill/>
            <a:prstDash val="solid"/>
            <a:miter lim="800000"/>
            <a:headEnd type="none" w="med" len="med"/>
            <a:tailEnd type="none" w="med" len="med"/>
          </a:ln>
          <a:effectLst/>
        </p:spPr>
        <p:txBody>
          <a:bodyPr/>
          <a:lstStyle/>
          <a:p>
            <a:pPr marL="225425" indent="-225425">
              <a:lnSpc>
                <a:spcPct val="90000"/>
              </a:lnSpc>
              <a:spcBef>
                <a:spcPct val="30000"/>
              </a:spcBef>
              <a:buClr>
                <a:schemeClr val="tx2"/>
              </a:buClr>
              <a:buSzPct val="75000"/>
              <a:buFont typeface="Wingdings" pitchFamily="2" charset="2"/>
              <a:buChar char="l"/>
            </a:pPr>
            <a:r>
              <a:rPr lang="en-US" sz="1600" dirty="0">
                <a:solidFill>
                  <a:schemeClr val="bg1"/>
                </a:solidFill>
              </a:rPr>
              <a:t>Data acquisition from source systems and integration</a:t>
            </a:r>
            <a:endParaRPr lang="en-US" sz="2000" dirty="0">
              <a:solidFill>
                <a:schemeClr val="bg1"/>
              </a:solidFill>
            </a:endParaRPr>
          </a:p>
          <a:p>
            <a:pPr marL="225425" indent="-225425">
              <a:lnSpc>
                <a:spcPct val="90000"/>
              </a:lnSpc>
              <a:spcBef>
                <a:spcPct val="30000"/>
              </a:spcBef>
              <a:buClr>
                <a:schemeClr val="tx2"/>
              </a:buClr>
              <a:buSzPct val="75000"/>
              <a:buFont typeface="Wingdings" pitchFamily="2" charset="2"/>
              <a:buChar char="l"/>
            </a:pPr>
            <a:r>
              <a:rPr lang="en-US" sz="1600" dirty="0">
                <a:solidFill>
                  <a:schemeClr val="bg1"/>
                </a:solidFill>
              </a:rPr>
              <a:t>Data transformation </a:t>
            </a:r>
            <a:br>
              <a:rPr lang="en-US" sz="1600" dirty="0">
                <a:solidFill>
                  <a:schemeClr val="bg1"/>
                </a:solidFill>
              </a:rPr>
            </a:br>
            <a:r>
              <a:rPr lang="en-US" sz="1600" dirty="0">
                <a:solidFill>
                  <a:schemeClr val="bg1"/>
                </a:solidFill>
              </a:rPr>
              <a:t>and synthesis</a:t>
            </a:r>
          </a:p>
        </p:txBody>
      </p:sp>
      <p:sp>
        <p:nvSpPr>
          <p:cNvPr id="31756" name="TextBox 31755"/>
          <p:cNvSpPr txBox="1">
            <a:spLocks noChangeArrowheads="1"/>
          </p:cNvSpPr>
          <p:nvPr/>
        </p:nvSpPr>
        <p:spPr bwMode="auto">
          <a:xfrm>
            <a:off x="3503329" y="4462873"/>
            <a:ext cx="2365208" cy="1538832"/>
          </a:xfrm>
          <a:prstGeom prst="rect">
            <a:avLst/>
          </a:prstGeom>
          <a:noFill/>
          <a:ln w="9525" cap="flat" cmpd="sng" algn="ctr">
            <a:noFill/>
            <a:prstDash val="solid"/>
            <a:miter lim="800000"/>
            <a:headEnd type="none" w="med" len="med"/>
            <a:tailEnd type="none" w="med" len="med"/>
          </a:ln>
          <a:effectLst/>
        </p:spPr>
        <p:txBody>
          <a:bodyPr/>
          <a:lstStyle/>
          <a:p>
            <a:pPr marL="215900" indent="-215900">
              <a:lnSpc>
                <a:spcPct val="90000"/>
              </a:lnSpc>
              <a:spcBef>
                <a:spcPct val="30000"/>
              </a:spcBef>
              <a:buClr>
                <a:schemeClr val="tx2"/>
              </a:buClr>
              <a:buSzPct val="75000"/>
              <a:buFont typeface="Wingdings" pitchFamily="2" charset="2"/>
              <a:buChar char="l"/>
            </a:pPr>
            <a:r>
              <a:rPr lang="en-US" sz="1600" dirty="0">
                <a:solidFill>
                  <a:schemeClr val="bg1"/>
                </a:solidFill>
              </a:rPr>
              <a:t>Data enrichment, with </a:t>
            </a:r>
            <a:r>
              <a:rPr lang="en-US" sz="1600" dirty="0" smtClean="0">
                <a:solidFill>
                  <a:schemeClr val="bg1"/>
                </a:solidFill>
              </a:rPr>
              <a:t>business logic, hierarchical </a:t>
            </a:r>
            <a:r>
              <a:rPr lang="en-US" sz="1600" dirty="0">
                <a:solidFill>
                  <a:schemeClr val="bg1"/>
                </a:solidFill>
              </a:rPr>
              <a:t>views</a:t>
            </a:r>
            <a:endParaRPr lang="en-US" sz="2000" dirty="0">
              <a:solidFill>
                <a:schemeClr val="bg1"/>
              </a:solidFill>
            </a:endParaRPr>
          </a:p>
          <a:p>
            <a:pPr marL="215900" indent="-215900">
              <a:lnSpc>
                <a:spcPct val="90000"/>
              </a:lnSpc>
              <a:spcBef>
                <a:spcPct val="30000"/>
              </a:spcBef>
              <a:buClr>
                <a:schemeClr val="tx2"/>
              </a:buClr>
              <a:buSzPct val="75000"/>
              <a:buFont typeface="Wingdings" pitchFamily="2" charset="2"/>
              <a:buChar char="l"/>
            </a:pPr>
            <a:r>
              <a:rPr lang="en-US" sz="1600" dirty="0">
                <a:solidFill>
                  <a:schemeClr val="bg1"/>
                </a:solidFill>
              </a:rPr>
              <a:t>Data discovery via data mining</a:t>
            </a:r>
          </a:p>
          <a:p>
            <a:pPr marL="215900" indent="-215900">
              <a:lnSpc>
                <a:spcPct val="90000"/>
              </a:lnSpc>
              <a:spcBef>
                <a:spcPct val="30000"/>
              </a:spcBef>
              <a:buClr>
                <a:schemeClr val="tx2"/>
              </a:buClr>
              <a:buSzPct val="75000"/>
              <a:buFont typeface="Wingdings" pitchFamily="2" charset="2"/>
              <a:buChar char="l"/>
            </a:pPr>
            <a:endParaRPr lang="en-US" sz="1600" dirty="0">
              <a:solidFill>
                <a:schemeClr val="bg1"/>
              </a:solidFill>
            </a:endParaRPr>
          </a:p>
        </p:txBody>
      </p:sp>
      <p:sp>
        <p:nvSpPr>
          <p:cNvPr id="31757" name="TextBox 31756"/>
          <p:cNvSpPr txBox="1">
            <a:spLocks noChangeArrowheads="1"/>
          </p:cNvSpPr>
          <p:nvPr/>
        </p:nvSpPr>
        <p:spPr bwMode="auto">
          <a:xfrm>
            <a:off x="6054725" y="4507324"/>
            <a:ext cx="2098675" cy="1049338"/>
          </a:xfrm>
          <a:prstGeom prst="rect">
            <a:avLst/>
          </a:prstGeom>
          <a:noFill/>
          <a:ln w="9525" cap="flat" cmpd="sng" algn="ctr">
            <a:noFill/>
            <a:prstDash val="solid"/>
            <a:miter lim="800000"/>
            <a:headEnd type="none" w="med" len="med"/>
            <a:tailEnd type="none" w="med" len="med"/>
          </a:ln>
          <a:effectLst/>
        </p:spPr>
        <p:txBody>
          <a:bodyPr/>
          <a:lstStyle/>
          <a:p>
            <a:pPr marL="225425" indent="-225425">
              <a:lnSpc>
                <a:spcPct val="90000"/>
              </a:lnSpc>
              <a:spcBef>
                <a:spcPct val="30000"/>
              </a:spcBef>
              <a:buClr>
                <a:schemeClr val="tx2"/>
              </a:buClr>
              <a:buSzPct val="75000"/>
              <a:buFont typeface="Wingdings" pitchFamily="2" charset="2"/>
              <a:buChar char="l"/>
            </a:pPr>
            <a:r>
              <a:rPr lang="en-US" sz="1600" dirty="0">
                <a:solidFill>
                  <a:schemeClr val="bg1"/>
                </a:solidFill>
              </a:rPr>
              <a:t>Data presentation and distribution</a:t>
            </a:r>
            <a:endParaRPr lang="en-US" sz="2000" dirty="0">
              <a:solidFill>
                <a:schemeClr val="bg1"/>
              </a:solidFill>
            </a:endParaRPr>
          </a:p>
          <a:p>
            <a:pPr marL="225425" indent="-225425">
              <a:lnSpc>
                <a:spcPct val="90000"/>
              </a:lnSpc>
              <a:spcBef>
                <a:spcPct val="30000"/>
              </a:spcBef>
              <a:buClr>
                <a:schemeClr val="tx2"/>
              </a:buClr>
              <a:buSzPct val="75000"/>
              <a:buFont typeface="Wingdings" pitchFamily="2" charset="2"/>
              <a:buChar char="l"/>
            </a:pPr>
            <a:r>
              <a:rPr lang="en-US" sz="1600" dirty="0">
                <a:solidFill>
                  <a:schemeClr val="bg1"/>
                </a:solidFill>
              </a:rPr>
              <a:t>Data access for </a:t>
            </a:r>
            <a:br>
              <a:rPr lang="en-US" sz="1600" dirty="0">
                <a:solidFill>
                  <a:schemeClr val="bg1"/>
                </a:solidFill>
              </a:rPr>
            </a:br>
            <a:r>
              <a:rPr lang="en-US" sz="1600" dirty="0">
                <a:solidFill>
                  <a:schemeClr val="bg1"/>
                </a:solidFill>
              </a:rPr>
              <a:t>the masses</a:t>
            </a:r>
          </a:p>
        </p:txBody>
      </p:sp>
      <p:pic>
        <p:nvPicPr>
          <p:cNvPr id="14349" name="Rectangle 18444"/>
          <p:cNvPicPr>
            <a:picLocks noChangeAspect="1" noChangeArrowheads="1"/>
          </p:cNvPicPr>
          <p:nvPr/>
        </p:nvPicPr>
        <p:blipFill>
          <a:blip r:embed="rId2"/>
          <a:srcRect/>
          <a:stretch>
            <a:fillRect/>
          </a:stretch>
        </p:blipFill>
        <p:spPr bwMode="auto">
          <a:xfrm>
            <a:off x="471168" y="879751"/>
            <a:ext cx="5008563" cy="1133475"/>
          </a:xfrm>
          <a:prstGeom prst="rect">
            <a:avLst/>
          </a:prstGeom>
          <a:noFill/>
          <a:ln w="9525">
            <a:noFill/>
            <a:miter lim="800000"/>
            <a:headEnd/>
            <a:tailEnd/>
          </a:ln>
        </p:spPr>
      </p:pic>
      <p:sp>
        <p:nvSpPr>
          <p:cNvPr id="31759" name="Rectangle 31758"/>
          <p:cNvSpPr>
            <a:spLocks noChangeArrowheads="1"/>
          </p:cNvSpPr>
          <p:nvPr/>
        </p:nvSpPr>
        <p:spPr bwMode="auto">
          <a:xfrm>
            <a:off x="731838" y="6089065"/>
            <a:ext cx="2695575" cy="320675"/>
          </a:xfrm>
          <a:prstGeom prst="rect">
            <a:avLst/>
          </a:prstGeom>
          <a:gradFill rotWithShape="1">
            <a:gsLst>
              <a:gs pos="0">
                <a:schemeClr val="bg2">
                  <a:alpha val="50000"/>
                </a:schemeClr>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wrap="none" anchor="ctr"/>
          <a:lstStyle/>
          <a:p>
            <a:endParaRPr lang="en-US" sz="1800" b="0">
              <a:solidFill>
                <a:srgbClr val="000000"/>
              </a:solidFill>
              <a:effectLst/>
            </a:endParaRPr>
          </a:p>
        </p:txBody>
      </p:sp>
      <p:grpSp>
        <p:nvGrpSpPr>
          <p:cNvPr id="2" name="Group 16"/>
          <p:cNvGrpSpPr>
            <a:grpSpLocks/>
          </p:cNvGrpSpPr>
          <p:nvPr/>
        </p:nvGrpSpPr>
        <p:grpSpPr bwMode="auto">
          <a:xfrm>
            <a:off x="609600" y="2812465"/>
            <a:ext cx="3009900" cy="1657350"/>
            <a:chOff x="384" y="1533"/>
            <a:chExt cx="1896" cy="1044"/>
          </a:xfrm>
        </p:grpSpPr>
        <p:pic>
          <p:nvPicPr>
            <p:cNvPr id="14362" name="Rectangle 18457"/>
            <p:cNvPicPr>
              <a:picLocks noChangeAspect="1" noChangeArrowheads="1"/>
            </p:cNvPicPr>
            <p:nvPr/>
          </p:nvPicPr>
          <p:blipFill>
            <a:blip r:embed="rId3"/>
            <a:srcRect/>
            <a:stretch>
              <a:fillRect/>
            </a:stretch>
          </p:blipFill>
          <p:spPr bwMode="auto">
            <a:xfrm>
              <a:off x="384" y="1533"/>
              <a:ext cx="1896" cy="1044"/>
            </a:xfrm>
            <a:prstGeom prst="rect">
              <a:avLst/>
            </a:prstGeom>
            <a:noFill/>
            <a:ln w="9525">
              <a:noFill/>
              <a:miter lim="800000"/>
              <a:headEnd/>
              <a:tailEnd/>
            </a:ln>
          </p:spPr>
        </p:pic>
        <p:sp>
          <p:nvSpPr>
            <p:cNvPr id="31762" name="Rectangle 31761"/>
            <p:cNvSpPr>
              <a:spLocks noChangeArrowheads="1"/>
            </p:cNvSpPr>
            <p:nvPr/>
          </p:nvSpPr>
          <p:spPr bwMode="auto">
            <a:xfrm>
              <a:off x="872" y="1849"/>
              <a:ext cx="1088" cy="327"/>
            </a:xfrm>
            <a:prstGeom prst="rect">
              <a:avLst/>
            </a:prstGeom>
            <a:noFill/>
            <a:ln w="9525" cap="flat" cmpd="sng" algn="ctr">
              <a:noFill/>
              <a:prstDash val="solid"/>
              <a:miter lim="800000"/>
              <a:headEnd type="none" w="med" len="med"/>
              <a:tailEnd type="none" w="med" len="med"/>
            </a:ln>
            <a:effectLst/>
          </p:spPr>
          <p:txBody>
            <a:bodyPr wrap="none">
              <a:spAutoFit/>
            </a:bodyPr>
            <a:lstStyle/>
            <a:p>
              <a:r>
                <a:rPr lang="en-US" sz="2800">
                  <a:solidFill>
                    <a:schemeClr val="accent1"/>
                  </a:solidFill>
                  <a:effectLst>
                    <a:outerShdw blurRad="38100" dist="38100" dir="2700000" algn="tl">
                      <a:srgbClr val="000000"/>
                    </a:outerShdw>
                  </a:effectLst>
                  <a:latin typeface="Segoe" pitchFamily="34" charset="0"/>
                </a:rPr>
                <a:t>Integrate</a:t>
              </a:r>
              <a:endParaRPr lang="en-US" sz="1800" b="0">
                <a:effectLst/>
              </a:endParaRPr>
            </a:p>
          </p:txBody>
        </p:sp>
      </p:grpSp>
      <p:grpSp>
        <p:nvGrpSpPr>
          <p:cNvPr id="3" name="Group 19"/>
          <p:cNvGrpSpPr>
            <a:grpSpLocks/>
          </p:cNvGrpSpPr>
          <p:nvPr/>
        </p:nvGrpSpPr>
        <p:grpSpPr bwMode="auto">
          <a:xfrm>
            <a:off x="3165475" y="2812465"/>
            <a:ext cx="3057525" cy="1657350"/>
            <a:chOff x="1994" y="1533"/>
            <a:chExt cx="1926" cy="1044"/>
          </a:xfrm>
        </p:grpSpPr>
        <p:pic>
          <p:nvPicPr>
            <p:cNvPr id="14360" name="Rectangle 18455"/>
            <p:cNvPicPr>
              <a:picLocks noChangeAspect="1" noChangeArrowheads="1"/>
            </p:cNvPicPr>
            <p:nvPr/>
          </p:nvPicPr>
          <p:blipFill>
            <a:blip r:embed="rId4"/>
            <a:srcRect/>
            <a:stretch>
              <a:fillRect/>
            </a:stretch>
          </p:blipFill>
          <p:spPr bwMode="auto">
            <a:xfrm>
              <a:off x="1994" y="1533"/>
              <a:ext cx="1926" cy="1044"/>
            </a:xfrm>
            <a:prstGeom prst="rect">
              <a:avLst/>
            </a:prstGeom>
            <a:noFill/>
            <a:ln w="9525">
              <a:noFill/>
              <a:miter lim="800000"/>
              <a:headEnd/>
              <a:tailEnd/>
            </a:ln>
          </p:spPr>
        </p:pic>
        <p:sp>
          <p:nvSpPr>
            <p:cNvPr id="31765" name="Rectangle 31764"/>
            <p:cNvSpPr>
              <a:spLocks noChangeArrowheads="1"/>
            </p:cNvSpPr>
            <p:nvPr/>
          </p:nvSpPr>
          <p:spPr bwMode="auto">
            <a:xfrm>
              <a:off x="2542" y="1852"/>
              <a:ext cx="944" cy="327"/>
            </a:xfrm>
            <a:prstGeom prst="rect">
              <a:avLst/>
            </a:prstGeom>
            <a:noFill/>
            <a:ln w="9525" cap="flat" cmpd="sng" algn="ctr">
              <a:noFill/>
              <a:prstDash val="solid"/>
              <a:miter lim="800000"/>
              <a:headEnd type="none" w="med" len="med"/>
              <a:tailEnd type="none" w="med" len="med"/>
            </a:ln>
            <a:effectLst/>
          </p:spPr>
          <p:txBody>
            <a:bodyPr wrap="none">
              <a:spAutoFit/>
            </a:bodyPr>
            <a:lstStyle/>
            <a:p>
              <a:r>
                <a:rPr lang="en-US" sz="2800">
                  <a:solidFill>
                    <a:schemeClr val="accent1"/>
                  </a:solidFill>
                  <a:effectLst>
                    <a:outerShdw blurRad="38100" dist="38100" dir="2700000" algn="tl">
                      <a:srgbClr val="000000"/>
                    </a:outerShdw>
                  </a:effectLst>
                  <a:latin typeface="Segoe" pitchFamily="34" charset="0"/>
                </a:rPr>
                <a:t>Analyze</a:t>
              </a:r>
              <a:endParaRPr lang="en-US" sz="1800" b="0">
                <a:effectLst/>
              </a:endParaRPr>
            </a:p>
          </p:txBody>
        </p:sp>
      </p:grpSp>
      <p:grpSp>
        <p:nvGrpSpPr>
          <p:cNvPr id="4" name="Group 22"/>
          <p:cNvGrpSpPr>
            <a:grpSpLocks/>
          </p:cNvGrpSpPr>
          <p:nvPr/>
        </p:nvGrpSpPr>
        <p:grpSpPr bwMode="auto">
          <a:xfrm>
            <a:off x="5767388" y="2812465"/>
            <a:ext cx="3009900" cy="1657350"/>
            <a:chOff x="3633" y="1533"/>
            <a:chExt cx="1896" cy="1044"/>
          </a:xfrm>
        </p:grpSpPr>
        <p:pic>
          <p:nvPicPr>
            <p:cNvPr id="14358" name="Rectangle 18453"/>
            <p:cNvPicPr>
              <a:picLocks noChangeAspect="1" noChangeArrowheads="1"/>
            </p:cNvPicPr>
            <p:nvPr/>
          </p:nvPicPr>
          <p:blipFill>
            <a:blip r:embed="rId5"/>
            <a:srcRect/>
            <a:stretch>
              <a:fillRect/>
            </a:stretch>
          </p:blipFill>
          <p:spPr bwMode="auto">
            <a:xfrm>
              <a:off x="3633" y="1533"/>
              <a:ext cx="1896" cy="1044"/>
            </a:xfrm>
            <a:prstGeom prst="rect">
              <a:avLst/>
            </a:prstGeom>
            <a:noFill/>
            <a:ln w="9525">
              <a:noFill/>
              <a:miter lim="800000"/>
              <a:headEnd/>
              <a:tailEnd/>
            </a:ln>
          </p:spPr>
        </p:pic>
        <p:sp>
          <p:nvSpPr>
            <p:cNvPr id="31768" name="Rectangle 31767"/>
            <p:cNvSpPr>
              <a:spLocks noChangeArrowheads="1"/>
            </p:cNvSpPr>
            <p:nvPr/>
          </p:nvSpPr>
          <p:spPr bwMode="auto">
            <a:xfrm>
              <a:off x="4334" y="1868"/>
              <a:ext cx="832" cy="327"/>
            </a:xfrm>
            <a:prstGeom prst="rect">
              <a:avLst/>
            </a:prstGeom>
            <a:noFill/>
            <a:ln w="9525" cap="flat" cmpd="sng" algn="ctr">
              <a:noFill/>
              <a:prstDash val="solid"/>
              <a:miter lim="800000"/>
              <a:headEnd type="none" w="med" len="med"/>
              <a:tailEnd type="none" w="med" len="med"/>
            </a:ln>
            <a:effectLst/>
          </p:spPr>
          <p:txBody>
            <a:bodyPr wrap="none">
              <a:spAutoFit/>
            </a:bodyPr>
            <a:lstStyle/>
            <a:p>
              <a:r>
                <a:rPr lang="en-US" sz="2800">
                  <a:solidFill>
                    <a:schemeClr val="accent1"/>
                  </a:solidFill>
                  <a:effectLst>
                    <a:outerShdw blurRad="38100" dist="38100" dir="2700000" algn="tl">
                      <a:srgbClr val="000000"/>
                    </a:outerShdw>
                  </a:effectLst>
                  <a:latin typeface="Segoe" pitchFamily="34" charset="0"/>
                </a:rPr>
                <a:t>Report</a:t>
              </a:r>
              <a:endParaRPr lang="en-US" sz="1800" b="0">
                <a:effectLst/>
              </a:endParaRPr>
            </a:p>
          </p:txBody>
        </p:sp>
      </p:grpSp>
      <p:pic>
        <p:nvPicPr>
          <p:cNvPr id="31769" name="Rectangle 31768"/>
          <p:cNvPicPr>
            <a:picLocks noChangeAspect="1" noChangeArrowheads="1"/>
          </p:cNvPicPr>
          <p:nvPr/>
        </p:nvPicPr>
        <p:blipFill>
          <a:blip r:embed="rId6" cstate="screen">
            <a:lum bright="100000" contrast="-100000"/>
            <a:grayscl/>
          </a:blip>
          <a:srcRect/>
          <a:stretch>
            <a:fillRect/>
          </a:stretch>
        </p:blipFill>
        <p:spPr bwMode="auto">
          <a:xfrm>
            <a:off x="974725" y="3220452"/>
            <a:ext cx="2212975" cy="806450"/>
          </a:xfrm>
          <a:prstGeom prst="rect">
            <a:avLst/>
          </a:prstGeom>
          <a:noFill/>
          <a:ln w="9525">
            <a:noFill/>
            <a:miter lim="800000"/>
            <a:headEnd/>
            <a:tailEnd/>
          </a:ln>
        </p:spPr>
      </p:pic>
      <p:pic>
        <p:nvPicPr>
          <p:cNvPr id="31770" name="Rectangle 31769"/>
          <p:cNvPicPr>
            <a:picLocks noChangeAspect="1" noChangeArrowheads="1"/>
          </p:cNvPicPr>
          <p:nvPr/>
        </p:nvPicPr>
        <p:blipFill>
          <a:blip r:embed="rId7" cstate="screen">
            <a:lum bright="100000" contrast="-100000"/>
          </a:blip>
          <a:srcRect/>
          <a:stretch>
            <a:fillRect/>
          </a:stretch>
        </p:blipFill>
        <p:spPr bwMode="auto">
          <a:xfrm>
            <a:off x="3533775" y="3210927"/>
            <a:ext cx="2205038" cy="820738"/>
          </a:xfrm>
          <a:prstGeom prst="rect">
            <a:avLst/>
          </a:prstGeom>
          <a:noFill/>
          <a:ln w="9525">
            <a:noFill/>
            <a:miter lim="800000"/>
            <a:headEnd/>
            <a:tailEnd/>
          </a:ln>
        </p:spPr>
      </p:pic>
      <p:pic>
        <p:nvPicPr>
          <p:cNvPr id="31771" name="Rectangle 31770"/>
          <p:cNvPicPr>
            <a:picLocks noChangeAspect="1" noChangeArrowheads="1"/>
          </p:cNvPicPr>
          <p:nvPr/>
        </p:nvPicPr>
        <p:blipFill>
          <a:blip r:embed="rId8" cstate="screen">
            <a:lum bright="100000" contrast="-100000"/>
          </a:blip>
          <a:srcRect/>
          <a:stretch>
            <a:fillRect/>
          </a:stretch>
        </p:blipFill>
        <p:spPr bwMode="auto">
          <a:xfrm>
            <a:off x="6249988" y="3193465"/>
            <a:ext cx="2208212" cy="822325"/>
          </a:xfrm>
          <a:prstGeom prst="rect">
            <a:avLst/>
          </a:prstGeom>
          <a:noFill/>
          <a:ln w="9525">
            <a:noFill/>
            <a:miter lim="800000"/>
            <a:headEnd/>
            <a:tailEnd/>
          </a:ln>
        </p:spPr>
      </p:pic>
      <p:sp>
        <p:nvSpPr>
          <p:cNvPr id="30" name="Rounded Rectangle 29"/>
          <p:cNvSpPr/>
          <p:nvPr/>
        </p:nvSpPr>
        <p:spPr bwMode="auto">
          <a:xfrm>
            <a:off x="187006" y="1362351"/>
            <a:ext cx="2498725" cy="590550"/>
          </a:xfrm>
          <a:prstGeom prst="roundRect">
            <a:avLst>
              <a:gd name="adj" fmla="val 16667"/>
            </a:avLst>
          </a:prstGeom>
          <a:solidFill>
            <a:schemeClr val="accent1">
              <a:lumMod val="75000"/>
            </a:schemeClr>
          </a:solidFill>
          <a:ln w="12700" cap="flat" cmpd="sng" algn="ctr">
            <a:solidFill>
              <a:schemeClr val="accent2"/>
            </a:solidFill>
            <a:prstDash val="solid"/>
            <a:round/>
            <a:headEnd type="none" w="med" len="med"/>
            <a:tailEnd type="none" w="med" len="med"/>
          </a:ln>
          <a:effectLst/>
        </p:spPr>
        <p:txBody>
          <a:bodyPr wrap="none" anchor="ctr"/>
          <a:lstStyle/>
          <a:p>
            <a:pPr eaLnBrk="0" hangingPunct="0"/>
            <a:r>
              <a:rPr lang="en-US" sz="4000" b="1" dirty="0">
                <a:solidFill>
                  <a:srgbClr val="E0E186"/>
                </a:solidFill>
                <a:effectLst>
                  <a:outerShdw blurRad="38100" dist="38100" dir="2700000" algn="tl">
                    <a:srgbClr val="000000"/>
                  </a:outerShdw>
                </a:effectLst>
              </a:rPr>
              <a:t>Research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1753"/>
                                        </p:tgtEl>
                                        <p:attrNameLst>
                                          <p:attrName>style.visibility</p:attrName>
                                        </p:attrNameLst>
                                      </p:cBhvr>
                                      <p:to>
                                        <p:strVal val="visible"/>
                                      </p:to>
                                    </p:set>
                                    <p:animEffect transition="in" filter="fade">
                                      <p:cBhvr>
                                        <p:cTn id="17" dur="1000"/>
                                        <p:tgtEl>
                                          <p:spTgt spid="317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752"/>
                                        </p:tgtEl>
                                        <p:attrNameLst>
                                          <p:attrName>style.visibility</p:attrName>
                                        </p:attrNameLst>
                                      </p:cBhvr>
                                      <p:to>
                                        <p:strVal val="visible"/>
                                      </p:to>
                                    </p:set>
                                    <p:animEffect transition="in" filter="fade">
                                      <p:cBhvr>
                                        <p:cTn id="20" dur="1000"/>
                                        <p:tgtEl>
                                          <p:spTgt spid="317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759"/>
                                        </p:tgtEl>
                                        <p:attrNameLst>
                                          <p:attrName>style.visibility</p:attrName>
                                        </p:attrNameLst>
                                      </p:cBhvr>
                                      <p:to>
                                        <p:strVal val="visible"/>
                                      </p:to>
                                    </p:set>
                                    <p:animEffect transition="in" filter="fade">
                                      <p:cBhvr>
                                        <p:cTn id="23" dur="1000"/>
                                        <p:tgtEl>
                                          <p:spTgt spid="3175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1755"/>
                                        </p:tgtEl>
                                        <p:attrNameLst>
                                          <p:attrName>style.visibility</p:attrName>
                                        </p:attrNameLst>
                                      </p:cBhvr>
                                      <p:to>
                                        <p:strVal val="visible"/>
                                      </p:to>
                                    </p:set>
                                    <p:animEffect transition="in" filter="dissolve">
                                      <p:cBhvr>
                                        <p:cTn id="27" dur="500"/>
                                        <p:tgtEl>
                                          <p:spTgt spid="31755"/>
                                        </p:tgtEl>
                                      </p:cBhvr>
                                    </p:animEffect>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0-#ppt_w/2"/>
                                          </p:val>
                                        </p:tav>
                                        <p:tav tm="100000">
                                          <p:val>
                                            <p:strVal val="#ppt_x"/>
                                          </p:val>
                                        </p:tav>
                                      </p:tavLst>
                                    </p:anim>
                                    <p:anim calcmode="lin" valueType="num">
                                      <p:cBhvr additive="base">
                                        <p:cTn id="32" dur="1000" fill="hold"/>
                                        <p:tgtEl>
                                          <p:spTgt spid="3"/>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31747"/>
                                        </p:tgtEl>
                                        <p:attrNameLst>
                                          <p:attrName>style.visibility</p:attrName>
                                        </p:attrNameLst>
                                      </p:cBhvr>
                                      <p:to>
                                        <p:strVal val="visible"/>
                                      </p:to>
                                    </p:set>
                                    <p:animEffect transition="in" filter="fade">
                                      <p:cBhvr>
                                        <p:cTn id="36" dur="1000"/>
                                        <p:tgtEl>
                                          <p:spTgt spid="317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746"/>
                                        </p:tgtEl>
                                        <p:attrNameLst>
                                          <p:attrName>style.visibility</p:attrName>
                                        </p:attrNameLst>
                                      </p:cBhvr>
                                      <p:to>
                                        <p:strVal val="visible"/>
                                      </p:to>
                                    </p:set>
                                    <p:animEffect transition="in" filter="fade">
                                      <p:cBhvr>
                                        <p:cTn id="39" dur="1000"/>
                                        <p:tgtEl>
                                          <p:spTgt spid="317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754"/>
                                        </p:tgtEl>
                                        <p:attrNameLst>
                                          <p:attrName>style.visibility</p:attrName>
                                        </p:attrNameLst>
                                      </p:cBhvr>
                                      <p:to>
                                        <p:strVal val="visible"/>
                                      </p:to>
                                    </p:set>
                                    <p:animEffect transition="in" filter="fade">
                                      <p:cBhvr>
                                        <p:cTn id="42" dur="1000"/>
                                        <p:tgtEl>
                                          <p:spTgt spid="31754"/>
                                        </p:tgtEl>
                                      </p:cBhvr>
                                    </p:animEffect>
                                  </p:childTnLst>
                                </p:cTn>
                              </p:par>
                            </p:childTnLst>
                          </p:cTn>
                        </p:par>
                        <p:par>
                          <p:cTn id="43" fill="hold">
                            <p:stCondLst>
                              <p:cond delay="5000"/>
                            </p:stCondLst>
                            <p:childTnLst>
                              <p:par>
                                <p:cTn id="44" presetID="9" presetClass="entr" presetSubtype="0" fill="hold" grpId="0" nodeType="afterEffect">
                                  <p:stCondLst>
                                    <p:cond delay="0"/>
                                  </p:stCondLst>
                                  <p:childTnLst>
                                    <p:set>
                                      <p:cBhvr>
                                        <p:cTn id="45" dur="1" fill="hold">
                                          <p:stCondLst>
                                            <p:cond delay="0"/>
                                          </p:stCondLst>
                                        </p:cTn>
                                        <p:tgtEl>
                                          <p:spTgt spid="31756"/>
                                        </p:tgtEl>
                                        <p:attrNameLst>
                                          <p:attrName>style.visibility</p:attrName>
                                        </p:attrNameLst>
                                      </p:cBhvr>
                                      <p:to>
                                        <p:strVal val="visible"/>
                                      </p:to>
                                    </p:set>
                                    <p:animEffect transition="in" filter="dissolve">
                                      <p:cBhvr>
                                        <p:cTn id="46" dur="500"/>
                                        <p:tgtEl>
                                          <p:spTgt spid="31756"/>
                                        </p:tgtEl>
                                      </p:cBhvr>
                                    </p:animEffect>
                                  </p:childTnLst>
                                </p:cTn>
                              </p:par>
                            </p:childTnLst>
                          </p:cTn>
                        </p:par>
                        <p:par>
                          <p:cTn id="47" fill="hold">
                            <p:stCondLst>
                              <p:cond delay="5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1000" fill="hold"/>
                                        <p:tgtEl>
                                          <p:spTgt spid="4"/>
                                        </p:tgtEl>
                                        <p:attrNameLst>
                                          <p:attrName>ppt_x</p:attrName>
                                        </p:attrNameLst>
                                      </p:cBhvr>
                                      <p:tavLst>
                                        <p:tav tm="0">
                                          <p:val>
                                            <p:strVal val="0-#ppt_w/2"/>
                                          </p:val>
                                        </p:tav>
                                        <p:tav tm="100000">
                                          <p:val>
                                            <p:strVal val="#ppt_x"/>
                                          </p:val>
                                        </p:tav>
                                      </p:tavLst>
                                    </p:anim>
                                    <p:anim calcmode="lin" valueType="num">
                                      <p:cBhvr additive="base">
                                        <p:cTn id="51" dur="10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1750"/>
                                        </p:tgtEl>
                                        <p:attrNameLst>
                                          <p:attrName>style.visibility</p:attrName>
                                        </p:attrNameLst>
                                      </p:cBhvr>
                                      <p:to>
                                        <p:strVal val="visible"/>
                                      </p:to>
                                    </p:set>
                                    <p:animEffect transition="in" filter="fade">
                                      <p:cBhvr>
                                        <p:cTn id="55" dur="1000"/>
                                        <p:tgtEl>
                                          <p:spTgt spid="317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748"/>
                                        </p:tgtEl>
                                        <p:attrNameLst>
                                          <p:attrName>style.visibility</p:attrName>
                                        </p:attrNameLst>
                                      </p:cBhvr>
                                      <p:to>
                                        <p:strVal val="visible"/>
                                      </p:to>
                                    </p:set>
                                    <p:animEffect transition="in" filter="fade">
                                      <p:cBhvr>
                                        <p:cTn id="58" dur="1000"/>
                                        <p:tgtEl>
                                          <p:spTgt spid="317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751"/>
                                        </p:tgtEl>
                                        <p:attrNameLst>
                                          <p:attrName>style.visibility</p:attrName>
                                        </p:attrNameLst>
                                      </p:cBhvr>
                                      <p:to>
                                        <p:strVal val="visible"/>
                                      </p:to>
                                    </p:set>
                                    <p:animEffect transition="in" filter="fade">
                                      <p:cBhvr>
                                        <p:cTn id="61" dur="1000"/>
                                        <p:tgtEl>
                                          <p:spTgt spid="31751"/>
                                        </p:tgtEl>
                                      </p:cBhvr>
                                    </p:animEffect>
                                  </p:childTnLst>
                                </p:cTn>
                              </p:par>
                            </p:childTnLst>
                          </p:cTn>
                        </p:par>
                        <p:par>
                          <p:cTn id="62" fill="hold">
                            <p:stCondLst>
                              <p:cond delay="7500"/>
                            </p:stCondLst>
                            <p:childTnLst>
                              <p:par>
                                <p:cTn id="63" presetID="9" presetClass="entr" presetSubtype="0" fill="hold" nodeType="afterEffect">
                                  <p:stCondLst>
                                    <p:cond delay="0"/>
                                  </p:stCondLst>
                                  <p:childTnLst>
                                    <p:set>
                                      <p:cBhvr>
                                        <p:cTn id="64" dur="1" fill="hold">
                                          <p:stCondLst>
                                            <p:cond delay="0"/>
                                          </p:stCondLst>
                                        </p:cTn>
                                        <p:tgtEl>
                                          <p:spTgt spid="31757"/>
                                        </p:tgtEl>
                                        <p:attrNameLst>
                                          <p:attrName>style.visibility</p:attrName>
                                        </p:attrNameLst>
                                      </p:cBhvr>
                                      <p:to>
                                        <p:strVal val="visible"/>
                                      </p:to>
                                    </p:set>
                                    <p:animEffect transition="in" filter="dissolve">
                                      <p:cBhvr>
                                        <p:cTn id="65" dur="500"/>
                                        <p:tgtEl>
                                          <p:spTgt spid="31757"/>
                                        </p:tgtEl>
                                      </p:cBhvr>
                                    </p:animEffect>
                                  </p:childTnLst>
                                </p:cTn>
                              </p:par>
                            </p:childTnLst>
                          </p:cTn>
                        </p:par>
                        <p:par>
                          <p:cTn id="66" fill="hold">
                            <p:stCondLst>
                              <p:cond delay="8000"/>
                            </p:stCondLst>
                            <p:childTnLst>
                              <p:par>
                                <p:cTn id="67" presetID="9" presetClass="entr" presetSubtype="0" fill="hold" nodeType="afterEffect">
                                  <p:stCondLst>
                                    <p:cond delay="0"/>
                                  </p:stCondLst>
                                  <p:childTnLst>
                                    <p:set>
                                      <p:cBhvr>
                                        <p:cTn id="68" dur="1" fill="hold">
                                          <p:stCondLst>
                                            <p:cond delay="0"/>
                                          </p:stCondLst>
                                        </p:cTn>
                                        <p:tgtEl>
                                          <p:spTgt spid="31769"/>
                                        </p:tgtEl>
                                        <p:attrNameLst>
                                          <p:attrName>style.visibility</p:attrName>
                                        </p:attrNameLst>
                                      </p:cBhvr>
                                      <p:to>
                                        <p:strVal val="visible"/>
                                      </p:to>
                                    </p:set>
                                    <p:animEffect transition="in" filter="dissolve">
                                      <p:cBhvr>
                                        <p:cTn id="69" dur="500"/>
                                        <p:tgtEl>
                                          <p:spTgt spid="31769"/>
                                        </p:tgtEl>
                                      </p:cBhvr>
                                    </p:animEffect>
                                  </p:childTnLst>
                                </p:cTn>
                              </p:par>
                              <p:par>
                                <p:cTn id="70" presetID="64" presetClass="path" presetSubtype="0" accel="50000" decel="50000" fill="hold" nodeType="withEffect">
                                  <p:stCondLst>
                                    <p:cond delay="0"/>
                                  </p:stCondLst>
                                  <p:childTnLst>
                                    <p:animMotion origin="layout" path="M -4.16667E-6 -1.85185E-6 L -4.16667E-6 -0.16319 " pathEditMode="relative" rAng="0" ptsTypes="AA">
                                      <p:cBhvr>
                                        <p:cTn id="71" dur="2000" fill="hold"/>
                                        <p:tgtEl>
                                          <p:spTgt spid="31769"/>
                                        </p:tgtEl>
                                        <p:attrNameLst>
                                          <p:attrName>ppt_x</p:attrName>
                                          <p:attrName>ppt_y</p:attrName>
                                        </p:attrNameLst>
                                      </p:cBhvr>
                                      <p:rCtr x="0" y="-82"/>
                                    </p:animMotion>
                                  </p:childTnLst>
                                </p:cTn>
                              </p:par>
                              <p:par>
                                <p:cTn id="72" presetID="9" presetClass="entr" presetSubtype="0" fill="hold" nodeType="withEffect">
                                  <p:stCondLst>
                                    <p:cond delay="0"/>
                                  </p:stCondLst>
                                  <p:childTnLst>
                                    <p:set>
                                      <p:cBhvr>
                                        <p:cTn id="73" dur="1" fill="hold">
                                          <p:stCondLst>
                                            <p:cond delay="0"/>
                                          </p:stCondLst>
                                        </p:cTn>
                                        <p:tgtEl>
                                          <p:spTgt spid="31770"/>
                                        </p:tgtEl>
                                        <p:attrNameLst>
                                          <p:attrName>style.visibility</p:attrName>
                                        </p:attrNameLst>
                                      </p:cBhvr>
                                      <p:to>
                                        <p:strVal val="visible"/>
                                      </p:to>
                                    </p:set>
                                    <p:animEffect transition="in" filter="dissolve">
                                      <p:cBhvr>
                                        <p:cTn id="74" dur="500"/>
                                        <p:tgtEl>
                                          <p:spTgt spid="31770"/>
                                        </p:tgtEl>
                                      </p:cBhvr>
                                    </p:animEffect>
                                  </p:childTnLst>
                                </p:cTn>
                              </p:par>
                              <p:par>
                                <p:cTn id="75" presetID="64" presetClass="path" presetSubtype="0" accel="50000" decel="50000" fill="hold" nodeType="withEffect">
                                  <p:stCondLst>
                                    <p:cond delay="0"/>
                                  </p:stCondLst>
                                  <p:childTnLst>
                                    <p:animMotion origin="layout" path="M -4.44444E-6 1.70715E-6 L 0.00244 -0.16262 " pathEditMode="relative" rAng="0" ptsTypes="AA">
                                      <p:cBhvr>
                                        <p:cTn id="76" dur="2000" fill="hold"/>
                                        <p:tgtEl>
                                          <p:spTgt spid="31770"/>
                                        </p:tgtEl>
                                        <p:attrNameLst>
                                          <p:attrName>ppt_x</p:attrName>
                                          <p:attrName>ppt_y</p:attrName>
                                        </p:attrNameLst>
                                      </p:cBhvr>
                                      <p:rCtr x="1" y="-81"/>
                                    </p:animMotion>
                                  </p:childTnLst>
                                </p:cTn>
                              </p:par>
                              <p:par>
                                <p:cTn id="77" presetID="9" presetClass="entr" presetSubtype="0" fill="hold" nodeType="withEffect">
                                  <p:stCondLst>
                                    <p:cond delay="0"/>
                                  </p:stCondLst>
                                  <p:childTnLst>
                                    <p:set>
                                      <p:cBhvr>
                                        <p:cTn id="78" dur="1" fill="hold">
                                          <p:stCondLst>
                                            <p:cond delay="0"/>
                                          </p:stCondLst>
                                        </p:cTn>
                                        <p:tgtEl>
                                          <p:spTgt spid="31771"/>
                                        </p:tgtEl>
                                        <p:attrNameLst>
                                          <p:attrName>style.visibility</p:attrName>
                                        </p:attrNameLst>
                                      </p:cBhvr>
                                      <p:to>
                                        <p:strVal val="visible"/>
                                      </p:to>
                                    </p:set>
                                    <p:animEffect transition="in" filter="dissolve">
                                      <p:cBhvr>
                                        <p:cTn id="79" dur="500"/>
                                        <p:tgtEl>
                                          <p:spTgt spid="31771"/>
                                        </p:tgtEl>
                                      </p:cBhvr>
                                    </p:animEffect>
                                  </p:childTnLst>
                                </p:cTn>
                              </p:par>
                              <p:par>
                                <p:cTn id="80" presetID="64" presetClass="path" presetSubtype="0" accel="50000" decel="50000" fill="hold" nodeType="withEffect">
                                  <p:stCondLst>
                                    <p:cond delay="0"/>
                                  </p:stCondLst>
                                  <p:childTnLst>
                                    <p:animMotion origin="layout" path="M 3.33333E-6 4.91557E-6 L -0.004 -0.16031 " pathEditMode="relative" rAng="0" ptsTypes="AA">
                                      <p:cBhvr>
                                        <p:cTn id="81" dur="2000" fill="hold"/>
                                        <p:tgtEl>
                                          <p:spTgt spid="31771"/>
                                        </p:tgtEl>
                                        <p:attrNameLst>
                                          <p:attrName>ppt_x</p:attrName>
                                          <p:attrName>ppt_y</p:attrName>
                                        </p:attrNameLst>
                                      </p:cBhvr>
                                      <p:rCtr x="-2" y="-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50" grpId="0" animBg="1"/>
      <p:bldP spid="31751" grpId="0" animBg="1"/>
      <p:bldP spid="31752" grpId="0" animBg="1"/>
      <p:bldP spid="31753" grpId="0" animBg="1"/>
      <p:bldP spid="31754" grpId="0" animBg="1"/>
      <p:bldP spid="31755" grpId="0"/>
      <p:bldP spid="31756" grpId="0"/>
      <p:bldP spid="31759" grpId="0" animBg="1"/>
      <p:bldP spid="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noChangeArrowheads="1"/>
          </p:cNvPicPr>
          <p:nvPr/>
        </p:nvPicPr>
        <p:blipFill>
          <a:blip r:embed="rId2" cstate="screen"/>
          <a:srcRect/>
          <a:stretch>
            <a:fillRect/>
          </a:stretch>
        </p:blipFill>
        <p:spPr bwMode="auto">
          <a:xfrm>
            <a:off x="1728653" y="3596635"/>
            <a:ext cx="2895600" cy="2873944"/>
          </a:xfrm>
          <a:prstGeom prst="rect">
            <a:avLst/>
          </a:prstGeom>
          <a:ln>
            <a:noFill/>
          </a:ln>
          <a:effectLst/>
        </p:spPr>
      </p:pic>
      <p:sp>
        <p:nvSpPr>
          <p:cNvPr id="3" name="Title 2"/>
          <p:cNvSpPr>
            <a:spLocks noGrp="1"/>
          </p:cNvSpPr>
          <p:nvPr>
            <p:ph type="title"/>
          </p:nvPr>
        </p:nvSpPr>
        <p:spPr>
          <a:xfrm>
            <a:off x="0" y="0"/>
            <a:ext cx="8380412" cy="590931"/>
          </a:xfrm>
        </p:spPr>
        <p:txBody>
          <a:bodyPr/>
          <a:lstStyle/>
          <a:p>
            <a:pPr algn="l"/>
            <a:r>
              <a:rPr lang="en-US" sz="3600" dirty="0" smtClean="0"/>
              <a:t>Data Browsing with Excel</a:t>
            </a:r>
            <a:endParaRPr lang="en-US" sz="3600" dirty="0"/>
          </a:p>
        </p:txBody>
      </p:sp>
      <p:grpSp>
        <p:nvGrpSpPr>
          <p:cNvPr id="2" name="Group 21"/>
          <p:cNvGrpSpPr/>
          <p:nvPr/>
        </p:nvGrpSpPr>
        <p:grpSpPr>
          <a:xfrm>
            <a:off x="5027023" y="1497875"/>
            <a:ext cx="2723322" cy="1440449"/>
            <a:chOff x="6039678" y="4533313"/>
            <a:chExt cx="2723322" cy="1440449"/>
          </a:xfrm>
        </p:grpSpPr>
        <p:pic>
          <p:nvPicPr>
            <p:cNvPr id="14" name="Picture 2"/>
            <p:cNvPicPr>
              <a:picLocks noChangeAspect="1" noChangeArrowheads="1"/>
            </p:cNvPicPr>
            <p:nvPr/>
          </p:nvPicPr>
          <p:blipFill>
            <a:blip r:embed="rId3" cstate="screen"/>
            <a:srcRect/>
            <a:stretch>
              <a:fillRect/>
            </a:stretch>
          </p:blipFill>
          <p:spPr bwMode="auto">
            <a:xfrm>
              <a:off x="6039678" y="4533313"/>
              <a:ext cx="2723322" cy="1440449"/>
            </a:xfrm>
            <a:prstGeom prst="rect">
              <a:avLst/>
            </a:prstGeom>
            <a:noFill/>
            <a:ln w="9525">
              <a:noFill/>
              <a:miter lim="800000"/>
              <a:headEnd/>
              <a:tailEnd/>
            </a:ln>
          </p:spPr>
        </p:pic>
        <p:sp>
          <p:nvSpPr>
            <p:cNvPr id="15" name="TextBox 8"/>
            <p:cNvSpPr txBox="1">
              <a:spLocks noChangeArrowheads="1"/>
            </p:cNvSpPr>
            <p:nvPr/>
          </p:nvSpPr>
          <p:spPr bwMode="auto">
            <a:xfrm>
              <a:off x="6218583" y="4576771"/>
              <a:ext cx="792205" cy="523220"/>
            </a:xfrm>
            <a:prstGeom prst="rect">
              <a:avLst/>
            </a:prstGeom>
            <a:noFill/>
            <a:ln w="9525">
              <a:noFill/>
              <a:miter lim="800000"/>
              <a:headEnd/>
              <a:tailEnd/>
            </a:ln>
          </p:spPr>
          <p:txBody>
            <a:bodyPr wrap="none">
              <a:spAutoFit/>
            </a:bodyPr>
            <a:lstStyle/>
            <a:p>
              <a:r>
                <a:rPr lang="en-US" sz="1400" dirty="0">
                  <a:latin typeface="Arial" charset="0"/>
                  <a:cs typeface="Arial" charset="0"/>
                </a:rPr>
                <a:t>Annual </a:t>
              </a:r>
            </a:p>
            <a:p>
              <a:r>
                <a:rPr lang="en-US" sz="1400" dirty="0">
                  <a:latin typeface="Arial" charset="0"/>
                  <a:cs typeface="Arial" charset="0"/>
                </a:rPr>
                <a:t>Mean</a:t>
              </a:r>
            </a:p>
          </p:txBody>
        </p:sp>
      </p:grpSp>
      <p:grpSp>
        <p:nvGrpSpPr>
          <p:cNvPr id="4" name="Group 19"/>
          <p:cNvGrpSpPr/>
          <p:nvPr/>
        </p:nvGrpSpPr>
        <p:grpSpPr>
          <a:xfrm>
            <a:off x="5027023" y="3021875"/>
            <a:ext cx="2723322" cy="2918018"/>
            <a:chOff x="6019800" y="1447800"/>
            <a:chExt cx="2723322" cy="2918018"/>
          </a:xfrm>
        </p:grpSpPr>
        <p:pic>
          <p:nvPicPr>
            <p:cNvPr id="12" name="Picture 2"/>
            <p:cNvPicPr>
              <a:picLocks noChangeAspect="1" noChangeArrowheads="1"/>
            </p:cNvPicPr>
            <p:nvPr/>
          </p:nvPicPr>
          <p:blipFill>
            <a:blip r:embed="rId4" cstate="screen"/>
            <a:srcRect/>
            <a:stretch>
              <a:fillRect/>
            </a:stretch>
          </p:blipFill>
          <p:spPr bwMode="auto">
            <a:xfrm>
              <a:off x="6019800" y="1447800"/>
              <a:ext cx="2723322" cy="1440449"/>
            </a:xfrm>
            <a:prstGeom prst="rect">
              <a:avLst/>
            </a:prstGeom>
            <a:noFill/>
            <a:ln w="9525">
              <a:noFill/>
              <a:miter lim="800000"/>
              <a:headEnd/>
              <a:tailEnd/>
            </a:ln>
          </p:spPr>
        </p:pic>
        <p:pic>
          <p:nvPicPr>
            <p:cNvPr id="13" name="Picture 2"/>
            <p:cNvPicPr>
              <a:picLocks noChangeAspect="1" noChangeArrowheads="1"/>
            </p:cNvPicPr>
            <p:nvPr/>
          </p:nvPicPr>
          <p:blipFill>
            <a:blip r:embed="rId5" cstate="screen"/>
            <a:srcRect/>
            <a:stretch>
              <a:fillRect/>
            </a:stretch>
          </p:blipFill>
          <p:spPr bwMode="auto">
            <a:xfrm>
              <a:off x="6019800" y="2925369"/>
              <a:ext cx="2723322" cy="1440449"/>
            </a:xfrm>
            <a:prstGeom prst="rect">
              <a:avLst/>
            </a:prstGeom>
            <a:noFill/>
            <a:ln w="9525">
              <a:noFill/>
              <a:miter lim="800000"/>
              <a:headEnd/>
              <a:tailEnd/>
            </a:ln>
          </p:spPr>
        </p:pic>
        <p:sp>
          <p:nvSpPr>
            <p:cNvPr id="16" name="TextBox 9"/>
            <p:cNvSpPr txBox="1">
              <a:spLocks noChangeArrowheads="1"/>
            </p:cNvSpPr>
            <p:nvPr/>
          </p:nvSpPr>
          <p:spPr bwMode="auto">
            <a:xfrm>
              <a:off x="6198704" y="1555540"/>
              <a:ext cx="811441" cy="523220"/>
            </a:xfrm>
            <a:prstGeom prst="rect">
              <a:avLst/>
            </a:prstGeom>
            <a:noFill/>
            <a:ln w="9525">
              <a:noFill/>
              <a:miter lim="800000"/>
              <a:headEnd/>
              <a:tailEnd/>
            </a:ln>
          </p:spPr>
          <p:txBody>
            <a:bodyPr wrap="none">
              <a:spAutoFit/>
            </a:bodyPr>
            <a:lstStyle/>
            <a:p>
              <a:r>
                <a:rPr lang="en-US" sz="1400" dirty="0">
                  <a:latin typeface="Arial" charset="0"/>
                  <a:cs typeface="Arial" charset="0"/>
                </a:rPr>
                <a:t>Monthly</a:t>
              </a:r>
            </a:p>
            <a:p>
              <a:r>
                <a:rPr lang="en-US" sz="1400" dirty="0">
                  <a:latin typeface="Arial" charset="0"/>
                  <a:cs typeface="Arial" charset="0"/>
                </a:rPr>
                <a:t>Mean</a:t>
              </a:r>
            </a:p>
          </p:txBody>
        </p:sp>
        <p:sp>
          <p:nvSpPr>
            <p:cNvPr id="17" name="TextBox 10"/>
            <p:cNvSpPr txBox="1">
              <a:spLocks noChangeArrowheads="1"/>
            </p:cNvSpPr>
            <p:nvPr/>
          </p:nvSpPr>
          <p:spPr bwMode="auto">
            <a:xfrm>
              <a:off x="6198704" y="3033108"/>
              <a:ext cx="769698" cy="523220"/>
            </a:xfrm>
            <a:prstGeom prst="rect">
              <a:avLst/>
            </a:prstGeom>
            <a:noFill/>
            <a:ln w="9525">
              <a:noFill/>
              <a:miter lim="800000"/>
              <a:headEnd/>
              <a:tailEnd/>
            </a:ln>
          </p:spPr>
          <p:txBody>
            <a:bodyPr wrap="none">
              <a:spAutoFit/>
            </a:bodyPr>
            <a:lstStyle/>
            <a:p>
              <a:r>
                <a:rPr lang="en-US" sz="1400" dirty="0">
                  <a:latin typeface="Arial" charset="0"/>
                  <a:cs typeface="Arial" charset="0"/>
                </a:rPr>
                <a:t>Weekly</a:t>
              </a:r>
            </a:p>
            <a:p>
              <a:r>
                <a:rPr lang="en-US" sz="1400" dirty="0">
                  <a:latin typeface="Arial" charset="0"/>
                  <a:cs typeface="Arial" charset="0"/>
                </a:rPr>
                <a:t>Mean</a:t>
              </a:r>
            </a:p>
          </p:txBody>
        </p:sp>
      </p:grpSp>
      <p:pic>
        <p:nvPicPr>
          <p:cNvPr id="24" name="Picture 19"/>
          <p:cNvPicPr>
            <a:picLocks noChangeAspect="1" noChangeArrowheads="1"/>
          </p:cNvPicPr>
          <p:nvPr/>
        </p:nvPicPr>
        <p:blipFill>
          <a:blip r:embed="rId6" cstate="screen"/>
          <a:srcRect/>
          <a:stretch>
            <a:fillRect/>
          </a:stretch>
        </p:blipFill>
        <p:spPr bwMode="auto">
          <a:xfrm>
            <a:off x="1661162" y="1108161"/>
            <a:ext cx="3048000" cy="2357236"/>
          </a:xfrm>
          <a:prstGeom prst="rect">
            <a:avLst/>
          </a:prstGeom>
          <a:ln>
            <a:noFill/>
          </a:ln>
          <a:effectLst/>
        </p:spPr>
      </p:pic>
      <p:sp>
        <p:nvSpPr>
          <p:cNvPr id="19" name="TextBox 18"/>
          <p:cNvSpPr txBox="1"/>
          <p:nvPr/>
        </p:nvSpPr>
        <p:spPr>
          <a:xfrm>
            <a:off x="6116120" y="6550223"/>
            <a:ext cx="3077574" cy="307777"/>
          </a:xfrm>
          <a:prstGeom prst="rect">
            <a:avLst/>
          </a:prstGeom>
          <a:noFill/>
        </p:spPr>
        <p:txBody>
          <a:bodyPr wrap="none" rtlCol="0">
            <a:spAutoFit/>
          </a:bodyPr>
          <a:lstStyle/>
          <a:p>
            <a:r>
              <a:rPr lang="en-US" sz="1400" dirty="0" smtClean="0"/>
              <a:t>Courtesy Catherine van Ingen, MSR</a:t>
            </a:r>
            <a:endParaRPr lang="en-US" sz="1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C:\Documents and Settings\Pennie\My Documents\Bill Laing Keynote\PRB07_NYCSRVR_LIBV_SHELL.png"/>
          <p:cNvPicPr>
            <a:picLocks noChangeAspect="1" noChangeArrowheads="1"/>
          </p:cNvPicPr>
          <p:nvPr/>
        </p:nvPicPr>
        <p:blipFill>
          <a:blip r:embed="rId3"/>
          <a:srcRect/>
          <a:stretch>
            <a:fillRect/>
          </a:stretch>
        </p:blipFill>
        <p:spPr bwMode="auto">
          <a:xfrm>
            <a:off x="5326380" y="1378000"/>
            <a:ext cx="3817619" cy="2519629"/>
          </a:xfrm>
          <a:prstGeom prst="rect">
            <a:avLst/>
          </a:prstGeom>
          <a:noFill/>
        </p:spPr>
      </p:pic>
      <p:sp>
        <p:nvSpPr>
          <p:cNvPr id="40" name="Rectangle 39"/>
          <p:cNvSpPr/>
          <p:nvPr/>
        </p:nvSpPr>
        <p:spPr>
          <a:xfrm>
            <a:off x="1885950" y="1485900"/>
            <a:ext cx="7258050" cy="3817620"/>
          </a:xfrm>
          <a:prstGeom prst="rect">
            <a:avLst/>
          </a:prstGeom>
          <a:gradFill flip="none" rotWithShape="1">
            <a:gsLst>
              <a:gs pos="0">
                <a:schemeClr val="tx1">
                  <a:alpha val="55000"/>
                </a:schemeClr>
              </a:gs>
              <a:gs pos="50000">
                <a:schemeClr val="tx1">
                  <a:alpha val="21000"/>
                </a:schemeClr>
              </a:gs>
              <a:gs pos="100000">
                <a:schemeClr val="tx1">
                  <a:tint val="23500"/>
                  <a:satMod val="160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7"/>
          <p:cNvGrpSpPr/>
          <p:nvPr/>
        </p:nvGrpSpPr>
        <p:grpSpPr>
          <a:xfrm>
            <a:off x="1863090" y="3492816"/>
            <a:ext cx="2594610" cy="2690814"/>
            <a:chOff x="1863090" y="3492816"/>
            <a:chExt cx="2594610" cy="2690814"/>
          </a:xfrm>
        </p:grpSpPr>
        <p:sp>
          <p:nvSpPr>
            <p:cNvPr id="61" name="Pentagon 60"/>
            <p:cNvSpPr/>
            <p:nvPr/>
          </p:nvSpPr>
          <p:spPr>
            <a:xfrm rot="16200000">
              <a:off x="2143124" y="4257675"/>
              <a:ext cx="754380" cy="1291590"/>
            </a:xfrm>
            <a:prstGeom prst="homePlate">
              <a:avLst>
                <a:gd name="adj" fmla="val 30909"/>
              </a:avLst>
            </a:prstGeom>
            <a:gradFill flip="none" rotWithShape="1">
              <a:gsLst>
                <a:gs pos="0">
                  <a:srgbClr val="FFC000">
                    <a:shade val="30000"/>
                    <a:satMod val="115000"/>
                    <a:alpha val="0"/>
                  </a:srgbClr>
                </a:gs>
                <a:gs pos="50000">
                  <a:schemeClr val="accent5">
                    <a:alpha val="50000"/>
                  </a:schemeClr>
                </a:gs>
                <a:gs pos="100000">
                  <a:schemeClr val="accent5">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e 65"/>
            <p:cNvSpPr/>
            <p:nvPr/>
          </p:nvSpPr>
          <p:spPr>
            <a:xfrm>
              <a:off x="1863090" y="3492816"/>
              <a:ext cx="2594610" cy="2690814"/>
            </a:xfrm>
            <a:prstGeom prst="pie">
              <a:avLst>
                <a:gd name="adj1" fmla="val 10862498"/>
                <a:gd name="adj2" fmla="val 16200000"/>
              </a:avLst>
            </a:prstGeom>
            <a:gradFill flip="none" rotWithShape="1">
              <a:gsLst>
                <a:gs pos="0">
                  <a:srgbClr val="FFC000">
                    <a:shade val="30000"/>
                    <a:satMod val="115000"/>
                    <a:alpha val="0"/>
                  </a:srgbClr>
                </a:gs>
                <a:gs pos="50000">
                  <a:schemeClr val="accent5">
                    <a:alpha val="40000"/>
                  </a:schemeClr>
                </a:gs>
                <a:gs pos="100000">
                  <a:schemeClr val="accent5">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1405890" y="5314950"/>
            <a:ext cx="7735824" cy="1402080"/>
          </a:xfrm>
          <a:prstGeom prst="rect">
            <a:avLst/>
          </a:prstGeom>
          <a:gradFill flip="none" rotWithShape="1">
            <a:gsLst>
              <a:gs pos="0">
                <a:schemeClr val="tx2">
                  <a:alpha val="70000"/>
                </a:schemeClr>
              </a:gs>
              <a:gs pos="50000">
                <a:schemeClr val="tx1">
                  <a:alpha val="2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6675" y="1470512"/>
            <a:ext cx="1394460" cy="4233058"/>
          </a:xfrm>
          <a:prstGeom prst="rect">
            <a:avLst/>
          </a:prstGeom>
          <a:gradFill flip="none" rotWithShape="1">
            <a:gsLst>
              <a:gs pos="0">
                <a:schemeClr val="tx2">
                  <a:alpha val="70000"/>
                </a:schemeClr>
              </a:gs>
              <a:gs pos="50000">
                <a:schemeClr val="tx1">
                  <a:alpha val="2000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792584"/>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t>Free Lunch Is Over For Traditional Software</a:t>
            </a:r>
          </a:p>
        </p:txBody>
      </p:sp>
      <p:sp>
        <p:nvSpPr>
          <p:cNvPr id="17" name="Rectangle 16"/>
          <p:cNvSpPr/>
          <p:nvPr/>
        </p:nvSpPr>
        <p:spPr>
          <a:xfrm>
            <a:off x="15665" y="1470512"/>
            <a:ext cx="1394460" cy="4233058"/>
          </a:xfrm>
          <a:prstGeom prst="rect">
            <a:avLst/>
          </a:prstGeom>
          <a:gradFill flip="none" rotWithShape="1">
            <a:gsLst>
              <a:gs pos="0">
                <a:schemeClr val="tx1">
                  <a:alpha val="70000"/>
                </a:schemeClr>
              </a:gs>
              <a:gs pos="50000">
                <a:schemeClr val="tx1">
                  <a:alpha val="4000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05890" y="5703570"/>
            <a:ext cx="7738110" cy="1154430"/>
          </a:xfrm>
          <a:prstGeom prst="rect">
            <a:avLst/>
          </a:prstGeom>
          <a:gradFill flip="none" rotWithShape="1">
            <a:gsLst>
              <a:gs pos="0">
                <a:schemeClr val="tx1">
                  <a:alpha val="70000"/>
                </a:schemeClr>
              </a:gs>
              <a:gs pos="50000">
                <a:schemeClr val="tx1">
                  <a:alpha val="4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ChangeArrowheads="1"/>
          </p:cNvSpPr>
          <p:nvPr/>
        </p:nvSpPr>
        <p:spPr bwMode="invGray">
          <a:xfrm rot="-5400000">
            <a:off x="-898735" y="3253109"/>
            <a:ext cx="3406139" cy="667865"/>
          </a:xfrm>
          <a:prstGeom prst="rect">
            <a:avLst/>
          </a:prstGeom>
          <a:noFill/>
          <a:ln w="9525">
            <a:noFill/>
            <a:miter lim="800000"/>
            <a:headEnd/>
            <a:tailEnd/>
          </a:ln>
        </p:spPr>
        <p:txBody>
          <a:bodyPr wrap="square" lIns="91428" tIns="45715" rIns="91428" bIns="45715">
            <a:spAutoFit/>
          </a:bodyPr>
          <a:lstStyle/>
          <a:p>
            <a:pPr algn="ctr" eaLnBrk="0" hangingPunct="0">
              <a:lnSpc>
                <a:spcPct val="85000"/>
              </a:lnSpc>
            </a:pPr>
            <a:r>
              <a:rPr lang="en-US" sz="2400" b="1" dirty="0">
                <a:solidFill>
                  <a:srgbClr val="FFC000"/>
                </a:solidFill>
                <a:effectLst>
                  <a:glow rad="228600">
                    <a:schemeClr val="tx1">
                      <a:alpha val="40000"/>
                    </a:schemeClr>
                  </a:glow>
                </a:effectLst>
                <a:latin typeface="+mn-lt"/>
              </a:rPr>
              <a:t>Free Lunch </a:t>
            </a:r>
            <a:r>
              <a:rPr lang="en-US" sz="2400" b="1" dirty="0" smtClean="0">
                <a:solidFill>
                  <a:srgbClr val="FFC000"/>
                </a:solidFill>
                <a:effectLst>
                  <a:glow rad="228600">
                    <a:schemeClr val="tx1">
                      <a:alpha val="40000"/>
                    </a:schemeClr>
                  </a:glow>
                </a:effectLst>
                <a:latin typeface="+mn-lt"/>
              </a:rPr>
              <a:t/>
            </a:r>
            <a:br>
              <a:rPr lang="en-US" sz="2400" b="1" dirty="0" smtClean="0">
                <a:solidFill>
                  <a:srgbClr val="FFC000"/>
                </a:solidFill>
                <a:effectLst>
                  <a:glow rad="228600">
                    <a:schemeClr val="tx1">
                      <a:alpha val="40000"/>
                    </a:schemeClr>
                  </a:glow>
                </a:effectLst>
                <a:latin typeface="+mn-lt"/>
              </a:rPr>
            </a:br>
            <a:r>
              <a:rPr lang="en-US" sz="2000" dirty="0" smtClean="0">
                <a:solidFill>
                  <a:schemeClr val="bg1"/>
                </a:solidFill>
                <a:latin typeface="+mn-lt"/>
              </a:rPr>
              <a:t>for traditional software</a:t>
            </a:r>
            <a:endParaRPr lang="en-US" sz="2000" dirty="0">
              <a:solidFill>
                <a:schemeClr val="bg1"/>
              </a:solidFill>
              <a:latin typeface="+mn-lt"/>
            </a:endParaRPr>
          </a:p>
        </p:txBody>
      </p:sp>
      <p:sp>
        <p:nvSpPr>
          <p:cNvPr id="21" name="Rectangle 20"/>
          <p:cNvSpPr>
            <a:spLocks noChangeArrowheads="1"/>
          </p:cNvSpPr>
          <p:nvPr/>
        </p:nvSpPr>
        <p:spPr bwMode="invGray">
          <a:xfrm>
            <a:off x="1920240" y="5875859"/>
            <a:ext cx="6894262" cy="615543"/>
          </a:xfrm>
          <a:prstGeom prst="rect">
            <a:avLst/>
          </a:prstGeom>
          <a:noFill/>
          <a:ln w="9525">
            <a:noFill/>
            <a:miter lim="800000"/>
            <a:headEnd/>
            <a:tailEnd/>
          </a:ln>
          <a:effectLst/>
        </p:spPr>
        <p:txBody>
          <a:bodyPr wrap="square" lIns="91428" tIns="45715" rIns="91428" bIns="45715">
            <a:spAutoFit/>
          </a:bodyPr>
          <a:lstStyle/>
          <a:p>
            <a:pPr algn="ctr" eaLnBrk="0" hangingPunct="0">
              <a:lnSpc>
                <a:spcPct val="85000"/>
              </a:lnSpc>
            </a:pPr>
            <a:r>
              <a:rPr lang="en-US" sz="2400" b="1" dirty="0">
                <a:solidFill>
                  <a:srgbClr val="FFC000"/>
                </a:solidFill>
                <a:effectLst>
                  <a:glow rad="228600">
                    <a:schemeClr val="tx1">
                      <a:alpha val="40000"/>
                    </a:schemeClr>
                  </a:glow>
                </a:effectLst>
                <a:latin typeface="+mn-lt"/>
              </a:rPr>
              <a:t>No Free Lunch </a:t>
            </a:r>
            <a:r>
              <a:rPr lang="en-US" sz="2000" dirty="0" smtClean="0">
                <a:solidFill>
                  <a:schemeClr val="bg1"/>
                </a:solidFill>
                <a:latin typeface="+mn-lt"/>
              </a:rPr>
              <a:t>for traditional software</a:t>
            </a:r>
            <a:endParaRPr lang="en-US" sz="2400" dirty="0">
              <a:solidFill>
                <a:schemeClr val="bg1"/>
              </a:solidFill>
              <a:latin typeface="+mn-lt"/>
            </a:endParaRPr>
          </a:p>
          <a:p>
            <a:pPr algn="ctr" eaLnBrk="0" hangingPunct="0">
              <a:lnSpc>
                <a:spcPct val="85000"/>
              </a:lnSpc>
            </a:pPr>
            <a:r>
              <a:rPr lang="en-US" sz="1600" dirty="0">
                <a:solidFill>
                  <a:schemeClr val="bg1"/>
                </a:solidFill>
                <a:latin typeface="+mn-lt"/>
              </a:rPr>
              <a:t>(Without </a:t>
            </a:r>
            <a:r>
              <a:rPr lang="en-US" sz="1600" dirty="0" smtClean="0">
                <a:solidFill>
                  <a:schemeClr val="bg1"/>
                </a:solidFill>
                <a:latin typeface="+mn-lt"/>
              </a:rPr>
              <a:t>highly concurrent </a:t>
            </a:r>
            <a:r>
              <a:rPr lang="en-US" sz="1600" dirty="0">
                <a:solidFill>
                  <a:schemeClr val="bg1"/>
                </a:solidFill>
                <a:latin typeface="+mn-lt"/>
              </a:rPr>
              <a:t>software it won’t get any faster!)</a:t>
            </a:r>
          </a:p>
        </p:txBody>
      </p:sp>
      <p:sp>
        <p:nvSpPr>
          <p:cNvPr id="22" name="Rectangle 21"/>
          <p:cNvSpPr/>
          <p:nvPr/>
        </p:nvSpPr>
        <p:spPr>
          <a:xfrm rot="16200000">
            <a:off x="-96980" y="3236866"/>
            <a:ext cx="3456720" cy="338548"/>
          </a:xfrm>
          <a:prstGeom prst="rect">
            <a:avLst/>
          </a:prstGeom>
        </p:spPr>
        <p:txBody>
          <a:bodyPr wrap="square" lIns="91432" tIns="45717" rIns="91432" bIns="45717">
            <a:spAutoFit/>
          </a:bodyPr>
          <a:lstStyle/>
          <a:p>
            <a:pPr algn="ctr"/>
            <a:r>
              <a:rPr lang="en-US" sz="1600" dirty="0" smtClean="0">
                <a:ln w="11430"/>
                <a:solidFill>
                  <a:schemeClr val="bg1"/>
                </a:solidFill>
                <a:effectLst>
                  <a:outerShdw blurRad="38100" dist="38100" dir="2700000" algn="tl">
                    <a:srgbClr val="000000">
                      <a:alpha val="43137"/>
                    </a:srgbClr>
                  </a:outerShdw>
                </a:effectLst>
                <a:latin typeface="+mn-lt"/>
              </a:rPr>
              <a:t>Operations per second for serial code</a:t>
            </a:r>
            <a:endParaRPr lang="en-US" sz="1600" dirty="0">
              <a:ln w="11430"/>
              <a:solidFill>
                <a:schemeClr val="bg1"/>
              </a:solidFill>
              <a:effectLst>
                <a:outerShdw blurRad="38100" dist="38100" dir="2700000" algn="tl">
                  <a:srgbClr val="000000">
                    <a:alpha val="43137"/>
                  </a:srgbClr>
                </a:outerShdw>
              </a:effectLst>
              <a:latin typeface="+mn-lt"/>
            </a:endParaRPr>
          </a:p>
        </p:txBody>
      </p:sp>
      <p:sp>
        <p:nvSpPr>
          <p:cNvPr id="26" name="Rectangle 25"/>
          <p:cNvSpPr>
            <a:spLocks noChangeArrowheads="1"/>
          </p:cNvSpPr>
          <p:nvPr/>
        </p:nvSpPr>
        <p:spPr bwMode="auto">
          <a:xfrm>
            <a:off x="2016252" y="5366230"/>
            <a:ext cx="6903720" cy="301615"/>
          </a:xfrm>
          <a:prstGeom prst="rect">
            <a:avLst/>
          </a:prstGeom>
        </p:spPr>
        <p:txBody>
          <a:bodyPr wrap="square" lIns="91432" tIns="45717" rIns="91432" bIns="45717">
            <a:spAutoFit/>
          </a:bodyPr>
          <a:lstStyle/>
          <a:p>
            <a:pPr algn="ctr" eaLnBrk="0" hangingPunct="0">
              <a:lnSpc>
                <a:spcPct val="85000"/>
              </a:lnSpc>
            </a:pPr>
            <a:r>
              <a:rPr lang="en-US" sz="1600" dirty="0">
                <a:ln w="11430"/>
                <a:solidFill>
                  <a:schemeClr val="bg1"/>
                </a:solidFill>
                <a:effectLst>
                  <a:outerShdw blurRad="38100" dist="38100" dir="2700000" algn="tl">
                    <a:srgbClr val="000000">
                      <a:alpha val="43137"/>
                    </a:srgbClr>
                  </a:outerShdw>
                </a:effectLst>
                <a:latin typeface="+mn-lt"/>
              </a:rPr>
              <a:t>Additional operations per second if code </a:t>
            </a:r>
            <a:r>
              <a:rPr lang="en-US" sz="1600" dirty="0" smtClean="0">
                <a:ln w="11430"/>
                <a:solidFill>
                  <a:schemeClr val="bg1"/>
                </a:solidFill>
                <a:effectLst>
                  <a:outerShdw blurRad="38100" dist="38100" dir="2700000" algn="tl">
                    <a:srgbClr val="000000">
                      <a:alpha val="43137"/>
                    </a:srgbClr>
                  </a:outerShdw>
                </a:effectLst>
                <a:latin typeface="+mn-lt"/>
              </a:rPr>
              <a:t>can take advantage </a:t>
            </a:r>
            <a:r>
              <a:rPr lang="en-US" sz="1600" dirty="0">
                <a:ln w="11430"/>
                <a:solidFill>
                  <a:schemeClr val="bg1"/>
                </a:solidFill>
                <a:effectLst>
                  <a:outerShdw blurRad="38100" dist="38100" dir="2700000" algn="tl">
                    <a:srgbClr val="000000">
                      <a:alpha val="43137"/>
                    </a:srgbClr>
                  </a:outerShdw>
                </a:effectLst>
                <a:latin typeface="+mn-lt"/>
              </a:rPr>
              <a:t>of concurrency</a:t>
            </a:r>
          </a:p>
        </p:txBody>
      </p:sp>
      <p:sp>
        <p:nvSpPr>
          <p:cNvPr id="41" name="Pentagon 40"/>
          <p:cNvSpPr/>
          <p:nvPr/>
        </p:nvSpPr>
        <p:spPr>
          <a:xfrm rot="16200000">
            <a:off x="2143125" y="4257675"/>
            <a:ext cx="754380" cy="1291590"/>
          </a:xfrm>
          <a:prstGeom prst="homePlate">
            <a:avLst>
              <a:gd name="adj" fmla="val 30909"/>
            </a:avLst>
          </a:prstGeom>
          <a:gradFill flip="none" rotWithShape="1">
            <a:gsLst>
              <a:gs pos="0">
                <a:schemeClr val="accent3">
                  <a:shade val="30000"/>
                  <a:satMod val="115000"/>
                  <a:alpha val="0"/>
                </a:schemeClr>
              </a:gs>
              <a:gs pos="50000">
                <a:schemeClr val="accent3">
                  <a:shade val="67500"/>
                  <a:satMod val="115000"/>
                  <a:alpha val="70000"/>
                </a:schemeClr>
              </a:gs>
              <a:gs pos="100000">
                <a:schemeClr val="accent3">
                  <a:shade val="100000"/>
                  <a:satMod val="115000"/>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9"/>
          <p:cNvGrpSpPr/>
          <p:nvPr/>
        </p:nvGrpSpPr>
        <p:grpSpPr>
          <a:xfrm>
            <a:off x="1874520" y="3705226"/>
            <a:ext cx="1291590" cy="1112520"/>
            <a:chOff x="1874520" y="3705226"/>
            <a:chExt cx="1291590" cy="1112520"/>
          </a:xfrm>
        </p:grpSpPr>
        <p:sp>
          <p:nvSpPr>
            <p:cNvPr id="44" name="Pentagon 43"/>
            <p:cNvSpPr/>
            <p:nvPr/>
          </p:nvSpPr>
          <p:spPr>
            <a:xfrm rot="16200000">
              <a:off x="1964055" y="3615691"/>
              <a:ext cx="1112520" cy="1291590"/>
            </a:xfrm>
            <a:prstGeom prst="homePlate">
              <a:avLst>
                <a:gd name="adj" fmla="val 24745"/>
              </a:avLst>
            </a:prstGeom>
            <a:gradFill flip="none" rotWithShape="1">
              <a:gsLst>
                <a:gs pos="0">
                  <a:schemeClr val="accent3">
                    <a:shade val="30000"/>
                    <a:satMod val="115000"/>
                    <a:alpha val="0"/>
                  </a:schemeClr>
                </a:gs>
                <a:gs pos="50000">
                  <a:schemeClr val="accent3">
                    <a:shade val="67500"/>
                    <a:satMod val="115000"/>
                    <a:alpha val="70000"/>
                  </a:schemeClr>
                </a:gs>
                <a:gs pos="100000">
                  <a:schemeClr val="accent3">
                    <a:shade val="100000"/>
                    <a:satMod val="115000"/>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034539" y="3995625"/>
              <a:ext cx="971550" cy="491160"/>
            </a:xfrm>
            <a:prstGeom prst="rect">
              <a:avLst/>
            </a:prstGeom>
          </p:spPr>
          <p:txBody>
            <a:bodyPr wrap="square">
              <a:spAutoFit/>
            </a:bodyPr>
            <a:lstStyle/>
            <a:p>
              <a:pPr algn="ctr">
                <a:lnSpc>
                  <a:spcPct val="80000"/>
                </a:lnSpc>
              </a:pP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6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1 Core</a:t>
              </a:r>
            </a:p>
          </p:txBody>
        </p:sp>
      </p:grpSp>
      <p:grpSp>
        <p:nvGrpSpPr>
          <p:cNvPr id="4" name="Group 50"/>
          <p:cNvGrpSpPr/>
          <p:nvPr/>
        </p:nvGrpSpPr>
        <p:grpSpPr>
          <a:xfrm>
            <a:off x="1874519" y="2891791"/>
            <a:ext cx="1291590" cy="1112520"/>
            <a:chOff x="1874519" y="2891791"/>
            <a:chExt cx="1291590" cy="1112520"/>
          </a:xfrm>
        </p:grpSpPr>
        <p:sp>
          <p:nvSpPr>
            <p:cNvPr id="45" name="Pentagon 44"/>
            <p:cNvSpPr/>
            <p:nvPr/>
          </p:nvSpPr>
          <p:spPr>
            <a:xfrm rot="16200000">
              <a:off x="1964054" y="2802256"/>
              <a:ext cx="1112520" cy="1291590"/>
            </a:xfrm>
            <a:prstGeom prst="homePlate">
              <a:avLst>
                <a:gd name="adj" fmla="val 24745"/>
              </a:avLst>
            </a:prstGeom>
            <a:gradFill flip="none" rotWithShape="1">
              <a:gsLst>
                <a:gs pos="0">
                  <a:schemeClr val="accent3">
                    <a:shade val="30000"/>
                    <a:satMod val="115000"/>
                    <a:alpha val="0"/>
                  </a:schemeClr>
                </a:gs>
                <a:gs pos="50000">
                  <a:schemeClr val="accent3">
                    <a:shade val="67500"/>
                    <a:satMod val="115000"/>
                    <a:alpha val="70000"/>
                  </a:schemeClr>
                </a:gs>
                <a:gs pos="100000">
                  <a:schemeClr val="accent3">
                    <a:shade val="100000"/>
                    <a:satMod val="115000"/>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034539" y="3165045"/>
              <a:ext cx="971550" cy="491160"/>
            </a:xfrm>
            <a:prstGeom prst="rect">
              <a:avLst/>
            </a:prstGeom>
          </p:spPr>
          <p:txBody>
            <a:bodyPr wrap="square">
              <a:spAutoFit/>
            </a:bodyPr>
            <a:lstStyle/>
            <a:p>
              <a:pPr algn="ctr">
                <a:lnSpc>
                  <a:spcPct val="80000"/>
                </a:lnSpc>
              </a:pP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12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1 Core</a:t>
              </a:r>
            </a:p>
          </p:txBody>
        </p:sp>
      </p:grpSp>
      <p:grpSp>
        <p:nvGrpSpPr>
          <p:cNvPr id="5" name="Group 51"/>
          <p:cNvGrpSpPr/>
          <p:nvPr/>
        </p:nvGrpSpPr>
        <p:grpSpPr>
          <a:xfrm>
            <a:off x="1874520" y="1485901"/>
            <a:ext cx="1291590" cy="1954530"/>
            <a:chOff x="1874520" y="1485901"/>
            <a:chExt cx="1291590" cy="1954530"/>
          </a:xfrm>
        </p:grpSpPr>
        <p:sp>
          <p:nvSpPr>
            <p:cNvPr id="46" name="Pentagon 45"/>
            <p:cNvSpPr/>
            <p:nvPr/>
          </p:nvSpPr>
          <p:spPr>
            <a:xfrm rot="16200000">
              <a:off x="1543050" y="1817371"/>
              <a:ext cx="1954530" cy="1291590"/>
            </a:xfrm>
            <a:prstGeom prst="homePlate">
              <a:avLst>
                <a:gd name="adj" fmla="val 24745"/>
              </a:avLst>
            </a:prstGeom>
            <a:gradFill flip="none" rotWithShape="1">
              <a:gsLst>
                <a:gs pos="0">
                  <a:schemeClr val="accent3">
                    <a:shade val="30000"/>
                    <a:satMod val="115000"/>
                    <a:alpha val="0"/>
                  </a:schemeClr>
                </a:gs>
                <a:gs pos="50000">
                  <a:schemeClr val="accent3">
                    <a:shade val="67500"/>
                    <a:satMod val="115000"/>
                    <a:alpha val="70000"/>
                  </a:schemeClr>
                </a:gs>
                <a:gs pos="100000">
                  <a:schemeClr val="accent3">
                    <a:shade val="100000"/>
                    <a:satMod val="115000"/>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080259" y="1995375"/>
              <a:ext cx="880110" cy="489558"/>
            </a:xfrm>
            <a:prstGeom prst="rect">
              <a:avLst/>
            </a:prstGeom>
          </p:spPr>
          <p:txBody>
            <a:bodyPr wrap="square">
              <a:spAutoFit/>
            </a:bodyPr>
            <a:lstStyle/>
            <a:p>
              <a:pPr algn="ctr">
                <a:lnSpc>
                  <a:spcPct val="80000"/>
                </a:lnSpc>
              </a:pP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24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1 Core</a:t>
              </a:r>
            </a:p>
          </p:txBody>
        </p:sp>
      </p:grpSp>
      <p:pic>
        <p:nvPicPr>
          <p:cNvPr id="67586" name="Picture 2" descr="C:\Documents and Settings\Pennie\My Documents\ACERDATA (D)\Pennie's documents\MS Image\Shapes and Graphics\Windows_Vista_Icons_ for_Marketing_use\Vista Icons off the web\appwiz.cpl_I05dc_0409.png"/>
          <p:cNvPicPr>
            <a:picLocks noChangeAspect="1" noChangeArrowheads="1"/>
          </p:cNvPicPr>
          <p:nvPr/>
        </p:nvPicPr>
        <p:blipFill>
          <a:blip r:embed="rId4"/>
          <a:srcRect/>
          <a:stretch>
            <a:fillRect/>
          </a:stretch>
        </p:blipFill>
        <p:spPr bwMode="auto">
          <a:xfrm flipH="1">
            <a:off x="400050" y="5303520"/>
            <a:ext cx="1337310" cy="1337310"/>
          </a:xfrm>
          <a:prstGeom prst="rect">
            <a:avLst/>
          </a:prstGeom>
          <a:noFill/>
        </p:spPr>
      </p:pic>
      <p:grpSp>
        <p:nvGrpSpPr>
          <p:cNvPr id="6" name="Group 61"/>
          <p:cNvGrpSpPr/>
          <p:nvPr/>
        </p:nvGrpSpPr>
        <p:grpSpPr>
          <a:xfrm>
            <a:off x="3151825" y="3515676"/>
            <a:ext cx="1328736" cy="1263018"/>
            <a:chOff x="3151825" y="3515676"/>
            <a:chExt cx="1328736" cy="1263018"/>
          </a:xfrm>
        </p:grpSpPr>
        <p:sp>
          <p:nvSpPr>
            <p:cNvPr id="53" name="Pentagon 52"/>
            <p:cNvSpPr/>
            <p:nvPr/>
          </p:nvSpPr>
          <p:spPr>
            <a:xfrm>
              <a:off x="3151825" y="3515676"/>
              <a:ext cx="1328736" cy="1263018"/>
            </a:xfrm>
            <a:prstGeom prst="homePlate">
              <a:avLst>
                <a:gd name="adj" fmla="val 26924"/>
              </a:avLst>
            </a:prstGeom>
            <a:gradFill flip="none" rotWithShape="1">
              <a:gsLst>
                <a:gs pos="0">
                  <a:srgbClr val="FFC000">
                    <a:shade val="30000"/>
                    <a:satMod val="115000"/>
                    <a:alpha val="0"/>
                  </a:srgbClr>
                </a:gs>
                <a:gs pos="50000">
                  <a:schemeClr val="accent5">
                    <a:alpha val="50000"/>
                  </a:schemeClr>
                </a:gs>
                <a:gs pos="100000">
                  <a:schemeClr val="accent5">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326130" y="3901605"/>
              <a:ext cx="971550" cy="491160"/>
            </a:xfrm>
            <a:prstGeom prst="rect">
              <a:avLst/>
            </a:prstGeom>
          </p:spPr>
          <p:txBody>
            <a:bodyPr wrap="square">
              <a:spAutoFit/>
            </a:bodyPr>
            <a:lstStyle/>
            <a:p>
              <a:pPr algn="ctr" defTabSz="1096919">
                <a:lnSpc>
                  <a:spcPct val="80000"/>
                </a:lnSpc>
              </a:pP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3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2 Cores</a:t>
              </a:r>
            </a:p>
          </p:txBody>
        </p:sp>
      </p:grpSp>
      <p:grpSp>
        <p:nvGrpSpPr>
          <p:cNvPr id="7" name="Group 62"/>
          <p:cNvGrpSpPr/>
          <p:nvPr/>
        </p:nvGrpSpPr>
        <p:grpSpPr>
          <a:xfrm>
            <a:off x="4023837" y="3515676"/>
            <a:ext cx="2170746" cy="1263018"/>
            <a:chOff x="4023837" y="3515676"/>
            <a:chExt cx="2170746" cy="1263018"/>
          </a:xfrm>
        </p:grpSpPr>
        <p:sp>
          <p:nvSpPr>
            <p:cNvPr id="55" name="Pentagon 54"/>
            <p:cNvSpPr/>
            <p:nvPr/>
          </p:nvSpPr>
          <p:spPr>
            <a:xfrm>
              <a:off x="4023837" y="3515676"/>
              <a:ext cx="2170746" cy="1263018"/>
            </a:xfrm>
            <a:prstGeom prst="homePlate">
              <a:avLst>
                <a:gd name="adj" fmla="val 26924"/>
              </a:avLst>
            </a:prstGeom>
            <a:gradFill flip="none" rotWithShape="1">
              <a:gsLst>
                <a:gs pos="0">
                  <a:srgbClr val="FFC000">
                    <a:shade val="30000"/>
                    <a:satMod val="115000"/>
                    <a:alpha val="0"/>
                  </a:srgbClr>
                </a:gs>
                <a:gs pos="50000">
                  <a:schemeClr val="accent5">
                    <a:alpha val="50000"/>
                  </a:schemeClr>
                </a:gs>
                <a:gs pos="100000">
                  <a:schemeClr val="accent5">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572000" y="3901605"/>
              <a:ext cx="1371600" cy="491160"/>
            </a:xfrm>
            <a:prstGeom prst="rect">
              <a:avLst/>
            </a:prstGeom>
          </p:spPr>
          <p:txBody>
            <a:bodyPr wrap="square">
              <a:spAutoFit/>
            </a:bodyPr>
            <a:lstStyle/>
            <a:p>
              <a:pPr algn="ctr" defTabSz="1096919">
                <a:lnSpc>
                  <a:spcPct val="80000"/>
                </a:lnSpc>
              </a:pP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3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4 Cores</a:t>
              </a:r>
            </a:p>
          </p:txBody>
        </p:sp>
      </p:grpSp>
      <p:grpSp>
        <p:nvGrpSpPr>
          <p:cNvPr id="8" name="Group 63"/>
          <p:cNvGrpSpPr/>
          <p:nvPr/>
        </p:nvGrpSpPr>
        <p:grpSpPr>
          <a:xfrm>
            <a:off x="5737860" y="3515676"/>
            <a:ext cx="3406140" cy="1263018"/>
            <a:chOff x="5737860" y="3515676"/>
            <a:chExt cx="3406140" cy="1263018"/>
          </a:xfrm>
        </p:grpSpPr>
        <p:sp>
          <p:nvSpPr>
            <p:cNvPr id="57" name="Pentagon 56"/>
            <p:cNvSpPr/>
            <p:nvPr/>
          </p:nvSpPr>
          <p:spPr>
            <a:xfrm>
              <a:off x="5737860" y="3515676"/>
              <a:ext cx="3406140" cy="1263018"/>
            </a:xfrm>
            <a:prstGeom prst="homePlate">
              <a:avLst>
                <a:gd name="adj" fmla="val 26924"/>
              </a:avLst>
            </a:prstGeom>
            <a:gradFill flip="none" rotWithShape="1">
              <a:gsLst>
                <a:gs pos="0">
                  <a:srgbClr val="FFC000">
                    <a:shade val="30000"/>
                    <a:satMod val="115000"/>
                    <a:alpha val="0"/>
                  </a:srgbClr>
                </a:gs>
                <a:gs pos="50000">
                  <a:schemeClr val="accent5">
                    <a:alpha val="50000"/>
                  </a:schemeClr>
                </a:gs>
                <a:gs pos="100000">
                  <a:schemeClr val="accent5">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838950" y="3901605"/>
              <a:ext cx="1371600" cy="491160"/>
            </a:xfrm>
            <a:prstGeom prst="rect">
              <a:avLst/>
            </a:prstGeom>
          </p:spPr>
          <p:txBody>
            <a:bodyPr wrap="square">
              <a:spAutoFit/>
            </a:bodyPr>
            <a:lstStyle/>
            <a:p>
              <a:pPr algn="ctr" defTabSz="1096919">
                <a:lnSpc>
                  <a:spcPct val="80000"/>
                </a:lnSpc>
              </a:pP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3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8 Cores</a:t>
              </a:r>
            </a:p>
          </p:txBody>
        </p:sp>
      </p:grpSp>
      <p:sp>
        <p:nvSpPr>
          <p:cNvPr id="43" name="Rectangle 42"/>
          <p:cNvSpPr/>
          <p:nvPr/>
        </p:nvSpPr>
        <p:spPr>
          <a:xfrm>
            <a:off x="1805940" y="4650635"/>
            <a:ext cx="1417320" cy="688137"/>
          </a:xfrm>
          <a:prstGeom prst="rect">
            <a:avLst/>
          </a:prstGeom>
        </p:spPr>
        <p:txBody>
          <a:bodyPr wrap="square">
            <a:spAutoFit/>
          </a:bodyPr>
          <a:lstStyle/>
          <a:p>
            <a:pPr algn="ctr">
              <a:lnSpc>
                <a:spcPct val="80000"/>
              </a:lnSpc>
            </a:pP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3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1 Cor 3 GHz</a:t>
            </a:r>
            <a:b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br>
            <a:r>
              <a:rPr lang="en-US" sz="1600" dirty="0" smtClean="0">
                <a:solidFill>
                  <a:schemeClr val="bg1"/>
                </a:solidFill>
                <a:effectLst>
                  <a:glow rad="139700">
                    <a:schemeClr val="tx1">
                      <a:alpha val="40000"/>
                    </a:schemeClr>
                  </a:glow>
                  <a:outerShdw blurRad="38100" dist="38100" dir="2700000" algn="tl">
                    <a:srgbClr val="000000">
                      <a:alpha val="43137"/>
                    </a:srgbClr>
                  </a:outerShdw>
                </a:effectLst>
                <a:latin typeface="+mn-lt"/>
              </a:rPr>
              <a:t>1 Cores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9" presetClass="emph" presetSubtype="0" nodeType="withEffect">
                                  <p:stCondLst>
                                    <p:cond delay="0"/>
                                  </p:stCondLst>
                                  <p:childTnLst>
                                    <p:set>
                                      <p:cBhvr rctx="PPT">
                                        <p:cTn id="36" dur="indefinite"/>
                                        <p:tgtEl>
                                          <p:spTgt spid="41"/>
                                        </p:tgtEl>
                                        <p:attrNameLst>
                                          <p:attrName>style.opacity</p:attrName>
                                        </p:attrNameLst>
                                      </p:cBhvr>
                                      <p:to>
                                        <p:strVal val="0.01"/>
                                      </p:to>
                                    </p:set>
                                    <p:animEffect filter="image" prLst="opacity: 0.01">
                                      <p:cBhvr rctx="IE">
                                        <p:cTn id="37" dur="indefinite"/>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0412" cy="590931"/>
          </a:xfrm>
        </p:spPr>
        <p:txBody>
          <a:bodyPr/>
          <a:lstStyle/>
          <a:p>
            <a:pPr algn="l"/>
            <a:r>
              <a:rPr lang="en-US" sz="3600" dirty="0" err="1" smtClean="0"/>
              <a:t>Datamining</a:t>
            </a:r>
            <a:r>
              <a:rPr lang="en-US" sz="3600" dirty="0" smtClean="0"/>
              <a:t> with Excel</a:t>
            </a:r>
            <a:endParaRPr lang="en-US" sz="3600" dirty="0"/>
          </a:p>
        </p:txBody>
      </p:sp>
      <p:pic>
        <p:nvPicPr>
          <p:cNvPr id="196610" name="Picture 2" descr="http://www.sqlserverdatamining.com/DMCommunity/Screenshots+Gallery/26.jpg?Height=-1"/>
          <p:cNvPicPr>
            <a:picLocks noChangeAspect="1" noChangeArrowheads="1"/>
          </p:cNvPicPr>
          <p:nvPr/>
        </p:nvPicPr>
        <p:blipFill>
          <a:blip r:embed="rId2"/>
          <a:srcRect/>
          <a:stretch>
            <a:fillRect/>
          </a:stretch>
        </p:blipFill>
        <p:spPr bwMode="auto">
          <a:xfrm>
            <a:off x="364186" y="1050878"/>
            <a:ext cx="5073055" cy="5418161"/>
          </a:xfrm>
          <a:prstGeom prst="rect">
            <a:avLst/>
          </a:prstGeom>
          <a:noFill/>
        </p:spPr>
      </p:pic>
      <p:sp>
        <p:nvSpPr>
          <p:cNvPr id="4" name="TextBox 3"/>
          <p:cNvSpPr txBox="1"/>
          <p:nvPr/>
        </p:nvSpPr>
        <p:spPr>
          <a:xfrm>
            <a:off x="5715790" y="1682227"/>
            <a:ext cx="3151825" cy="3323987"/>
          </a:xfrm>
          <a:prstGeom prst="rect">
            <a:avLst/>
          </a:prstGeom>
          <a:noFill/>
        </p:spPr>
        <p:txBody>
          <a:bodyPr wrap="none" rtlCol="0">
            <a:spAutoFit/>
          </a:bodyPr>
          <a:lstStyle/>
          <a:p>
            <a:r>
              <a:rPr lang="en-US" sz="2400" u="sng" dirty="0" smtClean="0">
                <a:solidFill>
                  <a:schemeClr val="bg1"/>
                </a:solidFill>
                <a:effectLst>
                  <a:outerShdw blurRad="38100" dist="38100" dir="2700000" algn="tl">
                    <a:srgbClr val="000000">
                      <a:alpha val="43137"/>
                    </a:srgbClr>
                  </a:outerShdw>
                </a:effectLst>
              </a:rPr>
              <a:t>Integrated algorithms</a:t>
            </a:r>
          </a:p>
          <a:p>
            <a:pPr marL="342900" indent="-342900">
              <a:buFont typeface="Arial" pitchFamily="34" charset="0"/>
              <a:buChar char="•"/>
            </a:pPr>
            <a:r>
              <a:rPr lang="en-US" sz="2400" dirty="0" smtClean="0">
                <a:solidFill>
                  <a:schemeClr val="bg1"/>
                </a:solidFill>
              </a:rPr>
              <a:t>Text Mining</a:t>
            </a:r>
          </a:p>
          <a:p>
            <a:pPr marL="342900" indent="-342900">
              <a:buFont typeface="Arial" pitchFamily="34" charset="0"/>
              <a:buChar char="•"/>
            </a:pPr>
            <a:r>
              <a:rPr lang="en-US" sz="2400" dirty="0" smtClean="0">
                <a:solidFill>
                  <a:schemeClr val="bg1"/>
                </a:solidFill>
              </a:rPr>
              <a:t>Neural Nets</a:t>
            </a:r>
          </a:p>
          <a:p>
            <a:pPr marL="342900" indent="-342900">
              <a:buFont typeface="Arial" pitchFamily="34" charset="0"/>
              <a:buChar char="•"/>
            </a:pPr>
            <a:r>
              <a:rPr lang="en-US" sz="2400" dirty="0" smtClean="0">
                <a:solidFill>
                  <a:schemeClr val="bg1"/>
                </a:solidFill>
              </a:rPr>
              <a:t>Naïve </a:t>
            </a:r>
            <a:r>
              <a:rPr lang="en-US" sz="2400" dirty="0" err="1" smtClean="0">
                <a:solidFill>
                  <a:schemeClr val="bg1"/>
                </a:solidFill>
              </a:rPr>
              <a:t>Bayes</a:t>
            </a:r>
            <a:endParaRPr lang="en-US" sz="2400" dirty="0" smtClean="0">
              <a:solidFill>
                <a:schemeClr val="bg1"/>
              </a:solidFill>
            </a:endParaRPr>
          </a:p>
          <a:p>
            <a:pPr marL="342900" indent="-342900">
              <a:buFont typeface="Arial" pitchFamily="34" charset="0"/>
              <a:buChar char="•"/>
            </a:pPr>
            <a:r>
              <a:rPr lang="en-US" sz="2400" dirty="0" smtClean="0">
                <a:solidFill>
                  <a:schemeClr val="bg1"/>
                </a:solidFill>
              </a:rPr>
              <a:t>Time Series</a:t>
            </a:r>
          </a:p>
          <a:p>
            <a:pPr marL="342900" indent="-342900">
              <a:buFont typeface="Arial" pitchFamily="34" charset="0"/>
              <a:buChar char="•"/>
            </a:pPr>
            <a:r>
              <a:rPr lang="en-US" sz="2400" dirty="0" smtClean="0">
                <a:solidFill>
                  <a:schemeClr val="bg1"/>
                </a:solidFill>
              </a:rPr>
              <a:t>Sequent Clustering</a:t>
            </a:r>
          </a:p>
          <a:p>
            <a:pPr marL="342900" indent="-342900">
              <a:buFont typeface="Arial" pitchFamily="34" charset="0"/>
              <a:buChar char="•"/>
            </a:pPr>
            <a:r>
              <a:rPr lang="en-US" sz="2400" dirty="0" smtClean="0">
                <a:solidFill>
                  <a:schemeClr val="bg1"/>
                </a:solidFill>
              </a:rPr>
              <a:t>Decision Trees</a:t>
            </a:r>
          </a:p>
          <a:p>
            <a:pPr marL="342900" indent="-342900">
              <a:buFont typeface="Arial" pitchFamily="34" charset="0"/>
              <a:buChar char="•"/>
            </a:pPr>
            <a:r>
              <a:rPr lang="en-US" sz="2400" dirty="0" smtClean="0">
                <a:solidFill>
                  <a:schemeClr val="bg1"/>
                </a:solidFill>
              </a:rPr>
              <a:t>Association Rules</a:t>
            </a:r>
          </a:p>
          <a:p>
            <a:endParaRPr lang="en-US" sz="16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48"/>
            <a:ext cx="8380412" cy="590931"/>
          </a:xfrm>
        </p:spPr>
        <p:txBody>
          <a:bodyPr/>
          <a:lstStyle/>
          <a:p>
            <a:pPr algn="l"/>
            <a:r>
              <a:rPr lang="en-US" sz="3600" dirty="0" smtClean="0"/>
              <a:t>Workflow Design for </a:t>
            </a:r>
            <a:r>
              <a:rPr lang="en-US" sz="3600" dirty="0" err="1" smtClean="0"/>
              <a:t>Sharepoint</a:t>
            </a:r>
            <a:endParaRPr lang="en-US" sz="4000" dirty="0"/>
          </a:p>
        </p:txBody>
      </p:sp>
      <p:pic>
        <p:nvPicPr>
          <p:cNvPr id="159748" name="Picture 4" descr="http://www.developer.com/img/2007/01/Gustavo1.gif"/>
          <p:cNvPicPr>
            <a:picLocks noChangeAspect="1" noChangeArrowheads="1"/>
          </p:cNvPicPr>
          <p:nvPr/>
        </p:nvPicPr>
        <p:blipFill>
          <a:blip r:embed="rId2"/>
          <a:srcRect/>
          <a:stretch>
            <a:fillRect/>
          </a:stretch>
        </p:blipFill>
        <p:spPr bwMode="auto">
          <a:xfrm>
            <a:off x="137786" y="888039"/>
            <a:ext cx="8928673" cy="5603354"/>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8025"/>
            <a:ext cx="7772400" cy="2086725"/>
          </a:xfrm>
        </p:spPr>
        <p:txBody>
          <a:bodyPr>
            <a:normAutofit/>
          </a:bodyPr>
          <a:lstStyle/>
          <a:p>
            <a:r>
              <a:rPr lang="en-US" sz="3200" dirty="0" smtClean="0">
                <a:effectLst/>
              </a:rPr>
              <a:t>Microsoft HPC++ Labs:</a:t>
            </a:r>
            <a:br>
              <a:rPr lang="en-US" sz="3200" dirty="0" smtClean="0">
                <a:effectLst/>
              </a:rPr>
            </a:br>
            <a:r>
              <a:rPr lang="en-US" sz="3200" dirty="0" smtClean="0">
                <a:effectLst/>
              </a:rPr>
              <a:t>Academic Computational Finance Service</a:t>
            </a:r>
            <a:endParaRPr lang="en-US" sz="3200" dirty="0">
              <a:effectLst/>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1" name="Picture 3"/>
          <p:cNvPicPr>
            <a:picLocks noChangeAspect="1" noChangeArrowheads="1"/>
          </p:cNvPicPr>
          <p:nvPr/>
        </p:nvPicPr>
        <p:blipFill>
          <a:blip r:embed="rId2"/>
          <a:srcRect/>
          <a:stretch>
            <a:fillRect/>
          </a:stretch>
        </p:blipFill>
        <p:spPr bwMode="auto">
          <a:xfrm>
            <a:off x="0" y="-1"/>
            <a:ext cx="9144000" cy="740779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srcRect/>
          <a:stretch>
            <a:fillRect/>
          </a:stretch>
        </p:blipFill>
        <p:spPr bwMode="auto">
          <a:xfrm>
            <a:off x="25052" y="244258"/>
            <a:ext cx="9037184" cy="5867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52484" y="1528549"/>
            <a:ext cx="8639033" cy="1446663"/>
          </a:xfrm>
          <a:prstGeom prst="roundRect">
            <a:avLst>
              <a:gd name="adj" fmla="val 21384"/>
            </a:avLst>
          </a:prstGeom>
          <a:gradFill flip="none" rotWithShape="1">
            <a:gsLst>
              <a:gs pos="0">
                <a:schemeClr val="bg1">
                  <a:lumMod val="50000"/>
                  <a:tint val="66000"/>
                  <a:satMod val="160000"/>
                  <a:alpha val="0"/>
                </a:schemeClr>
              </a:gs>
              <a:gs pos="50000">
                <a:schemeClr val="bg1">
                  <a:lumMod val="50000"/>
                  <a:tint val="44500"/>
                  <a:satMod val="160000"/>
                  <a:alpha val="51000"/>
                </a:schemeClr>
              </a:gs>
              <a:gs pos="100000">
                <a:schemeClr val="bg1">
                  <a:lumMod val="5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smtClean="0">
                <a:solidFill>
                  <a:schemeClr val="tx1"/>
                </a:solidFill>
              </a:rPr>
              <a:t>“</a:t>
            </a:r>
            <a:r>
              <a:rPr lang="en-US" dirty="0" smtClean="0">
                <a:solidFill>
                  <a:schemeClr val="tx1"/>
                </a:solidFill>
              </a:rPr>
              <a:t>Provide the platform, tools and broad ecosystem to reduce the complexity of HPC by making parallelism more accessible to address future computational needs.”</a:t>
            </a:r>
            <a:endParaRPr lang="en-US" sz="2000" dirty="0" smtClean="0">
              <a:solidFill>
                <a:schemeClr val="tx1"/>
              </a:solidFill>
            </a:endParaRPr>
          </a:p>
        </p:txBody>
      </p:sp>
      <p:sp>
        <p:nvSpPr>
          <p:cNvPr id="28" name="Rounded Rectangle 27"/>
          <p:cNvSpPr/>
          <p:nvPr/>
        </p:nvSpPr>
        <p:spPr>
          <a:xfrm>
            <a:off x="6107373" y="2565780"/>
            <a:ext cx="2798064" cy="4121623"/>
          </a:xfrm>
          <a:prstGeom prst="roundRect">
            <a:avLst>
              <a:gd name="adj" fmla="val 1155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C:\Documents and Settings\Pennie\My Documents\ACERDATA (D)\Pennie's documents\MS Image\Photo_backgrounds\FY06 MS Dynamics Photography\Portraits\Dynamics work_Fred-Leo_men standing warehouse smiling.png"/>
          <p:cNvPicPr>
            <a:picLocks noChangeAspect="1" noChangeArrowheads="1"/>
          </p:cNvPicPr>
          <p:nvPr/>
        </p:nvPicPr>
        <p:blipFill>
          <a:blip r:embed="rId3" cstate="screen"/>
          <a:srcRect/>
          <a:stretch>
            <a:fillRect/>
          </a:stretch>
        </p:blipFill>
        <p:spPr bwMode="auto">
          <a:xfrm>
            <a:off x="6093725" y="2784144"/>
            <a:ext cx="2785167" cy="3639962"/>
          </a:xfrm>
          <a:prstGeom prst="rect">
            <a:avLst/>
          </a:prstGeom>
          <a:noFill/>
        </p:spPr>
      </p:pic>
      <p:sp>
        <p:nvSpPr>
          <p:cNvPr id="24" name="Rounded Rectangle 23"/>
          <p:cNvSpPr/>
          <p:nvPr/>
        </p:nvSpPr>
        <p:spPr>
          <a:xfrm>
            <a:off x="255517" y="2565780"/>
            <a:ext cx="2798064" cy="4121623"/>
          </a:xfrm>
          <a:prstGeom prst="roundRect">
            <a:avLst>
              <a:gd name="adj" fmla="val 1155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3179928" y="2565780"/>
            <a:ext cx="2784144" cy="4121623"/>
          </a:xfrm>
          <a:prstGeom prst="roundRect">
            <a:avLst>
              <a:gd name="adj" fmla="val 1155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descr="C:\Documents and Settings\Pennie\My Documents\ACERDATA (D)\Pennie's documents\MS Image\Photo_backgrounds\FY05 Windows Server System\WSS IT Man Eric datacenter servers.png"/>
          <p:cNvPicPr>
            <a:picLocks noChangeAspect="1" noChangeArrowheads="1"/>
          </p:cNvPicPr>
          <p:nvPr/>
        </p:nvPicPr>
        <p:blipFill>
          <a:blip r:embed="rId4"/>
          <a:srcRect/>
          <a:stretch>
            <a:fillRect/>
          </a:stretch>
        </p:blipFill>
        <p:spPr bwMode="auto">
          <a:xfrm>
            <a:off x="259307" y="2850672"/>
            <a:ext cx="2770496" cy="3823083"/>
          </a:xfrm>
          <a:prstGeom prst="rect">
            <a:avLst/>
          </a:prstGeom>
          <a:noFill/>
        </p:spPr>
      </p:pic>
      <p:pic>
        <p:nvPicPr>
          <p:cNvPr id="1030" name="Picture 6" descr="C:\Documents and Settings\Pennie\My Documents\ACERDATA (D)\Pennie's documents\MS Image\Photo_backgrounds\FY06 Brand - Vista IT Portraits\Windows Vista IT P FY06 Scott man standing servers hallway smiling suit tie.png"/>
          <p:cNvPicPr>
            <a:picLocks noChangeAspect="1" noChangeArrowheads="1"/>
          </p:cNvPicPr>
          <p:nvPr/>
        </p:nvPicPr>
        <p:blipFill>
          <a:blip r:embed="rId5"/>
          <a:srcRect/>
          <a:stretch>
            <a:fillRect/>
          </a:stretch>
        </p:blipFill>
        <p:spPr bwMode="auto">
          <a:xfrm>
            <a:off x="3184511" y="2565779"/>
            <a:ext cx="2794966" cy="4123944"/>
          </a:xfrm>
          <a:prstGeom prst="rect">
            <a:avLst/>
          </a:prstGeom>
          <a:noFill/>
        </p:spPr>
      </p:pic>
      <p:sp>
        <p:nvSpPr>
          <p:cNvPr id="20" name="Title 19"/>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Microsoft’s Vision for HPC</a:t>
            </a:r>
            <a:endParaRPr lang="en-US" dirty="0"/>
          </a:p>
        </p:txBody>
      </p:sp>
      <p:sp>
        <p:nvSpPr>
          <p:cNvPr id="29" name="Rectangle 28"/>
          <p:cNvSpPr/>
          <p:nvPr/>
        </p:nvSpPr>
        <p:spPr>
          <a:xfrm>
            <a:off x="256410" y="2684776"/>
            <a:ext cx="2796278" cy="461665"/>
          </a:xfrm>
          <a:prstGeom prst="rect">
            <a:avLst/>
          </a:prstGeom>
        </p:spPr>
        <p:txBody>
          <a:bodyPr wrap="none">
            <a:spAutoFit/>
          </a:bodyPr>
          <a:lstStyle/>
          <a:p>
            <a:pPr algn="ctr"/>
            <a:r>
              <a:rPr lang="en-US" sz="2400" b="1" dirty="0" smtClean="0">
                <a:solidFill>
                  <a:schemeClr val="bg1"/>
                </a:solidFill>
                <a:effectLst>
                  <a:glow rad="101600">
                    <a:schemeClr val="tx1">
                      <a:alpha val="40000"/>
                    </a:schemeClr>
                  </a:glow>
                </a:effectLst>
                <a:latin typeface="+mn-lt"/>
              </a:rPr>
              <a:t>Reduced Complexity</a:t>
            </a:r>
            <a:endParaRPr lang="en-US" sz="2400" b="1" dirty="0">
              <a:solidFill>
                <a:schemeClr val="bg1"/>
              </a:solidFill>
              <a:effectLst>
                <a:glow rad="101600">
                  <a:schemeClr val="tx1">
                    <a:alpha val="40000"/>
                  </a:schemeClr>
                </a:glow>
              </a:effectLst>
              <a:latin typeface="+mn-lt"/>
            </a:endParaRPr>
          </a:p>
        </p:txBody>
      </p:sp>
      <p:sp>
        <p:nvSpPr>
          <p:cNvPr id="32" name="Rectangle 31"/>
          <p:cNvSpPr/>
          <p:nvPr/>
        </p:nvSpPr>
        <p:spPr>
          <a:xfrm>
            <a:off x="3418310" y="2684776"/>
            <a:ext cx="2327368" cy="461665"/>
          </a:xfrm>
          <a:prstGeom prst="rect">
            <a:avLst/>
          </a:prstGeom>
        </p:spPr>
        <p:txBody>
          <a:bodyPr wrap="none">
            <a:spAutoFit/>
          </a:bodyPr>
          <a:lstStyle/>
          <a:p>
            <a:pPr algn="ctr"/>
            <a:r>
              <a:rPr lang="en-US" sz="2400" b="1" dirty="0" smtClean="0">
                <a:solidFill>
                  <a:schemeClr val="bg1"/>
                </a:solidFill>
                <a:effectLst>
                  <a:glow rad="101600">
                    <a:schemeClr val="tx1">
                      <a:alpha val="40000"/>
                    </a:schemeClr>
                  </a:glow>
                </a:effectLst>
                <a:latin typeface="+mn-lt"/>
              </a:rPr>
              <a:t>Mainstream HPC</a:t>
            </a:r>
            <a:endParaRPr lang="en-US" sz="2400" b="1" dirty="0">
              <a:solidFill>
                <a:schemeClr val="bg1"/>
              </a:solidFill>
              <a:effectLst>
                <a:glow rad="101600">
                  <a:schemeClr val="tx1">
                    <a:alpha val="40000"/>
                  </a:schemeClr>
                </a:glow>
              </a:effectLst>
              <a:latin typeface="+mn-lt"/>
            </a:endParaRPr>
          </a:p>
        </p:txBody>
      </p:sp>
      <p:sp>
        <p:nvSpPr>
          <p:cNvPr id="33" name="Rectangle 32"/>
          <p:cNvSpPr/>
          <p:nvPr/>
        </p:nvSpPr>
        <p:spPr>
          <a:xfrm>
            <a:off x="5964070" y="2684776"/>
            <a:ext cx="3084394" cy="461665"/>
          </a:xfrm>
          <a:prstGeom prst="rect">
            <a:avLst/>
          </a:prstGeom>
        </p:spPr>
        <p:txBody>
          <a:bodyPr wrap="square">
            <a:spAutoFit/>
          </a:bodyPr>
          <a:lstStyle/>
          <a:p>
            <a:pPr algn="ctr"/>
            <a:r>
              <a:rPr lang="en-US" sz="2400" b="1" dirty="0" smtClean="0">
                <a:solidFill>
                  <a:schemeClr val="bg1"/>
                </a:solidFill>
                <a:effectLst>
                  <a:glow rad="101600">
                    <a:schemeClr val="tx1">
                      <a:alpha val="40000"/>
                    </a:schemeClr>
                  </a:glow>
                </a:effectLst>
                <a:latin typeface="+mn-lt"/>
              </a:rPr>
              <a:t>Developer Ecosystem</a:t>
            </a:r>
            <a:endParaRPr lang="en-US" sz="2400" b="1" dirty="0">
              <a:solidFill>
                <a:schemeClr val="bg1"/>
              </a:solidFill>
              <a:effectLst>
                <a:glow rad="101600">
                  <a:schemeClr val="tx1">
                    <a:alpha val="40000"/>
                  </a:schemeClr>
                </a:glow>
              </a:effectLst>
              <a:latin typeface="+mn-lt"/>
            </a:endParaRPr>
          </a:p>
        </p:txBody>
      </p:sp>
      <p:sp>
        <p:nvSpPr>
          <p:cNvPr id="34" name="Rectangle 33"/>
          <p:cNvSpPr/>
          <p:nvPr/>
        </p:nvSpPr>
        <p:spPr>
          <a:xfrm>
            <a:off x="255517" y="4162568"/>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effectLst>
                  <a:outerShdw blurRad="38100" dist="38100" dir="2700000" algn="tl">
                    <a:srgbClr val="000000">
                      <a:alpha val="43137"/>
                    </a:srgbClr>
                  </a:outerShdw>
                </a:effectLst>
              </a:rPr>
              <a:t>Ease deployment for</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larger scale clusters</a:t>
            </a:r>
          </a:p>
        </p:txBody>
      </p:sp>
      <p:sp>
        <p:nvSpPr>
          <p:cNvPr id="35" name="Rectangle 34"/>
          <p:cNvSpPr/>
          <p:nvPr/>
        </p:nvSpPr>
        <p:spPr>
          <a:xfrm>
            <a:off x="255517" y="4929117"/>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effectLst>
                  <a:outerShdw blurRad="38100" dist="38100" dir="2700000" algn="tl">
                    <a:srgbClr val="000000">
                      <a:alpha val="43137"/>
                    </a:srgbClr>
                  </a:outerShdw>
                </a:effectLst>
              </a:rPr>
              <a:t>Simplify management for</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clusters of all scale</a:t>
            </a:r>
          </a:p>
        </p:txBody>
      </p:sp>
      <p:sp>
        <p:nvSpPr>
          <p:cNvPr id="36" name="Rectangle 35"/>
          <p:cNvSpPr/>
          <p:nvPr/>
        </p:nvSpPr>
        <p:spPr>
          <a:xfrm>
            <a:off x="255517" y="5695666"/>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effectLst>
                  <a:outerShdw blurRad="38100" dist="38100" dir="2700000" algn="tl">
                    <a:srgbClr val="000000">
                      <a:alpha val="43137"/>
                    </a:srgbClr>
                  </a:outerShdw>
                </a:effectLst>
              </a:rPr>
              <a:t>Integrate with </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existing infrastructure</a:t>
            </a:r>
          </a:p>
        </p:txBody>
      </p:sp>
      <p:sp>
        <p:nvSpPr>
          <p:cNvPr id="37" name="Rectangle 36"/>
          <p:cNvSpPr/>
          <p:nvPr/>
        </p:nvSpPr>
        <p:spPr>
          <a:xfrm>
            <a:off x="3176104" y="4162568"/>
            <a:ext cx="2788920"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Address needs of traditional supercomputing</a:t>
            </a:r>
          </a:p>
        </p:txBody>
      </p:sp>
      <p:sp>
        <p:nvSpPr>
          <p:cNvPr id="38" name="Rectangle 37"/>
          <p:cNvSpPr/>
          <p:nvPr/>
        </p:nvSpPr>
        <p:spPr>
          <a:xfrm>
            <a:off x="3176104" y="4929117"/>
            <a:ext cx="2788920"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Address emerging </a:t>
            </a:r>
            <a:br>
              <a:rPr lang="en-US" sz="1600" dirty="0" smtClean="0">
                <a:solidFill>
                  <a:schemeClr val="bg1"/>
                </a:solidFill>
              </a:rPr>
            </a:br>
            <a:r>
              <a:rPr lang="en-US" sz="1600" dirty="0" smtClean="0">
                <a:solidFill>
                  <a:schemeClr val="bg1"/>
                </a:solidFill>
              </a:rPr>
              <a:t>cross-industry </a:t>
            </a:r>
            <a:br>
              <a:rPr lang="en-US" sz="1600" dirty="0" smtClean="0">
                <a:solidFill>
                  <a:schemeClr val="bg1"/>
                </a:solidFill>
              </a:rPr>
            </a:br>
            <a:r>
              <a:rPr lang="en-US" sz="1600" dirty="0" smtClean="0">
                <a:solidFill>
                  <a:schemeClr val="bg1"/>
                </a:solidFill>
              </a:rPr>
              <a:t>computation  trends</a:t>
            </a:r>
          </a:p>
        </p:txBody>
      </p:sp>
      <p:sp>
        <p:nvSpPr>
          <p:cNvPr id="39" name="Rectangle 38"/>
          <p:cNvSpPr/>
          <p:nvPr/>
        </p:nvSpPr>
        <p:spPr>
          <a:xfrm>
            <a:off x="3176104" y="5695666"/>
            <a:ext cx="2788920"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Enable non-technical users to harness the power of HPC</a:t>
            </a:r>
          </a:p>
        </p:txBody>
      </p:sp>
      <p:sp>
        <p:nvSpPr>
          <p:cNvPr id="40" name="Rectangle 39"/>
          <p:cNvSpPr/>
          <p:nvPr/>
        </p:nvSpPr>
        <p:spPr>
          <a:xfrm>
            <a:off x="6107373" y="4162568"/>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Increase number of  parallel applications and codes</a:t>
            </a:r>
          </a:p>
        </p:txBody>
      </p:sp>
      <p:sp>
        <p:nvSpPr>
          <p:cNvPr id="41" name="Rectangle 40"/>
          <p:cNvSpPr/>
          <p:nvPr/>
        </p:nvSpPr>
        <p:spPr>
          <a:xfrm>
            <a:off x="6107373" y="4929117"/>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Offer choice of parallel development tools, </a:t>
            </a:r>
            <a:br>
              <a:rPr lang="en-US" sz="1600" dirty="0" smtClean="0">
                <a:solidFill>
                  <a:schemeClr val="bg1"/>
                </a:solidFill>
              </a:rPr>
            </a:br>
            <a:r>
              <a:rPr lang="en-US" sz="1600" dirty="0" smtClean="0">
                <a:solidFill>
                  <a:schemeClr val="bg1"/>
                </a:solidFill>
              </a:rPr>
              <a:t>languages and libraries</a:t>
            </a:r>
          </a:p>
        </p:txBody>
      </p:sp>
      <p:sp>
        <p:nvSpPr>
          <p:cNvPr id="42" name="Rectangle 41"/>
          <p:cNvSpPr/>
          <p:nvPr/>
        </p:nvSpPr>
        <p:spPr>
          <a:xfrm>
            <a:off x="6107373" y="5695666"/>
            <a:ext cx="2798064" cy="7233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600" dirty="0" smtClean="0">
                <a:solidFill>
                  <a:schemeClr val="bg1"/>
                </a:solidFill>
              </a:rPr>
              <a:t>Drive larger universe of developers and ISVs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4769"/>
            <a:ext cx="9144000" cy="6213231"/>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flipV="1">
            <a:off x="1705970" y="3029803"/>
            <a:ext cx="4176215" cy="2062014"/>
          </a:xfrm>
          <a:prstGeom prst="triangle">
            <a:avLst/>
          </a:prstGeom>
          <a:gradFill flip="none" rotWithShape="1">
            <a:gsLst>
              <a:gs pos="0">
                <a:schemeClr val="accent1">
                  <a:tint val="66000"/>
                  <a:satMod val="160000"/>
                  <a:alpha val="0"/>
                </a:schemeClr>
              </a:gs>
              <a:gs pos="50000">
                <a:schemeClr val="bg1">
                  <a:alpha val="89000"/>
                </a:schemeClr>
              </a:gs>
              <a:gs pos="100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C:\Documents and Settings\Pennie\My Documents\Bill Laing Keynote\W-HPC-Svr08_h_rgb.png"/>
          <p:cNvPicPr>
            <a:picLocks noChangeAspect="1" noChangeArrowheads="1"/>
          </p:cNvPicPr>
          <p:nvPr/>
        </p:nvPicPr>
        <p:blipFill>
          <a:blip r:embed="rId3"/>
          <a:srcRect/>
          <a:stretch>
            <a:fillRect/>
          </a:stretch>
        </p:blipFill>
        <p:spPr bwMode="auto">
          <a:xfrm>
            <a:off x="1261285" y="1955950"/>
            <a:ext cx="6621431" cy="829598"/>
          </a:xfrm>
          <a:prstGeom prst="rect">
            <a:avLst/>
          </a:prstGeom>
          <a:noFill/>
        </p:spPr>
      </p:pic>
      <p:pic>
        <p:nvPicPr>
          <p:cNvPr id="12" name="Picture 11" descr="server-room-purple.png"/>
          <p:cNvPicPr>
            <a:picLocks noChangeAspect="1"/>
          </p:cNvPicPr>
          <p:nvPr/>
        </p:nvPicPr>
        <p:blipFill>
          <a:blip r:embed="rId4"/>
          <a:stretch>
            <a:fillRect/>
          </a:stretch>
        </p:blipFill>
        <p:spPr>
          <a:xfrm>
            <a:off x="-247416" y="3436166"/>
            <a:ext cx="9391416" cy="4049632"/>
          </a:xfrm>
          <a:prstGeom prst="rect">
            <a:avLst/>
          </a:prstGeom>
          <a:noFill/>
          <a:ln>
            <a:noFill/>
          </a:ln>
        </p:spPr>
      </p:pic>
      <p:sp>
        <p:nvSpPr>
          <p:cNvPr id="18" name="Title 7"/>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Taking HPC Mainstream</a:t>
            </a:r>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42"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ennie\My Documents\ACERDATA (D)\Pennie's documents\MS Image\Boxshot_Logo\MICROSOFT\Microsoft logo with new tagline reverse.png"/>
          <p:cNvPicPr>
            <a:picLocks noChangeAspect="1" noChangeArrowheads="1"/>
          </p:cNvPicPr>
          <p:nvPr/>
        </p:nvPicPr>
        <p:blipFill>
          <a:blip r:embed="rId3"/>
          <a:srcRect/>
          <a:stretch>
            <a:fillRect/>
          </a:stretch>
        </p:blipFill>
        <p:spPr bwMode="auto">
          <a:xfrm>
            <a:off x="1390174" y="2721609"/>
            <a:ext cx="6363653" cy="1414145"/>
          </a:xfrm>
          <a:prstGeom prst="rect">
            <a:avLst/>
          </a:prstGeom>
          <a:noFill/>
        </p:spPr>
      </p:pic>
      <p:sp>
        <p:nvSpPr>
          <p:cNvPr id="3" name="Text Box 3"/>
          <p:cNvSpPr txBox="1">
            <a:spLocks noChangeArrowheads="1"/>
          </p:cNvSpPr>
          <p:nvPr/>
        </p:nvSpPr>
        <p:spPr bwMode="blackWhite">
          <a:xfrm>
            <a:off x="1489668" y="5805204"/>
            <a:ext cx="6164664" cy="904206"/>
          </a:xfrm>
          <a:prstGeom prst="rect">
            <a:avLst/>
          </a:prstGeom>
          <a:noFill/>
          <a:ln w="12700">
            <a:noFill/>
            <a:miter lim="800000"/>
            <a:headEnd type="none" w="sm" len="sm"/>
            <a:tailEnd type="none" w="sm" len="sm"/>
          </a:ln>
          <a:effectLst/>
        </p:spPr>
        <p:txBody>
          <a:bodyPr vert="horz" wrap="square" lIns="91425" tIns="45713" rIns="91425" bIns="45713" numCol="1" anchor="ctr" anchorCtr="0" compatLnSpc="1">
            <a:prstTxWarp prst="textNoShape">
              <a:avLst/>
            </a:prstTxWarp>
            <a:noAutofit/>
          </a:bodyPr>
          <a:lstStyle/>
          <a:p>
            <a:pPr algn="ctr" defTabSz="914099" eaLnBrk="0" hangingPunct="0"/>
            <a:r>
              <a:rPr lang="en-US" sz="700" dirty="0">
                <a:solidFill>
                  <a:schemeClr val="bg1"/>
                </a:solidFill>
                <a:latin typeface="Calibri" pitchFamily="34" charset="0"/>
                <a:cs typeface="Arial" charset="0"/>
              </a:rPr>
              <a:t>© </a:t>
            </a:r>
            <a:r>
              <a:rPr lang="en-US" sz="700" dirty="0" smtClean="0">
                <a:solidFill>
                  <a:schemeClr val="bg1"/>
                </a:solidFill>
                <a:latin typeface="Calibri" pitchFamily="34" charset="0"/>
                <a:cs typeface="Arial" charset="0"/>
              </a:rPr>
              <a:t>2008 Microsoft </a:t>
            </a:r>
            <a:r>
              <a:rPr lang="en-US" sz="700" dirty="0">
                <a:solidFill>
                  <a:schemeClr val="bg1"/>
                </a:solidFill>
                <a:latin typeface="Calibri" pitchFamily="34" charset="0"/>
                <a:cs typeface="Arial" charset="0"/>
              </a:rPr>
              <a:t>Corporation. All rights reserved. Microsoft, Windows, Windows Vista and other product names are or may be registered trademarks and/or trademarks in the U.S. and/or other </a:t>
            </a:r>
            <a:r>
              <a:rPr lang="en-US" sz="700" dirty="0" smtClean="0">
                <a:solidFill>
                  <a:schemeClr val="bg1"/>
                </a:solidFill>
                <a:latin typeface="Calibri" pitchFamily="34" charset="0"/>
                <a:cs typeface="Arial" charset="0"/>
              </a:rPr>
              <a:t>countries.</a:t>
            </a:r>
            <a:r>
              <a:rPr lang="en-US" sz="700" dirty="0">
                <a:solidFill>
                  <a:schemeClr val="bg1"/>
                </a:solidFill>
                <a:latin typeface="Calibri" pitchFamily="34" charset="0"/>
              </a:rPr>
              <a:t> </a:t>
            </a:r>
            <a:r>
              <a:rPr lang="en-US" sz="700" dirty="0" smtClean="0">
                <a:solidFill>
                  <a:schemeClr val="bg1"/>
                </a:solidFill>
                <a:latin typeface="Calibri" pitchFamily="34" charset="0"/>
                <a:cs typeface="Arial" charset="0"/>
              </a:rPr>
              <a:t>The </a:t>
            </a:r>
            <a:r>
              <a:rPr lang="en-US" sz="700" dirty="0">
                <a:solidFill>
                  <a:schemeClr val="bg1"/>
                </a:solidFill>
                <a:latin typeface="Calibri" pitchFamily="34" charset="0"/>
                <a:cs typeface="Arial" charset="0"/>
              </a:rPr>
              <a:t>information herein is for informational purposes only and represents the current view of Microsoft Corporation as of the date of this presentation.  Because Microsoft must respond to changing market conditions, it </a:t>
            </a:r>
            <a:r>
              <a:rPr lang="en-US" sz="700" dirty="0" smtClean="0">
                <a:solidFill>
                  <a:schemeClr val="bg1"/>
                </a:solidFill>
                <a:latin typeface="Calibri" pitchFamily="34" charset="0"/>
                <a:cs typeface="Arial" charset="0"/>
              </a:rPr>
              <a:t>should</a:t>
            </a:r>
            <a:r>
              <a:rPr lang="en-US" sz="700" dirty="0" smtClean="0">
                <a:solidFill>
                  <a:schemeClr val="bg1"/>
                </a:solidFill>
                <a:latin typeface="Calibri" pitchFamily="34" charset="0"/>
              </a:rPr>
              <a:t> </a:t>
            </a:r>
            <a:r>
              <a:rPr lang="en-US" sz="700" dirty="0" smtClean="0">
                <a:solidFill>
                  <a:schemeClr val="bg1"/>
                </a:solidFill>
                <a:latin typeface="Calibri" pitchFamily="34" charset="0"/>
                <a:cs typeface="Arial" charset="0"/>
              </a:rPr>
              <a:t>not </a:t>
            </a:r>
            <a:r>
              <a:rPr lang="en-US" sz="700" dirty="0">
                <a:solidFill>
                  <a:schemeClr val="bg1"/>
                </a:solidFill>
                <a:latin typeface="Calibri" pitchFamily="34" charset="0"/>
                <a:cs typeface="Arial" charset="0"/>
              </a:rPr>
              <a:t>be interpreted to be a commitment on the part of Microsoft, and Microsoft cannot guarantee the accuracy of any information provided after the date of this presentation.  </a:t>
            </a:r>
            <a:r>
              <a:rPr lang="en-US" sz="700" dirty="0" smtClean="0">
                <a:solidFill>
                  <a:schemeClr val="bg1"/>
                </a:solidFill>
                <a:latin typeface="Calibri" pitchFamily="34" charset="0"/>
                <a:cs typeface="Arial" charset="0"/>
              </a:rPr>
              <a:t/>
            </a:r>
            <a:br>
              <a:rPr lang="en-US" sz="700" dirty="0" smtClean="0">
                <a:solidFill>
                  <a:schemeClr val="bg1"/>
                </a:solidFill>
                <a:latin typeface="Calibri" pitchFamily="34" charset="0"/>
                <a:cs typeface="Arial" charset="0"/>
              </a:rPr>
            </a:br>
            <a:r>
              <a:rPr lang="en-US" sz="700" dirty="0" smtClean="0">
                <a:solidFill>
                  <a:schemeClr val="bg1"/>
                </a:solidFill>
                <a:latin typeface="Calibri" pitchFamily="34" charset="0"/>
                <a:cs typeface="Arial" charset="0"/>
              </a:rPr>
              <a:t>MICROSOFT </a:t>
            </a:r>
            <a:r>
              <a:rPr lang="en-US" sz="700" dirty="0">
                <a:solidFill>
                  <a:schemeClr val="bg1"/>
                </a:solidFill>
                <a:latin typeface="Calibri" pitchFamily="34" charset="0"/>
                <a:cs typeface="Arial" charset="0"/>
              </a:rPr>
              <a:t>MAKES NO WARRANTIES, EXPRESS</a:t>
            </a:r>
            <a:r>
              <a:rPr lang="en-US" sz="700" dirty="0" smtClean="0">
                <a:solidFill>
                  <a:schemeClr val="bg1"/>
                </a:solidFill>
                <a:latin typeface="Calibri" pitchFamily="34" charset="0"/>
                <a:cs typeface="Arial" charset="0"/>
              </a:rPr>
              <a:t>,</a:t>
            </a:r>
            <a:br>
              <a:rPr lang="en-US" sz="700" dirty="0" smtClean="0">
                <a:solidFill>
                  <a:schemeClr val="bg1"/>
                </a:solidFill>
                <a:latin typeface="Calibri" pitchFamily="34" charset="0"/>
                <a:cs typeface="Arial" charset="0"/>
              </a:rPr>
            </a:br>
            <a:r>
              <a:rPr lang="en-US" sz="700" dirty="0" smtClean="0">
                <a:solidFill>
                  <a:schemeClr val="bg1"/>
                </a:solidFill>
                <a:latin typeface="Calibri" pitchFamily="34" charset="0"/>
                <a:cs typeface="Arial" charset="0"/>
              </a:rPr>
              <a:t> </a:t>
            </a:r>
            <a:r>
              <a:rPr lang="en-US" sz="700" dirty="0">
                <a:solidFill>
                  <a:schemeClr val="bg1"/>
                </a:solidFill>
                <a:latin typeface="Calibri" pitchFamily="34" charset="0"/>
                <a:cs typeface="Arial" charset="0"/>
              </a:rPr>
              <a:t>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3"/>
          <a:srcRect/>
          <a:stretch>
            <a:fillRect/>
          </a:stretch>
        </p:blipFill>
        <p:spPr bwMode="auto">
          <a:xfrm>
            <a:off x="3608796" y="1013890"/>
            <a:ext cx="5165725" cy="1870075"/>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13717" name="Picture 2"/>
          <p:cNvPicPr>
            <a:picLocks noChangeAspect="1" noChangeArrowheads="1"/>
          </p:cNvPicPr>
          <p:nvPr/>
        </p:nvPicPr>
        <p:blipFill>
          <a:blip r:embed="rId3"/>
          <a:srcRect/>
          <a:stretch>
            <a:fillRect/>
          </a:stretch>
        </p:blipFill>
        <p:spPr bwMode="auto">
          <a:xfrm>
            <a:off x="258765" y="4818063"/>
            <a:ext cx="3438525" cy="1870075"/>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13667" name="Picture 2"/>
          <p:cNvPicPr>
            <a:picLocks noChangeAspect="1" noChangeArrowheads="1"/>
          </p:cNvPicPr>
          <p:nvPr/>
        </p:nvPicPr>
        <p:blipFill>
          <a:blip r:embed="rId3"/>
          <a:srcRect/>
          <a:stretch>
            <a:fillRect/>
          </a:stretch>
        </p:blipFill>
        <p:spPr bwMode="auto">
          <a:xfrm>
            <a:off x="236538" y="1008063"/>
            <a:ext cx="3417887" cy="1870075"/>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13668" name="Picture 2"/>
          <p:cNvPicPr>
            <a:picLocks noChangeAspect="1" noChangeArrowheads="1"/>
          </p:cNvPicPr>
          <p:nvPr/>
        </p:nvPicPr>
        <p:blipFill>
          <a:blip r:embed="rId3"/>
          <a:srcRect/>
          <a:stretch>
            <a:fillRect/>
          </a:stretch>
        </p:blipFill>
        <p:spPr bwMode="auto">
          <a:xfrm>
            <a:off x="3663373" y="4808538"/>
            <a:ext cx="5180013" cy="1870075"/>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13669" name="Picture 2"/>
          <p:cNvPicPr>
            <a:picLocks noChangeAspect="1" noChangeArrowheads="1"/>
          </p:cNvPicPr>
          <p:nvPr/>
        </p:nvPicPr>
        <p:blipFill>
          <a:blip r:embed="rId3"/>
          <a:srcRect/>
          <a:stretch>
            <a:fillRect/>
          </a:stretch>
        </p:blipFill>
        <p:spPr bwMode="auto">
          <a:xfrm>
            <a:off x="3651971" y="2914652"/>
            <a:ext cx="5165725" cy="1870075"/>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13694" name="Picture 2"/>
          <p:cNvPicPr>
            <a:picLocks noChangeAspect="1" noChangeArrowheads="1"/>
          </p:cNvPicPr>
          <p:nvPr/>
        </p:nvPicPr>
        <p:blipFill>
          <a:blip r:embed="rId3"/>
          <a:srcRect/>
          <a:stretch>
            <a:fillRect/>
          </a:stretch>
        </p:blipFill>
        <p:spPr bwMode="auto">
          <a:xfrm>
            <a:off x="231777" y="2911475"/>
            <a:ext cx="3459163" cy="1870075"/>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498723" name="Text Box 35"/>
          <p:cNvSpPr txBox="1">
            <a:spLocks noChangeArrowheads="1"/>
          </p:cNvSpPr>
          <p:nvPr/>
        </p:nvSpPr>
        <p:spPr bwMode="auto">
          <a:xfrm>
            <a:off x="366713" y="1195389"/>
            <a:ext cx="2952750" cy="369310"/>
          </a:xfrm>
          <a:prstGeom prst="rect">
            <a:avLst/>
          </a:prstGeom>
          <a:noFill/>
          <a:ln w="9525">
            <a:noFill/>
            <a:miter lim="800000"/>
            <a:headEnd/>
            <a:tailEnd/>
          </a:ln>
          <a:effectLst/>
        </p:spPr>
        <p:txBody>
          <a:bodyPr lIns="91418" tIns="45709" rIns="91418" bIns="45709">
            <a:spAutoFit/>
          </a:bodyPr>
          <a:lstStyle/>
          <a:p>
            <a:pPr>
              <a:defRPr/>
            </a:pPr>
            <a:endParaRPr lang="en-US">
              <a:solidFill>
                <a:schemeClr val="bg1"/>
              </a:solidFill>
              <a:effectLst>
                <a:outerShdw blurRad="38100" dist="38100" dir="2700000" algn="tl">
                  <a:srgbClr val="000000">
                    <a:alpha val="43137"/>
                  </a:srgbClr>
                </a:outerShdw>
              </a:effectLst>
              <a:cs typeface="+mn-cs"/>
            </a:endParaRPr>
          </a:p>
        </p:txBody>
      </p:sp>
      <p:sp>
        <p:nvSpPr>
          <p:cNvPr id="500771" name="Text Box 35"/>
          <p:cNvSpPr txBox="1">
            <a:spLocks noChangeArrowheads="1"/>
          </p:cNvSpPr>
          <p:nvPr/>
        </p:nvSpPr>
        <p:spPr bwMode="auto">
          <a:xfrm>
            <a:off x="366713" y="1195389"/>
            <a:ext cx="2952750" cy="369310"/>
          </a:xfrm>
          <a:prstGeom prst="rect">
            <a:avLst/>
          </a:prstGeom>
          <a:noFill/>
          <a:ln w="9525">
            <a:noFill/>
            <a:miter lim="800000"/>
            <a:headEnd/>
            <a:tailEnd/>
          </a:ln>
          <a:effectLst/>
        </p:spPr>
        <p:txBody>
          <a:bodyPr lIns="91418" tIns="45709" rIns="91418" bIns="45709">
            <a:spAutoFit/>
          </a:bodyPr>
          <a:lstStyle/>
          <a:p>
            <a:pPr>
              <a:defRPr/>
            </a:pPr>
            <a:endParaRPr lang="en-US">
              <a:solidFill>
                <a:schemeClr val="bg1"/>
              </a:solidFill>
              <a:effectLst>
                <a:outerShdw blurRad="38100" dist="38100" dir="2700000" algn="tl">
                  <a:srgbClr val="000000">
                    <a:alpha val="43137"/>
                  </a:srgbClr>
                </a:outerShdw>
              </a:effectLst>
              <a:cs typeface="+mn-cs"/>
            </a:endParaRPr>
          </a:p>
        </p:txBody>
      </p:sp>
      <p:sp>
        <p:nvSpPr>
          <p:cNvPr id="500772" name="Text Box 36"/>
          <p:cNvSpPr txBox="1">
            <a:spLocks noChangeArrowheads="1"/>
          </p:cNvSpPr>
          <p:nvPr/>
        </p:nvSpPr>
        <p:spPr bwMode="auto">
          <a:xfrm>
            <a:off x="329960" y="1195468"/>
            <a:ext cx="3270250" cy="1477305"/>
          </a:xfrm>
          <a:prstGeom prst="rect">
            <a:avLst/>
          </a:prstGeom>
          <a:noFill/>
          <a:ln w="9525">
            <a:noFill/>
            <a:miter lim="800000"/>
            <a:headEnd/>
            <a:tailEnd/>
          </a:ln>
          <a:effectLst/>
        </p:spPr>
        <p:txBody>
          <a:bodyPr lIns="91418" tIns="45709" rIns="91418" bIns="45709">
            <a:spAutoFit/>
          </a:bodyPr>
          <a:lstStyle/>
          <a:p>
            <a:pPr>
              <a:defRPr/>
            </a:pPr>
            <a:r>
              <a:rPr lang="en-US" b="1" u="sng" dirty="0">
                <a:solidFill>
                  <a:schemeClr val="bg1"/>
                </a:solidFill>
                <a:latin typeface="+mj-lt"/>
              </a:rPr>
              <a:t>Application Benefits</a:t>
            </a:r>
            <a:br>
              <a:rPr lang="en-US" b="1" u="sng" dirty="0">
                <a:solidFill>
                  <a:schemeClr val="bg1"/>
                </a:solidFill>
                <a:latin typeface="+mj-lt"/>
              </a:rPr>
            </a:br>
            <a:endParaRPr lang="en-US" b="1" u="sng" dirty="0">
              <a:solidFill>
                <a:schemeClr val="bg1"/>
              </a:solidFill>
              <a:latin typeface="+mj-lt"/>
            </a:endParaRPr>
          </a:p>
          <a:p>
            <a:pPr>
              <a:defRPr/>
            </a:pPr>
            <a:r>
              <a:rPr lang="en-US" dirty="0">
                <a:solidFill>
                  <a:schemeClr val="bg1"/>
                </a:solidFill>
                <a:latin typeface="+mj-lt"/>
              </a:rPr>
              <a:t>The most productive distributed application development environment</a:t>
            </a:r>
          </a:p>
        </p:txBody>
      </p:sp>
      <p:grpSp>
        <p:nvGrpSpPr>
          <p:cNvPr id="2" name="Group 62"/>
          <p:cNvGrpSpPr>
            <a:grpSpLocks/>
          </p:cNvGrpSpPr>
          <p:nvPr/>
        </p:nvGrpSpPr>
        <p:grpSpPr bwMode="auto">
          <a:xfrm>
            <a:off x="6838509" y="1083846"/>
            <a:ext cx="1825625" cy="1760537"/>
            <a:chOff x="4523" y="720"/>
            <a:chExt cx="895" cy="919"/>
          </a:xfrm>
        </p:grpSpPr>
        <p:grpSp>
          <p:nvGrpSpPr>
            <p:cNvPr id="3" name="Group 4"/>
            <p:cNvGrpSpPr>
              <a:grpSpLocks/>
            </p:cNvGrpSpPr>
            <p:nvPr/>
          </p:nvGrpSpPr>
          <p:grpSpPr bwMode="auto">
            <a:xfrm>
              <a:off x="4523" y="720"/>
              <a:ext cx="895" cy="919"/>
              <a:chOff x="-2404" y="-111"/>
              <a:chExt cx="2371" cy="2371"/>
            </a:xfrm>
          </p:grpSpPr>
          <p:pic>
            <p:nvPicPr>
              <p:cNvPr id="2103" name="Picture 5"/>
              <p:cNvPicPr>
                <a:picLocks noChangeAspect="1" noChangeArrowheads="1"/>
              </p:cNvPicPr>
              <p:nvPr/>
            </p:nvPicPr>
            <p:blipFill>
              <a:blip r:embed="rId4" cstate="screen"/>
              <a:srcRect/>
              <a:stretch>
                <a:fillRect/>
              </a:stretch>
            </p:blipFill>
            <p:spPr bwMode="auto">
              <a:xfrm>
                <a:off x="-2404" y="-111"/>
                <a:ext cx="1186" cy="1186"/>
              </a:xfrm>
              <a:prstGeom prst="rect">
                <a:avLst/>
              </a:prstGeom>
              <a:noFill/>
              <a:ln w="9525">
                <a:noFill/>
                <a:miter lim="800000"/>
                <a:headEnd/>
                <a:tailEnd/>
              </a:ln>
            </p:spPr>
          </p:pic>
          <p:pic>
            <p:nvPicPr>
              <p:cNvPr id="2104" name="Picture 6"/>
              <p:cNvPicPr>
                <a:picLocks noChangeAspect="1" noChangeArrowheads="1"/>
              </p:cNvPicPr>
              <p:nvPr/>
            </p:nvPicPr>
            <p:blipFill>
              <a:blip r:embed="rId5" cstate="screen"/>
              <a:srcRect/>
              <a:stretch>
                <a:fillRect/>
              </a:stretch>
            </p:blipFill>
            <p:spPr bwMode="auto">
              <a:xfrm>
                <a:off x="-1219" y="-111"/>
                <a:ext cx="1186" cy="1186"/>
              </a:xfrm>
              <a:prstGeom prst="rect">
                <a:avLst/>
              </a:prstGeom>
              <a:noFill/>
              <a:ln w="9525">
                <a:noFill/>
                <a:miter lim="800000"/>
                <a:headEnd/>
                <a:tailEnd/>
              </a:ln>
            </p:spPr>
          </p:pic>
          <p:pic>
            <p:nvPicPr>
              <p:cNvPr id="2105" name="Picture 7"/>
              <p:cNvPicPr>
                <a:picLocks noChangeAspect="1" noChangeArrowheads="1"/>
              </p:cNvPicPr>
              <p:nvPr/>
            </p:nvPicPr>
            <p:blipFill>
              <a:blip r:embed="rId6" cstate="screen"/>
              <a:srcRect/>
              <a:stretch>
                <a:fillRect/>
              </a:stretch>
            </p:blipFill>
            <p:spPr bwMode="auto">
              <a:xfrm>
                <a:off x="-2404" y="1074"/>
                <a:ext cx="1186" cy="1186"/>
              </a:xfrm>
              <a:prstGeom prst="rect">
                <a:avLst/>
              </a:prstGeom>
              <a:noFill/>
              <a:ln w="9525">
                <a:noFill/>
                <a:miter lim="800000"/>
                <a:headEnd/>
                <a:tailEnd/>
              </a:ln>
            </p:spPr>
          </p:pic>
          <p:pic>
            <p:nvPicPr>
              <p:cNvPr id="2106" name="Picture 8"/>
              <p:cNvPicPr>
                <a:picLocks noChangeAspect="1" noChangeArrowheads="1"/>
              </p:cNvPicPr>
              <p:nvPr/>
            </p:nvPicPr>
            <p:blipFill>
              <a:blip r:embed="rId7" cstate="screen"/>
              <a:srcRect/>
              <a:stretch>
                <a:fillRect/>
              </a:stretch>
            </p:blipFill>
            <p:spPr bwMode="auto">
              <a:xfrm>
                <a:off x="-1219" y="1074"/>
                <a:ext cx="1186" cy="1186"/>
              </a:xfrm>
              <a:prstGeom prst="rect">
                <a:avLst/>
              </a:prstGeom>
              <a:noFill/>
              <a:ln w="9525">
                <a:noFill/>
                <a:miter lim="800000"/>
                <a:headEnd/>
                <a:tailEnd/>
              </a:ln>
            </p:spPr>
          </p:pic>
        </p:grpSp>
        <p:pic>
          <p:nvPicPr>
            <p:cNvPr id="2102" name="Picture 9"/>
            <p:cNvPicPr>
              <a:picLocks noChangeAspect="1" noChangeArrowheads="1"/>
            </p:cNvPicPr>
            <p:nvPr/>
          </p:nvPicPr>
          <p:blipFill>
            <a:blip r:embed="rId8" cstate="screen"/>
            <a:srcRect/>
            <a:stretch>
              <a:fillRect/>
            </a:stretch>
          </p:blipFill>
          <p:spPr bwMode="auto">
            <a:xfrm>
              <a:off x="4646" y="846"/>
              <a:ext cx="649" cy="668"/>
            </a:xfrm>
            <a:prstGeom prst="rect">
              <a:avLst/>
            </a:prstGeom>
            <a:noFill/>
            <a:ln w="9525">
              <a:noFill/>
              <a:miter lim="800000"/>
              <a:headEnd/>
              <a:tailEnd/>
            </a:ln>
          </p:spPr>
        </p:pic>
      </p:grpSp>
      <p:sp>
        <p:nvSpPr>
          <p:cNvPr id="500774" name="Text Box 38"/>
          <p:cNvSpPr txBox="1">
            <a:spLocks noChangeArrowheads="1"/>
          </p:cNvSpPr>
          <p:nvPr/>
        </p:nvSpPr>
        <p:spPr bwMode="auto">
          <a:xfrm>
            <a:off x="319987" y="5023433"/>
            <a:ext cx="3287712" cy="1477305"/>
          </a:xfrm>
          <a:prstGeom prst="rect">
            <a:avLst/>
          </a:prstGeom>
          <a:noFill/>
          <a:ln w="9525">
            <a:noFill/>
            <a:miter lim="800000"/>
            <a:headEnd/>
            <a:tailEnd/>
          </a:ln>
          <a:effectLst/>
        </p:spPr>
        <p:txBody>
          <a:bodyPr lIns="91418" tIns="45709" rIns="91418" bIns="45709">
            <a:spAutoFit/>
          </a:bodyPr>
          <a:lstStyle/>
          <a:p>
            <a:pPr>
              <a:defRPr/>
            </a:pPr>
            <a:r>
              <a:rPr lang="en-US" b="1" u="sng" dirty="0">
                <a:solidFill>
                  <a:schemeClr val="bg1"/>
                </a:solidFill>
                <a:latin typeface="+mj-lt"/>
              </a:rPr>
              <a:t>System Benefits</a:t>
            </a:r>
          </a:p>
          <a:p>
            <a:pPr>
              <a:defRPr/>
            </a:pPr>
            <a:endParaRPr lang="en-US" b="1" u="sng" dirty="0">
              <a:solidFill>
                <a:schemeClr val="bg1"/>
              </a:solidFill>
              <a:latin typeface="+mj-lt"/>
            </a:endParaRPr>
          </a:p>
          <a:p>
            <a:pPr>
              <a:defRPr/>
            </a:pPr>
            <a:r>
              <a:rPr lang="en-US" dirty="0">
                <a:solidFill>
                  <a:schemeClr val="bg1"/>
                </a:solidFill>
                <a:latin typeface="+mj-lt"/>
              </a:rPr>
              <a:t>Cost-effective, reliable and high performance server operating system</a:t>
            </a:r>
          </a:p>
        </p:txBody>
      </p:sp>
      <p:sp>
        <p:nvSpPr>
          <p:cNvPr id="500773" name="Text Box 37"/>
          <p:cNvSpPr txBox="1">
            <a:spLocks noChangeArrowheads="1"/>
          </p:cNvSpPr>
          <p:nvPr/>
        </p:nvSpPr>
        <p:spPr bwMode="auto">
          <a:xfrm>
            <a:off x="324505" y="3026275"/>
            <a:ext cx="3265488" cy="1477305"/>
          </a:xfrm>
          <a:prstGeom prst="rect">
            <a:avLst/>
          </a:prstGeom>
          <a:noFill/>
          <a:ln w="9525">
            <a:noFill/>
            <a:miter lim="800000"/>
            <a:headEnd/>
            <a:tailEnd/>
          </a:ln>
          <a:effectLst/>
        </p:spPr>
        <p:txBody>
          <a:bodyPr lIns="91418" tIns="45709" rIns="91418" bIns="45709">
            <a:spAutoFit/>
          </a:bodyPr>
          <a:lstStyle/>
          <a:p>
            <a:pPr>
              <a:defRPr/>
            </a:pPr>
            <a:r>
              <a:rPr lang="en-US" b="1" u="sng" dirty="0">
                <a:solidFill>
                  <a:schemeClr val="bg1"/>
                </a:solidFill>
                <a:latin typeface="+mj-lt"/>
              </a:rPr>
              <a:t>Cluster Benefits</a:t>
            </a:r>
          </a:p>
          <a:p>
            <a:pPr>
              <a:defRPr/>
            </a:pPr>
            <a:endParaRPr lang="en-US" b="1" u="sng" dirty="0">
              <a:solidFill>
                <a:schemeClr val="bg1"/>
              </a:solidFill>
              <a:latin typeface="+mj-lt"/>
            </a:endParaRPr>
          </a:p>
          <a:p>
            <a:pPr>
              <a:defRPr/>
            </a:pPr>
            <a:r>
              <a:rPr lang="en-US" dirty="0">
                <a:solidFill>
                  <a:schemeClr val="bg1"/>
                </a:solidFill>
                <a:latin typeface="+mj-lt"/>
              </a:rPr>
              <a:t>Complete HPC cluster platform integrated with the </a:t>
            </a:r>
            <a:r>
              <a:rPr lang="en-US" dirty="0" smtClean="0">
                <a:solidFill>
                  <a:schemeClr val="bg1"/>
                </a:solidFill>
                <a:latin typeface="+mj-lt"/>
              </a:rPr>
              <a:t>enterprise infrastructure</a:t>
            </a:r>
          </a:p>
        </p:txBody>
      </p:sp>
      <p:pic>
        <p:nvPicPr>
          <p:cNvPr id="113725" name="Picture 41" descr="System Center logo w"/>
          <p:cNvPicPr>
            <a:picLocks noChangeAspect="1" noChangeArrowheads="1"/>
          </p:cNvPicPr>
          <p:nvPr/>
        </p:nvPicPr>
        <p:blipFill>
          <a:blip r:embed="rId9"/>
          <a:srcRect/>
          <a:stretch>
            <a:fillRect/>
          </a:stretch>
        </p:blipFill>
        <p:spPr bwMode="auto">
          <a:xfrm>
            <a:off x="6546850" y="3095999"/>
            <a:ext cx="2090738" cy="471488"/>
          </a:xfrm>
          <a:prstGeom prst="rect">
            <a:avLst/>
          </a:prstGeom>
          <a:noFill/>
          <a:ln w="9525">
            <a:noFill/>
            <a:miter lim="800000"/>
            <a:headEnd/>
            <a:tailEnd/>
          </a:ln>
        </p:spPr>
      </p:pic>
      <p:pic>
        <p:nvPicPr>
          <p:cNvPr id="33" name="Picture 32" descr="HyperV-Svr-1_bL_r.png"/>
          <p:cNvPicPr>
            <a:picLocks noChangeAspect="1"/>
          </p:cNvPicPr>
          <p:nvPr/>
        </p:nvPicPr>
        <p:blipFill>
          <a:blip r:embed="rId10"/>
          <a:stretch>
            <a:fillRect/>
          </a:stretch>
        </p:blipFill>
        <p:spPr>
          <a:xfrm>
            <a:off x="4763038" y="5274101"/>
            <a:ext cx="3510725" cy="323238"/>
          </a:xfrm>
          <a:prstGeom prst="rect">
            <a:avLst/>
          </a:prstGeom>
        </p:spPr>
      </p:pic>
      <p:pic>
        <p:nvPicPr>
          <p:cNvPr id="5128" name="Picture 8" descr="C:\Users\kyrilf\AppData\Local\Microsoft\Windows\Temporary Internet Files\Content.Outlook\RYXZZ8QO\W-HPC-Svr08_v_rgb_r.png"/>
          <p:cNvPicPr>
            <a:picLocks noChangeAspect="1" noChangeArrowheads="1"/>
          </p:cNvPicPr>
          <p:nvPr/>
        </p:nvPicPr>
        <p:blipFill>
          <a:blip r:embed="rId11"/>
          <a:srcRect/>
          <a:stretch>
            <a:fillRect/>
          </a:stretch>
        </p:blipFill>
        <p:spPr bwMode="auto">
          <a:xfrm>
            <a:off x="5082886" y="3529853"/>
            <a:ext cx="1967102" cy="1126191"/>
          </a:xfrm>
          <a:prstGeom prst="rect">
            <a:avLst/>
          </a:prstGeom>
          <a:noFill/>
        </p:spPr>
      </p:pic>
      <p:pic>
        <p:nvPicPr>
          <p:cNvPr id="37" name="Picture 36" descr="ofc-Excel07_rgb_r.png"/>
          <p:cNvPicPr>
            <a:picLocks noChangeAspect="1"/>
          </p:cNvPicPr>
          <p:nvPr/>
        </p:nvPicPr>
        <p:blipFill>
          <a:blip r:embed="rId12" cstate="screen"/>
          <a:stretch>
            <a:fillRect/>
          </a:stretch>
        </p:blipFill>
        <p:spPr>
          <a:xfrm>
            <a:off x="3831649" y="1497445"/>
            <a:ext cx="1844385" cy="343271"/>
          </a:xfrm>
          <a:prstGeom prst="rect">
            <a:avLst/>
          </a:prstGeom>
        </p:spPr>
      </p:pic>
      <p:pic>
        <p:nvPicPr>
          <p:cNvPr id="39" name="Picture 38" descr="SQL08_bL_r.png"/>
          <p:cNvPicPr>
            <a:picLocks noChangeAspect="1"/>
          </p:cNvPicPr>
          <p:nvPr/>
        </p:nvPicPr>
        <p:blipFill>
          <a:blip r:embed="rId13"/>
          <a:stretch>
            <a:fillRect/>
          </a:stretch>
        </p:blipFill>
        <p:spPr>
          <a:xfrm>
            <a:off x="4857751" y="1979173"/>
            <a:ext cx="1857375" cy="386303"/>
          </a:xfrm>
          <a:prstGeom prst="rect">
            <a:avLst/>
          </a:prstGeom>
        </p:spPr>
      </p:pic>
      <p:pic>
        <p:nvPicPr>
          <p:cNvPr id="43" name="Picture 42" descr="VS08_h_rgb_r.png"/>
          <p:cNvPicPr>
            <a:picLocks noChangeAspect="1"/>
          </p:cNvPicPr>
          <p:nvPr/>
        </p:nvPicPr>
        <p:blipFill>
          <a:blip r:embed="rId14"/>
          <a:stretch>
            <a:fillRect/>
          </a:stretch>
        </p:blipFill>
        <p:spPr>
          <a:xfrm>
            <a:off x="3805535" y="2433078"/>
            <a:ext cx="2922579" cy="368216"/>
          </a:xfrm>
          <a:prstGeom prst="rect">
            <a:avLst/>
          </a:prstGeom>
        </p:spPr>
      </p:pic>
      <p:pic>
        <p:nvPicPr>
          <p:cNvPr id="47" name="Picture 46" descr="WS08_h_rgb_r.png"/>
          <p:cNvPicPr>
            <a:picLocks noChangeAspect="1"/>
          </p:cNvPicPr>
          <p:nvPr/>
        </p:nvPicPr>
        <p:blipFill>
          <a:blip r:embed="rId15"/>
          <a:stretch>
            <a:fillRect/>
          </a:stretch>
        </p:blipFill>
        <p:spPr>
          <a:xfrm>
            <a:off x="3831443" y="5748419"/>
            <a:ext cx="4533301" cy="668350"/>
          </a:xfrm>
          <a:prstGeom prst="rect">
            <a:avLst/>
          </a:prstGeom>
        </p:spPr>
      </p:pic>
      <p:pic>
        <p:nvPicPr>
          <p:cNvPr id="51" name="Picture 50" descr="WS08-ActiveD_h_rgb_r.png"/>
          <p:cNvPicPr>
            <a:picLocks noChangeAspect="1"/>
          </p:cNvPicPr>
          <p:nvPr/>
        </p:nvPicPr>
        <p:blipFill>
          <a:blip r:embed="rId16" cstate="screen"/>
          <a:stretch>
            <a:fillRect/>
          </a:stretch>
        </p:blipFill>
        <p:spPr>
          <a:xfrm>
            <a:off x="3773197" y="3057806"/>
            <a:ext cx="2656178" cy="572901"/>
          </a:xfrm>
          <a:prstGeom prst="rect">
            <a:avLst/>
          </a:prstGeom>
        </p:spPr>
      </p:pic>
      <p:pic>
        <p:nvPicPr>
          <p:cNvPr id="54" name="Picture 53" descr="ofc-ShrPtSvr07_rgb_r.png"/>
          <p:cNvPicPr>
            <a:picLocks noChangeAspect="1"/>
          </p:cNvPicPr>
          <p:nvPr/>
        </p:nvPicPr>
        <p:blipFill>
          <a:blip r:embed="rId17" cstate="screen"/>
          <a:stretch>
            <a:fillRect/>
          </a:stretch>
        </p:blipFill>
        <p:spPr>
          <a:xfrm>
            <a:off x="3831648" y="1151406"/>
            <a:ext cx="2389910" cy="268614"/>
          </a:xfrm>
          <a:prstGeom prst="rect">
            <a:avLst/>
          </a:prstGeom>
        </p:spPr>
      </p:pic>
      <p:sp>
        <p:nvSpPr>
          <p:cNvPr id="30" name="Title 12"/>
          <p:cNvSpPr txBox="1">
            <a:spLocks/>
          </p:cNvSpPr>
          <p:nvPr/>
        </p:nvSpPr>
        <p:spPr>
          <a:xfrm>
            <a:off x="0" y="91441"/>
            <a:ext cx="8380412" cy="590931"/>
          </a:xfrm>
          <a:prstGeom prst="rect">
            <a:avLst/>
          </a:prstGeom>
        </p:spPr>
        <p:txBody>
          <a:bodyPr/>
          <a:lstStyle/>
          <a:p>
            <a:pPr marL="342900" marR="0" lvl="0" indent="-342900" algn="l" defTabSz="-13873163" rtl="0" eaLnBrk="0" fontAlgn="base" latinLnBrk="0" hangingPunct="0">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Microsoft HPC++ Solution</a:t>
            </a:r>
            <a:endParaRPr kumimoji="0" lang="en-US" sz="36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915128" y="1106287"/>
            <a:ext cx="5219700" cy="5219700"/>
            <a:chOff x="1915128" y="1106287"/>
            <a:chExt cx="5219700" cy="5219700"/>
          </a:xfrm>
        </p:grpSpPr>
        <p:pic>
          <p:nvPicPr>
            <p:cNvPr id="55298" name="Picture 2" descr="\\eventsql\dvd27\Clip_Installer\DVD_ART\Artwork_Imagery\Shapes and Graphics\Charts and Graphs\pie charts\4 quadrant pie chart circle.png"/>
            <p:cNvPicPr>
              <a:picLocks noChangeAspect="1" noChangeArrowheads="1"/>
            </p:cNvPicPr>
            <p:nvPr/>
          </p:nvPicPr>
          <p:blipFill>
            <a:blip r:embed="rId2"/>
            <a:srcRect/>
            <a:stretch>
              <a:fillRect/>
            </a:stretch>
          </p:blipFill>
          <p:spPr bwMode="auto">
            <a:xfrm>
              <a:off x="1915128" y="1106287"/>
              <a:ext cx="5219700" cy="5219700"/>
            </a:xfrm>
            <a:prstGeom prst="rect">
              <a:avLst/>
            </a:prstGeom>
            <a:noFill/>
          </p:spPr>
        </p:pic>
        <p:sp>
          <p:nvSpPr>
            <p:cNvPr id="6" name="TextBox 5"/>
            <p:cNvSpPr txBox="1"/>
            <p:nvPr/>
          </p:nvSpPr>
          <p:spPr>
            <a:xfrm>
              <a:off x="2453992" y="2638710"/>
              <a:ext cx="1713052" cy="707886"/>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mn-lt"/>
                </a:rPr>
                <a:t>Systems Management</a:t>
              </a:r>
              <a:endParaRPr lang="en-US" sz="2000" dirty="0">
                <a:solidFill>
                  <a:schemeClr val="bg1"/>
                </a:solidFill>
                <a:effectLst>
                  <a:outerShdw blurRad="38100" dist="38100" dir="2700000" algn="tl">
                    <a:srgbClr val="000000">
                      <a:alpha val="43137"/>
                    </a:srgbClr>
                  </a:outerShdw>
                </a:effectLst>
                <a:latin typeface="+mn-lt"/>
              </a:endParaRPr>
            </a:p>
          </p:txBody>
        </p:sp>
        <p:sp>
          <p:nvSpPr>
            <p:cNvPr id="7" name="TextBox 6"/>
            <p:cNvSpPr txBox="1"/>
            <p:nvPr/>
          </p:nvSpPr>
          <p:spPr>
            <a:xfrm>
              <a:off x="4919080" y="2638711"/>
              <a:ext cx="1643605" cy="707886"/>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mn-lt"/>
                </a:rPr>
                <a:t>Job Scheduling</a:t>
              </a:r>
              <a:endParaRPr lang="en-US" sz="2000" dirty="0">
                <a:solidFill>
                  <a:schemeClr val="bg1"/>
                </a:solidFill>
                <a:effectLst>
                  <a:outerShdw blurRad="38100" dist="38100" dir="2700000" algn="tl">
                    <a:srgbClr val="000000">
                      <a:alpha val="43137"/>
                    </a:srgbClr>
                  </a:outerShdw>
                </a:effectLst>
                <a:latin typeface="+mn-lt"/>
              </a:endParaRPr>
            </a:p>
          </p:txBody>
        </p:sp>
        <p:sp>
          <p:nvSpPr>
            <p:cNvPr id="8" name="TextBox 7"/>
            <p:cNvSpPr txBox="1"/>
            <p:nvPr/>
          </p:nvSpPr>
          <p:spPr>
            <a:xfrm>
              <a:off x="4750060" y="4277876"/>
              <a:ext cx="1643605"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mn-lt"/>
                </a:rPr>
                <a:t>MPI</a:t>
              </a:r>
              <a:endParaRPr lang="en-US" sz="2000" dirty="0">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2718305" y="4211599"/>
              <a:ext cx="1643605"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latin typeface="+mn-lt"/>
                </a:rPr>
                <a:t>Storage</a:t>
              </a:r>
              <a:endParaRPr lang="en-US" sz="2000" dirty="0">
                <a:solidFill>
                  <a:schemeClr val="bg1"/>
                </a:solidFill>
                <a:effectLst>
                  <a:outerShdw blurRad="38100" dist="38100" dir="2700000" algn="tl">
                    <a:srgbClr val="000000">
                      <a:alpha val="43137"/>
                    </a:srgbClr>
                  </a:outerShdw>
                </a:effectLst>
                <a:latin typeface="+mn-lt"/>
              </a:endParaRPr>
            </a:p>
          </p:txBody>
        </p:sp>
      </p:grpSp>
      <p:sp>
        <p:nvSpPr>
          <p:cNvPr id="12" name="Rounded Rectangular Callout 11"/>
          <p:cNvSpPr/>
          <p:nvPr/>
        </p:nvSpPr>
        <p:spPr>
          <a:xfrm>
            <a:off x="288099" y="1077238"/>
            <a:ext cx="2847371" cy="1490598"/>
          </a:xfrm>
          <a:prstGeom prst="wedgeRoundRectCallout">
            <a:avLst>
              <a:gd name="adj1" fmla="val 64583"/>
              <a:gd name="adj2" fmla="val 23946"/>
              <a:gd name="adj3" fmla="val 16667"/>
            </a:avLst>
          </a:prstGeom>
          <a:effectLst>
            <a:glow rad="63500">
              <a:schemeClr val="accent5">
                <a:satMod val="175000"/>
                <a:alpha val="40000"/>
              </a:schemeClr>
            </a:glow>
            <a:softEdge rad="12700"/>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91429" tIns="45714" rIns="91429" bIns="45714" rtlCol="0" anchor="ctr"/>
          <a:lstStyle/>
          <a:p>
            <a:pPr algn="l">
              <a:buFont typeface="Wingdings" pitchFamily="2" charset="2"/>
              <a:buChar char="Ø"/>
            </a:pPr>
            <a:r>
              <a:rPr lang="en-US" sz="1300" dirty="0" smtClean="0"/>
              <a:t>Rapid large scale deployment and built-in diagnostics suite</a:t>
            </a:r>
          </a:p>
          <a:p>
            <a:pPr algn="l">
              <a:buFont typeface="Wingdings" pitchFamily="2" charset="2"/>
              <a:buChar char="Ø"/>
            </a:pPr>
            <a:r>
              <a:rPr lang="en-US" sz="1300" dirty="0" smtClean="0"/>
              <a:t>Integrated monitoring, management and reporting</a:t>
            </a:r>
          </a:p>
          <a:p>
            <a:pPr algn="l">
              <a:buFont typeface="Wingdings" pitchFamily="2" charset="2"/>
              <a:buChar char="Ø"/>
            </a:pPr>
            <a:r>
              <a:rPr lang="en-US" sz="1300" dirty="0" smtClean="0"/>
              <a:t>Familiar UI and rich scripting interface</a:t>
            </a:r>
            <a:endParaRPr lang="en-US" sz="1300" dirty="0"/>
          </a:p>
        </p:txBody>
      </p:sp>
      <p:sp>
        <p:nvSpPr>
          <p:cNvPr id="13" name="Rounded Rectangular Callout 12"/>
          <p:cNvSpPr/>
          <p:nvPr/>
        </p:nvSpPr>
        <p:spPr>
          <a:xfrm>
            <a:off x="6087492" y="842896"/>
            <a:ext cx="2812651" cy="1674836"/>
          </a:xfrm>
          <a:prstGeom prst="wedgeRoundRectCallout">
            <a:avLst>
              <a:gd name="adj1" fmla="val -61995"/>
              <a:gd name="adj2" fmla="val 31083"/>
              <a:gd name="adj3" fmla="val 16667"/>
            </a:avLst>
          </a:prstGeom>
          <a:effectLst>
            <a:glow rad="63500">
              <a:schemeClr val="accent2">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91429" tIns="45714" rIns="91429" bIns="45714" rtlCol="0" anchor="ctr"/>
          <a:lstStyle/>
          <a:p>
            <a:pPr algn="l">
              <a:buFont typeface="Wingdings" pitchFamily="2" charset="2"/>
              <a:buChar char="Ø"/>
            </a:pPr>
            <a:r>
              <a:rPr lang="en-US" sz="1300" dirty="0" smtClean="0"/>
              <a:t>Integrated security via Active Directory</a:t>
            </a:r>
          </a:p>
          <a:p>
            <a:pPr algn="l">
              <a:buFont typeface="Wingdings" pitchFamily="2" charset="2"/>
              <a:buChar char="Ø"/>
            </a:pPr>
            <a:r>
              <a:rPr lang="en-US" sz="1300" dirty="0" smtClean="0"/>
              <a:t>Support for batch, interactive and service-oriented applications</a:t>
            </a:r>
          </a:p>
          <a:p>
            <a:pPr algn="l">
              <a:buFont typeface="Wingdings" pitchFamily="2" charset="2"/>
              <a:buChar char="Ø"/>
            </a:pPr>
            <a:r>
              <a:rPr lang="en-US" sz="1300" dirty="0" smtClean="0"/>
              <a:t>High availability scheduling</a:t>
            </a:r>
          </a:p>
          <a:p>
            <a:pPr algn="l">
              <a:buFont typeface="Wingdings" pitchFamily="2" charset="2"/>
              <a:buChar char="Ø"/>
            </a:pPr>
            <a:r>
              <a:rPr lang="en-US" sz="1300" dirty="0" smtClean="0"/>
              <a:t>Interoperability via OGF’s HPC Basic Profile</a:t>
            </a:r>
          </a:p>
        </p:txBody>
      </p:sp>
      <p:sp>
        <p:nvSpPr>
          <p:cNvPr id="14" name="Rounded Rectangular Callout 13"/>
          <p:cNvSpPr/>
          <p:nvPr/>
        </p:nvSpPr>
        <p:spPr>
          <a:xfrm>
            <a:off x="6156351" y="4893237"/>
            <a:ext cx="2987649" cy="1715644"/>
          </a:xfrm>
          <a:prstGeom prst="wedgeRoundRectCallout">
            <a:avLst>
              <a:gd name="adj1" fmla="val -67701"/>
              <a:gd name="adj2" fmla="val -37586"/>
              <a:gd name="adj3" fmla="val 16667"/>
            </a:avLst>
          </a:prstGeom>
          <a:effectLst>
            <a:glow rad="63500">
              <a:schemeClr val="accent6">
                <a:satMod val="175000"/>
                <a:alpha val="40000"/>
              </a:schemeClr>
            </a:glo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29" tIns="45714" rIns="91429" bIns="45714" rtlCol="0" anchor="ctr"/>
          <a:lstStyle/>
          <a:p>
            <a:pPr algn="l">
              <a:buFont typeface="Wingdings" pitchFamily="2" charset="2"/>
              <a:buChar char="Ø"/>
            </a:pPr>
            <a:r>
              <a:rPr lang="en-US" sz="1300" dirty="0" smtClean="0"/>
              <a:t>MS-MPI stack based on MPICH2 reference implementation</a:t>
            </a:r>
          </a:p>
          <a:p>
            <a:pPr algn="l">
              <a:buFont typeface="Wingdings" pitchFamily="2" charset="2"/>
              <a:buChar char="Ø"/>
            </a:pPr>
            <a:r>
              <a:rPr lang="en-US" sz="1300" dirty="0" smtClean="0"/>
              <a:t>Performance improvements for RDMA networking and multi-core shared memory</a:t>
            </a:r>
          </a:p>
          <a:p>
            <a:pPr algn="l">
              <a:buFont typeface="Wingdings" pitchFamily="2" charset="2"/>
              <a:buChar char="Ø"/>
            </a:pPr>
            <a:r>
              <a:rPr lang="en-US" sz="1300" dirty="0" smtClean="0"/>
              <a:t>MS-MPI integrated with Windows Event Tracing</a:t>
            </a:r>
            <a:endParaRPr lang="en-US" sz="1300" dirty="0"/>
          </a:p>
        </p:txBody>
      </p:sp>
      <p:sp>
        <p:nvSpPr>
          <p:cNvPr id="15" name="Rounded Rectangular Callout 14"/>
          <p:cNvSpPr/>
          <p:nvPr/>
        </p:nvSpPr>
        <p:spPr>
          <a:xfrm>
            <a:off x="242341" y="4935255"/>
            <a:ext cx="2847371" cy="1296444"/>
          </a:xfrm>
          <a:prstGeom prst="wedgeRoundRectCallout">
            <a:avLst>
              <a:gd name="adj1" fmla="val 72609"/>
              <a:gd name="adj2" fmla="val -32047"/>
              <a:gd name="adj3" fmla="val 16667"/>
            </a:avLst>
          </a:prstGeom>
          <a:effectLst>
            <a:glow rad="63500">
              <a:schemeClr val="accent4">
                <a:satMod val="175000"/>
                <a:alpha val="40000"/>
              </a:schemeClr>
            </a:glow>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lIns="91429" tIns="45714" rIns="91429" bIns="45714" rtlCol="0" anchor="ctr"/>
          <a:lstStyle/>
          <a:p>
            <a:pPr algn="l">
              <a:buFont typeface="Wingdings" pitchFamily="2" charset="2"/>
              <a:buChar char="Ø"/>
            </a:pPr>
            <a:r>
              <a:rPr lang="en-US" sz="1300" dirty="0" smtClean="0"/>
              <a:t>Access to SQL, Windows and Unix file servers</a:t>
            </a:r>
          </a:p>
          <a:p>
            <a:pPr algn="l">
              <a:buFont typeface="Wingdings" pitchFamily="2" charset="2"/>
              <a:buChar char="Ø"/>
            </a:pPr>
            <a:r>
              <a:rPr lang="en-US" sz="1300" dirty="0" smtClean="0"/>
              <a:t>Key parallel file server vendor support (GPFS, </a:t>
            </a:r>
            <a:r>
              <a:rPr lang="en-US" sz="1300" dirty="0" err="1" smtClean="0"/>
              <a:t>Lustre</a:t>
            </a:r>
            <a:r>
              <a:rPr lang="en-US" sz="1300" dirty="0" smtClean="0"/>
              <a:t>, </a:t>
            </a:r>
            <a:r>
              <a:rPr lang="en-US" sz="1300" dirty="0" err="1" smtClean="0"/>
              <a:t>Panasas</a:t>
            </a:r>
            <a:r>
              <a:rPr lang="en-US" sz="1300" dirty="0" smtClean="0"/>
              <a:t>)</a:t>
            </a:r>
          </a:p>
          <a:p>
            <a:pPr algn="l">
              <a:buFont typeface="Wingdings" pitchFamily="2" charset="2"/>
              <a:buChar char="Ø"/>
            </a:pPr>
            <a:r>
              <a:rPr lang="en-US" sz="1300" dirty="0" smtClean="0"/>
              <a:t>In-memory caching options</a:t>
            </a:r>
          </a:p>
        </p:txBody>
      </p:sp>
      <p:sp>
        <p:nvSpPr>
          <p:cNvPr id="16" name="Shape 4109"/>
          <p:cNvSpPr>
            <a:spLocks noChangeArrowheads="1"/>
          </p:cNvSpPr>
          <p:nvPr/>
        </p:nvSpPr>
        <p:spPr bwMode="auto">
          <a:xfrm>
            <a:off x="3974427" y="3192832"/>
            <a:ext cx="1077912" cy="971550"/>
          </a:xfrm>
          <a:custGeom>
            <a:avLst/>
            <a:gdLst>
              <a:gd name="T0" fmla="*/ 50344778 w 21600"/>
              <a:gd name="T1" fmla="*/ 11151460 h 21600"/>
              <a:gd name="T2" fmla="*/ 7241922 w 21600"/>
              <a:gd name="T3" fmla="*/ 21849755 h 21600"/>
              <a:gd name="T4" fmla="*/ 37713746 w 21600"/>
              <a:gd name="T5" fmla="*/ 16913291 h 21600"/>
              <a:gd name="T6" fmla="*/ 9393554 w 21600"/>
              <a:gd name="T7" fmla="*/ 45168259 h 21600"/>
              <a:gd name="T8" fmla="*/ 4736625 w 21600"/>
              <a:gd name="T9" fmla="*/ 29574027 h 21600"/>
              <a:gd name="T10" fmla="*/ 23934687 w 21600"/>
              <a:gd name="T11" fmla="*/ 2579280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206" y="15054"/>
                </a:moveTo>
                <a:cubicBezTo>
                  <a:pt x="8987" y="15531"/>
                  <a:pt x="9884" y="15783"/>
                  <a:pt x="10800" y="15783"/>
                </a:cubicBezTo>
                <a:cubicBezTo>
                  <a:pt x="13552" y="15783"/>
                  <a:pt x="15783" y="13552"/>
                  <a:pt x="15783" y="10800"/>
                </a:cubicBezTo>
                <a:cubicBezTo>
                  <a:pt x="15783" y="8047"/>
                  <a:pt x="13552" y="5817"/>
                  <a:pt x="10800" y="5817"/>
                </a:cubicBezTo>
                <a:cubicBezTo>
                  <a:pt x="8047" y="5817"/>
                  <a:pt x="5817" y="8047"/>
                  <a:pt x="5817" y="10800"/>
                </a:cubicBezTo>
                <a:lnTo>
                  <a:pt x="0" y="10800"/>
                </a:lnTo>
                <a:cubicBezTo>
                  <a:pt x="0" y="4835"/>
                  <a:pt x="4835" y="0"/>
                  <a:pt x="10800" y="0"/>
                </a:cubicBezTo>
                <a:cubicBezTo>
                  <a:pt x="16764" y="0"/>
                  <a:pt x="21600" y="4835"/>
                  <a:pt x="21600" y="10800"/>
                </a:cubicBezTo>
                <a:cubicBezTo>
                  <a:pt x="21600" y="16764"/>
                  <a:pt x="16764" y="21600"/>
                  <a:pt x="10800" y="21600"/>
                </a:cubicBezTo>
                <a:cubicBezTo>
                  <a:pt x="8816" y="21600"/>
                  <a:pt x="6871" y="21053"/>
                  <a:pt x="5178" y="20021"/>
                </a:cubicBezTo>
                <a:lnTo>
                  <a:pt x="3772" y="22326"/>
                </a:lnTo>
                <a:lnTo>
                  <a:pt x="1902" y="14618"/>
                </a:lnTo>
                <a:lnTo>
                  <a:pt x="9611" y="12749"/>
                </a:lnTo>
                <a:lnTo>
                  <a:pt x="8206" y="15054"/>
                </a:lnTo>
                <a:close/>
              </a:path>
            </a:pathLst>
          </a:custGeom>
          <a:solidFill>
            <a:srgbClr val="C00000"/>
          </a:solidFill>
          <a:ln w="9525" algn="ctr">
            <a:solidFill>
              <a:schemeClr val="tx1"/>
            </a:solidFill>
            <a:miter lim="800000"/>
            <a:headEnd/>
            <a:tailEnd/>
          </a:ln>
        </p:spPr>
        <p:txBody>
          <a:bodyPr wrap="none" anchor="ctr"/>
          <a:lstStyle/>
          <a:p>
            <a:pPr eaLnBrk="0" hangingPunct="0">
              <a:defRPr/>
            </a:pPr>
            <a:endParaRPr lang="en-US">
              <a:effectLst>
                <a:outerShdw blurRad="38100" dist="38100" dir="2700000" algn="tl">
                  <a:srgbClr val="000000">
                    <a:alpha val="43137"/>
                  </a:srgbClr>
                </a:outerShdw>
              </a:effectLst>
              <a:cs typeface="+mn-cs"/>
            </a:endParaRPr>
          </a:p>
        </p:txBody>
      </p:sp>
      <p:sp>
        <p:nvSpPr>
          <p:cNvPr id="17" name="Title 12"/>
          <p:cNvSpPr txBox="1">
            <a:spLocks/>
          </p:cNvSpPr>
          <p:nvPr/>
        </p:nvSpPr>
        <p:spPr>
          <a:xfrm>
            <a:off x="0" y="91441"/>
            <a:ext cx="8380412" cy="590931"/>
          </a:xfrm>
          <a:prstGeom prst="rect">
            <a:avLst/>
          </a:prstGeom>
        </p:spPr>
        <p:txBody>
          <a:bodyPr/>
          <a:lstStyle/>
          <a:p>
            <a:pPr marL="342900" marR="0" lvl="0" indent="-342900" algn="l" defTabSz="-13873163" rtl="0" eaLnBrk="0" fontAlgn="base" latinLnBrk="0" hangingPunct="0">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Windows HPC Server 2008</a:t>
            </a:r>
            <a:endParaRPr kumimoji="0" lang="en-US" sz="36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par>
                                <p:cTn id="11" presetID="17"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17"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ppt_w/2"/>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ppt_h/2"/>
                                          </p:val>
                                        </p:tav>
                                        <p:tav tm="100000">
                                          <p:val>
                                            <p:strVal val="#ppt_y"/>
                                          </p:val>
                                        </p:tav>
                                      </p:tavLst>
                                    </p:anim>
                                    <p:anim calcmode="lin" valueType="num">
                                      <p:cBhvr>
                                        <p:cTn id="27" dur="500" fill="hold"/>
                                        <p:tgtEl>
                                          <p:spTgt spid="15"/>
                                        </p:tgtEl>
                                        <p:attrNameLst>
                                          <p:attrName>ppt_w</p:attrName>
                                        </p:attrNameLst>
                                      </p:cBhvr>
                                      <p:tavLst>
                                        <p:tav tm="0">
                                          <p:val>
                                            <p:strVal val="#ppt_w"/>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ppt_w/2"/>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yrilf\Documents\HPC\creative\Screenshot - Todo.jpg"/>
          <p:cNvPicPr>
            <a:picLocks noChangeAspect="1" noChangeArrowheads="1"/>
          </p:cNvPicPr>
          <p:nvPr/>
        </p:nvPicPr>
        <p:blipFill>
          <a:blip r:embed="rId2"/>
          <a:srcRect/>
          <a:stretch>
            <a:fillRect/>
          </a:stretch>
        </p:blipFill>
        <p:spPr bwMode="auto">
          <a:xfrm>
            <a:off x="0" y="-1"/>
            <a:ext cx="9144000" cy="7407797"/>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001736F730BF408148F909D7257DDC" ma:contentTypeVersion="0" ma:contentTypeDescription="Create a new document." ma:contentTypeScope="" ma:versionID="06c41cb4f0bd67c2ba06329aea980b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0CF196A-EC66-4F07-9F90-9D81ACA6AB95}">
  <ds:schemaRefs>
    <ds:schemaRef ds:uri="http://schemas.microsoft.com/sharepoint/v3/contenttype/forms"/>
  </ds:schemaRefs>
</ds:datastoreItem>
</file>

<file path=customXml/itemProps2.xml><?xml version="1.0" encoding="utf-8"?>
<ds:datastoreItem xmlns:ds="http://schemas.openxmlformats.org/officeDocument/2006/customXml" ds:itemID="{92BB997F-EAB8-4254-9469-AA7B77222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F9E0CC1-18BC-4312-92E0-A80474BF41E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14</TotalTime>
  <Words>4247</Words>
  <Application>Microsoft Office PowerPoint</Application>
  <PresentationFormat>On-screen Show (4:3)</PresentationFormat>
  <Paragraphs>859</Paragraphs>
  <Slides>63</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Worksheet</vt:lpstr>
      <vt:lpstr>High Productivity Computing: Taking HPC Mainstream</vt:lpstr>
      <vt:lpstr>Challenge: High Productivity Computing</vt:lpstr>
      <vt:lpstr>Slide 3</vt:lpstr>
      <vt:lpstr>The Data Pipeline</vt:lpstr>
      <vt:lpstr>Free Lunch Is Over For Traditional Software</vt:lpstr>
      <vt:lpstr>Microsoft’s Vision for HPC</vt:lpstr>
      <vt:lpstr>Slide 7</vt:lpstr>
      <vt:lpstr>Slide 8</vt:lpstr>
      <vt:lpstr>Slide 9</vt:lpstr>
      <vt:lpstr>Slide 10</vt:lpstr>
      <vt:lpstr>Slide 11</vt:lpstr>
      <vt:lpstr>Slide 12</vt:lpstr>
      <vt:lpstr>Slide 13</vt:lpstr>
      <vt:lpstr>Slide 14</vt:lpstr>
      <vt:lpstr>Slide 15</vt:lpstr>
      <vt:lpstr>Slide 16</vt:lpstr>
      <vt:lpstr>Integrated Job Scheduling</vt:lpstr>
      <vt:lpstr>Node/Socket/Core Allocation</vt:lpstr>
      <vt:lpstr>Job submission:  3 methods</vt:lpstr>
      <vt:lpstr>Scheduling MPI jobs</vt:lpstr>
      <vt:lpstr>NetworkDirect A new RDMA networking interface built for speed and stability </vt:lpstr>
      <vt:lpstr>Slide 22</vt:lpstr>
      <vt:lpstr>November 2008 Top500</vt:lpstr>
      <vt:lpstr>Customers</vt:lpstr>
      <vt:lpstr>Slide 25</vt:lpstr>
      <vt:lpstr>Porting Unix Applications</vt:lpstr>
      <vt:lpstr>High Productivity Modeling</vt:lpstr>
      <vt:lpstr>MSFT || Computing Technologies</vt:lpstr>
      <vt:lpstr>Slide 29</vt:lpstr>
      <vt:lpstr>Slide 30</vt:lpstr>
      <vt:lpstr>Slide 31</vt:lpstr>
      <vt:lpstr>SOA Broker Performance</vt:lpstr>
      <vt:lpstr>MPI.NET</vt:lpstr>
      <vt:lpstr>Allinea DDT VS Debugger Add-in</vt:lpstr>
      <vt:lpstr>Slide 35</vt:lpstr>
      <vt:lpstr>Parallel Extensions to .NET</vt:lpstr>
      <vt:lpstr>Slide 37</vt:lpstr>
      <vt:lpstr>Slide 38</vt:lpstr>
      <vt:lpstr>F# is...</vt:lpstr>
      <vt:lpstr>Interactive F# Shell</vt:lpstr>
      <vt:lpstr>Example: Taming Asynchronous I/O</vt:lpstr>
      <vt:lpstr>Slide 42</vt:lpstr>
      <vt:lpstr>The Coming of Accelerators</vt:lpstr>
      <vt:lpstr>Current Offerings</vt:lpstr>
      <vt:lpstr>DirectX11 Compute Shader</vt:lpstr>
      <vt:lpstr>FFT Performance Example</vt:lpstr>
      <vt:lpstr>IMSL .NET Numerical Library</vt:lpstr>
      <vt:lpstr>Slide 48</vt:lpstr>
      <vt:lpstr>Data Browsing with Excel</vt:lpstr>
      <vt:lpstr>Datamining with Excel</vt:lpstr>
      <vt:lpstr>Workflow Design for Sharepoint</vt:lpstr>
      <vt:lpstr>Microsoft HPC++ Labs: Academic Computational Finance Service</vt:lpstr>
      <vt:lpstr>Slide 53</vt:lpstr>
      <vt:lpstr>Slide 54</vt:lpstr>
      <vt:lpstr>Slide 55</vt:lpstr>
      <vt:lpstr>Slide 56</vt:lpstr>
      <vt:lpstr>Slide 57</vt:lpstr>
      <vt:lpstr>Slide 58</vt:lpstr>
      <vt:lpstr>Slide 59</vt:lpstr>
      <vt:lpstr>Slide 60</vt:lpstr>
      <vt:lpstr>Slide 61</vt:lpstr>
      <vt:lpstr>Taking HPC Mainstream</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Out on Wall Street</dc:title>
  <dc:creator>Bill Laing</dc:creator>
  <cp:lastModifiedBy>leegrant</cp:lastModifiedBy>
  <cp:revision>1090</cp:revision>
  <dcterms:created xsi:type="dcterms:W3CDTF">2008-09-24T05:08:37Z</dcterms:created>
  <dcterms:modified xsi:type="dcterms:W3CDTF">2008-12-07T10:41:51Z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0x01010029001736F730BF408148F909D7257DDC</vt:lpwstr>
  </property>
</Properties>
</file>