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7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6" r:id="rId6"/>
    <p:sldId id="261" r:id="rId7"/>
    <p:sldId id="262" r:id="rId8"/>
    <p:sldId id="260" r:id="rId9"/>
    <p:sldId id="264" r:id="rId10"/>
    <p:sldId id="265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02" autoAdjust="0"/>
    <p:restoredTop sz="98562" autoAdjust="0"/>
  </p:normalViewPr>
  <p:slideViewPr>
    <p:cSldViewPr snapToObjects="1"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85AAD-65D4-A44A-B0E5-AEEC0880460B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089E4-7900-F243-83BB-1B980DB23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089E4-7900-F243-83BB-1B980DB2365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340C-C847-594C-B4C9-44C16FBAB15F}" type="datetimeFigureOut">
              <a:rPr lang="en-US" smtClean="0"/>
              <a:pPr/>
              <a:t>12/8/2008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5FEE31-200A-3F44-B19B-D402B7A401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20000"/>
                <a:lumOff val="80000"/>
              </a:schemeClr>
            </a:gs>
            <a:gs pos="71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A340C-C847-594C-B4C9-44C16FBAB15F}" type="datetimeFigureOut">
              <a:rPr lang="en-US" smtClean="0"/>
              <a:pPr/>
              <a:t>12/8/2008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ki-logo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50595" y="6290183"/>
            <a:ext cx="3217205" cy="431292"/>
          </a:xfrm>
          <a:prstGeom prst="rect">
            <a:avLst/>
          </a:prstGeom>
        </p:spPr>
      </p:pic>
      <p:pic>
        <p:nvPicPr>
          <p:cNvPr id="8" name="Picture 7" descr="ki-logo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850595" y="6290183"/>
            <a:ext cx="3217205" cy="4312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2381250"/>
          </a:xfrm>
        </p:spPr>
        <p:txBody>
          <a:bodyPr>
            <a:normAutofit/>
          </a:bodyPr>
          <a:lstStyle/>
          <a:p>
            <a:r>
              <a:rPr lang="en-US" dirty="0" smtClean="0"/>
              <a:t>Turning Biologists into Bioinformaticists – A Practical Approach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1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Charlie Whittaker</a:t>
            </a:r>
          </a:p>
          <a:p>
            <a:r>
              <a:rPr lang="en-US" sz="2595" dirty="0" smtClean="0"/>
              <a:t>Bioinformatics and Computing Core Facility</a:t>
            </a:r>
          </a:p>
          <a:p>
            <a:r>
              <a:rPr lang="en-US" sz="2595" dirty="0" smtClean="0"/>
              <a:t>David H. Koch Institute for Integrative Cancer Research at MIT</a:t>
            </a:r>
            <a:endParaRPr lang="en-US" sz="2595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12/8/08</a:t>
            </a:r>
            <a:endParaRPr lang="en-US"/>
          </a:p>
        </p:txBody>
      </p:sp>
    </p:spTree>
  </p:cSld>
  <p:clrMapOvr>
    <a:masterClrMapping/>
  </p:clrMapOvr>
  <p:transition advTm="1261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Presenting the Nuggets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599"/>
          </a:xfrm>
        </p:spPr>
        <p:txBody>
          <a:bodyPr>
            <a:normAutofit/>
          </a:bodyPr>
          <a:lstStyle/>
          <a:p>
            <a:r>
              <a:rPr lang="en-US" dirty="0" smtClean="0"/>
              <a:t>Formal training sessions</a:t>
            </a:r>
          </a:p>
          <a:p>
            <a:pPr lvl="1"/>
            <a:r>
              <a:rPr lang="en-US" dirty="0" smtClean="0"/>
              <a:t>26,28,30 January 2009</a:t>
            </a:r>
          </a:p>
          <a:p>
            <a:r>
              <a:rPr lang="en-US" dirty="0" smtClean="0"/>
              <a:t>Small group sessions</a:t>
            </a:r>
          </a:p>
          <a:p>
            <a:r>
              <a:rPr lang="en-US" dirty="0" smtClean="0"/>
              <a:t>Training during collaboration</a:t>
            </a:r>
          </a:p>
          <a:p>
            <a:r>
              <a:rPr lang="en-US" dirty="0" smtClean="0"/>
              <a:t>Walkabouts</a:t>
            </a:r>
          </a:p>
          <a:p>
            <a:r>
              <a:rPr lang="en-US" dirty="0" smtClean="0"/>
              <a:t>Website development</a:t>
            </a:r>
          </a:p>
          <a:p>
            <a:pPr lvl="1"/>
            <a:r>
              <a:rPr lang="en-US" dirty="0" smtClean="0"/>
              <a:t> Online lessons</a:t>
            </a:r>
          </a:p>
          <a:p>
            <a:pPr lvl="1"/>
            <a:r>
              <a:rPr lang="en-US" dirty="0" smtClean="0"/>
              <a:t> Video tutorials</a:t>
            </a:r>
            <a:endParaRPr lang="en-US" dirty="0"/>
          </a:p>
        </p:txBody>
      </p:sp>
    </p:spTree>
  </p:cSld>
  <p:clrMapOvr>
    <a:masterClrMapping/>
  </p:clrMapOvr>
  <p:transition advTm="8619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038600"/>
          </a:xfrm>
        </p:spPr>
        <p:txBody>
          <a:bodyPr/>
          <a:lstStyle/>
          <a:p>
            <a:r>
              <a:rPr lang="en-US" dirty="0" smtClean="0"/>
              <a:t>What are the ideal training strategies?</a:t>
            </a:r>
          </a:p>
          <a:p>
            <a:r>
              <a:rPr lang="en-US" dirty="0" smtClean="0"/>
              <a:t>What is the optimal way to archive the nuggets?</a:t>
            </a:r>
          </a:p>
          <a:p>
            <a:pPr lvl="1"/>
            <a:r>
              <a:rPr lang="en-US" dirty="0" smtClean="0"/>
              <a:t>Web-based hierarchies or wizards</a:t>
            </a:r>
          </a:p>
          <a:p>
            <a:pPr lvl="1"/>
            <a:r>
              <a:rPr lang="en-US" dirty="0" smtClean="0"/>
              <a:t>Wiki – capture users contributions</a:t>
            </a:r>
          </a:p>
          <a:p>
            <a:r>
              <a:rPr lang="en-US" dirty="0" smtClean="0"/>
              <a:t>How can we monitor our training progress?</a:t>
            </a:r>
          </a:p>
        </p:txBody>
      </p:sp>
    </p:spTree>
  </p:cSld>
  <p:clrMapOvr>
    <a:masterClrMapping/>
  </p:clrMapOvr>
  <p:transition advTm="8843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0438"/>
          </a:xfrm>
        </p:spPr>
        <p:txBody>
          <a:bodyPr>
            <a:normAutofit/>
          </a:bodyPr>
          <a:lstStyle/>
          <a:p>
            <a:r>
              <a:rPr lang="en-US" dirty="0" smtClean="0"/>
              <a:t>About the Koch Institute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8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Multi-disciplinary operation consisting of MIT molecular geneticists and cell biologists and engineers.</a:t>
            </a:r>
          </a:p>
          <a:p>
            <a:r>
              <a:rPr lang="en-US" sz="2400" dirty="0" smtClean="0"/>
              <a:t>Research Force</a:t>
            </a:r>
          </a:p>
          <a:p>
            <a:pPr lvl="1"/>
            <a:r>
              <a:rPr lang="en-US" sz="2000" dirty="0" smtClean="0"/>
              <a:t>24 Biology and Engineering Faculty</a:t>
            </a:r>
          </a:p>
          <a:p>
            <a:pPr lvl="1"/>
            <a:r>
              <a:rPr lang="en-US" sz="2000" dirty="0" smtClean="0"/>
              <a:t>170 Postdoctoral Fellows and Associate Scientists</a:t>
            </a:r>
          </a:p>
          <a:p>
            <a:pPr lvl="1"/>
            <a:r>
              <a:rPr lang="en-US" sz="2000" dirty="0" smtClean="0"/>
              <a:t>175 Graduate Students</a:t>
            </a:r>
          </a:p>
          <a:p>
            <a:pPr lvl="1"/>
            <a:r>
              <a:rPr lang="en-US" sz="2000" dirty="0" smtClean="0"/>
              <a:t>70 Undergraduates</a:t>
            </a:r>
          </a:p>
          <a:p>
            <a:pPr lvl="1"/>
            <a:r>
              <a:rPr lang="en-US" sz="2000" dirty="0" smtClean="0"/>
              <a:t>70 Technical Staff</a:t>
            </a:r>
          </a:p>
          <a:p>
            <a:r>
              <a:rPr lang="en-US" sz="2400" dirty="0" smtClean="0"/>
              <a:t>The Swanson Biotechnology Center supports KI research</a:t>
            </a:r>
          </a:p>
          <a:p>
            <a:pPr lvl="1"/>
            <a:r>
              <a:rPr lang="en-US" sz="2000" dirty="0" smtClean="0"/>
              <a:t>15 core facilities from glassware to flow </a:t>
            </a:r>
            <a:r>
              <a:rPr lang="en-US" sz="2000" dirty="0" err="1" smtClean="0"/>
              <a:t>cytometry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One facility is our Bioinformatics and Computing Core (BCC).</a:t>
            </a:r>
          </a:p>
          <a:p>
            <a:pPr lvl="1"/>
            <a:r>
              <a:rPr lang="en-US" sz="2000" dirty="0" smtClean="0"/>
              <a:t>The roles of the BCC include assistance, collaboration and training. </a:t>
            </a:r>
          </a:p>
          <a:p>
            <a:pPr lvl="1"/>
            <a:r>
              <a:rPr lang="en-US" sz="2000" dirty="0" smtClean="0"/>
              <a:t>The three BCC members can’t keep up with demand.</a:t>
            </a:r>
          </a:p>
        </p:txBody>
      </p:sp>
    </p:spTree>
  </p:cSld>
  <p:clrMapOvr>
    <a:masterClrMapping/>
  </p:clrMapOvr>
  <p:transition advTm="7761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838200"/>
          </a:xfrm>
        </p:spPr>
        <p:txBody>
          <a:bodyPr/>
          <a:lstStyle/>
          <a:p>
            <a:r>
              <a:rPr lang="en-US" dirty="0" smtClean="0"/>
              <a:t>Biology Research and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Biology is an increasingly quantitative field requiring sophisticated computational methods.</a:t>
            </a:r>
          </a:p>
          <a:p>
            <a:pPr lvl="1"/>
            <a:r>
              <a:rPr lang="en-US" sz="2400" dirty="0" smtClean="0"/>
              <a:t>Genomics</a:t>
            </a:r>
          </a:p>
          <a:p>
            <a:pPr lvl="2"/>
            <a:r>
              <a:rPr lang="en-US" sz="2000" dirty="0" smtClean="0"/>
              <a:t>Genome-wide annotation analyses</a:t>
            </a:r>
          </a:p>
          <a:p>
            <a:pPr lvl="2"/>
            <a:r>
              <a:rPr lang="en-US" sz="2000" dirty="0" smtClean="0"/>
              <a:t>Microarrays</a:t>
            </a:r>
          </a:p>
          <a:p>
            <a:pPr lvl="1"/>
            <a:r>
              <a:rPr lang="en-US" sz="2400" dirty="0" smtClean="0"/>
              <a:t>Massively Parallel Applications</a:t>
            </a:r>
          </a:p>
          <a:p>
            <a:pPr lvl="2">
              <a:buClr>
                <a:srgbClr val="FF0000"/>
              </a:buClr>
            </a:pPr>
            <a:r>
              <a:rPr lang="en-US" sz="2000" dirty="0" smtClean="0">
                <a:solidFill>
                  <a:srgbClr val="FF0000"/>
                </a:solidFill>
              </a:rPr>
              <a:t>NextGen Sequencing</a:t>
            </a:r>
          </a:p>
          <a:p>
            <a:pPr lvl="2"/>
            <a:r>
              <a:rPr lang="en-US" sz="2000" dirty="0" smtClean="0"/>
              <a:t>High-Throughput Screening</a:t>
            </a:r>
          </a:p>
          <a:p>
            <a:pPr lvl="2"/>
            <a:r>
              <a:rPr lang="en-US" sz="2000" dirty="0" smtClean="0"/>
              <a:t>Automated Imaging</a:t>
            </a:r>
          </a:p>
          <a:p>
            <a:r>
              <a:rPr lang="en-US" sz="2800" dirty="0" smtClean="0"/>
              <a:t>Many biologists are underprepared to meet the computational demands of their research.</a:t>
            </a:r>
          </a:p>
          <a:p>
            <a:r>
              <a:rPr lang="en-US" sz="2800" dirty="0" smtClean="0"/>
              <a:t>Some have systematically avoided computing throughout their careers. </a:t>
            </a:r>
          </a:p>
          <a:p>
            <a:pPr lvl="2"/>
            <a:endParaRPr lang="en-US" sz="2000" dirty="0"/>
          </a:p>
        </p:txBody>
      </p:sp>
    </p:spTree>
  </p:cSld>
  <p:clrMapOvr>
    <a:masterClrMapping/>
  </p:clrMapOvr>
  <p:transition advTm="8648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Assessment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0593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Survey was designed to identify barriers to learning…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Intimidation: “Every time I see a blinking cursor I freak out.”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Lack of awareness: “Why do I need to know about this, it is why I have  a Mac.”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Dependency: “I have a Grace.”</a:t>
            </a:r>
          </a:p>
          <a:p>
            <a:r>
              <a:rPr lang="en-US" sz="2800" dirty="0" smtClean="0"/>
              <a:t>and to assess users computing skills…</a:t>
            </a:r>
          </a:p>
          <a:p>
            <a:pPr lvl="1"/>
            <a:r>
              <a:rPr lang="en-US" sz="2400" dirty="0" smtClean="0"/>
              <a:t>Participants were observed while executing four bioinformatics tasks (file management, text summary, numerical analysis, text processing).</a:t>
            </a:r>
          </a:p>
          <a:p>
            <a:pPr lvl="1"/>
            <a:r>
              <a:rPr lang="en-US" sz="2400" dirty="0" smtClean="0"/>
              <a:t>Graded on </a:t>
            </a:r>
            <a:r>
              <a:rPr lang="en-US" sz="2400" dirty="0" err="1" smtClean="0"/>
              <a:t>a,b</a:t>
            </a:r>
            <a:r>
              <a:rPr lang="en-US" sz="2400" dirty="0" smtClean="0"/>
              <a:t> or </a:t>
            </a:r>
            <a:r>
              <a:rPr lang="en-US" sz="2400" dirty="0" err="1" smtClean="0"/>
              <a:t>c</a:t>
            </a:r>
            <a:r>
              <a:rPr lang="en-US" sz="2400" dirty="0" smtClean="0"/>
              <a:t> scale</a:t>
            </a:r>
          </a:p>
          <a:p>
            <a:pPr lvl="2"/>
            <a:r>
              <a:rPr lang="en-US" sz="2000" dirty="0" smtClean="0"/>
              <a:t>a – struggled</a:t>
            </a:r>
          </a:p>
          <a:p>
            <a:pPr lvl="2"/>
            <a:r>
              <a:rPr lang="en-US" sz="2000" dirty="0" err="1" smtClean="0"/>
              <a:t>b</a:t>
            </a:r>
            <a:r>
              <a:rPr lang="en-US" sz="2000" dirty="0" smtClean="0"/>
              <a:t> – completed task but not easily</a:t>
            </a:r>
          </a:p>
          <a:p>
            <a:pPr lvl="2"/>
            <a:r>
              <a:rPr lang="en-US" sz="2000" dirty="0" err="1" smtClean="0"/>
              <a:t>c</a:t>
            </a:r>
            <a:r>
              <a:rPr lang="en-US" sz="2000" dirty="0" smtClean="0"/>
              <a:t> – completed task easily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ransition advTm="11511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84238"/>
          </a:xfrm>
        </p:spPr>
        <p:txBody>
          <a:bodyPr/>
          <a:lstStyle/>
          <a:p>
            <a:r>
              <a:rPr lang="en-US" dirty="0" smtClean="0"/>
              <a:t>Assessment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089525"/>
          </a:xfrm>
        </p:spPr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File Management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Text Summary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Numerical Analysis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Text Manipulation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3400" y="45720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3/10 had computer books of some kind at their desks (blue bars). </a:t>
            </a:r>
          </a:p>
          <a:p>
            <a:pPr>
              <a:buFont typeface="Arial"/>
              <a:buChar char="•"/>
            </a:pPr>
            <a:r>
              <a:rPr lang="en-US" dirty="0" smtClean="0"/>
              <a:t> 7/10 of participants want an easily accessible reference resource.</a:t>
            </a:r>
          </a:p>
          <a:p>
            <a:pPr>
              <a:buFont typeface="Arial"/>
              <a:buChar char="•"/>
            </a:pPr>
            <a:r>
              <a:rPr lang="en-US" dirty="0" smtClean="0"/>
              <a:t> 4/10 expressed frustration or intimidation with command line computing.</a:t>
            </a:r>
          </a:p>
          <a:p>
            <a:pPr>
              <a:buFont typeface="Arial"/>
              <a:buChar char="•"/>
            </a:pPr>
            <a:r>
              <a:rPr lang="en-US" dirty="0" smtClean="0"/>
              <a:t> 3/10 felt they knew all they needed to know about computers.</a:t>
            </a:r>
          </a:p>
        </p:txBody>
      </p:sp>
      <p:pic>
        <p:nvPicPr>
          <p:cNvPr id="5" name="Picture 4" descr="Task1_v.jpg"/>
          <p:cNvPicPr>
            <a:picLocks noChangeAspect="1"/>
          </p:cNvPicPr>
          <p:nvPr/>
        </p:nvPicPr>
        <p:blipFill>
          <a:blip r:embed="rId2"/>
          <a:srcRect l="21127" t="2963" b="81235"/>
          <a:stretch>
            <a:fillRect/>
          </a:stretch>
        </p:blipFill>
        <p:spPr>
          <a:xfrm>
            <a:off x="1295400" y="1583267"/>
            <a:ext cx="1734645" cy="1083733"/>
          </a:xfrm>
          <a:prstGeom prst="rect">
            <a:avLst/>
          </a:prstGeom>
        </p:spPr>
      </p:pic>
      <p:pic>
        <p:nvPicPr>
          <p:cNvPr id="6" name="Picture 5" descr="Task2_v.jpg"/>
          <p:cNvPicPr>
            <a:picLocks noChangeAspect="1"/>
          </p:cNvPicPr>
          <p:nvPr/>
        </p:nvPicPr>
        <p:blipFill>
          <a:blip r:embed="rId3"/>
          <a:srcRect l="22667" t="3086" b="80988"/>
          <a:stretch>
            <a:fillRect/>
          </a:stretch>
        </p:blipFill>
        <p:spPr>
          <a:xfrm>
            <a:off x="1329267" y="3352800"/>
            <a:ext cx="1700778" cy="1092200"/>
          </a:xfrm>
          <a:prstGeom prst="rect">
            <a:avLst/>
          </a:prstGeom>
        </p:spPr>
      </p:pic>
      <p:pic>
        <p:nvPicPr>
          <p:cNvPr id="7" name="Picture 6" descr="Task3_v.jpg"/>
          <p:cNvPicPr>
            <a:picLocks noChangeAspect="1"/>
          </p:cNvPicPr>
          <p:nvPr/>
        </p:nvPicPr>
        <p:blipFill>
          <a:blip r:embed="rId4"/>
          <a:srcRect l="22667" t="3086" b="81358"/>
          <a:stretch>
            <a:fillRect/>
          </a:stretch>
        </p:blipFill>
        <p:spPr>
          <a:xfrm>
            <a:off x="5943600" y="1583267"/>
            <a:ext cx="1700778" cy="1066800"/>
          </a:xfrm>
          <a:prstGeom prst="rect">
            <a:avLst/>
          </a:prstGeom>
        </p:spPr>
      </p:pic>
      <p:pic>
        <p:nvPicPr>
          <p:cNvPr id="8" name="Picture 7" descr="Task4_v.jpg"/>
          <p:cNvPicPr>
            <a:picLocks noChangeAspect="1"/>
          </p:cNvPicPr>
          <p:nvPr/>
        </p:nvPicPr>
        <p:blipFill>
          <a:blip r:embed="rId5"/>
          <a:srcRect l="22282" t="3210" b="81235"/>
          <a:stretch>
            <a:fillRect/>
          </a:stretch>
        </p:blipFill>
        <p:spPr>
          <a:xfrm>
            <a:off x="5935133" y="3352800"/>
            <a:ext cx="1709245" cy="1066800"/>
          </a:xfrm>
          <a:prstGeom prst="rect">
            <a:avLst/>
          </a:prstGeom>
        </p:spPr>
      </p:pic>
    </p:spTree>
  </p:cSld>
  <p:clrMapOvr>
    <a:masterClrMapping/>
  </p:clrMapOvr>
  <p:transition advTm="12985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7200" y="3657600"/>
            <a:ext cx="8229600" cy="2209800"/>
            <a:chOff x="457200" y="1219200"/>
            <a:chExt cx="8229600" cy="2274332"/>
          </a:xfrm>
        </p:grpSpPr>
        <p:sp>
          <p:nvSpPr>
            <p:cNvPr id="9" name="Rounded Rectangle 8"/>
            <p:cNvSpPr/>
            <p:nvPr/>
          </p:nvSpPr>
          <p:spPr>
            <a:xfrm>
              <a:off x="457200" y="2075542"/>
              <a:ext cx="8229600" cy="66765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  <a:alpha val="0"/>
              </a:schemeClr>
            </a:solidFill>
            <a:effectLst>
              <a:glow rad="63500">
                <a:schemeClr val="accent1">
                  <a:alpha val="75000"/>
                </a:schemeClr>
              </a:glow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6067" y="2227302"/>
              <a:ext cx="2134456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Relational Databases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048000" y="2227302"/>
              <a:ext cx="1011177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Statistics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16934" y="2227302"/>
              <a:ext cx="2288666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Data Management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42500" y="2227302"/>
              <a:ext cx="1565431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Programming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030826" y="1219200"/>
              <a:ext cx="1082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Biologists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39606" y="3124200"/>
              <a:ext cx="17550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Bioinformaticists</a:t>
              </a:r>
              <a:endParaRPr lang="en-US" dirty="0"/>
            </a:p>
          </p:txBody>
        </p:sp>
        <p:sp>
          <p:nvSpPr>
            <p:cNvPr id="12" name="Down Arrow 11"/>
            <p:cNvSpPr/>
            <p:nvPr/>
          </p:nvSpPr>
          <p:spPr>
            <a:xfrm>
              <a:off x="4481134" y="1588532"/>
              <a:ext cx="272700" cy="411162"/>
            </a:xfrm>
            <a:prstGeom prst="downArrow">
              <a:avLst>
                <a:gd name="adj1" fmla="val 20051"/>
                <a:gd name="adj2" fmla="val 4117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4495800" y="2819400"/>
              <a:ext cx="272700" cy="411162"/>
            </a:xfrm>
            <a:prstGeom prst="downArrow">
              <a:avLst>
                <a:gd name="adj1" fmla="val 20051"/>
                <a:gd name="adj2" fmla="val 4117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52400" y="1510605"/>
            <a:ext cx="51941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Mark </a:t>
            </a:r>
            <a:r>
              <a:rPr lang="en-US" sz="2400" dirty="0" err="1" smtClean="0"/>
              <a:t>Guzdial</a:t>
            </a:r>
            <a:r>
              <a:rPr lang="en-US" sz="2400" dirty="0" smtClean="0"/>
              <a:t> – MS Faculty Summit 2008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Computing should be taught to everyone.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Context leads to time-on-task leads to effective learning.</a:t>
            </a:r>
            <a:endParaRPr lang="en-US" sz="20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5328000" y="1150138"/>
            <a:ext cx="3429000" cy="2100442"/>
            <a:chOff x="2819400" y="897467"/>
            <a:chExt cx="3429000" cy="2100442"/>
          </a:xfrm>
        </p:grpSpPr>
        <p:sp>
          <p:nvSpPr>
            <p:cNvPr id="18" name="Rounded Rectangle 17"/>
            <p:cNvSpPr/>
            <p:nvPr/>
          </p:nvSpPr>
          <p:spPr>
            <a:xfrm>
              <a:off x="2819400" y="1676400"/>
              <a:ext cx="3429000" cy="559236"/>
            </a:xfrm>
            <a:prstGeom prst="roundRect">
              <a:avLst/>
            </a:prstGeom>
            <a:solidFill>
              <a:srgbClr val="FFFFFF"/>
            </a:solidFill>
            <a:effectLst>
              <a:glow rad="139700">
                <a:schemeClr val="accent2">
                  <a:alpha val="75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18145" y="1758795"/>
              <a:ext cx="2288666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Computer Science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19526" y="897467"/>
              <a:ext cx="1826141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GA Tech Students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54939" y="2628577"/>
              <a:ext cx="1967205" cy="369332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Computer Scientist</a:t>
              </a:r>
              <a:endParaRPr lang="en-US" dirty="0"/>
            </a:p>
          </p:txBody>
        </p:sp>
        <p:sp>
          <p:nvSpPr>
            <p:cNvPr id="25" name="Down Arrow 24"/>
            <p:cNvSpPr/>
            <p:nvPr/>
          </p:nvSpPr>
          <p:spPr>
            <a:xfrm>
              <a:off x="4498067" y="1299956"/>
              <a:ext cx="272700" cy="344393"/>
            </a:xfrm>
            <a:prstGeom prst="downArrow">
              <a:avLst>
                <a:gd name="adj1" fmla="val 20051"/>
                <a:gd name="adj2" fmla="val 41175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26" name="Down Arrow 25"/>
            <p:cNvSpPr/>
            <p:nvPr/>
          </p:nvSpPr>
          <p:spPr>
            <a:xfrm>
              <a:off x="4495800" y="2254741"/>
              <a:ext cx="272700" cy="344393"/>
            </a:xfrm>
            <a:prstGeom prst="downArrow">
              <a:avLst>
                <a:gd name="adj1" fmla="val 20051"/>
                <a:gd name="adj2" fmla="val 41175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</a:t>
              </a:r>
              <a:endParaRPr lang="en-US" dirty="0"/>
            </a:p>
          </p:txBody>
        </p:sp>
      </p:grpSp>
    </p:spTree>
  </p:cSld>
  <p:clrMapOvr>
    <a:masterClrMapping/>
  </p:clrMapOvr>
  <p:transition advTm="7728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PowerPoint Phenomena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Incredibly useful tools encourage the investment of time and rapidly become commonplace!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rcRect t="45648" r="12143"/>
          <a:stretch>
            <a:fillRect/>
          </a:stretch>
        </p:blipFill>
        <p:spPr>
          <a:xfrm>
            <a:off x="6324600" y="1260928"/>
            <a:ext cx="2208776" cy="2168072"/>
          </a:xfrm>
          <a:prstGeom prst="rect">
            <a:avLst/>
          </a:prstGeom>
        </p:spPr>
      </p:pic>
      <p:sp>
        <p:nvSpPr>
          <p:cNvPr id="5" name="&quot;No&quot; Symbol 4"/>
          <p:cNvSpPr/>
          <p:nvPr/>
        </p:nvSpPr>
        <p:spPr>
          <a:xfrm>
            <a:off x="6366328" y="1260928"/>
            <a:ext cx="2167047" cy="2167047"/>
          </a:xfrm>
          <a:prstGeom prst="noSmoking">
            <a:avLst>
              <a:gd name="adj" fmla="val 10056"/>
            </a:avLst>
          </a:prstGeom>
          <a:solidFill>
            <a:srgbClr val="FF0000"/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sp>
      <p:sp>
        <p:nvSpPr>
          <p:cNvPr id="6" name="TextBox 5"/>
          <p:cNvSpPr txBox="1"/>
          <p:nvPr/>
        </p:nvSpPr>
        <p:spPr>
          <a:xfrm>
            <a:off x="838201" y="1663005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Late ’90s – PowerPoint presentations went from rare to ubiquitous in less than a year.</a:t>
            </a:r>
          </a:p>
        </p:txBody>
      </p:sp>
    </p:spTree>
    <p:custDataLst>
      <p:tags r:id="rId1"/>
    </p:custDataLst>
  </p:cSld>
  <p:clrMapOvr>
    <a:masterClrMapping/>
  </p:clrMapOvr>
  <p:transition advTm="524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400"/>
                            </p:stCondLst>
                            <p:childTnLst>
                              <p:par>
                                <p:cTn id="14" presetID="6" presetClass="emph" presetSubtype="0" repeatCount="indefinite" accel="50000" decel="5000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400"/>
                            </p:stCondLst>
                            <p:childTnLst>
                              <p:par>
                                <p:cTn id="17" presetID="36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0"/>
                            </p:stCondLst>
                            <p:childTnLst>
                              <p:par>
                                <p:cTn id="23" presetID="45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 rev="1"/>
      <p:bldP spid="3" grpId="2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Illumina Phenomena?</a:t>
            </a:r>
            <a:endParaRPr lang="en-US" dirty="0"/>
          </a:p>
        </p:txBody>
      </p:sp>
      <p:pic>
        <p:nvPicPr>
          <p:cNvPr id="5" name="Picture 8" descr="pipeline"/>
          <p:cNvPicPr>
            <a:picLocks noChangeAspect="1" noChangeArrowheads="1"/>
          </p:cNvPicPr>
          <p:nvPr/>
        </p:nvPicPr>
        <p:blipFill>
          <a:blip r:embed="rId2"/>
          <a:srcRect l="1390" t="4293"/>
          <a:stretch>
            <a:fillRect/>
          </a:stretch>
        </p:blipFill>
        <p:spPr bwMode="auto">
          <a:xfrm>
            <a:off x="1167403" y="844062"/>
            <a:ext cx="7138397" cy="1829288"/>
          </a:xfrm>
          <a:prstGeom prst="rect">
            <a:avLst/>
          </a:prstGeom>
          <a:noFill/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81000" y="2743200"/>
            <a:ext cx="30480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 128000 </a:t>
            </a:r>
            <a:r>
              <a:rPr lang="en-US" sz="1600" dirty="0"/>
              <a:t>Images</a:t>
            </a:r>
            <a:r>
              <a:rPr lang="en-US" sz="1600" dirty="0" smtClean="0"/>
              <a:t> (880Gb) per Experiment (</a:t>
            </a:r>
            <a:r>
              <a:rPr lang="en-US" sz="1600" dirty="0"/>
              <a:t>8</a:t>
            </a:r>
            <a:r>
              <a:rPr lang="en-US" sz="1600" dirty="0" smtClean="0"/>
              <a:t>*100*</a:t>
            </a:r>
            <a:r>
              <a:rPr lang="en-US" sz="1600" dirty="0"/>
              <a:t>4*40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pic>
        <p:nvPicPr>
          <p:cNvPr id="7" name="Picture 10" descr="s_4_253_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9838" y="1355725"/>
            <a:ext cx="1290637" cy="1219200"/>
          </a:xfrm>
          <a:prstGeom prst="rect">
            <a:avLst/>
          </a:prstGeom>
          <a:noFill/>
        </p:spPr>
      </p:pic>
      <p:sp>
        <p:nvSpPr>
          <p:cNvPr id="11" name="AutoShape 14"/>
          <p:cNvSpPr>
            <a:spLocks/>
          </p:cNvSpPr>
          <p:nvPr/>
        </p:nvSpPr>
        <p:spPr bwMode="auto">
          <a:xfrm rot="16210470">
            <a:off x="1752600" y="22098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/>
          <p:cNvSpPr>
            <a:spLocks/>
          </p:cNvSpPr>
          <p:nvPr/>
        </p:nvSpPr>
        <p:spPr bwMode="auto">
          <a:xfrm rot="16210470">
            <a:off x="7504907" y="2326051"/>
            <a:ext cx="228600" cy="760413"/>
          </a:xfrm>
          <a:prstGeom prst="leftBrace">
            <a:avLst>
              <a:gd name="adj1" fmla="val 2772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096000" y="27432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 ~5 million 40-letter sequences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&lt;50% KI capacity for 1 year sequenced the mouse genome 3X  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025929" y="3752671"/>
            <a:ext cx="3249608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en-US" dirty="0" smtClean="0"/>
              <a:t>Gene Expression Analysis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Genomic Composition Analysis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Genomic Variation Analysis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Mixture Characterization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0600" y="5047565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Examining these data with point-and-click tools is nearly impossible.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Command-line tools are simple and effective (Unix utilities, Perl, </a:t>
            </a:r>
            <a:r>
              <a:rPr lang="en-US" dirty="0" err="1" smtClean="0"/>
              <a:t>MySQL</a:t>
            </a:r>
            <a:r>
              <a:rPr lang="en-US" dirty="0" smtClean="0"/>
              <a:t>, R)</a:t>
            </a:r>
            <a:endParaRPr lang="en-US" dirty="0"/>
          </a:p>
        </p:txBody>
      </p:sp>
    </p:spTree>
  </p:cSld>
  <p:clrMapOvr>
    <a:masterClrMapping/>
  </p:clrMapOvr>
  <p:transition advTm="10672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“Nuggets” of Computation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The material should be contextually relevant.</a:t>
            </a:r>
          </a:p>
          <a:p>
            <a:r>
              <a:rPr lang="en-US" dirty="0" smtClean="0"/>
              <a:t>Nuggets should be useful for both initial instruction and subsequent reference.</a:t>
            </a:r>
          </a:p>
          <a:p>
            <a:r>
              <a:rPr lang="en-US" dirty="0" smtClean="0"/>
              <a:t>An example… during the survey this command was demonstrated:</a:t>
            </a:r>
          </a:p>
          <a:p>
            <a:pPr lvl="1"/>
            <a:r>
              <a:rPr lang="en-US" sz="1800" dirty="0" err="1" smtClean="0"/>
              <a:t>awk</a:t>
            </a:r>
            <a:r>
              <a:rPr lang="en-US" sz="1800" dirty="0" smtClean="0"/>
              <a:t> ‘$3 &gt;= 8’ </a:t>
            </a:r>
            <a:r>
              <a:rPr lang="en-US" sz="1800" dirty="0" err="1" smtClean="0"/>
              <a:t>numbers.txt|wc</a:t>
            </a:r>
            <a:r>
              <a:rPr lang="en-US" sz="1800" dirty="0" smtClean="0"/>
              <a:t> –</a:t>
            </a:r>
            <a:r>
              <a:rPr lang="en-US" sz="1800" dirty="0" err="1" smtClean="0"/>
              <a:t>l</a:t>
            </a:r>
            <a:endParaRPr lang="en-US" sz="1800" dirty="0" smtClean="0"/>
          </a:p>
          <a:p>
            <a:pPr>
              <a:buNone/>
            </a:pPr>
            <a:r>
              <a:rPr lang="en-US" sz="2000" dirty="0" smtClean="0"/>
              <a:t>A week later…</a:t>
            </a:r>
          </a:p>
          <a:p>
            <a:pPr lvl="1"/>
            <a:r>
              <a:rPr lang="en-US" sz="1800" dirty="0" err="1" smtClean="0"/>
              <a:t>awk</a:t>
            </a:r>
            <a:r>
              <a:rPr lang="en-US" sz="1800" dirty="0" smtClean="0"/>
              <a:t> '($16 == 1) &amp;&amp; ($23 != $16) &amp;&amp; ($30 == $16)' </a:t>
            </a:r>
            <a:r>
              <a:rPr lang="en-US" sz="1800" dirty="0" err="1" smtClean="0"/>
              <a:t>dpnRun_stock.txt</a:t>
            </a:r>
            <a:r>
              <a:rPr lang="en-US" sz="1800" dirty="0" smtClean="0"/>
              <a:t> | </a:t>
            </a:r>
            <a:r>
              <a:rPr lang="en-US" sz="1800" dirty="0" err="1" smtClean="0"/>
              <a:t>wc</a:t>
            </a:r>
            <a:r>
              <a:rPr lang="en-US" sz="1800" dirty="0" smtClean="0"/>
              <a:t> -</a:t>
            </a:r>
            <a:r>
              <a:rPr lang="en-US" sz="1800" dirty="0" err="1" smtClean="0"/>
              <a:t>l</a:t>
            </a:r>
            <a:endParaRPr lang="en-US" sz="1800" dirty="0" smtClean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 advTm="55313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"/>
</p:tagLst>
</file>

<file path=ppt/theme/theme1.xml><?xml version="1.0" encoding="utf-8"?>
<a:theme xmlns:a="http://schemas.openxmlformats.org/drawingml/2006/main" name="caw_esciPresentation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caw_esciPresentation.thmx</Template>
  <TotalTime>4936</TotalTime>
  <Words>610</Words>
  <Application>Microsoft Macintosh PowerPoint</Application>
  <PresentationFormat>On-screen Show (4:3)</PresentationFormat>
  <Paragraphs>115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caw_esciPresentation</vt:lpstr>
      <vt:lpstr>Turning Biologists into Bioinformaticists – A Practical Approach</vt:lpstr>
      <vt:lpstr>About the Koch Institute</vt:lpstr>
      <vt:lpstr>Biology Research and Computing</vt:lpstr>
      <vt:lpstr>Assessment Activities</vt:lpstr>
      <vt:lpstr>Assessment results</vt:lpstr>
      <vt:lpstr>The Problem</vt:lpstr>
      <vt:lpstr>The PowerPoint Phenomena</vt:lpstr>
      <vt:lpstr>The Illumina Phenomena?</vt:lpstr>
      <vt:lpstr>“Nuggets” of Computation Information</vt:lpstr>
      <vt:lpstr>Presenting the Nuggets</vt:lpstr>
      <vt:lpstr>Challenges</vt:lpstr>
    </vt:vector>
  </TitlesOfParts>
  <Company>Koch Institute of 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 Biologists into Bioinformaticists – A Practical Approach</dc:title>
  <dc:creator>Charlie Whittaker</dc:creator>
  <cp:lastModifiedBy>Becki Culbert (Swift Group)</cp:lastModifiedBy>
  <cp:revision>28</cp:revision>
  <dcterms:created xsi:type="dcterms:W3CDTF">2008-12-07T13:29:22Z</dcterms:created>
  <dcterms:modified xsi:type="dcterms:W3CDTF">2008-12-08T15:27:58Z</dcterms:modified>
</cp:coreProperties>
</file>