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60" r:id="rId4"/>
    <p:sldId id="261" r:id="rId5"/>
    <p:sldId id="262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0" r:id="rId15"/>
    <p:sldId id="272" r:id="rId16"/>
    <p:sldId id="273" r:id="rId17"/>
    <p:sldId id="276" r:id="rId18"/>
    <p:sldId id="274" r:id="rId19"/>
    <p:sldId id="275" r:id="rId20"/>
    <p:sldId id="277" r:id="rId21"/>
    <p:sldId id="281" r:id="rId22"/>
    <p:sldId id="282" r:id="rId23"/>
    <p:sldId id="291" r:id="rId24"/>
    <p:sldId id="292" r:id="rId25"/>
  </p:sldIdLst>
  <p:sldSz cx="9144000" cy="6858000" type="screen4x3"/>
  <p:notesSz cx="71501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8800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49713" y="0"/>
            <a:ext cx="3098800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77D79-2A08-4000-A9EC-49937D918727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285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4375" y="4487863"/>
            <a:ext cx="5721350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098800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49713" y="8974138"/>
            <a:ext cx="3098800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03209-6D46-48BE-9E26-5DC2C0A6A1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3209-6D46-48BE-9E26-5DC2C0A6A1E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F61A0-B400-41FF-8B37-166420220678}" type="datetimeFigureOut">
              <a:rPr lang="en-US" smtClean="0"/>
              <a:pPr/>
              <a:t>12/29/2010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303C-C32A-4F4C-A2D3-9B18DB2B4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Effective Heuristics for NP-Hard Problems Arising in Molecular 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Richard M. Karp</a:t>
            </a:r>
          </a:p>
          <a:p>
            <a:r>
              <a:rPr lang="en-US" smtClean="0"/>
              <a:t>Bangalore, January 5,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Backwards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 construct the pedigree generation by generation, working backwards from the current generation.</a:t>
            </a:r>
          </a:p>
          <a:p>
            <a:r>
              <a:rPr lang="en-US" dirty="0" smtClean="0"/>
              <a:t>It suffices to determine, in each generation, which individuals are siblings.</a:t>
            </a:r>
          </a:p>
          <a:p>
            <a:r>
              <a:rPr lang="en-US" dirty="0" smtClean="0"/>
              <a:t>Two alleles are </a:t>
            </a:r>
            <a:r>
              <a:rPr lang="en-US" i="1" dirty="0" smtClean="0"/>
              <a:t>identical by descent (IBD) </a:t>
            </a:r>
            <a:r>
              <a:rPr lang="en-US" dirty="0" smtClean="0"/>
              <a:t>if they are inherited from the same allele in the founding generation.</a:t>
            </a:r>
          </a:p>
          <a:p>
            <a:r>
              <a:rPr lang="en-US" dirty="0" smtClean="0"/>
              <a:t>To test whether two individuals in generation g are likely to be siblings, we observe the amount of IBD between their descendants in the current generation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Inferring Siblinghood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Problem: determine which individuals in generation g are siblings.</a:t>
            </a:r>
          </a:p>
          <a:p>
            <a:r>
              <a:rPr lang="en-US" dirty="0" smtClean="0"/>
              <a:t>Using IBD, we construct a </a:t>
            </a:r>
            <a:r>
              <a:rPr lang="en-US" i="1" dirty="0" smtClean="0"/>
              <a:t>compatibility graph </a:t>
            </a:r>
            <a:r>
              <a:rPr lang="en-US" dirty="0" smtClean="0"/>
              <a:t>with a vertex for each individual in generation g, and edges indicating pairs of individuals that are likely to be siblings on the basis of the IBD of their descendants.</a:t>
            </a:r>
          </a:p>
          <a:p>
            <a:r>
              <a:rPr lang="en-US" dirty="0" smtClean="0"/>
              <a:t>Problem: Infer the </a:t>
            </a:r>
            <a:r>
              <a:rPr lang="en-US" i="1" dirty="0" smtClean="0"/>
              <a:t>siblinghood graph </a:t>
            </a:r>
            <a:r>
              <a:rPr lang="en-US" dirty="0" smtClean="0"/>
              <a:t>from the compatibility graph.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Inferring Siblinghood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Because of the monogamy assumption, the siblinghood graph must be a union of cliques.</a:t>
            </a:r>
          </a:p>
          <a:p>
            <a:r>
              <a:rPr lang="en-US" dirty="0" smtClean="0"/>
              <a:t>Problem:  Given a compatibility graph C determine the “closest” siblinghood graph S.</a:t>
            </a:r>
          </a:p>
          <a:p>
            <a:r>
              <a:rPr lang="en-US" dirty="0" smtClean="0"/>
              <a:t>The algorithm maintains a partition of  the vertices of C. The parts of the partition are called </a:t>
            </a:r>
            <a:r>
              <a:rPr lang="en-US" i="1" dirty="0" smtClean="0"/>
              <a:t>quasi-cliques</a:t>
            </a:r>
            <a:r>
              <a:rPr lang="en-US" dirty="0" smtClean="0"/>
              <a:t>. The </a:t>
            </a:r>
            <a:r>
              <a:rPr lang="en-US" i="1" dirty="0" smtClean="0"/>
              <a:t>score</a:t>
            </a:r>
            <a:r>
              <a:rPr lang="en-US" dirty="0" smtClean="0"/>
              <a:t> of a partition is  A times the number of edges of C whose end points lie in the same quasi-clique, minus the number of non-edges of C whose end points lie in the same in the same quasi-clique. We seek a partition of maximum score.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Justifying the Scoring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Assumptions:  The compatibility graph C is obtained by randomly perturbing the siblinghood graph S.  S is a  random union of disjoint cliques with sizes uniformly distributed between 1 and a parameter t.</a:t>
            </a:r>
          </a:p>
          <a:p>
            <a:r>
              <a:rPr lang="en-US" dirty="0" smtClean="0"/>
              <a:t> If u is adjacent to v in S then u is adjacent to v in C with probability p; if u is not adjacent to v in S then u is adjacent to v in C with probability q, where q &lt;p.</a:t>
            </a:r>
          </a:p>
          <a:p>
            <a:r>
              <a:rPr lang="en-US" dirty="0" smtClean="0"/>
              <a:t>Under these assumptions maximizing the score produces a siblinghood graph of maximum conditional probability given 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heuristic algorithm creates an initial partition by greedily constructing disjoint quasi-cliques. It then performs the following local operations to improve the score:</a:t>
            </a:r>
          </a:p>
          <a:p>
            <a:pPr>
              <a:buNone/>
            </a:pPr>
            <a:r>
              <a:rPr lang="en-US" dirty="0" smtClean="0"/>
              <a:t>    Move a vertex; Extract a vertex; Split a quasi-clique; Merge two quasi-cliques;  Restructure two quasi-cliques adjacent to a vertex v;  </a:t>
            </a:r>
          </a:p>
          <a:p>
            <a:pPr>
              <a:buNone/>
            </a:pPr>
            <a:r>
              <a:rPr lang="en-US" dirty="0" smtClean="0"/>
              <a:t>    Dynamic Programming: given a chain of quasi-cliques, make an optimal simultaneous move of a small set of vertices from each quasi-clique in the chain to its successor quasi-clique.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the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Typically the algorithm produces a partition with a slightly higher score than the “true” partition from which the  compatibility graph was generated by perturbation. However, the fraction of vertices placed in the “correct” partition lies between 93% and 98%, depending on the fraction of edges deleted from  cliques and the fraction of edges added between cliques in creating the compatibility graph C  from the siblinghood graph 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Colorful </a:t>
            </a:r>
            <a:r>
              <a:rPr lang="en-US" dirty="0" err="1" smtClean="0"/>
              <a:t>Subgraph</a:t>
            </a:r>
            <a:r>
              <a:rPr lang="en-US" dirty="0" smtClean="0"/>
              <a:t>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Input: A graph G and an assignment of a color to each vertex.</a:t>
            </a:r>
          </a:p>
          <a:p>
            <a:r>
              <a:rPr lang="en-US" dirty="0" smtClean="0"/>
              <a:t>Find, if one exists, a connected </a:t>
            </a:r>
            <a:r>
              <a:rPr lang="en-US" dirty="0" err="1" smtClean="0"/>
              <a:t>subgraph</a:t>
            </a:r>
            <a:r>
              <a:rPr lang="en-US" dirty="0" smtClean="0"/>
              <a:t> H containing exactly one vertex of each color.</a:t>
            </a:r>
          </a:p>
          <a:p>
            <a:r>
              <a:rPr lang="en-US" dirty="0" smtClean="0"/>
              <a:t>Optimization version:</a:t>
            </a:r>
          </a:p>
          <a:p>
            <a:pPr>
              <a:buNone/>
            </a:pPr>
            <a:r>
              <a:rPr lang="en-US" dirty="0" smtClean="0"/>
              <a:t>    Minimize a x (number of extra vertices)               + b x (number of omitted colors) </a:t>
            </a:r>
          </a:p>
          <a:p>
            <a:r>
              <a:rPr lang="en-US" dirty="0" smtClean="0"/>
              <a:t>The problem is NP-hard, even on planar graphs.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 the  protein-protein interaction (PPI) graph of a species the vertices represent proteins and the edges represent pairs of physically interacting proteins.  </a:t>
            </a:r>
          </a:p>
          <a:p>
            <a:r>
              <a:rPr lang="en-US" dirty="0" smtClean="0"/>
              <a:t>Given a connected set X of proteins performing a regulatory function in species A, we seek a similar connected set of proteins in species B. The color of each protein in species B  indicates its similarity to a particular protein in X.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vertex v and set of colors S, determine whether there is a tree containing exactly one vertex of each color in S, no vertices of any other color, and containing vertex v.  The computation is recursive,  running through sets S in order of  increasing  cardinality. The running time is of order n3</a:t>
            </a:r>
            <a:r>
              <a:rPr lang="en-US" baseline="30000" dirty="0" smtClean="0"/>
              <a:t>k</a:t>
            </a:r>
            <a:r>
              <a:rPr lang="en-US" dirty="0" smtClean="0"/>
              <a:t> where n is the number of vertices and k is the number of colors.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Integer Programming plus Constraint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 may assume that the desired connected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is a tree T</a:t>
            </a:r>
          </a:p>
          <a:p>
            <a:r>
              <a:rPr lang="en-US" sz="2400" dirty="0" smtClean="0"/>
              <a:t> Variables: x(</a:t>
            </a:r>
            <a:r>
              <a:rPr lang="en-US" sz="2400" dirty="0" err="1" smtClean="0"/>
              <a:t>i</a:t>
            </a:r>
            <a:r>
              <a:rPr lang="en-US" sz="2400" dirty="0" smtClean="0"/>
              <a:t>)= 1 </a:t>
            </a:r>
            <a:r>
              <a:rPr lang="en-US" sz="2400" dirty="0" err="1" smtClean="0"/>
              <a:t>iff</a:t>
            </a:r>
            <a:r>
              <a:rPr lang="en-US" sz="2400" dirty="0" smtClean="0"/>
              <a:t> vertex </a:t>
            </a:r>
            <a:r>
              <a:rPr lang="en-US" sz="2400" dirty="0" err="1" smtClean="0"/>
              <a:t>i</a:t>
            </a:r>
            <a:r>
              <a:rPr lang="en-US" sz="2400" dirty="0" smtClean="0"/>
              <a:t> is included in T</a:t>
            </a:r>
          </a:p>
          <a:p>
            <a:pPr>
              <a:buNone/>
            </a:pPr>
            <a:r>
              <a:rPr lang="en-US" sz="2400" dirty="0" smtClean="0"/>
              <a:t>                       y(e) = 1 </a:t>
            </a:r>
            <a:r>
              <a:rPr lang="en-US" sz="2400" dirty="0" err="1" smtClean="0"/>
              <a:t>iff</a:t>
            </a:r>
            <a:r>
              <a:rPr lang="en-US" sz="2400" dirty="0" smtClean="0"/>
              <a:t> edge e is included in T</a:t>
            </a:r>
          </a:p>
          <a:p>
            <a:r>
              <a:rPr lang="en-US" sz="2400" dirty="0" smtClean="0"/>
              <a:t>Constraints:</a:t>
            </a:r>
          </a:p>
          <a:p>
            <a:pPr>
              <a:buNone/>
            </a:pPr>
            <a:r>
              <a:rPr lang="en-US" sz="2400" dirty="0" smtClean="0"/>
              <a:t>     Exactly one vertex of each color is included;</a:t>
            </a:r>
          </a:p>
          <a:p>
            <a:pPr>
              <a:buNone/>
            </a:pPr>
            <a:r>
              <a:rPr lang="en-US" sz="2400" dirty="0" smtClean="0"/>
              <a:t>     Exactly n-1 edges are included in T;</a:t>
            </a:r>
          </a:p>
          <a:p>
            <a:pPr>
              <a:buNone/>
            </a:pPr>
            <a:r>
              <a:rPr lang="en-US" sz="2400" dirty="0" smtClean="0"/>
              <a:t>     If an edge is included then its endpoints are included;</a:t>
            </a:r>
          </a:p>
          <a:p>
            <a:pPr>
              <a:buNone/>
            </a:pPr>
            <a:r>
              <a:rPr lang="en-US" sz="2400" dirty="0" smtClean="0"/>
              <a:t>     For each set of colors X, the number of edges of T connecting two vertices in X is at most |X| -1.</a:t>
            </a:r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NP-Hard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 vs. NP problem:  Is finding a solution to a combinatorial search problem as easy as checking a solution. The answer is expected to be “No.”</a:t>
            </a:r>
          </a:p>
          <a:p>
            <a:r>
              <a:rPr lang="en-US" dirty="0" smtClean="0"/>
              <a:t>NP-Hard Problems: Solvable in polynomial time only if P=NP.</a:t>
            </a:r>
          </a:p>
          <a:p>
            <a:r>
              <a:rPr lang="en-US" dirty="0" smtClean="0"/>
              <a:t>General belief: Solving an NP-hard problem requires worst case exponential time.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implementation of integer programming plus constraint generation solves typical instances with 100 vertices in less than a minute.</a:t>
            </a:r>
          </a:p>
          <a:p>
            <a:r>
              <a:rPr lang="en-US" dirty="0" smtClean="0"/>
              <a:t>Using a heuristic not yet implemented, one can solve typical instances with 100 vertices </a:t>
            </a:r>
            <a:r>
              <a:rPr lang="en-US" b="1" dirty="0" smtClean="0"/>
              <a:t>by hand </a:t>
            </a:r>
            <a:r>
              <a:rPr lang="en-US" dirty="0" smtClean="0"/>
              <a:t> in  20-30 minutes.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Heuristic Algorithmic Strategy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Repeat:</a:t>
            </a:r>
          </a:p>
          <a:p>
            <a:pPr>
              <a:buFontTx/>
              <a:buNone/>
            </a:pPr>
            <a:r>
              <a:rPr lang="en-US" sz="2400" dirty="0" smtClean="0"/>
              <a:t>         (1) Delete vertices with frequent colors;</a:t>
            </a:r>
          </a:p>
          <a:p>
            <a:pPr>
              <a:buFontTx/>
              <a:buNone/>
            </a:pPr>
            <a:r>
              <a:rPr lang="en-US" sz="2400" dirty="0" smtClean="0"/>
              <a:t>          (2) In the remaining graph, select a minimal set</a:t>
            </a:r>
          </a:p>
          <a:p>
            <a:pPr>
              <a:buFontTx/>
              <a:buNone/>
            </a:pPr>
            <a:r>
              <a:rPr lang="en-US" sz="2400" dirty="0" smtClean="0"/>
              <a:t>           of connected components covering all</a:t>
            </a:r>
          </a:p>
          <a:p>
            <a:pPr>
              <a:buFontTx/>
              <a:buNone/>
            </a:pPr>
            <a:r>
              <a:rPr lang="en-US" sz="2400" dirty="0" smtClean="0"/>
              <a:t>            infrequent colors;</a:t>
            </a:r>
          </a:p>
          <a:p>
            <a:pPr>
              <a:buFontTx/>
              <a:buNone/>
            </a:pPr>
            <a:r>
              <a:rPr lang="en-US" sz="2400" dirty="0" smtClean="0"/>
              <a:t>           (3) Insert minimal set of vertices with  frequent colors </a:t>
            </a:r>
          </a:p>
          <a:p>
            <a:pPr>
              <a:buFontTx/>
              <a:buNone/>
            </a:pPr>
            <a:r>
              <a:rPr lang="en-US" sz="2400" dirty="0" smtClean="0"/>
              <a:t>            to restore connectedness and cover </a:t>
            </a:r>
            <a:r>
              <a:rPr lang="en-US" sz="2400" smtClean="0"/>
              <a:t>all  </a:t>
            </a:r>
            <a:r>
              <a:rPr lang="en-US" sz="2400" smtClean="0"/>
              <a:t>colors.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            </a:t>
            </a:r>
          </a:p>
          <a:p>
            <a:pPr>
              <a:buFontTx/>
              <a:buNone/>
            </a:pPr>
            <a:r>
              <a:rPr lang="en-US" dirty="0" smtClean="0"/>
              <a:t>                             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on Grid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 smtClean="0"/>
              <a:t>                   </a:t>
            </a:r>
            <a:r>
              <a:rPr lang="en-US" sz="2800" dirty="0" smtClean="0"/>
              <a:t>W E L C O M E  T</a:t>
            </a:r>
          </a:p>
          <a:p>
            <a:pPr>
              <a:buFontTx/>
              <a:buNone/>
            </a:pPr>
            <a:r>
              <a:rPr lang="en-US" sz="2800" dirty="0" smtClean="0"/>
              <a:t>                      O T H E W E B  S</a:t>
            </a:r>
          </a:p>
          <a:p>
            <a:pPr>
              <a:buFontTx/>
              <a:buNone/>
            </a:pPr>
            <a:r>
              <a:rPr lang="en-US" sz="2800" dirty="0" smtClean="0"/>
              <a:t>                       I T  E O  F T H  E</a:t>
            </a:r>
          </a:p>
          <a:p>
            <a:pPr>
              <a:buFontTx/>
              <a:buNone/>
            </a:pPr>
            <a:r>
              <a:rPr lang="en-US" sz="2800" dirty="0" smtClean="0"/>
              <a:t>                      A N </a:t>
            </a:r>
            <a:r>
              <a:rPr lang="en-US" sz="2800" dirty="0" err="1" smtClean="0"/>
              <a:t>N</a:t>
            </a:r>
            <a:r>
              <a:rPr lang="en-US" sz="2800" dirty="0" smtClean="0"/>
              <a:t> U A L S  Y</a:t>
            </a:r>
          </a:p>
          <a:p>
            <a:pPr>
              <a:buFontTx/>
              <a:buNone/>
            </a:pPr>
            <a:r>
              <a:rPr lang="en-US" sz="2800" dirty="0" smtClean="0"/>
              <a:t>                      MP O  S I U M O</a:t>
            </a:r>
          </a:p>
          <a:p>
            <a:pPr>
              <a:buFontTx/>
              <a:buNone/>
            </a:pPr>
            <a:r>
              <a:rPr lang="en-US" sz="2800" dirty="0" smtClean="0"/>
              <a:t>                      N C O MB I N A</a:t>
            </a:r>
          </a:p>
          <a:p>
            <a:pPr>
              <a:buFontTx/>
              <a:buNone/>
            </a:pPr>
            <a:r>
              <a:rPr lang="en-US" sz="2800" dirty="0" smtClean="0"/>
              <a:t>                      T O  R  I A L P A </a:t>
            </a:r>
          </a:p>
          <a:p>
            <a:pPr>
              <a:buFontTx/>
              <a:buNone/>
            </a:pPr>
            <a:r>
              <a:rPr lang="en-US" sz="2800" dirty="0" smtClean="0"/>
              <a:t>                      T </a:t>
            </a:r>
            <a:r>
              <a:rPr lang="en-US" sz="2800" dirty="0" err="1" smtClean="0"/>
              <a:t>T</a:t>
            </a:r>
            <a:r>
              <a:rPr lang="en-US" sz="2800" dirty="0" smtClean="0"/>
              <a:t>   E R NMA 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One Iteration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                                        W e B 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   F  t  H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N </a:t>
            </a:r>
            <a:r>
              <a:rPr lang="en-US" dirty="0" err="1" smtClean="0"/>
              <a:t>N</a:t>
            </a:r>
            <a:r>
              <a:rPr lang="en-US" dirty="0" smtClean="0"/>
              <a:t> U a L  S Y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P      S  I U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N C o m B I 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R  I      L P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R  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Two Iterations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                 W  E  B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F   T  H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n            A   l   s   Y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P           I   u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C O M B 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 NP-Hard Problems</a:t>
            </a:r>
            <a:br>
              <a:rPr lang="en-US" dirty="0" smtClean="0"/>
            </a:br>
            <a:r>
              <a:rPr lang="en-US" dirty="0" smtClean="0"/>
              <a:t>Through Worst-Case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Exact solution methods:  exponential running time in worst case.</a:t>
            </a:r>
          </a:p>
          <a:p>
            <a:pPr marL="514350" indent="-514350"/>
            <a:r>
              <a:rPr lang="en-US" dirty="0" smtClean="0"/>
              <a:t>Polynomial-time approximation algorithms for optimization problems, yielding a worst-case upper bound of the ratio between the cost of an approximate solution and the cost of optimal solution. Unfortunately,  these guaranteed approximation ratios are unrealistically  high.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Probabilistic  Analysis and Heuristics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</a:t>
            </a:r>
            <a:r>
              <a:rPr lang="en-US" i="1" dirty="0" smtClean="0"/>
              <a:t>probabilistic analysis </a:t>
            </a:r>
            <a:r>
              <a:rPr lang="en-US" dirty="0" smtClean="0"/>
              <a:t>problem instances are drawn  from simple probability distributions. Often one can prove excellent  performance on the average.  However, the probability distributions may not correspond to real-life instances.</a:t>
            </a:r>
          </a:p>
          <a:p>
            <a:r>
              <a:rPr lang="en-US" dirty="0" smtClean="0"/>
              <a:t>Heuristics are typically evaluated empirically  on examples drawn from, or representative of. real-life instances.  Heuristics are often “unreasonably effective,” for reasons not well understood.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Famous Unreasonably Effective Heuristics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Large traveling-salesman problems can be solved by quick tour construction methods, local improvement methods or cutting plane methods.</a:t>
            </a:r>
          </a:p>
          <a:p>
            <a:r>
              <a:rPr lang="en-US" dirty="0" smtClean="0"/>
              <a:t>Local improvement methods find near-optimal solutions to graph bisection problems.</a:t>
            </a:r>
          </a:p>
          <a:p>
            <a:r>
              <a:rPr lang="en-US" dirty="0" smtClean="0"/>
              <a:t>Huge </a:t>
            </a:r>
            <a:r>
              <a:rPr lang="en-US" dirty="0" err="1" smtClean="0"/>
              <a:t>satisfiability</a:t>
            </a:r>
            <a:r>
              <a:rPr lang="en-US" dirty="0" smtClean="0"/>
              <a:t> problems are routinely solved rapidly by branch-and-bound methods.</a:t>
            </a:r>
          </a:p>
          <a:p>
            <a:r>
              <a:rPr lang="en-US" dirty="0" smtClean="0"/>
              <a:t>The greedy set cover algorithm typically gives solutions within a few percent of optimal.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NP-Hard Problems Arising in Molecular Biology and Genetics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Genome Sequencing</a:t>
            </a:r>
          </a:p>
          <a:p>
            <a:r>
              <a:rPr lang="en-US" smtClean="0"/>
              <a:t>Global </a:t>
            </a:r>
            <a:r>
              <a:rPr lang="en-US" dirty="0" smtClean="0"/>
              <a:t>alignment of multiple genomes</a:t>
            </a:r>
          </a:p>
          <a:p>
            <a:r>
              <a:rPr lang="en-US" dirty="0" smtClean="0"/>
              <a:t>Identifying siblings, cousins, second cousins etc. through comparison of genomes</a:t>
            </a:r>
          </a:p>
          <a:p>
            <a:r>
              <a:rPr lang="en-US" dirty="0" smtClean="0"/>
              <a:t>Finding protein modules containing specified types of proteins</a:t>
            </a:r>
          </a:p>
          <a:p>
            <a:r>
              <a:rPr lang="en-US" dirty="0" smtClean="0"/>
              <a:t>Computational discovery of </a:t>
            </a:r>
            <a:r>
              <a:rPr lang="en-US" dirty="0" err="1" smtClean="0"/>
              <a:t>dysregulated</a:t>
            </a:r>
            <a:r>
              <a:rPr lang="en-US" dirty="0" smtClean="0"/>
              <a:t> pathways  in human diseases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Patterns of 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 In each region of the genome, each individual has two </a:t>
            </a:r>
            <a:r>
              <a:rPr lang="en-US" i="1" dirty="0" err="1" smtClean="0"/>
              <a:t>haplotypes</a:t>
            </a:r>
            <a:r>
              <a:rPr lang="en-US" dirty="0" smtClean="0"/>
              <a:t>, one inherited from each parent. A </a:t>
            </a:r>
            <a:r>
              <a:rPr lang="en-US" dirty="0" err="1" smtClean="0"/>
              <a:t>haplotype</a:t>
            </a:r>
            <a:r>
              <a:rPr lang="en-US" dirty="0" smtClean="0"/>
              <a:t> is a sequence of </a:t>
            </a:r>
            <a:r>
              <a:rPr lang="en-US" i="1" dirty="0" smtClean="0"/>
              <a:t>alleles.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haplotype</a:t>
            </a:r>
            <a:r>
              <a:rPr lang="en-US" dirty="0" smtClean="0"/>
              <a:t> inherited from a parent is a mosaic of segments inherited from the parent’s two </a:t>
            </a:r>
            <a:r>
              <a:rPr lang="en-US" dirty="0" err="1" smtClean="0"/>
              <a:t>haplotypes</a:t>
            </a:r>
            <a:r>
              <a:rPr lang="en-US" dirty="0" smtClean="0"/>
              <a:t>. </a:t>
            </a:r>
            <a:r>
              <a:rPr lang="en-US" i="1" dirty="0" smtClean="0"/>
              <a:t>Recombination</a:t>
            </a:r>
            <a:r>
              <a:rPr lang="en-US" dirty="0" smtClean="0"/>
              <a:t> occurs at the boundaries between segments.</a:t>
            </a:r>
          </a:p>
          <a:p>
            <a:r>
              <a:rPr lang="en-US" dirty="0" smtClean="0"/>
              <a:t>In a </a:t>
            </a:r>
            <a:r>
              <a:rPr lang="en-US" i="1" dirty="0" smtClean="0"/>
              <a:t>pedigree graph </a:t>
            </a:r>
            <a:r>
              <a:rPr lang="en-US" dirty="0" smtClean="0"/>
              <a:t>the vertices are individuals and the edges represent parent-child relations.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Reconstructing Pedigrees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the </a:t>
            </a:r>
            <a:r>
              <a:rPr lang="en-US" dirty="0" err="1" smtClean="0"/>
              <a:t>haplotypes</a:t>
            </a:r>
            <a:r>
              <a:rPr lang="en-US" dirty="0" smtClean="0"/>
              <a:t> of individuals in the current generation, we wish to reconstruct the pedigree that gave rise to that generation and chart the flow of alleles.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Assumptions of a Generative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Monogamy</a:t>
            </a:r>
          </a:p>
          <a:p>
            <a:r>
              <a:rPr lang="en-US" dirty="0" smtClean="0"/>
              <a:t>Layered structure: each individual and its mate lie in generation g, have parents in generation g-1, and children in generation g+1. Generation 1 is the founding generation.</a:t>
            </a:r>
          </a:p>
          <a:p>
            <a:r>
              <a:rPr lang="en-US" dirty="0" smtClean="0"/>
              <a:t>The number of children of each couple is drawn from a Poisson distribution with mean 2.</a:t>
            </a:r>
          </a:p>
          <a:p>
            <a:r>
              <a:rPr lang="en-US" dirty="0" smtClean="0"/>
              <a:t>In each </a:t>
            </a:r>
            <a:r>
              <a:rPr lang="en-US" dirty="0" err="1" smtClean="0"/>
              <a:t>haplotype</a:t>
            </a:r>
            <a:r>
              <a:rPr lang="en-US" dirty="0" smtClean="0"/>
              <a:t>, sites of recombination occur according to a Poisson process with known rate.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1582</Words>
  <Application>Microsoft Office PowerPoint</Application>
  <PresentationFormat>On-screen Show (4:3)</PresentationFormat>
  <Paragraphs>141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Effective Heuristics for NP-Hard Problems Arising in Molecular Biology</vt:lpstr>
      <vt:lpstr>NP-Hard Problems</vt:lpstr>
      <vt:lpstr>Understanding  NP-Hard Problems Through Worst-Case Analysis</vt:lpstr>
      <vt:lpstr>Probabilistic  Analysis and Heuristics</vt:lpstr>
      <vt:lpstr>Famous Unreasonably Effective Heuristics</vt:lpstr>
      <vt:lpstr>NP-Hard Problems Arising in Molecular Biology and Genetics </vt:lpstr>
      <vt:lpstr>Patterns of Inheritance</vt:lpstr>
      <vt:lpstr>Reconstructing Pedigrees</vt:lpstr>
      <vt:lpstr>Assumptions of a Generative Model</vt:lpstr>
      <vt:lpstr>Working Backwards</vt:lpstr>
      <vt:lpstr>Inferring Siblinghood</vt:lpstr>
      <vt:lpstr>Inferring Siblinghood</vt:lpstr>
      <vt:lpstr>Justifying the Scoring Function</vt:lpstr>
      <vt:lpstr>Heuristic Algorithm</vt:lpstr>
      <vt:lpstr>Performance of the Algorithm</vt:lpstr>
      <vt:lpstr>The Colorful Subgraph Problem</vt:lpstr>
      <vt:lpstr>Interpretation</vt:lpstr>
      <vt:lpstr>Dynamic Programming</vt:lpstr>
      <vt:lpstr>Integer Programming plus Constraint Generation</vt:lpstr>
      <vt:lpstr>Performance</vt:lpstr>
      <vt:lpstr>Heuristic Algorithmic Strategy</vt:lpstr>
      <vt:lpstr>Example on Grid</vt:lpstr>
      <vt:lpstr>After One Iteration </vt:lpstr>
      <vt:lpstr>After Two Iterations</vt:lpstr>
    </vt:vector>
  </TitlesOfParts>
  <Company>ICSI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Heuristics for NP-Hard Problems Arising in Molecular Biology</dc:title>
  <dc:creator>karp</dc:creator>
  <cp:lastModifiedBy>Owner</cp:lastModifiedBy>
  <cp:revision>81</cp:revision>
  <dcterms:created xsi:type="dcterms:W3CDTF">2010-12-15T17:47:00Z</dcterms:created>
  <dcterms:modified xsi:type="dcterms:W3CDTF">2010-12-29T14:49:46Z</dcterms:modified>
</cp:coreProperties>
</file>