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34.xml" ContentType="application/vnd.openxmlformats-officedocument.presentationml.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51" r:id="rId1"/>
  </p:sldMasterIdLst>
  <p:notesMasterIdLst>
    <p:notesMasterId r:id="rId44"/>
  </p:notesMasterIdLst>
  <p:sldIdLst>
    <p:sldId id="257" r:id="rId2"/>
    <p:sldId id="428" r:id="rId3"/>
    <p:sldId id="427" r:id="rId4"/>
    <p:sldId id="429" r:id="rId5"/>
    <p:sldId id="430" r:id="rId6"/>
    <p:sldId id="431" r:id="rId7"/>
    <p:sldId id="432" r:id="rId8"/>
    <p:sldId id="467" r:id="rId9"/>
    <p:sldId id="434" r:id="rId10"/>
    <p:sldId id="433" r:id="rId11"/>
    <p:sldId id="435" r:id="rId12"/>
    <p:sldId id="436" r:id="rId13"/>
    <p:sldId id="437" r:id="rId14"/>
    <p:sldId id="439" r:id="rId15"/>
    <p:sldId id="438" r:id="rId16"/>
    <p:sldId id="440" r:id="rId17"/>
    <p:sldId id="441" r:id="rId18"/>
    <p:sldId id="442" r:id="rId19"/>
    <p:sldId id="443" r:id="rId20"/>
    <p:sldId id="466" r:id="rId21"/>
    <p:sldId id="444" r:id="rId22"/>
    <p:sldId id="446" r:id="rId23"/>
    <p:sldId id="447" r:id="rId24"/>
    <p:sldId id="448" r:id="rId25"/>
    <p:sldId id="450" r:id="rId26"/>
    <p:sldId id="449" r:id="rId27"/>
    <p:sldId id="451" r:id="rId28"/>
    <p:sldId id="452" r:id="rId29"/>
    <p:sldId id="453" r:id="rId30"/>
    <p:sldId id="454" r:id="rId31"/>
    <p:sldId id="455" r:id="rId32"/>
    <p:sldId id="456" r:id="rId33"/>
    <p:sldId id="457" r:id="rId34"/>
    <p:sldId id="458" r:id="rId35"/>
    <p:sldId id="459" r:id="rId36"/>
    <p:sldId id="461" r:id="rId37"/>
    <p:sldId id="462" r:id="rId38"/>
    <p:sldId id="463" r:id="rId39"/>
    <p:sldId id="460" r:id="rId40"/>
    <p:sldId id="464" r:id="rId41"/>
    <p:sldId id="465" r:id="rId42"/>
    <p:sldId id="426" r:id="rId43"/>
  </p:sldIdLst>
  <p:sldSz cx="9144000" cy="6858000" type="screen4x3"/>
  <p:notesSz cx="6858000" cy="9144000"/>
  <p:custDataLst>
    <p:tags r:id="rId46"/>
  </p:custDataLst>
  <p:defaultTextStyle>
    <a:defPPr>
      <a:defRPr lang="en-US"/>
    </a:defPPr>
    <a:lvl1pPr algn="ctr" rtl="0" fontAlgn="base">
      <a:lnSpc>
        <a:spcPct val="80000"/>
      </a:lnSpc>
      <a:spcBef>
        <a:spcPct val="20000"/>
      </a:spcBef>
      <a:spcAft>
        <a:spcPct val="0"/>
      </a:spcAft>
      <a:buClr>
        <a:schemeClr val="tx2"/>
      </a:buClr>
      <a:buSzPct val="75000"/>
      <a:buFont typeface="Wingdings" charset="2"/>
      <a:defRPr sz="1600" kern="1200">
        <a:solidFill>
          <a:srgbClr val="FF0000"/>
        </a:solidFill>
        <a:latin typeface="Verdana" charset="0"/>
        <a:ea typeface="Arial" charset="0"/>
        <a:cs typeface="Arial" charset="0"/>
      </a:defRPr>
    </a:lvl1pPr>
    <a:lvl2pPr marL="457200" algn="ctr" rtl="0" fontAlgn="base">
      <a:lnSpc>
        <a:spcPct val="80000"/>
      </a:lnSpc>
      <a:spcBef>
        <a:spcPct val="20000"/>
      </a:spcBef>
      <a:spcAft>
        <a:spcPct val="0"/>
      </a:spcAft>
      <a:buClr>
        <a:schemeClr val="tx2"/>
      </a:buClr>
      <a:buSzPct val="75000"/>
      <a:buFont typeface="Wingdings" charset="2"/>
      <a:defRPr sz="1600" kern="1200">
        <a:solidFill>
          <a:srgbClr val="FF0000"/>
        </a:solidFill>
        <a:latin typeface="Verdana" charset="0"/>
        <a:ea typeface="Arial" charset="0"/>
        <a:cs typeface="Arial" charset="0"/>
      </a:defRPr>
    </a:lvl2pPr>
    <a:lvl3pPr marL="914400" algn="ctr" rtl="0" fontAlgn="base">
      <a:lnSpc>
        <a:spcPct val="80000"/>
      </a:lnSpc>
      <a:spcBef>
        <a:spcPct val="20000"/>
      </a:spcBef>
      <a:spcAft>
        <a:spcPct val="0"/>
      </a:spcAft>
      <a:buClr>
        <a:schemeClr val="tx2"/>
      </a:buClr>
      <a:buSzPct val="75000"/>
      <a:buFont typeface="Wingdings" charset="2"/>
      <a:defRPr sz="1600" kern="1200">
        <a:solidFill>
          <a:srgbClr val="FF0000"/>
        </a:solidFill>
        <a:latin typeface="Verdana" charset="0"/>
        <a:ea typeface="Arial" charset="0"/>
        <a:cs typeface="Arial" charset="0"/>
      </a:defRPr>
    </a:lvl3pPr>
    <a:lvl4pPr marL="1371600" algn="ctr" rtl="0" fontAlgn="base">
      <a:lnSpc>
        <a:spcPct val="80000"/>
      </a:lnSpc>
      <a:spcBef>
        <a:spcPct val="20000"/>
      </a:spcBef>
      <a:spcAft>
        <a:spcPct val="0"/>
      </a:spcAft>
      <a:buClr>
        <a:schemeClr val="tx2"/>
      </a:buClr>
      <a:buSzPct val="75000"/>
      <a:buFont typeface="Wingdings" charset="2"/>
      <a:defRPr sz="1600" kern="1200">
        <a:solidFill>
          <a:srgbClr val="FF0000"/>
        </a:solidFill>
        <a:latin typeface="Verdana" charset="0"/>
        <a:ea typeface="Arial" charset="0"/>
        <a:cs typeface="Arial" charset="0"/>
      </a:defRPr>
    </a:lvl4pPr>
    <a:lvl5pPr marL="1828800" algn="ctr" rtl="0" fontAlgn="base">
      <a:lnSpc>
        <a:spcPct val="80000"/>
      </a:lnSpc>
      <a:spcBef>
        <a:spcPct val="20000"/>
      </a:spcBef>
      <a:spcAft>
        <a:spcPct val="0"/>
      </a:spcAft>
      <a:buClr>
        <a:schemeClr val="tx2"/>
      </a:buClr>
      <a:buSzPct val="75000"/>
      <a:buFont typeface="Wingdings" charset="2"/>
      <a:defRPr sz="1600" kern="1200">
        <a:solidFill>
          <a:srgbClr val="FF0000"/>
        </a:solidFill>
        <a:latin typeface="Verdana" charset="0"/>
        <a:ea typeface="Arial" charset="0"/>
        <a:cs typeface="Arial" charset="0"/>
      </a:defRPr>
    </a:lvl5pPr>
    <a:lvl6pPr marL="2286000" algn="l" defTabSz="457200" rtl="0" eaLnBrk="1" latinLnBrk="0" hangingPunct="1">
      <a:defRPr sz="1600" kern="1200">
        <a:solidFill>
          <a:srgbClr val="FF0000"/>
        </a:solidFill>
        <a:latin typeface="Verdana" charset="0"/>
        <a:ea typeface="Arial" charset="0"/>
        <a:cs typeface="Arial" charset="0"/>
      </a:defRPr>
    </a:lvl6pPr>
    <a:lvl7pPr marL="2743200" algn="l" defTabSz="457200" rtl="0" eaLnBrk="1" latinLnBrk="0" hangingPunct="1">
      <a:defRPr sz="1600" kern="1200">
        <a:solidFill>
          <a:srgbClr val="FF0000"/>
        </a:solidFill>
        <a:latin typeface="Verdana" charset="0"/>
        <a:ea typeface="Arial" charset="0"/>
        <a:cs typeface="Arial" charset="0"/>
      </a:defRPr>
    </a:lvl7pPr>
    <a:lvl8pPr marL="3200400" algn="l" defTabSz="457200" rtl="0" eaLnBrk="1" latinLnBrk="0" hangingPunct="1">
      <a:defRPr sz="1600" kern="1200">
        <a:solidFill>
          <a:srgbClr val="FF0000"/>
        </a:solidFill>
        <a:latin typeface="Verdana" charset="0"/>
        <a:ea typeface="Arial" charset="0"/>
        <a:cs typeface="Arial" charset="0"/>
      </a:defRPr>
    </a:lvl8pPr>
    <a:lvl9pPr marL="3657600" algn="l" defTabSz="457200" rtl="0" eaLnBrk="1" latinLnBrk="0" hangingPunct="1">
      <a:defRPr sz="1600" kern="1200">
        <a:solidFill>
          <a:srgbClr val="FF0000"/>
        </a:solidFill>
        <a:latin typeface="Verdana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encoding="windows-1255"/>
  <p:clrMru>
    <a:srgbClr val="FFFF99"/>
    <a:srgbClr val="FF0000"/>
    <a:srgbClr val="9900CC"/>
    <a:srgbClr val="CCCCFF"/>
    <a:srgbClr val="99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6172" autoAdjust="0"/>
    <p:restoredTop sz="94660"/>
  </p:normalViewPr>
  <p:slideViewPr>
    <p:cSldViewPr>
      <p:cViewPr varScale="1">
        <p:scale>
          <a:sx n="92" d="100"/>
          <a:sy n="92" d="100"/>
        </p:scale>
        <p:origin x="-79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gs" Target="tags/tag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04598431-7185-204D-8BB6-DAA41DA6B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AFF8E8-6462-894E-8692-AE1BD3CD0EC8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C5C853-E3BB-2E48-96CB-781F75D67C2C}" type="slidenum">
              <a:rPr lang="en-US"/>
              <a:pPr/>
              <a:t>3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LC in this talk means “projection”, generally can be “generic” constraints.</a:t>
            </a:r>
          </a:p>
          <a:p>
            <a:pPr eaLnBrk="1" hangingPunct="1"/>
            <a:r>
              <a:rPr lang="en-US"/>
              <a:t>UG – same with permutation constraints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C5C853-E3BB-2E48-96CB-781F75D67C2C}" type="slidenum">
              <a:rPr lang="en-US"/>
              <a:pPr/>
              <a:t>4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LC in this talk means “projection”, generally can be “generic” constraints.</a:t>
            </a:r>
          </a:p>
          <a:p>
            <a:pPr eaLnBrk="1" hangingPunct="1"/>
            <a:r>
              <a:rPr lang="en-US"/>
              <a:t>UG – same with permutation constraints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C5C853-E3BB-2E48-96CB-781F75D67C2C}" type="slidenum">
              <a:rPr lang="en-US"/>
              <a:pPr/>
              <a:t>5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LC in this talk means “projection”, generally can be “generic” constraints.</a:t>
            </a:r>
          </a:p>
          <a:p>
            <a:pPr eaLnBrk="1" hangingPunct="1"/>
            <a:r>
              <a:rPr lang="en-US"/>
              <a:t>UG – same with permutation constraints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C5C853-E3BB-2E48-96CB-781F75D67C2C}" type="slidenum">
              <a:rPr lang="en-US"/>
              <a:pPr/>
              <a:t>8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LC in this talk means “projection”, generally can be “generic” constraints.</a:t>
            </a:r>
          </a:p>
          <a:p>
            <a:pPr eaLnBrk="1" hangingPunct="1"/>
            <a:r>
              <a:rPr lang="en-US"/>
              <a:t>UG – same with permutation constraints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24D15-1740-F84B-AE58-6C278FB9B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F30B9-370B-9943-A5F1-61730729F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D05A5-87C9-324A-A769-139C08496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41F2B-E7B5-7448-AA81-1D5AB20C3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4C409-F83A-C747-8822-3E47C1270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0ABFA-CA42-5D49-A06C-0A608D100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13F83-AE9A-5E4C-ACA9-62EB42A690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D727A-4220-CA44-9076-7FFFF2000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019A1-CC59-0E42-90D3-FF70F8E52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F5192-0CC2-774D-A36B-18CBFA9C7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C0726-DF05-554A-A182-2151029B4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fld id="{4F672BE0-52BB-494E-B002-9719F5AA7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2"/>
        <a:buChar char="p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84450"/>
          </a:xfrm>
        </p:spPr>
        <p:txBody>
          <a:bodyPr/>
          <a:lstStyle/>
          <a:p>
            <a:pPr eaLnBrk="1" hangingPunct="1"/>
            <a:r>
              <a:rPr lang="en-US" dirty="0" err="1" smtClean="0"/>
              <a:t>Inapproximability</a:t>
            </a:r>
            <a:r>
              <a:rPr lang="en-US" dirty="0" smtClean="0"/>
              <a:t> from</a:t>
            </a:r>
            <a:r>
              <a:rPr lang="en-US" dirty="0" smtClean="0"/>
              <a:t> </a:t>
            </a:r>
            <a:r>
              <a:rPr lang="en-US" dirty="0" smtClean="0"/>
              <a:t>different</a:t>
            </a:r>
            <a:r>
              <a:rPr lang="en-US" dirty="0" smtClean="0"/>
              <a:t> </a:t>
            </a:r>
            <a:r>
              <a:rPr lang="en-US" dirty="0" smtClean="0"/>
              <a:t>hardness assumptions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220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100" dirty="0" smtClean="0"/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Prahladh Harsha    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TIFR</a:t>
            </a:r>
          </a:p>
          <a:p>
            <a:pPr eaLnBrk="1" hangingPunct="1">
              <a:lnSpc>
                <a:spcPct val="90000"/>
              </a:lnSpc>
            </a:pPr>
            <a:endParaRPr lang="en-US" sz="2100" dirty="0" smtClean="0"/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2011 School on </a:t>
            </a:r>
            <a:r>
              <a:rPr lang="en-US" sz="2100" dirty="0" err="1" smtClean="0"/>
              <a:t>Approximability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Degree Test (LDT) [RS’92]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function </a:t>
            </a:r>
            <a:r>
              <a:rPr lang="en-US" i="1" dirty="0" err="1" smtClean="0"/>
              <a:t>f:F</a:t>
            </a:r>
            <a:r>
              <a:rPr lang="en-US" i="1" baseline="30000" dirty="0" err="1" smtClean="0"/>
              <a:t>m</a:t>
            </a:r>
            <a:r>
              <a:rPr lang="en-US" i="1" baseline="30000" dirty="0" smtClean="0"/>
              <a:t> </a:t>
            </a:r>
            <a:r>
              <a:rPr lang="en-US" i="1" dirty="0" err="1" smtClean="0">
                <a:sym typeface="Wingdings"/>
              </a:rPr>
              <a:t></a:t>
            </a:r>
            <a:r>
              <a:rPr lang="en-US" i="1" dirty="0" smtClean="0">
                <a:sym typeface="Wingdings"/>
              </a:rPr>
              <a:t> </a:t>
            </a:r>
            <a:r>
              <a:rPr lang="en-US" i="1" dirty="0" smtClean="0"/>
              <a:t>F </a:t>
            </a:r>
            <a:r>
              <a:rPr lang="en-US" dirty="0" smtClean="0"/>
              <a:t>(F – field), check if </a:t>
            </a:r>
            <a:r>
              <a:rPr lang="en-US" dirty="0" err="1" smtClean="0"/>
              <a:t>f</a:t>
            </a:r>
            <a:r>
              <a:rPr lang="en-US" dirty="0" smtClean="0"/>
              <a:t> is the evaluation of a low-degree polynomial without reading all of F</a:t>
            </a:r>
            <a:endParaRPr lang="en-US" dirty="0"/>
          </a:p>
        </p:txBody>
      </p:sp>
      <p:sp>
        <p:nvSpPr>
          <p:cNvPr id="4" name="Cube 3"/>
          <p:cNvSpPr/>
          <p:nvPr/>
        </p:nvSpPr>
        <p:spPr bwMode="auto">
          <a:xfrm>
            <a:off x="3200400" y="3200400"/>
            <a:ext cx="2514600" cy="2286000"/>
          </a:xfrm>
          <a:prstGeom prst="cube">
            <a:avLst/>
          </a:prstGeom>
          <a:solidFill>
            <a:schemeClr val="bg1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3733800"/>
            <a:ext cx="1782356" cy="4514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 smtClean="0">
                <a:solidFill>
                  <a:srgbClr val="000000"/>
                </a:solidFill>
              </a:rPr>
              <a:t>f:F</a:t>
            </a:r>
            <a:r>
              <a:rPr lang="en-US" sz="2800" i="1" baseline="30000" dirty="0" err="1" smtClean="0">
                <a:solidFill>
                  <a:srgbClr val="000000"/>
                </a:solidFill>
              </a:rPr>
              <a:t>m</a:t>
            </a:r>
            <a:r>
              <a:rPr lang="en-US" sz="2800" i="1" baseline="30000" dirty="0" smtClean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  <a:sym typeface="Wingdings"/>
              </a:rPr>
              <a:t></a:t>
            </a:r>
            <a:r>
              <a:rPr lang="en-US" sz="2800" i="1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F </a:t>
            </a:r>
            <a:endParaRPr lang="en-US" sz="2800" i="1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5943600"/>
            <a:ext cx="7717152" cy="656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Use fact that restriction of low-degree polynomial to a line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is still low-degree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505200" y="3962400"/>
            <a:ext cx="2057400" cy="83820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Cover </a:t>
            </a:r>
            <a:r>
              <a:rPr lang="en-US" dirty="0" smtClean="0"/>
              <a:t>for </a:t>
            </a:r>
            <a:r>
              <a:rPr lang="en-US" dirty="0" smtClean="0"/>
              <a:t>LDT</a:t>
            </a:r>
            <a:endParaRPr lang="en-US" dirty="0"/>
          </a:p>
        </p:txBody>
      </p:sp>
      <p:grpSp>
        <p:nvGrpSpPr>
          <p:cNvPr id="20" name="Content Placeholder 19"/>
          <p:cNvGrpSpPr>
            <a:grpSpLocks noGrp="1"/>
          </p:cNvGrpSpPr>
          <p:nvPr>
            <p:ph idx="1"/>
          </p:nvPr>
        </p:nvGrpSpPr>
        <p:grpSpPr>
          <a:xfrm>
            <a:off x="2228571" y="1676400"/>
            <a:ext cx="4510325" cy="4648200"/>
            <a:chOff x="5867400" y="1524000"/>
            <a:chExt cx="2209800" cy="2743200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Oval 3"/>
            <p:cNvSpPr>
              <a:spLocks noChangeArrowheads="1"/>
            </p:cNvSpPr>
            <p:nvPr/>
          </p:nvSpPr>
          <p:spPr bwMode="auto">
            <a:xfrm>
              <a:off x="5932871" y="2039938"/>
              <a:ext cx="485337" cy="248561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4"/>
            <p:cNvSpPr>
              <a:spLocks noChangeArrowheads="1"/>
            </p:cNvSpPr>
            <p:nvPr/>
          </p:nvSpPr>
          <p:spPr bwMode="auto">
            <a:xfrm>
              <a:off x="5932871" y="3906838"/>
              <a:ext cx="448003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20"/>
            <p:cNvSpPr>
              <a:spLocks noChangeArrowheads="1"/>
            </p:cNvSpPr>
            <p:nvPr/>
          </p:nvSpPr>
          <p:spPr bwMode="auto">
            <a:xfrm>
              <a:off x="5932871" y="2973388"/>
              <a:ext cx="448003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Cube 36"/>
          <p:cNvSpPr/>
          <p:nvPr/>
        </p:nvSpPr>
        <p:spPr bwMode="auto">
          <a:xfrm>
            <a:off x="7086600" y="3124200"/>
            <a:ext cx="1752600" cy="1828800"/>
          </a:xfrm>
          <a:prstGeom prst="cube">
            <a:avLst/>
          </a:prstGeom>
          <a:noFill/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50390" y="2057400"/>
            <a:ext cx="2284224" cy="8822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Points table</a:t>
            </a:r>
          </a:p>
          <a:p>
            <a:r>
              <a:rPr lang="en-US" sz="2800" i="1" dirty="0" err="1" smtClean="0">
                <a:solidFill>
                  <a:srgbClr val="000000"/>
                </a:solidFill>
              </a:rPr>
              <a:t>f:F</a:t>
            </a:r>
            <a:r>
              <a:rPr lang="en-US" sz="2800" i="1" baseline="30000" dirty="0" err="1" smtClean="0">
                <a:solidFill>
                  <a:srgbClr val="000000"/>
                </a:solidFill>
              </a:rPr>
              <a:t>m</a:t>
            </a:r>
            <a:r>
              <a:rPr lang="en-US" sz="2800" i="1" baseline="30000" dirty="0" smtClean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  <a:sym typeface="Wingdings"/>
              </a:rPr>
              <a:t></a:t>
            </a:r>
            <a:r>
              <a:rPr lang="en-US" sz="2800" i="1" dirty="0" smtClean="0">
                <a:solidFill>
                  <a:srgbClr val="000000"/>
                </a:solidFill>
                <a:sym typeface="Wingdings"/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F </a:t>
            </a:r>
            <a:endParaRPr lang="en-US" sz="2800" i="1" dirty="0">
              <a:solidFill>
                <a:srgbClr val="000000"/>
              </a:solidFill>
            </a:endParaRPr>
          </a:p>
        </p:txBody>
      </p:sp>
      <p:sp>
        <p:nvSpPr>
          <p:cNvPr id="39" name="Cube 38"/>
          <p:cNvSpPr/>
          <p:nvPr/>
        </p:nvSpPr>
        <p:spPr bwMode="auto">
          <a:xfrm>
            <a:off x="381000" y="3276600"/>
            <a:ext cx="1752600" cy="1828800"/>
          </a:xfrm>
          <a:prstGeom prst="cube">
            <a:avLst/>
          </a:prstGeom>
          <a:noFill/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cxnSp>
        <p:nvCxnSpPr>
          <p:cNvPr id="41" name="Straight Connector 40"/>
          <p:cNvCxnSpPr/>
          <p:nvPr/>
        </p:nvCxnSpPr>
        <p:spPr bwMode="auto">
          <a:xfrm flipV="1">
            <a:off x="609600" y="3733800"/>
            <a:ext cx="1371600" cy="114300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533400" y="4038600"/>
            <a:ext cx="1447800" cy="68580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rot="5400000">
            <a:off x="381000" y="4191000"/>
            <a:ext cx="1371600" cy="1588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 flipV="1">
            <a:off x="685800" y="4191000"/>
            <a:ext cx="1371600" cy="22860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rot="5400000">
            <a:off x="495300" y="3771900"/>
            <a:ext cx="1524000" cy="99060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609600" y="3962400"/>
            <a:ext cx="1371600" cy="1588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152400" y="2286000"/>
            <a:ext cx="2213674" cy="13131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Lines table</a:t>
            </a:r>
          </a:p>
          <a:p>
            <a:r>
              <a:rPr lang="en-US" sz="2800" i="1" dirty="0" err="1" smtClean="0">
                <a:solidFill>
                  <a:srgbClr val="000000"/>
                </a:solidFill>
              </a:rPr>
              <a:t>f</a:t>
            </a:r>
            <a:r>
              <a:rPr lang="en-US" sz="2800" i="1" baseline="-25000" dirty="0" err="1" smtClean="0">
                <a:solidFill>
                  <a:srgbClr val="000000"/>
                </a:solidFill>
              </a:rPr>
              <a:t>lines</a:t>
            </a:r>
            <a:endParaRPr lang="en-US" sz="2800" i="1" dirty="0" smtClean="0">
              <a:solidFill>
                <a:srgbClr val="000000"/>
              </a:solidFill>
            </a:endParaRPr>
          </a:p>
          <a:p>
            <a:r>
              <a:rPr lang="en-US" sz="2800" i="1" dirty="0" smtClean="0">
                <a:solidFill>
                  <a:srgbClr val="000000"/>
                </a:solidFill>
              </a:rPr>
              <a:t> </a:t>
            </a:r>
            <a:endParaRPr lang="en-US" sz="2800" i="1" dirty="0">
              <a:solidFill>
                <a:srgbClr val="0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905000" y="6406594"/>
            <a:ext cx="5261934" cy="4514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Constraint: </a:t>
            </a:r>
            <a:r>
              <a:rPr lang="en-US" sz="2800" i="1" dirty="0" err="1" smtClean="0">
                <a:solidFill>
                  <a:srgbClr val="000000"/>
                </a:solidFill>
              </a:rPr>
              <a:t>f</a:t>
            </a:r>
            <a:r>
              <a:rPr lang="en-US" sz="2800" i="1" baseline="-25000" dirty="0" err="1" smtClean="0">
                <a:solidFill>
                  <a:srgbClr val="000000"/>
                </a:solidFill>
              </a:rPr>
              <a:t>lines</a:t>
            </a:r>
            <a:r>
              <a:rPr lang="en-US" sz="2800" i="1" dirty="0" err="1" smtClean="0">
                <a:solidFill>
                  <a:srgbClr val="000000"/>
                </a:solidFill>
              </a:rPr>
              <a:t>(l)(x</a:t>
            </a:r>
            <a:r>
              <a:rPr lang="en-US" sz="2800" i="1" dirty="0" smtClean="0">
                <a:solidFill>
                  <a:srgbClr val="000000"/>
                </a:solidFill>
              </a:rPr>
              <a:t>) = </a:t>
            </a:r>
            <a:r>
              <a:rPr lang="en-US" sz="2800" i="1" dirty="0" err="1" smtClean="0">
                <a:solidFill>
                  <a:srgbClr val="000000"/>
                </a:solidFill>
              </a:rPr>
              <a:t>f(x</a:t>
            </a:r>
            <a:r>
              <a:rPr lang="en-US" sz="2800" i="1" dirty="0">
                <a:solidFill>
                  <a:srgbClr val="000000"/>
                </a:solidFill>
              </a:rPr>
              <a:t>)</a:t>
            </a:r>
            <a:endParaRPr lang="en-US" sz="2800" i="1" dirty="0" smtClean="0">
              <a:solidFill>
                <a:srgbClr val="000000"/>
              </a:solidFill>
            </a:endParaRPr>
          </a:p>
        </p:txBody>
      </p:sp>
      <p:sp>
        <p:nvSpPr>
          <p:cNvPr id="54" name="Cloud Callout 53"/>
          <p:cNvSpPr/>
          <p:nvPr/>
        </p:nvSpPr>
        <p:spPr bwMode="auto">
          <a:xfrm>
            <a:off x="304800" y="2286000"/>
            <a:ext cx="3657600" cy="1368052"/>
          </a:xfrm>
          <a:prstGeom prst="cloudCallout">
            <a:avLst>
              <a:gd name="adj1" fmla="val 27640"/>
              <a:gd name="adj2" fmla="val 90492"/>
            </a:avLst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r>
              <a:rPr lang="en-US" sz="2400" dirty="0" smtClean="0">
                <a:solidFill>
                  <a:schemeClr val="tx1"/>
                </a:solidFill>
              </a:rPr>
              <a:t>Large Alphabet Size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/>
      <p:bldP spid="39" grpId="0" animBg="1"/>
      <p:bldP spid="52" grpId="0"/>
      <p:bldP spid="53" grpId="0"/>
      <p:bldP spid="53" grpId="1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Cover -- LDT [AS’97, RS’97]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900CC"/>
                </a:solidFill>
              </a:rPr>
              <a:t>Completeness:</a:t>
            </a:r>
          </a:p>
          <a:p>
            <a:pPr>
              <a:buNone/>
            </a:pPr>
            <a:r>
              <a:rPr lang="en-US" dirty="0" smtClean="0"/>
              <a:t>   If </a:t>
            </a:r>
            <a:r>
              <a:rPr lang="en-US" i="1" dirty="0" err="1" smtClean="0"/>
              <a:t>f:F</a:t>
            </a:r>
            <a:r>
              <a:rPr lang="en-US" i="1" baseline="30000" dirty="0" err="1" smtClean="0"/>
              <a:t>m</a:t>
            </a:r>
            <a:r>
              <a:rPr lang="en-US" i="1" baseline="30000" dirty="0" smtClean="0"/>
              <a:t> </a:t>
            </a:r>
            <a:r>
              <a:rPr lang="en-US" i="1" dirty="0" err="1" smtClean="0">
                <a:sym typeface="Wingdings"/>
              </a:rPr>
              <a:t></a:t>
            </a:r>
            <a:r>
              <a:rPr lang="en-US" i="1" dirty="0" smtClean="0">
                <a:sym typeface="Wingdings"/>
              </a:rPr>
              <a:t> </a:t>
            </a:r>
            <a:r>
              <a:rPr lang="en-US" i="1" dirty="0" smtClean="0"/>
              <a:t>F </a:t>
            </a:r>
            <a:r>
              <a:rPr lang="en-US" dirty="0" smtClean="0"/>
              <a:t>is a low-degree polynomial, there exists lines table </a:t>
            </a:r>
            <a:r>
              <a:rPr lang="en-US" i="1" dirty="0" err="1" smtClean="0">
                <a:solidFill>
                  <a:srgbClr val="000000"/>
                </a:solidFill>
              </a:rPr>
              <a:t>f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lines</a:t>
            </a:r>
            <a:r>
              <a:rPr lang="en-US" dirty="0" smtClean="0">
                <a:solidFill>
                  <a:srgbClr val="000000"/>
                </a:solidFill>
              </a:rPr>
              <a:t> such that</a:t>
            </a:r>
          </a:p>
          <a:p>
            <a:pPr>
              <a:buNone/>
            </a:pPr>
            <a:r>
              <a:rPr lang="en-US" i="1" dirty="0" smtClean="0">
                <a:solidFill>
                  <a:srgbClr val="000000"/>
                </a:solidFill>
              </a:rPr>
              <a:t>              </a:t>
            </a:r>
            <a:r>
              <a:rPr lang="en-US" dirty="0" err="1" smtClean="0">
                <a:solidFill>
                  <a:srgbClr val="000000"/>
                </a:solidFill>
              </a:rPr>
              <a:t>Pr[</a:t>
            </a:r>
            <a:r>
              <a:rPr lang="en-US" i="1" dirty="0" err="1" smtClean="0">
                <a:solidFill>
                  <a:srgbClr val="000000"/>
                </a:solidFill>
              </a:rPr>
              <a:t>f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lines</a:t>
            </a:r>
            <a:r>
              <a:rPr lang="en-US" i="1" dirty="0" err="1" smtClean="0">
                <a:solidFill>
                  <a:srgbClr val="000000"/>
                </a:solidFill>
              </a:rPr>
              <a:t>(l)(x</a:t>
            </a:r>
            <a:r>
              <a:rPr lang="en-US" i="1" dirty="0" smtClean="0">
                <a:solidFill>
                  <a:srgbClr val="000000"/>
                </a:solidFill>
              </a:rPr>
              <a:t>) = </a:t>
            </a:r>
            <a:r>
              <a:rPr lang="en-US" i="1" dirty="0" err="1" smtClean="0">
                <a:solidFill>
                  <a:srgbClr val="000000"/>
                </a:solidFill>
              </a:rPr>
              <a:t>f(x</a:t>
            </a:r>
            <a:r>
              <a:rPr lang="en-US" i="1" dirty="0" smtClean="0">
                <a:solidFill>
                  <a:srgbClr val="000000"/>
                </a:solidFill>
              </a:rPr>
              <a:t>)</a:t>
            </a:r>
            <a:r>
              <a:rPr lang="en-US" dirty="0" smtClean="0">
                <a:solidFill>
                  <a:srgbClr val="000000"/>
                </a:solidFill>
              </a:rPr>
              <a:t>] = 1</a:t>
            </a:r>
          </a:p>
          <a:p>
            <a:r>
              <a:rPr lang="en-US" dirty="0" smtClean="0">
                <a:solidFill>
                  <a:srgbClr val="9900CC"/>
                </a:solidFill>
              </a:rPr>
              <a:t>Soundness:</a:t>
            </a:r>
          </a:p>
          <a:p>
            <a:pPr>
              <a:buNone/>
            </a:pPr>
            <a:r>
              <a:rPr lang="en-US" dirty="0" smtClean="0"/>
              <a:t>   If </a:t>
            </a:r>
            <a:r>
              <a:rPr lang="en-US" i="1" dirty="0" err="1" smtClean="0"/>
              <a:t>f:F</a:t>
            </a:r>
            <a:r>
              <a:rPr lang="en-US" i="1" baseline="30000" dirty="0" err="1" smtClean="0"/>
              <a:t>m</a:t>
            </a:r>
            <a:r>
              <a:rPr lang="en-US" i="1" baseline="30000" dirty="0" smtClean="0"/>
              <a:t> </a:t>
            </a:r>
            <a:r>
              <a:rPr lang="en-US" i="1" dirty="0" err="1" smtClean="0">
                <a:sym typeface="Wingdings"/>
              </a:rPr>
              <a:t></a:t>
            </a:r>
            <a:r>
              <a:rPr lang="en-US" i="1" dirty="0" smtClean="0">
                <a:sym typeface="Wingdings"/>
              </a:rPr>
              <a:t> </a:t>
            </a:r>
            <a:r>
              <a:rPr lang="en-US" i="1" dirty="0" smtClean="0"/>
              <a:t>F </a:t>
            </a:r>
            <a:r>
              <a:rPr lang="en-US" dirty="0" smtClean="0"/>
              <a:t>is</a:t>
            </a:r>
            <a:r>
              <a:rPr lang="en-US" dirty="0" smtClean="0"/>
              <a:t> “far” </a:t>
            </a:r>
            <a:r>
              <a:rPr lang="en-US" dirty="0" smtClean="0"/>
              <a:t>from being low-degree polynomial, there for all lines table </a:t>
            </a:r>
            <a:r>
              <a:rPr lang="en-US" i="1" dirty="0" err="1" smtClean="0">
                <a:solidFill>
                  <a:srgbClr val="000000"/>
                </a:solidFill>
              </a:rPr>
              <a:t>f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lines</a:t>
            </a:r>
            <a:r>
              <a:rPr lang="en-US" dirty="0" smtClean="0">
                <a:solidFill>
                  <a:srgbClr val="000000"/>
                </a:solidFill>
              </a:rPr>
              <a:t> we have</a:t>
            </a:r>
          </a:p>
          <a:p>
            <a:pPr>
              <a:buNone/>
            </a:pPr>
            <a:r>
              <a:rPr lang="en-US" i="1" dirty="0" smtClean="0">
                <a:solidFill>
                  <a:srgbClr val="000000"/>
                </a:solidFill>
              </a:rPr>
              <a:t>              </a:t>
            </a:r>
            <a:r>
              <a:rPr lang="en-US" dirty="0" err="1" smtClean="0">
                <a:solidFill>
                  <a:srgbClr val="000000"/>
                </a:solidFill>
              </a:rPr>
              <a:t>Pr[</a:t>
            </a:r>
            <a:r>
              <a:rPr lang="en-US" i="1" dirty="0" err="1" smtClean="0">
                <a:solidFill>
                  <a:srgbClr val="000000"/>
                </a:solidFill>
              </a:rPr>
              <a:t>f</a:t>
            </a:r>
            <a:r>
              <a:rPr lang="en-US" i="1" baseline="-25000" dirty="0" err="1" smtClean="0">
                <a:solidFill>
                  <a:srgbClr val="000000"/>
                </a:solidFill>
              </a:rPr>
              <a:t>lines</a:t>
            </a:r>
            <a:r>
              <a:rPr lang="en-US" i="1" dirty="0" err="1" smtClean="0">
                <a:solidFill>
                  <a:srgbClr val="000000"/>
                </a:solidFill>
              </a:rPr>
              <a:t>(l)(x</a:t>
            </a:r>
            <a:r>
              <a:rPr lang="en-US" i="1" dirty="0" smtClean="0">
                <a:solidFill>
                  <a:srgbClr val="000000"/>
                </a:solidFill>
              </a:rPr>
              <a:t>) = </a:t>
            </a:r>
            <a:r>
              <a:rPr lang="en-US" i="1" dirty="0" err="1" smtClean="0">
                <a:solidFill>
                  <a:srgbClr val="000000"/>
                </a:solidFill>
              </a:rPr>
              <a:t>f(x</a:t>
            </a:r>
            <a:r>
              <a:rPr lang="en-US" i="1" dirty="0" smtClean="0">
                <a:solidFill>
                  <a:srgbClr val="000000"/>
                </a:solidFill>
              </a:rPr>
              <a:t>)</a:t>
            </a:r>
            <a:r>
              <a:rPr lang="en-US" dirty="0" smtClean="0">
                <a:solidFill>
                  <a:srgbClr val="000000"/>
                </a:solidFill>
              </a:rPr>
              <a:t>] ≤ </a:t>
            </a:r>
            <a:r>
              <a:rPr lang="en-US" i="1" dirty="0" err="1" smtClean="0">
                <a:solidFill>
                  <a:srgbClr val="000000"/>
                </a:solidFill>
              </a:rPr>
              <a:t>δ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</a:p>
          <a:p>
            <a:endParaRPr lang="en-US" i="1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Cover for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Encode problem in NP using polynomials to lift the label cover for LDT to all of NP</a:t>
            </a:r>
          </a:p>
          <a:p>
            <a:endParaRPr lang="en-US" dirty="0" smtClean="0"/>
          </a:p>
          <a:p>
            <a:pPr>
              <a:spcBef>
                <a:spcPct val="50000"/>
              </a:spcBef>
              <a:buClrTx/>
              <a:buSzTx/>
              <a:buNone/>
            </a:pPr>
            <a:r>
              <a:rPr lang="en-US" dirty="0" smtClean="0">
                <a:solidFill>
                  <a:srgbClr val="9900CC"/>
                </a:solidFill>
              </a:rPr>
              <a:t>Label Cover for NP [RS’97, AS’97]:</a:t>
            </a:r>
          </a:p>
          <a:p>
            <a:pPr>
              <a:spcBef>
                <a:spcPct val="50000"/>
              </a:spcBef>
              <a:buClrTx/>
              <a:buSzTx/>
              <a:buNone/>
            </a:pPr>
            <a:r>
              <a:rPr lang="en-US" dirty="0" smtClean="0">
                <a:solidFill>
                  <a:schemeClr val="tx1"/>
                </a:solidFill>
              </a:rPr>
              <a:t>For every alphabet </a:t>
            </a:r>
            <a:r>
              <a:rPr lang="en-US" dirty="0" err="1" smtClean="0">
                <a:solidFill>
                  <a:schemeClr val="tx1"/>
                </a:solidFill>
                <a:latin typeface="Symbol" charset="2"/>
                <a:sym typeface="Symbol" charset="2"/>
              </a:rPr>
              <a:t></a:t>
            </a:r>
            <a:r>
              <a:rPr lang="en-US" dirty="0" smtClean="0">
                <a:solidFill>
                  <a:schemeClr val="tx1"/>
                </a:solidFill>
                <a:latin typeface="Symbol" charset="2"/>
                <a:sym typeface="Symbol" charset="2"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error </a:t>
            </a:r>
            <a:r>
              <a:rPr lang="en-US" dirty="0" err="1" smtClean="0">
                <a:solidFill>
                  <a:schemeClr val="tx1"/>
                </a:solidFill>
                <a:latin typeface="PMingLiU" charset="-120"/>
              </a:rPr>
              <a:t>δ</a:t>
            </a:r>
            <a:r>
              <a:rPr lang="en-US" dirty="0" smtClean="0">
                <a:solidFill>
                  <a:schemeClr val="tx1"/>
                </a:solidFill>
              </a:rPr>
              <a:t>=1/log|</a:t>
            </a:r>
            <a:r>
              <a:rPr lang="en-US" dirty="0" smtClean="0">
                <a:solidFill>
                  <a:schemeClr val="tx1"/>
                </a:solidFill>
                <a:latin typeface="Symbol" charset="2"/>
                <a:sym typeface="Symbol" charset="2"/>
              </a:rPr>
              <a:t>|</a:t>
            </a:r>
            <a:r>
              <a:rPr lang="en-US" dirty="0" smtClean="0">
                <a:solidFill>
                  <a:schemeClr val="tx1"/>
                </a:solidFill>
                <a:sym typeface="Symbol" charset="2"/>
              </a:rPr>
              <a:t>, G</a:t>
            </a:r>
            <a:r>
              <a:rPr lang="en-US" dirty="0" smtClean="0">
                <a:solidFill>
                  <a:schemeClr val="tx1"/>
                </a:solidFill>
              </a:rPr>
              <a:t>ap(1,</a:t>
            </a:r>
            <a:r>
              <a:rPr lang="en-US" dirty="0" smtClean="0">
                <a:solidFill>
                  <a:schemeClr val="tx1"/>
                </a:solidFill>
                <a:latin typeface="PMingLiU" charset="-120"/>
              </a:rPr>
              <a:t>δ</a:t>
            </a:r>
            <a:r>
              <a:rPr lang="en-US" dirty="0" smtClean="0">
                <a:solidFill>
                  <a:schemeClr val="tx1"/>
                </a:solidFill>
              </a:rPr>
              <a:t>)-LC is NP-hard, if </a:t>
            </a:r>
            <a:r>
              <a:rPr lang="en-US" dirty="0" smtClean="0">
                <a:solidFill>
                  <a:schemeClr val="tx1"/>
                </a:solidFill>
                <a:latin typeface="cmsy10" pitchFamily="34" charset="0"/>
              </a:rPr>
              <a:t>|</a:t>
            </a:r>
            <a:r>
              <a:rPr lang="en-US" dirty="0" err="1" smtClean="0">
                <a:solidFill>
                  <a:schemeClr val="tx1"/>
                </a:solidFill>
                <a:latin typeface="Symbol" charset="2"/>
                <a:sym typeface="Symbol" charset="2"/>
              </a:rPr>
              <a:t></a:t>
            </a:r>
            <a:r>
              <a:rPr lang="en-US" dirty="0" smtClean="0">
                <a:solidFill>
                  <a:schemeClr val="tx1"/>
                </a:solidFill>
                <a:latin typeface="Symbol" charset="2"/>
                <a:sym typeface="Symbol" charset="2"/>
              </a:rPr>
              <a:t>| &gt; </a:t>
            </a:r>
            <a:r>
              <a:rPr lang="en-US" dirty="0" err="1" smtClean="0">
                <a:solidFill>
                  <a:schemeClr val="tx1"/>
                </a:solidFill>
              </a:rPr>
              <a:t>n</a:t>
            </a:r>
            <a:r>
              <a:rPr lang="en-US" baseline="30000" dirty="0" err="1" smtClean="0">
                <a:solidFill>
                  <a:schemeClr val="tx1"/>
                </a:solidFill>
              </a:rPr>
              <a:t>polylog</a:t>
            </a:r>
            <a:r>
              <a:rPr lang="en-US" baseline="30000" dirty="0" smtClean="0">
                <a:solidFill>
                  <a:schemeClr val="tx1"/>
                </a:solidFill>
              </a:rPr>
              <a:t> </a:t>
            </a:r>
            <a:r>
              <a:rPr lang="en-US" baseline="30000" dirty="0" err="1" smtClean="0">
                <a:solidFill>
                  <a:schemeClr val="tx1"/>
                </a:solidFill>
              </a:rPr>
              <a:t>n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5410200"/>
            <a:ext cx="7391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>
                <a:solidFill>
                  <a:srgbClr val="660066"/>
                </a:solidFill>
              </a:rPr>
              <a:t>Caveat: Large Alphabet Size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Renders result “useless” for hardness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Alphabet Reduction [MR’08, DH’09]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200"/>
            <a:ext cx="8229600" cy="2438400"/>
          </a:xfrm>
        </p:spPr>
        <p:txBody>
          <a:bodyPr/>
          <a:lstStyle/>
          <a:p>
            <a:r>
              <a:rPr lang="en-US" dirty="0" smtClean="0"/>
              <a:t>Alphabet Reduction:</a:t>
            </a:r>
          </a:p>
          <a:p>
            <a:pPr lvl="1"/>
            <a:r>
              <a:rPr lang="en-US" dirty="0" smtClean="0"/>
              <a:t>Label Cover instance with large alphabet size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Label Cover instance with small alphabet size</a:t>
            </a:r>
          </a:p>
          <a:p>
            <a:pPr lvl="1">
              <a:buFont typeface="Wingdings" charset="2"/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own Arrow 3"/>
          <p:cNvSpPr/>
          <p:nvPr/>
        </p:nvSpPr>
        <p:spPr bwMode="auto">
          <a:xfrm>
            <a:off x="4267200" y="3276600"/>
            <a:ext cx="484188" cy="609600"/>
          </a:xfrm>
          <a:prstGeom prst="downArrow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marL="742950" indent="-285750"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905000" y="4419600"/>
            <a:ext cx="5562600" cy="2220182"/>
          </a:xfrm>
          <a:prstGeom prst="round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742950" indent="-285750" algn="l">
              <a:defRPr/>
            </a:pPr>
            <a:r>
              <a:rPr lang="en-US" sz="2400" dirty="0">
                <a:solidFill>
                  <a:srgbClr val="000000"/>
                </a:solidFill>
              </a:rPr>
              <a:t>Idea: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</a:rPr>
              <a:t>Recurse</a:t>
            </a:r>
            <a:r>
              <a:rPr lang="en-US" sz="2400" dirty="0" smtClean="0">
                <a:solidFill>
                  <a:srgbClr val="000000"/>
                </a:solidFill>
              </a:rPr>
              <a:t>!</a:t>
            </a:r>
            <a:r>
              <a:rPr lang="en-US" sz="2400" dirty="0">
                <a:solidFill>
                  <a:srgbClr val="000000"/>
                </a:solidFill>
              </a:rPr>
              <a:t>!</a:t>
            </a:r>
          </a:p>
          <a:p>
            <a:pPr marL="742950" indent="-285750" algn="l">
              <a:defRPr/>
            </a:pPr>
            <a:r>
              <a:rPr lang="en-US" sz="2400" dirty="0" smtClean="0">
                <a:solidFill>
                  <a:srgbClr val="9900CC"/>
                </a:solidFill>
              </a:rPr>
              <a:t>[</a:t>
            </a:r>
            <a:r>
              <a:rPr lang="en-US" sz="2400" dirty="0" smtClean="0">
                <a:solidFill>
                  <a:srgbClr val="9900CC"/>
                </a:solidFill>
              </a:rPr>
              <a:t>in the style </a:t>
            </a:r>
            <a:r>
              <a:rPr lang="en-US" sz="2400" dirty="0" smtClean="0">
                <a:solidFill>
                  <a:srgbClr val="9900CC"/>
                </a:solidFill>
              </a:rPr>
              <a:t>of </a:t>
            </a:r>
            <a:r>
              <a:rPr lang="en-US" sz="2400" dirty="0">
                <a:solidFill>
                  <a:srgbClr val="9900CC"/>
                </a:solidFill>
              </a:rPr>
              <a:t>AS’92]</a:t>
            </a:r>
          </a:p>
          <a:p>
            <a:pPr marL="742950" indent="-285750" algn="l">
              <a:defRPr/>
            </a:pPr>
            <a:endParaRPr lang="en-US" sz="2400" dirty="0">
              <a:solidFill>
                <a:srgbClr val="000000"/>
              </a:solidFill>
            </a:endParaRPr>
          </a:p>
          <a:p>
            <a:pPr marL="742950" indent="-285750" algn="l">
              <a:defRPr/>
            </a:pPr>
            <a:r>
              <a:rPr lang="en-US" sz="2400" dirty="0">
                <a:solidFill>
                  <a:srgbClr val="000000"/>
                </a:solidFill>
              </a:rPr>
              <a:t>Use</a:t>
            </a:r>
            <a:r>
              <a:rPr lang="en-US" sz="2400" dirty="0" smtClean="0">
                <a:solidFill>
                  <a:srgbClr val="000000"/>
                </a:solidFill>
              </a:rPr>
              <a:t> an “</a:t>
            </a:r>
            <a:r>
              <a:rPr lang="en-US" sz="2400" dirty="0">
                <a:solidFill>
                  <a:srgbClr val="000000"/>
                </a:solidFill>
              </a:rPr>
              <a:t>Inner”</a:t>
            </a:r>
            <a:r>
              <a:rPr lang="en-US" sz="2400" dirty="0" smtClean="0">
                <a:solidFill>
                  <a:srgbClr val="000000"/>
                </a:solidFill>
              </a:rPr>
              <a:t> Label Cover to reduce alphabet of outer label cover 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Line 9"/>
          <p:cNvSpPr>
            <a:spLocks noChangeShapeType="1"/>
          </p:cNvSpPr>
          <p:nvPr/>
        </p:nvSpPr>
        <p:spPr bwMode="auto">
          <a:xfrm flipV="1">
            <a:off x="4343400" y="2743200"/>
            <a:ext cx="254946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Alphabet Reduction</a:t>
            </a:r>
            <a:endParaRPr lang="en-US" dirty="0"/>
          </a:p>
        </p:txBody>
      </p:sp>
      <p:grpSp>
        <p:nvGrpSpPr>
          <p:cNvPr id="4" name="Content Placeholder 3"/>
          <p:cNvGrpSpPr>
            <a:grpSpLocks noGrp="1"/>
          </p:cNvGrpSpPr>
          <p:nvPr>
            <p:ph idx="1"/>
          </p:nvPr>
        </p:nvGrpSpPr>
        <p:grpSpPr>
          <a:xfrm>
            <a:off x="3536933" y="1676400"/>
            <a:ext cx="3836369" cy="4800600"/>
            <a:chOff x="5867400" y="1524000"/>
            <a:chExt cx="2209800" cy="27432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7" name="Oval 3"/>
            <p:cNvSpPr>
              <a:spLocks noChangeArrowheads="1"/>
            </p:cNvSpPr>
            <p:nvPr/>
          </p:nvSpPr>
          <p:spPr bwMode="auto">
            <a:xfrm>
              <a:off x="5936906" y="2046514"/>
              <a:ext cx="506198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4"/>
            <p:cNvSpPr>
              <a:spLocks noChangeArrowheads="1"/>
            </p:cNvSpPr>
            <p:nvPr/>
          </p:nvSpPr>
          <p:spPr bwMode="auto">
            <a:xfrm>
              <a:off x="5936906" y="3906838"/>
              <a:ext cx="482814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936906" y="3004457"/>
              <a:ext cx="482814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399" y="1981200"/>
            <a:ext cx="1939634" cy="1295400"/>
            <a:chOff x="5410202" y="1524000"/>
            <a:chExt cx="2666998" cy="2743200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TextBox 15"/>
            <p:cNvSpPr txBox="1">
              <a:spLocks noChangeArrowheads="1"/>
            </p:cNvSpPr>
            <p:nvPr/>
          </p:nvSpPr>
          <p:spPr bwMode="auto">
            <a:xfrm>
              <a:off x="5410202" y="1905001"/>
              <a:ext cx="428625" cy="630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37" name="Right Brace 36"/>
          <p:cNvSpPr/>
          <p:nvPr/>
        </p:nvSpPr>
        <p:spPr bwMode="auto">
          <a:xfrm>
            <a:off x="2819400" y="2057400"/>
            <a:ext cx="609600" cy="129540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grpSp>
        <p:nvGrpSpPr>
          <p:cNvPr id="40" name="Group 20"/>
          <p:cNvGrpSpPr/>
          <p:nvPr/>
        </p:nvGrpSpPr>
        <p:grpSpPr>
          <a:xfrm>
            <a:off x="533398" y="3733800"/>
            <a:ext cx="1939633" cy="1295400"/>
            <a:chOff x="5410202" y="1524000"/>
            <a:chExt cx="2666998" cy="2743200"/>
          </a:xfrm>
        </p:grpSpPr>
        <p:sp>
          <p:nvSpPr>
            <p:cNvPr id="42" name="Rounded Rectangle 41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44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50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TextBox 15"/>
            <p:cNvSpPr txBox="1">
              <a:spLocks noChangeArrowheads="1"/>
            </p:cNvSpPr>
            <p:nvPr/>
          </p:nvSpPr>
          <p:spPr bwMode="auto">
            <a:xfrm>
              <a:off x="5410202" y="1905001"/>
              <a:ext cx="428625" cy="630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41" name="Right Brace 40"/>
          <p:cNvSpPr/>
          <p:nvPr/>
        </p:nvSpPr>
        <p:spPr bwMode="auto">
          <a:xfrm>
            <a:off x="2819401" y="3810000"/>
            <a:ext cx="609600" cy="129540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grpSp>
        <p:nvGrpSpPr>
          <p:cNvPr id="57" name="Group 20"/>
          <p:cNvGrpSpPr/>
          <p:nvPr/>
        </p:nvGrpSpPr>
        <p:grpSpPr>
          <a:xfrm>
            <a:off x="533398" y="5410200"/>
            <a:ext cx="1939633" cy="1295400"/>
            <a:chOff x="5410202" y="1524000"/>
            <a:chExt cx="2666998" cy="2743200"/>
          </a:xfrm>
        </p:grpSpPr>
        <p:sp>
          <p:nvSpPr>
            <p:cNvPr id="59" name="Rounded Rectangle 58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61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65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6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7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TextBox 15"/>
            <p:cNvSpPr txBox="1">
              <a:spLocks noChangeArrowheads="1"/>
            </p:cNvSpPr>
            <p:nvPr/>
          </p:nvSpPr>
          <p:spPr bwMode="auto">
            <a:xfrm>
              <a:off x="5410202" y="1905001"/>
              <a:ext cx="428625" cy="630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58" name="Right Brace 57"/>
          <p:cNvSpPr/>
          <p:nvPr/>
        </p:nvSpPr>
        <p:spPr bwMode="auto">
          <a:xfrm>
            <a:off x="2819401" y="5486400"/>
            <a:ext cx="609600" cy="129540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1" grpId="0" animBg="1"/>
      <p:bldP spid="5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Line 9"/>
          <p:cNvSpPr>
            <a:spLocks noChangeShapeType="1"/>
          </p:cNvSpPr>
          <p:nvPr/>
        </p:nvSpPr>
        <p:spPr bwMode="auto">
          <a:xfrm flipV="1">
            <a:off x="4343400" y="2743200"/>
            <a:ext cx="254946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Alphabet Reduction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6314993" y="1676400"/>
            <a:ext cx="1058309" cy="4800600"/>
          </a:xfrm>
          <a:prstGeom prst="roundRect">
            <a:avLst>
              <a:gd name="adj" fmla="val 23461"/>
            </a:avLst>
          </a:prstGeom>
          <a:solidFill>
            <a:schemeClr val="accent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536933" y="1676400"/>
            <a:ext cx="1058309" cy="4800600"/>
          </a:xfrm>
          <a:prstGeom prst="roundRect">
            <a:avLst/>
          </a:prstGeom>
          <a:solidFill>
            <a:schemeClr val="accent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3657600" y="2590800"/>
            <a:ext cx="878796" cy="400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657600" y="5846367"/>
            <a:ext cx="838199" cy="400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110184" y="4446192"/>
            <a:ext cx="277806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110184" y="4446192"/>
            <a:ext cx="277806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4110184" y="2845992"/>
            <a:ext cx="277806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6755955" y="2643188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755955" y="4326731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755955" y="6010275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5" name="Oval 17"/>
          <p:cNvSpPr>
            <a:spLocks noChangeArrowheads="1"/>
          </p:cNvSpPr>
          <p:nvPr/>
        </p:nvSpPr>
        <p:spPr bwMode="auto">
          <a:xfrm>
            <a:off x="6755955" y="5168504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6" name="Oval 19"/>
          <p:cNvSpPr>
            <a:spLocks noChangeArrowheads="1"/>
          </p:cNvSpPr>
          <p:nvPr/>
        </p:nvSpPr>
        <p:spPr bwMode="auto">
          <a:xfrm>
            <a:off x="6755955" y="3484960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7" name="Oval 20"/>
          <p:cNvSpPr>
            <a:spLocks noChangeArrowheads="1"/>
          </p:cNvSpPr>
          <p:nvPr/>
        </p:nvSpPr>
        <p:spPr bwMode="auto">
          <a:xfrm>
            <a:off x="3657600" y="4267200"/>
            <a:ext cx="838199" cy="400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grpSp>
        <p:nvGrpSpPr>
          <p:cNvPr id="4" name="Group 20"/>
          <p:cNvGrpSpPr/>
          <p:nvPr/>
        </p:nvGrpSpPr>
        <p:grpSpPr>
          <a:xfrm>
            <a:off x="533399" y="1981200"/>
            <a:ext cx="1939634" cy="1295400"/>
            <a:chOff x="5410202" y="1524000"/>
            <a:chExt cx="2666998" cy="2743200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TextBox 15"/>
            <p:cNvSpPr txBox="1">
              <a:spLocks noChangeArrowheads="1"/>
            </p:cNvSpPr>
            <p:nvPr/>
          </p:nvSpPr>
          <p:spPr bwMode="auto">
            <a:xfrm>
              <a:off x="5410202" y="1905001"/>
              <a:ext cx="428625" cy="630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37" name="Right Brace 36"/>
          <p:cNvSpPr/>
          <p:nvPr/>
        </p:nvSpPr>
        <p:spPr bwMode="auto">
          <a:xfrm>
            <a:off x="2819400" y="2057400"/>
            <a:ext cx="609600" cy="129540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grpSp>
        <p:nvGrpSpPr>
          <p:cNvPr id="18" name="Group 20"/>
          <p:cNvGrpSpPr/>
          <p:nvPr/>
        </p:nvGrpSpPr>
        <p:grpSpPr>
          <a:xfrm>
            <a:off x="533398" y="3733800"/>
            <a:ext cx="1939633" cy="1295400"/>
            <a:chOff x="5410202" y="1524000"/>
            <a:chExt cx="2666998" cy="2743200"/>
          </a:xfrm>
        </p:grpSpPr>
        <p:sp>
          <p:nvSpPr>
            <p:cNvPr id="42" name="Rounded Rectangle 41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44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50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TextBox 15"/>
            <p:cNvSpPr txBox="1">
              <a:spLocks noChangeArrowheads="1"/>
            </p:cNvSpPr>
            <p:nvPr/>
          </p:nvSpPr>
          <p:spPr bwMode="auto">
            <a:xfrm>
              <a:off x="5410202" y="1905001"/>
              <a:ext cx="428625" cy="630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41" name="Right Brace 40"/>
          <p:cNvSpPr/>
          <p:nvPr/>
        </p:nvSpPr>
        <p:spPr bwMode="auto">
          <a:xfrm>
            <a:off x="2819401" y="3810000"/>
            <a:ext cx="609600" cy="129540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grpSp>
        <p:nvGrpSpPr>
          <p:cNvPr id="19" name="Group 20"/>
          <p:cNvGrpSpPr/>
          <p:nvPr/>
        </p:nvGrpSpPr>
        <p:grpSpPr>
          <a:xfrm>
            <a:off x="533398" y="5410200"/>
            <a:ext cx="1939633" cy="1295400"/>
            <a:chOff x="5410202" y="1524000"/>
            <a:chExt cx="2666998" cy="2743200"/>
          </a:xfrm>
        </p:grpSpPr>
        <p:sp>
          <p:nvSpPr>
            <p:cNvPr id="59" name="Rounded Rectangle 58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61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65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6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7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TextBox 15"/>
            <p:cNvSpPr txBox="1">
              <a:spLocks noChangeArrowheads="1"/>
            </p:cNvSpPr>
            <p:nvPr/>
          </p:nvSpPr>
          <p:spPr bwMode="auto">
            <a:xfrm>
              <a:off x="5410202" y="1905001"/>
              <a:ext cx="428625" cy="630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58" name="Right Brace 57"/>
          <p:cNvSpPr/>
          <p:nvPr/>
        </p:nvSpPr>
        <p:spPr bwMode="auto">
          <a:xfrm>
            <a:off x="2819401" y="5486400"/>
            <a:ext cx="609600" cy="129540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cxnSp>
        <p:nvCxnSpPr>
          <p:cNvPr id="84" name="Straight Connector 83"/>
          <p:cNvCxnSpPr>
            <a:stCxn id="24" idx="4"/>
            <a:endCxn id="12" idx="2"/>
          </p:cNvCxnSpPr>
          <p:nvPr/>
        </p:nvCxnSpPr>
        <p:spPr bwMode="auto">
          <a:xfrm rot="16200000" flipH="1">
            <a:off x="3695274" y="-284144"/>
            <a:ext cx="443751" cy="5677612"/>
          </a:xfrm>
          <a:prstGeom prst="line">
            <a:avLst/>
          </a:prstGeom>
          <a:solidFill>
            <a:schemeClr val="hlink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34" idx="5"/>
            <a:endCxn id="12" idx="2"/>
          </p:cNvCxnSpPr>
          <p:nvPr/>
        </p:nvCxnSpPr>
        <p:spPr bwMode="auto">
          <a:xfrm rot="16200000" flipH="1">
            <a:off x="3937157" y="-42260"/>
            <a:ext cx="18764" cy="5618832"/>
          </a:xfrm>
          <a:prstGeom prst="line">
            <a:avLst/>
          </a:prstGeom>
          <a:solidFill>
            <a:schemeClr val="hlink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25" idx="0"/>
            <a:endCxn id="12" idx="2"/>
          </p:cNvCxnSpPr>
          <p:nvPr/>
        </p:nvCxnSpPr>
        <p:spPr bwMode="auto">
          <a:xfrm rot="5400000" flipH="1" flipV="1">
            <a:off x="3752204" y="102678"/>
            <a:ext cx="329891" cy="5677612"/>
          </a:xfrm>
          <a:prstGeom prst="line">
            <a:avLst/>
          </a:prstGeom>
          <a:solidFill>
            <a:schemeClr val="hlink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Alphabet Reduction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6314993" y="1676400"/>
            <a:ext cx="1058309" cy="4800600"/>
          </a:xfrm>
          <a:prstGeom prst="roundRect">
            <a:avLst>
              <a:gd name="adj" fmla="val 23461"/>
            </a:avLst>
          </a:prstGeom>
          <a:solidFill>
            <a:schemeClr val="accent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3536933" y="1676400"/>
            <a:ext cx="1058309" cy="4800600"/>
          </a:xfrm>
          <a:prstGeom prst="roundRect">
            <a:avLst/>
          </a:prstGeom>
          <a:solidFill>
            <a:schemeClr val="accent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3657600" y="2590800"/>
            <a:ext cx="878796" cy="400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657600" y="5846367"/>
            <a:ext cx="838199" cy="400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110184" y="4446192"/>
            <a:ext cx="277806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4110184" y="4446192"/>
            <a:ext cx="277806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4110184" y="2845992"/>
            <a:ext cx="277806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6755955" y="2643188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755955" y="4326731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755955" y="6010275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5" name="Oval 17"/>
          <p:cNvSpPr>
            <a:spLocks noChangeArrowheads="1"/>
          </p:cNvSpPr>
          <p:nvPr/>
        </p:nvSpPr>
        <p:spPr bwMode="auto">
          <a:xfrm>
            <a:off x="6755955" y="5168504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6" name="Oval 19"/>
          <p:cNvSpPr>
            <a:spLocks noChangeArrowheads="1"/>
          </p:cNvSpPr>
          <p:nvPr/>
        </p:nvSpPr>
        <p:spPr bwMode="auto">
          <a:xfrm>
            <a:off x="6755955" y="3484960"/>
            <a:ext cx="264577" cy="2667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7" name="Oval 20"/>
          <p:cNvSpPr>
            <a:spLocks noChangeArrowheads="1"/>
          </p:cNvSpPr>
          <p:nvPr/>
        </p:nvSpPr>
        <p:spPr bwMode="auto">
          <a:xfrm>
            <a:off x="3657600" y="4267200"/>
            <a:ext cx="838199" cy="400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grpSp>
        <p:nvGrpSpPr>
          <p:cNvPr id="3" name="Group 20"/>
          <p:cNvGrpSpPr/>
          <p:nvPr/>
        </p:nvGrpSpPr>
        <p:grpSpPr>
          <a:xfrm>
            <a:off x="533399" y="1981200"/>
            <a:ext cx="1939634" cy="1295400"/>
            <a:chOff x="5410202" y="1524000"/>
            <a:chExt cx="2666998" cy="2743200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TextBox 15"/>
            <p:cNvSpPr txBox="1">
              <a:spLocks noChangeArrowheads="1"/>
            </p:cNvSpPr>
            <p:nvPr/>
          </p:nvSpPr>
          <p:spPr bwMode="auto">
            <a:xfrm>
              <a:off x="5410202" y="1905001"/>
              <a:ext cx="428625" cy="630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37" name="Right Brace 36"/>
          <p:cNvSpPr/>
          <p:nvPr/>
        </p:nvSpPr>
        <p:spPr bwMode="auto">
          <a:xfrm>
            <a:off x="2819400" y="2057400"/>
            <a:ext cx="609600" cy="129540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grpSp>
        <p:nvGrpSpPr>
          <p:cNvPr id="4" name="Group 20"/>
          <p:cNvGrpSpPr/>
          <p:nvPr/>
        </p:nvGrpSpPr>
        <p:grpSpPr>
          <a:xfrm>
            <a:off x="533398" y="3733800"/>
            <a:ext cx="1939633" cy="1295400"/>
            <a:chOff x="5410202" y="1524000"/>
            <a:chExt cx="2666998" cy="2743200"/>
          </a:xfrm>
        </p:grpSpPr>
        <p:sp>
          <p:nvSpPr>
            <p:cNvPr id="42" name="Rounded Rectangle 41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43" name="Rounded Rectangle 42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44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50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TextBox 15"/>
            <p:cNvSpPr txBox="1">
              <a:spLocks noChangeArrowheads="1"/>
            </p:cNvSpPr>
            <p:nvPr/>
          </p:nvSpPr>
          <p:spPr bwMode="auto">
            <a:xfrm>
              <a:off x="5410202" y="1905001"/>
              <a:ext cx="428625" cy="630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41" name="Right Brace 40"/>
          <p:cNvSpPr/>
          <p:nvPr/>
        </p:nvSpPr>
        <p:spPr bwMode="auto">
          <a:xfrm>
            <a:off x="2819401" y="3810000"/>
            <a:ext cx="609600" cy="129540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grpSp>
        <p:nvGrpSpPr>
          <p:cNvPr id="18" name="Group 20"/>
          <p:cNvGrpSpPr/>
          <p:nvPr/>
        </p:nvGrpSpPr>
        <p:grpSpPr>
          <a:xfrm>
            <a:off x="533398" y="5410200"/>
            <a:ext cx="1939633" cy="1295400"/>
            <a:chOff x="5410202" y="1524000"/>
            <a:chExt cx="2666998" cy="2743200"/>
          </a:xfrm>
        </p:grpSpPr>
        <p:sp>
          <p:nvSpPr>
            <p:cNvPr id="59" name="Rounded Rectangle 58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60" name="Rounded Rectangle 59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61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Oval 65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6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7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TextBox 15"/>
            <p:cNvSpPr txBox="1">
              <a:spLocks noChangeArrowheads="1"/>
            </p:cNvSpPr>
            <p:nvPr/>
          </p:nvSpPr>
          <p:spPr bwMode="auto">
            <a:xfrm>
              <a:off x="5410202" y="1905001"/>
              <a:ext cx="428625" cy="630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58" name="Right Brace 57"/>
          <p:cNvSpPr/>
          <p:nvPr/>
        </p:nvSpPr>
        <p:spPr bwMode="auto">
          <a:xfrm>
            <a:off x="2819401" y="5486400"/>
            <a:ext cx="609600" cy="1295400"/>
          </a:xfrm>
          <a:prstGeom prst="righ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cxnSp>
        <p:nvCxnSpPr>
          <p:cNvPr id="84" name="Straight Connector 83"/>
          <p:cNvCxnSpPr/>
          <p:nvPr/>
        </p:nvCxnSpPr>
        <p:spPr bwMode="auto">
          <a:xfrm rot="16200000" flipH="1">
            <a:off x="3759930" y="-330930"/>
            <a:ext cx="443751" cy="5677612"/>
          </a:xfrm>
          <a:prstGeom prst="line">
            <a:avLst/>
          </a:prstGeom>
          <a:solidFill>
            <a:schemeClr val="hlink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 rot="16200000" flipH="1">
            <a:off x="4019234" y="-56834"/>
            <a:ext cx="18764" cy="5618832"/>
          </a:xfrm>
          <a:prstGeom prst="line">
            <a:avLst/>
          </a:prstGeom>
          <a:solidFill>
            <a:schemeClr val="hlink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/>
          <p:nvPr/>
        </p:nvCxnSpPr>
        <p:spPr bwMode="auto">
          <a:xfrm rot="5400000" flipH="1" flipV="1">
            <a:off x="3816861" y="145540"/>
            <a:ext cx="329891" cy="5677612"/>
          </a:xfrm>
          <a:prstGeom prst="line">
            <a:avLst/>
          </a:prstGeom>
          <a:solidFill>
            <a:schemeClr val="hlink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Rounded Rectangle 72"/>
          <p:cNvSpPr/>
          <p:nvPr/>
        </p:nvSpPr>
        <p:spPr bwMode="auto">
          <a:xfrm>
            <a:off x="609600" y="1676400"/>
            <a:ext cx="990600" cy="5181600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74" name="Rounded Rectangle 73"/>
          <p:cNvSpPr/>
          <p:nvPr/>
        </p:nvSpPr>
        <p:spPr bwMode="auto">
          <a:xfrm>
            <a:off x="1828800" y="1676400"/>
            <a:ext cx="990600" cy="5181600"/>
          </a:xfrm>
          <a:prstGeom prst="round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75" name="Cloud Callout 74"/>
          <p:cNvSpPr/>
          <p:nvPr/>
        </p:nvSpPr>
        <p:spPr bwMode="auto">
          <a:xfrm>
            <a:off x="3429000" y="1143000"/>
            <a:ext cx="4953000" cy="3014087"/>
          </a:xfrm>
          <a:prstGeom prst="cloudCallout">
            <a:avLst>
              <a:gd name="adj1" fmla="val -35605"/>
              <a:gd name="adj2" fmla="val 52423"/>
            </a:avLst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Alphabet Size Reduced</a:t>
            </a:r>
          </a:p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charset="0"/>
              <a:ea typeface="Arial" charset="0"/>
              <a:cs typeface="Arial" charset="0"/>
            </a:endParaRPr>
          </a:p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However</a:t>
            </a:r>
          </a:p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charset="0"/>
              <a:ea typeface="Arial" charset="0"/>
              <a:cs typeface="Arial" charset="0"/>
            </a:endParaRPr>
          </a:p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3-partite graph instead of bipartite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76" name="Rounded Rectangle 75"/>
          <p:cNvSpPr/>
          <p:nvPr/>
        </p:nvSpPr>
        <p:spPr bwMode="auto">
          <a:xfrm>
            <a:off x="3048000" y="3657124"/>
            <a:ext cx="5562600" cy="3200876"/>
          </a:xfrm>
          <a:prstGeom prst="round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742950" indent="-285750" algn="l">
              <a:defRPr/>
            </a:pPr>
            <a:r>
              <a:rPr lang="en-US" sz="2400" dirty="0">
                <a:solidFill>
                  <a:srgbClr val="000000"/>
                </a:solidFill>
              </a:rPr>
              <a:t>Idea: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9900CC"/>
                </a:solidFill>
              </a:rPr>
              <a:t>[2-query composition DH’09]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</a:p>
          <a:p>
            <a:pPr marL="742950" indent="-285750" algn="l"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  Combine </a:t>
            </a:r>
            <a:r>
              <a:rPr lang="en-US" sz="2400" dirty="0" smtClean="0">
                <a:solidFill>
                  <a:srgbClr val="000000"/>
                </a:solidFill>
              </a:rPr>
              <a:t>leftmost and rightmost components by identifying nodes in left partition</a:t>
            </a:r>
          </a:p>
          <a:p>
            <a:pPr marL="742950" indent="-285750" algn="l"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   (combine all left-</a:t>
            </a:r>
            <a:r>
              <a:rPr lang="en-US" sz="2400" dirty="0" err="1" smtClean="0">
                <a:solidFill>
                  <a:srgbClr val="000000"/>
                </a:solidFill>
              </a:rPr>
              <a:t>neighbours</a:t>
            </a:r>
            <a:r>
              <a:rPr lang="en-US" sz="2400" dirty="0" smtClean="0">
                <a:solidFill>
                  <a:srgbClr val="000000"/>
                </a:solidFill>
              </a:rPr>
              <a:t> of a right vertex) </a:t>
            </a:r>
          </a:p>
          <a:p>
            <a:pPr marL="742950" indent="-285750" algn="l">
              <a:defRPr/>
            </a:pPr>
            <a:r>
              <a:rPr lang="en-US" sz="2400" dirty="0" smtClean="0">
                <a:solidFill>
                  <a:srgbClr val="9900CC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7" grpId="0" animBg="1"/>
      <p:bldP spid="37" grpId="0" animBg="1"/>
      <p:bldP spid="41" grpId="0" animBg="1"/>
      <p:bldP spid="58" grpId="0" animBg="1"/>
      <p:bldP spid="73" grpId="0" animBg="1"/>
      <p:bldP spid="74" grpId="0" animBg="1"/>
      <p:bldP spid="75" grpId="0" animBg="1"/>
      <p:bldP spid="76" grpId="0" animBg="1"/>
      <p:bldP spid="7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Cover for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Performing alphabet </a:t>
            </a:r>
            <a:r>
              <a:rPr lang="en-US" dirty="0" smtClean="0"/>
              <a:t>reduction repeatedly: </a:t>
            </a:r>
            <a:endParaRPr lang="en-US" dirty="0" smtClean="0"/>
          </a:p>
          <a:p>
            <a:pPr>
              <a:spcBef>
                <a:spcPct val="50000"/>
              </a:spcBef>
              <a:buClrTx/>
              <a:buSzTx/>
              <a:buNone/>
            </a:pPr>
            <a:r>
              <a:rPr lang="en-US" dirty="0" smtClean="0">
                <a:solidFill>
                  <a:srgbClr val="9900CC"/>
                </a:solidFill>
              </a:rPr>
              <a:t>Label Cover for NP [MR’08</a:t>
            </a:r>
            <a:r>
              <a:rPr lang="en-US" dirty="0" smtClean="0">
                <a:solidFill>
                  <a:srgbClr val="9900CC"/>
                </a:solidFill>
              </a:rPr>
              <a:t>,</a:t>
            </a:r>
            <a:r>
              <a:rPr lang="en-US" dirty="0" smtClean="0">
                <a:solidFill>
                  <a:srgbClr val="9900CC"/>
                </a:solidFill>
              </a:rPr>
              <a:t> DH’09</a:t>
            </a:r>
            <a:r>
              <a:rPr lang="en-US" dirty="0" smtClean="0">
                <a:solidFill>
                  <a:srgbClr val="9900CC"/>
                </a:solidFill>
              </a:rPr>
              <a:t>]</a:t>
            </a:r>
            <a:r>
              <a:rPr lang="en-US" dirty="0" smtClean="0">
                <a:solidFill>
                  <a:srgbClr val="9900CC"/>
                </a:solidFill>
              </a:rPr>
              <a:t>:</a:t>
            </a:r>
          </a:p>
          <a:p>
            <a:pPr>
              <a:spcBef>
                <a:spcPct val="50000"/>
              </a:spcBef>
              <a:buClrTx/>
              <a:buSzTx/>
              <a:buNone/>
            </a:pPr>
            <a:r>
              <a:rPr lang="en-US" dirty="0" smtClean="0">
                <a:solidFill>
                  <a:schemeClr val="tx1"/>
                </a:solidFill>
              </a:rPr>
              <a:t>For every alphabet </a:t>
            </a:r>
            <a:r>
              <a:rPr lang="en-US" dirty="0" err="1" smtClean="0">
                <a:solidFill>
                  <a:schemeClr val="tx1"/>
                </a:solidFill>
                <a:latin typeface="Symbol" charset="2"/>
                <a:sym typeface="Symbol" charset="2"/>
              </a:rPr>
              <a:t></a:t>
            </a:r>
            <a:r>
              <a:rPr lang="en-US" dirty="0" smtClean="0">
                <a:solidFill>
                  <a:schemeClr val="tx1"/>
                </a:solidFill>
                <a:latin typeface="Symbol" charset="2"/>
                <a:sym typeface="Symbol" charset="2"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error </a:t>
            </a:r>
            <a:r>
              <a:rPr lang="en-US" dirty="0" err="1" smtClean="0">
                <a:solidFill>
                  <a:schemeClr val="tx1"/>
                </a:solidFill>
                <a:latin typeface="PMingLiU" charset="-120"/>
              </a:rPr>
              <a:t>δ</a:t>
            </a:r>
            <a:r>
              <a:rPr lang="en-US" dirty="0" smtClean="0">
                <a:solidFill>
                  <a:schemeClr val="tx1"/>
                </a:solidFill>
              </a:rPr>
              <a:t>=1/log|</a:t>
            </a:r>
            <a:r>
              <a:rPr lang="en-US" dirty="0" smtClean="0">
                <a:solidFill>
                  <a:schemeClr val="tx1"/>
                </a:solidFill>
                <a:latin typeface="Symbol" charset="2"/>
                <a:sym typeface="Symbol" charset="2"/>
              </a:rPr>
              <a:t>|</a:t>
            </a:r>
            <a:r>
              <a:rPr lang="en-US" dirty="0" smtClean="0">
                <a:solidFill>
                  <a:schemeClr val="tx1"/>
                </a:solidFill>
                <a:sym typeface="Symbol" charset="2"/>
              </a:rPr>
              <a:t>, G</a:t>
            </a:r>
            <a:r>
              <a:rPr lang="en-US" dirty="0" smtClean="0">
                <a:solidFill>
                  <a:schemeClr val="tx1"/>
                </a:solidFill>
              </a:rPr>
              <a:t>ap(1,</a:t>
            </a:r>
            <a:r>
              <a:rPr lang="en-US" dirty="0" smtClean="0">
                <a:solidFill>
                  <a:schemeClr val="tx1"/>
                </a:solidFill>
                <a:latin typeface="PMingLiU" charset="-120"/>
              </a:rPr>
              <a:t>δ</a:t>
            </a:r>
            <a:r>
              <a:rPr lang="en-US" dirty="0" smtClean="0">
                <a:solidFill>
                  <a:schemeClr val="tx1"/>
                </a:solidFill>
              </a:rPr>
              <a:t>)-LC is NP-hard</a:t>
            </a:r>
            <a:r>
              <a:rPr lang="en-US" dirty="0" smtClean="0"/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990600" y="4114800"/>
            <a:ext cx="6934200" cy="1827450"/>
          </a:xfrm>
          <a:prstGeom prst="round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 marL="742950" indent="-285750" algn="l"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Advantages: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742950" indent="-285750" algn="l">
              <a:buFont typeface="Arial"/>
              <a:buChar char="•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Sub</a:t>
            </a:r>
            <a:r>
              <a:rPr lang="en-US" sz="2800" dirty="0" smtClean="0">
                <a:solidFill>
                  <a:srgbClr val="000000"/>
                </a:solidFill>
              </a:rPr>
              <a:t>-constant error </a:t>
            </a:r>
            <a:r>
              <a:rPr lang="en-US" sz="2800" dirty="0" smtClean="0">
                <a:solidFill>
                  <a:srgbClr val="000000"/>
                </a:solidFill>
              </a:rPr>
              <a:t>achievable</a:t>
            </a:r>
          </a:p>
          <a:p>
            <a:pPr marL="742950" indent="-285750" algn="l">
              <a:buFont typeface="Arial"/>
              <a:buChar char="•"/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Nearly linear sized reduction</a:t>
            </a:r>
          </a:p>
          <a:p>
            <a:pPr marL="742950" indent="-285750" algn="l">
              <a:buFont typeface="Arial"/>
              <a:buChar char="•"/>
              <a:defRPr/>
            </a:pPr>
            <a:endParaRPr lang="en-US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2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</a:t>
            </a:r>
            <a:r>
              <a:rPr lang="en-US" dirty="0" smtClean="0"/>
              <a:t>Cover variants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hardness reductions require more structure of the label cover instance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[</a:t>
            </a:r>
            <a:r>
              <a:rPr lang="en-US" dirty="0" smtClean="0"/>
              <a:t>KH’04</a:t>
            </a:r>
            <a:r>
              <a:rPr lang="en-US" dirty="0" smtClean="0"/>
              <a:t>] Hardness of</a:t>
            </a:r>
          </a:p>
          <a:p>
            <a:pPr lvl="1"/>
            <a:r>
              <a:rPr lang="en-US" dirty="0" smtClean="0"/>
              <a:t>Balanced homogenous linear equations</a:t>
            </a:r>
          </a:p>
          <a:p>
            <a:pPr lvl="1"/>
            <a:r>
              <a:rPr lang="en-US" dirty="0" smtClean="0"/>
              <a:t>MAXBISECTION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Mixing property</a:t>
            </a:r>
          </a:p>
          <a:p>
            <a:pPr lvl="2"/>
            <a:r>
              <a:rPr lang="en-US" dirty="0" smtClean="0"/>
              <a:t>Bipartite graph is a good sampler</a:t>
            </a:r>
          </a:p>
          <a:p>
            <a:pPr lvl="1"/>
            <a:r>
              <a:rPr lang="en-US" dirty="0" smtClean="0"/>
              <a:t>Smoothness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Hardness of approximation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Worst case hardness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PCP theorem, Hardness of Label cover</a:t>
            </a:r>
          </a:p>
          <a:p>
            <a:pPr lvl="1"/>
            <a:r>
              <a:rPr lang="en-US" dirty="0" smtClean="0"/>
              <a:t>Unique Games Conjecture</a:t>
            </a:r>
          </a:p>
          <a:p>
            <a:endParaRPr lang="en-US" dirty="0" smtClean="0"/>
          </a:p>
          <a:p>
            <a:r>
              <a:rPr lang="en-US" dirty="0" smtClean="0"/>
              <a:t>Average case hardness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Feige’s</a:t>
            </a:r>
            <a:r>
              <a:rPr lang="en-US" dirty="0" smtClean="0"/>
              <a:t> Random-3-SAT assumption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Questions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Sliding </a:t>
            </a:r>
            <a:r>
              <a:rPr lang="en-US" sz="2400" dirty="0" smtClean="0"/>
              <a:t>Scale </a:t>
            </a:r>
            <a:r>
              <a:rPr lang="en-US" sz="2400" dirty="0" smtClean="0"/>
              <a:t>Conjecture [BGLR’93]</a:t>
            </a:r>
          </a:p>
          <a:p>
            <a:pPr lvl="1" eaLnBrk="1" hangingPunct="1"/>
            <a:r>
              <a:rPr lang="en-US" dirty="0" smtClean="0"/>
              <a:t>For every alphabet </a:t>
            </a:r>
            <a:r>
              <a:rPr lang="en-US" dirty="0" err="1" smtClean="0">
                <a:latin typeface="Symbol" charset="2"/>
                <a:sym typeface="Symbol" charset="2"/>
              </a:rPr>
              <a:t></a:t>
            </a:r>
            <a:r>
              <a:rPr lang="en-US" dirty="0" smtClean="0">
                <a:latin typeface="Symbol" charset="2"/>
                <a:sym typeface="Symbol" charset="2"/>
              </a:rPr>
              <a:t> </a:t>
            </a:r>
            <a:r>
              <a:rPr lang="en-US" dirty="0" smtClean="0"/>
              <a:t>and error </a:t>
            </a:r>
            <a:r>
              <a:rPr lang="en-US" dirty="0" err="1" smtClean="0">
                <a:solidFill>
                  <a:srgbClr val="9900CC"/>
                </a:solidFill>
                <a:latin typeface="PMingLiU" charset="-120"/>
              </a:rPr>
              <a:t>δ</a:t>
            </a:r>
            <a:r>
              <a:rPr lang="en-US" dirty="0" smtClean="0">
                <a:solidFill>
                  <a:srgbClr val="9900CC"/>
                </a:solidFill>
              </a:rPr>
              <a:t>=1/poly|</a:t>
            </a:r>
            <a:r>
              <a:rPr lang="en-US" dirty="0" smtClean="0">
                <a:solidFill>
                  <a:srgbClr val="9900CC"/>
                </a:solidFill>
                <a:latin typeface="Symbol" charset="2"/>
                <a:sym typeface="Symbol" charset="2"/>
              </a:rPr>
              <a:t>|</a:t>
            </a:r>
            <a:r>
              <a:rPr lang="en-US" dirty="0" smtClean="0">
                <a:sym typeface="Symbol" charset="2"/>
              </a:rPr>
              <a:t>, G</a:t>
            </a:r>
            <a:r>
              <a:rPr lang="en-US" dirty="0" smtClean="0"/>
              <a:t>ap(1,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)-LC is NP-</a:t>
            </a:r>
            <a:r>
              <a:rPr lang="en-US" dirty="0" smtClean="0"/>
              <a:t>hard</a:t>
            </a:r>
          </a:p>
          <a:p>
            <a:pPr lvl="1" eaLnBrk="1" hangingPunct="1">
              <a:buNone/>
            </a:pPr>
            <a:r>
              <a:rPr lang="en-US" dirty="0" smtClean="0"/>
              <a:t>   (current results only obtain </a:t>
            </a:r>
            <a:r>
              <a:rPr lang="en-US" dirty="0" err="1" smtClean="0">
                <a:solidFill>
                  <a:srgbClr val="9900CC"/>
                </a:solidFill>
                <a:latin typeface="PMingLiU" charset="-120"/>
              </a:rPr>
              <a:t>δ</a:t>
            </a:r>
            <a:r>
              <a:rPr lang="en-US" dirty="0" smtClean="0">
                <a:solidFill>
                  <a:srgbClr val="9900CC"/>
                </a:solidFill>
              </a:rPr>
              <a:t>=1/log|</a:t>
            </a:r>
            <a:r>
              <a:rPr lang="en-US" dirty="0" smtClean="0">
                <a:solidFill>
                  <a:srgbClr val="9900CC"/>
                </a:solidFill>
                <a:latin typeface="Symbol" charset="2"/>
                <a:sym typeface="Symbol" charset="2"/>
              </a:rPr>
              <a:t>|</a:t>
            </a:r>
            <a:r>
              <a:rPr lang="en-US" dirty="0" smtClean="0">
                <a:solidFill>
                  <a:srgbClr val="9900CC"/>
                </a:solidFill>
                <a:latin typeface="Symbol" charset="2"/>
                <a:sym typeface="Symbol" charset="2"/>
              </a:rPr>
              <a:t> )</a:t>
            </a:r>
          </a:p>
          <a:p>
            <a:pPr lvl="1" eaLnBrk="1" hangingPunct="1">
              <a:buNone/>
            </a:pPr>
            <a:endParaRPr lang="en-US" dirty="0" smtClean="0">
              <a:solidFill>
                <a:srgbClr val="9900CC"/>
              </a:solidFill>
              <a:latin typeface="Symbol" charset="2"/>
              <a:sym typeface="Symbol" charset="2"/>
            </a:endParaRPr>
          </a:p>
          <a:p>
            <a:pPr eaLnBrk="1" hangingPunct="1"/>
            <a:r>
              <a:rPr lang="en-US" dirty="0" smtClean="0">
                <a:sym typeface="Symbol" charset="2"/>
              </a:rPr>
              <a:t>Obtain polynomial sized mixing and smooth PCPs (current constructions require </a:t>
            </a:r>
            <a:r>
              <a:rPr lang="en-US" dirty="0" err="1" smtClean="0">
                <a:sym typeface="Symbol" charset="2"/>
              </a:rPr>
              <a:t>subexponential</a:t>
            </a:r>
            <a:r>
              <a:rPr lang="en-US" dirty="0" smtClean="0">
                <a:sym typeface="Symbol" charset="2"/>
              </a:rPr>
              <a:t> sized proofs)</a:t>
            </a:r>
          </a:p>
          <a:p>
            <a:pPr lvl="1" eaLnBrk="1" hangingPunct="1">
              <a:buNone/>
            </a:pPr>
            <a:endParaRPr lang="en-US" dirty="0" smtClean="0">
              <a:solidFill>
                <a:srgbClr val="9900CC"/>
              </a:solidFill>
              <a:latin typeface="Symbol" charset="2"/>
              <a:sym typeface="Symbol" charset="2"/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457200" y="2667000"/>
            <a:ext cx="868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4800" dirty="0" smtClean="0">
                <a:solidFill>
                  <a:schemeClr val="tx2"/>
                </a:solidFill>
                <a:latin typeface="Garamond" charset="0"/>
              </a:rPr>
              <a:t>Average Case </a:t>
            </a:r>
            <a:r>
              <a:rPr lang="en-US" sz="4800" dirty="0" smtClean="0">
                <a:solidFill>
                  <a:schemeClr val="tx2"/>
                </a:solidFill>
                <a:latin typeface="Garamond" charset="0"/>
              </a:rPr>
              <a:t>Hardness</a:t>
            </a:r>
            <a:endParaRPr lang="en-US" sz="4800" dirty="0">
              <a:solidFill>
                <a:schemeClr val="tx2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Inapproximability</a:t>
            </a:r>
            <a:r>
              <a:rPr lang="en-US" dirty="0" smtClean="0"/>
              <a:t> results based on</a:t>
            </a:r>
          </a:p>
          <a:p>
            <a:pPr lvl="1"/>
            <a:r>
              <a:rPr lang="en-US" dirty="0" smtClean="0"/>
              <a:t>Worst case hardness assumptions (so far)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Average case hardness assumptions</a:t>
            </a:r>
          </a:p>
          <a:p>
            <a:pPr lvl="2"/>
            <a:r>
              <a:rPr lang="en-US" dirty="0" smtClean="0"/>
              <a:t>Cryptographic assumptions</a:t>
            </a:r>
          </a:p>
          <a:p>
            <a:pPr lvl="2"/>
            <a:r>
              <a:rPr lang="en-US" dirty="0" smtClean="0"/>
              <a:t>Random 3SAT hardness (</a:t>
            </a:r>
            <a:r>
              <a:rPr lang="en-US" dirty="0" err="1" smtClean="0"/>
              <a:t>Feige</a:t>
            </a:r>
            <a:r>
              <a:rPr lang="en-US" dirty="0" smtClean="0"/>
              <a:t>)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3SAT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</a:t>
            </a:r>
            <a:r>
              <a:rPr lang="en-US" dirty="0" smtClean="0"/>
              <a:t> variables 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 ….,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r>
              <a:rPr lang="en-US" dirty="0" err="1" smtClean="0"/>
              <a:t>m</a:t>
            </a:r>
            <a:r>
              <a:rPr lang="en-US" dirty="0" smtClean="0"/>
              <a:t> = </a:t>
            </a:r>
            <a:r>
              <a:rPr lang="en-US" dirty="0" err="1" smtClean="0"/>
              <a:t>Cn</a:t>
            </a:r>
            <a:r>
              <a:rPr lang="en-US" dirty="0" smtClean="0"/>
              <a:t> clauses (x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err="1" smtClean="0"/>
              <a:t>v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k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Chosen randomly and independently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C – small, </a:t>
            </a:r>
            <a:r>
              <a:rPr lang="en-US" dirty="0" err="1" smtClean="0"/>
              <a:t>satisfiable</a:t>
            </a:r>
            <a:r>
              <a:rPr lang="en-US" dirty="0" smtClean="0"/>
              <a:t> </a:t>
            </a:r>
            <a:r>
              <a:rPr lang="en-US" dirty="0" err="1" smtClean="0"/>
              <a:t>w.h.p</a:t>
            </a:r>
            <a:endParaRPr lang="en-US" dirty="0" smtClean="0"/>
          </a:p>
          <a:p>
            <a:r>
              <a:rPr lang="en-US" dirty="0" smtClean="0"/>
              <a:t>C – large, </a:t>
            </a:r>
            <a:r>
              <a:rPr lang="en-US" dirty="0" err="1" smtClean="0"/>
              <a:t>unsatisfiable</a:t>
            </a:r>
            <a:r>
              <a:rPr lang="en-US" dirty="0" smtClean="0"/>
              <a:t> </a:t>
            </a:r>
            <a:r>
              <a:rPr lang="en-US" dirty="0" err="1" smtClean="0"/>
              <a:t>w.h.p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3SAT – large C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For large C</a:t>
            </a:r>
            <a:endParaRPr lang="en-US" dirty="0" smtClean="0"/>
          </a:p>
          <a:p>
            <a:pPr lvl="1"/>
            <a:r>
              <a:rPr lang="en-US" dirty="0" smtClean="0"/>
              <a:t>Typical – </a:t>
            </a:r>
            <a:r>
              <a:rPr lang="en-US" dirty="0" err="1" smtClean="0"/>
              <a:t>unsatisfiable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   In fact at most (7/8 + 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) clauses </a:t>
            </a:r>
            <a:r>
              <a:rPr lang="en-US" dirty="0" err="1" smtClean="0"/>
              <a:t>satisfiable</a:t>
            </a:r>
            <a:endParaRPr lang="en-US" dirty="0" smtClean="0"/>
          </a:p>
          <a:p>
            <a:pPr lvl="1"/>
            <a:r>
              <a:rPr lang="en-US" dirty="0" smtClean="0"/>
              <a:t>Rare</a:t>
            </a:r>
            <a:r>
              <a:rPr lang="en-US" dirty="0" smtClean="0"/>
              <a:t> – </a:t>
            </a:r>
            <a:r>
              <a:rPr lang="en-US" dirty="0" err="1" smtClean="0"/>
              <a:t>satisfiable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     Rare even for (1-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 clauses to be satisfied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3SAT – large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Proofs of </a:t>
            </a:r>
            <a:r>
              <a:rPr lang="en-US" dirty="0" err="1" smtClean="0"/>
              <a:t>unsatisfiability</a:t>
            </a:r>
            <a:r>
              <a:rPr lang="en-US" dirty="0" smtClean="0"/>
              <a:t> (</a:t>
            </a:r>
            <a:r>
              <a:rPr lang="en-US" dirty="0" err="1" smtClean="0"/>
              <a:t>coNP</a:t>
            </a:r>
            <a:r>
              <a:rPr lang="en-US" dirty="0" smtClean="0"/>
              <a:t> proof)</a:t>
            </a:r>
          </a:p>
          <a:p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 smtClean="0"/>
              <a:t>C &gt; √</a:t>
            </a:r>
            <a:r>
              <a:rPr lang="en-US" dirty="0" err="1" smtClean="0"/>
              <a:t>n</a:t>
            </a:r>
            <a:r>
              <a:rPr lang="en-US" dirty="0" smtClean="0"/>
              <a:t>, can find short of proof of </a:t>
            </a:r>
            <a:r>
              <a:rPr lang="en-US" dirty="0" err="1" smtClean="0"/>
              <a:t>unsatisfiability</a:t>
            </a:r>
            <a:r>
              <a:rPr lang="en-US" dirty="0" smtClean="0"/>
              <a:t> </a:t>
            </a:r>
            <a:r>
              <a:rPr lang="en-US" dirty="0" err="1" smtClean="0"/>
              <a:t>w.h.p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For large constant </a:t>
            </a:r>
            <a:r>
              <a:rPr lang="en-US" dirty="0" smtClean="0"/>
              <a:t>&lt; C &lt; √</a:t>
            </a:r>
            <a:r>
              <a:rPr lang="en-US" dirty="0" err="1" smtClean="0"/>
              <a:t>n</a:t>
            </a:r>
            <a:r>
              <a:rPr lang="en-US" dirty="0" smtClean="0"/>
              <a:t>, though </a:t>
            </a:r>
            <a:r>
              <a:rPr lang="en-US" dirty="0" err="1" smtClean="0"/>
              <a:t>unsatisfiable</a:t>
            </a:r>
            <a:r>
              <a:rPr lang="en-US" dirty="0" smtClean="0"/>
              <a:t>, current techniques do not prove </a:t>
            </a:r>
            <a:r>
              <a:rPr lang="en-US" dirty="0" err="1" smtClean="0"/>
              <a:t>unsatisfiability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Feige’s</a:t>
            </a:r>
            <a:r>
              <a:rPr lang="en-US" dirty="0" smtClean="0"/>
              <a:t> Random 3SAT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all 0&lt;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&lt;1/8, there exists a large constant C, and there does NOT exist a polynomial time algorithm that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INPUT: Random 3CNF formula with </a:t>
            </a:r>
            <a:r>
              <a:rPr lang="en-US" dirty="0" err="1" smtClean="0"/>
              <a:t>n</a:t>
            </a:r>
            <a:r>
              <a:rPr lang="en-US" dirty="0" smtClean="0"/>
              <a:t> variables      and </a:t>
            </a:r>
            <a:r>
              <a:rPr lang="en-US" dirty="0" err="1" smtClean="0"/>
              <a:t>Cn</a:t>
            </a:r>
            <a:r>
              <a:rPr lang="en-US" dirty="0" smtClean="0"/>
              <a:t> clauses</a:t>
            </a:r>
          </a:p>
          <a:p>
            <a:pPr lvl="1"/>
            <a:r>
              <a:rPr lang="en-US" dirty="0" smtClean="0"/>
              <a:t>OUTPUT: “typical” or “rare”</a:t>
            </a:r>
          </a:p>
          <a:p>
            <a:pPr lvl="1">
              <a:buNone/>
            </a:pPr>
            <a:r>
              <a:rPr lang="en-US" dirty="0" smtClean="0"/>
              <a:t>   on most inputs (&gt; 50%) output typical but never outputs “typical” on a rare instance (</a:t>
            </a:r>
            <a:r>
              <a:rPr lang="en-US" dirty="0" err="1" smtClean="0"/>
              <a:t>i.e</a:t>
            </a:r>
            <a:r>
              <a:rPr lang="en-US" dirty="0" smtClean="0"/>
              <a:t>, (1-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 </a:t>
            </a:r>
            <a:r>
              <a:rPr lang="en-US" dirty="0" err="1" smtClean="0"/>
              <a:t>satisfiable</a:t>
            </a:r>
            <a:r>
              <a:rPr lang="en-US" dirty="0" smtClean="0"/>
              <a:t> 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MAX3SAT </a:t>
            </a:r>
            <a:r>
              <a:rPr lang="en-US" dirty="0" err="1" smtClean="0"/>
              <a:t>approximability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Feige’s</a:t>
            </a:r>
            <a:r>
              <a:rPr lang="en-US" dirty="0" smtClean="0"/>
              <a:t> Random 3SAT hypothesis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MAX3SAT is </a:t>
            </a:r>
            <a:r>
              <a:rPr lang="en-US" dirty="0" err="1" smtClean="0"/>
              <a:t>inapproximable</a:t>
            </a:r>
            <a:r>
              <a:rPr lang="en-US" dirty="0" smtClean="0"/>
              <a:t> (within polynomial time) to a factor better than (7/8 +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), for all 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&gt;0.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 bwMode="auto">
          <a:xfrm>
            <a:off x="4114800" y="2286000"/>
            <a:ext cx="484632" cy="826008"/>
          </a:xfrm>
          <a:prstGeom prst="downArrow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MAX3AND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Boolean formula on </a:t>
            </a:r>
            <a:r>
              <a:rPr lang="en-US" dirty="0" err="1" smtClean="0"/>
              <a:t>n</a:t>
            </a:r>
            <a:r>
              <a:rPr lang="en-US" dirty="0" smtClean="0"/>
              <a:t> variables 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 x</a:t>
            </a:r>
            <a:r>
              <a:rPr lang="en-US" baseline="-25000" dirty="0" smtClean="0"/>
              <a:t>2</a:t>
            </a:r>
            <a:r>
              <a:rPr lang="en-US" dirty="0" smtClean="0"/>
              <a:t>, ….,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endParaRPr lang="en-US" baseline="-25000" dirty="0" smtClean="0"/>
          </a:p>
          <a:p>
            <a:pPr lvl="1"/>
            <a:r>
              <a:rPr lang="en-US" dirty="0" err="1" smtClean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ANDs</a:t>
            </a:r>
            <a:r>
              <a:rPr lang="en-US" dirty="0" smtClean="0"/>
              <a:t> of 3 literals (</a:t>
            </a: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 smtClean="0"/>
              <a:t>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k</a:t>
            </a:r>
            <a:r>
              <a:rPr lang="en-US" dirty="0" smtClean="0"/>
              <a:t>)</a:t>
            </a:r>
            <a:r>
              <a:rPr lang="en-US" dirty="0" smtClean="0"/>
              <a:t> </a:t>
            </a:r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Assignment </a:t>
            </a:r>
          </a:p>
          <a:p>
            <a:r>
              <a:rPr lang="en-US" dirty="0" smtClean="0"/>
              <a:t>OBJECTIVE</a:t>
            </a:r>
          </a:p>
          <a:p>
            <a:pPr lvl="1"/>
            <a:r>
              <a:rPr lang="en-US" dirty="0" smtClean="0"/>
              <a:t>maximizes number of </a:t>
            </a:r>
            <a:r>
              <a:rPr lang="en-US" dirty="0" err="1" smtClean="0"/>
              <a:t>ANDs</a:t>
            </a:r>
            <a:r>
              <a:rPr lang="en-US" dirty="0" smtClean="0"/>
              <a:t> being satisfied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MAX3AND - </a:t>
            </a:r>
            <a:r>
              <a:rPr lang="en-US" dirty="0" err="1" smtClean="0"/>
              <a:t>approximability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err="1" smtClean="0"/>
              <a:t>Feige’s</a:t>
            </a:r>
            <a:r>
              <a:rPr lang="en-US" dirty="0" smtClean="0"/>
              <a:t> Random 3SAT hypothesis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possible to approximate better than a factor (1/2 +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 particular, can’t distinguish between MAX3AND instances</a:t>
            </a:r>
          </a:p>
          <a:p>
            <a:pPr lvl="1"/>
            <a:r>
              <a:rPr lang="en-US" dirty="0" smtClean="0"/>
              <a:t>&gt; (1/4 - 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) </a:t>
            </a:r>
            <a:r>
              <a:rPr lang="en-US" dirty="0" err="1" smtClean="0"/>
              <a:t>satisfiable</a:t>
            </a:r>
            <a:endParaRPr lang="en-US" dirty="0" smtClean="0"/>
          </a:p>
          <a:p>
            <a:pPr lvl="1"/>
            <a:r>
              <a:rPr lang="en-US" dirty="0" smtClean="0"/>
              <a:t>&lt; (1/8 + 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 ) </a:t>
            </a:r>
            <a:r>
              <a:rPr lang="en-US" dirty="0" err="1" smtClean="0"/>
              <a:t>satisfiable</a:t>
            </a:r>
            <a:endParaRPr lang="en-US" dirty="0" smtClean="0"/>
          </a:p>
          <a:p>
            <a:r>
              <a:rPr lang="en-US" dirty="0" smtClean="0"/>
              <a:t>(even for random MAX3AND instances)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Down Arrow 3"/>
          <p:cNvSpPr/>
          <p:nvPr/>
        </p:nvSpPr>
        <p:spPr bwMode="auto">
          <a:xfrm>
            <a:off x="4114800" y="2286000"/>
            <a:ext cx="484632" cy="826008"/>
          </a:xfrm>
          <a:prstGeom prst="downArrow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 bwMode="auto">
          <a:xfrm>
            <a:off x="7467600" y="1524000"/>
            <a:ext cx="609600" cy="2743200"/>
          </a:xfrm>
          <a:prstGeom prst="roundRect">
            <a:avLst>
              <a:gd name="adj" fmla="val 23461"/>
            </a:avLst>
          </a:prstGeom>
          <a:solidFill>
            <a:schemeClr val="accent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5867400" y="1524000"/>
            <a:ext cx="609600" cy="2743200"/>
          </a:xfrm>
          <a:prstGeom prst="roundRect">
            <a:avLst/>
          </a:prstGeom>
          <a:solidFill>
            <a:schemeClr val="accent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Label Cover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6045200" y="2039938"/>
            <a:ext cx="228600" cy="228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6045200" y="3906838"/>
            <a:ext cx="228600" cy="228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6389" name="Line 7"/>
          <p:cNvSpPr>
            <a:spLocks noChangeShapeType="1"/>
          </p:cNvSpPr>
          <p:nvPr/>
        </p:nvSpPr>
        <p:spPr bwMode="auto">
          <a:xfrm>
            <a:off x="6197600" y="3106738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Line 8"/>
          <p:cNvSpPr>
            <a:spLocks noChangeShapeType="1"/>
          </p:cNvSpPr>
          <p:nvPr/>
        </p:nvSpPr>
        <p:spPr bwMode="auto">
          <a:xfrm>
            <a:off x="6197600" y="310673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1" name="Line 9"/>
          <p:cNvSpPr>
            <a:spLocks noChangeShapeType="1"/>
          </p:cNvSpPr>
          <p:nvPr/>
        </p:nvSpPr>
        <p:spPr bwMode="auto">
          <a:xfrm flipV="1">
            <a:off x="6197600" y="2192338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7721600" y="2076450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7721600" y="3038475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7721600" y="4000500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29" name="Oval 17"/>
          <p:cNvSpPr>
            <a:spLocks noChangeArrowheads="1"/>
          </p:cNvSpPr>
          <p:nvPr/>
        </p:nvSpPr>
        <p:spPr bwMode="auto">
          <a:xfrm>
            <a:off x="7721600" y="3519488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31" name="Oval 19"/>
          <p:cNvSpPr>
            <a:spLocks noChangeArrowheads="1"/>
          </p:cNvSpPr>
          <p:nvPr/>
        </p:nvSpPr>
        <p:spPr bwMode="auto">
          <a:xfrm>
            <a:off x="7721600" y="2557463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32" name="Oval 20"/>
          <p:cNvSpPr>
            <a:spLocks noChangeArrowheads="1"/>
          </p:cNvSpPr>
          <p:nvPr/>
        </p:nvSpPr>
        <p:spPr bwMode="auto">
          <a:xfrm>
            <a:off x="6045200" y="2973388"/>
            <a:ext cx="228600" cy="228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654050" y="1665288"/>
            <a:ext cx="4794250" cy="22479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u="sng">
                <a:solidFill>
                  <a:schemeClr val="tx1"/>
                </a:solidFill>
              </a:rPr>
              <a:t>Label Cover (LC)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G – Bipartite graph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, </a:t>
            </a:r>
            <a:r>
              <a:rPr lang="en-US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baseline="-25000">
                <a:solidFill>
                  <a:schemeClr val="tx1"/>
                </a:solidFill>
                <a:sym typeface="Symbol" charset="2"/>
              </a:rPr>
              <a:t>2</a:t>
            </a:r>
            <a:r>
              <a:rPr lang="en-US" sz="1800">
                <a:solidFill>
                  <a:schemeClr val="tx1"/>
                </a:solidFill>
              </a:rPr>
              <a:t> – labels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(projection) constraint per edge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  <a:sym typeface="Wingdings" charset="2"/>
              </a:rPr>
              <a:t>     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c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e: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</a:rPr>
              <a:t> </a:t>
            </a:r>
            <a:r>
              <a:rPr lang="en-US" sz="1800">
                <a:solidFill>
                  <a:schemeClr val="tx1"/>
                </a:solidFill>
                <a:latin typeface="Wingdings" charset="2"/>
                <a:ea typeface="Wingdings" charset="2"/>
                <a:cs typeface="Wingdings" charset="2"/>
                <a:sym typeface="Wingdings" charset="2"/>
              </a:rPr>
              <a:t>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2</a:t>
            </a:r>
            <a:endParaRPr lang="en-US" sz="180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80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Edge e is satisfied if 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c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e</a:t>
            </a:r>
            <a:r>
              <a:rPr lang="en-US" sz="1800">
                <a:solidFill>
                  <a:schemeClr val="tx1"/>
                </a:solidFill>
              </a:rPr>
              <a:t>(σ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)=</a:t>
            </a:r>
            <a:r>
              <a:rPr lang="en-US" sz="1800">
                <a:solidFill>
                  <a:schemeClr val="tx1"/>
                </a:solidFill>
              </a:rPr>
              <a:t>σ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2</a:t>
            </a:r>
            <a:r>
              <a:rPr lang="en-US" sz="1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457200" y="4343400"/>
            <a:ext cx="8382000" cy="30924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>
                <a:solidFill>
                  <a:srgbClr val="9900CC"/>
                </a:solidFill>
              </a:rPr>
              <a:t>Goal: </a:t>
            </a:r>
            <a:r>
              <a:rPr lang="en-US" sz="1800">
                <a:solidFill>
                  <a:schemeClr val="tx1"/>
                </a:solidFill>
              </a:rPr>
              <a:t>Find an assignment to vertices that satisfies the most edges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800">
              <a:solidFill>
                <a:srgbClr val="9900CC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>
                <a:solidFill>
                  <a:srgbClr val="9900CC"/>
                </a:solidFill>
              </a:rPr>
              <a:t>Gap(α,β)-LC: </a:t>
            </a:r>
            <a:r>
              <a:rPr lang="en-US" sz="1800">
                <a:solidFill>
                  <a:schemeClr val="tx1"/>
                </a:solidFill>
              </a:rPr>
              <a:t>Distinguish between instances</a:t>
            </a:r>
          </a:p>
          <a:p>
            <a:pPr marL="800100" lvl="1" indent="-342900" algn="l">
              <a:lnSpc>
                <a:spcPct val="100000"/>
              </a:lnSpc>
              <a:spcBef>
                <a:spcPct val="50000"/>
              </a:spcBef>
              <a:buClrTx/>
              <a:buSzTx/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</a:rPr>
              <a:t>At least α fraction of constraints satisfied</a:t>
            </a:r>
          </a:p>
          <a:p>
            <a:pPr marL="800100" lvl="1" indent="-342900" algn="l">
              <a:lnSpc>
                <a:spcPct val="100000"/>
              </a:lnSpc>
              <a:spcBef>
                <a:spcPct val="50000"/>
              </a:spcBef>
              <a:buClrTx/>
              <a:buSzTx/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</a:rPr>
              <a:t>At most β fraction of constraints satisfied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400">
              <a:solidFill>
                <a:schemeClr val="tx2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arenR"/>
            </a:pPr>
            <a:endParaRPr lang="en-US" sz="1400">
              <a:solidFill>
                <a:schemeClr val="tx2"/>
              </a:solidFill>
            </a:endParaRPr>
          </a:p>
        </p:txBody>
      </p:sp>
      <p:sp>
        <p:nvSpPr>
          <p:cNvPr id="16400" name="TextBox 15"/>
          <p:cNvSpPr txBox="1">
            <a:spLocks noChangeArrowheads="1"/>
          </p:cNvSpPr>
          <p:nvPr/>
        </p:nvSpPr>
        <p:spPr bwMode="auto">
          <a:xfrm>
            <a:off x="5410200" y="1905000"/>
            <a:ext cx="428625" cy="297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 dirty="0">
                <a:solidFill>
                  <a:schemeClr val="tx1"/>
                </a:solidFill>
                <a:sym typeface="Symbol" charset="2"/>
              </a:rPr>
              <a:t>1</a:t>
            </a:r>
            <a:endParaRPr lang="en-US" dirty="0"/>
          </a:p>
        </p:txBody>
      </p:sp>
      <p:sp>
        <p:nvSpPr>
          <p:cNvPr id="16401" name="TextBox 16"/>
          <p:cNvSpPr txBox="1">
            <a:spLocks noChangeArrowheads="1"/>
          </p:cNvSpPr>
          <p:nvPr/>
        </p:nvSpPr>
        <p:spPr bwMode="auto">
          <a:xfrm>
            <a:off x="8229600" y="1828800"/>
            <a:ext cx="428625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 dirty="0">
                <a:solidFill>
                  <a:schemeClr val="tx1"/>
                </a:solidFill>
                <a:sym typeface="Symbol" charset="2"/>
              </a:rPr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3" grpId="0" animBg="1"/>
      <p:bldP spid="1333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MAX3AND?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Gives </a:t>
            </a:r>
            <a:r>
              <a:rPr lang="en-US" dirty="0" err="1" smtClean="0"/>
              <a:t>inapproximability</a:t>
            </a:r>
            <a:r>
              <a:rPr lang="en-US" dirty="0" smtClean="0"/>
              <a:t> results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MAX-COMPLETE BIPARITITE GRAPH</a:t>
            </a:r>
          </a:p>
          <a:p>
            <a:pPr lvl="1"/>
            <a:r>
              <a:rPr lang="en-US" dirty="0" smtClean="0"/>
              <a:t>MINBISECTION</a:t>
            </a:r>
          </a:p>
          <a:p>
            <a:pPr lvl="1"/>
            <a:r>
              <a:rPr lang="en-US" dirty="0" smtClean="0"/>
              <a:t>DENSE </a:t>
            </a:r>
            <a:r>
              <a:rPr lang="en-US" dirty="0" err="1" smtClean="0"/>
              <a:t>k</a:t>
            </a:r>
            <a:r>
              <a:rPr lang="en-US" dirty="0" smtClean="0"/>
              <a:t>-SUBGRAPH</a:t>
            </a:r>
          </a:p>
          <a:p>
            <a:pPr lvl="1"/>
            <a:r>
              <a:rPr lang="en-US" dirty="0" smtClean="0"/>
              <a:t>2-CATALOG SEGMENTATION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(not </a:t>
            </a:r>
            <a:r>
              <a:rPr lang="en-US" dirty="0" err="1" smtClean="0"/>
              <a:t>approximable</a:t>
            </a:r>
            <a:r>
              <a:rPr lang="en-US" dirty="0" smtClean="0"/>
              <a:t> beyond a particular constant)</a:t>
            </a:r>
          </a:p>
          <a:p>
            <a:pPr lvl="1">
              <a:buNone/>
            </a:pPr>
            <a:r>
              <a:rPr lang="en-US" dirty="0" smtClean="0"/>
              <a:t>Previously, no known </a:t>
            </a:r>
            <a:r>
              <a:rPr lang="en-US" dirty="0" err="1" smtClean="0"/>
              <a:t>inapproximability</a:t>
            </a:r>
            <a:r>
              <a:rPr lang="en-US" dirty="0" smtClean="0"/>
              <a:t> results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Complete Bipartite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err="1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 bipartite graph</a:t>
            </a:r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k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smtClean="0"/>
              <a:t> complete bipartite </a:t>
            </a:r>
            <a:r>
              <a:rPr lang="en-US" dirty="0" err="1" smtClean="0"/>
              <a:t>subgraph</a:t>
            </a:r>
            <a:endParaRPr lang="en-US" dirty="0" smtClean="0"/>
          </a:p>
          <a:p>
            <a:r>
              <a:rPr lang="en-US" dirty="0" smtClean="0"/>
              <a:t>OBJECTIVE</a:t>
            </a:r>
          </a:p>
          <a:p>
            <a:pPr lvl="1"/>
            <a:r>
              <a:rPr lang="en-US" dirty="0" smtClean="0"/>
              <a:t>Maximize </a:t>
            </a:r>
            <a:r>
              <a:rPr lang="en-US" dirty="0" err="1" smtClean="0"/>
              <a:t>k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Feige’s</a:t>
            </a:r>
            <a:r>
              <a:rPr lang="en-US" dirty="0" smtClean="0"/>
              <a:t> Hypothesis implies can’t approximate better than (1/2 + 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(reduction from hardness of randomMAX3AND)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from MAX3AND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random MAX3AND with </a:t>
            </a:r>
            <a:r>
              <a:rPr lang="en-US" dirty="0" err="1" smtClean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ANDs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construct bipartite graph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1752600" y="2819400"/>
            <a:ext cx="1219200" cy="2514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733800" y="2895600"/>
            <a:ext cx="1219200" cy="25146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2438400" y="3352800"/>
            <a:ext cx="1676400" cy="53340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V="1">
            <a:off x="2514600" y="4343400"/>
            <a:ext cx="1600200" cy="7620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105400" y="2819400"/>
            <a:ext cx="3518912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Vertices on each side</a:t>
            </a:r>
          </a:p>
          <a:p>
            <a:pPr lvl="1" algn="l">
              <a:buFont typeface="Arial"/>
              <a:buChar char="•"/>
            </a:pPr>
            <a:r>
              <a:rPr lang="en-US" sz="2400" dirty="0" err="1" smtClean="0">
                <a:solidFill>
                  <a:srgbClr val="000000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ANDS</a:t>
            </a:r>
          </a:p>
          <a:p>
            <a:pPr algn="l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Edges</a:t>
            </a:r>
          </a:p>
          <a:p>
            <a:pPr lvl="1" algn="l">
              <a:buFont typeface="Arial"/>
              <a:buChar char="•"/>
            </a:pPr>
            <a:r>
              <a:rPr lang="en-US" sz="2400" dirty="0" smtClean="0">
                <a:solidFill>
                  <a:srgbClr val="000000"/>
                </a:solidFill>
              </a:rPr>
              <a:t>If two ANDS can </a:t>
            </a:r>
          </a:p>
          <a:p>
            <a:pPr lvl="1" algn="l"/>
            <a:r>
              <a:rPr lang="en-US" sz="2400" dirty="0" smtClean="0">
                <a:solidFill>
                  <a:srgbClr val="000000"/>
                </a:solidFill>
              </a:rPr>
              <a:t>b</a:t>
            </a:r>
            <a:r>
              <a:rPr lang="en-US" sz="2400" dirty="0" smtClean="0">
                <a:solidFill>
                  <a:srgbClr val="000000"/>
                </a:solidFill>
              </a:rPr>
              <a:t>e satisfied </a:t>
            </a:r>
          </a:p>
          <a:p>
            <a:pPr lvl="1" algn="l"/>
            <a:r>
              <a:rPr lang="en-US" sz="2400" dirty="0" err="1" smtClean="0">
                <a:solidFill>
                  <a:srgbClr val="000000"/>
                </a:solidFill>
              </a:rPr>
              <a:t>simulatenously</a:t>
            </a:r>
            <a:endParaRPr lang="en-US" sz="2400" dirty="0">
              <a:solidFill>
                <a:srgbClr val="00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V="1">
            <a:off x="2514600" y="3886200"/>
            <a:ext cx="1524000" cy="22860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/>
      <p:bldP spid="11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Reduction from MAX3AND (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dirty="0" smtClean="0"/>
              <a:t>MAX3AND instance – (1/4 -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 ) </a:t>
            </a:r>
            <a:r>
              <a:rPr lang="en-US" dirty="0" err="1" smtClean="0"/>
              <a:t>satsifiable</a:t>
            </a:r>
            <a:endParaRPr lang="en-US" dirty="0" smtClean="0"/>
          </a:p>
          <a:p>
            <a:pPr lvl="1"/>
            <a:r>
              <a:rPr lang="en-US" dirty="0" smtClean="0"/>
              <a:t>Corresponding vertices from a </a:t>
            </a:r>
            <a:r>
              <a:rPr lang="en-US" dirty="0" err="1" smtClean="0"/>
              <a:t>kxk</a:t>
            </a:r>
            <a:r>
              <a:rPr lang="en-US" dirty="0" smtClean="0"/>
              <a:t> complete bipartite graph with </a:t>
            </a:r>
            <a:r>
              <a:rPr lang="en-US" dirty="0" err="1" smtClean="0"/>
              <a:t>k</a:t>
            </a:r>
            <a:r>
              <a:rPr lang="en-US" dirty="0" smtClean="0"/>
              <a:t> = </a:t>
            </a:r>
            <a:r>
              <a:rPr lang="en-US" dirty="0" smtClean="0"/>
              <a:t>(1/4 -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smtClean="0"/>
              <a:t> </a:t>
            </a:r>
            <a:r>
              <a:rPr lang="en-US" dirty="0" smtClean="0"/>
              <a:t>)</a:t>
            </a:r>
            <a:r>
              <a:rPr lang="en-US" dirty="0" err="1" smtClean="0"/>
              <a:t>m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random MAX3AND instance – (1/8+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 ) </a:t>
            </a:r>
            <a:r>
              <a:rPr lang="en-US" dirty="0" err="1" smtClean="0"/>
              <a:t>satisfiable</a:t>
            </a:r>
            <a:endParaRPr lang="en-US" dirty="0" smtClean="0"/>
          </a:p>
          <a:p>
            <a:pPr lvl="1"/>
            <a:r>
              <a:rPr lang="en-US" dirty="0" smtClean="0"/>
              <a:t>Easy to check that for a random MAX3AND instance, </a:t>
            </a:r>
            <a:r>
              <a:rPr lang="en-US" dirty="0" err="1" smtClean="0"/>
              <a:t>whp</a:t>
            </a:r>
            <a:r>
              <a:rPr lang="en-US" dirty="0" smtClean="0"/>
              <a:t> every (1/8 +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err="1" smtClean="0"/>
              <a:t>)m</a:t>
            </a:r>
            <a:r>
              <a:rPr lang="en-US" dirty="0" smtClean="0"/>
              <a:t> </a:t>
            </a:r>
            <a:r>
              <a:rPr lang="en-US" dirty="0" err="1" smtClean="0"/>
              <a:t>ANDs</a:t>
            </a:r>
            <a:r>
              <a:rPr lang="en-US" dirty="0" smtClean="0"/>
              <a:t> involve at least (n+1) literals </a:t>
            </a:r>
          </a:p>
          <a:p>
            <a:pPr lvl="1"/>
            <a:r>
              <a:rPr lang="en-US" dirty="0" smtClean="0"/>
              <a:t>Any </a:t>
            </a:r>
            <a:r>
              <a:rPr lang="en-US" dirty="0" err="1" smtClean="0"/>
              <a:t>kxk</a:t>
            </a:r>
            <a:r>
              <a:rPr lang="en-US" dirty="0" smtClean="0"/>
              <a:t> bipartite graph with </a:t>
            </a:r>
            <a:r>
              <a:rPr lang="en-US" dirty="0" err="1" smtClean="0"/>
              <a:t>k</a:t>
            </a:r>
            <a:r>
              <a:rPr lang="en-US" dirty="0" smtClean="0"/>
              <a:t> &gt; (1/8+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)m involves a variable and its negation and hence not complete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Hardness of random MAX3AND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Algorithm for random 3SAT (refuting </a:t>
            </a:r>
            <a:r>
              <a:rPr lang="en-US" dirty="0" err="1" smtClean="0"/>
              <a:t>Feige’s</a:t>
            </a:r>
            <a:r>
              <a:rPr lang="en-US" dirty="0" smtClean="0"/>
              <a:t> hypothesis)</a:t>
            </a:r>
          </a:p>
          <a:p>
            <a:endParaRPr lang="en-US" dirty="0" smtClean="0"/>
          </a:p>
          <a:p>
            <a:r>
              <a:rPr lang="en-US" dirty="0" smtClean="0"/>
              <a:t>Idea: View input random 3CNF formula as a 3AND formula and use algorithm for random MAX3AND</a:t>
            </a:r>
          </a:p>
          <a:p>
            <a:pPr lvl="1"/>
            <a:r>
              <a:rPr lang="en-US" dirty="0" smtClean="0"/>
              <a:t>3CNF -  (7/8 +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err="1" smtClean="0"/>
              <a:t>)-satisfiable</a:t>
            </a:r>
            <a:endParaRPr lang="en-US" dirty="0" smtClean="0"/>
          </a:p>
          <a:p>
            <a:pPr lvl="2"/>
            <a:r>
              <a:rPr lang="en-US" dirty="0" smtClean="0"/>
              <a:t>3AND formula – (1/8 +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err="1" smtClean="0"/>
              <a:t>)-satisfiable</a:t>
            </a:r>
            <a:endParaRPr lang="en-US" dirty="0" smtClean="0"/>
          </a:p>
          <a:p>
            <a:pPr lvl="1"/>
            <a:r>
              <a:rPr lang="en-US" dirty="0" smtClean="0"/>
              <a:t>3CNF – (1-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 </a:t>
            </a:r>
            <a:r>
              <a:rPr lang="en-US" dirty="0" err="1" smtClean="0"/>
              <a:t>satisfiable</a:t>
            </a:r>
            <a:endParaRPr lang="en-US" dirty="0" smtClean="0"/>
          </a:p>
          <a:p>
            <a:pPr lvl="2"/>
            <a:r>
              <a:rPr lang="en-US" dirty="0" smtClean="0"/>
              <a:t>3AND formula – (1/4 -</a:t>
            </a:r>
            <a:r>
              <a:rPr lang="en-US" dirty="0" err="1" smtClean="0">
                <a:latin typeface="PMingLiU" charset="-120"/>
              </a:rPr>
              <a:t>δ</a:t>
            </a:r>
            <a:r>
              <a:rPr lang="en-US" dirty="0" err="1" smtClean="0"/>
              <a:t>)-satisfiable</a:t>
            </a:r>
            <a:r>
              <a:rPr lang="en-US" dirty="0" smtClean="0"/>
              <a:t> </a:t>
            </a:r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2286000" y="4038600"/>
            <a:ext cx="6629400" cy="1297376"/>
          </a:xfrm>
          <a:prstGeom prst="wedgeRoundRectCallou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r>
              <a:rPr lang="en-US" sz="2400" dirty="0" smtClean="0">
                <a:solidFill>
                  <a:srgbClr val="000000"/>
                </a:solidFill>
              </a:rPr>
              <a:t>Not </a:t>
            </a:r>
            <a:r>
              <a:rPr lang="en-US" sz="2400" dirty="0" smtClean="0">
                <a:solidFill>
                  <a:srgbClr val="000000"/>
                </a:solidFill>
              </a:rPr>
              <a:t>exactly true, instead will use simple checks and </a:t>
            </a:r>
            <a:r>
              <a:rPr lang="en-US" sz="2400" dirty="0" err="1" smtClean="0">
                <a:solidFill>
                  <a:srgbClr val="000000"/>
                </a:solidFill>
              </a:rPr>
              <a:t>SDPs</a:t>
            </a:r>
            <a:r>
              <a:rPr lang="en-US" sz="2400" dirty="0" smtClean="0">
                <a:solidFill>
                  <a:srgbClr val="000000"/>
                </a:solidFill>
              </a:rPr>
              <a:t> to detect non-typical behavior</a:t>
            </a:r>
          </a:p>
          <a:p>
            <a:pPr marL="742950" marR="0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Hardness of MAX3AND (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dirty="0" smtClean="0"/>
              <a:t>Input: random 3SAT instance</a:t>
            </a:r>
          </a:p>
          <a:p>
            <a:r>
              <a:rPr lang="en-US" dirty="0" smtClean="0"/>
              <a:t>Algorithm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If any literal does not occur (3C/2±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 times, output “rare”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Construct graphs G</a:t>
            </a:r>
            <a:r>
              <a:rPr lang="en-US" baseline="-25000" dirty="0" smtClean="0"/>
              <a:t>12</a:t>
            </a:r>
            <a:r>
              <a:rPr lang="en-US" dirty="0" smtClean="0"/>
              <a:t>,</a:t>
            </a:r>
            <a:r>
              <a:rPr lang="en-US" baseline="-25000" dirty="0" smtClean="0"/>
              <a:t> </a:t>
            </a:r>
            <a:r>
              <a:rPr lang="en-US" dirty="0" smtClean="0"/>
              <a:t>G</a:t>
            </a:r>
            <a:r>
              <a:rPr lang="en-US" baseline="-25000" dirty="0" smtClean="0"/>
              <a:t>23</a:t>
            </a:r>
            <a:r>
              <a:rPr lang="en-US" dirty="0" smtClean="0"/>
              <a:t>, G</a:t>
            </a:r>
            <a:r>
              <a:rPr lang="en-US" baseline="-25000" dirty="0" smtClean="0"/>
              <a:t>31</a:t>
            </a:r>
            <a:r>
              <a:rPr lang="en-US" dirty="0" smtClean="0"/>
              <a:t>whose vertices are all 2n literals and edges as follows:</a:t>
            </a:r>
          </a:p>
          <a:p>
            <a:pPr marL="1314450" lvl="2" indent="-457200">
              <a:buNone/>
            </a:pPr>
            <a:r>
              <a:rPr lang="en-US" dirty="0" smtClean="0"/>
              <a:t>G</a:t>
            </a:r>
            <a:r>
              <a:rPr lang="en-US" baseline="-25000" dirty="0" smtClean="0"/>
              <a:t>12   </a:t>
            </a:r>
            <a:r>
              <a:rPr lang="en-US" dirty="0" smtClean="0"/>
              <a:t>:(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i,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 smtClean="0"/>
              <a:t>) is there is a clause of the form 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</a:t>
            </a:r>
            <a:r>
              <a:rPr lang="en-US" baseline="-25000" dirty="0" err="1" smtClean="0"/>
              <a:t>,</a:t>
            </a:r>
            <a:r>
              <a:rPr lang="en-US" dirty="0" err="1" smtClean="0"/>
              <a:t>v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baseline="-25000" dirty="0" smtClean="0"/>
              <a:t> </a:t>
            </a:r>
            <a:r>
              <a:rPr lang="en-US" dirty="0" err="1" smtClean="0"/>
              <a:t>v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k</a:t>
            </a:r>
            <a:r>
              <a:rPr lang="en-US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Run MAXCUT SDP on all 3 graphs, if SDP outputs larger than (1/2+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)m, output “rare”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Run MAX3AND algorithm on instance</a:t>
            </a:r>
          </a:p>
          <a:p>
            <a:pPr marL="1314450" lvl="2" indent="-457200"/>
            <a:r>
              <a:rPr lang="en-US" dirty="0" smtClean="0"/>
              <a:t>If output &gt; (1/4-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), output “rare”</a:t>
            </a:r>
          </a:p>
          <a:p>
            <a:pPr marL="1314450" lvl="2" indent="-457200"/>
            <a:r>
              <a:rPr lang="en-US" dirty="0" smtClean="0"/>
              <a:t>If output &lt; (1/8+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), output “typical”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Hardness of MAX3AND (</a:t>
            </a:r>
            <a:r>
              <a:rPr lang="en-US" dirty="0" err="1" smtClean="0"/>
              <a:t>contd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dirty="0" smtClean="0"/>
              <a:t>Typical Instances ( &lt; (7/8+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)-satisfiable)</a:t>
            </a:r>
          </a:p>
          <a:p>
            <a:pPr lvl="1"/>
            <a:r>
              <a:rPr lang="en-US" dirty="0" smtClean="0"/>
              <a:t>Easy to check algorithm outputs “typical” on most typical instances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Rare instance (&gt; (1-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)-satisfiable)</a:t>
            </a:r>
          </a:p>
          <a:p>
            <a:pPr lvl="1"/>
            <a:r>
              <a:rPr lang="en-US" dirty="0" smtClean="0"/>
              <a:t>Literal-occurrence and SDP checks ensure that when viewed as a NOT-ALL-EQUAL-SAT instance, no assignment satisfies &gt; (3/4+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 clauses</a:t>
            </a:r>
          </a:p>
          <a:p>
            <a:pPr lvl="1"/>
            <a:r>
              <a:rPr lang="en-US" dirty="0" smtClean="0"/>
              <a:t>Hence, at least (1/4-</a:t>
            </a:r>
            <a:r>
              <a:rPr lang="en-US" dirty="0" smtClean="0">
                <a:latin typeface="PMingLiU" charset="-120"/>
              </a:rPr>
              <a:t>δ</a:t>
            </a:r>
            <a:r>
              <a:rPr lang="en-US" dirty="0" smtClean="0"/>
              <a:t>)-clauses are satisfied as </a:t>
            </a:r>
            <a:r>
              <a:rPr lang="en-US" dirty="0" err="1" smtClean="0"/>
              <a:t>ANDs</a:t>
            </a:r>
            <a:r>
              <a:rPr lang="en-US" dirty="0" smtClean="0"/>
              <a:t> for which the algorithm outputs “rare”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3SAT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Feige’s</a:t>
            </a:r>
            <a:r>
              <a:rPr lang="en-US" dirty="0" smtClean="0"/>
              <a:t> hypothesis</a:t>
            </a:r>
          </a:p>
          <a:p>
            <a:endParaRPr lang="en-US" dirty="0" smtClean="0"/>
          </a:p>
          <a:p>
            <a:r>
              <a:rPr lang="en-US" dirty="0" smtClean="0"/>
              <a:t>MAX3AND </a:t>
            </a:r>
            <a:r>
              <a:rPr lang="en-US" dirty="0" err="1" smtClean="0"/>
              <a:t>inapproximable</a:t>
            </a:r>
            <a:r>
              <a:rPr lang="en-US" dirty="0" smtClean="0"/>
              <a:t> to better than ½ (even on random instances)</a:t>
            </a:r>
          </a:p>
          <a:p>
            <a:endParaRPr lang="en-US" dirty="0" smtClean="0"/>
          </a:p>
          <a:p>
            <a:r>
              <a:rPr lang="en-US" dirty="0" err="1" smtClean="0"/>
              <a:t>Inapproximability</a:t>
            </a:r>
            <a:r>
              <a:rPr lang="en-US" dirty="0" smtClean="0"/>
              <a:t> results </a:t>
            </a:r>
          </a:p>
          <a:p>
            <a:pPr lvl="1"/>
            <a:r>
              <a:rPr lang="en-US" dirty="0" smtClean="0"/>
              <a:t>COMPLETE-BIPARTITE-GRAPH, MINBISECTION, DENSEST </a:t>
            </a:r>
            <a:r>
              <a:rPr lang="en-US" dirty="0" err="1" smtClean="0"/>
              <a:t>k</a:t>
            </a:r>
            <a:r>
              <a:rPr lang="en-US" dirty="0" smtClean="0"/>
              <a:t>-SUBGRAPH, ….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assumptions?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Maximal number of equations </a:t>
            </a:r>
            <a:r>
              <a:rPr lang="en-US" dirty="0" err="1" smtClean="0"/>
              <a:t>satisfiable</a:t>
            </a:r>
            <a:r>
              <a:rPr lang="en-US" dirty="0" smtClean="0"/>
              <a:t> in a random linear system [Ale’03]</a:t>
            </a:r>
          </a:p>
          <a:p>
            <a:endParaRPr lang="en-US" dirty="0" smtClean="0"/>
          </a:p>
          <a:p>
            <a:r>
              <a:rPr lang="en-US" dirty="0" smtClean="0"/>
              <a:t>Implies </a:t>
            </a:r>
            <a:r>
              <a:rPr lang="en-US" dirty="0" err="1" smtClean="0"/>
              <a:t>Feige’s</a:t>
            </a:r>
            <a:r>
              <a:rPr lang="en-US" dirty="0" smtClean="0"/>
              <a:t> hypothesis</a:t>
            </a:r>
          </a:p>
          <a:p>
            <a:endParaRPr lang="en-US" dirty="0" smtClean="0"/>
          </a:p>
          <a:p>
            <a:r>
              <a:rPr lang="en-US" dirty="0" err="1" smtClean="0"/>
              <a:t>Inapproximability</a:t>
            </a:r>
            <a:r>
              <a:rPr lang="en-US" dirty="0" smtClean="0"/>
              <a:t> of nearest-codeword-problem to within n</a:t>
            </a:r>
            <a:r>
              <a:rPr lang="en-US" baseline="30000" dirty="0" smtClean="0"/>
              <a:t>1-δ</a:t>
            </a:r>
          </a:p>
          <a:p>
            <a:endParaRPr lang="en-US" baseline="30000" dirty="0" smtClean="0"/>
          </a:p>
          <a:p>
            <a:r>
              <a:rPr lang="en-US" dirty="0" smtClean="0"/>
              <a:t>Hard to distinguish low-rigidity matrices and random matrices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Quasirandom</a:t>
            </a:r>
            <a:r>
              <a:rPr lang="en-US" dirty="0" smtClean="0"/>
              <a:t> PCPs [Kho’04]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Suffices to having following quasi-</a:t>
            </a:r>
            <a:r>
              <a:rPr lang="en-US" dirty="0" err="1" smtClean="0"/>
              <a:t>randomess</a:t>
            </a:r>
            <a:r>
              <a:rPr lang="en-US" dirty="0" smtClean="0"/>
              <a:t> of 3SAT</a:t>
            </a:r>
          </a:p>
          <a:p>
            <a:pPr lvl="1"/>
            <a:r>
              <a:rPr lang="en-US" dirty="0" smtClean="0"/>
              <a:t>For any set of half of the variables, (1/8±δ)-fraction of clauses have all 3 variables from this set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Khot</a:t>
            </a:r>
            <a:r>
              <a:rPr lang="en-US" dirty="0" smtClean="0"/>
              <a:t> constructed PCPs with this </a:t>
            </a:r>
            <a:r>
              <a:rPr lang="en-US" dirty="0" err="1" smtClean="0"/>
              <a:t>quasirandom</a:t>
            </a:r>
            <a:r>
              <a:rPr lang="en-US" dirty="0" smtClean="0"/>
              <a:t> property leading to </a:t>
            </a:r>
            <a:r>
              <a:rPr lang="en-US" dirty="0" err="1" smtClean="0"/>
              <a:t>inapproximability</a:t>
            </a:r>
            <a:r>
              <a:rPr lang="en-US" dirty="0" smtClean="0"/>
              <a:t> results for earlier problems (based on worst case hardness)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 bwMode="auto">
          <a:xfrm>
            <a:off x="7467600" y="1524000"/>
            <a:ext cx="609600" cy="2743200"/>
          </a:xfrm>
          <a:prstGeom prst="roundRect">
            <a:avLst>
              <a:gd name="adj" fmla="val 23461"/>
            </a:avLst>
          </a:prstGeom>
          <a:solidFill>
            <a:schemeClr val="accent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5867400" y="1524000"/>
            <a:ext cx="609600" cy="2743200"/>
          </a:xfrm>
          <a:prstGeom prst="roundRect">
            <a:avLst/>
          </a:prstGeom>
          <a:solidFill>
            <a:schemeClr val="accent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742950" marR="0" indent="-28575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rgbClr val="FF0000"/>
              </a:solidFill>
              <a:effectLst/>
              <a:latin typeface="Verdana" charset="0"/>
              <a:ea typeface="Arial" charset="0"/>
              <a:cs typeface="Arial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PCP Theorem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6045200" y="2039938"/>
            <a:ext cx="228600" cy="228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6045200" y="3906838"/>
            <a:ext cx="228600" cy="228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6389" name="Line 7"/>
          <p:cNvSpPr>
            <a:spLocks noChangeShapeType="1"/>
          </p:cNvSpPr>
          <p:nvPr/>
        </p:nvSpPr>
        <p:spPr bwMode="auto">
          <a:xfrm>
            <a:off x="6197600" y="3106738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Line 8"/>
          <p:cNvSpPr>
            <a:spLocks noChangeShapeType="1"/>
          </p:cNvSpPr>
          <p:nvPr/>
        </p:nvSpPr>
        <p:spPr bwMode="auto">
          <a:xfrm>
            <a:off x="6197600" y="3106738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1" name="Line 9"/>
          <p:cNvSpPr>
            <a:spLocks noChangeShapeType="1"/>
          </p:cNvSpPr>
          <p:nvPr/>
        </p:nvSpPr>
        <p:spPr bwMode="auto">
          <a:xfrm flipV="1">
            <a:off x="6197600" y="2192338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7721600" y="2076450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7721600" y="3038475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7721600" y="4000500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29" name="Oval 17"/>
          <p:cNvSpPr>
            <a:spLocks noChangeArrowheads="1"/>
          </p:cNvSpPr>
          <p:nvPr/>
        </p:nvSpPr>
        <p:spPr bwMode="auto">
          <a:xfrm>
            <a:off x="7721600" y="3519488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31" name="Oval 19"/>
          <p:cNvSpPr>
            <a:spLocks noChangeArrowheads="1"/>
          </p:cNvSpPr>
          <p:nvPr/>
        </p:nvSpPr>
        <p:spPr bwMode="auto">
          <a:xfrm>
            <a:off x="7721600" y="2557463"/>
            <a:ext cx="152400" cy="152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32" name="Oval 20"/>
          <p:cNvSpPr>
            <a:spLocks noChangeArrowheads="1"/>
          </p:cNvSpPr>
          <p:nvPr/>
        </p:nvSpPr>
        <p:spPr bwMode="auto">
          <a:xfrm>
            <a:off x="6045200" y="2973388"/>
            <a:ext cx="228600" cy="2286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654050" y="1665288"/>
            <a:ext cx="4794250" cy="22479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u="sng">
                <a:solidFill>
                  <a:schemeClr val="tx1"/>
                </a:solidFill>
              </a:rPr>
              <a:t>Label Cover (LC)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G – Bipartite graph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, </a:t>
            </a:r>
            <a:r>
              <a:rPr lang="en-US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baseline="-25000">
                <a:solidFill>
                  <a:schemeClr val="tx1"/>
                </a:solidFill>
                <a:sym typeface="Symbol" charset="2"/>
              </a:rPr>
              <a:t>2</a:t>
            </a:r>
            <a:r>
              <a:rPr lang="en-US" sz="1800">
                <a:solidFill>
                  <a:schemeClr val="tx1"/>
                </a:solidFill>
              </a:rPr>
              <a:t> – labels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(projection) constraint per edge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  <a:sym typeface="Wingdings" charset="2"/>
              </a:rPr>
              <a:t>     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c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e: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</a:rPr>
              <a:t> </a:t>
            </a:r>
            <a:r>
              <a:rPr lang="en-US" sz="1800">
                <a:solidFill>
                  <a:schemeClr val="tx1"/>
                </a:solidFill>
                <a:latin typeface="Wingdings" charset="2"/>
                <a:ea typeface="Wingdings" charset="2"/>
                <a:cs typeface="Wingdings" charset="2"/>
                <a:sym typeface="Wingdings" charset="2"/>
              </a:rPr>
              <a:t>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2</a:t>
            </a:r>
            <a:endParaRPr lang="en-US" sz="180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80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Edge e is satisfied if 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c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e</a:t>
            </a:r>
            <a:r>
              <a:rPr lang="en-US" sz="1800">
                <a:solidFill>
                  <a:schemeClr val="tx1"/>
                </a:solidFill>
              </a:rPr>
              <a:t>(σ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)=</a:t>
            </a:r>
            <a:r>
              <a:rPr lang="en-US" sz="1800">
                <a:solidFill>
                  <a:schemeClr val="tx1"/>
                </a:solidFill>
              </a:rPr>
              <a:t>σ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2</a:t>
            </a:r>
            <a:r>
              <a:rPr lang="en-US" sz="1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457200" y="4343400"/>
            <a:ext cx="8382000" cy="30931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800" dirty="0" smtClean="0">
              <a:solidFill>
                <a:srgbClr val="9900CC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800" dirty="0">
              <a:solidFill>
                <a:srgbClr val="9900CC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rgbClr val="9900CC"/>
                </a:solidFill>
              </a:rPr>
              <a:t>PCP Theorem </a:t>
            </a:r>
            <a:r>
              <a:rPr lang="en-US" sz="1800" dirty="0" smtClean="0">
                <a:solidFill>
                  <a:srgbClr val="9900CC"/>
                </a:solidFill>
              </a:rPr>
              <a:t>[</a:t>
            </a:r>
            <a:r>
              <a:rPr lang="en-US" sz="1800" dirty="0" smtClean="0">
                <a:solidFill>
                  <a:srgbClr val="9900CC"/>
                </a:solidFill>
              </a:rPr>
              <a:t>….</a:t>
            </a:r>
            <a:r>
              <a:rPr lang="en-US" sz="1800" dirty="0" smtClean="0">
                <a:solidFill>
                  <a:srgbClr val="9900CC"/>
                </a:solidFill>
              </a:rPr>
              <a:t>, </a:t>
            </a:r>
            <a:r>
              <a:rPr lang="en-US" sz="1800" dirty="0" smtClean="0">
                <a:solidFill>
                  <a:srgbClr val="9900CC"/>
                </a:solidFill>
              </a:rPr>
              <a:t>AS’92, ALMSS’92]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chemeClr val="tx1"/>
                </a:solidFill>
              </a:rPr>
              <a:t>Gap(1,0.9999)-LC is NP-hard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400" dirty="0">
              <a:solidFill>
                <a:schemeClr val="tx2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arenR"/>
            </a:pP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16400" name="TextBox 15"/>
          <p:cNvSpPr txBox="1">
            <a:spLocks noChangeArrowheads="1"/>
          </p:cNvSpPr>
          <p:nvPr/>
        </p:nvSpPr>
        <p:spPr bwMode="auto">
          <a:xfrm>
            <a:off x="5410200" y="1905000"/>
            <a:ext cx="428625" cy="297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 dirty="0">
                <a:solidFill>
                  <a:schemeClr val="tx1"/>
                </a:solidFill>
                <a:sym typeface="Symbol" charset="2"/>
              </a:rPr>
              <a:t>1</a:t>
            </a:r>
            <a:endParaRPr lang="en-US" dirty="0"/>
          </a:p>
        </p:txBody>
      </p:sp>
      <p:sp>
        <p:nvSpPr>
          <p:cNvPr id="16401" name="TextBox 16"/>
          <p:cNvSpPr txBox="1">
            <a:spLocks noChangeArrowheads="1"/>
          </p:cNvSpPr>
          <p:nvPr/>
        </p:nvSpPr>
        <p:spPr bwMode="auto">
          <a:xfrm>
            <a:off x="8229600" y="1828800"/>
            <a:ext cx="428625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 dirty="0">
                <a:solidFill>
                  <a:schemeClr val="tx1"/>
                </a:solidFill>
                <a:sym typeface="Symbol" charset="2"/>
              </a:rPr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Quasirandom</a:t>
            </a:r>
            <a:r>
              <a:rPr lang="en-US" dirty="0" smtClean="0"/>
              <a:t> PCPs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 smtClean="0"/>
              <a:t>PCPs which exhibit very different query </a:t>
            </a:r>
            <a:r>
              <a:rPr lang="en-US" dirty="0" err="1" smtClean="0"/>
              <a:t>behaviour</a:t>
            </a:r>
            <a:r>
              <a:rPr lang="en-US" dirty="0" smtClean="0"/>
              <a:t> on YES and NO instance</a:t>
            </a:r>
          </a:p>
          <a:p>
            <a:r>
              <a:rPr lang="en-US" dirty="0" smtClean="0"/>
              <a:t>PCP verifier makes </a:t>
            </a:r>
            <a:r>
              <a:rPr lang="en-US" dirty="0" err="1" smtClean="0"/>
              <a:t>d</a:t>
            </a:r>
            <a:r>
              <a:rPr lang="en-US" dirty="0" smtClean="0"/>
              <a:t> queries</a:t>
            </a:r>
          </a:p>
          <a:p>
            <a:endParaRPr lang="en-US" dirty="0" smtClean="0"/>
          </a:p>
          <a:p>
            <a:r>
              <a:rPr lang="en-US" dirty="0" smtClean="0"/>
              <a:t>NO instances: For any set of half the proof locations, the probability that all the </a:t>
            </a:r>
            <a:r>
              <a:rPr lang="en-US" dirty="0" err="1" smtClean="0"/>
              <a:t>d</a:t>
            </a:r>
            <a:r>
              <a:rPr lang="en-US" dirty="0" smtClean="0"/>
              <a:t> queries are in the set ≈ 2</a:t>
            </a:r>
            <a:r>
              <a:rPr lang="en-US" baseline="30000" dirty="0" smtClean="0"/>
              <a:t>-d</a:t>
            </a:r>
            <a:endParaRPr lang="en-US" dirty="0" smtClean="0"/>
          </a:p>
          <a:p>
            <a:r>
              <a:rPr lang="en-US" dirty="0" smtClean="0"/>
              <a:t>YES instances: There is a set of half the proof location, which the verifier queries more frequently ( &gt; 2</a:t>
            </a:r>
            <a:r>
              <a:rPr lang="en-US" baseline="30000" dirty="0" smtClean="0"/>
              <a:t>-(d-1)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Dis)prove</a:t>
            </a:r>
            <a:r>
              <a:rPr lang="en-US" dirty="0" smtClean="0"/>
              <a:t> </a:t>
            </a:r>
            <a:r>
              <a:rPr lang="en-US" dirty="0" err="1" smtClean="0"/>
              <a:t>Feige’s</a:t>
            </a:r>
            <a:r>
              <a:rPr lang="en-US" dirty="0" smtClean="0"/>
              <a:t> hypothesis</a:t>
            </a:r>
          </a:p>
          <a:p>
            <a:endParaRPr lang="en-US" dirty="0" smtClean="0"/>
          </a:p>
          <a:p>
            <a:r>
              <a:rPr lang="en-US" dirty="0" smtClean="0"/>
              <a:t>Connections between average complexity and approximation complexity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none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Stronger form of PCP Theorem</a:t>
            </a:r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654050" y="1665288"/>
            <a:ext cx="4794250" cy="22479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u="sng">
                <a:solidFill>
                  <a:schemeClr val="tx1"/>
                </a:solidFill>
              </a:rPr>
              <a:t>Label Cover (LC)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G – Bipartite graph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, </a:t>
            </a:r>
            <a:r>
              <a:rPr lang="en-US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baseline="-25000">
                <a:solidFill>
                  <a:schemeClr val="tx1"/>
                </a:solidFill>
                <a:sym typeface="Symbol" charset="2"/>
              </a:rPr>
              <a:t>2</a:t>
            </a:r>
            <a:r>
              <a:rPr lang="en-US" sz="1800">
                <a:solidFill>
                  <a:schemeClr val="tx1"/>
                </a:solidFill>
              </a:rPr>
              <a:t> – labels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(projection) constraint per edge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  <a:sym typeface="Wingdings" charset="2"/>
              </a:rPr>
              <a:t>     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c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e: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</a:rPr>
              <a:t> </a:t>
            </a:r>
            <a:r>
              <a:rPr lang="en-US" sz="1800">
                <a:solidFill>
                  <a:schemeClr val="tx1"/>
                </a:solidFill>
                <a:latin typeface="Wingdings" charset="2"/>
                <a:ea typeface="Wingdings" charset="2"/>
                <a:cs typeface="Wingdings" charset="2"/>
                <a:sym typeface="Wingdings" charset="2"/>
              </a:rPr>
              <a:t>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2</a:t>
            </a:r>
            <a:endParaRPr lang="en-US" sz="180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80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Edge e is satisfied if 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c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e</a:t>
            </a:r>
            <a:r>
              <a:rPr lang="en-US" sz="1800">
                <a:solidFill>
                  <a:schemeClr val="tx1"/>
                </a:solidFill>
              </a:rPr>
              <a:t>(σ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)=</a:t>
            </a:r>
            <a:r>
              <a:rPr lang="en-US" sz="1800">
                <a:solidFill>
                  <a:schemeClr val="tx1"/>
                </a:solidFill>
              </a:rPr>
              <a:t>σ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2</a:t>
            </a:r>
            <a:r>
              <a:rPr lang="en-US" sz="1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228600" y="4343400"/>
            <a:ext cx="8915400" cy="30931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800" dirty="0" smtClean="0">
              <a:solidFill>
                <a:srgbClr val="9900CC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rgbClr val="9900CC"/>
                </a:solidFill>
              </a:rPr>
              <a:t>PCP Theorem + Repetition Theorem [Raz’95]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rgbClr val="000000"/>
                </a:solidFill>
              </a:rPr>
              <a:t>For every constant </a:t>
            </a:r>
            <a:r>
              <a:rPr lang="en-US" sz="1800" dirty="0" err="1" smtClean="0">
                <a:solidFill>
                  <a:srgbClr val="000000"/>
                </a:solidFill>
                <a:latin typeface="PMingLiU" charset="-120"/>
              </a:rPr>
              <a:t>δ</a:t>
            </a:r>
            <a:r>
              <a:rPr lang="en-US" sz="1800" dirty="0" smtClean="0">
                <a:solidFill>
                  <a:srgbClr val="000000"/>
                </a:solidFill>
                <a:latin typeface="PMingLiU" charset="-120"/>
              </a:rPr>
              <a:t> </a:t>
            </a:r>
            <a:r>
              <a:rPr lang="en-US" sz="1800" dirty="0" smtClean="0">
                <a:solidFill>
                  <a:srgbClr val="000000"/>
                </a:solidFill>
              </a:rPr>
              <a:t>there exists alphabets </a:t>
            </a:r>
            <a:r>
              <a:rPr lang="en-US" sz="1800" dirty="0" smtClean="0">
                <a:solidFill>
                  <a:srgbClr val="000000"/>
                </a:solidFill>
                <a:sym typeface="Symbol" charset="2"/>
              </a:rPr>
              <a:t></a:t>
            </a:r>
            <a:r>
              <a:rPr lang="en-US" sz="1800" baseline="-25000" dirty="0" smtClean="0">
                <a:solidFill>
                  <a:srgbClr val="000000"/>
                </a:solidFill>
                <a:sym typeface="Symbol" charset="2"/>
              </a:rPr>
              <a:t>1</a:t>
            </a:r>
            <a:r>
              <a:rPr lang="en-US" sz="1800" dirty="0" smtClean="0">
                <a:solidFill>
                  <a:srgbClr val="000000"/>
                </a:solidFill>
                <a:sym typeface="Symbol" charset="2"/>
              </a:rPr>
              <a:t>,</a:t>
            </a:r>
            <a:r>
              <a:rPr lang="en-US" sz="1800" baseline="-25000" dirty="0" smtClean="0">
                <a:solidFill>
                  <a:srgbClr val="000000"/>
                </a:solidFill>
                <a:sym typeface="Symbol" charset="2"/>
              </a:rPr>
              <a:t>2</a:t>
            </a:r>
            <a:r>
              <a:rPr lang="en-US" sz="1800" dirty="0" smtClean="0">
                <a:solidFill>
                  <a:srgbClr val="000000"/>
                </a:solidFill>
              </a:rPr>
              <a:t>, Gap(1,</a:t>
            </a:r>
            <a:r>
              <a:rPr lang="en-US" sz="1800" dirty="0" smtClean="0">
                <a:solidFill>
                  <a:srgbClr val="000000"/>
                </a:solidFill>
                <a:latin typeface="PMingLiU" charset="-120"/>
              </a:rPr>
              <a:t>δ</a:t>
            </a:r>
            <a:r>
              <a:rPr lang="en-US" sz="1800" dirty="0" smtClean="0">
                <a:solidFill>
                  <a:srgbClr val="000000"/>
                </a:solidFill>
              </a:rPr>
              <a:t>)-LC is NP-hard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chemeClr val="tx1"/>
                </a:solidFill>
              </a:rPr>
              <a:t>(</a:t>
            </a:r>
            <a:r>
              <a:rPr lang="en-US" sz="1800" dirty="0" smtClean="0">
                <a:solidFill>
                  <a:schemeClr val="tx1"/>
                </a:solidFill>
              </a:rPr>
              <a:t>starting point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for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all tight hardness of approximation reductions)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400" dirty="0">
              <a:solidFill>
                <a:schemeClr val="tx2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arenR"/>
            </a:pPr>
            <a:endParaRPr lang="en-US" sz="1400" dirty="0">
              <a:solidFill>
                <a:schemeClr val="tx2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410200" y="1524000"/>
            <a:ext cx="3248025" cy="2743200"/>
            <a:chOff x="5410200" y="1524000"/>
            <a:chExt cx="3248025" cy="2743200"/>
          </a:xfrm>
        </p:grpSpPr>
        <p:sp>
          <p:nvSpPr>
            <p:cNvPr id="20" name="Rounded Rectangle 19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13315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6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89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0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1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23" name="Oval 11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Oval 12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5" name="Oval 13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9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31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32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00" name="TextBox 15"/>
            <p:cNvSpPr txBox="1">
              <a:spLocks noChangeArrowheads="1"/>
            </p:cNvSpPr>
            <p:nvPr/>
          </p:nvSpPr>
          <p:spPr bwMode="auto">
            <a:xfrm>
              <a:off x="5410200" y="1905000"/>
              <a:ext cx="428625" cy="297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  <a:sym typeface="Symbol" charset="2"/>
                </a:rPr>
                <a:t></a:t>
              </a:r>
              <a:r>
                <a:rPr lang="en-US" sz="1800" baseline="-25000" dirty="0">
                  <a:solidFill>
                    <a:schemeClr val="tx1"/>
                  </a:solidFill>
                  <a:sym typeface="Symbol" charset="2"/>
                </a:rPr>
                <a:t>1</a:t>
              </a:r>
              <a:endParaRPr lang="en-US" dirty="0"/>
            </a:p>
          </p:txBody>
        </p:sp>
        <p:sp>
          <p:nvSpPr>
            <p:cNvPr id="16401" name="TextBox 16"/>
            <p:cNvSpPr txBox="1">
              <a:spLocks noChangeArrowheads="1"/>
            </p:cNvSpPr>
            <p:nvPr/>
          </p:nvSpPr>
          <p:spPr bwMode="auto">
            <a:xfrm>
              <a:off x="8229600" y="1828800"/>
              <a:ext cx="428625" cy="296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  <a:sym typeface="Symbol" charset="2"/>
                </a:rPr>
                <a:t></a:t>
              </a:r>
              <a:r>
                <a:rPr lang="en-US" sz="1800" baseline="-25000" dirty="0">
                  <a:solidFill>
                    <a:schemeClr val="tx1"/>
                  </a:solidFill>
                  <a:sym typeface="Symbol" charset="2"/>
                </a:rPr>
                <a:t>2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Proving tight hardness results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04800" y="1905000"/>
            <a:ext cx="3248025" cy="2743200"/>
            <a:chOff x="5410200" y="1524000"/>
            <a:chExt cx="3248025" cy="27432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7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Box 15"/>
            <p:cNvSpPr txBox="1">
              <a:spLocks noChangeArrowheads="1"/>
            </p:cNvSpPr>
            <p:nvPr/>
          </p:nvSpPr>
          <p:spPr bwMode="auto">
            <a:xfrm>
              <a:off x="5410200" y="1905000"/>
              <a:ext cx="428625" cy="297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  <a:sym typeface="Symbol" charset="2"/>
                </a:rPr>
                <a:t></a:t>
              </a:r>
              <a:r>
                <a:rPr lang="en-US" sz="1800" baseline="-25000" dirty="0">
                  <a:solidFill>
                    <a:schemeClr val="tx1"/>
                  </a:solidFill>
                  <a:sym typeface="Symbol" charset="2"/>
                </a:rPr>
                <a:t>1</a:t>
              </a:r>
              <a:endParaRPr lang="en-US" dirty="0"/>
            </a:p>
          </p:txBody>
        </p:sp>
        <p:sp>
          <p:nvSpPr>
            <p:cNvPr id="19" name="TextBox 16"/>
            <p:cNvSpPr txBox="1">
              <a:spLocks noChangeArrowheads="1"/>
            </p:cNvSpPr>
            <p:nvPr/>
          </p:nvSpPr>
          <p:spPr bwMode="auto">
            <a:xfrm>
              <a:off x="8229600" y="1828800"/>
              <a:ext cx="428625" cy="296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  <a:sym typeface="Symbol" charset="2"/>
                </a:rPr>
                <a:t></a:t>
              </a:r>
              <a:r>
                <a:rPr lang="en-US" sz="1800" baseline="-25000" dirty="0">
                  <a:solidFill>
                    <a:schemeClr val="tx1"/>
                  </a:solidFill>
                  <a:sym typeface="Symbol" charset="2"/>
                </a:rPr>
                <a:t>2</a:t>
              </a:r>
              <a:endParaRPr lang="en-US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685800" y="5029200"/>
            <a:ext cx="22677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Outer Verifier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86400" y="2133600"/>
            <a:ext cx="2915582" cy="16271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Dictatorship Test</a:t>
            </a:r>
          </a:p>
          <a:p>
            <a:endParaRPr lang="en-US" sz="2400" dirty="0" smtClean="0">
              <a:solidFill>
                <a:srgbClr val="000000"/>
              </a:solidFill>
            </a:endParaRPr>
          </a:p>
          <a:p>
            <a:r>
              <a:rPr lang="en-US" sz="2400" dirty="0" smtClean="0">
                <a:solidFill>
                  <a:srgbClr val="000000"/>
                </a:solidFill>
              </a:rPr>
              <a:t>[Fourier Analysis]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733800" y="2819400"/>
            <a:ext cx="877313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000000"/>
                </a:solidFill>
              </a:rPr>
              <a:t>+</a:t>
            </a:r>
            <a:endParaRPr lang="en-US" sz="6600" dirty="0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124200" y="3733800"/>
            <a:ext cx="2321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(composition)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67400" y="4876800"/>
            <a:ext cx="22284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Inner Verifier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Proving tight hardness results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229600" cy="4530725"/>
          </a:xfrm>
        </p:spPr>
        <p:txBody>
          <a:bodyPr/>
          <a:lstStyle/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04800" y="1905000"/>
            <a:ext cx="3248025" cy="2743200"/>
            <a:chOff x="5410200" y="1524000"/>
            <a:chExt cx="3248025" cy="2743200"/>
          </a:xfrm>
        </p:grpSpPr>
        <p:sp>
          <p:nvSpPr>
            <p:cNvPr id="5" name="Rounded Rectangle 4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7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Box 15"/>
            <p:cNvSpPr txBox="1">
              <a:spLocks noChangeArrowheads="1"/>
            </p:cNvSpPr>
            <p:nvPr/>
          </p:nvSpPr>
          <p:spPr bwMode="auto">
            <a:xfrm>
              <a:off x="5410200" y="1905000"/>
              <a:ext cx="428625" cy="297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  <a:sym typeface="Symbol" charset="2"/>
                </a:rPr>
                <a:t></a:t>
              </a:r>
              <a:r>
                <a:rPr lang="en-US" sz="1800" baseline="-25000" dirty="0">
                  <a:solidFill>
                    <a:schemeClr val="tx1"/>
                  </a:solidFill>
                  <a:sym typeface="Symbol" charset="2"/>
                </a:rPr>
                <a:t>1</a:t>
              </a:r>
              <a:endParaRPr lang="en-US" dirty="0"/>
            </a:p>
          </p:txBody>
        </p:sp>
        <p:sp>
          <p:nvSpPr>
            <p:cNvPr id="19" name="TextBox 16"/>
            <p:cNvSpPr txBox="1">
              <a:spLocks noChangeArrowheads="1"/>
            </p:cNvSpPr>
            <p:nvPr/>
          </p:nvSpPr>
          <p:spPr bwMode="auto">
            <a:xfrm>
              <a:off x="8229600" y="1828800"/>
              <a:ext cx="428625" cy="296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  <a:sym typeface="Symbol" charset="2"/>
                </a:rPr>
                <a:t></a:t>
              </a:r>
              <a:r>
                <a:rPr lang="en-US" sz="1800" baseline="-25000" dirty="0">
                  <a:solidFill>
                    <a:schemeClr val="tx1"/>
                  </a:solidFill>
                  <a:sym typeface="Symbol" charset="2"/>
                </a:rPr>
                <a:t>2</a:t>
              </a:r>
              <a:endParaRPr lang="en-US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581400" y="2590800"/>
            <a:ext cx="688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00"/>
                </a:solidFill>
              </a:rPr>
              <a:t>+</a:t>
            </a:r>
            <a:endParaRPr lang="en-US" sz="4800" dirty="0">
              <a:solidFill>
                <a:srgbClr val="0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65542" y="2057400"/>
            <a:ext cx="5278458" cy="656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d</a:t>
            </a:r>
            <a:r>
              <a:rPr lang="en-US" sz="2000" dirty="0" smtClean="0">
                <a:solidFill>
                  <a:srgbClr val="000000"/>
                </a:solidFill>
              </a:rPr>
              <a:t>irection reduction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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 SETCOVER</a:t>
            </a:r>
          </a:p>
          <a:p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                                    Lattice probs.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8200" y="3810000"/>
            <a:ext cx="4147590" cy="9643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Fourier analysis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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 MAX3LIN, </a:t>
            </a:r>
            <a:endParaRPr lang="en-US" sz="2000" dirty="0" smtClean="0">
              <a:solidFill>
                <a:srgbClr val="000000"/>
              </a:solidFill>
              <a:sym typeface="Wingdings"/>
            </a:endParaRPr>
          </a:p>
          <a:p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                           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MAX3SAT, </a:t>
            </a:r>
          </a:p>
          <a:p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                        CLIQUE 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457200" y="5105400"/>
            <a:ext cx="8229600" cy="76200"/>
          </a:xfrm>
          <a:prstGeom prst="line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3432180" y="5638800"/>
            <a:ext cx="5711820" cy="656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Fourier analysis </a:t>
            </a:r>
            <a:r>
              <a:rPr lang="en-US" sz="2000" dirty="0" err="1" smtClean="0">
                <a:solidFill>
                  <a:srgbClr val="000000"/>
                </a:solidFill>
                <a:sym typeface="Wingdings"/>
              </a:rPr>
              <a:t></a:t>
            </a:r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MAXCUT, </a:t>
            </a:r>
          </a:p>
          <a:p>
            <a:r>
              <a:rPr lang="en-US" sz="2000" dirty="0" smtClean="0">
                <a:solidFill>
                  <a:srgbClr val="000000"/>
                </a:solidFill>
                <a:sym typeface="Wingdings"/>
              </a:rPr>
              <a:t>                                      VERTEX-COVER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8600" y="5562600"/>
            <a:ext cx="3546464" cy="656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(with unique constraints)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Unique Games Conjecture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30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Stronger form of PCP Theorem</a:t>
            </a:r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654050" y="1665288"/>
            <a:ext cx="4794250" cy="22479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u="sng">
                <a:solidFill>
                  <a:schemeClr val="tx1"/>
                </a:solidFill>
              </a:rPr>
              <a:t>Label Cover (LC)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G – Bipartite graph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, </a:t>
            </a:r>
            <a:r>
              <a:rPr lang="en-US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baseline="-25000">
                <a:solidFill>
                  <a:schemeClr val="tx1"/>
                </a:solidFill>
                <a:sym typeface="Symbol" charset="2"/>
              </a:rPr>
              <a:t>2</a:t>
            </a:r>
            <a:r>
              <a:rPr lang="en-US" sz="1800">
                <a:solidFill>
                  <a:schemeClr val="tx1"/>
                </a:solidFill>
              </a:rPr>
              <a:t> – labels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(projection) constraint per edge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  <a:sym typeface="Wingdings" charset="2"/>
              </a:rPr>
              <a:t>     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c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e: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</a:rPr>
              <a:t> </a:t>
            </a:r>
            <a:r>
              <a:rPr lang="en-US" sz="1800">
                <a:solidFill>
                  <a:schemeClr val="tx1"/>
                </a:solidFill>
                <a:latin typeface="Wingdings" charset="2"/>
                <a:ea typeface="Wingdings" charset="2"/>
                <a:cs typeface="Wingdings" charset="2"/>
                <a:sym typeface="Wingdings" charset="2"/>
              </a:rPr>
              <a:t>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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2</a:t>
            </a:r>
            <a:endParaRPr lang="en-US" sz="180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800">
              <a:solidFill>
                <a:schemeClr val="tx1"/>
              </a:solidFill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chemeClr val="tx1"/>
                </a:solidFill>
              </a:rPr>
              <a:t>Edge e is satisfied if 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c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e</a:t>
            </a:r>
            <a:r>
              <a:rPr lang="en-US" sz="1800">
                <a:solidFill>
                  <a:schemeClr val="tx1"/>
                </a:solidFill>
              </a:rPr>
              <a:t>(σ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1</a:t>
            </a:r>
            <a:r>
              <a:rPr lang="en-US" sz="1800">
                <a:solidFill>
                  <a:schemeClr val="tx1"/>
                </a:solidFill>
                <a:sym typeface="Symbol" charset="2"/>
              </a:rPr>
              <a:t>)=</a:t>
            </a:r>
            <a:r>
              <a:rPr lang="en-US" sz="1800">
                <a:solidFill>
                  <a:schemeClr val="tx1"/>
                </a:solidFill>
              </a:rPr>
              <a:t>σ</a:t>
            </a:r>
            <a:r>
              <a:rPr lang="en-US" sz="1800" baseline="-25000">
                <a:solidFill>
                  <a:schemeClr val="tx1"/>
                </a:solidFill>
                <a:sym typeface="Symbol" charset="2"/>
              </a:rPr>
              <a:t>2</a:t>
            </a:r>
            <a:r>
              <a:rPr lang="en-US" sz="180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228600" y="4343400"/>
            <a:ext cx="8915400" cy="30931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800" dirty="0" smtClean="0">
              <a:solidFill>
                <a:srgbClr val="9900CC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rgbClr val="9900CC"/>
                </a:solidFill>
              </a:rPr>
              <a:t>PCP Theorem + Repetition Theorem [Raz’95]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rgbClr val="000000"/>
                </a:solidFill>
              </a:rPr>
              <a:t>For every constant </a:t>
            </a:r>
            <a:r>
              <a:rPr lang="en-US" sz="1800" dirty="0" err="1" smtClean="0">
                <a:solidFill>
                  <a:srgbClr val="000000"/>
                </a:solidFill>
                <a:latin typeface="PMingLiU" charset="-120"/>
              </a:rPr>
              <a:t>δ</a:t>
            </a:r>
            <a:r>
              <a:rPr lang="en-US" sz="1800" dirty="0" smtClean="0">
                <a:solidFill>
                  <a:srgbClr val="000000"/>
                </a:solidFill>
                <a:latin typeface="PMingLiU" charset="-120"/>
              </a:rPr>
              <a:t> </a:t>
            </a:r>
            <a:r>
              <a:rPr lang="en-US" sz="1800" dirty="0" smtClean="0">
                <a:solidFill>
                  <a:srgbClr val="000000"/>
                </a:solidFill>
              </a:rPr>
              <a:t>there exists alphabets </a:t>
            </a:r>
            <a:r>
              <a:rPr lang="en-US" sz="1800" dirty="0" smtClean="0">
                <a:solidFill>
                  <a:srgbClr val="000000"/>
                </a:solidFill>
                <a:sym typeface="Symbol" charset="2"/>
              </a:rPr>
              <a:t></a:t>
            </a:r>
            <a:r>
              <a:rPr lang="en-US" sz="1800" baseline="-25000" dirty="0" smtClean="0">
                <a:solidFill>
                  <a:srgbClr val="000000"/>
                </a:solidFill>
                <a:sym typeface="Symbol" charset="2"/>
              </a:rPr>
              <a:t>1</a:t>
            </a:r>
            <a:r>
              <a:rPr lang="en-US" sz="1800" dirty="0" smtClean="0">
                <a:solidFill>
                  <a:srgbClr val="000000"/>
                </a:solidFill>
                <a:sym typeface="Symbol" charset="2"/>
              </a:rPr>
              <a:t>,</a:t>
            </a:r>
            <a:r>
              <a:rPr lang="en-US" sz="1800" baseline="-25000" dirty="0" smtClean="0">
                <a:solidFill>
                  <a:srgbClr val="000000"/>
                </a:solidFill>
                <a:sym typeface="Symbol" charset="2"/>
              </a:rPr>
              <a:t>2</a:t>
            </a:r>
            <a:r>
              <a:rPr lang="en-US" sz="1800" dirty="0" smtClean="0">
                <a:solidFill>
                  <a:srgbClr val="000000"/>
                </a:solidFill>
              </a:rPr>
              <a:t>, Gap(1,</a:t>
            </a:r>
            <a:r>
              <a:rPr lang="en-US" sz="1800" dirty="0" smtClean="0">
                <a:solidFill>
                  <a:srgbClr val="000000"/>
                </a:solidFill>
                <a:latin typeface="PMingLiU" charset="-120"/>
              </a:rPr>
              <a:t>δ</a:t>
            </a:r>
            <a:r>
              <a:rPr lang="en-US" sz="1800" dirty="0" smtClean="0">
                <a:solidFill>
                  <a:srgbClr val="000000"/>
                </a:solidFill>
              </a:rPr>
              <a:t>)-LC is NP-hard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chemeClr val="tx1"/>
                </a:solidFill>
              </a:rPr>
              <a:t>(mother of all tight hardness of approximation reductions)</a:t>
            </a: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en-US" sz="1800" dirty="0" smtClean="0">
                <a:solidFill>
                  <a:schemeClr val="tx1"/>
                </a:solidFill>
              </a:rPr>
              <a:t> </a:t>
            </a:r>
            <a:endParaRPr lang="en-US" sz="1800" dirty="0">
              <a:solidFill>
                <a:schemeClr val="tx1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en-US" sz="1400" dirty="0">
              <a:solidFill>
                <a:schemeClr val="tx2"/>
              </a:solidFill>
            </a:endParaRPr>
          </a:p>
          <a:p>
            <a:pPr marL="342900" indent="-342900" algn="l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arenR"/>
            </a:pPr>
            <a:endParaRPr lang="en-US" sz="1400" dirty="0">
              <a:solidFill>
                <a:schemeClr val="tx2"/>
              </a:solidFill>
            </a:endParaRPr>
          </a:p>
        </p:txBody>
      </p:sp>
      <p:grpSp>
        <p:nvGrpSpPr>
          <p:cNvPr id="2" name="Group 20"/>
          <p:cNvGrpSpPr/>
          <p:nvPr/>
        </p:nvGrpSpPr>
        <p:grpSpPr>
          <a:xfrm>
            <a:off x="5410200" y="1524000"/>
            <a:ext cx="3248025" cy="2743200"/>
            <a:chOff x="5410200" y="1524000"/>
            <a:chExt cx="3248025" cy="2743200"/>
          </a:xfrm>
        </p:grpSpPr>
        <p:sp>
          <p:nvSpPr>
            <p:cNvPr id="20" name="Rounded Rectangle 19"/>
            <p:cNvSpPr/>
            <p:nvPr/>
          </p:nvSpPr>
          <p:spPr bwMode="auto">
            <a:xfrm>
              <a:off x="7467600" y="1524000"/>
              <a:ext cx="609600" cy="2743200"/>
            </a:xfrm>
            <a:prstGeom prst="roundRect">
              <a:avLst>
                <a:gd name="adj" fmla="val 23461"/>
              </a:avLst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 bwMode="auto">
            <a:xfrm>
              <a:off x="5867400" y="1524000"/>
              <a:ext cx="609600" cy="2743200"/>
            </a:xfrm>
            <a:prstGeom prst="roundRect">
              <a:avLst/>
            </a:prstGeom>
            <a:solidFill>
              <a:schemeClr val="accent5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742950" marR="0" indent="-285750" algn="ctr" defTabSz="914400" rtl="0" eaLnBrk="1" fontAlgn="base" latinLnBrk="0" hangingPunct="1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Wingdings" charset="2"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Verdana" charset="0"/>
                <a:ea typeface="Arial" charset="0"/>
                <a:cs typeface="Arial" charset="0"/>
              </a:endParaRPr>
            </a:p>
          </p:txBody>
        </p:sp>
        <p:sp>
          <p:nvSpPr>
            <p:cNvPr id="13315" name="Oval 3"/>
            <p:cNvSpPr>
              <a:spLocks noChangeArrowheads="1"/>
            </p:cNvSpPr>
            <p:nvPr/>
          </p:nvSpPr>
          <p:spPr bwMode="auto">
            <a:xfrm>
              <a:off x="6045200" y="20399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6" name="Oval 4"/>
            <p:cNvSpPr>
              <a:spLocks noChangeArrowheads="1"/>
            </p:cNvSpPr>
            <p:nvPr/>
          </p:nvSpPr>
          <p:spPr bwMode="auto">
            <a:xfrm>
              <a:off x="6045200" y="390683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89" name="Line 7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0" name="Line 8"/>
            <p:cNvSpPr>
              <a:spLocks noChangeShapeType="1"/>
            </p:cNvSpPr>
            <p:nvPr/>
          </p:nvSpPr>
          <p:spPr bwMode="auto">
            <a:xfrm>
              <a:off x="6197600" y="3106738"/>
              <a:ext cx="1600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1" name="Line 9"/>
            <p:cNvSpPr>
              <a:spLocks noChangeShapeType="1"/>
            </p:cNvSpPr>
            <p:nvPr/>
          </p:nvSpPr>
          <p:spPr bwMode="auto">
            <a:xfrm flipV="1">
              <a:off x="6197600" y="2192338"/>
              <a:ext cx="1600200" cy="914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23" name="Oval 11"/>
            <p:cNvSpPr>
              <a:spLocks noChangeArrowheads="1"/>
            </p:cNvSpPr>
            <p:nvPr/>
          </p:nvSpPr>
          <p:spPr bwMode="auto">
            <a:xfrm>
              <a:off x="7721600" y="207645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4" name="Oval 12"/>
            <p:cNvSpPr>
              <a:spLocks noChangeArrowheads="1"/>
            </p:cNvSpPr>
            <p:nvPr/>
          </p:nvSpPr>
          <p:spPr bwMode="auto">
            <a:xfrm>
              <a:off x="7721600" y="3038475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5" name="Oval 13"/>
            <p:cNvSpPr>
              <a:spLocks noChangeArrowheads="1"/>
            </p:cNvSpPr>
            <p:nvPr/>
          </p:nvSpPr>
          <p:spPr bwMode="auto">
            <a:xfrm>
              <a:off x="7721600" y="4000500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9" name="Oval 17"/>
            <p:cNvSpPr>
              <a:spLocks noChangeArrowheads="1"/>
            </p:cNvSpPr>
            <p:nvPr/>
          </p:nvSpPr>
          <p:spPr bwMode="auto">
            <a:xfrm>
              <a:off x="7721600" y="3519488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31" name="Oval 19"/>
            <p:cNvSpPr>
              <a:spLocks noChangeArrowheads="1"/>
            </p:cNvSpPr>
            <p:nvPr/>
          </p:nvSpPr>
          <p:spPr bwMode="auto">
            <a:xfrm>
              <a:off x="7721600" y="2557463"/>
              <a:ext cx="152400" cy="1524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32" name="Oval 20"/>
            <p:cNvSpPr>
              <a:spLocks noChangeArrowheads="1"/>
            </p:cNvSpPr>
            <p:nvPr/>
          </p:nvSpPr>
          <p:spPr bwMode="auto">
            <a:xfrm>
              <a:off x="6045200" y="2973388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00" name="TextBox 15"/>
            <p:cNvSpPr txBox="1">
              <a:spLocks noChangeArrowheads="1"/>
            </p:cNvSpPr>
            <p:nvPr/>
          </p:nvSpPr>
          <p:spPr bwMode="auto">
            <a:xfrm>
              <a:off x="5410200" y="1905000"/>
              <a:ext cx="428625" cy="297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  <a:sym typeface="Symbol" charset="2"/>
                </a:rPr>
                <a:t></a:t>
              </a:r>
              <a:r>
                <a:rPr lang="en-US" sz="1800" baseline="-25000" dirty="0">
                  <a:solidFill>
                    <a:schemeClr val="tx1"/>
                  </a:solidFill>
                  <a:sym typeface="Symbol" charset="2"/>
                </a:rPr>
                <a:t>1</a:t>
              </a:r>
              <a:endParaRPr lang="en-US" dirty="0"/>
            </a:p>
          </p:txBody>
        </p:sp>
        <p:sp>
          <p:nvSpPr>
            <p:cNvPr id="16401" name="TextBox 16"/>
            <p:cNvSpPr txBox="1">
              <a:spLocks noChangeArrowheads="1"/>
            </p:cNvSpPr>
            <p:nvPr/>
          </p:nvSpPr>
          <p:spPr bwMode="auto">
            <a:xfrm>
              <a:off x="8229600" y="1828800"/>
              <a:ext cx="428625" cy="2968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  <a:sym typeface="Symbol" charset="2"/>
                </a:rPr>
                <a:t></a:t>
              </a:r>
              <a:r>
                <a:rPr lang="en-US" sz="1800" baseline="-25000" dirty="0">
                  <a:solidFill>
                    <a:schemeClr val="tx1"/>
                  </a:solidFill>
                  <a:sym typeface="Symbol" charset="2"/>
                </a:rPr>
                <a:t>2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457200" y="2667000"/>
            <a:ext cx="868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4800" dirty="0" smtClean="0">
                <a:solidFill>
                  <a:schemeClr val="tx2"/>
                </a:solidFill>
                <a:latin typeface="Garamond" charset="0"/>
              </a:rPr>
              <a:t>Label Cover Constructions</a:t>
            </a:r>
            <a:endParaRPr lang="en-US" sz="4800" dirty="0">
              <a:solidFill>
                <a:schemeClr val="tx2"/>
              </a:solidFill>
              <a:latin typeface="Garamond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FIRSTDINURI@7GKLJPSQ8VWXY5M7" val="3322"/>
  <p:tag name="FIRSTIRIT@YFUHPONFUVWXY5MJ" val="3059"/>
</p:tagLst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Arial"/>
        <a:cs typeface="Arial"/>
      </a:majorFont>
      <a:minorFont>
        <a:latin typeface="Verdana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742950" marR="0" indent="-28575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Wingdings" charset="2"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rgbClr val="FF0000"/>
            </a:solidFill>
            <a:effectLst/>
            <a:latin typeface="Verdana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hlink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742950" marR="0" indent="-285750" algn="ctr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Wingdings" charset="2"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rgbClr val="FF0000"/>
            </a:solidFill>
            <a:effectLst/>
            <a:latin typeface="Verdana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15555</TotalTime>
  <Words>2227</Words>
  <Application>Microsoft PowerPoint</Application>
  <PresentationFormat>On-screen Show (4:3)</PresentationFormat>
  <Paragraphs>342</Paragraphs>
  <Slides>42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Level</vt:lpstr>
      <vt:lpstr>Inapproximability from different hardness assumptions</vt:lpstr>
      <vt:lpstr>Hardness of approximation </vt:lpstr>
      <vt:lpstr>Label Cover</vt:lpstr>
      <vt:lpstr>PCP Theorem</vt:lpstr>
      <vt:lpstr>Stronger form of PCP Theorem</vt:lpstr>
      <vt:lpstr>Proving tight hardness results </vt:lpstr>
      <vt:lpstr>Proving tight hardness results </vt:lpstr>
      <vt:lpstr>Stronger form of PCP Theorem</vt:lpstr>
      <vt:lpstr>Slide 9</vt:lpstr>
      <vt:lpstr>Low Degree Test (LDT) [RS’92]</vt:lpstr>
      <vt:lpstr>Label Cover for LDT</vt:lpstr>
      <vt:lpstr>Label Cover -- LDT [AS’97, RS’97]</vt:lpstr>
      <vt:lpstr>Label Cover for NP</vt:lpstr>
      <vt:lpstr>Alphabet Reduction [MR’08, DH’09]</vt:lpstr>
      <vt:lpstr>Alphabet Reduction</vt:lpstr>
      <vt:lpstr>Alphabet Reduction</vt:lpstr>
      <vt:lpstr>Alphabet Reduction </vt:lpstr>
      <vt:lpstr>Label Cover for NP</vt:lpstr>
      <vt:lpstr>Label Cover variants</vt:lpstr>
      <vt:lpstr>Open Questions </vt:lpstr>
      <vt:lpstr>Slide 21</vt:lpstr>
      <vt:lpstr>Assumptions </vt:lpstr>
      <vt:lpstr>Random 3SAT</vt:lpstr>
      <vt:lpstr>Random 3SAT – large C </vt:lpstr>
      <vt:lpstr>Random 3SAT – large C</vt:lpstr>
      <vt:lpstr>Feige’s Random 3SAT hypothesis</vt:lpstr>
      <vt:lpstr>MAX3SAT approximability </vt:lpstr>
      <vt:lpstr>MAX3AND</vt:lpstr>
      <vt:lpstr>MAX3AND - approximability</vt:lpstr>
      <vt:lpstr>Why MAX3AND?</vt:lpstr>
      <vt:lpstr>Max Complete Bipartite Graph</vt:lpstr>
      <vt:lpstr>Reduction from MAX3AND</vt:lpstr>
      <vt:lpstr>Reduction from MAX3AND (contd)</vt:lpstr>
      <vt:lpstr>Hardness of random MAX3AND</vt:lpstr>
      <vt:lpstr>Hardness of MAX3AND (contd)</vt:lpstr>
      <vt:lpstr>Hardness of MAX3AND (contd)</vt:lpstr>
      <vt:lpstr>Random 3SAT assumption</vt:lpstr>
      <vt:lpstr>Other assumptions?</vt:lpstr>
      <vt:lpstr>Quasirandom PCPs [Kho’04]</vt:lpstr>
      <vt:lpstr>Quasirandom PCPs</vt:lpstr>
      <vt:lpstr>Open Problems</vt:lpstr>
      <vt:lpstr>THANK YOU</vt:lpstr>
    </vt:vector>
  </TitlesOfParts>
  <Company>Weizmann Institute of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2-query low error PCP composition</dc:title>
  <dc:creator>Irit Dinur</dc:creator>
  <cp:lastModifiedBy>Prahladh Harsha</cp:lastModifiedBy>
  <cp:revision>92</cp:revision>
  <dcterms:created xsi:type="dcterms:W3CDTF">2011-01-08T00:51:05Z</dcterms:created>
  <dcterms:modified xsi:type="dcterms:W3CDTF">2011-01-08T09:25:11Z</dcterms:modified>
</cp:coreProperties>
</file>