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5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mitros\Desktop\Final\2017Competition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mitros\Desktop\Final\2017Competition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Sheet1!$C$5:$C$13</c:f>
              <c:strCache>
                <c:ptCount val="9"/>
                <c:pt idx="0">
                  <c:v>McMaster</c:v>
                </c:pt>
                <c:pt idx="1">
                  <c:v>Seoul Nat. Univ.</c:v>
                </c:pt>
                <c:pt idx="2">
                  <c:v>Iwate univ.</c:v>
                </c:pt>
                <c:pt idx="3">
                  <c:v>National Taiwan Univ.</c:v>
                </c:pt>
                <c:pt idx="4">
                  <c:v>Ariel Univ.</c:v>
                </c:pt>
                <c:pt idx="5">
                  <c:v>Rutgers Univ.</c:v>
                </c:pt>
                <c:pt idx="6">
                  <c:v>Fraunhofer Portugal</c:v>
                </c:pt>
                <c:pt idx="7">
                  <c:v>Fraunhofer Multi-sensor</c:v>
                </c:pt>
                <c:pt idx="8">
                  <c:v>Glodon</c:v>
                </c:pt>
              </c:strCache>
            </c:strRef>
          </c:cat>
          <c:val>
            <c:numRef>
              <c:f>Sheet1!$D$5:$D$13</c:f>
              <c:numCache>
                <c:formatCode>General</c:formatCode>
                <c:ptCount val="9"/>
                <c:pt idx="0">
                  <c:v>2.2309999999999999</c:v>
                </c:pt>
                <c:pt idx="1">
                  <c:v>2.415</c:v>
                </c:pt>
                <c:pt idx="2">
                  <c:v>4.0419999999999998</c:v>
                </c:pt>
                <c:pt idx="3">
                  <c:v>5.6379999999999999</c:v>
                </c:pt>
                <c:pt idx="4">
                  <c:v>7.2169999999999996</c:v>
                </c:pt>
                <c:pt idx="5">
                  <c:v>8.07</c:v>
                </c:pt>
                <c:pt idx="6">
                  <c:v>8.4939999999999998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1-42F9-8EB6-46C0DD397B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510120224"/>
        <c:axId val="-1510122400"/>
      </c:barChart>
      <c:catAx>
        <c:axId val="-1510120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s-ES" sz="1600"/>
                  <a:t>Team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1510122400"/>
        <c:crosses val="autoZero"/>
        <c:auto val="1"/>
        <c:lblAlgn val="ctr"/>
        <c:lblOffset val="100"/>
        <c:noMultiLvlLbl val="0"/>
      </c:catAx>
      <c:valAx>
        <c:axId val="-151012240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s-ES" sz="1400"/>
                  <a:t>Error in Meters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1510120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290772893972924E-2"/>
          <c:y val="5.4224760366492653E-2"/>
          <c:w val="0.94160011857738346"/>
          <c:h val="0.7198573255266168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Sheet1!$C$17:$C$27</c:f>
              <c:strCache>
                <c:ptCount val="11"/>
                <c:pt idx="0">
                  <c:v>JRC</c:v>
                </c:pt>
                <c:pt idx="1">
                  <c:v>Kaarta</c:v>
                </c:pt>
                <c:pt idx="2">
                  <c:v>Quantitec</c:v>
                </c:pt>
                <c:pt idx="3">
                  <c:v>ETH</c:v>
                </c:pt>
                <c:pt idx="4">
                  <c:v>KAUST</c:v>
                </c:pt>
                <c:pt idx="5">
                  <c:v>Kiwii</c:v>
                </c:pt>
                <c:pt idx="6">
                  <c:v>Astrobotic</c:v>
                </c:pt>
                <c:pt idx="7">
                  <c:v>McMaster</c:v>
                </c:pt>
                <c:pt idx="8">
                  <c:v>Arin Tech.</c:v>
                </c:pt>
                <c:pt idx="9">
                  <c:v>TrakRay</c:v>
                </c:pt>
                <c:pt idx="10">
                  <c:v>M2Robots</c:v>
                </c:pt>
              </c:strCache>
            </c:strRef>
          </c:cat>
          <c:val>
            <c:numRef>
              <c:f>Sheet1!$D$17:$D$27</c:f>
              <c:numCache>
                <c:formatCode>General</c:formatCode>
                <c:ptCount val="11"/>
                <c:pt idx="0">
                  <c:v>1.7999999999999999E-2</c:v>
                </c:pt>
                <c:pt idx="1">
                  <c:v>3.3000000000000002E-2</c:v>
                </c:pt>
                <c:pt idx="2">
                  <c:v>0.16800000000000001</c:v>
                </c:pt>
                <c:pt idx="3">
                  <c:v>0.60399999999999998</c:v>
                </c:pt>
                <c:pt idx="4">
                  <c:v>2.5790000000000002</c:v>
                </c:pt>
                <c:pt idx="5">
                  <c:v>2.9609999999999999</c:v>
                </c:pt>
                <c:pt idx="6">
                  <c:v>6.0640000000000001</c:v>
                </c:pt>
                <c:pt idx="7">
                  <c:v>6.2809999999999997</c:v>
                </c:pt>
                <c:pt idx="8">
                  <c:v>6.5590000000000002</c:v>
                </c:pt>
                <c:pt idx="9">
                  <c:v>6.819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80-4C7B-972B-A9ED9EA3FD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510113696"/>
        <c:axId val="-1510116960"/>
      </c:barChart>
      <c:catAx>
        <c:axId val="-1510113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s-ES" sz="1600"/>
                  <a:t>Team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1510116960"/>
        <c:crosses val="autoZero"/>
        <c:auto val="1"/>
        <c:lblAlgn val="ctr"/>
        <c:lblOffset val="100"/>
        <c:noMultiLvlLbl val="0"/>
      </c:catAx>
      <c:valAx>
        <c:axId val="-15101169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s-ES" sz="1600"/>
                  <a:t>Error in Meters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1510113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4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01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70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59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07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22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36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10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39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128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25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14E86-9C37-4FC4-8208-C2799411AB60}" type="datetimeFigureOut">
              <a:rPr lang="es-ES" smtClean="0"/>
              <a:t>25/04/2017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C762E-A562-4213-A42D-42BAB9462D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67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ec.europa.eu/jrc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409" y="89420"/>
            <a:ext cx="3265905" cy="2027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0"/>
            <a:ext cx="3550760" cy="2330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938" y="1626210"/>
            <a:ext cx="9144000" cy="2104780"/>
          </a:xfrm>
        </p:spPr>
        <p:txBody>
          <a:bodyPr/>
          <a:lstStyle/>
          <a:p>
            <a:r>
              <a:rPr lang="en-US" dirty="0"/>
              <a:t>2017 Microsoft Indoor Localization Competition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6452" y="4347350"/>
            <a:ext cx="5738221" cy="248595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000" dirty="0"/>
              <a:t>Dimitrios Lymberopoulos (Microsoft Research)</a:t>
            </a:r>
          </a:p>
          <a:p>
            <a:pPr algn="l"/>
            <a:r>
              <a:rPr lang="en-US" sz="2000" dirty="0"/>
              <a:t>Jie Liu (Microsoft Research)</a:t>
            </a:r>
          </a:p>
          <a:p>
            <a:pPr algn="l"/>
            <a:r>
              <a:rPr lang="en-US" sz="2000" dirty="0" err="1"/>
              <a:t>Vitor</a:t>
            </a:r>
            <a:r>
              <a:rPr lang="en-US" sz="2000" dirty="0"/>
              <a:t> </a:t>
            </a:r>
            <a:r>
              <a:rPr lang="en-US" sz="2000" dirty="0" err="1"/>
              <a:t>Sequeira</a:t>
            </a:r>
            <a:r>
              <a:rPr lang="en-US" sz="2000" dirty="0"/>
              <a:t> (European Commission – Joint Research Center)</a:t>
            </a:r>
          </a:p>
          <a:p>
            <a:pPr algn="l"/>
            <a:r>
              <a:rPr lang="es-ES" sz="2000" dirty="0" err="1"/>
              <a:t>Maurizio</a:t>
            </a:r>
            <a:r>
              <a:rPr lang="es-ES" sz="2000" dirty="0"/>
              <a:t> </a:t>
            </a:r>
            <a:r>
              <a:rPr lang="es-ES" sz="2000" dirty="0" err="1"/>
              <a:t>Bocca</a:t>
            </a:r>
            <a:r>
              <a:rPr lang="es-ES" sz="2000" dirty="0"/>
              <a:t> (Bosch)</a:t>
            </a:r>
            <a:endParaRPr lang="en-US" sz="2000" dirty="0"/>
          </a:p>
          <a:p>
            <a:pPr algn="l"/>
            <a:r>
              <a:rPr lang="en-US" sz="2000" dirty="0"/>
              <a:t>Ying Zhang (Google)</a:t>
            </a:r>
          </a:p>
          <a:p>
            <a:pPr algn="l"/>
            <a:r>
              <a:rPr lang="en-US" sz="2000" dirty="0"/>
              <a:t>Xue Yang (Intel)</a:t>
            </a:r>
          </a:p>
          <a:p>
            <a:pPr algn="l"/>
            <a:r>
              <a:rPr lang="en-US" sz="2000" dirty="0" err="1"/>
              <a:t>Niki</a:t>
            </a:r>
            <a:r>
              <a:rPr lang="en-US" sz="2000" dirty="0"/>
              <a:t> </a:t>
            </a:r>
            <a:r>
              <a:rPr lang="en-US" sz="2000" dirty="0" err="1"/>
              <a:t>Trigoni</a:t>
            </a:r>
            <a:r>
              <a:rPr lang="en-US" sz="2000" dirty="0"/>
              <a:t> (University of Oxford)</a:t>
            </a:r>
          </a:p>
          <a:p>
            <a:pPr algn="l"/>
            <a:r>
              <a:rPr lang="en-US" sz="2000" dirty="0"/>
              <a:t>Anthony Rowe (CMU)</a:t>
            </a:r>
          </a:p>
          <a:p>
            <a:pPr algn="l"/>
            <a:endParaRPr lang="en-US" sz="20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901355" y="4326675"/>
            <a:ext cx="2432012" cy="1882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/>
              <a:t>Oliver </a:t>
            </a:r>
            <a:r>
              <a:rPr lang="es-ES" sz="2000" dirty="0" err="1"/>
              <a:t>Shih</a:t>
            </a:r>
            <a:endParaRPr lang="es-ES" sz="2000" dirty="0"/>
          </a:p>
          <a:p>
            <a:pPr algn="l"/>
            <a:r>
              <a:rPr lang="es-ES" sz="2000" dirty="0" err="1"/>
              <a:t>Yujie</a:t>
            </a:r>
            <a:r>
              <a:rPr lang="es-ES" sz="2000" dirty="0"/>
              <a:t> </a:t>
            </a:r>
            <a:r>
              <a:rPr lang="es-ES" sz="2000" dirty="0" err="1"/>
              <a:t>Wei</a:t>
            </a:r>
            <a:endParaRPr lang="es-ES" sz="2000" dirty="0"/>
          </a:p>
          <a:p>
            <a:pPr algn="l"/>
            <a:r>
              <a:rPr lang="es-ES" sz="2000" dirty="0"/>
              <a:t>Diana Zhang</a:t>
            </a:r>
          </a:p>
          <a:p>
            <a:pPr algn="l"/>
            <a:r>
              <a:rPr lang="es-ES" sz="2000" dirty="0"/>
              <a:t>Craig </a:t>
            </a:r>
            <a:r>
              <a:rPr lang="es-ES" sz="2000" dirty="0" err="1"/>
              <a:t>Hesling</a:t>
            </a:r>
            <a:endParaRPr lang="es-E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8731420" y="3866976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u="sng" dirty="0"/>
              <a:t>CMU </a:t>
            </a:r>
            <a:r>
              <a:rPr lang="es-ES" u="sng" dirty="0" err="1"/>
              <a:t>Volunteers</a:t>
            </a:r>
            <a:endParaRPr lang="es-ES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3227681" y="3866976"/>
            <a:ext cx="117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u="sng" dirty="0" err="1"/>
              <a:t>Organizers</a:t>
            </a:r>
            <a:endParaRPr lang="es-ES" u="sng" dirty="0"/>
          </a:p>
        </p:txBody>
      </p:sp>
    </p:spTree>
    <p:extLst>
      <p:ext uri="{BB962C8B-B14F-4D97-AF65-F5344CB8AC3E}">
        <p14:creationId xmlns:p14="http://schemas.microsoft.com/office/powerpoint/2010/main" val="975175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5586600"/>
              </p:ext>
            </p:extLst>
          </p:nvPr>
        </p:nvGraphicFramePr>
        <p:xfrm>
          <a:off x="613631" y="274558"/>
          <a:ext cx="11492967" cy="3181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981246"/>
              </p:ext>
            </p:extLst>
          </p:nvPr>
        </p:nvGraphicFramePr>
        <p:xfrm>
          <a:off x="618723" y="4075578"/>
          <a:ext cx="11536770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87607" y="1396240"/>
            <a:ext cx="68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2D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106770" y="4926982"/>
            <a:ext cx="68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3D</a:t>
            </a:r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1956698" y="1310183"/>
            <a:ext cx="1236880" cy="584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5329451" y="54591"/>
            <a:ext cx="3691719" cy="2047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/>
          <p:cNvCxnSpPr/>
          <p:nvPr/>
        </p:nvCxnSpPr>
        <p:spPr>
          <a:xfrm flipH="1">
            <a:off x="1963522" y="1310183"/>
            <a:ext cx="518" cy="300251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/>
          <p:cNvCxnSpPr/>
          <p:nvPr/>
        </p:nvCxnSpPr>
        <p:spPr>
          <a:xfrm flipH="1">
            <a:off x="3186236" y="1330655"/>
            <a:ext cx="518" cy="300251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 flipH="1">
            <a:off x="5329451" y="75063"/>
            <a:ext cx="29570" cy="91440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>
            <a:off x="7763302" y="64827"/>
            <a:ext cx="2274" cy="337782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9021170" y="54591"/>
            <a:ext cx="0" cy="245660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2251365" y="833889"/>
            <a:ext cx="82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PDR</a:t>
            </a:r>
          </a:p>
        </p:txBody>
      </p:sp>
      <p:sp>
        <p:nvSpPr>
          <p:cNvPr id="75" name="CuadroTexto 74"/>
          <p:cNvSpPr txBox="1"/>
          <p:nvPr/>
        </p:nvSpPr>
        <p:spPr>
          <a:xfrm>
            <a:off x="5344236" y="-6825"/>
            <a:ext cx="203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Fingerprinting</a:t>
            </a:r>
            <a:endParaRPr lang="es-ES" sz="2000" b="1" dirty="0"/>
          </a:p>
        </p:txBody>
      </p:sp>
      <p:sp>
        <p:nvSpPr>
          <p:cNvPr id="76" name="CuadroTexto 75"/>
          <p:cNvSpPr txBox="1"/>
          <p:nvPr/>
        </p:nvSpPr>
        <p:spPr>
          <a:xfrm>
            <a:off x="3608439" y="882778"/>
            <a:ext cx="1721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DoD</a:t>
            </a:r>
            <a:r>
              <a:rPr lang="es-ES" sz="2000" b="1" dirty="0"/>
              <a:t> </a:t>
            </a:r>
            <a:r>
              <a:rPr lang="es-ES" sz="2000" b="1" dirty="0" err="1"/>
              <a:t>Beacons</a:t>
            </a:r>
            <a:endParaRPr lang="es-ES" sz="2000" b="1" dirty="0"/>
          </a:p>
        </p:txBody>
      </p:sp>
      <p:cxnSp>
        <p:nvCxnSpPr>
          <p:cNvPr id="80" name="Conector recto 79"/>
          <p:cNvCxnSpPr/>
          <p:nvPr/>
        </p:nvCxnSpPr>
        <p:spPr>
          <a:xfrm flipV="1">
            <a:off x="1522244" y="4188760"/>
            <a:ext cx="6072735" cy="1267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 flipH="1">
            <a:off x="1522244" y="4188760"/>
            <a:ext cx="518" cy="1529652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 flipH="1">
            <a:off x="2606722" y="4209232"/>
            <a:ext cx="15922" cy="1509180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uadroTexto 82"/>
          <p:cNvSpPr txBox="1"/>
          <p:nvPr/>
        </p:nvSpPr>
        <p:spPr>
          <a:xfrm>
            <a:off x="2312678" y="3780850"/>
            <a:ext cx="82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Lidar</a:t>
            </a:r>
            <a:endParaRPr lang="es-ES" sz="2000" b="1" dirty="0"/>
          </a:p>
        </p:txBody>
      </p:sp>
      <p:cxnSp>
        <p:nvCxnSpPr>
          <p:cNvPr id="84" name="Conector recto 83"/>
          <p:cNvCxnSpPr/>
          <p:nvPr/>
        </p:nvCxnSpPr>
        <p:spPr>
          <a:xfrm flipH="1">
            <a:off x="7594461" y="4180960"/>
            <a:ext cx="518" cy="300251"/>
          </a:xfrm>
          <a:prstGeom prst="line">
            <a:avLst/>
          </a:prstGeom>
          <a:ln w="38100">
            <a:solidFill>
              <a:schemeClr val="accent6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/>
          <p:cNvSpPr txBox="1"/>
          <p:nvPr/>
        </p:nvSpPr>
        <p:spPr>
          <a:xfrm>
            <a:off x="4949229" y="4788482"/>
            <a:ext cx="1410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Ultrasound</a:t>
            </a:r>
            <a:endParaRPr lang="es-ES" sz="2000" b="1" dirty="0"/>
          </a:p>
        </p:txBody>
      </p:sp>
      <p:sp>
        <p:nvSpPr>
          <p:cNvPr id="86" name="CuadroTexto 85"/>
          <p:cNvSpPr txBox="1"/>
          <p:nvPr/>
        </p:nvSpPr>
        <p:spPr>
          <a:xfrm>
            <a:off x="8110184" y="3966764"/>
            <a:ext cx="1046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Sound</a:t>
            </a:r>
            <a:endParaRPr lang="es-ES" sz="2000" b="1" dirty="0"/>
          </a:p>
        </p:txBody>
      </p:sp>
      <p:cxnSp>
        <p:nvCxnSpPr>
          <p:cNvPr id="23" name="Conector recto 79"/>
          <p:cNvCxnSpPr/>
          <p:nvPr/>
        </p:nvCxnSpPr>
        <p:spPr>
          <a:xfrm flipV="1">
            <a:off x="4558093" y="3775717"/>
            <a:ext cx="5911309" cy="1267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81"/>
          <p:cNvCxnSpPr/>
          <p:nvPr/>
        </p:nvCxnSpPr>
        <p:spPr>
          <a:xfrm flipH="1">
            <a:off x="4558093" y="3775717"/>
            <a:ext cx="26025" cy="1850286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81"/>
          <p:cNvCxnSpPr/>
          <p:nvPr/>
        </p:nvCxnSpPr>
        <p:spPr>
          <a:xfrm>
            <a:off x="6562014" y="3788389"/>
            <a:ext cx="1" cy="1317714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81"/>
          <p:cNvCxnSpPr/>
          <p:nvPr/>
        </p:nvCxnSpPr>
        <p:spPr>
          <a:xfrm>
            <a:off x="9530428" y="3788389"/>
            <a:ext cx="0" cy="486551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81"/>
          <p:cNvCxnSpPr/>
          <p:nvPr/>
        </p:nvCxnSpPr>
        <p:spPr>
          <a:xfrm>
            <a:off x="10469402" y="3788389"/>
            <a:ext cx="5967" cy="420843"/>
          </a:xfrm>
          <a:prstGeom prst="line">
            <a:avLst/>
          </a:prstGeom>
          <a:ln w="381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82"/>
          <p:cNvSpPr txBox="1"/>
          <p:nvPr/>
        </p:nvSpPr>
        <p:spPr>
          <a:xfrm>
            <a:off x="7568896" y="3425047"/>
            <a:ext cx="825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UWB</a:t>
            </a:r>
          </a:p>
        </p:txBody>
      </p:sp>
    </p:spTree>
    <p:extLst>
      <p:ext uri="{BB962C8B-B14F-4D97-AF65-F5344CB8AC3E}">
        <p14:creationId xmlns:p14="http://schemas.microsoft.com/office/powerpoint/2010/main" val="22207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0" grpId="0">
        <p:bldAsOne/>
      </p:bldGraphic>
      <p:bldGraphic spid="43" grpId="0">
        <p:bldAsOne/>
      </p:bldGraphic>
      <p:bldP spid="29" grpId="0"/>
      <p:bldP spid="75" grpId="0"/>
      <p:bldP spid="76" grpId="0"/>
      <p:bldP spid="83" grpId="0"/>
      <p:bldP spid="85" grpId="0"/>
      <p:bldP spid="86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ptagon 4"/>
          <p:cNvSpPr/>
          <p:nvPr/>
        </p:nvSpPr>
        <p:spPr>
          <a:xfrm>
            <a:off x="1090934" y="1353526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</a:p>
        </p:txBody>
      </p:sp>
      <p:sp>
        <p:nvSpPr>
          <p:cNvPr id="11" name="Heptagon 10"/>
          <p:cNvSpPr/>
          <p:nvPr/>
        </p:nvSpPr>
        <p:spPr>
          <a:xfrm>
            <a:off x="1090934" y="2916813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</a:t>
            </a:r>
          </a:p>
        </p:txBody>
      </p:sp>
      <p:sp>
        <p:nvSpPr>
          <p:cNvPr id="20" name="Heptagon 19"/>
          <p:cNvSpPr/>
          <p:nvPr/>
        </p:nvSpPr>
        <p:spPr>
          <a:xfrm>
            <a:off x="1090677" y="4508490"/>
            <a:ext cx="691058" cy="61674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19406" y="733632"/>
            <a:ext cx="440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2D Category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08029" y="714970"/>
            <a:ext cx="398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Category</a:t>
            </a:r>
          </a:p>
        </p:txBody>
      </p:sp>
      <p:sp>
        <p:nvSpPr>
          <p:cNvPr id="32" name="Wave 31"/>
          <p:cNvSpPr/>
          <p:nvPr/>
        </p:nvSpPr>
        <p:spPr>
          <a:xfrm>
            <a:off x="1055345" y="2004473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$1000</a:t>
            </a:r>
          </a:p>
        </p:txBody>
      </p:sp>
      <p:sp>
        <p:nvSpPr>
          <p:cNvPr id="33" name="Wave 32"/>
          <p:cNvSpPr/>
          <p:nvPr/>
        </p:nvSpPr>
        <p:spPr>
          <a:xfrm>
            <a:off x="1004138" y="3540732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$600</a:t>
            </a:r>
          </a:p>
        </p:txBody>
      </p:sp>
      <p:sp>
        <p:nvSpPr>
          <p:cNvPr id="34" name="Wave 33"/>
          <p:cNvSpPr/>
          <p:nvPr/>
        </p:nvSpPr>
        <p:spPr>
          <a:xfrm>
            <a:off x="1036872" y="5141147"/>
            <a:ext cx="793472" cy="480291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$400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119406" y="1369353"/>
            <a:ext cx="4560631" cy="1458664"/>
            <a:chOff x="1671525" y="977466"/>
            <a:chExt cx="5402852" cy="1458664"/>
          </a:xfrm>
        </p:grpSpPr>
        <p:sp>
          <p:nvSpPr>
            <p:cNvPr id="3" name="Rounded Rectangle 2"/>
            <p:cNvSpPr/>
            <p:nvPr/>
          </p:nvSpPr>
          <p:spPr>
            <a:xfrm>
              <a:off x="1671525" y="977466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PDR-based Indoor Localization</a:t>
              </a:r>
            </a:p>
            <a:p>
              <a:r>
                <a:rPr lang="en-US" b="1" baseline="0" dirty="0"/>
                <a:t>Li et al.</a:t>
              </a:r>
            </a:p>
            <a:p>
              <a:r>
                <a:rPr lang="en-US" b="1" baseline="0" dirty="0"/>
                <a:t>(McMaster University)</a:t>
              </a:r>
            </a:p>
          </p:txBody>
        </p:sp>
        <p:sp>
          <p:nvSpPr>
            <p:cNvPr id="36" name="Flowchart: Off-page Connector 35"/>
            <p:cNvSpPr/>
            <p:nvPr/>
          </p:nvSpPr>
          <p:spPr>
            <a:xfrm>
              <a:off x="6136608" y="1734295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2.2m error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08029" y="1382774"/>
            <a:ext cx="3980795" cy="1407206"/>
            <a:chOff x="7544761" y="977465"/>
            <a:chExt cx="4524702" cy="1407206"/>
          </a:xfrm>
        </p:grpSpPr>
        <p:sp>
          <p:nvSpPr>
            <p:cNvPr id="8" name="Rounded Rectangle 7"/>
            <p:cNvSpPr/>
            <p:nvPr/>
          </p:nvSpPr>
          <p:spPr>
            <a:xfrm>
              <a:off x="7544761" y="977465"/>
              <a:ext cx="4524702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Real-time Localization without Reliance on Infrastructure</a:t>
              </a:r>
            </a:p>
            <a:p>
              <a:r>
                <a:rPr lang="en-US" b="1" dirty="0"/>
                <a:t>Zhang et al.</a:t>
              </a:r>
            </a:p>
            <a:p>
              <a:r>
                <a:rPr lang="en-US" b="1" dirty="0"/>
                <a:t>(</a:t>
              </a:r>
              <a:r>
                <a:rPr lang="en-US" b="1" dirty="0" err="1"/>
                <a:t>Kaarta</a:t>
              </a:r>
              <a:r>
                <a:rPr lang="en-US" b="1" dirty="0"/>
                <a:t>)</a:t>
              </a:r>
            </a:p>
          </p:txBody>
        </p:sp>
        <p:sp>
          <p:nvSpPr>
            <p:cNvPr id="37" name="Flowchart: Off-page Connector 36"/>
            <p:cNvSpPr/>
            <p:nvPr/>
          </p:nvSpPr>
          <p:spPr>
            <a:xfrm>
              <a:off x="11100755" y="1682836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0.03m error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119406" y="2896376"/>
            <a:ext cx="4595664" cy="1475564"/>
            <a:chOff x="1671525" y="2504489"/>
            <a:chExt cx="5444354" cy="1475564"/>
          </a:xfrm>
        </p:grpSpPr>
        <p:sp>
          <p:nvSpPr>
            <p:cNvPr id="10" name="Rounded Rectangle 9"/>
            <p:cNvSpPr/>
            <p:nvPr/>
          </p:nvSpPr>
          <p:spPr>
            <a:xfrm>
              <a:off x="1671525" y="2504489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PDR System Considering Actual Condition of the Foot-mounted IMU</a:t>
              </a:r>
            </a:p>
            <a:p>
              <a:r>
                <a:rPr lang="en-US" b="1" dirty="0" err="1"/>
                <a:t>Ju</a:t>
              </a:r>
              <a:r>
                <a:rPr lang="en-US" b="1" dirty="0"/>
                <a:t> et al.</a:t>
              </a:r>
              <a:endParaRPr lang="en-US" b="1" baseline="0" dirty="0"/>
            </a:p>
            <a:p>
              <a:r>
                <a:rPr lang="en-US" b="1" dirty="0"/>
                <a:t>(Seoul National University)</a:t>
              </a:r>
            </a:p>
          </p:txBody>
        </p:sp>
        <p:sp>
          <p:nvSpPr>
            <p:cNvPr id="38" name="Flowchart: Off-page Connector 37"/>
            <p:cNvSpPr/>
            <p:nvPr/>
          </p:nvSpPr>
          <p:spPr>
            <a:xfrm>
              <a:off x="6178110" y="3278218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2.4m error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131467" y="4435438"/>
            <a:ext cx="4536477" cy="1536917"/>
            <a:chOff x="1671525" y="4096165"/>
            <a:chExt cx="5374237" cy="1536917"/>
          </a:xfrm>
        </p:grpSpPr>
        <p:sp>
          <p:nvSpPr>
            <p:cNvPr id="19" name="Rounded Rectangle 18"/>
            <p:cNvSpPr/>
            <p:nvPr/>
          </p:nvSpPr>
          <p:spPr>
            <a:xfrm>
              <a:off x="1671525" y="4096165"/>
              <a:ext cx="5215760" cy="10562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/>
                <a:t>DoD</a:t>
              </a:r>
              <a:r>
                <a:rPr lang="en-US" dirty="0"/>
                <a:t>-based Indoor Localization using BLE Beacons</a:t>
              </a:r>
              <a:endParaRPr lang="en-US" baseline="0" dirty="0"/>
            </a:p>
            <a:p>
              <a:r>
                <a:rPr lang="en-US" b="1" baseline="0" dirty="0"/>
                <a:t>Kikuchi et al.</a:t>
              </a:r>
              <a:r>
                <a:rPr lang="en-US" b="1" dirty="0"/>
                <a:t> </a:t>
              </a:r>
              <a:r>
                <a:rPr lang="en-US" b="1" baseline="0" dirty="0"/>
                <a:t> </a:t>
              </a:r>
            </a:p>
            <a:p>
              <a:r>
                <a:rPr lang="en-US" b="1" dirty="0"/>
                <a:t>(Iwate University</a:t>
              </a:r>
              <a:r>
                <a:rPr lang="en-US" b="1" baseline="0" dirty="0"/>
                <a:t>)</a:t>
              </a:r>
              <a:endParaRPr lang="en-US" b="1" dirty="0"/>
            </a:p>
          </p:txBody>
        </p:sp>
        <p:sp>
          <p:nvSpPr>
            <p:cNvPr id="39" name="Flowchart: Off-page Connector 38"/>
            <p:cNvSpPr/>
            <p:nvPr/>
          </p:nvSpPr>
          <p:spPr>
            <a:xfrm>
              <a:off x="6107993" y="4931247"/>
              <a:ext cx="937769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4m error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08029" y="2909797"/>
            <a:ext cx="3980796" cy="1457309"/>
            <a:chOff x="7544760" y="2504488"/>
            <a:chExt cx="4524703" cy="1457309"/>
          </a:xfrm>
        </p:grpSpPr>
        <p:sp>
          <p:nvSpPr>
            <p:cNvPr id="12" name="Rounded Rectangle 11"/>
            <p:cNvSpPr/>
            <p:nvPr/>
          </p:nvSpPr>
          <p:spPr>
            <a:xfrm>
              <a:off x="7544760" y="2504488"/>
              <a:ext cx="4524703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/>
                <a:t>Intranav</a:t>
              </a:r>
              <a:endParaRPr lang="en-US" dirty="0"/>
            </a:p>
            <a:p>
              <a:r>
                <a:rPr lang="en-US" b="1" dirty="0" err="1"/>
                <a:t>Gunes</a:t>
              </a:r>
              <a:r>
                <a:rPr lang="en-US" b="1" dirty="0"/>
                <a:t> et al.</a:t>
              </a:r>
              <a:endParaRPr lang="en-US" b="1" baseline="0" dirty="0"/>
            </a:p>
            <a:p>
              <a:r>
                <a:rPr lang="en-US" b="1" baseline="0" dirty="0"/>
                <a:t>(Quantitec)</a:t>
              </a:r>
              <a:endParaRPr lang="en-US" b="1" dirty="0"/>
            </a:p>
          </p:txBody>
        </p:sp>
        <p:sp>
          <p:nvSpPr>
            <p:cNvPr id="41" name="Flowchart: Off-page Connector 40"/>
            <p:cNvSpPr/>
            <p:nvPr/>
          </p:nvSpPr>
          <p:spPr>
            <a:xfrm>
              <a:off x="11077274" y="3259962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0.17m error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08029" y="4501474"/>
            <a:ext cx="3980796" cy="1407206"/>
            <a:chOff x="7544760" y="4096165"/>
            <a:chExt cx="4524703" cy="1407206"/>
          </a:xfrm>
        </p:grpSpPr>
        <p:sp>
          <p:nvSpPr>
            <p:cNvPr id="14" name="Rounded Rectangle 13"/>
            <p:cNvSpPr/>
            <p:nvPr/>
          </p:nvSpPr>
          <p:spPr>
            <a:xfrm>
              <a:off x="7544760" y="4096165"/>
              <a:ext cx="4524703" cy="10562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UWB Indoor Localization</a:t>
              </a:r>
            </a:p>
            <a:p>
              <a:r>
                <a:rPr lang="en-US" b="1" dirty="0" err="1"/>
                <a:t>Beuchat</a:t>
              </a:r>
              <a:r>
                <a:rPr lang="en-US" b="1" dirty="0"/>
                <a:t> et al.</a:t>
              </a:r>
            </a:p>
            <a:p>
              <a:r>
                <a:rPr lang="en-US" b="1" dirty="0"/>
                <a:t>(ETH Zurich)</a:t>
              </a:r>
            </a:p>
          </p:txBody>
        </p:sp>
        <p:sp>
          <p:nvSpPr>
            <p:cNvPr id="42" name="Flowchart: Off-page Connector 41"/>
            <p:cNvSpPr/>
            <p:nvPr/>
          </p:nvSpPr>
          <p:spPr>
            <a:xfrm>
              <a:off x="11078240" y="4801536"/>
              <a:ext cx="937767" cy="701835"/>
            </a:xfrm>
            <a:prstGeom prst="flowChartOffpageConnecto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0.6m 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98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" y="1825625"/>
            <a:ext cx="11338560" cy="4351338"/>
          </a:xfrm>
        </p:spPr>
        <p:txBody>
          <a:bodyPr/>
          <a:lstStyle/>
          <a:p>
            <a:r>
              <a:rPr lang="en-US" dirty="0"/>
              <a:t>Evaluate and compare technologies from academia and industry in the same, unfamiliar space.</a:t>
            </a:r>
          </a:p>
          <a:p>
            <a:r>
              <a:rPr lang="en-US" dirty="0"/>
              <a:t>Bring teams working in this area together in a more effective way.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84" y="3723037"/>
            <a:ext cx="2191121" cy="1804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512" y="5558452"/>
            <a:ext cx="405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2014: Berlin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08211" y="5558452"/>
            <a:ext cx="437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2015: Seattle</a:t>
            </a:r>
          </a:p>
        </p:txBody>
      </p:sp>
      <p:pic>
        <p:nvPicPr>
          <p:cNvPr id="14" name="Picture 2" descr="http://media-cdn.tripadvisor.com/media/photo-s/01/42/ec/dc/convention-cen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98" y="3892776"/>
            <a:ext cx="2181994" cy="16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2"/>
          <p:cNvSpPr txBox="1"/>
          <p:nvPr/>
        </p:nvSpPr>
        <p:spPr>
          <a:xfrm>
            <a:off x="7037521" y="5558451"/>
            <a:ext cx="437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2016: Vienna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323" y="3746113"/>
            <a:ext cx="31718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2017: Pittsburgh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5449" y="1870364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30</a:t>
            </a:r>
            <a:r>
              <a:rPr lang="en-US" dirty="0"/>
              <a:t>   </a:t>
            </a:r>
            <a:r>
              <a:rPr lang="en-US" sz="2800" dirty="0"/>
              <a:t>teams submitted abstracts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5449" y="2809885"/>
            <a:ext cx="8988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19</a:t>
            </a:r>
            <a:r>
              <a:rPr lang="en-US" dirty="0"/>
              <a:t>   </a:t>
            </a:r>
            <a:r>
              <a:rPr lang="en-US" sz="2800" dirty="0"/>
              <a:t>teams officially registered - ~</a:t>
            </a:r>
            <a:r>
              <a:rPr lang="en-US" sz="4400" b="1" dirty="0"/>
              <a:t>60</a:t>
            </a:r>
            <a:r>
              <a:rPr lang="en-US" sz="2800" dirty="0"/>
              <a:t> people registered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5449" y="3749406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18</a:t>
            </a:r>
            <a:r>
              <a:rPr lang="en-US" dirty="0"/>
              <a:t>   </a:t>
            </a:r>
            <a:r>
              <a:rPr lang="en-US" sz="2800" dirty="0"/>
              <a:t>teams showed up in Pittsburgh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5449" y="4688927"/>
            <a:ext cx="794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16</a:t>
            </a:r>
            <a:r>
              <a:rPr lang="en-US" dirty="0"/>
              <a:t>   </a:t>
            </a:r>
            <a:r>
              <a:rPr lang="en-US" sz="2800" dirty="0"/>
              <a:t>teams were evaluated</a:t>
            </a:r>
          </a:p>
        </p:txBody>
      </p:sp>
    </p:spTree>
    <p:extLst>
      <p:ext uri="{BB962C8B-B14F-4D97-AF65-F5344CB8AC3E}">
        <p14:creationId xmlns:p14="http://schemas.microsoft.com/office/powerpoint/2010/main" val="1394669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Category</a:t>
            </a:r>
          </a:p>
          <a:p>
            <a:pPr lvl="1"/>
            <a:r>
              <a:rPr lang="en-US" dirty="0"/>
              <a:t>Report </a:t>
            </a:r>
            <a:r>
              <a:rPr lang="en-US" b="1" dirty="0"/>
              <a:t>(X,Y)</a:t>
            </a:r>
            <a:r>
              <a:rPr lang="en-US" dirty="0"/>
              <a:t> locations</a:t>
            </a:r>
          </a:p>
          <a:p>
            <a:pPr lvl="1"/>
            <a:r>
              <a:rPr lang="en-US" dirty="0"/>
              <a:t>Do not require the deployment of any infrastructure (</a:t>
            </a:r>
            <a:r>
              <a:rPr lang="en-US" dirty="0" err="1"/>
              <a:t>WiFi</a:t>
            </a:r>
            <a:r>
              <a:rPr lang="en-US" dirty="0"/>
              <a:t> and/or IMU based)</a:t>
            </a:r>
          </a:p>
          <a:p>
            <a:r>
              <a:rPr lang="en-US" dirty="0"/>
              <a:t>3D Category</a:t>
            </a:r>
          </a:p>
          <a:p>
            <a:pPr lvl="1"/>
            <a:r>
              <a:rPr lang="en-US" dirty="0"/>
              <a:t>Report </a:t>
            </a:r>
            <a:r>
              <a:rPr lang="en-US" b="1" dirty="0"/>
              <a:t>(X,Y,Z)</a:t>
            </a:r>
            <a:r>
              <a:rPr lang="en-US" dirty="0"/>
              <a:t> locations</a:t>
            </a:r>
          </a:p>
          <a:p>
            <a:pPr lvl="1"/>
            <a:r>
              <a:rPr lang="en-US" dirty="0"/>
              <a:t>Require custom hardware deployment (UWB, Ultrasound etc.)</a:t>
            </a:r>
          </a:p>
          <a:p>
            <a:pPr lvl="1"/>
            <a:r>
              <a:rPr lang="en-US" dirty="0"/>
              <a:t>Each team can deploy up to 8 anchor devices in the evaluation space </a:t>
            </a:r>
          </a:p>
        </p:txBody>
      </p:sp>
    </p:spTree>
    <p:extLst>
      <p:ext uri="{BB962C8B-B14F-4D97-AF65-F5344CB8AC3E}">
        <p14:creationId xmlns:p14="http://schemas.microsoft.com/office/powerpoint/2010/main" val="295152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971" y="1872278"/>
            <a:ext cx="7150937" cy="4351338"/>
          </a:xfrm>
        </p:spPr>
        <p:txBody>
          <a:bodyPr>
            <a:normAutofit/>
          </a:bodyPr>
          <a:lstStyle/>
          <a:p>
            <a:r>
              <a:rPr lang="en-US" dirty="0"/>
              <a:t>Day 1: Tuesday</a:t>
            </a:r>
          </a:p>
          <a:p>
            <a:pPr lvl="1"/>
            <a:r>
              <a:rPr lang="en-US" dirty="0"/>
              <a:t>Teams were given 7 hours to setup and calibrate their systems</a:t>
            </a:r>
          </a:p>
          <a:p>
            <a:r>
              <a:rPr lang="en-US" dirty="0"/>
              <a:t>Day 2: Wednesday</a:t>
            </a:r>
          </a:p>
          <a:p>
            <a:pPr lvl="1"/>
            <a:r>
              <a:rPr lang="en-US" dirty="0"/>
              <a:t>Each team was asked to provide the coordinates of 20 previously measured test points </a:t>
            </a:r>
          </a:p>
          <a:p>
            <a:r>
              <a:rPr lang="en-US" dirty="0"/>
              <a:t>Evaluation Metric</a:t>
            </a:r>
          </a:p>
          <a:p>
            <a:pPr lvl="1"/>
            <a:r>
              <a:rPr lang="en-US" dirty="0"/>
              <a:t>Average localization error across the 20 test points</a:t>
            </a:r>
          </a:p>
          <a:p>
            <a:pPr lvl="1"/>
            <a:r>
              <a:rPr lang="en-US" dirty="0"/>
              <a:t>The lower the error the better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036" y="2284967"/>
            <a:ext cx="2836891" cy="29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2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693"/>
            <a:ext cx="10515600" cy="1325563"/>
          </a:xfrm>
        </p:spPr>
        <p:txBody>
          <a:bodyPr/>
          <a:lstStyle/>
          <a:p>
            <a:r>
              <a:rPr lang="en-US" dirty="0"/>
              <a:t>600m</a:t>
            </a:r>
            <a:r>
              <a:rPr lang="en-US" baseline="30000" dirty="0"/>
              <a:t>2</a:t>
            </a:r>
            <a:r>
              <a:rPr lang="en-US" dirty="0"/>
              <a:t> Evaluation Area - Two Floors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1091" y="1645920"/>
            <a:ext cx="623454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90" y="1078037"/>
            <a:ext cx="8956843" cy="57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6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Measurements</a:t>
            </a:r>
          </a:p>
        </p:txBody>
      </p:sp>
      <p:pic>
        <p:nvPicPr>
          <p:cNvPr id="4" name="Picture 3" descr="par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81" y="2295387"/>
            <a:ext cx="39433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r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1993037"/>
            <a:ext cx="2047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5935381" y="5223128"/>
            <a:ext cx="6256619" cy="185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ground truth environment and the test points were acquired using multiple high definition 3D scans using a tripod mounted laser scanner (e.g. ZF 5006) and proprietary software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4"/>
          <p:cNvSpPr txBox="1"/>
          <p:nvPr/>
        </p:nvSpPr>
        <p:spPr>
          <a:xfrm>
            <a:off x="5935381" y="1651631"/>
            <a:ext cx="6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High Resolution 3D Acquisition and Registration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4" y="2456032"/>
            <a:ext cx="1511568" cy="1426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132" y="3882040"/>
            <a:ext cx="186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Simone Ceriani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42" y="3882040"/>
            <a:ext cx="17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Carlos Sanchez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7274" y="4358343"/>
            <a:ext cx="48116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JRC (</a:t>
            </a:r>
            <a:r>
              <a:rPr lang="en-US" b="1" u="sng" dirty="0">
                <a:hlinkClick r:id="rId5"/>
              </a:rPr>
              <a:t>https://ec.europa.eu/jrc</a:t>
            </a:r>
            <a:r>
              <a:rPr lang="en-US" dirty="0"/>
              <a:t>), the winner of the 2015 competition, volunteered to provide its expertise for ground truth measurements.</a:t>
            </a:r>
          </a:p>
          <a:p>
            <a:endParaRPr lang="en-US" dirty="0"/>
          </a:p>
          <a:p>
            <a:r>
              <a:rPr lang="en-US" dirty="0"/>
              <a:t>JRC has been deploying 3D laser scanning technology to verify design information within nuclear facilities for more than 10 years.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3410335" y="3882040"/>
            <a:ext cx="17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Vitor</a:t>
            </a:r>
            <a:r>
              <a:rPr lang="en-US" b="1" dirty="0"/>
              <a:t> </a:t>
            </a:r>
            <a:r>
              <a:rPr lang="en-US" b="1" dirty="0" err="1"/>
              <a:t>Sequeira</a:t>
            </a:r>
            <a:endParaRPr lang="en-U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300" y="1882463"/>
            <a:ext cx="921694" cy="20121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610" y="2572435"/>
            <a:ext cx="1286059" cy="13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4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66" y="70227"/>
            <a:ext cx="11486866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062" y="2594090"/>
            <a:ext cx="2343092" cy="19578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865" y="2483618"/>
            <a:ext cx="2055318" cy="21772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957" y="50979"/>
            <a:ext cx="2633590" cy="28174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3" y="61375"/>
            <a:ext cx="1662440" cy="16246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159" y="4128005"/>
            <a:ext cx="1724688" cy="25824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858" y="2688446"/>
            <a:ext cx="1849401" cy="40849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945" y="1469206"/>
            <a:ext cx="1957095" cy="205810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9802" y="4065093"/>
            <a:ext cx="2083952" cy="27082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0530" y="61375"/>
            <a:ext cx="1904156" cy="254823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008" y="905841"/>
            <a:ext cx="2478950" cy="26663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85" y="3211607"/>
            <a:ext cx="2155742" cy="356178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5508" y="3597369"/>
            <a:ext cx="2680450" cy="317601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2433" y="246622"/>
            <a:ext cx="1708097" cy="18462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2744" y="45642"/>
            <a:ext cx="2335707" cy="257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8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448</Words>
  <Application>Microsoft Office PowerPoint</Application>
  <PresentationFormat>Widescreen</PresentationFormat>
  <Paragraphs>97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2017 Microsoft Indoor Localization Competition</vt:lpstr>
      <vt:lpstr>Competition Goals</vt:lpstr>
      <vt:lpstr>2017: Pittsburgh</vt:lpstr>
      <vt:lpstr>Two Categories</vt:lpstr>
      <vt:lpstr>Evaluation Process</vt:lpstr>
      <vt:lpstr>600m2 Evaluation Area - Two Floors</vt:lpstr>
      <vt:lpstr>Ground Truth Measurements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Microsoft Indoor Localization Competition</dc:title>
  <dc:creator>Dimitros</dc:creator>
  <cp:lastModifiedBy>Dimitrios Lymberopoulos</cp:lastModifiedBy>
  <cp:revision>32</cp:revision>
  <dcterms:created xsi:type="dcterms:W3CDTF">2017-04-20T03:40:35Z</dcterms:created>
  <dcterms:modified xsi:type="dcterms:W3CDTF">2017-04-25T16:43:02Z</dcterms:modified>
</cp:coreProperties>
</file>