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5"/>
  </p:sldMasterIdLst>
  <p:notesMasterIdLst>
    <p:notesMasterId r:id="rId45"/>
  </p:notesMasterIdLst>
  <p:handoutMasterIdLst>
    <p:handoutMasterId r:id="rId46"/>
  </p:handoutMasterIdLst>
  <p:sldIdLst>
    <p:sldId id="304" r:id="rId6"/>
    <p:sldId id="329" r:id="rId7"/>
    <p:sldId id="268" r:id="rId8"/>
    <p:sldId id="269" r:id="rId9"/>
    <p:sldId id="270" r:id="rId10"/>
    <p:sldId id="271" r:id="rId11"/>
    <p:sldId id="274" r:id="rId12"/>
    <p:sldId id="320" r:id="rId13"/>
    <p:sldId id="322" r:id="rId14"/>
    <p:sldId id="276" r:id="rId15"/>
    <p:sldId id="293" r:id="rId16"/>
    <p:sldId id="277" r:id="rId17"/>
    <p:sldId id="278" r:id="rId18"/>
    <p:sldId id="279" r:id="rId19"/>
    <p:sldId id="282" r:id="rId20"/>
    <p:sldId id="280" r:id="rId21"/>
    <p:sldId id="306" r:id="rId22"/>
    <p:sldId id="332" r:id="rId23"/>
    <p:sldId id="324" r:id="rId24"/>
    <p:sldId id="323" r:id="rId25"/>
    <p:sldId id="325" r:id="rId26"/>
    <p:sldId id="327" r:id="rId27"/>
    <p:sldId id="326" r:id="rId28"/>
    <p:sldId id="328" r:id="rId29"/>
    <p:sldId id="284" r:id="rId30"/>
    <p:sldId id="285" r:id="rId31"/>
    <p:sldId id="286" r:id="rId32"/>
    <p:sldId id="291" r:id="rId33"/>
    <p:sldId id="309" r:id="rId34"/>
    <p:sldId id="312" r:id="rId35"/>
    <p:sldId id="310" r:id="rId36"/>
    <p:sldId id="330" r:id="rId37"/>
    <p:sldId id="314" r:id="rId38"/>
    <p:sldId id="313" r:id="rId39"/>
    <p:sldId id="315" r:id="rId40"/>
    <p:sldId id="331" r:id="rId41"/>
    <p:sldId id="319" r:id="rId42"/>
    <p:sldId id="283" r:id="rId43"/>
    <p:sldId id="289" r:id="rId44"/>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xmlns:mc="http://schemas.openxmlformats.org/markup-compatibility/2006" xmlns:a14="http://schemas.microsoft.com/office/drawing/2010/main" val="FFCD2D" mc:Ignorable=""/>
    <a:srgbClr xmlns:mc="http://schemas.openxmlformats.org/markup-compatibility/2006" xmlns:a14="http://schemas.microsoft.com/office/drawing/2010/main" val="F1C283" mc:Ignorable=""/>
    <a:srgbClr xmlns:mc="http://schemas.openxmlformats.org/markup-compatibility/2006" xmlns:a14="http://schemas.microsoft.com/office/drawing/2010/main" val="CE7E5A" mc:Ignorable=""/>
    <a:srgbClr xmlns:mc="http://schemas.openxmlformats.org/markup-compatibility/2006" xmlns:a14="http://schemas.microsoft.com/office/drawing/2010/main" val="CF6A3D" mc:Ignorable=""/>
    <a:srgbClr xmlns:mc="http://schemas.openxmlformats.org/markup-compatibility/2006" xmlns:a14="http://schemas.microsoft.com/office/drawing/2010/main" val="9C42E6" mc:Ignorable=""/>
    <a:srgbClr xmlns:mc="http://schemas.openxmlformats.org/markup-compatibility/2006" xmlns:a14="http://schemas.microsoft.com/office/drawing/2010/main" val="D1943B" mc:Ignorable=""/>
    <a:srgbClr xmlns:mc="http://schemas.openxmlformats.org/markup-compatibility/2006" xmlns:a14="http://schemas.microsoft.com/office/drawing/2010/main" val="F8F57B" mc:Ignorable=""/>
    <a:srgbClr xmlns:mc="http://schemas.openxmlformats.org/markup-compatibility/2006" xmlns:a14="http://schemas.microsoft.com/office/drawing/2010/main" val="D5B953" mc:Ignorable=""/>
    <a:srgbClr xmlns:mc="http://schemas.openxmlformats.org/markup-compatibility/2006" xmlns:a14="http://schemas.microsoft.com/office/drawing/2010/main" val="B87DF3" mc:Ignorable=""/>
    <a:srgbClr xmlns:mc="http://schemas.openxmlformats.org/markup-compatibility/2006" xmlns:a14="http://schemas.microsoft.com/office/drawing/2010/main" val="F4A234" mc:Ignorabl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1261" autoAdjust="0"/>
  </p:normalViewPr>
  <p:slideViewPr>
    <p:cSldViewPr snapToGrid="0">
      <p:cViewPr varScale="1">
        <p:scale>
          <a:sx n="67" d="100"/>
          <a:sy n="67" d="100"/>
        </p:scale>
        <p:origin x="-1044" y="-102"/>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2010-01-20</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z="500" dirty="0"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xmlns:mc="http://schemas.openxmlformats.org/markup-compatibility/2006" xmlns:a14="http://schemas.microsoft.com/office/drawing/2010/main" val="000000" mc:Ignorable=""/>
                </a:solidFill>
              </a:rPr>
            </a:br>
            <a:r>
              <a:rPr lang="en-US" sz="500" dirty="0"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10/main" val="4114219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2010-01-20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z="500" dirty="0"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xmlns:mc="http://schemas.openxmlformats.org/markup-compatibility/2006" xmlns:a14="http://schemas.microsoft.com/office/drawing/2010/main" val="000000" mc:Ignorable=""/>
                </a:solidFill>
              </a:rPr>
            </a:br>
            <a:r>
              <a:rPr lang="en-US" sz="500" dirty="0"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2618206628"/>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2010-01-20 2:29</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10/main" val="000000" mc:Ignorable=""/>
                </a:solidFill>
              </a:rPr>
            </a:br>
            <a:r>
              <a:rPr lang="en-US"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2010-01-20 2:29</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10/main" val="000000" mc:Ignorable=""/>
                </a:solidFill>
              </a:rPr>
            </a:br>
            <a:r>
              <a:rPr lang="en-US"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2010-01-20 2:29</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10/main" val="000000" mc:Ignorable=""/>
                </a:solidFill>
              </a:rPr>
            </a:br>
            <a:r>
              <a:rPr lang="en-US"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Ignoring null pointer</a:t>
            </a:r>
            <a:r>
              <a:rPr lang="en-US" baseline="0" dirty="0" smtClean="0"/>
              <a:t> issues</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33</a:t>
            </a:fld>
            <a:endParaRPr lang="en-US" dirty="0"/>
          </a:p>
        </p:txBody>
      </p:sp>
    </p:spTree>
    <p:extLst>
      <p:ext uri="{BB962C8B-B14F-4D97-AF65-F5344CB8AC3E}">
        <p14:creationId xmlns:p14="http://schemas.microsoft.com/office/powerpoint/2010/main" val="2584950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2010-01-20 2:29</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10/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10/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10/main" val="000000" mc:Ignorable=""/>
                </a:solidFill>
              </a:rPr>
            </a:br>
            <a:r>
              <a:rPr lang="en-US" smtClean="0">
                <a:solidFill>
                  <a:srgbClr xmlns:mc="http://schemas.openxmlformats.org/markup-compatibility/2006" xmlns:a14="http://schemas.microsoft.com/office/drawing/2010/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xmlns:mc="http://schemas.openxmlformats.org/markup-compatibility/2006" xmlns:a14="http://schemas.microsoft.com/office/drawing/2010/main" val="0085C0" mc:Ignorable=""/>
                    </a:gs>
                    <a:gs pos="68000">
                      <a:srgbClr xmlns:mc="http://schemas.openxmlformats.org/markup-compatibility/2006" xmlns:a14="http://schemas.microsoft.com/office/drawing/2010/main" val="0070C0" mc:Ignorable=""/>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bg1"/>
                </a:solidFill>
              </a:rPr>
              <a:t>WALK-IN GOES HERE</a:t>
            </a:r>
            <a:endParaRPr lang="en-US" sz="6000" dirty="0">
              <a:solidFill>
                <a:schemeClr val="bg1"/>
              </a:solidFill>
            </a:endParaRPr>
          </a:p>
        </p:txBody>
      </p:sp>
    </p:spTree>
  </p:cSld>
  <p:clrMapOvr>
    <a:masterClrMapping/>
  </p:clrMapOvr>
  <p:transition xmlns:p14="http://schemas.microsoft.com/office/powerpoint/2010/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xmlns:mc="http://schemas.openxmlformats.org/markup-compatibility/2006" xmlns:a14="http://schemas.microsoft.com/office/drawing/2010/main" val="000000" mc:Ignorabl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xmlns:mc="http://schemas.openxmlformats.org/markup-compatibility/2006" xmlns:a14="http://schemas.microsoft.com/office/drawing/2010/main" val="000000" mc:Ignorabl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xmlns:mc="http://schemas.openxmlformats.org/markup-compatibility/2006" xmlns:a14="http://schemas.microsoft.com/office/drawing/2010/main" val="FFFF99" mc:Ignorable=""/>
          </a:solidFill>
        </p:spPr>
        <p:txBody>
          <a:bodyPr wrap="square" lIns="152394" tIns="76197" rIns="152394" bIns="76197" anchor="b" anchorCtr="0">
            <a:noAutofit/>
          </a:bodyPr>
          <a:lstStyle>
            <a:lvl1pPr algn="r">
              <a:buFont typeface="Arial" pitchFamily="34" charset="0"/>
              <a:buNone/>
              <a:defRPr>
                <a:solidFill>
                  <a:srgbClr xmlns:mc="http://schemas.openxmlformats.org/markup-compatibility/2006" xmlns:a14="http://schemas.microsoft.com/office/drawing/2010/main" val="000000" mc:Ignorable=""/>
                </a:solidFill>
                <a:effectLst/>
                <a:latin typeface="Segoe Semibold" pitchFamily="34" charset="0"/>
              </a:defRPr>
            </a:lvl1pPr>
          </a:lstStyle>
          <a:p>
            <a:pPr lvl="0"/>
            <a:r>
              <a:rPr lang="en-US" smtClean="0"/>
              <a:t>Click to edit Master text styles</a:t>
            </a:r>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5715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xmlns:mc="http://schemas.openxmlformats.org/markup-compatibility/2006" xmlns:a14="http://schemas.microsoft.com/office/drawing/2010/main" val="0085C0" mc:Ignorable=""/>
                    </a:gs>
                    <a:gs pos="68000">
                      <a:srgbClr xmlns:mc="http://schemas.openxmlformats.org/markup-compatibility/2006" xmlns:a14="http://schemas.microsoft.com/office/drawing/2010/main" val="0070C0" mc:Ignorable=""/>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22312" y="28966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538693022"/>
      </p:ext>
    </p:extLst>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xmlns:mc="http://schemas.openxmlformats.org/markup-compatibility/2006" xmlns:a14="http://schemas.microsoft.com/office/drawing/2010/main" val="0085C0" mc:Ignorable=""/>
                    </a:gs>
                    <a:gs pos="68000">
                      <a:srgbClr xmlns:mc="http://schemas.openxmlformats.org/markup-compatibility/2006" xmlns:a14="http://schemas.microsoft.com/office/drawing/2010/main" val="0070C0" mc:Ignorable=""/>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xmlns:mc="http://schemas.openxmlformats.org/markup-compatibility/2006" xmlns:a14="http://schemas.microsoft.com/office/drawing/2010/main" val="F4A234" mc:Ignorable=""/>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4" r:id="rId2"/>
    <p:sldLayoutId id="2147483692" r:id="rId3"/>
    <p:sldLayoutId id="2147483683" r:id="rId4"/>
    <p:sldLayoutId id="2147483684" r:id="rId5"/>
    <p:sldLayoutId id="2147483685" r:id="rId6"/>
    <p:sldLayoutId id="2147483686" r:id="rId7"/>
    <p:sldLayoutId id="2147483687" r:id="rId8"/>
    <p:sldLayoutId id="2147483688" r:id="rId9"/>
    <p:sldLayoutId id="2147483693" r:id="rId10"/>
    <p:sldLayoutId id="2147483689" r:id="rId11"/>
    <p:sldLayoutId id="2147483690" r:id="rId12"/>
    <p:sldLayoutId id="2147483691" r:id="rId13"/>
  </p:sldLayoutIdLst>
  <p:transition xmlns:p14="http://schemas.microsoft.com/office/powerpoint/2010/mai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6"/>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6"/>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6"/>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6"/>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6"/>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hyperlink" Target="http://research.microsoft.com/~leino"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bwMode="auto">
          <a:xfrm>
            <a:off x="207818" y="2369127"/>
            <a:ext cx="4017818" cy="1316182"/>
          </a:xfrm>
          <a:prstGeom prst="roundRect">
            <a:avLst/>
          </a:prstGeom>
          <a:gradFill>
            <a:gsLst>
              <a:gs pos="0">
                <a:schemeClr val="accent1">
                  <a:shade val="15000"/>
                  <a:satMod val="180000"/>
                  <a:alpha val="20000"/>
                  <a:lumMod val="33000"/>
                  <a:lumOff val="67000"/>
                </a:schemeClr>
              </a:gs>
              <a:gs pos="50000">
                <a:schemeClr val="accent1">
                  <a:shade val="45000"/>
                  <a:satMod val="170000"/>
                  <a:alpha val="75000"/>
                </a:schemeClr>
              </a:gs>
              <a:gs pos="70000">
                <a:schemeClr val="accent1">
                  <a:tint val="99000"/>
                  <a:shade val="65000"/>
                  <a:satMod val="155000"/>
                </a:schemeClr>
              </a:gs>
              <a:gs pos="100000">
                <a:schemeClr val="accent1">
                  <a:tint val="95500"/>
                  <a:shade val="100000"/>
                  <a:satMod val="155000"/>
                </a:schemeClr>
              </a:gs>
            </a:gsLst>
          </a:gradFill>
          <a:ln>
            <a:noFill/>
            <a:headEnd type="none" w="med" len="med"/>
            <a:tailEnd type="none" w="med" len="me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3" name="Subtitle 2"/>
          <p:cNvSpPr>
            <a:spLocks noGrp="1"/>
          </p:cNvSpPr>
          <p:nvPr>
            <p:ph type="subTitle" idx="1"/>
          </p:nvPr>
        </p:nvSpPr>
        <p:spPr>
          <a:xfrm>
            <a:off x="375939" y="2539859"/>
            <a:ext cx="7690116" cy="3545586"/>
          </a:xfrm>
        </p:spPr>
        <p:txBody>
          <a:bodyPr/>
          <a:lstStyle/>
          <a:p>
            <a:r>
              <a:rPr lang="en-US" dirty="0" smtClean="0">
                <a:effectLst>
                  <a:outerShdw blurRad="38100" dist="38100" dir="2700000" algn="tl">
                    <a:srgbClr xmlns:mc="http://schemas.openxmlformats.org/markup-compatibility/2006" xmlns:a14="http://schemas.microsoft.com/office/drawing/2010/main" val="000000" mc:Ignorable="">
                      <a:alpha val="43137"/>
                    </a:srgbClr>
                  </a:outerShdw>
                </a:effectLst>
              </a:rPr>
              <a:t>K. Rustan M. Leino</a:t>
            </a:r>
          </a:p>
          <a:p>
            <a:r>
              <a:rPr lang="en-US" sz="2400" dirty="0" err="1" smtClean="0">
                <a:solidFill>
                  <a:schemeClr val="bg1"/>
                </a:solidFill>
              </a:rPr>
              <a:t>RiSE</a:t>
            </a:r>
            <a:r>
              <a:rPr lang="en-US" sz="2400" dirty="0" smtClean="0">
                <a:solidFill>
                  <a:schemeClr val="bg1"/>
                </a:solidFill>
              </a:rPr>
              <a:t>,</a:t>
            </a:r>
            <a:r>
              <a:rPr lang="en-US" sz="3200" dirty="0" smtClean="0">
                <a:solidFill>
                  <a:schemeClr val="bg1"/>
                </a:solidFill>
              </a:rPr>
              <a:t> </a:t>
            </a:r>
            <a:r>
              <a:rPr lang="en-US" sz="2000" dirty="0" smtClean="0">
                <a:solidFill>
                  <a:schemeClr val="bg1"/>
                </a:solidFill>
              </a:rPr>
              <a:t> </a:t>
            </a:r>
            <a:endParaRPr lang="en-US" sz="3600" dirty="0" smtClean="0">
              <a:solidFill>
                <a:schemeClr val="bg1"/>
              </a:solidFill>
            </a:endParaRPr>
          </a:p>
          <a:p>
            <a:endParaRPr lang="en-US" dirty="0">
              <a:solidFill>
                <a:schemeClr val="bg1"/>
              </a:solidFill>
            </a:endParaRPr>
          </a:p>
          <a:p>
            <a:r>
              <a:rPr lang="en-US" sz="2000" dirty="0" smtClean="0">
                <a:solidFill>
                  <a:schemeClr val="bg1"/>
                </a:solidFill>
              </a:rPr>
              <a:t>Joint work with:</a:t>
            </a:r>
          </a:p>
          <a:p>
            <a:r>
              <a:rPr lang="en-US" dirty="0"/>
              <a:t>Peter Müller </a:t>
            </a:r>
            <a:r>
              <a:rPr lang="en-US" sz="2000" dirty="0" smtClean="0">
                <a:solidFill>
                  <a:schemeClr val="bg1"/>
                </a:solidFill>
              </a:rPr>
              <a:t>(ETH Zurich)</a:t>
            </a:r>
            <a:endParaRPr lang="en-US" dirty="0" smtClean="0">
              <a:solidFill>
                <a:schemeClr val="bg1"/>
              </a:solidFill>
            </a:endParaRPr>
          </a:p>
          <a:p>
            <a:r>
              <a:rPr lang="en-US" dirty="0"/>
              <a:t>Jan Smans </a:t>
            </a:r>
            <a:r>
              <a:rPr lang="en-US" sz="2000" dirty="0" smtClean="0">
                <a:solidFill>
                  <a:schemeClr val="bg1"/>
                </a:solidFill>
              </a:rPr>
              <a:t>(KU Leuven)</a:t>
            </a:r>
            <a:endParaRPr lang="en-US" dirty="0" smtClean="0">
              <a:solidFill>
                <a:schemeClr val="bg1"/>
              </a:solidFill>
            </a:endParaRPr>
          </a:p>
          <a:p>
            <a:endParaRPr lang="en-US" dirty="0">
              <a:solidFill>
                <a:schemeClr val="bg1"/>
              </a:solidFill>
            </a:endParaRPr>
          </a:p>
          <a:p>
            <a:r>
              <a:rPr lang="en-US" sz="2000" dirty="0" smtClean="0">
                <a:solidFill>
                  <a:schemeClr val="bg1"/>
                </a:solidFill>
              </a:rPr>
              <a:t>Special thanks to</a:t>
            </a:r>
            <a:r>
              <a:rPr lang="en-US" dirty="0" smtClean="0">
                <a:solidFill>
                  <a:schemeClr val="bg1"/>
                </a:solidFill>
              </a:rPr>
              <a:t> </a:t>
            </a:r>
            <a:r>
              <a:rPr lang="en-US" dirty="0"/>
              <a:t>Mike Barnett</a:t>
            </a:r>
          </a:p>
        </p:txBody>
      </p:sp>
      <p:pic>
        <p:nvPicPr>
          <p:cNvPr id="4" name="Picture 2" descr="C:\Users\leino\Pictures\PLM\PLM-philosophers-smaller.jpg"/>
          <p:cNvPicPr>
            <a:picLocks noChangeAspect="1" noChangeArrowheads="1"/>
          </p:cNvPicPr>
          <p:nvPr/>
        </p:nvPicPr>
        <p:blipFill>
          <a:blip r:embed="rId2" cstate="print"/>
          <a:srcRect/>
          <a:stretch>
            <a:fillRect/>
          </a:stretch>
        </p:blipFill>
        <p:spPr bwMode="auto">
          <a:xfrm rot="1016457">
            <a:off x="4865726" y="1118382"/>
            <a:ext cx="4286250" cy="3933825"/>
          </a:xfrm>
          <a:prstGeom prst="rect">
            <a:avLst/>
          </a:prstGeom>
          <a:noFill/>
        </p:spPr>
      </p:pic>
      <p:pic>
        <p:nvPicPr>
          <p:cNvPr id="5" name="Picture 3" descr="C:\Users\leino\Documents\My Web Sites\PLM\photos\jan-smans-100.jpg"/>
          <p:cNvPicPr>
            <a:picLocks noChangeAspect="1" noChangeArrowheads="1"/>
          </p:cNvPicPr>
          <p:nvPr/>
        </p:nvPicPr>
        <p:blipFill>
          <a:blip r:embed="rId3" cstate="print"/>
          <a:srcRect/>
          <a:stretch>
            <a:fillRect/>
          </a:stretch>
        </p:blipFill>
        <p:spPr bwMode="auto">
          <a:xfrm rot="794662">
            <a:off x="7161836" y="4603188"/>
            <a:ext cx="1173842" cy="1173842"/>
          </a:xfrm>
          <a:prstGeom prst="rect">
            <a:avLst/>
          </a:prstGeom>
          <a:noFill/>
        </p:spPr>
      </p:pic>
      <p:sp>
        <p:nvSpPr>
          <p:cNvPr id="6" name="TextBox 5"/>
          <p:cNvSpPr txBox="1"/>
          <p:nvPr/>
        </p:nvSpPr>
        <p:spPr>
          <a:xfrm>
            <a:off x="304810" y="6424644"/>
            <a:ext cx="6386935" cy="338554"/>
          </a:xfrm>
          <a:prstGeom prst="rect">
            <a:avLst/>
          </a:prstGeom>
          <a:noFill/>
        </p:spPr>
        <p:txBody>
          <a:bodyPr wrap="square" rtlCol="0">
            <a:spAutoFit/>
          </a:bodyPr>
          <a:lstStyle/>
          <a:p>
            <a:r>
              <a:rPr lang="en-US" sz="1600" dirty="0" smtClean="0">
                <a:solidFill>
                  <a:schemeClr val="bg1"/>
                </a:solidFill>
              </a:rPr>
              <a:t>VMCAI, Madrid, Spain, 18 January 2010</a:t>
            </a:r>
          </a:p>
        </p:txBody>
      </p:sp>
      <p:sp>
        <p:nvSpPr>
          <p:cNvPr id="2" name="Title 1"/>
          <p:cNvSpPr>
            <a:spLocks noGrp="1"/>
          </p:cNvSpPr>
          <p:nvPr>
            <p:ph type="ctrTitle"/>
          </p:nvPr>
        </p:nvSpPr>
        <p:spPr>
          <a:xfrm>
            <a:off x="401783" y="308255"/>
            <a:ext cx="8368144" cy="1495794"/>
          </a:xfrm>
          <a:effectLst>
            <a:outerShdw blurRad="50800" dist="38100" dir="8100000" algn="tr" rotWithShape="0">
              <a:schemeClr val="accent1">
                <a:alpha val="40000"/>
              </a:schemeClr>
            </a:outerShdw>
          </a:effectLst>
        </p:spPr>
        <p:txBody>
          <a:bodyPr/>
          <a:lstStyle/>
          <a:p>
            <a:r>
              <a:rPr lang="en-US" dirty="0" smtClean="0"/>
              <a:t>Verifying Concurrent Programs with Chalice</a:t>
            </a:r>
            <a:endParaRPr lang="en-US" dirty="0"/>
          </a:p>
        </p:txBody>
      </p:sp>
      <p:cxnSp>
        <p:nvCxnSpPr>
          <p:cNvPr id="8" name="Straight Arrow Connector 7"/>
          <p:cNvCxnSpPr/>
          <p:nvPr/>
        </p:nvCxnSpPr>
        <p:spPr>
          <a:xfrm flipV="1">
            <a:off x="4530436" y="2673927"/>
            <a:ext cx="914400" cy="2937164"/>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798618" y="2369127"/>
            <a:ext cx="5237018" cy="1925782"/>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590800" y="5140036"/>
            <a:ext cx="4738255" cy="471055"/>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6" name="Picture 3" descr="S:\ResourceDVD\Clip_Installer\DVD_ART\BoxShots_Logos\Microsoft Research\Microsoft Research b.png"/>
          <p:cNvPicPr>
            <a:picLocks noChangeAspect="1" noChangeArrowheads="1"/>
          </p:cNvPicPr>
          <p:nvPr/>
        </p:nvPicPr>
        <p:blipFill>
          <a:blip r:embed="rId4"/>
          <a:srcRect/>
          <a:stretch>
            <a:fillRect/>
          </a:stretch>
        </p:blipFill>
        <p:spPr bwMode="auto">
          <a:xfrm>
            <a:off x="1191725" y="3023115"/>
            <a:ext cx="1399075" cy="389198"/>
          </a:xfrm>
          <a:prstGeom prst="rect">
            <a:avLst/>
          </a:prstGeom>
          <a:noFill/>
        </p:spPr>
      </p:pic>
    </p:spTree>
    <p:extLst>
      <p:ext uri="{BB962C8B-B14F-4D97-AF65-F5344CB8AC3E}">
        <p14:creationId xmlns:p14="http://schemas.microsoft.com/office/powerpoint/2010/main" val="317749212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permissions</a:t>
            </a:r>
            <a:endParaRPr lang="en-US" dirty="0"/>
          </a:p>
        </p:txBody>
      </p:sp>
      <p:sp>
        <p:nvSpPr>
          <p:cNvPr id="3" name="Content Placeholder 2"/>
          <p:cNvSpPr>
            <a:spLocks noGrp="1"/>
          </p:cNvSpPr>
          <p:nvPr>
            <p:ph idx="1"/>
          </p:nvPr>
        </p:nvSpPr>
        <p:spPr>
          <a:xfrm>
            <a:off x="381000" y="1412875"/>
            <a:ext cx="8382000" cy="2589940"/>
          </a:xfrm>
        </p:spPr>
        <p:txBody>
          <a:bodyPr/>
          <a:lstStyle/>
          <a:p>
            <a:r>
              <a:rPr lang="en-US" dirty="0" err="1" smtClean="0">
                <a:solidFill>
                  <a:srgbClr xmlns:mc="http://schemas.openxmlformats.org/markup-compatibility/2006" xmlns:a14="http://schemas.microsoft.com/office/drawing/2010/main" val="0070C0" mc:Ignorable=""/>
                </a:solidFill>
              </a:rPr>
              <a:t>acc</a:t>
            </a:r>
            <a:r>
              <a:rPr lang="en-US" dirty="0" smtClean="0"/>
              <a:t>(y)	write permission to y</a:t>
            </a:r>
          </a:p>
          <a:p>
            <a:r>
              <a:rPr lang="en-US" dirty="0" err="1" smtClean="0">
                <a:solidFill>
                  <a:srgbClr xmlns:mc="http://schemas.openxmlformats.org/markup-compatibility/2006" xmlns:a14="http://schemas.microsoft.com/office/drawing/2010/main" val="0070C0" mc:Ignorable=""/>
                </a:solidFill>
              </a:rPr>
              <a:t>rd</a:t>
            </a:r>
            <a:r>
              <a:rPr lang="en-US" dirty="0" smtClean="0"/>
              <a:t>(y)	read permission to y</a:t>
            </a:r>
          </a:p>
          <a:p>
            <a:endParaRPr lang="en-US" dirty="0"/>
          </a:p>
          <a:p>
            <a:r>
              <a:rPr lang="en-US" dirty="0" smtClean="0"/>
              <a:t>At any one time, at most one thread can have write permission to a location</a:t>
            </a:r>
            <a:endParaRPr lang="en-US" dirty="0"/>
          </a:p>
        </p:txBody>
      </p:sp>
    </p:spTree>
    <p:extLst>
      <p:ext uri="{BB962C8B-B14F-4D97-AF65-F5344CB8AC3E}">
        <p14:creationId xmlns:p14="http://schemas.microsoft.com/office/powerpoint/2010/main" val="57239476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Passing permissions to threads</a:t>
            </a:r>
            <a:endParaRPr lang="en-US" dirty="0"/>
          </a:p>
        </p:txBody>
      </p:sp>
      <p:sp>
        <p:nvSpPr>
          <p:cNvPr id="3" name="Content Placeholder 2"/>
          <p:cNvSpPr>
            <a:spLocks noGrp="1"/>
          </p:cNvSpPr>
          <p:nvPr>
            <p:ph idx="1"/>
          </p:nvPr>
        </p:nvSpPr>
        <p:spPr>
          <a:xfrm>
            <a:off x="381000" y="1412875"/>
            <a:ext cx="8382000" cy="457048"/>
          </a:xfrm>
        </p:spPr>
        <p:txBody>
          <a:bodyPr/>
          <a:lstStyle/>
          <a:p>
            <a:endParaRPr lang="en-US" dirty="0"/>
          </a:p>
        </p:txBody>
      </p:sp>
      <p:sp>
        <p:nvSpPr>
          <p:cNvPr id="4" name="TextBox 3"/>
          <p:cNvSpPr txBox="1"/>
          <p:nvPr/>
        </p:nvSpPr>
        <p:spPr>
          <a:xfrm>
            <a:off x="294439" y="1680456"/>
            <a:ext cx="3163136"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x: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b="1"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b="1" dirty="0" smtClean="0">
                <a:solidFill>
                  <a:schemeClr val="bg1"/>
                </a:solidFill>
                <a:latin typeface="Consolas" pitchFamily="49" charset="0"/>
                <a:cs typeface="Consolas" pitchFamily="49" charset="0"/>
              </a:rPr>
              <a:t> z: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b="1" dirty="0" smtClean="0">
                <a:solidFill>
                  <a:schemeClr val="bg1"/>
                </a:solidFill>
                <a:latin typeface="Consolas" pitchFamily="49" charset="0"/>
                <a:cs typeface="Consolas" pitchFamily="49" charset="0"/>
              </a:rPr>
              <a:t>;</a:t>
            </a: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r>
            <a:b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b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514860" y="1899561"/>
            <a:ext cx="4243388"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(x)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(y)</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x + 21;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4500571" y="4328435"/>
            <a:ext cx="4257676"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(x)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(z)</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z := x + 34;</a:t>
            </a:r>
          </a:p>
          <a:p>
            <a:pPr>
              <a:tabLst>
                <a:tab pos="342900" algn="l"/>
              </a:tabLst>
            </a:pPr>
            <a:r>
              <a:rPr lang="en-US" sz="20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85744728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Fractional permissions</a:t>
            </a:r>
            <a:endParaRPr lang="en-US" dirty="0"/>
          </a:p>
        </p:txBody>
      </p:sp>
      <p:sp>
        <p:nvSpPr>
          <p:cNvPr id="3" name="Content Placeholder 2"/>
          <p:cNvSpPr>
            <a:spLocks noGrp="1"/>
          </p:cNvSpPr>
          <p:nvPr>
            <p:ph idx="1"/>
          </p:nvPr>
        </p:nvSpPr>
        <p:spPr>
          <a:xfrm>
            <a:off x="381000" y="1055675"/>
            <a:ext cx="8382000" cy="5119863"/>
          </a:xfrm>
        </p:spPr>
        <p:txBody>
          <a:bodyPr/>
          <a:lstStyle/>
          <a:p>
            <a:pPr>
              <a:tabLst>
                <a:tab pos="2343150" algn="l"/>
              </a:tabLst>
            </a:pPr>
            <a:r>
              <a:rPr lang="en-US" dirty="0" err="1" smtClean="0">
                <a:solidFill>
                  <a:srgbClr xmlns:mc="http://schemas.openxmlformats.org/markup-compatibility/2006" xmlns:a14="http://schemas.microsoft.com/office/drawing/2010/main" val="0070C0" mc:Ignorable=""/>
                </a:solidFill>
              </a:rPr>
              <a:t>acc</a:t>
            </a:r>
            <a:r>
              <a:rPr lang="en-US" dirty="0" smtClean="0"/>
              <a:t>(y)	100% permission to y</a:t>
            </a:r>
          </a:p>
          <a:p>
            <a:pPr>
              <a:tabLst>
                <a:tab pos="2343150" algn="l"/>
              </a:tabLst>
            </a:pPr>
            <a:r>
              <a:rPr lang="en-US" dirty="0" err="1" smtClean="0">
                <a:solidFill>
                  <a:srgbClr xmlns:mc="http://schemas.openxmlformats.org/markup-compatibility/2006" xmlns:a14="http://schemas.microsoft.com/office/drawing/2010/main" val="0070C0" mc:Ignorable=""/>
                </a:solidFill>
              </a:rPr>
              <a:t>acc</a:t>
            </a:r>
            <a:r>
              <a:rPr lang="en-US" dirty="0" smtClean="0"/>
              <a:t>(y, p)	p% permission to y</a:t>
            </a:r>
          </a:p>
          <a:p>
            <a:pPr>
              <a:tabLst>
                <a:tab pos="2343150" algn="l"/>
              </a:tabLst>
            </a:pPr>
            <a:r>
              <a:rPr lang="en-US" dirty="0" err="1" smtClean="0">
                <a:solidFill>
                  <a:srgbClr xmlns:mc="http://schemas.openxmlformats.org/markup-compatibility/2006" xmlns:a14="http://schemas.microsoft.com/office/drawing/2010/main" val="0070C0" mc:Ignorable=""/>
                </a:solidFill>
              </a:rPr>
              <a:t>rd</a:t>
            </a:r>
            <a:r>
              <a:rPr lang="en-US" dirty="0" smtClean="0"/>
              <a:t>(y)	read permission to y</a:t>
            </a:r>
            <a:endParaRPr lang="en-US" dirty="0"/>
          </a:p>
          <a:p>
            <a:pPr>
              <a:spcBef>
                <a:spcPts val="1200"/>
              </a:spcBef>
            </a:pPr>
            <a:r>
              <a:rPr lang="en-US" dirty="0" smtClean="0"/>
              <a:t>Write access requires 100%</a:t>
            </a:r>
          </a:p>
          <a:p>
            <a:r>
              <a:rPr lang="en-US" dirty="0" smtClean="0"/>
              <a:t>Read access requires &gt;0%</a:t>
            </a:r>
          </a:p>
          <a:p>
            <a:pPr>
              <a:spcBef>
                <a:spcPts val="3600"/>
              </a:spcBef>
            </a:pPr>
            <a:r>
              <a:rPr lang="en-US" dirty="0" smtClean="0"/>
              <a:t>                     =                      +</a:t>
            </a:r>
          </a:p>
          <a:p>
            <a:pPr>
              <a:spcBef>
                <a:spcPts val="7800"/>
              </a:spcBef>
            </a:pPr>
            <a:r>
              <a:rPr lang="en-US" dirty="0" smtClean="0">
                <a:sym typeface="Symbol"/>
              </a:rPr>
              <a:t>                     </a:t>
            </a:r>
            <a:endParaRPr lang="en-US" dirty="0" smtClean="0"/>
          </a:p>
        </p:txBody>
      </p:sp>
      <p:sp>
        <p:nvSpPr>
          <p:cNvPr id="4" name="Vertical Scroll 3"/>
          <p:cNvSpPr/>
          <p:nvPr/>
        </p:nvSpPr>
        <p:spPr bwMode="auto">
          <a:xfrm rot="21184477">
            <a:off x="775140" y="3887155"/>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a:t>
            </a:r>
          </a:p>
        </p:txBody>
      </p:sp>
      <p:sp>
        <p:nvSpPr>
          <p:cNvPr id="5" name="Vertical Scroll 4"/>
          <p:cNvSpPr/>
          <p:nvPr/>
        </p:nvSpPr>
        <p:spPr bwMode="auto">
          <a:xfrm rot="21184477">
            <a:off x="3975540" y="3887156"/>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(y,69)</a:t>
            </a:r>
          </a:p>
        </p:txBody>
      </p:sp>
      <p:sp>
        <p:nvSpPr>
          <p:cNvPr id="6" name="Vertical Scroll 5"/>
          <p:cNvSpPr/>
          <p:nvPr/>
        </p:nvSpPr>
        <p:spPr bwMode="auto">
          <a:xfrm rot="21184477">
            <a:off x="6261541" y="3887157"/>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(y,31)</a:t>
            </a:r>
          </a:p>
        </p:txBody>
      </p:sp>
      <p:sp>
        <p:nvSpPr>
          <p:cNvPr id="7" name="Vertical Scroll 6"/>
          <p:cNvSpPr/>
          <p:nvPr/>
        </p:nvSpPr>
        <p:spPr bwMode="auto">
          <a:xfrm rot="21184477">
            <a:off x="775141" y="5412554"/>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kumimoji="0" lang="en-US" sz="2000" b="0" i="0" u="none" strike="noStrike" cap="none" normalizeH="0" baseline="0" dirty="0" smtClean="0">
                <a:solidFill>
                  <a:schemeClr val="bg1"/>
                </a:solidFill>
                <a:latin typeface="Consolas" pitchFamily="49" charset="0"/>
                <a:cs typeface="Consolas" pitchFamily="49" charset="0"/>
              </a:rPr>
              <a:t>(y)</a:t>
            </a:r>
          </a:p>
        </p:txBody>
      </p:sp>
      <p:sp>
        <p:nvSpPr>
          <p:cNvPr id="8" name="Vertical Scroll 7"/>
          <p:cNvSpPr/>
          <p:nvPr/>
        </p:nvSpPr>
        <p:spPr bwMode="auto">
          <a:xfrm rot="21184477">
            <a:off x="3975541" y="5412555"/>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a:t>
            </a:r>
            <a:r>
              <a:rPr kumimoji="0" lang="en-US" sz="2000" b="0" i="0" u="none" strike="noStrike" cap="none" normalizeH="0" baseline="0" dirty="0" smtClean="0">
                <a:solidFill>
                  <a:schemeClr val="bg1"/>
                </a:solidFill>
                <a:latin typeface="Consolas" pitchFamily="49" charset="0"/>
                <a:cs typeface="Consolas" pitchFamily="49" charset="0"/>
                <a:sym typeface="Symbol"/>
              </a:rPr>
              <a:t></a:t>
            </a:r>
            <a:r>
              <a:rPr kumimoji="0" lang="en-US" sz="2800" b="0" i="0" u="none" strike="noStrike" cap="none" normalizeH="0" baseline="0" dirty="0" smtClean="0">
                <a:solidFill>
                  <a:schemeClr val="bg1"/>
                </a:solidFill>
                <a:latin typeface="Consolas" pitchFamily="49" charset="0"/>
                <a:cs typeface="Consolas" pitchFamily="49" charset="0"/>
                <a:sym typeface="Symbol"/>
              </a:rPr>
              <a:t></a:t>
            </a:r>
            <a:r>
              <a:rPr kumimoji="0" lang="en-US" sz="2000"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348214571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state</a:t>
            </a:r>
            <a:endParaRPr lang="en-US" dirty="0"/>
          </a:p>
        </p:txBody>
      </p:sp>
      <p:sp>
        <p:nvSpPr>
          <p:cNvPr id="3" name="Content Placeholder 2"/>
          <p:cNvSpPr>
            <a:spLocks noGrp="1"/>
          </p:cNvSpPr>
          <p:nvPr>
            <p:ph idx="1"/>
          </p:nvPr>
        </p:nvSpPr>
        <p:spPr>
          <a:xfrm>
            <a:off x="381000" y="1155691"/>
            <a:ext cx="8382000" cy="914096"/>
          </a:xfrm>
        </p:spPr>
        <p:txBody>
          <a:bodyPr/>
          <a:lstStyle/>
          <a:p>
            <a:r>
              <a:rPr lang="en-US" dirty="0" smtClean="0"/>
              <a:t>What if two threads want write access to the same location?</a:t>
            </a:r>
            <a:endParaRPr lang="en-US" dirty="0"/>
          </a:p>
        </p:txBody>
      </p:sp>
      <p:sp>
        <p:nvSpPr>
          <p:cNvPr id="4" name="TextBox 3"/>
          <p:cNvSpPr txBox="1"/>
          <p:nvPr/>
        </p:nvSpPr>
        <p:spPr>
          <a:xfrm>
            <a:off x="5685605" y="1899561"/>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4328435"/>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2266264"/>
            <a:ext cx="3163136" cy="34778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a:solidFill>
                  <a:schemeClr val="bg1"/>
                </a:solidFill>
                <a:latin typeface="Consolas" pitchFamily="49" charset="0"/>
                <a:cs typeface="Consolas" pitchFamily="49" charset="0"/>
              </a:rPr>
              <a:t>;</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r>
            <a:b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b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7" name="Vertical Scroll 6"/>
          <p:cNvSpPr/>
          <p:nvPr/>
        </p:nvSpPr>
        <p:spPr bwMode="auto">
          <a:xfrm rot="21184477">
            <a:off x="2609786" y="3841668"/>
            <a:ext cx="1560962" cy="627581"/>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cxnSp>
        <p:nvCxnSpPr>
          <p:cNvPr id="9" name="Straight Arrow Connector 8"/>
          <p:cNvCxnSpPr>
            <a:stCxn id="7" idx="3"/>
            <a:endCxn id="4" idx="1"/>
          </p:cNvCxnSpPr>
          <p:nvPr/>
        </p:nvCxnSpPr>
        <p:spPr>
          <a:xfrm rot="10800000" flipH="1">
            <a:off x="4087177" y="2561282"/>
            <a:ext cx="1598427" cy="1509529"/>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3"/>
            <a:endCxn id="5" idx="1"/>
          </p:cNvCxnSpPr>
          <p:nvPr/>
        </p:nvCxnSpPr>
        <p:spPr>
          <a:xfrm rot="10800000" flipH="1" flipV="1">
            <a:off x="4087177" y="4070809"/>
            <a:ext cx="1598427" cy="919345"/>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087659" y="3524567"/>
            <a:ext cx="654346" cy="1015663"/>
          </a:xfrm>
          <a:prstGeom prst="rect">
            <a:avLst/>
          </a:prstGeom>
          <a:noFill/>
        </p:spPr>
        <p:txBody>
          <a:bodyPr wrap="none" lIns="91440" tIns="45720" rIns="91440" bIns="45720">
            <a:spAutoFit/>
          </a:bodyPr>
          <a:lstStyle/>
          <a:p>
            <a:pPr algn="ctr"/>
            <a:r>
              <a:rPr lang="en-US" sz="6000" b="1" cap="all" spc="0" dirty="0" smtClean="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rPr>
              <a:t>?</a:t>
            </a:r>
            <a:endParaRPr lang="en-US" sz="6000" b="1" cap="all" spc="0" dirty="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endParaRPr>
          </a:p>
        </p:txBody>
      </p:sp>
    </p:spTree>
    <p:extLst>
      <p:ext uri="{BB962C8B-B14F-4D97-AF65-F5344CB8AC3E}">
        <p14:creationId xmlns:p14="http://schemas.microsoft.com/office/powerpoint/2010/main" val="291019698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Monitors</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4" name="TextBox 3"/>
          <p:cNvSpPr txBox="1"/>
          <p:nvPr/>
        </p:nvSpPr>
        <p:spPr>
          <a:xfrm>
            <a:off x="5685605" y="1099433"/>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3299699"/>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1180376"/>
            <a:ext cx="3163136" cy="417037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(y</a:t>
            </a:r>
            <a:r>
              <a:rPr lang="en-US" sz="2000" dirty="0" smtClean="0">
                <a:solidFill>
                  <a:schemeClr val="bg1"/>
                </a:solidFill>
                <a:latin typeface="Consolas" pitchFamily="49" charset="0"/>
                <a:cs typeface="Consolas" pitchFamily="49" charset="0"/>
              </a:rPr>
              <a:t>);</a:t>
            </a:r>
          </a:p>
          <a:p>
            <a:pPr>
              <a:spcBef>
                <a:spcPts val="600"/>
              </a:spcBef>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share</a:t>
            </a:r>
            <a:r>
              <a:rPr lang="en-US" sz="2000" dirty="0" smtClean="0">
                <a:solidFill>
                  <a:schemeClr val="bg1"/>
                </a:solidFill>
                <a:latin typeface="Consolas" pitchFamily="49" charset="0"/>
                <a:cs typeface="Consolas" pitchFamily="49" charset="0"/>
              </a:rPr>
              <a:t> c;</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14" name="Right Arrow 13"/>
          <p:cNvSpPr/>
          <p:nvPr/>
        </p:nvSpPr>
        <p:spPr bwMode="auto">
          <a:xfrm>
            <a:off x="214312" y="2671724"/>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2" name="Rectangle 11"/>
          <p:cNvSpPr/>
          <p:nvPr/>
        </p:nvSpPr>
        <p:spPr bwMode="auto">
          <a:xfrm>
            <a:off x="2700339" y="5186364"/>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Vertical Scroll 6"/>
          <p:cNvSpPr/>
          <p:nvPr/>
        </p:nvSpPr>
        <p:spPr bwMode="auto">
          <a:xfrm rot="21184477">
            <a:off x="2561165" y="2554891"/>
            <a:ext cx="1532594"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sp>
        <p:nvSpPr>
          <p:cNvPr id="19" name="Right Arrow 18"/>
          <p:cNvSpPr/>
          <p:nvPr/>
        </p:nvSpPr>
        <p:spPr bwMode="auto">
          <a:xfrm>
            <a:off x="5355679" y="1624430"/>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20" name="Right Arrow 19"/>
          <p:cNvSpPr/>
          <p:nvPr/>
        </p:nvSpPr>
        <p:spPr bwMode="auto">
          <a:xfrm>
            <a:off x="5355679" y="3797044"/>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21" name="Vertical Scroll 20"/>
          <p:cNvSpPr/>
          <p:nvPr/>
        </p:nvSpPr>
        <p:spPr bwMode="auto">
          <a:xfrm rot="21184477">
            <a:off x="4008477" y="5071916"/>
            <a:ext cx="1175926"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(y)</a:t>
            </a:r>
          </a:p>
        </p:txBody>
      </p:sp>
      <p:sp>
        <p:nvSpPr>
          <p:cNvPr id="18" name="Rectangle 17"/>
          <p:cNvSpPr/>
          <p:nvPr/>
        </p:nvSpPr>
        <p:spPr bwMode="auto">
          <a:xfrm>
            <a:off x="2700339" y="5186362"/>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Tree>
    <p:extLst>
      <p:ext uri="{BB962C8B-B14F-4D97-AF65-F5344CB8AC3E}">
        <p14:creationId xmlns:p14="http://schemas.microsoft.com/office/powerpoint/2010/main" val="180763078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14"/>
                                        </p:tgtEl>
                                        <p:attrNameLst>
                                          <p:attrName>ppt_x</p:attrName>
                                          <p:attrName>ppt_y</p:attrName>
                                        </p:attrNameLst>
                                      </p:cBhvr>
                                      <p:rCtr x="0" y="23"/>
                                    </p:animMotion>
                                  </p:childTnLst>
                                </p:cTn>
                              </p:par>
                              <p:par>
                                <p:cTn id="13" presetID="31" presetClass="entr" presetSubtype="0" fill="hold" grpId="0" nodeType="withEffect">
                                  <p:stCondLst>
                                    <p:cond delay="50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style.rotation</p:attrName>
                                        </p:attrNameLst>
                                      </p:cBhvr>
                                      <p:tavLst>
                                        <p:tav tm="0">
                                          <p:val>
                                            <p:fltVal val="90"/>
                                          </p:val>
                                        </p:tav>
                                        <p:tav tm="100000">
                                          <p:val>
                                            <p:fltVal val="0"/>
                                          </p:val>
                                        </p:tav>
                                      </p:tavLst>
                                    </p:anim>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2" nodeType="clickEffect">
                                  <p:stCondLst>
                                    <p:cond delay="0"/>
                                  </p:stCondLst>
                                  <p:childTnLst>
                                    <p:animMotion origin="layout" path="M 1.38778E-17 0.04697 L 1.38778E-17 0.08931 " pathEditMode="relative" rAng="0" ptsTypes="AA">
                                      <p:cBhvr>
                                        <p:cTn id="22" dur="1000" fill="hold"/>
                                        <p:tgtEl>
                                          <p:spTgt spid="14"/>
                                        </p:tgtEl>
                                        <p:attrNameLst>
                                          <p:attrName>ppt_x</p:attrName>
                                          <p:attrName>ppt_y</p:attrName>
                                        </p:attrNameLst>
                                      </p:cBhvr>
                                      <p:rCtr x="0" y="21"/>
                                    </p:animMotion>
                                  </p:childTnLst>
                                </p:cTn>
                              </p:par>
                              <p:par>
                                <p:cTn id="23" presetID="41" presetClass="path" presetSubtype="0" accel="50000" decel="50000" fill="hold" grpId="1" nodeType="withEffect">
                                  <p:stCondLst>
                                    <p:cond delay="1250"/>
                                  </p:stCondLst>
                                  <p:childTnLst>
                                    <p:animMotion origin="layout" path="M 1.11111E-6 0.00069 C 0.00208 -0.01157 0.01024 -0.02337 0.01319 -0.02337 C 0.03125 -0.02337 0.04983 0.16636 0.04983 0.35678 C 0.04983 0.26053 0.0592 0.16636 0.06788 0.16636 C 0.07726 0.16636 0.08611 0.26238 0.08611 0.35678 C 0.08611 0.30935 0.0908 0.26053 0.09549 0.26053 C 0.1 0.26053 0.10469 0.30796 0.10469 0.35678 C 0.10469 0.33225 0.10712 0.30935 0.10937 0.30935 C 0.1118 0.30935 0.11406 0.33364 0.11406 0.35678 C 0.11406 0.34452 0.1151 0.33225 0.11632 0.33225 C 0.11701 0.33225 0.11875 0.34452 0.11875 0.35678 C 0.11875 0.35053 0.11927 0.34452 0.11979 0.34452 C 0.11979 0.34267 0.12101 0.35053 0.12101 0.35678 C 0.12101 0.35331 0.12101 0.35053 0.1217 0.35053 C 0.1217 0.35215 0.12239 0.35354 0.12239 0.35678 C 0.12239 0.35493 0.12239 0.35331 0.12239 0.35215 C 0.12292 0.35215 0.12292 0.35354 0.12292 0.35516 C 0.12361 0.35516 0.12361 0.35354 0.12361 0.35215 C 0.1243 0.35215 0.1243 0.35354 0.1243 0.35516 " pathEditMode="relative" rAng="0" ptsTypes="fffffffffffffffffff">
                                      <p:cBhvr>
                                        <p:cTn id="24" dur="2000" fill="hold"/>
                                        <p:tgtEl>
                                          <p:spTgt spid="7"/>
                                        </p:tgtEl>
                                        <p:attrNameLst>
                                          <p:attrName>ppt_x</p:attrName>
                                          <p:attrName>ppt_y</p:attrName>
                                        </p:attrNameLst>
                                      </p:cBhvr>
                                      <p:rCtr x="62" y="166"/>
                                    </p:animMotion>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3" nodeType="clickEffect">
                                  <p:stCondLst>
                                    <p:cond delay="0"/>
                                  </p:stCondLst>
                                  <p:childTnLst>
                                    <p:animMotion origin="layout" path="M 1.38778E-17 0.08931 L 1.38778E-17 0.16867 " pathEditMode="relative" rAng="0" ptsTypes="AA">
                                      <p:cBhvr>
                                        <p:cTn id="28" dur="1000" fill="hold"/>
                                        <p:tgtEl>
                                          <p:spTgt spid="14"/>
                                        </p:tgtEl>
                                        <p:attrNameLst>
                                          <p:attrName>ppt_x</p:attrName>
                                          <p:attrName>ppt_y</p:attrName>
                                        </p:attrNameLst>
                                      </p:cBhvr>
                                      <p:rCtr x="0" y="40"/>
                                    </p:animMotion>
                                  </p:childTnLst>
                                </p:cTn>
                              </p:par>
                              <p:par>
                                <p:cTn id="29" presetID="10" presetClass="entr" presetSubtype="0" fill="hold" grpId="3" nodeType="withEffect">
                                  <p:stCondLst>
                                    <p:cond delay="50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42" presetClass="path" presetSubtype="0" accel="50000" decel="50000" fill="hold" grpId="0" nodeType="withEffect">
                                  <p:stCondLst>
                                    <p:cond delay="500"/>
                                  </p:stCondLst>
                                  <p:childTnLst>
                                    <p:animMotion origin="layout" path="M -0.475 0.26041 L 1.11022E-16 3.33333E-6 " pathEditMode="relative" rAng="0" ptsTypes="AA">
                                      <p:cBhvr>
                                        <p:cTn id="33" dur="1500" fill="hold"/>
                                        <p:tgtEl>
                                          <p:spTgt spid="19"/>
                                        </p:tgtEl>
                                        <p:attrNameLst>
                                          <p:attrName>ppt_x</p:attrName>
                                          <p:attrName>ppt_y</p:attrName>
                                        </p:attrNameLst>
                                      </p:cBhvr>
                                      <p:rCtr x="237" y="-130"/>
                                    </p:animMotion>
                                  </p:childTnLst>
                                </p:cTn>
                              </p:par>
                              <p:par>
                                <p:cTn id="34" presetID="10" presetClass="entr" presetSubtype="0" fill="hold" grpId="1" nodeType="withEffect">
                                  <p:stCondLst>
                                    <p:cond delay="50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par>
                                <p:cTn id="37" presetID="42" presetClass="path" presetSubtype="0" accel="50000" decel="50000" fill="hold" grpId="0" nodeType="withEffect">
                                  <p:stCondLst>
                                    <p:cond delay="500"/>
                                  </p:stCondLst>
                                  <p:childTnLst>
                                    <p:animMotion origin="layout" path="M -0.48437 -0.01875 L -3.88889E-6 3.7037E-6 " pathEditMode="relative" rAng="0" ptsTypes="AA">
                                      <p:cBhvr>
                                        <p:cTn id="38" dur="1500" fill="hold"/>
                                        <p:tgtEl>
                                          <p:spTgt spid="20"/>
                                        </p:tgtEl>
                                        <p:attrNameLst>
                                          <p:attrName>ppt_x</p:attrName>
                                          <p:attrName>ppt_y</p:attrName>
                                        </p:attrNameLst>
                                      </p:cBhvr>
                                      <p:rCtr x="242" y="9"/>
                                    </p:animMotion>
                                  </p:childTnLst>
                                </p:cTn>
                              </p:par>
                              <p:par>
                                <p:cTn id="39" presetID="10" presetClass="exit" presetSubtype="0" fill="hold" grpId="4" nodeType="withEffect">
                                  <p:stCondLst>
                                    <p:cond delay="1500"/>
                                  </p:stCondLst>
                                  <p:childTnLst>
                                    <p:animEffect transition="out" filter="fade">
                                      <p:cBhvr>
                                        <p:cTn id="40" dur="1000"/>
                                        <p:tgtEl>
                                          <p:spTgt spid="14"/>
                                        </p:tgtEl>
                                      </p:cBhvr>
                                    </p:animEffect>
                                    <p:set>
                                      <p:cBhvr>
                                        <p:cTn id="41" dur="1" fill="hold">
                                          <p:stCondLst>
                                            <p:cond delay="999"/>
                                          </p:stCondLst>
                                        </p:cTn>
                                        <p:tgtEl>
                                          <p:spTgt spid="14"/>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42" presetClass="path" presetSubtype="0" accel="50000" decel="50000" fill="hold" grpId="1" nodeType="clickEffect">
                                  <p:stCondLst>
                                    <p:cond delay="0"/>
                                  </p:stCondLst>
                                  <p:childTnLst>
                                    <p:animMotion origin="layout" path="M 3.61111E-6 1.85185E-6 L 3.61111E-6 0.03333 " pathEditMode="relative" rAng="0" ptsTypes="AA">
                                      <p:cBhvr>
                                        <p:cTn id="45" dur="1000" fill="hold"/>
                                        <p:tgtEl>
                                          <p:spTgt spid="19"/>
                                        </p:tgtEl>
                                        <p:attrNameLst>
                                          <p:attrName>ppt_x</p:attrName>
                                          <p:attrName>ppt_y</p:attrName>
                                        </p:attrNameLst>
                                      </p:cBhvr>
                                      <p:rCtr x="0" y="17"/>
                                    </p:animMotion>
                                  </p:childTnLst>
                                </p:cTn>
                              </p:par>
                            </p:childTnLst>
                          </p:cTn>
                        </p:par>
                        <p:par>
                          <p:cTn id="46" fill="hold">
                            <p:stCondLst>
                              <p:cond delay="1000"/>
                            </p:stCondLst>
                            <p:childTnLst>
                              <p:par>
                                <p:cTn id="47" presetID="1" presetClass="exit" presetSubtype="0" fill="hold" grpId="2" nodeType="afterEffect">
                                  <p:stCondLst>
                                    <p:cond delay="0"/>
                                  </p:stCondLst>
                                  <p:childTnLst>
                                    <p:set>
                                      <p:cBhvr>
                                        <p:cTn id="48" dur="1" fill="hold">
                                          <p:stCondLst>
                                            <p:cond delay="0"/>
                                          </p:stCondLst>
                                        </p:cTn>
                                        <p:tgtEl>
                                          <p:spTgt spid="7"/>
                                        </p:tgtEl>
                                        <p:attrNameLst>
                                          <p:attrName>style.visibility</p:attrName>
                                        </p:attrNameLst>
                                      </p:cBhvr>
                                      <p:to>
                                        <p:strVal val="hidden"/>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50" presetClass="path" presetSubtype="0" accel="50000" decel="50000" fill="hold" grpId="1" nodeType="withEffect">
                                  <p:stCondLst>
                                    <p:cond delay="0"/>
                                  </p:stCondLst>
                                  <p:childTnLst>
                                    <p:animMotion origin="layout" path="M -0.00017 -0.00069 L -0.03125 -0.14375 C -0.04444 -0.2081 -0.0059 -0.30787 0.03993 -0.32592 L 0.29896 -0.45115 " pathEditMode="relative" rAng="0" ptsTypes="FfFF">
                                      <p:cBhvr>
                                        <p:cTn id="52" dur="1500" fill="hold"/>
                                        <p:tgtEl>
                                          <p:spTgt spid="21"/>
                                        </p:tgtEl>
                                        <p:attrNameLst>
                                          <p:attrName>ppt_x</p:attrName>
                                          <p:attrName>ppt_y</p:attrName>
                                        </p:attrNameLst>
                                      </p:cBhvr>
                                      <p:rCtr x="127" y="-225"/>
                                    </p:animMotion>
                                  </p:childTnLst>
                                </p:cTn>
                              </p:par>
                            </p:childTnLst>
                          </p:cTn>
                        </p:par>
                      </p:childTnLst>
                    </p:cTn>
                  </p:par>
                  <p:par>
                    <p:cTn id="53" fill="hold">
                      <p:stCondLst>
                        <p:cond delay="indefinite"/>
                      </p:stCondLst>
                      <p:childTnLst>
                        <p:par>
                          <p:cTn id="54" fill="hold">
                            <p:stCondLst>
                              <p:cond delay="0"/>
                            </p:stCondLst>
                            <p:childTnLst>
                              <p:par>
                                <p:cTn id="55" presetID="42" presetClass="path" presetSubtype="0" accel="50000" decel="50000" fill="hold" grpId="2" nodeType="clickEffect">
                                  <p:stCondLst>
                                    <p:cond delay="0"/>
                                  </p:stCondLst>
                                  <p:childTnLst>
                                    <p:animMotion origin="layout" path="M 3.61111E-6 0.02916 L 3.61111E-6 0.125 " pathEditMode="relative" rAng="0" ptsTypes="AA">
                                      <p:cBhvr>
                                        <p:cTn id="56" dur="1000" fill="hold"/>
                                        <p:tgtEl>
                                          <p:spTgt spid="19"/>
                                        </p:tgtEl>
                                        <p:attrNameLst>
                                          <p:attrName>ppt_x</p:attrName>
                                          <p:attrName>ppt_y</p:attrName>
                                        </p:attrNameLst>
                                      </p:cBhvr>
                                      <p:rCtr x="0" y="48"/>
                                    </p:animMotion>
                                  </p:childTnLst>
                                </p:cTn>
                              </p:par>
                            </p:childTnLst>
                          </p:cTn>
                        </p:par>
                        <p:par>
                          <p:cTn id="57" fill="hold">
                            <p:stCondLst>
                              <p:cond delay="1000"/>
                            </p:stCondLst>
                            <p:childTnLst>
                              <p:par>
                                <p:cTn id="58" presetID="50" presetClass="path" presetSubtype="0" accel="50000" decel="50000" fill="hold" grpId="2" nodeType="afterEffect">
                                  <p:stCondLst>
                                    <p:cond delay="0"/>
                                  </p:stCondLst>
                                  <p:childTnLst>
                                    <p:animMotion origin="layout" path="M -0.09479 -0.00185 L -0.11579 -0.14652 C -0.12534 -0.21134 -0.06128 -0.31088 0.00035 -0.32777 L 0.2974 -0.44699 " pathEditMode="relative" rAng="0" ptsTypes="FfFF">
                                      <p:cBhvr>
                                        <p:cTn id="59" dur="2000" spd="-100000" fill="hold"/>
                                        <p:tgtEl>
                                          <p:spTgt spid="21"/>
                                        </p:tgtEl>
                                        <p:attrNameLst>
                                          <p:attrName>ppt_x</p:attrName>
                                          <p:attrName>ppt_y</p:attrName>
                                        </p:attrNameLst>
                                      </p:cBhvr>
                                      <p:rCtr x="181" y="-223"/>
                                    </p:animMotion>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grpId="2" nodeType="clickEffect">
                                  <p:stCondLst>
                                    <p:cond delay="0"/>
                                  </p:stCondLst>
                                  <p:childTnLst>
                                    <p:animMotion origin="layout" path="M 3.61111E-6 3.7037E-6 L 3.61111E-6 0.04375 " pathEditMode="relative" rAng="0" ptsTypes="AA">
                                      <p:cBhvr>
                                        <p:cTn id="63" dur="1000" fill="hold"/>
                                        <p:tgtEl>
                                          <p:spTgt spid="20"/>
                                        </p:tgtEl>
                                        <p:attrNameLst>
                                          <p:attrName>ppt_x</p:attrName>
                                          <p:attrName>ppt_y</p:attrName>
                                        </p:attrNameLst>
                                      </p:cBhvr>
                                      <p:rCtr x="0" y="22"/>
                                    </p:animMotion>
                                  </p:childTnLst>
                                </p:cTn>
                              </p:par>
                              <p:par>
                                <p:cTn id="64" presetID="37" presetClass="path" presetSubtype="0" accel="50000" decel="50000" fill="hold" grpId="3" nodeType="withEffect">
                                  <p:stCondLst>
                                    <p:cond delay="750"/>
                                  </p:stCondLst>
                                  <p:childTnLst>
                                    <p:animMotion origin="layout" path="M -0.08941 -0.00856 L -0.06111 -0.20625 C -0.05555 -0.24976 -0.03645 -0.28773 -0.00816 -0.30902 C 0.02379 -0.3324 0.05678 -0.33426 0.08733 -0.31759 L 0.22987 -0.24884 " pathEditMode="relative" rAng="-1764493" ptsTypes="FffFF">
                                      <p:cBhvr>
                                        <p:cTn id="65" dur="1500" fill="hold"/>
                                        <p:tgtEl>
                                          <p:spTgt spid="21"/>
                                        </p:tgtEl>
                                        <p:attrNameLst>
                                          <p:attrName>ppt_x</p:attrName>
                                          <p:attrName>ppt_y</p:attrName>
                                        </p:attrNameLst>
                                      </p:cBhvr>
                                      <p:rCtr x="121" y="-211"/>
                                    </p:animMotion>
                                  </p:childTnLst>
                                </p:cTn>
                              </p:par>
                            </p:childTnLst>
                          </p:cTn>
                        </p:par>
                      </p:childTnLst>
                    </p:cTn>
                  </p:par>
                  <p:par>
                    <p:cTn id="66" fill="hold">
                      <p:stCondLst>
                        <p:cond delay="indefinite"/>
                      </p:stCondLst>
                      <p:childTnLst>
                        <p:par>
                          <p:cTn id="67" fill="hold">
                            <p:stCondLst>
                              <p:cond delay="0"/>
                            </p:stCondLst>
                            <p:childTnLst>
                              <p:par>
                                <p:cTn id="68" presetID="42" presetClass="path" presetSubtype="0" accel="50000" decel="50000" fill="hold" grpId="3" nodeType="clickEffect">
                                  <p:stCondLst>
                                    <p:cond delay="0"/>
                                  </p:stCondLst>
                                  <p:childTnLst>
                                    <p:animMotion origin="layout" path="M 3.61111E-6 0.03958 L 3.61111E-6 0.13541 " pathEditMode="relative" rAng="0" ptsTypes="AA">
                                      <p:cBhvr>
                                        <p:cTn id="69" dur="2000" fill="hold"/>
                                        <p:tgtEl>
                                          <p:spTgt spid="20"/>
                                        </p:tgtEl>
                                        <p:attrNameLst>
                                          <p:attrName>ppt_x</p:attrName>
                                          <p:attrName>ppt_y</p:attrName>
                                        </p:attrNameLst>
                                      </p:cBhvr>
                                      <p:rCtr x="0" y="48"/>
                                    </p:animMotion>
                                  </p:childTnLst>
                                </p:cTn>
                              </p:par>
                              <p:par>
                                <p:cTn id="70" presetID="61" presetClass="path" presetSubtype="0" accel="50000" decel="50000" fill="hold" grpId="4" nodeType="withEffect">
                                  <p:stCondLst>
                                    <p:cond delay="1750"/>
                                  </p:stCondLst>
                                  <p:childTnLst>
                                    <p:animMotion origin="layout" path="M 0.22709 -0.25115 C 0.22848 -0.3074 0.2408 -0.28935 0.2349 -0.35532 C 0.22518 -0.37916 0.22101 -0.38703 0.2033 -0.40138 C 0.18768 -0.41551 0.1691 -0.42338 0.15053 -0.42824 C 0.13195 -0.43194 0.11424 -0.43078 0.09775 -0.4243 C 0.07969 -0.41782 0.06389 -0.40301 0.05087 -0.38217 C 0.03803 -0.3625 0.02674 -0.33981 0.02188 -0.31157 C 0.01511 -0.28518 0.01407 -0.24976 0.01476 -0.22129 C 0.01476 -0.19351 0.01771 -0.16041 0.02657 -0.1331 C 0.0349 -0.10694 0.04931 -0.08865 0.06789 -0.07986 C 0.08681 -0.07361 0.10452 -0.08495 0.1158 -0.1037 C 0.12535 -0.12222 0.13195 -0.15092 0.13212 -0.18379 C 0.13091 -0.21713 0.12778 -0.24745 0.1191 -0.27245 C 0.11077 -0.29768 0.11216 -0.30277 0.08039 -0.33333 C 0.05157 -0.36736 0.02466 -0.35509 0.00799 -0.35601 C -0.0085 -0.35486 -0.0217 -0.34375 -0.03802 -0.33194 C -0.0559 -0.31828 -0.06996 -0.29444 -0.07968 -0.27338 C -0.08958 -0.25208 -0.09305 -0.22638 -0.09739 -0.18518 C -0.10017 -0.14421 -0.09913 -0.12384 -0.09826 -0.09282 C -0.0967 -0.06226 -0.09513 -0.0324 -0.09444 -0.00138 " pathEditMode="relative" rAng="0" ptsTypes="ffffffffffffffffffff">
                                      <p:cBhvr>
                                        <p:cTn id="71" dur="2000" fill="hold"/>
                                        <p:tgtEl>
                                          <p:spTgt spid="21"/>
                                        </p:tgtEl>
                                        <p:attrNameLst>
                                          <p:attrName>ppt_x</p:attrName>
                                          <p:attrName>ppt_y</p:attrName>
                                        </p:attrNameLst>
                                      </p:cBhvr>
                                      <p:rCtr x="-157" y="3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4" grpId="2" animBg="1"/>
      <p:bldP spid="14" grpId="3" animBg="1"/>
      <p:bldP spid="14" grpId="4" animBg="1"/>
      <p:bldP spid="7" grpId="0" animBg="1"/>
      <p:bldP spid="7" grpId="1" animBg="1"/>
      <p:bldP spid="7" grpId="2" animBg="1"/>
      <p:bldP spid="19" grpId="0" animBg="1"/>
      <p:bldP spid="19" grpId="1" animBg="1"/>
      <p:bldP spid="19" grpId="2" animBg="1"/>
      <p:bldP spid="19" grpId="3" animBg="1"/>
      <p:bldP spid="20" grpId="0" animBg="1"/>
      <p:bldP spid="20" grpId="1" animBg="1"/>
      <p:bldP spid="20" grpId="2" animBg="1"/>
      <p:bldP spid="20" grpId="3" animBg="1"/>
      <p:bldP spid="21" grpId="0" animBg="1"/>
      <p:bldP spid="21" grpId="1" animBg="1"/>
      <p:bldP spid="21" grpId="2" animBg="1"/>
      <p:bldP spid="21" grpId="3" animBg="1"/>
      <p:bldP spid="21" grpId="4"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Locks and permissions</a:t>
            </a:r>
            <a:endParaRPr lang="en-US" dirty="0"/>
          </a:p>
        </p:txBody>
      </p:sp>
      <p:sp>
        <p:nvSpPr>
          <p:cNvPr id="3" name="Content Placeholder 2"/>
          <p:cNvSpPr>
            <a:spLocks noGrp="1"/>
          </p:cNvSpPr>
          <p:nvPr>
            <p:ph idx="1"/>
          </p:nvPr>
        </p:nvSpPr>
        <p:spPr>
          <a:xfrm>
            <a:off x="381000" y="1084251"/>
            <a:ext cx="8382000" cy="5179880"/>
          </a:xfrm>
        </p:spPr>
        <p:txBody>
          <a:bodyPr/>
          <a:lstStyle/>
          <a:p>
            <a:r>
              <a:rPr lang="en-US" dirty="0" smtClean="0"/>
              <a:t>The concepts</a:t>
            </a:r>
          </a:p>
          <a:p>
            <a:pPr lvl="1"/>
            <a:r>
              <a:rPr lang="en-US" dirty="0"/>
              <a:t>holding a lock, and</a:t>
            </a:r>
          </a:p>
          <a:p>
            <a:pPr lvl="1"/>
            <a:r>
              <a:rPr lang="en-US" dirty="0"/>
              <a:t>having permissions</a:t>
            </a:r>
          </a:p>
          <a:p>
            <a:pPr marL="0" indent="0">
              <a:buNone/>
            </a:pPr>
            <a:r>
              <a:rPr lang="en-US" dirty="0"/>
              <a:t>   are orthogonal to one another</a:t>
            </a:r>
          </a:p>
          <a:p>
            <a:r>
              <a:rPr lang="en-US" dirty="0" smtClean="0"/>
              <a:t>In particular:</a:t>
            </a:r>
          </a:p>
          <a:p>
            <a:pPr lvl="1">
              <a:lnSpc>
                <a:spcPct val="100000"/>
              </a:lnSpc>
            </a:pPr>
            <a:r>
              <a:rPr lang="en-US" dirty="0" smtClean="0"/>
              <a:t>Holding a lock does not imply any right to read or modify shared variables</a:t>
            </a:r>
          </a:p>
          <a:p>
            <a:r>
              <a:rPr lang="en-US" dirty="0" smtClean="0"/>
              <a:t>Their connection is:</a:t>
            </a:r>
          </a:p>
          <a:p>
            <a:pPr lvl="1"/>
            <a:r>
              <a:rPr lang="en-US" dirty="0" smtClean="0"/>
              <a:t>Acquiring a lock obtains some permissions</a:t>
            </a:r>
          </a:p>
          <a:p>
            <a:pPr lvl="1"/>
            <a:r>
              <a:rPr lang="en-US" dirty="0" smtClean="0"/>
              <a:t>Releasing a lock gives up some permissions</a:t>
            </a:r>
          </a:p>
        </p:txBody>
      </p:sp>
    </p:spTree>
    <p:extLst>
      <p:ext uri="{BB962C8B-B14F-4D97-AF65-F5344CB8AC3E}">
        <p14:creationId xmlns:p14="http://schemas.microsoft.com/office/powerpoint/2010/main" val="141090916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 invariants</a:t>
            </a:r>
            <a:endParaRPr lang="en-US" dirty="0"/>
          </a:p>
        </p:txBody>
      </p:sp>
      <p:sp>
        <p:nvSpPr>
          <p:cNvPr id="3" name="Content Placeholder 2"/>
          <p:cNvSpPr>
            <a:spLocks noGrp="1"/>
          </p:cNvSpPr>
          <p:nvPr>
            <p:ph idx="1"/>
          </p:nvPr>
        </p:nvSpPr>
        <p:spPr>
          <a:xfrm>
            <a:off x="381000" y="1412875"/>
            <a:ext cx="8382000" cy="1472711"/>
          </a:xfrm>
        </p:spPr>
        <p:txBody>
          <a:bodyPr/>
          <a:lstStyle/>
          <a:p>
            <a:r>
              <a:rPr lang="en-US" dirty="0" smtClean="0"/>
              <a:t>Like other specifications, monitors can hold both permissions and conditions</a:t>
            </a:r>
          </a:p>
          <a:p>
            <a:r>
              <a:rPr lang="en-US" dirty="0" smtClean="0"/>
              <a:t>Example:  </a:t>
            </a:r>
            <a:r>
              <a:rPr lang="en-US" dirty="0" smtClean="0">
                <a:solidFill>
                  <a:srgbClr xmlns:mc="http://schemas.openxmlformats.org/markup-compatibility/2006" xmlns:a14="http://schemas.microsoft.com/office/drawing/2010/main" val="0070C0" mc:Ignorable=""/>
                </a:solidFill>
              </a:rPr>
              <a:t>invariant</a:t>
            </a:r>
            <a:r>
              <a:rPr lang="en-US" dirty="0" smtClean="0"/>
              <a:t> </a:t>
            </a:r>
            <a:r>
              <a:rPr lang="en-US" dirty="0" err="1" smtClean="0">
                <a:solidFill>
                  <a:srgbClr xmlns:mc="http://schemas.openxmlformats.org/markup-compatibility/2006" xmlns:a14="http://schemas.microsoft.com/office/drawing/2010/main" val="0070C0" mc:Ignorable=""/>
                </a:solidFill>
              </a:rPr>
              <a:t>acc</a:t>
            </a:r>
            <a:r>
              <a:rPr lang="en-US" dirty="0" smtClean="0"/>
              <a:t>(y) &amp;&amp; 0 ≤ y</a:t>
            </a:r>
            <a:endParaRPr lang="en-US" dirty="0"/>
          </a:p>
        </p:txBody>
      </p:sp>
      <p:sp>
        <p:nvSpPr>
          <p:cNvPr id="6" name="Rectangle 5"/>
          <p:cNvSpPr/>
          <p:nvPr/>
        </p:nvSpPr>
        <p:spPr bwMode="auto">
          <a:xfrm>
            <a:off x="3781459" y="4124284"/>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Vertical Scroll 6"/>
          <p:cNvSpPr/>
          <p:nvPr/>
        </p:nvSpPr>
        <p:spPr bwMode="auto">
          <a:xfrm rot="21184477">
            <a:off x="5089597" y="4009836"/>
            <a:ext cx="1175926"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(y)</a:t>
            </a:r>
          </a:p>
        </p:txBody>
      </p:sp>
      <p:sp>
        <p:nvSpPr>
          <p:cNvPr id="8" name="Rectangle 7"/>
          <p:cNvSpPr/>
          <p:nvPr/>
        </p:nvSpPr>
        <p:spPr bwMode="auto">
          <a:xfrm>
            <a:off x="3781459" y="4124282"/>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Tree>
    <p:extLst>
      <p:ext uri="{BB962C8B-B14F-4D97-AF65-F5344CB8AC3E}">
        <p14:creationId xmlns:p14="http://schemas.microsoft.com/office/powerpoint/2010/main" val="279527601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5"/>
            <a:ext cx="7690115" cy="747897"/>
          </a:xfrm>
        </p:spPr>
        <p:txBody>
          <a:bodyPr/>
          <a:lstStyle/>
          <a:p>
            <a:r>
              <a:rPr lang="en-US" dirty="0" err="1" smtClean="0"/>
              <a:t>Owicki</a:t>
            </a:r>
            <a:r>
              <a:rPr lang="en-US" dirty="0" smtClean="0"/>
              <a:t> </a:t>
            </a:r>
            <a:r>
              <a:rPr lang="en-US" dirty="0" err="1" smtClean="0"/>
              <a:t>Gries</a:t>
            </a:r>
            <a:r>
              <a:rPr lang="en-US" dirty="0" smtClean="0"/>
              <a:t> counter</a:t>
            </a:r>
            <a:endParaRPr lang="en-US" dirty="0"/>
          </a:p>
        </p:txBody>
      </p:sp>
      <p:sp>
        <p:nvSpPr>
          <p:cNvPr id="3" name="Subtitle 2"/>
          <p:cNvSpPr>
            <a:spLocks noGrp="1"/>
          </p:cNvSpPr>
          <p:nvPr>
            <p:ph type="subTitle" idx="1"/>
          </p:nvPr>
        </p:nvSpPr>
        <p:spPr>
          <a:xfrm>
            <a:off x="722313" y="5480153"/>
            <a:ext cx="7043208" cy="276999"/>
          </a:xfrm>
        </p:spPr>
        <p:txBody>
          <a:bodyPr/>
          <a:lstStyle/>
          <a:p>
            <a:r>
              <a:rPr lang="en-US" sz="2000" dirty="0" smtClean="0"/>
              <a:t>[Chalice encoding by Bart Jacobs]</a:t>
            </a:r>
            <a:endParaRPr lang="en-US" sz="2000"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368076201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6" name="TextBox 5"/>
          <p:cNvSpPr txBox="1"/>
          <p:nvPr/>
        </p:nvSpPr>
        <p:spPr>
          <a:xfrm>
            <a:off x="294437" y="951768"/>
            <a:ext cx="8678113"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predicate</a:t>
            </a:r>
            <a:r>
              <a:rPr lang="en-US" sz="2000" dirty="0" smtClean="0">
                <a:solidFill>
                  <a:schemeClr val="bg1"/>
                </a:solidFill>
                <a:latin typeface="Consolas" pitchFamily="49" charset="0"/>
                <a:cs typeface="Consolas" pitchFamily="49" charset="0"/>
              </a:rPr>
              <a:t> Valid {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c.x</a:t>
            </a:r>
            <a:r>
              <a:rPr lang="en-US" sz="2000" dirty="0" smtClean="0">
                <a:solidFill>
                  <a:schemeClr val="bg1"/>
                </a:solidFill>
                <a:latin typeface="Consolas" pitchFamily="49" charset="0"/>
                <a:cs typeface="Consolas" pitchFamily="49" charset="0"/>
              </a:rPr>
              <a:t>)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&amp;&amp; x </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10/main" val="334307191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6" name="TextBox 5"/>
          <p:cNvSpPr txBox="1"/>
          <p:nvPr/>
        </p:nvSpPr>
        <p:spPr>
          <a:xfrm>
            <a:off x="294437" y="951768"/>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predicate</a:t>
            </a:r>
            <a:r>
              <a:rPr lang="en-US" sz="2000" dirty="0" smtClean="0">
                <a:solidFill>
                  <a:schemeClr val="bg1"/>
                </a:solidFill>
                <a:latin typeface="Consolas" pitchFamily="49" charset="0"/>
                <a:cs typeface="Consolas" pitchFamily="49" charset="0"/>
              </a:rPr>
              <a:t> Valid {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c.x</a:t>
            </a:r>
            <a:r>
              <a:rPr lang="en-US" sz="2000" dirty="0" smtClean="0">
                <a:solidFill>
                  <a:schemeClr val="bg1"/>
                </a:solidFill>
                <a:latin typeface="Consolas" pitchFamily="49" charset="0"/>
                <a:cs typeface="Consolas" pitchFamily="49" charset="0"/>
              </a:rPr>
              <a:t>)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&amp;&amp; x </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New()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000" dirty="0" smtClean="0">
                <a:solidFill>
                  <a:schemeClr val="bg1"/>
                </a:solidFill>
                <a:latin typeface="Consolas" pitchFamily="49" charset="0"/>
                <a:cs typeface="Consolas" pitchFamily="49" charset="0"/>
              </a:rPr>
              <a:t> (c: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Mutate()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10/main" val="339326422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Concurrent programs</a:t>
            </a:r>
            <a:endParaRPr lang="en-US" dirty="0"/>
          </a:p>
        </p:txBody>
      </p:sp>
      <p:sp>
        <p:nvSpPr>
          <p:cNvPr id="3" name="Content Placeholder 2"/>
          <p:cNvSpPr>
            <a:spLocks noGrp="1"/>
          </p:cNvSpPr>
          <p:nvPr>
            <p:ph idx="1"/>
          </p:nvPr>
        </p:nvSpPr>
        <p:spPr>
          <a:xfrm>
            <a:off x="381000" y="1412875"/>
            <a:ext cx="8382000" cy="2589940"/>
          </a:xfrm>
        </p:spPr>
        <p:txBody>
          <a:bodyPr/>
          <a:lstStyle/>
          <a:p>
            <a:r>
              <a:rPr lang="en-US" dirty="0" smtClean="0"/>
              <a:t>Interleaving of thread executions</a:t>
            </a:r>
          </a:p>
          <a:p>
            <a:r>
              <a:rPr lang="en-US" dirty="0" smtClean="0"/>
              <a:t>Unbounded number of:  threads, locks, …</a:t>
            </a:r>
          </a:p>
          <a:p>
            <a:r>
              <a:rPr lang="en-US" dirty="0" smtClean="0"/>
              <a:t>We need some basis for doing the reasoning</a:t>
            </a:r>
          </a:p>
          <a:p>
            <a:pPr lvl="1"/>
            <a:r>
              <a:rPr lang="en-US" dirty="0" smtClean="0"/>
              <a:t>A way of thinking!</a:t>
            </a:r>
            <a:endParaRPr lang="en-US" dirty="0"/>
          </a:p>
        </p:txBody>
      </p:sp>
    </p:spTree>
    <p:extLst>
      <p:ext uri="{BB962C8B-B14F-4D97-AF65-F5344CB8AC3E}">
        <p14:creationId xmlns:p14="http://schemas.microsoft.com/office/powerpoint/2010/main" val="19559565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6" name="TextBox 5"/>
          <p:cNvSpPr txBox="1"/>
          <p:nvPr/>
        </p:nvSpPr>
        <p:spPr>
          <a:xfrm>
            <a:off x="294437" y="951768"/>
            <a:ext cx="8678113" cy="57538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predicate</a:t>
            </a:r>
            <a:r>
              <a:rPr lang="en-US" sz="2000" dirty="0" smtClean="0">
                <a:solidFill>
                  <a:schemeClr val="bg1"/>
                </a:solidFill>
                <a:latin typeface="Consolas" pitchFamily="49" charset="0"/>
                <a:cs typeface="Consolas" pitchFamily="49" charset="0"/>
              </a:rPr>
              <a:t> Valid {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c.x</a:t>
            </a:r>
            <a:r>
              <a:rPr lang="en-US" sz="2000" dirty="0" smtClean="0">
                <a:solidFill>
                  <a:schemeClr val="bg1"/>
                </a:solidFill>
                <a:latin typeface="Consolas" pitchFamily="49" charset="0"/>
                <a:cs typeface="Consolas" pitchFamily="49" charset="0"/>
              </a:rPr>
              <a:t>)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&amp;&amp; x </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New()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000" dirty="0" smtClean="0">
                <a:solidFill>
                  <a:schemeClr val="bg1"/>
                </a:solidFill>
                <a:latin typeface="Consolas" pitchFamily="49" charset="0"/>
                <a:cs typeface="Consolas" pitchFamily="49" charset="0"/>
              </a:rPr>
              <a:t> (c: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x := 3, y := 5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Mutate()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unfold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+ 3;</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14" name="Right Arrow 13"/>
          <p:cNvSpPr/>
          <p:nvPr/>
        </p:nvSpPr>
        <p:spPr bwMode="auto">
          <a:xfrm>
            <a:off x="185736" y="2657436"/>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2" name="Rectangle 11"/>
          <p:cNvSpPr/>
          <p:nvPr/>
        </p:nvSpPr>
        <p:spPr bwMode="auto">
          <a:xfrm>
            <a:off x="6243705" y="4250527"/>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Vertical Scroll 6"/>
          <p:cNvSpPr/>
          <p:nvPr/>
        </p:nvSpPr>
        <p:spPr bwMode="auto">
          <a:xfrm rot="21184477">
            <a:off x="6412824" y="1932694"/>
            <a:ext cx="1764936" cy="1215055"/>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c.x</a:t>
            </a:r>
            <a:r>
              <a:rPr kumimoji="0" lang="en-US" b="0" i="0" u="none" strike="noStrike" cap="none" normalizeH="0" baseline="0" dirty="0" smtClean="0">
                <a:solidFill>
                  <a:schemeClr val="bg1"/>
                </a:solidFill>
                <a:latin typeface="Consolas" pitchFamily="49" charset="0"/>
                <a:cs typeface="Consolas" pitchFamily="49" charset="0"/>
              </a:rPr>
              <a:t>)</a:t>
            </a:r>
          </a:p>
          <a:p>
            <a:pPr algn="ctr" defTabSz="1096963" fontAlgn="base">
              <a:spcBef>
                <a:spcPct val="0"/>
              </a:spcBef>
              <a:spcAft>
                <a:spcPct val="0"/>
              </a:spcAft>
            </a:pP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a:solidFill>
                  <a:schemeClr val="bg1"/>
                </a:solidFill>
                <a:latin typeface="Consolas" pitchFamily="49" charset="0"/>
                <a:cs typeface="Consolas" pitchFamily="49" charset="0"/>
              </a:rPr>
              <a:t>x ≤ y</a:t>
            </a:r>
            <a:endParaRPr kumimoji="0" lang="en-US" b="0" i="0" u="none" strike="noStrike" cap="none" normalizeH="0" baseline="0" dirty="0" smtClean="0">
              <a:solidFill>
                <a:schemeClr val="bg1"/>
              </a:solidFill>
              <a:latin typeface="Consolas" pitchFamily="49" charset="0"/>
              <a:cs typeface="Consolas" pitchFamily="49" charset="0"/>
            </a:endParaRPr>
          </a:p>
        </p:txBody>
      </p:sp>
      <p:sp>
        <p:nvSpPr>
          <p:cNvPr id="18" name="Rectangle 17"/>
          <p:cNvSpPr/>
          <p:nvPr/>
        </p:nvSpPr>
        <p:spPr bwMode="auto">
          <a:xfrm>
            <a:off x="6243705" y="4250525"/>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8" name="Bevel 7"/>
          <p:cNvSpPr/>
          <p:nvPr/>
        </p:nvSpPr>
        <p:spPr bwMode="auto">
          <a:xfrm rot="21218706">
            <a:off x="6800851" y="4479125"/>
            <a:ext cx="1585912" cy="707231"/>
          </a:xfrm>
          <a:prstGeom prst="bevel">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sv-SE"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c.Valid</a:t>
            </a: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Tree>
    <p:extLst>
      <p:ext uri="{BB962C8B-B14F-4D97-AF65-F5344CB8AC3E}">
        <p14:creationId xmlns:p14="http://schemas.microsoft.com/office/powerpoint/2010/main" val="69074968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14"/>
                                        </p:tgtEl>
                                        <p:attrNameLst>
                                          <p:attrName>ppt_x</p:attrName>
                                          <p:attrName>ppt_y</p:attrName>
                                        </p:attrNameLst>
                                      </p:cBhvr>
                                      <p:rCtr x="0" y="23"/>
                                    </p:animMotion>
                                  </p:childTnLst>
                                </p:cTn>
                              </p:par>
                              <p:par>
                                <p:cTn id="13" presetID="31" presetClass="entr" presetSubtype="0" fill="hold" grpId="0" nodeType="withEffect">
                                  <p:stCondLst>
                                    <p:cond delay="50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style.rotation</p:attrName>
                                        </p:attrNameLst>
                                      </p:cBhvr>
                                      <p:tavLst>
                                        <p:tav tm="0">
                                          <p:val>
                                            <p:fltVal val="90"/>
                                          </p:val>
                                        </p:tav>
                                        <p:tav tm="100000">
                                          <p:val>
                                            <p:fltVal val="0"/>
                                          </p:val>
                                        </p:tav>
                                      </p:tavLst>
                                    </p:anim>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2" nodeType="clickEffect">
                                  <p:stCondLst>
                                    <p:cond delay="0"/>
                                  </p:stCondLst>
                                  <p:childTnLst>
                                    <p:animMotion origin="layout" path="M 1.38778E-17 0.04697 L 1.38778E-17 0.08931 " pathEditMode="relative" rAng="0" ptsTypes="AA">
                                      <p:cBhvr>
                                        <p:cTn id="22" dur="1000" fill="hold"/>
                                        <p:tgtEl>
                                          <p:spTgt spid="14"/>
                                        </p:tgtEl>
                                        <p:attrNameLst>
                                          <p:attrName>ppt_x</p:attrName>
                                          <p:attrName>ppt_y</p:attrName>
                                        </p:attrNameLst>
                                      </p:cBhvr>
                                      <p:rCtr x="0" y="21"/>
                                    </p:animMotion>
                                  </p:childTnLst>
                                </p:cTn>
                              </p:par>
                              <p:par>
                                <p:cTn id="23" presetID="41" presetClass="path" presetSubtype="0" accel="50000" decel="50000" fill="hold" grpId="1" nodeType="withEffect">
                                  <p:stCondLst>
                                    <p:cond delay="1250"/>
                                  </p:stCondLst>
                                  <p:childTnLst>
                                    <p:animMotion origin="layout" path="M -3.05556E-6 1.48148E-6 C 0.00087 -0.01111 0.00504 -0.02153 0.0066 -0.02153 C 0.0158 -0.02153 0.02518 0.14838 0.02518 0.31898 C 0.02518 0.23264 0.03004 0.14838 0.03438 0.14838 C 0.03924 0.14838 0.04375 0.23426 0.04375 0.31898 C 0.04375 0.27639 0.04601 0.23264 0.04844 0.23264 C 0.0507 0.23264 0.05313 0.275 0.05313 0.31898 C 0.05313 0.29699 0.05452 0.27639 0.05556 0.27639 C 0.05695 0.27639 0.05799 0.29815 0.05799 0.31898 C 0.05799 0.30787 0.05851 0.29699 0.0592 0.29699 C 0.05938 0.29699 0.06042 0.30787 0.06042 0.31898 C 0.06042 0.31319 0.06059 0.30787 0.06094 0.30787 C 0.06094 0.30625 0.06164 0.31319 0.06164 0.31898 C 0.06164 0.31574 0.06164 0.31319 0.06181 0.31319 C 0.06181 0.31481 0.06233 0.31597 0.06233 0.31898 C 0.06233 0.31713 0.06233 0.31574 0.06233 0.31481 C 0.0625 0.31481 0.0625 0.31597 0.0625 0.31736 C 0.06285 0.31736 0.06285 0.31597 0.06285 0.31481 C 0.06337 0.31481 0.06337 0.31597 0.06337 0.31736 " pathEditMode="relative" rAng="0" ptsTypes="fffffffffffffffffff">
                                      <p:cBhvr>
                                        <p:cTn id="24" dur="2000" fill="hold"/>
                                        <p:tgtEl>
                                          <p:spTgt spid="7"/>
                                        </p:tgtEl>
                                        <p:attrNameLst>
                                          <p:attrName>ppt_x</p:attrName>
                                          <p:attrName>ppt_y</p:attrName>
                                        </p:attrNameLst>
                                      </p:cBhvr>
                                      <p:rCtr x="3160" y="14861"/>
                                    </p:animMotion>
                                  </p:childTnLst>
                                </p:cTn>
                              </p:par>
                            </p:childTnLst>
                          </p:cTn>
                        </p:par>
                        <p:par>
                          <p:cTn id="25" fill="hold">
                            <p:stCondLst>
                              <p:cond delay="3250"/>
                            </p:stCondLst>
                            <p:childTnLst>
                              <p:par>
                                <p:cTn id="26" presetID="9" presetClass="entr" presetSubtype="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ssolve">
                                      <p:cBhvr>
                                        <p:cTn id="28" dur="500"/>
                                        <p:tgtEl>
                                          <p:spTgt spid="8"/>
                                        </p:tgtEl>
                                      </p:cBhvr>
                                    </p:animEffect>
                                  </p:childTnLst>
                                </p:cTn>
                              </p:par>
                            </p:childTnLst>
                          </p:cTn>
                        </p:par>
                        <p:par>
                          <p:cTn id="29" fill="hold">
                            <p:stCondLst>
                              <p:cond delay="3750"/>
                            </p:stCondLst>
                            <p:childTnLst>
                              <p:par>
                                <p:cTn id="30" presetID="42" presetClass="path" presetSubtype="0" accel="50000" decel="50000" fill="hold" grpId="1" nodeType="afterEffect">
                                  <p:stCondLst>
                                    <p:cond delay="0"/>
                                  </p:stCondLst>
                                  <p:childTnLst>
                                    <p:animMotion origin="layout" path="M 3.88889E-6 -1.48148E-6 L -0.36719 -0.21042 " pathEditMode="relative" rAng="0" ptsTypes="AA">
                                      <p:cBhvr>
                                        <p:cTn id="31" dur="500" fill="hold"/>
                                        <p:tgtEl>
                                          <p:spTgt spid="8"/>
                                        </p:tgtEl>
                                        <p:attrNameLst>
                                          <p:attrName>ppt_x</p:attrName>
                                          <p:attrName>ppt_y</p:attrName>
                                        </p:attrNameLst>
                                      </p:cBhvr>
                                      <p:rCtr x="-18368" y="-105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4" grpId="2" animBg="1"/>
      <p:bldP spid="7" grpId="0" animBg="1"/>
      <p:bldP spid="7" grpId="1" animBg="1"/>
      <p:bldP spid="8" grpId="0" animBg="1"/>
      <p:bldP spid="8"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6" name="TextBox 5"/>
          <p:cNvSpPr txBox="1"/>
          <p:nvPr/>
        </p:nvSpPr>
        <p:spPr>
          <a:xfrm>
            <a:off x="294437" y="951768"/>
            <a:ext cx="8678113" cy="57538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predicate</a:t>
            </a:r>
            <a:r>
              <a:rPr lang="en-US" sz="2000" dirty="0" smtClean="0">
                <a:solidFill>
                  <a:schemeClr val="bg1"/>
                </a:solidFill>
                <a:latin typeface="Consolas" pitchFamily="49" charset="0"/>
                <a:cs typeface="Consolas" pitchFamily="49" charset="0"/>
              </a:rPr>
              <a:t> Valid {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c.x</a:t>
            </a:r>
            <a:r>
              <a:rPr lang="en-US" sz="2000" dirty="0" smtClean="0">
                <a:solidFill>
                  <a:schemeClr val="bg1"/>
                </a:solidFill>
                <a:latin typeface="Consolas" pitchFamily="49" charset="0"/>
                <a:cs typeface="Consolas" pitchFamily="49" charset="0"/>
              </a:rPr>
              <a:t>)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&amp;&amp; x </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New()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000" dirty="0" smtClean="0">
                <a:solidFill>
                  <a:schemeClr val="bg1"/>
                </a:solidFill>
                <a:latin typeface="Consolas" pitchFamily="49" charset="0"/>
                <a:cs typeface="Consolas" pitchFamily="49" charset="0"/>
              </a:rPr>
              <a:t> (c: </a:t>
            </a:r>
            <a:r>
              <a:rPr lang="en-US" sz="2000" dirty="0" err="1" smtClean="0">
                <a:solidFill>
                  <a:schemeClr val="bg1"/>
                </a:solidFill>
                <a:latin typeface="Consolas" pitchFamily="49" charset="0"/>
                <a:cs typeface="Consolas" pitchFamily="49" charset="0"/>
              </a:rPr>
              <a:t>MyClass</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MyClass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x := 3, y := 5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Mutate()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unfold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c.y</a:t>
            </a:r>
            <a:r>
              <a:rPr lang="en-US" sz="2000" dirty="0" smtClean="0">
                <a:solidFill>
                  <a:schemeClr val="bg1"/>
                </a:solidFill>
                <a:latin typeface="Consolas" pitchFamily="49" charset="0"/>
                <a:cs typeface="Consolas" pitchFamily="49" charset="0"/>
              </a:rPr>
              <a:t> + 3;</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fold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c.Valid</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12" name="Rectangle 11"/>
          <p:cNvSpPr/>
          <p:nvPr/>
        </p:nvSpPr>
        <p:spPr bwMode="auto">
          <a:xfrm>
            <a:off x="6243705" y="4250527"/>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Vertical Scroll 6"/>
          <p:cNvSpPr/>
          <p:nvPr/>
        </p:nvSpPr>
        <p:spPr bwMode="auto">
          <a:xfrm rot="21184477">
            <a:off x="7027187" y="4104394"/>
            <a:ext cx="1764936" cy="1215055"/>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c.x</a:t>
            </a:r>
            <a:r>
              <a:rPr kumimoji="0" lang="en-US" b="0" i="0" u="none" strike="noStrike" cap="none" normalizeH="0" baseline="0" dirty="0" smtClean="0">
                <a:solidFill>
                  <a:schemeClr val="bg1"/>
                </a:solidFill>
                <a:latin typeface="Consolas" pitchFamily="49" charset="0"/>
                <a:cs typeface="Consolas" pitchFamily="49" charset="0"/>
              </a:rPr>
              <a:t>)</a:t>
            </a:r>
          </a:p>
          <a:p>
            <a:pPr algn="ctr" defTabSz="1096963" fontAlgn="base">
              <a:spcBef>
                <a:spcPct val="0"/>
              </a:spcBef>
              <a:spcAft>
                <a:spcPct val="0"/>
              </a:spcAft>
            </a:pP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a:solidFill>
                  <a:schemeClr val="bg1"/>
                </a:solidFill>
                <a:latin typeface="Consolas" pitchFamily="49" charset="0"/>
                <a:cs typeface="Consolas" pitchFamily="49" charset="0"/>
              </a:rPr>
              <a:t>x ≤ y</a:t>
            </a:r>
            <a:endParaRPr kumimoji="0" lang="en-US" b="0" i="0" u="none" strike="noStrike" cap="none" normalizeH="0" baseline="0" dirty="0" smtClean="0">
              <a:solidFill>
                <a:schemeClr val="bg1"/>
              </a:solidFill>
              <a:latin typeface="Consolas" pitchFamily="49" charset="0"/>
              <a:cs typeface="Consolas" pitchFamily="49" charset="0"/>
            </a:endParaRPr>
          </a:p>
        </p:txBody>
      </p:sp>
      <p:sp>
        <p:nvSpPr>
          <p:cNvPr id="18" name="Rectangle 17"/>
          <p:cNvSpPr/>
          <p:nvPr/>
        </p:nvSpPr>
        <p:spPr bwMode="auto">
          <a:xfrm>
            <a:off x="6243705" y="4250525"/>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9" name="Right Arrow 8"/>
          <p:cNvSpPr/>
          <p:nvPr/>
        </p:nvSpPr>
        <p:spPr bwMode="auto">
          <a:xfrm>
            <a:off x="142872" y="4772060"/>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3" name="Bevel 12"/>
          <p:cNvSpPr/>
          <p:nvPr/>
        </p:nvSpPr>
        <p:spPr bwMode="auto">
          <a:xfrm rot="21218706">
            <a:off x="3328988" y="4628595"/>
            <a:ext cx="1585912" cy="707231"/>
          </a:xfrm>
          <a:prstGeom prst="bevel">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sv-SE"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c.Valid</a:t>
            </a: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5" name="Bevel 14"/>
          <p:cNvSpPr/>
          <p:nvPr/>
        </p:nvSpPr>
        <p:spPr bwMode="auto">
          <a:xfrm rot="21218706">
            <a:off x="6800851" y="4479125"/>
            <a:ext cx="1585912" cy="707231"/>
          </a:xfrm>
          <a:prstGeom prst="bevel">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sv-SE"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c.Valid</a:t>
            </a: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Tree>
    <p:extLst>
      <p:ext uri="{BB962C8B-B14F-4D97-AF65-F5344CB8AC3E}">
        <p14:creationId xmlns:p14="http://schemas.microsoft.com/office/powerpoint/2010/main" val="746663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path" presetSubtype="0" accel="50000" decel="50000" fill="hold" grpId="1" nodeType="clickEffect">
                                  <p:stCondLst>
                                    <p:cond delay="0"/>
                                  </p:stCondLst>
                                  <p:childTnLst>
                                    <p:animMotion origin="layout" path="M 1.38778E-17 0.00046 L 1.38778E-17 0.04699 " pathEditMode="relative" rAng="0" ptsTypes="AA">
                                      <p:cBhvr>
                                        <p:cTn id="16" dur="1000" fill="hold"/>
                                        <p:tgtEl>
                                          <p:spTgt spid="9"/>
                                        </p:tgtEl>
                                        <p:attrNameLst>
                                          <p:attrName>ppt_x</p:attrName>
                                          <p:attrName>ppt_y</p:attrName>
                                        </p:attrNameLst>
                                      </p:cBhvr>
                                      <p:rCtr x="0" y="23"/>
                                    </p:animMotion>
                                  </p:childTnLst>
                                </p:cTn>
                              </p:par>
                            </p:childTnLst>
                          </p:cTn>
                        </p:par>
                        <p:par>
                          <p:cTn id="17" fill="hold">
                            <p:stCondLst>
                              <p:cond delay="1000"/>
                            </p:stCondLst>
                            <p:childTnLst>
                              <p:par>
                                <p:cTn id="18" presetID="42" presetClass="path" presetSubtype="0" accel="50000" decel="50000" fill="hold" grpId="1" nodeType="afterEffect">
                                  <p:stCondLst>
                                    <p:cond delay="0"/>
                                  </p:stCondLst>
                                  <p:childTnLst>
                                    <p:animMotion origin="layout" path="M -0.0007 0.01366 L 0.36805 0.00533 " pathEditMode="relative" rAng="0" ptsTypes="AA">
                                      <p:cBhvr>
                                        <p:cTn id="19" dur="500" fill="hold"/>
                                        <p:tgtEl>
                                          <p:spTgt spid="13"/>
                                        </p:tgtEl>
                                        <p:attrNameLst>
                                          <p:attrName>ppt_x</p:attrName>
                                          <p:attrName>ppt_y</p:attrName>
                                        </p:attrNameLst>
                                      </p:cBhvr>
                                      <p:rCtr x="18438" y="-417"/>
                                    </p:animMotion>
                                  </p:childTnLst>
                                </p:cTn>
                              </p:par>
                            </p:childTnLst>
                          </p:cTn>
                        </p:par>
                        <p:par>
                          <p:cTn id="20" fill="hold">
                            <p:stCondLst>
                              <p:cond delay="1500"/>
                            </p:stCondLst>
                            <p:childTnLst>
                              <p:par>
                                <p:cTn id="21" presetID="9" presetClass="exit" presetSubtype="0" fill="hold" grpId="2" nodeType="afterEffect">
                                  <p:stCondLst>
                                    <p:cond delay="0"/>
                                  </p:stCondLst>
                                  <p:childTnLst>
                                    <p:animEffect transition="out" filter="dissolv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000"/>
                            </p:stCondLst>
                            <p:childTnLst>
                              <p:par>
                                <p:cTn id="25" presetID="37" presetClass="path" presetSubtype="0" accel="50000" decel="50000" fill="hold" grpId="1" nodeType="afterEffect">
                                  <p:stCondLst>
                                    <p:cond delay="0"/>
                                  </p:stCondLst>
                                  <p:childTnLst>
                                    <p:animMotion origin="layout" path="M 3.33333E-6 4.44444E-6 L -0.13646 -0.33241 C -0.16476 -0.39491 -0.20174 -0.42292 -0.2382 -0.41806 C -0.27969 -0.41088 -0.31059 -0.37639 -0.32917 -0.30764 L -0.41493 0.05324 " pathEditMode="relative" rAng="-329453" ptsTypes="FffFF">
                                      <p:cBhvr>
                                        <p:cTn id="26" dur="2000" fill="hold"/>
                                        <p:tgtEl>
                                          <p:spTgt spid="7"/>
                                        </p:tgtEl>
                                        <p:attrNameLst>
                                          <p:attrName>ppt_x</p:attrName>
                                          <p:attrName>ppt_y</p:attrName>
                                        </p:attrNameLst>
                                      </p:cBhvr>
                                      <p:rCtr x="-22361" y="-19583"/>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2" nodeType="clickEffect">
                                  <p:stCondLst>
                                    <p:cond delay="0"/>
                                  </p:stCondLst>
                                  <p:childTnLst>
                                    <p:animMotion origin="layout" path="M 1.38778E-17 0.04697 L 1.38778E-17 0.08931 " pathEditMode="relative" rAng="0" ptsTypes="AA">
                                      <p:cBhvr>
                                        <p:cTn id="30" dur="1000" fill="hold"/>
                                        <p:tgtEl>
                                          <p:spTgt spid="9"/>
                                        </p:tgtEl>
                                        <p:attrNameLst>
                                          <p:attrName>ppt_x</p:attrName>
                                          <p:attrName>ppt_y</p:attrName>
                                        </p:attrNameLst>
                                      </p:cBhvr>
                                      <p:rCtr x="0" y="21"/>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3" nodeType="clickEffect">
                                  <p:stCondLst>
                                    <p:cond delay="0"/>
                                  </p:stCondLst>
                                  <p:childTnLst>
                                    <p:animMotion origin="layout" path="M 2.5E-6 0.08935 L 2.5E-6 0.14606 " pathEditMode="relative" rAng="0" ptsTypes="AA">
                                      <p:cBhvr>
                                        <p:cTn id="34" dur="1000" fill="hold"/>
                                        <p:tgtEl>
                                          <p:spTgt spid="9"/>
                                        </p:tgtEl>
                                        <p:attrNameLst>
                                          <p:attrName>ppt_x</p:attrName>
                                          <p:attrName>ppt_y</p:attrName>
                                        </p:attrNameLst>
                                      </p:cBhvr>
                                      <p:rCtr x="0" y="2824"/>
                                    </p:animMotion>
                                  </p:childTnLst>
                                </p:cTn>
                              </p:par>
                            </p:childTnLst>
                          </p:cTn>
                        </p:par>
                        <p:par>
                          <p:cTn id="35" fill="hold">
                            <p:stCondLst>
                              <p:cond delay="1000"/>
                            </p:stCondLst>
                            <p:childTnLst>
                              <p:par>
                                <p:cTn id="36" presetID="37" presetClass="path" presetSubtype="0" accel="50000" decel="50000" fill="hold" grpId="2" nodeType="afterEffect">
                                  <p:stCondLst>
                                    <p:cond delay="0"/>
                                  </p:stCondLst>
                                  <p:childTnLst>
                                    <p:animMotion origin="layout" path="M -0.41493 0.05301 L -0.32535 -0.32361 C -0.30695 -0.40856 -0.2757 -0.45463 -0.2415 -0.45763 C -0.20157 -0.46111 -0.16771 -0.41921 -0.14167 -0.33773 L -0.01945 0.02084 " pathEditMode="relative" rAng="-204802" ptsTypes="FffFF">
                                      <p:cBhvr>
                                        <p:cTn id="37" dur="2000" fill="hold"/>
                                        <p:tgtEl>
                                          <p:spTgt spid="7"/>
                                        </p:tgtEl>
                                        <p:attrNameLst>
                                          <p:attrName>ppt_x</p:attrName>
                                          <p:attrName>ppt_y</p:attrName>
                                        </p:attrNameLst>
                                      </p:cBhvr>
                                      <p:rCtr x="18663" y="-26343"/>
                                    </p:animMotion>
                                  </p:childTnLst>
                                </p:cTn>
                              </p:par>
                            </p:childTnLst>
                          </p:cTn>
                        </p:par>
                        <p:par>
                          <p:cTn id="38" fill="hold">
                            <p:stCondLst>
                              <p:cond delay="3000"/>
                            </p:stCondLst>
                            <p:childTnLst>
                              <p:par>
                                <p:cTn id="39" presetID="9"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dissolve">
                                      <p:cBhvr>
                                        <p:cTn id="41" dur="500"/>
                                        <p:tgtEl>
                                          <p:spTgt spid="15"/>
                                        </p:tgtEl>
                                      </p:cBhvr>
                                    </p:animEffect>
                                  </p:childTnLst>
                                </p:cTn>
                              </p:par>
                            </p:childTnLst>
                          </p:cTn>
                        </p:par>
                        <p:par>
                          <p:cTn id="42" fill="hold">
                            <p:stCondLst>
                              <p:cond delay="3500"/>
                            </p:stCondLst>
                            <p:childTnLst>
                              <p:par>
                                <p:cTn id="43" presetID="42" presetClass="path" presetSubtype="0" accel="50000" decel="50000" fill="hold" grpId="1" nodeType="afterEffect">
                                  <p:stCondLst>
                                    <p:cond delay="0"/>
                                  </p:stCondLst>
                                  <p:childTnLst>
                                    <p:animMotion origin="layout" path="M 2.5E-6 3.7037E-6 L -0.40469 0.13333 " pathEditMode="relative" rAng="0" ptsTypes="AA">
                                      <p:cBhvr>
                                        <p:cTn id="44" dur="500" fill="hold"/>
                                        <p:tgtEl>
                                          <p:spTgt spid="15"/>
                                        </p:tgtEl>
                                        <p:attrNameLst>
                                          <p:attrName>ppt_x</p:attrName>
                                          <p:attrName>ppt_y</p:attrName>
                                        </p:attrNameLst>
                                      </p:cBhvr>
                                      <p:rCtr x="-20243" y="66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animBg="1"/>
      <p:bldP spid="7" grpId="2" animBg="1"/>
      <p:bldP spid="9" grpId="0" animBg="1"/>
      <p:bldP spid="9" grpId="1" animBg="1"/>
      <p:bldP spid="9" grpId="2" animBg="1"/>
      <p:bldP spid="9" grpId="3" animBg="1"/>
      <p:bldP spid="13" grpId="0" animBg="1"/>
      <p:bldP spid="13" grpId="1" animBg="1"/>
      <p:bldP spid="13" grpId="2" animBg="1"/>
      <p:bldP spid="15" grpId="0" animBg="1"/>
      <p:bldP spid="15"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Tree>
    <p:extLst>
      <p:ext uri="{BB962C8B-B14F-4D97-AF65-F5344CB8AC3E}">
        <p14:creationId xmlns:p14="http://schemas.microsoft.com/office/powerpoint/2010/main" val="4168018209"/>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50"/>
                                        <p:tgtEl>
                                          <p:spTgt spid="6"/>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50"/>
                                        <p:tgtEl>
                                          <p:spTgt spid="7"/>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smtClean="0">
                <a:solidFill>
                  <a:schemeClr val="bg1"/>
                </a:solidFill>
                <a:latin typeface="Consolas" pitchFamily="49" charset="0"/>
                <a:cs typeface="Consolas" pitchFamily="49" charset="0"/>
              </a:rPr>
              <a:t> Cell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Producer(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C { x := 0, y := 0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send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(c, 5);</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Consumer(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receive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c,z</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9" name="Right Arrow 8"/>
          <p:cNvSpPr/>
          <p:nvPr/>
        </p:nvSpPr>
        <p:spPr bwMode="auto">
          <a:xfrm>
            <a:off x="128584" y="2971772"/>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0" name="Rectangle 9"/>
          <p:cNvSpPr/>
          <p:nvPr/>
        </p:nvSpPr>
        <p:spPr bwMode="auto">
          <a:xfrm>
            <a:off x="7638132" y="1896707"/>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5" name="Vertical Scroll 4"/>
          <p:cNvSpPr/>
          <p:nvPr/>
        </p:nvSpPr>
        <p:spPr bwMode="auto">
          <a:xfrm rot="21184477">
            <a:off x="5713203" y="3446636"/>
            <a:ext cx="1487665" cy="529603"/>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endParaRPr kumimoji="0" lang="en-US" b="0" i="0" u="none" strike="noStrike" cap="none" normalizeH="0" baseline="0" dirty="0" smtClean="0">
              <a:solidFill>
                <a:schemeClr val="bg1"/>
              </a:solidFill>
              <a:latin typeface="Consolas" pitchFamily="49" charset="0"/>
              <a:cs typeface="Consolas" pitchFamily="49" charset="0"/>
            </a:endParaRPr>
          </a:p>
        </p:txBody>
      </p:sp>
      <p:sp>
        <p:nvSpPr>
          <p:cNvPr id="11" name="Vertical Scroll 10"/>
          <p:cNvSpPr/>
          <p:nvPr/>
        </p:nvSpPr>
        <p:spPr bwMode="auto">
          <a:xfrm rot="21184477">
            <a:off x="4021734" y="3509681"/>
            <a:ext cx="1545031" cy="538691"/>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c.x</a:t>
            </a:r>
            <a:r>
              <a:rPr kumimoji="0" lang="en-US"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143489280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9"/>
                                        </p:tgtEl>
                                        <p:attrNameLst>
                                          <p:attrName>ppt_x</p:attrName>
                                          <p:attrName>ppt_y</p:attrName>
                                        </p:attrNameLst>
                                      </p:cBhvr>
                                      <p:rCtr x="0" y="23"/>
                                    </p:animMotion>
                                  </p:childTnLst>
                                </p:cTn>
                              </p:par>
                            </p:childTnLst>
                          </p:cTn>
                        </p:par>
                        <p:par>
                          <p:cTn id="13" fill="hold">
                            <p:stCondLst>
                              <p:cond delay="1000"/>
                            </p:stCondLst>
                            <p:childTnLst>
                              <p:par>
                                <p:cTn id="14" presetID="31"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ppt_w</p:attrName>
                                        </p:attrNameLst>
                                      </p:cBhvr>
                                      <p:tavLst>
                                        <p:tav tm="0">
                                          <p:val>
                                            <p:fltVal val="0"/>
                                          </p:val>
                                        </p:tav>
                                        <p:tav tm="100000">
                                          <p:val>
                                            <p:strVal val="#ppt_w"/>
                                          </p:val>
                                        </p:tav>
                                      </p:tavLst>
                                    </p:anim>
                                    <p:anim calcmode="lin" valueType="num">
                                      <p:cBhvr>
                                        <p:cTn id="17" dur="500" fill="hold"/>
                                        <p:tgtEl>
                                          <p:spTgt spid="11"/>
                                        </p:tgtEl>
                                        <p:attrNameLst>
                                          <p:attrName>ppt_h</p:attrName>
                                        </p:attrNameLst>
                                      </p:cBhvr>
                                      <p:tavLst>
                                        <p:tav tm="0">
                                          <p:val>
                                            <p:fltVal val="0"/>
                                          </p:val>
                                        </p:tav>
                                        <p:tav tm="100000">
                                          <p:val>
                                            <p:strVal val="#ppt_h"/>
                                          </p:val>
                                        </p:tav>
                                      </p:tavLst>
                                    </p:anim>
                                    <p:anim calcmode="lin" valueType="num">
                                      <p:cBhvr>
                                        <p:cTn id="18" dur="500" fill="hold"/>
                                        <p:tgtEl>
                                          <p:spTgt spid="11"/>
                                        </p:tgtEl>
                                        <p:attrNameLst>
                                          <p:attrName>style.rotation</p:attrName>
                                        </p:attrNameLst>
                                      </p:cBhvr>
                                      <p:tavLst>
                                        <p:tav tm="0">
                                          <p:val>
                                            <p:fltVal val="90"/>
                                          </p:val>
                                        </p:tav>
                                        <p:tav tm="100000">
                                          <p:val>
                                            <p:fltVal val="0"/>
                                          </p:val>
                                        </p:tav>
                                      </p:tavLst>
                                    </p:anim>
                                    <p:animEffect transition="in" filter="fade">
                                      <p:cBhvr>
                                        <p:cTn id="19" dur="500"/>
                                        <p:tgtEl>
                                          <p:spTgt spid="11"/>
                                        </p:tgtEl>
                                      </p:cBhvr>
                                    </p:animEffect>
                                  </p:childTnLst>
                                </p:cTn>
                              </p:par>
                              <p:par>
                                <p:cTn id="20" presetID="31"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 calcmode="lin" valueType="num">
                                      <p:cBhvr>
                                        <p:cTn id="24" dur="500" fill="hold"/>
                                        <p:tgtEl>
                                          <p:spTgt spid="5"/>
                                        </p:tgtEl>
                                        <p:attrNameLst>
                                          <p:attrName>style.rotation</p:attrName>
                                        </p:attrNameLst>
                                      </p:cBhvr>
                                      <p:tavLst>
                                        <p:tav tm="0">
                                          <p:val>
                                            <p:fltVal val="90"/>
                                          </p:val>
                                        </p:tav>
                                        <p:tav tm="100000">
                                          <p:val>
                                            <p:fltVal val="0"/>
                                          </p:val>
                                        </p:tav>
                                      </p:tavLst>
                                    </p:anim>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path" presetSubtype="0" accel="50000" decel="50000" fill="hold" grpId="2" nodeType="clickEffect">
                                  <p:stCondLst>
                                    <p:cond delay="0"/>
                                  </p:stCondLst>
                                  <p:childTnLst>
                                    <p:animMotion origin="layout" path="M 1.38778E-17 0.04697 L 1.38778E-17 0.08931 " pathEditMode="relative" rAng="0" ptsTypes="AA">
                                      <p:cBhvr>
                                        <p:cTn id="29" dur="1000" fill="hold"/>
                                        <p:tgtEl>
                                          <p:spTgt spid="9"/>
                                        </p:tgtEl>
                                        <p:attrNameLst>
                                          <p:attrName>ppt_x</p:attrName>
                                          <p:attrName>ppt_y</p:attrName>
                                        </p:attrNameLst>
                                      </p:cBhvr>
                                      <p:rCtr x="0" y="21"/>
                                    </p:animMotion>
                                  </p:childTnLst>
                                </p:cTn>
                              </p:par>
                            </p:childTnLst>
                          </p:cTn>
                        </p:par>
                        <p:par>
                          <p:cTn id="30" fill="hold">
                            <p:stCondLst>
                              <p:cond delay="1000"/>
                            </p:stCondLst>
                            <p:childTnLst>
                              <p:par>
                                <p:cTn id="31" presetID="10" presetClass="entr" presetSubtype="0"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par>
                          <p:cTn id="34" fill="hold">
                            <p:stCondLst>
                              <p:cond delay="1500"/>
                            </p:stCondLst>
                            <p:childTnLst>
                              <p:par>
                                <p:cTn id="35" presetID="62" presetClass="path" presetSubtype="0" accel="50000" decel="50000" fill="hold" grpId="1" nodeType="afterEffect">
                                  <p:stCondLst>
                                    <p:cond delay="0"/>
                                  </p:stCondLst>
                                  <p:childTnLst>
                                    <p:animMotion origin="layout" path="M 3.61111E-6 -3.7037E-6 L 0.02708 -3.7037E-6 L 0.02708 -0.0324 L 0.05434 -0.0324 L 0.05434 -0.06435 L 0.08142 -0.06435 L 0.08142 -0.09629 L 0.10885 -0.09629 L 0.10885 -0.12847 L 0.13593 -0.12847 L 0.13593 -0.16041 L 0.16319 -0.16041 L 0.16319 -0.19236 L 0.19062 -0.19236 L 0.19062 -0.2243 " pathEditMode="relative" rAng="0" ptsTypes="FFFFFFFFFFFFFFF">
                                      <p:cBhvr>
                                        <p:cTn id="36" dur="1000" fill="hold"/>
                                        <p:tgtEl>
                                          <p:spTgt spid="5"/>
                                        </p:tgtEl>
                                        <p:attrNameLst>
                                          <p:attrName>ppt_x</p:attrName>
                                          <p:attrName>ppt_y</p:attrName>
                                        </p:attrNameLst>
                                      </p:cBhvr>
                                      <p:rCtr x="9531" y="-11227"/>
                                    </p:animMotion>
                                  </p:childTnLst>
                                </p:cTn>
                              </p:par>
                              <p:par>
                                <p:cTn id="37" presetID="31" presetClass="exit" presetSubtype="0" fill="hold" grpId="3" nodeType="withEffect">
                                  <p:stCondLst>
                                    <p:cond delay="250"/>
                                  </p:stCondLst>
                                  <p:childTnLst>
                                    <p:anim calcmode="lin" valueType="num">
                                      <p:cBhvr>
                                        <p:cTn id="38" dur="750"/>
                                        <p:tgtEl>
                                          <p:spTgt spid="5"/>
                                        </p:tgtEl>
                                        <p:attrNameLst>
                                          <p:attrName>ppt_w</p:attrName>
                                        </p:attrNameLst>
                                      </p:cBhvr>
                                      <p:tavLst>
                                        <p:tav tm="0">
                                          <p:val>
                                            <p:strVal val="ppt_w"/>
                                          </p:val>
                                        </p:tav>
                                        <p:tav tm="100000">
                                          <p:val>
                                            <p:fltVal val="0"/>
                                          </p:val>
                                        </p:tav>
                                      </p:tavLst>
                                    </p:anim>
                                    <p:anim calcmode="lin" valueType="num">
                                      <p:cBhvr>
                                        <p:cTn id="39" dur="750"/>
                                        <p:tgtEl>
                                          <p:spTgt spid="5"/>
                                        </p:tgtEl>
                                        <p:attrNameLst>
                                          <p:attrName>ppt_h</p:attrName>
                                        </p:attrNameLst>
                                      </p:cBhvr>
                                      <p:tavLst>
                                        <p:tav tm="0">
                                          <p:val>
                                            <p:strVal val="ppt_h"/>
                                          </p:val>
                                        </p:tav>
                                        <p:tav tm="100000">
                                          <p:val>
                                            <p:fltVal val="0"/>
                                          </p:val>
                                        </p:tav>
                                      </p:tavLst>
                                    </p:anim>
                                    <p:anim calcmode="lin" valueType="num">
                                      <p:cBhvr>
                                        <p:cTn id="40" dur="750"/>
                                        <p:tgtEl>
                                          <p:spTgt spid="5"/>
                                        </p:tgtEl>
                                        <p:attrNameLst>
                                          <p:attrName>style.rotation</p:attrName>
                                        </p:attrNameLst>
                                      </p:cBhvr>
                                      <p:tavLst>
                                        <p:tav tm="0">
                                          <p:val>
                                            <p:fltVal val="0"/>
                                          </p:val>
                                        </p:tav>
                                        <p:tav tm="100000">
                                          <p:val>
                                            <p:fltVal val="90"/>
                                          </p:val>
                                        </p:tav>
                                      </p:tavLst>
                                    </p:anim>
                                    <p:animEffect transition="out" filter="fade">
                                      <p:cBhvr>
                                        <p:cTn id="41" dur="750"/>
                                        <p:tgtEl>
                                          <p:spTgt spid="5"/>
                                        </p:tgtEl>
                                      </p:cBhvr>
                                    </p:animEffect>
                                    <p:set>
                                      <p:cBhvr>
                                        <p:cTn id="42" dur="1" fill="hold">
                                          <p:stCondLst>
                                            <p:cond delay="74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9" grpId="2" animBg="1"/>
      <p:bldP spid="10" grpId="0" animBg="1"/>
      <p:bldP spid="5" grpId="0" animBg="1"/>
      <p:bldP spid="5" grpId="1" animBg="1"/>
      <p:bldP spid="5" grpId="3"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smtClean="0">
                <a:solidFill>
                  <a:schemeClr val="bg1"/>
                </a:solidFill>
                <a:latin typeface="Consolas" pitchFamily="49" charset="0"/>
                <a:cs typeface="Consolas" pitchFamily="49" charset="0"/>
              </a:rPr>
              <a:t> Cell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Producer(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C { x := 0, y := 0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send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(c, 5);</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Consumer(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receive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c,z</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9" name="Right Arrow 8"/>
          <p:cNvSpPr/>
          <p:nvPr/>
        </p:nvSpPr>
        <p:spPr bwMode="auto">
          <a:xfrm>
            <a:off x="128584" y="4772060"/>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10" name="Rectangle 9"/>
          <p:cNvSpPr/>
          <p:nvPr/>
        </p:nvSpPr>
        <p:spPr bwMode="auto">
          <a:xfrm>
            <a:off x="7638132" y="1896707"/>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5" name="Vertical Scroll 4"/>
          <p:cNvSpPr/>
          <p:nvPr/>
        </p:nvSpPr>
        <p:spPr bwMode="auto">
          <a:xfrm rot="21184477">
            <a:off x="3850776" y="1640173"/>
            <a:ext cx="1565382" cy="844646"/>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sv-SE" dirty="0">
                <a:solidFill>
                  <a:schemeClr val="bg1"/>
                </a:solidFill>
                <a:latin typeface="Consolas" pitchFamily="49" charset="0"/>
                <a:cs typeface="Consolas" pitchFamily="49" charset="0"/>
              </a:rPr>
              <a:t>c.y </a:t>
            </a:r>
            <a:r>
              <a:rPr lang="en-US" dirty="0">
                <a:solidFill>
                  <a:schemeClr val="bg1"/>
                </a:solidFill>
                <a:latin typeface="Consolas" pitchFamily="49" charset="0"/>
                <a:cs typeface="Consolas" pitchFamily="49" charset="0"/>
              </a:rPr>
              <a:t>≤ z</a:t>
            </a:r>
            <a:endParaRPr kumimoji="0" lang="en-US" b="0" i="0" u="none" strike="noStrike" cap="none" normalizeH="0" baseline="0" dirty="0" smtClean="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10/main" val="3393387519"/>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9"/>
                                        </p:tgtEl>
                                        <p:attrNameLst>
                                          <p:attrName>ppt_x</p:attrName>
                                          <p:attrName>ppt_y</p:attrName>
                                        </p:attrNameLst>
                                      </p:cBhvr>
                                      <p:rCtr x="0" y="23"/>
                                    </p:animMotion>
                                  </p:childTnLst>
                                </p:cTn>
                              </p:par>
                            </p:childTnLst>
                          </p:cTn>
                        </p:par>
                        <p:par>
                          <p:cTn id="13" fill="hold">
                            <p:stCondLst>
                              <p:cond delay="1000"/>
                            </p:stCondLst>
                            <p:childTnLst>
                              <p:par>
                                <p:cTn id="14" presetID="31" presetClass="entr" presetSubtype="0" fill="hold" grpId="2" nodeType="after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1000" fill="hold"/>
                                        <p:tgtEl>
                                          <p:spTgt spid="5"/>
                                        </p:tgtEl>
                                        <p:attrNameLst>
                                          <p:attrName>ppt_w</p:attrName>
                                        </p:attrNameLst>
                                      </p:cBhvr>
                                      <p:tavLst>
                                        <p:tav tm="0">
                                          <p:val>
                                            <p:fltVal val="0"/>
                                          </p:val>
                                        </p:tav>
                                        <p:tav tm="100000">
                                          <p:val>
                                            <p:strVal val="#ppt_w"/>
                                          </p:val>
                                        </p:tav>
                                      </p:tavLst>
                                    </p:anim>
                                    <p:anim calcmode="lin" valueType="num">
                                      <p:cBhvr>
                                        <p:cTn id="17" dur="1000" fill="hold"/>
                                        <p:tgtEl>
                                          <p:spTgt spid="5"/>
                                        </p:tgtEl>
                                        <p:attrNameLst>
                                          <p:attrName>ppt_h</p:attrName>
                                        </p:attrNameLst>
                                      </p:cBhvr>
                                      <p:tavLst>
                                        <p:tav tm="0">
                                          <p:val>
                                            <p:fltVal val="0"/>
                                          </p:val>
                                        </p:tav>
                                        <p:tav tm="100000">
                                          <p:val>
                                            <p:strVal val="#ppt_h"/>
                                          </p:val>
                                        </p:tav>
                                      </p:tavLst>
                                    </p:anim>
                                    <p:anim calcmode="lin" valueType="num">
                                      <p:cBhvr>
                                        <p:cTn id="18" dur="1000" fill="hold"/>
                                        <p:tgtEl>
                                          <p:spTgt spid="5"/>
                                        </p:tgtEl>
                                        <p:attrNameLst>
                                          <p:attrName>style.rotation</p:attrName>
                                        </p:attrNameLst>
                                      </p:cBhvr>
                                      <p:tavLst>
                                        <p:tav tm="0">
                                          <p:val>
                                            <p:fltVal val="90"/>
                                          </p:val>
                                        </p:tav>
                                        <p:tav tm="100000">
                                          <p:val>
                                            <p:fltVal val="0"/>
                                          </p:val>
                                        </p:tav>
                                      </p:tavLst>
                                    </p:anim>
                                    <p:animEffect transition="in" filter="fade">
                                      <p:cBhvr>
                                        <p:cTn id="19" dur="1000"/>
                                        <p:tgtEl>
                                          <p:spTgt spid="5"/>
                                        </p:tgtEl>
                                      </p:cBhvr>
                                    </p:animEffect>
                                  </p:childTnLst>
                                </p:cTn>
                              </p:par>
                              <p:par>
                                <p:cTn id="20" presetID="62" presetClass="path" presetSubtype="0" accel="50000" decel="50000" fill="hold" grpId="1" nodeType="withEffect">
                                  <p:stCondLst>
                                    <p:cond delay="500"/>
                                  </p:stCondLst>
                                  <p:childTnLst>
                                    <p:animMotion origin="layout" path="M -8.33333E-7 -4.44444E-6 L -0.00694 -4.44444E-6 L -0.00694 0.06227 L -0.01389 0.06227 L -0.01389 0.12454 L -0.02066 0.12454 L -0.02066 0.18658 L -0.02778 0.18658 L -0.02778 0.24908 L -0.03455 0.24908 L -0.03455 0.31135 L -0.04149 0.31135 L -0.04149 0.37362 L -0.04844 0.37362 L -0.04844 0.43612 " pathEditMode="relative" rAng="0" ptsTypes="FFFFFFFFFFFFFFF">
                                      <p:cBhvr>
                                        <p:cTn id="21" dur="1000" fill="hold"/>
                                        <p:tgtEl>
                                          <p:spTgt spid="5"/>
                                        </p:tgtEl>
                                        <p:attrNameLst>
                                          <p:attrName>ppt_x</p:attrName>
                                          <p:attrName>ppt_y</p:attrName>
                                        </p:attrNameLst>
                                      </p:cBhvr>
                                      <p:rCtr x="-2431" y="21806"/>
                                    </p:animMotion>
                                  </p:childTnLst>
                                </p:cTn>
                              </p:par>
                            </p:childTnLst>
                          </p:cTn>
                        </p:par>
                        <p:par>
                          <p:cTn id="22" fill="hold">
                            <p:stCondLst>
                              <p:cond delay="2500"/>
                            </p:stCondLst>
                            <p:childTnLst>
                              <p:par>
                                <p:cTn id="23" presetID="10" presetClass="exit" presetSubtype="0" fill="hold" grpId="0" nodeType="afterEffect">
                                  <p:stCondLst>
                                    <p:cond delay="0"/>
                                  </p:stCondLst>
                                  <p:childTnLst>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9" grpId="1" animBg="1"/>
      <p:bldP spid="5" grpId="1" animBg="1"/>
      <p:bldP spid="5" grpId="2"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Preventing deadlocks</a:t>
            </a:r>
            <a:endParaRPr lang="en-US" dirty="0"/>
          </a:p>
        </p:txBody>
      </p:sp>
      <p:sp>
        <p:nvSpPr>
          <p:cNvPr id="3" name="Content Placeholder 2"/>
          <p:cNvSpPr>
            <a:spLocks noGrp="1"/>
          </p:cNvSpPr>
          <p:nvPr>
            <p:ph idx="1"/>
          </p:nvPr>
        </p:nvSpPr>
        <p:spPr>
          <a:xfrm>
            <a:off x="381000" y="1412875"/>
            <a:ext cx="8382000" cy="4579715"/>
          </a:xfrm>
        </p:spPr>
        <p:txBody>
          <a:bodyPr/>
          <a:lstStyle/>
          <a:p>
            <a:endParaRPr lang="en-US" dirty="0" smtClean="0"/>
          </a:p>
          <a:p>
            <a:endParaRPr lang="en-US" dirty="0"/>
          </a:p>
          <a:p>
            <a:endParaRPr lang="en-US" dirty="0" smtClean="0"/>
          </a:p>
          <a:p>
            <a:pPr marL="0" indent="0">
              <a:buNone/>
            </a:pPr>
            <a:endParaRPr lang="en-US" dirty="0"/>
          </a:p>
          <a:p>
            <a:r>
              <a:rPr lang="en-US" dirty="0" smtClean="0"/>
              <a:t>Deadlocks are prevented by making sure no such cycle can ever occur</a:t>
            </a:r>
          </a:p>
          <a:p>
            <a:pPr lvl="1"/>
            <a:r>
              <a:rPr lang="en-US" dirty="0" smtClean="0"/>
              <a:t>The program partially order locks</a:t>
            </a:r>
          </a:p>
          <a:p>
            <a:pPr lvl="1"/>
            <a:r>
              <a:rPr lang="en-US" dirty="0" smtClean="0"/>
              <a:t>The program is checked to acquire locks in strict ascending order</a:t>
            </a:r>
            <a:endParaRPr lang="en-US" dirty="0"/>
          </a:p>
        </p:txBody>
      </p:sp>
      <p:sp>
        <p:nvSpPr>
          <p:cNvPr id="4" name="TextBox 3"/>
          <p:cNvSpPr txBox="1"/>
          <p:nvPr/>
        </p:nvSpPr>
        <p:spPr>
          <a:xfrm>
            <a:off x="1185860" y="1200155"/>
            <a:ext cx="6972299" cy="206210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200" dirty="0">
                <a:solidFill>
                  <a:schemeClr val="bg1"/>
                </a:solidFill>
              </a:rPr>
              <a:t>A deadlock is the situation where a nonempty set (cycle) of threads each waits for a resource </a:t>
            </a:r>
            <a:r>
              <a:rPr lang="en-US" sz="3200" dirty="0" smtClean="0">
                <a:solidFill>
                  <a:schemeClr val="bg1"/>
                </a:solidFill>
              </a:rPr>
              <a:t>(e.g., lock</a:t>
            </a:r>
            <a:r>
              <a:rPr lang="en-US" sz="3200" dirty="0">
                <a:solidFill>
                  <a:schemeClr val="bg1"/>
                </a:solidFill>
              </a:rPr>
              <a:t>) that is held by another thread in the set</a:t>
            </a:r>
            <a:endParaRPr lang="en-US" sz="3200" dirty="0" smtClean="0">
              <a:solidFill>
                <a:schemeClr val="bg1"/>
              </a:solidFill>
            </a:endParaRPr>
          </a:p>
        </p:txBody>
      </p:sp>
    </p:spTree>
    <p:extLst>
      <p:ext uri="{BB962C8B-B14F-4D97-AF65-F5344CB8AC3E}">
        <p14:creationId xmlns:p14="http://schemas.microsoft.com/office/powerpoint/2010/main" val="218893657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order</a:t>
            </a:r>
            <a:endParaRPr lang="en-US" dirty="0"/>
          </a:p>
        </p:txBody>
      </p:sp>
      <p:sp>
        <p:nvSpPr>
          <p:cNvPr id="3" name="Content Placeholder 2"/>
          <p:cNvSpPr>
            <a:spLocks noGrp="1"/>
          </p:cNvSpPr>
          <p:nvPr>
            <p:ph idx="1"/>
          </p:nvPr>
        </p:nvSpPr>
        <p:spPr>
          <a:xfrm>
            <a:off x="381000" y="1112827"/>
            <a:ext cx="8763000" cy="3647152"/>
          </a:xfrm>
        </p:spPr>
        <p:txBody>
          <a:bodyPr/>
          <a:lstStyle/>
          <a:p>
            <a:r>
              <a:rPr lang="en-US" dirty="0" smtClean="0"/>
              <a:t>Wait order is a dense partial order</a:t>
            </a:r>
            <a:br>
              <a:rPr lang="en-US" dirty="0" smtClean="0"/>
            </a:br>
            <a:r>
              <a:rPr lang="en-US" dirty="0" smtClean="0"/>
              <a:t>(Mu, </a:t>
            </a:r>
            <a:r>
              <a:rPr lang="en-US" u="sng" dirty="0" smtClean="0"/>
              <a:t>&lt;&lt;</a:t>
            </a:r>
            <a:r>
              <a:rPr lang="en-US" dirty="0" smtClean="0"/>
              <a:t>) with a bottom element </a:t>
            </a:r>
            <a:r>
              <a:rPr lang="en-US" b="1" dirty="0">
                <a:sym typeface="Symbol"/>
              </a:rPr>
              <a:t></a:t>
            </a:r>
            <a:endParaRPr lang="en-US" dirty="0" smtClean="0"/>
          </a:p>
          <a:p>
            <a:r>
              <a:rPr lang="en-US" dirty="0" smtClean="0"/>
              <a:t>&lt;&lt; is the strict version of </a:t>
            </a:r>
            <a:r>
              <a:rPr lang="en-US" u="sng" dirty="0" smtClean="0"/>
              <a:t>&lt;&lt;</a:t>
            </a:r>
          </a:p>
          <a:p>
            <a:r>
              <a:rPr lang="en-US" dirty="0" smtClean="0"/>
              <a:t>The wait level of an object </a:t>
            </a:r>
            <a:r>
              <a:rPr lang="en-US" sz="3600" dirty="0">
                <a:latin typeface="Consolas" pitchFamily="49" charset="0"/>
                <a:cs typeface="Consolas" pitchFamily="49" charset="0"/>
              </a:rPr>
              <a:t>o</a:t>
            </a:r>
            <a:r>
              <a:rPr lang="en-US" dirty="0" smtClean="0"/>
              <a:t> is stored in a mutable ghost field </a:t>
            </a:r>
            <a:r>
              <a:rPr lang="en-US" sz="3600" dirty="0">
                <a:latin typeface="Consolas" pitchFamily="49" charset="0"/>
                <a:cs typeface="Consolas" pitchFamily="49" charset="0"/>
              </a:rPr>
              <a:t>o.mu</a:t>
            </a:r>
            <a:endParaRPr lang="en-US" dirty="0" smtClean="0"/>
          </a:p>
          <a:p>
            <a:r>
              <a:rPr lang="en-US" dirty="0" smtClean="0"/>
              <a:t>Accessing </a:t>
            </a:r>
            <a:r>
              <a:rPr lang="en-US" sz="3600" dirty="0">
                <a:latin typeface="Consolas" pitchFamily="49" charset="0"/>
                <a:cs typeface="Consolas" pitchFamily="49" charset="0"/>
              </a:rPr>
              <a:t>o.mu</a:t>
            </a:r>
            <a:r>
              <a:rPr lang="en-US" dirty="0" smtClean="0"/>
              <a:t> requires appropriate permissions, as for other fields</a:t>
            </a:r>
          </a:p>
        </p:txBody>
      </p:sp>
    </p:spTree>
    <p:extLst>
      <p:ext uri="{BB962C8B-B14F-4D97-AF65-F5344CB8AC3E}">
        <p14:creationId xmlns:p14="http://schemas.microsoft.com/office/powerpoint/2010/main" val="1604519758"/>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Avoiding deadlocks</a:t>
            </a:r>
            <a:endParaRPr lang="en-US" dirty="0"/>
          </a:p>
        </p:txBody>
      </p:sp>
      <p:sp>
        <p:nvSpPr>
          <p:cNvPr id="3" name="Content Placeholder 2"/>
          <p:cNvSpPr>
            <a:spLocks noGrp="1"/>
          </p:cNvSpPr>
          <p:nvPr>
            <p:ph idx="1"/>
          </p:nvPr>
        </p:nvSpPr>
        <p:spPr>
          <a:xfrm>
            <a:off x="381000" y="1284283"/>
            <a:ext cx="8382000" cy="4955203"/>
          </a:xfrm>
        </p:spPr>
        <p:txBody>
          <a:bodyPr/>
          <a:lstStyle/>
          <a:p>
            <a:endParaRPr lang="en-US" sz="2800" dirty="0" smtClean="0"/>
          </a:p>
          <a:p>
            <a:endParaRPr lang="en-US" sz="2800" dirty="0" smtClean="0"/>
          </a:p>
          <a:p>
            <a:endParaRPr lang="en-US" sz="2800" dirty="0"/>
          </a:p>
          <a:p>
            <a:endParaRPr lang="en-US" sz="2800" dirty="0"/>
          </a:p>
          <a:p>
            <a:endParaRPr lang="en-US" sz="2800" dirty="0" smtClean="0"/>
          </a:p>
          <a:p>
            <a:endParaRPr lang="en-US" sz="2800" dirty="0"/>
          </a:p>
          <a:p>
            <a:pPr marL="0" indent="0">
              <a:buNone/>
            </a:pPr>
            <a:endParaRPr lang="en-US" sz="2800" dirty="0"/>
          </a:p>
          <a:p>
            <a:r>
              <a:rPr lang="en-US" sz="2800" dirty="0" smtClean="0"/>
              <a:t>With these preconditions, both methods verify</a:t>
            </a:r>
          </a:p>
          <a:p>
            <a:r>
              <a:rPr lang="en-US" sz="2800" dirty="0" smtClean="0"/>
              <a:t>The conjunction of the preconditions is false, so the methods can never be invoked at the same time</a:t>
            </a:r>
            <a:endParaRPr lang="en-US" sz="2800" dirty="0"/>
          </a:p>
        </p:txBody>
      </p:sp>
      <p:sp>
        <p:nvSpPr>
          <p:cNvPr id="4" name="TextBox 3"/>
          <p:cNvSpPr txBox="1"/>
          <p:nvPr/>
        </p:nvSpPr>
        <p:spPr>
          <a:xfrm>
            <a:off x="242029" y="1185036"/>
            <a:ext cx="4258534"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M()</a:t>
            </a:r>
          </a:p>
          <a:p>
            <a:pPr>
              <a:tabLst>
                <a:tab pos="342900" algn="l"/>
              </a:tabLst>
            </a:pPr>
            <a:endParaRPr lang="en-US" sz="2000" dirty="0">
              <a:solidFill>
                <a:schemeClr val="bg1"/>
              </a:solidFill>
              <a:latin typeface="Consolas" pitchFamily="49" charset="0"/>
              <a:cs typeface="Consolas" pitchFamily="49" charset="0"/>
            </a:endParaRPr>
          </a:p>
          <a:p>
            <a:pPr>
              <a:tabLst>
                <a:tab pos="342900" algn="l"/>
              </a:tabLst>
            </a:pP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endParaRPr lang="en-US" sz="2000" dirty="0" smtClean="0">
              <a:solidFill>
                <a:schemeClr val="bg1"/>
              </a:solidFill>
              <a:latin typeface="Consolas" pitchFamily="49" charset="0"/>
              <a:cs typeface="Consolas" pitchFamily="49" charset="0"/>
            </a:endParaRPr>
          </a:p>
          <a:p>
            <a:pPr>
              <a:tabLst>
                <a:tab pos="342900" algn="l"/>
              </a:tabLst>
            </a:pPr>
            <a:endParaRPr lang="en-US" sz="2000" dirty="0" smtClean="0">
              <a:solidFill>
                <a:schemeClr val="bg1"/>
              </a:solidFill>
              <a:latin typeface="Consolas" pitchFamily="49" charset="0"/>
              <a:cs typeface="Consolas" pitchFamily="49" charset="0"/>
            </a:endParaRPr>
          </a:p>
          <a:p>
            <a:pPr>
              <a:tabLst>
                <a:tab pos="342900" algn="l"/>
              </a:tabLst>
            </a:pPr>
            <a:r>
              <a:rPr lang="en-US" sz="2000" dirty="0" smtClean="0">
                <a:solidFill>
                  <a:schemeClr val="bg1"/>
                </a:solidFill>
                <a:latin typeface="Consolas" pitchFamily="49" charset="0"/>
                <a:cs typeface="Consolas" pitchFamily="49" charset="0"/>
              </a:rPr>
              <a:t>{</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b;</a:t>
            </a:r>
          </a:p>
          <a:p>
            <a:pPr>
              <a:tabLst>
                <a:tab pos="2286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657864" y="1199324"/>
            <a:ext cx="4257691"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N()</a:t>
            </a:r>
          </a:p>
          <a:p>
            <a:pPr>
              <a:tabLst>
                <a:tab pos="228600" algn="l"/>
              </a:tabLst>
            </a:pPr>
            <a:endParaRPr lang="en-US" sz="2000" dirty="0">
              <a:solidFill>
                <a:schemeClr val="bg1"/>
              </a:solidFill>
              <a:latin typeface="Consolas" pitchFamily="49" charset="0"/>
              <a:cs typeface="Consolas" pitchFamily="49" charset="0"/>
            </a:endParaRPr>
          </a:p>
          <a:p>
            <a:pPr>
              <a:tabLst>
                <a:tab pos="228600" algn="l"/>
              </a:tabLst>
            </a:pP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endParaRPr lang="en-US" sz="2000" dirty="0" smtClean="0">
              <a:solidFill>
                <a:schemeClr val="bg1"/>
              </a:solidFill>
              <a:latin typeface="Consolas" pitchFamily="49" charset="0"/>
              <a:cs typeface="Consolas" pitchFamily="49" charset="0"/>
            </a:endParaRPr>
          </a:p>
          <a:p>
            <a:pPr>
              <a:tabLst>
                <a:tab pos="228600" algn="l"/>
              </a:tabLst>
            </a:pPr>
            <a:endParaRPr lang="en-US" sz="2000" dirty="0" smtClean="0">
              <a:solidFill>
                <a:schemeClr val="bg1"/>
              </a:solidFill>
              <a:latin typeface="Consolas" pitchFamily="49" charset="0"/>
              <a:cs typeface="Consolas" pitchFamily="49" charset="0"/>
            </a:endParaRPr>
          </a:p>
          <a:p>
            <a:pPr>
              <a:tabLst>
                <a:tab pos="228600" algn="l"/>
              </a:tabLst>
            </a:pPr>
            <a:r>
              <a:rPr lang="en-US" sz="2000" dirty="0" smtClean="0">
                <a:solidFill>
                  <a:schemeClr val="bg1"/>
                </a:solidFill>
                <a:latin typeface="Consolas" pitchFamily="49" charset="0"/>
                <a:cs typeface="Consolas" pitchFamily="49" charset="0"/>
              </a:rPr>
              <a:t>{</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b;</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a:t>
            </a:r>
          </a:p>
          <a:p>
            <a:pPr>
              <a:tabLst>
                <a:tab pos="2286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2286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TextBox 5"/>
          <p:cNvSpPr txBox="1"/>
          <p:nvPr/>
        </p:nvSpPr>
        <p:spPr>
          <a:xfrm>
            <a:off x="251549" y="1551756"/>
            <a:ext cx="4258534"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Lst>
            </a:pPr>
            <a:r>
              <a:rPr lang="en-US" sz="2000" dirty="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a:solidFill>
                  <a:schemeClr val="bg1"/>
                </a:solidFill>
                <a:latin typeface="Consolas" pitchFamily="49" charset="0"/>
                <a:cs typeface="Consolas" pitchFamily="49" charset="0"/>
              </a:rPr>
              <a:t>(a.mu</a:t>
            </a:r>
            <a:r>
              <a:rPr lang="en-US" sz="2000" dirty="0" smtClean="0">
                <a:solidFill>
                  <a:schemeClr val="bg1"/>
                </a:solidFill>
                <a:latin typeface="Consolas" pitchFamily="49" charset="0"/>
                <a:cs typeface="Consolas" pitchFamily="49" charset="0"/>
              </a:rPr>
              <a:t>);</a:t>
            </a:r>
            <a:endParaRPr lang="en-US" sz="2000" dirty="0">
              <a:solidFill>
                <a:schemeClr val="bg1"/>
              </a:solidFill>
              <a:latin typeface="Consolas" pitchFamily="49" charset="0"/>
              <a:cs typeface="Consolas" pitchFamily="49" charset="0"/>
            </a:endParaRP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(b.mu);</a:t>
            </a:r>
          </a:p>
        </p:txBody>
      </p:sp>
      <p:sp>
        <p:nvSpPr>
          <p:cNvPr id="7" name="TextBox 6"/>
          <p:cNvSpPr txBox="1"/>
          <p:nvPr/>
        </p:nvSpPr>
        <p:spPr>
          <a:xfrm>
            <a:off x="4681672" y="1551756"/>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a:solidFill>
                  <a:schemeClr val="bg1"/>
                </a:solidFill>
                <a:latin typeface="Consolas" pitchFamily="49" charset="0"/>
                <a:cs typeface="Consolas" pitchFamily="49" charset="0"/>
              </a:rPr>
              <a:t>(a.mu)</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(b.mu)</a:t>
            </a:r>
          </a:p>
        </p:txBody>
      </p:sp>
      <p:sp>
        <p:nvSpPr>
          <p:cNvPr id="9" name="TextBox 8"/>
          <p:cNvSpPr txBox="1"/>
          <p:nvPr/>
        </p:nvSpPr>
        <p:spPr>
          <a:xfrm>
            <a:off x="4681672" y="2168977"/>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Lst>
            </a:pP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waitlevel</a:t>
            </a: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&lt;&lt; </a:t>
            </a:r>
            <a:r>
              <a:rPr lang="en-US" sz="2000" dirty="0" smtClean="0">
                <a:solidFill>
                  <a:schemeClr val="bg1"/>
                </a:solidFill>
                <a:latin typeface="Consolas" pitchFamily="49" charset="0"/>
                <a:cs typeface="Consolas" pitchFamily="49" charset="0"/>
              </a:rPr>
              <a:t>b.mu;</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b.mu &lt;&lt; a.mu;</a:t>
            </a:r>
            <a:endParaRPr lang="en-US" sz="2000" dirty="0">
              <a:solidFill>
                <a:schemeClr val="bg1"/>
              </a:solidFill>
              <a:latin typeface="Consolas" pitchFamily="49" charset="0"/>
              <a:cs typeface="Consolas" pitchFamily="49" charset="0"/>
            </a:endParaRPr>
          </a:p>
        </p:txBody>
      </p:sp>
      <p:sp>
        <p:nvSpPr>
          <p:cNvPr id="10" name="TextBox 9"/>
          <p:cNvSpPr txBox="1"/>
          <p:nvPr/>
        </p:nvSpPr>
        <p:spPr>
          <a:xfrm>
            <a:off x="244844" y="2168977"/>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Lst>
            </a:pP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waitlevel</a:t>
            </a: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&lt;&lt; </a:t>
            </a:r>
            <a:r>
              <a:rPr lang="en-US" sz="2000" dirty="0" smtClean="0">
                <a:solidFill>
                  <a:schemeClr val="bg1"/>
                </a:solidFill>
                <a:latin typeface="Consolas" pitchFamily="49" charset="0"/>
                <a:cs typeface="Consolas" pitchFamily="49" charset="0"/>
              </a:rPr>
              <a:t>a.mu;</a:t>
            </a:r>
          </a:p>
          <a:p>
            <a:pPr>
              <a:tabLst>
                <a:tab pos="228600" algn="l"/>
              </a:tabLst>
            </a:pPr>
            <a:r>
              <a:rPr lang="en-US" sz="2000" dirty="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a.mu &lt;&lt; b.mu;</a:t>
            </a:r>
            <a:endParaRPr lang="en-US" sz="2000" dirty="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10/main" val="3186369027"/>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9" grpId="0"/>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wait order</a:t>
            </a:r>
            <a:endParaRPr lang="en-US" dirty="0"/>
          </a:p>
        </p:txBody>
      </p:sp>
      <p:sp>
        <p:nvSpPr>
          <p:cNvPr id="3" name="Content Placeholder 2"/>
          <p:cNvSpPr>
            <a:spLocks noGrp="1"/>
          </p:cNvSpPr>
          <p:nvPr>
            <p:ph idx="1"/>
          </p:nvPr>
        </p:nvSpPr>
        <p:spPr>
          <a:xfrm>
            <a:off x="380999" y="1169979"/>
            <a:ext cx="8577263" cy="4782848"/>
          </a:xfrm>
        </p:spPr>
        <p:txBody>
          <a:bodyPr/>
          <a:lstStyle/>
          <a:p>
            <a:r>
              <a:rPr lang="en-US" sz="2800" dirty="0" smtClean="0"/>
              <a:t>Recall, the wait level of an object </a:t>
            </a:r>
            <a:r>
              <a:rPr lang="en-US" sz="2800" dirty="0">
                <a:latin typeface="Consolas" pitchFamily="49" charset="0"/>
                <a:cs typeface="Consolas" pitchFamily="49" charset="0"/>
              </a:rPr>
              <a:t>o</a:t>
            </a:r>
            <a:r>
              <a:rPr lang="en-US" sz="2800" dirty="0" smtClean="0"/>
              <a:t> is stored in the ghost field </a:t>
            </a:r>
            <a:r>
              <a:rPr lang="en-US" sz="2800" dirty="0">
                <a:latin typeface="Consolas" pitchFamily="49" charset="0"/>
                <a:cs typeface="Consolas" pitchFamily="49" charset="0"/>
              </a:rPr>
              <a:t>o.mu</a:t>
            </a:r>
          </a:p>
          <a:p>
            <a:r>
              <a:rPr lang="en-US" sz="2800" dirty="0" smtClean="0"/>
              <a:t>Initially, the </a:t>
            </a:r>
            <a:r>
              <a:rPr lang="en-US" sz="2800" dirty="0">
                <a:latin typeface="Consolas" pitchFamily="49" charset="0"/>
                <a:cs typeface="Consolas" pitchFamily="49" charset="0"/>
              </a:rPr>
              <a:t>.mu</a:t>
            </a:r>
            <a:r>
              <a:rPr lang="en-US" sz="2800" dirty="0" smtClean="0"/>
              <a:t> field is </a:t>
            </a:r>
            <a:r>
              <a:rPr lang="en-US" sz="2800" b="1" dirty="0" smtClean="0">
                <a:sym typeface="Symbol"/>
              </a:rPr>
              <a:t></a:t>
            </a:r>
          </a:p>
          <a:p>
            <a:r>
              <a:rPr lang="en-US" sz="2800" dirty="0" smtClean="0"/>
              <a:t>The </a:t>
            </a:r>
            <a:r>
              <a:rPr lang="en-US" sz="2800" dirty="0">
                <a:latin typeface="Consolas" pitchFamily="49" charset="0"/>
                <a:cs typeface="Consolas" pitchFamily="49" charset="0"/>
              </a:rPr>
              <a:t>.mu </a:t>
            </a:r>
            <a:r>
              <a:rPr lang="en-US" sz="2800" dirty="0" smtClean="0"/>
              <a:t>field is set by the share statement:</a:t>
            </a:r>
            <a:endParaRPr lang="en-US" sz="2800" dirty="0"/>
          </a:p>
          <a:p>
            <a:endParaRPr lang="en-US" sz="2800" dirty="0" smtClean="0"/>
          </a:p>
          <a:p>
            <a:pPr marL="400050" indent="-400050">
              <a:buNone/>
            </a:pPr>
            <a:r>
              <a:rPr lang="en-US" sz="2800" dirty="0" smtClean="0"/>
              <a:t>	picks some wait level strictly between</a:t>
            </a:r>
            <a:br>
              <a:rPr lang="en-US" sz="2800" dirty="0" smtClean="0"/>
            </a:br>
            <a:r>
              <a:rPr lang="en-US" sz="2800" dirty="0">
                <a:latin typeface="Consolas" pitchFamily="49" charset="0"/>
                <a:cs typeface="Consolas" pitchFamily="49" charset="0"/>
              </a:rPr>
              <a:t>L</a:t>
            </a:r>
            <a:r>
              <a:rPr lang="en-US" sz="2800" dirty="0" smtClean="0"/>
              <a:t> and </a:t>
            </a:r>
            <a:r>
              <a:rPr lang="en-US" sz="2800" dirty="0">
                <a:latin typeface="Consolas" pitchFamily="49" charset="0"/>
                <a:cs typeface="Consolas" pitchFamily="49" charset="0"/>
              </a:rPr>
              <a:t>H</a:t>
            </a:r>
            <a:r>
              <a:rPr lang="en-US" sz="2800" dirty="0" smtClean="0"/>
              <a:t>, and sets </a:t>
            </a:r>
            <a:r>
              <a:rPr lang="en-US" sz="2800" dirty="0">
                <a:latin typeface="Consolas" pitchFamily="49" charset="0"/>
                <a:cs typeface="Consolas" pitchFamily="49" charset="0"/>
              </a:rPr>
              <a:t>o.mu</a:t>
            </a:r>
            <a:r>
              <a:rPr lang="en-US" sz="2800" dirty="0" smtClean="0"/>
              <a:t> to that level</a:t>
            </a:r>
          </a:p>
          <a:p>
            <a:r>
              <a:rPr lang="en-US" sz="2800" dirty="0" smtClean="0"/>
              <a:t>Provided </a:t>
            </a:r>
            <a:r>
              <a:rPr lang="en-US" sz="2800" dirty="0">
                <a:latin typeface="Consolas" pitchFamily="49" charset="0"/>
                <a:cs typeface="Consolas" pitchFamily="49" charset="0"/>
              </a:rPr>
              <a:t>L &lt;&lt; H </a:t>
            </a:r>
            <a:r>
              <a:rPr lang="en-US" sz="2800" dirty="0" smtClean="0"/>
              <a:t>and neither denotes an extreme element, such a wait level exists, since the order is dense</a:t>
            </a:r>
          </a:p>
          <a:p>
            <a:r>
              <a:rPr lang="en-US" sz="2800" dirty="0" smtClean="0"/>
              <a:t>Changing </a:t>
            </a:r>
            <a:r>
              <a:rPr lang="en-US" sz="2800" dirty="0">
                <a:latin typeface="Consolas" pitchFamily="49" charset="0"/>
                <a:cs typeface="Consolas" pitchFamily="49" charset="0"/>
              </a:rPr>
              <a:t>o.mu</a:t>
            </a:r>
            <a:r>
              <a:rPr lang="en-US" sz="2800" dirty="0" smtClean="0"/>
              <a:t> requires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a:latin typeface="Consolas" pitchFamily="49" charset="0"/>
                <a:cs typeface="Consolas" pitchFamily="49" charset="0"/>
              </a:rPr>
              <a:t>(o.mu)</a:t>
            </a:r>
            <a:r>
              <a:rPr lang="en-US" sz="2800" dirty="0" smtClean="0"/>
              <a:t>, as usual</a:t>
            </a:r>
          </a:p>
        </p:txBody>
      </p:sp>
      <p:sp>
        <p:nvSpPr>
          <p:cNvPr id="4" name="TextBox 3"/>
          <p:cNvSpPr txBox="1"/>
          <p:nvPr/>
        </p:nvSpPr>
        <p:spPr>
          <a:xfrm>
            <a:off x="757238" y="2928147"/>
            <a:ext cx="510063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4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share </a:t>
            </a:r>
            <a:r>
              <a:rPr lang="en-US" sz="2400" dirty="0" smtClean="0">
                <a:solidFill>
                  <a:schemeClr val="bg1"/>
                </a:solidFill>
                <a:latin typeface="Consolas" pitchFamily="49" charset="0"/>
                <a:cs typeface="Consolas" pitchFamily="49" charset="0"/>
              </a:rPr>
              <a:t>o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between</a:t>
            </a:r>
            <a:r>
              <a:rPr lang="en-US" sz="2400" dirty="0" smtClean="0">
                <a:solidFill>
                  <a:schemeClr val="bg1"/>
                </a:solidFill>
                <a:latin typeface="Consolas" pitchFamily="49" charset="0"/>
                <a:cs typeface="Consolas" pitchFamily="49" charset="0"/>
              </a:rPr>
              <a:t> L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and</a:t>
            </a:r>
            <a:r>
              <a:rPr lang="en-US" sz="2400" dirty="0" smtClean="0">
                <a:solidFill>
                  <a:schemeClr val="bg1"/>
                </a:solidFill>
                <a:latin typeface="Consolas" pitchFamily="49" charset="0"/>
                <a:cs typeface="Consolas" pitchFamily="49" charset="0"/>
              </a:rPr>
              <a:t> H;</a:t>
            </a:r>
          </a:p>
        </p:txBody>
      </p:sp>
    </p:spTree>
    <p:extLst>
      <p:ext uri="{BB962C8B-B14F-4D97-AF65-F5344CB8AC3E}">
        <p14:creationId xmlns:p14="http://schemas.microsoft.com/office/powerpoint/2010/main" val="3600812381"/>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semantics of Chalice</a:t>
            </a:r>
            <a:endParaRPr lang="en-US" dirty="0"/>
          </a:p>
        </p:txBody>
      </p:sp>
      <p:sp>
        <p:nvSpPr>
          <p:cNvPr id="3" name="Content Placeholder 2"/>
          <p:cNvSpPr>
            <a:spLocks noGrp="1"/>
          </p:cNvSpPr>
          <p:nvPr>
            <p:ph idx="1"/>
          </p:nvPr>
        </p:nvSpPr>
        <p:spPr>
          <a:xfrm>
            <a:off x="381000" y="1255707"/>
            <a:ext cx="8382000" cy="457048"/>
          </a:xfrm>
        </p:spPr>
        <p:txBody>
          <a:bodyPr/>
          <a:lstStyle/>
          <a:p>
            <a:r>
              <a:rPr lang="en-US" dirty="0" smtClean="0"/>
              <a:t>Given as translation to Boogie</a:t>
            </a:r>
          </a:p>
        </p:txBody>
      </p:sp>
      <p:sp>
        <p:nvSpPr>
          <p:cNvPr id="4" name="Snip Single Corner Rectangle 3"/>
          <p:cNvSpPr/>
          <p:nvPr/>
        </p:nvSpPr>
        <p:spPr bwMode="auto">
          <a:xfrm>
            <a:off x="840836" y="1985958"/>
            <a:ext cx="1716631" cy="887326"/>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Chalice</a:t>
            </a:r>
          </a:p>
        </p:txBody>
      </p:sp>
      <p:sp>
        <p:nvSpPr>
          <p:cNvPr id="5" name="Round Diagonal Corner Rectangle 4"/>
          <p:cNvSpPr/>
          <p:nvPr/>
        </p:nvSpPr>
        <p:spPr bwMode="auto">
          <a:xfrm>
            <a:off x="5220573" y="5070737"/>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Z3</a:t>
            </a:r>
          </a:p>
        </p:txBody>
      </p:sp>
      <p:cxnSp>
        <p:nvCxnSpPr>
          <p:cNvPr id="6" name="Curved Connector 5"/>
          <p:cNvCxnSpPr>
            <a:endCxn id="5" idx="3"/>
          </p:cNvCxnSpPr>
          <p:nvPr/>
        </p:nvCxnSpPr>
        <p:spPr>
          <a:xfrm>
            <a:off x="4486275" y="4243384"/>
            <a:ext cx="1562770" cy="82735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7" name="Curved Connector 6"/>
          <p:cNvCxnSpPr>
            <a:stCxn id="4" idx="1"/>
          </p:cNvCxnSpPr>
          <p:nvPr/>
        </p:nvCxnSpPr>
        <p:spPr>
          <a:xfrm rot="16200000" flipH="1">
            <a:off x="1775934" y="2796501"/>
            <a:ext cx="855746" cy="1009311"/>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8" name="Heart 7"/>
          <p:cNvSpPr/>
          <p:nvPr/>
        </p:nvSpPr>
        <p:spPr bwMode="auto">
          <a:xfrm>
            <a:off x="2708462" y="3229720"/>
            <a:ext cx="2393004" cy="1702340"/>
          </a:xfrm>
          <a:prstGeom prst="hear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Boogie</a:t>
            </a:r>
          </a:p>
        </p:txBody>
      </p:sp>
      <p:sp>
        <p:nvSpPr>
          <p:cNvPr id="19" name="Content Placeholder 2"/>
          <p:cNvSpPr txBox="1">
            <a:spLocks/>
          </p:cNvSpPr>
          <p:nvPr/>
        </p:nvSpPr>
        <p:spPr>
          <a:xfrm>
            <a:off x="3731336" y="2310789"/>
            <a:ext cx="5265174" cy="914096"/>
          </a:xfrm>
          <a:prstGeom prst="rect">
            <a:avLst/>
          </a:prstGeom>
        </p:spPr>
        <p:txBody>
          <a:bodyPr vert="horz" wrap="square" lIns="0" tIns="0" rIns="0" bIns="0" rtlCol="0">
            <a:spAutoFit/>
          </a:bodyPr>
          <a:lstStyle>
            <a:lvl1pPr marL="384954" indent="-384954" algn="l" defTabSz="914363" rtl="0" eaLnBrk="1" latinLnBrk="0" hangingPunct="1">
              <a:lnSpc>
                <a:spcPct val="90000"/>
              </a:lnSpc>
              <a:spcBef>
                <a:spcPct val="20000"/>
              </a:spcBef>
              <a:buSzPct val="90000"/>
              <a:buFontTx/>
              <a:buBlip>
                <a:blip r:embed="rId2"/>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2"/>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2"/>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2"/>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2"/>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Boogie is an intermediate verification language</a:t>
            </a:r>
            <a:endParaRPr lang="en-US" dirty="0"/>
          </a:p>
        </p:txBody>
      </p:sp>
    </p:spTree>
    <p:extLst>
      <p:ext uri="{BB962C8B-B14F-4D97-AF65-F5344CB8AC3E}">
        <p14:creationId xmlns:p14="http://schemas.microsoft.com/office/powerpoint/2010/main" val="407842597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par>
                          <p:cTn id="8" fill="hold">
                            <p:stCondLst>
                              <p:cond delay="1000"/>
                            </p:stCondLst>
                            <p:childTnLst>
                              <p:par>
                                <p:cTn id="9" presetID="26" presetClass="emph" presetSubtype="0" fill="hold" grpId="0" nodeType="afterEffect">
                                  <p:stCondLst>
                                    <p:cond delay="0"/>
                                  </p:stCondLst>
                                  <p:childTnLst>
                                    <p:animEffect transition="out" filter="fade">
                                      <p:cBhvr>
                                        <p:cTn id="10" dur="500" tmFilter="0, 0; .2, .5; .8, .5; 1, 0"/>
                                        <p:tgtEl>
                                          <p:spTgt spid="8"/>
                                        </p:tgtEl>
                                      </p:cBhvr>
                                    </p:animEffect>
                                    <p:animScale>
                                      <p:cBhvr>
                                        <p:cTn id="11" dur="250" autoRev="1" fill="hold"/>
                                        <p:tgtEl>
                                          <p:spTgt spid="8"/>
                                        </p:tgtEl>
                                      </p:cBhvr>
                                      <p:by x="105000" y="105000"/>
                                    </p:animScale>
                                  </p:childTnLst>
                                </p:cTn>
                              </p:par>
                            </p:childTnLst>
                          </p:cTn>
                        </p:par>
                        <p:par>
                          <p:cTn id="12" fill="hold">
                            <p:stCondLst>
                              <p:cond delay="1500"/>
                            </p:stCondLst>
                            <p:childTnLst>
                              <p:par>
                                <p:cTn id="13" presetID="26" presetClass="emph" presetSubtype="0" fill="hold" grpId="0" nodeType="afterEffect">
                                  <p:stCondLst>
                                    <p:cond delay="0"/>
                                  </p:stCondLst>
                                  <p:childTnLst>
                                    <p:animEffect transition="out" filter="fade">
                                      <p:cBhvr>
                                        <p:cTn id="14" dur="500" tmFilter="0, 0; .2, .5; .8, .5; 1, 0"/>
                                        <p:tgtEl>
                                          <p:spTgt spid="5"/>
                                        </p:tgtEl>
                                      </p:cBhvr>
                                    </p:animEffect>
                                    <p:animScale>
                                      <p:cBhvr>
                                        <p:cTn id="15"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a:t>
            </a:r>
            <a:endParaRPr lang="en-US" dirty="0"/>
          </a:p>
        </p:txBody>
      </p:sp>
      <p:sp>
        <p:nvSpPr>
          <p:cNvPr id="3" name="Content Placeholder 2"/>
          <p:cNvSpPr>
            <a:spLocks noGrp="1"/>
          </p:cNvSpPr>
          <p:nvPr>
            <p:ph idx="1"/>
          </p:nvPr>
        </p:nvSpPr>
        <p:spPr>
          <a:xfrm>
            <a:off x="381000" y="1085323"/>
            <a:ext cx="8382000" cy="5693866"/>
          </a:xfrm>
        </p:spPr>
        <p:txBody>
          <a:bodyPr/>
          <a:lstStyle/>
          <a:p>
            <a:r>
              <a:rPr lang="en-US" sz="3200" dirty="0" smtClean="0"/>
              <a:t>Experimental language with focus on:</a:t>
            </a:r>
          </a:p>
          <a:p>
            <a:pPr lvl="1"/>
            <a:r>
              <a:rPr lang="en-US" sz="2800" dirty="0" smtClean="0"/>
              <a:t>Shared-memory concurrency</a:t>
            </a:r>
          </a:p>
          <a:p>
            <a:pPr lvl="1"/>
            <a:r>
              <a:rPr lang="en-US" sz="2800" dirty="0" smtClean="0"/>
              <a:t>Static verification</a:t>
            </a:r>
          </a:p>
          <a:p>
            <a:r>
              <a:rPr lang="en-US" sz="3200" dirty="0" smtClean="0"/>
              <a:t>Key features</a:t>
            </a:r>
          </a:p>
          <a:p>
            <a:pPr lvl="1"/>
            <a:r>
              <a:rPr lang="en-US" sz="2800" dirty="0" smtClean="0"/>
              <a:t>Memory access governed by a model of permissions</a:t>
            </a:r>
          </a:p>
          <a:p>
            <a:pPr lvl="1"/>
            <a:r>
              <a:rPr lang="en-US" sz="2800" dirty="0" smtClean="0"/>
              <a:t>Sharing via locks with monitor invariants</a:t>
            </a:r>
          </a:p>
          <a:p>
            <a:pPr lvl="1"/>
            <a:r>
              <a:rPr lang="en-US" sz="2800" dirty="0"/>
              <a:t>Copy-free non-blocking channels</a:t>
            </a:r>
          </a:p>
          <a:p>
            <a:pPr lvl="1"/>
            <a:r>
              <a:rPr lang="en-US" sz="2800" dirty="0" smtClean="0"/>
              <a:t>Deadlock checking, dynamic lock re-ordering</a:t>
            </a:r>
          </a:p>
          <a:p>
            <a:r>
              <a:rPr lang="en-US" sz="3200" dirty="0" smtClean="0"/>
              <a:t>Other features</a:t>
            </a:r>
          </a:p>
          <a:p>
            <a:pPr lvl="1"/>
            <a:r>
              <a:rPr lang="en-US" sz="1600" dirty="0" smtClean="0"/>
              <a:t>Classes;  Mutual exclusion and readers/writers locks; </a:t>
            </a:r>
            <a:br>
              <a:rPr lang="en-US" sz="1600" dirty="0" smtClean="0"/>
            </a:br>
            <a:r>
              <a:rPr lang="en-US" sz="1600" dirty="0" smtClean="0"/>
              <a:t>Fractional permissions; Two-state monitor invariants; </a:t>
            </a:r>
            <a:br>
              <a:rPr lang="en-US" sz="1600" dirty="0" smtClean="0"/>
            </a:br>
            <a:r>
              <a:rPr lang="en-US" sz="1600" dirty="0" smtClean="0"/>
              <a:t>Asynchronous method calls;  Memory leak checking; </a:t>
            </a:r>
            <a:br>
              <a:rPr lang="en-US" sz="1600" dirty="0" smtClean="0"/>
            </a:br>
            <a:r>
              <a:rPr lang="en-US" sz="1600" dirty="0" smtClean="0"/>
              <a:t>Logic predicates and functions;  Ghost and prophecy variables</a:t>
            </a:r>
          </a:p>
        </p:txBody>
      </p:sp>
    </p:spTree>
    <p:extLst>
      <p:ext uri="{BB962C8B-B14F-4D97-AF65-F5344CB8AC3E}">
        <p14:creationId xmlns:p14="http://schemas.microsoft.com/office/powerpoint/2010/main" val="428111443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Encoding the heap</a:t>
            </a:r>
            <a:endParaRPr lang="en-US" dirty="0"/>
          </a:p>
        </p:txBody>
      </p:sp>
      <p:sp>
        <p:nvSpPr>
          <p:cNvPr id="3" name="Content Placeholder 2"/>
          <p:cNvSpPr>
            <a:spLocks noGrp="1"/>
          </p:cNvSpPr>
          <p:nvPr>
            <p:ph idx="1"/>
          </p:nvPr>
        </p:nvSpPr>
        <p:spPr>
          <a:xfrm>
            <a:off x="381000" y="1412875"/>
            <a:ext cx="8382000" cy="3373231"/>
          </a:xfrm>
        </p:spPr>
        <p:txBody>
          <a:bodyPr/>
          <a:lstStyle/>
          <a:p>
            <a:pPr>
              <a:tabLst>
                <a:tab pos="2743200" algn="l"/>
              </a:tabLst>
            </a:pPr>
            <a:r>
              <a:rPr lang="en-US" dirty="0" smtClean="0"/>
              <a:t>Chalice:	</a:t>
            </a:r>
            <a:r>
              <a:rPr lang="en-US" sz="3200" dirty="0" err="1" smtClean="0">
                <a:latin typeface="Consolas" pitchFamily="49" charset="0"/>
                <a:cs typeface="Consolas" pitchFamily="49" charset="0"/>
              </a:rPr>
              <a:t>o.f</a:t>
            </a:r>
            <a:endParaRPr lang="en-US" sz="3200" dirty="0" smtClean="0">
              <a:latin typeface="Consolas" pitchFamily="49" charset="0"/>
              <a:cs typeface="Consolas" pitchFamily="49" charset="0"/>
            </a:endParaRPr>
          </a:p>
          <a:p>
            <a:pPr>
              <a:tabLst>
                <a:tab pos="2743200" algn="l"/>
              </a:tabLst>
            </a:pPr>
            <a:r>
              <a:rPr lang="en-US" dirty="0" smtClean="0"/>
              <a:t>Boogie:	Heap[ o, f ]</a:t>
            </a:r>
            <a:endParaRPr lang="en-US" dirty="0"/>
          </a:p>
          <a:p>
            <a:pPr marL="739481" lvl="2" indent="0">
              <a:buNone/>
              <a:tabLst>
                <a:tab pos="1371600" algn="l"/>
                <a:tab pos="2743200" algn="l"/>
              </a:tabLst>
            </a:pPr>
            <a:r>
              <a:rPr lang="en-US" dirty="0" smtClean="0"/>
              <a:t>where Heap is declared to be a map from</a:t>
            </a:r>
            <a:br>
              <a:rPr lang="en-US" dirty="0" smtClean="0"/>
            </a:br>
            <a:r>
              <a:rPr lang="en-US" dirty="0" smtClean="0"/>
              <a:t>objects and field names to values</a:t>
            </a:r>
          </a:p>
          <a:p>
            <a:pPr>
              <a:tabLst>
                <a:tab pos="2743200" algn="l"/>
              </a:tabLst>
            </a:pPr>
            <a:endParaRPr lang="en-US" sz="3200" dirty="0" smtClean="0">
              <a:latin typeface="Consolas" pitchFamily="49" charset="0"/>
              <a:cs typeface="Consolas" pitchFamily="49" charset="0"/>
            </a:endParaRPr>
          </a:p>
          <a:p>
            <a:pPr>
              <a:tabLst>
                <a:tab pos="2743200" algn="l"/>
              </a:tabLst>
            </a:pPr>
            <a:r>
              <a:rPr lang="en-US" dirty="0"/>
              <a:t>To encode permissions, use another map: Mask</a:t>
            </a:r>
          </a:p>
        </p:txBody>
      </p:sp>
    </p:spTree>
    <p:extLst>
      <p:ext uri="{BB962C8B-B14F-4D97-AF65-F5344CB8AC3E}">
        <p14:creationId xmlns:p14="http://schemas.microsoft.com/office/powerpoint/2010/main" val="1554533424"/>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Encoding a call</a:t>
            </a:r>
            <a:endParaRPr lang="en-US" dirty="0"/>
          </a:p>
        </p:txBody>
      </p:sp>
      <p:sp>
        <p:nvSpPr>
          <p:cNvPr id="3" name="Content Placeholder 2"/>
          <p:cNvSpPr>
            <a:spLocks noGrp="1"/>
          </p:cNvSpPr>
          <p:nvPr>
            <p:ph idx="1"/>
          </p:nvPr>
        </p:nvSpPr>
        <p:spPr>
          <a:xfrm>
            <a:off x="381000" y="1670059"/>
            <a:ext cx="8382000" cy="1615827"/>
          </a:xfrm>
        </p:spPr>
        <p:txBody>
          <a:bodyPr/>
          <a:lstStyle/>
          <a:p>
            <a:pPr marL="0" indent="0">
              <a:buNone/>
              <a:tabLst>
                <a:tab pos="571500" algn="l"/>
              </a:tabLst>
            </a:pPr>
            <a:r>
              <a:rPr lang="en-US" sz="36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call </a:t>
            </a:r>
            <a:r>
              <a:rPr lang="en-US" sz="3600" dirty="0" smtClean="0">
                <a:latin typeface="Consolas" pitchFamily="49" charset="0"/>
                <a:cs typeface="Consolas" pitchFamily="49" charset="0"/>
              </a:rPr>
              <a:t>M()</a:t>
            </a:r>
            <a:endParaRPr lang="en-US" dirty="0" smtClean="0"/>
          </a:p>
          <a:p>
            <a:pPr marL="0" indent="0">
              <a:buNone/>
              <a:tabLst>
                <a:tab pos="571500" algn="l"/>
              </a:tabLst>
            </a:pPr>
            <a:r>
              <a:rPr lang="en-US" dirty="0" smtClean="0"/>
              <a:t>  =</a:t>
            </a:r>
          </a:p>
          <a:p>
            <a:pPr marL="0" indent="0">
              <a:buNone/>
              <a:tabLst>
                <a:tab pos="571500" algn="l"/>
              </a:tabLst>
            </a:pPr>
            <a:r>
              <a:rPr lang="en-US" dirty="0" smtClean="0"/>
              <a:t>	Exhale[[ P ]];  Inhale[[ Q ]]</a:t>
            </a:r>
            <a:endParaRPr lang="en-US" dirty="0"/>
          </a:p>
        </p:txBody>
      </p:sp>
      <p:sp>
        <p:nvSpPr>
          <p:cNvPr id="5" name="TextBox 4"/>
          <p:cNvSpPr txBox="1"/>
          <p:nvPr/>
        </p:nvSpPr>
        <p:spPr>
          <a:xfrm>
            <a:off x="4899792" y="1070886"/>
            <a:ext cx="3458395"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M()</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P;</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Q;</a:t>
            </a:r>
          </a:p>
        </p:txBody>
      </p:sp>
    </p:spTree>
    <p:extLst>
      <p:ext uri="{BB962C8B-B14F-4D97-AF65-F5344CB8AC3E}">
        <p14:creationId xmlns:p14="http://schemas.microsoft.com/office/powerpoint/2010/main" val="243631459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Exhale and Inhale</a:t>
            </a:r>
            <a:endParaRPr lang="en-US" dirty="0"/>
          </a:p>
        </p:txBody>
      </p:sp>
      <p:sp>
        <p:nvSpPr>
          <p:cNvPr id="3" name="Content Placeholder 2"/>
          <p:cNvSpPr>
            <a:spLocks noGrp="1"/>
          </p:cNvSpPr>
          <p:nvPr>
            <p:ph idx="1"/>
          </p:nvPr>
        </p:nvSpPr>
        <p:spPr>
          <a:xfrm>
            <a:off x="381000" y="1027099"/>
            <a:ext cx="8763000" cy="5527667"/>
          </a:xfrm>
        </p:spPr>
        <p:txBody>
          <a:bodyPr/>
          <a:lstStyle/>
          <a:p>
            <a:r>
              <a:rPr lang="en-US" sz="3200" dirty="0" smtClean="0"/>
              <a:t>Defined by structural induction</a:t>
            </a:r>
          </a:p>
          <a:p>
            <a:r>
              <a:rPr lang="en-US" sz="3200" dirty="0" smtClean="0"/>
              <a:t>For expression P without permission predicates</a:t>
            </a:r>
          </a:p>
          <a:p>
            <a:pPr lvl="1"/>
            <a:r>
              <a:rPr lang="en-US" sz="2800" i="1" dirty="0" smtClean="0"/>
              <a:t>Exhale</a:t>
            </a:r>
            <a:r>
              <a:rPr lang="en-US" sz="2800" dirty="0" smtClean="0"/>
              <a:t> P	≡	</a:t>
            </a:r>
            <a:r>
              <a:rPr lang="en-US" sz="2800" b="1" dirty="0">
                <a:solidFill>
                  <a:schemeClr val="accent4">
                    <a:lumMod val="50000"/>
                  </a:schemeClr>
                </a:solidFill>
              </a:rPr>
              <a:t>assert</a:t>
            </a:r>
            <a:r>
              <a:rPr lang="en-US" sz="2800" dirty="0" smtClean="0"/>
              <a:t> P</a:t>
            </a:r>
          </a:p>
          <a:p>
            <a:pPr lvl="1"/>
            <a:r>
              <a:rPr lang="en-US" sz="2800" i="1" dirty="0" smtClean="0"/>
              <a:t>Inhale</a:t>
            </a:r>
            <a:r>
              <a:rPr lang="en-US" sz="2800" dirty="0" smtClean="0"/>
              <a:t> P	≡	</a:t>
            </a:r>
            <a:r>
              <a:rPr lang="en-US" sz="2800" b="1" dirty="0" smtClean="0">
                <a:solidFill>
                  <a:schemeClr val="accent4">
                    <a:lumMod val="50000"/>
                  </a:schemeClr>
                </a:solidFill>
              </a:rPr>
              <a:t>assume</a:t>
            </a:r>
            <a:r>
              <a:rPr lang="en-US" sz="2800" dirty="0" smtClean="0"/>
              <a:t> P</a:t>
            </a:r>
          </a:p>
          <a:p>
            <a:pPr>
              <a:lnSpc>
                <a:spcPct val="100000"/>
              </a:lnSpc>
            </a:pPr>
            <a:r>
              <a:rPr lang="en-US" sz="3200" i="1" dirty="0" smtClean="0"/>
              <a:t>Exhale</a:t>
            </a:r>
            <a:r>
              <a:rPr lang="en-US" sz="3200" dirty="0" smtClean="0"/>
              <a:t> </a:t>
            </a:r>
            <a:r>
              <a:rPr lang="en-US" sz="3200" dirty="0" err="1" smtClean="0">
                <a:solidFill>
                  <a:srgbClr xmlns:mc="http://schemas.openxmlformats.org/markup-compatibility/2006" xmlns:a14="http://schemas.microsoft.com/office/drawing/2010/main" val="0070C0" mc:Ignorable=""/>
                </a:solidFill>
              </a:rPr>
              <a:t>acc</a:t>
            </a:r>
            <a:r>
              <a:rPr lang="en-US" sz="3200" dirty="0" smtClean="0"/>
              <a:t>(</a:t>
            </a:r>
            <a:r>
              <a:rPr lang="en-US" sz="3200" dirty="0" err="1" smtClean="0"/>
              <a:t>o.f</a:t>
            </a:r>
            <a:r>
              <a:rPr lang="en-US" sz="3200" dirty="0" smtClean="0"/>
              <a:t>, p)</a:t>
            </a:r>
            <a:r>
              <a:rPr lang="en-US" sz="3200" dirty="0"/>
              <a:t> </a:t>
            </a:r>
            <a:r>
              <a:rPr lang="en-US" sz="3200" dirty="0" smtClean="0"/>
              <a:t> ≡ </a:t>
            </a:r>
            <a:br>
              <a:rPr lang="en-US" sz="3200" dirty="0" smtClean="0"/>
            </a:br>
            <a:r>
              <a:rPr lang="en-US" sz="3200" dirty="0" smtClean="0"/>
              <a:t>	</a:t>
            </a:r>
            <a:r>
              <a:rPr lang="en-US" sz="3200" b="1" dirty="0">
                <a:solidFill>
                  <a:schemeClr val="accent4">
                    <a:lumMod val="50000"/>
                  </a:schemeClr>
                </a:solidFill>
              </a:rPr>
              <a:t>assert</a:t>
            </a:r>
            <a:r>
              <a:rPr lang="en-US" sz="3200" dirty="0" smtClean="0"/>
              <a:t> </a:t>
            </a:r>
            <a:r>
              <a:rPr lang="en-US" sz="3200" dirty="0"/>
              <a:t>p ≤ Mask[</a:t>
            </a:r>
            <a:r>
              <a:rPr lang="en-US" sz="3200" dirty="0" err="1"/>
              <a:t>o,f</a:t>
            </a:r>
            <a:r>
              <a:rPr lang="en-US" sz="3200" dirty="0" smtClean="0"/>
              <a:t>];</a:t>
            </a:r>
            <a:br>
              <a:rPr lang="en-US" sz="3200" dirty="0" smtClean="0"/>
            </a:br>
            <a:r>
              <a:rPr lang="en-US" sz="3200" dirty="0" smtClean="0"/>
              <a:t>	Mask[</a:t>
            </a:r>
            <a:r>
              <a:rPr lang="en-US" sz="3200" dirty="0" err="1" smtClean="0"/>
              <a:t>o,f</a:t>
            </a:r>
            <a:r>
              <a:rPr lang="en-US" sz="3200" dirty="0" smtClean="0"/>
              <a:t>] := Mask[</a:t>
            </a:r>
            <a:r>
              <a:rPr lang="en-US" sz="3200" dirty="0" err="1" smtClean="0"/>
              <a:t>o,f</a:t>
            </a:r>
            <a:r>
              <a:rPr lang="en-US" sz="3200" dirty="0" smtClean="0"/>
              <a:t>] – p;</a:t>
            </a:r>
          </a:p>
          <a:p>
            <a:pPr>
              <a:lnSpc>
                <a:spcPct val="100000"/>
              </a:lnSpc>
            </a:pPr>
            <a:r>
              <a:rPr lang="en-US" sz="3200" i="1" dirty="0" smtClean="0"/>
              <a:t>Inhale</a:t>
            </a:r>
            <a:r>
              <a:rPr lang="en-US" sz="3200" dirty="0" smtClean="0"/>
              <a:t> </a:t>
            </a:r>
            <a:r>
              <a:rPr lang="en-US" sz="3200" dirty="0" err="1" smtClean="0">
                <a:solidFill>
                  <a:srgbClr xmlns:mc="http://schemas.openxmlformats.org/markup-compatibility/2006" xmlns:a14="http://schemas.microsoft.com/office/drawing/2010/main" val="0070C0" mc:Ignorable=""/>
                </a:solidFill>
              </a:rPr>
              <a:t>acc</a:t>
            </a:r>
            <a:r>
              <a:rPr lang="en-US" sz="3200" dirty="0" smtClean="0"/>
              <a:t>(</a:t>
            </a:r>
            <a:r>
              <a:rPr lang="en-US" sz="3200" dirty="0" err="1" smtClean="0"/>
              <a:t>o.f</a:t>
            </a:r>
            <a:r>
              <a:rPr lang="en-US" sz="3200" dirty="0" smtClean="0"/>
              <a:t>, p)</a:t>
            </a:r>
            <a:r>
              <a:rPr lang="en-US" sz="3200" dirty="0"/>
              <a:t> </a:t>
            </a:r>
            <a:r>
              <a:rPr lang="en-US" sz="3200" dirty="0" smtClean="0"/>
              <a:t> ≡</a:t>
            </a:r>
            <a:br>
              <a:rPr lang="en-US" sz="3200" dirty="0" smtClean="0"/>
            </a:br>
            <a:r>
              <a:rPr lang="en-US" sz="3200" dirty="0" smtClean="0"/>
              <a:t>	</a:t>
            </a:r>
            <a:r>
              <a:rPr lang="en-US" sz="3200" b="1" dirty="0">
                <a:solidFill>
                  <a:schemeClr val="accent4">
                    <a:lumMod val="50000"/>
                  </a:schemeClr>
                </a:solidFill>
              </a:rPr>
              <a:t>if</a:t>
            </a:r>
            <a:r>
              <a:rPr lang="en-US" sz="3200" dirty="0" smtClean="0"/>
              <a:t> (Mask[</a:t>
            </a:r>
            <a:r>
              <a:rPr lang="en-US" sz="3200" dirty="0" err="1" smtClean="0"/>
              <a:t>o,f</a:t>
            </a:r>
            <a:r>
              <a:rPr lang="en-US" sz="3200" dirty="0" smtClean="0"/>
              <a:t>] == 0) { </a:t>
            </a:r>
            <a:r>
              <a:rPr lang="en-US" sz="3200" b="1" dirty="0">
                <a:solidFill>
                  <a:schemeClr val="accent4">
                    <a:lumMod val="50000"/>
                  </a:schemeClr>
                </a:solidFill>
              </a:rPr>
              <a:t>havoc</a:t>
            </a:r>
            <a:r>
              <a:rPr lang="en-US" sz="3200" dirty="0" smtClean="0"/>
              <a:t> Heap[</a:t>
            </a:r>
            <a:r>
              <a:rPr lang="en-US" sz="3200" dirty="0" err="1" smtClean="0"/>
              <a:t>o,f</a:t>
            </a:r>
            <a:r>
              <a:rPr lang="en-US" sz="3200" dirty="0" smtClean="0"/>
              <a:t>]; }</a:t>
            </a:r>
            <a:br>
              <a:rPr lang="en-US" sz="3200" dirty="0" smtClean="0"/>
            </a:br>
            <a:r>
              <a:rPr lang="en-US" sz="3200" dirty="0" smtClean="0"/>
              <a:t>	Mask[</a:t>
            </a:r>
            <a:r>
              <a:rPr lang="en-US" sz="3200" dirty="0" err="1" smtClean="0"/>
              <a:t>o,f</a:t>
            </a:r>
            <a:r>
              <a:rPr lang="en-US" sz="3200" dirty="0"/>
              <a:t>] := Mask[</a:t>
            </a:r>
            <a:r>
              <a:rPr lang="en-US" sz="3200" dirty="0" err="1"/>
              <a:t>o,f</a:t>
            </a:r>
            <a:r>
              <a:rPr lang="en-US" sz="3200" dirty="0"/>
              <a:t>] </a:t>
            </a:r>
            <a:r>
              <a:rPr lang="en-US" sz="3200" dirty="0" smtClean="0"/>
              <a:t>+ </a:t>
            </a:r>
            <a:r>
              <a:rPr lang="en-US" sz="3200" dirty="0"/>
              <a:t>p;</a:t>
            </a:r>
            <a:endParaRPr lang="en-US" sz="3200" dirty="0" smtClean="0"/>
          </a:p>
        </p:txBody>
      </p:sp>
    </p:spTree>
    <p:extLst>
      <p:ext uri="{BB962C8B-B14F-4D97-AF65-F5344CB8AC3E}">
        <p14:creationId xmlns:p14="http://schemas.microsoft.com/office/powerpoint/2010/main" val="221506106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381000" y="1041387"/>
            <a:ext cx="8382000" cy="4756687"/>
          </a:xfrm>
        </p:spPr>
        <p:txBody>
          <a:bodyPr/>
          <a:lstStyle/>
          <a:p>
            <a:endParaRPr lang="en-US" sz="32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endParaRPr>
          </a:p>
          <a:p>
            <a:endParaRPr lang="en-US" sz="3200" b="1" dirty="0">
              <a:solidFill>
                <a:srgbClr xmlns:mc="http://schemas.openxmlformats.org/markup-compatibility/2006" xmlns:a14="http://schemas.microsoft.com/office/drawing/2010/main" val="0070C0" mc:Ignorable=""/>
              </a:solidFill>
              <a:latin typeface="Consolas" pitchFamily="49" charset="0"/>
              <a:cs typeface="Consolas" pitchFamily="49" charset="0"/>
            </a:endParaRPr>
          </a:p>
          <a:p>
            <a:pPr marL="285750" indent="0">
              <a:buNone/>
            </a:pPr>
            <a:r>
              <a:rPr lang="en-US" sz="32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call </a:t>
            </a:r>
            <a:r>
              <a:rPr lang="en-US" sz="3200" dirty="0">
                <a:latin typeface="Consolas" pitchFamily="49" charset="0"/>
                <a:cs typeface="Consolas" pitchFamily="49" charset="0"/>
              </a:rPr>
              <a:t>M</a:t>
            </a:r>
            <a:r>
              <a:rPr lang="en-US" sz="3200" dirty="0" smtClean="0">
                <a:latin typeface="Consolas" pitchFamily="49" charset="0"/>
                <a:cs typeface="Consolas" pitchFamily="49" charset="0"/>
              </a:rPr>
              <a:t>()</a:t>
            </a:r>
            <a:endParaRPr lang="en-US" dirty="0" smtClean="0"/>
          </a:p>
          <a:p>
            <a:pPr marL="285750" indent="0">
              <a:buNone/>
            </a:pPr>
            <a:r>
              <a:rPr lang="en-US" dirty="0" smtClean="0"/>
              <a:t>=</a:t>
            </a:r>
          </a:p>
          <a:p>
            <a:pPr marL="285750" indent="0">
              <a:lnSpc>
                <a:spcPct val="100000"/>
              </a:lnSpc>
              <a:buNone/>
            </a:pPr>
            <a:r>
              <a:rPr lang="en-US" sz="2800" b="1" dirty="0">
                <a:solidFill>
                  <a:schemeClr val="accent4">
                    <a:lumMod val="50000"/>
                  </a:schemeClr>
                </a:solidFill>
              </a:rPr>
              <a:t>assert</a:t>
            </a:r>
            <a:r>
              <a:rPr lang="en-US" sz="2800" dirty="0" smtClean="0"/>
              <a:t> 100 </a:t>
            </a:r>
            <a:r>
              <a:rPr lang="en-US" sz="2800" dirty="0"/>
              <a:t>≤</a:t>
            </a:r>
            <a:r>
              <a:rPr lang="en-US" sz="2800" dirty="0" smtClean="0"/>
              <a:t> Mask[</a:t>
            </a:r>
            <a:r>
              <a:rPr lang="en-US" sz="2800" dirty="0" err="1" smtClean="0"/>
              <a:t>this,y</a:t>
            </a:r>
            <a:r>
              <a:rPr lang="en-US" sz="2800" dirty="0" smtClean="0"/>
              <a:t>];</a:t>
            </a:r>
            <a:br>
              <a:rPr lang="en-US" sz="2800" dirty="0" smtClean="0"/>
            </a:br>
            <a:r>
              <a:rPr lang="en-US" sz="2800" dirty="0" smtClean="0"/>
              <a:t>Mask[</a:t>
            </a:r>
            <a:r>
              <a:rPr lang="en-US" sz="2800" dirty="0" err="1" smtClean="0"/>
              <a:t>this,y</a:t>
            </a:r>
            <a:r>
              <a:rPr lang="en-US" sz="2800" dirty="0" smtClean="0"/>
              <a:t>] := Mask[</a:t>
            </a:r>
            <a:r>
              <a:rPr lang="en-US" sz="2800" dirty="0" err="1" smtClean="0"/>
              <a:t>this,y</a:t>
            </a:r>
            <a:r>
              <a:rPr lang="en-US" sz="2800" dirty="0" smtClean="0"/>
              <a:t>] – 100;</a:t>
            </a:r>
            <a:br>
              <a:rPr lang="en-US" sz="2800" dirty="0" smtClean="0"/>
            </a:br>
            <a:r>
              <a:rPr lang="en-US" sz="2800" dirty="0" err="1" smtClean="0"/>
              <a:t>oldH</a:t>
            </a:r>
            <a:r>
              <a:rPr lang="en-US" sz="2800" dirty="0" smtClean="0"/>
              <a:t> := Heap;</a:t>
            </a:r>
            <a:br>
              <a:rPr lang="en-US" sz="2800" dirty="0" smtClean="0"/>
            </a:br>
            <a:r>
              <a:rPr lang="en-US" sz="2800" b="1" dirty="0">
                <a:solidFill>
                  <a:schemeClr val="accent4">
                    <a:lumMod val="50000"/>
                  </a:schemeClr>
                </a:solidFill>
              </a:rPr>
              <a:t>if</a:t>
            </a:r>
            <a:r>
              <a:rPr lang="en-US" sz="2800" dirty="0" smtClean="0"/>
              <a:t> (Mask[</a:t>
            </a:r>
            <a:r>
              <a:rPr lang="en-US" sz="2800" dirty="0" err="1" smtClean="0"/>
              <a:t>this,y</a:t>
            </a:r>
            <a:r>
              <a:rPr lang="en-US" sz="2800" dirty="0" smtClean="0"/>
              <a:t>] = 0) { </a:t>
            </a:r>
            <a:r>
              <a:rPr lang="en-US" sz="2800" b="1" dirty="0" smtClean="0">
                <a:solidFill>
                  <a:schemeClr val="accent4">
                    <a:lumMod val="50000"/>
                  </a:schemeClr>
                </a:solidFill>
              </a:rPr>
              <a:t>havoc</a:t>
            </a:r>
            <a:r>
              <a:rPr lang="en-US" sz="2800" dirty="0" smtClean="0"/>
              <a:t> Heap[</a:t>
            </a:r>
            <a:r>
              <a:rPr lang="en-US" sz="2800" dirty="0" err="1" smtClean="0"/>
              <a:t>this,y</a:t>
            </a:r>
            <a:r>
              <a:rPr lang="en-US" sz="2800" dirty="0" smtClean="0"/>
              <a:t>]; }</a:t>
            </a:r>
            <a:br>
              <a:rPr lang="en-US" sz="2800" dirty="0" smtClean="0"/>
            </a:br>
            <a:r>
              <a:rPr lang="en-US" sz="2800" dirty="0" smtClean="0"/>
              <a:t>Mask[</a:t>
            </a:r>
            <a:r>
              <a:rPr lang="en-US" sz="2800" dirty="0" err="1" smtClean="0"/>
              <a:t>this,y</a:t>
            </a:r>
            <a:r>
              <a:rPr lang="en-US" sz="2800" dirty="0" smtClean="0"/>
              <a:t>] := Mask[</a:t>
            </a:r>
            <a:r>
              <a:rPr lang="en-US" sz="2800" dirty="0" err="1" smtClean="0"/>
              <a:t>this,y</a:t>
            </a:r>
            <a:r>
              <a:rPr lang="en-US" sz="2800" dirty="0" smtClean="0"/>
              <a:t>] + 100;</a:t>
            </a:r>
            <a:br>
              <a:rPr lang="en-US" sz="2800" dirty="0" smtClean="0"/>
            </a:br>
            <a:r>
              <a:rPr lang="en-US" sz="2800" b="1" dirty="0">
                <a:solidFill>
                  <a:schemeClr val="accent4">
                    <a:lumMod val="50000"/>
                  </a:schemeClr>
                </a:solidFill>
              </a:rPr>
              <a:t>assume</a:t>
            </a:r>
            <a:r>
              <a:rPr lang="en-US" sz="2800" dirty="0" smtClean="0"/>
              <a:t> Heap[</a:t>
            </a:r>
            <a:r>
              <a:rPr lang="en-US" sz="2800" dirty="0" err="1" smtClean="0"/>
              <a:t>this,y</a:t>
            </a:r>
            <a:r>
              <a:rPr lang="en-US" sz="2800" dirty="0" smtClean="0"/>
              <a:t>] = </a:t>
            </a:r>
            <a:r>
              <a:rPr lang="en-US" sz="2800" dirty="0" err="1" smtClean="0"/>
              <a:t>oldH</a:t>
            </a:r>
            <a:r>
              <a:rPr lang="en-US" sz="2800" dirty="0" smtClean="0"/>
              <a:t>[</a:t>
            </a:r>
            <a:r>
              <a:rPr lang="en-US" sz="2800" dirty="0" err="1" smtClean="0"/>
              <a:t>this,y</a:t>
            </a:r>
            <a:r>
              <a:rPr lang="en-US" sz="2800" dirty="0" smtClean="0"/>
              <a:t>] * </a:t>
            </a:r>
            <a:r>
              <a:rPr lang="en-US" sz="2800" dirty="0" err="1" smtClean="0"/>
              <a:t>oldH</a:t>
            </a:r>
            <a:r>
              <a:rPr lang="en-US" sz="2800" dirty="0" smtClean="0"/>
              <a:t> [</a:t>
            </a:r>
            <a:r>
              <a:rPr lang="en-US" sz="2800" dirty="0" err="1" smtClean="0"/>
              <a:t>this,y</a:t>
            </a:r>
            <a:r>
              <a:rPr lang="en-US" sz="2800" dirty="0" smtClean="0"/>
              <a:t>];</a:t>
            </a:r>
            <a:endParaRPr lang="en-US" sz="2800" dirty="0"/>
          </a:p>
        </p:txBody>
      </p:sp>
      <p:sp>
        <p:nvSpPr>
          <p:cNvPr id="4" name="TextBox 3"/>
          <p:cNvSpPr txBox="1"/>
          <p:nvPr/>
        </p:nvSpPr>
        <p:spPr>
          <a:xfrm>
            <a:off x="2628079" y="920640"/>
            <a:ext cx="6173021"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 pos="628650" algn="l"/>
              </a:tabLst>
            </a:pPr>
            <a:r>
              <a:rPr lang="en-US" sz="24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400" dirty="0" smtClean="0">
                <a:solidFill>
                  <a:schemeClr val="bg1"/>
                </a:solidFill>
                <a:latin typeface="Consolas" pitchFamily="49" charset="0"/>
                <a:cs typeface="Consolas" pitchFamily="49" charset="0"/>
              </a:rPr>
              <a:t> </a:t>
            </a:r>
            <a:r>
              <a:rPr lang="en-US" sz="2400" dirty="0">
                <a:solidFill>
                  <a:schemeClr val="bg1"/>
                </a:solidFill>
                <a:latin typeface="Consolas" pitchFamily="49" charset="0"/>
                <a:cs typeface="Consolas" pitchFamily="49" charset="0"/>
              </a:rPr>
              <a:t>Cell {</a:t>
            </a:r>
          </a:p>
          <a:p>
            <a:pPr>
              <a:tabLst>
                <a:tab pos="342900" algn="l"/>
                <a:tab pos="628650" algn="l"/>
              </a:tabLst>
            </a:pPr>
            <a:r>
              <a:rPr lang="en-US" sz="2400" dirty="0">
                <a:solidFill>
                  <a:schemeClr val="bg1"/>
                </a:solidFill>
                <a:latin typeface="Consolas" pitchFamily="49" charset="0"/>
                <a:cs typeface="Consolas" pitchFamily="49" charset="0"/>
              </a:rPr>
              <a:t>	</a:t>
            </a:r>
            <a:r>
              <a:rPr lang="en-US" sz="24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400" dirty="0">
                <a:solidFill>
                  <a:schemeClr val="bg1"/>
                </a:solidFill>
                <a:latin typeface="Consolas" pitchFamily="49" charset="0"/>
                <a:cs typeface="Consolas" pitchFamily="49" charset="0"/>
              </a:rPr>
              <a:t> y: </a:t>
            </a:r>
            <a:r>
              <a:rPr lang="en-US" sz="24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400" dirty="0">
                <a:solidFill>
                  <a:schemeClr val="bg1"/>
                </a:solidFill>
                <a:latin typeface="Consolas" pitchFamily="49" charset="0"/>
                <a:cs typeface="Consolas" pitchFamily="49" charset="0"/>
              </a:rPr>
              <a:t>;</a:t>
            </a:r>
          </a:p>
          <a:p>
            <a:pPr>
              <a:tabLst>
                <a:tab pos="342900" algn="l"/>
                <a:tab pos="628650" algn="l"/>
              </a:tabLst>
            </a:pPr>
            <a:r>
              <a:rPr lang="en-US" sz="2400" dirty="0">
                <a:solidFill>
                  <a:schemeClr val="bg1"/>
                </a:solidFill>
                <a:latin typeface="Consolas" pitchFamily="49" charset="0"/>
                <a:cs typeface="Consolas" pitchFamily="49" charset="0"/>
              </a:rPr>
              <a:t>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400" dirty="0">
                <a:solidFill>
                  <a:schemeClr val="bg1"/>
                </a:solidFill>
                <a:latin typeface="Consolas" pitchFamily="49" charset="0"/>
                <a:cs typeface="Consolas" pitchFamily="49" charset="0"/>
              </a:rPr>
              <a:t> Square()</a:t>
            </a:r>
          </a:p>
          <a:p>
            <a:pPr>
              <a:tabLst>
                <a:tab pos="342900" algn="l"/>
                <a:tab pos="628650" algn="l"/>
              </a:tabLst>
            </a:pPr>
            <a:r>
              <a:rPr lang="en-US" sz="2400" dirty="0">
                <a:solidFill>
                  <a:schemeClr val="bg1"/>
                </a:solidFill>
                <a:latin typeface="Consolas" pitchFamily="49" charset="0"/>
                <a:cs typeface="Consolas" pitchFamily="49" charset="0"/>
              </a:rPr>
              <a:t>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400" dirty="0">
                <a:solidFill>
                  <a:schemeClr val="bg1"/>
                </a:solidFill>
                <a:latin typeface="Consolas" pitchFamily="49" charset="0"/>
                <a:cs typeface="Consolas" pitchFamily="49" charset="0"/>
              </a:rPr>
              <a:t> </a:t>
            </a:r>
            <a:r>
              <a:rPr lang="en-US" sz="24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400" dirty="0">
                <a:solidFill>
                  <a:schemeClr val="bg1"/>
                </a:solidFill>
                <a:latin typeface="Consolas" pitchFamily="49" charset="0"/>
                <a:cs typeface="Consolas" pitchFamily="49" charset="0"/>
              </a:rPr>
              <a:t>(y);</a:t>
            </a:r>
          </a:p>
          <a:p>
            <a:pPr>
              <a:tabLst>
                <a:tab pos="342900" algn="l"/>
                <a:tab pos="628650" algn="l"/>
              </a:tabLst>
            </a:pPr>
            <a:r>
              <a:rPr lang="en-US" sz="2400" dirty="0">
                <a:solidFill>
                  <a:schemeClr val="bg1"/>
                </a:solidFill>
                <a:latin typeface="Consolas" pitchFamily="49" charset="0"/>
                <a:cs typeface="Consolas" pitchFamily="49" charset="0"/>
              </a:rPr>
              <a:t>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400" dirty="0">
                <a:solidFill>
                  <a:schemeClr val="bg1"/>
                </a:solidFill>
                <a:latin typeface="Consolas" pitchFamily="49" charset="0"/>
                <a:cs typeface="Consolas" pitchFamily="49" charset="0"/>
              </a:rPr>
              <a:t> </a:t>
            </a:r>
            <a:r>
              <a:rPr lang="en-US" sz="24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400" dirty="0">
                <a:solidFill>
                  <a:schemeClr val="bg1"/>
                </a:solidFill>
                <a:latin typeface="Consolas" pitchFamily="49" charset="0"/>
                <a:cs typeface="Consolas" pitchFamily="49" charset="0"/>
              </a:rPr>
              <a:t>(y) &amp;&amp; y = </a:t>
            </a:r>
            <a:r>
              <a:rPr lang="en-US" sz="2400" b="1" dirty="0">
                <a:solidFill>
                  <a:srgbClr xmlns:mc="http://schemas.openxmlformats.org/markup-compatibility/2006" xmlns:a14="http://schemas.microsoft.com/office/drawing/2010/main" val="0070C0" mc:Ignorable=""/>
                </a:solidFill>
                <a:latin typeface="Consolas" pitchFamily="49" charset="0"/>
                <a:cs typeface="Consolas" pitchFamily="49" charset="0"/>
              </a:rPr>
              <a:t>old</a:t>
            </a:r>
            <a:r>
              <a:rPr lang="en-US" sz="2400" dirty="0">
                <a:solidFill>
                  <a:schemeClr val="bg1"/>
                </a:solidFill>
                <a:latin typeface="Consolas" pitchFamily="49" charset="0"/>
                <a:cs typeface="Consolas" pitchFamily="49" charset="0"/>
              </a:rPr>
              <a:t>(y*y</a:t>
            </a:r>
            <a:r>
              <a:rPr lang="en-US" sz="24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291688204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5"/>
            <a:ext cx="7690115" cy="747897"/>
          </a:xfrm>
        </p:spPr>
        <p:txBody>
          <a:bodyPr/>
          <a:lstStyle/>
          <a:p>
            <a:r>
              <a:rPr lang="en-US" dirty="0" smtClean="0"/>
              <a:t>Boogie translation demo</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44114563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alternative to </a:t>
            </a:r>
            <a:r>
              <a:rPr lang="en-US" b="1" dirty="0" smtClean="0"/>
              <a:t>old</a:t>
            </a:r>
            <a:endParaRPr lang="en-US" b="1" dirty="0"/>
          </a:p>
        </p:txBody>
      </p:sp>
      <p:sp>
        <p:nvSpPr>
          <p:cNvPr id="3" name="Content Placeholder 2"/>
          <p:cNvSpPr>
            <a:spLocks noGrp="1"/>
          </p:cNvSpPr>
          <p:nvPr>
            <p:ph idx="1"/>
          </p:nvPr>
        </p:nvSpPr>
        <p:spPr>
          <a:xfrm>
            <a:off x="381000" y="1412875"/>
            <a:ext cx="8382000" cy="4925964"/>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Logical constant:</a:t>
            </a:r>
          </a:p>
          <a:p>
            <a:pPr marL="377016" lvl="1" indent="0">
              <a:buNone/>
            </a:pPr>
            <a:r>
              <a:rPr lang="en-US" dirty="0" smtClean="0"/>
              <a:t>	Let the verifier figure out K!</a:t>
            </a:r>
          </a:p>
        </p:txBody>
      </p:sp>
      <p:sp>
        <p:nvSpPr>
          <p:cNvPr id="4" name="TextBox 3"/>
          <p:cNvSpPr txBox="1"/>
          <p:nvPr/>
        </p:nvSpPr>
        <p:spPr>
          <a:xfrm>
            <a:off x="370652" y="1292737"/>
            <a:ext cx="8559034"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&amp;&amp;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old</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
        <p:nvSpPr>
          <p:cNvPr id="7" name="TextBox 6"/>
          <p:cNvSpPr txBox="1"/>
          <p:nvPr/>
        </p:nvSpPr>
        <p:spPr>
          <a:xfrm>
            <a:off x="370652" y="2956757"/>
            <a:ext cx="8559034"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ghost</a:t>
            </a:r>
            <a:r>
              <a:rPr lang="en-US" sz="2800" dirty="0" smtClean="0">
                <a:solidFill>
                  <a:schemeClr val="bg1"/>
                </a:solidFill>
                <a:latin typeface="Consolas" pitchFamily="49" charset="0"/>
                <a:cs typeface="Consolas" pitchFamily="49" charset="0"/>
              </a:rPr>
              <a:t> K: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&amp;&amp; K ==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&amp;&amp;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 K*K;</a:t>
            </a:r>
          </a:p>
        </p:txBody>
      </p:sp>
      <p:sp>
        <p:nvSpPr>
          <p:cNvPr id="8" name="TextBox 7"/>
          <p:cNvSpPr txBox="1"/>
          <p:nvPr/>
        </p:nvSpPr>
        <p:spPr>
          <a:xfrm>
            <a:off x="370651" y="4514090"/>
            <a:ext cx="4279517"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call</a:t>
            </a:r>
            <a:r>
              <a:rPr lang="en-US" sz="2800" dirty="0" smtClean="0">
                <a:solidFill>
                  <a:schemeClr val="bg1"/>
                </a:solidFill>
                <a:latin typeface="Consolas" pitchFamily="49" charset="0"/>
                <a:cs typeface="Consolas" pitchFamily="49" charset="0"/>
              </a:rPr>
              <a:t> Square(c,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
        <p:nvSpPr>
          <p:cNvPr id="9" name="TextBox 8"/>
          <p:cNvSpPr txBox="1"/>
          <p:nvPr/>
        </p:nvSpPr>
        <p:spPr>
          <a:xfrm>
            <a:off x="4171125" y="5242778"/>
            <a:ext cx="3915599"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call</a:t>
            </a:r>
            <a:r>
              <a:rPr lang="en-US" sz="2800" dirty="0" smtClean="0">
                <a:solidFill>
                  <a:schemeClr val="bg1"/>
                </a:solidFill>
                <a:latin typeface="Consolas" pitchFamily="49" charset="0"/>
                <a:cs typeface="Consolas" pitchFamily="49" charset="0"/>
              </a:rPr>
              <a:t> Square(c, *);</a:t>
            </a:r>
          </a:p>
        </p:txBody>
      </p:sp>
    </p:spTree>
    <p:extLst>
      <p:ext uri="{BB962C8B-B14F-4D97-AF65-F5344CB8AC3E}">
        <p14:creationId xmlns:p14="http://schemas.microsoft.com/office/powerpoint/2010/main" val="3030044474"/>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smtClean="0"/>
              <a:t>Square only </a:t>
            </a:r>
            <a:r>
              <a:rPr lang="en-US" i="1" dirty="0" smtClean="0"/>
              <a:t>reads</a:t>
            </a:r>
            <a:r>
              <a:rPr lang="en-US" dirty="0" smtClean="0"/>
              <a:t> </a:t>
            </a:r>
            <a:r>
              <a:rPr lang="en-US" dirty="0" err="1" smtClean="0"/>
              <a:t>c.y</a:t>
            </a:r>
            <a:endParaRPr lang="en-US" b="1" dirty="0"/>
          </a:p>
        </p:txBody>
      </p:sp>
      <p:sp>
        <p:nvSpPr>
          <p:cNvPr id="3" name="Content Placeholder 2"/>
          <p:cNvSpPr>
            <a:spLocks noGrp="1"/>
          </p:cNvSpPr>
          <p:nvPr>
            <p:ph idx="1"/>
          </p:nvPr>
        </p:nvSpPr>
        <p:spPr>
          <a:xfrm>
            <a:off x="381000" y="1412875"/>
            <a:ext cx="8382000" cy="1574277"/>
          </a:xfrm>
        </p:spPr>
        <p:txBody>
          <a:bodyPr/>
          <a:lstStyle/>
          <a:p>
            <a:endParaRPr lang="en-US" dirty="0" smtClean="0"/>
          </a:p>
          <a:p>
            <a:endParaRPr lang="en-US" dirty="0"/>
          </a:p>
          <a:p>
            <a:endParaRPr lang="en-US" dirty="0" smtClean="0"/>
          </a:p>
        </p:txBody>
      </p:sp>
      <p:sp>
        <p:nvSpPr>
          <p:cNvPr id="4" name="TextBox 3"/>
          <p:cNvSpPr txBox="1"/>
          <p:nvPr/>
        </p:nvSpPr>
        <p:spPr>
          <a:xfrm>
            <a:off x="370652" y="2892934"/>
            <a:ext cx="8559034"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a:t>
            </a: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800" dirty="0">
                <a:solidFill>
                  <a:schemeClr val="bg1"/>
                </a:solidFill>
                <a:latin typeface="Consolas" pitchFamily="49" charset="0"/>
                <a:cs typeface="Consolas" pitchFamily="49" charset="0"/>
              </a:rPr>
              <a:t> (r: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800" dirty="0">
                <a:solidFill>
                  <a:schemeClr val="bg1"/>
                </a:solidFill>
                <a:latin typeface="Consolas" pitchFamily="49" charset="0"/>
                <a:cs typeface="Consolas" pitchFamily="49" charset="0"/>
              </a:rPr>
              <a:t>)</a:t>
            </a:r>
            <a:endParaRPr lang="en-US" sz="2800" dirty="0" smtClean="0">
              <a:solidFill>
                <a:schemeClr val="bg1"/>
              </a:solidFill>
              <a:latin typeface="Consolas" pitchFamily="49" charset="0"/>
              <a:cs typeface="Consolas" pitchFamily="49" charset="0"/>
            </a:endParaRP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l-GR" sz="2800" dirty="0">
                <a:latin typeface="Segoe Print"/>
              </a:rPr>
              <a:t> ε</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l-GR" sz="2800" dirty="0" smtClean="0">
                <a:latin typeface="Segoe Print"/>
              </a:rPr>
              <a:t> </a:t>
            </a:r>
            <a:r>
              <a:rPr lang="el-GR" sz="2800" dirty="0">
                <a:latin typeface="Segoe Print"/>
              </a:rPr>
              <a:t>ε</a:t>
            </a:r>
            <a:r>
              <a:rPr lang="en-US" sz="2800" dirty="0" smtClean="0">
                <a:solidFill>
                  <a:schemeClr val="bg1"/>
                </a:solidFill>
                <a:latin typeface="Consolas" pitchFamily="49" charset="0"/>
                <a:cs typeface="Consolas" pitchFamily="49" charset="0"/>
              </a:rPr>
              <a:t>) &amp;&amp;</a:t>
            </a:r>
            <a:r>
              <a:rPr lang="en-US" sz="2800" dirty="0">
                <a:solidFill>
                  <a:schemeClr val="bg1"/>
                </a:solidFill>
                <a:latin typeface="Consolas" pitchFamily="49" charset="0"/>
                <a:cs typeface="Consolas" pitchFamily="49" charset="0"/>
              </a:rPr>
              <a:t> </a:t>
            </a:r>
            <a:r>
              <a:rPr lang="en-US" sz="2800" dirty="0" smtClean="0">
                <a:solidFill>
                  <a:schemeClr val="bg1"/>
                </a:solidFill>
                <a:latin typeface="Consolas" pitchFamily="49" charset="0"/>
                <a:cs typeface="Consolas" pitchFamily="49" charset="0"/>
              </a:rPr>
              <a:t>r ==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
        <p:nvSpPr>
          <p:cNvPr id="10" name="TextBox 9"/>
          <p:cNvSpPr txBox="1"/>
          <p:nvPr/>
        </p:nvSpPr>
        <p:spPr>
          <a:xfrm>
            <a:off x="370652" y="1292737"/>
            <a:ext cx="8559034"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800" dirty="0" smtClean="0">
                <a:solidFill>
                  <a:schemeClr val="bg1"/>
                </a:solidFill>
                <a:latin typeface="Consolas" pitchFamily="49" charset="0"/>
                <a:cs typeface="Consolas" pitchFamily="49" charset="0"/>
              </a:rPr>
              <a:t> (r: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&amp;&amp; r ==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
        <p:nvSpPr>
          <p:cNvPr id="11" name="TextBox 10"/>
          <p:cNvSpPr txBox="1"/>
          <p:nvPr/>
        </p:nvSpPr>
        <p:spPr>
          <a:xfrm>
            <a:off x="370652" y="4478831"/>
            <a:ext cx="8559034" cy="18158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ghost</a:t>
            </a:r>
            <a:r>
              <a:rPr lang="en-US" sz="2800" dirty="0" smtClean="0">
                <a:solidFill>
                  <a:schemeClr val="bg1"/>
                </a:solidFill>
                <a:latin typeface="Consolas" pitchFamily="49" charset="0"/>
                <a:cs typeface="Consolas" pitchFamily="49" charset="0"/>
              </a:rPr>
              <a:t> K: </a:t>
            </a: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perm</a:t>
            </a:r>
            <a:r>
              <a:rPr lang="en-US" sz="2800" dirty="0" smtClean="0">
                <a:solidFill>
                  <a:schemeClr val="bg1"/>
                </a:solidFill>
                <a:latin typeface="Consolas" pitchFamily="49" charset="0"/>
                <a:cs typeface="Consolas" pitchFamily="49" charset="0"/>
              </a:rPr>
              <a:t>)</a:t>
            </a:r>
            <a:br>
              <a:rPr lang="en-US" sz="2800" dirty="0" smtClean="0">
                <a:solidFill>
                  <a:schemeClr val="bg1"/>
                </a:solidFill>
                <a:latin typeface="Consolas" pitchFamily="49" charset="0"/>
                <a:cs typeface="Consolas" pitchFamily="49" charset="0"/>
              </a:rPr>
            </a:br>
            <a:r>
              <a:rPr lang="en-US" sz="2800" dirty="0" smtClean="0">
                <a:solidFill>
                  <a:schemeClr val="bg1"/>
                </a:solidFill>
                <a:latin typeface="Consolas" pitchFamily="49" charset="0"/>
                <a:cs typeface="Consolas" pitchFamily="49" charset="0"/>
              </a:rPr>
              <a:t>			</a:t>
            </a: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800" dirty="0" smtClean="0">
                <a:solidFill>
                  <a:schemeClr val="bg1"/>
                </a:solidFill>
                <a:latin typeface="Consolas" pitchFamily="49" charset="0"/>
                <a:cs typeface="Consolas" pitchFamily="49" charset="0"/>
              </a:rPr>
              <a:t> </a:t>
            </a:r>
            <a:r>
              <a:rPr lang="en-US" sz="2800" dirty="0">
                <a:solidFill>
                  <a:schemeClr val="bg1"/>
                </a:solidFill>
                <a:latin typeface="Consolas" pitchFamily="49" charset="0"/>
                <a:cs typeface="Consolas" pitchFamily="49" charset="0"/>
              </a:rPr>
              <a:t>(r: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800" dirty="0">
                <a:solidFill>
                  <a:schemeClr val="bg1"/>
                </a:solidFill>
                <a:latin typeface="Consolas" pitchFamily="49" charset="0"/>
                <a:cs typeface="Consolas" pitchFamily="49" charset="0"/>
              </a:rPr>
              <a:t>)</a:t>
            </a:r>
            <a:endParaRPr lang="en-US" sz="2800" dirty="0" smtClean="0">
              <a:solidFill>
                <a:schemeClr val="bg1"/>
              </a:solidFill>
              <a:latin typeface="Consolas" pitchFamily="49" charset="0"/>
              <a:cs typeface="Consolas" pitchFamily="49" charset="0"/>
            </a:endParaRP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K);</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K) &amp;&amp; r ==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
        <p:nvSpPr>
          <p:cNvPr id="5" name="Explosion 2 4"/>
          <p:cNvSpPr/>
          <p:nvPr/>
        </p:nvSpPr>
        <p:spPr bwMode="auto">
          <a:xfrm rot="1173087">
            <a:off x="5500817" y="2454081"/>
            <a:ext cx="4214934" cy="2690769"/>
          </a:xfrm>
          <a:prstGeom prst="irregularSeal2">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l-GR" sz="2400" dirty="0">
                <a:latin typeface="Segoe Print"/>
              </a:rPr>
              <a:t>ε</a:t>
            </a:r>
            <a:r>
              <a:rPr kumimoji="0" lang="en-US" sz="24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rPr>
              <a:t> loses procedural abstraction</a:t>
            </a:r>
          </a:p>
        </p:txBody>
      </p:sp>
    </p:spTree>
    <p:extLst>
      <p:ext uri="{BB962C8B-B14F-4D97-AF65-F5344CB8AC3E}">
        <p14:creationId xmlns:p14="http://schemas.microsoft.com/office/powerpoint/2010/main" val="374171744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questions</a:t>
            </a:r>
            <a:endParaRPr lang="en-US" dirty="0"/>
          </a:p>
        </p:txBody>
      </p:sp>
      <p:sp>
        <p:nvSpPr>
          <p:cNvPr id="3" name="Content Placeholder 2"/>
          <p:cNvSpPr>
            <a:spLocks noGrp="1"/>
          </p:cNvSpPr>
          <p:nvPr>
            <p:ph idx="1"/>
          </p:nvPr>
        </p:nvSpPr>
        <p:spPr>
          <a:xfrm>
            <a:off x="381000" y="1343023"/>
            <a:ext cx="8382000" cy="5535361"/>
          </a:xfrm>
        </p:spPr>
        <p:txBody>
          <a:bodyPr/>
          <a:lstStyle/>
          <a:p>
            <a:endParaRPr lang="en-US" sz="3200" dirty="0"/>
          </a:p>
          <a:p>
            <a:endParaRPr lang="en-US" sz="3200" dirty="0" smtClean="0"/>
          </a:p>
          <a:p>
            <a:pPr marL="0" indent="0">
              <a:buNone/>
            </a:pPr>
            <a:endParaRPr lang="en-US" sz="3200" dirty="0" smtClean="0"/>
          </a:p>
          <a:p>
            <a:r>
              <a:rPr lang="en-US" sz="3200" dirty="0" smtClean="0"/>
              <a:t>A better notation? </a:t>
            </a:r>
            <a:r>
              <a:rPr lang="en-US" sz="32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rd</a:t>
            </a:r>
            <a:r>
              <a:rPr lang="en-US" sz="3200" dirty="0" smtClean="0">
                <a:latin typeface="Consolas" pitchFamily="49" charset="0"/>
                <a:cs typeface="Consolas" pitchFamily="49" charset="0"/>
              </a:rPr>
              <a:t>(</a:t>
            </a:r>
            <a:r>
              <a:rPr lang="en-US" sz="3200" dirty="0" err="1" smtClean="0">
                <a:latin typeface="Consolas" pitchFamily="49" charset="0"/>
                <a:cs typeface="Consolas" pitchFamily="49" charset="0"/>
              </a:rPr>
              <a:t>c.y</a:t>
            </a:r>
            <a:r>
              <a:rPr lang="en-US" sz="3200" dirty="0" smtClean="0">
                <a:latin typeface="Consolas" pitchFamily="49" charset="0"/>
                <a:cs typeface="Consolas" pitchFamily="49" charset="0"/>
              </a:rPr>
              <a:t>)</a:t>
            </a:r>
            <a:r>
              <a:rPr lang="en-US" sz="3200" dirty="0" smtClean="0"/>
              <a:t>?  Does that pick one </a:t>
            </a:r>
            <a:r>
              <a:rPr lang="en-US" sz="3200" dirty="0">
                <a:latin typeface="Consolas" pitchFamily="49" charset="0"/>
                <a:cs typeface="Consolas" pitchFamily="49" charset="0"/>
              </a:rPr>
              <a:t>K</a:t>
            </a:r>
            <a:r>
              <a:rPr lang="en-US" sz="3200" dirty="0" smtClean="0"/>
              <a:t> for each method activation?</a:t>
            </a:r>
          </a:p>
          <a:p>
            <a:r>
              <a:rPr lang="en-US" sz="3200" dirty="0" smtClean="0"/>
              <a:t>Can these 3 kinds of “parameters” (real, ghost, permission) be treated more uniformly?</a:t>
            </a:r>
          </a:p>
          <a:p>
            <a:r>
              <a:rPr lang="en-US" sz="3200" dirty="0" smtClean="0"/>
              <a:t>Which kinds should be indicated explicitly by the programmer and which should be figured out by the compiler?</a:t>
            </a:r>
            <a:endParaRPr lang="en-US" sz="3200" dirty="0"/>
          </a:p>
        </p:txBody>
      </p:sp>
      <p:sp>
        <p:nvSpPr>
          <p:cNvPr id="5" name="TextBox 4"/>
          <p:cNvSpPr txBox="1"/>
          <p:nvPr/>
        </p:nvSpPr>
        <p:spPr>
          <a:xfrm>
            <a:off x="370652" y="1006979"/>
            <a:ext cx="8559034" cy="18158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800" dirty="0" smtClean="0">
                <a:solidFill>
                  <a:schemeClr val="bg1"/>
                </a:solidFill>
                <a:latin typeface="Consolas" pitchFamily="49" charset="0"/>
                <a:cs typeface="Consolas" pitchFamily="49" charset="0"/>
              </a:rPr>
              <a:t> Square(c: Cell, </a:t>
            </a: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ghost</a:t>
            </a:r>
            <a:r>
              <a:rPr lang="en-US" sz="2800" dirty="0" smtClean="0">
                <a:solidFill>
                  <a:schemeClr val="bg1"/>
                </a:solidFill>
                <a:latin typeface="Consolas" pitchFamily="49" charset="0"/>
                <a:cs typeface="Consolas" pitchFamily="49" charset="0"/>
              </a:rPr>
              <a:t> K: </a:t>
            </a: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perm</a:t>
            </a:r>
            <a:r>
              <a:rPr lang="en-US" sz="2800" dirty="0" smtClean="0">
                <a:solidFill>
                  <a:schemeClr val="bg1"/>
                </a:solidFill>
                <a:latin typeface="Consolas" pitchFamily="49" charset="0"/>
                <a:cs typeface="Consolas" pitchFamily="49" charset="0"/>
              </a:rPr>
              <a:t>)</a:t>
            </a:r>
            <a:br>
              <a:rPr lang="en-US" sz="2800" dirty="0" smtClean="0">
                <a:solidFill>
                  <a:schemeClr val="bg1"/>
                </a:solidFill>
                <a:latin typeface="Consolas" pitchFamily="49" charset="0"/>
                <a:cs typeface="Consolas" pitchFamily="49" charset="0"/>
              </a:rPr>
            </a:br>
            <a:r>
              <a:rPr lang="en-US" sz="2800" dirty="0" smtClean="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returns</a:t>
            </a:r>
            <a:r>
              <a:rPr lang="en-US" sz="2800" dirty="0" smtClean="0">
                <a:solidFill>
                  <a:schemeClr val="bg1"/>
                </a:solidFill>
                <a:latin typeface="Consolas" pitchFamily="49" charset="0"/>
                <a:cs typeface="Consolas" pitchFamily="49" charset="0"/>
              </a:rPr>
              <a:t> (r: </a:t>
            </a:r>
            <a:r>
              <a:rPr lang="en-US" sz="28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800" dirty="0" smtClean="0">
                <a:solidFill>
                  <a:schemeClr val="bg1"/>
                </a:solidFill>
                <a:latin typeface="Consolas" pitchFamily="49" charset="0"/>
                <a:cs typeface="Consolas" pitchFamily="49" charset="0"/>
              </a:rPr>
              <a:t>)</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K);</a:t>
            </a:r>
          </a:p>
          <a:p>
            <a:pPr>
              <a:tabLst>
                <a:tab pos="342900" algn="l"/>
              </a:tabLst>
            </a:pPr>
            <a:r>
              <a:rPr lang="en-US" sz="2800" dirty="0">
                <a:solidFill>
                  <a:schemeClr val="bg1"/>
                </a:solidFill>
                <a:latin typeface="Consolas" pitchFamily="49" charset="0"/>
                <a:cs typeface="Consolas" pitchFamily="49" charset="0"/>
              </a:rPr>
              <a:t>	</a:t>
            </a: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sz="2800" dirty="0" smtClean="0">
                <a:solidFill>
                  <a:schemeClr val="bg1"/>
                </a:solidFill>
                <a:latin typeface="Consolas" pitchFamily="49" charset="0"/>
                <a:cs typeface="Consolas" pitchFamily="49" charset="0"/>
              </a:rPr>
              <a:t> </a:t>
            </a:r>
            <a:r>
              <a:rPr lang="en-US" sz="28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 K) &amp;&amp; r == </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r>
              <a:rPr lang="en-US" sz="2800" dirty="0" err="1" smtClean="0">
                <a:solidFill>
                  <a:schemeClr val="bg1"/>
                </a:solidFill>
                <a:latin typeface="Consolas" pitchFamily="49" charset="0"/>
                <a:cs typeface="Consolas" pitchFamily="49" charset="0"/>
              </a:rPr>
              <a:t>c.y</a:t>
            </a:r>
            <a:r>
              <a:rPr lang="en-US" sz="28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59988729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 summary</a:t>
            </a:r>
            <a:endParaRPr lang="en-US" dirty="0"/>
          </a:p>
        </p:txBody>
      </p:sp>
      <p:sp>
        <p:nvSpPr>
          <p:cNvPr id="3" name="Content Placeholder 2"/>
          <p:cNvSpPr>
            <a:spLocks noGrp="1"/>
          </p:cNvSpPr>
          <p:nvPr>
            <p:ph idx="1"/>
          </p:nvPr>
        </p:nvSpPr>
        <p:spPr>
          <a:xfrm>
            <a:off x="381000" y="1412875"/>
            <a:ext cx="8382000" cy="4519699"/>
          </a:xfrm>
        </p:spPr>
        <p:txBody>
          <a:bodyPr/>
          <a:lstStyle/>
          <a:p>
            <a:r>
              <a:rPr lang="en-US" dirty="0" smtClean="0"/>
              <a:t>Permissions guide what memory locations are allowed to be accessed</a:t>
            </a:r>
          </a:p>
          <a:p>
            <a:r>
              <a:rPr lang="en-US" dirty="0" smtClean="0"/>
              <a:t>Activation records can hold permissions</a:t>
            </a:r>
          </a:p>
          <a:p>
            <a:r>
              <a:rPr lang="en-US" dirty="0" smtClean="0"/>
              <a:t>Permissions can also be stored in various “boxes” (monitors, predicates, channels)</a:t>
            </a:r>
          </a:p>
          <a:p>
            <a:r>
              <a:rPr lang="en-US" dirty="0" smtClean="0"/>
              <a:t>Permissions can be transferred between activation records and boxes</a:t>
            </a:r>
          </a:p>
          <a:p>
            <a:r>
              <a:rPr lang="en-US" dirty="0" smtClean="0"/>
              <a:t>Locks grant mutually exclusive access to monitors</a:t>
            </a:r>
            <a:endParaRPr lang="en-US" dirty="0"/>
          </a:p>
        </p:txBody>
      </p:sp>
    </p:spTree>
    <p:extLst>
      <p:ext uri="{BB962C8B-B14F-4D97-AF65-F5344CB8AC3E}">
        <p14:creationId xmlns:p14="http://schemas.microsoft.com/office/powerpoint/2010/main" val="417570657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it for yourself</a:t>
            </a:r>
            <a:endParaRPr lang="en-US" dirty="0"/>
          </a:p>
        </p:txBody>
      </p:sp>
      <p:sp>
        <p:nvSpPr>
          <p:cNvPr id="3" name="Content Placeholder 2"/>
          <p:cNvSpPr>
            <a:spLocks noGrp="1"/>
          </p:cNvSpPr>
          <p:nvPr>
            <p:ph idx="1"/>
          </p:nvPr>
        </p:nvSpPr>
        <p:spPr>
          <a:xfrm>
            <a:off x="381000" y="1427163"/>
            <a:ext cx="8382000" cy="3250121"/>
          </a:xfrm>
        </p:spPr>
        <p:txBody>
          <a:bodyPr/>
          <a:lstStyle/>
          <a:p>
            <a:pPr>
              <a:lnSpc>
                <a:spcPct val="100000"/>
              </a:lnSpc>
            </a:pPr>
            <a:r>
              <a:rPr lang="en-US" dirty="0" smtClean="0"/>
              <a:t>Chalice (and Boogie) available as open source:</a:t>
            </a:r>
            <a:br>
              <a:rPr lang="en-US" dirty="0" smtClean="0"/>
            </a:br>
            <a:r>
              <a:rPr lang="en-US" dirty="0" smtClean="0">
                <a:hlinkClick r:id=""/>
              </a:rPr>
              <a:t>http://boogie.codeplex.com</a:t>
            </a:r>
            <a:r>
              <a:rPr lang="en-US" dirty="0" smtClean="0"/>
              <a:t> </a:t>
            </a:r>
          </a:p>
          <a:p>
            <a:pPr>
              <a:lnSpc>
                <a:spcPct val="100000"/>
              </a:lnSpc>
            </a:pPr>
            <a:endParaRPr lang="en-US" dirty="0"/>
          </a:p>
          <a:p>
            <a:pPr>
              <a:lnSpc>
                <a:spcPct val="100000"/>
              </a:lnSpc>
            </a:pPr>
            <a:r>
              <a:rPr lang="en-US" dirty="0" smtClean="0"/>
              <a:t>Tutorial and other papers available from:</a:t>
            </a:r>
            <a:br>
              <a:rPr lang="en-US" dirty="0" smtClean="0"/>
            </a:br>
            <a:r>
              <a:rPr lang="en-US" dirty="0" smtClean="0">
                <a:hlinkClick r:id="rId2"/>
              </a:rPr>
              <a:t>http://research.microsoft.com/~leino</a:t>
            </a:r>
            <a:r>
              <a:rPr lang="en-US" dirty="0" smtClean="0"/>
              <a:t> </a:t>
            </a:r>
          </a:p>
        </p:txBody>
      </p:sp>
    </p:spTree>
    <p:extLst>
      <p:ext uri="{BB962C8B-B14F-4D97-AF65-F5344CB8AC3E}">
        <p14:creationId xmlns:p14="http://schemas.microsoft.com/office/powerpoint/2010/main" val="307811241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230187"/>
            <a:ext cx="8763001" cy="1495794"/>
          </a:xfrm>
        </p:spPr>
        <p:txBody>
          <a:bodyPr/>
          <a:lstStyle/>
          <a:p>
            <a:r>
              <a:rPr lang="en-US" dirty="0" smtClean="0"/>
              <a:t>Dealing with memory (the heap)</a:t>
            </a:r>
            <a:endParaRPr lang="en-US" dirty="0"/>
          </a:p>
        </p:txBody>
      </p:sp>
      <p:sp>
        <p:nvSpPr>
          <p:cNvPr id="3" name="Content Placeholder 2"/>
          <p:cNvSpPr>
            <a:spLocks noGrp="1"/>
          </p:cNvSpPr>
          <p:nvPr>
            <p:ph idx="1"/>
          </p:nvPr>
        </p:nvSpPr>
        <p:spPr>
          <a:xfrm>
            <a:off x="381000" y="1412875"/>
            <a:ext cx="8382000" cy="2488374"/>
          </a:xfrm>
        </p:spPr>
        <p:txBody>
          <a:bodyPr/>
          <a:lstStyle/>
          <a:p>
            <a:r>
              <a:rPr lang="en-US" dirty="0" smtClean="0"/>
              <a:t>Access to a memory location requires permission</a:t>
            </a:r>
          </a:p>
          <a:p>
            <a:r>
              <a:rPr lang="en-US" dirty="0" smtClean="0"/>
              <a:t>Permissions are held by activation records</a:t>
            </a:r>
          </a:p>
          <a:p>
            <a:r>
              <a:rPr lang="en-US" dirty="0" smtClean="0"/>
              <a:t>Syntax for talking about permission to y:  </a:t>
            </a:r>
            <a:r>
              <a:rPr lang="en-US" dirty="0" err="1" smtClean="0">
                <a:solidFill>
                  <a:srgbClr xmlns:mc="http://schemas.openxmlformats.org/markup-compatibility/2006" xmlns:a14="http://schemas.microsoft.com/office/drawing/2010/main" val="0070C0" mc:Ignorable=""/>
                </a:solidFill>
              </a:rPr>
              <a:t>acc</a:t>
            </a:r>
            <a:r>
              <a:rPr lang="en-US" dirty="0" smtClean="0"/>
              <a:t>(y) </a:t>
            </a:r>
            <a:endParaRPr lang="en-US" dirty="0"/>
          </a:p>
        </p:txBody>
      </p:sp>
    </p:spTree>
    <p:extLst>
      <p:ext uri="{BB962C8B-B14F-4D97-AF65-F5344CB8AC3E}">
        <p14:creationId xmlns:p14="http://schemas.microsoft.com/office/powerpoint/2010/main" val="370834076"/>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Inc</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4348603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 of permissions</a:t>
            </a:r>
            <a:endParaRPr lang="en-US" dirty="0"/>
          </a:p>
        </p:txBody>
      </p:sp>
      <p:sp>
        <p:nvSpPr>
          <p:cNvPr id="4" name="TextBox 3"/>
          <p:cNvSpPr txBox="1"/>
          <p:nvPr/>
        </p:nvSpPr>
        <p:spPr>
          <a:xfrm>
            <a:off x="670679" y="1599367"/>
            <a:ext cx="4187078"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Main()</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dirty="0" smtClean="0">
                <a:solidFill>
                  <a:schemeClr val="bg1"/>
                </a:solidFill>
                <a:latin typeface="Consolas" pitchFamily="49" charset="0"/>
                <a:cs typeface="Consolas" pitchFamily="49" charset="0"/>
              </a:rPr>
              <a:t> c := </a:t>
            </a: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dirty="0" smtClean="0">
                <a:solidFill>
                  <a:schemeClr val="bg1"/>
                </a:solidFill>
                <a:latin typeface="Consolas" pitchFamily="49" charset="0"/>
                <a:cs typeface="Consolas" pitchFamily="49" charset="0"/>
              </a:rPr>
              <a:t> Counter;</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call</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c.Inc</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5" name="TextBox 4"/>
          <p:cNvSpPr txBox="1"/>
          <p:nvPr/>
        </p:nvSpPr>
        <p:spPr>
          <a:xfrm>
            <a:off x="4404472" y="4133009"/>
            <a:ext cx="4187078"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Inc</a:t>
            </a:r>
            <a:r>
              <a:rPr lang="en-US" dirty="0" smtClean="0">
                <a:solidFill>
                  <a:schemeClr val="bg1"/>
                </a:solidFill>
                <a:latin typeface="Consolas" pitchFamily="49" charset="0"/>
                <a:cs typeface="Consolas" pitchFamily="49" charset="0"/>
              </a:rPr>
              <a:t>()</a:t>
            </a:r>
            <a:endParaRPr lang="en-US" dirty="0">
              <a:solidFill>
                <a:schemeClr val="bg1"/>
              </a:solidFill>
              <a:latin typeface="Consolas" pitchFamily="49" charset="0"/>
              <a:cs typeface="Consolas" pitchFamily="49" charset="0"/>
            </a:endParaRPr>
          </a:p>
          <a:p>
            <a:pPr>
              <a:tabLst>
                <a:tab pos="342900" algn="l"/>
              </a:tabLst>
            </a:pPr>
            <a:r>
              <a:rPr lang="en-US" dirty="0" smtClean="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ensures</a:t>
            </a: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y := y + 1; </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6" name="Right Arrow 5"/>
          <p:cNvSpPr/>
          <p:nvPr/>
        </p:nvSpPr>
        <p:spPr bwMode="auto">
          <a:xfrm>
            <a:off x="342900" y="2057397"/>
            <a:ext cx="714375" cy="414338"/>
          </a:xfrm>
          <a:prstGeom prst="rightArrow">
            <a:avLst/>
          </a:prstGeom>
          <a:solidFill>
            <a:srgbClr xmlns:mc="http://schemas.openxmlformats.org/markup-compatibility/2006" xmlns:a14="http://schemas.microsoft.com/office/drawing/2010/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endParaRPr>
          </a:p>
        </p:txBody>
      </p:sp>
      <p:sp>
        <p:nvSpPr>
          <p:cNvPr id="7" name="Vertical Scroll 6"/>
          <p:cNvSpPr/>
          <p:nvPr/>
        </p:nvSpPr>
        <p:spPr bwMode="auto">
          <a:xfrm rot="21184477">
            <a:off x="3804642" y="1310096"/>
            <a:ext cx="1753880"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a:t>
            </a:r>
            <a:r>
              <a:rPr kumimoji="0" lang="en-US" sz="2000" b="0" i="0" u="none" strike="noStrike" cap="none" normalizeH="0" baseline="0" dirty="0" err="1" smtClean="0">
                <a:solidFill>
                  <a:schemeClr val="bg1"/>
                </a:solidFill>
                <a:latin typeface="Consolas" pitchFamily="49" charset="0"/>
                <a:cs typeface="Consolas" pitchFamily="49" charset="0"/>
              </a:rPr>
              <a:t>c.y</a:t>
            </a:r>
            <a:r>
              <a:rPr kumimoji="0" lang="en-US" sz="2000"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157714317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3"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0" nodeType="clickEffect">
                                  <p:stCondLst>
                                    <p:cond delay="0"/>
                                  </p:stCondLst>
                                  <p:childTnLst>
                                    <p:animMotion origin="layout" path="M -2.5E-6 -0.00069 L -2.5E-6 0.03056 " pathEditMode="relative" rAng="0" ptsTypes="AA">
                                      <p:cBhvr>
                                        <p:cTn id="12" dur="1000" fill="hold"/>
                                        <p:tgtEl>
                                          <p:spTgt spid="6"/>
                                        </p:tgtEl>
                                        <p:attrNameLst>
                                          <p:attrName>ppt_x</p:attrName>
                                          <p:attrName>ppt_y</p:attrName>
                                        </p:attrNameLst>
                                      </p:cBhvr>
                                      <p:rCtr x="0" y="16"/>
                                    </p:animMotion>
                                  </p:childTnLst>
                                </p:cTn>
                              </p:par>
                            </p:childTnLst>
                          </p:cTn>
                        </p:par>
                        <p:par>
                          <p:cTn id="13" fill="hold">
                            <p:stCondLst>
                              <p:cond delay="1000"/>
                            </p:stCondLst>
                            <p:childTnLst>
                              <p:par>
                                <p:cTn id="14" presetID="53"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animEffect transition="in" filter="fade">
                                      <p:cBhvr>
                                        <p:cTn id="18" dur="500"/>
                                        <p:tgtEl>
                                          <p:spTgt spid="7"/>
                                        </p:tgtEl>
                                      </p:cBhvr>
                                    </p:animEffect>
                                  </p:childTnLst>
                                </p:cTn>
                              </p:par>
                              <p:par>
                                <p:cTn id="19" presetID="42" presetClass="path" presetSubtype="0" accel="50000" decel="50000" fill="hold" grpId="1" nodeType="withEffect">
                                  <p:stCondLst>
                                    <p:cond delay="0"/>
                                  </p:stCondLst>
                                  <p:childTnLst>
                                    <p:animMotion origin="layout" path="M -0.27083 0.05556 L 8.33333E-7 -2.96296E-6 " pathEditMode="relative" rAng="0" ptsTypes="AA">
                                      <p:cBhvr>
                                        <p:cTn id="20" dur="600" fill="hold"/>
                                        <p:tgtEl>
                                          <p:spTgt spid="7"/>
                                        </p:tgtEl>
                                        <p:attrNameLst>
                                          <p:attrName>ppt_x</p:attrName>
                                          <p:attrName>ppt_y</p:attrName>
                                        </p:attrNameLst>
                                      </p:cBhvr>
                                      <p:rCtr x="135" y="-28"/>
                                    </p:animMotion>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1" nodeType="clickEffect">
                                  <p:stCondLst>
                                    <p:cond delay="0"/>
                                  </p:stCondLst>
                                  <p:childTnLst>
                                    <p:animMotion origin="layout" path="M -2.5E-6 0.03055 L 0.41042 0.44583 " pathEditMode="relative" rAng="0" ptsTypes="AA">
                                      <p:cBhvr>
                                        <p:cTn id="24" dur="2000" fill="hold"/>
                                        <p:tgtEl>
                                          <p:spTgt spid="6"/>
                                        </p:tgtEl>
                                        <p:attrNameLst>
                                          <p:attrName>ppt_x</p:attrName>
                                          <p:attrName>ppt_y</p:attrName>
                                        </p:attrNameLst>
                                      </p:cBhvr>
                                      <p:rCtr x="205" y="208"/>
                                    </p:animMotion>
                                  </p:childTnLst>
                                </p:cTn>
                              </p:par>
                              <p:par>
                                <p:cTn id="25" presetID="10"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childTnLst>
                                </p:cTn>
                              </p:par>
                              <p:par>
                                <p:cTn id="28" presetID="42" presetClass="path" presetSubtype="0" accel="50000" decel="50000" fill="hold" grpId="2" nodeType="withEffect">
                                  <p:stCondLst>
                                    <p:cond delay="1250"/>
                                  </p:stCondLst>
                                  <p:childTnLst>
                                    <p:animMotion origin="layout" path="M 8.33333E-7 -1.85185E-6 L 0.31979 0.39584 " pathEditMode="relative" rAng="0" ptsTypes="AA">
                                      <p:cBhvr>
                                        <p:cTn id="29" dur="2000" fill="hold"/>
                                        <p:tgtEl>
                                          <p:spTgt spid="7"/>
                                        </p:tgtEl>
                                        <p:attrNameLst>
                                          <p:attrName>ppt_x</p:attrName>
                                          <p:attrName>ppt_y</p:attrName>
                                        </p:attrNameLst>
                                      </p:cBhvr>
                                      <p:rCtr x="160" y="198"/>
                                    </p:animMotion>
                                  </p:childTnLst>
                                </p:cTn>
                              </p:par>
                            </p:childTnLst>
                          </p:cTn>
                        </p:par>
                      </p:childTnLst>
                    </p:cTn>
                  </p:par>
                  <p:par>
                    <p:cTn id="30" fill="hold">
                      <p:stCondLst>
                        <p:cond delay="indefinite"/>
                      </p:stCondLst>
                      <p:childTnLst>
                        <p:par>
                          <p:cTn id="31" fill="hold">
                            <p:stCondLst>
                              <p:cond delay="0"/>
                            </p:stCondLst>
                            <p:childTnLst>
                              <p:par>
                                <p:cTn id="32" presetID="42" presetClass="path" presetSubtype="0" accel="50000" decel="50000" fill="hold" grpId="4" nodeType="clickEffect">
                                  <p:stCondLst>
                                    <p:cond delay="0"/>
                                  </p:stCondLst>
                                  <p:childTnLst>
                                    <p:animMotion origin="layout" path="M 0.41042 0.44584 L 0.41146 0.49167 " pathEditMode="relative" rAng="0" ptsTypes="AA">
                                      <p:cBhvr>
                                        <p:cTn id="33" dur="1000" fill="hold"/>
                                        <p:tgtEl>
                                          <p:spTgt spid="6"/>
                                        </p:tgtEl>
                                        <p:attrNameLst>
                                          <p:attrName>ppt_x</p:attrName>
                                          <p:attrName>ppt_y</p:attrName>
                                        </p:attrNameLst>
                                      </p:cBhvr>
                                      <p:rCtr x="1" y="23"/>
                                    </p:animMotion>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grpId="3" nodeType="clickEffect">
                                  <p:stCondLst>
                                    <p:cond delay="0"/>
                                  </p:stCondLst>
                                  <p:childTnLst>
                                    <p:animMotion origin="layout" path="M 0.32187 0.39723 L 2.5E-6 -2.96296E-6 " pathEditMode="relative" rAng="0" ptsTypes="AA">
                                      <p:cBhvr>
                                        <p:cTn id="37" dur="2000" fill="hold"/>
                                        <p:tgtEl>
                                          <p:spTgt spid="7"/>
                                        </p:tgtEl>
                                        <p:attrNameLst>
                                          <p:attrName>ppt_x</p:attrName>
                                          <p:attrName>ppt_y</p:attrName>
                                        </p:attrNameLst>
                                      </p:cBhvr>
                                      <p:rCtr x="-161" y="-199"/>
                                    </p:animMotion>
                                  </p:childTnLst>
                                </p:cTn>
                              </p:par>
                              <p:par>
                                <p:cTn id="38" presetID="42" presetClass="path" presetSubtype="0" accel="50000" decel="50000" fill="hold" grpId="2" nodeType="withEffect">
                                  <p:stCondLst>
                                    <p:cond delay="1000"/>
                                  </p:stCondLst>
                                  <p:childTnLst>
                                    <p:animMotion origin="layout" path="M 0.41042 0.4875 L 0.00243 0.07917 " pathEditMode="relative" rAng="0" ptsTypes="AA">
                                      <p:cBhvr>
                                        <p:cTn id="39" dur="2000" fill="hold"/>
                                        <p:tgtEl>
                                          <p:spTgt spid="6"/>
                                        </p:tgtEl>
                                        <p:attrNameLst>
                                          <p:attrName>ppt_x</p:attrName>
                                          <p:attrName>ppt_y</p:attrName>
                                        </p:attrNameLst>
                                      </p:cBhvr>
                                      <p:rCtr x="-204" y="-204"/>
                                    </p:animMotion>
                                  </p:childTnLst>
                                </p:cTn>
                              </p:par>
                              <p:par>
                                <p:cTn id="40" presetID="10" presetClass="exit" presetSubtype="0" fill="hold" grpId="1" nodeType="withEffect">
                                  <p:stCondLst>
                                    <p:cond delay="1000"/>
                                  </p:stCondLst>
                                  <p:childTnLst>
                                    <p:animEffect transition="out" filter="fade">
                                      <p:cBhvr>
                                        <p:cTn id="41" dur="2000"/>
                                        <p:tgtEl>
                                          <p:spTgt spid="5"/>
                                        </p:tgtEl>
                                      </p:cBhvr>
                                    </p:animEffect>
                                    <p:set>
                                      <p:cBhvr>
                                        <p:cTn id="42"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6" grpId="2" animBg="1"/>
      <p:bldP spid="6" grpId="3" animBg="1"/>
      <p:bldP spid="6" grpId="4" animBg="1"/>
      <p:bldP spid="7" grpId="0" animBg="1"/>
      <p:bldP spid="7" grpId="1" animBg="1"/>
      <p:bldP spid="7" grpId="2" animBg="1"/>
      <p:bldP spid="7" grpId="3"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two halves of a call</a:t>
            </a:r>
            <a:endParaRPr lang="en-US" dirty="0"/>
          </a:p>
        </p:txBody>
      </p:sp>
      <p:sp>
        <p:nvSpPr>
          <p:cNvPr id="3" name="Content Placeholder 2"/>
          <p:cNvSpPr>
            <a:spLocks noGrp="1"/>
          </p:cNvSpPr>
          <p:nvPr>
            <p:ph idx="1"/>
          </p:nvPr>
        </p:nvSpPr>
        <p:spPr>
          <a:xfrm>
            <a:off x="381000" y="1412875"/>
            <a:ext cx="8382000" cy="4367349"/>
          </a:xfrm>
        </p:spPr>
        <p:txBody>
          <a:bodyPr/>
          <a:lstStyle/>
          <a:p>
            <a:r>
              <a:rPr lang="en-US" dirty="0" smtClean="0"/>
              <a:t>call  ==  fork + join</a:t>
            </a:r>
          </a:p>
          <a:p>
            <a:endParaRPr lang="en-US" dirty="0"/>
          </a:p>
          <a:p>
            <a:endParaRPr lang="en-US" dirty="0" smtClean="0"/>
          </a:p>
          <a:p>
            <a:pPr marL="0" indent="0">
              <a:buNone/>
            </a:pPr>
            <a:r>
              <a:rPr lang="en-US" dirty="0" smtClean="0"/>
              <a:t>	is semantically like</a:t>
            </a:r>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 but is compiled to more efficient code</a:t>
            </a:r>
            <a:endParaRPr lang="en-US" dirty="0"/>
          </a:p>
        </p:txBody>
      </p:sp>
      <p:sp>
        <p:nvSpPr>
          <p:cNvPr id="4" name="TextBox 3"/>
          <p:cNvSpPr txBox="1"/>
          <p:nvPr/>
        </p:nvSpPr>
        <p:spPr>
          <a:xfrm>
            <a:off x="599239" y="2270903"/>
            <a:ext cx="5901574"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call</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p:txBody>
      </p:sp>
      <p:sp>
        <p:nvSpPr>
          <p:cNvPr id="6" name="TextBox 5"/>
          <p:cNvSpPr txBox="1"/>
          <p:nvPr/>
        </p:nvSpPr>
        <p:spPr>
          <a:xfrm>
            <a:off x="599239" y="3699635"/>
            <a:ext cx="5901574"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a:p>
            <a:pPr>
              <a:tabLst>
                <a:tab pos="342900" algn="l"/>
              </a:tabLst>
            </a:pPr>
            <a:r>
              <a:rPr lang="en-US" sz="2800" b="1" dirty="0">
                <a:solidFill>
                  <a:srgbClr xmlns:mc="http://schemas.openxmlformats.org/markup-compatibility/2006" xmlns:a14="http://schemas.microsoft.com/office/drawing/2010/main" val="0070C0" mc:Ignorable=""/>
                </a:solidFill>
                <a:latin typeface="Consolas" pitchFamily="49" charset="0"/>
                <a:cs typeface="Consolas" pitchFamily="49" charset="0"/>
              </a:rPr>
              <a:t>join</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82432559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5"/>
            <a:ext cx="7690115" cy="747897"/>
          </a:xfrm>
        </p:spPr>
        <p:txBody>
          <a:bodyPr/>
          <a:lstStyle/>
          <a:p>
            <a:r>
              <a:rPr lang="en-US" dirty="0" smtClean="0"/>
              <a:t>Parallel </a:t>
            </a:r>
            <a:r>
              <a:rPr lang="en-US" dirty="0" err="1" smtClean="0"/>
              <a:t>Inc</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78255117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Passing permissions to threads</a:t>
            </a:r>
            <a:endParaRPr lang="en-US" dirty="0"/>
          </a:p>
        </p:txBody>
      </p:sp>
      <p:sp>
        <p:nvSpPr>
          <p:cNvPr id="3" name="Content Placeholder 2"/>
          <p:cNvSpPr>
            <a:spLocks noGrp="1"/>
          </p:cNvSpPr>
          <p:nvPr>
            <p:ph idx="1"/>
          </p:nvPr>
        </p:nvSpPr>
        <p:spPr>
          <a:xfrm>
            <a:off x="381000" y="1412875"/>
            <a:ext cx="8382000" cy="457048"/>
          </a:xfrm>
        </p:spPr>
        <p:txBody>
          <a:bodyPr/>
          <a:lstStyle/>
          <a:p>
            <a:endParaRPr lang="en-US" dirty="0"/>
          </a:p>
        </p:txBody>
      </p:sp>
      <p:sp>
        <p:nvSpPr>
          <p:cNvPr id="4" name="TextBox 3"/>
          <p:cNvSpPr txBox="1"/>
          <p:nvPr/>
        </p:nvSpPr>
        <p:spPr>
          <a:xfrm>
            <a:off x="294439" y="1680456"/>
            <a:ext cx="3163136"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XYZ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x: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b="1"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b="1" dirty="0" smtClean="0">
                <a:solidFill>
                  <a:schemeClr val="bg1"/>
                </a:solidFill>
                <a:latin typeface="Consolas" pitchFamily="49" charset="0"/>
                <a:cs typeface="Consolas" pitchFamily="49" charset="0"/>
              </a:rPr>
              <a:t> z: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int</a:t>
            </a:r>
            <a:r>
              <a:rPr lang="en-US" sz="2000" b="1" dirty="0" smtClean="0">
                <a:solidFill>
                  <a:schemeClr val="bg1"/>
                </a:solidFill>
                <a:latin typeface="Consolas" pitchFamily="49" charset="0"/>
                <a:cs typeface="Consolas" pitchFamily="49" charset="0"/>
              </a:rPr>
              <a:t>;</a:t>
            </a:r>
          </a:p>
          <a:p>
            <a:pPr>
              <a:tabLst>
                <a:tab pos="228600" algn="l"/>
                <a:tab pos="51435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a:r>
            <a:b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b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XYZ;</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514860" y="1899561"/>
            <a:ext cx="4243388"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(x);</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x := x + 1;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4500571" y="4328435"/>
            <a:ext cx="4257676"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10/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10/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(y) &amp;&amp; </a:t>
            </a:r>
            <a:r>
              <a:rPr lang="en-US" sz="2000" b="1" dirty="0" err="1">
                <a:solidFill>
                  <a:srgbClr xmlns:mc="http://schemas.openxmlformats.org/markup-compatibility/2006" xmlns:a14="http://schemas.microsoft.com/office/drawing/2010/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(z);</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z;</a:t>
            </a:r>
          </a:p>
          <a:p>
            <a:pPr>
              <a:tabLst>
                <a:tab pos="342900" algn="l"/>
              </a:tabLst>
            </a:pPr>
            <a:r>
              <a:rPr lang="en-US" sz="20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275676282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MSR_PPT template_07_light">
  <a:themeElements>
    <a:clrScheme name="MSR 2007">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3F3F3F" mc:Ignorable=""/>
      </a:dk2>
      <a:lt2>
        <a:srgbClr xmlns:mc="http://schemas.openxmlformats.org/markup-compatibility/2006" xmlns:a14="http://schemas.microsoft.com/office/drawing/2010/main" val="FFFFFF" mc:Ignorable=""/>
      </a:lt2>
      <a:accent1>
        <a:srgbClr xmlns:mc="http://schemas.openxmlformats.org/markup-compatibility/2006" xmlns:a14="http://schemas.microsoft.com/office/drawing/2010/main" val="FFDF79" mc:Ignorable=""/>
      </a:accent1>
      <a:accent2>
        <a:srgbClr xmlns:mc="http://schemas.openxmlformats.org/markup-compatibility/2006" xmlns:a14="http://schemas.microsoft.com/office/drawing/2010/main" val="5782B5" mc:Ignorable=""/>
      </a:accent2>
      <a:accent3>
        <a:srgbClr xmlns:mc="http://schemas.openxmlformats.org/markup-compatibility/2006" xmlns:a14="http://schemas.microsoft.com/office/drawing/2010/main" val="E28A54" mc:Ignorable=""/>
      </a:accent3>
      <a:accent4>
        <a:srgbClr xmlns:mc="http://schemas.openxmlformats.org/markup-compatibility/2006" xmlns:a14="http://schemas.microsoft.com/office/drawing/2010/main" val="94D850" mc:Ignorable=""/>
      </a:accent4>
      <a:accent5>
        <a:srgbClr xmlns:mc="http://schemas.openxmlformats.org/markup-compatibility/2006" xmlns:a14="http://schemas.microsoft.com/office/drawing/2010/main" val="FFA94B" mc:Ignorable=""/>
      </a:accent5>
      <a:accent6>
        <a:srgbClr xmlns:mc="http://schemas.openxmlformats.org/markup-compatibility/2006" xmlns:a14="http://schemas.microsoft.com/office/drawing/2010/main" val="9047B9" mc:Ignorable=""/>
      </a:accent6>
      <a:hlink>
        <a:srgbClr xmlns:mc="http://schemas.openxmlformats.org/markup-compatibility/2006" xmlns:a14="http://schemas.microsoft.com/office/drawing/2010/main" val="009ED6" mc:Ignorable=""/>
      </a:hlink>
      <a:folHlink>
        <a:srgbClr xmlns:mc="http://schemas.openxmlformats.org/markup-compatibility/2006" xmlns:a14="http://schemas.microsoft.com/office/drawing/2010/main" val="DDD819" mc:Ignorabl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xmlns:mc="http://schemas.openxmlformats.org/markup-compatibility/2006" xmlns:a14="http://schemas.microsoft.com/office/drawing/2010/main" val="000000" mc:Ignorable="">
                <a:alpha val="35000"/>
              </a:srgbClr>
            </a:outerShdw>
          </a:effectLst>
        </a:effectStyle>
        <a:effectStyle>
          <a:effectLst>
            <a:outerShdw blurRad="50800" dist="38100" dir="5400000" rotWithShape="0">
              <a:srgbClr xmlns:mc="http://schemas.openxmlformats.org/markup-compatibility/2006" xmlns:a14="http://schemas.microsoft.com/office/drawing/2010/main" val="000000" mc:Ignorable="">
                <a:alpha val="35000"/>
              </a:srgbClr>
            </a:outerShdw>
          </a:effectLst>
        </a:effectStyle>
        <a:effectStyle>
          <a:effectLst>
            <a:outerShdw blurRad="63500" dist="38100" dir="5400000" rotWithShape="0">
              <a:srgbClr xmlns:mc="http://schemas.openxmlformats.org/markup-compatibility/2006" xmlns:a14="http://schemas.microsoft.com/office/drawing/2010/main" val="000000" mc:Ignorable="">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10/main" val="1F497D" mc:Ignorable=""/>
      </a:dk2>
      <a:lt2>
        <a:srgbClr xmlns:mc="http://schemas.openxmlformats.org/markup-compatibility/2006" xmlns:a14="http://schemas.microsoft.com/office/drawing/2010/main" val="EEECE1" mc:Ignorable=""/>
      </a:lt2>
      <a:accent1>
        <a:srgbClr xmlns:mc="http://schemas.openxmlformats.org/markup-compatibility/2006" xmlns:a14="http://schemas.microsoft.com/office/drawing/2010/main" val="4F81BD" mc:Ignorable=""/>
      </a:accent1>
      <a:accent2>
        <a:srgbClr xmlns:mc="http://schemas.openxmlformats.org/markup-compatibility/2006" xmlns:a14="http://schemas.microsoft.com/office/drawing/2010/main" val="C0504D" mc:Ignorable=""/>
      </a:accent2>
      <a:accent3>
        <a:srgbClr xmlns:mc="http://schemas.openxmlformats.org/markup-compatibility/2006" xmlns:a14="http://schemas.microsoft.com/office/drawing/2010/main" val="9BBB59" mc:Ignorable=""/>
      </a:accent3>
      <a:accent4>
        <a:srgbClr xmlns:mc="http://schemas.openxmlformats.org/markup-compatibility/2006" xmlns:a14="http://schemas.microsoft.com/office/drawing/2010/main" val="8064A2" mc:Ignorable=""/>
      </a:accent4>
      <a:accent5>
        <a:srgbClr xmlns:mc="http://schemas.openxmlformats.org/markup-compatibility/2006" xmlns:a14="http://schemas.microsoft.com/office/drawing/2010/main" val="4BACC6" mc:Ignorable=""/>
      </a:accent5>
      <a:accent6>
        <a:srgbClr xmlns:mc="http://schemas.openxmlformats.org/markup-compatibility/2006" xmlns:a14="http://schemas.microsoft.com/office/drawing/2010/main" val="F79646" mc:Ignorable=""/>
      </a:accent6>
      <a:hlink>
        <a:srgbClr xmlns:mc="http://schemas.openxmlformats.org/markup-compatibility/2006" xmlns:a14="http://schemas.microsoft.com/office/drawing/2010/main" val="0000FF" mc:Ignorable=""/>
      </a:hlink>
      <a:folHlink>
        <a:srgbClr xmlns:mc="http://schemas.openxmlformats.org/markup-compatibility/2006" xmlns:a14="http://schemas.microsoft.com/office/drawing/2010/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10/main" val="1F497D" mc:Ignorable=""/>
      </a:dk2>
      <a:lt2>
        <a:srgbClr xmlns:mc="http://schemas.openxmlformats.org/markup-compatibility/2006" xmlns:a14="http://schemas.microsoft.com/office/drawing/2010/main" val="EEECE1" mc:Ignorable=""/>
      </a:lt2>
      <a:accent1>
        <a:srgbClr xmlns:mc="http://schemas.openxmlformats.org/markup-compatibility/2006" xmlns:a14="http://schemas.microsoft.com/office/drawing/2010/main" val="4F81BD" mc:Ignorable=""/>
      </a:accent1>
      <a:accent2>
        <a:srgbClr xmlns:mc="http://schemas.openxmlformats.org/markup-compatibility/2006" xmlns:a14="http://schemas.microsoft.com/office/drawing/2010/main" val="C0504D" mc:Ignorable=""/>
      </a:accent2>
      <a:accent3>
        <a:srgbClr xmlns:mc="http://schemas.openxmlformats.org/markup-compatibility/2006" xmlns:a14="http://schemas.microsoft.com/office/drawing/2010/main" val="9BBB59" mc:Ignorable=""/>
      </a:accent3>
      <a:accent4>
        <a:srgbClr xmlns:mc="http://schemas.openxmlformats.org/markup-compatibility/2006" xmlns:a14="http://schemas.microsoft.com/office/drawing/2010/main" val="8064A2" mc:Ignorable=""/>
      </a:accent4>
      <a:accent5>
        <a:srgbClr xmlns:mc="http://schemas.openxmlformats.org/markup-compatibility/2006" xmlns:a14="http://schemas.microsoft.com/office/drawing/2010/main" val="4BACC6" mc:Ignorable=""/>
      </a:accent5>
      <a:accent6>
        <a:srgbClr xmlns:mc="http://schemas.openxmlformats.org/markup-compatibility/2006" xmlns:a14="http://schemas.microsoft.com/office/drawing/2010/main" val="F79646" mc:Ignorable=""/>
      </a:accent6>
      <a:hlink>
        <a:srgbClr xmlns:mc="http://schemas.openxmlformats.org/markup-compatibility/2006" xmlns:a14="http://schemas.microsoft.com/office/drawing/2010/main" val="0000FF" mc:Ignorable=""/>
      </a:hlink>
      <a:folHlink>
        <a:srgbClr xmlns:mc="http://schemas.openxmlformats.org/markup-compatibility/2006" xmlns:a14="http://schemas.microsoft.com/office/drawing/2010/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outs:outSpaceData xmlns:outs="http://schemas.microsoft.com/office/2009/outspace/metadata">
  <outs:relatedDates>
    <outs:relatedDate>
      <outs:type>3</outs:type>
      <outs:displayName>Last Modified</outs:displayName>
      <outs:dateTime>2009-09-07T08:54:55Z</outs:dateTime>
      <outs:isPinned>true</outs:isPinned>
    </outs:relatedDate>
    <outs:relatedDate>
      <outs:type>2</outs:type>
      <outs:displayName>Created</outs:displayName>
      <outs:dateTime>2009-09-05T10:31:16Z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Rustan Leino</outs:displayName>
          <outs:accountName/>
        </outs:relatedPerson>
      </outs:people>
      <outs:source>0</outs:source>
      <outs:isPinned>true</outs:isPinned>
    </outs:relatedPeopleItem>
    <outs:relatedPeopleItem>
      <outs:category>Last modified by</outs:category>
      <outs:people>
        <outs:relatedPerson>
          <outs:displayName>Rustan Leino</outs:displayName>
          <outs:accountName/>
        </outs:relatedPerson>
      </outs:people>
      <outs:source>0</outs:source>
      <outs:isPinned>true</outs:isPinned>
    </outs:relatedPeopleItem>
    <outs:relatedPeopleItem>
      <outs:category>Manager</outs:category>
      <outs:people>
        <outs:relatedPerson>
          <outs:displayName>&lt;Content Manager Name Here&gt;</outs:displayName>
          <outs:accountName/>
        </outs:relatedPerson>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79DAF30D-2EA1-4EE6-9384-52A4909FD84C}">
  <ds:schemaRefs>
    <ds:schemaRef ds:uri="http://schemas.microsoft.com/office/2006/documentManagement/types"/>
    <ds:schemaRef ds:uri="http://purl.org/dc/dcmitype/"/>
    <ds:schemaRef ds:uri="http://schemas.microsoft.com/office/2006/metadata/properties"/>
    <ds:schemaRef ds:uri="http://purl.org/dc/terms/"/>
    <ds:schemaRef ds:uri="http://www.w3.org/XML/1998/namespace"/>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3.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7D9A3F02-6703-4C22-959B-8230D405EF09}">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5665</TotalTime>
  <Words>1298</Words>
  <Application>Microsoft Office PowerPoint</Application>
  <PresentationFormat>On-screen Show (4:3)</PresentationFormat>
  <Paragraphs>427</Paragraphs>
  <Slides>39</Slides>
  <Notes>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MSR_PPT template_07_light</vt:lpstr>
      <vt:lpstr>Verifying Concurrent Programs with Chalice</vt:lpstr>
      <vt:lpstr>Concurrent programs</vt:lpstr>
      <vt:lpstr>Chalice</vt:lpstr>
      <vt:lpstr>Dealing with memory (the heap)</vt:lpstr>
      <vt:lpstr>Inc</vt:lpstr>
      <vt:lpstr>Transfer of permissions</vt:lpstr>
      <vt:lpstr>The two halves of a call</vt:lpstr>
      <vt:lpstr>Parallel Inc</vt:lpstr>
      <vt:lpstr>Passing permissions to threads</vt:lpstr>
      <vt:lpstr>Read permissions</vt:lpstr>
      <vt:lpstr>Passing permissions to threads</vt:lpstr>
      <vt:lpstr>Fractional permissions</vt:lpstr>
      <vt:lpstr>Shared state</vt:lpstr>
      <vt:lpstr>Monitors</vt:lpstr>
      <vt:lpstr>Locks and permissions</vt:lpstr>
      <vt:lpstr>Monitor invariants</vt:lpstr>
      <vt:lpstr>Owicki Gries counter</vt:lpstr>
      <vt:lpstr>Abstraction</vt:lpstr>
      <vt:lpstr>Abstraction</vt:lpstr>
      <vt:lpstr>Abstraction</vt:lpstr>
      <vt:lpstr>Abstraction</vt:lpstr>
      <vt:lpstr>Channels</vt:lpstr>
      <vt:lpstr>Channels</vt:lpstr>
      <vt:lpstr>Channels</vt:lpstr>
      <vt:lpstr>Preventing deadlocks</vt:lpstr>
      <vt:lpstr>Wait order</vt:lpstr>
      <vt:lpstr>Example:  Avoiding deadlocks</vt:lpstr>
      <vt:lpstr>Setting the wait order</vt:lpstr>
      <vt:lpstr>Formal semantics of Chalice</vt:lpstr>
      <vt:lpstr>Encoding the heap</vt:lpstr>
      <vt:lpstr>Encoding a call</vt:lpstr>
      <vt:lpstr>Exhale and Inhale</vt:lpstr>
      <vt:lpstr>Example</vt:lpstr>
      <vt:lpstr>Boogie translation demo</vt:lpstr>
      <vt:lpstr>An alternative to old</vt:lpstr>
      <vt:lpstr>Square only reads c.y</vt:lpstr>
      <vt:lpstr>Language questions</vt:lpstr>
      <vt:lpstr>Chalice summary</vt:lpstr>
      <vt:lpstr>Try it for yourself</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Verification of concurrent object-oriented programs with Chalice</dc:title>
  <dc:subject>Name of Event</dc:subject>
  <dc:creator>Rustan Leino</dc:creator>
  <dc:description>Template: Mark Johnson, Silver Fox Productions Inc.
Formatting:
Event Date:
Event Location:
Audience:</dc:description>
  <cp:lastModifiedBy>Rustan Leino</cp:lastModifiedBy>
  <cp:revision>68</cp:revision>
  <dcterms:created xsi:type="dcterms:W3CDTF">2009-09-05T10:31:16Z</dcterms:created>
  <dcterms:modified xsi:type="dcterms:W3CDTF">2010-01-20T10:31:17Z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