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33"/>
  </p:notesMasterIdLst>
  <p:handoutMasterIdLst>
    <p:handoutMasterId r:id="rId34"/>
  </p:handoutMasterIdLst>
  <p:sldIdLst>
    <p:sldId id="257" r:id="rId5"/>
    <p:sldId id="258" r:id="rId6"/>
    <p:sldId id="259" r:id="rId7"/>
    <p:sldId id="272" r:id="rId8"/>
    <p:sldId id="273" r:id="rId9"/>
    <p:sldId id="274" r:id="rId10"/>
    <p:sldId id="261" r:id="rId11"/>
    <p:sldId id="275" r:id="rId12"/>
    <p:sldId id="263" r:id="rId13"/>
    <p:sldId id="276" r:id="rId14"/>
    <p:sldId id="264" r:id="rId15"/>
    <p:sldId id="277" r:id="rId16"/>
    <p:sldId id="278" r:id="rId17"/>
    <p:sldId id="265" r:id="rId18"/>
    <p:sldId id="280" r:id="rId19"/>
    <p:sldId id="281" r:id="rId20"/>
    <p:sldId id="282" r:id="rId21"/>
    <p:sldId id="283" r:id="rId22"/>
    <p:sldId id="284" r:id="rId23"/>
    <p:sldId id="285" r:id="rId24"/>
    <p:sldId id="279" r:id="rId25"/>
    <p:sldId id="271" r:id="rId26"/>
    <p:sldId id="266" r:id="rId27"/>
    <p:sldId id="268" r:id="rId28"/>
    <p:sldId id="267" r:id="rId29"/>
    <p:sldId id="269" r:id="rId30"/>
    <p:sldId id="287" r:id="rId31"/>
    <p:sldId id="270" r:id="rId32"/>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2D"/>
    <a:srgbClr val="F1C283"/>
    <a:srgbClr val="CE7E5A"/>
    <a:srgbClr val="CF6A3D"/>
    <a:srgbClr val="9C42E6"/>
    <a:srgbClr val="D1943B"/>
    <a:srgbClr val="F8F57B"/>
    <a:srgbClr val="D5B953"/>
    <a:srgbClr val="B87DF3"/>
    <a:srgbClr val="F4A23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39" autoAdjust="0"/>
    <p:restoredTop sz="84333" autoAdjust="0"/>
  </p:normalViewPr>
  <p:slideViewPr>
    <p:cSldViewPr snapToGrid="0">
      <p:cViewPr varScale="1">
        <p:scale>
          <a:sx n="62" d="100"/>
          <a:sy n="62" d="100"/>
        </p:scale>
        <p:origin x="-1164" y="-84"/>
      </p:cViewPr>
      <p:guideLst>
        <p:guide orient="horz" pos="146"/>
        <p:guide orient="horz" pos="889"/>
        <p:guide orient="horz" pos="1490"/>
        <p:guide orient="horz"/>
        <p:guide orient="horz" pos="1200"/>
        <p:guide orient="horz" pos="2737"/>
        <p:guide pos="2880"/>
        <p:guide pos="25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179" y="-8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2008-12-12</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2008-12-12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2008-12-12 11:06</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900" kern="1200" dirty="0" smtClean="0">
                <a:solidFill>
                  <a:schemeClr val="tx1"/>
                </a:solidFill>
                <a:latin typeface="Segoe" pitchFamily="34" charset="0"/>
                <a:ea typeface="+mn-ea"/>
                <a:cs typeface="+mn-cs"/>
              </a:rPr>
              <a:t>//-- 0 -------------------------------------------------</a:t>
            </a: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RockBand</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invariant shows &lt;=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Play()</a:t>
            </a:r>
          </a:p>
          <a:p>
            <a:r>
              <a:rPr lang="en-US" sz="900" kern="1200" dirty="0" smtClean="0">
                <a:solidFill>
                  <a:schemeClr val="tx1"/>
                </a:solidFill>
                <a:latin typeface="Segoe" pitchFamily="34" charset="0"/>
                <a:ea typeface="+mn-ea"/>
                <a:cs typeface="+mn-cs"/>
              </a:rPr>
              <a:t>  {</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ads++;</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shows++;</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//-- 1 -------------------------------------------------</a:t>
            </a: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RockBand</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invariant shows &lt;=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Play()</a:t>
            </a:r>
          </a:p>
          <a:p>
            <a:r>
              <a:rPr lang="en-US" sz="900" kern="1200" dirty="0" smtClean="0">
                <a:solidFill>
                  <a:schemeClr val="tx1"/>
                </a:solidFill>
                <a:latin typeface="Segoe" pitchFamily="34" charset="0"/>
                <a:ea typeface="+mn-ea"/>
                <a:cs typeface="+mn-cs"/>
              </a:rPr>
              <a:t>  {</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shows++;</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ads++;</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//-- 2 -------------------------------------------------</a:t>
            </a: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RockBand</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invariant shows &lt;=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Play()</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expose (this) {</a:t>
            </a:r>
          </a:p>
          <a:p>
            <a:r>
              <a:rPr lang="en-US" sz="900" kern="1200" dirty="0" smtClean="0">
                <a:solidFill>
                  <a:schemeClr val="tx1"/>
                </a:solidFill>
                <a:latin typeface="Segoe" pitchFamily="34" charset="0"/>
                <a:ea typeface="+mn-ea"/>
                <a:cs typeface="+mn-cs"/>
              </a:rPr>
              <a:t>      shows++;</a:t>
            </a:r>
          </a:p>
          <a:p>
            <a:r>
              <a:rPr lang="en-US" sz="900" kern="1200" baseline="0" dirty="0" smtClean="0">
                <a:solidFill>
                  <a:schemeClr val="tx1"/>
                </a:solidFill>
                <a:latin typeface="Segoe" pitchFamily="34" charset="0"/>
                <a:ea typeface="+mn-ea"/>
                <a:cs typeface="+mn-cs"/>
              </a:rPr>
              <a:t>      </a:t>
            </a:r>
            <a:r>
              <a:rPr lang="en-US" sz="900" kern="1200" dirty="0" smtClean="0">
                <a:solidFill>
                  <a:schemeClr val="tx1"/>
                </a:solidFill>
                <a:latin typeface="Segoe" pitchFamily="34" charset="0"/>
                <a:ea typeface="+mn-ea"/>
                <a:cs typeface="+mn-cs"/>
              </a:rPr>
              <a:t>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//-- 3 -------------------------------------------------</a:t>
            </a: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RockBand</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invariant shows &lt;=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Play()</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expose (this) {</a:t>
            </a:r>
          </a:p>
          <a:p>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Play();</a:t>
            </a:r>
          </a:p>
          <a:p>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endParaRPr lang="en-US" sz="900" kern="1200" dirty="0" smtClean="0">
              <a:solidFill>
                <a:schemeClr val="tx1"/>
              </a:solidFill>
              <a:latin typeface="Segoe" pitchFamily="34" charset="0"/>
              <a:ea typeface="+mn-ea"/>
              <a:cs typeface="+mn-cs"/>
            </a:endParaRP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Personnel.ssc</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using System;</a:t>
            </a:r>
          </a:p>
          <a:p>
            <a:r>
              <a:rPr lang="en-US" sz="900" kern="1200" dirty="0" smtClean="0">
                <a:solidFill>
                  <a:schemeClr val="tx1"/>
                </a:solidFill>
                <a:latin typeface="Segoe" pitchFamily="34" charset="0"/>
                <a:ea typeface="+mn-ea"/>
                <a:cs typeface="+mn-cs"/>
              </a:rPr>
              <a:t>using </a:t>
            </a:r>
            <a:r>
              <a:rPr lang="en-US" sz="900" kern="1200" dirty="0" err="1" smtClean="0">
                <a:solidFill>
                  <a:schemeClr val="tx1"/>
                </a:solidFill>
                <a:latin typeface="Segoe" pitchFamily="34" charset="0"/>
                <a:ea typeface="+mn-ea"/>
                <a:cs typeface="+mn-cs"/>
              </a:rPr>
              <a:t>Microsoft.Contracts</a:t>
            </a:r>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a:t>
            </a:r>
            <a:r>
              <a:rPr lang="en-US" sz="900" kern="1200" dirty="0" err="1" smtClean="0">
                <a:solidFill>
                  <a:schemeClr val="tx1"/>
                </a:solidFill>
                <a:latin typeface="Segoe" pitchFamily="34" charset="0"/>
                <a:ea typeface="+mn-ea"/>
                <a:cs typeface="+mn-cs"/>
              </a:rPr>
              <a:t>enum</a:t>
            </a:r>
            <a:r>
              <a:rPr lang="en-US" sz="900" kern="1200" dirty="0" smtClean="0">
                <a:solidFill>
                  <a:schemeClr val="tx1"/>
                </a:solidFill>
                <a:latin typeface="Segoe" pitchFamily="34" charset="0"/>
                <a:ea typeface="+mn-ea"/>
                <a:cs typeface="+mn-cs"/>
              </a:rPr>
              <a:t> GT { </a:t>
            </a:r>
            <a:r>
              <a:rPr lang="en-US" sz="900" kern="1200" dirty="0" err="1" smtClean="0">
                <a:solidFill>
                  <a:schemeClr val="tx1"/>
                </a:solidFill>
                <a:latin typeface="Segoe" pitchFamily="34" charset="0"/>
                <a:ea typeface="+mn-ea"/>
                <a:cs typeface="+mn-cs"/>
              </a:rPr>
              <a:t>Gibson_LesPaul</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FlyingV</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Fender_Stratocaster</a:t>
            </a:r>
            <a:r>
              <a:rPr lang="en-US" sz="900" kern="1200" dirty="0" smtClean="0">
                <a:solidFill>
                  <a:schemeClr val="tx1"/>
                </a:solidFill>
                <a:latin typeface="Segoe" pitchFamily="34" charset="0"/>
                <a:ea typeface="+mn-ea"/>
                <a:cs typeface="+mn-cs"/>
              </a:rPr>
              <a:t>, Ovation_12string }</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Guitar : Personnel</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Level;</a:t>
            </a:r>
          </a:p>
          <a:p>
            <a:r>
              <a:rPr lang="en-US" sz="900" kern="1200" dirty="0" smtClean="0">
                <a:solidFill>
                  <a:schemeClr val="tx1"/>
                </a:solidFill>
                <a:latin typeface="Segoe" pitchFamily="34" charset="0"/>
                <a:ea typeface="+mn-ea"/>
                <a:cs typeface="+mn-cs"/>
              </a:rPr>
              <a:t>  public Guitar(string name,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level)</a:t>
            </a:r>
          </a:p>
          <a:p>
            <a:r>
              <a:rPr lang="en-US" sz="900" kern="1200" dirty="0" smtClean="0">
                <a:solidFill>
                  <a:schemeClr val="tx1"/>
                </a:solidFill>
                <a:latin typeface="Segoe" pitchFamily="34" charset="0"/>
                <a:ea typeface="+mn-ea"/>
                <a:cs typeface="+mn-cs"/>
              </a:rPr>
              <a:t>    ensures Name == name &amp;&amp; Level == level;</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Level = level;</a:t>
            </a:r>
          </a:p>
          <a:p>
            <a:r>
              <a:rPr lang="en-US" sz="900" kern="1200" dirty="0" smtClean="0">
                <a:solidFill>
                  <a:schemeClr val="tx1"/>
                </a:solidFill>
                <a:latin typeface="Segoe" pitchFamily="34" charset="0"/>
                <a:ea typeface="+mn-ea"/>
                <a:cs typeface="+mn-cs"/>
              </a:rPr>
              <a:t>    base(name);</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Strum()</a:t>
            </a:r>
          </a:p>
          <a:p>
            <a:r>
              <a:rPr lang="en-US" sz="900" kern="1200" dirty="0" smtClean="0">
                <a:solidFill>
                  <a:schemeClr val="tx1"/>
                </a:solidFill>
                <a:latin typeface="Segoe" pitchFamily="34" charset="0"/>
                <a:ea typeface="+mn-ea"/>
                <a:cs typeface="+mn-cs"/>
              </a:rPr>
              <a:t>    ensures Name == old(Name) &amp;&amp; Level == old(Level);</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Strum(</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guitarId</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ensures Name == old(Name) &amp;&amp; Level == old(Level);</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Personnel {</a:t>
            </a:r>
          </a:p>
          <a:p>
            <a:r>
              <a:rPr lang="en-US" sz="900" kern="1200" dirty="0" smtClean="0">
                <a:solidFill>
                  <a:schemeClr val="tx1"/>
                </a:solidFill>
                <a:latin typeface="Segoe" pitchFamily="34" charset="0"/>
                <a:ea typeface="+mn-ea"/>
                <a:cs typeface="+mn-cs"/>
              </a:rPr>
              <a:t>  public string Name;</a:t>
            </a:r>
          </a:p>
          <a:p>
            <a:r>
              <a:rPr lang="en-US" sz="900" kern="1200" dirty="0" smtClean="0">
                <a:solidFill>
                  <a:schemeClr val="tx1"/>
                </a:solidFill>
                <a:latin typeface="Segoe" pitchFamily="34" charset="0"/>
                <a:ea typeface="+mn-ea"/>
                <a:cs typeface="+mn-cs"/>
              </a:rPr>
              <a:t>  public Personnel(string name)</a:t>
            </a:r>
          </a:p>
          <a:p>
            <a:r>
              <a:rPr lang="en-US" sz="900" kern="1200" dirty="0" smtClean="0">
                <a:solidFill>
                  <a:schemeClr val="tx1"/>
                </a:solidFill>
                <a:latin typeface="Segoe" pitchFamily="34" charset="0"/>
                <a:ea typeface="+mn-ea"/>
                <a:cs typeface="+mn-cs"/>
              </a:rPr>
              <a:t>    ensures Name == name;</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Name = name;</a:t>
            </a:r>
          </a:p>
          <a:p>
            <a:r>
              <a:rPr lang="en-US" sz="900" kern="1200" dirty="0" smtClean="0">
                <a:solidFill>
                  <a:schemeClr val="tx1"/>
                </a:solidFill>
                <a:latin typeface="Segoe" pitchFamily="34" charset="0"/>
                <a:ea typeface="+mn-ea"/>
                <a:cs typeface="+mn-cs"/>
              </a:rPr>
              <a:t>    base();</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Personnel()</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this("Alfred");</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endParaRPr lang="en-US" sz="900" kern="1200" dirty="0" smtClean="0">
              <a:solidFill>
                <a:schemeClr val="tx1"/>
              </a:solidFill>
              <a:latin typeface="Segoe" pitchFamily="34" charset="0"/>
              <a:ea typeface="+mn-ea"/>
              <a:cs typeface="+mn-cs"/>
            </a:endParaRP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Roadie.ssc</a:t>
            </a: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using </a:t>
            </a:r>
            <a:r>
              <a:rPr lang="en-US" sz="900" kern="1200" dirty="0" err="1" smtClean="0">
                <a:solidFill>
                  <a:schemeClr val="tx1"/>
                </a:solidFill>
                <a:latin typeface="Segoe" pitchFamily="34" charset="0"/>
                <a:ea typeface="+mn-ea"/>
                <a:cs typeface="+mn-cs"/>
              </a:rPr>
              <a:t>Microsoft.Contracts</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[Immutable]</a:t>
            </a:r>
          </a:p>
          <a:p>
            <a:r>
              <a:rPr lang="en-US" sz="900" kern="1200" dirty="0" smtClean="0">
                <a:solidFill>
                  <a:schemeClr val="tx1"/>
                </a:solidFill>
                <a:latin typeface="Segoe" pitchFamily="34" charset="0"/>
                <a:ea typeface="+mn-ea"/>
                <a:cs typeface="+mn-cs"/>
              </a:rPr>
              <a:t>public class Roadie</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Strength;</a:t>
            </a:r>
          </a:p>
          <a:p>
            <a:r>
              <a:rPr lang="en-US" sz="900" kern="1200" dirty="0" smtClean="0">
                <a:solidFill>
                  <a:schemeClr val="tx1"/>
                </a:solidFill>
                <a:latin typeface="Segoe" pitchFamily="34" charset="0"/>
                <a:ea typeface="+mn-ea"/>
                <a:cs typeface="+mn-cs"/>
              </a:rPr>
              <a:t>  Muscles m = new Muscles();</a:t>
            </a:r>
          </a:p>
          <a:p>
            <a:r>
              <a:rPr lang="en-US" sz="900" kern="1200" dirty="0" smtClean="0">
                <a:solidFill>
                  <a:schemeClr val="tx1"/>
                </a:solidFill>
                <a:latin typeface="Segoe" pitchFamily="34" charset="0"/>
                <a:ea typeface="+mn-ea"/>
                <a:cs typeface="+mn-cs"/>
              </a:rPr>
              <a:t>  public Roadie(</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strength)</a:t>
            </a:r>
          </a:p>
          <a:p>
            <a:r>
              <a:rPr lang="en-US" sz="900" kern="1200" dirty="0" smtClean="0">
                <a:solidFill>
                  <a:schemeClr val="tx1"/>
                </a:solidFill>
                <a:latin typeface="Segoe" pitchFamily="34" charset="0"/>
                <a:ea typeface="+mn-ea"/>
                <a:cs typeface="+mn-cs"/>
              </a:rPr>
              <a:t>    ensures Strength == strength;</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Strength = strength;</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[Pure]</a:t>
            </a: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GetGuitarID</a:t>
            </a:r>
            <a:r>
              <a:rPr lang="en-US" sz="900" kern="1200" dirty="0" smtClean="0">
                <a:solidFill>
                  <a:schemeClr val="tx1"/>
                </a:solidFill>
                <a:latin typeface="Segoe" pitchFamily="34" charset="0"/>
                <a:ea typeface="+mn-ea"/>
                <a:cs typeface="+mn-cs"/>
              </a:rPr>
              <a:t>(GT </a:t>
            </a:r>
            <a:r>
              <a:rPr lang="en-US" sz="900" kern="1200" dirty="0" err="1" smtClean="0">
                <a:solidFill>
                  <a:schemeClr val="tx1"/>
                </a:solidFill>
                <a:latin typeface="Segoe" pitchFamily="34" charset="0"/>
                <a:ea typeface="+mn-ea"/>
                <a:cs typeface="+mn-cs"/>
              </a:rPr>
              <a:t>guitarType</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id =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guitarType</a:t>
            </a:r>
            <a:r>
              <a:rPr lang="en-US" sz="900" kern="1200" dirty="0" smtClean="0">
                <a:solidFill>
                  <a:schemeClr val="tx1"/>
                </a:solidFill>
                <a:latin typeface="Segoe" pitchFamily="34" charset="0"/>
                <a:ea typeface="+mn-ea"/>
                <a:cs typeface="+mn-cs"/>
              </a:rPr>
              <a:t>; /*...*/ return id;</a:t>
            </a:r>
          </a:p>
          <a:p>
            <a:r>
              <a:rPr lang="en-US" sz="900" kern="1200" dirty="0" smtClean="0">
                <a:solidFill>
                  <a:schemeClr val="tx1"/>
                </a:solidFill>
                <a:latin typeface="Segoe" pitchFamily="34" charset="0"/>
                <a:ea typeface="+mn-ea"/>
                <a:cs typeface="+mn-cs"/>
              </a:rPr>
              <a:t>  }</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  public void </a:t>
            </a:r>
            <a:r>
              <a:rPr lang="en-US" sz="900" kern="1200" dirty="0" err="1" smtClean="0">
                <a:solidFill>
                  <a:schemeClr val="tx1"/>
                </a:solidFill>
                <a:latin typeface="Segoe" pitchFamily="34" charset="0"/>
                <a:ea typeface="+mn-ea"/>
                <a:cs typeface="+mn-cs"/>
              </a:rPr>
              <a:t>SchlepInstruments</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modifies m.*;  // to trigger the final error in the demo</a:t>
            </a:r>
          </a:p>
          <a:p>
            <a:r>
              <a:rPr lang="en-US" sz="900" kern="1200" dirty="0" smtClean="0">
                <a:solidFill>
                  <a:schemeClr val="tx1"/>
                </a:solidFill>
                <a:latin typeface="Segoe" pitchFamily="34" charset="0"/>
                <a:ea typeface="+mn-ea"/>
                <a:cs typeface="+mn-cs"/>
              </a:rPr>
              <a:t>    ensures Strength==old(Strength);</a:t>
            </a:r>
          </a:p>
          <a:p>
            <a:r>
              <a:rPr lang="en-US" sz="900" kern="1200" dirty="0" smtClean="0">
                <a:solidFill>
                  <a:schemeClr val="tx1"/>
                </a:solidFill>
                <a:latin typeface="Segoe" pitchFamily="34" charset="0"/>
                <a:ea typeface="+mn-ea"/>
                <a:cs typeface="+mn-cs"/>
              </a:rPr>
              <a:t>  { /*...*/ }</a:t>
            </a:r>
          </a:p>
          <a:p>
            <a:r>
              <a:rPr lang="en-US" sz="900" kern="1200" dirty="0" smtClean="0">
                <a:solidFill>
                  <a:schemeClr val="tx1"/>
                </a:solidFill>
                <a:latin typeface="Segoe" pitchFamily="34" charset="0"/>
                <a:ea typeface="+mn-ea"/>
                <a:cs typeface="+mn-cs"/>
              </a:rPr>
              <a:t>  public void </a:t>
            </a:r>
            <a:r>
              <a:rPr lang="en-US" sz="900" kern="1200" dirty="0" err="1" smtClean="0">
                <a:solidFill>
                  <a:schemeClr val="tx1"/>
                </a:solidFill>
                <a:latin typeface="Segoe" pitchFamily="34" charset="0"/>
                <a:ea typeface="+mn-ea"/>
                <a:cs typeface="+mn-cs"/>
              </a:rPr>
              <a:t>PrepareStage</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modifies m.*;</a:t>
            </a:r>
          </a:p>
          <a:p>
            <a:r>
              <a:rPr lang="en-US" sz="900" kern="1200" dirty="0" smtClean="0">
                <a:solidFill>
                  <a:schemeClr val="tx1"/>
                </a:solidFill>
                <a:latin typeface="Segoe" pitchFamily="34" charset="0"/>
                <a:ea typeface="+mn-ea"/>
                <a:cs typeface="+mn-cs"/>
              </a:rPr>
              <a:t>    ensures Strength==old(Strength);</a:t>
            </a:r>
          </a:p>
          <a:p>
            <a:r>
              <a:rPr lang="en-US" sz="900" kern="1200" dirty="0" smtClean="0">
                <a:solidFill>
                  <a:schemeClr val="tx1"/>
                </a:solidFill>
                <a:latin typeface="Segoe" pitchFamily="34" charset="0"/>
                <a:ea typeface="+mn-ea"/>
                <a:cs typeface="+mn-cs"/>
              </a:rPr>
              <a:t>  { /*...*/ }</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Muscles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900" kern="1200" dirty="0" smtClean="0">
                <a:solidFill>
                  <a:schemeClr val="tx1"/>
                </a:solidFill>
                <a:latin typeface="Segoe" pitchFamily="34" charset="0"/>
                <a:ea typeface="+mn-ea"/>
                <a:cs typeface="+mn-cs"/>
              </a:rPr>
              <a:t>using </a:t>
            </a:r>
            <a:r>
              <a:rPr lang="en-US" sz="900" kern="1200" dirty="0" err="1" smtClean="0">
                <a:solidFill>
                  <a:schemeClr val="tx1"/>
                </a:solidFill>
                <a:latin typeface="Segoe" pitchFamily="34" charset="0"/>
                <a:ea typeface="+mn-ea"/>
                <a:cs typeface="+mn-cs"/>
              </a:rPr>
              <a:t>Microsoft.Contracts</a:t>
            </a:r>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RockBand</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invariant shows &lt;=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[Rep] Guitar </a:t>
            </a:r>
            <a:r>
              <a:rPr lang="en-US" sz="900" kern="1200" dirty="0" err="1" smtClean="0">
                <a:solidFill>
                  <a:schemeClr val="tx1"/>
                </a:solidFill>
                <a:latin typeface="Segoe" pitchFamily="34" charset="0"/>
                <a:ea typeface="+mn-ea"/>
                <a:cs typeface="+mn-cs"/>
              </a:rPr>
              <a:t>gt</a:t>
            </a:r>
            <a:r>
              <a:rPr lang="en-US" sz="900" kern="1200" dirty="0" smtClean="0">
                <a:solidFill>
                  <a:schemeClr val="tx1"/>
                </a:solidFill>
                <a:latin typeface="Segoe" pitchFamily="34" charset="0"/>
                <a:ea typeface="+mn-ea"/>
                <a:cs typeface="+mn-cs"/>
              </a:rPr>
              <a:t> = new Guitar("</a:t>
            </a:r>
            <a:r>
              <a:rPr lang="en-US" sz="900" kern="1200" dirty="0" err="1" smtClean="0">
                <a:solidFill>
                  <a:schemeClr val="tx1"/>
                </a:solidFill>
                <a:latin typeface="Segoe" pitchFamily="34" charset="0"/>
                <a:ea typeface="+mn-ea"/>
                <a:cs typeface="+mn-cs"/>
              </a:rPr>
              <a:t>Lix</a:t>
            </a:r>
            <a:r>
              <a:rPr lang="en-US" sz="900" kern="1200" dirty="0" smtClean="0">
                <a:solidFill>
                  <a:schemeClr val="tx1"/>
                </a:solidFill>
                <a:latin typeface="Segoe" pitchFamily="34" charset="0"/>
                <a:ea typeface="+mn-ea"/>
                <a:cs typeface="+mn-cs"/>
              </a:rPr>
              <a:t>", 7);</a:t>
            </a:r>
          </a:p>
          <a:p>
            <a:r>
              <a:rPr lang="en-US" sz="900" kern="1200" dirty="0" smtClean="0">
                <a:solidFill>
                  <a:schemeClr val="tx1"/>
                </a:solidFill>
                <a:latin typeface="Segoe" pitchFamily="34" charset="0"/>
                <a:ea typeface="+mn-ea"/>
                <a:cs typeface="+mn-cs"/>
              </a:rPr>
              <a:t>  invariant 7 &lt;= </a:t>
            </a:r>
            <a:r>
              <a:rPr lang="en-US" sz="900" kern="1200" dirty="0" err="1" smtClean="0">
                <a:solidFill>
                  <a:schemeClr val="tx1"/>
                </a:solidFill>
                <a:latin typeface="Segoe" pitchFamily="34" charset="0"/>
                <a:ea typeface="+mn-ea"/>
                <a:cs typeface="+mn-cs"/>
              </a:rPr>
              <a:t>gt.Level</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Roadie rd;</a:t>
            </a: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RockBand</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Roadie r = new Roadie();</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r.SchlepInstruments</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r.PrepareStage</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rd = r;</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Play() {</a:t>
            </a:r>
          </a:p>
          <a:p>
            <a:r>
              <a:rPr lang="en-US" sz="900" kern="1200" dirty="0" smtClean="0">
                <a:solidFill>
                  <a:schemeClr val="tx1"/>
                </a:solidFill>
                <a:latin typeface="Segoe" pitchFamily="34" charset="0"/>
                <a:ea typeface="+mn-ea"/>
                <a:cs typeface="+mn-cs"/>
              </a:rPr>
              <a:t>    expose (this)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gt.Strum</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rd.GetGuitarID</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GT.FlyingV</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900" kern="1200" dirty="0" smtClean="0">
                <a:solidFill>
                  <a:schemeClr val="tx1"/>
                </a:solidFill>
                <a:latin typeface="Segoe" pitchFamily="34" charset="0"/>
                <a:ea typeface="+mn-ea"/>
                <a:cs typeface="+mn-cs"/>
              </a:rPr>
              <a:t>using </a:t>
            </a:r>
            <a:r>
              <a:rPr lang="en-US" sz="900" kern="1200" dirty="0" err="1" smtClean="0">
                <a:solidFill>
                  <a:schemeClr val="tx1"/>
                </a:solidFill>
                <a:latin typeface="Segoe" pitchFamily="34" charset="0"/>
                <a:ea typeface="+mn-ea"/>
                <a:cs typeface="+mn-cs"/>
              </a:rPr>
              <a:t>Microsoft.Contracts</a:t>
            </a:r>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public class </a:t>
            </a:r>
            <a:r>
              <a:rPr lang="en-US" sz="900" kern="1200" dirty="0" err="1" smtClean="0">
                <a:solidFill>
                  <a:schemeClr val="tx1"/>
                </a:solidFill>
                <a:latin typeface="Segoe" pitchFamily="34" charset="0"/>
                <a:ea typeface="+mn-ea"/>
                <a:cs typeface="+mn-cs"/>
              </a:rPr>
              <a:t>RockBand</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shows;</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ads;</a:t>
            </a:r>
          </a:p>
          <a:p>
            <a:r>
              <a:rPr lang="en-US" sz="900" kern="1200" dirty="0" smtClean="0">
                <a:solidFill>
                  <a:schemeClr val="tx1"/>
                </a:solidFill>
                <a:latin typeface="Segoe" pitchFamily="34" charset="0"/>
                <a:ea typeface="+mn-ea"/>
                <a:cs typeface="+mn-cs"/>
              </a:rPr>
              <a:t>  invariant shows &lt;= ads;</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[Rep] Guitar </a:t>
            </a:r>
            <a:r>
              <a:rPr lang="en-US" sz="900" kern="1200" dirty="0" err="1" smtClean="0">
                <a:solidFill>
                  <a:schemeClr val="tx1"/>
                </a:solidFill>
                <a:latin typeface="Segoe" pitchFamily="34" charset="0"/>
                <a:ea typeface="+mn-ea"/>
                <a:cs typeface="+mn-cs"/>
              </a:rPr>
              <a:t>gt</a:t>
            </a:r>
            <a:r>
              <a:rPr lang="en-US" sz="900" kern="1200" dirty="0" smtClean="0">
                <a:solidFill>
                  <a:schemeClr val="tx1"/>
                </a:solidFill>
                <a:latin typeface="Segoe" pitchFamily="34" charset="0"/>
                <a:ea typeface="+mn-ea"/>
                <a:cs typeface="+mn-cs"/>
              </a:rPr>
              <a:t> = new Guitar("</a:t>
            </a:r>
            <a:r>
              <a:rPr lang="en-US" sz="900" kern="1200" dirty="0" err="1" smtClean="0">
                <a:solidFill>
                  <a:schemeClr val="tx1"/>
                </a:solidFill>
                <a:latin typeface="Segoe" pitchFamily="34" charset="0"/>
                <a:ea typeface="+mn-ea"/>
                <a:cs typeface="+mn-cs"/>
              </a:rPr>
              <a:t>Lix</a:t>
            </a:r>
            <a:r>
              <a:rPr lang="en-US" sz="900" kern="1200" dirty="0" smtClean="0">
                <a:solidFill>
                  <a:schemeClr val="tx1"/>
                </a:solidFill>
                <a:latin typeface="Segoe" pitchFamily="34" charset="0"/>
                <a:ea typeface="+mn-ea"/>
                <a:cs typeface="+mn-cs"/>
              </a:rPr>
              <a:t>", 7);</a:t>
            </a:r>
          </a:p>
          <a:p>
            <a:r>
              <a:rPr lang="en-US" sz="900" kern="1200" dirty="0" smtClean="0">
                <a:solidFill>
                  <a:schemeClr val="tx1"/>
                </a:solidFill>
                <a:latin typeface="Segoe" pitchFamily="34" charset="0"/>
                <a:ea typeface="+mn-ea"/>
                <a:cs typeface="+mn-cs"/>
              </a:rPr>
              <a:t>  invariant 7 &lt;= </a:t>
            </a:r>
            <a:r>
              <a:rPr lang="en-US" sz="900" kern="1200" dirty="0" err="1" smtClean="0">
                <a:solidFill>
                  <a:schemeClr val="tx1"/>
                </a:solidFill>
                <a:latin typeface="Segoe" pitchFamily="34" charset="0"/>
                <a:ea typeface="+mn-ea"/>
                <a:cs typeface="+mn-cs"/>
              </a:rPr>
              <a:t>gt.Level</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Roadie rd;</a:t>
            </a:r>
          </a:p>
          <a:p>
            <a:r>
              <a:rPr lang="en-US" sz="900" kern="1200" dirty="0" smtClean="0">
                <a:solidFill>
                  <a:schemeClr val="tx1"/>
                </a:solidFill>
                <a:latin typeface="Segoe" pitchFamily="34" charset="0"/>
                <a:ea typeface="+mn-ea"/>
                <a:cs typeface="+mn-cs"/>
              </a:rPr>
              <a:t>  public </a:t>
            </a:r>
            <a:r>
              <a:rPr lang="en-US" sz="900" kern="1200" dirty="0" err="1" smtClean="0">
                <a:solidFill>
                  <a:schemeClr val="tx1"/>
                </a:solidFill>
                <a:latin typeface="Segoe" pitchFamily="34" charset="0"/>
                <a:ea typeface="+mn-ea"/>
                <a:cs typeface="+mn-cs"/>
              </a:rPr>
              <a:t>RockBand</a:t>
            </a:r>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Roadie r = new Roadie();</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r.SchlepInstruments</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r.PrepareStage</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rd = r;</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public void Play() {</a:t>
            </a:r>
          </a:p>
          <a:p>
            <a:r>
              <a:rPr lang="en-US" sz="900" kern="1200" dirty="0" smtClean="0">
                <a:solidFill>
                  <a:schemeClr val="tx1"/>
                </a:solidFill>
                <a:latin typeface="Segoe" pitchFamily="34" charset="0"/>
                <a:ea typeface="+mn-ea"/>
                <a:cs typeface="+mn-cs"/>
              </a:rPr>
              <a:t>    expose (this)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gt.Strum</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rd.GetGuitarID</a:t>
            </a:r>
            <a:r>
              <a:rPr lang="en-US" sz="900" kern="1200" dirty="0" smtClean="0">
                <a:solidFill>
                  <a:schemeClr val="tx1"/>
                </a:solidFill>
                <a:latin typeface="Segoe" pitchFamily="34" charset="0"/>
                <a:ea typeface="+mn-ea"/>
                <a:cs typeface="+mn-cs"/>
              </a:rPr>
              <a:t>(</a:t>
            </a:r>
            <a:r>
              <a:rPr lang="en-US" sz="900" kern="1200" dirty="0" err="1" smtClean="0">
                <a:solidFill>
                  <a:schemeClr val="tx1"/>
                </a:solidFill>
                <a:latin typeface="Segoe" pitchFamily="34" charset="0"/>
                <a:ea typeface="+mn-ea"/>
                <a:cs typeface="+mn-cs"/>
              </a:rPr>
              <a:t>GT.FlyingV</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9050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descr="top_banner.png"/>
          <p:cNvPicPr>
            <a:picLocks noChangeAspect="1"/>
          </p:cNvPicPr>
          <p:nvPr userDrawn="1"/>
        </p:nvPicPr>
        <p:blipFill>
          <a:blip r:embed="rId2" cstate="print"/>
          <a:stretch>
            <a:fillRect/>
          </a:stretch>
        </p:blipFill>
        <p:spPr>
          <a:xfrm>
            <a:off x="571" y="0"/>
            <a:ext cx="9142858" cy="1031746"/>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bg1"/>
                </a:solidFill>
              </a:rPr>
              <a:t>WALK-IN GOES HERE</a:t>
            </a:r>
            <a:endParaRPr lang="en-US" sz="6000" dirty="0">
              <a:solidFill>
                <a:schemeClr val="bg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tx1"/>
        </a:solidFill>
        <a:effectLst/>
      </p:bgPr>
    </p:bg>
    <p:spTree>
      <p:nvGrpSpPr>
        <p:cNvPr id="1" name=""/>
        <p:cNvGrpSpPr/>
        <p:nvPr/>
      </p:nvGrpSpPr>
      <p:grpSpPr>
        <a:xfrm>
          <a:off x="0" y="0"/>
          <a:ext cx="0" cy="0"/>
          <a:chOff x="0" y="0"/>
          <a:chExt cx="0" cy="0"/>
        </a:xfrm>
      </p:grpSpPr>
      <p:pic>
        <p:nvPicPr>
          <p:cNvPr id="5" name="Picture 4" descr="top_banner.png"/>
          <p:cNvPicPr>
            <a:picLocks noChangeAspect="1"/>
          </p:cNvPicPr>
          <p:nvPr userDrawn="1"/>
        </p:nvPicPr>
        <p:blipFill>
          <a:blip r:embed="rId2" cstate="print"/>
          <a:stretch>
            <a:fillRect/>
          </a:stretch>
        </p:blipFill>
        <p:spPr>
          <a:xfrm>
            <a:off x="0" y="0"/>
            <a:ext cx="9142858" cy="1031746"/>
          </a:xfrm>
          <a:prstGeom prst="rect">
            <a:avLst/>
          </a:prstGeom>
        </p:spPr>
      </p:pic>
      <p:sp>
        <p:nvSpPr>
          <p:cNvPr id="2" name="Title 1"/>
          <p:cNvSpPr>
            <a:spLocks noGrp="1"/>
          </p:cNvSpPr>
          <p:nvPr>
            <p:ph type="ctrTitle"/>
          </p:nvPr>
        </p:nvSpPr>
        <p:spPr>
          <a:xfrm>
            <a:off x="722313" y="2365375"/>
            <a:ext cx="7690115" cy="750205"/>
          </a:xfrm>
          <a:noFill/>
          <a:ln w="9525">
            <a:noFill/>
            <a:miter lim="800000"/>
            <a:headEnd/>
            <a:tailEnd/>
          </a:ln>
        </p:spPr>
        <p:txBody>
          <a:bodyPr vert="horz" wrap="square" lIns="0" tIns="0" rIns="0" bIns="0" numCol="1" rtlCol="0"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73207"/>
          </a:xfrm>
          <a:noFill/>
          <a:ln w="9525">
            <a:noFill/>
            <a:miter lim="800000"/>
            <a:headEnd/>
            <a:tailEnd/>
          </a:ln>
        </p:spPr>
        <p:txBody>
          <a:bodyPr vert="horz" wrap="square" lIns="0" tIns="0" rIns="0" bIns="0" numCol="1" rtlCol="0" anchor="b" anchorCtr="0" compatLnSpc="1">
            <a:prstTxWarp prst="textNoShape">
              <a:avLst/>
            </a:prstTxWarp>
            <a:spAutoFit/>
          </a:bodyPr>
          <a:lstStyle>
            <a:lvl1pPr mar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defRPr lang="en-US" sz="3400" kern="12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0651"/>
            <a:ext cx="7043208" cy="1384994"/>
          </a:xfrm>
          <a:effectLst/>
        </p:spPr>
        <p:txBody>
          <a:bodyPr anchor="b">
            <a:scene3d>
              <a:camera prst="orthographicFront"/>
              <a:lightRig rig="flat" dir="t"/>
            </a:scene3d>
            <a:sp3d>
              <a:bevelT h="190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pic>
        <p:nvPicPr>
          <p:cNvPr id="1026" name="Picture 2" descr="C:\Program Files\Microsoft Resource DVD Artwork\DVD_ART\Artwork_Imagery\Shapes and Graphics\Bullets\Blue GEL .png"/>
          <p:cNvPicPr>
            <a:picLocks noChangeAspect="1" noChangeArrowheads="1"/>
          </p:cNvPicPr>
          <p:nvPr userDrawn="1"/>
        </p:nvPicPr>
        <p:blipFill>
          <a:blip r:embed="rId2" cstate="print"/>
          <a:srcRect/>
          <a:stretch>
            <a:fillRect/>
          </a:stretch>
        </p:blipFill>
        <p:spPr bwMode="auto">
          <a:xfrm>
            <a:off x="8826500" y="-317500"/>
            <a:ext cx="317500" cy="317500"/>
          </a:xfrm>
          <a:prstGeom prst="rect">
            <a:avLst/>
          </a:prstGeom>
          <a:noFill/>
        </p:spPr>
      </p:pic>
      <p:sp>
        <p:nvSpPr>
          <p:cNvPr id="5"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3"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w/o Logo">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3" descr="S:\ResourceDVD\Clip_Installer\DVD_ART\BoxShots_Logos\Microsoft Research\Microsoft Research b.png"/>
          <p:cNvPicPr>
            <a:picLocks noChangeAspect="1" noChangeArrowheads="1"/>
          </p:cNvPicPr>
          <p:nvPr userDrawn="1"/>
        </p:nvPicPr>
        <p:blipFill>
          <a:blip r:embed="rId2"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2"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_w/Top Banner">
    <p:bg>
      <p:bgPr>
        <a:solidFill>
          <a:schemeClr val="tx1"/>
        </a:solidFill>
        <a:effectLst/>
      </p:bgPr>
    </p:bg>
    <p:spTree>
      <p:nvGrpSpPr>
        <p:cNvPr id="1" name=""/>
        <p:cNvGrpSpPr/>
        <p:nvPr/>
      </p:nvGrpSpPr>
      <p:grpSpPr>
        <a:xfrm>
          <a:off x="0" y="0"/>
          <a:ext cx="0" cy="0"/>
          <a:chOff x="0" y="0"/>
          <a:chExt cx="0" cy="0"/>
        </a:xfrm>
      </p:grpSpPr>
      <p:pic>
        <p:nvPicPr>
          <p:cNvPr id="6" name="Picture 5" descr="top_banner.png"/>
          <p:cNvPicPr>
            <a:picLocks noChangeAspect="1"/>
          </p:cNvPicPr>
          <p:nvPr userDrawn="1"/>
        </p:nvPicPr>
        <p:blipFill>
          <a:blip r:embed="rId2" cstate="print"/>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p:fade/>
  </p:transition>
  <p:txStyles>
    <p:titleStyle>
      <a:lvl1pPr algn="l" defTabSz="91277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5"/>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5"/>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5"/>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hyperlink" Target="http://research.microsoft.com/specsharp"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PLM-philosophers-smaller.jpg"/>
          <p:cNvPicPr>
            <a:picLocks noChangeAspect="1"/>
          </p:cNvPicPr>
          <p:nvPr/>
        </p:nvPicPr>
        <p:blipFill>
          <a:blip r:embed="rId3" cstate="print"/>
          <a:stretch>
            <a:fillRect/>
          </a:stretch>
        </p:blipFill>
        <p:spPr>
          <a:xfrm rot="897126">
            <a:off x="4890621" y="3172812"/>
            <a:ext cx="4112976" cy="3774798"/>
          </a:xfrm>
          <a:prstGeom prst="rect">
            <a:avLst/>
          </a:prstGeom>
        </p:spPr>
      </p:pic>
      <p:pic>
        <p:nvPicPr>
          <p:cNvPr id="5" name="Picture 4" descr="bwo-SpecSharp-b.jpg"/>
          <p:cNvPicPr>
            <a:picLocks noChangeAspect="1"/>
          </p:cNvPicPr>
          <p:nvPr/>
        </p:nvPicPr>
        <p:blipFill>
          <a:blip r:embed="rId4" cstate="print"/>
          <a:stretch>
            <a:fillRect/>
          </a:stretch>
        </p:blipFill>
        <p:spPr>
          <a:xfrm rot="900000">
            <a:off x="-164126" y="-52359"/>
            <a:ext cx="3883177" cy="3883177"/>
          </a:xfrm>
          <a:prstGeom prst="rect">
            <a:avLst/>
          </a:prstGeom>
        </p:spPr>
      </p:pic>
      <p:sp>
        <p:nvSpPr>
          <p:cNvPr id="7" name="Freeform 6"/>
          <p:cNvSpPr/>
          <p:nvPr/>
        </p:nvSpPr>
        <p:spPr>
          <a:xfrm rot="363955">
            <a:off x="3098041" y="4121621"/>
            <a:ext cx="4462818" cy="1426191"/>
          </a:xfrm>
          <a:custGeom>
            <a:avLst/>
            <a:gdLst>
              <a:gd name="connsiteX0" fmla="*/ 0 w 4462818"/>
              <a:gd name="connsiteY0" fmla="*/ 791570 h 1426191"/>
              <a:gd name="connsiteX1" fmla="*/ 818866 w 4462818"/>
              <a:gd name="connsiteY1" fmla="*/ 627797 h 1426191"/>
              <a:gd name="connsiteX2" fmla="*/ 1719618 w 4462818"/>
              <a:gd name="connsiteY2" fmla="*/ 777922 h 1426191"/>
              <a:gd name="connsiteX3" fmla="*/ 2893325 w 4462818"/>
              <a:gd name="connsiteY3" fmla="*/ 1351128 h 1426191"/>
              <a:gd name="connsiteX4" fmla="*/ 3766782 w 4462818"/>
              <a:gd name="connsiteY4" fmla="*/ 1201003 h 1426191"/>
              <a:gd name="connsiteX5" fmla="*/ 4462818 w 4462818"/>
              <a:gd name="connsiteY5" fmla="*/ 0 h 1426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2818" h="1426191">
                <a:moveTo>
                  <a:pt x="0" y="791570"/>
                </a:moveTo>
                <a:cubicBezTo>
                  <a:pt x="266131" y="710821"/>
                  <a:pt x="532263" y="630072"/>
                  <a:pt x="818866" y="627797"/>
                </a:cubicBezTo>
                <a:cubicBezTo>
                  <a:pt x="1105469" y="625522"/>
                  <a:pt x="1373875" y="657367"/>
                  <a:pt x="1719618" y="777922"/>
                </a:cubicBezTo>
                <a:cubicBezTo>
                  <a:pt x="2065361" y="898477"/>
                  <a:pt x="2552131" y="1280614"/>
                  <a:pt x="2893325" y="1351128"/>
                </a:cubicBezTo>
                <a:cubicBezTo>
                  <a:pt x="3234519" y="1421642"/>
                  <a:pt x="3505200" y="1426191"/>
                  <a:pt x="3766782" y="1201003"/>
                </a:cubicBezTo>
                <a:cubicBezTo>
                  <a:pt x="4028364" y="975815"/>
                  <a:pt x="4245591" y="487907"/>
                  <a:pt x="4462818" y="0"/>
                </a:cubicBezTo>
              </a:path>
            </a:pathLst>
          </a:custGeom>
          <a:ln w="38100">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54591" y="1433013"/>
            <a:ext cx="696036" cy="3930555"/>
          </a:xfrm>
          <a:custGeom>
            <a:avLst/>
            <a:gdLst>
              <a:gd name="connsiteX0" fmla="*/ 696036 w 696036"/>
              <a:gd name="connsiteY0" fmla="*/ 3930555 h 3930555"/>
              <a:gd name="connsiteX1" fmla="*/ 204716 w 696036"/>
              <a:gd name="connsiteY1" fmla="*/ 3671248 h 3930555"/>
              <a:gd name="connsiteX2" fmla="*/ 54591 w 696036"/>
              <a:gd name="connsiteY2" fmla="*/ 2538484 h 3930555"/>
              <a:gd name="connsiteX3" fmla="*/ 54591 w 696036"/>
              <a:gd name="connsiteY3" fmla="*/ 696036 h 3930555"/>
              <a:gd name="connsiteX4" fmla="*/ 382137 w 696036"/>
              <a:gd name="connsiteY4" fmla="*/ 0 h 3930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6036" h="3930555">
                <a:moveTo>
                  <a:pt x="696036" y="3930555"/>
                </a:moveTo>
                <a:cubicBezTo>
                  <a:pt x="503830" y="3916907"/>
                  <a:pt x="311624" y="3903260"/>
                  <a:pt x="204716" y="3671248"/>
                </a:cubicBezTo>
                <a:cubicBezTo>
                  <a:pt x="97809" y="3439236"/>
                  <a:pt x="79612" y="3034353"/>
                  <a:pt x="54591" y="2538484"/>
                </a:cubicBezTo>
                <a:cubicBezTo>
                  <a:pt x="29570" y="2042615"/>
                  <a:pt x="0" y="1119117"/>
                  <a:pt x="54591" y="696036"/>
                </a:cubicBezTo>
                <a:cubicBezTo>
                  <a:pt x="109182" y="272955"/>
                  <a:pt x="245659" y="136477"/>
                  <a:pt x="382137" y="0"/>
                </a:cubicBezTo>
              </a:path>
            </a:pathLst>
          </a:custGeom>
          <a:ln w="38100">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itle 1"/>
          <p:cNvSpPr>
            <a:spLocks noGrp="1"/>
          </p:cNvSpPr>
          <p:nvPr>
            <p:ph type="ctrTitle"/>
          </p:nvPr>
        </p:nvSpPr>
        <p:spPr>
          <a:xfrm>
            <a:off x="3603004" y="689004"/>
            <a:ext cx="4558050" cy="2490921"/>
          </a:xfrm>
        </p:spPr>
        <p:txBody>
          <a:bodyPr/>
          <a:lstStyle/>
          <a:p>
            <a:r>
              <a:rPr smtClean="0"/>
              <a:t>Flexible Immutability with Frozen Objects</a:t>
            </a:r>
            <a:endParaRPr lang="en-US" dirty="0"/>
          </a:p>
        </p:txBody>
      </p:sp>
      <p:sp>
        <p:nvSpPr>
          <p:cNvPr id="3" name="Subtitle 2"/>
          <p:cNvSpPr>
            <a:spLocks noGrp="1"/>
          </p:cNvSpPr>
          <p:nvPr>
            <p:ph type="subTitle" idx="1"/>
          </p:nvPr>
        </p:nvSpPr>
        <p:spPr>
          <a:xfrm>
            <a:off x="777922" y="3617147"/>
            <a:ext cx="7656092" cy="2243691"/>
          </a:xfrm>
        </p:spPr>
        <p:txBody>
          <a:bodyPr/>
          <a:lstStyle/>
          <a:p>
            <a:r>
              <a:rPr smtClean="0"/>
              <a:t>K. Rustan M. Leino</a:t>
            </a:r>
            <a:br>
              <a:rPr smtClean="0"/>
            </a:br>
            <a:r>
              <a:rPr sz="2000" smtClean="0"/>
              <a:t>Microsoft Research</a:t>
            </a:r>
          </a:p>
          <a:p>
            <a:r>
              <a:rPr smtClean="0"/>
              <a:t>Peter Müller</a:t>
            </a:r>
            <a:br>
              <a:rPr smtClean="0"/>
            </a:br>
            <a:r>
              <a:rPr sz="2000" smtClean="0"/>
              <a:t>ETH Zurich</a:t>
            </a:r>
            <a:endParaRPr smtClean="0"/>
          </a:p>
          <a:p>
            <a:r>
              <a:rPr smtClean="0"/>
              <a:t>Angela Wallenburg</a:t>
            </a:r>
            <a:br>
              <a:rPr smtClean="0"/>
            </a:br>
            <a:r>
              <a:rPr sz="2000" smtClean="0"/>
              <a:t>Chalmers University</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c0.gif"/>
          <p:cNvPicPr>
            <a:picLocks noChangeAspect="1"/>
          </p:cNvPicPr>
          <p:nvPr/>
        </p:nvPicPr>
        <p:blipFill>
          <a:blip r:embed="rId2" cstate="print"/>
          <a:stretch>
            <a:fillRect/>
          </a:stretch>
        </p:blipFill>
        <p:spPr>
          <a:xfrm>
            <a:off x="1485900" y="1438275"/>
            <a:ext cx="6172200" cy="3981450"/>
          </a:xfrm>
          <a:prstGeom prst="rect">
            <a:avLst/>
          </a:prstGeom>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smtClean="0"/>
              <a:t>Object states</a:t>
            </a:r>
            <a:endParaRPr lang="en-US" dirty="0"/>
          </a:p>
        </p:txBody>
      </p:sp>
      <p:sp>
        <p:nvSpPr>
          <p:cNvPr id="3" name="Content Placeholder 2"/>
          <p:cNvSpPr>
            <a:spLocks noGrp="1"/>
          </p:cNvSpPr>
          <p:nvPr>
            <p:ph idx="1"/>
          </p:nvPr>
        </p:nvSpPr>
        <p:spPr>
          <a:xfrm>
            <a:off x="381000" y="1167211"/>
            <a:ext cx="8382000" cy="3148554"/>
          </a:xfrm>
        </p:spPr>
        <p:txBody>
          <a:bodyPr/>
          <a:lstStyle/>
          <a:p>
            <a:r>
              <a:rPr lang="en-US" dirty="0" smtClean="0"/>
              <a:t>An object is </a:t>
            </a:r>
            <a:r>
              <a:rPr lang="en-US" i="1" dirty="0" smtClean="0">
                <a:solidFill>
                  <a:schemeClr val="accent5">
                    <a:lumMod val="50000"/>
                  </a:schemeClr>
                </a:solidFill>
              </a:rPr>
              <a:t>valid</a:t>
            </a:r>
            <a:r>
              <a:rPr lang="en-US" dirty="0" smtClean="0"/>
              <a:t> if it is not exposed</a:t>
            </a:r>
          </a:p>
          <a:p>
            <a:r>
              <a:rPr lang="en-US" dirty="0" smtClean="0">
                <a:sym typeface="Symbol"/>
              </a:rPr>
              <a:t>(o   </a:t>
            </a:r>
            <a:r>
              <a:rPr lang="en-US" dirty="0" err="1" smtClean="0"/>
              <a:t>o.owner.valid</a:t>
            </a:r>
            <a:r>
              <a:rPr lang="en-US" dirty="0" smtClean="0"/>
              <a:t> </a:t>
            </a:r>
            <a:r>
              <a:rPr lang="en-US" b="1" dirty="0" smtClean="0">
                <a:sym typeface="Symbol"/>
              </a:rPr>
              <a:t> </a:t>
            </a:r>
            <a:r>
              <a:rPr lang="en-US" dirty="0" err="1" smtClean="0"/>
              <a:t>o.valid</a:t>
            </a:r>
            <a:r>
              <a:rPr lang="en-US" dirty="0" smtClean="0"/>
              <a:t>)</a:t>
            </a:r>
          </a:p>
          <a:p>
            <a:r>
              <a:rPr lang="en-US" dirty="0" smtClean="0"/>
              <a:t>An object is </a:t>
            </a:r>
            <a:r>
              <a:rPr lang="en-US" i="1" dirty="0" smtClean="0">
                <a:solidFill>
                  <a:schemeClr val="accent5">
                    <a:lumMod val="50000"/>
                  </a:schemeClr>
                </a:solidFill>
              </a:rPr>
              <a:t>consistent</a:t>
            </a:r>
            <a:r>
              <a:rPr lang="en-US" dirty="0" smtClean="0"/>
              <a:t> if it is valid and its owner is not valid</a:t>
            </a:r>
          </a:p>
          <a:p>
            <a:endParaRPr lang="en-US" dirty="0" smtClean="0"/>
          </a:p>
          <a:p>
            <a:r>
              <a:rPr lang="en-US" dirty="0" smtClean="0"/>
              <a:t>Spec# demo:  strum</a:t>
            </a:r>
          </a:p>
        </p:txBody>
      </p:sp>
      <p:sp>
        <p:nvSpPr>
          <p:cNvPr id="4" name="Oval 3"/>
          <p:cNvSpPr/>
          <p:nvPr/>
        </p:nvSpPr>
        <p:spPr bwMode="auto">
          <a:xfrm>
            <a:off x="6059606" y="3289105"/>
            <a:ext cx="1433015" cy="846162"/>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24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RockBand</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6059606" y="4490111"/>
            <a:ext cx="1433015" cy="846162"/>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:Guitar</a:t>
            </a:r>
          </a:p>
        </p:txBody>
      </p:sp>
      <p:sp>
        <p:nvSpPr>
          <p:cNvPr id="6" name="Oval 5"/>
          <p:cNvSpPr/>
          <p:nvPr/>
        </p:nvSpPr>
        <p:spPr bwMode="auto">
          <a:xfrm>
            <a:off x="5036024" y="5377216"/>
            <a:ext cx="1433015" cy="846162"/>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14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GtString</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7096836" y="5377216"/>
            <a:ext cx="1433015" cy="846162"/>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latin typeface="Segoe" pitchFamily="34" charset="0"/>
              </a:rPr>
              <a:t>:</a:t>
            </a:r>
            <a:r>
              <a:rPr lang="en-US" sz="1400" dirty="0" err="1" smtClean="0">
                <a:solidFill>
                  <a:schemeClr val="tx1"/>
                </a:solidFill>
                <a:effectLst>
                  <a:outerShdw blurRad="38100" dist="38100" dir="2700000" algn="tl">
                    <a:srgbClr val="000000">
                      <a:alpha val="43137"/>
                    </a:srgbClr>
                  </a:outerShdw>
                </a:effectLst>
                <a:latin typeface="Segoe" pitchFamily="34" charset="0"/>
              </a:rPr>
              <a:t>GtString</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2" name="Straight Arrow Connector 11"/>
          <p:cNvCxnSpPr>
            <a:stCxn id="4" idx="4"/>
            <a:endCxn id="5" idx="0"/>
          </p:cNvCxnSpPr>
          <p:nvPr/>
        </p:nvCxnSpPr>
        <p:spPr>
          <a:xfrm rot="5400000">
            <a:off x="6598692" y="4312689"/>
            <a:ext cx="354844" cy="1588"/>
          </a:xfrm>
          <a:prstGeom prst="straightConnector1">
            <a:avLst/>
          </a:prstGeom>
          <a:ln w="571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3"/>
            <a:endCxn id="6" idx="0"/>
          </p:cNvCxnSpPr>
          <p:nvPr/>
        </p:nvCxnSpPr>
        <p:spPr>
          <a:xfrm rot="5400000">
            <a:off x="5928569" y="5036319"/>
            <a:ext cx="164860" cy="516934"/>
          </a:xfrm>
          <a:prstGeom prst="straightConnector1">
            <a:avLst/>
          </a:prstGeom>
          <a:ln w="57150">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5"/>
            <a:endCxn id="7" idx="0"/>
          </p:cNvCxnSpPr>
          <p:nvPr/>
        </p:nvCxnSpPr>
        <p:spPr>
          <a:xfrm rot="16200000" flipH="1">
            <a:off x="7465622" y="5029494"/>
            <a:ext cx="164860" cy="530583"/>
          </a:xfrm>
          <a:prstGeom prst="straightConnector1">
            <a:avLst/>
          </a:prstGeom>
          <a:ln w="57150">
            <a:solidFill>
              <a:schemeClr val="bg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par>
                                <p:cTn id="27" presetID="10"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d0.gif"/>
          <p:cNvPicPr>
            <a:picLocks noChangeAspect="1"/>
          </p:cNvPicPr>
          <p:nvPr/>
        </p:nvPicPr>
        <p:blipFill>
          <a:blip r:embed="rId2" cstate="print"/>
          <a:stretch>
            <a:fillRect/>
          </a:stretch>
        </p:blipFill>
        <p:spPr>
          <a:xfrm>
            <a:off x="742950" y="1247775"/>
            <a:ext cx="7658100" cy="4362450"/>
          </a:xfrm>
          <a:prstGeom prst="rect">
            <a:avLst/>
          </a:prstGeom>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d1.gif"/>
          <p:cNvPicPr>
            <a:picLocks noChangeAspect="1"/>
          </p:cNvPicPr>
          <p:nvPr/>
        </p:nvPicPr>
        <p:blipFill>
          <a:blip r:embed="rId2" cstate="print"/>
          <a:stretch>
            <a:fillRect/>
          </a:stretch>
        </p:blipFill>
        <p:spPr>
          <a:xfrm>
            <a:off x="742950" y="1247775"/>
            <a:ext cx="7658100" cy="4362450"/>
          </a:xfrm>
          <a:prstGeom prst="rect">
            <a:avLst/>
          </a:prstGeom>
        </p:spPr>
      </p:pic>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Classes of immutable objects</a:t>
            </a:r>
            <a:endParaRPr lang="en-US" dirty="0"/>
          </a:p>
        </p:txBody>
      </p:sp>
      <p:sp>
        <p:nvSpPr>
          <p:cNvPr id="3" name="Content Placeholder 2"/>
          <p:cNvSpPr>
            <a:spLocks noGrp="1"/>
          </p:cNvSpPr>
          <p:nvPr>
            <p:ph idx="1"/>
          </p:nvPr>
        </p:nvSpPr>
        <p:spPr>
          <a:xfrm>
            <a:off x="381000" y="1412875"/>
            <a:ext cx="8382000" cy="457048"/>
          </a:xfrm>
        </p:spPr>
        <p:txBody>
          <a:bodyPr/>
          <a:lstStyle/>
          <a:p>
            <a:r>
              <a:rPr lang="en-US" dirty="0" smtClean="0"/>
              <a:t>Spec# demo:  roadie/immutable</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e0.gif"/>
          <p:cNvPicPr>
            <a:picLocks noChangeAspect="1"/>
          </p:cNvPicPr>
          <p:nvPr/>
        </p:nvPicPr>
        <p:blipFill>
          <a:blip r:embed="rId2" cstate="print"/>
          <a:stretch>
            <a:fillRect/>
          </a:stretch>
        </p:blipFill>
        <p:spPr>
          <a:xfrm>
            <a:off x="519112" y="1243012"/>
            <a:ext cx="8105775" cy="4371975"/>
          </a:xfrm>
          <a:prstGeom prst="rect">
            <a:avLst/>
          </a:prstGeom>
        </p:spPr>
      </p:pic>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e1.gif"/>
          <p:cNvPicPr>
            <a:picLocks noChangeAspect="1"/>
          </p:cNvPicPr>
          <p:nvPr/>
        </p:nvPicPr>
        <p:blipFill>
          <a:blip r:embed="rId2" cstate="print"/>
          <a:stretch>
            <a:fillRect/>
          </a:stretch>
        </p:blipFill>
        <p:spPr>
          <a:xfrm>
            <a:off x="519112" y="1243012"/>
            <a:ext cx="8105775" cy="4371975"/>
          </a:xfrm>
          <a:prstGeom prst="rect">
            <a:avLst/>
          </a:prstGeom>
        </p:spPr>
      </p:pic>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e2.gif"/>
          <p:cNvPicPr>
            <a:picLocks noChangeAspect="1"/>
          </p:cNvPicPr>
          <p:nvPr/>
        </p:nvPicPr>
        <p:blipFill>
          <a:blip r:embed="rId2" cstate="print"/>
          <a:stretch>
            <a:fillRect/>
          </a:stretch>
        </p:blipFill>
        <p:spPr>
          <a:xfrm>
            <a:off x="519112" y="1243012"/>
            <a:ext cx="8105775" cy="4371975"/>
          </a:xfrm>
          <a:prstGeom prst="rect">
            <a:avLst/>
          </a:prstGeom>
        </p:spPr>
      </p:pic>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e3.gif"/>
          <p:cNvPicPr>
            <a:picLocks noChangeAspect="1"/>
          </p:cNvPicPr>
          <p:nvPr/>
        </p:nvPicPr>
        <p:blipFill>
          <a:blip r:embed="rId2" cstate="print"/>
          <a:stretch>
            <a:fillRect/>
          </a:stretch>
        </p:blipFill>
        <p:spPr>
          <a:xfrm>
            <a:off x="519112" y="1243012"/>
            <a:ext cx="8105775" cy="4371975"/>
          </a:xfrm>
          <a:prstGeom prst="rect">
            <a:avLst/>
          </a:prstGeom>
        </p:spPr>
      </p:pic>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e4.gif"/>
          <p:cNvPicPr>
            <a:picLocks noChangeAspect="1"/>
          </p:cNvPicPr>
          <p:nvPr/>
        </p:nvPicPr>
        <p:blipFill>
          <a:blip r:embed="rId2" cstate="print"/>
          <a:stretch>
            <a:fillRect/>
          </a:stretch>
        </p:blipFill>
        <p:spPr>
          <a:xfrm>
            <a:off x="519112" y="1243012"/>
            <a:ext cx="8105775" cy="4371975"/>
          </a:xfrm>
          <a:prstGeom prst="rect">
            <a:avLst/>
          </a:prstGeom>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Executive summary</a:t>
            </a:r>
            <a:endParaRPr lang="en-US" dirty="0"/>
          </a:p>
        </p:txBody>
      </p:sp>
      <p:sp>
        <p:nvSpPr>
          <p:cNvPr id="3" name="Content Placeholder 2"/>
          <p:cNvSpPr>
            <a:spLocks noGrp="1"/>
          </p:cNvSpPr>
          <p:nvPr>
            <p:ph idx="1"/>
          </p:nvPr>
        </p:nvSpPr>
        <p:spPr>
          <a:xfrm>
            <a:off x="381000" y="1412875"/>
            <a:ext cx="8382000" cy="2862322"/>
          </a:xfrm>
        </p:spPr>
        <p:txBody>
          <a:bodyPr/>
          <a:lstStyle/>
          <a:p>
            <a:r>
              <a:rPr lang="en-US" dirty="0" smtClean="0"/>
              <a:t>Context</a:t>
            </a:r>
          </a:p>
          <a:p>
            <a:pPr lvl="1"/>
            <a:r>
              <a:rPr lang="en-US" dirty="0" smtClean="0"/>
              <a:t>Verification system for object-oriented programs</a:t>
            </a:r>
          </a:p>
          <a:p>
            <a:r>
              <a:rPr lang="en-US" dirty="0" smtClean="0"/>
              <a:t>Contribution</a:t>
            </a:r>
          </a:p>
          <a:p>
            <a:pPr lvl="1"/>
            <a:r>
              <a:rPr lang="en-US" dirty="0" smtClean="0"/>
              <a:t>Specification and structuring technique for objects that no longer undergo change</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e5.gif"/>
          <p:cNvPicPr>
            <a:picLocks noChangeAspect="1"/>
          </p:cNvPicPr>
          <p:nvPr/>
        </p:nvPicPr>
        <p:blipFill>
          <a:blip r:embed="rId2" cstate="print"/>
          <a:stretch>
            <a:fillRect/>
          </a:stretch>
        </p:blipFill>
        <p:spPr>
          <a:xfrm>
            <a:off x="519112" y="552450"/>
            <a:ext cx="8105775" cy="5753100"/>
          </a:xfrm>
          <a:prstGeom prst="rect">
            <a:avLst/>
          </a:prstGeom>
        </p:spPr>
      </p:pic>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Classes of immutable objects</a:t>
            </a:r>
            <a:endParaRPr lang="en-US" dirty="0"/>
          </a:p>
        </p:txBody>
      </p:sp>
      <p:sp>
        <p:nvSpPr>
          <p:cNvPr id="3" name="Content Placeholder 2"/>
          <p:cNvSpPr>
            <a:spLocks noGrp="1"/>
          </p:cNvSpPr>
          <p:nvPr>
            <p:ph idx="1"/>
          </p:nvPr>
        </p:nvSpPr>
        <p:spPr>
          <a:xfrm>
            <a:off x="381000" y="1412875"/>
            <a:ext cx="8382000" cy="3928768"/>
          </a:xfrm>
        </p:spPr>
        <p:txBody>
          <a:bodyPr/>
          <a:lstStyle/>
          <a:p>
            <a:r>
              <a:rPr lang="en-US" dirty="0" smtClean="0"/>
              <a:t>Spec# demo:  roadie/immutable</a:t>
            </a:r>
          </a:p>
          <a:p>
            <a:endParaRPr lang="en-US" dirty="0" smtClean="0"/>
          </a:p>
          <a:p>
            <a:r>
              <a:rPr lang="en-US" dirty="0" smtClean="0"/>
              <a:t>Example summary:</a:t>
            </a:r>
          </a:p>
          <a:p>
            <a:pPr lvl="1"/>
            <a:r>
              <a:rPr lang="en-US" dirty="0" smtClean="0"/>
              <a:t>Cannot share a </a:t>
            </a:r>
            <a:r>
              <a:rPr lang="en-US" dirty="0" smtClean="0">
                <a:solidFill>
                  <a:schemeClr val="accent2"/>
                </a:solidFill>
              </a:rPr>
              <a:t>rep</a:t>
            </a:r>
            <a:r>
              <a:rPr lang="en-US" dirty="0" smtClean="0"/>
              <a:t> object</a:t>
            </a:r>
            <a:endParaRPr lang="en-US" dirty="0" smtClean="0">
              <a:solidFill>
                <a:schemeClr val="accent2"/>
              </a:solidFill>
            </a:endParaRPr>
          </a:p>
          <a:p>
            <a:pPr lvl="1"/>
            <a:r>
              <a:rPr lang="en-US" dirty="0" smtClean="0"/>
              <a:t>Base class of immutable class cannot be mutable</a:t>
            </a:r>
          </a:p>
          <a:p>
            <a:pPr lvl="1"/>
            <a:r>
              <a:rPr lang="en-US" dirty="0" smtClean="0"/>
              <a:t>Cannot apply mutable methods on an immutable object</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Frozen objects</a:t>
            </a:r>
            <a:endParaRPr lang="en-US" dirty="0"/>
          </a:p>
        </p:txBody>
      </p:sp>
      <p:sp>
        <p:nvSpPr>
          <p:cNvPr id="3" name="Content Placeholder 2"/>
          <p:cNvSpPr>
            <a:spLocks noGrp="1"/>
          </p:cNvSpPr>
          <p:nvPr>
            <p:ph idx="1"/>
          </p:nvPr>
        </p:nvSpPr>
        <p:spPr>
          <a:xfrm>
            <a:off x="285464" y="1412875"/>
            <a:ext cx="8763000" cy="3504036"/>
          </a:xfrm>
        </p:spPr>
        <p:txBody>
          <a:bodyPr/>
          <a:lstStyle/>
          <a:p>
            <a:r>
              <a:rPr lang="en-US" dirty="0" smtClean="0"/>
              <a:t>Indicate which instances, not just whole classes, are immutable</a:t>
            </a:r>
          </a:p>
          <a:p>
            <a:r>
              <a:rPr lang="en-US" dirty="0" smtClean="0"/>
              <a:t>Indicate when an object becomes immutable</a:t>
            </a:r>
          </a:p>
          <a:p>
            <a:r>
              <a:rPr lang="en-US" dirty="0" smtClean="0"/>
              <a:t>Frozen objects can be mentioned in invariants</a:t>
            </a:r>
          </a:p>
          <a:p>
            <a:r>
              <a:rPr lang="en-US" dirty="0" smtClean="0">
                <a:solidFill>
                  <a:schemeClr val="accent2"/>
                </a:solidFill>
              </a:rPr>
              <a:t>freeze</a:t>
            </a:r>
            <a:r>
              <a:rPr lang="en-US" dirty="0" smtClean="0"/>
              <a:t> operation transfers ownership to an fictitious freezer object</a:t>
            </a:r>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Using frozen in RockBand</a:t>
            </a:r>
            <a:endParaRPr lang="en-US" dirty="0"/>
          </a:p>
        </p:txBody>
      </p:sp>
      <p:sp>
        <p:nvSpPr>
          <p:cNvPr id="3" name="Content Placeholder 2"/>
          <p:cNvSpPr>
            <a:spLocks noGrp="1"/>
          </p:cNvSpPr>
          <p:nvPr>
            <p:ph idx="1"/>
          </p:nvPr>
        </p:nvSpPr>
        <p:spPr>
          <a:xfrm>
            <a:off x="381000" y="1139915"/>
            <a:ext cx="8382000" cy="5484578"/>
          </a:xfrm>
        </p:spPr>
        <p:txBody>
          <a:bodyPr/>
          <a:lstStyle/>
          <a:p>
            <a:r>
              <a:rPr lang="en-US" dirty="0" smtClean="0">
                <a:solidFill>
                  <a:schemeClr val="accent2"/>
                </a:solidFill>
              </a:rPr>
              <a:t>class</a:t>
            </a:r>
            <a:r>
              <a:rPr lang="en-US" dirty="0" smtClean="0"/>
              <a:t> </a:t>
            </a:r>
            <a:r>
              <a:rPr lang="en-US" dirty="0" err="1" smtClean="0"/>
              <a:t>RockBand</a:t>
            </a:r>
            <a:r>
              <a:rPr lang="en-US" dirty="0" smtClean="0"/>
              <a:t> {</a:t>
            </a:r>
            <a:br>
              <a:rPr lang="en-US" dirty="0" smtClean="0"/>
            </a:br>
            <a:r>
              <a:rPr lang="en-US" dirty="0" smtClean="0"/>
              <a:t>	</a:t>
            </a:r>
            <a:r>
              <a:rPr lang="en-US" dirty="0" smtClean="0">
                <a:solidFill>
                  <a:schemeClr val="accent2"/>
                </a:solidFill>
              </a:rPr>
              <a:t>frozen</a:t>
            </a:r>
            <a:r>
              <a:rPr lang="en-US" dirty="0" smtClean="0"/>
              <a:t> Roadie rd;</a:t>
            </a:r>
            <a:br>
              <a:rPr lang="en-US" dirty="0" smtClean="0"/>
            </a:br>
            <a:r>
              <a:rPr lang="en-US" dirty="0" smtClean="0"/>
              <a:t>	</a:t>
            </a:r>
            <a:r>
              <a:rPr lang="en-US" dirty="0" smtClean="0">
                <a:solidFill>
                  <a:schemeClr val="accent2"/>
                </a:solidFill>
              </a:rPr>
              <a:t>invariant</a:t>
            </a:r>
            <a:r>
              <a:rPr lang="en-US" dirty="0" smtClean="0"/>
              <a:t> </a:t>
            </a:r>
            <a:r>
              <a:rPr lang="en-US" dirty="0" err="1" smtClean="0"/>
              <a:t>rd.Strength</a:t>
            </a:r>
            <a:r>
              <a:rPr lang="en-US" dirty="0" smtClean="0"/>
              <a:t> = 5;</a:t>
            </a:r>
            <a:br>
              <a:rPr lang="en-US" dirty="0" smtClean="0"/>
            </a:br>
            <a:r>
              <a:rPr lang="en-US" dirty="0" smtClean="0"/>
              <a:t>	</a:t>
            </a:r>
            <a:r>
              <a:rPr lang="en-US" dirty="0" err="1" smtClean="0"/>
              <a:t>RockBand</a:t>
            </a:r>
            <a:r>
              <a:rPr lang="en-US" dirty="0" smtClean="0"/>
              <a:t>() {</a:t>
            </a:r>
            <a:br>
              <a:rPr lang="en-US" dirty="0" smtClean="0"/>
            </a:br>
            <a:r>
              <a:rPr lang="en-US" dirty="0" smtClean="0"/>
              <a:t>		Roadie r =  </a:t>
            </a:r>
            <a:r>
              <a:rPr lang="en-US" dirty="0" smtClean="0">
                <a:solidFill>
                  <a:schemeClr val="accent2"/>
                </a:solidFill>
              </a:rPr>
              <a:t>new</a:t>
            </a:r>
            <a:r>
              <a:rPr lang="en-US" dirty="0" smtClean="0"/>
              <a:t> Roadie(5);</a:t>
            </a:r>
            <a:br>
              <a:rPr lang="en-US" dirty="0" smtClean="0"/>
            </a:br>
            <a:r>
              <a:rPr lang="en-US" dirty="0" smtClean="0"/>
              <a:t>		</a:t>
            </a:r>
            <a:r>
              <a:rPr lang="en-US" dirty="0" err="1" smtClean="0"/>
              <a:t>r.SchlepInstruments</a:t>
            </a:r>
            <a:r>
              <a:rPr lang="en-US" dirty="0" smtClean="0"/>
              <a:t>();</a:t>
            </a:r>
            <a:br>
              <a:rPr lang="en-US" dirty="0" smtClean="0"/>
            </a:br>
            <a:r>
              <a:rPr lang="en-US" dirty="0" smtClean="0"/>
              <a:t>		</a:t>
            </a:r>
            <a:r>
              <a:rPr lang="en-US" dirty="0" err="1" smtClean="0"/>
              <a:t>r.PrepareStage</a:t>
            </a:r>
            <a:r>
              <a:rPr lang="en-US" dirty="0" smtClean="0"/>
              <a:t>();</a:t>
            </a:r>
            <a:br>
              <a:rPr lang="en-US" dirty="0" smtClean="0"/>
            </a:br>
            <a:r>
              <a:rPr lang="en-US" dirty="0" smtClean="0"/>
              <a:t>		</a:t>
            </a:r>
            <a:r>
              <a:rPr lang="en-US" dirty="0" smtClean="0">
                <a:solidFill>
                  <a:schemeClr val="accent2"/>
                </a:solidFill>
              </a:rPr>
              <a:t>freeze</a:t>
            </a:r>
            <a:r>
              <a:rPr lang="en-US" dirty="0" smtClean="0"/>
              <a:t> r;</a:t>
            </a:r>
            <a:br>
              <a:rPr lang="en-US" dirty="0" smtClean="0"/>
            </a:br>
            <a:r>
              <a:rPr lang="en-US" dirty="0" smtClean="0"/>
              <a:t>		rd =  r;</a:t>
            </a:r>
            <a:br>
              <a:rPr lang="en-US" dirty="0" smtClean="0"/>
            </a:br>
            <a:r>
              <a:rPr lang="en-US" dirty="0" smtClean="0"/>
              <a:t>	}</a:t>
            </a:r>
            <a:br>
              <a:rPr lang="en-US" dirty="0" smtClean="0"/>
            </a:br>
            <a:r>
              <a:rPr lang="en-US" dirty="0" smtClean="0"/>
              <a:t>	…</a:t>
            </a:r>
            <a:br>
              <a:rPr lang="en-US" dirty="0" smtClean="0"/>
            </a:br>
            <a:r>
              <a:rPr lang="en-US" dirty="0" smtClean="0"/>
              <a:t>}</a:t>
            </a:r>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p:nvPr>
        </p:nvSpPr>
        <p:spPr/>
        <p:txBody>
          <a:bodyPr/>
          <a:lstStyle/>
          <a:p>
            <a:r>
              <a:rPr smtClean="0"/>
              <a:t>RockBand picture</a:t>
            </a:r>
            <a:endParaRPr lang="en-US" dirty="0"/>
          </a:p>
        </p:txBody>
      </p:sp>
      <p:sp>
        <p:nvSpPr>
          <p:cNvPr id="4" name="Oval 3"/>
          <p:cNvSpPr/>
          <p:nvPr/>
        </p:nvSpPr>
        <p:spPr bwMode="auto">
          <a:xfrm>
            <a:off x="1351128" y="1501254"/>
            <a:ext cx="2634018" cy="1433015"/>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24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RockBand</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2934270" y="4462818"/>
            <a:ext cx="2429302" cy="1473958"/>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:Guitar</a:t>
            </a:r>
          </a:p>
        </p:txBody>
      </p:sp>
      <p:sp>
        <p:nvSpPr>
          <p:cNvPr id="7" name="TextBox 6"/>
          <p:cNvSpPr txBox="1"/>
          <p:nvPr/>
        </p:nvSpPr>
        <p:spPr>
          <a:xfrm>
            <a:off x="3603000" y="2647659"/>
            <a:ext cx="928048" cy="584775"/>
          </a:xfrm>
          <a:prstGeom prst="rect">
            <a:avLst/>
          </a:prstGeom>
          <a:noFill/>
        </p:spPr>
        <p:txBody>
          <a:bodyPr wrap="square" rtlCol="0">
            <a:spAutoFit/>
          </a:bodyPr>
          <a:lstStyle/>
          <a:p>
            <a:r>
              <a:rPr lang="en-US" sz="3200" dirty="0" smtClean="0">
                <a:solidFill>
                  <a:schemeClr val="bg1"/>
                </a:solidFill>
              </a:rPr>
              <a:t>rd</a:t>
            </a:r>
          </a:p>
        </p:txBody>
      </p:sp>
      <p:sp>
        <p:nvSpPr>
          <p:cNvPr id="8" name="Oval 7"/>
          <p:cNvSpPr/>
          <p:nvPr/>
        </p:nvSpPr>
        <p:spPr bwMode="auto">
          <a:xfrm>
            <a:off x="6428096" y="1050877"/>
            <a:ext cx="2524836" cy="1460311"/>
          </a:xfrm>
          <a:prstGeom prst="ellipse">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freezer</a:t>
            </a:r>
          </a:p>
        </p:txBody>
      </p:sp>
      <p:sp>
        <p:nvSpPr>
          <p:cNvPr id="14" name="Oval 13"/>
          <p:cNvSpPr/>
          <p:nvPr/>
        </p:nvSpPr>
        <p:spPr bwMode="auto">
          <a:xfrm>
            <a:off x="6073254" y="4558352"/>
            <a:ext cx="2674961" cy="1378424"/>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:Roadie</a:t>
            </a:r>
          </a:p>
        </p:txBody>
      </p:sp>
      <p:cxnSp>
        <p:nvCxnSpPr>
          <p:cNvPr id="16" name="Shape 15"/>
          <p:cNvCxnSpPr>
            <a:stCxn id="4" idx="5"/>
          </p:cNvCxnSpPr>
          <p:nvPr/>
        </p:nvCxnSpPr>
        <p:spPr>
          <a:xfrm rot="16200000" flipH="1">
            <a:off x="4014891" y="2308921"/>
            <a:ext cx="2011364" cy="2842340"/>
          </a:xfrm>
          <a:prstGeom prst="curvedConnector2">
            <a:avLst/>
          </a:prstGeom>
          <a:ln w="5715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a:stCxn id="5" idx="1"/>
            <a:endCxn id="4" idx="4"/>
          </p:cNvCxnSpPr>
          <p:nvPr/>
        </p:nvCxnSpPr>
        <p:spPr>
          <a:xfrm rot="16200000" flipV="1">
            <a:off x="2106883" y="3495524"/>
            <a:ext cx="1744405" cy="621896"/>
          </a:xfrm>
          <a:prstGeom prst="curvedConnector3">
            <a:avLst>
              <a:gd name="adj1" fmla="val 50000"/>
            </a:avLst>
          </a:prstGeom>
          <a:ln w="57150">
            <a:solidFill>
              <a:schemeClr val="accent2"/>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2" name="Curved Connector 21"/>
          <p:cNvCxnSpPr>
            <a:stCxn id="14" idx="0"/>
            <a:endCxn id="8" idx="4"/>
          </p:cNvCxnSpPr>
          <p:nvPr/>
        </p:nvCxnSpPr>
        <p:spPr>
          <a:xfrm rot="5400000" flipH="1" flipV="1">
            <a:off x="6527042" y="3394881"/>
            <a:ext cx="2047164" cy="279779"/>
          </a:xfrm>
          <a:prstGeom prst="curvedConnector3">
            <a:avLst>
              <a:gd name="adj1" fmla="val 50000"/>
            </a:avLst>
          </a:prstGeom>
          <a:ln w="57150">
            <a:solidFill>
              <a:schemeClr val="accent2"/>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6" name="Shape 25"/>
          <p:cNvCxnSpPr>
            <a:stCxn id="4" idx="3"/>
            <a:endCxn id="5" idx="2"/>
          </p:cNvCxnSpPr>
          <p:nvPr/>
        </p:nvCxnSpPr>
        <p:spPr>
          <a:xfrm rot="16200000" flipH="1">
            <a:off x="1097876" y="3363403"/>
            <a:ext cx="2475388" cy="1197399"/>
          </a:xfrm>
          <a:prstGeom prst="curvedConnector2">
            <a:avLst/>
          </a:prstGeom>
          <a:ln w="5715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162326" y="2895594"/>
            <a:ext cx="928048" cy="584775"/>
          </a:xfrm>
          <a:prstGeom prst="rect">
            <a:avLst/>
          </a:prstGeom>
          <a:noFill/>
        </p:spPr>
        <p:txBody>
          <a:bodyPr wrap="square" rtlCol="0">
            <a:spAutoFit/>
          </a:bodyPr>
          <a:lstStyle/>
          <a:p>
            <a:r>
              <a:rPr lang="en-US" sz="3200" dirty="0" err="1" smtClean="0">
                <a:solidFill>
                  <a:schemeClr val="bg1"/>
                </a:solidFill>
              </a:rPr>
              <a:t>gt</a:t>
            </a:r>
            <a:endParaRPr lang="en-US" sz="3200" dirty="0" smtClean="0">
              <a:solidFill>
                <a:schemeClr val="bg1"/>
              </a:solidFill>
            </a:endParaRPr>
          </a:p>
        </p:txBody>
      </p:sp>
      <p:sp>
        <p:nvSpPr>
          <p:cNvPr id="30" name="TextBox 29"/>
          <p:cNvSpPr txBox="1"/>
          <p:nvPr/>
        </p:nvSpPr>
        <p:spPr>
          <a:xfrm rot="3564815">
            <a:off x="2652204" y="3580253"/>
            <a:ext cx="1428473" cy="584775"/>
          </a:xfrm>
          <a:prstGeom prst="rect">
            <a:avLst/>
          </a:prstGeom>
          <a:noFill/>
        </p:spPr>
        <p:txBody>
          <a:bodyPr wrap="square" rtlCol="0">
            <a:spAutoFit/>
          </a:bodyPr>
          <a:lstStyle/>
          <a:p>
            <a:r>
              <a:rPr lang="en-US" sz="3200" dirty="0" smtClean="0">
                <a:solidFill>
                  <a:schemeClr val="bg1"/>
                </a:solidFill>
              </a:rPr>
              <a:t>owner</a:t>
            </a:r>
          </a:p>
        </p:txBody>
      </p:sp>
      <p:sp>
        <p:nvSpPr>
          <p:cNvPr id="31" name="TextBox 30"/>
          <p:cNvSpPr txBox="1"/>
          <p:nvPr/>
        </p:nvSpPr>
        <p:spPr>
          <a:xfrm>
            <a:off x="6230179" y="3514296"/>
            <a:ext cx="1428473" cy="584775"/>
          </a:xfrm>
          <a:prstGeom prst="rect">
            <a:avLst/>
          </a:prstGeom>
          <a:noFill/>
        </p:spPr>
        <p:txBody>
          <a:bodyPr wrap="square" rtlCol="0">
            <a:spAutoFit/>
          </a:bodyPr>
          <a:lstStyle/>
          <a:p>
            <a:r>
              <a:rPr lang="en-US" sz="3200" dirty="0" smtClean="0">
                <a:solidFill>
                  <a:schemeClr val="bg1"/>
                </a:solidFill>
              </a:rPr>
              <a:t>owner</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Immutable classes revisited</a:t>
            </a:r>
            <a:endParaRPr lang="en-US" dirty="0"/>
          </a:p>
        </p:txBody>
      </p:sp>
      <p:sp>
        <p:nvSpPr>
          <p:cNvPr id="3" name="Content Placeholder 2"/>
          <p:cNvSpPr>
            <a:spLocks noGrp="1"/>
          </p:cNvSpPr>
          <p:nvPr>
            <p:ph idx="1"/>
          </p:nvPr>
        </p:nvSpPr>
        <p:spPr>
          <a:xfrm>
            <a:off x="381000" y="1412875"/>
            <a:ext cx="8382000" cy="1472711"/>
          </a:xfrm>
        </p:spPr>
        <p:txBody>
          <a:bodyPr/>
          <a:lstStyle/>
          <a:p>
            <a:r>
              <a:rPr lang="en-US" dirty="0" smtClean="0"/>
              <a:t>Special case of frozen objects</a:t>
            </a:r>
          </a:p>
          <a:p>
            <a:r>
              <a:rPr lang="en-US" dirty="0" smtClean="0"/>
              <a:t>Frozen objects give good encoding of immutable classes</a:t>
            </a:r>
            <a:endParaRPr lang="en-US"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Alternative design</a:t>
            </a:r>
            <a:endParaRPr lang="en-US" dirty="0"/>
          </a:p>
        </p:txBody>
      </p:sp>
      <p:sp>
        <p:nvSpPr>
          <p:cNvPr id="3" name="Content Placeholder 2"/>
          <p:cNvSpPr>
            <a:spLocks noGrp="1"/>
          </p:cNvSpPr>
          <p:nvPr>
            <p:ph idx="1"/>
          </p:nvPr>
        </p:nvSpPr>
        <p:spPr>
          <a:xfrm>
            <a:off x="381000" y="1412875"/>
            <a:ext cx="8382000" cy="1574277"/>
          </a:xfrm>
        </p:spPr>
        <p:txBody>
          <a:bodyPr/>
          <a:lstStyle/>
          <a:p>
            <a:r>
              <a:rPr lang="en-US" dirty="0" smtClean="0"/>
              <a:t>Partial ownership</a:t>
            </a:r>
          </a:p>
          <a:p>
            <a:endParaRPr lang="en-US" dirty="0" smtClean="0"/>
          </a:p>
          <a:p>
            <a:r>
              <a:rPr lang="en-US" dirty="0" smtClean="0"/>
              <a:t>Chalice demo:  </a:t>
            </a:r>
            <a:r>
              <a:rPr lang="en-US" dirty="0" err="1" smtClean="0"/>
              <a:t>RockBand</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 demo:  </a:t>
            </a:r>
            <a:r>
              <a:rPr lang="en-US" dirty="0" err="1" smtClean="0"/>
              <a:t>RockBand</a:t>
            </a:r>
            <a:endParaRPr lang="en-US" dirty="0"/>
          </a:p>
        </p:txBody>
      </p:sp>
      <p:sp>
        <p:nvSpPr>
          <p:cNvPr id="3" name="Text Placeholder 2"/>
          <p:cNvSpPr>
            <a:spLocks noGrp="1"/>
          </p:cNvSpPr>
          <p:nvPr>
            <p:ph type="body" sz="quarter" idx="10"/>
          </p:nvPr>
        </p:nvSpPr>
        <p:spPr>
          <a:xfrm>
            <a:off x="381000" y="1220481"/>
            <a:ext cx="8382000" cy="5733877"/>
          </a:xfrm>
        </p:spPr>
        <p:txBody>
          <a:bodyPr/>
          <a:lstStyle/>
          <a:p>
            <a:pPr>
              <a:spcBef>
                <a:spcPts val="0"/>
              </a:spcBef>
              <a:buNone/>
            </a:pPr>
            <a:r>
              <a:rPr lang="en-US" sz="1800" dirty="0" smtClean="0">
                <a:solidFill>
                  <a:srgbClr val="00B0F0"/>
                </a:solidFill>
                <a:latin typeface="Courier New" pitchFamily="49" charset="0"/>
                <a:cs typeface="Courier New" pitchFamily="49" charset="0"/>
              </a:rPr>
              <a:t>class</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RockBand</a:t>
            </a:r>
            <a:r>
              <a:rPr lang="en-US" sz="1800" dirty="0" smtClean="0">
                <a:latin typeface="Courier New" pitchFamily="49" charset="0"/>
                <a:cs typeface="Courier New" pitchFamily="49" charset="0"/>
              </a:rPr>
              <a:t> {</a:t>
            </a:r>
          </a:p>
          <a:p>
            <a:pPr>
              <a:spcBef>
                <a:spcPts val="0"/>
              </a:spcBef>
              <a:buNone/>
            </a:pPr>
            <a:r>
              <a:rPr lang="en-US" sz="1800" dirty="0" smtClean="0">
                <a:latin typeface="Courier New" pitchFamily="49" charset="0"/>
                <a:cs typeface="Courier New" pitchFamily="49" charset="0"/>
              </a:rPr>
              <a:t>  </a:t>
            </a:r>
            <a:r>
              <a:rPr lang="en-US" sz="1800" dirty="0" err="1" smtClean="0">
                <a:solidFill>
                  <a:srgbClr val="00B0F0"/>
                </a:solidFill>
                <a:latin typeface="Courier New" pitchFamily="49" charset="0"/>
                <a:cs typeface="Courier New" pitchFamily="49" charset="0"/>
              </a:rPr>
              <a:t>var</a:t>
            </a:r>
            <a:r>
              <a:rPr lang="en-US" sz="1800" dirty="0" smtClean="0">
                <a:latin typeface="Courier New" pitchFamily="49" charset="0"/>
                <a:cs typeface="Courier New" pitchFamily="49" charset="0"/>
              </a:rPr>
              <a:t> r: Roadie</a:t>
            </a:r>
          </a:p>
          <a:p>
            <a:pPr>
              <a:spcBef>
                <a:spcPts val="0"/>
              </a:spcBef>
              <a:buNone/>
            </a:pP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invariant</a:t>
            </a: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rd</a:t>
            </a:r>
            <a:r>
              <a:rPr lang="en-US" sz="1800" dirty="0" smtClean="0">
                <a:latin typeface="Courier New" pitchFamily="49" charset="0"/>
                <a:cs typeface="Courier New" pitchFamily="49" charset="0"/>
              </a:rPr>
              <a:t>(r) &amp;&amp; r != </a:t>
            </a:r>
            <a:r>
              <a:rPr lang="en-US" sz="1800" dirty="0" smtClean="0">
                <a:solidFill>
                  <a:srgbClr val="00B0F0"/>
                </a:solidFill>
                <a:latin typeface="Courier New" pitchFamily="49" charset="0"/>
                <a:cs typeface="Courier New" pitchFamily="49" charset="0"/>
              </a:rPr>
              <a:t>null</a:t>
            </a:r>
          </a:p>
          <a:p>
            <a:pPr>
              <a:spcBef>
                <a:spcPts val="0"/>
              </a:spcBef>
              <a:buNone/>
            </a:pP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invariant</a:t>
            </a: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acc</a:t>
            </a:r>
            <a:r>
              <a:rPr lang="en-US" sz="1800" dirty="0" smtClean="0">
                <a:latin typeface="Courier New" pitchFamily="49" charset="0"/>
                <a:cs typeface="Courier New" pitchFamily="49" charset="0"/>
              </a:rPr>
              <a:t>(</a:t>
            </a:r>
            <a:r>
              <a:rPr lang="en-US" sz="1800" dirty="0" err="1" smtClean="0">
                <a:latin typeface="Courier New" pitchFamily="49" charset="0"/>
                <a:cs typeface="Courier New" pitchFamily="49" charset="0"/>
              </a:rPr>
              <a:t>r.strength</a:t>
            </a:r>
            <a:r>
              <a:rPr lang="en-US" sz="1800" dirty="0" smtClean="0">
                <a:latin typeface="Courier New" pitchFamily="49" charset="0"/>
                <a:cs typeface="Courier New" pitchFamily="49" charset="0"/>
              </a:rPr>
              <a:t>) &amp;&amp; </a:t>
            </a:r>
            <a:r>
              <a:rPr lang="en-US" sz="1800" dirty="0" err="1" smtClean="0">
                <a:latin typeface="Courier New" pitchFamily="49" charset="0"/>
                <a:cs typeface="Courier New" pitchFamily="49" charset="0"/>
              </a:rPr>
              <a:t>r.strength</a:t>
            </a:r>
            <a:r>
              <a:rPr lang="en-US" sz="1800" dirty="0" smtClean="0">
                <a:latin typeface="Courier New" pitchFamily="49" charset="0"/>
                <a:cs typeface="Courier New" pitchFamily="49" charset="0"/>
              </a:rPr>
              <a:t> == 5</a:t>
            </a:r>
          </a:p>
          <a:p>
            <a:pPr>
              <a:spcBef>
                <a:spcPts val="0"/>
              </a:spcBef>
              <a:buNone/>
            </a:pP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method</a:t>
            </a:r>
            <a:r>
              <a:rPr lang="en-US" sz="1800" dirty="0" smtClean="0">
                <a:latin typeface="Courier New" pitchFamily="49" charset="0"/>
                <a:cs typeface="Courier New" pitchFamily="49" charset="0"/>
              </a:rPr>
              <a:t> Main() {</a:t>
            </a:r>
          </a:p>
          <a:p>
            <a:pPr>
              <a:spcBef>
                <a:spcPts val="0"/>
              </a:spcBef>
              <a:buNone/>
            </a:pPr>
            <a:r>
              <a:rPr lang="en-US" sz="1800" dirty="0" smtClean="0">
                <a:latin typeface="Courier New" pitchFamily="49" charset="0"/>
                <a:cs typeface="Courier New" pitchFamily="49" charset="0"/>
              </a:rPr>
              <a:t>    </a:t>
            </a:r>
            <a:r>
              <a:rPr lang="en-US" sz="1800" dirty="0" err="1" smtClean="0">
                <a:solidFill>
                  <a:srgbClr val="00B0F0"/>
                </a:solidFill>
                <a:latin typeface="Courier New" pitchFamily="49" charset="0"/>
                <a:cs typeface="Courier New" pitchFamily="49" charset="0"/>
              </a:rPr>
              <a:t>var</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arnold</a:t>
            </a:r>
            <a:r>
              <a:rPr lang="en-US" sz="1800" dirty="0" smtClean="0">
                <a:latin typeface="Courier New" pitchFamily="49" charset="0"/>
                <a:cs typeface="Courier New" pitchFamily="49" charset="0"/>
              </a:rPr>
              <a:t> := </a:t>
            </a:r>
            <a:r>
              <a:rPr lang="en-US" sz="1800" dirty="0" smtClean="0">
                <a:solidFill>
                  <a:srgbClr val="00B0F0"/>
                </a:solidFill>
                <a:latin typeface="Courier New" pitchFamily="49" charset="0"/>
                <a:cs typeface="Courier New" pitchFamily="49" charset="0"/>
              </a:rPr>
              <a:t>new</a:t>
            </a:r>
            <a:r>
              <a:rPr lang="en-US" sz="1800" dirty="0" smtClean="0">
                <a:latin typeface="Courier New" pitchFamily="49" charset="0"/>
                <a:cs typeface="Courier New" pitchFamily="49" charset="0"/>
              </a:rPr>
              <a:t> Roadie</a:t>
            </a:r>
          </a:p>
          <a:p>
            <a:pPr>
              <a:spcBef>
                <a:spcPts val="0"/>
              </a:spcBef>
              <a:buNone/>
            </a:pP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arnold.strength</a:t>
            </a:r>
            <a:r>
              <a:rPr lang="en-US" sz="1800" dirty="0" smtClean="0">
                <a:latin typeface="Courier New" pitchFamily="49" charset="0"/>
                <a:cs typeface="Courier New" pitchFamily="49" charset="0"/>
              </a:rPr>
              <a:t> := 5</a:t>
            </a:r>
          </a:p>
          <a:p>
            <a:pPr>
              <a:spcBef>
                <a:spcPts val="0"/>
              </a:spcBef>
              <a:buNone/>
            </a:pP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err="1" smtClean="0">
                <a:solidFill>
                  <a:srgbClr val="00B0F0"/>
                </a:solidFill>
                <a:latin typeface="Courier New" pitchFamily="49" charset="0"/>
                <a:cs typeface="Courier New" pitchFamily="49" charset="0"/>
              </a:rPr>
              <a:t>var</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abba</a:t>
            </a:r>
            <a:r>
              <a:rPr lang="en-US" sz="1800" dirty="0" smtClean="0">
                <a:latin typeface="Courier New" pitchFamily="49" charset="0"/>
                <a:cs typeface="Courier New" pitchFamily="49" charset="0"/>
              </a:rPr>
              <a:t> := </a:t>
            </a:r>
            <a:r>
              <a:rPr lang="en-US" sz="1800" dirty="0" smtClean="0">
                <a:solidFill>
                  <a:srgbClr val="00B0F0"/>
                </a:solidFill>
                <a:latin typeface="Courier New" pitchFamily="49" charset="0"/>
                <a:cs typeface="Courier New" pitchFamily="49" charset="0"/>
              </a:rPr>
              <a:t>new</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RockBand</a:t>
            </a: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abba.r</a:t>
            </a:r>
            <a:r>
              <a:rPr lang="en-US" sz="1800" dirty="0" smtClean="0">
                <a:latin typeface="Courier New" pitchFamily="49" charset="0"/>
                <a:cs typeface="Courier New" pitchFamily="49" charset="0"/>
              </a:rPr>
              <a:t> := </a:t>
            </a:r>
            <a:r>
              <a:rPr lang="en-US" sz="1800" dirty="0" err="1" smtClean="0">
                <a:latin typeface="Courier New" pitchFamily="49" charset="0"/>
                <a:cs typeface="Courier New" pitchFamily="49" charset="0"/>
              </a:rPr>
              <a:t>arnold</a:t>
            </a: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share</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abba</a:t>
            </a:r>
            <a:endParaRPr lang="en-US" sz="1800" dirty="0" smtClean="0">
              <a:latin typeface="Courier New" pitchFamily="49" charset="0"/>
              <a:cs typeface="Courier New" pitchFamily="49" charset="0"/>
            </a:endParaRPr>
          </a:p>
          <a:p>
            <a:pPr>
              <a:spcBef>
                <a:spcPts val="0"/>
              </a:spcBef>
              <a:buNone/>
            </a:pP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err="1" smtClean="0">
                <a:solidFill>
                  <a:srgbClr val="00B0F0"/>
                </a:solidFill>
                <a:latin typeface="Courier New" pitchFamily="49" charset="0"/>
                <a:cs typeface="Courier New" pitchFamily="49" charset="0"/>
              </a:rPr>
              <a:t>var</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noDoubt</a:t>
            </a:r>
            <a:r>
              <a:rPr lang="en-US" sz="1800" dirty="0" smtClean="0">
                <a:latin typeface="Courier New" pitchFamily="49" charset="0"/>
                <a:cs typeface="Courier New" pitchFamily="49" charset="0"/>
              </a:rPr>
              <a:t> := </a:t>
            </a:r>
            <a:r>
              <a:rPr lang="en-US" sz="1800" dirty="0" smtClean="0">
                <a:solidFill>
                  <a:srgbClr val="00B0F0"/>
                </a:solidFill>
                <a:latin typeface="Courier New" pitchFamily="49" charset="0"/>
                <a:cs typeface="Courier New" pitchFamily="49" charset="0"/>
              </a:rPr>
              <a:t>new</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RockBand</a:t>
            </a: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noDoubt.r</a:t>
            </a:r>
            <a:r>
              <a:rPr lang="en-US" sz="1800" dirty="0" smtClean="0">
                <a:latin typeface="Courier New" pitchFamily="49" charset="0"/>
                <a:cs typeface="Courier New" pitchFamily="49" charset="0"/>
              </a:rPr>
              <a:t> := </a:t>
            </a:r>
            <a:r>
              <a:rPr lang="en-US" sz="1800" dirty="0" err="1" smtClean="0">
                <a:latin typeface="Courier New" pitchFamily="49" charset="0"/>
                <a:cs typeface="Courier New" pitchFamily="49" charset="0"/>
              </a:rPr>
              <a:t>arnold</a:t>
            </a: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r>
              <a:rPr lang="en-US" sz="1800" dirty="0" smtClean="0">
                <a:solidFill>
                  <a:srgbClr val="00B0F0"/>
                </a:solidFill>
                <a:latin typeface="Courier New" pitchFamily="49" charset="0"/>
                <a:cs typeface="Courier New" pitchFamily="49" charset="0"/>
              </a:rPr>
              <a:t>share</a:t>
            </a:r>
            <a:r>
              <a:rPr lang="en-US" sz="1800" dirty="0" smtClean="0">
                <a:latin typeface="Courier New" pitchFamily="49" charset="0"/>
                <a:cs typeface="Courier New" pitchFamily="49" charset="0"/>
              </a:rPr>
              <a:t> </a:t>
            </a:r>
            <a:r>
              <a:rPr lang="en-US" sz="1800" dirty="0" err="1" smtClean="0">
                <a:latin typeface="Courier New" pitchFamily="49" charset="0"/>
                <a:cs typeface="Courier New" pitchFamily="49" charset="0"/>
              </a:rPr>
              <a:t>noDoubt</a:t>
            </a:r>
            <a:endParaRPr lang="en-US" sz="1800" dirty="0" smtClean="0">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  }</a:t>
            </a:r>
          </a:p>
          <a:p>
            <a:pPr>
              <a:spcBef>
                <a:spcPts val="0"/>
              </a:spcBef>
              <a:buNone/>
            </a:pPr>
            <a:r>
              <a:rPr lang="en-US" sz="1800" dirty="0" smtClean="0">
                <a:latin typeface="Courier New" pitchFamily="49" charset="0"/>
                <a:cs typeface="Courier New" pitchFamily="49" charset="0"/>
              </a:rPr>
              <a:t>}</a:t>
            </a:r>
          </a:p>
          <a:p>
            <a:pPr>
              <a:spcBef>
                <a:spcPts val="0"/>
              </a:spcBef>
              <a:buNone/>
            </a:pPr>
            <a:endParaRPr lang="en-US" sz="1800" dirty="0" smtClean="0">
              <a:latin typeface="Courier New" pitchFamily="49" charset="0"/>
              <a:cs typeface="Courier New" pitchFamily="49" charset="0"/>
            </a:endParaRPr>
          </a:p>
          <a:p>
            <a:pPr>
              <a:spcBef>
                <a:spcPts val="0"/>
              </a:spcBef>
              <a:buNone/>
            </a:pPr>
            <a:r>
              <a:rPr lang="en-US" sz="1800" dirty="0" smtClean="0">
                <a:solidFill>
                  <a:srgbClr val="00B0F0"/>
                </a:solidFill>
                <a:latin typeface="Courier New" pitchFamily="49" charset="0"/>
                <a:cs typeface="Courier New" pitchFamily="49" charset="0"/>
              </a:rPr>
              <a:t>class</a:t>
            </a:r>
            <a:r>
              <a:rPr lang="en-US" sz="1800" dirty="0" smtClean="0">
                <a:latin typeface="Courier New" pitchFamily="49" charset="0"/>
                <a:cs typeface="Courier New" pitchFamily="49" charset="0"/>
              </a:rPr>
              <a:t> Roadie {</a:t>
            </a:r>
          </a:p>
          <a:p>
            <a:pPr>
              <a:spcBef>
                <a:spcPts val="0"/>
              </a:spcBef>
              <a:buNone/>
            </a:pPr>
            <a:r>
              <a:rPr lang="en-US" sz="1800" dirty="0" smtClean="0">
                <a:latin typeface="Courier New" pitchFamily="49" charset="0"/>
                <a:cs typeface="Courier New" pitchFamily="49" charset="0"/>
              </a:rPr>
              <a:t>  </a:t>
            </a:r>
            <a:r>
              <a:rPr lang="en-US" sz="1800" dirty="0" err="1" smtClean="0">
                <a:solidFill>
                  <a:srgbClr val="00B0F0"/>
                </a:solidFill>
                <a:latin typeface="Courier New" pitchFamily="49" charset="0"/>
                <a:cs typeface="Courier New" pitchFamily="49" charset="0"/>
              </a:rPr>
              <a:t>var</a:t>
            </a:r>
            <a:r>
              <a:rPr lang="en-US" sz="1800" dirty="0" smtClean="0">
                <a:latin typeface="Courier New" pitchFamily="49" charset="0"/>
                <a:cs typeface="Courier New" pitchFamily="49" charset="0"/>
              </a:rPr>
              <a:t> strength: </a:t>
            </a:r>
            <a:r>
              <a:rPr lang="en-US" sz="1800" dirty="0" err="1" smtClean="0">
                <a:solidFill>
                  <a:srgbClr val="00B0F0"/>
                </a:solidFill>
                <a:latin typeface="Courier New" pitchFamily="49" charset="0"/>
                <a:cs typeface="Courier New" pitchFamily="49" charset="0"/>
              </a:rPr>
              <a:t>int</a:t>
            </a:r>
            <a:endParaRPr lang="en-US" sz="1800" dirty="0" smtClean="0">
              <a:solidFill>
                <a:srgbClr val="00B0F0"/>
              </a:solidFill>
              <a:latin typeface="Courier New" pitchFamily="49" charset="0"/>
              <a:cs typeface="Courier New" pitchFamily="49" charset="0"/>
            </a:endParaRPr>
          </a:p>
          <a:p>
            <a:pPr>
              <a:spcBef>
                <a:spcPts val="0"/>
              </a:spcBef>
              <a:buNone/>
            </a:pPr>
            <a:r>
              <a:rPr lang="en-US" sz="1800" dirty="0" smtClean="0">
                <a:latin typeface="Courier New" pitchFamily="49" charset="0"/>
                <a:cs typeface="Courier New" pitchFamily="49" charset="0"/>
              </a:rPr>
              <a:t>}</a:t>
            </a:r>
          </a:p>
          <a:p>
            <a:pPr>
              <a:spcBef>
                <a:spcPts val="0"/>
              </a:spcBef>
              <a:buNone/>
            </a:pPr>
            <a:endParaRPr lang="en-US" sz="1800" dirty="0">
              <a:latin typeface="Courier New" pitchFamily="49" charset="0"/>
              <a:cs typeface="Courier New" pitchFamily="49" charset="0"/>
            </a:endParaRPr>
          </a:p>
        </p:txBody>
      </p:sp>
      <p:sp>
        <p:nvSpPr>
          <p:cNvPr id="6" name="Line Callout 3 (Accent Bar) 5"/>
          <p:cNvSpPr/>
          <p:nvPr/>
        </p:nvSpPr>
        <p:spPr bwMode="auto">
          <a:xfrm rot="16200000">
            <a:off x="1344312" y="3732645"/>
            <a:ext cx="955331" cy="1787859"/>
          </a:xfrm>
          <a:prstGeom prst="accentCallout3">
            <a:avLst>
              <a:gd name="adj1" fmla="val 18750"/>
              <a:gd name="adj2" fmla="val -8333"/>
              <a:gd name="adj3" fmla="val 66277"/>
              <a:gd name="adj4" fmla="val -55690"/>
              <a:gd name="adj5" fmla="val 262088"/>
              <a:gd name="adj6" fmla="val -35765"/>
              <a:gd name="adj7" fmla="val 290430"/>
              <a:gd name="adj8" fmla="val 65276"/>
            </a:avLst>
          </a:prstGeom>
          <a:noFill/>
          <a:ln w="28575">
            <a:solidFill>
              <a:srgbClr val="C0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 name="Rounded Rectangle 3"/>
          <p:cNvSpPr/>
          <p:nvPr/>
        </p:nvSpPr>
        <p:spPr bwMode="auto">
          <a:xfrm rot="345594">
            <a:off x="3343702" y="3138985"/>
            <a:ext cx="5568287" cy="1460310"/>
          </a:xfrm>
          <a:prstGeom prst="roundRect">
            <a:avLst/>
          </a:prstGeom>
          <a:solidFill>
            <a:srgbClr val="C0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800" dirty="0" smtClean="0">
                <a:solidFill>
                  <a:schemeClr val="tx1"/>
                </a:solidFill>
                <a:effectLst>
                  <a:outerShdw blurRad="38100" dist="38100" dir="2700000" algn="tl">
                    <a:srgbClr val="000000">
                      <a:alpha val="43137"/>
                    </a:srgbClr>
                  </a:outerShdw>
                </a:effectLst>
                <a:latin typeface="Segoe" pitchFamily="34" charset="0"/>
              </a:rPr>
              <a:t>Monitor invariant might not hold. Insufficient fraction at 4.13 for </a:t>
            </a:r>
            <a:r>
              <a:rPr lang="en-US" sz="2800" dirty="0" err="1" smtClean="0">
                <a:solidFill>
                  <a:schemeClr val="tx1"/>
                </a:solidFill>
                <a:effectLst>
                  <a:outerShdw blurRad="38100" dist="38100" dir="2700000" algn="tl">
                    <a:srgbClr val="000000">
                      <a:alpha val="43137"/>
                    </a:srgbClr>
                  </a:outerShdw>
                </a:effectLst>
                <a:latin typeface="Segoe" pitchFamily="34" charset="0"/>
              </a:rPr>
              <a:t>Roadie.strength</a:t>
            </a:r>
            <a:r>
              <a:rPr lang="en-US" sz="2800" dirty="0" smtClean="0">
                <a:solidFill>
                  <a:schemeClr val="tx1"/>
                </a:solidFill>
                <a:effectLst>
                  <a:outerShdw blurRad="38100" dist="38100" dir="2700000" algn="tl">
                    <a:srgbClr val="000000">
                      <a:alpha val="43137"/>
                    </a:srgbClr>
                  </a:outerShdw>
                </a:effectLst>
                <a:latin typeface="Segoe" pitchFamily="34" charset="0"/>
              </a:rPr>
              <a:t>.</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childTnLst>
                                </p:cTn>
                              </p:par>
                              <p:par>
                                <p:cTn id="11" presetID="39" presetClass="entr" presetSubtype="0" accel="10000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Conclusion</a:t>
            </a:r>
            <a:endParaRPr lang="en-US" dirty="0"/>
          </a:p>
        </p:txBody>
      </p:sp>
      <p:sp>
        <p:nvSpPr>
          <p:cNvPr id="3" name="Content Placeholder 2"/>
          <p:cNvSpPr>
            <a:spLocks noGrp="1"/>
          </p:cNvSpPr>
          <p:nvPr>
            <p:ph idx="1"/>
          </p:nvPr>
        </p:nvSpPr>
        <p:spPr>
          <a:xfrm>
            <a:off x="258168" y="1412875"/>
            <a:ext cx="8763000" cy="4722831"/>
          </a:xfrm>
        </p:spPr>
        <p:txBody>
          <a:bodyPr/>
          <a:lstStyle/>
          <a:p>
            <a:r>
              <a:rPr lang="en-US" dirty="0" smtClean="0"/>
              <a:t>Frozen objects are flexible.  A program can:</a:t>
            </a:r>
          </a:p>
          <a:p>
            <a:pPr lvl="1"/>
            <a:r>
              <a:rPr lang="en-US" dirty="0" smtClean="0"/>
              <a:t>decide which instances are frozen</a:t>
            </a:r>
          </a:p>
          <a:p>
            <a:pPr lvl="1"/>
            <a:r>
              <a:rPr lang="en-US" dirty="0" smtClean="0"/>
              <a:t>decide when each instance becomes frozen</a:t>
            </a:r>
          </a:p>
          <a:p>
            <a:r>
              <a:rPr lang="en-US" dirty="0" smtClean="0"/>
              <a:t>Frozen objects can fit into any system with ownership and ownership transfer</a:t>
            </a:r>
          </a:p>
          <a:p>
            <a:r>
              <a:rPr lang="en-US" dirty="0" smtClean="0"/>
              <a:t>Frozen objects can encode immutable types</a:t>
            </a:r>
          </a:p>
          <a:p>
            <a:r>
              <a:rPr lang="en-US" dirty="0" smtClean="0"/>
              <a:t>Invariants can be written over frozen objects</a:t>
            </a:r>
          </a:p>
          <a:p>
            <a:r>
              <a:rPr lang="en-US" dirty="0" smtClean="0"/>
              <a:t>Future:  implement in Spec#</a:t>
            </a:r>
          </a:p>
          <a:p>
            <a:r>
              <a:rPr lang="en-US" dirty="0" smtClean="0">
                <a:hlinkClick r:id="rId2"/>
              </a:rPr>
              <a:t>http://research.microsoft.com/specsharp</a:t>
            </a:r>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Invariants</a:t>
            </a:r>
            <a:endParaRPr lang="en-US" dirty="0"/>
          </a:p>
        </p:txBody>
      </p:sp>
      <p:sp>
        <p:nvSpPr>
          <p:cNvPr id="3" name="Content Placeholder 2"/>
          <p:cNvSpPr>
            <a:spLocks noGrp="1"/>
          </p:cNvSpPr>
          <p:nvPr>
            <p:ph idx="1"/>
          </p:nvPr>
        </p:nvSpPr>
        <p:spPr>
          <a:xfrm>
            <a:off x="381000" y="1412875"/>
            <a:ext cx="8382000" cy="3504036"/>
          </a:xfrm>
        </p:spPr>
        <p:txBody>
          <a:bodyPr/>
          <a:lstStyle/>
          <a:p>
            <a:r>
              <a:rPr lang="en-US" dirty="0" smtClean="0">
                <a:solidFill>
                  <a:schemeClr val="accent2"/>
                </a:solidFill>
              </a:rPr>
              <a:t>class</a:t>
            </a:r>
            <a:r>
              <a:rPr lang="en-US" dirty="0" smtClean="0"/>
              <a:t> C {</a:t>
            </a:r>
            <a:br>
              <a:rPr lang="en-US" dirty="0" smtClean="0"/>
            </a:br>
            <a:r>
              <a:rPr lang="en-US" dirty="0" smtClean="0"/>
              <a:t>	</a:t>
            </a:r>
            <a:r>
              <a:rPr lang="en-US" dirty="0" err="1" smtClean="0">
                <a:solidFill>
                  <a:schemeClr val="accent2"/>
                </a:solidFill>
              </a:rPr>
              <a:t>int</a:t>
            </a:r>
            <a:r>
              <a:rPr lang="en-US" dirty="0" smtClean="0"/>
              <a:t> x, y, z;</a:t>
            </a:r>
            <a:br>
              <a:rPr lang="en-US" dirty="0" smtClean="0"/>
            </a:br>
            <a:r>
              <a:rPr lang="en-US" dirty="0" smtClean="0"/>
              <a:t>	</a:t>
            </a:r>
            <a:r>
              <a:rPr lang="en-US" dirty="0" smtClean="0">
                <a:solidFill>
                  <a:schemeClr val="accent2"/>
                </a:solidFill>
              </a:rPr>
              <a:t>invariant</a:t>
            </a:r>
            <a:r>
              <a:rPr lang="en-US" dirty="0" smtClean="0"/>
              <a:t> x &lt; 0  </a:t>
            </a:r>
            <a:r>
              <a:rPr lang="en-US" b="1" dirty="0" smtClean="0">
                <a:sym typeface="Symbol"/>
              </a:rPr>
              <a:t></a:t>
            </a:r>
            <a:r>
              <a:rPr lang="en-US" dirty="0" smtClean="0">
                <a:sym typeface="Symbol"/>
              </a:rPr>
              <a:t>  y </a:t>
            </a:r>
            <a:r>
              <a:rPr lang="en-US" dirty="0" smtClean="0"/>
              <a:t>≤ z;</a:t>
            </a:r>
            <a:br>
              <a:rPr lang="en-US" dirty="0" smtClean="0"/>
            </a:br>
            <a:r>
              <a:rPr lang="en-US" dirty="0" smtClean="0"/>
              <a:t>}</a:t>
            </a:r>
          </a:p>
          <a:p>
            <a:r>
              <a:rPr lang="en-US" dirty="0" smtClean="0"/>
              <a:t>Boogie methodology (used in Spec#)</a:t>
            </a:r>
          </a:p>
          <a:p>
            <a:endParaRPr lang="en-US" dirty="0" smtClean="0"/>
          </a:p>
          <a:p>
            <a:r>
              <a:rPr lang="en-US" dirty="0" smtClean="0"/>
              <a:t>Spec# demo:  shows/ads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a0.gif"/>
          <p:cNvPicPr>
            <a:picLocks noChangeAspect="1"/>
          </p:cNvPicPr>
          <p:nvPr/>
        </p:nvPicPr>
        <p:blipFill>
          <a:blip r:embed="rId2" cstate="print"/>
          <a:stretch>
            <a:fillRect/>
          </a:stretch>
        </p:blipFill>
        <p:spPr>
          <a:xfrm>
            <a:off x="1566862" y="142875"/>
            <a:ext cx="6010275" cy="6572250"/>
          </a:xfrm>
          <a:prstGeom prst="rect">
            <a:avLst/>
          </a:prstGeom>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a1.gif"/>
          <p:cNvPicPr>
            <a:picLocks noChangeAspect="1"/>
          </p:cNvPicPr>
          <p:nvPr/>
        </p:nvPicPr>
        <p:blipFill>
          <a:blip r:embed="rId2" cstate="print"/>
          <a:stretch>
            <a:fillRect/>
          </a:stretch>
        </p:blipFill>
        <p:spPr>
          <a:xfrm>
            <a:off x="1566862" y="142875"/>
            <a:ext cx="6010275" cy="6572250"/>
          </a:xfrm>
          <a:prstGeom prst="rect">
            <a:avLst/>
          </a:prstGeom>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a2.gif"/>
          <p:cNvPicPr>
            <a:picLocks noChangeAspect="1"/>
          </p:cNvPicPr>
          <p:nvPr/>
        </p:nvPicPr>
        <p:blipFill>
          <a:blip r:embed="rId2" cstate="print"/>
          <a:stretch>
            <a:fillRect/>
          </a:stretch>
        </p:blipFill>
        <p:spPr>
          <a:xfrm>
            <a:off x="1566862" y="142875"/>
            <a:ext cx="6010275" cy="6572250"/>
          </a:xfrm>
          <a:prstGeom prst="rect">
            <a:avLst/>
          </a:prstGeom>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Invariants over multiple objects</a:t>
            </a:r>
            <a:endParaRPr lang="en-US" dirty="0"/>
          </a:p>
        </p:txBody>
      </p:sp>
      <p:sp>
        <p:nvSpPr>
          <p:cNvPr id="3" name="Content Placeholder 2"/>
          <p:cNvSpPr>
            <a:spLocks noGrp="1"/>
          </p:cNvSpPr>
          <p:nvPr>
            <p:ph idx="1"/>
          </p:nvPr>
        </p:nvSpPr>
        <p:spPr>
          <a:xfrm>
            <a:off x="381000" y="1030731"/>
            <a:ext cx="8382000" cy="4875181"/>
          </a:xfrm>
        </p:spPr>
        <p:txBody>
          <a:bodyPr/>
          <a:lstStyle/>
          <a:p>
            <a:r>
              <a:rPr lang="en-US" dirty="0" smtClean="0">
                <a:solidFill>
                  <a:schemeClr val="accent2"/>
                </a:solidFill>
              </a:rPr>
              <a:t>class</a:t>
            </a:r>
            <a:r>
              <a:rPr lang="en-US" dirty="0" smtClean="0"/>
              <a:t> C {</a:t>
            </a:r>
            <a:br>
              <a:rPr lang="en-US" dirty="0" smtClean="0"/>
            </a:br>
            <a:r>
              <a:rPr lang="en-US" dirty="0" smtClean="0"/>
              <a:t>	T </a:t>
            </a:r>
            <a:r>
              <a:rPr lang="en-US" dirty="0" err="1" smtClean="0"/>
              <a:t>t</a:t>
            </a:r>
            <a:r>
              <a:rPr lang="en-US" dirty="0" smtClean="0"/>
              <a:t>;</a:t>
            </a:r>
            <a:br>
              <a:rPr lang="en-US" dirty="0" smtClean="0"/>
            </a:br>
            <a:r>
              <a:rPr lang="en-US" dirty="0" smtClean="0"/>
              <a:t>	</a:t>
            </a:r>
            <a:r>
              <a:rPr lang="en-US" dirty="0" smtClean="0">
                <a:solidFill>
                  <a:schemeClr val="accent2"/>
                </a:solidFill>
              </a:rPr>
              <a:t>invariant</a:t>
            </a:r>
            <a:r>
              <a:rPr lang="en-US" dirty="0" smtClean="0"/>
              <a:t> </a:t>
            </a:r>
            <a:r>
              <a:rPr lang="en-US" dirty="0" err="1" smtClean="0"/>
              <a:t>t.x</a:t>
            </a:r>
            <a:r>
              <a:rPr lang="en-US" dirty="0" smtClean="0"/>
              <a:t> = 10;</a:t>
            </a:r>
            <a:br>
              <a:rPr lang="en-US" dirty="0" smtClean="0"/>
            </a:br>
            <a:r>
              <a:rPr lang="en-US" dirty="0" smtClean="0"/>
              <a:t>}</a:t>
            </a:r>
          </a:p>
          <a:p>
            <a:r>
              <a:rPr lang="en-US" dirty="0" smtClean="0">
                <a:solidFill>
                  <a:schemeClr val="accent2"/>
                </a:solidFill>
              </a:rPr>
              <a:t>class</a:t>
            </a:r>
            <a:r>
              <a:rPr lang="en-US" dirty="0" smtClean="0"/>
              <a:t> D {</a:t>
            </a:r>
            <a:br>
              <a:rPr lang="en-US" dirty="0" smtClean="0"/>
            </a:br>
            <a:r>
              <a:rPr lang="en-US" dirty="0" smtClean="0"/>
              <a:t>	T s;</a:t>
            </a:r>
            <a:br>
              <a:rPr lang="en-US" dirty="0" smtClean="0"/>
            </a:br>
            <a:r>
              <a:rPr lang="en-US" dirty="0" smtClean="0"/>
              <a:t>	</a:t>
            </a:r>
            <a:r>
              <a:rPr lang="en-US" dirty="0" smtClean="0">
                <a:solidFill>
                  <a:schemeClr val="accent2"/>
                </a:solidFill>
              </a:rPr>
              <a:t>invariant</a:t>
            </a:r>
            <a:r>
              <a:rPr lang="en-US" dirty="0" smtClean="0"/>
              <a:t> </a:t>
            </a:r>
            <a:r>
              <a:rPr lang="en-US" dirty="0" err="1" smtClean="0"/>
              <a:t>s.x</a:t>
            </a:r>
            <a:r>
              <a:rPr lang="en-US" dirty="0" smtClean="0"/>
              <a:t> = 23;</a:t>
            </a:r>
            <a:br>
              <a:rPr lang="en-US" dirty="0" smtClean="0"/>
            </a:br>
            <a:r>
              <a:rPr lang="en-US" dirty="0" smtClean="0"/>
              <a:t>}</a:t>
            </a:r>
          </a:p>
          <a:p>
            <a:endParaRPr lang="en-US" dirty="0" smtClean="0"/>
          </a:p>
          <a:p>
            <a:r>
              <a:rPr lang="en-US" dirty="0" smtClean="0"/>
              <a:t>Spec# demo:  guitar/level</a:t>
            </a:r>
            <a:endParaRPr lang="en-US" dirty="0"/>
          </a:p>
        </p:txBody>
      </p:sp>
      <p:sp>
        <p:nvSpPr>
          <p:cNvPr id="4" name="Oval 3"/>
          <p:cNvSpPr/>
          <p:nvPr/>
        </p:nvSpPr>
        <p:spPr bwMode="auto">
          <a:xfrm>
            <a:off x="3671248" y="2524836"/>
            <a:ext cx="2374712" cy="1433015"/>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a:t>
            </a:r>
          </a:p>
        </p:txBody>
      </p:sp>
      <p:sp>
        <p:nvSpPr>
          <p:cNvPr id="5" name="Oval 4"/>
          <p:cNvSpPr/>
          <p:nvPr/>
        </p:nvSpPr>
        <p:spPr bwMode="auto">
          <a:xfrm>
            <a:off x="6455392" y="4080681"/>
            <a:ext cx="2429302" cy="1473958"/>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cxnSp>
        <p:nvCxnSpPr>
          <p:cNvPr id="14" name="Shape 13"/>
          <p:cNvCxnSpPr>
            <a:stCxn id="4" idx="4"/>
            <a:endCxn id="5" idx="2"/>
          </p:cNvCxnSpPr>
          <p:nvPr/>
        </p:nvCxnSpPr>
        <p:spPr>
          <a:xfrm rot="16200000" flipH="1">
            <a:off x="5227094" y="3589361"/>
            <a:ext cx="859809" cy="1596788"/>
          </a:xfrm>
          <a:prstGeom prst="curvedConnector2">
            <a:avLst/>
          </a:prstGeom>
          <a:ln w="5715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86391" y="4080679"/>
            <a:ext cx="928048" cy="584775"/>
          </a:xfrm>
          <a:prstGeom prst="rect">
            <a:avLst/>
          </a:prstGeom>
          <a:noFill/>
        </p:spPr>
        <p:txBody>
          <a:bodyPr wrap="square" rtlCol="0">
            <a:spAutoFit/>
          </a:bodyPr>
          <a:lstStyle/>
          <a:p>
            <a:r>
              <a:rPr lang="en-US" sz="3200" dirty="0" smtClean="0">
                <a:solidFill>
                  <a:schemeClr val="bg1"/>
                </a:solidFill>
              </a:rPr>
              <a:t>s</a:t>
            </a:r>
          </a:p>
        </p:txBody>
      </p:sp>
      <p:sp>
        <p:nvSpPr>
          <p:cNvPr id="16" name="Oval 15"/>
          <p:cNvSpPr/>
          <p:nvPr/>
        </p:nvSpPr>
        <p:spPr bwMode="auto">
          <a:xfrm>
            <a:off x="6428096" y="1050877"/>
            <a:ext cx="2524836" cy="1460311"/>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:C</a:t>
            </a:r>
          </a:p>
        </p:txBody>
      </p:sp>
      <p:cxnSp>
        <p:nvCxnSpPr>
          <p:cNvPr id="18" name="Curved Connector 17"/>
          <p:cNvCxnSpPr>
            <a:stCxn id="16" idx="4"/>
            <a:endCxn id="5" idx="0"/>
          </p:cNvCxnSpPr>
          <p:nvPr/>
        </p:nvCxnSpPr>
        <p:spPr>
          <a:xfrm rot="5400000">
            <a:off x="6895533" y="3285699"/>
            <a:ext cx="1569493" cy="20471"/>
          </a:xfrm>
          <a:prstGeom prst="curvedConnector3">
            <a:avLst>
              <a:gd name="adj1" fmla="val 50000"/>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315205" y="2552128"/>
            <a:ext cx="668740" cy="584775"/>
          </a:xfrm>
          <a:prstGeom prst="rect">
            <a:avLst/>
          </a:prstGeom>
          <a:noFill/>
        </p:spPr>
        <p:txBody>
          <a:bodyPr wrap="square" rtlCol="0">
            <a:spAutoFit/>
          </a:bodyPr>
          <a:lstStyle/>
          <a:p>
            <a:r>
              <a:rPr lang="en-US" sz="3200" dirty="0" smtClean="0">
                <a:solidFill>
                  <a:schemeClr val="bg1"/>
                </a:solidFill>
              </a:rPr>
              <a:t>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500"/>
                                        <p:tgtEl>
                                          <p:spTgt spid="20"/>
                                        </p:tgtEl>
                                      </p:cBhvr>
                                    </p:animEffect>
                                  </p:childTnLst>
                                </p:cTn>
                              </p:par>
                              <p:par>
                                <p:cTn id="16" presetID="22" presetClass="entr" presetSubtype="1" fill="hold"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wipe(up)">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500"/>
                                        <p:tgtEl>
                                          <p:spTgt spid="3">
                                            <p:txEl>
                                              <p:pRg st="1" end="1"/>
                                            </p:txEl>
                                          </p:spTgt>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par>
                          <p:cTn id="28" fill="hold">
                            <p:stCondLst>
                              <p:cond delay="1000"/>
                            </p:stCondLst>
                            <p:childTnLst>
                              <p:par>
                                <p:cTn id="29" presetID="22" presetClass="entr" presetSubtype="8"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left)">
                                      <p:cBhvr>
                                        <p:cTn id="31" dur="500"/>
                                        <p:tgtEl>
                                          <p:spTgt spid="15"/>
                                        </p:tgtEl>
                                      </p:cBhvr>
                                    </p:animEffect>
                                  </p:childTnLst>
                                </p:cTn>
                              </p:par>
                              <p:par>
                                <p:cTn id="32" presetID="22" presetClass="entr" presetSubtype="8"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left)">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5" grpId="0"/>
      <p:bldP spid="16" grpId="0" animBg="1"/>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Picture 3" descr="b0.gif"/>
          <p:cNvPicPr>
            <a:picLocks noChangeAspect="1"/>
          </p:cNvPicPr>
          <p:nvPr/>
        </p:nvPicPr>
        <p:blipFill>
          <a:blip r:embed="rId2" cstate="print"/>
          <a:stretch>
            <a:fillRect/>
          </a:stretch>
        </p:blipFill>
        <p:spPr>
          <a:xfrm>
            <a:off x="1566862" y="142875"/>
            <a:ext cx="6010275" cy="6572250"/>
          </a:xfrm>
          <a:prstGeom prst="rect">
            <a:avLst/>
          </a:prstGeom>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Ownership</a:t>
            </a:r>
            <a:endParaRPr lang="en-US" dirty="0"/>
          </a:p>
        </p:txBody>
      </p:sp>
      <p:sp>
        <p:nvSpPr>
          <p:cNvPr id="3" name="Content Placeholder 2"/>
          <p:cNvSpPr>
            <a:spLocks noGrp="1"/>
          </p:cNvSpPr>
          <p:nvPr>
            <p:ph idx="1"/>
          </p:nvPr>
        </p:nvSpPr>
        <p:spPr>
          <a:xfrm>
            <a:off x="381000" y="1030731"/>
            <a:ext cx="8382000" cy="4875181"/>
          </a:xfrm>
        </p:spPr>
        <p:txBody>
          <a:bodyPr/>
          <a:lstStyle/>
          <a:p>
            <a:r>
              <a:rPr lang="en-US" dirty="0" smtClean="0">
                <a:solidFill>
                  <a:schemeClr val="accent2"/>
                </a:solidFill>
              </a:rPr>
              <a:t>class</a:t>
            </a:r>
            <a:r>
              <a:rPr lang="en-US" dirty="0" smtClean="0"/>
              <a:t> C {</a:t>
            </a:r>
            <a:br>
              <a:rPr lang="en-US" dirty="0" smtClean="0"/>
            </a:br>
            <a:r>
              <a:rPr lang="en-US" dirty="0" smtClean="0"/>
              <a:t>	</a:t>
            </a:r>
            <a:r>
              <a:rPr lang="en-US" dirty="0" smtClean="0">
                <a:solidFill>
                  <a:schemeClr val="accent2"/>
                </a:solidFill>
              </a:rPr>
              <a:t>rep</a:t>
            </a:r>
            <a:r>
              <a:rPr lang="en-US" dirty="0" smtClean="0"/>
              <a:t> T t;</a:t>
            </a:r>
            <a:br>
              <a:rPr lang="en-US" dirty="0" smtClean="0"/>
            </a:br>
            <a:r>
              <a:rPr lang="en-US" dirty="0" smtClean="0"/>
              <a:t>	</a:t>
            </a:r>
            <a:r>
              <a:rPr lang="en-US" dirty="0" smtClean="0">
                <a:solidFill>
                  <a:schemeClr val="accent2"/>
                </a:solidFill>
              </a:rPr>
              <a:t>invariant</a:t>
            </a:r>
            <a:r>
              <a:rPr lang="en-US" dirty="0" smtClean="0"/>
              <a:t> </a:t>
            </a:r>
            <a:r>
              <a:rPr lang="en-US" dirty="0" err="1" smtClean="0"/>
              <a:t>t.x</a:t>
            </a:r>
            <a:r>
              <a:rPr lang="en-US" dirty="0" smtClean="0"/>
              <a:t> = 10;</a:t>
            </a:r>
            <a:br>
              <a:rPr lang="en-US" dirty="0" smtClean="0"/>
            </a:br>
            <a:r>
              <a:rPr lang="en-US" dirty="0" smtClean="0"/>
              <a:t>}</a:t>
            </a:r>
          </a:p>
          <a:p>
            <a:r>
              <a:rPr lang="en-US" dirty="0" smtClean="0">
                <a:solidFill>
                  <a:schemeClr val="accent2"/>
                </a:solidFill>
              </a:rPr>
              <a:t>class</a:t>
            </a:r>
            <a:r>
              <a:rPr lang="en-US" dirty="0" smtClean="0"/>
              <a:t> D {</a:t>
            </a:r>
            <a:br>
              <a:rPr lang="en-US" dirty="0" smtClean="0"/>
            </a:br>
            <a:r>
              <a:rPr lang="en-US" dirty="0" smtClean="0"/>
              <a:t>	</a:t>
            </a:r>
            <a:r>
              <a:rPr lang="en-US" dirty="0" smtClean="0">
                <a:solidFill>
                  <a:schemeClr val="accent2"/>
                </a:solidFill>
              </a:rPr>
              <a:t>rep</a:t>
            </a:r>
            <a:r>
              <a:rPr lang="en-US" dirty="0" smtClean="0"/>
              <a:t> T s;</a:t>
            </a:r>
            <a:br>
              <a:rPr lang="en-US" dirty="0" smtClean="0"/>
            </a:br>
            <a:r>
              <a:rPr lang="en-US" dirty="0" smtClean="0"/>
              <a:t>	</a:t>
            </a:r>
            <a:r>
              <a:rPr lang="en-US" dirty="0" smtClean="0">
                <a:solidFill>
                  <a:schemeClr val="accent2"/>
                </a:solidFill>
              </a:rPr>
              <a:t>invariant</a:t>
            </a:r>
            <a:r>
              <a:rPr lang="en-US" dirty="0" smtClean="0"/>
              <a:t> </a:t>
            </a:r>
            <a:r>
              <a:rPr lang="en-US" dirty="0" err="1" smtClean="0"/>
              <a:t>s.x</a:t>
            </a:r>
            <a:r>
              <a:rPr lang="en-US" dirty="0" smtClean="0"/>
              <a:t> = 23;</a:t>
            </a:r>
            <a:br>
              <a:rPr lang="en-US" dirty="0" smtClean="0"/>
            </a:br>
            <a:r>
              <a:rPr lang="en-US" dirty="0" smtClean="0"/>
              <a:t>}</a:t>
            </a:r>
          </a:p>
          <a:p>
            <a:endParaRPr lang="en-US" dirty="0" smtClean="0"/>
          </a:p>
          <a:p>
            <a:r>
              <a:rPr lang="en-US" dirty="0" smtClean="0"/>
              <a:t>Spec# demo:  rep</a:t>
            </a:r>
            <a:endParaRPr lang="en-US" dirty="0"/>
          </a:p>
        </p:txBody>
      </p:sp>
      <p:sp>
        <p:nvSpPr>
          <p:cNvPr id="4" name="Oval 3"/>
          <p:cNvSpPr/>
          <p:nvPr/>
        </p:nvSpPr>
        <p:spPr bwMode="auto">
          <a:xfrm>
            <a:off x="3671248" y="2524836"/>
            <a:ext cx="2374712" cy="1433015"/>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a:t>
            </a:r>
          </a:p>
        </p:txBody>
      </p:sp>
      <p:sp>
        <p:nvSpPr>
          <p:cNvPr id="5" name="Oval 4"/>
          <p:cNvSpPr/>
          <p:nvPr/>
        </p:nvSpPr>
        <p:spPr bwMode="auto">
          <a:xfrm>
            <a:off x="6455392" y="4080681"/>
            <a:ext cx="2429302" cy="1473958"/>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cxnSp>
        <p:nvCxnSpPr>
          <p:cNvPr id="14" name="Shape 13"/>
          <p:cNvCxnSpPr>
            <a:stCxn id="4" idx="4"/>
            <a:endCxn id="28" idx="1"/>
          </p:cNvCxnSpPr>
          <p:nvPr/>
        </p:nvCxnSpPr>
        <p:spPr>
          <a:xfrm rot="16200000" flipH="1">
            <a:off x="4413753" y="4402701"/>
            <a:ext cx="1852872" cy="963171"/>
          </a:xfrm>
          <a:prstGeom prst="curvedConnector3">
            <a:avLst>
              <a:gd name="adj1" fmla="val 50000"/>
            </a:avLst>
          </a:prstGeom>
          <a:ln w="5715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831287" y="3821367"/>
            <a:ext cx="928048" cy="584775"/>
          </a:xfrm>
          <a:prstGeom prst="rect">
            <a:avLst/>
          </a:prstGeom>
          <a:noFill/>
        </p:spPr>
        <p:txBody>
          <a:bodyPr wrap="square" rtlCol="0">
            <a:spAutoFit/>
          </a:bodyPr>
          <a:lstStyle/>
          <a:p>
            <a:r>
              <a:rPr lang="en-US" sz="3200" dirty="0" smtClean="0">
                <a:solidFill>
                  <a:schemeClr val="bg1"/>
                </a:solidFill>
              </a:rPr>
              <a:t>s</a:t>
            </a:r>
          </a:p>
        </p:txBody>
      </p:sp>
      <p:sp>
        <p:nvSpPr>
          <p:cNvPr id="16" name="Oval 15"/>
          <p:cNvSpPr/>
          <p:nvPr/>
        </p:nvSpPr>
        <p:spPr bwMode="auto">
          <a:xfrm>
            <a:off x="6428096" y="1050877"/>
            <a:ext cx="2524836" cy="1460311"/>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:C</a:t>
            </a:r>
          </a:p>
        </p:txBody>
      </p:sp>
      <p:cxnSp>
        <p:nvCxnSpPr>
          <p:cNvPr id="18" name="Curved Connector 17"/>
          <p:cNvCxnSpPr>
            <a:stCxn id="16" idx="4"/>
            <a:endCxn id="5" idx="0"/>
          </p:cNvCxnSpPr>
          <p:nvPr/>
        </p:nvCxnSpPr>
        <p:spPr>
          <a:xfrm rot="5400000">
            <a:off x="6895533" y="3285699"/>
            <a:ext cx="1569493" cy="20471"/>
          </a:xfrm>
          <a:prstGeom prst="curvedConnector3">
            <a:avLst>
              <a:gd name="adj1" fmla="val 50000"/>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315205" y="2552128"/>
            <a:ext cx="668740" cy="584775"/>
          </a:xfrm>
          <a:prstGeom prst="rect">
            <a:avLst/>
          </a:prstGeom>
          <a:noFill/>
        </p:spPr>
        <p:txBody>
          <a:bodyPr wrap="square" rtlCol="0">
            <a:spAutoFit/>
          </a:bodyPr>
          <a:lstStyle/>
          <a:p>
            <a:r>
              <a:rPr lang="en-US" sz="3200" dirty="0" smtClean="0">
                <a:solidFill>
                  <a:schemeClr val="bg1"/>
                </a:solidFill>
              </a:rPr>
              <a:t>t</a:t>
            </a:r>
          </a:p>
        </p:txBody>
      </p:sp>
      <p:cxnSp>
        <p:nvCxnSpPr>
          <p:cNvPr id="12" name="Curved Connector 11"/>
          <p:cNvCxnSpPr>
            <a:stCxn id="5" idx="7"/>
            <a:endCxn id="16" idx="5"/>
          </p:cNvCxnSpPr>
          <p:nvPr/>
        </p:nvCxnSpPr>
        <p:spPr>
          <a:xfrm rot="5400000" flipH="1" flipV="1">
            <a:off x="7556451" y="3269811"/>
            <a:ext cx="1999206" cy="54247"/>
          </a:xfrm>
          <a:prstGeom prst="curvedConnector3">
            <a:avLst>
              <a:gd name="adj1" fmla="val 50000"/>
            </a:avLst>
          </a:prstGeom>
          <a:ln w="57150">
            <a:solidFill>
              <a:schemeClr val="accent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rot="16200000">
            <a:off x="7574504" y="3016158"/>
            <a:ext cx="1487606" cy="584775"/>
          </a:xfrm>
          <a:prstGeom prst="rect">
            <a:avLst/>
          </a:prstGeom>
          <a:noFill/>
        </p:spPr>
        <p:txBody>
          <a:bodyPr wrap="square" rtlCol="0">
            <a:spAutoFit/>
          </a:bodyPr>
          <a:lstStyle/>
          <a:p>
            <a:r>
              <a:rPr lang="en-US" sz="3200" dirty="0" smtClean="0">
                <a:solidFill>
                  <a:schemeClr val="bg1"/>
                </a:solidFill>
              </a:rPr>
              <a:t>owner</a:t>
            </a:r>
          </a:p>
        </p:txBody>
      </p:sp>
      <p:sp>
        <p:nvSpPr>
          <p:cNvPr id="28" name="Oval 27"/>
          <p:cNvSpPr/>
          <p:nvPr/>
        </p:nvSpPr>
        <p:spPr bwMode="auto">
          <a:xfrm>
            <a:off x="5581935" y="5663821"/>
            <a:ext cx="1637731" cy="100311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:T</a:t>
            </a:r>
          </a:p>
        </p:txBody>
      </p:sp>
      <p:cxnSp>
        <p:nvCxnSpPr>
          <p:cNvPr id="31" name="Curved Connector 30"/>
          <p:cNvCxnSpPr>
            <a:stCxn id="28" idx="0"/>
            <a:endCxn id="4" idx="5"/>
          </p:cNvCxnSpPr>
          <p:nvPr/>
        </p:nvCxnSpPr>
        <p:spPr>
          <a:xfrm rot="16200000" flipV="1">
            <a:off x="5091581" y="4354601"/>
            <a:ext cx="1915830" cy="702610"/>
          </a:xfrm>
          <a:prstGeom prst="curvedConnector3">
            <a:avLst>
              <a:gd name="adj1" fmla="val 50000"/>
            </a:avLst>
          </a:prstGeom>
          <a:ln w="57150">
            <a:prstDash val="sysDash"/>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rot="2823810">
            <a:off x="5256662" y="4506049"/>
            <a:ext cx="1487606" cy="584775"/>
          </a:xfrm>
          <a:prstGeom prst="rect">
            <a:avLst/>
          </a:prstGeom>
          <a:noFill/>
        </p:spPr>
        <p:txBody>
          <a:bodyPr wrap="square" rtlCol="0">
            <a:spAutoFit/>
          </a:bodyPr>
          <a:lstStyle/>
          <a:p>
            <a:r>
              <a:rPr lang="en-US" sz="3200" dirty="0" smtClean="0">
                <a:solidFill>
                  <a:schemeClr val="bg1"/>
                </a:solidFill>
              </a:rPr>
              <a:t>owner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par>
                                <p:cTn id="14" presetID="10" presetClass="entr" presetSubtype="0"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down)">
                                      <p:cBhvr>
                                        <p:cTn id="20" dur="500"/>
                                        <p:tgtEl>
                                          <p:spTgt spid="12"/>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down)">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500"/>
                                        <p:tgtEl>
                                          <p:spTgt spid="3">
                                            <p:txEl>
                                              <p:pRg st="1" end="1"/>
                                            </p:txEl>
                                          </p:spTgt>
                                        </p:tgtEl>
                                      </p:cBhvr>
                                    </p:animEffect>
                                  </p:childTnLst>
                                </p:cTn>
                              </p:par>
                            </p:childTnLst>
                          </p:cTn>
                        </p:par>
                        <p:par>
                          <p:cTn id="29" fill="hold">
                            <p:stCondLst>
                              <p:cond delay="500"/>
                            </p:stCondLst>
                            <p:childTnLst>
                              <p:par>
                                <p:cTn id="30" presetID="10" presetClass="entr" presetSubtype="0"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wipe(left)">
                                      <p:cBhvr>
                                        <p:cTn id="36" dur="500"/>
                                        <p:tgtEl>
                                          <p:spTgt spid="15"/>
                                        </p:tgtEl>
                                      </p:cBhvr>
                                    </p:animEffect>
                                  </p:childTnLst>
                                </p:cTn>
                              </p:par>
                              <p:par>
                                <p:cTn id="37" presetID="22" presetClass="entr" presetSubtype="8"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left)">
                                      <p:cBhvr>
                                        <p:cTn id="39" dur="500"/>
                                        <p:tgtEl>
                                          <p:spTgt spid="14"/>
                                        </p:tgtEl>
                                      </p:cBhvr>
                                    </p:animEffect>
                                  </p:childTnLst>
                                </p:cTn>
                              </p:par>
                            </p:childTnLst>
                          </p:cTn>
                        </p:par>
                        <p:par>
                          <p:cTn id="40" fill="hold">
                            <p:stCondLst>
                              <p:cond delay="1500"/>
                            </p:stCondLst>
                            <p:childTnLst>
                              <p:par>
                                <p:cTn id="41" presetID="10" presetClass="entr" presetSubtype="0" fill="hold" grpId="0" nodeType="after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500"/>
                                        <p:tgtEl>
                                          <p:spTgt spid="28"/>
                                        </p:tgtEl>
                                      </p:cBhvr>
                                    </p:animEffect>
                                  </p:childTnLst>
                                </p:cTn>
                              </p:par>
                            </p:childTnLst>
                          </p:cTn>
                        </p:par>
                        <p:par>
                          <p:cTn id="44" fill="hold">
                            <p:stCondLst>
                              <p:cond delay="2000"/>
                            </p:stCondLst>
                            <p:childTnLst>
                              <p:par>
                                <p:cTn id="45" presetID="22" presetClass="entr" presetSubtype="4" fill="hold" nodeType="after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wipe(down)">
                                      <p:cBhvr>
                                        <p:cTn id="47" dur="500"/>
                                        <p:tgtEl>
                                          <p:spTgt spid="31"/>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wipe(down)">
                                      <p:cBhvr>
                                        <p:cTn id="50" dur="500"/>
                                        <p:tgtEl>
                                          <p:spTgt spid="32"/>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fade">
                                      <p:cBhvr>
                                        <p:cTn id="5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5" grpId="0"/>
      <p:bldP spid="16" grpId="0" animBg="1"/>
      <p:bldP spid="20" grpId="0"/>
      <p:bldP spid="26" grpId="0"/>
      <p:bldP spid="28" grpId="0" animBg="1"/>
      <p:bldP spid="32" grpId="0"/>
    </p:bldLst>
  </p:timing>
</p:sld>
</file>

<file path=ppt/theme/theme1.xml><?xml version="1.0" encoding="utf-8"?>
<a:theme xmlns:a="http://schemas.openxmlformats.org/drawingml/2006/main" name="MSR_PPT template_07_light">
  <a:themeElements>
    <a:clrScheme name="MSR 2007">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AF30D-2EA1-4EE6-9384-52A4909FD84C}">
  <ds:schemaRefs>
    <ds:schemaRef ds:uri="http://schemas.microsoft.com/office/2006/metadata/properties"/>
  </ds:schemaRefs>
</ds:datastoreItem>
</file>

<file path=customXml/itemProps2.xml><?xml version="1.0" encoding="utf-8"?>
<ds:datastoreItem xmlns:ds="http://schemas.openxmlformats.org/officeDocument/2006/customXml" ds:itemID="{2DBFA6E1-EA54-42F2-A182-2FD54FB5FDCC}">
  <ds:schemaRefs>
    <ds:schemaRef ds:uri="http://schemas.microsoft.com/sharepoint/v3/contenttype/forms"/>
  </ds:schemaRefs>
</ds:datastoreItem>
</file>

<file path=customXml/itemProps3.xml><?xml version="1.0" encoding="utf-8"?>
<ds:datastoreItem xmlns:ds="http://schemas.openxmlformats.org/officeDocument/2006/customXml" ds:itemID="{1DF5E879-894F-4DE1-86A5-609E19063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MSR_PPT template_07_light</Template>
  <TotalTime>905</TotalTime>
  <Words>1134</Words>
  <Application>Microsoft Office PowerPoint</Application>
  <PresentationFormat>On-screen Show (4:3)</PresentationFormat>
  <Paragraphs>309</Paragraphs>
  <Slides>28</Slides>
  <Notes>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MSR_PPT template_07_light</vt:lpstr>
      <vt:lpstr>Flexible Immutability with Frozen Objects</vt:lpstr>
      <vt:lpstr>Executive summary</vt:lpstr>
      <vt:lpstr>Object Invariants</vt:lpstr>
      <vt:lpstr>Slide 4</vt:lpstr>
      <vt:lpstr>Slide 5</vt:lpstr>
      <vt:lpstr>Slide 6</vt:lpstr>
      <vt:lpstr>Invariants over multiple objects</vt:lpstr>
      <vt:lpstr>Slide 8</vt:lpstr>
      <vt:lpstr>Ownership</vt:lpstr>
      <vt:lpstr>Slide 10</vt:lpstr>
      <vt:lpstr>Object states</vt:lpstr>
      <vt:lpstr>Slide 12</vt:lpstr>
      <vt:lpstr>Slide 13</vt:lpstr>
      <vt:lpstr>Classes of immutable objects</vt:lpstr>
      <vt:lpstr>Slide 15</vt:lpstr>
      <vt:lpstr>Slide 16</vt:lpstr>
      <vt:lpstr>Slide 17</vt:lpstr>
      <vt:lpstr>Slide 18</vt:lpstr>
      <vt:lpstr>Slide 19</vt:lpstr>
      <vt:lpstr>Slide 20</vt:lpstr>
      <vt:lpstr>Classes of immutable objects</vt:lpstr>
      <vt:lpstr>Frozen objects</vt:lpstr>
      <vt:lpstr>Using frozen in RockBand</vt:lpstr>
      <vt:lpstr>RockBand picture</vt:lpstr>
      <vt:lpstr>Immutable classes revisited</vt:lpstr>
      <vt:lpstr>Alternative design</vt:lpstr>
      <vt:lpstr>Chalice demo:  RockBand</vt:lpstr>
      <vt:lpstr>Conclusion</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Immutability with Frozen Objects</dc:title>
  <dc:subject>Name of Event</dc:subject>
  <dc:creator>Rustan Leino</dc:creator>
  <dc:description>Template: Mark Johnson, Silver Fox Productions Inc.
Formatting:
Event Date:
Event Location:
Audience:</dc:description>
  <cp:lastModifiedBy>Rustan Leino</cp:lastModifiedBy>
  <cp:revision>17</cp:revision>
  <dcterms:created xsi:type="dcterms:W3CDTF">2008-10-07T04:31:20Z</dcterms:created>
  <dcterms:modified xsi:type="dcterms:W3CDTF">2008-12-12T19:19:43Z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