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sldIdLst>
    <p:sldId id="256" r:id="rId2"/>
    <p:sldId id="363" r:id="rId3"/>
    <p:sldId id="277" r:id="rId4"/>
    <p:sldId id="396" r:id="rId5"/>
    <p:sldId id="381" r:id="rId6"/>
    <p:sldId id="330" r:id="rId7"/>
    <p:sldId id="399" r:id="rId8"/>
    <p:sldId id="400" r:id="rId9"/>
    <p:sldId id="364" r:id="rId10"/>
    <p:sldId id="389" r:id="rId11"/>
    <p:sldId id="382" r:id="rId12"/>
    <p:sldId id="383" r:id="rId13"/>
    <p:sldId id="384" r:id="rId14"/>
    <p:sldId id="385" r:id="rId15"/>
    <p:sldId id="386" r:id="rId16"/>
    <p:sldId id="387" r:id="rId17"/>
    <p:sldId id="390" r:id="rId18"/>
    <p:sldId id="388" r:id="rId19"/>
    <p:sldId id="350" r:id="rId20"/>
    <p:sldId id="395" r:id="rId21"/>
    <p:sldId id="373" r:id="rId22"/>
    <p:sldId id="393" r:id="rId23"/>
    <p:sldId id="375" r:id="rId24"/>
    <p:sldId id="337" r:id="rId25"/>
    <p:sldId id="374" r:id="rId26"/>
    <p:sldId id="391" r:id="rId27"/>
    <p:sldId id="355" r:id="rId28"/>
    <p:sldId id="401" r:id="rId29"/>
    <p:sldId id="392" r:id="rId30"/>
    <p:sldId id="340" r:id="rId31"/>
    <p:sldId id="339" r:id="rId32"/>
    <p:sldId id="397" r:id="rId33"/>
    <p:sldId id="309" r:id="rId34"/>
    <p:sldId id="380" r:id="rId35"/>
    <p:sldId id="376" r:id="rId36"/>
    <p:sldId id="323" r:id="rId37"/>
    <p:sldId id="39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9C9"/>
    <a:srgbClr val="9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82" autoAdjust="0"/>
  </p:normalViewPr>
  <p:slideViewPr>
    <p:cSldViewPr snapToObjects="1">
      <p:cViewPr>
        <p:scale>
          <a:sx n="80" d="100"/>
          <a:sy n="80" d="100"/>
        </p:scale>
        <p:origin x="-1650"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799F1-2ABD-9C4E-8DFA-11F5BBBC106E}" type="datetimeFigureOut">
              <a:rPr lang="en-US" smtClean="0"/>
              <a:pPr/>
              <a:t>9/6/2011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DBE56-3C47-3B46-BE83-DC7D8776CFBC}" type="slidenum">
              <a:rPr lang="en-US" smtClean="0"/>
              <a:pPr/>
              <a:t>‹#›</a:t>
            </a:fld>
            <a:endParaRPr lang="en-US"/>
          </a:p>
        </p:txBody>
      </p:sp>
    </p:spTree>
    <p:extLst>
      <p:ext uri="{BB962C8B-B14F-4D97-AF65-F5344CB8AC3E}">
        <p14:creationId xmlns:p14="http://schemas.microsoft.com/office/powerpoint/2010/main" val="42621751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12</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13</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14</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15</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16</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17</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18</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arrays with pictorial example.</a:t>
            </a:r>
          </a:p>
        </p:txBody>
      </p:sp>
      <p:sp>
        <p:nvSpPr>
          <p:cNvPr id="4" name="Slide Number Placeholder 3"/>
          <p:cNvSpPr>
            <a:spLocks noGrp="1"/>
          </p:cNvSpPr>
          <p:nvPr>
            <p:ph type="sldNum" sz="quarter" idx="10"/>
          </p:nvPr>
        </p:nvSpPr>
        <p:spPr/>
        <p:txBody>
          <a:bodyPr/>
          <a:lstStyle/>
          <a:p>
            <a:fld id="{072DBE56-3C47-3B46-BE83-DC7D8776CFBC}" type="slidenum">
              <a:rPr lang="en-US" smtClean="0"/>
              <a:pPr/>
              <a:t>19</a:t>
            </a:fld>
            <a:endParaRPr lang="en-US"/>
          </a:p>
        </p:txBody>
      </p:sp>
    </p:spTree>
    <p:extLst>
      <p:ext uri="{BB962C8B-B14F-4D97-AF65-F5344CB8AC3E}">
        <p14:creationId xmlns:p14="http://schemas.microsoft.com/office/powerpoint/2010/main" val="55706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that is similar to the analytical concept of </a:t>
            </a:r>
            <a:r>
              <a:rPr lang="en-US" baseline="0" dirty="0" err="1" smtClean="0"/>
              <a:t>Jacobian</a:t>
            </a:r>
            <a:r>
              <a:rPr lang="en-US" baseline="0" dirty="0" smtClean="0"/>
              <a:t> matrix for derivatives</a:t>
            </a:r>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20</a:t>
            </a:fld>
            <a:endParaRPr lang="en-US"/>
          </a:p>
        </p:txBody>
      </p:sp>
    </p:spTree>
    <p:extLst>
      <p:ext uri="{BB962C8B-B14F-4D97-AF65-F5344CB8AC3E}">
        <p14:creationId xmlns:p14="http://schemas.microsoft.com/office/powerpoint/2010/main" val="8509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t>
            </a:r>
            <a:r>
              <a:rPr lang="en-US" baseline="0" dirty="0" err="1" smtClean="0"/>
              <a:t>for</a:t>
            </a:r>
            <a:r>
              <a:rPr lang="en-US" baseline="0" dirty="0" smtClean="0"/>
              <a:t> loops is easy, for all of our examples. </a:t>
            </a:r>
            <a:r>
              <a:rPr lang="en-US" baseline="0" dirty="0" err="1" smtClean="0"/>
              <a:t>for</a:t>
            </a:r>
            <a:r>
              <a:rPr lang="en-US" baseline="0" dirty="0" smtClean="0"/>
              <a:t> more complex loops can use more </a:t>
            </a:r>
            <a:r>
              <a:rPr lang="en-US" baseline="0" dirty="0" err="1" smtClean="0"/>
              <a:t>sofisticated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25</a:t>
            </a:fld>
            <a:endParaRPr lang="en-US"/>
          </a:p>
        </p:txBody>
      </p:sp>
    </p:spTree>
    <p:extLst>
      <p:ext uri="{BB962C8B-B14F-4D97-AF65-F5344CB8AC3E}">
        <p14:creationId xmlns:p14="http://schemas.microsoft.com/office/powerpoint/2010/main" val="278632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you, i</a:t>
            </a:r>
            <a:r>
              <a:rPr lang="en-US" dirty="0" smtClean="0"/>
              <a:t>t’s a pleasure to be here. I</a:t>
            </a:r>
            <a:r>
              <a:rPr lang="en-US" baseline="0" dirty="0" smtClean="0"/>
              <a:t> am here today to tell you about a program analysis to determine whether a program represents a robust function. An application of the analysis is in reasoning about uncertain computation. We live in an era where computations often operate on uncertain data, in uncertain environments. Applications are running in your phones, in your cars, in your </a:t>
            </a:r>
            <a:r>
              <a:rPr lang="en-US" baseline="0" dirty="0" err="1" smtClean="0"/>
              <a:t>tvs</a:t>
            </a:r>
            <a:r>
              <a:rPr lang="en-US" baseline="0" dirty="0" smtClean="0"/>
              <a:t> and in your GPSs. These applications receive data from sensors and as a consequence the data can have small errors. In which case, how do we verify that programs handle this uncertainty correctly?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key correctness</a:t>
            </a:r>
            <a:r>
              <a:rPr lang="en-US" baseline="0" dirty="0" smtClean="0"/>
              <a:t> </a:t>
            </a:r>
            <a:r>
              <a:rPr lang="en-US" dirty="0" smtClean="0"/>
              <a:t>property here is robustness.</a:t>
            </a:r>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26</a:t>
            </a:fld>
            <a:endParaRPr lang="en-US"/>
          </a:p>
        </p:txBody>
      </p:sp>
    </p:spTree>
    <p:extLst>
      <p:ext uri="{BB962C8B-B14F-4D97-AF65-F5344CB8AC3E}">
        <p14:creationId xmlns:p14="http://schemas.microsoft.com/office/powerpoint/2010/main" val="184249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27</a:t>
            </a:fld>
            <a:endParaRPr lang="en-US"/>
          </a:p>
        </p:txBody>
      </p:sp>
    </p:spTree>
    <p:extLst>
      <p:ext uri="{BB962C8B-B14F-4D97-AF65-F5344CB8AC3E}">
        <p14:creationId xmlns:p14="http://schemas.microsoft.com/office/powerpoint/2010/main" val="1842495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28</a:t>
            </a:fld>
            <a:endParaRPr lang="en-US"/>
          </a:p>
        </p:txBody>
      </p:sp>
    </p:spTree>
    <p:extLst>
      <p:ext uri="{BB962C8B-B14F-4D97-AF65-F5344CB8AC3E}">
        <p14:creationId xmlns:p14="http://schemas.microsoft.com/office/powerpoint/2010/main" val="184249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compute the iterated</a:t>
            </a:r>
            <a:r>
              <a:rPr lang="en-US" baseline="0" dirty="0" smtClean="0"/>
              <a:t> produce. For </a:t>
            </a:r>
            <a:r>
              <a:rPr lang="en-US" baseline="0" dirty="0" err="1" smtClean="0"/>
              <a:t>for</a:t>
            </a:r>
            <a:r>
              <a:rPr lang="en-US" baseline="0" dirty="0" smtClean="0"/>
              <a:t> loops blah </a:t>
            </a:r>
            <a:r>
              <a:rPr lang="en-US" baseline="0" dirty="0" err="1" smtClean="0"/>
              <a:t>lbah</a:t>
            </a:r>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29</a:t>
            </a:fld>
            <a:endParaRPr lang="en-US"/>
          </a:p>
        </p:txBody>
      </p:sp>
    </p:spTree>
    <p:extLst>
      <p:ext uri="{BB962C8B-B14F-4D97-AF65-F5344CB8AC3E}">
        <p14:creationId xmlns:p14="http://schemas.microsoft.com/office/powerpoint/2010/main" val="184249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Motivating application.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30</a:t>
            </a:fld>
            <a:endParaRPr lang="en-US"/>
          </a:p>
        </p:txBody>
      </p:sp>
    </p:spTree>
    <p:extLst>
      <p:ext uri="{BB962C8B-B14F-4D97-AF65-F5344CB8AC3E}">
        <p14:creationId xmlns:p14="http://schemas.microsoft.com/office/powerpoint/2010/main" val="206547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scenario: complex</a:t>
            </a:r>
            <a:r>
              <a:rPr lang="en-US" baseline="0" dirty="0" smtClean="0"/>
              <a:t> loop iterating over image. Want to trade off runtime for accuracy. Observation: most typical images, pixels are close by. You can reduce by half if f is robust.</a:t>
            </a:r>
          </a:p>
          <a:p>
            <a:endParaRPr lang="en-US" baseline="0" dirty="0" smtClean="0"/>
          </a:p>
          <a:p>
            <a:r>
              <a:rPr lang="en-US" baseline="0" dirty="0" smtClean="0"/>
              <a:t>Here is an analysis that can guide this sort of approximation, tell us when it ok to do it and when it is not.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31</a:t>
            </a:fld>
            <a:endParaRPr lang="en-US"/>
          </a:p>
        </p:txBody>
      </p:sp>
    </p:spTree>
    <p:extLst>
      <p:ext uri="{BB962C8B-B14F-4D97-AF65-F5344CB8AC3E}">
        <p14:creationId xmlns:p14="http://schemas.microsoft.com/office/powerpoint/2010/main" val="2892405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loop</a:t>
            </a:r>
            <a:r>
              <a:rPr lang="en-US" baseline="0" dirty="0" smtClean="0"/>
              <a:t> perforations. </a:t>
            </a:r>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32</a:t>
            </a:fld>
            <a:endParaRPr lang="en-US"/>
          </a:p>
        </p:txBody>
      </p:sp>
    </p:spTree>
    <p:extLst>
      <p:ext uri="{BB962C8B-B14F-4D97-AF65-F5344CB8AC3E}">
        <p14:creationId xmlns:p14="http://schemas.microsoft.com/office/powerpoint/2010/main" val="2892405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a:t>
            </a:r>
            <a:r>
              <a:rPr lang="en-US" baseline="0" dirty="0" smtClean="0"/>
              <a:t> useful, curator for a database..</a:t>
            </a:r>
          </a:p>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33</a:t>
            </a:fld>
            <a:endParaRPr lang="en-US"/>
          </a:p>
        </p:txBody>
      </p:sp>
    </p:spTree>
    <p:extLst>
      <p:ext uri="{BB962C8B-B14F-4D97-AF65-F5344CB8AC3E}">
        <p14:creationId xmlns:p14="http://schemas.microsoft.com/office/powerpoint/2010/main" val="3221435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references on interval </a:t>
            </a:r>
            <a:r>
              <a:rPr lang="en-US" dirty="0" err="1" smtClean="0"/>
              <a:t>polyhedra</a:t>
            </a:r>
            <a:r>
              <a:rPr lang="en-US" dirty="0" smtClean="0"/>
              <a:t>.</a:t>
            </a:r>
          </a:p>
        </p:txBody>
      </p:sp>
      <p:sp>
        <p:nvSpPr>
          <p:cNvPr id="4" name="Slide Number Placeholder 3"/>
          <p:cNvSpPr>
            <a:spLocks noGrp="1"/>
          </p:cNvSpPr>
          <p:nvPr>
            <p:ph type="sldNum" sz="quarter" idx="10"/>
          </p:nvPr>
        </p:nvSpPr>
        <p:spPr/>
        <p:txBody>
          <a:bodyPr/>
          <a:lstStyle/>
          <a:p>
            <a:fld id="{072DBE56-3C47-3B46-BE83-DC7D8776CFBC}" type="slidenum">
              <a:rPr lang="en-US" smtClean="0"/>
              <a:pPr/>
              <a:t>35</a:t>
            </a:fld>
            <a:endParaRPr lang="en-US"/>
          </a:p>
        </p:txBody>
      </p:sp>
    </p:spTree>
    <p:extLst>
      <p:ext uri="{BB962C8B-B14F-4D97-AF65-F5344CB8AC3E}">
        <p14:creationId xmlns:p14="http://schemas.microsoft.com/office/powerpoint/2010/main" val="2613968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37</a:t>
            </a:fld>
            <a:endParaRPr lang="en-US"/>
          </a:p>
        </p:txBody>
      </p:sp>
    </p:spTree>
    <p:extLst>
      <p:ext uri="{BB962C8B-B14F-4D97-AF65-F5344CB8AC3E}">
        <p14:creationId xmlns:p14="http://schemas.microsoft.com/office/powerpoint/2010/main" val="8253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378" dirty="0" smtClean="0"/>
              <a:t>Correctness in settings without uncertainty does not imply correctness in uncertain environments.</a:t>
            </a:r>
            <a:r>
              <a:rPr lang="en-US" sz="2378" baseline="0" dirty="0" smtClean="0"/>
              <a:t> Say robustness is correctness in uncertain environments, how are we going to define robustness? Is it a qualitative term or a quantitative one. I propose that robustness is a quantitative term, but then how are we going to measure robustness.</a:t>
            </a:r>
            <a:endParaRPr lang="en-US" sz="2378"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a:t>
            </a:r>
            <a:r>
              <a:rPr lang="en-US" baseline="0" dirty="0" smtClean="0"/>
              <a:t> can talk about errors, we need to define distance on values</a:t>
            </a:r>
          </a:p>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4</a:t>
            </a:fld>
            <a:endParaRPr lang="en-US"/>
          </a:p>
        </p:txBody>
      </p:sp>
    </p:spTree>
    <p:extLst>
      <p:ext uri="{BB962C8B-B14F-4D97-AF65-F5344CB8AC3E}">
        <p14:creationId xmlns:p14="http://schemas.microsoft.com/office/powerpoint/2010/main" val="357833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if you think of it, continuity is actually a robustness property…  </a:t>
            </a:r>
          </a:p>
          <a:p>
            <a:endParaRPr lang="en-US" baseline="0" dirty="0" smtClean="0"/>
          </a:p>
          <a:p>
            <a:r>
              <a:rPr lang="en-US" baseline="0" dirty="0" smtClean="0"/>
              <a:t>of course, it is a rather weak robustness property for two reasons. First, it talks about arbitrarily small changes. Second, it assumes infinite-precision </a:t>
            </a:r>
            <a:r>
              <a:rPr lang="en-US" baseline="0" dirty="0" err="1" smtClean="0"/>
              <a:t>reals</a:t>
            </a:r>
            <a:endParaRPr lang="en-US" baseline="0" dirty="0" smtClean="0"/>
          </a:p>
          <a:p>
            <a:endParaRPr lang="en-US" baseline="0" dirty="0" smtClean="0"/>
          </a:p>
          <a:p>
            <a:r>
              <a:rPr lang="en-US" baseline="0" dirty="0" smtClean="0"/>
              <a:t>I would argue that it is still an important property. first, a dominant source of </a:t>
            </a:r>
            <a:r>
              <a:rPr lang="en-US" baseline="0" dirty="0" err="1" smtClean="0"/>
              <a:t>nonrobustness</a:t>
            </a:r>
            <a:r>
              <a:rPr lang="en-US" baseline="0" dirty="0" smtClean="0"/>
              <a:t> is branches… As for infinite precision </a:t>
            </a:r>
            <a:r>
              <a:rPr lang="en-US" baseline="0" dirty="0" err="1" smtClean="0"/>
              <a:t>reals</a:t>
            </a:r>
            <a:r>
              <a:rPr lang="en-US" baseline="0" dirty="0" smtClean="0"/>
              <a:t>. The reason is  that this is the abstraction using which algorithm designers think—so if you are trying to find logical or algorithmic errors in your system, this is the right level of abstraction to think in. </a:t>
            </a:r>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possible to give</a:t>
            </a:r>
            <a:r>
              <a:rPr lang="en-US" baseline="0" dirty="0" smtClean="0"/>
              <a:t> stronger definitions of robustness…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 might depend on the size of the input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can something be not robust.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72DBE56-3C47-3B46-BE83-DC7D8776CFB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9</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10</a:t>
            </a:fld>
            <a:endParaRPr lang="en-US"/>
          </a:p>
        </p:txBody>
      </p:sp>
    </p:spTree>
    <p:extLst>
      <p:ext uri="{BB962C8B-B14F-4D97-AF65-F5344CB8AC3E}">
        <p14:creationId xmlns:p14="http://schemas.microsoft.com/office/powerpoint/2010/main" val="123369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DBE56-3C47-3B46-BE83-DC7D8776CFBC}" type="slidenum">
              <a:rPr lang="en-US" smtClean="0"/>
              <a:pPr/>
              <a:t>11</a:t>
            </a:fld>
            <a:endParaRPr lang="en-US"/>
          </a:p>
        </p:txBody>
      </p:sp>
    </p:spTree>
    <p:extLst>
      <p:ext uri="{BB962C8B-B14F-4D97-AF65-F5344CB8AC3E}">
        <p14:creationId xmlns:p14="http://schemas.microsoft.com/office/powerpoint/2010/main" val="1233691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cauchy-nocaption.jpg"/>
          <p:cNvPicPr>
            <a:picLocks noChangeAspect="1"/>
          </p:cNvPicPr>
          <p:nvPr userDrawn="1"/>
        </p:nvPicPr>
        <p:blipFill>
          <a:blip r:embed="rId2"/>
          <a:stretch>
            <a:fillRect/>
          </a:stretch>
        </p:blipFill>
        <p:spPr>
          <a:xfrm>
            <a:off x="0" y="546652"/>
            <a:ext cx="9144000" cy="576469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FSE’11: Szeged, Hungary.</a:t>
            </a:r>
            <a:endParaRPr lang="en-US" dirty="0" smtClean="0"/>
          </a:p>
        </p:txBody>
      </p:sp>
      <p:sp>
        <p:nvSpPr>
          <p:cNvPr id="5" name="Footer Placeholder 4"/>
          <p:cNvSpPr>
            <a:spLocks noGrp="1"/>
          </p:cNvSpPr>
          <p:nvPr>
            <p:ph type="ftr" sz="quarter" idx="11"/>
          </p:nvPr>
        </p:nvSpPr>
        <p:spPr/>
        <p:txBody>
          <a:bodyPr/>
          <a:lstStyle/>
          <a:p>
            <a:r>
              <a:rPr lang="en-US" smtClean="0"/>
              <a:t>Proving programs robust</a:t>
            </a:r>
            <a:endParaRPr lang="en-US"/>
          </a:p>
        </p:txBody>
      </p:sp>
      <p:sp>
        <p:nvSpPr>
          <p:cNvPr id="6" name="Slide Number Placeholder 5"/>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FSE’11: Szeged, Hungary.</a:t>
            </a:r>
            <a:endParaRPr lang="en-US" dirty="0" smtClean="0"/>
          </a:p>
        </p:txBody>
      </p:sp>
      <p:sp>
        <p:nvSpPr>
          <p:cNvPr id="5" name="Footer Placeholder 4"/>
          <p:cNvSpPr>
            <a:spLocks noGrp="1"/>
          </p:cNvSpPr>
          <p:nvPr>
            <p:ph type="ftr" sz="quarter" idx="11"/>
          </p:nvPr>
        </p:nvSpPr>
        <p:spPr/>
        <p:txBody>
          <a:bodyPr/>
          <a:lstStyle/>
          <a:p>
            <a:r>
              <a:rPr lang="en-US" smtClean="0"/>
              <a:t>Proving programs robust</a:t>
            </a:r>
            <a:endParaRPr lang="en-US"/>
          </a:p>
        </p:txBody>
      </p:sp>
      <p:sp>
        <p:nvSpPr>
          <p:cNvPr id="6" name="Slide Number Placeholder 5"/>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47317" y="6698287"/>
            <a:ext cx="2895600" cy="184542"/>
          </a:xfrm>
        </p:spPr>
        <p:txBody>
          <a:bodyPr/>
          <a:lstStyle>
            <a:lvl1pPr>
              <a:defRPr>
                <a:solidFill>
                  <a:schemeClr val="tx1">
                    <a:lumMod val="95000"/>
                    <a:lumOff val="5000"/>
                  </a:schemeClr>
                </a:solidFill>
              </a:defRPr>
            </a:lvl1pPr>
          </a:lstStyle>
          <a:p>
            <a:r>
              <a:rPr lang="en-US" dirty="0" smtClean="0"/>
              <a:t>Proving programs robust</a:t>
            </a:r>
            <a:endParaRPr lang="en-US" dirty="0"/>
          </a:p>
        </p:txBody>
      </p:sp>
      <p:sp>
        <p:nvSpPr>
          <p:cNvPr id="4" name="Date Placeholder 3"/>
          <p:cNvSpPr>
            <a:spLocks noGrp="1"/>
          </p:cNvSpPr>
          <p:nvPr>
            <p:ph type="dt" sz="half" idx="10"/>
          </p:nvPr>
        </p:nvSpPr>
        <p:spPr>
          <a:xfrm>
            <a:off x="-23973" y="6698286"/>
            <a:ext cx="2133600" cy="159713"/>
          </a:xfrm>
        </p:spPr>
        <p:txBody>
          <a:bodyPr/>
          <a:lstStyle>
            <a:lvl1pPr>
              <a:defRPr>
                <a:solidFill>
                  <a:schemeClr val="tx1">
                    <a:lumMod val="95000"/>
                    <a:lumOff val="5000"/>
                  </a:schemeClr>
                </a:solidFill>
              </a:defRPr>
            </a:lvl1pPr>
          </a:lstStyle>
          <a:p>
            <a:r>
              <a:rPr lang="en-US" smtClean="0"/>
              <a:t>FSE’11: Szeged, Hungary.</a:t>
            </a:r>
            <a:endParaRPr lang="en-US" dirty="0"/>
          </a:p>
        </p:txBody>
      </p:sp>
      <p:sp>
        <p:nvSpPr>
          <p:cNvPr id="6" name="Slide Number Placeholder 5"/>
          <p:cNvSpPr>
            <a:spLocks noGrp="1"/>
          </p:cNvSpPr>
          <p:nvPr>
            <p:ph type="sldNum" sz="quarter" idx="12"/>
          </p:nvPr>
        </p:nvSpPr>
        <p:spPr>
          <a:xfrm>
            <a:off x="7010400" y="6698287"/>
            <a:ext cx="2133600" cy="168275"/>
          </a:xfrm>
        </p:spPr>
        <p:txBody>
          <a:bodyPr/>
          <a:lstStyle>
            <a:lvl1pPr>
              <a:defRPr>
                <a:solidFill>
                  <a:schemeClr val="tx1">
                    <a:lumMod val="95000"/>
                    <a:lumOff val="5000"/>
                  </a:schemeClr>
                </a:solidFill>
              </a:defRPr>
            </a:lvl1pPr>
          </a:lstStyle>
          <a:p>
            <a:fld id="{CF514AF9-C0A3-D948-905C-91873489708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FSE’11: Szeged, Hungary.</a:t>
            </a:r>
            <a:endParaRPr lang="en-US" dirty="0" smtClean="0"/>
          </a:p>
        </p:txBody>
      </p:sp>
      <p:sp>
        <p:nvSpPr>
          <p:cNvPr id="5" name="Footer Placeholder 4"/>
          <p:cNvSpPr>
            <a:spLocks noGrp="1"/>
          </p:cNvSpPr>
          <p:nvPr>
            <p:ph type="ftr" sz="quarter" idx="11"/>
          </p:nvPr>
        </p:nvSpPr>
        <p:spPr/>
        <p:txBody>
          <a:bodyPr/>
          <a:lstStyle/>
          <a:p>
            <a:r>
              <a:rPr lang="en-US" smtClean="0"/>
              <a:t>Proving programs robust</a:t>
            </a:r>
            <a:endParaRPr lang="en-US"/>
          </a:p>
        </p:txBody>
      </p:sp>
      <p:sp>
        <p:nvSpPr>
          <p:cNvPr id="6" name="Slide Number Placeholder 5"/>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FSE’11: Szeged, Hungary.</a:t>
            </a:r>
            <a:endParaRPr lang="en-US" dirty="0" smtClean="0"/>
          </a:p>
        </p:txBody>
      </p:sp>
      <p:sp>
        <p:nvSpPr>
          <p:cNvPr id="6" name="Footer Placeholder 5"/>
          <p:cNvSpPr>
            <a:spLocks noGrp="1"/>
          </p:cNvSpPr>
          <p:nvPr>
            <p:ph type="ftr" sz="quarter" idx="11"/>
          </p:nvPr>
        </p:nvSpPr>
        <p:spPr/>
        <p:txBody>
          <a:bodyPr/>
          <a:lstStyle/>
          <a:p>
            <a:r>
              <a:rPr lang="en-US" smtClean="0"/>
              <a:t>Proving programs robust</a:t>
            </a:r>
            <a:endParaRPr lang="en-US"/>
          </a:p>
        </p:txBody>
      </p:sp>
      <p:sp>
        <p:nvSpPr>
          <p:cNvPr id="7" name="Slide Number Placeholder 6"/>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FSE’11: Szeged, Hungary.</a:t>
            </a:r>
            <a:endParaRPr lang="en-US" dirty="0" smtClean="0"/>
          </a:p>
        </p:txBody>
      </p:sp>
      <p:sp>
        <p:nvSpPr>
          <p:cNvPr id="8" name="Footer Placeholder 7"/>
          <p:cNvSpPr>
            <a:spLocks noGrp="1"/>
          </p:cNvSpPr>
          <p:nvPr>
            <p:ph type="ftr" sz="quarter" idx="11"/>
          </p:nvPr>
        </p:nvSpPr>
        <p:spPr/>
        <p:txBody>
          <a:bodyPr/>
          <a:lstStyle/>
          <a:p>
            <a:r>
              <a:rPr lang="en-US" smtClean="0"/>
              <a:t>Proving programs robust</a:t>
            </a:r>
            <a:endParaRPr lang="en-US"/>
          </a:p>
        </p:txBody>
      </p:sp>
      <p:sp>
        <p:nvSpPr>
          <p:cNvPr id="9" name="Slide Number Placeholder 8"/>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FSE’11: Szeged, Hungary.</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a:p>
        </p:txBody>
      </p:sp>
      <p:sp>
        <p:nvSpPr>
          <p:cNvPr id="5" name="Slide Number Placeholder 4"/>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FSE’11: Szeged, Hungary.</a:t>
            </a:r>
            <a:endParaRPr lang="en-US" dirty="0" smtClean="0"/>
          </a:p>
        </p:txBody>
      </p:sp>
      <p:sp>
        <p:nvSpPr>
          <p:cNvPr id="3" name="Footer Placeholder 2"/>
          <p:cNvSpPr>
            <a:spLocks noGrp="1"/>
          </p:cNvSpPr>
          <p:nvPr>
            <p:ph type="ftr" sz="quarter" idx="11"/>
          </p:nvPr>
        </p:nvSpPr>
        <p:spPr/>
        <p:txBody>
          <a:bodyPr/>
          <a:lstStyle/>
          <a:p>
            <a:r>
              <a:rPr lang="en-US" smtClean="0"/>
              <a:t>Proving programs robust</a:t>
            </a:r>
            <a:endParaRPr lang="en-US"/>
          </a:p>
        </p:txBody>
      </p:sp>
      <p:sp>
        <p:nvSpPr>
          <p:cNvPr id="4" name="Slide Number Placeholder 3"/>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FSE’11: Szeged, Hungary.</a:t>
            </a:r>
            <a:endParaRPr lang="en-US" dirty="0" smtClean="0"/>
          </a:p>
        </p:txBody>
      </p:sp>
      <p:sp>
        <p:nvSpPr>
          <p:cNvPr id="6" name="Footer Placeholder 5"/>
          <p:cNvSpPr>
            <a:spLocks noGrp="1"/>
          </p:cNvSpPr>
          <p:nvPr>
            <p:ph type="ftr" sz="quarter" idx="11"/>
          </p:nvPr>
        </p:nvSpPr>
        <p:spPr/>
        <p:txBody>
          <a:bodyPr/>
          <a:lstStyle/>
          <a:p>
            <a:r>
              <a:rPr lang="en-US" smtClean="0"/>
              <a:t>Proving programs robust</a:t>
            </a:r>
            <a:endParaRPr lang="en-US"/>
          </a:p>
        </p:txBody>
      </p:sp>
      <p:sp>
        <p:nvSpPr>
          <p:cNvPr id="7" name="Slide Number Placeholder 6"/>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FSE’11: Szeged, Hungary.</a:t>
            </a:r>
            <a:endParaRPr lang="en-US" dirty="0" smtClean="0"/>
          </a:p>
        </p:txBody>
      </p:sp>
      <p:sp>
        <p:nvSpPr>
          <p:cNvPr id="6" name="Footer Placeholder 5"/>
          <p:cNvSpPr>
            <a:spLocks noGrp="1"/>
          </p:cNvSpPr>
          <p:nvPr>
            <p:ph type="ftr" sz="quarter" idx="11"/>
          </p:nvPr>
        </p:nvSpPr>
        <p:spPr/>
        <p:txBody>
          <a:bodyPr/>
          <a:lstStyle/>
          <a:p>
            <a:r>
              <a:rPr lang="en-US" smtClean="0"/>
              <a:t>Proving programs robust</a:t>
            </a:r>
            <a:endParaRPr lang="en-US"/>
          </a:p>
        </p:txBody>
      </p:sp>
      <p:sp>
        <p:nvSpPr>
          <p:cNvPr id="7" name="Slide Number Placeholder 6"/>
          <p:cNvSpPr>
            <a:spLocks noGrp="1"/>
          </p:cNvSpPr>
          <p:nvPr>
            <p:ph type="sldNum" sz="quarter" idx="12"/>
          </p:nvPr>
        </p:nvSpPr>
        <p:spPr/>
        <p:txBody>
          <a:bodyPr/>
          <a:lstStyle/>
          <a:p>
            <a:fld id="{CF514AF9-C0A3-D948-905C-91873489708A}"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FSE’11: Szeged, Hungary.</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Proving programs robust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14AF9-C0A3-D948-905C-9187348970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00.png"/><Relationship Id="rId4" Type="http://schemas.openxmlformats.org/officeDocument/2006/relationships/notesSlide" Target="../notesSlides/notesSlide18.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0.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0.png"/><Relationship Id="rId10" Type="http://schemas.openxmlformats.org/officeDocument/2006/relationships/image" Target="../media/image32.png"/><Relationship Id="rId4" Type="http://schemas.openxmlformats.org/officeDocument/2006/relationships/image" Target="../media/image260.png"/><Relationship Id="rId9" Type="http://schemas.openxmlformats.org/officeDocument/2006/relationships/image" Target="../media/image310.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0.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70.png"/><Relationship Id="rId4" Type="http://schemas.openxmlformats.org/officeDocument/2006/relationships/image" Target="../media/image26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048000" y="609600"/>
            <a:ext cx="6096000" cy="1981200"/>
          </a:xfrm>
        </p:spPr>
        <p:txBody>
          <a:bodyPr>
            <a:normAutofit/>
          </a:bodyPr>
          <a:lstStyle/>
          <a:p>
            <a:pPr>
              <a:buNone/>
            </a:pPr>
            <a:r>
              <a:rPr lang="en-US" dirty="0" smtClean="0"/>
              <a:t>    </a:t>
            </a:r>
            <a:r>
              <a:rPr lang="en-US" sz="3800" b="1" dirty="0" smtClean="0">
                <a:solidFill>
                  <a:srgbClr val="950000"/>
                </a:solidFill>
                <a:cs typeface="Engravers MT"/>
              </a:rPr>
              <a:t>Proving Programs Robust</a:t>
            </a:r>
            <a:endParaRPr lang="en-US" sz="3800" b="1" dirty="0">
              <a:solidFill>
                <a:srgbClr val="950000"/>
              </a:solidFill>
              <a:cs typeface="Engravers MT"/>
            </a:endParaRPr>
          </a:p>
        </p:txBody>
      </p:sp>
      <p:sp>
        <p:nvSpPr>
          <p:cNvPr id="8" name="TextBox 7"/>
          <p:cNvSpPr txBox="1"/>
          <p:nvPr/>
        </p:nvSpPr>
        <p:spPr>
          <a:xfrm>
            <a:off x="5029200" y="3507938"/>
            <a:ext cx="4114800" cy="1815882"/>
          </a:xfrm>
          <a:prstGeom prst="rect">
            <a:avLst/>
          </a:prstGeom>
          <a:noFill/>
        </p:spPr>
        <p:txBody>
          <a:bodyPr wrap="square" rtlCol="0">
            <a:spAutoFit/>
          </a:bodyPr>
          <a:lstStyle/>
          <a:p>
            <a:pPr algn="r">
              <a:spcAft>
                <a:spcPts val="1200"/>
              </a:spcAft>
            </a:pPr>
            <a:r>
              <a:rPr lang="en-US" sz="2800" b="1" dirty="0" err="1">
                <a:solidFill>
                  <a:schemeClr val="tx1">
                    <a:lumMod val="85000"/>
                    <a:lumOff val="15000"/>
                  </a:schemeClr>
                </a:solidFill>
                <a:latin typeface="Gill Sans MT"/>
                <a:cs typeface="Gill Sans MT"/>
              </a:rPr>
              <a:t>Swarat</a:t>
            </a:r>
            <a:r>
              <a:rPr lang="en-US" sz="2800" b="1" dirty="0">
                <a:solidFill>
                  <a:schemeClr val="tx1">
                    <a:lumMod val="85000"/>
                    <a:lumOff val="15000"/>
                  </a:schemeClr>
                </a:solidFill>
                <a:latin typeface="Gill Sans MT"/>
                <a:cs typeface="Gill Sans MT"/>
              </a:rPr>
              <a:t> </a:t>
            </a:r>
            <a:r>
              <a:rPr lang="en-US" sz="2800" b="1" dirty="0" smtClean="0">
                <a:solidFill>
                  <a:schemeClr val="tx1">
                    <a:lumMod val="85000"/>
                    <a:lumOff val="15000"/>
                  </a:schemeClr>
                </a:solidFill>
                <a:latin typeface="Gill Sans MT"/>
                <a:cs typeface="Gill Sans MT"/>
              </a:rPr>
              <a:t>Chaudhuri</a:t>
            </a:r>
            <a:r>
              <a:rPr lang="en-US" sz="2800" b="1" baseline="30000" dirty="0" smtClean="0">
                <a:solidFill>
                  <a:schemeClr val="tx1">
                    <a:lumMod val="85000"/>
                    <a:lumOff val="15000"/>
                  </a:schemeClr>
                </a:solidFill>
                <a:latin typeface="Gill Sans MT"/>
                <a:cs typeface="Gill Sans MT"/>
              </a:rPr>
              <a:t>1,3</a:t>
            </a:r>
            <a:r>
              <a:rPr lang="en-US" sz="2800" b="1" dirty="0" smtClean="0">
                <a:solidFill>
                  <a:schemeClr val="tx1">
                    <a:lumMod val="85000"/>
                    <a:lumOff val="15000"/>
                  </a:schemeClr>
                </a:solidFill>
                <a:latin typeface="Gill Sans MT"/>
                <a:cs typeface="Gill Sans MT"/>
              </a:rPr>
              <a:t/>
            </a:r>
            <a:br>
              <a:rPr lang="en-US" sz="2800" b="1" dirty="0" smtClean="0">
                <a:solidFill>
                  <a:schemeClr val="tx1">
                    <a:lumMod val="85000"/>
                    <a:lumOff val="15000"/>
                  </a:schemeClr>
                </a:solidFill>
                <a:latin typeface="Gill Sans MT"/>
                <a:cs typeface="Gill Sans MT"/>
              </a:rPr>
            </a:br>
            <a:r>
              <a:rPr lang="en-US" sz="2800" b="1" dirty="0" err="1" smtClean="0">
                <a:solidFill>
                  <a:schemeClr val="tx1">
                    <a:lumMod val="85000"/>
                    <a:lumOff val="15000"/>
                  </a:schemeClr>
                </a:solidFill>
                <a:latin typeface="Gill Sans MT"/>
                <a:cs typeface="Gill Sans MT"/>
              </a:rPr>
              <a:t>Sumit</a:t>
            </a:r>
            <a:r>
              <a:rPr lang="en-US" sz="2800" b="1" dirty="0" smtClean="0">
                <a:solidFill>
                  <a:schemeClr val="tx1">
                    <a:lumMod val="85000"/>
                    <a:lumOff val="15000"/>
                  </a:schemeClr>
                </a:solidFill>
                <a:latin typeface="Gill Sans MT"/>
                <a:cs typeface="Gill Sans MT"/>
              </a:rPr>
              <a:t> Gulwani</a:t>
            </a:r>
            <a:r>
              <a:rPr lang="en-US" sz="2800" b="1" baseline="30000" dirty="0" smtClean="0">
                <a:solidFill>
                  <a:schemeClr val="tx1">
                    <a:lumMod val="85000"/>
                    <a:lumOff val="15000"/>
                  </a:schemeClr>
                </a:solidFill>
                <a:latin typeface="Gill Sans MT"/>
                <a:cs typeface="Gill Sans MT"/>
              </a:rPr>
              <a:t>2</a:t>
            </a:r>
            <a:r>
              <a:rPr lang="en-US" sz="2800" b="1" dirty="0" smtClean="0">
                <a:solidFill>
                  <a:schemeClr val="tx1">
                    <a:lumMod val="85000"/>
                    <a:lumOff val="15000"/>
                  </a:schemeClr>
                </a:solidFill>
                <a:latin typeface="Gill Sans MT"/>
                <a:cs typeface="Gill Sans MT"/>
              </a:rPr>
              <a:t> </a:t>
            </a:r>
            <a:r>
              <a:rPr lang="en-US" sz="2800" b="1" i="1" u="sng" dirty="0">
                <a:solidFill>
                  <a:schemeClr val="accent1">
                    <a:lumMod val="75000"/>
                  </a:schemeClr>
                </a:solidFill>
                <a:latin typeface="Gill Sans MT"/>
                <a:cs typeface="Gill Sans MT"/>
              </a:rPr>
              <a:t>Roberto </a:t>
            </a:r>
            <a:r>
              <a:rPr lang="en-US" sz="2800" b="1" i="1" u="sng" dirty="0" smtClean="0">
                <a:solidFill>
                  <a:schemeClr val="accent1">
                    <a:lumMod val="75000"/>
                  </a:schemeClr>
                </a:solidFill>
                <a:latin typeface="Gill Sans MT"/>
                <a:cs typeface="Gill Sans MT"/>
              </a:rPr>
              <a:t>Lublinerman</a:t>
            </a:r>
            <a:r>
              <a:rPr lang="en-US" sz="2800" b="1" i="1" u="sng" baseline="30000" dirty="0" smtClean="0">
                <a:solidFill>
                  <a:schemeClr val="accent1">
                    <a:lumMod val="75000"/>
                  </a:schemeClr>
                </a:solidFill>
                <a:latin typeface="Gill Sans MT"/>
                <a:cs typeface="Gill Sans MT"/>
              </a:rPr>
              <a:t>1</a:t>
            </a:r>
            <a:r>
              <a:rPr lang="en-US" sz="2800" b="1" dirty="0" smtClean="0">
                <a:solidFill>
                  <a:schemeClr val="tx1">
                    <a:lumMod val="85000"/>
                    <a:lumOff val="15000"/>
                  </a:schemeClr>
                </a:solidFill>
                <a:latin typeface="Gill Sans MT"/>
                <a:cs typeface="Gill Sans MT"/>
              </a:rPr>
              <a:t/>
            </a:r>
            <a:br>
              <a:rPr lang="en-US" sz="2800" b="1" dirty="0" smtClean="0">
                <a:solidFill>
                  <a:schemeClr val="tx1">
                    <a:lumMod val="85000"/>
                    <a:lumOff val="15000"/>
                  </a:schemeClr>
                </a:solidFill>
                <a:latin typeface="Gill Sans MT"/>
                <a:cs typeface="Gill Sans MT"/>
              </a:rPr>
            </a:br>
            <a:r>
              <a:rPr lang="en-US" sz="2800" b="1" dirty="0" smtClean="0">
                <a:solidFill>
                  <a:schemeClr val="tx1">
                    <a:lumMod val="85000"/>
                    <a:lumOff val="15000"/>
                  </a:schemeClr>
                </a:solidFill>
                <a:latin typeface="Gill Sans MT"/>
                <a:cs typeface="Gill Sans MT"/>
              </a:rPr>
              <a:t>Sara Navidpour</a:t>
            </a:r>
            <a:r>
              <a:rPr lang="en-US" sz="2800" b="1" baseline="30000" dirty="0" smtClean="0">
                <a:solidFill>
                  <a:schemeClr val="tx1">
                    <a:lumMod val="85000"/>
                    <a:lumOff val="15000"/>
                  </a:schemeClr>
                </a:solidFill>
                <a:latin typeface="Gill Sans MT"/>
                <a:cs typeface="Gill Sans MT"/>
              </a:rPr>
              <a:t>1</a:t>
            </a:r>
          </a:p>
        </p:txBody>
      </p:sp>
      <p:sp>
        <p:nvSpPr>
          <p:cNvPr id="9" name="TextBox 8"/>
          <p:cNvSpPr txBox="1"/>
          <p:nvPr/>
        </p:nvSpPr>
        <p:spPr>
          <a:xfrm>
            <a:off x="5706392" y="5365421"/>
            <a:ext cx="3437608" cy="1477328"/>
          </a:xfrm>
          <a:prstGeom prst="rect">
            <a:avLst/>
          </a:prstGeom>
          <a:noFill/>
        </p:spPr>
        <p:txBody>
          <a:bodyPr wrap="none" rtlCol="0">
            <a:spAutoFit/>
          </a:bodyPr>
          <a:lstStyle/>
          <a:p>
            <a:pPr algn="r"/>
            <a:r>
              <a:rPr lang="en-US" b="1" baseline="30000" dirty="0">
                <a:solidFill>
                  <a:schemeClr val="tx2">
                    <a:lumMod val="75000"/>
                  </a:schemeClr>
                </a:solidFill>
                <a:latin typeface="Gill Sans MT"/>
                <a:cs typeface="Gill Sans MT"/>
              </a:rPr>
              <a:t>1</a:t>
            </a:r>
            <a:r>
              <a:rPr lang="en-US" b="1" dirty="0">
                <a:solidFill>
                  <a:schemeClr val="tx2">
                    <a:lumMod val="75000"/>
                  </a:schemeClr>
                </a:solidFill>
                <a:latin typeface="Gill Sans MT"/>
                <a:cs typeface="Gill Sans MT"/>
              </a:rPr>
              <a:t>Pennsylvania State University</a:t>
            </a:r>
          </a:p>
          <a:p>
            <a:pPr algn="r"/>
            <a:r>
              <a:rPr lang="en-US" b="1" baseline="30000" dirty="0" smtClean="0">
                <a:solidFill>
                  <a:schemeClr val="tx2">
                    <a:lumMod val="75000"/>
                  </a:schemeClr>
                </a:solidFill>
                <a:latin typeface="Gill Sans MT"/>
                <a:cs typeface="Gill Sans MT"/>
              </a:rPr>
              <a:t>2</a:t>
            </a:r>
            <a:r>
              <a:rPr lang="en-US" b="1" dirty="0" smtClean="0">
                <a:solidFill>
                  <a:schemeClr val="tx2">
                    <a:lumMod val="75000"/>
                  </a:schemeClr>
                </a:solidFill>
                <a:latin typeface="Gill Sans MT"/>
                <a:cs typeface="Gill Sans MT"/>
              </a:rPr>
              <a:t>Microsoft Research</a:t>
            </a:r>
          </a:p>
          <a:p>
            <a:pPr algn="r"/>
            <a:r>
              <a:rPr lang="en-US" b="1" baseline="30000" dirty="0" smtClean="0">
                <a:solidFill>
                  <a:schemeClr val="tx2">
                    <a:lumMod val="75000"/>
                  </a:schemeClr>
                </a:solidFill>
                <a:latin typeface="Gill Sans MT"/>
                <a:cs typeface="Gill Sans MT"/>
              </a:rPr>
              <a:t>3</a:t>
            </a:r>
            <a:r>
              <a:rPr lang="en-US" b="1" dirty="0" smtClean="0">
                <a:solidFill>
                  <a:schemeClr val="tx2">
                    <a:lumMod val="75000"/>
                  </a:schemeClr>
                </a:solidFill>
                <a:latin typeface="Gill Sans MT"/>
                <a:cs typeface="Gill Sans MT"/>
              </a:rPr>
              <a:t>Rice University</a:t>
            </a:r>
            <a:endParaRPr lang="en-US" b="1" dirty="0">
              <a:solidFill>
                <a:schemeClr val="tx2">
                  <a:lumMod val="75000"/>
                </a:schemeClr>
              </a:solidFill>
              <a:latin typeface="Gill Sans MT"/>
              <a:cs typeface="Gill Sans MT"/>
            </a:endParaRPr>
          </a:p>
          <a:p>
            <a:endParaRPr lang="en-US" b="1" dirty="0">
              <a:solidFill>
                <a:schemeClr val="tx2">
                  <a:lumMod val="75000"/>
                </a:schemeClr>
              </a:solidFill>
              <a:latin typeface="Gill Sans MT"/>
              <a:cs typeface="Gill Sans MT"/>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10</a:t>
            </a:fld>
            <a:endParaRPr lang="en-US" dirty="0"/>
          </a:p>
        </p:txBody>
      </p:sp>
      <p:sp>
        <p:nvSpPr>
          <p:cNvPr id="7" name="Oval 6"/>
          <p:cNvSpPr/>
          <p:nvPr/>
        </p:nvSpPr>
        <p:spPr>
          <a:xfrm>
            <a:off x="1996183" y="436936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51296" y="5127067"/>
            <a:ext cx="152400" cy="15240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48" name="TextBox 47"/>
          <p:cNvSpPr txBox="1"/>
          <p:nvPr/>
        </p:nvSpPr>
        <p:spPr>
          <a:xfrm>
            <a:off x="4320530" y="4671308"/>
            <a:ext cx="676238" cy="369332"/>
          </a:xfrm>
          <a:prstGeom prst="rect">
            <a:avLst/>
          </a:prstGeom>
          <a:noFill/>
        </p:spPr>
        <p:txBody>
          <a:bodyPr wrap="square" rtlCol="0">
            <a:spAutoFit/>
          </a:bodyPr>
          <a:lstStyle/>
          <a:p>
            <a:r>
              <a:rPr lang="en-US" dirty="0" smtClean="0"/>
              <a:t>2.00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1.00</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2962810" y="2027235"/>
            <a:ext cx="3681573" cy="1291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16" idx="4"/>
            <a:endCxn id="9" idx="7"/>
          </p:cNvCxnSpPr>
          <p:nvPr/>
        </p:nvCxnSpPr>
        <p:spPr>
          <a:xfrm>
            <a:off x="6720583" y="3395160"/>
            <a:ext cx="283828" cy="1406932"/>
          </a:xfrm>
          <a:prstGeom prst="line">
            <a:avLst/>
          </a:prstGeom>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0" name="TextBox 10259"/>
          <p:cNvSpPr txBox="1"/>
          <p:nvPr/>
        </p:nvSpPr>
        <p:spPr>
          <a:xfrm>
            <a:off x="4706159" y="1918584"/>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59" name="TextBox 158"/>
          <p:cNvSpPr txBox="1"/>
          <p:nvPr/>
        </p:nvSpPr>
        <p:spPr>
          <a:xfrm>
            <a:off x="6481575" y="2545034"/>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0" name="TextBox 159"/>
          <p:cNvSpPr txBox="1"/>
          <p:nvPr/>
        </p:nvSpPr>
        <p:spPr>
          <a:xfrm>
            <a:off x="6787721" y="5018601"/>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1" name="TextBox 160"/>
          <p:cNvSpPr txBox="1"/>
          <p:nvPr/>
        </p:nvSpPr>
        <p:spPr>
          <a:xfrm>
            <a:off x="8320783" y="3936993"/>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2" name="TextBox 161"/>
          <p:cNvSpPr txBox="1"/>
          <p:nvPr/>
        </p:nvSpPr>
        <p:spPr>
          <a:xfrm>
            <a:off x="3593588" y="5107958"/>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3" name="TextBox 162"/>
          <p:cNvSpPr txBox="1"/>
          <p:nvPr/>
        </p:nvSpPr>
        <p:spPr>
          <a:xfrm>
            <a:off x="1594367" y="4488334"/>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4" name="TextBox 163"/>
          <p:cNvSpPr txBox="1"/>
          <p:nvPr/>
        </p:nvSpPr>
        <p:spPr>
          <a:xfrm>
            <a:off x="1103164" y="2091951"/>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6" name="Oval 165"/>
          <p:cNvSpPr/>
          <p:nvPr/>
        </p:nvSpPr>
        <p:spPr>
          <a:xfrm>
            <a:off x="2800814" y="192323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p:cNvSpPr txBox="1"/>
          <p:nvPr/>
        </p:nvSpPr>
        <p:spPr>
          <a:xfrm>
            <a:off x="2558121" y="2107559"/>
            <a:ext cx="580608" cy="584775"/>
          </a:xfrm>
          <a:prstGeom prst="rect">
            <a:avLst/>
          </a:prstGeom>
          <a:noFill/>
        </p:spPr>
        <p:txBody>
          <a:bodyPr wrap="none" rtlCol="0">
            <a:spAutoFit/>
          </a:bodyPr>
          <a:lstStyle/>
          <a:p>
            <a:r>
              <a:rPr lang="en-US" sz="3200" dirty="0" smtClean="0">
                <a:sym typeface="Symbol"/>
              </a:rPr>
              <a:t></a:t>
            </a:r>
            <a:endParaRPr lang="en-US" sz="3200" dirty="0"/>
          </a:p>
        </p:txBody>
      </p:sp>
    </p:spTree>
    <p:extLst>
      <p:ext uri="{BB962C8B-B14F-4D97-AF65-F5344CB8AC3E}">
        <p14:creationId xmlns:p14="http://schemas.microsoft.com/office/powerpoint/2010/main" val="1258295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11</a:t>
            </a:fld>
            <a:endParaRPr lang="en-US" dirty="0"/>
          </a:p>
        </p:txBody>
      </p:sp>
      <p:sp>
        <p:nvSpPr>
          <p:cNvPr id="7" name="Oval 6"/>
          <p:cNvSpPr/>
          <p:nvPr/>
        </p:nvSpPr>
        <p:spPr>
          <a:xfrm>
            <a:off x="1996183" y="436936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51296" y="5127067"/>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48" name="TextBox 47"/>
          <p:cNvSpPr txBox="1"/>
          <p:nvPr/>
        </p:nvSpPr>
        <p:spPr>
          <a:xfrm>
            <a:off x="4320530" y="4671308"/>
            <a:ext cx="676238" cy="369332"/>
          </a:xfrm>
          <a:prstGeom prst="rect">
            <a:avLst/>
          </a:prstGeom>
          <a:noFill/>
        </p:spPr>
        <p:txBody>
          <a:bodyPr wrap="square" rtlCol="0">
            <a:spAutoFit/>
          </a:bodyPr>
          <a:lstStyle/>
          <a:p>
            <a:r>
              <a:rPr lang="en-US" dirty="0" smtClean="0"/>
              <a:t>2.00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1.00</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2962810" y="2027235"/>
            <a:ext cx="3681573" cy="1291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16" idx="4"/>
            <a:endCxn id="9" idx="7"/>
          </p:cNvCxnSpPr>
          <p:nvPr/>
        </p:nvCxnSpPr>
        <p:spPr>
          <a:xfrm>
            <a:off x="6720583" y="3395160"/>
            <a:ext cx="283828" cy="1406932"/>
          </a:xfrm>
          <a:prstGeom prst="line">
            <a:avLst/>
          </a:prstGeom>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0" name="TextBox 10259"/>
          <p:cNvSpPr txBox="1"/>
          <p:nvPr/>
        </p:nvSpPr>
        <p:spPr>
          <a:xfrm>
            <a:off x="4706159" y="1918584"/>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59" name="TextBox 158"/>
          <p:cNvSpPr txBox="1"/>
          <p:nvPr/>
        </p:nvSpPr>
        <p:spPr>
          <a:xfrm>
            <a:off x="6481575" y="2545034"/>
            <a:ext cx="478016" cy="584775"/>
          </a:xfrm>
          <a:prstGeom prst="rect">
            <a:avLst/>
          </a:prstGeom>
          <a:noFill/>
        </p:spPr>
        <p:txBody>
          <a:bodyPr wrap="none" rtlCol="0">
            <a:spAutoFit/>
          </a:bodyPr>
          <a:lstStyle/>
          <a:p>
            <a:r>
              <a:rPr lang="en-US" sz="3200" dirty="0" smtClean="0">
                <a:sym typeface="Symbol"/>
              </a:rPr>
              <a:t></a:t>
            </a:r>
            <a:endParaRPr lang="en-US" sz="3200" dirty="0"/>
          </a:p>
        </p:txBody>
      </p:sp>
      <p:sp>
        <p:nvSpPr>
          <p:cNvPr id="160" name="TextBox 159"/>
          <p:cNvSpPr txBox="1"/>
          <p:nvPr/>
        </p:nvSpPr>
        <p:spPr>
          <a:xfrm>
            <a:off x="6787721" y="5018601"/>
            <a:ext cx="393056" cy="584775"/>
          </a:xfrm>
          <a:prstGeom prst="rect">
            <a:avLst/>
          </a:prstGeom>
          <a:noFill/>
        </p:spPr>
        <p:txBody>
          <a:bodyPr wrap="none" rtlCol="0">
            <a:spAutoFit/>
          </a:bodyPr>
          <a:lstStyle/>
          <a:p>
            <a:r>
              <a:rPr lang="en-US" sz="3200" dirty="0" smtClean="0">
                <a:sym typeface="Symbol"/>
              </a:rPr>
              <a:t>1</a:t>
            </a:r>
            <a:endParaRPr lang="en-US" sz="3200" dirty="0"/>
          </a:p>
        </p:txBody>
      </p:sp>
      <p:sp>
        <p:nvSpPr>
          <p:cNvPr id="161" name="TextBox 160"/>
          <p:cNvSpPr txBox="1"/>
          <p:nvPr/>
        </p:nvSpPr>
        <p:spPr>
          <a:xfrm>
            <a:off x="8320783" y="3936993"/>
            <a:ext cx="478016" cy="584775"/>
          </a:xfrm>
          <a:prstGeom prst="rect">
            <a:avLst/>
          </a:prstGeom>
          <a:noFill/>
        </p:spPr>
        <p:txBody>
          <a:bodyPr wrap="none" rtlCol="0">
            <a:spAutoFit/>
          </a:bodyPr>
          <a:lstStyle/>
          <a:p>
            <a:r>
              <a:rPr lang="en-US" sz="3200" dirty="0" smtClean="0">
                <a:sym typeface="Symbol"/>
              </a:rPr>
              <a:t></a:t>
            </a:r>
            <a:endParaRPr lang="en-US" sz="3200" dirty="0"/>
          </a:p>
        </p:txBody>
      </p:sp>
      <p:sp>
        <p:nvSpPr>
          <p:cNvPr id="162" name="TextBox 161"/>
          <p:cNvSpPr txBox="1"/>
          <p:nvPr/>
        </p:nvSpPr>
        <p:spPr>
          <a:xfrm>
            <a:off x="3593588" y="5107958"/>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3" name="TextBox 162"/>
          <p:cNvSpPr txBox="1"/>
          <p:nvPr/>
        </p:nvSpPr>
        <p:spPr>
          <a:xfrm>
            <a:off x="1594367" y="4488334"/>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4" name="TextBox 163"/>
          <p:cNvSpPr txBox="1"/>
          <p:nvPr/>
        </p:nvSpPr>
        <p:spPr>
          <a:xfrm>
            <a:off x="1103164" y="2091951"/>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6" name="Oval 165"/>
          <p:cNvSpPr/>
          <p:nvPr/>
        </p:nvSpPr>
        <p:spPr>
          <a:xfrm>
            <a:off x="2800814" y="192323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2558121" y="2107559"/>
            <a:ext cx="580608" cy="584775"/>
          </a:xfrm>
          <a:prstGeom prst="rect">
            <a:avLst/>
          </a:prstGeom>
          <a:noFill/>
        </p:spPr>
        <p:txBody>
          <a:bodyPr wrap="none" rtlCol="0">
            <a:spAutoFit/>
          </a:bodyPr>
          <a:lstStyle/>
          <a:p>
            <a:r>
              <a:rPr lang="en-US" sz="3200" dirty="0" smtClean="0">
                <a:sym typeface="Symbol"/>
              </a:rPr>
              <a:t></a:t>
            </a:r>
            <a:endParaRPr lang="en-US" sz="3200" dirty="0"/>
          </a:p>
        </p:txBody>
      </p:sp>
    </p:spTree>
    <p:extLst>
      <p:ext uri="{BB962C8B-B14F-4D97-AF65-F5344CB8AC3E}">
        <p14:creationId xmlns:p14="http://schemas.microsoft.com/office/powerpoint/2010/main" val="362396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12</a:t>
            </a:fld>
            <a:endParaRPr lang="en-US" dirty="0"/>
          </a:p>
        </p:txBody>
      </p:sp>
      <p:sp>
        <p:nvSpPr>
          <p:cNvPr id="7" name="Oval 6"/>
          <p:cNvSpPr/>
          <p:nvPr/>
        </p:nvSpPr>
        <p:spPr>
          <a:xfrm>
            <a:off x="1996183" y="436936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51296" y="5127067"/>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48" name="TextBox 47"/>
          <p:cNvSpPr txBox="1"/>
          <p:nvPr/>
        </p:nvSpPr>
        <p:spPr>
          <a:xfrm>
            <a:off x="4320530" y="4671308"/>
            <a:ext cx="676238" cy="369332"/>
          </a:xfrm>
          <a:prstGeom prst="rect">
            <a:avLst/>
          </a:prstGeom>
          <a:noFill/>
        </p:spPr>
        <p:txBody>
          <a:bodyPr wrap="square" rtlCol="0">
            <a:spAutoFit/>
          </a:bodyPr>
          <a:lstStyle/>
          <a:p>
            <a:r>
              <a:rPr lang="en-US" dirty="0" smtClean="0"/>
              <a:t>2.00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1.00</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2962810" y="2027235"/>
            <a:ext cx="3681573" cy="1291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16" idx="4"/>
            <a:endCxn id="9" idx="7"/>
          </p:cNvCxnSpPr>
          <p:nvPr/>
        </p:nvCxnSpPr>
        <p:spPr>
          <a:xfrm>
            <a:off x="6720583" y="3395160"/>
            <a:ext cx="283828" cy="140693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0" name="TextBox 10259"/>
          <p:cNvSpPr txBox="1"/>
          <p:nvPr/>
        </p:nvSpPr>
        <p:spPr>
          <a:xfrm>
            <a:off x="4706159" y="1918584"/>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59" name="TextBox 158"/>
          <p:cNvSpPr txBox="1"/>
          <p:nvPr/>
        </p:nvSpPr>
        <p:spPr>
          <a:xfrm>
            <a:off x="6481575" y="2545034"/>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0" name="TextBox 159"/>
          <p:cNvSpPr txBox="1"/>
          <p:nvPr/>
        </p:nvSpPr>
        <p:spPr>
          <a:xfrm>
            <a:off x="6787721" y="5018601"/>
            <a:ext cx="393056" cy="584775"/>
          </a:xfrm>
          <a:prstGeom prst="rect">
            <a:avLst/>
          </a:prstGeom>
          <a:noFill/>
        </p:spPr>
        <p:txBody>
          <a:bodyPr wrap="none" rtlCol="0">
            <a:spAutoFit/>
          </a:bodyPr>
          <a:lstStyle/>
          <a:p>
            <a:r>
              <a:rPr lang="en-US" sz="3200" dirty="0" smtClean="0">
                <a:sym typeface="Symbol"/>
              </a:rPr>
              <a:t>1</a:t>
            </a:r>
            <a:endParaRPr lang="en-US" sz="3200" dirty="0"/>
          </a:p>
        </p:txBody>
      </p:sp>
      <p:sp>
        <p:nvSpPr>
          <p:cNvPr id="161" name="TextBox 160"/>
          <p:cNvSpPr txBox="1"/>
          <p:nvPr/>
        </p:nvSpPr>
        <p:spPr>
          <a:xfrm>
            <a:off x="8320783" y="3936993"/>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2" name="TextBox 161"/>
          <p:cNvSpPr txBox="1"/>
          <p:nvPr/>
        </p:nvSpPr>
        <p:spPr>
          <a:xfrm>
            <a:off x="3593588" y="5107958"/>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3" name="TextBox 162"/>
          <p:cNvSpPr txBox="1"/>
          <p:nvPr/>
        </p:nvSpPr>
        <p:spPr>
          <a:xfrm>
            <a:off x="1594367" y="4488334"/>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4" name="TextBox 163"/>
          <p:cNvSpPr txBox="1"/>
          <p:nvPr/>
        </p:nvSpPr>
        <p:spPr>
          <a:xfrm>
            <a:off x="1103164" y="2091951"/>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6" name="Oval 165"/>
          <p:cNvSpPr/>
          <p:nvPr/>
        </p:nvSpPr>
        <p:spPr>
          <a:xfrm>
            <a:off x="2800814" y="192323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2558121" y="2107559"/>
            <a:ext cx="580608" cy="584775"/>
          </a:xfrm>
          <a:prstGeom prst="rect">
            <a:avLst/>
          </a:prstGeom>
          <a:noFill/>
        </p:spPr>
        <p:txBody>
          <a:bodyPr wrap="none" rtlCol="0">
            <a:spAutoFit/>
          </a:bodyPr>
          <a:lstStyle/>
          <a:p>
            <a:r>
              <a:rPr lang="en-US" sz="3200" dirty="0" smtClean="0">
                <a:sym typeface="Symbol"/>
              </a:rPr>
              <a:t></a:t>
            </a:r>
            <a:endParaRPr lang="en-US" sz="3200" dirty="0"/>
          </a:p>
        </p:txBody>
      </p:sp>
    </p:spTree>
    <p:extLst>
      <p:ext uri="{BB962C8B-B14F-4D97-AF65-F5344CB8AC3E}">
        <p14:creationId xmlns:p14="http://schemas.microsoft.com/office/powerpoint/2010/main" val="2396680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13</a:t>
            </a:fld>
            <a:endParaRPr lang="en-US" dirty="0"/>
          </a:p>
        </p:txBody>
      </p:sp>
      <p:sp>
        <p:nvSpPr>
          <p:cNvPr id="7" name="Oval 6"/>
          <p:cNvSpPr/>
          <p:nvPr/>
        </p:nvSpPr>
        <p:spPr>
          <a:xfrm>
            <a:off x="1996183" y="436936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51296" y="5127067"/>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48" name="TextBox 47"/>
          <p:cNvSpPr txBox="1"/>
          <p:nvPr/>
        </p:nvSpPr>
        <p:spPr>
          <a:xfrm>
            <a:off x="4320530" y="4671308"/>
            <a:ext cx="676238" cy="369332"/>
          </a:xfrm>
          <a:prstGeom prst="rect">
            <a:avLst/>
          </a:prstGeom>
          <a:noFill/>
        </p:spPr>
        <p:txBody>
          <a:bodyPr wrap="square" rtlCol="0">
            <a:spAutoFit/>
          </a:bodyPr>
          <a:lstStyle/>
          <a:p>
            <a:r>
              <a:rPr lang="en-US" dirty="0" smtClean="0"/>
              <a:t>2.00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1.00</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p:cNvCxnSpPr>
            <a:stCxn id="116" idx="4"/>
            <a:endCxn id="9" idx="7"/>
          </p:cNvCxnSpPr>
          <p:nvPr/>
        </p:nvCxnSpPr>
        <p:spPr>
          <a:xfrm>
            <a:off x="6720583" y="3395160"/>
            <a:ext cx="283828" cy="140693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0" name="TextBox 10259"/>
          <p:cNvSpPr txBox="1"/>
          <p:nvPr/>
        </p:nvSpPr>
        <p:spPr>
          <a:xfrm>
            <a:off x="4706159" y="1918584"/>
            <a:ext cx="914033" cy="584775"/>
          </a:xfrm>
          <a:prstGeom prst="rect">
            <a:avLst/>
          </a:prstGeom>
          <a:noFill/>
        </p:spPr>
        <p:txBody>
          <a:bodyPr wrap="none" rtlCol="0">
            <a:spAutoFit/>
          </a:bodyPr>
          <a:lstStyle/>
          <a:p>
            <a:r>
              <a:rPr lang="en-US" sz="3200" dirty="0" smtClean="0">
                <a:sym typeface="Symbol"/>
              </a:rPr>
              <a:t>6.10</a:t>
            </a:r>
            <a:endParaRPr lang="en-US" sz="3200" dirty="0"/>
          </a:p>
        </p:txBody>
      </p:sp>
      <p:sp>
        <p:nvSpPr>
          <p:cNvPr id="159" name="TextBox 158"/>
          <p:cNvSpPr txBox="1"/>
          <p:nvPr/>
        </p:nvSpPr>
        <p:spPr>
          <a:xfrm>
            <a:off x="6481575" y="2545034"/>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0" name="TextBox 159"/>
          <p:cNvSpPr txBox="1"/>
          <p:nvPr/>
        </p:nvSpPr>
        <p:spPr>
          <a:xfrm>
            <a:off x="6787721" y="5018601"/>
            <a:ext cx="393056" cy="584775"/>
          </a:xfrm>
          <a:prstGeom prst="rect">
            <a:avLst/>
          </a:prstGeom>
          <a:noFill/>
        </p:spPr>
        <p:txBody>
          <a:bodyPr wrap="none" rtlCol="0">
            <a:spAutoFit/>
          </a:bodyPr>
          <a:lstStyle/>
          <a:p>
            <a:r>
              <a:rPr lang="en-US" sz="3200" dirty="0" smtClean="0">
                <a:sym typeface="Symbol"/>
              </a:rPr>
              <a:t>1</a:t>
            </a:r>
            <a:endParaRPr lang="en-US" sz="3200" dirty="0"/>
          </a:p>
        </p:txBody>
      </p:sp>
      <p:sp>
        <p:nvSpPr>
          <p:cNvPr id="161" name="TextBox 160"/>
          <p:cNvSpPr txBox="1"/>
          <p:nvPr/>
        </p:nvSpPr>
        <p:spPr>
          <a:xfrm>
            <a:off x="8320783" y="3936993"/>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2" name="TextBox 161"/>
          <p:cNvSpPr txBox="1"/>
          <p:nvPr/>
        </p:nvSpPr>
        <p:spPr>
          <a:xfrm>
            <a:off x="3593588" y="5107958"/>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3" name="TextBox 162"/>
          <p:cNvSpPr txBox="1"/>
          <p:nvPr/>
        </p:nvSpPr>
        <p:spPr>
          <a:xfrm>
            <a:off x="1594367" y="4488334"/>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4" name="TextBox 163"/>
          <p:cNvSpPr txBox="1"/>
          <p:nvPr/>
        </p:nvSpPr>
        <p:spPr>
          <a:xfrm>
            <a:off x="1103164" y="2091951"/>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6" name="Oval 165"/>
          <p:cNvSpPr/>
          <p:nvPr/>
        </p:nvSpPr>
        <p:spPr>
          <a:xfrm>
            <a:off x="2800814" y="192323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a:stCxn id="146" idx="2"/>
            <a:endCxn id="166" idx="5"/>
          </p:cNvCxnSpPr>
          <p:nvPr/>
        </p:nvCxnSpPr>
        <p:spPr>
          <a:xfrm flipH="1" flipV="1">
            <a:off x="2930896" y="2053312"/>
            <a:ext cx="1796500" cy="576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16" idx="2"/>
            <a:endCxn id="146" idx="5"/>
          </p:cNvCxnSpPr>
          <p:nvPr/>
        </p:nvCxnSpPr>
        <p:spPr>
          <a:xfrm flipH="1" flipV="1">
            <a:off x="4857478" y="2683510"/>
            <a:ext cx="1786905" cy="63545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558121" y="2107559"/>
            <a:ext cx="580608" cy="584775"/>
          </a:xfrm>
          <a:prstGeom prst="rect">
            <a:avLst/>
          </a:prstGeom>
          <a:noFill/>
        </p:spPr>
        <p:txBody>
          <a:bodyPr wrap="none" rtlCol="0">
            <a:spAutoFit/>
          </a:bodyPr>
          <a:lstStyle/>
          <a:p>
            <a:r>
              <a:rPr lang="en-US" sz="3200" dirty="0" smtClean="0">
                <a:sym typeface="Symbol"/>
              </a:rPr>
              <a:t></a:t>
            </a:r>
            <a:endParaRPr lang="en-US" sz="3200" dirty="0"/>
          </a:p>
        </p:txBody>
      </p:sp>
    </p:spTree>
    <p:extLst>
      <p:ext uri="{BB962C8B-B14F-4D97-AF65-F5344CB8AC3E}">
        <p14:creationId xmlns:p14="http://schemas.microsoft.com/office/powerpoint/2010/main" val="124888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14</a:t>
            </a:fld>
            <a:endParaRPr lang="en-US" dirty="0"/>
          </a:p>
        </p:txBody>
      </p:sp>
      <p:sp>
        <p:nvSpPr>
          <p:cNvPr id="7" name="Oval 6"/>
          <p:cNvSpPr/>
          <p:nvPr/>
        </p:nvSpPr>
        <p:spPr>
          <a:xfrm>
            <a:off x="1996183" y="4369368"/>
            <a:ext cx="152400" cy="1524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51296" y="5127067"/>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48" name="TextBox 47"/>
          <p:cNvSpPr txBox="1"/>
          <p:nvPr/>
        </p:nvSpPr>
        <p:spPr>
          <a:xfrm>
            <a:off x="4320530" y="4671308"/>
            <a:ext cx="676238" cy="369332"/>
          </a:xfrm>
          <a:prstGeom prst="rect">
            <a:avLst/>
          </a:prstGeom>
          <a:noFill/>
        </p:spPr>
        <p:txBody>
          <a:bodyPr wrap="square" rtlCol="0">
            <a:spAutoFit/>
          </a:bodyPr>
          <a:lstStyle/>
          <a:p>
            <a:r>
              <a:rPr lang="en-US" dirty="0" smtClean="0"/>
              <a:t>2.00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1.00</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p:cNvCxnSpPr>
            <a:stCxn id="116" idx="4"/>
            <a:endCxn id="9" idx="7"/>
          </p:cNvCxnSpPr>
          <p:nvPr/>
        </p:nvCxnSpPr>
        <p:spPr>
          <a:xfrm>
            <a:off x="6720583" y="3395160"/>
            <a:ext cx="283828" cy="140693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0" name="TextBox 10259"/>
          <p:cNvSpPr txBox="1"/>
          <p:nvPr/>
        </p:nvSpPr>
        <p:spPr>
          <a:xfrm>
            <a:off x="4706159" y="1918584"/>
            <a:ext cx="393056" cy="584775"/>
          </a:xfrm>
          <a:prstGeom prst="rect">
            <a:avLst/>
          </a:prstGeom>
          <a:noFill/>
        </p:spPr>
        <p:txBody>
          <a:bodyPr wrap="none" rtlCol="0">
            <a:spAutoFit/>
          </a:bodyPr>
          <a:lstStyle/>
          <a:p>
            <a:r>
              <a:rPr lang="en-US" sz="3200" dirty="0" smtClean="0">
                <a:sym typeface="Symbol"/>
              </a:rPr>
              <a:t>6</a:t>
            </a:r>
            <a:endParaRPr lang="en-US" sz="3200" dirty="0"/>
          </a:p>
        </p:txBody>
      </p:sp>
      <p:sp>
        <p:nvSpPr>
          <p:cNvPr id="159" name="TextBox 158"/>
          <p:cNvSpPr txBox="1"/>
          <p:nvPr/>
        </p:nvSpPr>
        <p:spPr>
          <a:xfrm>
            <a:off x="6481575" y="2545034"/>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0" name="TextBox 159"/>
          <p:cNvSpPr txBox="1"/>
          <p:nvPr/>
        </p:nvSpPr>
        <p:spPr>
          <a:xfrm>
            <a:off x="6787721" y="5018601"/>
            <a:ext cx="393056" cy="584775"/>
          </a:xfrm>
          <a:prstGeom prst="rect">
            <a:avLst/>
          </a:prstGeom>
          <a:noFill/>
        </p:spPr>
        <p:txBody>
          <a:bodyPr wrap="none" rtlCol="0">
            <a:spAutoFit/>
          </a:bodyPr>
          <a:lstStyle/>
          <a:p>
            <a:r>
              <a:rPr lang="en-US" sz="3200" dirty="0" smtClean="0">
                <a:sym typeface="Symbol"/>
              </a:rPr>
              <a:t>1</a:t>
            </a:r>
            <a:endParaRPr lang="en-US" sz="3200" dirty="0"/>
          </a:p>
        </p:txBody>
      </p:sp>
      <p:sp>
        <p:nvSpPr>
          <p:cNvPr id="161" name="TextBox 160"/>
          <p:cNvSpPr txBox="1"/>
          <p:nvPr/>
        </p:nvSpPr>
        <p:spPr>
          <a:xfrm>
            <a:off x="8320783" y="3936993"/>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2" name="TextBox 161"/>
          <p:cNvSpPr txBox="1"/>
          <p:nvPr/>
        </p:nvSpPr>
        <p:spPr>
          <a:xfrm>
            <a:off x="3593588" y="5107958"/>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3" name="TextBox 162"/>
          <p:cNvSpPr txBox="1"/>
          <p:nvPr/>
        </p:nvSpPr>
        <p:spPr>
          <a:xfrm>
            <a:off x="1594367" y="4488334"/>
            <a:ext cx="393056" cy="584775"/>
          </a:xfrm>
          <a:prstGeom prst="rect">
            <a:avLst/>
          </a:prstGeom>
          <a:noFill/>
        </p:spPr>
        <p:txBody>
          <a:bodyPr wrap="none" rtlCol="0">
            <a:spAutoFit/>
          </a:bodyPr>
          <a:lstStyle/>
          <a:p>
            <a:r>
              <a:rPr lang="en-US" sz="3200" dirty="0" smtClean="0">
                <a:sym typeface="Symbol"/>
              </a:rPr>
              <a:t>5</a:t>
            </a:r>
            <a:endParaRPr lang="en-US" sz="3200" dirty="0"/>
          </a:p>
        </p:txBody>
      </p:sp>
      <p:sp>
        <p:nvSpPr>
          <p:cNvPr id="164" name="TextBox 163"/>
          <p:cNvSpPr txBox="1"/>
          <p:nvPr/>
        </p:nvSpPr>
        <p:spPr>
          <a:xfrm>
            <a:off x="1103164" y="2091951"/>
            <a:ext cx="478016" cy="584775"/>
          </a:xfrm>
          <a:prstGeom prst="rect">
            <a:avLst/>
          </a:prstGeom>
          <a:noFill/>
        </p:spPr>
        <p:txBody>
          <a:bodyPr wrap="none" rtlCol="0">
            <a:spAutoFit/>
          </a:bodyPr>
          <a:lstStyle/>
          <a:p>
            <a:r>
              <a:rPr lang="en-US" sz="3200" dirty="0">
                <a:sym typeface="Symbol"/>
              </a:rPr>
              <a:t></a:t>
            </a:r>
            <a:endParaRPr lang="en-US" sz="3200" dirty="0"/>
          </a:p>
        </p:txBody>
      </p:sp>
      <p:sp>
        <p:nvSpPr>
          <p:cNvPr id="166" name="Oval 165"/>
          <p:cNvSpPr/>
          <p:nvPr/>
        </p:nvSpPr>
        <p:spPr>
          <a:xfrm>
            <a:off x="2800814" y="192323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a:stCxn id="146" idx="2"/>
            <a:endCxn id="166" idx="5"/>
          </p:cNvCxnSpPr>
          <p:nvPr/>
        </p:nvCxnSpPr>
        <p:spPr>
          <a:xfrm flipH="1" flipV="1">
            <a:off x="2930896" y="2053312"/>
            <a:ext cx="1796500" cy="576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16" idx="2"/>
            <a:endCxn id="146" idx="5"/>
          </p:cNvCxnSpPr>
          <p:nvPr/>
        </p:nvCxnSpPr>
        <p:spPr>
          <a:xfrm flipH="1" flipV="1">
            <a:off x="4857478" y="2683510"/>
            <a:ext cx="1786905" cy="63545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558121" y="2107559"/>
            <a:ext cx="580608" cy="584775"/>
          </a:xfrm>
          <a:prstGeom prst="rect">
            <a:avLst/>
          </a:prstGeom>
          <a:noFill/>
        </p:spPr>
        <p:txBody>
          <a:bodyPr wrap="none" rtlCol="0">
            <a:spAutoFit/>
          </a:bodyPr>
          <a:lstStyle/>
          <a:p>
            <a:r>
              <a:rPr lang="en-US" sz="3200" dirty="0" smtClean="0">
                <a:sym typeface="Symbol"/>
              </a:rPr>
              <a:t></a:t>
            </a:r>
            <a:endParaRPr lang="en-US" sz="3200" dirty="0"/>
          </a:p>
        </p:txBody>
      </p:sp>
    </p:spTree>
    <p:extLst>
      <p:ext uri="{BB962C8B-B14F-4D97-AF65-F5344CB8AC3E}">
        <p14:creationId xmlns:p14="http://schemas.microsoft.com/office/powerpoint/2010/main" val="3506090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15</a:t>
            </a:fld>
            <a:endParaRPr lang="en-US" dirty="0"/>
          </a:p>
        </p:txBody>
      </p:sp>
      <p:sp>
        <p:nvSpPr>
          <p:cNvPr id="7" name="Oval 6"/>
          <p:cNvSpPr/>
          <p:nvPr/>
        </p:nvSpPr>
        <p:spPr>
          <a:xfrm>
            <a:off x="1996183" y="4369368"/>
            <a:ext cx="152400" cy="152400"/>
          </a:xfrm>
          <a:prstGeom prst="ellipse">
            <a:avLst/>
          </a:prstGeom>
          <a:solidFill>
            <a:schemeClr val="accent2"/>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51296" y="5127067"/>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48" name="TextBox 47"/>
          <p:cNvSpPr txBox="1"/>
          <p:nvPr/>
        </p:nvSpPr>
        <p:spPr>
          <a:xfrm>
            <a:off x="4320530" y="4671308"/>
            <a:ext cx="676238" cy="369332"/>
          </a:xfrm>
          <a:prstGeom prst="rect">
            <a:avLst/>
          </a:prstGeom>
          <a:noFill/>
        </p:spPr>
        <p:txBody>
          <a:bodyPr wrap="square" rtlCol="0">
            <a:spAutoFit/>
          </a:bodyPr>
          <a:lstStyle/>
          <a:p>
            <a:r>
              <a:rPr lang="en-US" dirty="0" smtClean="0"/>
              <a:t>2.00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1.00</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p:cNvCxnSpPr>
            <a:stCxn id="116" idx="4"/>
            <a:endCxn id="9" idx="7"/>
          </p:cNvCxnSpPr>
          <p:nvPr/>
        </p:nvCxnSpPr>
        <p:spPr>
          <a:xfrm>
            <a:off x="6720583" y="3395160"/>
            <a:ext cx="283828" cy="140693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0" name="TextBox 10259"/>
          <p:cNvSpPr txBox="1"/>
          <p:nvPr/>
        </p:nvSpPr>
        <p:spPr>
          <a:xfrm>
            <a:off x="4706159" y="1918584"/>
            <a:ext cx="393056" cy="584775"/>
          </a:xfrm>
          <a:prstGeom prst="rect">
            <a:avLst/>
          </a:prstGeom>
          <a:noFill/>
        </p:spPr>
        <p:txBody>
          <a:bodyPr wrap="none" rtlCol="0">
            <a:spAutoFit/>
          </a:bodyPr>
          <a:lstStyle/>
          <a:p>
            <a:r>
              <a:rPr lang="en-US" sz="3200" dirty="0" smtClean="0">
                <a:sym typeface="Symbol"/>
              </a:rPr>
              <a:t>6</a:t>
            </a:r>
            <a:endParaRPr lang="en-US" sz="3200" dirty="0"/>
          </a:p>
        </p:txBody>
      </p:sp>
      <p:sp>
        <p:nvSpPr>
          <p:cNvPr id="159" name="TextBox 158"/>
          <p:cNvSpPr txBox="1"/>
          <p:nvPr/>
        </p:nvSpPr>
        <p:spPr>
          <a:xfrm>
            <a:off x="6481575" y="2545034"/>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0" name="TextBox 159"/>
          <p:cNvSpPr txBox="1"/>
          <p:nvPr/>
        </p:nvSpPr>
        <p:spPr>
          <a:xfrm>
            <a:off x="6787721" y="5018601"/>
            <a:ext cx="393056" cy="584775"/>
          </a:xfrm>
          <a:prstGeom prst="rect">
            <a:avLst/>
          </a:prstGeom>
          <a:noFill/>
        </p:spPr>
        <p:txBody>
          <a:bodyPr wrap="none" rtlCol="0">
            <a:spAutoFit/>
          </a:bodyPr>
          <a:lstStyle/>
          <a:p>
            <a:r>
              <a:rPr lang="en-US" sz="3200" dirty="0" smtClean="0">
                <a:sym typeface="Symbol"/>
              </a:rPr>
              <a:t>1</a:t>
            </a:r>
            <a:endParaRPr lang="en-US" sz="3200" dirty="0"/>
          </a:p>
        </p:txBody>
      </p:sp>
      <p:sp>
        <p:nvSpPr>
          <p:cNvPr id="161" name="TextBox 160"/>
          <p:cNvSpPr txBox="1"/>
          <p:nvPr/>
        </p:nvSpPr>
        <p:spPr>
          <a:xfrm>
            <a:off x="8320783" y="3936993"/>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2" name="TextBox 161"/>
          <p:cNvSpPr txBox="1"/>
          <p:nvPr/>
        </p:nvSpPr>
        <p:spPr>
          <a:xfrm>
            <a:off x="3593588" y="5107958"/>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3" name="TextBox 162"/>
          <p:cNvSpPr txBox="1"/>
          <p:nvPr/>
        </p:nvSpPr>
        <p:spPr>
          <a:xfrm>
            <a:off x="1594367" y="4488334"/>
            <a:ext cx="393056" cy="584775"/>
          </a:xfrm>
          <a:prstGeom prst="rect">
            <a:avLst/>
          </a:prstGeom>
          <a:noFill/>
        </p:spPr>
        <p:txBody>
          <a:bodyPr wrap="none" rtlCol="0">
            <a:spAutoFit/>
          </a:bodyPr>
          <a:lstStyle/>
          <a:p>
            <a:r>
              <a:rPr lang="en-US" sz="3200" dirty="0" smtClean="0">
                <a:sym typeface="Symbol"/>
              </a:rPr>
              <a:t>5</a:t>
            </a:r>
            <a:endParaRPr lang="en-US" sz="3200" dirty="0"/>
          </a:p>
        </p:txBody>
      </p:sp>
      <p:sp>
        <p:nvSpPr>
          <p:cNvPr id="164" name="TextBox 163"/>
          <p:cNvSpPr txBox="1"/>
          <p:nvPr/>
        </p:nvSpPr>
        <p:spPr>
          <a:xfrm>
            <a:off x="1103164" y="2091951"/>
            <a:ext cx="393056" cy="584775"/>
          </a:xfrm>
          <a:prstGeom prst="rect">
            <a:avLst/>
          </a:prstGeom>
          <a:noFill/>
        </p:spPr>
        <p:txBody>
          <a:bodyPr wrap="none" rtlCol="0">
            <a:spAutoFit/>
          </a:bodyPr>
          <a:lstStyle/>
          <a:p>
            <a:r>
              <a:rPr lang="en-US" sz="3200" dirty="0" smtClean="0">
                <a:sym typeface="Symbol"/>
              </a:rPr>
              <a:t>7</a:t>
            </a:r>
            <a:endParaRPr lang="en-US" sz="3200" dirty="0"/>
          </a:p>
        </p:txBody>
      </p:sp>
      <p:sp>
        <p:nvSpPr>
          <p:cNvPr id="166" name="Oval 165"/>
          <p:cNvSpPr/>
          <p:nvPr/>
        </p:nvSpPr>
        <p:spPr>
          <a:xfrm>
            <a:off x="2800814" y="192323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a:stCxn id="146" idx="2"/>
            <a:endCxn id="166" idx="5"/>
          </p:cNvCxnSpPr>
          <p:nvPr/>
        </p:nvCxnSpPr>
        <p:spPr>
          <a:xfrm flipH="1" flipV="1">
            <a:off x="2930896" y="2053312"/>
            <a:ext cx="1796500" cy="576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16" idx="2"/>
            <a:endCxn id="146" idx="5"/>
          </p:cNvCxnSpPr>
          <p:nvPr/>
        </p:nvCxnSpPr>
        <p:spPr>
          <a:xfrm flipH="1" flipV="1">
            <a:off x="4857478" y="2683510"/>
            <a:ext cx="1786905" cy="63545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558121" y="2107559"/>
            <a:ext cx="580608" cy="584775"/>
          </a:xfrm>
          <a:prstGeom prst="rect">
            <a:avLst/>
          </a:prstGeom>
          <a:noFill/>
        </p:spPr>
        <p:txBody>
          <a:bodyPr wrap="none" rtlCol="0">
            <a:spAutoFit/>
          </a:bodyPr>
          <a:lstStyle/>
          <a:p>
            <a:r>
              <a:rPr lang="en-US" sz="3200" dirty="0" smtClean="0">
                <a:sym typeface="Symbol"/>
              </a:rPr>
              <a:t></a:t>
            </a:r>
            <a:endParaRPr lang="en-US" sz="3200" dirty="0"/>
          </a:p>
        </p:txBody>
      </p:sp>
    </p:spTree>
    <p:extLst>
      <p:ext uri="{BB962C8B-B14F-4D97-AF65-F5344CB8AC3E}">
        <p14:creationId xmlns:p14="http://schemas.microsoft.com/office/powerpoint/2010/main" val="391542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16</a:t>
            </a:fld>
            <a:endParaRPr lang="en-US" dirty="0"/>
          </a:p>
        </p:txBody>
      </p:sp>
      <p:sp>
        <p:nvSpPr>
          <p:cNvPr id="7" name="Oval 6"/>
          <p:cNvSpPr/>
          <p:nvPr/>
        </p:nvSpPr>
        <p:spPr>
          <a:xfrm>
            <a:off x="1996183" y="4369368"/>
            <a:ext cx="152400" cy="152400"/>
          </a:xfrm>
          <a:prstGeom prst="ellipse">
            <a:avLst/>
          </a:prstGeom>
          <a:solidFill>
            <a:schemeClr val="accent2"/>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51296" y="5127067"/>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48" name="TextBox 47"/>
          <p:cNvSpPr txBox="1"/>
          <p:nvPr/>
        </p:nvSpPr>
        <p:spPr>
          <a:xfrm>
            <a:off x="4320530" y="4671308"/>
            <a:ext cx="676238" cy="369332"/>
          </a:xfrm>
          <a:prstGeom prst="rect">
            <a:avLst/>
          </a:prstGeom>
          <a:noFill/>
        </p:spPr>
        <p:txBody>
          <a:bodyPr wrap="square" rtlCol="0">
            <a:spAutoFit/>
          </a:bodyPr>
          <a:lstStyle/>
          <a:p>
            <a:r>
              <a:rPr lang="en-US" dirty="0" smtClean="0"/>
              <a:t>2.00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1.00</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p:cNvCxnSpPr>
            <a:stCxn id="116" idx="4"/>
            <a:endCxn id="9" idx="7"/>
          </p:cNvCxnSpPr>
          <p:nvPr/>
        </p:nvCxnSpPr>
        <p:spPr>
          <a:xfrm>
            <a:off x="6720583" y="3395160"/>
            <a:ext cx="283828" cy="140693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0" name="TextBox 10259"/>
          <p:cNvSpPr txBox="1"/>
          <p:nvPr/>
        </p:nvSpPr>
        <p:spPr>
          <a:xfrm>
            <a:off x="4706159" y="1918584"/>
            <a:ext cx="393056" cy="584775"/>
          </a:xfrm>
          <a:prstGeom prst="rect">
            <a:avLst/>
          </a:prstGeom>
          <a:noFill/>
        </p:spPr>
        <p:txBody>
          <a:bodyPr wrap="none" rtlCol="0">
            <a:spAutoFit/>
          </a:bodyPr>
          <a:lstStyle/>
          <a:p>
            <a:r>
              <a:rPr lang="en-US" sz="3200" dirty="0" smtClean="0">
                <a:sym typeface="Symbol"/>
              </a:rPr>
              <a:t>6</a:t>
            </a:r>
            <a:endParaRPr lang="en-US" sz="3200" dirty="0"/>
          </a:p>
        </p:txBody>
      </p:sp>
      <p:sp>
        <p:nvSpPr>
          <p:cNvPr id="159" name="TextBox 158"/>
          <p:cNvSpPr txBox="1"/>
          <p:nvPr/>
        </p:nvSpPr>
        <p:spPr>
          <a:xfrm>
            <a:off x="6481575" y="2545034"/>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0" name="TextBox 159"/>
          <p:cNvSpPr txBox="1"/>
          <p:nvPr/>
        </p:nvSpPr>
        <p:spPr>
          <a:xfrm>
            <a:off x="6787721" y="5018601"/>
            <a:ext cx="393056" cy="584775"/>
          </a:xfrm>
          <a:prstGeom prst="rect">
            <a:avLst/>
          </a:prstGeom>
          <a:noFill/>
        </p:spPr>
        <p:txBody>
          <a:bodyPr wrap="none" rtlCol="0">
            <a:spAutoFit/>
          </a:bodyPr>
          <a:lstStyle/>
          <a:p>
            <a:r>
              <a:rPr lang="en-US" sz="3200" dirty="0" smtClean="0">
                <a:sym typeface="Symbol"/>
              </a:rPr>
              <a:t>1</a:t>
            </a:r>
            <a:endParaRPr lang="en-US" sz="3200" dirty="0"/>
          </a:p>
        </p:txBody>
      </p:sp>
      <p:sp>
        <p:nvSpPr>
          <p:cNvPr id="161" name="TextBox 160"/>
          <p:cNvSpPr txBox="1"/>
          <p:nvPr/>
        </p:nvSpPr>
        <p:spPr>
          <a:xfrm>
            <a:off x="8320783" y="3936993"/>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2" name="TextBox 161"/>
          <p:cNvSpPr txBox="1"/>
          <p:nvPr/>
        </p:nvSpPr>
        <p:spPr>
          <a:xfrm>
            <a:off x="3593588" y="5107958"/>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3" name="TextBox 162"/>
          <p:cNvSpPr txBox="1"/>
          <p:nvPr/>
        </p:nvSpPr>
        <p:spPr>
          <a:xfrm>
            <a:off x="1594367" y="4488334"/>
            <a:ext cx="393056" cy="584775"/>
          </a:xfrm>
          <a:prstGeom prst="rect">
            <a:avLst/>
          </a:prstGeom>
          <a:noFill/>
        </p:spPr>
        <p:txBody>
          <a:bodyPr wrap="none" rtlCol="0">
            <a:spAutoFit/>
          </a:bodyPr>
          <a:lstStyle/>
          <a:p>
            <a:r>
              <a:rPr lang="en-US" sz="3200" dirty="0" smtClean="0">
                <a:sym typeface="Symbol"/>
              </a:rPr>
              <a:t>5</a:t>
            </a:r>
            <a:endParaRPr lang="en-US" sz="3200" dirty="0"/>
          </a:p>
        </p:txBody>
      </p:sp>
      <p:sp>
        <p:nvSpPr>
          <p:cNvPr id="164" name="TextBox 163"/>
          <p:cNvSpPr txBox="1"/>
          <p:nvPr/>
        </p:nvSpPr>
        <p:spPr>
          <a:xfrm>
            <a:off x="1103164" y="2091951"/>
            <a:ext cx="393056" cy="584775"/>
          </a:xfrm>
          <a:prstGeom prst="rect">
            <a:avLst/>
          </a:prstGeom>
          <a:noFill/>
        </p:spPr>
        <p:txBody>
          <a:bodyPr wrap="none" rtlCol="0">
            <a:spAutoFit/>
          </a:bodyPr>
          <a:lstStyle/>
          <a:p>
            <a:r>
              <a:rPr lang="en-US" sz="3200" dirty="0" smtClean="0">
                <a:sym typeface="Symbol"/>
              </a:rPr>
              <a:t>7</a:t>
            </a:r>
            <a:endParaRPr lang="en-US" sz="3200" dirty="0"/>
          </a:p>
        </p:txBody>
      </p:sp>
      <p:sp>
        <p:nvSpPr>
          <p:cNvPr id="166" name="Oval 165"/>
          <p:cNvSpPr/>
          <p:nvPr/>
        </p:nvSpPr>
        <p:spPr>
          <a:xfrm>
            <a:off x="2800814" y="192323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a:stCxn id="146" idx="2"/>
            <a:endCxn id="166" idx="5"/>
          </p:cNvCxnSpPr>
          <p:nvPr/>
        </p:nvCxnSpPr>
        <p:spPr>
          <a:xfrm flipH="1" flipV="1">
            <a:off x="2930896" y="2053312"/>
            <a:ext cx="1796500" cy="57631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16" idx="2"/>
            <a:endCxn id="146" idx="5"/>
          </p:cNvCxnSpPr>
          <p:nvPr/>
        </p:nvCxnSpPr>
        <p:spPr>
          <a:xfrm flipH="1" flipV="1">
            <a:off x="4857478" y="2683510"/>
            <a:ext cx="1786905" cy="63545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97098" y="2213361"/>
            <a:ext cx="393056" cy="584775"/>
          </a:xfrm>
          <a:prstGeom prst="rect">
            <a:avLst/>
          </a:prstGeom>
          <a:noFill/>
        </p:spPr>
        <p:txBody>
          <a:bodyPr wrap="none" rtlCol="0">
            <a:spAutoFit/>
          </a:bodyPr>
          <a:lstStyle/>
          <a:p>
            <a:r>
              <a:rPr lang="en-US" sz="3200" b="1" dirty="0" smtClean="0">
                <a:solidFill>
                  <a:schemeClr val="accent2">
                    <a:lumMod val="75000"/>
                  </a:schemeClr>
                </a:solidFill>
                <a:sym typeface="Symbol"/>
              </a:rPr>
              <a:t>9</a:t>
            </a:r>
            <a:endParaRPr lang="en-US" sz="3200" b="1" dirty="0">
              <a:solidFill>
                <a:schemeClr val="accent2">
                  <a:lumMod val="75000"/>
                </a:schemeClr>
              </a:solidFill>
            </a:endParaRPr>
          </a:p>
        </p:txBody>
      </p:sp>
    </p:spTree>
    <p:extLst>
      <p:ext uri="{BB962C8B-B14F-4D97-AF65-F5344CB8AC3E}">
        <p14:creationId xmlns:p14="http://schemas.microsoft.com/office/powerpoint/2010/main" val="391724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17</a:t>
            </a:fld>
            <a:endParaRPr lang="en-US" dirty="0"/>
          </a:p>
        </p:txBody>
      </p:sp>
      <p:sp>
        <p:nvSpPr>
          <p:cNvPr id="7" name="Oval 6"/>
          <p:cNvSpPr/>
          <p:nvPr/>
        </p:nvSpPr>
        <p:spPr>
          <a:xfrm>
            <a:off x="1996183" y="4369368"/>
            <a:ext cx="152400" cy="152400"/>
          </a:xfrm>
          <a:prstGeom prst="ellipse">
            <a:avLst/>
          </a:prstGeom>
          <a:solidFill>
            <a:schemeClr val="accent2"/>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48" name="TextBox 47"/>
          <p:cNvSpPr txBox="1"/>
          <p:nvPr/>
        </p:nvSpPr>
        <p:spPr>
          <a:xfrm>
            <a:off x="4320530" y="4671308"/>
            <a:ext cx="676238" cy="369332"/>
          </a:xfrm>
          <a:prstGeom prst="rect">
            <a:avLst/>
          </a:prstGeom>
          <a:noFill/>
        </p:spPr>
        <p:txBody>
          <a:bodyPr wrap="square" rtlCol="0">
            <a:spAutoFit/>
          </a:bodyPr>
          <a:lstStyle/>
          <a:p>
            <a:r>
              <a:rPr lang="en-US" dirty="0" smtClean="0"/>
              <a:t>2.00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1.00</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p:cNvCxnSpPr>
            <a:stCxn id="116" idx="4"/>
            <a:endCxn id="9" idx="7"/>
          </p:cNvCxnSpPr>
          <p:nvPr/>
        </p:nvCxnSpPr>
        <p:spPr>
          <a:xfrm>
            <a:off x="6720583" y="3395160"/>
            <a:ext cx="283828" cy="140693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60" name="TextBox 10259"/>
          <p:cNvSpPr txBox="1"/>
          <p:nvPr/>
        </p:nvSpPr>
        <p:spPr>
          <a:xfrm>
            <a:off x="4706159" y="1918584"/>
            <a:ext cx="393056" cy="584775"/>
          </a:xfrm>
          <a:prstGeom prst="rect">
            <a:avLst/>
          </a:prstGeom>
          <a:noFill/>
        </p:spPr>
        <p:txBody>
          <a:bodyPr wrap="none" rtlCol="0">
            <a:spAutoFit/>
          </a:bodyPr>
          <a:lstStyle/>
          <a:p>
            <a:r>
              <a:rPr lang="en-US" sz="3200" dirty="0" smtClean="0">
                <a:sym typeface="Symbol"/>
              </a:rPr>
              <a:t>6</a:t>
            </a:r>
            <a:endParaRPr lang="en-US" sz="3200" dirty="0"/>
          </a:p>
        </p:txBody>
      </p:sp>
      <p:sp>
        <p:nvSpPr>
          <p:cNvPr id="159" name="TextBox 158"/>
          <p:cNvSpPr txBox="1"/>
          <p:nvPr/>
        </p:nvSpPr>
        <p:spPr>
          <a:xfrm>
            <a:off x="6481575" y="2545034"/>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0" name="TextBox 159"/>
          <p:cNvSpPr txBox="1"/>
          <p:nvPr/>
        </p:nvSpPr>
        <p:spPr>
          <a:xfrm>
            <a:off x="6787721" y="5018601"/>
            <a:ext cx="393056" cy="584775"/>
          </a:xfrm>
          <a:prstGeom prst="rect">
            <a:avLst/>
          </a:prstGeom>
          <a:noFill/>
        </p:spPr>
        <p:txBody>
          <a:bodyPr wrap="none" rtlCol="0">
            <a:spAutoFit/>
          </a:bodyPr>
          <a:lstStyle/>
          <a:p>
            <a:r>
              <a:rPr lang="en-US" sz="3200" dirty="0" smtClean="0">
                <a:sym typeface="Symbol"/>
              </a:rPr>
              <a:t>1</a:t>
            </a:r>
            <a:endParaRPr lang="en-US" sz="3200" dirty="0"/>
          </a:p>
        </p:txBody>
      </p:sp>
      <p:sp>
        <p:nvSpPr>
          <p:cNvPr id="161" name="TextBox 160"/>
          <p:cNvSpPr txBox="1"/>
          <p:nvPr/>
        </p:nvSpPr>
        <p:spPr>
          <a:xfrm>
            <a:off x="8320783" y="3936993"/>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2" name="TextBox 161"/>
          <p:cNvSpPr txBox="1"/>
          <p:nvPr/>
        </p:nvSpPr>
        <p:spPr>
          <a:xfrm>
            <a:off x="3593588" y="5107958"/>
            <a:ext cx="393056" cy="584775"/>
          </a:xfrm>
          <a:prstGeom prst="rect">
            <a:avLst/>
          </a:prstGeom>
          <a:noFill/>
        </p:spPr>
        <p:txBody>
          <a:bodyPr wrap="none" rtlCol="0">
            <a:spAutoFit/>
          </a:bodyPr>
          <a:lstStyle/>
          <a:p>
            <a:r>
              <a:rPr lang="en-US" sz="3200" dirty="0" smtClean="0">
                <a:sym typeface="Symbol"/>
              </a:rPr>
              <a:t>2</a:t>
            </a:r>
            <a:endParaRPr lang="en-US" sz="3200" dirty="0"/>
          </a:p>
        </p:txBody>
      </p:sp>
      <p:sp>
        <p:nvSpPr>
          <p:cNvPr id="163" name="TextBox 162"/>
          <p:cNvSpPr txBox="1"/>
          <p:nvPr/>
        </p:nvSpPr>
        <p:spPr>
          <a:xfrm>
            <a:off x="1594367" y="4488334"/>
            <a:ext cx="393056" cy="584775"/>
          </a:xfrm>
          <a:prstGeom prst="rect">
            <a:avLst/>
          </a:prstGeom>
          <a:noFill/>
        </p:spPr>
        <p:txBody>
          <a:bodyPr wrap="none" rtlCol="0">
            <a:spAutoFit/>
          </a:bodyPr>
          <a:lstStyle/>
          <a:p>
            <a:r>
              <a:rPr lang="en-US" sz="3200" dirty="0" smtClean="0">
                <a:sym typeface="Symbol"/>
              </a:rPr>
              <a:t>5</a:t>
            </a:r>
            <a:endParaRPr lang="en-US" sz="3200" dirty="0"/>
          </a:p>
        </p:txBody>
      </p:sp>
      <p:sp>
        <p:nvSpPr>
          <p:cNvPr id="164" name="TextBox 163"/>
          <p:cNvSpPr txBox="1"/>
          <p:nvPr/>
        </p:nvSpPr>
        <p:spPr>
          <a:xfrm>
            <a:off x="1103164" y="2091951"/>
            <a:ext cx="393056" cy="584775"/>
          </a:xfrm>
          <a:prstGeom prst="rect">
            <a:avLst/>
          </a:prstGeom>
          <a:noFill/>
        </p:spPr>
        <p:txBody>
          <a:bodyPr wrap="none" rtlCol="0">
            <a:spAutoFit/>
          </a:bodyPr>
          <a:lstStyle/>
          <a:p>
            <a:r>
              <a:rPr lang="en-US" sz="3200" dirty="0" smtClean="0">
                <a:sym typeface="Symbol"/>
              </a:rPr>
              <a:t>7</a:t>
            </a:r>
            <a:endParaRPr lang="en-US" sz="3200" dirty="0"/>
          </a:p>
        </p:txBody>
      </p:sp>
      <p:sp>
        <p:nvSpPr>
          <p:cNvPr id="166" name="Oval 165"/>
          <p:cNvSpPr/>
          <p:nvPr/>
        </p:nvSpPr>
        <p:spPr>
          <a:xfrm>
            <a:off x="2800814" y="192323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a:stCxn id="146" idx="2"/>
            <a:endCxn id="166" idx="5"/>
          </p:cNvCxnSpPr>
          <p:nvPr/>
        </p:nvCxnSpPr>
        <p:spPr>
          <a:xfrm flipH="1" flipV="1">
            <a:off x="2930896" y="2053312"/>
            <a:ext cx="1796500" cy="57631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16" idx="2"/>
            <a:endCxn id="146" idx="5"/>
          </p:cNvCxnSpPr>
          <p:nvPr/>
        </p:nvCxnSpPr>
        <p:spPr>
          <a:xfrm flipH="1" flipV="1">
            <a:off x="4857478" y="2683510"/>
            <a:ext cx="1786905" cy="63545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97098" y="2213361"/>
            <a:ext cx="393056" cy="584775"/>
          </a:xfrm>
          <a:prstGeom prst="rect">
            <a:avLst/>
          </a:prstGeom>
          <a:noFill/>
        </p:spPr>
        <p:txBody>
          <a:bodyPr wrap="none" rtlCol="0">
            <a:spAutoFit/>
          </a:bodyPr>
          <a:lstStyle/>
          <a:p>
            <a:r>
              <a:rPr lang="en-US" sz="3200" b="1" dirty="0" smtClean="0">
                <a:solidFill>
                  <a:schemeClr val="accent2">
                    <a:lumMod val="75000"/>
                  </a:schemeClr>
                </a:solidFill>
                <a:sym typeface="Symbol"/>
              </a:rPr>
              <a:t>9</a:t>
            </a:r>
            <a:endParaRPr lang="en-US" sz="3200" b="1" dirty="0">
              <a:solidFill>
                <a:schemeClr val="accent2">
                  <a:lumMod val="75000"/>
                </a:schemeClr>
              </a:solidFill>
            </a:endParaRPr>
          </a:p>
        </p:txBody>
      </p:sp>
      <p:cxnSp>
        <p:nvCxnSpPr>
          <p:cNvPr id="55" name="Straight Connector 54"/>
          <p:cNvCxnSpPr/>
          <p:nvPr/>
        </p:nvCxnSpPr>
        <p:spPr>
          <a:xfrm flipV="1">
            <a:off x="5941815" y="4893938"/>
            <a:ext cx="984594" cy="30932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915583" y="5084361"/>
            <a:ext cx="1996469" cy="11890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357860" y="5127067"/>
            <a:ext cx="339271" cy="565666"/>
            <a:chOff x="5357860" y="5127067"/>
            <a:chExt cx="339271" cy="565666"/>
          </a:xfrm>
        </p:grpSpPr>
        <p:sp>
          <p:nvSpPr>
            <p:cNvPr id="11" name="Oval 10"/>
            <p:cNvSpPr/>
            <p:nvPr/>
          </p:nvSpPr>
          <p:spPr>
            <a:xfrm>
              <a:off x="5451296" y="5127067"/>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63"/>
          <p:cNvSpPr txBox="1"/>
          <p:nvPr/>
        </p:nvSpPr>
        <p:spPr>
          <a:xfrm>
            <a:off x="5987195" y="4630206"/>
            <a:ext cx="676238" cy="369332"/>
          </a:xfrm>
          <a:prstGeom prst="rect">
            <a:avLst/>
          </a:prstGeom>
          <a:noFill/>
        </p:spPr>
        <p:txBody>
          <a:bodyPr wrap="square" rtlCol="0">
            <a:spAutoFit/>
          </a:bodyPr>
          <a:lstStyle/>
          <a:p>
            <a:r>
              <a:rPr lang="en-US" dirty="0"/>
              <a:t>0</a:t>
            </a:r>
            <a:r>
              <a:rPr lang="en-US" dirty="0" smtClean="0"/>
              <a:t>.95</a:t>
            </a:r>
            <a:endParaRPr lang="en-US" dirty="0"/>
          </a:p>
        </p:txBody>
      </p:sp>
      <p:sp>
        <p:nvSpPr>
          <p:cNvPr id="65" name="TextBox 64"/>
          <p:cNvSpPr txBox="1"/>
          <p:nvPr/>
        </p:nvSpPr>
        <p:spPr>
          <a:xfrm>
            <a:off x="4519359" y="4696318"/>
            <a:ext cx="676238" cy="369332"/>
          </a:xfrm>
          <a:prstGeom prst="rect">
            <a:avLst/>
          </a:prstGeom>
          <a:noFill/>
        </p:spPr>
        <p:txBody>
          <a:bodyPr wrap="square" rtlCol="0">
            <a:spAutoFit/>
          </a:bodyPr>
          <a:lstStyle/>
          <a:p>
            <a:r>
              <a:rPr lang="en-US" dirty="0" smtClean="0"/>
              <a:t>2.10</a:t>
            </a:r>
            <a:endParaRPr lang="en-US" dirty="0"/>
          </a:p>
        </p:txBody>
      </p:sp>
      <p:pic>
        <p:nvPicPr>
          <p:cNvPr id="10" name="Picture 9"/>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68527" y="5718989"/>
            <a:ext cx="4481320" cy="680383"/>
          </a:xfrm>
          <a:prstGeom prst="rect">
            <a:avLst/>
          </a:prstGeom>
        </p:spPr>
      </p:pic>
    </p:spTree>
    <p:extLst>
      <p:ext uri="{BB962C8B-B14F-4D97-AF65-F5344CB8AC3E}">
        <p14:creationId xmlns:p14="http://schemas.microsoft.com/office/powerpoint/2010/main" val="35900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 C 0.00191 0.00694 0.00556 0.00671 0.00955 0.01111 C 0.01337 0.01551 0.01545 0.01852 0.02032 0.0206 C 0.03091 0.01944 0.03403 0.0206 0.04167 0.01435 C 0.04427 0.00393 0.04289 0.01111 0.04289 -0.00787 " pathEditMode="relative" ptsTypes="ffffA">
                                      <p:cBhvr>
                                        <p:cTn id="6" dur="2000" fill="hold"/>
                                        <p:tgtEl>
                                          <p:spTgt spid="3"/>
                                        </p:tgtEl>
                                        <p:attrNameLst>
                                          <p:attrName>ppt_x</p:attrName>
                                          <p:attrName>ppt_y</p:attrName>
                                        </p:attrNameLst>
                                      </p:cBhvr>
                                    </p:animMotion>
                                  </p:childTnLst>
                                </p:cTn>
                              </p:par>
                              <p:par>
                                <p:cTn id="7" presetID="10" presetClass="exit" presetSubtype="0" fill="hold" grpId="0" nodeType="withEffect">
                                  <p:stCondLst>
                                    <p:cond delay="0"/>
                                  </p:stCondLst>
                                  <p:childTnLst>
                                    <p:animEffect transition="out" filter="fade">
                                      <p:cBhvr>
                                        <p:cTn id="8" dur="500"/>
                                        <p:tgtEl>
                                          <p:spTgt spid="48"/>
                                        </p:tgtEl>
                                      </p:cBhvr>
                                    </p:animEffect>
                                    <p:set>
                                      <p:cBhvr>
                                        <p:cTn id="9" dur="1" fill="hold">
                                          <p:stCondLst>
                                            <p:cond delay="499"/>
                                          </p:stCondLst>
                                        </p:cTn>
                                        <p:tgtEl>
                                          <p:spTgt spid="4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71"/>
                                        </p:tgtEl>
                                      </p:cBhvr>
                                    </p:animEffect>
                                    <p:set>
                                      <p:cBhvr>
                                        <p:cTn id="12" dur="1" fill="hold">
                                          <p:stCondLst>
                                            <p:cond delay="499"/>
                                          </p:stCondLst>
                                        </p:cTn>
                                        <p:tgtEl>
                                          <p:spTgt spid="7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39"/>
                                        </p:tgtEl>
                                      </p:cBhvr>
                                    </p:animEffect>
                                    <p:set>
                                      <p:cBhvr>
                                        <p:cTn id="18" dur="1" fill="hold">
                                          <p:stCondLst>
                                            <p:cond delay="499"/>
                                          </p:stCondLst>
                                        </p:cTn>
                                        <p:tgtEl>
                                          <p:spTgt spid="139"/>
                                        </p:tgtEl>
                                        <p:attrNameLst>
                                          <p:attrName>style.visibility</p:attrName>
                                        </p:attrNameLst>
                                      </p:cBhvr>
                                      <p:to>
                                        <p:strVal val="hidden"/>
                                      </p:to>
                                    </p:se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1"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123835"/>
            <a:ext cx="7610930" cy="535406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18</a:t>
            </a:fld>
            <a:endParaRPr lang="en-US" dirty="0"/>
          </a:p>
        </p:txBody>
      </p:sp>
      <p:sp>
        <p:nvSpPr>
          <p:cNvPr id="7" name="Oval 6"/>
          <p:cNvSpPr/>
          <p:nvPr/>
        </p:nvSpPr>
        <p:spPr>
          <a:xfrm>
            <a:off x="1996183" y="4369368"/>
            <a:ext cx="152400" cy="152400"/>
          </a:xfrm>
          <a:prstGeom prst="ellipse">
            <a:avLst/>
          </a:prstGeom>
          <a:solidFill>
            <a:schemeClr val="accent2"/>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92911" y="4226985"/>
            <a:ext cx="722360" cy="369332"/>
          </a:xfrm>
          <a:prstGeom prst="rect">
            <a:avLst/>
          </a:prstGeom>
          <a:noFill/>
        </p:spPr>
        <p:txBody>
          <a:bodyPr wrap="square" rtlCol="0">
            <a:spAutoFit/>
          </a:bodyPr>
          <a:lstStyle/>
          <a:p>
            <a:r>
              <a:rPr lang="en-US" dirty="0" smtClean="0"/>
              <a:t>3.00</a:t>
            </a:r>
            <a:endParaRPr lang="en-US" dirty="0"/>
          </a:p>
        </p:txBody>
      </p:sp>
      <p:sp>
        <p:nvSpPr>
          <p:cNvPr id="52" name="TextBox 51"/>
          <p:cNvSpPr txBox="1"/>
          <p:nvPr/>
        </p:nvSpPr>
        <p:spPr>
          <a:xfrm>
            <a:off x="7230875" y="3289678"/>
            <a:ext cx="690366" cy="369332"/>
          </a:xfrm>
          <a:prstGeom prst="rect">
            <a:avLst/>
          </a:prstGeom>
          <a:noFill/>
        </p:spPr>
        <p:txBody>
          <a:bodyPr wrap="square" rtlCol="0">
            <a:spAutoFit/>
          </a:bodyPr>
          <a:lstStyle/>
          <a:p>
            <a:r>
              <a:rPr lang="en-US" dirty="0" smtClean="0"/>
              <a:t>1.00</a:t>
            </a:r>
            <a:endParaRPr lang="en-US" dirty="0"/>
          </a:p>
        </p:txBody>
      </p:sp>
      <p:sp>
        <p:nvSpPr>
          <p:cNvPr id="66" name="TextBox 65"/>
          <p:cNvSpPr txBox="1"/>
          <p:nvPr/>
        </p:nvSpPr>
        <p:spPr>
          <a:xfrm>
            <a:off x="4541677" y="3659010"/>
            <a:ext cx="676238" cy="369332"/>
          </a:xfrm>
          <a:prstGeom prst="rect">
            <a:avLst/>
          </a:prstGeom>
          <a:noFill/>
        </p:spPr>
        <p:txBody>
          <a:bodyPr wrap="square" rtlCol="0">
            <a:spAutoFit/>
          </a:bodyPr>
          <a:lstStyle/>
          <a:p>
            <a:r>
              <a:rPr lang="en-US" dirty="0"/>
              <a:t>4</a:t>
            </a:r>
            <a:r>
              <a:rPr lang="en-US" dirty="0" smtClean="0"/>
              <a:t>.00</a:t>
            </a:r>
            <a:endParaRPr lang="en-US" dirty="0"/>
          </a:p>
        </p:txBody>
      </p:sp>
      <p:sp>
        <p:nvSpPr>
          <p:cNvPr id="67" name="TextBox 66"/>
          <p:cNvSpPr txBox="1"/>
          <p:nvPr/>
        </p:nvSpPr>
        <p:spPr>
          <a:xfrm>
            <a:off x="5603696" y="2553428"/>
            <a:ext cx="676238" cy="369332"/>
          </a:xfrm>
          <a:prstGeom prst="rect">
            <a:avLst/>
          </a:prstGeom>
          <a:noFill/>
        </p:spPr>
        <p:txBody>
          <a:bodyPr wrap="square" rtlCol="0">
            <a:spAutoFit/>
          </a:bodyPr>
          <a:lstStyle/>
          <a:p>
            <a:r>
              <a:rPr lang="en-US" dirty="0" smtClean="0"/>
              <a:t>4.10</a:t>
            </a:r>
            <a:endParaRPr lang="en-US" dirty="0"/>
          </a:p>
        </p:txBody>
      </p:sp>
      <p:sp>
        <p:nvSpPr>
          <p:cNvPr id="68" name="TextBox 67"/>
          <p:cNvSpPr txBox="1"/>
          <p:nvPr/>
        </p:nvSpPr>
        <p:spPr>
          <a:xfrm>
            <a:off x="3878789" y="1890964"/>
            <a:ext cx="676238" cy="369332"/>
          </a:xfrm>
          <a:prstGeom prst="rect">
            <a:avLst/>
          </a:prstGeom>
          <a:noFill/>
        </p:spPr>
        <p:txBody>
          <a:bodyPr wrap="square" rtlCol="0">
            <a:spAutoFit/>
          </a:bodyPr>
          <a:lstStyle/>
          <a:p>
            <a:r>
              <a:rPr lang="en-US" dirty="0"/>
              <a:t>3</a:t>
            </a:r>
            <a:r>
              <a:rPr lang="en-US" dirty="0" smtClean="0"/>
              <a:t>.00</a:t>
            </a:r>
            <a:endParaRPr lang="en-US" dirty="0"/>
          </a:p>
        </p:txBody>
      </p:sp>
      <p:sp>
        <p:nvSpPr>
          <p:cNvPr id="69" name="TextBox 68"/>
          <p:cNvSpPr txBox="1"/>
          <p:nvPr/>
        </p:nvSpPr>
        <p:spPr>
          <a:xfrm>
            <a:off x="1881883" y="3188176"/>
            <a:ext cx="676238" cy="369332"/>
          </a:xfrm>
          <a:prstGeom prst="rect">
            <a:avLst/>
          </a:prstGeom>
          <a:noFill/>
        </p:spPr>
        <p:txBody>
          <a:bodyPr wrap="square" rtlCol="0">
            <a:spAutoFit/>
          </a:bodyPr>
          <a:lstStyle/>
          <a:p>
            <a:r>
              <a:rPr lang="en-US" dirty="0" smtClean="0"/>
              <a:t>2.00</a:t>
            </a:r>
            <a:endParaRPr lang="en-US" dirty="0"/>
          </a:p>
        </p:txBody>
      </p:sp>
      <p:sp>
        <p:nvSpPr>
          <p:cNvPr id="71" name="TextBox 70"/>
          <p:cNvSpPr txBox="1"/>
          <p:nvPr/>
        </p:nvSpPr>
        <p:spPr>
          <a:xfrm>
            <a:off x="5912052" y="4649269"/>
            <a:ext cx="676238" cy="369332"/>
          </a:xfrm>
          <a:prstGeom prst="rect">
            <a:avLst/>
          </a:prstGeom>
          <a:noFill/>
        </p:spPr>
        <p:txBody>
          <a:bodyPr wrap="square" rtlCol="0">
            <a:spAutoFit/>
          </a:bodyPr>
          <a:lstStyle/>
          <a:p>
            <a:r>
              <a:rPr lang="en-US" dirty="0" smtClean="0"/>
              <a:t>0.95</a:t>
            </a:r>
            <a:endParaRPr lang="en-US" dirty="0"/>
          </a:p>
        </p:txBody>
      </p: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p:cNvCxnSpPr>
            <a:stCxn id="116" idx="4"/>
            <a:endCxn id="9" idx="7"/>
          </p:cNvCxnSpPr>
          <p:nvPr/>
        </p:nvCxnSpPr>
        <p:spPr>
          <a:xfrm>
            <a:off x="6720583" y="3395160"/>
            <a:ext cx="283828" cy="140693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p:cNvSpPr txBox="1"/>
          <p:nvPr/>
        </p:nvSpPr>
        <p:spPr>
          <a:xfrm>
            <a:off x="1734264" y="1743650"/>
            <a:ext cx="676238" cy="369332"/>
          </a:xfrm>
          <a:prstGeom prst="rect">
            <a:avLst/>
          </a:prstGeom>
          <a:noFill/>
        </p:spPr>
        <p:txBody>
          <a:bodyPr wrap="square" rtlCol="0">
            <a:spAutoFit/>
          </a:bodyPr>
          <a:lstStyle/>
          <a:p>
            <a:r>
              <a:rPr lang="en-US" dirty="0" smtClean="0"/>
              <a:t>2.00</a:t>
            </a:r>
            <a:endParaRPr lang="en-US" dirty="0"/>
          </a:p>
        </p:txBody>
      </p:sp>
      <p:sp>
        <p:nvSpPr>
          <p:cNvPr id="154" name="TextBox 153"/>
          <p:cNvSpPr txBox="1"/>
          <p:nvPr/>
        </p:nvSpPr>
        <p:spPr>
          <a:xfrm>
            <a:off x="7401817" y="4649269"/>
            <a:ext cx="690366" cy="369332"/>
          </a:xfrm>
          <a:prstGeom prst="rect">
            <a:avLst/>
          </a:prstGeom>
          <a:noFill/>
        </p:spPr>
        <p:txBody>
          <a:bodyPr wrap="square" rtlCol="0">
            <a:spAutoFit/>
          </a:bodyPr>
          <a:lstStyle/>
          <a:p>
            <a:r>
              <a:rPr lang="en-US" dirty="0" smtClean="0"/>
              <a:t>1.00</a:t>
            </a:r>
            <a:endParaRPr lang="en-US" dirty="0"/>
          </a:p>
        </p:txBody>
      </p:sp>
      <p:sp>
        <p:nvSpPr>
          <p:cNvPr id="155" name="TextBox 154"/>
          <p:cNvSpPr txBox="1"/>
          <p:nvPr/>
        </p:nvSpPr>
        <p:spPr>
          <a:xfrm>
            <a:off x="6891604" y="4209670"/>
            <a:ext cx="690366" cy="369332"/>
          </a:xfrm>
          <a:prstGeom prst="rect">
            <a:avLst/>
          </a:prstGeom>
          <a:noFill/>
        </p:spPr>
        <p:txBody>
          <a:bodyPr wrap="square" rtlCol="0">
            <a:spAutoFit/>
          </a:bodyPr>
          <a:lstStyle/>
          <a:p>
            <a:r>
              <a:rPr lang="en-US" dirty="0" smtClean="0"/>
              <a:t>1.00</a:t>
            </a:r>
            <a:endParaRPr lang="en-US" dirty="0"/>
          </a:p>
        </p:txBody>
      </p:sp>
      <p:sp>
        <p:nvSpPr>
          <p:cNvPr id="10259" name="Isosceles Triangle 10258"/>
          <p:cNvSpPr/>
          <p:nvPr/>
        </p:nvSpPr>
        <p:spPr>
          <a:xfrm>
            <a:off x="5742416" y="5313605"/>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0" name="TextBox 10259"/>
          <p:cNvSpPr txBox="1"/>
          <p:nvPr/>
        </p:nvSpPr>
        <p:spPr>
          <a:xfrm>
            <a:off x="4706159" y="1918584"/>
            <a:ext cx="914033" cy="584775"/>
          </a:xfrm>
          <a:prstGeom prst="rect">
            <a:avLst/>
          </a:prstGeom>
          <a:noFill/>
        </p:spPr>
        <p:txBody>
          <a:bodyPr wrap="none" rtlCol="0">
            <a:spAutoFit/>
          </a:bodyPr>
          <a:lstStyle/>
          <a:p>
            <a:r>
              <a:rPr lang="en-US" sz="3200" dirty="0" smtClean="0">
                <a:sym typeface="Symbol"/>
              </a:rPr>
              <a:t>6.05</a:t>
            </a:r>
            <a:endParaRPr lang="en-US" sz="3200" dirty="0"/>
          </a:p>
        </p:txBody>
      </p:sp>
      <p:sp>
        <p:nvSpPr>
          <p:cNvPr id="159" name="TextBox 158"/>
          <p:cNvSpPr txBox="1"/>
          <p:nvPr/>
        </p:nvSpPr>
        <p:spPr>
          <a:xfrm>
            <a:off x="6481575" y="2545034"/>
            <a:ext cx="914033" cy="584775"/>
          </a:xfrm>
          <a:prstGeom prst="rect">
            <a:avLst/>
          </a:prstGeom>
          <a:noFill/>
        </p:spPr>
        <p:txBody>
          <a:bodyPr wrap="none" rtlCol="0">
            <a:spAutoFit/>
          </a:bodyPr>
          <a:lstStyle/>
          <a:p>
            <a:r>
              <a:rPr lang="en-US" sz="3200" dirty="0" smtClean="0">
                <a:sym typeface="Symbol"/>
              </a:rPr>
              <a:t>1.95</a:t>
            </a:r>
            <a:endParaRPr lang="en-US" sz="3200" dirty="0"/>
          </a:p>
        </p:txBody>
      </p:sp>
      <p:sp>
        <p:nvSpPr>
          <p:cNvPr id="160" name="TextBox 159"/>
          <p:cNvSpPr txBox="1"/>
          <p:nvPr/>
        </p:nvSpPr>
        <p:spPr>
          <a:xfrm>
            <a:off x="6787721" y="5018601"/>
            <a:ext cx="914033" cy="584775"/>
          </a:xfrm>
          <a:prstGeom prst="rect">
            <a:avLst/>
          </a:prstGeom>
          <a:noFill/>
        </p:spPr>
        <p:txBody>
          <a:bodyPr wrap="none" rtlCol="0">
            <a:spAutoFit/>
          </a:bodyPr>
          <a:lstStyle/>
          <a:p>
            <a:r>
              <a:rPr lang="en-US" sz="3200" dirty="0" smtClean="0">
                <a:sym typeface="Symbol"/>
              </a:rPr>
              <a:t>0.95</a:t>
            </a:r>
            <a:endParaRPr lang="en-US" sz="3200" dirty="0"/>
          </a:p>
        </p:txBody>
      </p:sp>
      <p:sp>
        <p:nvSpPr>
          <p:cNvPr id="161" name="TextBox 160"/>
          <p:cNvSpPr txBox="1"/>
          <p:nvPr/>
        </p:nvSpPr>
        <p:spPr>
          <a:xfrm>
            <a:off x="8320783" y="3936993"/>
            <a:ext cx="914033" cy="584775"/>
          </a:xfrm>
          <a:prstGeom prst="rect">
            <a:avLst/>
          </a:prstGeom>
          <a:noFill/>
        </p:spPr>
        <p:txBody>
          <a:bodyPr wrap="none" rtlCol="0">
            <a:spAutoFit/>
          </a:bodyPr>
          <a:lstStyle/>
          <a:p>
            <a:r>
              <a:rPr lang="en-US" sz="3200" dirty="0" smtClean="0">
                <a:sym typeface="Symbol"/>
              </a:rPr>
              <a:t>1.95</a:t>
            </a:r>
            <a:endParaRPr lang="en-US" sz="3200" dirty="0"/>
          </a:p>
        </p:txBody>
      </p:sp>
      <p:sp>
        <p:nvSpPr>
          <p:cNvPr id="162" name="TextBox 161"/>
          <p:cNvSpPr txBox="1"/>
          <p:nvPr/>
        </p:nvSpPr>
        <p:spPr>
          <a:xfrm>
            <a:off x="3593588" y="5107958"/>
            <a:ext cx="914033" cy="584775"/>
          </a:xfrm>
          <a:prstGeom prst="rect">
            <a:avLst/>
          </a:prstGeom>
          <a:noFill/>
        </p:spPr>
        <p:txBody>
          <a:bodyPr wrap="none" rtlCol="0">
            <a:spAutoFit/>
          </a:bodyPr>
          <a:lstStyle/>
          <a:p>
            <a:r>
              <a:rPr lang="en-US" sz="3200" dirty="0" smtClean="0">
                <a:sym typeface="Symbol"/>
              </a:rPr>
              <a:t>2.10</a:t>
            </a:r>
            <a:endParaRPr lang="en-US" sz="3200" dirty="0"/>
          </a:p>
        </p:txBody>
      </p:sp>
      <p:sp>
        <p:nvSpPr>
          <p:cNvPr id="163" name="TextBox 162"/>
          <p:cNvSpPr txBox="1"/>
          <p:nvPr/>
        </p:nvSpPr>
        <p:spPr>
          <a:xfrm>
            <a:off x="1594367" y="4488334"/>
            <a:ext cx="914033" cy="584775"/>
          </a:xfrm>
          <a:prstGeom prst="rect">
            <a:avLst/>
          </a:prstGeom>
          <a:noFill/>
        </p:spPr>
        <p:txBody>
          <a:bodyPr wrap="none" rtlCol="0">
            <a:spAutoFit/>
          </a:bodyPr>
          <a:lstStyle/>
          <a:p>
            <a:r>
              <a:rPr lang="en-US" sz="3200" dirty="0" smtClean="0">
                <a:sym typeface="Symbol"/>
              </a:rPr>
              <a:t>5.10</a:t>
            </a:r>
            <a:endParaRPr lang="en-US" sz="3200" dirty="0"/>
          </a:p>
        </p:txBody>
      </p:sp>
      <p:sp>
        <p:nvSpPr>
          <p:cNvPr id="164" name="TextBox 163"/>
          <p:cNvSpPr txBox="1"/>
          <p:nvPr/>
        </p:nvSpPr>
        <p:spPr>
          <a:xfrm>
            <a:off x="658563" y="2104588"/>
            <a:ext cx="914033" cy="584775"/>
          </a:xfrm>
          <a:prstGeom prst="rect">
            <a:avLst/>
          </a:prstGeom>
          <a:noFill/>
        </p:spPr>
        <p:txBody>
          <a:bodyPr wrap="none" rtlCol="0">
            <a:spAutoFit/>
          </a:bodyPr>
          <a:lstStyle/>
          <a:p>
            <a:r>
              <a:rPr lang="en-US" sz="3200" dirty="0" smtClean="0">
                <a:sym typeface="Symbol"/>
              </a:rPr>
              <a:t>7.10</a:t>
            </a:r>
            <a:endParaRPr lang="en-US" sz="3200" dirty="0"/>
          </a:p>
        </p:txBody>
      </p:sp>
      <p:sp>
        <p:nvSpPr>
          <p:cNvPr id="166" name="Oval 165"/>
          <p:cNvSpPr/>
          <p:nvPr/>
        </p:nvSpPr>
        <p:spPr>
          <a:xfrm>
            <a:off x="2800814" y="192323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a:stCxn id="146" idx="2"/>
            <a:endCxn id="166" idx="5"/>
          </p:cNvCxnSpPr>
          <p:nvPr/>
        </p:nvCxnSpPr>
        <p:spPr>
          <a:xfrm flipH="1" flipV="1">
            <a:off x="2930896" y="2053312"/>
            <a:ext cx="1796500" cy="57631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16" idx="2"/>
            <a:endCxn id="146" idx="5"/>
          </p:cNvCxnSpPr>
          <p:nvPr/>
        </p:nvCxnSpPr>
        <p:spPr>
          <a:xfrm flipH="1" flipV="1">
            <a:off x="4857478" y="2683510"/>
            <a:ext cx="1786905" cy="63545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97098" y="2213361"/>
            <a:ext cx="914033" cy="584775"/>
          </a:xfrm>
          <a:prstGeom prst="rect">
            <a:avLst/>
          </a:prstGeom>
          <a:noFill/>
        </p:spPr>
        <p:txBody>
          <a:bodyPr wrap="none" rtlCol="0">
            <a:spAutoFit/>
          </a:bodyPr>
          <a:lstStyle/>
          <a:p>
            <a:r>
              <a:rPr lang="en-US" sz="3200" b="1" dirty="0" smtClean="0">
                <a:solidFill>
                  <a:schemeClr val="accent2">
                    <a:lumMod val="75000"/>
                  </a:schemeClr>
                </a:solidFill>
                <a:sym typeface="Symbol"/>
              </a:rPr>
              <a:t>9.05</a:t>
            </a:r>
            <a:endParaRPr lang="en-US" sz="3200" b="1" dirty="0">
              <a:solidFill>
                <a:schemeClr val="accent2">
                  <a:lumMod val="75000"/>
                </a:schemeClr>
              </a:solidFill>
            </a:endParaRPr>
          </a:p>
        </p:txBody>
      </p:sp>
      <p:cxnSp>
        <p:nvCxnSpPr>
          <p:cNvPr id="51" name="Straight Connector 50"/>
          <p:cNvCxnSpPr/>
          <p:nvPr/>
        </p:nvCxnSpPr>
        <p:spPr>
          <a:xfrm flipV="1">
            <a:off x="5941815" y="4893938"/>
            <a:ext cx="984594" cy="30932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945346" y="5084361"/>
            <a:ext cx="1996469" cy="11890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519359" y="4696318"/>
            <a:ext cx="676238" cy="369332"/>
          </a:xfrm>
          <a:prstGeom prst="rect">
            <a:avLst/>
          </a:prstGeom>
          <a:noFill/>
        </p:spPr>
        <p:txBody>
          <a:bodyPr wrap="square" rtlCol="0">
            <a:spAutoFit/>
          </a:bodyPr>
          <a:lstStyle/>
          <a:p>
            <a:r>
              <a:rPr lang="en-US" dirty="0" smtClean="0"/>
              <a:t>2.10</a:t>
            </a:r>
            <a:endParaRPr lang="en-US" dirty="0"/>
          </a:p>
        </p:txBody>
      </p:sp>
      <p:sp>
        <p:nvSpPr>
          <p:cNvPr id="11" name="Oval 10"/>
          <p:cNvSpPr/>
          <p:nvPr/>
        </p:nvSpPr>
        <p:spPr>
          <a:xfrm>
            <a:off x="5837791" y="5138451"/>
            <a:ext cx="152400" cy="15240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9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k-robustness and classical problems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0321695"/>
              </p:ext>
            </p:extLst>
          </p:nvPr>
        </p:nvGraphicFramePr>
        <p:xfrm>
          <a:off x="425532" y="2286000"/>
          <a:ext cx="8229600" cy="2620646"/>
        </p:xfrm>
        <a:graphic>
          <a:graphicData uri="http://schemas.openxmlformats.org/drawingml/2006/table">
            <a:tbl>
              <a:tblPr firstRow="1" bandRow="1">
                <a:tableStyleId>{5C22544A-7EE6-4342-B048-85BDC9FD1C3A}</a:tableStyleId>
              </a:tblPr>
              <a:tblGrid>
                <a:gridCol w="2057400"/>
                <a:gridCol w="2057400"/>
                <a:gridCol w="2057400"/>
                <a:gridCol w="2057400"/>
              </a:tblGrid>
              <a:tr h="424184">
                <a:tc>
                  <a:txBody>
                    <a:bodyPr/>
                    <a:lstStyle/>
                    <a:p>
                      <a:r>
                        <a:rPr lang="en-US" dirty="0" smtClean="0"/>
                        <a:t>Problem</a:t>
                      </a:r>
                      <a:endParaRPr lang="en-US" dirty="0"/>
                    </a:p>
                  </a:txBody>
                  <a:tcPr marL="89777" marR="89777" anchor="ctr"/>
                </a:tc>
                <a:tc>
                  <a:txBody>
                    <a:bodyPr/>
                    <a:lstStyle/>
                    <a:p>
                      <a:r>
                        <a:rPr lang="en-US" dirty="0" smtClean="0"/>
                        <a:t>Input</a:t>
                      </a:r>
                      <a:endParaRPr lang="en-US" dirty="0"/>
                    </a:p>
                  </a:txBody>
                  <a:tcPr marL="89777" marR="89777" anchor="ctr"/>
                </a:tc>
                <a:tc>
                  <a:txBody>
                    <a:bodyPr/>
                    <a:lstStyle/>
                    <a:p>
                      <a:r>
                        <a:rPr lang="en-US" dirty="0" smtClean="0"/>
                        <a:t>Output</a:t>
                      </a:r>
                      <a:endParaRPr lang="en-US" dirty="0"/>
                    </a:p>
                  </a:txBody>
                  <a:tcPr marL="89777" marR="8977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k-robustness</a:t>
                      </a:r>
                      <a:endParaRPr lang="en-US" dirty="0"/>
                    </a:p>
                  </a:txBody>
                  <a:tcPr marL="89777" marR="89777" anchor="ctr"/>
                </a:tc>
              </a:tr>
              <a:tr h="732154">
                <a:tc>
                  <a:txBody>
                    <a:bodyPr/>
                    <a:lstStyle/>
                    <a:p>
                      <a:r>
                        <a:rPr lang="en-US" dirty="0" smtClean="0"/>
                        <a:t>Max of an array</a:t>
                      </a:r>
                      <a:endParaRPr lang="en-US" dirty="0"/>
                    </a:p>
                  </a:txBody>
                  <a:tcPr marL="89777" marR="89777" anchor="ctr"/>
                </a:tc>
                <a:tc>
                  <a:txBody>
                    <a:bodyPr/>
                    <a:lstStyle/>
                    <a:p>
                      <a:r>
                        <a:rPr lang="en-US" dirty="0" smtClean="0"/>
                        <a:t>elements in the array</a:t>
                      </a:r>
                      <a:endParaRPr lang="en-US" dirty="0"/>
                    </a:p>
                  </a:txBody>
                  <a:tcPr marL="89777" marR="89777" anchor="ctr"/>
                </a:tc>
                <a:tc>
                  <a:txBody>
                    <a:bodyPr/>
                    <a:lstStyle/>
                    <a:p>
                      <a:r>
                        <a:rPr lang="en-US" dirty="0" smtClean="0"/>
                        <a:t>maximum</a:t>
                      </a:r>
                      <a:r>
                        <a:rPr lang="en-US" baseline="0" dirty="0" smtClean="0"/>
                        <a:t> element of the array</a:t>
                      </a:r>
                      <a:endParaRPr lang="en-US" dirty="0"/>
                    </a:p>
                  </a:txBody>
                  <a:tcPr marL="89777" marR="8977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1-robust</a:t>
                      </a:r>
                      <a:endParaRPr lang="en-US" dirty="0"/>
                    </a:p>
                  </a:txBody>
                  <a:tcPr marL="89777" marR="89777" anchor="ctr"/>
                </a:tc>
              </a:tr>
              <a:tr h="732154">
                <a:tc>
                  <a:txBody>
                    <a:bodyPr/>
                    <a:lstStyle/>
                    <a:p>
                      <a:r>
                        <a:rPr lang="en-US" dirty="0" smtClean="0"/>
                        <a:t>Minimum</a:t>
                      </a:r>
                      <a:r>
                        <a:rPr lang="en-US" baseline="0" dirty="0" smtClean="0"/>
                        <a:t> spanning tree</a:t>
                      </a:r>
                      <a:endParaRPr lang="en-US" dirty="0"/>
                    </a:p>
                  </a:txBody>
                  <a:tcPr marL="89777" marR="89777" anchor="ctr"/>
                </a:tc>
                <a:tc>
                  <a:txBody>
                    <a:bodyPr/>
                    <a:lstStyle/>
                    <a:p>
                      <a:r>
                        <a:rPr lang="en-US" baseline="0" dirty="0" smtClean="0"/>
                        <a:t>graph</a:t>
                      </a:r>
                      <a:endParaRPr lang="en-US" dirty="0"/>
                    </a:p>
                  </a:txBody>
                  <a:tcPr marL="89777" marR="89777" anchor="ctr"/>
                </a:tc>
                <a:tc>
                  <a:txBody>
                    <a:bodyPr/>
                    <a:lstStyle/>
                    <a:p>
                      <a:r>
                        <a:rPr lang="en-US" dirty="0" smtClean="0"/>
                        <a:t>cost</a:t>
                      </a:r>
                      <a:endParaRPr lang="en-US" dirty="0"/>
                    </a:p>
                  </a:txBody>
                  <a:tcPr marL="89777" marR="8977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N-robust</a:t>
                      </a:r>
                      <a:endParaRPr lang="en-US" dirty="0"/>
                    </a:p>
                  </a:txBody>
                  <a:tcPr marL="89777" marR="89777" anchor="ctr"/>
                </a:tc>
              </a:tr>
              <a:tr h="732154">
                <a:tc>
                  <a:txBody>
                    <a:bodyPr/>
                    <a:lstStyle/>
                    <a:p>
                      <a:r>
                        <a:rPr lang="en-US" dirty="0" smtClean="0"/>
                        <a:t>Sorting</a:t>
                      </a:r>
                      <a:endParaRPr lang="en-US" dirty="0"/>
                    </a:p>
                  </a:txBody>
                  <a:tcPr marL="89777" marR="89777" anchor="ctr"/>
                </a:tc>
                <a:tc>
                  <a:txBody>
                    <a:bodyPr/>
                    <a:lstStyle/>
                    <a:p>
                      <a:r>
                        <a:rPr lang="en-US" dirty="0" smtClean="0"/>
                        <a:t>elements in the array</a:t>
                      </a:r>
                      <a:endParaRPr lang="en-US" dirty="0"/>
                    </a:p>
                  </a:txBody>
                  <a:tcPr marL="89777" marR="89777" anchor="ctr"/>
                </a:tc>
                <a:tc>
                  <a:txBody>
                    <a:bodyPr/>
                    <a:lstStyle/>
                    <a:p>
                      <a:r>
                        <a:rPr lang="en-US" dirty="0" smtClean="0"/>
                        <a:t>sorted</a:t>
                      </a:r>
                      <a:r>
                        <a:rPr lang="en-US" baseline="0" dirty="0" smtClean="0"/>
                        <a:t> array</a:t>
                      </a:r>
                      <a:endParaRPr lang="en-US" dirty="0"/>
                    </a:p>
                  </a:txBody>
                  <a:tcPr marL="89777" marR="8977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1-robust</a:t>
                      </a:r>
                      <a:endParaRPr lang="en-US" dirty="0"/>
                    </a:p>
                  </a:txBody>
                  <a:tcPr marL="89777" marR="89777" anchor="ctr"/>
                </a:tc>
              </a:tr>
            </a:tbl>
          </a:graphicData>
        </a:graphic>
      </p:graphicFrame>
      <p:sp>
        <p:nvSpPr>
          <p:cNvPr id="23" name="Date Placeholder 22"/>
          <p:cNvSpPr>
            <a:spLocks noGrp="1"/>
          </p:cNvSpPr>
          <p:nvPr>
            <p:ph type="dt" sz="half" idx="10"/>
          </p:nvPr>
        </p:nvSpPr>
        <p:spPr/>
        <p:txBody>
          <a:bodyPr/>
          <a:lstStyle/>
          <a:p>
            <a:r>
              <a:rPr lang="en-US" smtClean="0"/>
              <a:t>FSE’11: Szeged, Hungary.</a:t>
            </a:r>
            <a:endParaRPr lang="en-US" dirty="0"/>
          </a:p>
        </p:txBody>
      </p:sp>
      <p:sp>
        <p:nvSpPr>
          <p:cNvPr id="24" name="Slide Number Placeholder 23"/>
          <p:cNvSpPr>
            <a:spLocks noGrp="1"/>
          </p:cNvSpPr>
          <p:nvPr>
            <p:ph type="sldNum" sz="quarter" idx="12"/>
          </p:nvPr>
        </p:nvSpPr>
        <p:spPr/>
        <p:txBody>
          <a:bodyPr/>
          <a:lstStyle/>
          <a:p>
            <a:fld id="{CF514AF9-C0A3-D948-905C-91873489708A}" type="slidenum">
              <a:rPr lang="en-US" smtClean="0"/>
              <a:pPr/>
              <a:t>19</a:t>
            </a:fld>
            <a:endParaRPr lang="en-US" dirty="0"/>
          </a:p>
        </p:txBody>
      </p:sp>
      <p:sp>
        <p:nvSpPr>
          <p:cNvPr id="25" name="Footer Placeholder 24"/>
          <p:cNvSpPr>
            <a:spLocks noGrp="1"/>
          </p:cNvSpPr>
          <p:nvPr>
            <p:ph type="ftr" sz="quarter" idx="11"/>
          </p:nvPr>
        </p:nvSpPr>
        <p:spPr/>
        <p:txBody>
          <a:bodyPr/>
          <a:lstStyle/>
          <a:p>
            <a:r>
              <a:rPr lang="en-US" smtClean="0"/>
              <a:t>Proving programs robust</a:t>
            </a:r>
            <a:endParaRPr lang="en-US" dirty="0"/>
          </a:p>
        </p:txBody>
      </p:sp>
      <p:sp>
        <p:nvSpPr>
          <p:cNvPr id="3" name="Rectangle 2"/>
          <p:cNvSpPr/>
          <p:nvPr/>
        </p:nvSpPr>
        <p:spPr>
          <a:xfrm>
            <a:off x="304800" y="3429000"/>
            <a:ext cx="85344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7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79278E-6 L 0 0.10545 " pathEditMode="relative" rAng="0" ptsTypes="AA">
                                      <p:cBhvr>
                                        <p:cTn id="6" dur="2000" fill="hold"/>
                                        <p:tgtEl>
                                          <p:spTgt spid="3"/>
                                        </p:tgtEl>
                                        <p:attrNameLst>
                                          <p:attrName>ppt_x</p:attrName>
                                          <p:attrName>ppt_y</p:attrName>
                                        </p:attrNameLst>
                                      </p:cBhvr>
                                      <p:rCtr x="0" y="527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 0.10545 L 0 0.25 " pathEditMode="relative" rAng="0" ptsTypes="AA">
                                      <p:cBhvr>
                                        <p:cTn id="10" dur="2000" fill="hold"/>
                                        <p:tgtEl>
                                          <p:spTgt spid="3"/>
                                        </p:tgtEl>
                                        <p:attrNameLst>
                                          <p:attrName>ppt_x</p:attrName>
                                          <p:attrName>ppt_y</p:attrName>
                                        </p:attrNameLst>
                                      </p:cBhvr>
                                      <p:rCtr x="0" y="7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nsorerror.jpg"/>
          <p:cNvPicPr>
            <a:picLocks noChangeAspect="1"/>
          </p:cNvPicPr>
          <p:nvPr/>
        </p:nvPicPr>
        <p:blipFill>
          <a:blip r:embed="rId3"/>
          <a:stretch>
            <a:fillRect/>
          </a:stretch>
        </p:blipFill>
        <p:spPr>
          <a:xfrm>
            <a:off x="6003200" y="3733800"/>
            <a:ext cx="2683600" cy="2012701"/>
          </a:xfrm>
          <a:prstGeom prst="rect">
            <a:avLst/>
          </a:prstGeom>
        </p:spPr>
      </p:pic>
      <p:sp>
        <p:nvSpPr>
          <p:cNvPr id="2" name="Title 1"/>
          <p:cNvSpPr>
            <a:spLocks noGrp="1"/>
          </p:cNvSpPr>
          <p:nvPr>
            <p:ph type="title"/>
          </p:nvPr>
        </p:nvSpPr>
        <p:spPr/>
        <p:txBody>
          <a:bodyPr/>
          <a:lstStyle/>
          <a:p>
            <a:r>
              <a:rPr lang="en-US" dirty="0" smtClean="0"/>
              <a:t>Uncertainty</a:t>
            </a:r>
            <a:endParaRPr lang="en-US" dirty="0"/>
          </a:p>
        </p:txBody>
      </p:sp>
      <p:sp>
        <p:nvSpPr>
          <p:cNvPr id="3" name="Content Placeholder 2"/>
          <p:cNvSpPr>
            <a:spLocks noGrp="1"/>
          </p:cNvSpPr>
          <p:nvPr>
            <p:ph idx="1"/>
          </p:nvPr>
        </p:nvSpPr>
        <p:spPr>
          <a:xfrm>
            <a:off x="228600" y="3886200"/>
            <a:ext cx="5546000" cy="2133599"/>
          </a:xfrm>
        </p:spPr>
        <p:txBody>
          <a:bodyPr>
            <a:normAutofit/>
          </a:bodyPr>
          <a:lstStyle/>
          <a:p>
            <a:r>
              <a:rPr lang="en-US" sz="2400" dirty="0" smtClean="0">
                <a:solidFill>
                  <a:srgbClr val="000090"/>
                </a:solidFill>
              </a:rPr>
              <a:t>Uncertainty: </a:t>
            </a:r>
            <a:r>
              <a:rPr lang="en-US" sz="2400" dirty="0" smtClean="0"/>
              <a:t>stale satellite data, erroneous sensor measurements, …</a:t>
            </a:r>
          </a:p>
          <a:p>
            <a:endParaRPr lang="en-US" sz="2400" dirty="0"/>
          </a:p>
          <a:p>
            <a:r>
              <a:rPr lang="en-US" sz="2400" dirty="0"/>
              <a:t>Does your program handle uncertainty robustly? </a:t>
            </a:r>
          </a:p>
          <a:p>
            <a:endParaRPr lang="en-US" sz="2400" dirty="0" smtClean="0"/>
          </a:p>
          <a:p>
            <a:pPr marL="0" indent="0">
              <a:buNone/>
            </a:pPr>
            <a:endParaRPr lang="en-US" dirty="0"/>
          </a:p>
        </p:txBody>
      </p:sp>
      <p:pic>
        <p:nvPicPr>
          <p:cNvPr id="6" name="Picture 5" descr="satellite.jpg"/>
          <p:cNvPicPr>
            <a:picLocks noChangeAspect="1"/>
          </p:cNvPicPr>
          <p:nvPr/>
        </p:nvPicPr>
        <p:blipFill>
          <a:blip r:embed="rId4"/>
          <a:stretch>
            <a:fillRect/>
          </a:stretch>
        </p:blipFill>
        <p:spPr>
          <a:xfrm>
            <a:off x="6003200" y="1295400"/>
            <a:ext cx="1989526" cy="1791736"/>
          </a:xfrm>
          <a:prstGeom prst="rect">
            <a:avLst/>
          </a:prstGeom>
        </p:spPr>
      </p:pic>
      <p:sp>
        <p:nvSpPr>
          <p:cNvPr id="7" name="Date Placeholder 6"/>
          <p:cNvSpPr>
            <a:spLocks noGrp="1"/>
          </p:cNvSpPr>
          <p:nvPr>
            <p:ph type="dt" sz="half" idx="10"/>
          </p:nvPr>
        </p:nvSpPr>
        <p:spPr/>
        <p:txBody>
          <a:bodyPr/>
          <a:lstStyle/>
          <a:p>
            <a:r>
              <a:rPr lang="en-US" smtClean="0"/>
              <a:t>FSE’11: Szeged, Hungary.</a:t>
            </a:r>
            <a:endParaRPr lang="en-US" dirty="0"/>
          </a:p>
        </p:txBody>
      </p:sp>
      <p:sp>
        <p:nvSpPr>
          <p:cNvPr id="8" name="Slide Number Placeholder 7"/>
          <p:cNvSpPr>
            <a:spLocks noGrp="1"/>
          </p:cNvSpPr>
          <p:nvPr>
            <p:ph type="sldNum" sz="quarter" idx="12"/>
          </p:nvPr>
        </p:nvSpPr>
        <p:spPr/>
        <p:txBody>
          <a:bodyPr/>
          <a:lstStyle/>
          <a:p>
            <a:fld id="{CF514AF9-C0A3-D948-905C-91873489708A}" type="slidenum">
              <a:rPr lang="en-US" smtClean="0"/>
              <a:pPr/>
              <a:t>2</a:t>
            </a:fld>
            <a:endParaRPr lang="en-US" dirty="0"/>
          </a:p>
        </p:txBody>
      </p:sp>
      <p:sp>
        <p:nvSpPr>
          <p:cNvPr id="9" name="Footer Placeholder 8"/>
          <p:cNvSpPr>
            <a:spLocks noGrp="1"/>
          </p:cNvSpPr>
          <p:nvPr>
            <p:ph type="ftr" sz="quarter" idx="11"/>
          </p:nvPr>
        </p:nvSpPr>
        <p:spPr/>
        <p:txBody>
          <a:bodyPr/>
          <a:lstStyle/>
          <a:p>
            <a:r>
              <a:rPr lang="en-US" smtClean="0"/>
              <a:t>Proving programs robust</a:t>
            </a:r>
            <a:endParaRPr lang="en-US" dirty="0"/>
          </a:p>
        </p:txBody>
      </p:sp>
      <p:pic>
        <p:nvPicPr>
          <p:cNvPr id="6148" name="Picture 4" descr="http://www.refurbishedgpsguide.com/images/garmin-nuvi-760.jpg"/>
          <p:cNvPicPr>
            <a:picLocks noChangeAspect="1" noChangeArrowheads="1"/>
          </p:cNvPicPr>
          <p:nvPr/>
        </p:nvPicPr>
        <p:blipFill rotWithShape="1">
          <a:blip r:embed="rId5">
            <a:extLst>
              <a:ext uri="{28A0092B-C50C-407E-A947-70E740481C1C}">
                <a14:useLocalDpi xmlns:a14="http://schemas.microsoft.com/office/drawing/2010/main" val="0"/>
              </a:ext>
            </a:extLst>
          </a:blip>
          <a:srcRect l="10285" t="9845" r="9029" b="20879"/>
          <a:stretch/>
        </p:blipFill>
        <p:spPr bwMode="auto">
          <a:xfrm>
            <a:off x="609600" y="1143000"/>
            <a:ext cx="3842657" cy="214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83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79" y="152400"/>
            <a:ext cx="8229600" cy="868362"/>
          </a:xfrm>
        </p:spPr>
        <p:txBody>
          <a:bodyPr>
            <a:normAutofit/>
          </a:bodyPr>
          <a:lstStyle/>
          <a:p>
            <a:r>
              <a:rPr lang="en-US" dirty="0"/>
              <a:t>R</a:t>
            </a:r>
            <a:r>
              <a:rPr lang="en-US" dirty="0" smtClean="0"/>
              <a:t>obustness </a:t>
            </a:r>
            <a:r>
              <a:rPr lang="en-US" dirty="0" smtClean="0"/>
              <a:t>matrices</a:t>
            </a:r>
            <a:endParaRPr lang="en-US" dirty="0"/>
          </a:p>
        </p:txBody>
      </p:sp>
      <p:sp>
        <p:nvSpPr>
          <p:cNvPr id="7" name="Content Placeholder 6"/>
          <p:cNvSpPr>
            <a:spLocks noGrp="1"/>
          </p:cNvSpPr>
          <p:nvPr>
            <p:ph idx="1"/>
          </p:nvPr>
        </p:nvSpPr>
        <p:spPr>
          <a:xfrm>
            <a:off x="0" y="4876800"/>
            <a:ext cx="9144000" cy="1631137"/>
          </a:xfrm>
        </p:spPr>
        <p:txBody>
          <a:bodyPr>
            <a:noAutofit/>
          </a:bodyPr>
          <a:lstStyle/>
          <a:p>
            <a:pPr marL="0" indent="0">
              <a:buNone/>
            </a:pPr>
            <a:r>
              <a:rPr lang="en-US" dirty="0" smtClean="0"/>
              <a:t>R[</a:t>
            </a:r>
            <a:r>
              <a:rPr lang="en-US" dirty="0" err="1" smtClean="0"/>
              <a:t>y,x</a:t>
            </a:r>
            <a:r>
              <a:rPr lang="en-US" dirty="0" smtClean="0"/>
              <a:t>] = k </a:t>
            </a:r>
            <a:endParaRPr lang="en-US" dirty="0"/>
          </a:p>
          <a:p>
            <a:pPr marL="0" indent="0">
              <a:buNone/>
            </a:pPr>
            <a:r>
              <a:rPr lang="en-US" dirty="0" smtClean="0"/>
              <a:t>	</a:t>
            </a:r>
            <a:r>
              <a:rPr lang="en-US" dirty="0" smtClean="0">
                <a:sym typeface="Symbol"/>
              </a:rPr>
              <a:t>-variation </a:t>
            </a:r>
            <a:r>
              <a:rPr lang="en-US" dirty="0" smtClean="0"/>
              <a:t>in initial value of x </a:t>
            </a:r>
          </a:p>
          <a:p>
            <a:pPr marL="457200" lvl="1" indent="0">
              <a:buNone/>
            </a:pPr>
            <a:r>
              <a:rPr lang="en-US" sz="3200" dirty="0" smtClean="0"/>
              <a:t>produces at most a k</a:t>
            </a:r>
            <a:r>
              <a:rPr lang="en-US" sz="3200" dirty="0" smtClean="0">
                <a:sym typeface="Symbol"/>
              </a:rPr>
              <a:t>-variation in final value of y</a:t>
            </a:r>
          </a:p>
          <a:p>
            <a:pPr lvl="1"/>
            <a:endParaRPr lang="en-US" sz="3200" dirty="0" smtClean="0">
              <a:sym typeface="Symbol"/>
            </a:endParaRPr>
          </a:p>
        </p:txBody>
      </p:sp>
      <p:sp>
        <p:nvSpPr>
          <p:cNvPr id="5" name="Footer Placeholder 4"/>
          <p:cNvSpPr>
            <a:spLocks noGrp="1"/>
          </p:cNvSpPr>
          <p:nvPr>
            <p:ph type="ftr" sz="quarter" idx="11"/>
          </p:nvPr>
        </p:nvSpPr>
        <p:spPr/>
        <p:txBody>
          <a:bodyPr/>
          <a:lstStyle/>
          <a:p>
            <a:r>
              <a:rPr lang="en-US" smtClean="0"/>
              <a:t>Proving programs robust</a:t>
            </a:r>
            <a:endParaRPr lang="en-US" dirty="0"/>
          </a:p>
        </p:txBody>
      </p:sp>
      <p:sp>
        <p:nvSpPr>
          <p:cNvPr id="3" name="Date Placeholder 2"/>
          <p:cNvSpPr>
            <a:spLocks noGrp="1"/>
          </p:cNvSpPr>
          <p:nvPr>
            <p:ph type="dt" sz="half" idx="10"/>
          </p:nvPr>
        </p:nvSpPr>
        <p:spPr/>
        <p:txBody>
          <a:bodyPr/>
          <a:lstStyle/>
          <a:p>
            <a:r>
              <a:rPr lang="en-US" smtClean="0"/>
              <a:t>FSE’11: Szeged, Hungary.</a:t>
            </a:r>
            <a:endParaRPr lang="en-US" dirty="0"/>
          </a:p>
        </p:txBody>
      </p:sp>
      <p:sp>
        <p:nvSpPr>
          <p:cNvPr id="4" name="Slide Number Placeholder 3"/>
          <p:cNvSpPr>
            <a:spLocks noGrp="1"/>
          </p:cNvSpPr>
          <p:nvPr>
            <p:ph type="sldNum" sz="quarter" idx="12"/>
          </p:nvPr>
        </p:nvSpPr>
        <p:spPr/>
        <p:txBody>
          <a:bodyPr/>
          <a:lstStyle/>
          <a:p>
            <a:fld id="{CF514AF9-C0A3-D948-905C-91873489708A}" type="slidenum">
              <a:rPr lang="en-US" smtClean="0"/>
              <a:pPr/>
              <a:t>20</a:t>
            </a:fld>
            <a:endParaRPr lang="en-US" dirty="0"/>
          </a:p>
        </p:txBody>
      </p:sp>
      <p:pic>
        <p:nvPicPr>
          <p:cNvPr id="20" name="Picture 19"/>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955672" y="4323227"/>
            <a:ext cx="2003260" cy="411163"/>
          </a:xfrm>
          <a:prstGeom prst="rect">
            <a:avLst/>
          </a:prstGeom>
        </p:spPr>
      </p:pic>
      <p:grpSp>
        <p:nvGrpSpPr>
          <p:cNvPr id="32" name="Group 31"/>
          <p:cNvGrpSpPr/>
          <p:nvPr/>
        </p:nvGrpSpPr>
        <p:grpSpPr>
          <a:xfrm>
            <a:off x="4114800" y="1072083"/>
            <a:ext cx="4800600" cy="3071649"/>
            <a:chOff x="5160644" y="2853268"/>
            <a:chExt cx="3983355" cy="2747432"/>
          </a:xfrm>
        </p:grpSpPr>
        <p:pic>
          <p:nvPicPr>
            <p:cNvPr id="1229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7702" t="29303"/>
            <a:stretch/>
          </p:blipFill>
          <p:spPr bwMode="auto">
            <a:xfrm>
              <a:off x="5160644" y="2853268"/>
              <a:ext cx="3983355" cy="274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867400" y="3733800"/>
              <a:ext cx="0" cy="1866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705600" y="3124200"/>
              <a:ext cx="38100" cy="243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160644" y="3124200"/>
              <a:ext cx="15449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160644" y="3733800"/>
              <a:ext cx="706756"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0" name="Picture 29"/>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981200" y="1524000"/>
            <a:ext cx="2031043" cy="381000"/>
          </a:xfrm>
          <a:prstGeom prst="rect">
            <a:avLst/>
          </a:prstGeom>
        </p:spPr>
      </p:pic>
      <p:grpSp>
        <p:nvGrpSpPr>
          <p:cNvPr id="35" name="Group 34"/>
          <p:cNvGrpSpPr/>
          <p:nvPr/>
        </p:nvGrpSpPr>
        <p:grpSpPr>
          <a:xfrm>
            <a:off x="969491" y="2445673"/>
            <a:ext cx="1752600" cy="1307002"/>
            <a:chOff x="5862172" y="4003267"/>
            <a:chExt cx="1752600" cy="1307002"/>
          </a:xfrm>
        </p:grpSpPr>
        <mc:AlternateContent xmlns:mc="http://schemas.openxmlformats.org/markup-compatibility/2006" xmlns:a14="http://schemas.microsoft.com/office/drawing/2010/main">
          <mc:Choice Requires="a14">
            <p:sp>
              <p:nvSpPr>
                <p:cNvPr id="36" name="TextBox 35"/>
                <p:cNvSpPr txBox="1"/>
                <p:nvPr/>
              </p:nvSpPr>
              <p:spPr>
                <a:xfrm>
                  <a:off x="6238873" y="4465101"/>
                  <a:ext cx="1375899" cy="845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𝑘</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238873" y="4465101"/>
                  <a:ext cx="1375899" cy="845168"/>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416555" y="4003267"/>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𝑦</m:t>
                              </m:r>
                            </m:e>
                            <m:e>
                              <m:r>
                                <a:rPr lang="en-US" sz="3200" b="0" i="1" smtClean="0">
                                  <a:latin typeface="Cambria Math"/>
                                </a:rPr>
                                <m:t>𝑥</m:t>
                              </m:r>
                            </m:e>
                          </m:mr>
                        </m:m>
                      </m:oMath>
                    </m:oMathPara>
                  </a14:m>
                  <a:endParaRPr lang="en-US" sz="3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416555" y="4003267"/>
                  <a:ext cx="914651" cy="584775"/>
                </a:xfrm>
                <a:prstGeom prst="rect">
                  <a:avLst/>
                </a:prstGeom>
                <a:blipFill rotWithShape="1">
                  <a:blip r:embed="rId9"/>
                  <a:stretch>
                    <a:fillRect r="-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862172" y="4528155"/>
                  <a:ext cx="472950" cy="7390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𝑦</m:t>
                              </m:r>
                            </m:e>
                          </m:mr>
                          <m:mr>
                            <m:e>
                              <m:r>
                                <a:rPr lang="en-US" sz="2800" b="0" i="1" smtClean="0">
                                  <a:latin typeface="Cambria Math"/>
                                </a:rPr>
                                <m:t>𝑥</m:t>
                              </m:r>
                            </m:e>
                          </m:mr>
                        </m:m>
                      </m:oMath>
                    </m:oMathPara>
                  </a14:m>
                  <a:endParaRPr lang="en-US" sz="28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862172" y="4528155"/>
                  <a:ext cx="472950" cy="739048"/>
                </a:xfrm>
                <a:prstGeom prst="rect">
                  <a:avLst/>
                </a:prstGeom>
                <a:blipFill rotWithShape="1">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26719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dirty="0" smtClean="0"/>
              <a:t>How do we prove k-robustness</a:t>
            </a:r>
            <a:endParaRPr lang="en-US" dirty="0"/>
          </a:p>
        </p:txBody>
      </p:sp>
      <p:sp>
        <p:nvSpPr>
          <p:cNvPr id="3" name="Date Placeholder 2"/>
          <p:cNvSpPr>
            <a:spLocks noGrp="1"/>
          </p:cNvSpPr>
          <p:nvPr>
            <p:ph type="dt" sz="half" idx="10"/>
          </p:nvPr>
        </p:nvSpPr>
        <p:spPr/>
        <p:txBody>
          <a:bodyPr/>
          <a:lstStyle/>
          <a:p>
            <a:r>
              <a:rPr lang="en-US" smtClean="0"/>
              <a:t>FSE’11: Szeged, Hungary.</a:t>
            </a:r>
            <a:endParaRPr lang="en-US" dirty="0"/>
          </a:p>
        </p:txBody>
      </p:sp>
      <p:sp>
        <p:nvSpPr>
          <p:cNvPr id="4" name="Slide Number Placeholder 3"/>
          <p:cNvSpPr>
            <a:spLocks noGrp="1"/>
          </p:cNvSpPr>
          <p:nvPr>
            <p:ph type="sldNum" sz="quarter" idx="12"/>
          </p:nvPr>
        </p:nvSpPr>
        <p:spPr/>
        <p:txBody>
          <a:bodyPr/>
          <a:lstStyle/>
          <a:p>
            <a:fld id="{CF514AF9-C0A3-D948-905C-91873489708A}"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smtClean="0"/>
              <a:t>Proving programs robust</a:t>
            </a:r>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9" y="1447800"/>
            <a:ext cx="36290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157" y="1447800"/>
            <a:ext cx="5421843" cy="365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730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dirty="0" smtClean="0"/>
              <a:t>How do we prove k-robustness</a:t>
            </a:r>
            <a:endParaRPr lang="en-US" dirty="0"/>
          </a:p>
        </p:txBody>
      </p:sp>
      <p:sp>
        <p:nvSpPr>
          <p:cNvPr id="3" name="Date Placeholder 2"/>
          <p:cNvSpPr>
            <a:spLocks noGrp="1"/>
          </p:cNvSpPr>
          <p:nvPr>
            <p:ph type="dt" sz="half" idx="10"/>
          </p:nvPr>
        </p:nvSpPr>
        <p:spPr/>
        <p:txBody>
          <a:bodyPr/>
          <a:lstStyle/>
          <a:p>
            <a:r>
              <a:rPr lang="en-US" smtClean="0"/>
              <a:t>FSE’11: Szeged, Hungary.</a:t>
            </a:r>
            <a:endParaRPr lang="en-US" dirty="0"/>
          </a:p>
        </p:txBody>
      </p:sp>
      <p:sp>
        <p:nvSpPr>
          <p:cNvPr id="4" name="Slide Number Placeholder 3"/>
          <p:cNvSpPr>
            <a:spLocks noGrp="1"/>
          </p:cNvSpPr>
          <p:nvPr>
            <p:ph type="sldNum" sz="quarter" idx="12"/>
          </p:nvPr>
        </p:nvSpPr>
        <p:spPr/>
        <p:txBody>
          <a:bodyPr/>
          <a:lstStyle/>
          <a:p>
            <a:fld id="{CF514AF9-C0A3-D948-905C-91873489708A}"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Proving programs robust</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891" y="1407720"/>
            <a:ext cx="5414110" cy="354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4" y="1409700"/>
            <a:ext cx="36290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77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364403" cy="868362"/>
          </a:xfrm>
        </p:spPr>
        <p:txBody>
          <a:bodyPr>
            <a:noAutofit/>
          </a:bodyPr>
          <a:lstStyle/>
          <a:p>
            <a:r>
              <a:rPr lang="en-US" sz="3400" smtClean="0"/>
              <a:t>Proving k-robustness</a:t>
            </a:r>
            <a:endParaRPr lang="en-US" sz="3400" dirty="0"/>
          </a:p>
        </p:txBody>
      </p:sp>
      <p:cxnSp>
        <p:nvCxnSpPr>
          <p:cNvPr id="71" name="Straight Arrow Connector 70"/>
          <p:cNvCxnSpPr>
            <a:endCxn id="66" idx="0"/>
          </p:cNvCxnSpPr>
          <p:nvPr/>
        </p:nvCxnSpPr>
        <p:spPr>
          <a:xfrm rot="5400000">
            <a:off x="1681950" y="2136599"/>
            <a:ext cx="342106" cy="794"/>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106" name="Group 105"/>
          <p:cNvGrpSpPr/>
          <p:nvPr/>
        </p:nvGrpSpPr>
        <p:grpSpPr>
          <a:xfrm>
            <a:off x="427739" y="2011407"/>
            <a:ext cx="2925133" cy="3024757"/>
            <a:chOff x="457199" y="780127"/>
            <a:chExt cx="2925133" cy="3024757"/>
          </a:xfrm>
        </p:grpSpPr>
        <p:sp>
          <p:nvSpPr>
            <p:cNvPr id="66" name="Rounded Rectangle 65"/>
            <p:cNvSpPr/>
            <p:nvPr/>
          </p:nvSpPr>
          <p:spPr>
            <a:xfrm>
              <a:off x="1414836" y="1076769"/>
              <a:ext cx="934460" cy="669131"/>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if  B</a:t>
              </a:r>
              <a:endParaRPr lang="en-US" sz="2800" b="1" dirty="0">
                <a:solidFill>
                  <a:schemeClr val="tx1"/>
                </a:solidFill>
              </a:endParaRPr>
            </a:p>
          </p:txBody>
        </p:sp>
        <p:cxnSp>
          <p:nvCxnSpPr>
            <p:cNvPr id="67" name="Straight Arrow Connector 66"/>
            <p:cNvCxnSpPr>
              <a:stCxn id="66" idx="2"/>
              <a:endCxn id="72" idx="0"/>
            </p:cNvCxnSpPr>
            <p:nvPr/>
          </p:nvCxnSpPr>
          <p:spPr>
            <a:xfrm rot="5400000">
              <a:off x="1118503" y="1560067"/>
              <a:ext cx="577730" cy="949397"/>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6" idx="2"/>
              <a:endCxn id="73" idx="0"/>
            </p:cNvCxnSpPr>
            <p:nvPr/>
          </p:nvCxnSpPr>
          <p:spPr>
            <a:xfrm rot="16200000" flipH="1">
              <a:off x="2109719" y="1518247"/>
              <a:ext cx="577731" cy="1033036"/>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133576" y="1892743"/>
              <a:ext cx="314296" cy="430887"/>
            </a:xfrm>
            <a:prstGeom prst="rect">
              <a:avLst/>
            </a:prstGeom>
            <a:noFill/>
          </p:spPr>
          <p:txBody>
            <a:bodyPr wrap="none" rtlCol="0">
              <a:spAutoFit/>
            </a:bodyPr>
            <a:lstStyle/>
            <a:p>
              <a:r>
                <a:rPr lang="en-US" sz="2200" dirty="0" smtClean="0"/>
                <a:t>F</a:t>
              </a:r>
              <a:endParaRPr lang="en-US" sz="2200" dirty="0"/>
            </a:p>
          </p:txBody>
        </p:sp>
        <p:sp>
          <p:nvSpPr>
            <p:cNvPr id="70" name="TextBox 69"/>
            <p:cNvSpPr txBox="1"/>
            <p:nvPr/>
          </p:nvSpPr>
          <p:spPr>
            <a:xfrm>
              <a:off x="1399899" y="1892743"/>
              <a:ext cx="322148" cy="430887"/>
            </a:xfrm>
            <a:prstGeom prst="rect">
              <a:avLst/>
            </a:prstGeom>
            <a:noFill/>
          </p:spPr>
          <p:txBody>
            <a:bodyPr wrap="none" rtlCol="0">
              <a:spAutoFit/>
            </a:bodyPr>
            <a:lstStyle/>
            <a:p>
              <a:r>
                <a:rPr lang="en-US" sz="2200" dirty="0" smtClean="0"/>
                <a:t>T</a:t>
              </a:r>
              <a:endParaRPr lang="en-US" sz="2200" dirty="0"/>
            </a:p>
          </p:txBody>
        </p:sp>
        <p:sp>
          <p:nvSpPr>
            <p:cNvPr id="72" name="Rounded Rectangle 71"/>
            <p:cNvSpPr/>
            <p:nvPr/>
          </p:nvSpPr>
          <p:spPr>
            <a:xfrm>
              <a:off x="465439" y="2323630"/>
              <a:ext cx="934460" cy="662940"/>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P</a:t>
              </a:r>
              <a:r>
                <a:rPr lang="en-US" sz="2800" b="1" baseline="-25000" dirty="0" smtClean="0">
                  <a:solidFill>
                    <a:schemeClr val="tx1"/>
                  </a:solidFill>
                </a:rPr>
                <a:t>1</a:t>
              </a:r>
              <a:endParaRPr lang="en-US" sz="2800" b="1" dirty="0">
                <a:solidFill>
                  <a:schemeClr val="tx1"/>
                </a:solidFill>
              </a:endParaRPr>
            </a:p>
          </p:txBody>
        </p:sp>
        <p:sp>
          <p:nvSpPr>
            <p:cNvPr id="73" name="Rounded Rectangle 72"/>
            <p:cNvSpPr/>
            <p:nvPr/>
          </p:nvSpPr>
          <p:spPr>
            <a:xfrm>
              <a:off x="2447872" y="2323631"/>
              <a:ext cx="934460" cy="662940"/>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P</a:t>
              </a:r>
              <a:r>
                <a:rPr lang="en-US" sz="2800" b="1" baseline="-25000" dirty="0" smtClean="0">
                  <a:solidFill>
                    <a:schemeClr val="tx1"/>
                  </a:solidFill>
                </a:rPr>
                <a:t>2</a:t>
              </a:r>
              <a:endParaRPr lang="en-US" sz="2800" b="1" dirty="0">
                <a:solidFill>
                  <a:schemeClr val="tx1"/>
                </a:solidFill>
              </a:endParaRPr>
            </a:p>
          </p:txBody>
        </p:sp>
        <p:sp>
          <p:nvSpPr>
            <p:cNvPr id="74" name="Rounded Rectangle 73"/>
            <p:cNvSpPr/>
            <p:nvPr/>
          </p:nvSpPr>
          <p:spPr>
            <a:xfrm>
              <a:off x="1399899" y="3619943"/>
              <a:ext cx="934460" cy="184941"/>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endParaRPr lang="en-US" dirty="0">
                <a:solidFill>
                  <a:schemeClr val="tx1"/>
                </a:solidFill>
              </a:endParaRPr>
            </a:p>
          </p:txBody>
        </p:sp>
        <p:cxnSp>
          <p:nvCxnSpPr>
            <p:cNvPr id="75" name="Straight Arrow Connector 74"/>
            <p:cNvCxnSpPr>
              <a:stCxn id="73" idx="2"/>
              <a:endCxn id="74" idx="0"/>
            </p:cNvCxnSpPr>
            <p:nvPr/>
          </p:nvCxnSpPr>
          <p:spPr>
            <a:xfrm rot="5400000">
              <a:off x="2074430" y="2779271"/>
              <a:ext cx="633372" cy="1047973"/>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72" idx="2"/>
              <a:endCxn id="74" idx="0"/>
            </p:cNvCxnSpPr>
            <p:nvPr/>
          </p:nvCxnSpPr>
          <p:spPr>
            <a:xfrm rot="16200000" flipH="1">
              <a:off x="1083213" y="2836026"/>
              <a:ext cx="633373" cy="934460"/>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457199" y="780127"/>
              <a:ext cx="381239" cy="707886"/>
            </a:xfrm>
            <a:prstGeom prst="rect">
              <a:avLst/>
            </a:prstGeom>
          </p:spPr>
          <p:txBody>
            <a:bodyPr wrap="square">
              <a:spAutoFit/>
            </a:bodyPr>
            <a:lstStyle/>
            <a:p>
              <a:pPr algn="ctr"/>
              <a:r>
                <a:rPr lang="en-US" sz="4000" b="1" dirty="0" smtClean="0"/>
                <a:t>P</a:t>
              </a:r>
              <a:endParaRPr lang="en-US" sz="4000" b="1" dirty="0"/>
            </a:p>
          </p:txBody>
        </p:sp>
      </p:grpSp>
      <p:sp>
        <p:nvSpPr>
          <p:cNvPr id="31" name="TextBox 30"/>
          <p:cNvSpPr txBox="1"/>
          <p:nvPr/>
        </p:nvSpPr>
        <p:spPr>
          <a:xfrm>
            <a:off x="4130611" y="2309072"/>
            <a:ext cx="4690991" cy="1938992"/>
          </a:xfrm>
          <a:prstGeom prst="rect">
            <a:avLst/>
          </a:prstGeom>
          <a:solidFill>
            <a:schemeClr val="accent1">
              <a:lumMod val="40000"/>
              <a:lumOff val="60000"/>
            </a:schemeClr>
          </a:solidFill>
        </p:spPr>
        <p:txBody>
          <a:bodyPr wrap="square" rtlCol="0">
            <a:spAutoFit/>
          </a:bodyPr>
          <a:lstStyle/>
          <a:p>
            <a:r>
              <a:rPr lang="en-US" sz="2400" dirty="0" smtClean="0"/>
              <a:t>1. 	P</a:t>
            </a:r>
            <a:r>
              <a:rPr lang="en-US" sz="2400" baseline="-25000" dirty="0" smtClean="0"/>
              <a:t>1 </a:t>
            </a:r>
            <a:r>
              <a:rPr lang="en-US" sz="2400" dirty="0" smtClean="0"/>
              <a:t>has robustness </a:t>
            </a:r>
            <a:r>
              <a:rPr lang="en-US" sz="2400" dirty="0"/>
              <a:t>matrix R</a:t>
            </a:r>
            <a:r>
              <a:rPr lang="en-US" sz="2400" baseline="-25000" dirty="0"/>
              <a:t>1</a:t>
            </a:r>
            <a:r>
              <a:rPr lang="en-US" sz="2400" dirty="0" smtClean="0"/>
              <a:t> </a:t>
            </a:r>
          </a:p>
          <a:p>
            <a:pPr marL="457200" indent="-457200">
              <a:buFontTx/>
              <a:buAutoNum type="arabicPeriod" startAt="2"/>
            </a:pPr>
            <a:r>
              <a:rPr lang="en-US" sz="2400" dirty="0" smtClean="0"/>
              <a:t>P</a:t>
            </a:r>
            <a:r>
              <a:rPr lang="en-US" sz="2400" baseline="-25000" dirty="0"/>
              <a:t>2</a:t>
            </a:r>
            <a:r>
              <a:rPr lang="en-US" sz="2400" baseline="-25000" dirty="0" smtClean="0"/>
              <a:t> </a:t>
            </a:r>
            <a:r>
              <a:rPr lang="en-US" sz="2400" dirty="0"/>
              <a:t>has robustness matrix </a:t>
            </a:r>
            <a:r>
              <a:rPr lang="en-US" sz="2400" dirty="0" smtClean="0"/>
              <a:t>R</a:t>
            </a:r>
            <a:r>
              <a:rPr lang="en-US" sz="2400" baseline="-25000" dirty="0" smtClean="0"/>
              <a:t>2</a:t>
            </a:r>
            <a:endParaRPr lang="en-US" sz="2400" dirty="0" smtClean="0"/>
          </a:p>
          <a:p>
            <a:pPr marL="457200" indent="-457200">
              <a:buFontTx/>
              <a:buAutoNum type="arabicPeriod" startAt="2"/>
            </a:pPr>
            <a:r>
              <a:rPr lang="en-US" sz="2400" dirty="0" smtClean="0"/>
              <a:t>P is continuous</a:t>
            </a:r>
            <a:r>
              <a:rPr lang="en-US" sz="2400" b="1" baseline="30000" dirty="0"/>
              <a:t> *1</a:t>
            </a:r>
            <a:endParaRPr lang="en-US" sz="2400" dirty="0" smtClean="0"/>
          </a:p>
          <a:p>
            <a:r>
              <a:rPr lang="en-US" sz="2400" dirty="0"/>
              <a:t>	</a:t>
            </a:r>
            <a:r>
              <a:rPr lang="en-US" sz="2400" dirty="0" smtClean="0"/>
              <a:t>P has robustness matrix</a:t>
            </a:r>
          </a:p>
          <a:p>
            <a:r>
              <a:rPr lang="en-US" sz="2400" dirty="0"/>
              <a:t>	 </a:t>
            </a:r>
            <a:r>
              <a:rPr lang="en-US" sz="2400" dirty="0" smtClean="0"/>
              <a:t>  max(R</a:t>
            </a:r>
            <a:r>
              <a:rPr lang="en-US" sz="2400" baseline="-25000" dirty="0" smtClean="0"/>
              <a:t>1</a:t>
            </a:r>
            <a:r>
              <a:rPr lang="en-US" sz="2400" dirty="0" smtClean="0"/>
              <a:t>, R</a:t>
            </a:r>
            <a:r>
              <a:rPr lang="en-US" sz="2400" baseline="-25000" dirty="0" smtClean="0"/>
              <a:t>2</a:t>
            </a:r>
            <a:r>
              <a:rPr lang="en-US" sz="2400" dirty="0" smtClean="0"/>
              <a:t>) </a:t>
            </a:r>
            <a:endParaRPr lang="en-US" sz="2400" dirty="0"/>
          </a:p>
        </p:txBody>
      </p:sp>
      <p:cxnSp>
        <p:nvCxnSpPr>
          <p:cNvPr id="25" name="Straight Connector 24"/>
          <p:cNvCxnSpPr/>
          <p:nvPr/>
        </p:nvCxnSpPr>
        <p:spPr>
          <a:xfrm>
            <a:off x="4225145" y="3500915"/>
            <a:ext cx="43954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23</a:t>
            </a:fld>
            <a:endParaRPr lang="en-US" dirty="0"/>
          </a:p>
        </p:txBody>
      </p:sp>
      <p:sp>
        <p:nvSpPr>
          <p:cNvPr id="10" name="Footer Placeholder 9"/>
          <p:cNvSpPr>
            <a:spLocks noGrp="1"/>
          </p:cNvSpPr>
          <p:nvPr>
            <p:ph type="ftr" sz="quarter" idx="11"/>
          </p:nvPr>
        </p:nvSpPr>
        <p:spPr/>
        <p:txBody>
          <a:bodyPr/>
          <a:lstStyle/>
          <a:p>
            <a:r>
              <a:rPr lang="en-US" smtClean="0"/>
              <a:t>Proving programs robust</a:t>
            </a:r>
            <a:endParaRPr lang="en-US" dirty="0"/>
          </a:p>
        </p:txBody>
      </p:sp>
      <p:sp>
        <p:nvSpPr>
          <p:cNvPr id="8" name="TextBox 7"/>
          <p:cNvSpPr txBox="1"/>
          <p:nvPr/>
        </p:nvSpPr>
        <p:spPr>
          <a:xfrm>
            <a:off x="-23973" y="5945120"/>
            <a:ext cx="9143999" cy="707886"/>
          </a:xfrm>
          <a:prstGeom prst="rect">
            <a:avLst/>
          </a:prstGeom>
          <a:noFill/>
        </p:spPr>
        <p:txBody>
          <a:bodyPr wrap="square" rtlCol="0">
            <a:spAutoFit/>
          </a:bodyPr>
          <a:lstStyle/>
          <a:p>
            <a:r>
              <a:rPr lang="en-US" sz="2000" b="1" baseline="30000" dirty="0" smtClean="0"/>
              <a:t>*1</a:t>
            </a:r>
            <a:r>
              <a:rPr lang="en-US" sz="2000" b="1" dirty="0" smtClean="0"/>
              <a:t> </a:t>
            </a:r>
            <a:r>
              <a:rPr lang="en-US" sz="2000" b="1" dirty="0" err="1" smtClean="0"/>
              <a:t>Chaudhuri</a:t>
            </a:r>
            <a:r>
              <a:rPr lang="en-US" sz="2000" b="1" dirty="0"/>
              <a:t>, </a:t>
            </a:r>
            <a:r>
              <a:rPr lang="en-US" sz="2000" b="1" dirty="0" err="1"/>
              <a:t>Gulwani</a:t>
            </a:r>
            <a:r>
              <a:rPr lang="en-US" sz="2000" b="1" dirty="0"/>
              <a:t>,  </a:t>
            </a:r>
            <a:r>
              <a:rPr lang="en-US" sz="2000" b="1" dirty="0" err="1"/>
              <a:t>Lublinerman</a:t>
            </a:r>
            <a:r>
              <a:rPr lang="en-US" sz="2000" b="1" dirty="0"/>
              <a:t>. </a:t>
            </a:r>
            <a:r>
              <a:rPr lang="en-US" sz="2000" b="1" i="1" dirty="0"/>
              <a:t>Continuity Analysis of Programs. </a:t>
            </a:r>
            <a:r>
              <a:rPr lang="en-US" sz="2000" b="1" i="1" dirty="0" smtClean="0"/>
              <a:t>POPL </a:t>
            </a:r>
            <a:r>
              <a:rPr lang="en-US" sz="2000" b="1" i="1" dirty="0"/>
              <a:t>2010</a:t>
            </a:r>
            <a:r>
              <a:rPr lang="en-US" sz="2000" b="1" dirty="0"/>
              <a:t>.</a:t>
            </a:r>
          </a:p>
          <a:p>
            <a:endParaRPr lang="en-US" sz="2000" dirty="0"/>
          </a:p>
        </p:txBody>
      </p:sp>
    </p:spTree>
    <p:extLst>
      <p:ext uri="{BB962C8B-B14F-4D97-AF65-F5344CB8AC3E}">
        <p14:creationId xmlns:p14="http://schemas.microsoft.com/office/powerpoint/2010/main" val="21273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364403" cy="868362"/>
          </a:xfrm>
        </p:spPr>
        <p:txBody>
          <a:bodyPr>
            <a:noAutofit/>
          </a:bodyPr>
          <a:lstStyle/>
          <a:p>
            <a:r>
              <a:rPr lang="en-US" sz="3400" dirty="0" smtClean="0"/>
              <a:t>Proving k-robustness</a:t>
            </a:r>
            <a:endParaRPr lang="en-US" sz="3400" dirty="0"/>
          </a:p>
        </p:txBody>
      </p:sp>
      <p:cxnSp>
        <p:nvCxnSpPr>
          <p:cNvPr id="67" name="Straight Arrow Connector 66"/>
          <p:cNvCxnSpPr>
            <a:endCxn id="72" idx="0"/>
          </p:cNvCxnSpPr>
          <p:nvPr/>
        </p:nvCxnSpPr>
        <p:spPr>
          <a:xfrm>
            <a:off x="1838830" y="1986348"/>
            <a:ext cx="0" cy="518806"/>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2" name="Rounded Rectangle 71"/>
          <p:cNvSpPr/>
          <p:nvPr/>
        </p:nvSpPr>
        <p:spPr>
          <a:xfrm>
            <a:off x="1371600" y="2505154"/>
            <a:ext cx="934460" cy="662940"/>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P</a:t>
            </a:r>
            <a:r>
              <a:rPr lang="en-US" sz="2800" b="1" baseline="-25000" dirty="0" smtClean="0">
                <a:solidFill>
                  <a:schemeClr val="tx1"/>
                </a:solidFill>
              </a:rPr>
              <a:t>1</a:t>
            </a:r>
            <a:endParaRPr lang="en-US" sz="2800" b="1" dirty="0">
              <a:solidFill>
                <a:schemeClr val="tx1"/>
              </a:solidFill>
            </a:endParaRPr>
          </a:p>
        </p:txBody>
      </p:sp>
      <p:sp>
        <p:nvSpPr>
          <p:cNvPr id="73" name="Rounded Rectangle 72"/>
          <p:cNvSpPr/>
          <p:nvPr/>
        </p:nvSpPr>
        <p:spPr>
          <a:xfrm>
            <a:off x="1371600" y="3849373"/>
            <a:ext cx="934460" cy="662940"/>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P</a:t>
            </a:r>
            <a:r>
              <a:rPr lang="en-US" sz="2800" b="1" baseline="-25000" dirty="0" smtClean="0">
                <a:solidFill>
                  <a:schemeClr val="tx1"/>
                </a:solidFill>
              </a:rPr>
              <a:t>2</a:t>
            </a:r>
            <a:endParaRPr lang="en-US" sz="2800" b="1" dirty="0">
              <a:solidFill>
                <a:schemeClr val="tx1"/>
              </a:solidFill>
            </a:endParaRPr>
          </a:p>
        </p:txBody>
      </p:sp>
      <p:cxnSp>
        <p:nvCxnSpPr>
          <p:cNvPr id="75" name="Straight Arrow Connector 74"/>
          <p:cNvCxnSpPr>
            <a:stCxn id="73" idx="2"/>
          </p:cNvCxnSpPr>
          <p:nvPr/>
        </p:nvCxnSpPr>
        <p:spPr>
          <a:xfrm>
            <a:off x="1838830" y="4512313"/>
            <a:ext cx="0" cy="540871"/>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72" idx="2"/>
            <a:endCxn id="73" idx="0"/>
          </p:cNvCxnSpPr>
          <p:nvPr/>
        </p:nvCxnSpPr>
        <p:spPr>
          <a:xfrm>
            <a:off x="1838830" y="3168094"/>
            <a:ext cx="0" cy="681279"/>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543645" y="2098715"/>
            <a:ext cx="381239" cy="707886"/>
          </a:xfrm>
          <a:prstGeom prst="rect">
            <a:avLst/>
          </a:prstGeom>
        </p:spPr>
        <p:txBody>
          <a:bodyPr wrap="square">
            <a:spAutoFit/>
          </a:bodyPr>
          <a:lstStyle/>
          <a:p>
            <a:pPr algn="ctr"/>
            <a:r>
              <a:rPr lang="en-US" sz="4000" b="1" dirty="0" smtClean="0"/>
              <a:t>P</a:t>
            </a:r>
            <a:endParaRPr lang="en-US" sz="4000" b="1" dirty="0"/>
          </a:p>
        </p:txBody>
      </p:sp>
      <p:sp>
        <p:nvSpPr>
          <p:cNvPr id="31" name="TextBox 30"/>
          <p:cNvSpPr txBox="1"/>
          <p:nvPr/>
        </p:nvSpPr>
        <p:spPr>
          <a:xfrm>
            <a:off x="4130611" y="2309073"/>
            <a:ext cx="4288290" cy="1569660"/>
          </a:xfrm>
          <a:prstGeom prst="rect">
            <a:avLst/>
          </a:prstGeom>
          <a:solidFill>
            <a:schemeClr val="accent1">
              <a:lumMod val="40000"/>
              <a:lumOff val="60000"/>
            </a:schemeClr>
          </a:solidFill>
        </p:spPr>
        <p:txBody>
          <a:bodyPr wrap="none" rtlCol="0">
            <a:spAutoFit/>
          </a:bodyPr>
          <a:lstStyle/>
          <a:p>
            <a:r>
              <a:rPr lang="en-US" sz="2400" dirty="0" smtClean="0"/>
              <a:t>1. 	P</a:t>
            </a:r>
            <a:r>
              <a:rPr lang="en-US" sz="2400" baseline="-25000" dirty="0" smtClean="0"/>
              <a:t>1 </a:t>
            </a:r>
            <a:r>
              <a:rPr lang="en-US" sz="2400" dirty="0" smtClean="0"/>
              <a:t>has robustness matrix R</a:t>
            </a:r>
            <a:r>
              <a:rPr lang="en-US" sz="2400" baseline="-25000" dirty="0" smtClean="0"/>
              <a:t>1</a:t>
            </a:r>
            <a:r>
              <a:rPr lang="en-US" sz="2400" dirty="0" smtClean="0"/>
              <a:t> </a:t>
            </a:r>
          </a:p>
          <a:p>
            <a:pPr marL="457200" indent="-457200">
              <a:buFontTx/>
              <a:buAutoNum type="arabicPeriod" startAt="2"/>
            </a:pPr>
            <a:r>
              <a:rPr lang="en-US" sz="2400" dirty="0" smtClean="0"/>
              <a:t>P</a:t>
            </a:r>
            <a:r>
              <a:rPr lang="en-US" sz="2400" baseline="-25000" dirty="0"/>
              <a:t>2</a:t>
            </a:r>
            <a:r>
              <a:rPr lang="en-US" sz="2400" baseline="-25000" dirty="0" smtClean="0"/>
              <a:t> </a:t>
            </a:r>
            <a:r>
              <a:rPr lang="en-US" sz="2400" dirty="0"/>
              <a:t>has robustness matrix </a:t>
            </a:r>
            <a:r>
              <a:rPr lang="en-US" sz="2400" dirty="0" smtClean="0"/>
              <a:t>R</a:t>
            </a:r>
            <a:r>
              <a:rPr lang="en-US" sz="2400" baseline="-25000" dirty="0" smtClean="0"/>
              <a:t>2</a:t>
            </a:r>
            <a:r>
              <a:rPr lang="en-US" sz="2400" dirty="0" smtClean="0"/>
              <a:t> </a:t>
            </a:r>
            <a:br>
              <a:rPr lang="en-US" sz="2400" dirty="0" smtClean="0"/>
            </a:br>
            <a:endParaRPr lang="en-US" sz="2400" dirty="0" smtClean="0"/>
          </a:p>
          <a:p>
            <a:r>
              <a:rPr lang="en-US" sz="2400" dirty="0"/>
              <a:t>	</a:t>
            </a:r>
            <a:r>
              <a:rPr lang="en-US" sz="2400" dirty="0" smtClean="0"/>
              <a:t>P has robustness </a:t>
            </a:r>
            <a:r>
              <a:rPr lang="en-US" sz="2400" dirty="0"/>
              <a:t>matrix </a:t>
            </a:r>
            <a:r>
              <a:rPr lang="en-US" sz="2400" dirty="0" smtClean="0"/>
              <a:t>R</a:t>
            </a:r>
            <a:r>
              <a:rPr lang="en-US" sz="2400" baseline="-25000" dirty="0"/>
              <a:t>2</a:t>
            </a:r>
            <a:r>
              <a:rPr lang="en-US" sz="2400" dirty="0" smtClean="0"/>
              <a:t> </a:t>
            </a:r>
            <a:r>
              <a:rPr lang="en-US" sz="2400" dirty="0"/>
              <a:t>R</a:t>
            </a:r>
            <a:r>
              <a:rPr lang="en-US" sz="2400" baseline="-25000" dirty="0"/>
              <a:t>1</a:t>
            </a:r>
            <a:endParaRPr lang="en-US" sz="2400" dirty="0"/>
          </a:p>
        </p:txBody>
      </p:sp>
      <p:cxnSp>
        <p:nvCxnSpPr>
          <p:cNvPr id="25" name="Straight Connector 24"/>
          <p:cNvCxnSpPr/>
          <p:nvPr/>
        </p:nvCxnSpPr>
        <p:spPr>
          <a:xfrm>
            <a:off x="4267200" y="3291400"/>
            <a:ext cx="3962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dirty="0"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24</a:t>
            </a:fld>
            <a:endParaRPr lang="en-US" dirty="0"/>
          </a:p>
        </p:txBody>
      </p:sp>
      <p:sp>
        <p:nvSpPr>
          <p:cNvPr id="10" name="Footer Placeholder 9"/>
          <p:cNvSpPr>
            <a:spLocks noGrp="1"/>
          </p:cNvSpPr>
          <p:nvPr>
            <p:ph type="ftr" sz="quarter" idx="11"/>
          </p:nvPr>
        </p:nvSpPr>
        <p:spPr/>
        <p:txBody>
          <a:bodyPr/>
          <a:lstStyle/>
          <a:p>
            <a:r>
              <a:rPr lang="en-US" dirty="0" smtClean="0"/>
              <a:t>Proving programs robust</a:t>
            </a:r>
            <a:endParaRPr lang="en-US" dirty="0"/>
          </a:p>
        </p:txBody>
      </p:sp>
      <p:sp>
        <p:nvSpPr>
          <p:cNvPr id="22" name="TextBox 21"/>
          <p:cNvSpPr txBox="1"/>
          <p:nvPr/>
        </p:nvSpPr>
        <p:spPr>
          <a:xfrm>
            <a:off x="104775" y="6096000"/>
            <a:ext cx="8763000" cy="400110"/>
          </a:xfrm>
          <a:prstGeom prst="rect">
            <a:avLst/>
          </a:prstGeom>
          <a:noFill/>
        </p:spPr>
        <p:txBody>
          <a:bodyPr wrap="square" rtlCol="0">
            <a:spAutoFit/>
          </a:bodyPr>
          <a:lstStyle/>
          <a:p>
            <a:pPr algn="ctr"/>
            <a:r>
              <a:rPr lang="en-US" sz="2000" dirty="0" smtClean="0"/>
              <a:t>Analogous to the “chain rule” </a:t>
            </a:r>
            <a:endParaRPr lang="en-US" sz="2000" dirty="0"/>
          </a:p>
        </p:txBody>
      </p:sp>
    </p:spTree>
    <p:extLst>
      <p:ext uri="{BB962C8B-B14F-4D97-AF65-F5344CB8AC3E}">
        <p14:creationId xmlns:p14="http://schemas.microsoft.com/office/powerpoint/2010/main" val="20998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364403" cy="868362"/>
          </a:xfrm>
        </p:spPr>
        <p:txBody>
          <a:bodyPr>
            <a:noAutofit/>
          </a:bodyPr>
          <a:lstStyle/>
          <a:p>
            <a:r>
              <a:rPr lang="en-US" sz="3400" dirty="0" smtClean="0"/>
              <a:t>Proving piecewise k-robustness</a:t>
            </a:r>
            <a:endParaRPr lang="en-US" sz="3400" dirty="0"/>
          </a:p>
        </p:txBody>
      </p:sp>
      <p:grpSp>
        <p:nvGrpSpPr>
          <p:cNvPr id="107" name="Group 106"/>
          <p:cNvGrpSpPr/>
          <p:nvPr/>
        </p:nvGrpSpPr>
        <p:grpSpPr>
          <a:xfrm>
            <a:off x="62356" y="1937687"/>
            <a:ext cx="3526448" cy="2603977"/>
            <a:chOff x="190500" y="4132517"/>
            <a:chExt cx="3526448" cy="2603977"/>
          </a:xfrm>
        </p:grpSpPr>
        <p:sp>
          <p:nvSpPr>
            <p:cNvPr id="56" name="TextBox 55"/>
            <p:cNvSpPr txBox="1"/>
            <p:nvPr/>
          </p:nvSpPr>
          <p:spPr>
            <a:xfrm>
              <a:off x="190500" y="4271659"/>
              <a:ext cx="838200" cy="461665"/>
            </a:xfrm>
            <a:prstGeom prst="rect">
              <a:avLst/>
            </a:prstGeom>
            <a:noFill/>
          </p:spPr>
          <p:txBody>
            <a:bodyPr wrap="square" rtlCol="0">
              <a:spAutoFit/>
            </a:bodyPr>
            <a:lstStyle/>
            <a:p>
              <a:r>
                <a:rPr lang="en-US" sz="2400" b="1" dirty="0" smtClean="0"/>
                <a:t> </a:t>
              </a:r>
              <a:endParaRPr lang="en-US" sz="2400" dirty="0"/>
            </a:p>
          </p:txBody>
        </p:sp>
        <p:grpSp>
          <p:nvGrpSpPr>
            <p:cNvPr id="57" name="Group 56"/>
            <p:cNvGrpSpPr/>
            <p:nvPr/>
          </p:nvGrpSpPr>
          <p:grpSpPr>
            <a:xfrm>
              <a:off x="332823" y="4132517"/>
              <a:ext cx="3384125" cy="2603977"/>
              <a:chOff x="2796272" y="1649074"/>
              <a:chExt cx="3384125" cy="2603977"/>
            </a:xfrm>
          </p:grpSpPr>
          <p:sp>
            <p:nvSpPr>
              <p:cNvPr id="58" name="Rounded Rectangle 57"/>
              <p:cNvSpPr/>
              <p:nvPr/>
            </p:nvSpPr>
            <p:spPr>
              <a:xfrm>
                <a:off x="3482790" y="1991180"/>
                <a:ext cx="1763148" cy="669131"/>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while  B</a:t>
                </a:r>
                <a:endParaRPr lang="en-US" sz="2800" b="1" dirty="0">
                  <a:solidFill>
                    <a:schemeClr val="tx1"/>
                  </a:solidFill>
                </a:endParaRPr>
              </a:p>
            </p:txBody>
          </p:sp>
          <p:cxnSp>
            <p:nvCxnSpPr>
              <p:cNvPr id="59" name="Straight Arrow Connector 58"/>
              <p:cNvCxnSpPr>
                <a:stCxn id="58" idx="2"/>
              </p:cNvCxnSpPr>
              <p:nvPr/>
            </p:nvCxnSpPr>
            <p:spPr>
              <a:xfrm rot="5400000">
                <a:off x="3707137" y="3317538"/>
                <a:ext cx="1314455" cy="1"/>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58" idx="0"/>
              </p:cNvCxnSpPr>
              <p:nvPr/>
            </p:nvCxnSpPr>
            <p:spPr>
              <a:xfrm rot="16200000" flipH="1">
                <a:off x="4117976" y="1744792"/>
                <a:ext cx="342106" cy="150670"/>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5245937" y="3288047"/>
                <a:ext cx="934460" cy="662940"/>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Q</a:t>
                </a:r>
                <a:endParaRPr lang="en-US" sz="2800" b="1" dirty="0">
                  <a:solidFill>
                    <a:schemeClr val="tx1"/>
                  </a:solidFill>
                </a:endParaRPr>
              </a:p>
            </p:txBody>
          </p:sp>
          <p:sp>
            <p:nvSpPr>
              <p:cNvPr id="62" name="Rounded Rectangle 61"/>
              <p:cNvSpPr/>
              <p:nvPr/>
            </p:nvSpPr>
            <p:spPr>
              <a:xfrm>
                <a:off x="3905863" y="3974767"/>
                <a:ext cx="934460" cy="278284"/>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endParaRPr lang="en-US" dirty="0">
                  <a:solidFill>
                    <a:schemeClr val="tx1"/>
                  </a:solidFill>
                </a:endParaRPr>
              </a:p>
            </p:txBody>
          </p:sp>
          <p:sp>
            <p:nvSpPr>
              <p:cNvPr id="63" name="Rectangle 62"/>
              <p:cNvSpPr/>
              <p:nvPr/>
            </p:nvSpPr>
            <p:spPr>
              <a:xfrm>
                <a:off x="2796272" y="1952424"/>
                <a:ext cx="457677" cy="707886"/>
              </a:xfrm>
              <a:prstGeom prst="rect">
                <a:avLst/>
              </a:prstGeom>
            </p:spPr>
            <p:txBody>
              <a:bodyPr wrap="none">
                <a:spAutoFit/>
              </a:bodyPr>
              <a:lstStyle/>
              <a:p>
                <a:pPr algn="ctr"/>
                <a:r>
                  <a:rPr lang="en-US" sz="4000" b="1" dirty="0" smtClean="0"/>
                  <a:t>P</a:t>
                </a:r>
                <a:endParaRPr lang="en-US" sz="4000" b="1" dirty="0"/>
              </a:p>
            </p:txBody>
          </p:sp>
          <p:cxnSp>
            <p:nvCxnSpPr>
              <p:cNvPr id="64" name="Curved Connector 63"/>
              <p:cNvCxnSpPr>
                <a:stCxn id="58" idx="3"/>
              </p:cNvCxnSpPr>
              <p:nvPr/>
            </p:nvCxnSpPr>
            <p:spPr>
              <a:xfrm>
                <a:off x="5245938" y="2325746"/>
                <a:ext cx="675768" cy="962301"/>
              </a:xfrm>
              <a:prstGeom prst="curvedConnector2">
                <a:avLst/>
              </a:prstGeom>
              <a:ln w="38100">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61" idx="0"/>
                <a:endCxn id="58" idx="2"/>
              </p:cNvCxnSpPr>
              <p:nvPr/>
            </p:nvCxnSpPr>
            <p:spPr>
              <a:xfrm rot="16200000" flipV="1">
                <a:off x="4724898" y="2299777"/>
                <a:ext cx="627736" cy="1348803"/>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sp>
        <p:nvSpPr>
          <p:cNvPr id="47" name="TextBox 46"/>
          <p:cNvSpPr txBox="1"/>
          <p:nvPr/>
        </p:nvSpPr>
        <p:spPr>
          <a:xfrm>
            <a:off x="3950643" y="2076829"/>
            <a:ext cx="5040957" cy="2123658"/>
          </a:xfrm>
          <a:prstGeom prst="rect">
            <a:avLst/>
          </a:prstGeom>
          <a:solidFill>
            <a:schemeClr val="accent1">
              <a:lumMod val="40000"/>
              <a:lumOff val="60000"/>
            </a:schemeClr>
          </a:solidFill>
        </p:spPr>
        <p:txBody>
          <a:bodyPr wrap="square" rtlCol="0">
            <a:spAutoFit/>
          </a:bodyPr>
          <a:lstStyle/>
          <a:p>
            <a:r>
              <a:rPr lang="en-US" sz="2400" dirty="0" smtClean="0"/>
              <a:t>1. 	</a:t>
            </a:r>
            <a:r>
              <a:rPr lang="en-US" sz="2400" dirty="0"/>
              <a:t>Q</a:t>
            </a:r>
            <a:r>
              <a:rPr lang="en-US" sz="2400" baseline="-25000" dirty="0" smtClean="0"/>
              <a:t> </a:t>
            </a:r>
            <a:r>
              <a:rPr lang="en-US" sz="2400" dirty="0" smtClean="0"/>
              <a:t> has robustness matrix R</a:t>
            </a:r>
          </a:p>
          <a:p>
            <a:pPr marL="457200" indent="-457200">
              <a:lnSpc>
                <a:spcPct val="150000"/>
              </a:lnSpc>
              <a:buFontTx/>
              <a:buAutoNum type="arabicPeriod" startAt="2"/>
            </a:pPr>
            <a:r>
              <a:rPr lang="en-US" sz="2400" dirty="0" smtClean="0"/>
              <a:t>N is the bound on loop iterations</a:t>
            </a:r>
            <a:endParaRPr lang="en-US" sz="2400" baseline="30000" dirty="0" smtClean="0"/>
          </a:p>
          <a:p>
            <a:pPr marL="457200" indent="-457200">
              <a:lnSpc>
                <a:spcPct val="150000"/>
              </a:lnSpc>
              <a:buFontTx/>
              <a:buAutoNum type="arabicPeriod" startAt="2"/>
            </a:pPr>
            <a:r>
              <a:rPr lang="en-US" sz="2400" dirty="0" smtClean="0"/>
              <a:t>P is continuous *</a:t>
            </a:r>
            <a:r>
              <a:rPr lang="en-US" sz="2400" baseline="30000" dirty="0"/>
              <a:t>1</a:t>
            </a:r>
            <a:endParaRPr lang="en-US" sz="2400" baseline="30000" dirty="0" smtClean="0"/>
          </a:p>
          <a:p>
            <a:pPr>
              <a:lnSpc>
                <a:spcPct val="150000"/>
              </a:lnSpc>
            </a:pPr>
            <a:r>
              <a:rPr lang="en-US" sz="2400" dirty="0"/>
              <a:t>	</a:t>
            </a:r>
            <a:r>
              <a:rPr lang="en-US" sz="2400" dirty="0" smtClean="0"/>
              <a:t>P has robustness matrix R</a:t>
            </a:r>
            <a:r>
              <a:rPr lang="en-US" sz="2400" baseline="30000" dirty="0" smtClean="0"/>
              <a:t>N</a:t>
            </a:r>
            <a:r>
              <a:rPr lang="en-US" sz="2400" dirty="0" smtClean="0"/>
              <a:t> </a:t>
            </a:r>
            <a:endParaRPr lang="en-US" sz="2400" dirty="0"/>
          </a:p>
        </p:txBody>
      </p:sp>
      <p:cxnSp>
        <p:nvCxnSpPr>
          <p:cNvPr id="48" name="Straight Connector 47"/>
          <p:cNvCxnSpPr/>
          <p:nvPr/>
        </p:nvCxnSpPr>
        <p:spPr>
          <a:xfrm>
            <a:off x="4308351" y="3737236"/>
            <a:ext cx="4406820" cy="1351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25</a:t>
            </a:fld>
            <a:endParaRPr lang="en-US" dirty="0"/>
          </a:p>
        </p:txBody>
      </p:sp>
      <p:sp>
        <p:nvSpPr>
          <p:cNvPr id="10" name="Footer Placeholder 9"/>
          <p:cNvSpPr>
            <a:spLocks noGrp="1"/>
          </p:cNvSpPr>
          <p:nvPr>
            <p:ph type="ftr" sz="quarter" idx="11"/>
          </p:nvPr>
        </p:nvSpPr>
        <p:spPr/>
        <p:txBody>
          <a:bodyPr/>
          <a:lstStyle/>
          <a:p>
            <a:r>
              <a:rPr lang="en-US" smtClean="0"/>
              <a:t>Proving programs robust</a:t>
            </a:r>
            <a:endParaRPr lang="en-US" dirty="0"/>
          </a:p>
        </p:txBody>
      </p:sp>
      <p:sp>
        <p:nvSpPr>
          <p:cNvPr id="45" name="TextBox 44"/>
          <p:cNvSpPr txBox="1"/>
          <p:nvPr/>
        </p:nvSpPr>
        <p:spPr>
          <a:xfrm>
            <a:off x="25635" y="6136673"/>
            <a:ext cx="9143999" cy="707886"/>
          </a:xfrm>
          <a:prstGeom prst="rect">
            <a:avLst/>
          </a:prstGeom>
          <a:noFill/>
        </p:spPr>
        <p:txBody>
          <a:bodyPr wrap="square" rtlCol="0">
            <a:spAutoFit/>
          </a:bodyPr>
          <a:lstStyle/>
          <a:p>
            <a:r>
              <a:rPr lang="en-US" sz="2000" b="1" baseline="30000" dirty="0" smtClean="0"/>
              <a:t>*</a:t>
            </a:r>
            <a:r>
              <a:rPr lang="en-US" sz="2000" b="1" baseline="30000" dirty="0"/>
              <a:t>1</a:t>
            </a:r>
            <a:r>
              <a:rPr lang="en-US" sz="2000" b="1" baseline="30000" dirty="0" smtClean="0"/>
              <a:t> 	</a:t>
            </a:r>
            <a:r>
              <a:rPr lang="en-US" sz="2000" b="1" dirty="0" err="1" smtClean="0"/>
              <a:t>Chaudhuri</a:t>
            </a:r>
            <a:r>
              <a:rPr lang="en-US" sz="2000" b="1" dirty="0"/>
              <a:t>, </a:t>
            </a:r>
            <a:r>
              <a:rPr lang="en-US" sz="2000" b="1" dirty="0" err="1"/>
              <a:t>Gulwani</a:t>
            </a:r>
            <a:r>
              <a:rPr lang="en-US" sz="2000" b="1" dirty="0"/>
              <a:t>,  </a:t>
            </a:r>
            <a:r>
              <a:rPr lang="en-US" sz="2000" b="1" dirty="0" err="1"/>
              <a:t>Lublinerman</a:t>
            </a:r>
            <a:r>
              <a:rPr lang="en-US" sz="2000" b="1" dirty="0"/>
              <a:t>. </a:t>
            </a:r>
            <a:r>
              <a:rPr lang="en-US" sz="2000" b="1" i="1" dirty="0"/>
              <a:t>Continuity Analysis of Programs. </a:t>
            </a:r>
            <a:r>
              <a:rPr lang="en-US" sz="2000" b="1" i="1" dirty="0" smtClean="0"/>
              <a:t>POPL </a:t>
            </a:r>
            <a:r>
              <a:rPr lang="en-US" sz="2000" b="1" i="1" dirty="0"/>
              <a:t>2010</a:t>
            </a:r>
            <a:r>
              <a:rPr lang="en-US" sz="2000" b="1" dirty="0"/>
              <a:t>.</a:t>
            </a:r>
          </a:p>
          <a:p>
            <a:endParaRPr lang="en-US" sz="2000" dirty="0"/>
          </a:p>
        </p:txBody>
      </p:sp>
    </p:spTree>
    <p:extLst>
      <p:ext uri="{BB962C8B-B14F-4D97-AF65-F5344CB8AC3E}">
        <p14:creationId xmlns:p14="http://schemas.microsoft.com/office/powerpoint/2010/main" val="365116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200" dirty="0" smtClean="0"/>
              <a:t>Example: </a:t>
            </a:r>
            <a:r>
              <a:rPr lang="en-US" sz="3200" dirty="0" err="1" smtClean="0"/>
              <a:t>Dijsktra’s</a:t>
            </a:r>
            <a:r>
              <a:rPr lang="en-US" sz="3200" dirty="0" smtClean="0"/>
              <a:t> shortest path algorithm</a:t>
            </a:r>
            <a:endParaRPr lang="en-US" sz="3200" dirty="0"/>
          </a:p>
        </p:txBody>
      </p:sp>
      <p:sp>
        <p:nvSpPr>
          <p:cNvPr id="3" name="Date Placeholder 2"/>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26</a:t>
            </a:fld>
            <a:endParaRPr lang="en-US" dirty="0"/>
          </a:p>
        </p:txBody>
      </p:sp>
      <p:sp>
        <p:nvSpPr>
          <p:cNvPr id="10" name="Footer Placeholder 9"/>
          <p:cNvSpPr>
            <a:spLocks noGrp="1"/>
          </p:cNvSpPr>
          <p:nvPr>
            <p:ph type="ftr" sz="quarter" idx="11"/>
          </p:nvPr>
        </p:nvSpPr>
        <p:spPr/>
        <p:txBody>
          <a:bodyPr/>
          <a:lstStyle/>
          <a:p>
            <a:r>
              <a:rPr lang="en-US" smtClean="0"/>
              <a:t>Proving programs robust</a:t>
            </a:r>
            <a:endParaRPr lang="en-US" dirty="0"/>
          </a:p>
        </p:txBody>
      </p:sp>
      <p:sp>
        <p:nvSpPr>
          <p:cNvPr id="4" name="Content Placeholder 2"/>
          <p:cNvSpPr txBox="1">
            <a:spLocks/>
          </p:cNvSpPr>
          <p:nvPr/>
        </p:nvSpPr>
        <p:spPr bwMode="auto">
          <a:xfrm>
            <a:off x="-34858" y="892629"/>
            <a:ext cx="6816658" cy="3755571"/>
          </a:xfrm>
          <a:prstGeom prst="rect">
            <a:avLst/>
          </a:prstGeom>
          <a:solidFill>
            <a:schemeClr val="accent1">
              <a:lumMod val="40000"/>
              <a:lumOff val="60000"/>
            </a:schemeClr>
          </a:solidFill>
          <a:ln w="9525">
            <a:noFill/>
            <a:miter lim="800000"/>
            <a:headEnd/>
            <a:tailEnd/>
          </a:ln>
        </p:spPr>
        <p:txBody>
          <a:bodyPr/>
          <a:lstStyle/>
          <a:p>
            <a:pPr marL="342900" indent="-342900" eaLnBrk="0" hangingPunct="0">
              <a:spcBef>
                <a:spcPts val="0"/>
              </a:spcBef>
              <a:spcAft>
                <a:spcPts val="600"/>
              </a:spcAft>
              <a:defRPr/>
            </a:pPr>
            <a:r>
              <a:rPr lang="en-US" sz="2000" b="1" kern="0" dirty="0" smtClean="0">
                <a:latin typeface="Consolas" pitchFamily="49" charset="0"/>
                <a:cs typeface="Consolas" pitchFamily="49" charset="0"/>
              </a:rPr>
              <a:t>procedure </a:t>
            </a:r>
            <a:r>
              <a:rPr lang="en-US" sz="2000" b="1" i="1" kern="0" dirty="0" err="1" smtClean="0">
                <a:latin typeface="Consolas" pitchFamily="49" charset="0"/>
                <a:cs typeface="Consolas" pitchFamily="49" charset="0"/>
              </a:rPr>
              <a:t>Dijkstra</a:t>
            </a:r>
            <a:r>
              <a:rPr lang="en-US" sz="2000" kern="0" dirty="0" smtClean="0">
                <a:latin typeface="Consolas" pitchFamily="49" charset="0"/>
                <a:cs typeface="Consolas" pitchFamily="49" charset="0"/>
              </a:rPr>
              <a:t>(</a:t>
            </a:r>
            <a:r>
              <a:rPr lang="en-US" sz="2000" b="1" i="1" kern="0" dirty="0" smtClean="0">
                <a:solidFill>
                  <a:srgbClr val="C00000"/>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 graph, </a:t>
            </a:r>
            <a:r>
              <a:rPr lang="en-US" sz="2000" i="1" kern="0" dirty="0" err="1" smtClean="0">
                <a:solidFill>
                  <a:schemeClr val="tx1">
                    <a:lumMod val="95000"/>
                    <a:lumOff val="5000"/>
                  </a:schemeClr>
                </a:solidFill>
                <a:latin typeface="Consolas" pitchFamily="49" charset="0"/>
                <a:cs typeface="Consolas" pitchFamily="49" charset="0"/>
              </a:rPr>
              <a:t>src</a:t>
            </a:r>
            <a:r>
              <a:rPr lang="en-US" sz="2000" kern="0" dirty="0" smtClean="0">
                <a:solidFill>
                  <a:schemeClr val="tx1">
                    <a:lumMod val="95000"/>
                    <a:lumOff val="5000"/>
                  </a:schemeClr>
                </a:solidFill>
                <a:latin typeface="Consolas" pitchFamily="49" charset="0"/>
                <a:cs typeface="Consolas" pitchFamily="49" charset="0"/>
              </a:rPr>
              <a:t>: node</a:t>
            </a:r>
            <a:r>
              <a:rPr lang="en-US" sz="2000" kern="0" dirty="0" smtClean="0">
                <a:latin typeface="Consolas" pitchFamily="49" charset="0"/>
                <a:cs typeface="Consolas" pitchFamily="49" charset="0"/>
              </a:rPr>
              <a:t>):</a:t>
            </a:r>
          </a:p>
          <a:p>
            <a:pPr marL="342900" indent="-342900" eaLnBrk="0" hangingPunct="0">
              <a:spcBef>
                <a:spcPts val="0"/>
              </a:spcBef>
              <a:spcAft>
                <a:spcPts val="600"/>
              </a:spcAft>
              <a:defRPr/>
            </a:pPr>
            <a:r>
              <a:rPr lang="en-US" sz="2000" kern="0" dirty="0" smtClean="0">
                <a:latin typeface="Consolas" pitchFamily="49" charset="0"/>
                <a:cs typeface="Consolas" pitchFamily="49" charset="0"/>
              </a:rPr>
              <a:t>	</a:t>
            </a:r>
            <a:r>
              <a:rPr lang="en-US" sz="2000" b="1" kern="0" dirty="0" smtClean="0">
                <a:latin typeface="Consolas" pitchFamily="49" charset="0"/>
                <a:cs typeface="Consolas" pitchFamily="49" charset="0"/>
              </a:rPr>
              <a:t>for </a:t>
            </a:r>
            <a:r>
              <a:rPr lang="en-US" sz="2000" b="1" kern="0" dirty="0">
                <a:latin typeface="Consolas" pitchFamily="49" charset="0"/>
                <a:cs typeface="Consolas" pitchFamily="49" charset="0"/>
              </a:rPr>
              <a:t>each </a:t>
            </a:r>
            <a:r>
              <a:rPr lang="en-US" sz="2000" kern="0" dirty="0">
                <a:latin typeface="Consolas" pitchFamily="49" charset="0"/>
                <a:cs typeface="Consolas" pitchFamily="49" charset="0"/>
              </a:rPr>
              <a:t>node </a:t>
            </a:r>
            <a:r>
              <a:rPr lang="en-US" sz="2000" i="1" kern="0" dirty="0">
                <a:latin typeface="Consolas" pitchFamily="49" charset="0"/>
                <a:cs typeface="Consolas" pitchFamily="49" charset="0"/>
              </a:rPr>
              <a:t>v</a:t>
            </a:r>
            <a:r>
              <a:rPr lang="en-US" sz="2000" kern="0" dirty="0">
                <a:latin typeface="Consolas" pitchFamily="49" charset="0"/>
                <a:cs typeface="Consolas" pitchFamily="49" charset="0"/>
              </a:rPr>
              <a:t> </a:t>
            </a:r>
            <a:r>
              <a:rPr lang="en-US" sz="2000" b="1" kern="0" dirty="0">
                <a:latin typeface="Consolas" pitchFamily="49" charset="0"/>
                <a:cs typeface="Consolas" pitchFamily="49" charset="0"/>
              </a:rPr>
              <a:t>in</a:t>
            </a:r>
            <a:r>
              <a:rPr lang="en-US" sz="2000" kern="0" dirty="0">
                <a:latin typeface="Consolas" pitchFamily="49" charset="0"/>
                <a:cs typeface="Consolas" pitchFamily="49" charset="0"/>
              </a:rPr>
              <a:t> </a:t>
            </a:r>
            <a:r>
              <a:rPr lang="en-US" sz="2000" i="1" kern="0" dirty="0" smtClean="0">
                <a:latin typeface="Consolas" pitchFamily="49" charset="0"/>
                <a:cs typeface="Consolas" pitchFamily="49" charset="0"/>
              </a:rPr>
              <a:t>G</a:t>
            </a:r>
            <a:r>
              <a:rPr lang="en-US" sz="2000" kern="0" dirty="0">
                <a:latin typeface="Consolas" pitchFamily="49" charset="0"/>
                <a:cs typeface="Consolas" pitchFamily="49" charset="0"/>
              </a:rPr>
              <a:t>:</a:t>
            </a:r>
            <a:r>
              <a:rPr lang="en-US" sz="2000" b="1" kern="0" dirty="0" smtClean="0">
                <a:latin typeface="Consolas" pitchFamily="49" charset="0"/>
                <a:cs typeface="Consolas" pitchFamily="49" charset="0"/>
              </a:rPr>
              <a:t> </a:t>
            </a:r>
            <a:r>
              <a:rPr lang="en-US" sz="2000" i="1" kern="0" dirty="0" smtClean="0">
                <a:latin typeface="Consolas" pitchFamily="49" charset="0"/>
                <a:cs typeface="Consolas" pitchFamily="49" charset="0"/>
              </a:rPr>
              <a:t>d</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v</a:t>
            </a:r>
            <a:r>
              <a:rPr lang="en-US" sz="2000" kern="0" dirty="0">
                <a:latin typeface="Consolas" pitchFamily="49" charset="0"/>
                <a:cs typeface="Consolas" pitchFamily="49" charset="0"/>
              </a:rPr>
              <a:t>] </a:t>
            </a:r>
            <a:r>
              <a:rPr lang="en-US" sz="2000" kern="0" dirty="0" smtClean="0">
                <a:latin typeface="Consolas" pitchFamily="49" charset="0"/>
                <a:cs typeface="Consolas" pitchFamily="49" charset="0"/>
              </a:rPr>
              <a:t>= </a:t>
            </a:r>
            <a:r>
              <a:rPr lang="en-US" sz="2400" b="1" dirty="0" smtClean="0">
                <a:sym typeface="Symbol"/>
              </a:rPr>
              <a:t></a:t>
            </a:r>
          </a:p>
          <a:p>
            <a:pPr marL="342900" indent="-342900" eaLnBrk="0" hangingPunct="0">
              <a:spcBef>
                <a:spcPts val="0"/>
              </a:spcBef>
              <a:spcAft>
                <a:spcPts val="600"/>
              </a:spcAft>
              <a:defRPr/>
            </a:pPr>
            <a:r>
              <a:rPr lang="en-US" sz="2400" b="1" kern="0" dirty="0">
                <a:latin typeface="Consolas" pitchFamily="49" charset="0"/>
                <a:cs typeface="Consolas" pitchFamily="49" charset="0"/>
                <a:sym typeface="Symbol"/>
              </a:rPr>
              <a:t>	</a:t>
            </a:r>
            <a:r>
              <a:rPr lang="en-US" sz="2000" i="1" kern="0" dirty="0" smtClean="0">
                <a:latin typeface="Consolas" pitchFamily="49" charset="0"/>
                <a:cs typeface="Consolas" pitchFamily="49" charset="0"/>
                <a:sym typeface="Symbol"/>
              </a:rPr>
              <a:t>d</a:t>
            </a:r>
            <a:r>
              <a:rPr lang="en-US" sz="2000" kern="0" dirty="0" smtClean="0">
                <a:latin typeface="Consolas" pitchFamily="49" charset="0"/>
                <a:cs typeface="Consolas" pitchFamily="49" charset="0"/>
                <a:sym typeface="Symbol"/>
              </a:rPr>
              <a:t>[</a:t>
            </a:r>
            <a:r>
              <a:rPr lang="en-US" sz="2000" i="1" kern="0" dirty="0" err="1" smtClean="0">
                <a:latin typeface="Consolas" pitchFamily="49" charset="0"/>
                <a:cs typeface="Consolas" pitchFamily="49" charset="0"/>
                <a:sym typeface="Symbol"/>
              </a:rPr>
              <a:t>src</a:t>
            </a:r>
            <a:r>
              <a:rPr lang="en-US" sz="2000" kern="0" dirty="0">
                <a:latin typeface="Consolas" pitchFamily="49" charset="0"/>
                <a:cs typeface="Consolas" pitchFamily="49" charset="0"/>
                <a:sym typeface="Symbol"/>
              </a:rPr>
              <a:t>]</a:t>
            </a:r>
            <a:r>
              <a:rPr lang="en-US" sz="2000" i="1" kern="0" dirty="0" smtClean="0">
                <a:latin typeface="Consolas" pitchFamily="49" charset="0"/>
                <a:cs typeface="Consolas" pitchFamily="49" charset="0"/>
                <a:sym typeface="Symbol"/>
              </a:rPr>
              <a:t> </a:t>
            </a:r>
            <a:r>
              <a:rPr lang="en-US" sz="2000" kern="0" dirty="0" smtClean="0">
                <a:latin typeface="Consolas" pitchFamily="49" charset="0"/>
                <a:cs typeface="Consolas" pitchFamily="49" charset="0"/>
                <a:sym typeface="Symbol"/>
              </a:rPr>
              <a:t>=</a:t>
            </a:r>
            <a:r>
              <a:rPr lang="en-US" sz="2000" i="1" kern="0" dirty="0" smtClean="0">
                <a:latin typeface="Consolas" pitchFamily="49" charset="0"/>
                <a:cs typeface="Consolas" pitchFamily="49" charset="0"/>
                <a:sym typeface="Symbol"/>
              </a:rPr>
              <a:t> 0</a:t>
            </a:r>
            <a:r>
              <a:rPr lang="en-US" sz="2000" kern="0" dirty="0" smtClean="0">
                <a:latin typeface="Consolas" pitchFamily="49" charset="0"/>
                <a:cs typeface="Consolas" pitchFamily="49" charset="0"/>
              </a:rPr>
              <a:t>; </a:t>
            </a:r>
            <a:r>
              <a:rPr lang="en-US" sz="2000" i="1" kern="0" dirty="0" smtClean="0">
                <a:latin typeface="Consolas" pitchFamily="49" charset="0"/>
                <a:cs typeface="Consolas" pitchFamily="49" charset="0"/>
              </a:rPr>
              <a:t>W </a:t>
            </a:r>
            <a:r>
              <a:rPr lang="en-US" sz="2000" kern="0" dirty="0" smtClean="0">
                <a:latin typeface="Consolas" pitchFamily="49" charset="0"/>
                <a:cs typeface="Consolas" pitchFamily="49" charset="0"/>
              </a:rPr>
              <a:t>:= edges of </a:t>
            </a:r>
            <a:r>
              <a:rPr lang="en-US" sz="2000" i="1" kern="0" dirty="0" smtClean="0">
                <a:latin typeface="Consolas" pitchFamily="49" charset="0"/>
                <a:cs typeface="Consolas" pitchFamily="49" charset="0"/>
              </a:rPr>
              <a:t>G</a:t>
            </a:r>
            <a:endParaRPr lang="en-US" sz="2000" kern="0" dirty="0" smtClean="0">
              <a:latin typeface="Consolas" pitchFamily="49" charset="0"/>
              <a:cs typeface="Consolas" pitchFamily="49" charset="0"/>
            </a:endParaRPr>
          </a:p>
          <a:p>
            <a:pPr marL="800100" lvl="1" indent="-342900" eaLnBrk="0" hangingPunct="0">
              <a:spcBef>
                <a:spcPts val="0"/>
              </a:spcBef>
              <a:spcAft>
                <a:spcPts val="600"/>
              </a:spcAft>
              <a:defRPr/>
            </a:pPr>
            <a:r>
              <a:rPr lang="en-US" sz="2000" b="1" kern="0" dirty="0" smtClean="0">
                <a:latin typeface="Consolas" pitchFamily="49" charset="0"/>
                <a:cs typeface="Consolas" pitchFamily="49" charset="0"/>
              </a:rPr>
              <a:t>while</a:t>
            </a:r>
            <a:r>
              <a:rPr lang="en-US" sz="2000" kern="0" dirty="0" smtClean="0">
                <a:latin typeface="Consolas" pitchFamily="49" charset="0"/>
                <a:cs typeface="Consolas" pitchFamily="49" charset="0"/>
              </a:rPr>
              <a:t> </a:t>
            </a:r>
            <a:r>
              <a:rPr lang="en-US" sz="2000" i="1" kern="0" dirty="0" smtClean="0">
                <a:latin typeface="Consolas" pitchFamily="49" charset="0"/>
                <a:cs typeface="Consolas" pitchFamily="49" charset="0"/>
              </a:rPr>
              <a:t>W</a:t>
            </a:r>
            <a:r>
              <a:rPr lang="en-US" sz="2000" kern="0" dirty="0" smtClean="0">
                <a:latin typeface="Consolas" pitchFamily="49" charset="0"/>
                <a:cs typeface="Consolas" pitchFamily="49" charset="0"/>
              </a:rPr>
              <a:t> </a:t>
            </a:r>
            <a:r>
              <a:rPr lang="en-US" sz="2000" b="1" kern="0" dirty="0" smtClean="0">
                <a:latin typeface="Consolas" pitchFamily="49" charset="0"/>
                <a:cs typeface="Consolas" pitchFamily="49" charset="0"/>
              </a:rPr>
              <a:t>is not empty </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kern="0" dirty="0" smtClean="0">
                <a:solidFill>
                  <a:schemeClr val="tx1">
                    <a:lumMod val="95000"/>
                    <a:lumOff val="5000"/>
                  </a:schemeClr>
                </a:solidFill>
                <a:latin typeface="Consolas" pitchFamily="49" charset="0"/>
                <a:cs typeface="Consolas" pitchFamily="49" charset="0"/>
              </a:rPr>
              <a:t>remove </a:t>
            </a:r>
            <a:r>
              <a:rPr lang="en-US" sz="2000" i="1" kern="0" dirty="0" smtClean="0">
                <a:solidFill>
                  <a:schemeClr val="tx1">
                    <a:lumMod val="95000"/>
                    <a:lumOff val="5000"/>
                  </a:schemeClr>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err="1" smtClean="0">
                <a:solidFill>
                  <a:schemeClr val="tx1">
                    <a:lumMod val="95000"/>
                    <a:lumOff val="5000"/>
                  </a:schemeClr>
                </a:solidFill>
                <a:latin typeface="Consolas" pitchFamily="49" charset="0"/>
                <a:cs typeface="Consolas" pitchFamily="49" charset="0"/>
              </a:rPr>
              <a:t>w,v</a:t>
            </a:r>
            <a:r>
              <a:rPr lang="en-US" sz="2000" kern="0" dirty="0" smtClean="0">
                <a:solidFill>
                  <a:schemeClr val="tx1">
                    <a:lumMod val="95000"/>
                    <a:lumOff val="5000"/>
                  </a:schemeClr>
                </a:solidFill>
                <a:latin typeface="Consolas" pitchFamily="49" charset="0"/>
                <a:cs typeface="Consolas" pitchFamily="49" charset="0"/>
              </a:rPr>
              <a:t>] from </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smtClean="0">
                <a:solidFill>
                  <a:schemeClr val="tx1">
                    <a:lumMod val="95000"/>
                    <a:lumOff val="5000"/>
                  </a:schemeClr>
                </a:solidFill>
                <a:latin typeface="Consolas" pitchFamily="49" charset="0"/>
                <a:cs typeface="Consolas" pitchFamily="49" charset="0"/>
              </a:rPr>
              <a:t> </a:t>
            </a:r>
            <a:r>
              <a:rPr lang="en-US" sz="2000" kern="0" dirty="0" err="1" smtClean="0">
                <a:solidFill>
                  <a:schemeClr val="tx1">
                    <a:lumMod val="95000"/>
                    <a:lumOff val="5000"/>
                  </a:schemeClr>
                </a:solidFill>
                <a:latin typeface="Consolas" pitchFamily="49" charset="0"/>
                <a:cs typeface="Consolas" pitchFamily="49" charset="0"/>
              </a:rPr>
              <a:t>s.t.</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smtClean="0">
                <a:solidFill>
                  <a:schemeClr val="tx1">
                    <a:lumMod val="95000"/>
                    <a:lumOff val="5000"/>
                  </a:schemeClr>
                </a:solidFill>
                <a:latin typeface="Consolas" pitchFamily="49" charset="0"/>
                <a:cs typeface="Consolas" pitchFamily="49" charset="0"/>
              </a:rPr>
              <a:t>d</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smtClean="0">
                <a:solidFill>
                  <a:schemeClr val="tx1">
                    <a:lumMod val="95000"/>
                    <a:lumOff val="5000"/>
                  </a:schemeClr>
                </a:solidFill>
                <a:latin typeface="Consolas" pitchFamily="49" charset="0"/>
                <a:cs typeface="Consolas" pitchFamily="49" charset="0"/>
              </a:rPr>
              <a:t>] is minimal </a:t>
            </a:r>
          </a:p>
          <a:p>
            <a:pPr marL="800100" lvl="1" indent="-342900" eaLnBrk="0" hangingPunct="0">
              <a:spcBef>
                <a:spcPts val="0"/>
              </a:spcBef>
              <a:spcAft>
                <a:spcPts val="600"/>
              </a:spcAft>
              <a:defRPr/>
            </a:pPr>
            <a:r>
              <a:rPr lang="en-US" sz="2000" kern="0" dirty="0">
                <a:latin typeface="Consolas" pitchFamily="49" charset="0"/>
                <a:cs typeface="Consolas" pitchFamily="49" charset="0"/>
              </a:rPr>
              <a:t>	</a:t>
            </a:r>
            <a:r>
              <a:rPr lang="en-US" sz="2000" i="1" kern="0" dirty="0" smtClean="0">
                <a:latin typeface="Consolas" pitchFamily="49" charset="0"/>
                <a:cs typeface="Consolas" pitchFamily="49" charset="0"/>
              </a:rPr>
              <a:t>z</a:t>
            </a:r>
            <a:r>
              <a:rPr lang="en-US" sz="2000" kern="0" dirty="0" smtClean="0">
                <a:latin typeface="Consolas" pitchFamily="49" charset="0"/>
                <a:cs typeface="Consolas" pitchFamily="49" charset="0"/>
              </a:rPr>
              <a:t> = </a:t>
            </a:r>
            <a:r>
              <a:rPr lang="en-US" sz="2000" i="1" kern="0" dirty="0" smtClean="0">
                <a:latin typeface="Consolas" pitchFamily="49" charset="0"/>
                <a:cs typeface="Consolas" pitchFamily="49" charset="0"/>
              </a:rPr>
              <a:t>d</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w</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err="1" smtClean="0">
                <a:solidFill>
                  <a:schemeClr val="tx1">
                    <a:lumMod val="95000"/>
                    <a:lumOff val="5000"/>
                  </a:schemeClr>
                </a:solidFill>
                <a:latin typeface="Consolas" pitchFamily="49" charset="0"/>
                <a:cs typeface="Consolas" pitchFamily="49" charset="0"/>
              </a:rPr>
              <a:t>w,v</a:t>
            </a:r>
            <a:r>
              <a:rPr lang="en-US" sz="20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b="1" kern="0" dirty="0" smtClean="0">
                <a:solidFill>
                  <a:schemeClr val="tx1">
                    <a:lumMod val="95000"/>
                    <a:lumOff val="5000"/>
                  </a:schemeClr>
                </a:solidFill>
                <a:latin typeface="Consolas" pitchFamily="49" charset="0"/>
                <a:cs typeface="Consolas" pitchFamily="49" charset="0"/>
              </a:rPr>
              <a:t>if </a:t>
            </a:r>
            <a:r>
              <a:rPr lang="en-US" sz="2000" i="1" kern="0" dirty="0" smtClean="0">
                <a:solidFill>
                  <a:schemeClr val="tx1">
                    <a:lumMod val="95000"/>
                    <a:lumOff val="5000"/>
                  </a:schemeClr>
                </a:solidFill>
                <a:latin typeface="Consolas" pitchFamily="49" charset="0"/>
                <a:cs typeface="Consolas" pitchFamily="49" charset="0"/>
              </a:rPr>
              <a:t>z &lt; d</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smtClean="0">
                <a:solidFill>
                  <a:schemeClr val="tx1">
                    <a:lumMod val="95000"/>
                    <a:lumOff val="5000"/>
                  </a:schemeClr>
                </a:solidFill>
                <a:latin typeface="Consolas" pitchFamily="49" charset="0"/>
                <a:cs typeface="Consolas" pitchFamily="49" charset="0"/>
              </a:rPr>
              <a:t>d</a:t>
            </a:r>
            <a:r>
              <a:rPr lang="en-US" sz="2000" kern="0" dirty="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z</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err="1" smtClean="0">
                <a:solidFill>
                  <a:schemeClr val="tx1">
                    <a:lumMod val="95000"/>
                    <a:lumOff val="5000"/>
                  </a:schemeClr>
                </a:solidFill>
                <a:latin typeface="Consolas" pitchFamily="49" charset="0"/>
                <a:cs typeface="Consolas" pitchFamily="49" charset="0"/>
              </a:rPr>
              <a:t>prev</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a:latin typeface="Arial"/>
                <a:cs typeface="Arial"/>
              </a:rPr>
              <a:t>	</a:t>
            </a:r>
            <a:endParaRPr lang="en-US" sz="2000" i="1" kern="0" dirty="0" smtClean="0">
              <a:latin typeface="Arial"/>
              <a:cs typeface="Arial"/>
            </a:endParaRPr>
          </a:p>
        </p:txBody>
      </p:sp>
    </p:spTree>
    <p:extLst>
      <p:ext uri="{BB962C8B-B14F-4D97-AF65-F5344CB8AC3E}">
        <p14:creationId xmlns:p14="http://schemas.microsoft.com/office/powerpoint/2010/main" val="2484714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72" y="914401"/>
            <a:ext cx="6653372" cy="3322793"/>
          </a:xfrm>
          <a:prstGeom prst="rect">
            <a:avLst/>
          </a:prstGeom>
          <a:solidFill>
            <a:schemeClr val="accent1">
              <a:lumMod val="20000"/>
              <a:lumOff val="80000"/>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762000"/>
          </a:xfrm>
        </p:spPr>
        <p:txBody>
          <a:bodyPr>
            <a:normAutofit/>
          </a:bodyPr>
          <a:lstStyle/>
          <a:p>
            <a:r>
              <a:rPr lang="en-US" sz="3200" dirty="0" smtClean="0"/>
              <a:t>Example: </a:t>
            </a:r>
            <a:r>
              <a:rPr lang="en-US" sz="3200" dirty="0" err="1" smtClean="0"/>
              <a:t>Dijsktra’s</a:t>
            </a:r>
            <a:r>
              <a:rPr lang="en-US" sz="3200" dirty="0" smtClean="0"/>
              <a:t> shortest path algorithm</a:t>
            </a:r>
            <a:endParaRPr lang="en-US" sz="3200" dirty="0"/>
          </a:p>
        </p:txBody>
      </p:sp>
      <p:sp>
        <p:nvSpPr>
          <p:cNvPr id="3" name="Date Placeholder 2"/>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27</a:t>
            </a:fld>
            <a:endParaRPr lang="en-US" dirty="0"/>
          </a:p>
        </p:txBody>
      </p:sp>
      <p:sp>
        <p:nvSpPr>
          <p:cNvPr id="10" name="Footer Placeholder 9"/>
          <p:cNvSpPr>
            <a:spLocks noGrp="1"/>
          </p:cNvSpPr>
          <p:nvPr>
            <p:ph type="ftr" sz="quarter" idx="11"/>
          </p:nvPr>
        </p:nvSpPr>
        <p:spPr/>
        <p:txBody>
          <a:bodyPr/>
          <a:lstStyle/>
          <a:p>
            <a:r>
              <a:rPr lang="en-US" smtClean="0"/>
              <a:t>Proving programs robust</a:t>
            </a:r>
            <a:endParaRPr lang="en-US" dirty="0"/>
          </a:p>
        </p:txBody>
      </p:sp>
      <p:sp>
        <p:nvSpPr>
          <p:cNvPr id="4" name="Content Placeholder 2"/>
          <p:cNvSpPr txBox="1">
            <a:spLocks/>
          </p:cNvSpPr>
          <p:nvPr/>
        </p:nvSpPr>
        <p:spPr bwMode="auto">
          <a:xfrm>
            <a:off x="-34858" y="892629"/>
            <a:ext cx="6892858" cy="3344565"/>
          </a:xfrm>
          <a:prstGeom prst="rect">
            <a:avLst/>
          </a:prstGeom>
          <a:noFill/>
          <a:ln w="9525">
            <a:noFill/>
            <a:miter lim="800000"/>
            <a:headEnd/>
            <a:tailEnd/>
          </a:ln>
        </p:spPr>
        <p:txBody>
          <a:bodyPr/>
          <a:lstStyle/>
          <a:p>
            <a:pPr marL="342900" indent="-342900" eaLnBrk="0" hangingPunct="0">
              <a:spcBef>
                <a:spcPts val="0"/>
              </a:spcBef>
              <a:spcAft>
                <a:spcPts val="600"/>
              </a:spcAft>
              <a:defRPr/>
            </a:pPr>
            <a:r>
              <a:rPr lang="en-US" sz="2000" b="1" kern="0" dirty="0" smtClean="0">
                <a:latin typeface="Consolas" pitchFamily="49" charset="0"/>
                <a:cs typeface="Consolas" pitchFamily="49" charset="0"/>
              </a:rPr>
              <a:t>procedure </a:t>
            </a:r>
            <a:r>
              <a:rPr lang="en-US" sz="2000" b="1" i="1" kern="0" dirty="0" err="1" smtClean="0">
                <a:latin typeface="Consolas" pitchFamily="49" charset="0"/>
                <a:cs typeface="Consolas" pitchFamily="49" charset="0"/>
              </a:rPr>
              <a:t>Dijkstra</a:t>
            </a:r>
            <a:r>
              <a:rPr lang="en-US" sz="2000" kern="0" dirty="0" smtClean="0">
                <a:latin typeface="Consolas" pitchFamily="49" charset="0"/>
                <a:cs typeface="Consolas" pitchFamily="49" charset="0"/>
              </a:rPr>
              <a:t>(</a:t>
            </a:r>
            <a:r>
              <a:rPr lang="en-US" sz="2000" b="1" i="1" kern="0" dirty="0" smtClean="0">
                <a:solidFill>
                  <a:srgbClr val="C00000"/>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 graph, </a:t>
            </a:r>
            <a:r>
              <a:rPr lang="en-US" sz="2000" i="1" kern="0" dirty="0" err="1" smtClean="0">
                <a:solidFill>
                  <a:schemeClr val="tx1">
                    <a:lumMod val="95000"/>
                    <a:lumOff val="5000"/>
                  </a:schemeClr>
                </a:solidFill>
                <a:latin typeface="Consolas" pitchFamily="49" charset="0"/>
                <a:cs typeface="Consolas" pitchFamily="49" charset="0"/>
              </a:rPr>
              <a:t>src</a:t>
            </a:r>
            <a:r>
              <a:rPr lang="en-US" sz="2000" kern="0" dirty="0" smtClean="0">
                <a:solidFill>
                  <a:schemeClr val="tx1">
                    <a:lumMod val="95000"/>
                    <a:lumOff val="5000"/>
                  </a:schemeClr>
                </a:solidFill>
                <a:latin typeface="Consolas" pitchFamily="49" charset="0"/>
                <a:cs typeface="Consolas" pitchFamily="49" charset="0"/>
              </a:rPr>
              <a:t>: node</a:t>
            </a:r>
            <a:r>
              <a:rPr lang="en-US" sz="2000" kern="0" dirty="0" smtClean="0">
                <a:latin typeface="Consolas" pitchFamily="49" charset="0"/>
                <a:cs typeface="Consolas" pitchFamily="49" charset="0"/>
              </a:rPr>
              <a:t>):</a:t>
            </a:r>
          </a:p>
          <a:p>
            <a:pPr marL="342900" indent="-342900" eaLnBrk="0" hangingPunct="0">
              <a:spcBef>
                <a:spcPts val="0"/>
              </a:spcBef>
              <a:spcAft>
                <a:spcPts val="600"/>
              </a:spcAft>
              <a:defRPr/>
            </a:pPr>
            <a:r>
              <a:rPr lang="en-US" sz="2000" kern="0" dirty="0" smtClean="0">
                <a:latin typeface="Consolas" pitchFamily="49" charset="0"/>
                <a:cs typeface="Consolas" pitchFamily="49" charset="0"/>
              </a:rPr>
              <a:t>	</a:t>
            </a:r>
            <a:r>
              <a:rPr lang="en-US" sz="2000" b="1" kern="0" dirty="0" smtClean="0">
                <a:latin typeface="Consolas" pitchFamily="49" charset="0"/>
                <a:cs typeface="Consolas" pitchFamily="49" charset="0"/>
              </a:rPr>
              <a:t>for </a:t>
            </a:r>
            <a:r>
              <a:rPr lang="en-US" sz="2000" b="1" kern="0" dirty="0">
                <a:latin typeface="Consolas" pitchFamily="49" charset="0"/>
                <a:cs typeface="Consolas" pitchFamily="49" charset="0"/>
              </a:rPr>
              <a:t>each </a:t>
            </a:r>
            <a:r>
              <a:rPr lang="en-US" sz="2000" kern="0" dirty="0">
                <a:latin typeface="Consolas" pitchFamily="49" charset="0"/>
                <a:cs typeface="Consolas" pitchFamily="49" charset="0"/>
              </a:rPr>
              <a:t>node </a:t>
            </a:r>
            <a:r>
              <a:rPr lang="en-US" sz="2000" i="1" kern="0" dirty="0">
                <a:latin typeface="Consolas" pitchFamily="49" charset="0"/>
                <a:cs typeface="Consolas" pitchFamily="49" charset="0"/>
              </a:rPr>
              <a:t>v</a:t>
            </a:r>
            <a:r>
              <a:rPr lang="en-US" sz="2000" kern="0" dirty="0">
                <a:latin typeface="Consolas" pitchFamily="49" charset="0"/>
                <a:cs typeface="Consolas" pitchFamily="49" charset="0"/>
              </a:rPr>
              <a:t> </a:t>
            </a:r>
            <a:r>
              <a:rPr lang="en-US" sz="2000" b="1" kern="0" dirty="0">
                <a:latin typeface="Consolas" pitchFamily="49" charset="0"/>
                <a:cs typeface="Consolas" pitchFamily="49" charset="0"/>
              </a:rPr>
              <a:t>in</a:t>
            </a:r>
            <a:r>
              <a:rPr lang="en-US" sz="2000" kern="0" dirty="0">
                <a:latin typeface="Consolas" pitchFamily="49" charset="0"/>
                <a:cs typeface="Consolas" pitchFamily="49" charset="0"/>
              </a:rPr>
              <a:t> </a:t>
            </a:r>
            <a:r>
              <a:rPr lang="en-US" sz="2000" i="1" kern="0" dirty="0" smtClean="0">
                <a:latin typeface="Consolas" pitchFamily="49" charset="0"/>
                <a:cs typeface="Consolas" pitchFamily="49" charset="0"/>
              </a:rPr>
              <a:t>G</a:t>
            </a:r>
            <a:r>
              <a:rPr lang="en-US" sz="2000" kern="0" dirty="0">
                <a:latin typeface="Consolas" pitchFamily="49" charset="0"/>
                <a:cs typeface="Consolas" pitchFamily="49" charset="0"/>
              </a:rPr>
              <a:t>:</a:t>
            </a:r>
            <a:r>
              <a:rPr lang="en-US" sz="2000" b="1" kern="0" dirty="0" smtClean="0">
                <a:latin typeface="Consolas" pitchFamily="49" charset="0"/>
                <a:cs typeface="Consolas" pitchFamily="49" charset="0"/>
              </a:rPr>
              <a:t> </a:t>
            </a:r>
            <a:r>
              <a:rPr lang="en-US" sz="2000" i="1" kern="0" dirty="0" smtClean="0">
                <a:latin typeface="Consolas" pitchFamily="49" charset="0"/>
                <a:cs typeface="Consolas" pitchFamily="49" charset="0"/>
              </a:rPr>
              <a:t>d</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v</a:t>
            </a:r>
            <a:r>
              <a:rPr lang="en-US" sz="2000" kern="0" dirty="0">
                <a:latin typeface="Consolas" pitchFamily="49" charset="0"/>
                <a:cs typeface="Consolas" pitchFamily="49" charset="0"/>
              </a:rPr>
              <a:t>] </a:t>
            </a:r>
            <a:r>
              <a:rPr lang="en-US" sz="2000" kern="0" dirty="0" smtClean="0">
                <a:latin typeface="Consolas" pitchFamily="49" charset="0"/>
                <a:cs typeface="Consolas" pitchFamily="49" charset="0"/>
              </a:rPr>
              <a:t>= </a:t>
            </a:r>
            <a:r>
              <a:rPr lang="en-US" sz="2400" b="1" dirty="0" smtClean="0">
                <a:sym typeface="Symbol"/>
              </a:rPr>
              <a:t></a:t>
            </a:r>
          </a:p>
          <a:p>
            <a:pPr marL="342900" indent="-342900" eaLnBrk="0" hangingPunct="0">
              <a:spcBef>
                <a:spcPts val="0"/>
              </a:spcBef>
              <a:spcAft>
                <a:spcPts val="600"/>
              </a:spcAft>
              <a:defRPr/>
            </a:pPr>
            <a:r>
              <a:rPr lang="en-US" sz="2400" b="1" kern="0" dirty="0">
                <a:latin typeface="Consolas" pitchFamily="49" charset="0"/>
                <a:cs typeface="Consolas" pitchFamily="49" charset="0"/>
                <a:sym typeface="Symbol"/>
              </a:rPr>
              <a:t>	</a:t>
            </a:r>
            <a:r>
              <a:rPr lang="en-US" sz="2000" i="1" kern="0" dirty="0" smtClean="0">
                <a:latin typeface="Consolas" pitchFamily="49" charset="0"/>
                <a:cs typeface="Consolas" pitchFamily="49" charset="0"/>
                <a:sym typeface="Symbol"/>
              </a:rPr>
              <a:t>d</a:t>
            </a:r>
            <a:r>
              <a:rPr lang="en-US" sz="2000" kern="0" dirty="0" smtClean="0">
                <a:latin typeface="Consolas" pitchFamily="49" charset="0"/>
                <a:cs typeface="Consolas" pitchFamily="49" charset="0"/>
                <a:sym typeface="Symbol"/>
              </a:rPr>
              <a:t>[</a:t>
            </a:r>
            <a:r>
              <a:rPr lang="en-US" sz="2000" i="1" kern="0" dirty="0" err="1" smtClean="0">
                <a:latin typeface="Consolas" pitchFamily="49" charset="0"/>
                <a:cs typeface="Consolas" pitchFamily="49" charset="0"/>
                <a:sym typeface="Symbol"/>
              </a:rPr>
              <a:t>src</a:t>
            </a:r>
            <a:r>
              <a:rPr lang="en-US" sz="2000" kern="0" dirty="0">
                <a:latin typeface="Consolas" pitchFamily="49" charset="0"/>
                <a:cs typeface="Consolas" pitchFamily="49" charset="0"/>
                <a:sym typeface="Symbol"/>
              </a:rPr>
              <a:t>]</a:t>
            </a:r>
            <a:r>
              <a:rPr lang="en-US" sz="2000" i="1" kern="0" dirty="0" smtClean="0">
                <a:latin typeface="Consolas" pitchFamily="49" charset="0"/>
                <a:cs typeface="Consolas" pitchFamily="49" charset="0"/>
                <a:sym typeface="Symbol"/>
              </a:rPr>
              <a:t> </a:t>
            </a:r>
            <a:r>
              <a:rPr lang="en-US" sz="2000" kern="0" dirty="0" smtClean="0">
                <a:latin typeface="Consolas" pitchFamily="49" charset="0"/>
                <a:cs typeface="Consolas" pitchFamily="49" charset="0"/>
                <a:sym typeface="Symbol"/>
              </a:rPr>
              <a:t>=</a:t>
            </a:r>
            <a:r>
              <a:rPr lang="en-US" sz="2000" i="1" kern="0" dirty="0" smtClean="0">
                <a:latin typeface="Consolas" pitchFamily="49" charset="0"/>
                <a:cs typeface="Consolas" pitchFamily="49" charset="0"/>
                <a:sym typeface="Symbol"/>
              </a:rPr>
              <a:t> 0</a:t>
            </a:r>
            <a:r>
              <a:rPr lang="en-US" sz="2000" kern="0" dirty="0" smtClean="0">
                <a:latin typeface="Consolas" pitchFamily="49" charset="0"/>
                <a:cs typeface="Consolas" pitchFamily="49" charset="0"/>
              </a:rPr>
              <a:t>; </a:t>
            </a:r>
            <a:r>
              <a:rPr lang="en-US" sz="2000" i="1" kern="0" dirty="0" smtClean="0">
                <a:latin typeface="Consolas" pitchFamily="49" charset="0"/>
                <a:cs typeface="Consolas" pitchFamily="49" charset="0"/>
              </a:rPr>
              <a:t>W </a:t>
            </a:r>
            <a:r>
              <a:rPr lang="en-US" sz="2000" kern="0" dirty="0" smtClean="0">
                <a:latin typeface="Consolas" pitchFamily="49" charset="0"/>
                <a:cs typeface="Consolas" pitchFamily="49" charset="0"/>
              </a:rPr>
              <a:t>:= edges of </a:t>
            </a:r>
            <a:r>
              <a:rPr lang="en-US" sz="2000" i="1" kern="0" dirty="0" smtClean="0">
                <a:latin typeface="Consolas" pitchFamily="49" charset="0"/>
                <a:cs typeface="Consolas" pitchFamily="49" charset="0"/>
              </a:rPr>
              <a:t>G</a:t>
            </a:r>
            <a:endParaRPr lang="en-US" sz="2000" kern="0" dirty="0" smtClean="0">
              <a:latin typeface="Consolas" pitchFamily="49" charset="0"/>
              <a:cs typeface="Consolas" pitchFamily="49" charset="0"/>
            </a:endParaRPr>
          </a:p>
          <a:p>
            <a:pPr marL="800100" lvl="1" indent="-342900" eaLnBrk="0" hangingPunct="0">
              <a:spcBef>
                <a:spcPts val="0"/>
              </a:spcBef>
              <a:spcAft>
                <a:spcPts val="600"/>
              </a:spcAft>
              <a:defRPr/>
            </a:pPr>
            <a:r>
              <a:rPr lang="en-US" sz="2000" b="1" kern="0" dirty="0" smtClean="0">
                <a:latin typeface="Consolas" pitchFamily="49" charset="0"/>
                <a:cs typeface="Consolas" pitchFamily="49" charset="0"/>
              </a:rPr>
              <a:t>while</a:t>
            </a:r>
            <a:r>
              <a:rPr lang="en-US" sz="2000" kern="0" dirty="0" smtClean="0">
                <a:latin typeface="Consolas" pitchFamily="49" charset="0"/>
                <a:cs typeface="Consolas" pitchFamily="49" charset="0"/>
              </a:rPr>
              <a:t> </a:t>
            </a:r>
            <a:r>
              <a:rPr lang="en-US" sz="2000" i="1" kern="0" dirty="0" smtClean="0">
                <a:latin typeface="Consolas" pitchFamily="49" charset="0"/>
                <a:cs typeface="Consolas" pitchFamily="49" charset="0"/>
              </a:rPr>
              <a:t>W</a:t>
            </a:r>
            <a:r>
              <a:rPr lang="en-US" sz="2000" kern="0" dirty="0" smtClean="0">
                <a:latin typeface="Consolas" pitchFamily="49" charset="0"/>
                <a:cs typeface="Consolas" pitchFamily="49" charset="0"/>
              </a:rPr>
              <a:t> </a:t>
            </a:r>
            <a:r>
              <a:rPr lang="en-US" sz="2000" b="1" kern="0" dirty="0" smtClean="0">
                <a:latin typeface="Consolas" pitchFamily="49" charset="0"/>
                <a:cs typeface="Consolas" pitchFamily="49" charset="0"/>
              </a:rPr>
              <a:t>is not empty </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kern="0" dirty="0" smtClean="0">
                <a:solidFill>
                  <a:schemeClr val="tx1">
                    <a:lumMod val="95000"/>
                    <a:lumOff val="5000"/>
                  </a:schemeClr>
                </a:solidFill>
                <a:latin typeface="Consolas" pitchFamily="49" charset="0"/>
                <a:cs typeface="Consolas" pitchFamily="49" charset="0"/>
              </a:rPr>
              <a:t>remove </a:t>
            </a:r>
            <a:r>
              <a:rPr lang="en-US" sz="2000" i="1" kern="0" dirty="0" smtClean="0">
                <a:solidFill>
                  <a:schemeClr val="tx1">
                    <a:lumMod val="95000"/>
                    <a:lumOff val="5000"/>
                  </a:schemeClr>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err="1" smtClean="0">
                <a:solidFill>
                  <a:schemeClr val="tx1">
                    <a:lumMod val="95000"/>
                    <a:lumOff val="5000"/>
                  </a:schemeClr>
                </a:solidFill>
                <a:latin typeface="Consolas" pitchFamily="49" charset="0"/>
                <a:cs typeface="Consolas" pitchFamily="49" charset="0"/>
              </a:rPr>
              <a:t>w,v</a:t>
            </a:r>
            <a:r>
              <a:rPr lang="en-US" sz="2000" kern="0" dirty="0" smtClean="0">
                <a:solidFill>
                  <a:schemeClr val="tx1">
                    <a:lumMod val="95000"/>
                    <a:lumOff val="5000"/>
                  </a:schemeClr>
                </a:solidFill>
                <a:latin typeface="Consolas" pitchFamily="49" charset="0"/>
                <a:cs typeface="Consolas" pitchFamily="49" charset="0"/>
              </a:rPr>
              <a:t>] from </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smtClean="0">
                <a:solidFill>
                  <a:schemeClr val="tx1">
                    <a:lumMod val="95000"/>
                    <a:lumOff val="5000"/>
                  </a:schemeClr>
                </a:solidFill>
                <a:latin typeface="Consolas" pitchFamily="49" charset="0"/>
                <a:cs typeface="Consolas" pitchFamily="49" charset="0"/>
              </a:rPr>
              <a:t> </a:t>
            </a:r>
            <a:r>
              <a:rPr lang="en-US" sz="2000" kern="0" dirty="0" err="1" smtClean="0">
                <a:solidFill>
                  <a:schemeClr val="tx1">
                    <a:lumMod val="95000"/>
                    <a:lumOff val="5000"/>
                  </a:schemeClr>
                </a:solidFill>
                <a:latin typeface="Consolas" pitchFamily="49" charset="0"/>
                <a:cs typeface="Consolas" pitchFamily="49" charset="0"/>
              </a:rPr>
              <a:t>s.t.</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smtClean="0">
                <a:solidFill>
                  <a:schemeClr val="tx1">
                    <a:lumMod val="95000"/>
                    <a:lumOff val="5000"/>
                  </a:schemeClr>
                </a:solidFill>
                <a:latin typeface="Consolas" pitchFamily="49" charset="0"/>
                <a:cs typeface="Consolas" pitchFamily="49" charset="0"/>
              </a:rPr>
              <a:t>d</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smtClean="0">
                <a:solidFill>
                  <a:schemeClr val="tx1">
                    <a:lumMod val="95000"/>
                    <a:lumOff val="5000"/>
                  </a:schemeClr>
                </a:solidFill>
                <a:latin typeface="Consolas" pitchFamily="49" charset="0"/>
                <a:cs typeface="Consolas" pitchFamily="49" charset="0"/>
              </a:rPr>
              <a:t>] is minimal </a:t>
            </a:r>
          </a:p>
          <a:p>
            <a:pPr marL="800100" lvl="1" indent="-342900" eaLnBrk="0" hangingPunct="0">
              <a:spcBef>
                <a:spcPts val="0"/>
              </a:spcBef>
              <a:spcAft>
                <a:spcPts val="600"/>
              </a:spcAft>
              <a:defRPr/>
            </a:pPr>
            <a:r>
              <a:rPr lang="en-US" sz="2000" kern="0" dirty="0">
                <a:latin typeface="Consolas" pitchFamily="49" charset="0"/>
                <a:cs typeface="Consolas" pitchFamily="49" charset="0"/>
              </a:rPr>
              <a:t>	</a:t>
            </a:r>
            <a:r>
              <a:rPr lang="en-US" sz="2000" i="1" kern="0" dirty="0" smtClean="0">
                <a:latin typeface="Consolas" pitchFamily="49" charset="0"/>
                <a:cs typeface="Consolas" pitchFamily="49" charset="0"/>
              </a:rPr>
              <a:t>z</a:t>
            </a:r>
            <a:r>
              <a:rPr lang="en-US" sz="2000" kern="0" dirty="0" smtClean="0">
                <a:latin typeface="Consolas" pitchFamily="49" charset="0"/>
                <a:cs typeface="Consolas" pitchFamily="49" charset="0"/>
              </a:rPr>
              <a:t> = </a:t>
            </a:r>
            <a:r>
              <a:rPr lang="en-US" sz="2000" i="1" kern="0" dirty="0" smtClean="0">
                <a:latin typeface="Consolas" pitchFamily="49" charset="0"/>
                <a:cs typeface="Consolas" pitchFamily="49" charset="0"/>
              </a:rPr>
              <a:t>d</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w</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err="1" smtClean="0">
                <a:solidFill>
                  <a:schemeClr val="tx1">
                    <a:lumMod val="95000"/>
                    <a:lumOff val="5000"/>
                  </a:schemeClr>
                </a:solidFill>
                <a:latin typeface="Consolas" pitchFamily="49" charset="0"/>
                <a:cs typeface="Consolas" pitchFamily="49" charset="0"/>
              </a:rPr>
              <a:t>w,v</a:t>
            </a:r>
            <a:r>
              <a:rPr lang="en-US" sz="20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b="1" kern="0" dirty="0" smtClean="0">
                <a:solidFill>
                  <a:schemeClr val="tx1">
                    <a:lumMod val="95000"/>
                    <a:lumOff val="5000"/>
                  </a:schemeClr>
                </a:solidFill>
                <a:latin typeface="Consolas" pitchFamily="49" charset="0"/>
                <a:cs typeface="Consolas" pitchFamily="49" charset="0"/>
              </a:rPr>
              <a:t>if </a:t>
            </a:r>
            <a:r>
              <a:rPr lang="en-US" sz="2000" i="1" kern="0" dirty="0" smtClean="0">
                <a:solidFill>
                  <a:schemeClr val="tx1">
                    <a:lumMod val="95000"/>
                    <a:lumOff val="5000"/>
                  </a:schemeClr>
                </a:solidFill>
                <a:latin typeface="Consolas" pitchFamily="49" charset="0"/>
                <a:cs typeface="Consolas" pitchFamily="49" charset="0"/>
              </a:rPr>
              <a:t>z &lt; d</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smtClean="0">
                <a:solidFill>
                  <a:schemeClr val="tx1">
                    <a:lumMod val="95000"/>
                    <a:lumOff val="5000"/>
                  </a:schemeClr>
                </a:solidFill>
                <a:latin typeface="Consolas" pitchFamily="49" charset="0"/>
                <a:cs typeface="Consolas" pitchFamily="49" charset="0"/>
              </a:rPr>
              <a:t>d</a:t>
            </a:r>
            <a:r>
              <a:rPr lang="en-US" sz="2000" kern="0" dirty="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z</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err="1" smtClean="0">
                <a:solidFill>
                  <a:schemeClr val="tx1">
                    <a:lumMod val="95000"/>
                    <a:lumOff val="5000"/>
                  </a:schemeClr>
                </a:solidFill>
                <a:latin typeface="Consolas" pitchFamily="49" charset="0"/>
                <a:cs typeface="Consolas" pitchFamily="49" charset="0"/>
              </a:rPr>
              <a:t>prev</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a:latin typeface="Arial"/>
                <a:cs typeface="Arial"/>
              </a:rPr>
              <a:t>	</a:t>
            </a:r>
            <a:endParaRPr lang="en-US" sz="2000" i="1" kern="0" dirty="0" smtClean="0">
              <a:latin typeface="Arial"/>
              <a:cs typeface="Arial"/>
            </a:endParaRPr>
          </a:p>
        </p:txBody>
      </p:sp>
      <p:sp>
        <p:nvSpPr>
          <p:cNvPr id="101" name="Rectangle 100"/>
          <p:cNvSpPr/>
          <p:nvPr/>
        </p:nvSpPr>
        <p:spPr>
          <a:xfrm>
            <a:off x="53038" y="2135407"/>
            <a:ext cx="6892858" cy="2360393"/>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3213140" y="2604727"/>
            <a:ext cx="3197459" cy="2377710"/>
            <a:chOff x="1076956" y="1701162"/>
            <a:chExt cx="3197459" cy="2377710"/>
          </a:xfrm>
        </p:grpSpPr>
        <p:sp>
          <p:nvSpPr>
            <p:cNvPr id="64" name="Rounded Rectangle 63"/>
            <p:cNvSpPr/>
            <p:nvPr/>
          </p:nvSpPr>
          <p:spPr>
            <a:xfrm>
              <a:off x="1076956" y="1701162"/>
              <a:ext cx="3197459" cy="669131"/>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d[0] =</a:t>
              </a:r>
              <a:r>
                <a:rPr lang="en-US" sz="3200" b="1" dirty="0" smtClean="0">
                  <a:solidFill>
                    <a:schemeClr val="tx1"/>
                  </a:solidFill>
                  <a:sym typeface="Symbol"/>
                </a:rPr>
                <a:t></a:t>
              </a:r>
              <a:endParaRPr lang="en-US" sz="3200" b="1" dirty="0">
                <a:solidFill>
                  <a:schemeClr val="tx1"/>
                </a:solidFill>
              </a:endParaRPr>
            </a:p>
          </p:txBody>
        </p:sp>
        <p:cxnSp>
          <p:nvCxnSpPr>
            <p:cNvPr id="66" name="Straight Arrow Connector 65"/>
            <p:cNvCxnSpPr>
              <a:stCxn id="64" idx="2"/>
            </p:cNvCxnSpPr>
            <p:nvPr/>
          </p:nvCxnSpPr>
          <p:spPr>
            <a:xfrm>
              <a:off x="2675686" y="2370293"/>
              <a:ext cx="1372" cy="278797"/>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399899" y="1892743"/>
              <a:ext cx="184731" cy="430887"/>
            </a:xfrm>
            <a:prstGeom prst="rect">
              <a:avLst/>
            </a:prstGeom>
            <a:noFill/>
          </p:spPr>
          <p:txBody>
            <a:bodyPr wrap="none" rtlCol="0">
              <a:spAutoFit/>
            </a:bodyPr>
            <a:lstStyle/>
            <a:p>
              <a:endParaRPr lang="en-US" sz="2200" dirty="0"/>
            </a:p>
          </p:txBody>
        </p:sp>
        <p:sp>
          <p:nvSpPr>
            <p:cNvPr id="70" name="Rounded Rectangle 69"/>
            <p:cNvSpPr/>
            <p:nvPr/>
          </p:nvSpPr>
          <p:spPr>
            <a:xfrm>
              <a:off x="1076956" y="3107289"/>
              <a:ext cx="3197459" cy="662940"/>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d[</a:t>
              </a:r>
              <a:r>
                <a:rPr lang="en-US" sz="2800" b="1" dirty="0" err="1" smtClean="0">
                  <a:solidFill>
                    <a:schemeClr val="tx1"/>
                  </a:solidFill>
                </a:rPr>
                <a:t>src</a:t>
              </a:r>
              <a:r>
                <a:rPr lang="en-US" sz="2800" b="1" dirty="0" smtClean="0">
                  <a:solidFill>
                    <a:schemeClr val="tx1"/>
                  </a:solidFill>
                </a:rPr>
                <a:t>] = 0</a:t>
              </a:r>
              <a:endParaRPr lang="en-US" sz="2800" b="1" dirty="0">
                <a:solidFill>
                  <a:schemeClr val="tx1"/>
                </a:solidFill>
              </a:endParaRPr>
            </a:p>
          </p:txBody>
        </p:sp>
        <p:cxnSp>
          <p:nvCxnSpPr>
            <p:cNvPr id="72" name="Straight Arrow Connector 71"/>
            <p:cNvCxnSpPr>
              <a:stCxn id="70" idx="2"/>
            </p:cNvCxnSpPr>
            <p:nvPr/>
          </p:nvCxnSpPr>
          <p:spPr>
            <a:xfrm>
              <a:off x="2675686" y="3770229"/>
              <a:ext cx="0" cy="308643"/>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677057" y="2828492"/>
              <a:ext cx="1" cy="278797"/>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07" name="Group 106"/>
          <p:cNvGrpSpPr/>
          <p:nvPr/>
        </p:nvGrpSpPr>
        <p:grpSpPr>
          <a:xfrm>
            <a:off x="7122802" y="3608618"/>
            <a:ext cx="1595902" cy="1467412"/>
            <a:chOff x="5862172" y="3880326"/>
            <a:chExt cx="1595902" cy="1467412"/>
          </a:xfrm>
        </p:grpSpPr>
        <mc:AlternateContent xmlns:mc="http://schemas.openxmlformats.org/markup-compatibility/2006" xmlns:a14="http://schemas.microsoft.com/office/drawing/2010/main">
          <mc:Choice Requires="a14">
            <p:sp>
              <p:nvSpPr>
                <p:cNvPr id="102" name="TextBox 101"/>
                <p:cNvSpPr txBox="1"/>
                <p:nvPr/>
              </p:nvSpPr>
              <p:spPr>
                <a:xfrm>
                  <a:off x="6238873" y="4465101"/>
                  <a:ext cx="1219201" cy="8107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0</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238873" y="4465101"/>
                  <a:ext cx="1219201" cy="81079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6391149" y="3880326"/>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𝑑</m:t>
                              </m:r>
                            </m:e>
                            <m:e>
                              <m:r>
                                <a:rPr lang="en-US" sz="3200" b="0" i="1" smtClean="0">
                                  <a:latin typeface="Cambria Math"/>
                                </a:rPr>
                                <m:t>𝐺</m:t>
                              </m:r>
                            </m:e>
                          </m:mr>
                        </m:m>
                      </m:oMath>
                    </m:oMathPara>
                  </a14:m>
                  <a:endParaRPr lang="en-US" sz="36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391149" y="3880326"/>
                  <a:ext cx="914651" cy="584775"/>
                </a:xfrm>
                <a:prstGeom prst="rect">
                  <a:avLst/>
                </a:prstGeom>
                <a:blipFill rotWithShape="1">
                  <a:blip r:embed="rId4"/>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5862172" y="4528155"/>
                  <a:ext cx="508216"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𝑑</m:t>
                              </m:r>
                            </m:e>
                          </m:mr>
                          <m:mr>
                            <m:e>
                              <m:r>
                                <a:rPr lang="en-US" sz="2800" b="0" i="1" smtClean="0">
                                  <a:latin typeface="Cambria Math"/>
                                </a:rPr>
                                <m:t>𝐺</m:t>
                              </m:r>
                            </m:e>
                          </m:mr>
                        </m:m>
                      </m:oMath>
                    </m:oMathPara>
                  </a14:m>
                  <a:endParaRPr lang="en-US" sz="28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5862172" y="4528155"/>
                  <a:ext cx="508216" cy="819583"/>
                </a:xfrm>
                <a:prstGeom prst="rect">
                  <a:avLst/>
                </a:prstGeom>
                <a:blipFill rotWithShape="1">
                  <a:blip r:embed="rId5"/>
                  <a:stretch>
                    <a:fillRect/>
                  </a:stretch>
                </a:blipFill>
              </p:spPr>
              <p:txBody>
                <a:bodyPr/>
                <a:lstStyle/>
                <a:p>
                  <a:r>
                    <a:rPr lang="en-US">
                      <a:noFill/>
                    </a:rPr>
                    <a:t> </a:t>
                  </a:r>
                </a:p>
              </p:txBody>
            </p:sp>
          </mc:Fallback>
        </mc:AlternateContent>
      </p:grpSp>
      <p:grpSp>
        <p:nvGrpSpPr>
          <p:cNvPr id="108" name="Group 107"/>
          <p:cNvGrpSpPr/>
          <p:nvPr/>
        </p:nvGrpSpPr>
        <p:grpSpPr>
          <a:xfrm>
            <a:off x="7027230" y="1838114"/>
            <a:ext cx="1595902" cy="1467412"/>
            <a:chOff x="5862172" y="3880326"/>
            <a:chExt cx="1595902" cy="1467412"/>
          </a:xfrm>
        </p:grpSpPr>
        <mc:AlternateContent xmlns:mc="http://schemas.openxmlformats.org/markup-compatibility/2006" xmlns:a14="http://schemas.microsoft.com/office/drawing/2010/main">
          <mc:Choice Requires="a14">
            <p:sp>
              <p:nvSpPr>
                <p:cNvPr id="109" name="TextBox 108"/>
                <p:cNvSpPr txBox="1"/>
                <p:nvPr/>
              </p:nvSpPr>
              <p:spPr>
                <a:xfrm>
                  <a:off x="6238873" y="4465101"/>
                  <a:ext cx="1219201" cy="8079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0</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6238873" y="4465101"/>
                  <a:ext cx="1219201" cy="80797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6391149" y="3880326"/>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𝑑</m:t>
                              </m:r>
                            </m:e>
                            <m:e>
                              <m:r>
                                <a:rPr lang="en-US" sz="3200" b="0" i="1" smtClean="0">
                                  <a:latin typeface="Cambria Math"/>
                                </a:rPr>
                                <m:t>𝐺</m:t>
                              </m:r>
                            </m:e>
                          </m:mr>
                        </m:m>
                      </m:oMath>
                    </m:oMathPara>
                  </a14:m>
                  <a:endParaRPr lang="en-US" sz="36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391149" y="3880326"/>
                  <a:ext cx="914651" cy="584775"/>
                </a:xfrm>
                <a:prstGeom prst="rect">
                  <a:avLst/>
                </a:prstGeom>
                <a:blipFill rotWithShape="1">
                  <a:blip r:embed="rId7"/>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5862172" y="4528155"/>
                  <a:ext cx="508216"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𝑑</m:t>
                              </m:r>
                            </m:e>
                          </m:mr>
                          <m:mr>
                            <m:e>
                              <m:r>
                                <a:rPr lang="en-US" sz="2800" b="0" i="1" smtClean="0">
                                  <a:latin typeface="Cambria Math"/>
                                </a:rPr>
                                <m:t>𝐺</m:t>
                              </m:r>
                            </m:e>
                          </m:mr>
                        </m:m>
                      </m:oMath>
                    </m:oMathPara>
                  </a14:m>
                  <a:endParaRPr lang="en-US" sz="2800" dirty="0"/>
                </a:p>
              </p:txBody>
            </p:sp>
          </mc:Choice>
          <mc:Fallback xmlns="">
            <p:sp>
              <p:nvSpPr>
                <p:cNvPr id="111" name="TextBox 110"/>
                <p:cNvSpPr txBox="1">
                  <a:spLocks noRot="1" noChangeAspect="1" noMove="1" noResize="1" noEditPoints="1" noAdjustHandles="1" noChangeArrowheads="1" noChangeShapeType="1" noTextEdit="1"/>
                </p:cNvSpPr>
                <p:nvPr/>
              </p:nvSpPr>
              <p:spPr>
                <a:xfrm>
                  <a:off x="5862172" y="4528155"/>
                  <a:ext cx="508216" cy="819583"/>
                </a:xfrm>
                <a:prstGeom prst="rect">
                  <a:avLst/>
                </a:prstGeom>
                <a:blipFill rotWithShape="1">
                  <a:blip r:embed="rId8"/>
                  <a:stretch>
                    <a:fillRect/>
                  </a:stretch>
                </a:blipFill>
              </p:spPr>
              <p:txBody>
                <a:bodyPr/>
                <a:lstStyle/>
                <a:p>
                  <a:r>
                    <a:rPr lang="en-US">
                      <a:noFill/>
                    </a:rPr>
                    <a:t> </a:t>
                  </a:r>
                </a:p>
              </p:txBody>
            </p:sp>
          </mc:Fallback>
        </mc:AlternateContent>
      </p:grpSp>
      <p:cxnSp>
        <p:nvCxnSpPr>
          <p:cNvPr id="62" name="Straight Arrow Connector 61"/>
          <p:cNvCxnSpPr>
            <a:endCxn id="64" idx="0"/>
          </p:cNvCxnSpPr>
          <p:nvPr/>
        </p:nvCxnSpPr>
        <p:spPr>
          <a:xfrm flipH="1">
            <a:off x="4811870" y="2378330"/>
            <a:ext cx="1372" cy="226397"/>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3737422" y="5230874"/>
            <a:ext cx="1595902" cy="1467412"/>
            <a:chOff x="5862172" y="3880326"/>
            <a:chExt cx="1595902" cy="1467412"/>
          </a:xfrm>
        </p:grpSpPr>
        <mc:AlternateContent xmlns:mc="http://schemas.openxmlformats.org/markup-compatibility/2006" xmlns:a14="http://schemas.microsoft.com/office/drawing/2010/main">
          <mc:Choice Requires="a14">
            <p:sp>
              <p:nvSpPr>
                <p:cNvPr id="47" name="TextBox 46"/>
                <p:cNvSpPr txBox="1"/>
                <p:nvPr/>
              </p:nvSpPr>
              <p:spPr>
                <a:xfrm>
                  <a:off x="6238873" y="4465101"/>
                  <a:ext cx="1219201" cy="8107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0</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238873" y="4465101"/>
                  <a:ext cx="1219201" cy="8107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391149" y="3880326"/>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𝑑</m:t>
                              </m:r>
                            </m:e>
                            <m:e>
                              <m:r>
                                <a:rPr lang="en-US" sz="3200" b="0" i="1" smtClean="0">
                                  <a:latin typeface="Cambria Math"/>
                                </a:rPr>
                                <m:t>𝐺</m:t>
                              </m:r>
                            </m:e>
                          </m:mr>
                        </m:m>
                      </m:oMath>
                    </m:oMathPara>
                  </a14:m>
                  <a:endParaRPr lang="en-US" sz="36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391149" y="3880326"/>
                  <a:ext cx="914651" cy="584775"/>
                </a:xfrm>
                <a:prstGeom prst="rect">
                  <a:avLst/>
                </a:prstGeom>
                <a:blipFill rotWithShape="1">
                  <a:blip r:embed="rId4"/>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862172" y="4528155"/>
                  <a:ext cx="508216"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𝑑</m:t>
                              </m:r>
                            </m:e>
                          </m:mr>
                          <m:mr>
                            <m:e>
                              <m:r>
                                <a:rPr lang="en-US" sz="2800" b="0" i="1" smtClean="0">
                                  <a:latin typeface="Cambria Math"/>
                                </a:rPr>
                                <m:t>𝐺</m:t>
                              </m:r>
                            </m:e>
                          </m:mr>
                        </m:m>
                      </m:oMath>
                    </m:oMathPara>
                  </a14:m>
                  <a:endParaRPr lang="en-US" sz="28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5862172" y="4528155"/>
                  <a:ext cx="508216" cy="819583"/>
                </a:xfrm>
                <a:prstGeom prst="rect">
                  <a:avLst/>
                </a:prstGeom>
                <a:blipFill rotWithShape="1">
                  <a:blip r:embed="rId5"/>
                  <a:stretch>
                    <a:fillRect/>
                  </a:stretch>
                </a:blipFill>
              </p:spPr>
              <p:txBody>
                <a:bodyPr/>
                <a:lstStyle/>
                <a:p>
                  <a:r>
                    <a:rPr lang="en-US">
                      <a:noFill/>
                    </a:rPr>
                    <a:t> </a:t>
                  </a:r>
                </a:p>
              </p:txBody>
            </p:sp>
          </mc:Fallback>
        </mc:AlternateContent>
      </p:grpSp>
      <p:sp>
        <p:nvSpPr>
          <p:cNvPr id="50" name="Rectangle 49"/>
          <p:cNvSpPr/>
          <p:nvPr/>
        </p:nvSpPr>
        <p:spPr>
          <a:xfrm>
            <a:off x="-22598" y="762001"/>
            <a:ext cx="6892858" cy="509298"/>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25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72" y="914401"/>
            <a:ext cx="6653372" cy="3322793"/>
          </a:xfrm>
          <a:prstGeom prst="rect">
            <a:avLst/>
          </a:prstGeom>
          <a:solidFill>
            <a:schemeClr val="accent1">
              <a:lumMod val="20000"/>
              <a:lumOff val="80000"/>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762000"/>
          </a:xfrm>
        </p:spPr>
        <p:txBody>
          <a:bodyPr>
            <a:normAutofit/>
          </a:bodyPr>
          <a:lstStyle/>
          <a:p>
            <a:r>
              <a:rPr lang="en-US" sz="3200" dirty="0" smtClean="0"/>
              <a:t>Example: </a:t>
            </a:r>
            <a:r>
              <a:rPr lang="en-US" sz="3200" dirty="0" err="1" smtClean="0"/>
              <a:t>Dijsktra’s</a:t>
            </a:r>
            <a:r>
              <a:rPr lang="en-US" sz="3200" dirty="0" smtClean="0"/>
              <a:t> shortest path algorithm</a:t>
            </a:r>
            <a:endParaRPr lang="en-US" sz="3200" dirty="0"/>
          </a:p>
        </p:txBody>
      </p:sp>
      <p:sp>
        <p:nvSpPr>
          <p:cNvPr id="3" name="Date Placeholder 2"/>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28</a:t>
            </a:fld>
            <a:endParaRPr lang="en-US" dirty="0"/>
          </a:p>
        </p:txBody>
      </p:sp>
      <p:sp>
        <p:nvSpPr>
          <p:cNvPr id="10" name="Footer Placeholder 9"/>
          <p:cNvSpPr>
            <a:spLocks noGrp="1"/>
          </p:cNvSpPr>
          <p:nvPr>
            <p:ph type="ftr" sz="quarter" idx="11"/>
          </p:nvPr>
        </p:nvSpPr>
        <p:spPr/>
        <p:txBody>
          <a:bodyPr/>
          <a:lstStyle/>
          <a:p>
            <a:r>
              <a:rPr lang="en-US" smtClean="0"/>
              <a:t>Proving programs robust</a:t>
            </a:r>
            <a:endParaRPr lang="en-US" dirty="0"/>
          </a:p>
        </p:txBody>
      </p:sp>
      <p:sp>
        <p:nvSpPr>
          <p:cNvPr id="4" name="Content Placeholder 2"/>
          <p:cNvSpPr txBox="1">
            <a:spLocks/>
          </p:cNvSpPr>
          <p:nvPr/>
        </p:nvSpPr>
        <p:spPr bwMode="auto">
          <a:xfrm>
            <a:off x="-34858" y="892629"/>
            <a:ext cx="6892858" cy="3344565"/>
          </a:xfrm>
          <a:prstGeom prst="rect">
            <a:avLst/>
          </a:prstGeom>
          <a:noFill/>
          <a:ln w="9525">
            <a:noFill/>
            <a:miter lim="800000"/>
            <a:headEnd/>
            <a:tailEnd/>
          </a:ln>
        </p:spPr>
        <p:txBody>
          <a:bodyPr/>
          <a:lstStyle/>
          <a:p>
            <a:pPr marL="342900" indent="-342900" eaLnBrk="0" hangingPunct="0">
              <a:spcBef>
                <a:spcPts val="0"/>
              </a:spcBef>
              <a:spcAft>
                <a:spcPts val="600"/>
              </a:spcAft>
              <a:defRPr/>
            </a:pPr>
            <a:r>
              <a:rPr lang="en-US" sz="2000" b="1" kern="0" dirty="0" smtClean="0">
                <a:latin typeface="Consolas" pitchFamily="49" charset="0"/>
                <a:cs typeface="Consolas" pitchFamily="49" charset="0"/>
              </a:rPr>
              <a:t>procedure </a:t>
            </a:r>
            <a:r>
              <a:rPr lang="en-US" sz="2000" b="1" i="1" kern="0" dirty="0" err="1" smtClean="0">
                <a:latin typeface="Consolas" pitchFamily="49" charset="0"/>
                <a:cs typeface="Consolas" pitchFamily="49" charset="0"/>
              </a:rPr>
              <a:t>Dijkstra</a:t>
            </a:r>
            <a:r>
              <a:rPr lang="en-US" sz="2000" kern="0" dirty="0" smtClean="0">
                <a:latin typeface="Consolas" pitchFamily="49" charset="0"/>
                <a:cs typeface="Consolas" pitchFamily="49" charset="0"/>
              </a:rPr>
              <a:t>(</a:t>
            </a:r>
            <a:r>
              <a:rPr lang="en-US" sz="2000" b="1" i="1" kern="0" dirty="0" smtClean="0">
                <a:solidFill>
                  <a:srgbClr val="C00000"/>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 graph, </a:t>
            </a:r>
            <a:r>
              <a:rPr lang="en-US" sz="2000" i="1" kern="0" dirty="0" err="1" smtClean="0">
                <a:solidFill>
                  <a:schemeClr val="tx1">
                    <a:lumMod val="95000"/>
                    <a:lumOff val="5000"/>
                  </a:schemeClr>
                </a:solidFill>
                <a:latin typeface="Consolas" pitchFamily="49" charset="0"/>
                <a:cs typeface="Consolas" pitchFamily="49" charset="0"/>
              </a:rPr>
              <a:t>src</a:t>
            </a:r>
            <a:r>
              <a:rPr lang="en-US" sz="2000" kern="0" dirty="0" smtClean="0">
                <a:solidFill>
                  <a:schemeClr val="tx1">
                    <a:lumMod val="95000"/>
                    <a:lumOff val="5000"/>
                  </a:schemeClr>
                </a:solidFill>
                <a:latin typeface="Consolas" pitchFamily="49" charset="0"/>
                <a:cs typeface="Consolas" pitchFamily="49" charset="0"/>
              </a:rPr>
              <a:t>: node</a:t>
            </a:r>
            <a:r>
              <a:rPr lang="en-US" sz="2000" kern="0" dirty="0" smtClean="0">
                <a:latin typeface="Consolas" pitchFamily="49" charset="0"/>
                <a:cs typeface="Consolas" pitchFamily="49" charset="0"/>
              </a:rPr>
              <a:t>):</a:t>
            </a:r>
          </a:p>
          <a:p>
            <a:pPr marL="342900" indent="-342900" eaLnBrk="0" hangingPunct="0">
              <a:spcBef>
                <a:spcPts val="0"/>
              </a:spcBef>
              <a:spcAft>
                <a:spcPts val="600"/>
              </a:spcAft>
              <a:defRPr/>
            </a:pPr>
            <a:r>
              <a:rPr lang="en-US" sz="2000" kern="0" dirty="0" smtClean="0">
                <a:latin typeface="Consolas" pitchFamily="49" charset="0"/>
                <a:cs typeface="Consolas" pitchFamily="49" charset="0"/>
              </a:rPr>
              <a:t>	</a:t>
            </a:r>
            <a:r>
              <a:rPr lang="en-US" sz="2000" b="1" kern="0" dirty="0" smtClean="0">
                <a:latin typeface="Consolas" pitchFamily="49" charset="0"/>
                <a:cs typeface="Consolas" pitchFamily="49" charset="0"/>
              </a:rPr>
              <a:t>for </a:t>
            </a:r>
            <a:r>
              <a:rPr lang="en-US" sz="2000" b="1" kern="0" dirty="0">
                <a:latin typeface="Consolas" pitchFamily="49" charset="0"/>
                <a:cs typeface="Consolas" pitchFamily="49" charset="0"/>
              </a:rPr>
              <a:t>each </a:t>
            </a:r>
            <a:r>
              <a:rPr lang="en-US" sz="2000" kern="0" dirty="0">
                <a:latin typeface="Consolas" pitchFamily="49" charset="0"/>
                <a:cs typeface="Consolas" pitchFamily="49" charset="0"/>
              </a:rPr>
              <a:t>node </a:t>
            </a:r>
            <a:r>
              <a:rPr lang="en-US" sz="2000" i="1" kern="0" dirty="0">
                <a:latin typeface="Consolas" pitchFamily="49" charset="0"/>
                <a:cs typeface="Consolas" pitchFamily="49" charset="0"/>
              </a:rPr>
              <a:t>v</a:t>
            </a:r>
            <a:r>
              <a:rPr lang="en-US" sz="2000" kern="0" dirty="0">
                <a:latin typeface="Consolas" pitchFamily="49" charset="0"/>
                <a:cs typeface="Consolas" pitchFamily="49" charset="0"/>
              </a:rPr>
              <a:t> </a:t>
            </a:r>
            <a:r>
              <a:rPr lang="en-US" sz="2000" b="1" kern="0" dirty="0">
                <a:latin typeface="Consolas" pitchFamily="49" charset="0"/>
                <a:cs typeface="Consolas" pitchFamily="49" charset="0"/>
              </a:rPr>
              <a:t>in</a:t>
            </a:r>
            <a:r>
              <a:rPr lang="en-US" sz="2000" kern="0" dirty="0">
                <a:latin typeface="Consolas" pitchFamily="49" charset="0"/>
                <a:cs typeface="Consolas" pitchFamily="49" charset="0"/>
              </a:rPr>
              <a:t> </a:t>
            </a:r>
            <a:r>
              <a:rPr lang="en-US" sz="2000" i="1" kern="0" dirty="0" smtClean="0">
                <a:latin typeface="Consolas" pitchFamily="49" charset="0"/>
                <a:cs typeface="Consolas" pitchFamily="49" charset="0"/>
              </a:rPr>
              <a:t>G</a:t>
            </a:r>
            <a:r>
              <a:rPr lang="en-US" sz="2000" kern="0" dirty="0">
                <a:latin typeface="Consolas" pitchFamily="49" charset="0"/>
                <a:cs typeface="Consolas" pitchFamily="49" charset="0"/>
              </a:rPr>
              <a:t>:</a:t>
            </a:r>
            <a:r>
              <a:rPr lang="en-US" sz="2000" b="1" kern="0" dirty="0" smtClean="0">
                <a:latin typeface="Consolas" pitchFamily="49" charset="0"/>
                <a:cs typeface="Consolas" pitchFamily="49" charset="0"/>
              </a:rPr>
              <a:t> </a:t>
            </a:r>
            <a:r>
              <a:rPr lang="en-US" sz="2000" i="1" kern="0" dirty="0" smtClean="0">
                <a:latin typeface="Consolas" pitchFamily="49" charset="0"/>
                <a:cs typeface="Consolas" pitchFamily="49" charset="0"/>
              </a:rPr>
              <a:t>d</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v</a:t>
            </a:r>
            <a:r>
              <a:rPr lang="en-US" sz="2000" kern="0" dirty="0">
                <a:latin typeface="Consolas" pitchFamily="49" charset="0"/>
                <a:cs typeface="Consolas" pitchFamily="49" charset="0"/>
              </a:rPr>
              <a:t>] </a:t>
            </a:r>
            <a:r>
              <a:rPr lang="en-US" sz="2000" kern="0" dirty="0" smtClean="0">
                <a:latin typeface="Consolas" pitchFamily="49" charset="0"/>
                <a:cs typeface="Consolas" pitchFamily="49" charset="0"/>
              </a:rPr>
              <a:t>= </a:t>
            </a:r>
            <a:r>
              <a:rPr lang="en-US" sz="2400" b="1" dirty="0" smtClean="0">
                <a:sym typeface="Symbol"/>
              </a:rPr>
              <a:t></a:t>
            </a:r>
          </a:p>
          <a:p>
            <a:pPr marL="342900" indent="-342900" eaLnBrk="0" hangingPunct="0">
              <a:spcBef>
                <a:spcPts val="0"/>
              </a:spcBef>
              <a:spcAft>
                <a:spcPts val="600"/>
              </a:spcAft>
              <a:defRPr/>
            </a:pPr>
            <a:r>
              <a:rPr lang="en-US" sz="2400" b="1" kern="0" dirty="0">
                <a:latin typeface="Consolas" pitchFamily="49" charset="0"/>
                <a:cs typeface="Consolas" pitchFamily="49" charset="0"/>
                <a:sym typeface="Symbol"/>
              </a:rPr>
              <a:t>	</a:t>
            </a:r>
            <a:r>
              <a:rPr lang="en-US" sz="2000" i="1" kern="0" dirty="0" smtClean="0">
                <a:latin typeface="Consolas" pitchFamily="49" charset="0"/>
                <a:cs typeface="Consolas" pitchFamily="49" charset="0"/>
                <a:sym typeface="Symbol"/>
              </a:rPr>
              <a:t>d</a:t>
            </a:r>
            <a:r>
              <a:rPr lang="en-US" sz="2000" kern="0" dirty="0" smtClean="0">
                <a:latin typeface="Consolas" pitchFamily="49" charset="0"/>
                <a:cs typeface="Consolas" pitchFamily="49" charset="0"/>
                <a:sym typeface="Symbol"/>
              </a:rPr>
              <a:t>[</a:t>
            </a:r>
            <a:r>
              <a:rPr lang="en-US" sz="2000" i="1" kern="0" dirty="0" err="1" smtClean="0">
                <a:latin typeface="Consolas" pitchFamily="49" charset="0"/>
                <a:cs typeface="Consolas" pitchFamily="49" charset="0"/>
                <a:sym typeface="Symbol"/>
              </a:rPr>
              <a:t>src</a:t>
            </a:r>
            <a:r>
              <a:rPr lang="en-US" sz="2000" kern="0" dirty="0">
                <a:latin typeface="Consolas" pitchFamily="49" charset="0"/>
                <a:cs typeface="Consolas" pitchFamily="49" charset="0"/>
                <a:sym typeface="Symbol"/>
              </a:rPr>
              <a:t>]</a:t>
            </a:r>
            <a:r>
              <a:rPr lang="en-US" sz="2000" i="1" kern="0" dirty="0" smtClean="0">
                <a:latin typeface="Consolas" pitchFamily="49" charset="0"/>
                <a:cs typeface="Consolas" pitchFamily="49" charset="0"/>
                <a:sym typeface="Symbol"/>
              </a:rPr>
              <a:t> </a:t>
            </a:r>
            <a:r>
              <a:rPr lang="en-US" sz="2000" kern="0" dirty="0" smtClean="0">
                <a:latin typeface="Consolas" pitchFamily="49" charset="0"/>
                <a:cs typeface="Consolas" pitchFamily="49" charset="0"/>
                <a:sym typeface="Symbol"/>
              </a:rPr>
              <a:t>=</a:t>
            </a:r>
            <a:r>
              <a:rPr lang="en-US" sz="2000" i="1" kern="0" dirty="0" smtClean="0">
                <a:latin typeface="Consolas" pitchFamily="49" charset="0"/>
                <a:cs typeface="Consolas" pitchFamily="49" charset="0"/>
                <a:sym typeface="Symbol"/>
              </a:rPr>
              <a:t> 0</a:t>
            </a:r>
            <a:r>
              <a:rPr lang="en-US" sz="2000" kern="0" dirty="0" smtClean="0">
                <a:latin typeface="Consolas" pitchFamily="49" charset="0"/>
                <a:cs typeface="Consolas" pitchFamily="49" charset="0"/>
              </a:rPr>
              <a:t>; </a:t>
            </a:r>
            <a:r>
              <a:rPr lang="en-US" sz="2000" i="1" kern="0" dirty="0" smtClean="0">
                <a:latin typeface="Consolas" pitchFamily="49" charset="0"/>
                <a:cs typeface="Consolas" pitchFamily="49" charset="0"/>
              </a:rPr>
              <a:t>W </a:t>
            </a:r>
            <a:r>
              <a:rPr lang="en-US" sz="2000" kern="0" dirty="0" smtClean="0">
                <a:latin typeface="Consolas" pitchFamily="49" charset="0"/>
                <a:cs typeface="Consolas" pitchFamily="49" charset="0"/>
              </a:rPr>
              <a:t>:= edges of </a:t>
            </a:r>
            <a:r>
              <a:rPr lang="en-US" sz="2000" i="1" kern="0" dirty="0" smtClean="0">
                <a:latin typeface="Consolas" pitchFamily="49" charset="0"/>
                <a:cs typeface="Consolas" pitchFamily="49" charset="0"/>
              </a:rPr>
              <a:t>G</a:t>
            </a:r>
            <a:endParaRPr lang="en-US" sz="2000" kern="0" dirty="0" smtClean="0">
              <a:latin typeface="Consolas" pitchFamily="49" charset="0"/>
              <a:cs typeface="Consolas" pitchFamily="49" charset="0"/>
            </a:endParaRPr>
          </a:p>
          <a:p>
            <a:pPr marL="800100" lvl="1" indent="-342900" eaLnBrk="0" hangingPunct="0">
              <a:spcBef>
                <a:spcPts val="0"/>
              </a:spcBef>
              <a:spcAft>
                <a:spcPts val="600"/>
              </a:spcAft>
              <a:defRPr/>
            </a:pPr>
            <a:r>
              <a:rPr lang="en-US" sz="2000" b="1" kern="0" dirty="0" smtClean="0">
                <a:latin typeface="Consolas" pitchFamily="49" charset="0"/>
                <a:cs typeface="Consolas" pitchFamily="49" charset="0"/>
              </a:rPr>
              <a:t>while</a:t>
            </a:r>
            <a:r>
              <a:rPr lang="en-US" sz="2000" kern="0" dirty="0" smtClean="0">
                <a:latin typeface="Consolas" pitchFamily="49" charset="0"/>
                <a:cs typeface="Consolas" pitchFamily="49" charset="0"/>
              </a:rPr>
              <a:t> </a:t>
            </a:r>
            <a:r>
              <a:rPr lang="en-US" sz="2000" i="1" kern="0" dirty="0" smtClean="0">
                <a:latin typeface="Consolas" pitchFamily="49" charset="0"/>
                <a:cs typeface="Consolas" pitchFamily="49" charset="0"/>
              </a:rPr>
              <a:t>W</a:t>
            </a:r>
            <a:r>
              <a:rPr lang="en-US" sz="2000" kern="0" dirty="0" smtClean="0">
                <a:latin typeface="Consolas" pitchFamily="49" charset="0"/>
                <a:cs typeface="Consolas" pitchFamily="49" charset="0"/>
              </a:rPr>
              <a:t> </a:t>
            </a:r>
            <a:r>
              <a:rPr lang="en-US" sz="2000" b="1" kern="0" dirty="0" smtClean="0">
                <a:latin typeface="Consolas" pitchFamily="49" charset="0"/>
                <a:cs typeface="Consolas" pitchFamily="49" charset="0"/>
              </a:rPr>
              <a:t>is not empty </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kern="0" dirty="0" smtClean="0">
                <a:solidFill>
                  <a:schemeClr val="tx1">
                    <a:lumMod val="95000"/>
                    <a:lumOff val="5000"/>
                  </a:schemeClr>
                </a:solidFill>
                <a:latin typeface="Consolas" pitchFamily="49" charset="0"/>
                <a:cs typeface="Consolas" pitchFamily="49" charset="0"/>
              </a:rPr>
              <a:t>remove </a:t>
            </a:r>
            <a:r>
              <a:rPr lang="en-US" sz="2000" i="1" kern="0" dirty="0" smtClean="0">
                <a:solidFill>
                  <a:schemeClr val="tx1">
                    <a:lumMod val="95000"/>
                    <a:lumOff val="5000"/>
                  </a:schemeClr>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err="1" smtClean="0">
                <a:solidFill>
                  <a:schemeClr val="tx1">
                    <a:lumMod val="95000"/>
                    <a:lumOff val="5000"/>
                  </a:schemeClr>
                </a:solidFill>
                <a:latin typeface="Consolas" pitchFamily="49" charset="0"/>
                <a:cs typeface="Consolas" pitchFamily="49" charset="0"/>
              </a:rPr>
              <a:t>w,v</a:t>
            </a:r>
            <a:r>
              <a:rPr lang="en-US" sz="2000" kern="0" dirty="0" smtClean="0">
                <a:solidFill>
                  <a:schemeClr val="tx1">
                    <a:lumMod val="95000"/>
                    <a:lumOff val="5000"/>
                  </a:schemeClr>
                </a:solidFill>
                <a:latin typeface="Consolas" pitchFamily="49" charset="0"/>
                <a:cs typeface="Consolas" pitchFamily="49" charset="0"/>
              </a:rPr>
              <a:t>] from </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smtClean="0">
                <a:solidFill>
                  <a:schemeClr val="tx1">
                    <a:lumMod val="95000"/>
                    <a:lumOff val="5000"/>
                  </a:schemeClr>
                </a:solidFill>
                <a:latin typeface="Consolas" pitchFamily="49" charset="0"/>
                <a:cs typeface="Consolas" pitchFamily="49" charset="0"/>
              </a:rPr>
              <a:t> </a:t>
            </a:r>
            <a:r>
              <a:rPr lang="en-US" sz="2000" kern="0" dirty="0" err="1" smtClean="0">
                <a:solidFill>
                  <a:schemeClr val="tx1">
                    <a:lumMod val="95000"/>
                    <a:lumOff val="5000"/>
                  </a:schemeClr>
                </a:solidFill>
                <a:latin typeface="Consolas" pitchFamily="49" charset="0"/>
                <a:cs typeface="Consolas" pitchFamily="49" charset="0"/>
              </a:rPr>
              <a:t>s.t.</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smtClean="0">
                <a:solidFill>
                  <a:schemeClr val="tx1">
                    <a:lumMod val="95000"/>
                    <a:lumOff val="5000"/>
                  </a:schemeClr>
                </a:solidFill>
                <a:latin typeface="Consolas" pitchFamily="49" charset="0"/>
                <a:cs typeface="Consolas" pitchFamily="49" charset="0"/>
              </a:rPr>
              <a:t>d</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smtClean="0">
                <a:solidFill>
                  <a:schemeClr val="tx1">
                    <a:lumMod val="95000"/>
                    <a:lumOff val="5000"/>
                  </a:schemeClr>
                </a:solidFill>
                <a:latin typeface="Consolas" pitchFamily="49" charset="0"/>
                <a:cs typeface="Consolas" pitchFamily="49" charset="0"/>
              </a:rPr>
              <a:t>] is minimal </a:t>
            </a:r>
          </a:p>
          <a:p>
            <a:pPr marL="800100" lvl="1" indent="-342900" eaLnBrk="0" hangingPunct="0">
              <a:spcBef>
                <a:spcPts val="0"/>
              </a:spcBef>
              <a:spcAft>
                <a:spcPts val="600"/>
              </a:spcAft>
              <a:defRPr/>
            </a:pPr>
            <a:r>
              <a:rPr lang="en-US" sz="2000" kern="0" dirty="0">
                <a:latin typeface="Consolas" pitchFamily="49" charset="0"/>
                <a:cs typeface="Consolas" pitchFamily="49" charset="0"/>
              </a:rPr>
              <a:t>	</a:t>
            </a:r>
            <a:r>
              <a:rPr lang="en-US" sz="2000" i="1" kern="0" dirty="0" smtClean="0">
                <a:latin typeface="Consolas" pitchFamily="49" charset="0"/>
                <a:cs typeface="Consolas" pitchFamily="49" charset="0"/>
              </a:rPr>
              <a:t>z</a:t>
            </a:r>
            <a:r>
              <a:rPr lang="en-US" sz="2000" kern="0" dirty="0" smtClean="0">
                <a:latin typeface="Consolas" pitchFamily="49" charset="0"/>
                <a:cs typeface="Consolas" pitchFamily="49" charset="0"/>
              </a:rPr>
              <a:t> = </a:t>
            </a:r>
            <a:r>
              <a:rPr lang="en-US" sz="2000" i="1" kern="0" dirty="0" smtClean="0">
                <a:latin typeface="Consolas" pitchFamily="49" charset="0"/>
                <a:cs typeface="Consolas" pitchFamily="49" charset="0"/>
              </a:rPr>
              <a:t>d</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w</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err="1" smtClean="0">
                <a:solidFill>
                  <a:schemeClr val="tx1">
                    <a:lumMod val="95000"/>
                    <a:lumOff val="5000"/>
                  </a:schemeClr>
                </a:solidFill>
                <a:latin typeface="Consolas" pitchFamily="49" charset="0"/>
                <a:cs typeface="Consolas" pitchFamily="49" charset="0"/>
              </a:rPr>
              <a:t>w,v</a:t>
            </a:r>
            <a:r>
              <a:rPr lang="en-US" sz="20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b="1" kern="0" dirty="0" smtClean="0">
                <a:solidFill>
                  <a:schemeClr val="tx1">
                    <a:lumMod val="95000"/>
                    <a:lumOff val="5000"/>
                  </a:schemeClr>
                </a:solidFill>
                <a:latin typeface="Consolas" pitchFamily="49" charset="0"/>
                <a:cs typeface="Consolas" pitchFamily="49" charset="0"/>
              </a:rPr>
              <a:t>if </a:t>
            </a:r>
            <a:r>
              <a:rPr lang="en-US" sz="2000" i="1" kern="0" dirty="0" smtClean="0">
                <a:solidFill>
                  <a:schemeClr val="tx1">
                    <a:lumMod val="95000"/>
                    <a:lumOff val="5000"/>
                  </a:schemeClr>
                </a:solidFill>
                <a:latin typeface="Consolas" pitchFamily="49" charset="0"/>
                <a:cs typeface="Consolas" pitchFamily="49" charset="0"/>
              </a:rPr>
              <a:t>z &lt; d</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smtClean="0">
                <a:solidFill>
                  <a:schemeClr val="tx1">
                    <a:lumMod val="95000"/>
                    <a:lumOff val="5000"/>
                  </a:schemeClr>
                </a:solidFill>
                <a:latin typeface="Consolas" pitchFamily="49" charset="0"/>
                <a:cs typeface="Consolas" pitchFamily="49" charset="0"/>
              </a:rPr>
              <a:t>d</a:t>
            </a:r>
            <a:r>
              <a:rPr lang="en-US" sz="2000" kern="0" dirty="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z</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err="1" smtClean="0">
                <a:solidFill>
                  <a:schemeClr val="tx1">
                    <a:lumMod val="95000"/>
                    <a:lumOff val="5000"/>
                  </a:schemeClr>
                </a:solidFill>
                <a:latin typeface="Consolas" pitchFamily="49" charset="0"/>
                <a:cs typeface="Consolas" pitchFamily="49" charset="0"/>
              </a:rPr>
              <a:t>prev</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a:latin typeface="Arial"/>
                <a:cs typeface="Arial"/>
              </a:rPr>
              <a:t>	</a:t>
            </a:r>
            <a:endParaRPr lang="en-US" sz="2000" i="1" kern="0" dirty="0" smtClean="0">
              <a:latin typeface="Arial"/>
              <a:cs typeface="Arial"/>
            </a:endParaRPr>
          </a:p>
        </p:txBody>
      </p:sp>
      <p:sp>
        <p:nvSpPr>
          <p:cNvPr id="101" name="Rectangle 100"/>
          <p:cNvSpPr/>
          <p:nvPr/>
        </p:nvSpPr>
        <p:spPr>
          <a:xfrm>
            <a:off x="-34858" y="914400"/>
            <a:ext cx="6892858" cy="1980045"/>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3579918" y="1211739"/>
            <a:ext cx="4796303" cy="3523155"/>
            <a:chOff x="-37871" y="1076769"/>
            <a:chExt cx="4796303" cy="3523155"/>
          </a:xfrm>
        </p:grpSpPr>
        <p:sp>
          <p:nvSpPr>
            <p:cNvPr id="64" name="Rounded Rectangle 63"/>
            <p:cNvSpPr/>
            <p:nvPr/>
          </p:nvSpPr>
          <p:spPr>
            <a:xfrm>
              <a:off x="-37871" y="1076769"/>
              <a:ext cx="3810000" cy="669131"/>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if d[v] &gt; d[w] + G[</a:t>
              </a:r>
              <a:r>
                <a:rPr lang="en-US" sz="2800" b="1" dirty="0" err="1" smtClean="0">
                  <a:solidFill>
                    <a:schemeClr val="tx1"/>
                  </a:solidFill>
                </a:rPr>
                <a:t>w,v</a:t>
              </a:r>
              <a:r>
                <a:rPr lang="en-US" sz="2800" b="1" dirty="0" smtClean="0">
                  <a:solidFill>
                    <a:schemeClr val="tx1"/>
                  </a:solidFill>
                </a:rPr>
                <a:t>]</a:t>
              </a:r>
              <a:endParaRPr lang="en-US" sz="2800" b="1" dirty="0">
                <a:solidFill>
                  <a:schemeClr val="tx1"/>
                </a:solidFill>
              </a:endParaRPr>
            </a:p>
          </p:txBody>
        </p:sp>
        <p:cxnSp>
          <p:nvCxnSpPr>
            <p:cNvPr id="65" name="Straight Arrow Connector 64"/>
            <p:cNvCxnSpPr>
              <a:stCxn id="64" idx="2"/>
            </p:cNvCxnSpPr>
            <p:nvPr/>
          </p:nvCxnSpPr>
          <p:spPr>
            <a:xfrm flipH="1">
              <a:off x="438149" y="1745900"/>
              <a:ext cx="1428980" cy="1033812"/>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2"/>
              <a:endCxn id="70" idx="0"/>
            </p:cNvCxnSpPr>
            <p:nvPr/>
          </p:nvCxnSpPr>
          <p:spPr>
            <a:xfrm>
              <a:off x="1867129" y="1745900"/>
              <a:ext cx="1292574" cy="577731"/>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2133576" y="1892743"/>
              <a:ext cx="322524" cy="430887"/>
            </a:xfrm>
            <a:prstGeom prst="rect">
              <a:avLst/>
            </a:prstGeom>
            <a:noFill/>
          </p:spPr>
          <p:txBody>
            <a:bodyPr wrap="none" rtlCol="0">
              <a:spAutoFit/>
            </a:bodyPr>
            <a:lstStyle/>
            <a:p>
              <a:r>
                <a:rPr lang="en-US" sz="2200" dirty="0"/>
                <a:t>T</a:t>
              </a:r>
            </a:p>
          </p:txBody>
        </p:sp>
        <p:sp>
          <p:nvSpPr>
            <p:cNvPr id="68" name="TextBox 67"/>
            <p:cNvSpPr txBox="1"/>
            <p:nvPr/>
          </p:nvSpPr>
          <p:spPr>
            <a:xfrm>
              <a:off x="1399899" y="1892743"/>
              <a:ext cx="314510" cy="430887"/>
            </a:xfrm>
            <a:prstGeom prst="rect">
              <a:avLst/>
            </a:prstGeom>
            <a:noFill/>
          </p:spPr>
          <p:txBody>
            <a:bodyPr wrap="none" rtlCol="0">
              <a:spAutoFit/>
            </a:bodyPr>
            <a:lstStyle/>
            <a:p>
              <a:r>
                <a:rPr lang="en-US" sz="2200" dirty="0"/>
                <a:t>F</a:t>
              </a:r>
            </a:p>
          </p:txBody>
        </p:sp>
        <p:sp>
          <p:nvSpPr>
            <p:cNvPr id="70" name="Rounded Rectangle 69"/>
            <p:cNvSpPr/>
            <p:nvPr/>
          </p:nvSpPr>
          <p:spPr>
            <a:xfrm>
              <a:off x="1560973" y="2323631"/>
              <a:ext cx="3197459" cy="662940"/>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d[v]=d[w] + G[</a:t>
              </a:r>
              <a:r>
                <a:rPr lang="en-US" sz="2800" b="1" dirty="0" err="1" smtClean="0">
                  <a:solidFill>
                    <a:schemeClr val="tx1"/>
                  </a:solidFill>
                </a:rPr>
                <a:t>w,v</a:t>
              </a:r>
              <a:r>
                <a:rPr lang="en-US" sz="2800" b="1" dirty="0" smtClean="0">
                  <a:solidFill>
                    <a:schemeClr val="tx1"/>
                  </a:solidFill>
                </a:rPr>
                <a:t>]</a:t>
              </a:r>
              <a:endParaRPr lang="en-US" sz="2800" b="1" dirty="0">
                <a:solidFill>
                  <a:schemeClr val="tx1"/>
                </a:solidFill>
              </a:endParaRPr>
            </a:p>
          </p:txBody>
        </p:sp>
        <p:sp>
          <p:nvSpPr>
            <p:cNvPr id="71" name="Rounded Rectangle 70"/>
            <p:cNvSpPr/>
            <p:nvPr/>
          </p:nvSpPr>
          <p:spPr>
            <a:xfrm>
              <a:off x="1423462" y="4414983"/>
              <a:ext cx="934460" cy="184941"/>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endParaRPr lang="en-US" dirty="0">
                <a:solidFill>
                  <a:schemeClr val="tx1"/>
                </a:solidFill>
              </a:endParaRPr>
            </a:p>
          </p:txBody>
        </p:sp>
        <p:cxnSp>
          <p:nvCxnSpPr>
            <p:cNvPr id="72" name="Straight Arrow Connector 71"/>
            <p:cNvCxnSpPr>
              <a:stCxn id="70" idx="2"/>
              <a:endCxn id="71" idx="0"/>
            </p:cNvCxnSpPr>
            <p:nvPr/>
          </p:nvCxnSpPr>
          <p:spPr>
            <a:xfrm flipH="1">
              <a:off x="1890692" y="2986571"/>
              <a:ext cx="1269011" cy="1428412"/>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438149" y="2779712"/>
              <a:ext cx="1465667" cy="1635270"/>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07" name="Group 106"/>
          <p:cNvGrpSpPr/>
          <p:nvPr/>
        </p:nvGrpSpPr>
        <p:grpSpPr>
          <a:xfrm>
            <a:off x="7610324" y="914401"/>
            <a:ext cx="1595902" cy="1467412"/>
            <a:chOff x="5862172" y="3880326"/>
            <a:chExt cx="1595902" cy="1467412"/>
          </a:xfrm>
        </p:grpSpPr>
        <mc:AlternateContent xmlns:mc="http://schemas.openxmlformats.org/markup-compatibility/2006" xmlns:a14="http://schemas.microsoft.com/office/drawing/2010/main">
          <mc:Choice Requires="a14">
            <p:sp>
              <p:nvSpPr>
                <p:cNvPr id="102" name="TextBox 101"/>
                <p:cNvSpPr txBox="1"/>
                <p:nvPr/>
              </p:nvSpPr>
              <p:spPr>
                <a:xfrm>
                  <a:off x="6238873" y="4465101"/>
                  <a:ext cx="1219201" cy="8079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1</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238873" y="4465101"/>
                  <a:ext cx="1219201" cy="8079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6391149" y="3880326"/>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𝑑</m:t>
                              </m:r>
                            </m:e>
                            <m:e>
                              <m:r>
                                <a:rPr lang="en-US" sz="3200" b="0" i="1" smtClean="0">
                                  <a:latin typeface="Cambria Math"/>
                                </a:rPr>
                                <m:t>𝐺</m:t>
                              </m:r>
                            </m:e>
                          </m:mr>
                        </m:m>
                      </m:oMath>
                    </m:oMathPara>
                  </a14:m>
                  <a:endParaRPr lang="en-US" sz="36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391149" y="3880326"/>
                  <a:ext cx="914651" cy="584775"/>
                </a:xfrm>
                <a:prstGeom prst="rect">
                  <a:avLst/>
                </a:prstGeom>
                <a:blipFill rotWithShape="1">
                  <a:blip r:embed="rId4"/>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5862172" y="4528155"/>
                  <a:ext cx="508216"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𝑑</m:t>
                              </m:r>
                            </m:e>
                          </m:mr>
                          <m:mr>
                            <m:e>
                              <m:r>
                                <a:rPr lang="en-US" sz="2800" b="0" i="1" smtClean="0">
                                  <a:latin typeface="Cambria Math"/>
                                </a:rPr>
                                <m:t>𝐺</m:t>
                              </m:r>
                            </m:e>
                          </m:mr>
                        </m:m>
                      </m:oMath>
                    </m:oMathPara>
                  </a14:m>
                  <a:endParaRPr lang="en-US" sz="28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5862172" y="4528155"/>
                  <a:ext cx="508216" cy="819583"/>
                </a:xfrm>
                <a:prstGeom prst="rect">
                  <a:avLst/>
                </a:prstGeom>
                <a:blipFill rotWithShape="1">
                  <a:blip r:embed="rId5"/>
                  <a:stretch>
                    <a:fillRect/>
                  </a:stretch>
                </a:blipFill>
              </p:spPr>
              <p:txBody>
                <a:bodyPr/>
                <a:lstStyle/>
                <a:p>
                  <a:r>
                    <a:rPr lang="en-US">
                      <a:noFill/>
                    </a:rPr>
                    <a:t> </a:t>
                  </a:r>
                </a:p>
              </p:txBody>
            </p:sp>
          </mc:Fallback>
        </mc:AlternateContent>
      </p:grpSp>
      <p:grpSp>
        <p:nvGrpSpPr>
          <p:cNvPr id="108" name="Group 107"/>
          <p:cNvGrpSpPr/>
          <p:nvPr/>
        </p:nvGrpSpPr>
        <p:grpSpPr>
          <a:xfrm>
            <a:off x="1706812" y="1359275"/>
            <a:ext cx="1595902" cy="1467412"/>
            <a:chOff x="5862172" y="3880326"/>
            <a:chExt cx="1595902" cy="1467412"/>
          </a:xfrm>
        </p:grpSpPr>
        <mc:AlternateContent xmlns:mc="http://schemas.openxmlformats.org/markup-compatibility/2006" xmlns:a14="http://schemas.microsoft.com/office/drawing/2010/main">
          <mc:Choice Requires="a14">
            <p:sp>
              <p:nvSpPr>
                <p:cNvPr id="109" name="TextBox 108"/>
                <p:cNvSpPr txBox="1"/>
                <p:nvPr/>
              </p:nvSpPr>
              <p:spPr>
                <a:xfrm>
                  <a:off x="6238873" y="4465101"/>
                  <a:ext cx="1219201" cy="8079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0</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6238873" y="4465101"/>
                  <a:ext cx="1219201" cy="80797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6391149" y="3880326"/>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𝑑</m:t>
                              </m:r>
                            </m:e>
                            <m:e>
                              <m:r>
                                <a:rPr lang="en-US" sz="3200" b="0" i="1" smtClean="0">
                                  <a:latin typeface="Cambria Math"/>
                                </a:rPr>
                                <m:t>𝐺</m:t>
                              </m:r>
                            </m:e>
                          </m:mr>
                        </m:m>
                      </m:oMath>
                    </m:oMathPara>
                  </a14:m>
                  <a:endParaRPr lang="en-US" sz="36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391149" y="3880326"/>
                  <a:ext cx="914651" cy="584775"/>
                </a:xfrm>
                <a:prstGeom prst="rect">
                  <a:avLst/>
                </a:prstGeom>
                <a:blipFill rotWithShape="1">
                  <a:blip r:embed="rId7"/>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5862172" y="4528155"/>
                  <a:ext cx="508216"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𝑑</m:t>
                              </m:r>
                            </m:e>
                          </m:mr>
                          <m:mr>
                            <m:e>
                              <m:r>
                                <a:rPr lang="en-US" sz="2800" b="0" i="1" smtClean="0">
                                  <a:latin typeface="Cambria Math"/>
                                </a:rPr>
                                <m:t>𝐺</m:t>
                              </m:r>
                            </m:e>
                          </m:mr>
                        </m:m>
                      </m:oMath>
                    </m:oMathPara>
                  </a14:m>
                  <a:endParaRPr lang="en-US" sz="2800" dirty="0"/>
                </a:p>
              </p:txBody>
            </p:sp>
          </mc:Choice>
          <mc:Fallback xmlns="">
            <p:sp>
              <p:nvSpPr>
                <p:cNvPr id="111" name="TextBox 110"/>
                <p:cNvSpPr txBox="1">
                  <a:spLocks noRot="1" noChangeAspect="1" noMove="1" noResize="1" noEditPoints="1" noAdjustHandles="1" noChangeArrowheads="1" noChangeShapeType="1" noTextEdit="1"/>
                </p:cNvSpPr>
                <p:nvPr/>
              </p:nvSpPr>
              <p:spPr>
                <a:xfrm>
                  <a:off x="5862172" y="4528155"/>
                  <a:ext cx="508216" cy="819583"/>
                </a:xfrm>
                <a:prstGeom prst="rect">
                  <a:avLst/>
                </a:prstGeom>
                <a:blipFill rotWithShape="1">
                  <a:blip r:embed="rId8"/>
                  <a:stretch>
                    <a:fillRect/>
                  </a:stretch>
                </a:blipFill>
              </p:spPr>
              <p:txBody>
                <a:bodyPr/>
                <a:lstStyle/>
                <a:p>
                  <a:r>
                    <a:rPr lang="en-US">
                      <a:noFill/>
                    </a:rPr>
                    <a:t> </a:t>
                  </a:r>
                </a:p>
              </p:txBody>
            </p:sp>
          </mc:Fallback>
        </mc:AlternateContent>
      </p:grpSp>
      <p:grpSp>
        <p:nvGrpSpPr>
          <p:cNvPr id="112" name="Group 111"/>
          <p:cNvGrpSpPr/>
          <p:nvPr/>
        </p:nvGrpSpPr>
        <p:grpSpPr>
          <a:xfrm>
            <a:off x="4547084" y="5087126"/>
            <a:ext cx="1595902" cy="1467412"/>
            <a:chOff x="5862172" y="3880326"/>
            <a:chExt cx="1595902" cy="1467412"/>
          </a:xfrm>
        </p:grpSpPr>
        <mc:AlternateContent xmlns:mc="http://schemas.openxmlformats.org/markup-compatibility/2006" xmlns:a14="http://schemas.microsoft.com/office/drawing/2010/main">
          <mc:Choice Requires="a14">
            <p:sp>
              <p:nvSpPr>
                <p:cNvPr id="113" name="TextBox 112"/>
                <p:cNvSpPr txBox="1"/>
                <p:nvPr/>
              </p:nvSpPr>
              <p:spPr>
                <a:xfrm>
                  <a:off x="6238873" y="4465101"/>
                  <a:ext cx="1219201" cy="8079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1</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113" name="TextBox 112"/>
                <p:cNvSpPr txBox="1">
                  <a:spLocks noRot="1" noChangeAspect="1" noMove="1" noResize="1" noEditPoints="1" noAdjustHandles="1" noChangeArrowheads="1" noChangeShapeType="1" noTextEdit="1"/>
                </p:cNvSpPr>
                <p:nvPr/>
              </p:nvSpPr>
              <p:spPr>
                <a:xfrm>
                  <a:off x="6238873" y="4465101"/>
                  <a:ext cx="1219201" cy="807978"/>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6391149" y="3880326"/>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𝑑</m:t>
                              </m:r>
                            </m:e>
                            <m:e>
                              <m:r>
                                <a:rPr lang="en-US" sz="3200" b="0" i="1" smtClean="0">
                                  <a:latin typeface="Cambria Math"/>
                                </a:rPr>
                                <m:t>𝐺</m:t>
                              </m:r>
                            </m:e>
                          </m:mr>
                        </m:m>
                      </m:oMath>
                    </m:oMathPara>
                  </a14:m>
                  <a:endParaRPr lang="en-US" sz="36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6391149" y="3880326"/>
                  <a:ext cx="914651" cy="584775"/>
                </a:xfrm>
                <a:prstGeom prst="rect">
                  <a:avLst/>
                </a:prstGeom>
                <a:blipFill rotWithShape="1">
                  <a:blip r:embed="rId10"/>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5862172" y="4528155"/>
                  <a:ext cx="508216"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𝑑</m:t>
                              </m:r>
                            </m:e>
                          </m:mr>
                          <m:mr>
                            <m:e>
                              <m:r>
                                <a:rPr lang="en-US" sz="2800" b="0" i="1" smtClean="0">
                                  <a:latin typeface="Cambria Math"/>
                                </a:rPr>
                                <m:t>𝐺</m:t>
                              </m:r>
                            </m:e>
                          </m:mr>
                        </m:m>
                      </m:oMath>
                    </m:oMathPara>
                  </a14:m>
                  <a:endParaRPr lang="en-US" sz="28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5862172" y="4528155"/>
                  <a:ext cx="508216" cy="819583"/>
                </a:xfrm>
                <a:prstGeom prst="rect">
                  <a:avLst/>
                </a:prstGeom>
                <a:blipFill rotWithShape="1">
                  <a:blip r:embed="rId11"/>
                  <a:stretch>
                    <a:fillRect/>
                  </a:stretch>
                </a:blipFill>
              </p:spPr>
              <p:txBody>
                <a:bodyPr/>
                <a:lstStyle/>
                <a:p>
                  <a:r>
                    <a:rPr lang="en-US">
                      <a:noFill/>
                    </a:rPr>
                    <a:t> </a:t>
                  </a:r>
                </a:p>
              </p:txBody>
            </p:sp>
          </mc:Fallback>
        </mc:AlternateContent>
      </p:grpSp>
      <p:cxnSp>
        <p:nvCxnSpPr>
          <p:cNvPr id="62" name="Straight Arrow Connector 61"/>
          <p:cNvCxnSpPr>
            <a:endCxn id="64" idx="0"/>
          </p:cNvCxnSpPr>
          <p:nvPr/>
        </p:nvCxnSpPr>
        <p:spPr>
          <a:xfrm>
            <a:off x="5484918" y="766079"/>
            <a:ext cx="0" cy="445660"/>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03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72" y="914401"/>
            <a:ext cx="6653372" cy="3322793"/>
          </a:xfrm>
          <a:prstGeom prst="rect">
            <a:avLst/>
          </a:prstGeom>
          <a:solidFill>
            <a:schemeClr val="accent1">
              <a:lumMod val="20000"/>
              <a:lumOff val="80000"/>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762000"/>
          </a:xfrm>
        </p:spPr>
        <p:txBody>
          <a:bodyPr>
            <a:normAutofit/>
          </a:bodyPr>
          <a:lstStyle/>
          <a:p>
            <a:r>
              <a:rPr lang="en-US" sz="3200" dirty="0" smtClean="0"/>
              <a:t>Example: </a:t>
            </a:r>
            <a:r>
              <a:rPr lang="en-US" sz="3200" dirty="0" err="1" smtClean="0"/>
              <a:t>Dijsktra’s</a:t>
            </a:r>
            <a:r>
              <a:rPr lang="en-US" sz="3200" dirty="0" smtClean="0"/>
              <a:t> shortest path algorithm</a:t>
            </a:r>
            <a:endParaRPr lang="en-US" sz="3200" dirty="0"/>
          </a:p>
        </p:txBody>
      </p:sp>
      <p:sp>
        <p:nvSpPr>
          <p:cNvPr id="3" name="Date Placeholder 2"/>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29</a:t>
            </a:fld>
            <a:endParaRPr lang="en-US" dirty="0"/>
          </a:p>
        </p:txBody>
      </p:sp>
      <p:sp>
        <p:nvSpPr>
          <p:cNvPr id="10" name="Footer Placeholder 9"/>
          <p:cNvSpPr>
            <a:spLocks noGrp="1"/>
          </p:cNvSpPr>
          <p:nvPr>
            <p:ph type="ftr" sz="quarter" idx="11"/>
          </p:nvPr>
        </p:nvSpPr>
        <p:spPr/>
        <p:txBody>
          <a:bodyPr/>
          <a:lstStyle/>
          <a:p>
            <a:r>
              <a:rPr lang="en-US" smtClean="0"/>
              <a:t>Proving programs robust</a:t>
            </a:r>
            <a:endParaRPr lang="en-US" dirty="0"/>
          </a:p>
        </p:txBody>
      </p:sp>
      <p:sp>
        <p:nvSpPr>
          <p:cNvPr id="4" name="Content Placeholder 2"/>
          <p:cNvSpPr txBox="1">
            <a:spLocks/>
          </p:cNvSpPr>
          <p:nvPr/>
        </p:nvSpPr>
        <p:spPr bwMode="auto">
          <a:xfrm>
            <a:off x="-34858" y="892629"/>
            <a:ext cx="6892858" cy="3344565"/>
          </a:xfrm>
          <a:prstGeom prst="rect">
            <a:avLst/>
          </a:prstGeom>
          <a:noFill/>
          <a:ln w="9525">
            <a:noFill/>
            <a:miter lim="800000"/>
            <a:headEnd/>
            <a:tailEnd/>
          </a:ln>
        </p:spPr>
        <p:txBody>
          <a:bodyPr/>
          <a:lstStyle/>
          <a:p>
            <a:pPr marL="342900" indent="-342900" eaLnBrk="0" hangingPunct="0">
              <a:spcBef>
                <a:spcPts val="0"/>
              </a:spcBef>
              <a:spcAft>
                <a:spcPts val="600"/>
              </a:spcAft>
              <a:defRPr/>
            </a:pPr>
            <a:r>
              <a:rPr lang="en-US" sz="2000" b="1" kern="0" dirty="0" smtClean="0">
                <a:latin typeface="Consolas" pitchFamily="49" charset="0"/>
                <a:cs typeface="Consolas" pitchFamily="49" charset="0"/>
              </a:rPr>
              <a:t>procedure </a:t>
            </a:r>
            <a:r>
              <a:rPr lang="en-US" sz="2000" b="1" i="1" kern="0" dirty="0" err="1" smtClean="0">
                <a:latin typeface="Consolas" pitchFamily="49" charset="0"/>
                <a:cs typeface="Consolas" pitchFamily="49" charset="0"/>
              </a:rPr>
              <a:t>Dijkstra</a:t>
            </a:r>
            <a:r>
              <a:rPr lang="en-US" sz="2000" kern="0" dirty="0" smtClean="0">
                <a:latin typeface="Consolas" pitchFamily="49" charset="0"/>
                <a:cs typeface="Consolas" pitchFamily="49" charset="0"/>
              </a:rPr>
              <a:t>(</a:t>
            </a:r>
            <a:r>
              <a:rPr lang="en-US" sz="2000" b="1" i="1" kern="0" dirty="0" smtClean="0">
                <a:solidFill>
                  <a:srgbClr val="C00000"/>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 graph, </a:t>
            </a:r>
            <a:r>
              <a:rPr lang="en-US" sz="2000" i="1" kern="0" dirty="0" err="1" smtClean="0">
                <a:solidFill>
                  <a:schemeClr val="tx1">
                    <a:lumMod val="95000"/>
                    <a:lumOff val="5000"/>
                  </a:schemeClr>
                </a:solidFill>
                <a:latin typeface="Consolas" pitchFamily="49" charset="0"/>
                <a:cs typeface="Consolas" pitchFamily="49" charset="0"/>
              </a:rPr>
              <a:t>src</a:t>
            </a:r>
            <a:r>
              <a:rPr lang="en-US" sz="2000" kern="0" dirty="0" smtClean="0">
                <a:solidFill>
                  <a:schemeClr val="tx1">
                    <a:lumMod val="95000"/>
                    <a:lumOff val="5000"/>
                  </a:schemeClr>
                </a:solidFill>
                <a:latin typeface="Consolas" pitchFamily="49" charset="0"/>
                <a:cs typeface="Consolas" pitchFamily="49" charset="0"/>
              </a:rPr>
              <a:t>: node</a:t>
            </a:r>
            <a:r>
              <a:rPr lang="en-US" sz="2000" kern="0" dirty="0" smtClean="0">
                <a:latin typeface="Consolas" pitchFamily="49" charset="0"/>
                <a:cs typeface="Consolas" pitchFamily="49" charset="0"/>
              </a:rPr>
              <a:t>):</a:t>
            </a:r>
          </a:p>
          <a:p>
            <a:pPr marL="342900" indent="-342900" eaLnBrk="0" hangingPunct="0">
              <a:spcBef>
                <a:spcPts val="0"/>
              </a:spcBef>
              <a:spcAft>
                <a:spcPts val="600"/>
              </a:spcAft>
              <a:defRPr/>
            </a:pPr>
            <a:r>
              <a:rPr lang="en-US" sz="2000" kern="0" dirty="0" smtClean="0">
                <a:latin typeface="Consolas" pitchFamily="49" charset="0"/>
                <a:cs typeface="Consolas" pitchFamily="49" charset="0"/>
              </a:rPr>
              <a:t>	</a:t>
            </a:r>
            <a:r>
              <a:rPr lang="en-US" sz="2000" b="1" kern="0" dirty="0" smtClean="0">
                <a:latin typeface="Consolas" pitchFamily="49" charset="0"/>
                <a:cs typeface="Consolas" pitchFamily="49" charset="0"/>
              </a:rPr>
              <a:t>for </a:t>
            </a:r>
            <a:r>
              <a:rPr lang="en-US" sz="2000" b="1" kern="0" dirty="0">
                <a:latin typeface="Consolas" pitchFamily="49" charset="0"/>
                <a:cs typeface="Consolas" pitchFamily="49" charset="0"/>
              </a:rPr>
              <a:t>each </a:t>
            </a:r>
            <a:r>
              <a:rPr lang="en-US" sz="2000" kern="0" dirty="0">
                <a:latin typeface="Consolas" pitchFamily="49" charset="0"/>
                <a:cs typeface="Consolas" pitchFamily="49" charset="0"/>
              </a:rPr>
              <a:t>node </a:t>
            </a:r>
            <a:r>
              <a:rPr lang="en-US" sz="2000" i="1" kern="0" dirty="0">
                <a:latin typeface="Consolas" pitchFamily="49" charset="0"/>
                <a:cs typeface="Consolas" pitchFamily="49" charset="0"/>
              </a:rPr>
              <a:t>v</a:t>
            </a:r>
            <a:r>
              <a:rPr lang="en-US" sz="2000" kern="0" dirty="0">
                <a:latin typeface="Consolas" pitchFamily="49" charset="0"/>
                <a:cs typeface="Consolas" pitchFamily="49" charset="0"/>
              </a:rPr>
              <a:t> </a:t>
            </a:r>
            <a:r>
              <a:rPr lang="en-US" sz="2000" b="1" kern="0" dirty="0">
                <a:latin typeface="Consolas" pitchFamily="49" charset="0"/>
                <a:cs typeface="Consolas" pitchFamily="49" charset="0"/>
              </a:rPr>
              <a:t>in</a:t>
            </a:r>
            <a:r>
              <a:rPr lang="en-US" sz="2000" kern="0" dirty="0">
                <a:latin typeface="Consolas" pitchFamily="49" charset="0"/>
                <a:cs typeface="Consolas" pitchFamily="49" charset="0"/>
              </a:rPr>
              <a:t> </a:t>
            </a:r>
            <a:r>
              <a:rPr lang="en-US" sz="2000" i="1" kern="0" dirty="0" smtClean="0">
                <a:latin typeface="Consolas" pitchFamily="49" charset="0"/>
                <a:cs typeface="Consolas" pitchFamily="49" charset="0"/>
              </a:rPr>
              <a:t>G</a:t>
            </a:r>
            <a:r>
              <a:rPr lang="en-US" sz="2000" kern="0" dirty="0">
                <a:latin typeface="Consolas" pitchFamily="49" charset="0"/>
                <a:cs typeface="Consolas" pitchFamily="49" charset="0"/>
              </a:rPr>
              <a:t>:</a:t>
            </a:r>
            <a:r>
              <a:rPr lang="en-US" sz="2000" b="1" kern="0" dirty="0" smtClean="0">
                <a:latin typeface="Consolas" pitchFamily="49" charset="0"/>
                <a:cs typeface="Consolas" pitchFamily="49" charset="0"/>
              </a:rPr>
              <a:t> </a:t>
            </a:r>
            <a:r>
              <a:rPr lang="en-US" sz="2000" i="1" kern="0" dirty="0" smtClean="0">
                <a:latin typeface="Consolas" pitchFamily="49" charset="0"/>
                <a:cs typeface="Consolas" pitchFamily="49" charset="0"/>
              </a:rPr>
              <a:t>d</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v</a:t>
            </a:r>
            <a:r>
              <a:rPr lang="en-US" sz="2000" kern="0" dirty="0">
                <a:latin typeface="Consolas" pitchFamily="49" charset="0"/>
                <a:cs typeface="Consolas" pitchFamily="49" charset="0"/>
              </a:rPr>
              <a:t>] </a:t>
            </a:r>
            <a:r>
              <a:rPr lang="en-US" sz="2000" kern="0" dirty="0" smtClean="0">
                <a:latin typeface="Consolas" pitchFamily="49" charset="0"/>
                <a:cs typeface="Consolas" pitchFamily="49" charset="0"/>
              </a:rPr>
              <a:t>= </a:t>
            </a:r>
            <a:r>
              <a:rPr lang="en-US" sz="2400" b="1" dirty="0" smtClean="0">
                <a:sym typeface="Symbol"/>
              </a:rPr>
              <a:t></a:t>
            </a:r>
          </a:p>
          <a:p>
            <a:pPr marL="342900" indent="-342900" eaLnBrk="0" hangingPunct="0">
              <a:spcBef>
                <a:spcPts val="0"/>
              </a:spcBef>
              <a:spcAft>
                <a:spcPts val="600"/>
              </a:spcAft>
              <a:defRPr/>
            </a:pPr>
            <a:r>
              <a:rPr lang="en-US" sz="2400" b="1" kern="0" dirty="0">
                <a:latin typeface="Consolas" pitchFamily="49" charset="0"/>
                <a:cs typeface="Consolas" pitchFamily="49" charset="0"/>
                <a:sym typeface="Symbol"/>
              </a:rPr>
              <a:t>	</a:t>
            </a:r>
            <a:r>
              <a:rPr lang="en-US" sz="2000" i="1" kern="0" dirty="0" smtClean="0">
                <a:latin typeface="Consolas" pitchFamily="49" charset="0"/>
                <a:cs typeface="Consolas" pitchFamily="49" charset="0"/>
                <a:sym typeface="Symbol"/>
              </a:rPr>
              <a:t>d</a:t>
            </a:r>
            <a:r>
              <a:rPr lang="en-US" sz="2000" kern="0" dirty="0" smtClean="0">
                <a:latin typeface="Consolas" pitchFamily="49" charset="0"/>
                <a:cs typeface="Consolas" pitchFamily="49" charset="0"/>
                <a:sym typeface="Symbol"/>
              </a:rPr>
              <a:t>[</a:t>
            </a:r>
            <a:r>
              <a:rPr lang="en-US" sz="2000" i="1" kern="0" dirty="0" err="1" smtClean="0">
                <a:latin typeface="Consolas" pitchFamily="49" charset="0"/>
                <a:cs typeface="Consolas" pitchFamily="49" charset="0"/>
                <a:sym typeface="Symbol"/>
              </a:rPr>
              <a:t>src</a:t>
            </a:r>
            <a:r>
              <a:rPr lang="en-US" sz="2000" kern="0" dirty="0">
                <a:latin typeface="Consolas" pitchFamily="49" charset="0"/>
                <a:cs typeface="Consolas" pitchFamily="49" charset="0"/>
                <a:sym typeface="Symbol"/>
              </a:rPr>
              <a:t>]</a:t>
            </a:r>
            <a:r>
              <a:rPr lang="en-US" sz="2000" i="1" kern="0" dirty="0" smtClean="0">
                <a:latin typeface="Consolas" pitchFamily="49" charset="0"/>
                <a:cs typeface="Consolas" pitchFamily="49" charset="0"/>
                <a:sym typeface="Symbol"/>
              </a:rPr>
              <a:t> </a:t>
            </a:r>
            <a:r>
              <a:rPr lang="en-US" sz="2000" kern="0" dirty="0" smtClean="0">
                <a:latin typeface="Consolas" pitchFamily="49" charset="0"/>
                <a:cs typeface="Consolas" pitchFamily="49" charset="0"/>
                <a:sym typeface="Symbol"/>
              </a:rPr>
              <a:t>=</a:t>
            </a:r>
            <a:r>
              <a:rPr lang="en-US" sz="2000" i="1" kern="0" dirty="0" smtClean="0">
                <a:latin typeface="Consolas" pitchFamily="49" charset="0"/>
                <a:cs typeface="Consolas" pitchFamily="49" charset="0"/>
                <a:sym typeface="Symbol"/>
              </a:rPr>
              <a:t> 0</a:t>
            </a:r>
            <a:r>
              <a:rPr lang="en-US" sz="2000" kern="0" dirty="0" smtClean="0">
                <a:latin typeface="Consolas" pitchFamily="49" charset="0"/>
                <a:cs typeface="Consolas" pitchFamily="49" charset="0"/>
              </a:rPr>
              <a:t>; </a:t>
            </a:r>
            <a:r>
              <a:rPr lang="en-US" sz="2000" i="1" kern="0" dirty="0" smtClean="0">
                <a:latin typeface="Consolas" pitchFamily="49" charset="0"/>
                <a:cs typeface="Consolas" pitchFamily="49" charset="0"/>
              </a:rPr>
              <a:t>W </a:t>
            </a:r>
            <a:r>
              <a:rPr lang="en-US" sz="2000" kern="0" dirty="0" smtClean="0">
                <a:latin typeface="Consolas" pitchFamily="49" charset="0"/>
                <a:cs typeface="Consolas" pitchFamily="49" charset="0"/>
              </a:rPr>
              <a:t>:= edges of </a:t>
            </a:r>
            <a:r>
              <a:rPr lang="en-US" sz="2000" i="1" kern="0" dirty="0" smtClean="0">
                <a:latin typeface="Consolas" pitchFamily="49" charset="0"/>
                <a:cs typeface="Consolas" pitchFamily="49" charset="0"/>
              </a:rPr>
              <a:t>G</a:t>
            </a:r>
            <a:endParaRPr lang="en-US" sz="2000" kern="0" dirty="0" smtClean="0">
              <a:latin typeface="Consolas" pitchFamily="49" charset="0"/>
              <a:cs typeface="Consolas" pitchFamily="49" charset="0"/>
            </a:endParaRPr>
          </a:p>
          <a:p>
            <a:pPr marL="800100" lvl="1" indent="-342900" eaLnBrk="0" hangingPunct="0">
              <a:spcBef>
                <a:spcPts val="0"/>
              </a:spcBef>
              <a:spcAft>
                <a:spcPts val="600"/>
              </a:spcAft>
              <a:defRPr/>
            </a:pPr>
            <a:r>
              <a:rPr lang="en-US" sz="2000" b="1" kern="0" dirty="0" smtClean="0">
                <a:latin typeface="Consolas" pitchFamily="49" charset="0"/>
                <a:cs typeface="Consolas" pitchFamily="49" charset="0"/>
              </a:rPr>
              <a:t>while</a:t>
            </a:r>
            <a:r>
              <a:rPr lang="en-US" sz="2000" kern="0" dirty="0" smtClean="0">
                <a:latin typeface="Consolas" pitchFamily="49" charset="0"/>
                <a:cs typeface="Consolas" pitchFamily="49" charset="0"/>
              </a:rPr>
              <a:t> </a:t>
            </a:r>
            <a:r>
              <a:rPr lang="en-US" sz="2000" i="1" kern="0" dirty="0" smtClean="0">
                <a:latin typeface="Consolas" pitchFamily="49" charset="0"/>
                <a:cs typeface="Consolas" pitchFamily="49" charset="0"/>
              </a:rPr>
              <a:t>W</a:t>
            </a:r>
            <a:r>
              <a:rPr lang="en-US" sz="2000" kern="0" dirty="0" smtClean="0">
                <a:latin typeface="Consolas" pitchFamily="49" charset="0"/>
                <a:cs typeface="Consolas" pitchFamily="49" charset="0"/>
              </a:rPr>
              <a:t> </a:t>
            </a:r>
            <a:r>
              <a:rPr lang="en-US" sz="2000" b="1" kern="0" dirty="0" smtClean="0">
                <a:latin typeface="Consolas" pitchFamily="49" charset="0"/>
                <a:cs typeface="Consolas" pitchFamily="49" charset="0"/>
              </a:rPr>
              <a:t>is not empty </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kern="0" dirty="0" smtClean="0">
                <a:solidFill>
                  <a:schemeClr val="tx1">
                    <a:lumMod val="95000"/>
                    <a:lumOff val="5000"/>
                  </a:schemeClr>
                </a:solidFill>
                <a:latin typeface="Consolas" pitchFamily="49" charset="0"/>
                <a:cs typeface="Consolas" pitchFamily="49" charset="0"/>
              </a:rPr>
              <a:t>remove </a:t>
            </a:r>
            <a:r>
              <a:rPr lang="en-US" sz="2000" i="1" kern="0" dirty="0" smtClean="0">
                <a:solidFill>
                  <a:schemeClr val="tx1">
                    <a:lumMod val="95000"/>
                    <a:lumOff val="5000"/>
                  </a:schemeClr>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err="1" smtClean="0">
                <a:solidFill>
                  <a:schemeClr val="tx1">
                    <a:lumMod val="95000"/>
                    <a:lumOff val="5000"/>
                  </a:schemeClr>
                </a:solidFill>
                <a:latin typeface="Consolas" pitchFamily="49" charset="0"/>
                <a:cs typeface="Consolas" pitchFamily="49" charset="0"/>
              </a:rPr>
              <a:t>w,v</a:t>
            </a:r>
            <a:r>
              <a:rPr lang="en-US" sz="2000" kern="0" dirty="0" smtClean="0">
                <a:solidFill>
                  <a:schemeClr val="tx1">
                    <a:lumMod val="95000"/>
                    <a:lumOff val="5000"/>
                  </a:schemeClr>
                </a:solidFill>
                <a:latin typeface="Consolas" pitchFamily="49" charset="0"/>
                <a:cs typeface="Consolas" pitchFamily="49" charset="0"/>
              </a:rPr>
              <a:t>] from </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smtClean="0">
                <a:solidFill>
                  <a:schemeClr val="tx1">
                    <a:lumMod val="95000"/>
                    <a:lumOff val="5000"/>
                  </a:schemeClr>
                </a:solidFill>
                <a:latin typeface="Consolas" pitchFamily="49" charset="0"/>
                <a:cs typeface="Consolas" pitchFamily="49" charset="0"/>
              </a:rPr>
              <a:t> </a:t>
            </a:r>
            <a:r>
              <a:rPr lang="en-US" sz="2000" kern="0" dirty="0" err="1" smtClean="0">
                <a:solidFill>
                  <a:schemeClr val="tx1">
                    <a:lumMod val="95000"/>
                    <a:lumOff val="5000"/>
                  </a:schemeClr>
                </a:solidFill>
                <a:latin typeface="Consolas" pitchFamily="49" charset="0"/>
                <a:cs typeface="Consolas" pitchFamily="49" charset="0"/>
              </a:rPr>
              <a:t>s.t.</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smtClean="0">
                <a:solidFill>
                  <a:schemeClr val="tx1">
                    <a:lumMod val="95000"/>
                    <a:lumOff val="5000"/>
                  </a:schemeClr>
                </a:solidFill>
                <a:latin typeface="Consolas" pitchFamily="49" charset="0"/>
                <a:cs typeface="Consolas" pitchFamily="49" charset="0"/>
              </a:rPr>
              <a:t>d</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smtClean="0">
                <a:solidFill>
                  <a:schemeClr val="tx1">
                    <a:lumMod val="95000"/>
                    <a:lumOff val="5000"/>
                  </a:schemeClr>
                </a:solidFill>
                <a:latin typeface="Consolas" pitchFamily="49" charset="0"/>
                <a:cs typeface="Consolas" pitchFamily="49" charset="0"/>
              </a:rPr>
              <a:t>] is minimal </a:t>
            </a:r>
          </a:p>
          <a:p>
            <a:pPr marL="800100" lvl="1" indent="-342900" eaLnBrk="0" hangingPunct="0">
              <a:spcBef>
                <a:spcPts val="0"/>
              </a:spcBef>
              <a:spcAft>
                <a:spcPts val="600"/>
              </a:spcAft>
              <a:defRPr/>
            </a:pPr>
            <a:r>
              <a:rPr lang="en-US" sz="2000" kern="0" dirty="0">
                <a:latin typeface="Consolas" pitchFamily="49" charset="0"/>
                <a:cs typeface="Consolas" pitchFamily="49" charset="0"/>
              </a:rPr>
              <a:t>	</a:t>
            </a:r>
            <a:r>
              <a:rPr lang="en-US" sz="2000" i="1" kern="0" dirty="0" smtClean="0">
                <a:latin typeface="Consolas" pitchFamily="49" charset="0"/>
                <a:cs typeface="Consolas" pitchFamily="49" charset="0"/>
              </a:rPr>
              <a:t>z</a:t>
            </a:r>
            <a:r>
              <a:rPr lang="en-US" sz="2000" kern="0" dirty="0" smtClean="0">
                <a:latin typeface="Consolas" pitchFamily="49" charset="0"/>
                <a:cs typeface="Consolas" pitchFamily="49" charset="0"/>
              </a:rPr>
              <a:t> = </a:t>
            </a:r>
            <a:r>
              <a:rPr lang="en-US" sz="2000" i="1" kern="0" dirty="0" smtClean="0">
                <a:latin typeface="Consolas" pitchFamily="49" charset="0"/>
                <a:cs typeface="Consolas" pitchFamily="49" charset="0"/>
              </a:rPr>
              <a:t>d</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w</a:t>
            </a:r>
            <a:r>
              <a:rPr lang="en-US" sz="2000" kern="0" dirty="0" smtClean="0">
                <a:latin typeface="Consolas" pitchFamily="49" charset="0"/>
                <a:cs typeface="Consolas" pitchFamily="49" charset="0"/>
              </a:rPr>
              <a:t>]</a:t>
            </a:r>
            <a:r>
              <a:rPr lang="en-US" sz="2000" i="1" kern="0" dirty="0" smtClean="0">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G</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err="1" smtClean="0">
                <a:solidFill>
                  <a:schemeClr val="tx1">
                    <a:lumMod val="95000"/>
                    <a:lumOff val="5000"/>
                  </a:schemeClr>
                </a:solidFill>
                <a:latin typeface="Consolas" pitchFamily="49" charset="0"/>
                <a:cs typeface="Consolas" pitchFamily="49" charset="0"/>
              </a:rPr>
              <a:t>w,v</a:t>
            </a:r>
            <a:r>
              <a:rPr lang="en-US" sz="20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b="1" kern="0" dirty="0" smtClean="0">
                <a:solidFill>
                  <a:schemeClr val="tx1">
                    <a:lumMod val="95000"/>
                    <a:lumOff val="5000"/>
                  </a:schemeClr>
                </a:solidFill>
                <a:latin typeface="Consolas" pitchFamily="49" charset="0"/>
                <a:cs typeface="Consolas" pitchFamily="49" charset="0"/>
              </a:rPr>
              <a:t>if </a:t>
            </a:r>
            <a:r>
              <a:rPr lang="en-US" sz="2000" i="1" kern="0" dirty="0" smtClean="0">
                <a:solidFill>
                  <a:schemeClr val="tx1">
                    <a:lumMod val="95000"/>
                    <a:lumOff val="5000"/>
                  </a:schemeClr>
                </a:solidFill>
                <a:latin typeface="Consolas" pitchFamily="49" charset="0"/>
                <a:cs typeface="Consolas" pitchFamily="49" charset="0"/>
              </a:rPr>
              <a:t>z &lt; d</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000" kern="0" dirty="0">
                <a:solidFill>
                  <a:schemeClr val="tx1">
                    <a:lumMod val="95000"/>
                    <a:lumOff val="5000"/>
                  </a:schemeClr>
                </a:solidFill>
                <a:latin typeface="Consolas" pitchFamily="49" charset="0"/>
                <a:cs typeface="Consolas" pitchFamily="49" charset="0"/>
              </a:rPr>
              <a:t>	</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smtClean="0">
                <a:solidFill>
                  <a:schemeClr val="tx1">
                    <a:lumMod val="95000"/>
                    <a:lumOff val="5000"/>
                  </a:schemeClr>
                </a:solidFill>
                <a:latin typeface="Consolas" pitchFamily="49" charset="0"/>
                <a:cs typeface="Consolas" pitchFamily="49" charset="0"/>
              </a:rPr>
              <a:t>d</a:t>
            </a:r>
            <a:r>
              <a:rPr lang="en-US" sz="2000" kern="0" dirty="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z</a:t>
            </a:r>
            <a:r>
              <a:rPr lang="en-US" sz="2000" kern="0" dirty="0" smtClean="0">
                <a:solidFill>
                  <a:schemeClr val="tx1">
                    <a:lumMod val="95000"/>
                    <a:lumOff val="5000"/>
                  </a:schemeClr>
                </a:solidFill>
                <a:latin typeface="Consolas" pitchFamily="49" charset="0"/>
                <a:cs typeface="Consolas" pitchFamily="49" charset="0"/>
              </a:rPr>
              <a:t>; </a:t>
            </a:r>
            <a:r>
              <a:rPr lang="en-US" sz="2000" i="1" kern="0" dirty="0" err="1" smtClean="0">
                <a:solidFill>
                  <a:schemeClr val="tx1">
                    <a:lumMod val="95000"/>
                    <a:lumOff val="5000"/>
                  </a:schemeClr>
                </a:solidFill>
                <a:latin typeface="Consolas" pitchFamily="49" charset="0"/>
                <a:cs typeface="Consolas" pitchFamily="49" charset="0"/>
              </a:rPr>
              <a:t>prev</a:t>
            </a:r>
            <a:r>
              <a:rPr lang="en-US" sz="2000" kern="0" dirty="0" smtClean="0">
                <a:solidFill>
                  <a:schemeClr val="tx1">
                    <a:lumMod val="95000"/>
                    <a:lumOff val="5000"/>
                  </a:schemeClr>
                </a:solidFill>
                <a:latin typeface="Consolas" pitchFamily="49" charset="0"/>
                <a:cs typeface="Consolas" pitchFamily="49" charset="0"/>
              </a:rPr>
              <a:t>[</a:t>
            </a:r>
            <a:r>
              <a:rPr lang="en-US" sz="2000" i="1" kern="0" dirty="0" smtClean="0">
                <a:solidFill>
                  <a:schemeClr val="tx1">
                    <a:lumMod val="95000"/>
                    <a:lumOff val="5000"/>
                  </a:schemeClr>
                </a:solidFill>
                <a:latin typeface="Consolas" pitchFamily="49" charset="0"/>
                <a:cs typeface="Consolas" pitchFamily="49" charset="0"/>
              </a:rPr>
              <a:t>v</a:t>
            </a:r>
            <a:r>
              <a:rPr lang="en-US" sz="2000" kern="0" dirty="0" smtClean="0">
                <a:solidFill>
                  <a:schemeClr val="tx1">
                    <a:lumMod val="95000"/>
                    <a:lumOff val="5000"/>
                  </a:schemeClr>
                </a:solidFill>
                <a:latin typeface="Consolas" pitchFamily="49" charset="0"/>
                <a:cs typeface="Consolas" pitchFamily="49" charset="0"/>
              </a:rPr>
              <a:t>] = </a:t>
            </a:r>
            <a:r>
              <a:rPr lang="en-US" sz="2000" i="1" kern="0" dirty="0" smtClean="0">
                <a:solidFill>
                  <a:schemeClr val="tx1">
                    <a:lumMod val="95000"/>
                    <a:lumOff val="5000"/>
                  </a:schemeClr>
                </a:solidFill>
                <a:latin typeface="Consolas" pitchFamily="49" charset="0"/>
                <a:cs typeface="Consolas" pitchFamily="49" charset="0"/>
              </a:rPr>
              <a:t>w</a:t>
            </a:r>
            <a:r>
              <a:rPr lang="en-US" sz="2000" kern="0" dirty="0">
                <a:latin typeface="Arial"/>
                <a:cs typeface="Arial"/>
              </a:rPr>
              <a:t>	</a:t>
            </a:r>
            <a:endParaRPr lang="en-US" sz="2000" i="1" kern="0" dirty="0" smtClean="0">
              <a:latin typeface="Arial"/>
              <a:cs typeface="Arial"/>
            </a:endParaRPr>
          </a:p>
        </p:txBody>
      </p:sp>
      <p:sp>
        <p:nvSpPr>
          <p:cNvPr id="101" name="Rectangle 100"/>
          <p:cNvSpPr/>
          <p:nvPr/>
        </p:nvSpPr>
        <p:spPr>
          <a:xfrm>
            <a:off x="-59598" y="878376"/>
            <a:ext cx="6892858" cy="1393371"/>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7" name="Group 106"/>
          <p:cNvGrpSpPr/>
          <p:nvPr/>
        </p:nvGrpSpPr>
        <p:grpSpPr>
          <a:xfrm>
            <a:off x="7498056" y="3798235"/>
            <a:ext cx="1595902" cy="1467412"/>
            <a:chOff x="5862172" y="3880326"/>
            <a:chExt cx="1595902" cy="1467412"/>
          </a:xfrm>
        </p:grpSpPr>
        <mc:AlternateContent xmlns:mc="http://schemas.openxmlformats.org/markup-compatibility/2006" xmlns:a14="http://schemas.microsoft.com/office/drawing/2010/main">
          <mc:Choice Requires="a14">
            <p:sp>
              <p:nvSpPr>
                <p:cNvPr id="102" name="TextBox 101"/>
                <p:cNvSpPr txBox="1"/>
                <p:nvPr/>
              </p:nvSpPr>
              <p:spPr>
                <a:xfrm>
                  <a:off x="6238873" y="4465101"/>
                  <a:ext cx="1219201" cy="8079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1</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238873" y="4465101"/>
                  <a:ext cx="1219201" cy="8079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6391149" y="3880326"/>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𝑑</m:t>
                              </m:r>
                            </m:e>
                            <m:e>
                              <m:r>
                                <a:rPr lang="en-US" sz="3200" b="0" i="1" smtClean="0">
                                  <a:latin typeface="Cambria Math"/>
                                </a:rPr>
                                <m:t>𝐺</m:t>
                              </m:r>
                            </m:e>
                          </m:mr>
                        </m:m>
                      </m:oMath>
                    </m:oMathPara>
                  </a14:m>
                  <a:endParaRPr lang="en-US" sz="36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391149" y="3880326"/>
                  <a:ext cx="914651" cy="584775"/>
                </a:xfrm>
                <a:prstGeom prst="rect">
                  <a:avLst/>
                </a:prstGeom>
                <a:blipFill rotWithShape="1">
                  <a:blip r:embed="rId4"/>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5862172" y="4528155"/>
                  <a:ext cx="508216"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𝑑</m:t>
                              </m:r>
                            </m:e>
                          </m:mr>
                          <m:mr>
                            <m:e>
                              <m:r>
                                <a:rPr lang="en-US" sz="2800" b="0" i="1" smtClean="0">
                                  <a:latin typeface="Cambria Math"/>
                                </a:rPr>
                                <m:t>𝐺</m:t>
                              </m:r>
                            </m:e>
                          </m:mr>
                        </m:m>
                      </m:oMath>
                    </m:oMathPara>
                  </a14:m>
                  <a:endParaRPr lang="en-US" sz="28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5862172" y="4528155"/>
                  <a:ext cx="508216" cy="819583"/>
                </a:xfrm>
                <a:prstGeom prst="rect">
                  <a:avLst/>
                </a:prstGeom>
                <a:blipFill rotWithShape="1">
                  <a:blip r:embed="rId5"/>
                  <a:stretch>
                    <a:fillRect/>
                  </a:stretch>
                </a:blipFill>
              </p:spPr>
              <p:txBody>
                <a:bodyPr/>
                <a:lstStyle/>
                <a:p>
                  <a:r>
                    <a:rPr lang="en-US">
                      <a:noFill/>
                    </a:rPr>
                    <a:t> </a:t>
                  </a:r>
                </a:p>
              </p:txBody>
            </p:sp>
          </mc:Fallback>
        </mc:AlternateContent>
      </p:grpSp>
      <p:grpSp>
        <p:nvGrpSpPr>
          <p:cNvPr id="112" name="Group 111"/>
          <p:cNvGrpSpPr/>
          <p:nvPr/>
        </p:nvGrpSpPr>
        <p:grpSpPr>
          <a:xfrm>
            <a:off x="4646843" y="4969781"/>
            <a:ext cx="1595902" cy="1467412"/>
            <a:chOff x="5862172" y="3880326"/>
            <a:chExt cx="1595902" cy="1467412"/>
          </a:xfrm>
        </p:grpSpPr>
        <mc:AlternateContent xmlns:mc="http://schemas.openxmlformats.org/markup-compatibility/2006" xmlns:a14="http://schemas.microsoft.com/office/drawing/2010/main">
          <mc:Choice Requires="a14">
            <p:sp>
              <p:nvSpPr>
                <p:cNvPr id="113" name="TextBox 112"/>
                <p:cNvSpPr txBox="1"/>
                <p:nvPr/>
              </p:nvSpPr>
              <p:spPr>
                <a:xfrm>
                  <a:off x="6238873" y="4465101"/>
                  <a:ext cx="1219201" cy="8079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m>
                              <m:mPr>
                                <m:mcs>
                                  <m:mc>
                                    <m:mcPr>
                                      <m:count m:val="2"/>
                                      <m:mcJc m:val="center"/>
                                    </m:mcPr>
                                  </m:mc>
                                </m:mcs>
                                <m:ctrlPr>
                                  <a:rPr lang="en-US" sz="2800" b="0" i="1" smtClean="0">
                                    <a:latin typeface="Cambria Math"/>
                                  </a:rPr>
                                </m:ctrlPr>
                              </m:mPr>
                              <m:mr>
                                <m:e>
                                  <m:r>
                                    <m:rPr>
                                      <m:brk m:alnAt="7"/>
                                    </m:rPr>
                                    <a:rPr lang="en-US" sz="2800" b="0" i="1" smtClean="0">
                                      <a:latin typeface="Cambria Math"/>
                                    </a:rPr>
                                    <m:t>1</m:t>
                                  </m:r>
                                </m:e>
                                <m:e>
                                  <m:r>
                                    <a:rPr lang="en-US" sz="2800" b="0" i="1" smtClean="0">
                                      <a:latin typeface="Cambria Math"/>
                                    </a:rPr>
                                    <m:t>𝑁</m:t>
                                  </m:r>
                                </m:e>
                              </m:mr>
                              <m:mr>
                                <m:e>
                                  <m:r>
                                    <a:rPr lang="en-US" sz="2800" b="0" i="1" smtClean="0">
                                      <a:latin typeface="Cambria Math"/>
                                    </a:rPr>
                                    <m:t>0</m:t>
                                  </m:r>
                                </m:e>
                                <m:e>
                                  <m:r>
                                    <a:rPr lang="en-US" sz="2800" b="0" i="1" smtClean="0">
                                      <a:latin typeface="Cambria Math"/>
                                    </a:rPr>
                                    <m:t>1</m:t>
                                  </m:r>
                                </m:e>
                              </m:mr>
                            </m:m>
                          </m:e>
                        </m:d>
                      </m:oMath>
                    </m:oMathPara>
                  </a14:m>
                  <a:endParaRPr lang="en-US" sz="2800" dirty="0"/>
                </a:p>
              </p:txBody>
            </p:sp>
          </mc:Choice>
          <mc:Fallback xmlns="">
            <p:sp>
              <p:nvSpPr>
                <p:cNvPr id="113" name="TextBox 112"/>
                <p:cNvSpPr txBox="1">
                  <a:spLocks noRot="1" noChangeAspect="1" noMove="1" noResize="1" noEditPoints="1" noAdjustHandles="1" noChangeArrowheads="1" noChangeShapeType="1" noTextEdit="1"/>
                </p:cNvSpPr>
                <p:nvPr/>
              </p:nvSpPr>
              <p:spPr>
                <a:xfrm>
                  <a:off x="6238873" y="4465101"/>
                  <a:ext cx="1219201" cy="80797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6391149" y="3880326"/>
                  <a:ext cx="9146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0" i="1" smtClean="0">
                                <a:latin typeface="Cambria Math"/>
                              </a:rPr>
                            </m:ctrlPr>
                          </m:mPr>
                          <m:mr>
                            <m:e>
                              <m:r>
                                <m:rPr>
                                  <m:brk m:alnAt="7"/>
                                </m:rPr>
                                <a:rPr lang="en-US" sz="3200" b="0" i="1" smtClean="0">
                                  <a:latin typeface="Cambria Math"/>
                                </a:rPr>
                                <m:t>𝑑</m:t>
                              </m:r>
                            </m:e>
                            <m:e>
                              <m:r>
                                <a:rPr lang="en-US" sz="3200" b="0" i="1" smtClean="0">
                                  <a:latin typeface="Cambria Math"/>
                                </a:rPr>
                                <m:t>𝐺</m:t>
                              </m:r>
                            </m:e>
                          </m:mr>
                        </m:m>
                      </m:oMath>
                    </m:oMathPara>
                  </a14:m>
                  <a:endParaRPr lang="en-US" sz="36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6391149" y="3880326"/>
                  <a:ext cx="914651" cy="584775"/>
                </a:xfrm>
                <a:prstGeom prst="rect">
                  <a:avLst/>
                </a:prstGeom>
                <a:blipFill rotWithShape="1">
                  <a:blip r:embed="rId7"/>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5862172" y="4528155"/>
                  <a:ext cx="508216"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b="0" i="1" smtClean="0">
                                <a:latin typeface="Cambria Math"/>
                              </a:rPr>
                            </m:ctrlPr>
                          </m:mPr>
                          <m:mr>
                            <m:e>
                              <m:r>
                                <m:rPr>
                                  <m:brk m:alnAt="7"/>
                                </m:rPr>
                                <a:rPr lang="en-US" sz="2800" b="0" i="1" smtClean="0">
                                  <a:latin typeface="Cambria Math"/>
                                </a:rPr>
                                <m:t>𝑑</m:t>
                              </m:r>
                            </m:e>
                          </m:mr>
                          <m:mr>
                            <m:e>
                              <m:r>
                                <a:rPr lang="en-US" sz="2800" b="0" i="1" smtClean="0">
                                  <a:latin typeface="Cambria Math"/>
                                </a:rPr>
                                <m:t>𝐺</m:t>
                              </m:r>
                            </m:e>
                          </m:mr>
                        </m:m>
                      </m:oMath>
                    </m:oMathPara>
                  </a14:m>
                  <a:endParaRPr lang="en-US" sz="28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5862172" y="4528155"/>
                  <a:ext cx="508216" cy="819583"/>
                </a:xfrm>
                <a:prstGeom prst="rect">
                  <a:avLst/>
                </a:prstGeom>
                <a:blipFill rotWithShape="1">
                  <a:blip r:embed="rId8"/>
                  <a:stretch>
                    <a:fillRect/>
                  </a:stretch>
                </a:blipFill>
              </p:spPr>
              <p:txBody>
                <a:bodyPr/>
                <a:lstStyle/>
                <a:p>
                  <a:r>
                    <a:rPr lang="en-US">
                      <a:noFill/>
                    </a:rPr>
                    <a:t> </a:t>
                  </a:r>
                </a:p>
              </p:txBody>
            </p:sp>
          </mc:Fallback>
        </mc:AlternateContent>
      </p:grpSp>
      <p:cxnSp>
        <p:nvCxnSpPr>
          <p:cNvPr id="33" name="Straight Arrow Connector 32"/>
          <p:cNvCxnSpPr>
            <a:stCxn id="32" idx="2"/>
            <a:endCxn id="35" idx="0"/>
          </p:cNvCxnSpPr>
          <p:nvPr/>
        </p:nvCxnSpPr>
        <p:spPr>
          <a:xfrm>
            <a:off x="5657345" y="2584710"/>
            <a:ext cx="0" cy="1619981"/>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343614" y="1027667"/>
            <a:ext cx="4571571" cy="3455308"/>
            <a:chOff x="2438400" y="1198278"/>
            <a:chExt cx="4571571" cy="3455308"/>
          </a:xfrm>
        </p:grpSpPr>
        <p:cxnSp>
          <p:nvCxnSpPr>
            <p:cNvPr id="62" name="Straight Arrow Connector 61"/>
            <p:cNvCxnSpPr/>
            <p:nvPr/>
          </p:nvCxnSpPr>
          <p:spPr>
            <a:xfrm>
              <a:off x="3810000" y="1198278"/>
              <a:ext cx="0" cy="445660"/>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2438400" y="1676400"/>
              <a:ext cx="2627462" cy="1078921"/>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while  W not empty</a:t>
              </a:r>
              <a:endParaRPr lang="en-US" sz="2800" b="1" dirty="0">
                <a:solidFill>
                  <a:schemeClr val="tx1"/>
                </a:solidFill>
              </a:endParaRPr>
            </a:p>
          </p:txBody>
        </p:sp>
        <p:sp>
          <p:nvSpPr>
            <p:cNvPr id="34" name="Rounded Rectangle 33"/>
            <p:cNvSpPr/>
            <p:nvPr/>
          </p:nvSpPr>
          <p:spPr>
            <a:xfrm>
              <a:off x="6075511" y="3105351"/>
              <a:ext cx="934460" cy="662940"/>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2800" b="1" dirty="0" smtClean="0">
                  <a:solidFill>
                    <a:schemeClr val="tx1"/>
                  </a:solidFill>
                </a:rPr>
                <a:t>Q</a:t>
              </a:r>
              <a:endParaRPr lang="en-US" sz="2800" b="1" dirty="0">
                <a:solidFill>
                  <a:schemeClr val="tx1"/>
                </a:solidFill>
              </a:endParaRPr>
            </a:p>
          </p:txBody>
        </p:sp>
        <p:sp>
          <p:nvSpPr>
            <p:cNvPr id="35" name="Rounded Rectangle 34"/>
            <p:cNvSpPr/>
            <p:nvPr/>
          </p:nvSpPr>
          <p:spPr>
            <a:xfrm>
              <a:off x="3284901" y="4375302"/>
              <a:ext cx="934460" cy="278284"/>
            </a:xfrm>
            <a:prstGeom prst="round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endParaRPr lang="en-US" dirty="0">
                <a:solidFill>
                  <a:schemeClr val="tx1"/>
                </a:solidFill>
              </a:endParaRPr>
            </a:p>
          </p:txBody>
        </p:sp>
        <p:cxnSp>
          <p:nvCxnSpPr>
            <p:cNvPr id="36" name="Curved Connector 35"/>
            <p:cNvCxnSpPr>
              <a:endCxn id="34" idx="0"/>
            </p:cNvCxnSpPr>
            <p:nvPr/>
          </p:nvCxnSpPr>
          <p:spPr>
            <a:xfrm>
              <a:off x="5128386" y="2284502"/>
              <a:ext cx="1414355" cy="820849"/>
            </a:xfrm>
            <a:prstGeom prst="curvedConnector2">
              <a:avLst/>
            </a:prstGeom>
            <a:ln w="38100">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4" idx="1"/>
              <a:endCxn id="32" idx="2"/>
            </p:cNvCxnSpPr>
            <p:nvPr/>
          </p:nvCxnSpPr>
          <p:spPr>
            <a:xfrm flipH="1" flipV="1">
              <a:off x="3752131" y="2755321"/>
              <a:ext cx="2323380" cy="681500"/>
            </a:xfrm>
            <a:prstGeom prst="straightConnector1">
              <a:avLst/>
            </a:prstGeom>
            <a:ln w="38100">
              <a:solidFill>
                <a:schemeClr val="tx2">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rot="19783212">
            <a:off x="2011476" y="3341639"/>
            <a:ext cx="5127260" cy="707886"/>
          </a:xfrm>
          <a:prstGeom prst="rect">
            <a:avLst/>
          </a:prstGeom>
          <a:solidFill>
            <a:schemeClr val="bg1"/>
          </a:solidFill>
          <a:ln>
            <a:solidFill>
              <a:schemeClr val="tx1"/>
            </a:solidFill>
          </a:ln>
        </p:spPr>
        <p:txBody>
          <a:bodyPr wrap="square" rtlCol="0">
            <a:spAutoFit/>
          </a:bodyPr>
          <a:lstStyle/>
          <a:p>
            <a:r>
              <a:rPr lang="en-US" sz="4000" b="1" i="1" dirty="0" smtClean="0">
                <a:solidFill>
                  <a:srgbClr val="C00000"/>
                </a:solidFill>
              </a:rPr>
              <a:t>d</a:t>
            </a:r>
            <a:r>
              <a:rPr lang="en-US" sz="4000" b="1" dirty="0" smtClean="0">
                <a:solidFill>
                  <a:srgbClr val="C00000"/>
                </a:solidFill>
              </a:rPr>
              <a:t> is N-robust in </a:t>
            </a:r>
            <a:r>
              <a:rPr lang="en-US" sz="4000" b="1" i="1" dirty="0" smtClean="0">
                <a:solidFill>
                  <a:srgbClr val="C00000"/>
                </a:solidFill>
              </a:rPr>
              <a:t>G</a:t>
            </a:r>
            <a:endParaRPr lang="en-US" sz="4000" b="1" i="1" dirty="0">
              <a:solidFill>
                <a:srgbClr val="C00000"/>
              </a:solidFill>
            </a:endParaRPr>
          </a:p>
        </p:txBody>
      </p:sp>
    </p:spTree>
    <p:extLst>
      <p:ext uri="{BB962C8B-B14F-4D97-AF65-F5344CB8AC3E}">
        <p14:creationId xmlns:p14="http://schemas.microsoft.com/office/powerpoint/2010/main" val="24457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nsorerror.jpg"/>
          <p:cNvPicPr>
            <a:picLocks noChangeAspect="1"/>
          </p:cNvPicPr>
          <p:nvPr/>
        </p:nvPicPr>
        <p:blipFill>
          <a:blip r:embed="rId3"/>
          <a:stretch>
            <a:fillRect/>
          </a:stretch>
        </p:blipFill>
        <p:spPr>
          <a:xfrm>
            <a:off x="6003200" y="3733800"/>
            <a:ext cx="2683600" cy="2012701"/>
          </a:xfrm>
          <a:prstGeom prst="rect">
            <a:avLst/>
          </a:prstGeom>
        </p:spPr>
      </p:pic>
      <p:sp>
        <p:nvSpPr>
          <p:cNvPr id="2" name="Title 1"/>
          <p:cNvSpPr>
            <a:spLocks noGrp="1"/>
          </p:cNvSpPr>
          <p:nvPr>
            <p:ph type="title"/>
          </p:nvPr>
        </p:nvSpPr>
        <p:spPr/>
        <p:txBody>
          <a:bodyPr/>
          <a:lstStyle/>
          <a:p>
            <a:r>
              <a:rPr lang="en-US" dirty="0" smtClean="0"/>
              <a:t>Robustness</a:t>
            </a:r>
            <a:endParaRPr lang="en-US" dirty="0"/>
          </a:p>
        </p:txBody>
      </p:sp>
      <p:sp>
        <p:nvSpPr>
          <p:cNvPr id="7" name="Date Placeholder 6"/>
          <p:cNvSpPr>
            <a:spLocks noGrp="1"/>
          </p:cNvSpPr>
          <p:nvPr>
            <p:ph type="dt" sz="half" idx="10"/>
          </p:nvPr>
        </p:nvSpPr>
        <p:spPr/>
        <p:txBody>
          <a:bodyPr/>
          <a:lstStyle/>
          <a:p>
            <a:r>
              <a:rPr lang="en-US" smtClean="0"/>
              <a:t>FSE’11: Szeged, Hungary.</a:t>
            </a:r>
            <a:endParaRPr lang="en-US" dirty="0"/>
          </a:p>
        </p:txBody>
      </p:sp>
      <p:sp>
        <p:nvSpPr>
          <p:cNvPr id="8" name="Slide Number Placeholder 7"/>
          <p:cNvSpPr>
            <a:spLocks noGrp="1"/>
          </p:cNvSpPr>
          <p:nvPr>
            <p:ph type="sldNum" sz="quarter" idx="12"/>
          </p:nvPr>
        </p:nvSpPr>
        <p:spPr/>
        <p:txBody>
          <a:bodyPr/>
          <a:lstStyle/>
          <a:p>
            <a:fld id="{CF514AF9-C0A3-D948-905C-91873489708A}" type="slidenum">
              <a:rPr lang="en-US" smtClean="0"/>
              <a:pPr/>
              <a:t>3</a:t>
            </a:fld>
            <a:endParaRPr lang="en-US" dirty="0"/>
          </a:p>
        </p:txBody>
      </p:sp>
      <p:sp>
        <p:nvSpPr>
          <p:cNvPr id="9" name="Footer Placeholder 8"/>
          <p:cNvSpPr>
            <a:spLocks noGrp="1"/>
          </p:cNvSpPr>
          <p:nvPr>
            <p:ph type="ftr" sz="quarter" idx="11"/>
          </p:nvPr>
        </p:nvSpPr>
        <p:spPr/>
        <p:txBody>
          <a:bodyPr/>
          <a:lstStyle/>
          <a:p>
            <a:r>
              <a:rPr lang="en-US" smtClean="0"/>
              <a:t>Proving programs robust</a:t>
            </a:r>
            <a:endParaRPr lang="en-US" dirty="0"/>
          </a:p>
        </p:txBody>
      </p:sp>
      <p:pic>
        <p:nvPicPr>
          <p:cNvPr id="10" name="Picture 4" descr="http://www.refurbishedgpsguide.com/images/garmin-nuvi-760.jpg"/>
          <p:cNvPicPr>
            <a:picLocks noChangeAspect="1" noChangeArrowheads="1"/>
          </p:cNvPicPr>
          <p:nvPr/>
        </p:nvPicPr>
        <p:blipFill rotWithShape="1">
          <a:blip r:embed="rId4">
            <a:extLst>
              <a:ext uri="{28A0092B-C50C-407E-A947-70E740481C1C}">
                <a14:useLocalDpi xmlns:a14="http://schemas.microsoft.com/office/drawing/2010/main" val="0"/>
              </a:ext>
            </a:extLst>
          </a:blip>
          <a:srcRect l="10285" t="9845" r="9029" b="20879"/>
          <a:stretch/>
        </p:blipFill>
        <p:spPr bwMode="auto">
          <a:xfrm>
            <a:off x="609600" y="1143000"/>
            <a:ext cx="3842657" cy="21444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atellite.jpg"/>
          <p:cNvPicPr>
            <a:picLocks noChangeAspect="1"/>
          </p:cNvPicPr>
          <p:nvPr/>
        </p:nvPicPr>
        <p:blipFill>
          <a:blip r:embed="rId5"/>
          <a:stretch>
            <a:fillRect/>
          </a:stretch>
        </p:blipFill>
        <p:spPr>
          <a:xfrm>
            <a:off x="6003200" y="1295400"/>
            <a:ext cx="1989526" cy="1791736"/>
          </a:xfrm>
          <a:prstGeom prst="rect">
            <a:avLst/>
          </a:prstGeom>
        </p:spPr>
      </p:pic>
      <p:sp>
        <p:nvSpPr>
          <p:cNvPr id="12" name="Rectangle 11"/>
          <p:cNvSpPr/>
          <p:nvPr/>
        </p:nvSpPr>
        <p:spPr>
          <a:xfrm>
            <a:off x="457200" y="1143000"/>
            <a:ext cx="8153400" cy="5299534"/>
          </a:xfrm>
          <a:prstGeom prst="rect">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3" name="Content Placeholder 2"/>
          <p:cNvSpPr>
            <a:spLocks noGrp="1"/>
          </p:cNvSpPr>
          <p:nvPr>
            <p:ph idx="1"/>
          </p:nvPr>
        </p:nvSpPr>
        <p:spPr>
          <a:xfrm>
            <a:off x="1752600" y="3287484"/>
            <a:ext cx="5915535" cy="1132116"/>
          </a:xfrm>
        </p:spPr>
        <p:txBody>
          <a:bodyPr>
            <a:normAutofit fontScale="70000" lnSpcReduction="20000"/>
          </a:bodyPr>
          <a:lstStyle/>
          <a:p>
            <a:pPr marL="57150" indent="0" algn="just">
              <a:buNone/>
            </a:pPr>
            <a:r>
              <a:rPr lang="en-US" sz="3600" b="1" dirty="0"/>
              <a:t>Correctness in settings without uncertainty does not imply correctness in uncertain environments. </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a:t>
            </a:r>
            <a:br>
              <a:rPr lang="en-US" dirty="0" smtClean="0"/>
            </a:br>
            <a:r>
              <a:rPr lang="en-US" dirty="0" smtClean="0"/>
              <a:t>Robustness Proofs for Embedded Systems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38" y="2381895"/>
            <a:ext cx="3714577" cy="166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FSE’11: Szeged, Hungary.</a:t>
            </a:r>
            <a:endParaRPr lang="en-US" dirty="0"/>
          </a:p>
        </p:txBody>
      </p:sp>
      <p:sp>
        <p:nvSpPr>
          <p:cNvPr id="4" name="Slide Number Placeholder 3"/>
          <p:cNvSpPr>
            <a:spLocks noGrp="1"/>
          </p:cNvSpPr>
          <p:nvPr>
            <p:ph type="sldNum" sz="quarter" idx="12"/>
          </p:nvPr>
        </p:nvSpPr>
        <p:spPr/>
        <p:txBody>
          <a:bodyPr/>
          <a:lstStyle/>
          <a:p>
            <a:fld id="{CF514AF9-C0A3-D948-905C-91873489708A}"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smtClean="0"/>
              <a:t>Proving programs robust</a:t>
            </a:r>
            <a:endParaRPr lang="en-US" dirty="0"/>
          </a:p>
        </p:txBody>
      </p:sp>
      <p:pic>
        <p:nvPicPr>
          <p:cNvPr id="6" name="Picture 2" descr="http://3.bp.blogspot.com/_0jaiKAKUBkE/TME1RHlIeiI/AAAAAAAAA24/uVlVXTjdDXU/s1600/toyota-prius-hybrid8.jpg"/>
          <p:cNvPicPr>
            <a:picLocks noChangeAspect="1" noChangeArrowheads="1"/>
          </p:cNvPicPr>
          <p:nvPr/>
        </p:nvPicPr>
        <p:blipFill rotWithShape="1">
          <a:blip r:embed="rId4">
            <a:extLst>
              <a:ext uri="{28A0092B-C50C-407E-A947-70E740481C1C}">
                <a14:useLocalDpi xmlns:a14="http://schemas.microsoft.com/office/drawing/2010/main" val="0"/>
              </a:ext>
            </a:extLst>
          </a:blip>
          <a:srcRect l="74" t="25010" r="-74"/>
          <a:stretch/>
        </p:blipFill>
        <p:spPr bwMode="auto">
          <a:xfrm>
            <a:off x="4800600" y="2042556"/>
            <a:ext cx="4038600" cy="20118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oftwareforhomes.com/INSURANCE/Images/TravelInsurance-Boeing787DreamLiner.jpg"/>
          <p:cNvPicPr>
            <a:picLocks noChangeAspect="1" noChangeArrowheads="1"/>
          </p:cNvPicPr>
          <p:nvPr/>
        </p:nvPicPr>
        <p:blipFill rotWithShape="1">
          <a:blip r:embed="rId5">
            <a:extLst>
              <a:ext uri="{28A0092B-C50C-407E-A947-70E740481C1C}">
                <a14:useLocalDpi xmlns:a14="http://schemas.microsoft.com/office/drawing/2010/main" val="0"/>
              </a:ext>
            </a:extLst>
          </a:blip>
          <a:srcRect t="11709" b="25721"/>
          <a:stretch/>
        </p:blipFill>
        <p:spPr bwMode="auto">
          <a:xfrm>
            <a:off x="3200400" y="4607626"/>
            <a:ext cx="3810000" cy="159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66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673785" y="5527374"/>
            <a:ext cx="2075358" cy="909933"/>
            <a:chOff x="4673785" y="5527374"/>
            <a:chExt cx="2075358" cy="909933"/>
          </a:xfrm>
        </p:grpSpPr>
        <p:pic>
          <p:nvPicPr>
            <p:cNvPr id="22" name="Picture 21"/>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345608" y="6035937"/>
              <a:ext cx="1078309" cy="401370"/>
            </a:xfrm>
            <a:prstGeom prst="rect">
              <a:avLst/>
            </a:prstGeom>
          </p:spPr>
        </p:pic>
        <p:sp>
          <p:nvSpPr>
            <p:cNvPr id="17" name="TextBox 16"/>
            <p:cNvSpPr txBox="1"/>
            <p:nvPr/>
          </p:nvSpPr>
          <p:spPr>
            <a:xfrm>
              <a:off x="4673785" y="5527374"/>
              <a:ext cx="2075358" cy="584775"/>
            </a:xfrm>
            <a:prstGeom prst="rect">
              <a:avLst/>
            </a:prstGeom>
            <a:noFill/>
          </p:spPr>
          <p:txBody>
            <a:bodyPr wrap="square" rtlCol="0">
              <a:spAutoFit/>
            </a:bodyPr>
            <a:lstStyle/>
            <a:p>
              <a:r>
                <a:rPr lang="en-US" sz="3200" dirty="0" smtClean="0"/>
                <a:t>for i:= ….</a:t>
              </a:r>
              <a:endParaRPr lang="en-US" sz="3200" dirty="0"/>
            </a:p>
          </p:txBody>
        </p:sp>
      </p:grpSp>
      <p:grpSp>
        <p:nvGrpSpPr>
          <p:cNvPr id="30" name="Group 29"/>
          <p:cNvGrpSpPr/>
          <p:nvPr/>
        </p:nvGrpSpPr>
        <p:grpSpPr>
          <a:xfrm>
            <a:off x="4191000" y="4988426"/>
            <a:ext cx="5040847" cy="1733550"/>
            <a:chOff x="4191000" y="4988426"/>
            <a:chExt cx="5040847" cy="1733550"/>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9672" y="4988426"/>
              <a:ext cx="21621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Arrow Connector 26"/>
            <p:cNvCxnSpPr/>
            <p:nvPr/>
          </p:nvCxnSpPr>
          <p:spPr>
            <a:xfrm>
              <a:off x="4191000" y="6477000"/>
              <a:ext cx="2590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Approximate Computation: </a:t>
            </a:r>
            <a:br>
              <a:rPr lang="en-US" dirty="0" smtClean="0"/>
            </a:br>
            <a:r>
              <a:rPr lang="en-US" dirty="0" smtClean="0"/>
              <a:t>Trade accuracy for reduced cost</a:t>
            </a:r>
            <a:endParaRPr lang="en-US" dirty="0"/>
          </a:p>
        </p:txBody>
      </p:sp>
      <p:sp>
        <p:nvSpPr>
          <p:cNvPr id="6" name="Date Placeholder 5"/>
          <p:cNvSpPr>
            <a:spLocks noGrp="1"/>
          </p:cNvSpPr>
          <p:nvPr>
            <p:ph type="dt" sz="half" idx="10"/>
          </p:nvPr>
        </p:nvSpPr>
        <p:spPr/>
        <p:txBody>
          <a:bodyPr/>
          <a:lstStyle/>
          <a:p>
            <a:r>
              <a:rPr lang="en-US" smtClean="0"/>
              <a:t>FSE’11: Szeged, Hungary.</a:t>
            </a:r>
            <a:endParaRPr lang="en-US" dirty="0"/>
          </a:p>
        </p:txBody>
      </p:sp>
      <p:sp>
        <p:nvSpPr>
          <p:cNvPr id="10" name="Slide Number Placeholder 9"/>
          <p:cNvSpPr>
            <a:spLocks noGrp="1"/>
          </p:cNvSpPr>
          <p:nvPr>
            <p:ph type="sldNum" sz="quarter" idx="12"/>
          </p:nvPr>
        </p:nvSpPr>
        <p:spPr/>
        <p:txBody>
          <a:bodyPr/>
          <a:lstStyle/>
          <a:p>
            <a:fld id="{CF514AF9-C0A3-D948-905C-91873489708A}" type="slidenum">
              <a:rPr lang="en-US" smtClean="0"/>
              <a:pPr/>
              <a:t>31</a:t>
            </a:fld>
            <a:endParaRPr lang="en-US" dirty="0"/>
          </a:p>
        </p:txBody>
      </p:sp>
      <p:sp>
        <p:nvSpPr>
          <p:cNvPr id="13" name="Footer Placeholder 12"/>
          <p:cNvSpPr>
            <a:spLocks noGrp="1"/>
          </p:cNvSpPr>
          <p:nvPr>
            <p:ph type="ftr" sz="quarter" idx="11"/>
          </p:nvPr>
        </p:nvSpPr>
        <p:spPr/>
        <p:txBody>
          <a:bodyPr/>
          <a:lstStyle/>
          <a:p>
            <a:r>
              <a:rPr lang="en-US" smtClean="0"/>
              <a:t>Proving programs robust</a:t>
            </a:r>
            <a:endParaRPr lang="en-US" dirty="0"/>
          </a:p>
        </p:txBody>
      </p:sp>
      <p:pic>
        <p:nvPicPr>
          <p:cNvPr id="2050" name="Picture 2" descr="http://2.bp.blogspot.com/_R_0qbvfZ5gg/TBljWcylk7I/AAAAAAAAGF0/DCAbykkc8vo/s1600/forlan_gol_sudafric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719" y="1752600"/>
            <a:ext cx="5810250" cy="376237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09600" y="3886200"/>
            <a:ext cx="3398547" cy="2812086"/>
            <a:chOff x="609600" y="3886200"/>
            <a:chExt cx="3398547" cy="2812086"/>
          </a:xfrm>
        </p:grpSpPr>
        <p:pic>
          <p:nvPicPr>
            <p:cNvPr id="21" name="Picture 2" descr="http://2.bp.blogspot.com/_R_0qbvfZ5gg/TBljWcylk7I/AAAAAAAAGF0/DCAbykkc8vo/s1600/forlan_gol_sudafrica.jpg"/>
            <p:cNvPicPr>
              <a:picLocks noChangeAspect="1" noChangeArrowheads="1"/>
            </p:cNvPicPr>
            <p:nvPr/>
          </p:nvPicPr>
          <p:blipFill rotWithShape="1">
            <a:blip r:embed="rId6">
              <a:extLst>
                <a:ext uri="{28A0092B-C50C-407E-A947-70E740481C1C}">
                  <a14:useLocalDpi xmlns:a14="http://schemas.microsoft.com/office/drawing/2010/main" val="0"/>
                </a:ext>
              </a:extLst>
            </a:blip>
            <a:srcRect l="6506" t="55551" r="85625" b="34665"/>
            <a:stretch/>
          </p:blipFill>
          <p:spPr bwMode="auto">
            <a:xfrm>
              <a:off x="1853409" y="4963302"/>
              <a:ext cx="2154738" cy="17349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3886200"/>
              <a:ext cx="304800" cy="30480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914400" y="3886200"/>
              <a:ext cx="3093747" cy="10771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09600" y="4191000"/>
              <a:ext cx="1243809" cy="2507286"/>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9672" y="4988426"/>
            <a:ext cx="21717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5147320" y="5609898"/>
            <a:ext cx="990600" cy="923330"/>
          </a:xfrm>
          <a:prstGeom prst="rect">
            <a:avLst/>
          </a:prstGeom>
          <a:noFill/>
        </p:spPr>
        <p:txBody>
          <a:bodyPr wrap="square" rtlCol="0">
            <a:spAutoFit/>
          </a:bodyPr>
          <a:lstStyle/>
          <a:p>
            <a:r>
              <a:rPr lang="en-US" sz="5400" dirty="0" smtClean="0"/>
              <a:t>P’</a:t>
            </a:r>
            <a:endParaRPr lang="en-US" sz="5400" dirty="0"/>
          </a:p>
        </p:txBody>
      </p:sp>
    </p:spTree>
    <p:extLst>
      <p:ext uri="{BB962C8B-B14F-4D97-AF65-F5344CB8AC3E}">
        <p14:creationId xmlns:p14="http://schemas.microsoft.com/office/powerpoint/2010/main" val="2318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799"/>
            <a:ext cx="8686800" cy="5181601"/>
          </a:xfrm>
        </p:spPr>
        <p:txBody>
          <a:bodyPr>
            <a:normAutofit/>
          </a:bodyPr>
          <a:lstStyle/>
          <a:p>
            <a:r>
              <a:rPr lang="en-US" sz="2600" dirty="0" smtClean="0"/>
              <a:t>Approximate </a:t>
            </a:r>
            <a:r>
              <a:rPr lang="en-US" sz="2600" dirty="0"/>
              <a:t>loop </a:t>
            </a:r>
            <a:r>
              <a:rPr lang="en-US" sz="2600" dirty="0" smtClean="0"/>
              <a:t>rewriting: </a:t>
            </a:r>
          </a:p>
          <a:p>
            <a:endParaRPr lang="en-US" sz="2600" dirty="0" smtClean="0"/>
          </a:p>
          <a:p>
            <a:pPr marL="0" indent="0">
              <a:buNone/>
            </a:pPr>
            <a:endParaRPr lang="en-US" sz="2600" dirty="0"/>
          </a:p>
          <a:p>
            <a:endParaRPr lang="en-US" sz="2600" dirty="0" smtClean="0"/>
          </a:p>
          <a:p>
            <a:pPr marL="0" indent="0">
              <a:buNone/>
            </a:pPr>
            <a:endParaRPr lang="en-US" sz="2600" dirty="0"/>
          </a:p>
          <a:p>
            <a:endParaRPr lang="en-US" sz="2600" dirty="0" smtClean="0"/>
          </a:p>
          <a:p>
            <a:endParaRPr lang="en-US" sz="2600" dirty="0" smtClean="0"/>
          </a:p>
          <a:p>
            <a:r>
              <a:rPr lang="en-US" sz="2600" dirty="0" smtClean="0"/>
              <a:t>Our static </a:t>
            </a:r>
            <a:r>
              <a:rPr lang="en-US" sz="2600" dirty="0"/>
              <a:t>analysis </a:t>
            </a:r>
            <a:r>
              <a:rPr lang="en-US" sz="2600" dirty="0" smtClean="0"/>
              <a:t>can guide </a:t>
            </a:r>
            <a:r>
              <a:rPr lang="en-US" sz="2600" dirty="0"/>
              <a:t>this sort of approximation</a:t>
            </a:r>
          </a:p>
          <a:p>
            <a:endParaRPr lang="en-US" sz="2600" dirty="0" smtClean="0"/>
          </a:p>
          <a:p>
            <a:pPr marL="0" indent="0">
              <a:buNone/>
            </a:pPr>
            <a:r>
              <a:rPr lang="en-US" sz="2600" dirty="0" smtClean="0"/>
              <a:t>Accuracy vs. Performance trade-off of loop perforation </a:t>
            </a:r>
            <a:r>
              <a:rPr lang="en-US" sz="2000" dirty="0" smtClean="0"/>
              <a:t>[</a:t>
            </a:r>
            <a:r>
              <a:rPr lang="en-US" sz="2000" dirty="0" err="1" smtClean="0"/>
              <a:t>Sidiroglou</a:t>
            </a:r>
            <a:r>
              <a:rPr lang="en-US" sz="2000" dirty="0" smtClean="0"/>
              <a:t>, </a:t>
            </a:r>
            <a:r>
              <a:rPr lang="en-US" sz="2000" dirty="0" err="1" smtClean="0"/>
              <a:t>Misailovic</a:t>
            </a:r>
            <a:r>
              <a:rPr lang="en-US" sz="2000" dirty="0" smtClean="0"/>
              <a:t>, Hoffman, </a:t>
            </a:r>
            <a:r>
              <a:rPr lang="en-US" sz="2000" dirty="0" err="1" smtClean="0"/>
              <a:t>Rinard</a:t>
            </a:r>
            <a:r>
              <a:rPr lang="en-US" sz="2000" dirty="0" smtClean="0"/>
              <a:t> FSE11]</a:t>
            </a:r>
            <a:endParaRPr lang="en-US" sz="2600" dirty="0" smtClean="0"/>
          </a:p>
        </p:txBody>
      </p:sp>
      <p:sp>
        <p:nvSpPr>
          <p:cNvPr id="2" name="Title 1"/>
          <p:cNvSpPr>
            <a:spLocks noGrp="1"/>
          </p:cNvSpPr>
          <p:nvPr>
            <p:ph type="title"/>
          </p:nvPr>
        </p:nvSpPr>
        <p:spPr/>
        <p:txBody>
          <a:bodyPr>
            <a:normAutofit fontScale="90000"/>
          </a:bodyPr>
          <a:lstStyle/>
          <a:p>
            <a:r>
              <a:rPr lang="en-US" dirty="0" smtClean="0"/>
              <a:t>Applications:</a:t>
            </a:r>
            <a:br>
              <a:rPr lang="en-US" dirty="0" smtClean="0"/>
            </a:br>
            <a:r>
              <a:rPr lang="en-US" dirty="0" smtClean="0"/>
              <a:t> Approximate Computation</a:t>
            </a:r>
            <a:endParaRPr lang="en-US" dirty="0"/>
          </a:p>
        </p:txBody>
      </p:sp>
      <p:sp>
        <p:nvSpPr>
          <p:cNvPr id="6" name="Date Placeholder 5"/>
          <p:cNvSpPr>
            <a:spLocks noGrp="1"/>
          </p:cNvSpPr>
          <p:nvPr>
            <p:ph type="dt" sz="half" idx="10"/>
          </p:nvPr>
        </p:nvSpPr>
        <p:spPr/>
        <p:txBody>
          <a:bodyPr/>
          <a:lstStyle/>
          <a:p>
            <a:r>
              <a:rPr lang="en-US" smtClean="0"/>
              <a:t>FSE’11: Szeged, Hungary.</a:t>
            </a:r>
            <a:endParaRPr lang="en-US" dirty="0"/>
          </a:p>
        </p:txBody>
      </p:sp>
      <p:sp>
        <p:nvSpPr>
          <p:cNvPr id="10" name="Slide Number Placeholder 9"/>
          <p:cNvSpPr>
            <a:spLocks noGrp="1"/>
          </p:cNvSpPr>
          <p:nvPr>
            <p:ph type="sldNum" sz="quarter" idx="12"/>
          </p:nvPr>
        </p:nvSpPr>
        <p:spPr/>
        <p:txBody>
          <a:bodyPr/>
          <a:lstStyle/>
          <a:p>
            <a:fld id="{CF514AF9-C0A3-D948-905C-91873489708A}" type="slidenum">
              <a:rPr lang="en-US" smtClean="0"/>
              <a:pPr/>
              <a:t>32</a:t>
            </a:fld>
            <a:endParaRPr lang="en-US" dirty="0"/>
          </a:p>
        </p:txBody>
      </p:sp>
      <p:sp>
        <p:nvSpPr>
          <p:cNvPr id="13" name="Footer Placeholder 12"/>
          <p:cNvSpPr>
            <a:spLocks noGrp="1"/>
          </p:cNvSpPr>
          <p:nvPr>
            <p:ph type="ftr" sz="quarter" idx="11"/>
          </p:nvPr>
        </p:nvSpPr>
        <p:spPr/>
        <p:txBody>
          <a:bodyPr/>
          <a:lstStyle/>
          <a:p>
            <a:r>
              <a:rPr lang="en-US" smtClean="0"/>
              <a:t>Proving programs robust</a:t>
            </a:r>
            <a:endParaRPr lang="en-US" dirty="0"/>
          </a:p>
        </p:txBody>
      </p:sp>
      <p:sp>
        <p:nvSpPr>
          <p:cNvPr id="29" name="Content Placeholder 2"/>
          <p:cNvSpPr txBox="1">
            <a:spLocks/>
          </p:cNvSpPr>
          <p:nvPr/>
        </p:nvSpPr>
        <p:spPr bwMode="auto">
          <a:xfrm>
            <a:off x="2439884" y="2074221"/>
            <a:ext cx="4500253" cy="2090058"/>
          </a:xfrm>
          <a:prstGeom prst="rect">
            <a:avLst/>
          </a:prstGeom>
          <a:solidFill>
            <a:schemeClr val="accent1">
              <a:lumMod val="20000"/>
              <a:lumOff val="80000"/>
            </a:schemeClr>
          </a:solidFill>
          <a:ln w="9525">
            <a:noFill/>
            <a:miter lim="800000"/>
            <a:headEnd/>
            <a:tailEnd/>
          </a:ln>
        </p:spPr>
        <p:txBody>
          <a:bodyPr/>
          <a:lstStyle/>
          <a:p>
            <a:pPr marL="342900" indent="-342900" eaLnBrk="0" hangingPunct="0">
              <a:spcBef>
                <a:spcPts val="0"/>
              </a:spcBef>
              <a:spcAft>
                <a:spcPts val="600"/>
              </a:spcAft>
              <a:defRPr/>
            </a:pPr>
            <a:r>
              <a:rPr lang="en-US" sz="2800" b="1" kern="0" dirty="0" smtClean="0">
                <a:latin typeface="Consolas" pitchFamily="49" charset="0"/>
                <a:cs typeface="Consolas" pitchFamily="49" charset="0"/>
              </a:rPr>
              <a:t>for </a:t>
            </a:r>
            <a:r>
              <a:rPr lang="en-US" sz="2800" b="1" kern="0" dirty="0" err="1" smtClean="0">
                <a:latin typeface="Consolas" pitchFamily="49" charset="0"/>
                <a:cs typeface="Consolas" pitchFamily="49" charset="0"/>
              </a:rPr>
              <a:t>i</a:t>
            </a:r>
            <a:r>
              <a:rPr lang="en-US" sz="2800" b="1" kern="0" dirty="0" smtClean="0">
                <a:latin typeface="Consolas" pitchFamily="49" charset="0"/>
                <a:cs typeface="Consolas" pitchFamily="49" charset="0"/>
              </a:rPr>
              <a:t> := 1 to n by 1</a:t>
            </a:r>
          </a:p>
          <a:p>
            <a:pPr marL="800100" lvl="1" indent="-342900" eaLnBrk="0" hangingPunct="0">
              <a:spcBef>
                <a:spcPts val="0"/>
              </a:spcBef>
              <a:spcAft>
                <a:spcPts val="600"/>
              </a:spcAft>
              <a:defRPr/>
            </a:pPr>
            <a:r>
              <a:rPr lang="en-US" sz="2800" kern="0" dirty="0" smtClean="0">
                <a:solidFill>
                  <a:schemeClr val="tx1">
                    <a:lumMod val="95000"/>
                    <a:lumOff val="5000"/>
                  </a:schemeClr>
                </a:solidFill>
                <a:latin typeface="Consolas" pitchFamily="49" charset="0"/>
                <a:cs typeface="Consolas" pitchFamily="49" charset="0"/>
              </a:rPr>
              <a:t>z = f(x[</a:t>
            </a:r>
            <a:r>
              <a:rPr lang="en-US" sz="2800" kern="0" dirty="0" err="1" smtClean="0">
                <a:solidFill>
                  <a:schemeClr val="tx1">
                    <a:lumMod val="95000"/>
                    <a:lumOff val="5000"/>
                  </a:schemeClr>
                </a:solidFill>
                <a:latin typeface="Consolas" pitchFamily="49" charset="0"/>
                <a:cs typeface="Consolas" pitchFamily="49" charset="0"/>
              </a:rPr>
              <a:t>i</a:t>
            </a:r>
            <a:r>
              <a:rPr lang="en-US" sz="2800" kern="0" dirty="0" smtClean="0">
                <a:solidFill>
                  <a:schemeClr val="tx1">
                    <a:lumMod val="95000"/>
                    <a:lumOff val="5000"/>
                  </a:schemeClr>
                </a:solidFill>
                <a:latin typeface="Consolas" pitchFamily="49" charset="0"/>
                <a:cs typeface="Consolas" pitchFamily="49" charset="0"/>
              </a:rPr>
              <a:t>])</a:t>
            </a:r>
          </a:p>
          <a:p>
            <a:pPr marL="800100" lvl="1" indent="-342900" eaLnBrk="0" hangingPunct="0">
              <a:spcBef>
                <a:spcPts val="0"/>
              </a:spcBef>
              <a:spcAft>
                <a:spcPts val="600"/>
              </a:spcAft>
              <a:defRPr/>
            </a:pPr>
            <a:r>
              <a:rPr lang="en-US" sz="2800" kern="0" dirty="0" smtClean="0">
                <a:solidFill>
                  <a:schemeClr val="tx1">
                    <a:lumMod val="95000"/>
                    <a:lumOff val="5000"/>
                  </a:schemeClr>
                </a:solidFill>
                <a:latin typeface="Consolas" pitchFamily="49" charset="0"/>
                <a:cs typeface="Consolas" pitchFamily="49" charset="0"/>
              </a:rPr>
              <a:t>sum = sum + z</a:t>
            </a:r>
          </a:p>
          <a:p>
            <a:pPr marL="800100" lvl="1" indent="-342900" eaLnBrk="0" hangingPunct="0">
              <a:spcAft>
                <a:spcPts val="600"/>
              </a:spcAft>
              <a:defRPr/>
            </a:pPr>
            <a:r>
              <a:rPr lang="en-US" sz="2800" kern="0" dirty="0">
                <a:solidFill>
                  <a:schemeClr val="tx1">
                    <a:lumMod val="95000"/>
                    <a:lumOff val="5000"/>
                  </a:schemeClr>
                </a:solidFill>
                <a:latin typeface="Consolas" pitchFamily="49" charset="0"/>
                <a:cs typeface="Consolas" pitchFamily="49" charset="0"/>
              </a:rPr>
              <a:t>sum = sum + z</a:t>
            </a:r>
          </a:p>
          <a:p>
            <a:pPr marL="800100" lvl="1" indent="-342900" eaLnBrk="0" hangingPunct="0">
              <a:spcBef>
                <a:spcPts val="0"/>
              </a:spcBef>
              <a:spcAft>
                <a:spcPts val="600"/>
              </a:spcAft>
              <a:defRPr/>
            </a:pPr>
            <a:endParaRPr lang="en-US" sz="2800" kern="0" dirty="0" smtClean="0">
              <a:solidFill>
                <a:schemeClr val="tx1">
                  <a:lumMod val="95000"/>
                  <a:lumOff val="5000"/>
                </a:schemeClr>
              </a:solidFill>
              <a:latin typeface="Consolas" pitchFamily="49" charset="0"/>
              <a:cs typeface="Consolas" pitchFamily="49" charset="0"/>
            </a:endParaRPr>
          </a:p>
        </p:txBody>
      </p:sp>
      <p:sp>
        <p:nvSpPr>
          <p:cNvPr id="4" name="TextBox 3"/>
          <p:cNvSpPr txBox="1"/>
          <p:nvPr/>
        </p:nvSpPr>
        <p:spPr>
          <a:xfrm>
            <a:off x="6146087" y="2074221"/>
            <a:ext cx="381836" cy="523220"/>
          </a:xfrm>
          <a:prstGeom prst="rect">
            <a:avLst/>
          </a:prstGeom>
          <a:solidFill>
            <a:schemeClr val="accent1">
              <a:lumMod val="20000"/>
              <a:lumOff val="80000"/>
            </a:schemeClr>
          </a:solidFill>
        </p:spPr>
        <p:txBody>
          <a:bodyPr wrap="none" rtlCol="0">
            <a:spAutoFit/>
          </a:bodyPr>
          <a:lstStyle/>
          <a:p>
            <a:r>
              <a:rPr lang="en-US" sz="2800" b="1" dirty="0" smtClean="0">
                <a:latin typeface="Consolas" pitchFamily="49" charset="0"/>
                <a:cs typeface="Consolas" pitchFamily="49" charset="0"/>
              </a:rPr>
              <a:t>2</a:t>
            </a:r>
            <a:endParaRPr lang="en-US" sz="2800" b="1" dirty="0">
              <a:latin typeface="Consolas" pitchFamily="49" charset="0"/>
              <a:cs typeface="Consolas" pitchFamily="49" charset="0"/>
            </a:endParaRPr>
          </a:p>
        </p:txBody>
      </p:sp>
    </p:spTree>
    <p:extLst>
      <p:ext uri="{BB962C8B-B14F-4D97-AF65-F5344CB8AC3E}">
        <p14:creationId xmlns:p14="http://schemas.microsoft.com/office/powerpoint/2010/main" val="162588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080" y="2743200"/>
            <a:ext cx="5146302" cy="586136"/>
          </a:xfrm>
        </p:spPr>
        <p:txBody>
          <a:bodyPr>
            <a:normAutofit/>
          </a:bodyPr>
          <a:lstStyle/>
          <a:p>
            <a:pPr marL="0" indent="0">
              <a:buNone/>
            </a:pPr>
            <a:r>
              <a:rPr lang="en-US" i="1" dirty="0" smtClean="0"/>
              <a:t>Differential privacy  [</a:t>
            </a:r>
            <a:r>
              <a:rPr lang="en-US" i="1" dirty="0" err="1" smtClean="0"/>
              <a:t>Dwork</a:t>
            </a:r>
            <a:r>
              <a:rPr lang="en-US" i="1" dirty="0" smtClean="0"/>
              <a:t>]</a:t>
            </a:r>
            <a:r>
              <a:rPr lang="en-US" dirty="0" smtClean="0"/>
              <a:t> </a:t>
            </a:r>
          </a:p>
          <a:p>
            <a:pPr marL="0" indent="0">
              <a:buNone/>
            </a:pPr>
            <a:endParaRPr lang="en-US" sz="2400" dirty="0" smtClean="0"/>
          </a:p>
          <a:p>
            <a:pPr lvl="1"/>
            <a:endParaRPr lang="en-US" sz="2400" dirty="0" smtClean="0"/>
          </a:p>
        </p:txBody>
      </p:sp>
      <p:sp>
        <p:nvSpPr>
          <p:cNvPr id="4" name="Date Placeholder 3"/>
          <p:cNvSpPr>
            <a:spLocks noGrp="1"/>
          </p:cNvSpPr>
          <p:nvPr>
            <p:ph type="dt" sz="half" idx="10"/>
          </p:nvPr>
        </p:nvSpPr>
        <p:spPr/>
        <p:txBody>
          <a:bodyPr/>
          <a:lstStyle/>
          <a:p>
            <a:r>
              <a:rPr lang="en-US" smtClean="0"/>
              <a:t>FSE’11: Szeged, Hungary.</a:t>
            </a:r>
            <a:endParaRPr lang="en-US" dirty="0"/>
          </a:p>
        </p:txBody>
      </p:sp>
      <p:sp>
        <p:nvSpPr>
          <p:cNvPr id="8" name="Slide Number Placeholder 7"/>
          <p:cNvSpPr>
            <a:spLocks noGrp="1"/>
          </p:cNvSpPr>
          <p:nvPr>
            <p:ph type="sldNum" sz="quarter" idx="12"/>
          </p:nvPr>
        </p:nvSpPr>
        <p:spPr/>
        <p:txBody>
          <a:bodyPr/>
          <a:lstStyle/>
          <a:p>
            <a:fld id="{CF514AF9-C0A3-D948-905C-91873489708A}" type="slidenum">
              <a:rPr lang="en-US" smtClean="0"/>
              <a:pPr/>
              <a:t>33</a:t>
            </a:fld>
            <a:endParaRPr lang="en-US" dirty="0"/>
          </a:p>
        </p:txBody>
      </p:sp>
      <p:sp>
        <p:nvSpPr>
          <p:cNvPr id="13" name="Footer Placeholder 12"/>
          <p:cNvSpPr>
            <a:spLocks noGrp="1"/>
          </p:cNvSpPr>
          <p:nvPr>
            <p:ph type="ftr" sz="quarter" idx="11"/>
          </p:nvPr>
        </p:nvSpPr>
        <p:spPr/>
        <p:txBody>
          <a:bodyPr/>
          <a:lstStyle/>
          <a:p>
            <a:r>
              <a:rPr lang="en-US" smtClean="0"/>
              <a:t>Proving programs robust</a:t>
            </a:r>
            <a:endParaRPr lang="en-US" dirty="0"/>
          </a:p>
        </p:txBody>
      </p:sp>
      <p:pic>
        <p:nvPicPr>
          <p:cNvPr id="7170" name="Picture 2" descr="http://t0.gstatic.com/images?q=tbn:ANd9GcSzxgPjaNdVAf-trrRx3k3ozrQsqngZhChK3CvLP7qadggGlOu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8902" y="3200400"/>
            <a:ext cx="1990725" cy="2295526"/>
          </a:xfrm>
          <a:prstGeom prst="rect">
            <a:avLst/>
          </a:prstGeom>
          <a:noFill/>
          <a:effectLst>
            <a:reflection blurRad="6350" stA="50000" endA="300" endPos="90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7176" name="Picture 8" descr="http://img.ehowcdn.com/article-page-main/ehow/images/a06/h9/t6/query-microsoft-sql-database-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91" y="883473"/>
            <a:ext cx="21431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dn4.iconfinder.com/data/icons/LUMINA/database/png/128/databa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1" y="1880260"/>
            <a:ext cx="2057398"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Applications: </a:t>
            </a:r>
            <a:br>
              <a:rPr lang="en-US" dirty="0" smtClean="0"/>
            </a:br>
            <a:r>
              <a:rPr lang="en-US" dirty="0" smtClean="0"/>
              <a:t>Privacy in Statistical Databases</a:t>
            </a:r>
            <a:endParaRPr lang="en-US" dirty="0"/>
          </a:p>
        </p:txBody>
      </p:sp>
      <p:cxnSp>
        <p:nvCxnSpPr>
          <p:cNvPr id="16" name="Straight Arrow Connector 15"/>
          <p:cNvCxnSpPr/>
          <p:nvPr/>
        </p:nvCxnSpPr>
        <p:spPr>
          <a:xfrm>
            <a:off x="3048000" y="3898106"/>
            <a:ext cx="0" cy="76200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pic>
        <p:nvPicPr>
          <p:cNvPr id="7179" name="Picture 11" descr="3d pie chart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416" y="4750872"/>
            <a:ext cx="1447802" cy="1085852"/>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http://www.school-for-champions.com/science/images/noise_reduction-white.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4536" y="4617684"/>
            <a:ext cx="2005562" cy="11933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7179"/>
                                        </p:tgtEl>
                                        <p:attrNameLst>
                                          <p:attrName>style.opacity</p:attrName>
                                        </p:attrNameLst>
                                      </p:cBhvr>
                                      <p:to>
                                        <p:strVal val="0.5"/>
                                      </p:to>
                                    </p:set>
                                    <p:animEffect filter="image" prLst="opacity: 0.5">
                                      <p:cBhvr rctx="IE">
                                        <p:cTn id="13" dur="indefinite"/>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52400" y="1371600"/>
            <a:ext cx="8991600" cy="4754563"/>
          </a:xfrm>
        </p:spPr>
        <p:txBody>
          <a:bodyPr/>
          <a:lstStyle/>
          <a:p>
            <a:r>
              <a:rPr lang="en-US" dirty="0" smtClean="0"/>
              <a:t>Implemented the analysis in a tool.</a:t>
            </a:r>
          </a:p>
          <a:p>
            <a:pPr lvl="1"/>
            <a:r>
              <a:rPr lang="en-US" dirty="0" smtClean="0"/>
              <a:t>use Z3 to discharge continuity judgments.</a:t>
            </a:r>
          </a:p>
          <a:p>
            <a:r>
              <a:rPr lang="en-US" dirty="0" smtClean="0"/>
              <a:t>Proved robustness for many classical algorithms</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34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02874508"/>
              </p:ext>
            </p:extLst>
          </p:nvPr>
        </p:nvGraphicFramePr>
        <p:xfrm>
          <a:off x="1219200" y="3429000"/>
          <a:ext cx="7010400" cy="2804160"/>
        </p:xfrm>
        <a:graphic>
          <a:graphicData uri="http://schemas.openxmlformats.org/drawingml/2006/table">
            <a:tbl>
              <a:tblPr firstRow="1" bandRow="1">
                <a:tableStyleId>{69CF1AB2-1976-4502-BF36-3FF5EA218861}</a:tableStyleId>
              </a:tblPr>
              <a:tblGrid>
                <a:gridCol w="2336800"/>
                <a:gridCol w="2336800"/>
                <a:gridCol w="2336800"/>
              </a:tblGrid>
              <a:tr h="548640">
                <a:tc>
                  <a:txBody>
                    <a:bodyPr/>
                    <a:lstStyle/>
                    <a:p>
                      <a:pPr>
                        <a:lnSpc>
                          <a:spcPct val="200000"/>
                        </a:lnSpc>
                      </a:pPr>
                      <a:r>
                        <a:rPr lang="en-US" sz="2000" b="1" dirty="0" smtClean="0"/>
                        <a:t>Bubble sort</a:t>
                      </a:r>
                      <a:endParaRPr lang="en-US" sz="2000" b="1" dirty="0"/>
                    </a:p>
                  </a:txBody>
                  <a:tcPr anchor="ctr"/>
                </a:tc>
                <a:tc>
                  <a:txBody>
                    <a:bodyPr/>
                    <a:lstStyle/>
                    <a:p>
                      <a:pPr>
                        <a:lnSpc>
                          <a:spcPct val="200000"/>
                        </a:lnSpc>
                      </a:pPr>
                      <a:r>
                        <a:rPr lang="en-US" sz="2000" b="1" dirty="0" err="1" smtClean="0"/>
                        <a:t>Dijkstra</a:t>
                      </a:r>
                      <a:endParaRPr lang="en-US" sz="2000" b="1" dirty="0"/>
                    </a:p>
                  </a:txBody>
                  <a:tcPr anchor="ctr"/>
                </a:tc>
                <a:tc>
                  <a:txBody>
                    <a:bodyPr/>
                    <a:lstStyle/>
                    <a:p>
                      <a:pPr marL="0" marR="0" indent="0" algn="l" defTabSz="457200" rtl="0" eaLnBrk="1" fontAlgn="auto" latinLnBrk="0" hangingPunct="1">
                        <a:lnSpc>
                          <a:spcPct val="200000"/>
                        </a:lnSpc>
                        <a:spcBef>
                          <a:spcPts val="0"/>
                        </a:spcBef>
                        <a:spcAft>
                          <a:spcPts val="0"/>
                        </a:spcAft>
                        <a:buClrTx/>
                        <a:buSzTx/>
                        <a:buFontTx/>
                        <a:buNone/>
                        <a:tabLst/>
                        <a:defRPr/>
                      </a:pPr>
                      <a:r>
                        <a:rPr lang="en-US" sz="2000" b="1" dirty="0" smtClean="0"/>
                        <a:t>Knapsack</a:t>
                      </a:r>
                    </a:p>
                  </a:txBody>
                  <a:tcPr anchor="ctr"/>
                </a:tc>
              </a:tr>
              <a:tr h="548640">
                <a:tc>
                  <a:txBody>
                    <a:bodyPr/>
                    <a:lstStyle/>
                    <a:p>
                      <a:pPr>
                        <a:lnSpc>
                          <a:spcPct val="200000"/>
                        </a:lnSpc>
                      </a:pPr>
                      <a:r>
                        <a:rPr lang="en-US" sz="2000" b="1" dirty="0" smtClean="0"/>
                        <a:t>Insertion sort</a:t>
                      </a:r>
                      <a:endParaRPr lang="en-US" sz="2000" b="1" dirty="0"/>
                    </a:p>
                  </a:txBody>
                  <a:tcPr anchor="ctr"/>
                </a:tc>
                <a:tc>
                  <a:txBody>
                    <a:bodyPr/>
                    <a:lstStyle/>
                    <a:p>
                      <a:pPr>
                        <a:lnSpc>
                          <a:spcPct val="200000"/>
                        </a:lnSpc>
                      </a:pPr>
                      <a:r>
                        <a:rPr lang="en-US" sz="2000" b="1" dirty="0" smtClean="0"/>
                        <a:t>Bellman-ford </a:t>
                      </a:r>
                      <a:endParaRPr lang="en-US" sz="2000" b="1" dirty="0"/>
                    </a:p>
                  </a:txBody>
                  <a:tcPr anchor="ctr"/>
                </a:tc>
                <a:tc>
                  <a:txBody>
                    <a:bodyPr/>
                    <a:lstStyle/>
                    <a:p>
                      <a:pPr marL="0" marR="0" indent="0" algn="l" defTabSz="457200" rtl="0" eaLnBrk="1" fontAlgn="auto" latinLnBrk="0" hangingPunct="1">
                        <a:lnSpc>
                          <a:spcPct val="200000"/>
                        </a:lnSpc>
                        <a:spcBef>
                          <a:spcPts val="0"/>
                        </a:spcBef>
                        <a:spcAft>
                          <a:spcPts val="0"/>
                        </a:spcAft>
                        <a:buClrTx/>
                        <a:buSzTx/>
                        <a:buFontTx/>
                        <a:buNone/>
                        <a:tabLst/>
                        <a:defRPr/>
                      </a:pPr>
                      <a:r>
                        <a:rPr lang="en-US" sz="2000" b="1" dirty="0" smtClean="0"/>
                        <a:t>Small controller</a:t>
                      </a:r>
                    </a:p>
                  </a:txBody>
                  <a:tcPr anchor="ctr"/>
                </a:tc>
              </a:tr>
              <a:tr h="548640">
                <a:tc>
                  <a:txBody>
                    <a:bodyPr/>
                    <a:lstStyle/>
                    <a:p>
                      <a:pPr>
                        <a:lnSpc>
                          <a:spcPct val="200000"/>
                        </a:lnSpc>
                      </a:pPr>
                      <a:r>
                        <a:rPr lang="en-US" sz="2000" b="1" dirty="0" smtClean="0"/>
                        <a:t>Selection</a:t>
                      </a:r>
                      <a:r>
                        <a:rPr lang="en-US" sz="2000" b="1" baseline="0" dirty="0" smtClean="0"/>
                        <a:t> sort</a:t>
                      </a:r>
                      <a:endParaRPr lang="en-US" sz="2000" b="1" dirty="0"/>
                    </a:p>
                  </a:txBody>
                  <a:tcPr anchor="ctr"/>
                </a:tc>
                <a:tc>
                  <a:txBody>
                    <a:bodyPr/>
                    <a:lstStyle/>
                    <a:p>
                      <a:pPr>
                        <a:lnSpc>
                          <a:spcPct val="200000"/>
                        </a:lnSpc>
                      </a:pPr>
                      <a:r>
                        <a:rPr lang="en-US" sz="2000" b="1" dirty="0" err="1" smtClean="0"/>
                        <a:t>Kruskall</a:t>
                      </a:r>
                      <a:endParaRPr lang="en-US" sz="2000" b="1" dirty="0"/>
                    </a:p>
                  </a:txBody>
                  <a:tcPr anchor="ctr"/>
                </a:tc>
                <a:tc>
                  <a:txBody>
                    <a:bodyPr/>
                    <a:lstStyle/>
                    <a:p>
                      <a:pPr>
                        <a:lnSpc>
                          <a:spcPct val="200000"/>
                        </a:lnSpc>
                      </a:pPr>
                      <a:endParaRPr lang="en-US" sz="2000" b="1" dirty="0"/>
                    </a:p>
                  </a:txBody>
                  <a:tcPr anchor="ctr"/>
                </a:tc>
              </a:tr>
              <a:tr h="548640">
                <a:tc>
                  <a:txBody>
                    <a:bodyPr/>
                    <a:lstStyle/>
                    <a:p>
                      <a:pPr>
                        <a:lnSpc>
                          <a:spcPct val="200000"/>
                        </a:lnSpc>
                      </a:pPr>
                      <a:r>
                        <a:rPr lang="en-US" sz="2000" b="1" dirty="0" smtClean="0"/>
                        <a:t>Merge sort</a:t>
                      </a:r>
                      <a:endParaRPr lang="en-US" sz="2000" b="1" dirty="0"/>
                    </a:p>
                  </a:txBody>
                  <a:tcPr anchor="ctr"/>
                </a:tc>
                <a:tc>
                  <a:txBody>
                    <a:bodyPr/>
                    <a:lstStyle/>
                    <a:p>
                      <a:pPr>
                        <a:lnSpc>
                          <a:spcPct val="200000"/>
                        </a:lnSpc>
                      </a:pPr>
                      <a:r>
                        <a:rPr lang="en-US" sz="2000" b="1" dirty="0" smtClean="0"/>
                        <a:t>Prim</a:t>
                      </a:r>
                      <a:endParaRPr lang="en-US" sz="2000" b="1" dirty="0"/>
                    </a:p>
                  </a:txBody>
                  <a:tcPr anchor="ctr"/>
                </a:tc>
                <a:tc>
                  <a:txBody>
                    <a:bodyPr/>
                    <a:lstStyle/>
                    <a:p>
                      <a:pPr>
                        <a:lnSpc>
                          <a:spcPct val="200000"/>
                        </a:lnSpc>
                      </a:pPr>
                      <a:endParaRPr lang="en-US" sz="2000" b="1" dirty="0"/>
                    </a:p>
                  </a:txBody>
                  <a:tcPr anchor="ctr"/>
                </a:tc>
              </a:tr>
            </a:tbl>
          </a:graphicData>
        </a:graphic>
      </p:graphicFrame>
    </p:spTree>
    <p:extLst>
      <p:ext uri="{BB962C8B-B14F-4D97-AF65-F5344CB8AC3E}">
        <p14:creationId xmlns:p14="http://schemas.microsoft.com/office/powerpoint/2010/main" val="3114357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r>
              <a:rPr lang="en-US" sz="2800" dirty="0" smtClean="0"/>
              <a:t>Work on interval </a:t>
            </a:r>
            <a:r>
              <a:rPr lang="en-US" sz="2800" dirty="0" err="1" smtClean="0"/>
              <a:t>polyhedra</a:t>
            </a:r>
            <a:r>
              <a:rPr lang="en-US" sz="2800" dirty="0" smtClean="0"/>
              <a:t> </a:t>
            </a:r>
            <a:r>
              <a:rPr lang="en-US" sz="2400" dirty="0" smtClean="0"/>
              <a:t> [Chen et al </a:t>
            </a:r>
            <a:r>
              <a:rPr lang="en-US" sz="2400" dirty="0"/>
              <a:t>2009] [Chen et al </a:t>
            </a:r>
            <a:r>
              <a:rPr lang="en-US" sz="2400" dirty="0" smtClean="0"/>
              <a:t>2010]</a:t>
            </a:r>
          </a:p>
          <a:p>
            <a:r>
              <a:rPr lang="en-US" sz="2800" dirty="0" smtClean="0"/>
              <a:t>Continuity analysis of programs [</a:t>
            </a:r>
            <a:r>
              <a:rPr lang="en-US" sz="2800" dirty="0" err="1" smtClean="0"/>
              <a:t>Chaudhuri</a:t>
            </a:r>
            <a:r>
              <a:rPr lang="en-US" sz="2800" dirty="0" smtClean="0"/>
              <a:t> et al 2010]</a:t>
            </a:r>
          </a:p>
          <a:p>
            <a:r>
              <a:rPr lang="en-US" sz="2800" dirty="0" smtClean="0"/>
              <a:t>Testing for robustness [</a:t>
            </a:r>
            <a:r>
              <a:rPr lang="en-US" sz="2800" dirty="0" err="1" smtClean="0"/>
              <a:t>Majmudar</a:t>
            </a:r>
            <a:r>
              <a:rPr lang="en-US" sz="2800" dirty="0" smtClean="0"/>
              <a:t> et al 2010]</a:t>
            </a:r>
          </a:p>
          <a:p>
            <a:r>
              <a:rPr lang="en-US" sz="2800" dirty="0" smtClean="0"/>
              <a:t>Calculus for differential privacy [Reed and Pierce 2010]</a:t>
            </a:r>
          </a:p>
          <a:p>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Proving programs robust</a:t>
            </a:r>
            <a:endParaRPr lang="en-US" dirty="0"/>
          </a:p>
        </p:txBody>
      </p:sp>
      <p:sp>
        <p:nvSpPr>
          <p:cNvPr id="4" name="Date Placeholder 3"/>
          <p:cNvSpPr>
            <a:spLocks noGrp="1"/>
          </p:cNvSpPr>
          <p:nvPr>
            <p:ph type="dt" sz="half" idx="10"/>
          </p:nvPr>
        </p:nvSpPr>
        <p:spPr/>
        <p:txBody>
          <a:bodyPr/>
          <a:lstStyle/>
          <a:p>
            <a:r>
              <a:rPr lang="en-US" smtClean="0"/>
              <a:t>FSE’11: Szeged, Hungary.</a:t>
            </a:r>
            <a:endParaRPr lang="en-US" dirty="0"/>
          </a:p>
        </p:txBody>
      </p:sp>
      <p:sp>
        <p:nvSpPr>
          <p:cNvPr id="5" name="Slide Number Placeholder 4"/>
          <p:cNvSpPr>
            <a:spLocks noGrp="1"/>
          </p:cNvSpPr>
          <p:nvPr>
            <p:ph type="sldNum" sz="quarter" idx="12"/>
          </p:nvPr>
        </p:nvSpPr>
        <p:spPr/>
        <p:txBody>
          <a:bodyPr/>
          <a:lstStyle/>
          <a:p>
            <a:fld id="{CF514AF9-C0A3-D948-905C-91873489708A}" type="slidenum">
              <a:rPr lang="en-US" smtClean="0"/>
              <a:pPr/>
              <a:t>35</a:t>
            </a:fld>
            <a:endParaRPr lang="en-US" dirty="0"/>
          </a:p>
        </p:txBody>
      </p:sp>
    </p:spTree>
    <p:extLst>
      <p:ext uri="{BB962C8B-B14F-4D97-AF65-F5344CB8AC3E}">
        <p14:creationId xmlns:p14="http://schemas.microsoft.com/office/powerpoint/2010/main" val="2651992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457200" y="1676400"/>
            <a:ext cx="8229600" cy="4495800"/>
          </a:xfrm>
        </p:spPr>
        <p:txBody>
          <a:bodyPr>
            <a:normAutofit/>
          </a:bodyPr>
          <a:lstStyle/>
          <a:p>
            <a:r>
              <a:rPr lang="en-US" sz="3000" dirty="0" smtClean="0"/>
              <a:t>Robustness is an important correctness property for programs operating under uncertainty.</a:t>
            </a:r>
          </a:p>
          <a:p>
            <a:r>
              <a:rPr lang="en-US" sz="3000" dirty="0" smtClean="0"/>
              <a:t>We provide a automated program analysis for robustness.</a:t>
            </a:r>
          </a:p>
          <a:p>
            <a:r>
              <a:rPr lang="en-US" sz="3000" dirty="0" smtClean="0"/>
              <a:t>k-robustness can be proved mechanically for many interesting programs.</a:t>
            </a:r>
          </a:p>
          <a:p>
            <a:r>
              <a:rPr lang="en-US" sz="3000" dirty="0" smtClean="0"/>
              <a:t>Applications in different domains.</a:t>
            </a:r>
          </a:p>
          <a:p>
            <a:pPr marL="0" indent="0">
              <a:buNone/>
            </a:pPr>
            <a:endParaRPr lang="en-US" sz="3000" dirty="0" smtClean="0"/>
          </a:p>
          <a:p>
            <a:pPr>
              <a:buNone/>
            </a:pPr>
            <a:endParaRPr lang="en-US" dirty="0"/>
          </a:p>
        </p:txBody>
      </p:sp>
      <p:sp>
        <p:nvSpPr>
          <p:cNvPr id="4" name="Date Placeholder 3"/>
          <p:cNvSpPr>
            <a:spLocks noGrp="1"/>
          </p:cNvSpPr>
          <p:nvPr>
            <p:ph type="dt" sz="half" idx="10"/>
          </p:nvPr>
        </p:nvSpPr>
        <p:spPr/>
        <p:txBody>
          <a:bodyPr/>
          <a:lstStyle/>
          <a:p>
            <a:r>
              <a:rPr lang="en-US" smtClean="0"/>
              <a:t>FSE’11: Szeged, Hungary.</a:t>
            </a:r>
            <a:endParaRPr lang="en-US" dirty="0"/>
          </a:p>
        </p:txBody>
      </p:sp>
      <p:sp>
        <p:nvSpPr>
          <p:cNvPr id="5" name="Slide Number Placeholder 4"/>
          <p:cNvSpPr>
            <a:spLocks noGrp="1"/>
          </p:cNvSpPr>
          <p:nvPr>
            <p:ph type="sldNum" sz="quarter" idx="12"/>
          </p:nvPr>
        </p:nvSpPr>
        <p:spPr/>
        <p:txBody>
          <a:bodyPr/>
          <a:lstStyle/>
          <a:p>
            <a:fld id="{CF514AF9-C0A3-D948-905C-91873489708A}" type="slidenum">
              <a:rPr lang="en-US" smtClean="0"/>
              <a:pPr/>
              <a:t>36</a:t>
            </a:fld>
            <a:endParaRPr lang="en-US" dirty="0"/>
          </a:p>
        </p:txBody>
      </p:sp>
      <p:sp>
        <p:nvSpPr>
          <p:cNvPr id="6" name="Footer Placeholder 5"/>
          <p:cNvSpPr>
            <a:spLocks noGrp="1"/>
          </p:cNvSpPr>
          <p:nvPr>
            <p:ph type="ftr" sz="quarter" idx="11"/>
          </p:nvPr>
        </p:nvSpPr>
        <p:spPr/>
        <p:txBody>
          <a:bodyPr/>
          <a:lstStyle/>
          <a:p>
            <a:r>
              <a:rPr lang="en-US" smtClean="0"/>
              <a:t>Proving programs robust</a:t>
            </a:r>
            <a:endParaRPr lang="en-US" dirty="0"/>
          </a:p>
        </p:txBody>
      </p:sp>
      <p:pic>
        <p:nvPicPr>
          <p:cNvPr id="5122" name="Picture 2" descr="qr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164635"/>
            <a:ext cx="2533650" cy="2533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6"/>
          <p:cNvGraphicFramePr>
            <a:graphicFrameLocks/>
          </p:cNvGraphicFramePr>
          <p:nvPr>
            <p:extLst>
              <p:ext uri="{D42A27DB-BD31-4B8C-83A1-F6EECF244321}">
                <p14:modId xmlns:p14="http://schemas.microsoft.com/office/powerpoint/2010/main" val="1766941165"/>
              </p:ext>
            </p:extLst>
          </p:nvPr>
        </p:nvGraphicFramePr>
        <p:xfrm>
          <a:off x="1202099" y="4876800"/>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370840">
                <a:tc>
                  <a:txBody>
                    <a:bodyPr/>
                    <a:lstStyle/>
                    <a:p>
                      <a:pPr algn="ctr"/>
                      <a:r>
                        <a:rPr lang="en-US" sz="3200" dirty="0" smtClean="0"/>
                        <a:t>1</a:t>
                      </a:r>
                      <a:endParaRPr lang="en-US" sz="3200" dirty="0"/>
                    </a:p>
                  </a:txBody>
                  <a:tcPr/>
                </a:tc>
                <a:tc>
                  <a:txBody>
                    <a:bodyPr/>
                    <a:lstStyle/>
                    <a:p>
                      <a:pPr algn="ctr"/>
                      <a:r>
                        <a:rPr lang="en-US" sz="3200" dirty="0" smtClean="0">
                          <a:solidFill>
                            <a:schemeClr val="accent2">
                              <a:lumMod val="75000"/>
                            </a:schemeClr>
                          </a:solidFill>
                        </a:rPr>
                        <a:t>4</a:t>
                      </a:r>
                      <a:endParaRPr lang="en-US" sz="3200" dirty="0">
                        <a:solidFill>
                          <a:schemeClr val="accent2">
                            <a:lumMod val="75000"/>
                          </a:schemeClr>
                        </a:solidFill>
                      </a:endParaRPr>
                    </a:p>
                  </a:txBody>
                  <a:tcPr/>
                </a:tc>
                <a:tc>
                  <a:txBody>
                    <a:bodyPr/>
                    <a:lstStyle/>
                    <a:p>
                      <a:pPr algn="ctr"/>
                      <a:r>
                        <a:rPr lang="en-US" sz="3200" dirty="0" smtClean="0">
                          <a:solidFill>
                            <a:schemeClr val="accent2">
                              <a:lumMod val="75000"/>
                            </a:schemeClr>
                          </a:solidFill>
                        </a:rPr>
                        <a:t>5</a:t>
                      </a:r>
                      <a:endParaRPr lang="en-US" sz="3200" dirty="0">
                        <a:solidFill>
                          <a:schemeClr val="accent2">
                            <a:lumMod val="75000"/>
                          </a:schemeClr>
                        </a:solidFill>
                      </a:endParaRPr>
                    </a:p>
                  </a:txBody>
                  <a:tcPr/>
                </a:tc>
                <a:tc>
                  <a:txBody>
                    <a:bodyPr/>
                    <a:lstStyle/>
                    <a:p>
                      <a:pPr algn="ctr"/>
                      <a:r>
                        <a:rPr lang="en-US" sz="3200" dirty="0" smtClean="0">
                          <a:solidFill>
                            <a:schemeClr val="accent2">
                              <a:lumMod val="75000"/>
                            </a:schemeClr>
                          </a:solidFill>
                        </a:rPr>
                        <a:t>6</a:t>
                      </a:r>
                      <a:endParaRPr lang="en-US" sz="3200" dirty="0">
                        <a:solidFill>
                          <a:schemeClr val="accent2">
                            <a:lumMod val="75000"/>
                          </a:schemeClr>
                        </a:solidFill>
                      </a:endParaRPr>
                    </a:p>
                  </a:txBody>
                  <a:tcPr/>
                </a:tc>
                <a:tc>
                  <a:txBody>
                    <a:bodyPr/>
                    <a:lstStyle/>
                    <a:p>
                      <a:pPr algn="ctr"/>
                      <a:r>
                        <a:rPr lang="en-US" sz="3200" dirty="0" smtClean="0">
                          <a:solidFill>
                            <a:srgbClr val="FF0000"/>
                          </a:solidFill>
                        </a:rPr>
                        <a:t>7</a:t>
                      </a:r>
                      <a:endParaRPr lang="en-US" sz="3200" dirty="0">
                        <a:solidFill>
                          <a:srgbClr val="FF0000"/>
                        </a:solidFill>
                      </a:endParaRPr>
                    </a:p>
                  </a:txBody>
                  <a:tcPr/>
                </a:tc>
              </a:tr>
            </a:tbl>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4096637013"/>
              </p:ext>
            </p:extLst>
          </p:nvPr>
        </p:nvGraphicFramePr>
        <p:xfrm>
          <a:off x="833386" y="4189351"/>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370840">
                <a:tc>
                  <a:txBody>
                    <a:bodyPr/>
                    <a:lstStyle/>
                    <a:p>
                      <a:pPr algn="ctr"/>
                      <a:r>
                        <a:rPr lang="en-US" sz="3200" dirty="0" smtClean="0"/>
                        <a:t>1</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4</a:t>
                      </a:r>
                      <a:endParaRPr lang="en-US" sz="3200" dirty="0"/>
                    </a:p>
                  </a:txBody>
                  <a:tcPr/>
                </a:tc>
                <a:tc>
                  <a:txBody>
                    <a:bodyPr/>
                    <a:lstStyle/>
                    <a:p>
                      <a:pPr algn="ctr"/>
                      <a:r>
                        <a:rPr lang="en-US" sz="3200" dirty="0" smtClean="0"/>
                        <a:t>5</a:t>
                      </a:r>
                      <a:endParaRPr lang="en-US" sz="3200" dirty="0"/>
                    </a:p>
                  </a:txBody>
                  <a:tcPr/>
                </a:tc>
                <a:tc>
                  <a:txBody>
                    <a:bodyPr/>
                    <a:lstStyle/>
                    <a:p>
                      <a:pPr algn="ctr"/>
                      <a:r>
                        <a:rPr lang="en-US" sz="3200" dirty="0" smtClean="0"/>
                        <a:t>6</a:t>
                      </a:r>
                      <a:endParaRPr lang="en-US" sz="3200" dirty="0"/>
                    </a:p>
                  </a:txBody>
                  <a:tcPr/>
                </a:tc>
              </a:tr>
            </a:tbl>
          </a:graphicData>
        </a:graphic>
      </p:graphicFrame>
      <p:sp>
        <p:nvSpPr>
          <p:cNvPr id="2" name="Title 1"/>
          <p:cNvSpPr>
            <a:spLocks noGrp="1"/>
          </p:cNvSpPr>
          <p:nvPr>
            <p:ph type="title"/>
          </p:nvPr>
        </p:nvSpPr>
        <p:spPr>
          <a:xfrm>
            <a:off x="457200" y="258804"/>
            <a:ext cx="8229600" cy="868362"/>
          </a:xfrm>
        </p:spPr>
        <p:txBody>
          <a:bodyPr/>
          <a:lstStyle/>
          <a:p>
            <a:r>
              <a:rPr lang="en-US" dirty="0"/>
              <a:t>S</a:t>
            </a:r>
            <a:r>
              <a:rPr lang="en-US" dirty="0" smtClean="0"/>
              <a:t>orting 1-robust?</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37</a:t>
            </a:fld>
            <a:endParaRPr lang="en-US" dirty="0"/>
          </a:p>
        </p:txBody>
      </p:sp>
      <p:graphicFrame>
        <p:nvGraphicFramePr>
          <p:cNvPr id="10" name="Content Placeholder 6"/>
          <p:cNvGraphicFramePr>
            <a:graphicFrameLocks noGrp="1"/>
          </p:cNvGraphicFramePr>
          <p:nvPr>
            <p:ph idx="1"/>
            <p:extLst>
              <p:ext uri="{D42A27DB-BD31-4B8C-83A1-F6EECF244321}">
                <p14:modId xmlns:p14="http://schemas.microsoft.com/office/powerpoint/2010/main" val="1185144131"/>
              </p:ext>
            </p:extLst>
          </p:nvPr>
        </p:nvGraphicFramePr>
        <p:xfrm>
          <a:off x="861317" y="2209800"/>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370840">
                <a:tc>
                  <a:txBody>
                    <a:bodyPr/>
                    <a:lstStyle/>
                    <a:p>
                      <a:pPr algn="ctr"/>
                      <a:r>
                        <a:rPr lang="en-US" sz="3200" dirty="0" smtClean="0"/>
                        <a:t>4</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5</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6</a:t>
                      </a:r>
                      <a:endParaRPr lang="en-US" sz="3200" dirty="0"/>
                    </a:p>
                  </a:txBody>
                  <a:tcPr/>
                </a:tc>
              </a:tr>
            </a:tbl>
          </a:graphicData>
        </a:graphic>
      </p:graphicFrame>
      <p:pic>
        <p:nvPicPr>
          <p:cNvPr id="15" name="Picture 14"/>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209172" y="2142111"/>
            <a:ext cx="1974529" cy="660400"/>
          </a:xfrm>
          <a:prstGeom prst="rect">
            <a:avLst/>
          </a:prstGeom>
        </p:spPr>
      </p:pic>
      <p:graphicFrame>
        <p:nvGraphicFramePr>
          <p:cNvPr id="9" name="Content Placeholder 6"/>
          <p:cNvGraphicFramePr>
            <a:graphicFrameLocks noGrp="1"/>
          </p:cNvGraphicFramePr>
          <p:nvPr>
            <p:ph idx="1"/>
            <p:extLst>
              <p:ext uri="{D42A27DB-BD31-4B8C-83A1-F6EECF244321}">
                <p14:modId xmlns:p14="http://schemas.microsoft.com/office/powerpoint/2010/main" val="1362954457"/>
              </p:ext>
            </p:extLst>
          </p:nvPr>
        </p:nvGraphicFramePr>
        <p:xfrm>
          <a:off x="1210016" y="2909191"/>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370840">
                <a:tc>
                  <a:txBody>
                    <a:bodyPr/>
                    <a:lstStyle/>
                    <a:p>
                      <a:pPr algn="ctr"/>
                      <a:r>
                        <a:rPr lang="en-US" sz="3200" dirty="0" smtClean="0"/>
                        <a:t>4</a:t>
                      </a:r>
                      <a:endParaRPr lang="en-US" sz="3200" dirty="0"/>
                    </a:p>
                  </a:txBody>
                  <a:tcPr/>
                </a:tc>
                <a:tc>
                  <a:txBody>
                    <a:bodyPr/>
                    <a:lstStyle/>
                    <a:p>
                      <a:pPr algn="ctr"/>
                      <a:r>
                        <a:rPr lang="en-US" sz="3200" dirty="0" smtClean="0">
                          <a:solidFill>
                            <a:srgbClr val="FF0000"/>
                          </a:solidFill>
                        </a:rPr>
                        <a:t>7</a:t>
                      </a:r>
                      <a:endParaRPr lang="en-US" sz="3200" dirty="0">
                        <a:solidFill>
                          <a:srgbClr val="FF0000"/>
                        </a:solidFill>
                      </a:endParaRPr>
                    </a:p>
                  </a:txBody>
                  <a:tcPr/>
                </a:tc>
                <a:tc>
                  <a:txBody>
                    <a:bodyPr/>
                    <a:lstStyle/>
                    <a:p>
                      <a:pPr algn="ctr"/>
                      <a:r>
                        <a:rPr lang="en-US" sz="3200" dirty="0" smtClean="0"/>
                        <a:t>5</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6</a:t>
                      </a:r>
                      <a:endParaRPr lang="en-US" sz="3200" dirty="0"/>
                    </a:p>
                  </a:txBody>
                  <a:tcPr/>
                </a:tc>
              </a:tr>
            </a:tbl>
          </a:graphicData>
        </a:graphic>
      </p:graphicFrame>
      <p:pic>
        <p:nvPicPr>
          <p:cNvPr id="17" name="Picture 16"/>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6184432" y="4932350"/>
            <a:ext cx="2891183" cy="558800"/>
          </a:xfrm>
          <a:prstGeom prst="rect">
            <a:avLst/>
          </a:prstGeom>
        </p:spPr>
      </p:pic>
    </p:spTree>
    <p:extLst>
      <p:ext uri="{BB962C8B-B14F-4D97-AF65-F5344CB8AC3E}">
        <p14:creationId xmlns:p14="http://schemas.microsoft.com/office/powerpoint/2010/main" val="8226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Before we “measure</a:t>
            </a:r>
            <a:r>
              <a:rPr lang="en-US"/>
              <a:t>” </a:t>
            </a:r>
            <a:r>
              <a:rPr lang="en-US" smtClean="0"/>
              <a:t>robustness</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4</a:t>
            </a:fld>
            <a:endParaRPr lang="en-US" dirty="0"/>
          </a:p>
        </p:txBody>
      </p:sp>
      <p:sp>
        <p:nvSpPr>
          <p:cNvPr id="8" name="TextBox 7"/>
          <p:cNvSpPr txBox="1"/>
          <p:nvPr/>
        </p:nvSpPr>
        <p:spPr>
          <a:xfrm>
            <a:off x="4904767" y="1534399"/>
            <a:ext cx="1194558" cy="461665"/>
          </a:xfrm>
          <a:prstGeom prst="rect">
            <a:avLst/>
          </a:prstGeom>
          <a:noFill/>
        </p:spPr>
        <p:txBody>
          <a:bodyPr wrap="none" rtlCol="0">
            <a:spAutoFit/>
          </a:bodyPr>
          <a:lstStyle/>
          <a:p>
            <a:r>
              <a:rPr lang="en-US" sz="2400" b="1" dirty="0" smtClean="0"/>
              <a:t>3.14159</a:t>
            </a:r>
            <a:endParaRPr lang="en-US" sz="2400" b="1" dirty="0"/>
          </a:p>
        </p:txBody>
      </p:sp>
      <p:pic>
        <p:nvPicPr>
          <p:cNvPr id="10" name="Picture 9"/>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162800" y="1590738"/>
            <a:ext cx="431800" cy="348989"/>
          </a:xfrm>
          <a:prstGeom prst="rect">
            <a:avLst/>
          </a:prstGeom>
        </p:spPr>
      </p:pic>
      <p:pic>
        <p:nvPicPr>
          <p:cNvPr id="1026" name="Picture 2" descr="http://nerdreactor.com/wp-content/uploads/2011/05/the-cry-mun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91" y="2438400"/>
            <a:ext cx="1371600" cy="1837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biblio.org/wm/paint/auth/munch/munch.scream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438400"/>
            <a:ext cx="1494409" cy="183726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4929507" y="4800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93918" y="5481452"/>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518869" y="5481452"/>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257800" y="6172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890517" y="6172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2" idx="3"/>
            <a:endCxn id="15" idx="7"/>
          </p:cNvCxnSpPr>
          <p:nvPr/>
        </p:nvCxnSpPr>
        <p:spPr>
          <a:xfrm flipH="1">
            <a:off x="4624000" y="4930682"/>
            <a:ext cx="327825" cy="573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2" idx="5"/>
            <a:endCxn id="16" idx="1"/>
          </p:cNvCxnSpPr>
          <p:nvPr/>
        </p:nvCxnSpPr>
        <p:spPr>
          <a:xfrm>
            <a:off x="5059589" y="4930682"/>
            <a:ext cx="481598" cy="573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6" idx="4"/>
            <a:endCxn id="17" idx="7"/>
          </p:cNvCxnSpPr>
          <p:nvPr/>
        </p:nvCxnSpPr>
        <p:spPr>
          <a:xfrm flipH="1">
            <a:off x="5387882" y="5633852"/>
            <a:ext cx="207187" cy="560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6" idx="4"/>
            <a:endCxn id="18" idx="1"/>
          </p:cNvCxnSpPr>
          <p:nvPr/>
        </p:nvCxnSpPr>
        <p:spPr>
          <a:xfrm>
            <a:off x="5595069" y="5633852"/>
            <a:ext cx="317766" cy="560666"/>
          </a:xfrm>
          <a:prstGeom prst="line">
            <a:avLst/>
          </a:prstGeom>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106838" y="467051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671249" y="535137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696200" y="535137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091227" y="60629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067848" y="604211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28" idx="3"/>
            <a:endCxn id="29" idx="7"/>
          </p:cNvCxnSpPr>
          <p:nvPr/>
        </p:nvCxnSpPr>
        <p:spPr>
          <a:xfrm flipH="1">
            <a:off x="6801331" y="4800600"/>
            <a:ext cx="327825" cy="573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8" idx="5"/>
            <a:endCxn id="30" idx="1"/>
          </p:cNvCxnSpPr>
          <p:nvPr/>
        </p:nvCxnSpPr>
        <p:spPr>
          <a:xfrm>
            <a:off x="7236920" y="4800600"/>
            <a:ext cx="481598" cy="573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9" idx="5"/>
            <a:endCxn id="31" idx="1"/>
          </p:cNvCxnSpPr>
          <p:nvPr/>
        </p:nvCxnSpPr>
        <p:spPr>
          <a:xfrm>
            <a:off x="6801331" y="5481452"/>
            <a:ext cx="312214" cy="6037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30" idx="4"/>
            <a:endCxn id="32" idx="1"/>
          </p:cNvCxnSpPr>
          <p:nvPr/>
        </p:nvCxnSpPr>
        <p:spPr>
          <a:xfrm>
            <a:off x="7772400" y="5503770"/>
            <a:ext cx="317766" cy="56066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0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5" grpId="0" animBg="1"/>
      <p:bldP spid="16" grpId="0" animBg="1"/>
      <p:bldP spid="17" grpId="0" animBg="1"/>
      <p:bldP spid="18"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84" y="228600"/>
            <a:ext cx="8229600" cy="868362"/>
          </a:xfrm>
        </p:spPr>
        <p:txBody>
          <a:bodyPr/>
          <a:lstStyle/>
          <a:p>
            <a:r>
              <a:rPr lang="en-US" dirty="0" smtClean="0"/>
              <a:t>How would we “measure” robustness?</a:t>
            </a:r>
            <a:endParaRPr lang="en-US" dirty="0"/>
          </a:p>
        </p:txBody>
      </p:sp>
      <p:sp>
        <p:nvSpPr>
          <p:cNvPr id="3" name="Content Placeholder 2"/>
          <p:cNvSpPr>
            <a:spLocks noGrp="1"/>
          </p:cNvSpPr>
          <p:nvPr>
            <p:ph idx="1"/>
          </p:nvPr>
        </p:nvSpPr>
        <p:spPr>
          <a:xfrm>
            <a:off x="228600" y="4191000"/>
            <a:ext cx="8686800" cy="2209800"/>
          </a:xfrm>
        </p:spPr>
        <p:txBody>
          <a:bodyPr>
            <a:normAutofit/>
          </a:bodyPr>
          <a:lstStyle/>
          <a:p>
            <a:pPr algn="ctr">
              <a:buNone/>
            </a:pPr>
            <a:r>
              <a:rPr lang="en-US" sz="3000" dirty="0" smtClean="0">
                <a:solidFill>
                  <a:srgbClr val="000090"/>
                </a:solidFill>
              </a:rPr>
              <a:t>No “jumps” due to loops and branches </a:t>
            </a:r>
          </a:p>
          <a:p>
            <a:pPr algn="ctr">
              <a:buNone/>
            </a:pPr>
            <a:r>
              <a:rPr lang="en-US" sz="3000" dirty="0" smtClean="0">
                <a:solidFill>
                  <a:srgbClr val="000090"/>
                </a:solidFill>
              </a:rPr>
              <a:t>Analytical continuity</a:t>
            </a:r>
          </a:p>
          <a:p>
            <a:pPr algn="ctr">
              <a:buNone/>
            </a:pPr>
            <a:endParaRPr lang="en-US" sz="3000" dirty="0" smtClean="0">
              <a:solidFill>
                <a:srgbClr val="000090"/>
              </a:solidFill>
            </a:endParaRPr>
          </a:p>
          <a:p>
            <a:pPr algn="ctr">
              <a:buNone/>
            </a:pPr>
            <a:endParaRPr lang="en-US" sz="3000" dirty="0" smtClean="0">
              <a:solidFill>
                <a:srgbClr val="000090"/>
              </a:solidFill>
            </a:endParaRPr>
          </a:p>
        </p:txBody>
      </p:sp>
      <p:grpSp>
        <p:nvGrpSpPr>
          <p:cNvPr id="22" name="Group 21"/>
          <p:cNvGrpSpPr/>
          <p:nvPr/>
        </p:nvGrpSpPr>
        <p:grpSpPr>
          <a:xfrm>
            <a:off x="1727080" y="1596212"/>
            <a:ext cx="6881004" cy="2229337"/>
            <a:chOff x="1727080" y="1596212"/>
            <a:chExt cx="6881004" cy="2229337"/>
          </a:xfrm>
        </p:grpSpPr>
        <p:grpSp>
          <p:nvGrpSpPr>
            <p:cNvPr id="4" name="Group 3"/>
            <p:cNvGrpSpPr/>
            <p:nvPr/>
          </p:nvGrpSpPr>
          <p:grpSpPr>
            <a:xfrm>
              <a:off x="1727080" y="1596212"/>
              <a:ext cx="1626577" cy="1917412"/>
              <a:chOff x="1727080" y="1596212"/>
              <a:chExt cx="1626577" cy="1917412"/>
            </a:xfrm>
          </p:grpSpPr>
          <p:sp>
            <p:nvSpPr>
              <p:cNvPr id="5" name="Rectangle 4"/>
              <p:cNvSpPr/>
              <p:nvPr/>
            </p:nvSpPr>
            <p:spPr>
              <a:xfrm>
                <a:off x="2063047" y="2182700"/>
                <a:ext cx="731757" cy="697294"/>
              </a:xfrm>
              <a:prstGeom prst="rect">
                <a:avLst/>
              </a:prstGeom>
              <a:solidFill>
                <a:schemeClr val="accent6">
                  <a:lumMod val="60000"/>
                  <a:lumOff val="40000"/>
                </a:schemeClr>
              </a:solidFill>
              <a:ln>
                <a:solidFill>
                  <a:schemeClr val="accent6">
                    <a:lumMod val="20000"/>
                    <a:lumOff val="8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50582" y="2182700"/>
                <a:ext cx="403075" cy="584776"/>
              </a:xfrm>
              <a:prstGeom prst="rect">
                <a:avLst/>
              </a:prstGeom>
              <a:noFill/>
            </p:spPr>
            <p:txBody>
              <a:bodyPr wrap="none" rtlCol="0">
                <a:spAutoFit/>
              </a:bodyPr>
              <a:lstStyle/>
              <a:p>
                <a:r>
                  <a:rPr lang="en-US" sz="3200" b="1" dirty="0" smtClean="0"/>
                  <a:t>P</a:t>
                </a:r>
                <a:endParaRPr lang="en-US" sz="3200" b="1" dirty="0"/>
              </a:p>
            </p:txBody>
          </p:sp>
          <p:cxnSp>
            <p:nvCxnSpPr>
              <p:cNvPr id="7" name="Straight Arrow Connector 6"/>
              <p:cNvCxnSpPr/>
              <p:nvPr/>
            </p:nvCxnSpPr>
            <p:spPr>
              <a:xfrm rot="16200000" flipH="1">
                <a:off x="1704865" y="1618427"/>
                <a:ext cx="586488" cy="542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2438979" y="1673546"/>
                <a:ext cx="586491" cy="433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1734641" y="2979118"/>
                <a:ext cx="633632" cy="4353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2417001" y="2980041"/>
                <a:ext cx="633628" cy="433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H="1">
                <a:off x="1920492" y="2531345"/>
                <a:ext cx="697294"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2167606" y="2530552"/>
                <a:ext cx="697294" cy="1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7" name="Picture 16" descr="disc.gif"/>
            <p:cNvPicPr>
              <a:picLocks noChangeAspect="1"/>
            </p:cNvPicPr>
            <p:nvPr/>
          </p:nvPicPr>
          <p:blipFill>
            <a:blip r:embed="rId5"/>
            <a:srcRect l="14744" t="12857" b="28929"/>
            <a:stretch>
              <a:fillRect/>
            </a:stretch>
          </p:blipFill>
          <p:spPr>
            <a:xfrm>
              <a:off x="4813656" y="1844777"/>
              <a:ext cx="3794428" cy="1980772"/>
            </a:xfrm>
            <a:prstGeom prst="rect">
              <a:avLst/>
            </a:prstGeom>
          </p:spPr>
        </p:pic>
      </p:grpSp>
      <p:sp>
        <p:nvSpPr>
          <p:cNvPr id="18" name="Rectangle 17"/>
          <p:cNvSpPr/>
          <p:nvPr/>
        </p:nvSpPr>
        <p:spPr>
          <a:xfrm>
            <a:off x="228600" y="5888373"/>
            <a:ext cx="9119533" cy="769441"/>
          </a:xfrm>
          <a:prstGeom prst="rect">
            <a:avLst/>
          </a:prstGeom>
        </p:spPr>
        <p:txBody>
          <a:bodyPr wrap="square">
            <a:spAutoFit/>
          </a:bodyPr>
          <a:lstStyle/>
          <a:p>
            <a:pPr>
              <a:spcAft>
                <a:spcPts val="600"/>
              </a:spcAft>
            </a:pPr>
            <a:r>
              <a:rPr lang="en-US" sz="2200" dirty="0" smtClean="0">
                <a:solidFill>
                  <a:srgbClr val="008000"/>
                </a:solidFill>
              </a:rPr>
              <a:t>Chaudhuri, </a:t>
            </a:r>
            <a:r>
              <a:rPr lang="en-US" sz="2200" dirty="0" err="1" smtClean="0">
                <a:solidFill>
                  <a:srgbClr val="008000"/>
                </a:solidFill>
              </a:rPr>
              <a:t>Gulwani</a:t>
            </a:r>
            <a:r>
              <a:rPr lang="en-US" sz="2200" dirty="0" smtClean="0">
                <a:solidFill>
                  <a:srgbClr val="008000"/>
                </a:solidFill>
              </a:rPr>
              <a:t>,  </a:t>
            </a:r>
            <a:r>
              <a:rPr lang="en-US" sz="2200" dirty="0" err="1" smtClean="0">
                <a:solidFill>
                  <a:srgbClr val="008000"/>
                </a:solidFill>
              </a:rPr>
              <a:t>Lublinerman</a:t>
            </a:r>
            <a:r>
              <a:rPr lang="en-US" sz="2200" dirty="0" smtClean="0">
                <a:solidFill>
                  <a:srgbClr val="008000"/>
                </a:solidFill>
              </a:rPr>
              <a:t>. </a:t>
            </a:r>
            <a:r>
              <a:rPr lang="en-US" sz="2200" i="1" dirty="0" smtClean="0">
                <a:solidFill>
                  <a:srgbClr val="008000"/>
                </a:solidFill>
              </a:rPr>
              <a:t>Continuity Analysis of Programs. </a:t>
            </a:r>
            <a:br>
              <a:rPr lang="en-US" sz="2200" i="1" dirty="0" smtClean="0">
                <a:solidFill>
                  <a:srgbClr val="008000"/>
                </a:solidFill>
              </a:rPr>
            </a:br>
            <a:r>
              <a:rPr lang="en-US" sz="2200" i="1" dirty="0" smtClean="0">
                <a:solidFill>
                  <a:srgbClr val="008000"/>
                </a:solidFill>
              </a:rPr>
              <a:t>POPL 2010</a:t>
            </a:r>
            <a:r>
              <a:rPr lang="en-US" sz="2200" dirty="0" smtClean="0">
                <a:solidFill>
                  <a:srgbClr val="008000"/>
                </a:solidFill>
              </a:rPr>
              <a:t>.</a:t>
            </a:r>
          </a:p>
        </p:txBody>
      </p:sp>
      <p:grpSp>
        <p:nvGrpSpPr>
          <p:cNvPr id="19" name="Group 18"/>
          <p:cNvGrpSpPr/>
          <p:nvPr/>
        </p:nvGrpSpPr>
        <p:grpSpPr>
          <a:xfrm>
            <a:off x="4530228" y="1096962"/>
            <a:ext cx="4191000" cy="2981332"/>
            <a:chOff x="5029200" y="1248725"/>
            <a:chExt cx="3056238" cy="2981332"/>
          </a:xfrm>
        </p:grpSpPr>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248725"/>
              <a:ext cx="3056238" cy="298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781800" y="3256416"/>
              <a:ext cx="1143262" cy="369332"/>
            </a:xfrm>
            <a:prstGeom prst="rect">
              <a:avLst/>
            </a:prstGeom>
            <a:noFill/>
          </p:spPr>
          <p:txBody>
            <a:bodyPr wrap="none" rtlCol="0">
              <a:spAutoFit/>
            </a:bodyPr>
            <a:lstStyle/>
            <a:p>
              <a:r>
                <a:rPr lang="en-US" i="1" dirty="0" smtClean="0">
                  <a:latin typeface="DejaVu Serif" pitchFamily="18" charset="0"/>
                  <a:ea typeface="DejaVu Serif" pitchFamily="18" charset="0"/>
                </a:rPr>
                <a:t>f(x) = e</a:t>
              </a:r>
              <a:r>
                <a:rPr lang="en-US" i="1" baseline="30000" dirty="0" smtClean="0">
                  <a:latin typeface="DejaVu Serif" pitchFamily="18" charset="0"/>
                  <a:ea typeface="DejaVu Serif" pitchFamily="18" charset="0"/>
                </a:rPr>
                <a:t>x</a:t>
              </a:r>
              <a:endParaRPr lang="en-US" i="1" baseline="30000" dirty="0">
                <a:latin typeface="DejaVu Serif" pitchFamily="18" charset="0"/>
                <a:ea typeface="DejaVu Serif" pitchFamily="18" charset="0"/>
              </a:endParaRPr>
            </a:p>
          </p:txBody>
        </p:sp>
      </p:grpSp>
      <p:pic>
        <p:nvPicPr>
          <p:cNvPr id="26" name="Picture 25"/>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416547" y="1175185"/>
            <a:ext cx="2756514" cy="421883"/>
          </a:xfrm>
          <a:prstGeom prst="rect">
            <a:avLst/>
          </a:prstGeom>
        </p:spPr>
      </p:pic>
      <p:pic>
        <p:nvPicPr>
          <p:cNvPr id="27" name="Picture 26"/>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143002" y="3611764"/>
            <a:ext cx="2970469" cy="312682"/>
          </a:xfrm>
          <a:prstGeom prst="rect">
            <a:avLst/>
          </a:prstGeom>
        </p:spPr>
      </p:pic>
    </p:spTree>
    <p:extLst>
      <p:ext uri="{BB962C8B-B14F-4D97-AF65-F5344CB8AC3E}">
        <p14:creationId xmlns:p14="http://schemas.microsoft.com/office/powerpoint/2010/main" val="17342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robustness properties</a:t>
            </a:r>
            <a:endParaRPr lang="en-US" dirty="0"/>
          </a:p>
        </p:txBody>
      </p:sp>
      <p:sp>
        <p:nvSpPr>
          <p:cNvPr id="29" name="Content Placeholder 2"/>
          <p:cNvSpPr txBox="1">
            <a:spLocks/>
          </p:cNvSpPr>
          <p:nvPr/>
        </p:nvSpPr>
        <p:spPr>
          <a:xfrm>
            <a:off x="457200" y="1659866"/>
            <a:ext cx="4038600" cy="2209800"/>
          </a:xfrm>
          <a:prstGeom prst="rect">
            <a:avLst/>
          </a:prstGeom>
          <a:ln>
            <a:solidFill>
              <a:srgbClr val="800000"/>
            </a:solidFill>
          </a:ln>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600"/>
              </a:spcAft>
              <a:buClrTx/>
              <a:buSzTx/>
              <a:buFont typeface="Arial"/>
              <a:buNone/>
              <a:tabLst/>
              <a:defRPr/>
            </a:pPr>
            <a:r>
              <a:rPr lang="en-US" sz="2800" b="1" dirty="0" smtClean="0">
                <a:solidFill>
                  <a:srgbClr val="800000"/>
                </a:solidFill>
              </a:rPr>
              <a:t>k-robustness: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2800" noProof="0" dirty="0" smtClean="0">
                <a:solidFill>
                  <a:srgbClr val="000090"/>
                </a:solidFill>
              </a:rPr>
              <a:t>C</a:t>
            </a:r>
            <a:r>
              <a:rPr kumimoji="0" lang="en-US" sz="2800" b="0" i="0" u="none" strike="noStrike" kern="1200" cap="none" spc="0" normalizeH="0" baseline="0" noProof="0" dirty="0" smtClean="0">
                <a:ln>
                  <a:noFill/>
                </a:ln>
                <a:solidFill>
                  <a:srgbClr val="000090"/>
                </a:solidFill>
                <a:effectLst/>
                <a:uLnTx/>
                <a:uFillTx/>
                <a:latin typeface="+mn-lt"/>
                <a:ea typeface="+mn-ea"/>
                <a:cs typeface="+mn-cs"/>
              </a:rPr>
              <a:t>hange</a:t>
            </a:r>
            <a:r>
              <a:rPr kumimoji="0" lang="en-US" sz="2800" b="0" i="0" u="none" strike="noStrike" kern="1200" cap="none" spc="0" normalizeH="0" noProof="0" dirty="0" smtClean="0">
                <a:ln>
                  <a:noFill/>
                </a:ln>
                <a:solidFill>
                  <a:srgbClr val="000090"/>
                </a:solidFill>
                <a:effectLst/>
                <a:uLnTx/>
                <a:uFillTx/>
                <a:latin typeface="+mn-lt"/>
                <a:ea typeface="+mn-ea"/>
                <a:cs typeface="+mn-cs"/>
              </a:rPr>
              <a:t> in output is  bounded by K times </a:t>
            </a:r>
            <a:br>
              <a:rPr kumimoji="0" lang="en-US" sz="2800" b="0" i="0" u="none" strike="noStrike" kern="1200" cap="none" spc="0" normalizeH="0" noProof="0" dirty="0" smtClean="0">
                <a:ln>
                  <a:noFill/>
                </a:ln>
                <a:solidFill>
                  <a:srgbClr val="000090"/>
                </a:solidFill>
                <a:effectLst/>
                <a:uLnTx/>
                <a:uFillTx/>
                <a:latin typeface="+mn-lt"/>
                <a:ea typeface="+mn-ea"/>
                <a:cs typeface="+mn-cs"/>
              </a:rPr>
            </a:br>
            <a:r>
              <a:rPr kumimoji="0" lang="en-US" sz="2800" b="0" i="0" u="none" strike="noStrike" kern="1200" cap="none" spc="0" normalizeH="0" noProof="0" dirty="0" smtClean="0">
                <a:ln>
                  <a:noFill/>
                </a:ln>
                <a:solidFill>
                  <a:srgbClr val="000090"/>
                </a:solidFill>
                <a:effectLst/>
                <a:uLnTx/>
                <a:uFillTx/>
                <a:latin typeface="+mn-lt"/>
                <a:ea typeface="+mn-ea"/>
                <a:cs typeface="+mn-cs"/>
              </a:rPr>
              <a:t>the change in inputs</a:t>
            </a:r>
            <a:r>
              <a:rPr lang="en-US" sz="2800" dirty="0" smtClean="0">
                <a:solidFill>
                  <a:srgbClr val="000090"/>
                </a:solidFill>
              </a:rPr>
              <a:t>.</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noProof="0" dirty="0" smtClean="0">
              <a:ln>
                <a:noFill/>
              </a:ln>
              <a:solidFill>
                <a:srgbClr val="000090"/>
              </a:solidFill>
              <a:effectLst/>
              <a:uLnTx/>
              <a:uFillTx/>
              <a:latin typeface="+mn-lt"/>
              <a:ea typeface="+mn-ea"/>
              <a:cs typeface="+mn-cs"/>
            </a:endParaRPr>
          </a:p>
        </p:txBody>
      </p:sp>
      <p:sp>
        <p:nvSpPr>
          <p:cNvPr id="22" name="Rectangle 21"/>
          <p:cNvSpPr/>
          <p:nvPr/>
        </p:nvSpPr>
        <p:spPr>
          <a:xfrm>
            <a:off x="6111121" y="2675458"/>
            <a:ext cx="731757" cy="697294"/>
          </a:xfrm>
          <a:prstGeom prst="rect">
            <a:avLst/>
          </a:prstGeom>
          <a:solidFill>
            <a:schemeClr val="accent6">
              <a:lumMod val="60000"/>
              <a:lumOff val="40000"/>
            </a:schemeClr>
          </a:solidFill>
          <a:ln>
            <a:solidFill>
              <a:schemeClr val="accent6">
                <a:lumMod val="20000"/>
                <a:lumOff val="8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998656" y="2675458"/>
            <a:ext cx="403075" cy="584776"/>
          </a:xfrm>
          <a:prstGeom prst="rect">
            <a:avLst/>
          </a:prstGeom>
          <a:noFill/>
        </p:spPr>
        <p:txBody>
          <a:bodyPr wrap="none" rtlCol="0">
            <a:spAutoFit/>
          </a:bodyPr>
          <a:lstStyle/>
          <a:p>
            <a:r>
              <a:rPr lang="en-US" sz="3200" b="1" dirty="0" smtClean="0"/>
              <a:t>P</a:t>
            </a:r>
            <a:endParaRPr lang="en-US" sz="3200" b="1" dirty="0"/>
          </a:p>
        </p:txBody>
      </p:sp>
      <p:cxnSp>
        <p:nvCxnSpPr>
          <p:cNvPr id="24" name="Straight Arrow Connector 23"/>
          <p:cNvCxnSpPr/>
          <p:nvPr/>
        </p:nvCxnSpPr>
        <p:spPr>
          <a:xfrm rot="16200000" flipH="1">
            <a:off x="5752939" y="2111185"/>
            <a:ext cx="586488" cy="542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6487053" y="2166304"/>
            <a:ext cx="586491" cy="433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a:off x="5782715" y="3471876"/>
            <a:ext cx="633632" cy="4353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200000" flipH="1">
            <a:off x="6465075" y="3472799"/>
            <a:ext cx="633628" cy="433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5968566" y="3024103"/>
            <a:ext cx="697294"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6215680" y="3023310"/>
            <a:ext cx="697294" cy="1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3" name="Picture 5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5356448" y="1636882"/>
            <a:ext cx="2959461" cy="452944"/>
          </a:xfrm>
          <a:prstGeom prst="rect">
            <a:avLst/>
          </a:prstGeom>
        </p:spPr>
      </p:pic>
      <p:pic>
        <p:nvPicPr>
          <p:cNvPr id="54" name="Picture 5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684529" y="4114800"/>
            <a:ext cx="4408597" cy="435336"/>
          </a:xfrm>
          <a:prstGeom prst="rect">
            <a:avLst/>
          </a:prstGeom>
        </p:spPr>
      </p:pic>
      <p:sp>
        <p:nvSpPr>
          <p:cNvPr id="7" name="Date Placeholder 6"/>
          <p:cNvSpPr>
            <a:spLocks noGrp="1"/>
          </p:cNvSpPr>
          <p:nvPr>
            <p:ph type="dt" sz="half" idx="10"/>
          </p:nvPr>
        </p:nvSpPr>
        <p:spPr/>
        <p:txBody>
          <a:bodyPr/>
          <a:lstStyle/>
          <a:p>
            <a:r>
              <a:rPr lang="en-US" smtClean="0"/>
              <a:t>FSE’11: Szeged, Hungary.</a:t>
            </a:r>
            <a:endParaRPr lang="en-US" dirty="0"/>
          </a:p>
        </p:txBody>
      </p:sp>
      <p:sp>
        <p:nvSpPr>
          <p:cNvPr id="8" name="Slide Number Placeholder 7"/>
          <p:cNvSpPr>
            <a:spLocks noGrp="1"/>
          </p:cNvSpPr>
          <p:nvPr>
            <p:ph type="sldNum" sz="quarter" idx="12"/>
          </p:nvPr>
        </p:nvSpPr>
        <p:spPr/>
        <p:txBody>
          <a:bodyPr/>
          <a:lstStyle/>
          <a:p>
            <a:fld id="{CF514AF9-C0A3-D948-905C-91873489708A}" type="slidenum">
              <a:rPr lang="en-US" smtClean="0"/>
              <a:pPr/>
              <a:t>6</a:t>
            </a:fld>
            <a:endParaRPr lang="en-US" dirty="0"/>
          </a:p>
        </p:txBody>
      </p:sp>
      <p:sp>
        <p:nvSpPr>
          <p:cNvPr id="9" name="Footer Placeholder 8"/>
          <p:cNvSpPr>
            <a:spLocks noGrp="1"/>
          </p:cNvSpPr>
          <p:nvPr>
            <p:ph type="ftr" sz="quarter" idx="11"/>
          </p:nvPr>
        </p:nvSpPr>
        <p:spPr/>
        <p:txBody>
          <a:bodyPr/>
          <a:lstStyle/>
          <a:p>
            <a:r>
              <a:rPr lang="en-US" smtClean="0"/>
              <a:t>Proving programs robust</a:t>
            </a:r>
            <a:endParaRPr lang="en-US" dirty="0"/>
          </a:p>
        </p:txBody>
      </p:sp>
    </p:spTree>
    <p:extLst>
      <p:ext uri="{BB962C8B-B14F-4D97-AF65-F5344CB8AC3E}">
        <p14:creationId xmlns:p14="http://schemas.microsoft.com/office/powerpoint/2010/main" val="6521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Distance on arrays</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7</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2910765837"/>
              </p:ext>
            </p:extLst>
          </p:nvPr>
        </p:nvGraphicFramePr>
        <p:xfrm>
          <a:off x="2052777" y="1828800"/>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370840">
                <a:tc>
                  <a:txBody>
                    <a:bodyPr/>
                    <a:lstStyle/>
                    <a:p>
                      <a:pPr algn="ctr"/>
                      <a:r>
                        <a:rPr lang="en-US" sz="3200" dirty="0" smtClean="0"/>
                        <a:t>4</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5</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6</a:t>
                      </a:r>
                      <a:endParaRPr lang="en-US" sz="3200" dirty="0"/>
                    </a:p>
                  </a:txBody>
                  <a:tcP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284028867"/>
              </p:ext>
            </p:extLst>
          </p:nvPr>
        </p:nvGraphicFramePr>
        <p:xfrm>
          <a:off x="2081476" y="4465320"/>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502920">
                <a:tc>
                  <a:txBody>
                    <a:bodyPr/>
                    <a:lstStyle/>
                    <a:p>
                      <a:pPr algn="ctr"/>
                      <a:r>
                        <a:rPr lang="en-US" sz="3200" dirty="0" smtClean="0"/>
                        <a:t>1</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0</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1</a:t>
                      </a:r>
                      <a:endParaRPr lang="en-US" sz="3200" dirty="0"/>
                    </a:p>
                  </a:txBody>
                  <a:tcP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999349640"/>
              </p:ext>
            </p:extLst>
          </p:nvPr>
        </p:nvGraphicFramePr>
        <p:xfrm>
          <a:off x="2052777" y="3054159"/>
          <a:ext cx="4572000" cy="60960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609600">
                <a:tc>
                  <a:txBody>
                    <a:bodyPr/>
                    <a:lstStyle/>
                    <a:p>
                      <a:pPr algn="ctr"/>
                      <a:r>
                        <a:rPr lang="en-US" sz="3200" dirty="0" smtClean="0"/>
                        <a:t>5</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5</a:t>
                      </a:r>
                      <a:endParaRPr lang="en-US" sz="3200" dirty="0"/>
                    </a:p>
                  </a:txBody>
                  <a:tcPr/>
                </a:tc>
                <a:tc>
                  <a:txBody>
                    <a:bodyPr/>
                    <a:lstStyle/>
                    <a:p>
                      <a:pPr algn="ctr"/>
                      <a:r>
                        <a:rPr lang="en-US" sz="3200" dirty="0" smtClean="0"/>
                        <a:t>4</a:t>
                      </a:r>
                      <a:endParaRPr lang="en-US" sz="3200" dirty="0"/>
                    </a:p>
                  </a:txBody>
                  <a:tcPr/>
                </a:tc>
                <a:tc>
                  <a:txBody>
                    <a:bodyPr/>
                    <a:lstStyle/>
                    <a:p>
                      <a:pPr algn="ctr"/>
                      <a:r>
                        <a:rPr lang="en-US" sz="3200" dirty="0" smtClean="0"/>
                        <a:t>5</a:t>
                      </a:r>
                      <a:endParaRPr lang="en-US" sz="3200" dirty="0"/>
                    </a:p>
                  </a:txBody>
                  <a:tcPr/>
                </a:tc>
              </a:tr>
            </a:tbl>
          </a:graphicData>
        </a:graphic>
      </p:graphicFrame>
      <p:grpSp>
        <p:nvGrpSpPr>
          <p:cNvPr id="17" name="Group 16"/>
          <p:cNvGrpSpPr/>
          <p:nvPr/>
        </p:nvGrpSpPr>
        <p:grpSpPr>
          <a:xfrm>
            <a:off x="1778446" y="1828800"/>
            <a:ext cx="5105400" cy="1834959"/>
            <a:chOff x="1778446" y="1828800"/>
            <a:chExt cx="5105400" cy="1834959"/>
          </a:xfrm>
        </p:grpSpPr>
        <p:sp>
          <p:nvSpPr>
            <p:cNvPr id="10" name="TextBox 9"/>
            <p:cNvSpPr txBox="1"/>
            <p:nvPr/>
          </p:nvSpPr>
          <p:spPr>
            <a:xfrm>
              <a:off x="4140646" y="2179320"/>
              <a:ext cx="396262" cy="923330"/>
            </a:xfrm>
            <a:prstGeom prst="rect">
              <a:avLst/>
            </a:prstGeom>
            <a:noFill/>
          </p:spPr>
          <p:txBody>
            <a:bodyPr wrap="none" rtlCol="0">
              <a:spAutoFit/>
            </a:bodyPr>
            <a:lstStyle/>
            <a:p>
              <a:r>
                <a:rPr lang="en-US" sz="5400" b="1" dirty="0" smtClean="0"/>
                <a:t>-</a:t>
              </a:r>
              <a:endParaRPr lang="en-US" sz="5400" b="1" dirty="0"/>
            </a:p>
          </p:txBody>
        </p:sp>
        <p:cxnSp>
          <p:nvCxnSpPr>
            <p:cNvPr id="12" name="Straight Connector 11"/>
            <p:cNvCxnSpPr/>
            <p:nvPr/>
          </p:nvCxnSpPr>
          <p:spPr>
            <a:xfrm>
              <a:off x="1778446" y="1828800"/>
              <a:ext cx="0" cy="1834959"/>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83846" y="1828800"/>
              <a:ext cx="0" cy="1834959"/>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007596" y="3552876"/>
            <a:ext cx="529312" cy="923330"/>
          </a:xfrm>
          <a:prstGeom prst="rect">
            <a:avLst/>
          </a:prstGeom>
          <a:noFill/>
        </p:spPr>
        <p:txBody>
          <a:bodyPr wrap="none" rtlCol="0">
            <a:spAutoFit/>
          </a:bodyPr>
          <a:lstStyle/>
          <a:p>
            <a:r>
              <a:rPr lang="en-US" sz="5400" b="1" dirty="0"/>
              <a:t>=</a:t>
            </a:r>
          </a:p>
        </p:txBody>
      </p:sp>
      <p:sp>
        <p:nvSpPr>
          <p:cNvPr id="15" name="TextBox 14"/>
          <p:cNvSpPr txBox="1"/>
          <p:nvPr/>
        </p:nvSpPr>
        <p:spPr>
          <a:xfrm>
            <a:off x="7123461" y="4312920"/>
            <a:ext cx="1037463" cy="923330"/>
          </a:xfrm>
          <a:prstGeom prst="rect">
            <a:avLst/>
          </a:prstGeom>
          <a:noFill/>
        </p:spPr>
        <p:txBody>
          <a:bodyPr wrap="none" rtlCol="0">
            <a:spAutoFit/>
          </a:bodyPr>
          <a:lstStyle/>
          <a:p>
            <a:r>
              <a:rPr lang="en-US" sz="5400" b="1" dirty="0" smtClean="0"/>
              <a:t>= 3</a:t>
            </a:r>
            <a:endParaRPr lang="en-US" sz="5400" b="1" dirty="0"/>
          </a:p>
        </p:txBody>
      </p:sp>
      <p:sp>
        <p:nvSpPr>
          <p:cNvPr id="16" name="TextBox 15"/>
          <p:cNvSpPr txBox="1"/>
          <p:nvPr/>
        </p:nvSpPr>
        <p:spPr>
          <a:xfrm>
            <a:off x="287082" y="4256140"/>
            <a:ext cx="1399742" cy="923330"/>
          </a:xfrm>
          <a:prstGeom prst="rect">
            <a:avLst/>
          </a:prstGeom>
          <a:noFill/>
        </p:spPr>
        <p:txBody>
          <a:bodyPr wrap="none" rtlCol="0">
            <a:spAutoFit/>
          </a:bodyPr>
          <a:lstStyle/>
          <a:p>
            <a:r>
              <a:rPr lang="en-US" sz="5400" b="1" dirty="0" smtClean="0"/>
              <a:t>max</a:t>
            </a:r>
            <a:endParaRPr lang="en-US" sz="5400" b="1" dirty="0"/>
          </a:p>
        </p:txBody>
      </p:sp>
    </p:spTree>
    <p:extLst>
      <p:ext uri="{BB962C8B-B14F-4D97-AF65-F5344CB8AC3E}">
        <p14:creationId xmlns:p14="http://schemas.microsoft.com/office/powerpoint/2010/main" val="32749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Distance on graphs</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8</a:t>
            </a:fld>
            <a:endParaRPr lang="en-US" dirty="0"/>
          </a:p>
        </p:txBody>
      </p:sp>
      <p:grpSp>
        <p:nvGrpSpPr>
          <p:cNvPr id="73" name="Group 72"/>
          <p:cNvGrpSpPr/>
          <p:nvPr/>
        </p:nvGrpSpPr>
        <p:grpSpPr>
          <a:xfrm>
            <a:off x="1017569" y="1561214"/>
            <a:ext cx="3462473" cy="3379484"/>
            <a:chOff x="1017569" y="1561214"/>
            <a:chExt cx="3462473" cy="3379484"/>
          </a:xfrm>
        </p:grpSpPr>
        <p:sp>
          <p:nvSpPr>
            <p:cNvPr id="17" name="Oval 16"/>
            <p:cNvSpPr/>
            <p:nvPr/>
          </p:nvSpPr>
          <p:spPr>
            <a:xfrm>
              <a:off x="1398569" y="4186932"/>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017569" y="207786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endCxn id="18" idx="6"/>
            </p:cNvCxnSpPr>
            <p:nvPr/>
          </p:nvCxnSpPr>
          <p:spPr>
            <a:xfrm flipH="1">
              <a:off x="1169969" y="1844799"/>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8" idx="4"/>
              <a:endCxn id="17" idx="0"/>
            </p:cNvCxnSpPr>
            <p:nvPr/>
          </p:nvCxnSpPr>
          <p:spPr>
            <a:xfrm>
              <a:off x="1093769" y="2230260"/>
              <a:ext cx="381000" cy="1956672"/>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30860" y="4186932"/>
              <a:ext cx="722360" cy="400110"/>
            </a:xfrm>
            <a:prstGeom prst="rect">
              <a:avLst/>
            </a:prstGeom>
            <a:noFill/>
          </p:spPr>
          <p:txBody>
            <a:bodyPr wrap="square" rtlCol="0">
              <a:spAutoFit/>
            </a:bodyPr>
            <a:lstStyle/>
            <a:p>
              <a:r>
                <a:rPr lang="en-US" sz="2000" b="1" dirty="0" smtClean="0"/>
                <a:t>3</a:t>
              </a:r>
              <a:endParaRPr lang="en-US" sz="2000" b="1" dirty="0"/>
            </a:p>
          </p:txBody>
        </p:sp>
        <p:sp>
          <p:nvSpPr>
            <p:cNvPr id="28" name="TextBox 27"/>
            <p:cNvSpPr txBox="1"/>
            <p:nvPr/>
          </p:nvSpPr>
          <p:spPr>
            <a:xfrm>
              <a:off x="2620816" y="2714956"/>
              <a:ext cx="690366" cy="400110"/>
            </a:xfrm>
            <a:prstGeom prst="rect">
              <a:avLst/>
            </a:prstGeom>
            <a:noFill/>
          </p:spPr>
          <p:txBody>
            <a:bodyPr wrap="square" rtlCol="0">
              <a:spAutoFit/>
            </a:bodyPr>
            <a:lstStyle/>
            <a:p>
              <a:r>
                <a:rPr lang="en-US" sz="2000" b="1" dirty="0" smtClean="0"/>
                <a:t>1</a:t>
              </a:r>
              <a:endParaRPr lang="en-US" sz="2000" b="1" dirty="0"/>
            </a:p>
          </p:txBody>
        </p:sp>
        <p:sp>
          <p:nvSpPr>
            <p:cNvPr id="31" name="TextBox 30"/>
            <p:cNvSpPr txBox="1"/>
            <p:nvPr/>
          </p:nvSpPr>
          <p:spPr>
            <a:xfrm>
              <a:off x="1284269" y="3005740"/>
              <a:ext cx="676238" cy="400110"/>
            </a:xfrm>
            <a:prstGeom prst="rect">
              <a:avLst/>
            </a:prstGeom>
            <a:noFill/>
          </p:spPr>
          <p:txBody>
            <a:bodyPr wrap="square" rtlCol="0">
              <a:spAutoFit/>
            </a:bodyPr>
            <a:lstStyle/>
            <a:p>
              <a:r>
                <a:rPr lang="en-US" sz="2000" b="1" dirty="0" smtClean="0"/>
                <a:t>2</a:t>
              </a:r>
              <a:endParaRPr lang="en-US" sz="2000" b="1" dirty="0"/>
            </a:p>
          </p:txBody>
        </p:sp>
        <p:cxnSp>
          <p:nvCxnSpPr>
            <p:cNvPr id="35" name="Straight Connector 34"/>
            <p:cNvCxnSpPr>
              <a:stCxn id="39" idx="4"/>
              <a:endCxn id="17" idx="7"/>
            </p:cNvCxnSpPr>
            <p:nvPr/>
          </p:nvCxnSpPr>
          <p:spPr>
            <a:xfrm flipH="1">
              <a:off x="1528651" y="2523392"/>
              <a:ext cx="2677331" cy="1685858"/>
            </a:xfrm>
            <a:prstGeom prst="line">
              <a:avLst/>
            </a:prstGeom>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3234982" y="478829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36" idx="2"/>
            </p:cNvCxnSpPr>
            <p:nvPr/>
          </p:nvCxnSpPr>
          <p:spPr>
            <a:xfrm>
              <a:off x="1550969" y="4263132"/>
              <a:ext cx="1684013" cy="60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6" idx="7"/>
            </p:cNvCxnSpPr>
            <p:nvPr/>
          </p:nvCxnSpPr>
          <p:spPr>
            <a:xfrm flipH="1">
              <a:off x="3365064" y="2511865"/>
              <a:ext cx="840918" cy="2298751"/>
            </a:xfrm>
            <a:prstGeom prst="line">
              <a:avLst/>
            </a:prstGeom>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4129782" y="2370992"/>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136650" y="1561214"/>
              <a:ext cx="676238" cy="400110"/>
            </a:xfrm>
            <a:prstGeom prst="rect">
              <a:avLst/>
            </a:prstGeom>
            <a:noFill/>
          </p:spPr>
          <p:txBody>
            <a:bodyPr wrap="square" rtlCol="0">
              <a:spAutoFit/>
            </a:bodyPr>
            <a:lstStyle/>
            <a:p>
              <a:r>
                <a:rPr lang="en-US" sz="2000" b="1" dirty="0" smtClean="0"/>
                <a:t>2</a:t>
              </a:r>
              <a:endParaRPr lang="en-US" sz="2000" b="1" dirty="0"/>
            </a:p>
          </p:txBody>
        </p:sp>
        <p:sp>
          <p:nvSpPr>
            <p:cNvPr id="42" name="TextBox 41"/>
            <p:cNvSpPr txBox="1"/>
            <p:nvPr/>
          </p:nvSpPr>
          <p:spPr>
            <a:xfrm>
              <a:off x="3789676" y="3478740"/>
              <a:ext cx="690366" cy="400110"/>
            </a:xfrm>
            <a:prstGeom prst="rect">
              <a:avLst/>
            </a:prstGeom>
            <a:noFill/>
          </p:spPr>
          <p:txBody>
            <a:bodyPr wrap="square" rtlCol="0">
              <a:spAutoFit/>
            </a:bodyPr>
            <a:lstStyle/>
            <a:p>
              <a:r>
                <a:rPr lang="en-US" sz="2000" b="1" dirty="0" smtClean="0"/>
                <a:t>1</a:t>
              </a:r>
              <a:endParaRPr lang="en-US" sz="2000" b="1" dirty="0"/>
            </a:p>
          </p:txBody>
        </p:sp>
        <p:sp>
          <p:nvSpPr>
            <p:cNvPr id="43" name="Oval 42"/>
            <p:cNvSpPr/>
            <p:nvPr/>
          </p:nvSpPr>
          <p:spPr>
            <a:xfrm>
              <a:off x="2203200" y="174079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5105400" y="1685069"/>
            <a:ext cx="3462473" cy="3379484"/>
            <a:chOff x="5105400" y="1685069"/>
            <a:chExt cx="3462473" cy="3379484"/>
          </a:xfrm>
        </p:grpSpPr>
        <p:sp>
          <p:nvSpPr>
            <p:cNvPr id="49" name="Oval 48"/>
            <p:cNvSpPr/>
            <p:nvPr/>
          </p:nvSpPr>
          <p:spPr>
            <a:xfrm>
              <a:off x="5486400" y="4310787"/>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5105400" y="220171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a:endCxn id="50" idx="6"/>
            </p:cNvCxnSpPr>
            <p:nvPr/>
          </p:nvCxnSpPr>
          <p:spPr>
            <a:xfrm flipH="1">
              <a:off x="5257800" y="1968654"/>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50" idx="4"/>
              <a:endCxn id="49" idx="0"/>
            </p:cNvCxnSpPr>
            <p:nvPr/>
          </p:nvCxnSpPr>
          <p:spPr>
            <a:xfrm>
              <a:off x="5181600" y="2354115"/>
              <a:ext cx="381000" cy="1956672"/>
            </a:xfrm>
            <a:prstGeom prst="line">
              <a:avLst/>
            </a:prstGeom>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418691" y="4310787"/>
              <a:ext cx="722360" cy="400110"/>
            </a:xfrm>
            <a:prstGeom prst="rect">
              <a:avLst/>
            </a:prstGeom>
            <a:noFill/>
          </p:spPr>
          <p:txBody>
            <a:bodyPr wrap="square" rtlCol="0">
              <a:spAutoFit/>
            </a:bodyPr>
            <a:lstStyle/>
            <a:p>
              <a:r>
                <a:rPr lang="en-US" sz="2000" b="1" dirty="0" smtClean="0"/>
                <a:t>5</a:t>
              </a:r>
              <a:endParaRPr lang="en-US" sz="2000" b="1" dirty="0"/>
            </a:p>
          </p:txBody>
        </p:sp>
        <p:sp>
          <p:nvSpPr>
            <p:cNvPr id="54" name="TextBox 53"/>
            <p:cNvSpPr txBox="1"/>
            <p:nvPr/>
          </p:nvSpPr>
          <p:spPr>
            <a:xfrm>
              <a:off x="6708647" y="2838811"/>
              <a:ext cx="690366" cy="400110"/>
            </a:xfrm>
            <a:prstGeom prst="rect">
              <a:avLst/>
            </a:prstGeom>
            <a:noFill/>
          </p:spPr>
          <p:txBody>
            <a:bodyPr wrap="square" rtlCol="0">
              <a:spAutoFit/>
            </a:bodyPr>
            <a:lstStyle/>
            <a:p>
              <a:r>
                <a:rPr lang="en-US" sz="2000" b="1" dirty="0" smtClean="0"/>
                <a:t>2</a:t>
              </a:r>
              <a:endParaRPr lang="en-US" sz="2000" b="1" dirty="0"/>
            </a:p>
          </p:txBody>
        </p:sp>
        <p:sp>
          <p:nvSpPr>
            <p:cNvPr id="55" name="TextBox 54"/>
            <p:cNvSpPr txBox="1"/>
            <p:nvPr/>
          </p:nvSpPr>
          <p:spPr>
            <a:xfrm>
              <a:off x="5372100" y="3129595"/>
              <a:ext cx="676238" cy="400110"/>
            </a:xfrm>
            <a:prstGeom prst="rect">
              <a:avLst/>
            </a:prstGeom>
            <a:noFill/>
          </p:spPr>
          <p:txBody>
            <a:bodyPr wrap="square" rtlCol="0">
              <a:spAutoFit/>
            </a:bodyPr>
            <a:lstStyle/>
            <a:p>
              <a:r>
                <a:rPr lang="en-US" sz="2000" b="1" dirty="0" smtClean="0"/>
                <a:t>4</a:t>
              </a:r>
              <a:endParaRPr lang="en-US" sz="2000" b="1" dirty="0"/>
            </a:p>
          </p:txBody>
        </p:sp>
        <p:cxnSp>
          <p:nvCxnSpPr>
            <p:cNvPr id="56" name="Straight Connector 55"/>
            <p:cNvCxnSpPr>
              <a:stCxn id="60" idx="4"/>
              <a:endCxn id="49" idx="7"/>
            </p:cNvCxnSpPr>
            <p:nvPr/>
          </p:nvCxnSpPr>
          <p:spPr>
            <a:xfrm flipH="1">
              <a:off x="5616482" y="2647247"/>
              <a:ext cx="2677331" cy="1685858"/>
            </a:xfrm>
            <a:prstGeom prst="line">
              <a:avLst/>
            </a:prstGeom>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7322813" y="4912153"/>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a:endCxn id="57" idx="2"/>
            </p:cNvCxnSpPr>
            <p:nvPr/>
          </p:nvCxnSpPr>
          <p:spPr>
            <a:xfrm>
              <a:off x="5638800" y="4386987"/>
              <a:ext cx="1684013" cy="60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57" idx="7"/>
            </p:cNvCxnSpPr>
            <p:nvPr/>
          </p:nvCxnSpPr>
          <p:spPr>
            <a:xfrm flipH="1">
              <a:off x="7452895" y="2635720"/>
              <a:ext cx="840918" cy="2298751"/>
            </a:xfrm>
            <a:prstGeom prst="line">
              <a:avLst/>
            </a:prstGeom>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8217613" y="2494847"/>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5224481" y="1685069"/>
              <a:ext cx="676238" cy="400110"/>
            </a:xfrm>
            <a:prstGeom prst="rect">
              <a:avLst/>
            </a:prstGeom>
            <a:noFill/>
          </p:spPr>
          <p:txBody>
            <a:bodyPr wrap="square" rtlCol="0">
              <a:spAutoFit/>
            </a:bodyPr>
            <a:lstStyle/>
            <a:p>
              <a:r>
                <a:rPr lang="en-US" sz="2000" b="1" dirty="0" smtClean="0"/>
                <a:t>1</a:t>
              </a:r>
              <a:endParaRPr lang="en-US" sz="2000" b="1" dirty="0"/>
            </a:p>
          </p:txBody>
        </p:sp>
        <p:sp>
          <p:nvSpPr>
            <p:cNvPr id="62" name="TextBox 61"/>
            <p:cNvSpPr txBox="1"/>
            <p:nvPr/>
          </p:nvSpPr>
          <p:spPr>
            <a:xfrm>
              <a:off x="7877507" y="3602595"/>
              <a:ext cx="690366" cy="400110"/>
            </a:xfrm>
            <a:prstGeom prst="rect">
              <a:avLst/>
            </a:prstGeom>
            <a:noFill/>
          </p:spPr>
          <p:txBody>
            <a:bodyPr wrap="square" rtlCol="0">
              <a:spAutoFit/>
            </a:bodyPr>
            <a:lstStyle/>
            <a:p>
              <a:r>
                <a:rPr lang="en-US" sz="2000" b="1" dirty="0" smtClean="0"/>
                <a:t>1</a:t>
              </a:r>
              <a:endParaRPr lang="en-US" sz="2000" b="1" dirty="0"/>
            </a:p>
          </p:txBody>
        </p:sp>
        <p:sp>
          <p:nvSpPr>
            <p:cNvPr id="63" name="Oval 62"/>
            <p:cNvSpPr/>
            <p:nvPr/>
          </p:nvSpPr>
          <p:spPr>
            <a:xfrm>
              <a:off x="6291031" y="186464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64" name="Content Placeholder 6"/>
          <p:cNvGraphicFramePr>
            <a:graphicFrameLocks/>
          </p:cNvGraphicFramePr>
          <p:nvPr>
            <p:extLst>
              <p:ext uri="{D42A27DB-BD31-4B8C-83A1-F6EECF244321}">
                <p14:modId xmlns:p14="http://schemas.microsoft.com/office/powerpoint/2010/main" val="1134984998"/>
              </p:ext>
            </p:extLst>
          </p:nvPr>
        </p:nvGraphicFramePr>
        <p:xfrm>
          <a:off x="2403861" y="5810905"/>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502920">
                <a:tc>
                  <a:txBody>
                    <a:bodyPr/>
                    <a:lstStyle/>
                    <a:p>
                      <a:pPr algn="ctr"/>
                      <a:r>
                        <a:rPr lang="en-US" sz="3200" dirty="0" smtClean="0"/>
                        <a:t>1</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0</a:t>
                      </a:r>
                      <a:endParaRPr lang="en-US" sz="3200" dirty="0"/>
                    </a:p>
                  </a:txBody>
                  <a:tcPr/>
                </a:tc>
              </a:tr>
            </a:tbl>
          </a:graphicData>
        </a:graphic>
      </p:graphicFrame>
      <p:sp>
        <p:nvSpPr>
          <p:cNvPr id="65" name="TextBox 64"/>
          <p:cNvSpPr txBox="1"/>
          <p:nvPr/>
        </p:nvSpPr>
        <p:spPr>
          <a:xfrm>
            <a:off x="7459379" y="5582020"/>
            <a:ext cx="1037463" cy="923330"/>
          </a:xfrm>
          <a:prstGeom prst="rect">
            <a:avLst/>
          </a:prstGeom>
          <a:noFill/>
        </p:spPr>
        <p:txBody>
          <a:bodyPr wrap="none" rtlCol="0">
            <a:spAutoFit/>
          </a:bodyPr>
          <a:lstStyle/>
          <a:p>
            <a:r>
              <a:rPr lang="en-US" sz="5400" b="1" dirty="0" smtClean="0"/>
              <a:t>= 2</a:t>
            </a:r>
            <a:endParaRPr lang="en-US" sz="5400" b="1" dirty="0"/>
          </a:p>
        </p:txBody>
      </p:sp>
      <p:sp>
        <p:nvSpPr>
          <p:cNvPr id="66" name="TextBox 65"/>
          <p:cNvSpPr txBox="1"/>
          <p:nvPr/>
        </p:nvSpPr>
        <p:spPr>
          <a:xfrm>
            <a:off x="287082" y="5582020"/>
            <a:ext cx="1399742" cy="923330"/>
          </a:xfrm>
          <a:prstGeom prst="rect">
            <a:avLst/>
          </a:prstGeom>
          <a:noFill/>
        </p:spPr>
        <p:txBody>
          <a:bodyPr wrap="none" rtlCol="0">
            <a:spAutoFit/>
          </a:bodyPr>
          <a:lstStyle/>
          <a:p>
            <a:r>
              <a:rPr lang="en-US" sz="5400" b="1" dirty="0" smtClean="0"/>
              <a:t>max</a:t>
            </a:r>
            <a:endParaRPr lang="en-US" sz="5400" b="1" dirty="0"/>
          </a:p>
        </p:txBody>
      </p:sp>
      <p:sp>
        <p:nvSpPr>
          <p:cNvPr id="67" name="TextBox 66"/>
          <p:cNvSpPr txBox="1"/>
          <p:nvPr/>
        </p:nvSpPr>
        <p:spPr>
          <a:xfrm>
            <a:off x="4480042" y="2511865"/>
            <a:ext cx="396262" cy="923330"/>
          </a:xfrm>
          <a:prstGeom prst="rect">
            <a:avLst/>
          </a:prstGeom>
          <a:noFill/>
        </p:spPr>
        <p:txBody>
          <a:bodyPr wrap="none" rtlCol="0">
            <a:spAutoFit/>
          </a:bodyPr>
          <a:lstStyle/>
          <a:p>
            <a:r>
              <a:rPr lang="en-US" sz="5400" b="1" dirty="0" smtClean="0"/>
              <a:t>-</a:t>
            </a:r>
            <a:endParaRPr lang="en-US" sz="5400" b="1" dirty="0"/>
          </a:p>
        </p:txBody>
      </p:sp>
      <p:cxnSp>
        <p:nvCxnSpPr>
          <p:cNvPr id="68" name="Straight Connector 67"/>
          <p:cNvCxnSpPr/>
          <p:nvPr/>
        </p:nvCxnSpPr>
        <p:spPr>
          <a:xfrm>
            <a:off x="457200" y="1236580"/>
            <a:ext cx="0" cy="409742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8915400" y="1494691"/>
            <a:ext cx="0" cy="3569862"/>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413517" y="4864498"/>
            <a:ext cx="529312" cy="923330"/>
          </a:xfrm>
          <a:prstGeom prst="rect">
            <a:avLst/>
          </a:prstGeom>
          <a:noFill/>
        </p:spPr>
        <p:txBody>
          <a:bodyPr wrap="none" rtlCol="0">
            <a:spAutoFit/>
          </a:bodyPr>
          <a:lstStyle/>
          <a:p>
            <a:r>
              <a:rPr lang="en-US" sz="5400" b="1" dirty="0"/>
              <a:t>=</a:t>
            </a:r>
          </a:p>
        </p:txBody>
      </p:sp>
      <p:graphicFrame>
        <p:nvGraphicFramePr>
          <p:cNvPr id="75" name="Content Placeholder 6"/>
          <p:cNvGraphicFramePr>
            <a:graphicFrameLocks/>
          </p:cNvGraphicFramePr>
          <p:nvPr>
            <p:extLst>
              <p:ext uri="{D42A27DB-BD31-4B8C-83A1-F6EECF244321}">
                <p14:modId xmlns:p14="http://schemas.microsoft.com/office/powerpoint/2010/main" val="3831750611"/>
              </p:ext>
            </p:extLst>
          </p:nvPr>
        </p:nvGraphicFramePr>
        <p:xfrm>
          <a:off x="2403861" y="1676400"/>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457959">
                <a:tc>
                  <a:txBody>
                    <a:bodyPr/>
                    <a:lstStyle/>
                    <a:p>
                      <a:pPr algn="ctr"/>
                      <a:r>
                        <a:rPr lang="en-US" sz="3200" dirty="0" smtClean="0"/>
                        <a:t>2</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1</a:t>
                      </a:r>
                      <a:endParaRPr lang="en-US" sz="3200" dirty="0"/>
                    </a:p>
                  </a:txBody>
                  <a:tcPr/>
                </a:tc>
              </a:tr>
            </a:tbl>
          </a:graphicData>
        </a:graphic>
      </p:graphicFrame>
      <p:graphicFrame>
        <p:nvGraphicFramePr>
          <p:cNvPr id="76" name="Content Placeholder 6"/>
          <p:cNvGraphicFramePr>
            <a:graphicFrameLocks/>
          </p:cNvGraphicFramePr>
          <p:nvPr>
            <p:extLst>
              <p:ext uri="{D42A27DB-BD31-4B8C-83A1-F6EECF244321}">
                <p14:modId xmlns:p14="http://schemas.microsoft.com/office/powerpoint/2010/main" val="826612405"/>
              </p:ext>
            </p:extLst>
          </p:nvPr>
        </p:nvGraphicFramePr>
        <p:xfrm>
          <a:off x="2424497" y="3661240"/>
          <a:ext cx="4572000" cy="579120"/>
        </p:xfrm>
        <a:graphic>
          <a:graphicData uri="http://schemas.openxmlformats.org/drawingml/2006/table">
            <a:tbl>
              <a:tblPr firstRow="1" bandRow="1">
                <a:tableStyleId>{D7AC3CCA-C797-4891-BE02-D94E43425B78}</a:tableStyleId>
              </a:tblPr>
              <a:tblGrid>
                <a:gridCol w="914400"/>
                <a:gridCol w="914400"/>
                <a:gridCol w="914400"/>
                <a:gridCol w="914400"/>
                <a:gridCol w="914400"/>
              </a:tblGrid>
              <a:tr h="457959">
                <a:tc>
                  <a:txBody>
                    <a:bodyPr/>
                    <a:lstStyle/>
                    <a:p>
                      <a:pPr algn="ctr"/>
                      <a:r>
                        <a:rPr lang="en-US" sz="3200" dirty="0" smtClean="0"/>
                        <a:t>1</a:t>
                      </a:r>
                      <a:endParaRPr lang="en-US" sz="3200" dirty="0"/>
                    </a:p>
                  </a:txBody>
                  <a:tcPr/>
                </a:tc>
                <a:tc>
                  <a:txBody>
                    <a:bodyPr/>
                    <a:lstStyle/>
                    <a:p>
                      <a:pPr algn="ctr"/>
                      <a:r>
                        <a:rPr lang="en-US" sz="3200" dirty="0" smtClean="0"/>
                        <a:t>4</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5</a:t>
                      </a:r>
                      <a:endParaRPr lang="en-US" sz="3200" dirty="0"/>
                    </a:p>
                  </a:txBody>
                  <a:tcPr/>
                </a:tc>
                <a:tc>
                  <a:txBody>
                    <a:bodyPr/>
                    <a:lstStyle/>
                    <a:p>
                      <a:pPr algn="ctr"/>
                      <a:r>
                        <a:rPr lang="en-US" sz="3200" dirty="0" smtClean="0"/>
                        <a:t>1</a:t>
                      </a:r>
                      <a:endParaRPr lang="en-US" sz="3200" dirty="0"/>
                    </a:p>
                  </a:txBody>
                  <a:tcPr/>
                </a:tc>
              </a:tr>
            </a:tbl>
          </a:graphicData>
        </a:graphic>
      </p:graphicFrame>
    </p:spTree>
    <p:extLst>
      <p:ext uri="{BB962C8B-B14F-4D97-AF65-F5344CB8AC3E}">
        <p14:creationId xmlns:p14="http://schemas.microsoft.com/office/powerpoint/2010/main" val="358538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4"/>
                                        </p:tgtEl>
                                      </p:cBhvr>
                                    </p:animEffect>
                                    <p:set>
                                      <p:cBhvr>
                                        <p:cTn id="7" dur="1" fill="hold">
                                          <p:stCondLst>
                                            <p:cond delay="999"/>
                                          </p:stCondLst>
                                        </p:cTn>
                                        <p:tgtEl>
                                          <p:spTgt spid="7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73"/>
                                        </p:tgtEl>
                                      </p:cBhvr>
                                    </p:animEffect>
                                    <p:set>
                                      <p:cBhvr>
                                        <p:cTn id="10" dur="1" fill="hold">
                                          <p:stCondLst>
                                            <p:cond delay="999"/>
                                          </p:stCondLst>
                                        </p:cTn>
                                        <p:tgtEl>
                                          <p:spTgt spid="7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2000"/>
                                        <p:tgtEl>
                                          <p:spTgt spid="75"/>
                                        </p:tgtEl>
                                      </p:cBhvr>
                                    </p:animEffect>
                                  </p:childTnLst>
                                </p:cTn>
                              </p:par>
                              <p:par>
                                <p:cTn id="14" presetID="10"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20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1171017"/>
            <a:ext cx="7259426" cy="5024964"/>
          </a:xfrm>
          <a:prstGeom prst="rect">
            <a:avLst/>
          </a:prstGeom>
          <a:noFill/>
          <a:ln>
            <a:noFill/>
          </a:ln>
          <a:effectLst/>
        </p:spPr>
      </p:pic>
      <p:sp>
        <p:nvSpPr>
          <p:cNvPr id="76" name="Rectangle 75"/>
          <p:cNvSpPr/>
          <p:nvPr/>
        </p:nvSpPr>
        <p:spPr>
          <a:xfrm>
            <a:off x="853184" y="1088466"/>
            <a:ext cx="7610930" cy="5354068"/>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ym typeface="Symbol"/>
              </a:rPr>
              <a:t></a:t>
            </a:r>
            <a:endParaRPr lang="en-US" dirty="0"/>
          </a:p>
        </p:txBody>
      </p:sp>
      <p:sp>
        <p:nvSpPr>
          <p:cNvPr id="2" name="Title 1"/>
          <p:cNvSpPr>
            <a:spLocks noGrp="1"/>
          </p:cNvSpPr>
          <p:nvPr>
            <p:ph type="title"/>
          </p:nvPr>
        </p:nvSpPr>
        <p:spPr/>
        <p:txBody>
          <a:bodyPr/>
          <a:lstStyle/>
          <a:p>
            <a:r>
              <a:rPr lang="en-US" dirty="0" smtClean="0"/>
              <a:t>Robustness of shortest path</a:t>
            </a:r>
            <a:endParaRPr lang="en-US" dirty="0"/>
          </a:p>
        </p:txBody>
      </p:sp>
      <p:sp>
        <p:nvSpPr>
          <p:cNvPr id="4" name="Footer Placeholder 3"/>
          <p:cNvSpPr>
            <a:spLocks noGrp="1"/>
          </p:cNvSpPr>
          <p:nvPr>
            <p:ph type="ftr" sz="quarter" idx="11"/>
          </p:nvPr>
        </p:nvSpPr>
        <p:spPr/>
        <p:txBody>
          <a:bodyPr/>
          <a:lstStyle/>
          <a:p>
            <a:r>
              <a:rPr lang="en-US" smtClean="0"/>
              <a:t>Proving programs robust</a:t>
            </a:r>
            <a:endParaRPr lang="en-US" dirty="0"/>
          </a:p>
        </p:txBody>
      </p:sp>
      <p:sp>
        <p:nvSpPr>
          <p:cNvPr id="5" name="Date Placeholder 4"/>
          <p:cNvSpPr>
            <a:spLocks noGrp="1"/>
          </p:cNvSpPr>
          <p:nvPr>
            <p:ph type="dt" sz="half" idx="10"/>
          </p:nvPr>
        </p:nvSpPr>
        <p:spPr/>
        <p:txBody>
          <a:bodyPr/>
          <a:lstStyle/>
          <a:p>
            <a:r>
              <a:rPr lang="en-US" smtClean="0"/>
              <a:t>FSE’11: Szeged, Hungary.</a:t>
            </a:r>
            <a:endParaRPr lang="en-US" dirty="0"/>
          </a:p>
        </p:txBody>
      </p:sp>
      <p:sp>
        <p:nvSpPr>
          <p:cNvPr id="6" name="Slide Number Placeholder 5"/>
          <p:cNvSpPr>
            <a:spLocks noGrp="1"/>
          </p:cNvSpPr>
          <p:nvPr>
            <p:ph type="sldNum" sz="quarter" idx="12"/>
          </p:nvPr>
        </p:nvSpPr>
        <p:spPr/>
        <p:txBody>
          <a:bodyPr/>
          <a:lstStyle/>
          <a:p>
            <a:fld id="{CF514AF9-C0A3-D948-905C-91873489708A}" type="slidenum">
              <a:rPr lang="en-US" smtClean="0"/>
              <a:pPr/>
              <a:t>9</a:t>
            </a:fld>
            <a:endParaRPr lang="en-US" dirty="0"/>
          </a:p>
        </p:txBody>
      </p:sp>
      <p:sp>
        <p:nvSpPr>
          <p:cNvPr id="7" name="Oval 6"/>
          <p:cNvSpPr/>
          <p:nvPr/>
        </p:nvSpPr>
        <p:spPr>
          <a:xfrm>
            <a:off x="1996183" y="436936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5183" y="226029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74329" y="477977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51296" y="5127067"/>
            <a:ext cx="152400" cy="15240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92183" y="420657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2" idx="3"/>
          </p:cNvCxnSpPr>
          <p:nvPr/>
        </p:nvCxnSpPr>
        <p:spPr>
          <a:xfrm flipH="1">
            <a:off x="7037615" y="4336660"/>
            <a:ext cx="1076886" cy="519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6" idx="5"/>
            <a:endCxn id="12" idx="1"/>
          </p:cNvCxnSpPr>
          <p:nvPr/>
        </p:nvCxnSpPr>
        <p:spPr>
          <a:xfrm>
            <a:off x="6774465" y="3372842"/>
            <a:ext cx="1340036" cy="85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8" idx="6"/>
          </p:cNvCxnSpPr>
          <p:nvPr/>
        </p:nvCxnSpPr>
        <p:spPr>
          <a:xfrm flipH="1">
            <a:off x="1767583" y="2027235"/>
            <a:ext cx="1042827" cy="309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4"/>
            <a:endCxn id="7" idx="0"/>
          </p:cNvCxnSpPr>
          <p:nvPr/>
        </p:nvCxnSpPr>
        <p:spPr>
          <a:xfrm>
            <a:off x="1691383" y="2412696"/>
            <a:ext cx="381000" cy="1956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1" idx="6"/>
            <a:endCxn id="9" idx="3"/>
          </p:cNvCxnSpPr>
          <p:nvPr/>
        </p:nvCxnSpPr>
        <p:spPr>
          <a:xfrm flipV="1">
            <a:off x="5603696" y="4909856"/>
            <a:ext cx="1292951" cy="293411"/>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879796" y="5638800"/>
            <a:ext cx="1380827" cy="369332"/>
          </a:xfrm>
          <a:prstGeom prst="rect">
            <a:avLst/>
          </a:prstGeom>
          <a:noFill/>
        </p:spPr>
        <p:txBody>
          <a:bodyPr wrap="none" rtlCol="0">
            <a:spAutoFit/>
          </a:bodyPr>
          <a:lstStyle/>
          <a:p>
            <a:r>
              <a:rPr lang="en-US" b="1" dirty="0" smtClean="0"/>
              <a:t>You are here</a:t>
            </a:r>
            <a:endParaRPr lang="en-US" b="1" dirty="0"/>
          </a:p>
        </p:txBody>
      </p:sp>
      <p:sp>
        <p:nvSpPr>
          <p:cNvPr id="116" name="Oval 115"/>
          <p:cNvSpPr/>
          <p:nvPr/>
        </p:nvSpPr>
        <p:spPr>
          <a:xfrm>
            <a:off x="6644383" y="324276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2962810" y="2027235"/>
            <a:ext cx="3681573" cy="1291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16" idx="4"/>
            <a:endCxn id="9" idx="7"/>
          </p:cNvCxnSpPr>
          <p:nvPr/>
        </p:nvCxnSpPr>
        <p:spPr>
          <a:xfrm>
            <a:off x="6720583" y="3395160"/>
            <a:ext cx="283828" cy="1406932"/>
          </a:xfrm>
          <a:prstGeom prst="line">
            <a:avLst/>
          </a:prstGeom>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3832596" y="497073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p:cNvCxnSpPr>
            <a:endCxn id="134" idx="2"/>
          </p:cNvCxnSpPr>
          <p:nvPr/>
        </p:nvCxnSpPr>
        <p:spPr>
          <a:xfrm>
            <a:off x="2148583" y="4445568"/>
            <a:ext cx="1684013" cy="60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endCxn id="11" idx="2"/>
          </p:cNvCxnSpPr>
          <p:nvPr/>
        </p:nvCxnSpPr>
        <p:spPr>
          <a:xfrm>
            <a:off x="3961023" y="5073109"/>
            <a:ext cx="1490273" cy="1301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134" idx="7"/>
          </p:cNvCxnSpPr>
          <p:nvPr/>
        </p:nvCxnSpPr>
        <p:spPr>
          <a:xfrm flipH="1">
            <a:off x="3962678" y="2694301"/>
            <a:ext cx="840918" cy="2298751"/>
          </a:xfrm>
          <a:prstGeom prst="line">
            <a:avLst/>
          </a:prstGeom>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4727396" y="255342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9" name="Isosceles Triangle 10258"/>
          <p:cNvSpPr/>
          <p:nvPr/>
        </p:nvSpPr>
        <p:spPr>
          <a:xfrm>
            <a:off x="5357860" y="5279467"/>
            <a:ext cx="339271" cy="413266"/>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2800814" y="192323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3" name="Picture 4" descr="C:\Users\rel\AppData\Local\Microsoft\Windows\Temporary Internet Files\Content.IE5\IKK9KGJD\MC9004339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21" y="1203723"/>
            <a:ext cx="671010" cy="67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92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i$&#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 = 5$&#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psilon = 5 \le 1\delta$&#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 x ~~- ~~~x'\right| &lt; \delta$&#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 P(x) ~~- ~~~P(x')\right| &lt; \epsilon$&#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 x ~~- ~~~x'\right| = \delta$&#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 P(x) ~~- ~~~P(x')\right|\le k\delta$&#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 G - G' \right| = 0.10 $&#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x'|=\delta$&#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y'| \le k\delta$&#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i])$&#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15690</TotalTime>
  <Words>1846</Words>
  <Application>Microsoft Office PowerPoint</Application>
  <PresentationFormat>On-screen Show (4:3)</PresentationFormat>
  <Paragraphs>630</Paragraphs>
  <Slides>37</Slides>
  <Notes>29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Uncertainty</vt:lpstr>
      <vt:lpstr>Robustness</vt:lpstr>
      <vt:lpstr>Before we “measure” robustness</vt:lpstr>
      <vt:lpstr>How would we “measure” robustness?</vt:lpstr>
      <vt:lpstr>Quantitative robustness properties</vt:lpstr>
      <vt:lpstr>Distance on arrays</vt:lpstr>
      <vt:lpstr>Distance on graphs</vt:lpstr>
      <vt:lpstr>Robustness of shortest path</vt:lpstr>
      <vt:lpstr>Robustness of shortest path</vt:lpstr>
      <vt:lpstr>Robustness of shortest path</vt:lpstr>
      <vt:lpstr>Robustness of shortest path</vt:lpstr>
      <vt:lpstr>Robustness of shortest path</vt:lpstr>
      <vt:lpstr>Robustness of shortest path</vt:lpstr>
      <vt:lpstr>Robustness of shortest path</vt:lpstr>
      <vt:lpstr>Robustness of shortest path</vt:lpstr>
      <vt:lpstr>Robustness of shortest path</vt:lpstr>
      <vt:lpstr>Robustness of shortest path</vt:lpstr>
      <vt:lpstr>k-robustness and classical problems</vt:lpstr>
      <vt:lpstr>Robustness matrices</vt:lpstr>
      <vt:lpstr>How do we prove k-robustness</vt:lpstr>
      <vt:lpstr>How do we prove k-robustness</vt:lpstr>
      <vt:lpstr>Proving k-robustness</vt:lpstr>
      <vt:lpstr>Proving k-robustness</vt:lpstr>
      <vt:lpstr>Proving piecewise k-robustness</vt:lpstr>
      <vt:lpstr>Example: Dijsktra’s shortest path algorithm</vt:lpstr>
      <vt:lpstr>Example: Dijsktra’s shortest path algorithm</vt:lpstr>
      <vt:lpstr>Example: Dijsktra’s shortest path algorithm</vt:lpstr>
      <vt:lpstr>Example: Dijsktra’s shortest path algorithm</vt:lpstr>
      <vt:lpstr>Applications:  Robustness Proofs for Embedded Systems</vt:lpstr>
      <vt:lpstr>Approximate Computation:  Trade accuracy for reduced cost</vt:lpstr>
      <vt:lpstr>Applications:  Approximate Computation</vt:lpstr>
      <vt:lpstr>Applications:  Privacy in Statistical Databases</vt:lpstr>
      <vt:lpstr>Results</vt:lpstr>
      <vt:lpstr>Related Work</vt:lpstr>
      <vt:lpstr>Conclusion</vt:lpstr>
      <vt:lpstr>Sorting 1-robust?</vt:lpstr>
    </vt:vector>
  </TitlesOfParts>
  <Company>Pennsylvania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Swarat Chaudhuri</dc:creator>
  <cp:lastModifiedBy>rel</cp:lastModifiedBy>
  <cp:revision>520</cp:revision>
  <dcterms:created xsi:type="dcterms:W3CDTF">2010-01-21T07:10:59Z</dcterms:created>
  <dcterms:modified xsi:type="dcterms:W3CDTF">2011-09-07T15:02:27Z</dcterms:modified>
</cp:coreProperties>
</file>