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1"/>
    <p:sldMasterId id="2147483718" r:id="rId2"/>
  </p:sldMasterIdLst>
  <p:notesMasterIdLst>
    <p:notesMasterId r:id="rId15"/>
  </p:notesMasterIdLst>
  <p:handoutMasterIdLst>
    <p:handoutMasterId r:id="rId16"/>
  </p:handoutMasterIdLst>
  <p:sldIdLst>
    <p:sldId id="257" r:id="rId3"/>
    <p:sldId id="348" r:id="rId4"/>
    <p:sldId id="349" r:id="rId5"/>
    <p:sldId id="332" r:id="rId6"/>
    <p:sldId id="333" r:id="rId7"/>
    <p:sldId id="285" r:id="rId8"/>
    <p:sldId id="318" r:id="rId9"/>
    <p:sldId id="355" r:id="rId10"/>
    <p:sldId id="352" r:id="rId11"/>
    <p:sldId id="346" r:id="rId12"/>
    <p:sldId id="356" r:id="rId13"/>
    <p:sldId id="353" r:id="rId14"/>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AF31"/>
    <a:srgbClr val="F6AE1E"/>
    <a:srgbClr val="FFFFFF"/>
    <a:srgbClr val="FF0066"/>
    <a:srgbClr val="000000"/>
    <a:srgbClr val="F3AF35"/>
    <a:srgbClr val="9C42E6"/>
    <a:srgbClr val="D1943B"/>
    <a:srgbClr val="F8F57B"/>
    <a:srgbClr val="D5B9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74" autoAdjust="0"/>
    <p:restoredTop sz="87211" autoAdjust="0"/>
  </p:normalViewPr>
  <p:slideViewPr>
    <p:cSldViewPr>
      <p:cViewPr varScale="1">
        <p:scale>
          <a:sx n="48" d="100"/>
          <a:sy n="48" d="100"/>
        </p:scale>
        <p:origin x="-1098" y="-96"/>
      </p:cViewPr>
      <p:guideLst>
        <p:guide orient="horz" pos="144"/>
        <p:guide orient="horz" pos="893"/>
        <p:guide orient="horz" pos="1488"/>
        <p:guide orient="horz" pos="1200"/>
        <p:guide orient="horz" pos="2736"/>
        <p:guide orient="horz" pos="4176"/>
        <p:guide orient="horz" pos="4032"/>
        <p:guide pos="2880"/>
        <p:guide pos="240"/>
        <p:guide pos="460"/>
        <p:guide pos="5520"/>
        <p:guide pos="863"/>
        <p:guide pos="5299"/>
      </p:guideLst>
    </p:cSldViewPr>
  </p:slideViewPr>
  <p:outlineViewPr>
    <p:cViewPr>
      <p:scale>
        <a:sx n="33" d="100"/>
        <a:sy n="33" d="100"/>
      </p:scale>
      <p:origin x="0" y="1368"/>
    </p:cViewPr>
  </p:outlineViewPr>
  <p:notesTextViewPr>
    <p:cViewPr>
      <p:scale>
        <a:sx n="100" d="100"/>
        <a:sy n="100" d="100"/>
      </p:scale>
      <p:origin x="0" y="0"/>
    </p:cViewPr>
  </p:notesTextViewPr>
  <p:sorterViewPr>
    <p:cViewPr>
      <p:scale>
        <a:sx n="100" d="100"/>
        <a:sy n="100" d="100"/>
      </p:scale>
      <p:origin x="0" y="0"/>
    </p:cViewPr>
  </p:sorterViewPr>
  <p:notesViewPr>
    <p:cSldViewPr showGuides="1">
      <p:cViewPr varScale="1">
        <p:scale>
          <a:sx n="94" d="100"/>
          <a:sy n="94" d="100"/>
        </p:scale>
        <p:origin x="-2646"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t>Microsoft Research 2008</a:t>
            </a: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2011-08-08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2008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extLst>
      <p:ext uri="{BB962C8B-B14F-4D97-AF65-F5344CB8AC3E}">
        <p14:creationId xmlns:p14="http://schemas.microsoft.com/office/powerpoint/2010/main" val="32138073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t>Microsoft Research 2008</a:t>
            </a: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2011-08-08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dirty="0" smtClean="0">
                <a:solidFill>
                  <a:srgbClr val="000000"/>
                </a:solidFill>
              </a:rPr>
              <a:t>© 2008 Microsoft Corporation. All rights reserved. Microsoft, Windows, Windows Vista and other product names are or may be registered trademarks and/or trademarks in the U.S. and/or other countries.</a:t>
            </a:r>
          </a:p>
          <a:p>
            <a:r>
              <a:rPr lang="en-US"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rPr>
            </a:br>
            <a:r>
              <a:rPr lang="en-US"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extLst>
      <p:ext uri="{BB962C8B-B14F-4D97-AF65-F5344CB8AC3E}">
        <p14:creationId xmlns:p14="http://schemas.microsoft.com/office/powerpoint/2010/main" val="1228888270"/>
      </p:ext>
    </p:extLst>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2011-08-08 2:02</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900" kern="1200" dirty="0" smtClean="0">
                <a:solidFill>
                  <a:schemeClr val="tx1"/>
                </a:solidFill>
                <a:latin typeface="Segoe" pitchFamily="34" charset="0"/>
                <a:ea typeface="+mn-ea"/>
                <a:cs typeface="+mn-cs"/>
              </a:rPr>
              <a:t>class Cell {</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var</a:t>
            </a:r>
            <a:r>
              <a:rPr lang="en-US" sz="900" kern="1200" dirty="0" smtClean="0">
                <a:solidFill>
                  <a:schemeClr val="tx1"/>
                </a:solidFill>
                <a:latin typeface="Segoe" pitchFamily="34" charset="0"/>
                <a:ea typeface="+mn-ea"/>
                <a:cs typeface="+mn-cs"/>
              </a:rPr>
              <a:t> data: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a:t>
            </a:r>
          </a:p>
          <a:p>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method Swap2(c: Cell, d: Cell)</a:t>
            </a:r>
          </a:p>
          <a:p>
            <a:r>
              <a:rPr lang="en-US" sz="900" kern="1200" dirty="0" smtClean="0">
                <a:solidFill>
                  <a:schemeClr val="tx1"/>
                </a:solidFill>
                <a:latin typeface="Segoe" pitchFamily="34" charset="0"/>
                <a:ea typeface="+mn-ea"/>
                <a:cs typeface="+mn-cs"/>
              </a:rPr>
              <a:t>  requires c != null &amp;&amp; d != null &amp;&amp; c != d;</a:t>
            </a:r>
          </a:p>
          <a:p>
            <a:r>
              <a:rPr lang="en-US" sz="900" kern="1200" dirty="0" smtClean="0">
                <a:solidFill>
                  <a:schemeClr val="tx1"/>
                </a:solidFill>
                <a:latin typeface="Segoe" pitchFamily="34" charset="0"/>
                <a:ea typeface="+mn-ea"/>
                <a:cs typeface="+mn-cs"/>
              </a:rPr>
              <a:t>  modifies c, d;</a:t>
            </a:r>
          </a:p>
          <a:p>
            <a:r>
              <a:rPr lang="en-US" sz="900" kern="1200" dirty="0" smtClean="0">
                <a:solidFill>
                  <a:schemeClr val="tx1"/>
                </a:solidFill>
                <a:latin typeface="Segoe" pitchFamily="34" charset="0"/>
                <a:ea typeface="+mn-ea"/>
                <a:cs typeface="+mn-cs"/>
              </a:rPr>
              <a:t>  ensures </a:t>
            </a:r>
            <a:r>
              <a:rPr lang="en-US" sz="900" kern="1200" dirty="0" err="1" smtClean="0">
                <a:solidFill>
                  <a:schemeClr val="tx1"/>
                </a:solidFill>
                <a:latin typeface="Segoe" pitchFamily="34" charset="0"/>
                <a:ea typeface="+mn-ea"/>
                <a:cs typeface="+mn-cs"/>
              </a:rPr>
              <a:t>c.data</a:t>
            </a:r>
            <a:r>
              <a:rPr lang="en-US" sz="900" kern="1200" dirty="0" smtClean="0">
                <a:solidFill>
                  <a:schemeClr val="tx1"/>
                </a:solidFill>
                <a:latin typeface="Segoe" pitchFamily="34" charset="0"/>
                <a:ea typeface="+mn-ea"/>
                <a:cs typeface="+mn-cs"/>
              </a:rPr>
              <a:t> == old(</a:t>
            </a:r>
            <a:r>
              <a:rPr lang="en-US" sz="900" kern="1200" dirty="0" err="1" smtClean="0">
                <a:solidFill>
                  <a:schemeClr val="tx1"/>
                </a:solidFill>
                <a:latin typeface="Segoe" pitchFamily="34" charset="0"/>
                <a:ea typeface="+mn-ea"/>
                <a:cs typeface="+mn-cs"/>
              </a:rPr>
              <a:t>d.data</a:t>
            </a:r>
            <a:r>
              <a:rPr lang="en-US" sz="900" kern="1200" dirty="0" smtClean="0">
                <a:solidFill>
                  <a:schemeClr val="tx1"/>
                </a:solidFill>
                <a:latin typeface="Segoe" pitchFamily="34" charset="0"/>
                <a:ea typeface="+mn-ea"/>
                <a:cs typeface="+mn-cs"/>
              </a:rPr>
              <a:t>) &amp;&amp; </a:t>
            </a:r>
            <a:r>
              <a:rPr lang="en-US" sz="900" kern="1200" dirty="0" err="1" smtClean="0">
                <a:solidFill>
                  <a:schemeClr val="tx1"/>
                </a:solidFill>
                <a:latin typeface="Segoe" pitchFamily="34" charset="0"/>
                <a:ea typeface="+mn-ea"/>
                <a:cs typeface="+mn-cs"/>
              </a:rPr>
              <a:t>d.data</a:t>
            </a:r>
            <a:r>
              <a:rPr lang="en-US" sz="900" kern="1200" dirty="0" smtClean="0">
                <a:solidFill>
                  <a:schemeClr val="tx1"/>
                </a:solidFill>
                <a:latin typeface="Segoe" pitchFamily="34" charset="0"/>
                <a:ea typeface="+mn-ea"/>
                <a:cs typeface="+mn-cs"/>
              </a:rPr>
              <a:t> == old(</a:t>
            </a:r>
            <a:r>
              <a:rPr lang="en-US" sz="900" kern="1200" dirty="0" err="1" smtClean="0">
                <a:solidFill>
                  <a:schemeClr val="tx1"/>
                </a:solidFill>
                <a:latin typeface="Segoe" pitchFamily="34" charset="0"/>
                <a:ea typeface="+mn-ea"/>
                <a:cs typeface="+mn-cs"/>
              </a:rPr>
              <a:t>c.data</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c.data</a:t>
            </a:r>
            <a:r>
              <a:rPr lang="en-US" sz="900" kern="1200" dirty="0" smtClean="0">
                <a:solidFill>
                  <a:schemeClr val="tx1"/>
                </a:solidFill>
                <a:latin typeface="Segoe" pitchFamily="34" charset="0"/>
                <a:ea typeface="+mn-ea"/>
                <a:cs typeface="+mn-cs"/>
              </a:rPr>
              <a:t> := </a:t>
            </a:r>
            <a:r>
              <a:rPr lang="en-US" sz="900" kern="1200" dirty="0" err="1" smtClean="0">
                <a:solidFill>
                  <a:schemeClr val="tx1"/>
                </a:solidFill>
                <a:latin typeface="Segoe" pitchFamily="34" charset="0"/>
                <a:ea typeface="+mn-ea"/>
                <a:cs typeface="+mn-cs"/>
              </a:rPr>
              <a:t>c.data</a:t>
            </a:r>
            <a:r>
              <a:rPr lang="en-US" sz="900" kern="1200" dirty="0" smtClean="0">
                <a:solidFill>
                  <a:schemeClr val="tx1"/>
                </a:solidFill>
                <a:latin typeface="Segoe" pitchFamily="34" charset="0"/>
                <a:ea typeface="+mn-ea"/>
                <a:cs typeface="+mn-cs"/>
              </a:rPr>
              <a:t> + </a:t>
            </a:r>
            <a:r>
              <a:rPr lang="en-US" sz="900" kern="1200" dirty="0" err="1" smtClean="0">
                <a:solidFill>
                  <a:schemeClr val="tx1"/>
                </a:solidFill>
                <a:latin typeface="Segoe" pitchFamily="34" charset="0"/>
                <a:ea typeface="+mn-ea"/>
                <a:cs typeface="+mn-cs"/>
              </a:rPr>
              <a:t>d.data</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d.data</a:t>
            </a:r>
            <a:r>
              <a:rPr lang="en-US" sz="900" kern="1200" dirty="0" smtClean="0">
                <a:solidFill>
                  <a:schemeClr val="tx1"/>
                </a:solidFill>
                <a:latin typeface="Segoe" pitchFamily="34" charset="0"/>
                <a:ea typeface="+mn-ea"/>
                <a:cs typeface="+mn-cs"/>
              </a:rPr>
              <a:t> := </a:t>
            </a:r>
            <a:r>
              <a:rPr lang="en-US" sz="900" kern="1200" dirty="0" err="1" smtClean="0">
                <a:solidFill>
                  <a:schemeClr val="tx1"/>
                </a:solidFill>
                <a:latin typeface="Segoe" pitchFamily="34" charset="0"/>
                <a:ea typeface="+mn-ea"/>
                <a:cs typeface="+mn-cs"/>
              </a:rPr>
              <a:t>c.data</a:t>
            </a:r>
            <a:r>
              <a:rPr lang="en-US" sz="900" kern="1200" dirty="0" smtClean="0">
                <a:solidFill>
                  <a:schemeClr val="tx1"/>
                </a:solidFill>
                <a:latin typeface="Segoe" pitchFamily="34" charset="0"/>
                <a:ea typeface="+mn-ea"/>
                <a:cs typeface="+mn-cs"/>
              </a:rPr>
              <a:t> - </a:t>
            </a:r>
            <a:r>
              <a:rPr lang="en-US" sz="900" kern="1200" dirty="0" err="1" smtClean="0">
                <a:solidFill>
                  <a:schemeClr val="tx1"/>
                </a:solidFill>
                <a:latin typeface="Segoe" pitchFamily="34" charset="0"/>
                <a:ea typeface="+mn-ea"/>
                <a:cs typeface="+mn-cs"/>
              </a:rPr>
              <a:t>d.data</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c.data</a:t>
            </a:r>
            <a:r>
              <a:rPr lang="en-US" sz="900" kern="1200" dirty="0" smtClean="0">
                <a:solidFill>
                  <a:schemeClr val="tx1"/>
                </a:solidFill>
                <a:latin typeface="Segoe" pitchFamily="34" charset="0"/>
                <a:ea typeface="+mn-ea"/>
                <a:cs typeface="+mn-cs"/>
              </a:rPr>
              <a:t> := </a:t>
            </a:r>
            <a:r>
              <a:rPr lang="en-US" sz="900" kern="1200" dirty="0" err="1" smtClean="0">
                <a:solidFill>
                  <a:schemeClr val="tx1"/>
                </a:solidFill>
                <a:latin typeface="Segoe" pitchFamily="34" charset="0"/>
                <a:ea typeface="+mn-ea"/>
                <a:cs typeface="+mn-cs"/>
              </a:rPr>
              <a:t>c.data</a:t>
            </a:r>
            <a:r>
              <a:rPr lang="en-US" sz="900" kern="1200" dirty="0" smtClean="0">
                <a:solidFill>
                  <a:schemeClr val="tx1"/>
                </a:solidFill>
                <a:latin typeface="Segoe" pitchFamily="34" charset="0"/>
                <a:ea typeface="+mn-ea"/>
                <a:cs typeface="+mn-cs"/>
              </a:rPr>
              <a:t> - </a:t>
            </a:r>
            <a:r>
              <a:rPr lang="en-US" sz="900" kern="1200" dirty="0" err="1" smtClean="0">
                <a:solidFill>
                  <a:schemeClr val="tx1"/>
                </a:solidFill>
                <a:latin typeface="Segoe" pitchFamily="34" charset="0"/>
                <a:ea typeface="+mn-ea"/>
                <a:cs typeface="+mn-cs"/>
              </a:rPr>
              <a:t>d.data</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a:t>
            </a:r>
          </a:p>
          <a:p>
            <a:endParaRPr lang="en-US" sz="900" kern="1200" dirty="0" smtClean="0">
              <a:solidFill>
                <a:schemeClr val="tx1"/>
              </a:solidFill>
              <a:latin typeface="Segoe" pitchFamily="34" charset="0"/>
              <a:ea typeface="+mn-ea"/>
              <a:cs typeface="+mn-cs"/>
            </a:endParaRPr>
          </a:p>
          <a:p>
            <a:r>
              <a:rPr lang="en-US" sz="900" kern="1200" dirty="0" err="1" smtClean="0">
                <a:solidFill>
                  <a:schemeClr val="tx1"/>
                </a:solidFill>
                <a:latin typeface="Segoe" pitchFamily="34" charset="0"/>
                <a:ea typeface="+mn-ea"/>
                <a:cs typeface="+mn-cs"/>
              </a:rPr>
              <a:t>var</a:t>
            </a:r>
            <a:r>
              <a:rPr lang="en-US" sz="900" kern="1200" dirty="0" smtClean="0">
                <a:solidFill>
                  <a:schemeClr val="tx1"/>
                </a:solidFill>
                <a:latin typeface="Segoe" pitchFamily="34" charset="0"/>
                <a:ea typeface="+mn-ea"/>
                <a:cs typeface="+mn-cs"/>
              </a:rPr>
              <a:t> a: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a:t>
            </a:r>
          </a:p>
          <a:p>
            <a:r>
              <a:rPr lang="en-US" sz="900" kern="1200" dirty="0" err="1" smtClean="0">
                <a:solidFill>
                  <a:schemeClr val="tx1"/>
                </a:solidFill>
                <a:latin typeface="Segoe" pitchFamily="34" charset="0"/>
                <a:ea typeface="+mn-ea"/>
                <a:cs typeface="+mn-cs"/>
              </a:rPr>
              <a:t>var</a:t>
            </a:r>
            <a:r>
              <a:rPr lang="en-US" sz="900" kern="1200" dirty="0" smtClean="0">
                <a:solidFill>
                  <a:schemeClr val="tx1"/>
                </a:solidFill>
                <a:latin typeface="Segoe" pitchFamily="34" charset="0"/>
                <a:ea typeface="+mn-ea"/>
                <a:cs typeface="+mn-cs"/>
              </a:rPr>
              <a:t> b: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a:t>
            </a:r>
          </a:p>
          <a:p>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method Swap1()</a:t>
            </a:r>
          </a:p>
          <a:p>
            <a:r>
              <a:rPr lang="en-US" sz="900" kern="1200" dirty="0" smtClean="0">
                <a:solidFill>
                  <a:schemeClr val="tx1"/>
                </a:solidFill>
                <a:latin typeface="Segoe" pitchFamily="34" charset="0"/>
                <a:ea typeface="+mn-ea"/>
                <a:cs typeface="+mn-cs"/>
              </a:rPr>
              <a:t>  modifies this;</a:t>
            </a:r>
          </a:p>
          <a:p>
            <a:r>
              <a:rPr lang="en-US" sz="900" kern="1200" dirty="0" smtClean="0">
                <a:solidFill>
                  <a:schemeClr val="tx1"/>
                </a:solidFill>
                <a:latin typeface="Segoe" pitchFamily="34" charset="0"/>
                <a:ea typeface="+mn-ea"/>
                <a:cs typeface="+mn-cs"/>
              </a:rPr>
              <a:t>  ensures a == old(b) &amp;&amp; b == old(a);</a:t>
            </a:r>
          </a:p>
          <a:p>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 := a + b;</a:t>
            </a:r>
          </a:p>
          <a:p>
            <a:r>
              <a:rPr lang="en-US" sz="900" kern="1200" dirty="0" smtClean="0">
                <a:solidFill>
                  <a:schemeClr val="tx1"/>
                </a:solidFill>
                <a:latin typeface="Segoe" pitchFamily="34" charset="0"/>
                <a:ea typeface="+mn-ea"/>
                <a:cs typeface="+mn-cs"/>
              </a:rPr>
              <a:t>  b := a - b;</a:t>
            </a:r>
          </a:p>
          <a:p>
            <a:r>
              <a:rPr lang="en-US" sz="900" kern="1200" dirty="0" smtClean="0">
                <a:solidFill>
                  <a:schemeClr val="tx1"/>
                </a:solidFill>
                <a:latin typeface="Segoe" pitchFamily="34" charset="0"/>
                <a:ea typeface="+mn-ea"/>
                <a:cs typeface="+mn-cs"/>
              </a:rPr>
              <a:t>  a := a - b;</a:t>
            </a:r>
          </a:p>
          <a:p>
            <a:r>
              <a:rPr lang="en-US" sz="900" kern="1200" dirty="0" smtClean="0">
                <a:solidFill>
                  <a:schemeClr val="tx1"/>
                </a:solidFill>
                <a:latin typeface="Segoe" pitchFamily="34" charset="0"/>
                <a:ea typeface="+mn-ea"/>
                <a:cs typeface="+mn-cs"/>
              </a:rPr>
              <a:t>}</a:t>
            </a:r>
          </a:p>
          <a:p>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method Swap0(a: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b: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returns (x: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y: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ensures x == b &amp;&amp; y == a;</a:t>
            </a:r>
          </a:p>
          <a:p>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x := b;</a:t>
            </a:r>
          </a:p>
          <a:p>
            <a:r>
              <a:rPr lang="en-US" sz="900" kern="1200" dirty="0" smtClean="0">
                <a:solidFill>
                  <a:schemeClr val="tx1"/>
                </a:solidFill>
                <a:latin typeface="Segoe" pitchFamily="34" charset="0"/>
                <a:ea typeface="+mn-ea"/>
                <a:cs typeface="+mn-cs"/>
              </a:rPr>
              <a:t>  y := a;</a:t>
            </a:r>
          </a:p>
          <a:p>
            <a:r>
              <a:rPr lang="en-US" sz="900" kern="1200" dirty="0" smtClean="0">
                <a:solidFill>
                  <a:schemeClr val="tx1"/>
                </a:solidFill>
                <a:latin typeface="Segoe" pitchFamily="34" charset="0"/>
                <a:ea typeface="+mn-ea"/>
                <a:cs typeface="+mn-cs"/>
              </a:rPr>
              <a:t>}</a:t>
            </a:r>
          </a:p>
          <a:p>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method Main()</a:t>
            </a:r>
          </a:p>
          <a:p>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var</a:t>
            </a:r>
            <a:r>
              <a:rPr lang="en-US" sz="900" kern="1200" dirty="0" smtClean="0">
                <a:solidFill>
                  <a:schemeClr val="tx1"/>
                </a:solidFill>
                <a:latin typeface="Segoe" pitchFamily="34" charset="0"/>
                <a:ea typeface="+mn-ea"/>
                <a:cs typeface="+mn-cs"/>
              </a:rPr>
              <a:t> k, m := 5, 7;</a:t>
            </a:r>
          </a:p>
          <a:p>
            <a:r>
              <a:rPr lang="en-US" sz="900" kern="1200" dirty="0" smtClean="0">
                <a:solidFill>
                  <a:schemeClr val="tx1"/>
                </a:solidFill>
                <a:latin typeface="Segoe" pitchFamily="34" charset="0"/>
                <a:ea typeface="+mn-ea"/>
                <a:cs typeface="+mn-cs"/>
              </a:rPr>
              <a:t>  k, m := Swap0(k, m);</a:t>
            </a:r>
          </a:p>
          <a:p>
            <a:r>
              <a:rPr lang="en-US" sz="900" kern="1200" dirty="0" smtClean="0">
                <a:solidFill>
                  <a:schemeClr val="tx1"/>
                </a:solidFill>
                <a:latin typeface="Segoe" pitchFamily="34" charset="0"/>
                <a:ea typeface="+mn-ea"/>
                <a:cs typeface="+mn-cs"/>
              </a:rPr>
              <a:t>  assert k + m == 12;</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var</a:t>
            </a:r>
            <a:r>
              <a:rPr lang="en-US" sz="900" kern="1200" dirty="0" smtClean="0">
                <a:solidFill>
                  <a:schemeClr val="tx1"/>
                </a:solidFill>
                <a:latin typeface="Segoe" pitchFamily="34" charset="0"/>
                <a:ea typeface="+mn-ea"/>
                <a:cs typeface="+mn-cs"/>
              </a:rPr>
              <a:t> c, d := new Cell, new Cell;</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c.data</a:t>
            </a:r>
            <a:r>
              <a:rPr lang="en-US" sz="900" kern="1200" dirty="0" smtClean="0">
                <a:solidFill>
                  <a:schemeClr val="tx1"/>
                </a:solidFill>
                <a:latin typeface="Segoe" pitchFamily="34" charset="0"/>
                <a:ea typeface="+mn-ea"/>
                <a:cs typeface="+mn-cs"/>
              </a:rPr>
              <a:t> := 5;  </a:t>
            </a:r>
            <a:r>
              <a:rPr lang="en-US" sz="900" kern="1200" dirty="0" err="1" smtClean="0">
                <a:solidFill>
                  <a:schemeClr val="tx1"/>
                </a:solidFill>
                <a:latin typeface="Segoe" pitchFamily="34" charset="0"/>
                <a:ea typeface="+mn-ea"/>
                <a:cs typeface="+mn-cs"/>
              </a:rPr>
              <a:t>d.data</a:t>
            </a:r>
            <a:r>
              <a:rPr lang="en-US" sz="900" kern="1200" dirty="0" smtClean="0">
                <a:solidFill>
                  <a:schemeClr val="tx1"/>
                </a:solidFill>
                <a:latin typeface="Segoe" pitchFamily="34" charset="0"/>
                <a:ea typeface="+mn-ea"/>
                <a:cs typeface="+mn-cs"/>
              </a:rPr>
              <a:t> := 7;</a:t>
            </a:r>
          </a:p>
          <a:p>
            <a:r>
              <a:rPr lang="en-US" sz="900" kern="1200" dirty="0" smtClean="0">
                <a:solidFill>
                  <a:schemeClr val="tx1"/>
                </a:solidFill>
                <a:latin typeface="Segoe" pitchFamily="34" charset="0"/>
                <a:ea typeface="+mn-ea"/>
                <a:cs typeface="+mn-cs"/>
              </a:rPr>
              <a:t>  Swap2(c, d);</a:t>
            </a:r>
          </a:p>
          <a:p>
            <a:r>
              <a:rPr lang="en-US" sz="900" kern="1200" dirty="0" smtClean="0">
                <a:solidFill>
                  <a:schemeClr val="tx1"/>
                </a:solidFill>
                <a:latin typeface="Segoe" pitchFamily="34" charset="0"/>
                <a:ea typeface="+mn-ea"/>
                <a:cs typeface="+mn-cs"/>
              </a:rPr>
              <a:t>  assert </a:t>
            </a:r>
            <a:r>
              <a:rPr lang="en-US" sz="900" kern="1200" dirty="0" err="1" smtClean="0">
                <a:solidFill>
                  <a:schemeClr val="tx1"/>
                </a:solidFill>
                <a:latin typeface="Segoe" pitchFamily="34" charset="0"/>
                <a:ea typeface="+mn-ea"/>
                <a:cs typeface="+mn-cs"/>
              </a:rPr>
              <a:t>d.data</a:t>
            </a:r>
            <a:r>
              <a:rPr lang="en-US" sz="900" kern="1200" dirty="0" smtClean="0">
                <a:solidFill>
                  <a:schemeClr val="tx1"/>
                </a:solidFill>
                <a:latin typeface="Segoe" pitchFamily="34" charset="0"/>
                <a:ea typeface="+mn-ea"/>
                <a:cs typeface="+mn-cs"/>
              </a:rPr>
              <a:t> == 5;</a:t>
            </a:r>
          </a:p>
          <a:p>
            <a:r>
              <a:rPr lang="en-US" sz="900" kern="1200" dirty="0" smtClean="0">
                <a:solidFill>
                  <a:schemeClr val="tx1"/>
                </a:solidFill>
                <a:latin typeface="Segoe" pitchFamily="34" charset="0"/>
                <a:ea typeface="+mn-ea"/>
                <a:cs typeface="+mn-cs"/>
              </a:rPr>
              <a:t>  assert </a:t>
            </a:r>
            <a:r>
              <a:rPr lang="en-US" sz="900" kern="1200" dirty="0" err="1" smtClean="0">
                <a:solidFill>
                  <a:schemeClr val="tx1"/>
                </a:solidFill>
                <a:latin typeface="Segoe" pitchFamily="34" charset="0"/>
                <a:ea typeface="+mn-ea"/>
                <a:cs typeface="+mn-cs"/>
              </a:rPr>
              <a:t>c.data</a:t>
            </a:r>
            <a:r>
              <a:rPr lang="en-US" sz="900" kern="1200" dirty="0" smtClean="0">
                <a:solidFill>
                  <a:schemeClr val="tx1"/>
                </a:solidFill>
                <a:latin typeface="Segoe" pitchFamily="34" charset="0"/>
                <a:ea typeface="+mn-ea"/>
                <a:cs typeface="+mn-cs"/>
              </a:rPr>
              <a:t> == 7;</a:t>
            </a:r>
          </a:p>
          <a:p>
            <a:r>
              <a:rPr lang="en-US" sz="900" kern="1200" dirty="0" smtClean="0">
                <a:solidFill>
                  <a:schemeClr val="tx1"/>
                </a:solidFill>
                <a:latin typeface="Segoe" pitchFamily="34" charset="0"/>
                <a:ea typeface="+mn-ea"/>
                <a:cs typeface="+mn-cs"/>
              </a:rPr>
              <a:t>}</a:t>
            </a:r>
          </a:p>
          <a:p>
            <a:endParaRPr lang="en-US" sz="900" kern="1200" dirty="0" smtClean="0">
              <a:solidFill>
                <a:schemeClr val="tx1"/>
              </a:solidFill>
              <a:latin typeface="Segoe" pitchFamily="34" charset="0"/>
              <a:ea typeface="+mn-ea"/>
              <a:cs typeface="+mn-cs"/>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2011-08-08 2:02</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900" kern="1200" dirty="0" smtClean="0">
                <a:solidFill>
                  <a:schemeClr val="tx1"/>
                </a:solidFill>
                <a:latin typeface="Segoe" pitchFamily="34" charset="0"/>
                <a:ea typeface="+mn-ea"/>
                <a:cs typeface="+mn-cs"/>
              </a:rPr>
              <a:t>function Fib(n: </a:t>
            </a:r>
            <a:r>
              <a:rPr lang="en-US" sz="900" kern="1200" dirty="0" err="1" smtClean="0">
                <a:solidFill>
                  <a:schemeClr val="tx1"/>
                </a:solidFill>
                <a:latin typeface="Segoe" pitchFamily="34" charset="0"/>
                <a:ea typeface="+mn-ea"/>
                <a:cs typeface="+mn-cs"/>
              </a:rPr>
              <a:t>nat</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nat</a:t>
            </a:r>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a:t>
            </a:r>
          </a:p>
          <a:p>
            <a:r>
              <a:rPr lang="pt-BR" sz="900" kern="1200" dirty="0" smtClean="0">
                <a:solidFill>
                  <a:schemeClr val="tx1"/>
                </a:solidFill>
                <a:latin typeface="Segoe" pitchFamily="34" charset="0"/>
                <a:ea typeface="+mn-ea"/>
                <a:cs typeface="+mn-cs"/>
              </a:rPr>
              <a:t>  if n &lt; 2 then n else Fib(n-2) + Fib(n-1)</a:t>
            </a:r>
          </a:p>
          <a:p>
            <a:r>
              <a:rPr lang="en-US" sz="900" kern="1200" dirty="0" smtClean="0">
                <a:solidFill>
                  <a:schemeClr val="tx1"/>
                </a:solidFill>
                <a:latin typeface="Segoe" pitchFamily="34" charset="0"/>
                <a:ea typeface="+mn-ea"/>
                <a:cs typeface="+mn-cs"/>
              </a:rPr>
              <a:t>}</a:t>
            </a:r>
          </a:p>
          <a:p>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method </a:t>
            </a:r>
            <a:r>
              <a:rPr lang="en-US" sz="900" kern="1200" dirty="0" err="1" smtClean="0">
                <a:solidFill>
                  <a:schemeClr val="tx1"/>
                </a:solidFill>
                <a:latin typeface="Segoe" pitchFamily="34" charset="0"/>
                <a:ea typeface="+mn-ea"/>
                <a:cs typeface="+mn-cs"/>
              </a:rPr>
              <a:t>ComputeFib</a:t>
            </a:r>
            <a:r>
              <a:rPr lang="en-US" sz="900" kern="1200" dirty="0" smtClean="0">
                <a:solidFill>
                  <a:schemeClr val="tx1"/>
                </a:solidFill>
                <a:latin typeface="Segoe" pitchFamily="34" charset="0"/>
                <a:ea typeface="+mn-ea"/>
                <a:cs typeface="+mn-cs"/>
              </a:rPr>
              <a:t>(n: </a:t>
            </a:r>
            <a:r>
              <a:rPr lang="en-US" sz="900" kern="1200" dirty="0" err="1" smtClean="0">
                <a:solidFill>
                  <a:schemeClr val="tx1"/>
                </a:solidFill>
                <a:latin typeface="Segoe" pitchFamily="34" charset="0"/>
                <a:ea typeface="+mn-ea"/>
                <a:cs typeface="+mn-cs"/>
              </a:rPr>
              <a:t>nat</a:t>
            </a:r>
            <a:r>
              <a:rPr lang="en-US" sz="900" kern="1200" dirty="0" smtClean="0">
                <a:solidFill>
                  <a:schemeClr val="tx1"/>
                </a:solidFill>
                <a:latin typeface="Segoe" pitchFamily="34" charset="0"/>
                <a:ea typeface="+mn-ea"/>
                <a:cs typeface="+mn-cs"/>
              </a:rPr>
              <a:t>) returns (x: </a:t>
            </a:r>
            <a:r>
              <a:rPr lang="en-US" sz="900" kern="1200" dirty="0" err="1" smtClean="0">
                <a:solidFill>
                  <a:schemeClr val="tx1"/>
                </a:solidFill>
                <a:latin typeface="Segoe" pitchFamily="34" charset="0"/>
                <a:ea typeface="+mn-ea"/>
                <a:cs typeface="+mn-cs"/>
              </a:rPr>
              <a:t>nat</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ensures x == Fib(n);</a:t>
            </a:r>
          </a:p>
          <a:p>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x := 0;</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var</a:t>
            </a:r>
            <a:r>
              <a:rPr lang="en-US" sz="900" kern="1200" dirty="0" smtClean="0">
                <a:solidFill>
                  <a:schemeClr val="tx1"/>
                </a:solidFill>
                <a:latin typeface="Segoe" pitchFamily="34" charset="0"/>
                <a:ea typeface="+mn-ea"/>
                <a:cs typeface="+mn-cs"/>
              </a:rPr>
              <a:t> y := 1;</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var</a:t>
            </a:r>
            <a:r>
              <a:rPr lang="en-US" sz="900" kern="1200" dirty="0" smtClean="0">
                <a:solidFill>
                  <a:schemeClr val="tx1"/>
                </a:solidFill>
                <a:latin typeface="Segoe" pitchFamily="34" charset="0"/>
                <a:ea typeface="+mn-ea"/>
                <a:cs typeface="+mn-cs"/>
              </a:rPr>
              <a:t> i := 0;</a:t>
            </a:r>
          </a:p>
          <a:p>
            <a:r>
              <a:rPr lang="en-US" sz="900" kern="1200" dirty="0" smtClean="0">
                <a:solidFill>
                  <a:schemeClr val="tx1"/>
                </a:solidFill>
                <a:latin typeface="Segoe" pitchFamily="34" charset="0"/>
                <a:ea typeface="+mn-ea"/>
                <a:cs typeface="+mn-cs"/>
              </a:rPr>
              <a:t>  while (i &lt; n)</a:t>
            </a:r>
          </a:p>
          <a:p>
            <a:r>
              <a:rPr lang="en-US" sz="900" kern="1200" dirty="0" smtClean="0">
                <a:solidFill>
                  <a:schemeClr val="tx1"/>
                </a:solidFill>
                <a:latin typeface="Segoe" pitchFamily="34" charset="0"/>
                <a:ea typeface="+mn-ea"/>
                <a:cs typeface="+mn-cs"/>
              </a:rPr>
              <a:t>    invariant 0 &lt;= i &lt;= n;</a:t>
            </a:r>
          </a:p>
          <a:p>
            <a:r>
              <a:rPr lang="sv-SE" sz="900" kern="1200" dirty="0" smtClean="0">
                <a:solidFill>
                  <a:schemeClr val="tx1"/>
                </a:solidFill>
                <a:latin typeface="Segoe" pitchFamily="34" charset="0"/>
                <a:ea typeface="+mn-ea"/>
                <a:cs typeface="+mn-cs"/>
              </a:rPr>
              <a:t>    invariant x == Fib(i) &amp;&amp; y == Fib(i+1);</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x, y := y, </a:t>
            </a:r>
            <a:r>
              <a:rPr lang="en-US" sz="900" kern="1200" dirty="0" err="1" smtClean="0">
                <a:solidFill>
                  <a:schemeClr val="tx1"/>
                </a:solidFill>
                <a:latin typeface="Segoe" pitchFamily="34" charset="0"/>
                <a:ea typeface="+mn-ea"/>
                <a:cs typeface="+mn-cs"/>
              </a:rPr>
              <a:t>x+y</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i := i + 1;</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a:t>
            </a:r>
          </a:p>
          <a:p>
            <a:endParaRPr lang="en-US" sz="900" kern="1200" dirty="0" smtClean="0">
              <a:solidFill>
                <a:schemeClr val="tx1"/>
              </a:solidFill>
              <a:latin typeface="Segoe" pitchFamily="34" charset="0"/>
              <a:ea typeface="+mn-ea"/>
              <a:cs typeface="+mn-cs"/>
            </a:endParaRPr>
          </a:p>
          <a:p>
            <a:pPr marL="0" marR="0" indent="0" algn="l" defTabSz="914363" rtl="0" eaLnBrk="1" fontAlgn="auto" latinLnBrk="0" hangingPunct="1">
              <a:lnSpc>
                <a:spcPct val="90000"/>
              </a:lnSpc>
              <a:spcBef>
                <a:spcPts val="0"/>
              </a:spcBef>
              <a:spcAft>
                <a:spcPts val="333"/>
              </a:spcAft>
              <a:buClrTx/>
              <a:buSzTx/>
              <a:buFontTx/>
              <a:buNone/>
              <a:tabLst/>
              <a:defRPr/>
            </a:pPr>
            <a:r>
              <a:rPr lang="en-US" sz="900" kern="1200" dirty="0" smtClean="0">
                <a:solidFill>
                  <a:schemeClr val="tx1"/>
                </a:solidFill>
                <a:latin typeface="Segoe" pitchFamily="34" charset="0"/>
                <a:ea typeface="+mn-ea"/>
                <a:cs typeface="+mn-cs"/>
              </a:rPr>
              <a:t>// ----------------------------------------------------------------------------------------</a:t>
            </a:r>
          </a:p>
          <a:p>
            <a:pPr marL="0" marR="0" indent="0" algn="l" defTabSz="914363" rtl="0" eaLnBrk="1" fontAlgn="auto" latinLnBrk="0" hangingPunct="1">
              <a:lnSpc>
                <a:spcPct val="90000"/>
              </a:lnSpc>
              <a:spcBef>
                <a:spcPts val="0"/>
              </a:spcBef>
              <a:spcAft>
                <a:spcPts val="333"/>
              </a:spcAft>
              <a:buClrTx/>
              <a:buSzTx/>
              <a:buFontTx/>
              <a:buNone/>
              <a:tabLst/>
              <a:defRPr/>
            </a:pPr>
            <a:endParaRPr lang="en-US" sz="900" kern="1200" dirty="0" smtClean="0">
              <a:solidFill>
                <a:schemeClr val="tx1"/>
              </a:solidFill>
              <a:latin typeface="Segoe" pitchFamily="34" charset="0"/>
              <a:ea typeface="+mn-ea"/>
              <a:cs typeface="+mn-cs"/>
            </a:endParaRPr>
          </a:p>
          <a:p>
            <a:r>
              <a:rPr lang="en-US" sz="900" kern="1200" dirty="0" smtClean="0">
                <a:solidFill>
                  <a:schemeClr val="tx1"/>
                </a:solidFill>
                <a:latin typeface="Segoe" pitchFamily="34" charset="0"/>
                <a:ea typeface="+mn-ea"/>
                <a:cs typeface="+mn-cs"/>
              </a:rPr>
              <a:t>method </a:t>
            </a:r>
            <a:r>
              <a:rPr lang="en-US" sz="900" kern="1200" dirty="0" err="1" smtClean="0">
                <a:solidFill>
                  <a:schemeClr val="tx1"/>
                </a:solidFill>
                <a:latin typeface="Segoe" pitchFamily="34" charset="0"/>
                <a:ea typeface="+mn-ea"/>
                <a:cs typeface="+mn-cs"/>
              </a:rPr>
              <a:t>BinarySearch</a:t>
            </a:r>
            <a:r>
              <a:rPr lang="en-US" sz="900" kern="1200" dirty="0" smtClean="0">
                <a:solidFill>
                  <a:schemeClr val="tx1"/>
                </a:solidFill>
                <a:latin typeface="Segoe" pitchFamily="34" charset="0"/>
                <a:ea typeface="+mn-ea"/>
                <a:cs typeface="+mn-cs"/>
              </a:rPr>
              <a:t>(a: array&lt;</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&gt;, key: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 returns (result: </a:t>
            </a:r>
            <a:r>
              <a:rPr lang="en-US" sz="900" kern="1200" dirty="0" err="1" smtClean="0">
                <a:solidFill>
                  <a:schemeClr val="tx1"/>
                </a:solidFill>
                <a:latin typeface="Segoe" pitchFamily="34" charset="0"/>
                <a:ea typeface="+mn-ea"/>
                <a:cs typeface="+mn-cs"/>
              </a:rPr>
              <a:t>int</a:t>
            </a:r>
            <a:r>
              <a:rPr lang="en-U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requires a != null;</a:t>
            </a:r>
          </a:p>
          <a:p>
            <a:r>
              <a:rPr lang="en-US" sz="900" kern="1200" dirty="0" smtClean="0">
                <a:solidFill>
                  <a:schemeClr val="tx1"/>
                </a:solidFill>
                <a:latin typeface="Segoe" pitchFamily="34" charset="0"/>
                <a:ea typeface="+mn-ea"/>
                <a:cs typeface="+mn-cs"/>
              </a:rPr>
              <a:t>  requires </a:t>
            </a:r>
            <a:r>
              <a:rPr lang="en-US" sz="900" kern="1200" dirty="0" err="1" smtClean="0">
                <a:solidFill>
                  <a:schemeClr val="tx1"/>
                </a:solidFill>
                <a:latin typeface="Segoe" pitchFamily="34" charset="0"/>
                <a:ea typeface="+mn-ea"/>
                <a:cs typeface="+mn-cs"/>
              </a:rPr>
              <a:t>forall</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i,j</a:t>
            </a:r>
            <a:r>
              <a:rPr lang="en-US" sz="900" kern="1200" dirty="0" smtClean="0">
                <a:solidFill>
                  <a:schemeClr val="tx1"/>
                </a:solidFill>
                <a:latin typeface="Segoe" pitchFamily="34" charset="0"/>
                <a:ea typeface="+mn-ea"/>
                <a:cs typeface="+mn-cs"/>
              </a:rPr>
              <a:t> :: 0 &lt;= i &lt;= j &lt; </a:t>
            </a:r>
            <a:r>
              <a:rPr lang="en-US" sz="900" kern="1200" dirty="0" err="1" smtClean="0">
                <a:solidFill>
                  <a:schemeClr val="tx1"/>
                </a:solidFill>
                <a:latin typeface="Segoe" pitchFamily="34" charset="0"/>
                <a:ea typeface="+mn-ea"/>
                <a:cs typeface="+mn-cs"/>
              </a:rPr>
              <a:t>a.Length</a:t>
            </a:r>
            <a:r>
              <a:rPr lang="en-US" sz="900" kern="1200" dirty="0" smtClean="0">
                <a:solidFill>
                  <a:schemeClr val="tx1"/>
                </a:solidFill>
                <a:latin typeface="Segoe" pitchFamily="34" charset="0"/>
                <a:ea typeface="+mn-ea"/>
                <a:cs typeface="+mn-cs"/>
              </a:rPr>
              <a:t> ==&gt; a[i] &lt;= a[j];</a:t>
            </a:r>
          </a:p>
          <a:p>
            <a:r>
              <a:rPr lang="en-US" sz="900" kern="1200" dirty="0" smtClean="0">
                <a:solidFill>
                  <a:schemeClr val="tx1"/>
                </a:solidFill>
                <a:latin typeface="Segoe" pitchFamily="34" charset="0"/>
                <a:ea typeface="+mn-ea"/>
                <a:cs typeface="+mn-cs"/>
              </a:rPr>
              <a:t>  ensures 0 &lt;= result ==&gt; result &lt; </a:t>
            </a:r>
            <a:r>
              <a:rPr lang="en-US" sz="900" kern="1200" dirty="0" err="1" smtClean="0">
                <a:solidFill>
                  <a:schemeClr val="tx1"/>
                </a:solidFill>
                <a:latin typeface="Segoe" pitchFamily="34" charset="0"/>
                <a:ea typeface="+mn-ea"/>
                <a:cs typeface="+mn-cs"/>
              </a:rPr>
              <a:t>a.Length</a:t>
            </a:r>
            <a:r>
              <a:rPr lang="en-US" sz="900" kern="1200" dirty="0" smtClean="0">
                <a:solidFill>
                  <a:schemeClr val="tx1"/>
                </a:solidFill>
                <a:latin typeface="Segoe" pitchFamily="34" charset="0"/>
                <a:ea typeface="+mn-ea"/>
                <a:cs typeface="+mn-cs"/>
              </a:rPr>
              <a:t> &amp;&amp; a[result] == key;</a:t>
            </a:r>
          </a:p>
          <a:p>
            <a:r>
              <a:rPr lang="en-US" sz="900" kern="1200" dirty="0" smtClean="0">
                <a:solidFill>
                  <a:schemeClr val="tx1"/>
                </a:solidFill>
                <a:latin typeface="Segoe" pitchFamily="34" charset="0"/>
                <a:ea typeface="+mn-ea"/>
                <a:cs typeface="+mn-cs"/>
              </a:rPr>
              <a:t>  ensures result &lt; 0 ==&gt; </a:t>
            </a:r>
            <a:r>
              <a:rPr lang="en-US" sz="900" kern="1200" dirty="0" err="1" smtClean="0">
                <a:solidFill>
                  <a:schemeClr val="tx1"/>
                </a:solidFill>
                <a:latin typeface="Segoe" pitchFamily="34" charset="0"/>
                <a:ea typeface="+mn-ea"/>
                <a:cs typeface="+mn-cs"/>
              </a:rPr>
              <a:t>forall</a:t>
            </a:r>
            <a:r>
              <a:rPr lang="en-US" sz="900" kern="1200" dirty="0" smtClean="0">
                <a:solidFill>
                  <a:schemeClr val="tx1"/>
                </a:solidFill>
                <a:latin typeface="Segoe" pitchFamily="34" charset="0"/>
                <a:ea typeface="+mn-ea"/>
                <a:cs typeface="+mn-cs"/>
              </a:rPr>
              <a:t> i :: 0 &lt;= i &lt; </a:t>
            </a:r>
            <a:r>
              <a:rPr lang="en-US" sz="900" kern="1200" dirty="0" err="1" smtClean="0">
                <a:solidFill>
                  <a:schemeClr val="tx1"/>
                </a:solidFill>
                <a:latin typeface="Segoe" pitchFamily="34" charset="0"/>
                <a:ea typeface="+mn-ea"/>
                <a:cs typeface="+mn-cs"/>
              </a:rPr>
              <a:t>a.Length</a:t>
            </a:r>
            <a:r>
              <a:rPr lang="en-US" sz="900" kern="1200" dirty="0" smtClean="0">
                <a:solidFill>
                  <a:schemeClr val="tx1"/>
                </a:solidFill>
                <a:latin typeface="Segoe" pitchFamily="34" charset="0"/>
                <a:ea typeface="+mn-ea"/>
                <a:cs typeface="+mn-cs"/>
              </a:rPr>
              <a:t> ==&gt; a[i] != key;</a:t>
            </a:r>
          </a:p>
          <a:p>
            <a:r>
              <a:rPr lang="en-US" sz="900" kern="1200" dirty="0" smtClean="0">
                <a:solidFill>
                  <a:schemeClr val="tx1"/>
                </a:solidFill>
                <a:latin typeface="Segoe" pitchFamily="34" charset="0"/>
                <a:ea typeface="+mn-ea"/>
                <a:cs typeface="+mn-cs"/>
              </a:rPr>
              <a:t>{</a:t>
            </a:r>
          </a:p>
          <a:p>
            <a:r>
              <a:rPr lang="es-ES" sz="900" kern="1200" dirty="0" smtClean="0">
                <a:solidFill>
                  <a:schemeClr val="tx1"/>
                </a:solidFill>
                <a:latin typeface="Segoe" pitchFamily="34" charset="0"/>
                <a:ea typeface="+mn-ea"/>
                <a:cs typeface="+mn-cs"/>
              </a:rPr>
              <a:t>  </a:t>
            </a:r>
            <a:r>
              <a:rPr lang="es-ES" sz="900" kern="1200" dirty="0" err="1" smtClean="0">
                <a:solidFill>
                  <a:schemeClr val="tx1"/>
                </a:solidFill>
                <a:latin typeface="Segoe" pitchFamily="34" charset="0"/>
                <a:ea typeface="+mn-ea"/>
                <a:cs typeface="+mn-cs"/>
              </a:rPr>
              <a:t>var</a:t>
            </a:r>
            <a:r>
              <a:rPr lang="es-ES" sz="900" kern="1200" dirty="0" smtClean="0">
                <a:solidFill>
                  <a:schemeClr val="tx1"/>
                </a:solidFill>
                <a:latin typeface="Segoe" pitchFamily="34" charset="0"/>
                <a:ea typeface="+mn-ea"/>
                <a:cs typeface="+mn-cs"/>
              </a:rPr>
              <a:t> lo, hi := 0, </a:t>
            </a:r>
            <a:r>
              <a:rPr lang="es-ES" sz="900" kern="1200" dirty="0" err="1" smtClean="0">
                <a:solidFill>
                  <a:schemeClr val="tx1"/>
                </a:solidFill>
                <a:latin typeface="Segoe" pitchFamily="34" charset="0"/>
                <a:ea typeface="+mn-ea"/>
                <a:cs typeface="+mn-cs"/>
              </a:rPr>
              <a:t>a.Length</a:t>
            </a:r>
            <a:r>
              <a:rPr lang="es-ES" sz="900" kern="1200" dirty="0" smtClean="0">
                <a:solidFill>
                  <a:schemeClr val="tx1"/>
                </a:solidFill>
                <a:latin typeface="Segoe" pitchFamily="34" charset="0"/>
                <a:ea typeface="+mn-ea"/>
                <a:cs typeface="+mn-cs"/>
              </a:rPr>
              <a:t>;</a:t>
            </a:r>
          </a:p>
          <a:p>
            <a:r>
              <a:rPr lang="en-US" sz="900" kern="1200" dirty="0" smtClean="0">
                <a:solidFill>
                  <a:schemeClr val="tx1"/>
                </a:solidFill>
                <a:latin typeface="Segoe" pitchFamily="34" charset="0"/>
                <a:ea typeface="+mn-ea"/>
                <a:cs typeface="+mn-cs"/>
              </a:rPr>
              <a:t>  while (lo &lt; hi)</a:t>
            </a:r>
          </a:p>
          <a:p>
            <a:r>
              <a:rPr lang="en-US" sz="900" kern="1200" dirty="0" smtClean="0">
                <a:solidFill>
                  <a:schemeClr val="tx1"/>
                </a:solidFill>
                <a:latin typeface="Segoe" pitchFamily="34" charset="0"/>
                <a:ea typeface="+mn-ea"/>
                <a:cs typeface="+mn-cs"/>
              </a:rPr>
              <a:t>    invariant 0 &lt;= lo &lt;= hi &lt;= </a:t>
            </a:r>
            <a:r>
              <a:rPr lang="en-US" sz="900" kern="1200" dirty="0" err="1" smtClean="0">
                <a:solidFill>
                  <a:schemeClr val="tx1"/>
                </a:solidFill>
                <a:latin typeface="Segoe" pitchFamily="34" charset="0"/>
                <a:ea typeface="+mn-ea"/>
                <a:cs typeface="+mn-cs"/>
              </a:rPr>
              <a:t>a.Length</a:t>
            </a:r>
            <a:r>
              <a:rPr lang="en-US" sz="900" kern="1200" dirty="0" smtClean="0">
                <a:solidFill>
                  <a:schemeClr val="tx1"/>
                </a:solidFill>
                <a:latin typeface="Segoe" pitchFamily="34" charset="0"/>
                <a:ea typeface="+mn-ea"/>
                <a:cs typeface="+mn-cs"/>
              </a:rPr>
              <a:t>;</a:t>
            </a:r>
          </a:p>
          <a:p>
            <a:r>
              <a:rPr lang="it-IT" sz="900" kern="1200" dirty="0" smtClean="0">
                <a:solidFill>
                  <a:schemeClr val="tx1"/>
                </a:solidFill>
                <a:latin typeface="Segoe" pitchFamily="34" charset="0"/>
                <a:ea typeface="+mn-ea"/>
                <a:cs typeface="+mn-cs"/>
              </a:rPr>
              <a:t>    invariant forall i :: 0 &lt;= i &lt; lo ==&gt; a[i] != key;</a:t>
            </a:r>
          </a:p>
          <a:p>
            <a:r>
              <a:rPr lang="en-US" sz="900" kern="1200" dirty="0" smtClean="0">
                <a:solidFill>
                  <a:schemeClr val="tx1"/>
                </a:solidFill>
                <a:latin typeface="Segoe" pitchFamily="34" charset="0"/>
                <a:ea typeface="+mn-ea"/>
                <a:cs typeface="+mn-cs"/>
              </a:rPr>
              <a:t>    invariant </a:t>
            </a:r>
            <a:r>
              <a:rPr lang="en-US" sz="900" kern="1200" dirty="0" err="1" smtClean="0">
                <a:solidFill>
                  <a:schemeClr val="tx1"/>
                </a:solidFill>
                <a:latin typeface="Segoe" pitchFamily="34" charset="0"/>
                <a:ea typeface="+mn-ea"/>
                <a:cs typeface="+mn-cs"/>
              </a:rPr>
              <a:t>forall</a:t>
            </a:r>
            <a:r>
              <a:rPr lang="en-US" sz="900" kern="1200" dirty="0" smtClean="0">
                <a:solidFill>
                  <a:schemeClr val="tx1"/>
                </a:solidFill>
                <a:latin typeface="Segoe" pitchFamily="34" charset="0"/>
                <a:ea typeface="+mn-ea"/>
                <a:cs typeface="+mn-cs"/>
              </a:rPr>
              <a:t> i :: hi &lt;= i &lt; </a:t>
            </a:r>
            <a:r>
              <a:rPr lang="en-US" sz="900" kern="1200" dirty="0" err="1" smtClean="0">
                <a:solidFill>
                  <a:schemeClr val="tx1"/>
                </a:solidFill>
                <a:latin typeface="Segoe" pitchFamily="34" charset="0"/>
                <a:ea typeface="+mn-ea"/>
                <a:cs typeface="+mn-cs"/>
              </a:rPr>
              <a:t>a.Length</a:t>
            </a:r>
            <a:r>
              <a:rPr lang="en-US" sz="900" kern="1200" dirty="0" smtClean="0">
                <a:solidFill>
                  <a:schemeClr val="tx1"/>
                </a:solidFill>
                <a:latin typeface="Segoe" pitchFamily="34" charset="0"/>
                <a:ea typeface="+mn-ea"/>
                <a:cs typeface="+mn-cs"/>
              </a:rPr>
              <a:t> ==&gt; a[i] != key;</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var</a:t>
            </a:r>
            <a:r>
              <a:rPr lang="en-US" sz="900" kern="1200" dirty="0" smtClean="0">
                <a:solidFill>
                  <a:schemeClr val="tx1"/>
                </a:solidFill>
                <a:latin typeface="Segoe" pitchFamily="34" charset="0"/>
                <a:ea typeface="+mn-ea"/>
                <a:cs typeface="+mn-cs"/>
              </a:rPr>
              <a:t> mid := (lo + hi) / 2;</a:t>
            </a:r>
          </a:p>
          <a:p>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var</a:t>
            </a:r>
            <a:r>
              <a:rPr lang="en-US" sz="900" kern="1200" dirty="0" smtClean="0">
                <a:solidFill>
                  <a:schemeClr val="tx1"/>
                </a:solidFill>
                <a:latin typeface="Segoe" pitchFamily="34" charset="0"/>
                <a:ea typeface="+mn-ea"/>
                <a:cs typeface="+mn-cs"/>
              </a:rPr>
              <a:t> </a:t>
            </a:r>
            <a:r>
              <a:rPr lang="en-US" sz="900" kern="1200" dirty="0" err="1" smtClean="0">
                <a:solidFill>
                  <a:schemeClr val="tx1"/>
                </a:solidFill>
                <a:latin typeface="Segoe" pitchFamily="34" charset="0"/>
                <a:ea typeface="+mn-ea"/>
                <a:cs typeface="+mn-cs"/>
              </a:rPr>
              <a:t>midVal</a:t>
            </a:r>
            <a:r>
              <a:rPr lang="en-US" sz="900" kern="1200" dirty="0" smtClean="0">
                <a:solidFill>
                  <a:schemeClr val="tx1"/>
                </a:solidFill>
                <a:latin typeface="Segoe" pitchFamily="34" charset="0"/>
                <a:ea typeface="+mn-ea"/>
                <a:cs typeface="+mn-cs"/>
              </a:rPr>
              <a:t> := a[mid];</a:t>
            </a:r>
          </a:p>
          <a:p>
            <a:r>
              <a:rPr lang="en-US" sz="900" kern="1200" dirty="0" smtClean="0">
                <a:solidFill>
                  <a:schemeClr val="tx1"/>
                </a:solidFill>
                <a:latin typeface="Segoe" pitchFamily="34" charset="0"/>
                <a:ea typeface="+mn-ea"/>
                <a:cs typeface="+mn-cs"/>
              </a:rPr>
              <a:t>    if (</a:t>
            </a:r>
            <a:r>
              <a:rPr lang="en-US" sz="900" kern="1200" dirty="0" err="1" smtClean="0">
                <a:solidFill>
                  <a:schemeClr val="tx1"/>
                </a:solidFill>
                <a:latin typeface="Segoe" pitchFamily="34" charset="0"/>
                <a:ea typeface="+mn-ea"/>
                <a:cs typeface="+mn-cs"/>
              </a:rPr>
              <a:t>midVal</a:t>
            </a:r>
            <a:r>
              <a:rPr lang="en-US" sz="900" kern="1200" dirty="0" smtClean="0">
                <a:solidFill>
                  <a:schemeClr val="tx1"/>
                </a:solidFill>
                <a:latin typeface="Segoe" pitchFamily="34" charset="0"/>
                <a:ea typeface="+mn-ea"/>
                <a:cs typeface="+mn-cs"/>
              </a:rPr>
              <a:t> == key) {</a:t>
            </a:r>
          </a:p>
          <a:p>
            <a:r>
              <a:rPr lang="en-US" sz="900" kern="1200" dirty="0" smtClean="0">
                <a:solidFill>
                  <a:schemeClr val="tx1"/>
                </a:solidFill>
                <a:latin typeface="Segoe" pitchFamily="34" charset="0"/>
                <a:ea typeface="+mn-ea"/>
                <a:cs typeface="+mn-cs"/>
              </a:rPr>
              <a:t>      result := mid;  return;</a:t>
            </a:r>
          </a:p>
          <a:p>
            <a:r>
              <a:rPr lang="en-US" sz="900" kern="1200" dirty="0" smtClean="0">
                <a:solidFill>
                  <a:schemeClr val="tx1"/>
                </a:solidFill>
                <a:latin typeface="Segoe" pitchFamily="34" charset="0"/>
                <a:ea typeface="+mn-ea"/>
                <a:cs typeface="+mn-cs"/>
              </a:rPr>
              <a:t>    } else if (</a:t>
            </a:r>
            <a:r>
              <a:rPr lang="en-US" sz="900" kern="1200" dirty="0" err="1" smtClean="0">
                <a:solidFill>
                  <a:schemeClr val="tx1"/>
                </a:solidFill>
                <a:latin typeface="Segoe" pitchFamily="34" charset="0"/>
                <a:ea typeface="+mn-ea"/>
                <a:cs typeface="+mn-cs"/>
              </a:rPr>
              <a:t>midVal</a:t>
            </a:r>
            <a:r>
              <a:rPr lang="en-US" sz="900" kern="1200" dirty="0" smtClean="0">
                <a:solidFill>
                  <a:schemeClr val="tx1"/>
                </a:solidFill>
                <a:latin typeface="Segoe" pitchFamily="34" charset="0"/>
                <a:ea typeface="+mn-ea"/>
                <a:cs typeface="+mn-cs"/>
              </a:rPr>
              <a:t> &lt; key) {</a:t>
            </a:r>
          </a:p>
          <a:p>
            <a:r>
              <a:rPr lang="en-US" sz="900" kern="1200" dirty="0" smtClean="0">
                <a:solidFill>
                  <a:schemeClr val="tx1"/>
                </a:solidFill>
                <a:latin typeface="Segoe" pitchFamily="34" charset="0"/>
                <a:ea typeface="+mn-ea"/>
                <a:cs typeface="+mn-cs"/>
              </a:rPr>
              <a:t>      lo := mid + 1;</a:t>
            </a:r>
          </a:p>
          <a:p>
            <a:r>
              <a:rPr lang="en-US" sz="900" kern="1200" dirty="0" smtClean="0">
                <a:solidFill>
                  <a:schemeClr val="tx1"/>
                </a:solidFill>
                <a:latin typeface="Segoe" pitchFamily="34" charset="0"/>
                <a:ea typeface="+mn-ea"/>
                <a:cs typeface="+mn-cs"/>
              </a:rPr>
              <a:t>    } else {</a:t>
            </a:r>
          </a:p>
          <a:p>
            <a:r>
              <a:rPr lang="en-US" sz="900" kern="1200" dirty="0" smtClean="0">
                <a:solidFill>
                  <a:schemeClr val="tx1"/>
                </a:solidFill>
                <a:latin typeface="Segoe" pitchFamily="34" charset="0"/>
                <a:ea typeface="+mn-ea"/>
                <a:cs typeface="+mn-cs"/>
              </a:rPr>
              <a:t>      hi := mid;</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a:t>
            </a:r>
          </a:p>
          <a:p>
            <a:r>
              <a:rPr lang="en-US" sz="900" kern="1200" dirty="0" smtClean="0">
                <a:solidFill>
                  <a:schemeClr val="tx1"/>
                </a:solidFill>
                <a:latin typeface="Segoe" pitchFamily="34" charset="0"/>
                <a:ea typeface="+mn-ea"/>
                <a:cs typeface="+mn-cs"/>
              </a:rPr>
              <a:t>  result := -1;</a:t>
            </a:r>
          </a:p>
          <a:p>
            <a:r>
              <a:rPr lang="en-US" sz="900" kern="1200" dirty="0" smtClean="0">
                <a:solidFill>
                  <a:schemeClr val="tx1"/>
                </a:solidFill>
                <a:latin typeface="Segoe" pitchFamily="34" charset="0"/>
                <a:ea typeface="+mn-ea"/>
                <a:cs typeface="+mn-cs"/>
              </a:rPr>
              <a:t>}</a:t>
            </a:r>
          </a:p>
          <a:p>
            <a:endParaRPr lang="en-US" sz="900" kern="1200" dirty="0" smtClean="0">
              <a:solidFill>
                <a:schemeClr val="tx1"/>
              </a:solidFill>
              <a:latin typeface="Segoe" pitchFamily="34" charset="0"/>
              <a:ea typeface="+mn-ea"/>
              <a:cs typeface="+mn-cs"/>
            </a:endParaRP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2011-08-08 2:02</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6" name="Rectangle 5"/>
          <p:cNvSpPr/>
          <p:nvPr userDrawn="1"/>
        </p:nvSpPr>
        <p:spPr bwMode="auto">
          <a:xfrm>
            <a:off x="0" y="762000"/>
            <a:ext cx="9144000" cy="5638800"/>
          </a:xfrm>
          <a:prstGeom prst="rect">
            <a:avLst/>
          </a:prstGeom>
          <a:gradFill>
            <a:gsLst>
              <a:gs pos="0">
                <a:srgbClr val="CCCCFF">
                  <a:alpha val="0"/>
                </a:srgbClr>
              </a:gs>
              <a:gs pos="17999">
                <a:schemeClr val="tx1">
                  <a:alpha val="78000"/>
                </a:schemeClr>
              </a:gs>
              <a:gs pos="36000">
                <a:schemeClr val="tx1"/>
              </a:gs>
              <a:gs pos="61000">
                <a:schemeClr val="tx1"/>
              </a:gs>
              <a:gs pos="82001">
                <a:schemeClr val="tx1">
                  <a:alpha val="84000"/>
                </a:schemeClr>
              </a:gs>
              <a:gs pos="100000">
                <a:srgbClr val="CCCCFF">
                  <a:alpha val="0"/>
                </a:srgbClr>
              </a:gs>
            </a:gsLst>
            <a:lin ang="16200000" scaled="0"/>
          </a:gradFill>
          <a:ln>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2" name="Title 1"/>
          <p:cNvSpPr>
            <a:spLocks noGrp="1"/>
          </p:cNvSpPr>
          <p:nvPr>
            <p:ph type="ctrTitle"/>
          </p:nvPr>
        </p:nvSpPr>
        <p:spPr>
          <a:xfrm>
            <a:off x="730250" y="1905000"/>
            <a:ext cx="7681913" cy="1523495"/>
          </a:xfrm>
        </p:spPr>
        <p:txBody>
          <a:bodyPr>
            <a:noAutofit/>
          </a:bodyPr>
          <a:lstStyle>
            <a:lvl1pPr>
              <a:lnSpc>
                <a:spcPct val="90000"/>
              </a:lnSpc>
              <a:defRPr sz="5400">
                <a:solidFill>
                  <a:schemeClr val="bg2"/>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bg2"/>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4" name="Picture 3" descr="MS--and-Research-logo-treat.png"/>
          <p:cNvPicPr>
            <a:picLocks noChangeAspect="1"/>
          </p:cNvPicPr>
          <p:nvPr userDrawn="1"/>
        </p:nvPicPr>
        <p:blipFill>
          <a:blip r:embed="rId3"/>
          <a:srcRect l="75000" b="88889"/>
          <a:stretch>
            <a:fillRect/>
          </a:stretch>
        </p:blipFill>
        <p:spPr>
          <a:xfrm>
            <a:off x="6858000" y="0"/>
            <a:ext cx="2286000" cy="762000"/>
          </a:xfrm>
          <a:prstGeom prst="rect">
            <a:avLst/>
          </a:prstGeom>
        </p:spPr>
      </p:pic>
      <p:pic>
        <p:nvPicPr>
          <p:cNvPr id="5" name="Picture 4" descr="MS--and-Research-logo-treat.png"/>
          <p:cNvPicPr>
            <a:picLocks noChangeAspect="1"/>
          </p:cNvPicPr>
          <p:nvPr userDrawn="1"/>
        </p:nvPicPr>
        <p:blipFill>
          <a:blip r:embed="rId3"/>
          <a:srcRect l="80833" t="88889"/>
          <a:stretch>
            <a:fillRect/>
          </a:stretch>
        </p:blipFill>
        <p:spPr>
          <a:xfrm>
            <a:off x="7391400" y="6096000"/>
            <a:ext cx="1752600" cy="762000"/>
          </a:xfrm>
          <a:prstGeom prst="rect">
            <a:avLst/>
          </a:prstGeom>
        </p:spPr>
      </p:pic>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gradFill>
                  <a:gsLst>
                    <a:gs pos="70000">
                      <a:schemeClr val="tx1"/>
                    </a:gs>
                    <a:gs pos="100000">
                      <a:schemeClr val="tx1"/>
                    </a:gs>
                  </a:gsLst>
                  <a:lin ang="16200000" scaled="0"/>
                </a:gradFill>
              </a:defRPr>
            </a:lvl1pPr>
            <a:lvl2pPr>
              <a:buClr>
                <a:schemeClr val="tx1"/>
              </a:buClr>
              <a:buSzPct val="70000"/>
              <a:buFont typeface="Wingdings" pitchFamily="2" charset="2"/>
              <a:buChar char="l"/>
              <a:defRPr>
                <a:gradFill>
                  <a:gsLst>
                    <a:gs pos="70000">
                      <a:schemeClr val="tx1"/>
                    </a:gs>
                    <a:gs pos="100000">
                      <a:schemeClr val="tx1"/>
                    </a:gs>
                  </a:gsLst>
                  <a:lin ang="16200000" scaled="0"/>
                </a:gradFill>
              </a:defRPr>
            </a:lvl2pPr>
            <a:lvl3pPr>
              <a:buClr>
                <a:schemeClr val="tx1"/>
              </a:buClr>
              <a:buSzPct val="70000"/>
              <a:buFont typeface="Wingdings" pitchFamily="2" charset="2"/>
              <a:buChar char="l"/>
              <a:defRPr>
                <a:gradFill>
                  <a:gsLst>
                    <a:gs pos="70000">
                      <a:schemeClr val="tx1"/>
                    </a:gs>
                    <a:gs pos="100000">
                      <a:schemeClr val="tx1"/>
                    </a:gs>
                  </a:gsLst>
                  <a:lin ang="16200000" scaled="0"/>
                </a:gradFill>
              </a:defRPr>
            </a:lvl3pPr>
            <a:lvl4pPr>
              <a:buClr>
                <a:schemeClr val="tx1"/>
              </a:buClr>
              <a:buSzPct val="70000"/>
              <a:buFont typeface="Wingdings" pitchFamily="2" charset="2"/>
              <a:buChar char="l"/>
              <a:defRPr>
                <a:gradFill>
                  <a:gsLst>
                    <a:gs pos="70000">
                      <a:schemeClr val="tx1"/>
                    </a:gs>
                    <a:gs pos="100000">
                      <a:schemeClr val="tx1"/>
                    </a:gs>
                  </a:gsLst>
                  <a:lin ang="16200000" scaled="0"/>
                </a:gradFill>
              </a:defRPr>
            </a:lvl4pPr>
            <a:lvl5pPr>
              <a:buClr>
                <a:schemeClr val="tx1"/>
              </a:buClr>
              <a:buSzPct val="70000"/>
              <a:buFont typeface="Wingdings" pitchFamily="2" charset="2"/>
              <a:buChar char="l"/>
              <a:defRPr>
                <a:gradFill>
                  <a:gsLst>
                    <a:gs pos="70000">
                      <a:schemeClr val="tx1"/>
                    </a:gs>
                    <a:gs pos="100000">
                      <a:schemeClr val="tx1"/>
                    </a:gs>
                  </a:gsLst>
                  <a:lin ang="16200000" scaled="0"/>
                </a:gra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gradFill>
                  <a:gsLst>
                    <a:gs pos="70000">
                      <a:schemeClr val="tx1"/>
                    </a:gs>
                    <a:gs pos="100000">
                      <a:schemeClr val="tx1"/>
                    </a:gs>
                  </a:gsLst>
                  <a:lin ang="16200000" scaled="0"/>
                </a:gradFill>
              </a:defRPr>
            </a:lvl1pPr>
            <a:lvl2pPr>
              <a:buClr>
                <a:schemeClr val="tx1"/>
              </a:buClr>
              <a:buSzPct val="70000"/>
              <a:buFont typeface="Wingdings" pitchFamily="2" charset="2"/>
              <a:buChar char="l"/>
              <a:defRPr>
                <a:gradFill>
                  <a:gsLst>
                    <a:gs pos="70000">
                      <a:schemeClr val="tx1"/>
                    </a:gs>
                    <a:gs pos="100000">
                      <a:schemeClr val="tx1"/>
                    </a:gs>
                  </a:gsLst>
                  <a:lin ang="16200000" scaled="0"/>
                </a:gradFill>
              </a:defRPr>
            </a:lvl2pPr>
            <a:lvl3pPr>
              <a:buClr>
                <a:schemeClr val="tx1"/>
              </a:buClr>
              <a:buSzPct val="70000"/>
              <a:buFont typeface="Wingdings" pitchFamily="2" charset="2"/>
              <a:buChar char="l"/>
              <a:defRPr>
                <a:gradFill>
                  <a:gsLst>
                    <a:gs pos="70000">
                      <a:schemeClr val="tx1"/>
                    </a:gs>
                    <a:gs pos="100000">
                      <a:schemeClr val="tx1"/>
                    </a:gs>
                  </a:gsLst>
                  <a:lin ang="16200000" scaled="0"/>
                </a:gradFill>
              </a:defRPr>
            </a:lvl3pPr>
            <a:lvl4pPr>
              <a:buClr>
                <a:schemeClr val="tx1"/>
              </a:buClr>
              <a:buSzPct val="70000"/>
              <a:buFont typeface="Wingdings" pitchFamily="2" charset="2"/>
              <a:buChar char="l"/>
              <a:defRPr>
                <a:gradFill>
                  <a:gsLst>
                    <a:gs pos="70000">
                      <a:schemeClr val="tx1"/>
                    </a:gs>
                    <a:gs pos="100000">
                      <a:schemeClr val="tx1"/>
                    </a:gs>
                  </a:gsLst>
                  <a:lin ang="16200000" scaled="0"/>
                </a:gradFill>
              </a:defRPr>
            </a:lvl4pPr>
            <a:lvl5pPr>
              <a:buClr>
                <a:schemeClr val="tx1"/>
              </a:buClr>
              <a:buSzPct val="70000"/>
              <a:buFont typeface="Wingdings" pitchFamily="2" charset="2"/>
              <a:buChar char="l"/>
              <a:defRPr>
                <a:gradFill>
                  <a:gsLst>
                    <a:gs pos="70000">
                      <a:schemeClr val="tx1"/>
                    </a:gs>
                    <a:gs pos="100000">
                      <a:schemeClr val="tx1"/>
                    </a:gs>
                  </a:gsLst>
                  <a:lin ang="16200000" scaled="0"/>
                </a:gra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363938" cy="498598"/>
          </a:xfrm>
        </p:spPr>
        <p:txBody>
          <a:bodyPr vert="horz" wrap="square" lIns="0" tIns="0" rIns="0" bIns="0" rtlCol="0" anchor="t">
            <a:spAutoFit/>
          </a:bodyPr>
          <a:lstStyle>
            <a:lvl1pPr>
              <a:defRPr lang="en-US" sz="3600" baseline="0" dirty="0"/>
            </a:lvl1pPr>
          </a:lstStyle>
          <a:p>
            <a:pPr lvl="0" algn="l" defTabSz="914363">
              <a:lnSpc>
                <a:spcPct val="90000"/>
              </a:lnSpc>
            </a:pPr>
            <a:r>
              <a:rPr lang="en-US" smtClean="0"/>
              <a:t>Click to edit Master title style</a:t>
            </a:r>
            <a:endParaRPr lang="en-US" dirty="0"/>
          </a:p>
        </p:txBody>
      </p:sp>
      <p:sp>
        <p:nvSpPr>
          <p:cNvPr id="5" name="Text Placeholder 4"/>
          <p:cNvSpPr>
            <a:spLocks noGrp="1"/>
          </p:cNvSpPr>
          <p:nvPr>
            <p:ph type="body" sz="quarter" idx="10"/>
          </p:nvPr>
        </p:nvSpPr>
        <p:spPr>
          <a:xfrm>
            <a:off x="457200" y="1295401"/>
            <a:ext cx="8363938" cy="3962399"/>
          </a:xfrm>
        </p:spPr>
        <p:txBody>
          <a:bodyPr vert="horz" lIns="91440" tIns="45720" rIns="91440" bIns="45720" rtlCol="0">
            <a:normAutofit/>
          </a:bodyPr>
          <a:lstStyle>
            <a:lvl1pPr>
              <a:defRPr lang="en-US" smtClean="0"/>
            </a:lvl1pPr>
            <a:lvl2pPr>
              <a:defRPr lang="en-US" smtClean="0"/>
            </a:lvl2pPr>
            <a:lvl3pPr>
              <a:defRPr lang="en-US" smtClean="0"/>
            </a:lvl3pPr>
            <a:lvl4pPr>
              <a:defRPr lang="en-US" smtClean="0"/>
            </a:lvl4pPr>
            <a:lvl5pPr>
              <a:defRPr lang="en-US" dirty="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863022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dpi="0" rotWithShape="1">
          <a:blip r:embed="rId2"/>
          <a:srcRect/>
          <a:stretch>
            <a:fillRect/>
          </a:stretch>
        </a:blipFill>
        <a:effectLst/>
      </p:bgPr>
    </p:bg>
    <p:spTree>
      <p:nvGrpSpPr>
        <p:cNvPr id="1" name=""/>
        <p:cNvGrpSpPr/>
        <p:nvPr/>
      </p:nvGrpSpPr>
      <p:grpSpPr>
        <a:xfrm>
          <a:off x="0" y="0"/>
          <a:ext cx="0" cy="0"/>
          <a:chOff x="0" y="0"/>
          <a:chExt cx="0" cy="0"/>
        </a:xfrm>
      </p:grpSpPr>
      <p:pic>
        <p:nvPicPr>
          <p:cNvPr id="8" name="Picture 3" descr="C:\Documents and Settings\sarahb\Desktop\DVD_ART34\Artwork_Imagery\Shapes\Lines\line drop shadow.png"/>
          <p:cNvPicPr>
            <a:picLocks noChangeAspect="1" noChangeArrowheads="1"/>
          </p:cNvPicPr>
          <p:nvPr userDrawn="1"/>
        </p:nvPicPr>
        <p:blipFill>
          <a:blip r:embed="rId3">
            <a:duotone>
              <a:schemeClr val="accent2">
                <a:shade val="45000"/>
                <a:satMod val="135000"/>
              </a:schemeClr>
              <a:prstClr val="white"/>
            </a:duotone>
            <a:lum/>
          </a:blip>
          <a:srcRect l="12500" b="-12538"/>
          <a:stretch>
            <a:fillRect/>
          </a:stretch>
        </p:blipFill>
        <p:spPr bwMode="auto">
          <a:xfrm>
            <a:off x="0" y="3398264"/>
            <a:ext cx="8001000" cy="259336"/>
          </a:xfrm>
          <a:prstGeom prst="rect">
            <a:avLst/>
          </a:prstGeom>
          <a:noFill/>
        </p:spPr>
      </p:pic>
      <p:sp>
        <p:nvSpPr>
          <p:cNvPr id="2" name="Title 1"/>
          <p:cNvSpPr>
            <a:spLocks noGrp="1"/>
          </p:cNvSpPr>
          <p:nvPr>
            <p:ph type="ctrTitle"/>
          </p:nvPr>
        </p:nvSpPr>
        <p:spPr>
          <a:xfrm>
            <a:off x="381000" y="807848"/>
            <a:ext cx="8031427" cy="1523494"/>
          </a:xfrm>
        </p:spPr>
        <p:txBody>
          <a:bodyPr anchor="ctr" anchorCtr="0">
            <a:noAutofit/>
          </a:bodyPr>
          <a:lstStyle>
            <a:lvl1pPr>
              <a:lnSpc>
                <a:spcPct val="90000"/>
              </a:lnSpc>
              <a:defRPr sz="5400">
                <a:solidFill>
                  <a:schemeClr val="bg2"/>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381000" y="4344988"/>
            <a:ext cx="8031163" cy="461665"/>
          </a:xfrm>
        </p:spPr>
        <p:txBody>
          <a:bodyPr>
            <a:noAutofit/>
          </a:bodyPr>
          <a:lstStyle>
            <a:lvl1pPr marL="0" indent="0" algn="l">
              <a:lnSpc>
                <a:spcPct val="90000"/>
              </a:lnSpc>
              <a:spcBef>
                <a:spcPts val="0"/>
              </a:spcBef>
              <a:buNone/>
              <a:defRPr>
                <a:solidFill>
                  <a:schemeClr val="bg2"/>
                </a:solidFill>
                <a:effectLst/>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chemeClr val="accent2">
                        <a:lumMod val="75000"/>
                      </a:schemeClr>
                    </a:gs>
                    <a:gs pos="28000">
                      <a:schemeClr val="accent5"/>
                    </a:gs>
                    <a:gs pos="62000">
                      <a:schemeClr val="accent2"/>
                    </a:gs>
                    <a:gs pos="88000">
                      <a:schemeClr val="bg2"/>
                    </a:gs>
                  </a:gsLst>
                  <a:lin ang="5400000"/>
                </a:gradFill>
                <a:effectLst>
                  <a:outerShdw blurRad="50800" dist="39000" dir="5460000" algn="tl">
                    <a:srgbClr val="000000">
                      <a:alpha val="38000"/>
                    </a:srgbClr>
                  </a:outerShdw>
                </a:effectLst>
                <a:uLnTx/>
                <a:uFillTx/>
                <a:latin typeface="Segoe" pitchFamily="34" charset="0"/>
                <a:ea typeface="+mn-ea"/>
                <a:cs typeface="+mn-cs"/>
              </a:defRPr>
            </a:lvl1pPr>
          </a:lstStyle>
          <a:p>
            <a:pPr lvl="0"/>
            <a:r>
              <a:rPr lang="en-US" dirty="0" smtClean="0"/>
              <a:t>click to…</a:t>
            </a:r>
          </a:p>
        </p:txBody>
      </p:sp>
      <p:pic>
        <p:nvPicPr>
          <p:cNvPr id="6" name="Picture 5" descr="MS-Research-logo.png"/>
          <p:cNvPicPr>
            <a:picLocks noChangeAspect="1"/>
          </p:cNvPicPr>
          <p:nvPr userDrawn="1"/>
        </p:nvPicPr>
        <p:blipFill>
          <a:blip r:embed="rId4">
            <a:lum bright="100000"/>
          </a:blip>
          <a:stretch>
            <a:fillRect/>
          </a:stretch>
        </p:blipFill>
        <p:spPr>
          <a:xfrm>
            <a:off x="7519239" y="6282881"/>
            <a:ext cx="1243761" cy="346520"/>
          </a:xfrm>
          <a:prstGeom prst="rect">
            <a:avLst/>
          </a:prstGeom>
        </p:spPr>
      </p:pic>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Footer Placeholder 3"/>
          <p:cNvSpPr>
            <a:spLocks noGrp="1"/>
          </p:cNvSpPr>
          <p:nvPr>
            <p:ph type="ftr" sz="quarter" idx="11"/>
          </p:nvPr>
        </p:nvSpPr>
        <p:spPr/>
        <p:txBody>
          <a:bodyPr/>
          <a:lstStyle/>
          <a:p>
            <a:r>
              <a:rPr lang="en-US" dirty="0" smtClean="0"/>
              <a:t>K. Rustan M. Leino</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Footer Placeholder 3"/>
          <p:cNvSpPr>
            <a:spLocks noGrp="1"/>
          </p:cNvSpPr>
          <p:nvPr>
            <p:ph type="ftr" sz="quarter" idx="10"/>
          </p:nvPr>
        </p:nvSpPr>
        <p:spPr/>
        <p:txBody>
          <a:bodyPr/>
          <a:lstStyle>
            <a:lvl1pPr>
              <a:defRPr/>
            </a:lvl1pPr>
          </a:lstStyle>
          <a:p>
            <a:r>
              <a:rPr lang="en-US" dirty="0" smtClean="0"/>
              <a:t>K. Rustan M. Leino</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p:txBody>
          <a:bodyPr/>
          <a:lstStyle/>
          <a:p>
            <a:r>
              <a:rPr lang="en-US" smtClean="0"/>
              <a:t>Placeholder footer:  Please edit in Master</a:t>
            </a:r>
            <a:endParaRPr lang="en-US"/>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Footer Placeholder 6"/>
          <p:cNvSpPr>
            <a:spLocks noGrp="1"/>
          </p:cNvSpPr>
          <p:nvPr>
            <p:ph type="ftr" sz="quarter" idx="10"/>
          </p:nvPr>
        </p:nvSpPr>
        <p:spPr/>
        <p:txBody>
          <a:bodyPr/>
          <a:lstStyle/>
          <a:p>
            <a:r>
              <a:rPr lang="en-US" smtClean="0"/>
              <a:t>Placeholder footer:  Please edit in Master</a:t>
            </a:r>
            <a:endParaRPr lang="en-US"/>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r>
              <a:rPr lang="en-US" smtClean="0"/>
              <a:t>Placeholder footer:  Please edit in Master</a:t>
            </a:r>
            <a:endParaRPr lang="en-US"/>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US" smtClean="0"/>
              <a:t>Placeholder footer:  Please edit in Master</a:t>
            </a:r>
            <a:endParaRPr lang="en-US"/>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ltGray">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762000"/>
            <a:ext cx="9144000" cy="5638800"/>
          </a:xfrm>
          <a:prstGeom prst="rect">
            <a:avLst/>
          </a:prstGeom>
          <a:gradFill>
            <a:gsLst>
              <a:gs pos="0">
                <a:srgbClr val="CCCCFF">
                  <a:alpha val="0"/>
                </a:srgbClr>
              </a:gs>
              <a:gs pos="17999">
                <a:schemeClr val="tx1">
                  <a:alpha val="78000"/>
                </a:schemeClr>
              </a:gs>
              <a:gs pos="36000">
                <a:schemeClr val="tx1"/>
              </a:gs>
              <a:gs pos="61000">
                <a:schemeClr val="tx1"/>
              </a:gs>
              <a:gs pos="82001">
                <a:schemeClr val="tx1">
                  <a:alpha val="84000"/>
                </a:schemeClr>
              </a:gs>
              <a:gs pos="100000">
                <a:srgbClr val="CCCCFF">
                  <a:alpha val="0"/>
                </a:srgbClr>
              </a:gs>
            </a:gsLst>
            <a:lin ang="16200000" scaled="0"/>
          </a:gradFill>
          <a:ln>
            <a:headEnd type="none" w="med" len="med"/>
            <a:tailEnd type="none" w="med" len="med"/>
          </a:ln>
          <a:effectLst/>
          <a:scene3d>
            <a:camera prst="orthographicFront" fov="0">
              <a:rot lat="0" lon="0" rev="0"/>
            </a:camera>
            <a:lightRig rig="glow" dir="t">
              <a:rot lat="0" lon="0" rev="6360000"/>
            </a:lightRig>
          </a:scene3d>
          <a:sp3d prstMaterial="flat">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pic>
        <p:nvPicPr>
          <p:cNvPr id="2" name="Picture 1" descr="MS--and-Research-logo-treat.png"/>
          <p:cNvPicPr>
            <a:picLocks noChangeAspect="1"/>
          </p:cNvPicPr>
          <p:nvPr userDrawn="1"/>
        </p:nvPicPr>
        <p:blipFill>
          <a:blip r:embed="rId3"/>
          <a:srcRect l="75000" b="88889"/>
          <a:stretch>
            <a:fillRect/>
          </a:stretch>
        </p:blipFill>
        <p:spPr>
          <a:xfrm>
            <a:off x="6858000" y="0"/>
            <a:ext cx="2286000" cy="762000"/>
          </a:xfrm>
          <a:prstGeom prst="rect">
            <a:avLst/>
          </a:prstGeom>
        </p:spPr>
      </p:pic>
      <p:pic>
        <p:nvPicPr>
          <p:cNvPr id="3" name="Picture 2" descr="MS--and-Research-logo-treat.png"/>
          <p:cNvPicPr>
            <a:picLocks noChangeAspect="1"/>
          </p:cNvPicPr>
          <p:nvPr userDrawn="1"/>
        </p:nvPicPr>
        <p:blipFill>
          <a:blip r:embed="rId3"/>
          <a:srcRect l="80833" t="88889"/>
          <a:stretch>
            <a:fillRect/>
          </a:stretch>
        </p:blipFill>
        <p:spPr>
          <a:xfrm>
            <a:off x="7391400" y="6096000"/>
            <a:ext cx="1752600" cy="762000"/>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Footer Placeholder 3"/>
          <p:cNvSpPr>
            <a:spLocks noGrp="1"/>
          </p:cNvSpPr>
          <p:nvPr>
            <p:ph type="ftr" sz="quarter" idx="3"/>
          </p:nvPr>
        </p:nvSpPr>
        <p:spPr>
          <a:xfrm>
            <a:off x="2971800" y="6579834"/>
            <a:ext cx="3200400" cy="365125"/>
          </a:xfrm>
          <a:prstGeom prst="rect">
            <a:avLst/>
          </a:prstGeom>
        </p:spPr>
        <p:txBody>
          <a:bodyPr vert="horz" lIns="91440" tIns="45720" rIns="91440" bIns="45720" rtlCol="0" anchor="ctr"/>
          <a:lstStyle>
            <a:lvl1pPr algn="ctr">
              <a:defRPr sz="1200">
                <a:gradFill>
                  <a:gsLst>
                    <a:gs pos="36000">
                      <a:schemeClr val="tx1"/>
                    </a:gs>
                    <a:gs pos="86000">
                      <a:schemeClr val="tx1"/>
                    </a:gs>
                  </a:gsLst>
                  <a:lin ang="5400000" scaled="0"/>
                </a:gradFill>
                <a:effectLst>
                  <a:outerShdw blurRad="50800" dist="38100" dir="2700000" algn="tl" rotWithShape="0">
                    <a:schemeClr val="bg2">
                      <a:alpha val="40000"/>
                    </a:schemeClr>
                  </a:outerShdw>
                </a:effectLst>
              </a:defRPr>
            </a:lvl1pPr>
          </a:lstStyle>
          <a:p>
            <a:r>
              <a:rPr lang="en-US" dirty="0" smtClean="0"/>
              <a:t>K. Rustan M. Leino</a:t>
            </a:r>
            <a:endParaRPr lang="en-US" dirty="0"/>
          </a:p>
        </p:txBody>
      </p:sp>
    </p:spTree>
  </p:cSld>
  <p:clrMap bg1="dk1" tx1="lt1" bg2="dk2" tx2="lt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22" r:id="rId12"/>
  </p:sldLayoutIdLst>
  <p:transition>
    <p:fade/>
  </p:transition>
  <p:timing>
    <p:tnLst>
      <p:par>
        <p:cTn id="1" dur="indefinite" restart="never" nodeType="tmRoot"/>
      </p:par>
    </p:tnLst>
  </p:timing>
  <p:hf sldNum="0" hdr="0" dt="0"/>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460375" indent="-460375" algn="l" defTabSz="914363" rtl="0" eaLnBrk="1" latinLnBrk="0" hangingPunct="1">
        <a:lnSpc>
          <a:spcPct val="90000"/>
        </a:lnSpc>
        <a:spcBef>
          <a:spcPct val="20000"/>
        </a:spcBef>
        <a:buFontTx/>
        <a:buBlip>
          <a:blip r:embed="rId15"/>
        </a:buBlip>
        <a:defRPr sz="3200" kern="1200">
          <a:solidFill>
            <a:schemeClr val="bg2"/>
          </a:solidFill>
          <a:effectLst/>
          <a:latin typeface="+mn-lt"/>
          <a:ea typeface="+mn-ea"/>
          <a:cs typeface="+mn-cs"/>
        </a:defRPr>
      </a:lvl1pPr>
      <a:lvl2pPr marL="855663" indent="-395288" algn="l" defTabSz="914363" rtl="0" eaLnBrk="1" latinLnBrk="0" hangingPunct="1">
        <a:lnSpc>
          <a:spcPct val="90000"/>
        </a:lnSpc>
        <a:spcBef>
          <a:spcPct val="20000"/>
        </a:spcBef>
        <a:buFontTx/>
        <a:buBlip>
          <a:blip r:embed="rId15"/>
        </a:buBlip>
        <a:defRPr sz="2800" kern="1200">
          <a:solidFill>
            <a:schemeClr val="bg2"/>
          </a:solidFill>
          <a:effectLst/>
          <a:latin typeface="+mn-lt"/>
          <a:ea typeface="+mn-ea"/>
          <a:cs typeface="+mn-cs"/>
        </a:defRPr>
      </a:lvl2pPr>
      <a:lvl3pPr marL="1258888" indent="-403225" algn="l" defTabSz="914363" rtl="0" eaLnBrk="1" latinLnBrk="0" hangingPunct="1">
        <a:lnSpc>
          <a:spcPct val="90000"/>
        </a:lnSpc>
        <a:spcBef>
          <a:spcPct val="20000"/>
        </a:spcBef>
        <a:buFontTx/>
        <a:buBlip>
          <a:blip r:embed="rId15"/>
        </a:buBlip>
        <a:defRPr sz="2400" kern="1200">
          <a:solidFill>
            <a:schemeClr val="bg2"/>
          </a:solidFill>
          <a:effectLst/>
          <a:latin typeface="+mn-lt"/>
          <a:ea typeface="+mn-ea"/>
          <a:cs typeface="+mn-cs"/>
        </a:defRPr>
      </a:lvl3pPr>
      <a:lvl4pPr marL="1604963" indent="-346075" algn="l" defTabSz="914363" rtl="0" eaLnBrk="1" latinLnBrk="0" hangingPunct="1">
        <a:lnSpc>
          <a:spcPct val="90000"/>
        </a:lnSpc>
        <a:spcBef>
          <a:spcPct val="20000"/>
        </a:spcBef>
        <a:buFontTx/>
        <a:buBlip>
          <a:blip r:embed="rId15"/>
        </a:buBlip>
        <a:defRPr sz="2400" kern="1200">
          <a:solidFill>
            <a:schemeClr val="bg2"/>
          </a:solidFill>
          <a:effectLst/>
          <a:latin typeface="+mn-lt"/>
          <a:ea typeface="+mn-ea"/>
          <a:cs typeface="+mn-cs"/>
        </a:defRPr>
      </a:lvl4pPr>
      <a:lvl5pPr marL="1941513" indent="-336550" algn="l" defTabSz="914363" rtl="0" eaLnBrk="1" latinLnBrk="0" hangingPunct="1">
        <a:lnSpc>
          <a:spcPct val="90000"/>
        </a:lnSpc>
        <a:spcBef>
          <a:spcPct val="20000"/>
        </a:spcBef>
        <a:buFontTx/>
        <a:buBlip>
          <a:blip r:embed="rId15"/>
        </a:buBlip>
        <a:defRPr sz="2400" kern="1200">
          <a:solidFill>
            <a:schemeClr val="bg2"/>
          </a:solidFill>
          <a:effectLst/>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21" r:id="rId1"/>
  </p:sldLayoutIdLst>
  <p:transition>
    <p:fade/>
  </p:transition>
  <p:hf sldNum="0" hdr="0" dt="0"/>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rise4fun.com/Dafny/6xO" TargetMode="External"/><Relationship Id="rId2" Type="http://schemas.openxmlformats.org/officeDocument/2006/relationships/hyperlink" Target="http://rise4fun.com/Dafny/Qch"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524505"/>
            <a:ext cx="7681913" cy="1523495"/>
          </a:xfrm>
        </p:spPr>
        <p:txBody>
          <a:bodyPr/>
          <a:lstStyle/>
          <a:p>
            <a:r>
              <a:rPr lang="en-US" sz="4800" dirty="0" smtClean="0"/>
              <a:t>Using and Building an Automatic Program Verifier</a:t>
            </a:r>
            <a:endParaRPr lang="en-US" sz="4000" dirty="0"/>
          </a:p>
        </p:txBody>
      </p:sp>
      <p:sp>
        <p:nvSpPr>
          <p:cNvPr id="3" name="Subtitle 2"/>
          <p:cNvSpPr>
            <a:spLocks noGrp="1"/>
          </p:cNvSpPr>
          <p:nvPr>
            <p:ph type="subTitle" idx="1"/>
          </p:nvPr>
        </p:nvSpPr>
        <p:spPr>
          <a:xfrm>
            <a:off x="730249" y="4114800"/>
            <a:ext cx="7681913" cy="1600200"/>
          </a:xfrm>
        </p:spPr>
        <p:txBody>
          <a:bodyPr/>
          <a:lstStyle/>
          <a:p>
            <a:r>
              <a:rPr lang="en-US" dirty="0" smtClean="0"/>
              <a:t>K. Rustan M. Leino</a:t>
            </a:r>
            <a:endParaRPr lang="en-US" dirty="0"/>
          </a:p>
          <a:p>
            <a:r>
              <a:rPr lang="en-US" sz="2400" dirty="0" smtClean="0"/>
              <a:t>Research in Software Engineering (</a:t>
            </a:r>
            <a:r>
              <a:rPr lang="en-US" sz="2400" dirty="0" err="1" smtClean="0"/>
              <a:t>RiSE</a:t>
            </a:r>
            <a:r>
              <a:rPr lang="en-US" sz="2400" dirty="0" smtClean="0"/>
              <a:t>)</a:t>
            </a:r>
          </a:p>
          <a:p>
            <a:r>
              <a:rPr lang="en-US" sz="2400" dirty="0" smtClean="0"/>
              <a:t>Microsoft Research, Redmond</a:t>
            </a:r>
            <a:endParaRPr lang="en-US" sz="2400" dirty="0"/>
          </a:p>
        </p:txBody>
      </p:sp>
      <p:sp>
        <p:nvSpPr>
          <p:cNvPr id="4" name="TextBox 3"/>
          <p:cNvSpPr txBox="1"/>
          <p:nvPr/>
        </p:nvSpPr>
        <p:spPr>
          <a:xfrm>
            <a:off x="609600" y="5715000"/>
            <a:ext cx="4953000" cy="954107"/>
          </a:xfrm>
          <a:prstGeom prst="rect">
            <a:avLst/>
          </a:prstGeom>
          <a:noFill/>
        </p:spPr>
        <p:txBody>
          <a:bodyPr wrap="square" rtlCol="0">
            <a:spAutoFit/>
          </a:bodyPr>
          <a:lstStyle/>
          <a:p>
            <a:r>
              <a:rPr lang="en-US" sz="1400" dirty="0" smtClean="0">
                <a:solidFill>
                  <a:schemeClr val="bg2"/>
                </a:solidFill>
              </a:rPr>
              <a:t>Lecture 0</a:t>
            </a:r>
          </a:p>
          <a:p>
            <a:r>
              <a:rPr lang="en-US" sz="1400" dirty="0" err="1" smtClean="0">
                <a:solidFill>
                  <a:schemeClr val="bg2"/>
                </a:solidFill>
              </a:rPr>
              <a:t>Marktoberdorf</a:t>
            </a:r>
            <a:r>
              <a:rPr lang="en-US" sz="1400" dirty="0" smtClean="0">
                <a:solidFill>
                  <a:schemeClr val="bg2"/>
                </a:solidFill>
              </a:rPr>
              <a:t> Summer School 2011</a:t>
            </a:r>
            <a:endParaRPr lang="en-US" sz="1400" dirty="0" smtClean="0">
              <a:solidFill>
                <a:schemeClr val="bg2"/>
              </a:solidFill>
              <a:effectLst/>
            </a:endParaRPr>
          </a:p>
          <a:p>
            <a:r>
              <a:rPr lang="en-US" sz="1400" dirty="0" err="1" smtClean="0">
                <a:solidFill>
                  <a:schemeClr val="bg2"/>
                </a:solidFill>
              </a:rPr>
              <a:t>Bayrischzell</a:t>
            </a:r>
            <a:r>
              <a:rPr lang="en-US" sz="1400" dirty="0" smtClean="0">
                <a:solidFill>
                  <a:schemeClr val="bg2"/>
                </a:solidFill>
              </a:rPr>
              <a:t>, BY, Germany</a:t>
            </a:r>
          </a:p>
          <a:p>
            <a:r>
              <a:rPr lang="en-US" sz="1400" dirty="0" smtClean="0">
                <a:solidFill>
                  <a:schemeClr val="bg2"/>
                </a:solidFill>
              </a:rPr>
              <a:t>4</a:t>
            </a:r>
            <a:r>
              <a:rPr lang="en-US" sz="1400" dirty="0" smtClean="0">
                <a:solidFill>
                  <a:schemeClr val="bg2"/>
                </a:solidFill>
                <a:effectLst/>
              </a:rPr>
              <a:t> August 2011</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Dafny on the web</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2975" y="838200"/>
            <a:ext cx="7258050" cy="553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18262565"/>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Exercises</a:t>
            </a:r>
            <a:endParaRPr lang="en-US" dirty="0"/>
          </a:p>
        </p:txBody>
      </p:sp>
      <p:sp>
        <p:nvSpPr>
          <p:cNvPr id="3" name="Text Placeholder 2"/>
          <p:cNvSpPr>
            <a:spLocks noGrp="1"/>
          </p:cNvSpPr>
          <p:nvPr>
            <p:ph type="body" sz="quarter" idx="10"/>
          </p:nvPr>
        </p:nvSpPr>
        <p:spPr>
          <a:xfrm>
            <a:off x="381000" y="1411552"/>
            <a:ext cx="8382000" cy="1932837"/>
          </a:xfrm>
        </p:spPr>
        <p:txBody>
          <a:bodyPr/>
          <a:lstStyle/>
          <a:p>
            <a:r>
              <a:rPr lang="en-US" dirty="0" smtClean="0"/>
              <a:t>Cubes</a:t>
            </a:r>
          </a:p>
          <a:p>
            <a:pPr lvl="1"/>
            <a:r>
              <a:rPr lang="en-US" dirty="0">
                <a:hlinkClick r:id="rId2"/>
              </a:rPr>
              <a:t>http://</a:t>
            </a:r>
            <a:r>
              <a:rPr lang="en-US" dirty="0" smtClean="0">
                <a:hlinkClick r:id="rId2"/>
              </a:rPr>
              <a:t>rise4fun.com/Dafny/Qch</a:t>
            </a:r>
            <a:endParaRPr lang="en-US" dirty="0" smtClean="0"/>
          </a:p>
          <a:p>
            <a:r>
              <a:rPr lang="en-US" dirty="0" smtClean="0"/>
              <a:t>Cubes, recursive</a:t>
            </a:r>
          </a:p>
          <a:p>
            <a:pPr lvl="1"/>
            <a:r>
              <a:rPr lang="en-US" dirty="0">
                <a:hlinkClick r:id="rId3"/>
              </a:rPr>
              <a:t>http://</a:t>
            </a:r>
            <a:r>
              <a:rPr lang="en-US" dirty="0" smtClean="0">
                <a:hlinkClick r:id="rId3"/>
              </a:rPr>
              <a:t>rise4fun.com/Dafny/6xO</a:t>
            </a:r>
          </a:p>
        </p:txBody>
      </p:sp>
    </p:spTree>
    <p:extLst>
      <p:ext uri="{BB962C8B-B14F-4D97-AF65-F5344CB8AC3E}">
        <p14:creationId xmlns:p14="http://schemas.microsoft.com/office/powerpoint/2010/main" val="1343491121"/>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Links</a:t>
            </a:r>
            <a:endParaRPr lang="en-US" dirty="0"/>
          </a:p>
        </p:txBody>
      </p:sp>
      <p:sp>
        <p:nvSpPr>
          <p:cNvPr id="3" name="Text Placeholder 2"/>
          <p:cNvSpPr>
            <a:spLocks noGrp="1"/>
          </p:cNvSpPr>
          <p:nvPr>
            <p:ph type="body" sz="quarter" idx="10"/>
          </p:nvPr>
        </p:nvSpPr>
        <p:spPr>
          <a:xfrm>
            <a:off x="381000" y="1411552"/>
            <a:ext cx="8382000" cy="3016210"/>
          </a:xfrm>
        </p:spPr>
        <p:txBody>
          <a:bodyPr/>
          <a:lstStyle/>
          <a:p>
            <a:r>
              <a:rPr lang="en-US" dirty="0" smtClean="0"/>
              <a:t>Dafny</a:t>
            </a:r>
          </a:p>
          <a:p>
            <a:pPr lvl="1"/>
            <a:r>
              <a:rPr lang="en-US" dirty="0" smtClean="0"/>
              <a:t>research.microsoft.com/</a:t>
            </a:r>
            <a:r>
              <a:rPr lang="en-US" dirty="0" err="1" smtClean="0"/>
              <a:t>dafny</a:t>
            </a:r>
            <a:endParaRPr lang="en-US" dirty="0" smtClean="0"/>
          </a:p>
          <a:p>
            <a:r>
              <a:rPr lang="en-US" dirty="0" smtClean="0"/>
              <a:t>rise4fun</a:t>
            </a:r>
          </a:p>
          <a:p>
            <a:pPr lvl="1"/>
            <a:r>
              <a:rPr lang="en-US" dirty="0" smtClean="0"/>
              <a:t>rise4fun.com</a:t>
            </a:r>
          </a:p>
          <a:p>
            <a:r>
              <a:rPr lang="en-US" dirty="0" smtClean="0"/>
              <a:t>Verification Corner</a:t>
            </a:r>
          </a:p>
          <a:p>
            <a:pPr lvl="1"/>
            <a:r>
              <a:rPr lang="en-US" dirty="0" smtClean="0"/>
              <a:t>research.microsoft.com/</a:t>
            </a:r>
            <a:r>
              <a:rPr lang="en-US" dirty="0" err="1" smtClean="0"/>
              <a:t>verificationcorner</a:t>
            </a:r>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2362200"/>
            <a:ext cx="1495425" cy="1140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descr="C:\Users\leino\Documents\My Web Sites\External\images\Verification-Corner.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4419600"/>
            <a:ext cx="1495425" cy="11215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0568431"/>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 about programs</a:t>
            </a:r>
            <a:endParaRPr lang="en-US" dirty="0"/>
          </a:p>
        </p:txBody>
      </p:sp>
      <p:sp>
        <p:nvSpPr>
          <p:cNvPr id="3" name="Text Placeholder 2"/>
          <p:cNvSpPr>
            <a:spLocks noGrp="1"/>
          </p:cNvSpPr>
          <p:nvPr>
            <p:ph type="body" sz="quarter" idx="10"/>
          </p:nvPr>
        </p:nvSpPr>
        <p:spPr>
          <a:xfrm>
            <a:off x="381000" y="1143000"/>
            <a:ext cx="8382000" cy="3305520"/>
          </a:xfrm>
        </p:spPr>
        <p:txBody>
          <a:bodyPr/>
          <a:lstStyle/>
          <a:p>
            <a:r>
              <a:rPr lang="en-US" dirty="0" smtClean="0"/>
              <a:t>Central to any programming task</a:t>
            </a:r>
          </a:p>
          <a:p>
            <a:pPr lvl="1"/>
            <a:r>
              <a:rPr lang="en-US" dirty="0" smtClean="0"/>
              <a:t>From safety critical applications to scripting</a:t>
            </a:r>
          </a:p>
          <a:p>
            <a:pPr lvl="1"/>
            <a:r>
              <a:rPr lang="en-US" dirty="0" smtClean="0"/>
              <a:t>From initial development to maintenance to debugging</a:t>
            </a:r>
          </a:p>
          <a:p>
            <a:r>
              <a:rPr lang="en-US" dirty="0" smtClean="0"/>
              <a:t>Minimizes faults, security problems, time/cost to market</a:t>
            </a:r>
          </a:p>
          <a:p>
            <a:r>
              <a:rPr lang="en-US" dirty="0" smtClean="0"/>
              <a:t>Thinking skill</a:t>
            </a:r>
          </a:p>
        </p:txBody>
      </p:sp>
    </p:spTree>
    <p:extLst>
      <p:ext uri="{BB962C8B-B14F-4D97-AF65-F5344CB8AC3E}">
        <p14:creationId xmlns:p14="http://schemas.microsoft.com/office/powerpoint/2010/main" val="154877903"/>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verifier</a:t>
            </a:r>
            <a:endParaRPr lang="en-US" dirty="0"/>
          </a:p>
        </p:txBody>
      </p:sp>
      <p:sp>
        <p:nvSpPr>
          <p:cNvPr id="3" name="Text Placeholder 2"/>
          <p:cNvSpPr>
            <a:spLocks noGrp="1"/>
          </p:cNvSpPr>
          <p:nvPr>
            <p:ph type="body" sz="quarter" idx="10"/>
          </p:nvPr>
        </p:nvSpPr>
        <p:spPr>
          <a:xfrm>
            <a:off x="381000" y="1411552"/>
            <a:ext cx="8382000" cy="2320635"/>
          </a:xfrm>
        </p:spPr>
        <p:txBody>
          <a:bodyPr/>
          <a:lstStyle/>
          <a:p>
            <a:r>
              <a:rPr lang="en-US" dirty="0"/>
              <a:t>A verification tool can be used</a:t>
            </a:r>
          </a:p>
          <a:p>
            <a:pPr lvl="1"/>
            <a:r>
              <a:rPr lang="en-US" dirty="0"/>
              <a:t>to establish the correctness of a </a:t>
            </a:r>
            <a:r>
              <a:rPr lang="en-US" dirty="0" smtClean="0"/>
              <a:t>program</a:t>
            </a:r>
            <a:endParaRPr lang="en-US" dirty="0"/>
          </a:p>
          <a:p>
            <a:pPr lvl="1"/>
            <a:r>
              <a:rPr lang="en-US" dirty="0"/>
              <a:t>as a vehicle for learning to reason about programs</a:t>
            </a:r>
          </a:p>
          <a:p>
            <a:endParaRPr lang="en-US" dirty="0"/>
          </a:p>
        </p:txBody>
      </p:sp>
    </p:spTree>
    <p:extLst>
      <p:ext uri="{BB962C8B-B14F-4D97-AF65-F5344CB8AC3E}">
        <p14:creationId xmlns:p14="http://schemas.microsoft.com/office/powerpoint/2010/main" val="323616492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Program verification</a:t>
            </a:r>
            <a:endParaRPr lang="en-US" dirty="0"/>
          </a:p>
        </p:txBody>
      </p:sp>
      <p:cxnSp>
        <p:nvCxnSpPr>
          <p:cNvPr id="7" name="Elbow Connector 6"/>
          <p:cNvCxnSpPr/>
          <p:nvPr/>
        </p:nvCxnSpPr>
        <p:spPr>
          <a:xfrm>
            <a:off x="1815664" y="1259000"/>
            <a:ext cx="7252138" cy="3084400"/>
          </a:xfrm>
          <a:prstGeom prst="bentConnector3">
            <a:avLst>
              <a:gd name="adj1" fmla="val 0"/>
            </a:avLst>
          </a:prstGeom>
          <a:ln w="38100">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rot="19882473">
            <a:off x="-375304" y="1377732"/>
            <a:ext cx="2057400" cy="892552"/>
          </a:xfrm>
          <a:prstGeom prst="rect">
            <a:avLst/>
          </a:prstGeom>
          <a:noFill/>
        </p:spPr>
        <p:txBody>
          <a:bodyPr wrap="square" rtlCol="0">
            <a:spAutoFit/>
          </a:bodyPr>
          <a:lstStyle/>
          <a:p>
            <a:pPr algn="r"/>
            <a:r>
              <a:rPr lang="en-US" sz="2600" dirty="0" smtClean="0">
                <a:solidFill>
                  <a:schemeClr val="bg2"/>
                </a:solidFill>
                <a:effectLst/>
              </a:rPr>
              <a:t>functional correctness</a:t>
            </a:r>
          </a:p>
        </p:txBody>
      </p:sp>
      <p:sp>
        <p:nvSpPr>
          <p:cNvPr id="17" name="TextBox 16"/>
          <p:cNvSpPr txBox="1"/>
          <p:nvPr/>
        </p:nvSpPr>
        <p:spPr>
          <a:xfrm rot="19882473">
            <a:off x="-146704" y="3382340"/>
            <a:ext cx="1828800" cy="892552"/>
          </a:xfrm>
          <a:prstGeom prst="rect">
            <a:avLst/>
          </a:prstGeom>
          <a:noFill/>
        </p:spPr>
        <p:txBody>
          <a:bodyPr wrap="square" rtlCol="0">
            <a:spAutoFit/>
          </a:bodyPr>
          <a:lstStyle/>
          <a:p>
            <a:pPr algn="r"/>
            <a:r>
              <a:rPr lang="en-US" sz="2600" dirty="0" smtClean="0">
                <a:solidFill>
                  <a:schemeClr val="bg2"/>
                </a:solidFill>
                <a:effectLst/>
              </a:rPr>
              <a:t>limited checking</a:t>
            </a:r>
          </a:p>
        </p:txBody>
      </p:sp>
      <p:sp>
        <p:nvSpPr>
          <p:cNvPr id="18" name="TextBox 17"/>
          <p:cNvSpPr txBox="1"/>
          <p:nvPr/>
        </p:nvSpPr>
        <p:spPr>
          <a:xfrm>
            <a:off x="1815664" y="4584918"/>
            <a:ext cx="2468105" cy="1815882"/>
          </a:xfrm>
          <a:prstGeom prst="rect">
            <a:avLst/>
          </a:prstGeom>
          <a:noFill/>
        </p:spPr>
        <p:txBody>
          <a:bodyPr wrap="square" rtlCol="0">
            <a:spAutoFit/>
          </a:bodyPr>
          <a:lstStyle/>
          <a:p>
            <a:r>
              <a:rPr lang="en-US" sz="2800" dirty="0" smtClean="0">
                <a:solidFill>
                  <a:schemeClr val="bg2"/>
                </a:solidFill>
                <a:effectLst/>
              </a:rPr>
              <a:t>automatic</a:t>
            </a:r>
            <a:br>
              <a:rPr lang="en-US" sz="2800" dirty="0" smtClean="0">
                <a:solidFill>
                  <a:schemeClr val="bg2"/>
                </a:solidFill>
                <a:effectLst/>
              </a:rPr>
            </a:br>
            <a:r>
              <a:rPr lang="en-US" sz="2800" dirty="0" smtClean="0">
                <a:solidFill>
                  <a:schemeClr val="bg2"/>
                </a:solidFill>
                <a:effectLst/>
              </a:rPr>
              <a:t>decision</a:t>
            </a:r>
            <a:br>
              <a:rPr lang="en-US" sz="2800" dirty="0" smtClean="0">
                <a:solidFill>
                  <a:schemeClr val="bg2"/>
                </a:solidFill>
                <a:effectLst/>
              </a:rPr>
            </a:br>
            <a:r>
              <a:rPr lang="en-US" sz="2800" dirty="0" smtClean="0">
                <a:solidFill>
                  <a:schemeClr val="bg2"/>
                </a:solidFill>
                <a:effectLst/>
              </a:rPr>
              <a:t>procedures</a:t>
            </a:r>
          </a:p>
          <a:p>
            <a:r>
              <a:rPr lang="en-US" sz="2800" dirty="0" smtClean="0">
                <a:solidFill>
                  <a:schemeClr val="bg2"/>
                </a:solidFill>
              </a:rPr>
              <a:t>(SMT solvers)</a:t>
            </a:r>
            <a:endParaRPr lang="en-US" sz="2800" dirty="0" smtClean="0">
              <a:solidFill>
                <a:schemeClr val="bg2"/>
              </a:solidFill>
              <a:effectLst/>
            </a:endParaRPr>
          </a:p>
        </p:txBody>
      </p:sp>
      <p:sp>
        <p:nvSpPr>
          <p:cNvPr id="19" name="TextBox 18"/>
          <p:cNvSpPr txBox="1"/>
          <p:nvPr/>
        </p:nvSpPr>
        <p:spPr>
          <a:xfrm>
            <a:off x="4465984" y="4584918"/>
            <a:ext cx="2209802" cy="1384995"/>
          </a:xfrm>
          <a:prstGeom prst="rect">
            <a:avLst/>
          </a:prstGeom>
          <a:noFill/>
        </p:spPr>
        <p:txBody>
          <a:bodyPr wrap="square" rtlCol="0">
            <a:spAutoFit/>
          </a:bodyPr>
          <a:lstStyle/>
          <a:p>
            <a:r>
              <a:rPr lang="en-US" sz="2800" dirty="0" smtClean="0">
                <a:solidFill>
                  <a:schemeClr val="bg2"/>
                </a:solidFill>
                <a:effectLst/>
              </a:rPr>
              <a:t>interactive</a:t>
            </a:r>
            <a:br>
              <a:rPr lang="en-US" sz="2800" dirty="0" smtClean="0">
                <a:solidFill>
                  <a:schemeClr val="bg2"/>
                </a:solidFill>
                <a:effectLst/>
              </a:rPr>
            </a:br>
            <a:r>
              <a:rPr lang="en-US" sz="2800" dirty="0" smtClean="0">
                <a:solidFill>
                  <a:schemeClr val="bg2"/>
                </a:solidFill>
                <a:effectLst/>
              </a:rPr>
              <a:t>proof assistants</a:t>
            </a:r>
          </a:p>
        </p:txBody>
      </p:sp>
      <p:sp>
        <p:nvSpPr>
          <p:cNvPr id="20" name="Oval 19"/>
          <p:cNvSpPr/>
          <p:nvPr/>
        </p:nvSpPr>
        <p:spPr bwMode="auto">
          <a:xfrm>
            <a:off x="4465984" y="1175597"/>
            <a:ext cx="2209802" cy="1298714"/>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0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traditional mechanical program verification</a:t>
            </a:r>
          </a:p>
        </p:txBody>
      </p:sp>
      <p:sp>
        <p:nvSpPr>
          <p:cNvPr id="21" name="Oval 20"/>
          <p:cNvSpPr/>
          <p:nvPr/>
        </p:nvSpPr>
        <p:spPr bwMode="auto">
          <a:xfrm>
            <a:off x="1981200" y="2971800"/>
            <a:ext cx="2209802" cy="1227379"/>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0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extended static checking</a:t>
            </a:r>
          </a:p>
        </p:txBody>
      </p:sp>
      <p:sp>
        <p:nvSpPr>
          <p:cNvPr id="23" name="Oval 22"/>
          <p:cNvSpPr/>
          <p:nvPr/>
        </p:nvSpPr>
        <p:spPr bwMode="auto">
          <a:xfrm>
            <a:off x="1977887" y="1181480"/>
            <a:ext cx="2305882" cy="1265775"/>
          </a:xfrm>
          <a:prstGeom prst="ellipse">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err="1"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Dafny</a:t>
            </a:r>
            <a: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
            </a:r>
            <a:br>
              <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br>
            <a:r>
              <a:rPr lang="en-US" sz="16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and others</a:t>
            </a:r>
            <a:endParaRPr lang="en-US"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endParaRPr>
          </a:p>
        </p:txBody>
      </p:sp>
      <p:sp>
        <p:nvSpPr>
          <p:cNvPr id="12" name="Oval 11"/>
          <p:cNvSpPr/>
          <p:nvPr/>
        </p:nvSpPr>
        <p:spPr bwMode="auto">
          <a:xfrm>
            <a:off x="6858000" y="1165010"/>
            <a:ext cx="2209802" cy="1298714"/>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0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rPr>
              <a:t>hand proofs (or hand waving)</a:t>
            </a:r>
          </a:p>
        </p:txBody>
      </p:sp>
      <p:sp>
        <p:nvSpPr>
          <p:cNvPr id="13" name="TextBox 12"/>
          <p:cNvSpPr txBox="1"/>
          <p:nvPr/>
        </p:nvSpPr>
        <p:spPr>
          <a:xfrm>
            <a:off x="7035363" y="4584918"/>
            <a:ext cx="2209802" cy="1384995"/>
          </a:xfrm>
          <a:prstGeom prst="rect">
            <a:avLst/>
          </a:prstGeom>
          <a:noFill/>
        </p:spPr>
        <p:txBody>
          <a:bodyPr wrap="square" rtlCol="0">
            <a:spAutoFit/>
          </a:bodyPr>
          <a:lstStyle/>
          <a:p>
            <a:r>
              <a:rPr lang="en-US" sz="2800" dirty="0" smtClean="0">
                <a:solidFill>
                  <a:schemeClr val="bg2"/>
                </a:solidFill>
                <a:effectLst/>
              </a:rPr>
              <a:t>no</a:t>
            </a:r>
          </a:p>
          <a:p>
            <a:r>
              <a:rPr lang="en-US" sz="2800" dirty="0" smtClean="0">
                <a:solidFill>
                  <a:schemeClr val="bg2"/>
                </a:solidFill>
                <a:effectLst/>
              </a:rPr>
              <a:t>machine assistance</a:t>
            </a:r>
          </a:p>
        </p:txBody>
      </p:sp>
      <p:sp>
        <p:nvSpPr>
          <p:cNvPr id="22" name="TextBox 21"/>
          <p:cNvSpPr txBox="1"/>
          <p:nvPr/>
        </p:nvSpPr>
        <p:spPr>
          <a:xfrm>
            <a:off x="7467600" y="4282966"/>
            <a:ext cx="1600202" cy="369332"/>
          </a:xfrm>
          <a:prstGeom prst="rect">
            <a:avLst/>
          </a:prstGeom>
          <a:noFill/>
        </p:spPr>
        <p:txBody>
          <a:bodyPr wrap="square" rtlCol="0">
            <a:spAutoFit/>
          </a:bodyPr>
          <a:lstStyle/>
          <a:p>
            <a:r>
              <a:rPr lang="en-US" dirty="0" smtClean="0">
                <a:solidFill>
                  <a:schemeClr val="bg2"/>
                </a:solidFill>
                <a:effectLst/>
              </a:rPr>
              <a:t>human effort</a:t>
            </a:r>
          </a:p>
        </p:txBody>
      </p:sp>
      <p:sp>
        <p:nvSpPr>
          <p:cNvPr id="25" name="TextBox 24"/>
          <p:cNvSpPr txBox="1"/>
          <p:nvPr/>
        </p:nvSpPr>
        <p:spPr>
          <a:xfrm rot="16200000">
            <a:off x="719688" y="1674675"/>
            <a:ext cx="1889882" cy="369332"/>
          </a:xfrm>
          <a:prstGeom prst="rect">
            <a:avLst/>
          </a:prstGeom>
          <a:noFill/>
        </p:spPr>
        <p:txBody>
          <a:bodyPr wrap="square" rtlCol="0">
            <a:spAutoFit/>
          </a:bodyPr>
          <a:lstStyle/>
          <a:p>
            <a:r>
              <a:rPr lang="en-US" dirty="0" smtClean="0">
                <a:solidFill>
                  <a:schemeClr val="bg2"/>
                </a:solidFill>
                <a:effectLst/>
              </a:rPr>
              <a:t>assurance level</a:t>
            </a:r>
          </a:p>
        </p:txBody>
      </p:sp>
      <p:sp>
        <p:nvSpPr>
          <p:cNvPr id="26" name="TextBox 25"/>
          <p:cNvSpPr txBox="1"/>
          <p:nvPr/>
        </p:nvSpPr>
        <p:spPr>
          <a:xfrm>
            <a:off x="273697" y="4658417"/>
            <a:ext cx="1512230" cy="369332"/>
          </a:xfrm>
          <a:prstGeom prst="rect">
            <a:avLst/>
          </a:prstGeom>
          <a:noFill/>
        </p:spPr>
        <p:txBody>
          <a:bodyPr wrap="square" rtlCol="0">
            <a:spAutoFit/>
          </a:bodyPr>
          <a:lstStyle/>
          <a:p>
            <a:r>
              <a:rPr lang="en-US" dirty="0" smtClean="0">
                <a:solidFill>
                  <a:schemeClr val="bg2"/>
                </a:solidFill>
                <a:effectLst/>
              </a:rPr>
              <a:t>technology:</a:t>
            </a:r>
          </a:p>
        </p:txBody>
      </p:sp>
    </p:spTree>
    <p:extLst>
      <p:ext uri="{BB962C8B-B14F-4D97-AF65-F5344CB8AC3E}">
        <p14:creationId xmlns:p14="http://schemas.microsoft.com/office/powerpoint/2010/main" val="228871615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par>
                                <p:cTn id="10" presetID="10" presetClass="entr" presetSubtype="0" fill="hold" grpId="0" nodeType="with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ppt_w</p:attrName>
                                        </p:attrNameLst>
                                      </p:cBhvr>
                                      <p:tavLst>
                                        <p:tav tm="0">
                                          <p:val>
                                            <p:fltVal val="0"/>
                                          </p:val>
                                        </p:tav>
                                        <p:tav tm="100000">
                                          <p:val>
                                            <p:strVal val="#ppt_w"/>
                                          </p:val>
                                        </p:tav>
                                      </p:tavLst>
                                    </p:anim>
                                    <p:anim calcmode="lin" valueType="num">
                                      <p:cBhvr>
                                        <p:cTn id="18" dur="500" fill="hold"/>
                                        <p:tgtEl>
                                          <p:spTgt spid="20"/>
                                        </p:tgtEl>
                                        <p:attrNameLst>
                                          <p:attrName>ppt_h</p:attrName>
                                        </p:attrNameLst>
                                      </p:cBhvr>
                                      <p:tavLst>
                                        <p:tav tm="0">
                                          <p:val>
                                            <p:fltVal val="0"/>
                                          </p:val>
                                        </p:tav>
                                        <p:tav tm="100000">
                                          <p:val>
                                            <p:strVal val="#ppt_h"/>
                                          </p:val>
                                        </p:tav>
                                      </p:tavLst>
                                    </p:anim>
                                    <p:animEffect transition="in" filter="fade">
                                      <p:cBhvr>
                                        <p:cTn id="19" dur="500"/>
                                        <p:tgtEl>
                                          <p:spTgt spid="20"/>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p:cTn id="27" dur="500" fill="hold"/>
                                        <p:tgtEl>
                                          <p:spTgt spid="21"/>
                                        </p:tgtEl>
                                        <p:attrNameLst>
                                          <p:attrName>ppt_w</p:attrName>
                                        </p:attrNameLst>
                                      </p:cBhvr>
                                      <p:tavLst>
                                        <p:tav tm="0">
                                          <p:val>
                                            <p:fltVal val="0"/>
                                          </p:val>
                                        </p:tav>
                                        <p:tav tm="100000">
                                          <p:val>
                                            <p:strVal val="#ppt_w"/>
                                          </p:val>
                                        </p:tav>
                                      </p:tavLst>
                                    </p:anim>
                                    <p:anim calcmode="lin" valueType="num">
                                      <p:cBhvr>
                                        <p:cTn id="28" dur="500" fill="hold"/>
                                        <p:tgtEl>
                                          <p:spTgt spid="21"/>
                                        </p:tgtEl>
                                        <p:attrNameLst>
                                          <p:attrName>ppt_h</p:attrName>
                                        </p:attrNameLst>
                                      </p:cBhvr>
                                      <p:tavLst>
                                        <p:tav tm="0">
                                          <p:val>
                                            <p:fltVal val="0"/>
                                          </p:val>
                                        </p:tav>
                                        <p:tav tm="100000">
                                          <p:val>
                                            <p:strVal val="#ppt_h"/>
                                          </p:val>
                                        </p:tav>
                                      </p:tavLst>
                                    </p:anim>
                                    <p:animEffect transition="in" filter="fade">
                                      <p:cBhvr>
                                        <p:cTn id="29" dur="500"/>
                                        <p:tgtEl>
                                          <p:spTgt spid="21"/>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500"/>
                                        <p:tgtEl>
                                          <p:spTgt spid="18"/>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fade">
                                      <p:cBhvr>
                                        <p:cTn id="35" dur="500"/>
                                        <p:tgtEl>
                                          <p:spTgt spid="17"/>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grpId="0" nodeType="clickEffect">
                                  <p:stCondLst>
                                    <p:cond delay="0"/>
                                  </p:stCondLst>
                                  <p:childTnLst>
                                    <p:set>
                                      <p:cBhvr>
                                        <p:cTn id="39" dur="1" fill="hold">
                                          <p:stCondLst>
                                            <p:cond delay="0"/>
                                          </p:stCondLst>
                                        </p:cTn>
                                        <p:tgtEl>
                                          <p:spTgt spid="23"/>
                                        </p:tgtEl>
                                        <p:attrNameLst>
                                          <p:attrName>style.visibility</p:attrName>
                                        </p:attrNameLst>
                                      </p:cBhvr>
                                      <p:to>
                                        <p:strVal val="visible"/>
                                      </p:to>
                                    </p:set>
                                    <p:anim calcmode="lin" valueType="num">
                                      <p:cBhvr>
                                        <p:cTn id="40" dur="500" fill="hold"/>
                                        <p:tgtEl>
                                          <p:spTgt spid="23"/>
                                        </p:tgtEl>
                                        <p:attrNameLst>
                                          <p:attrName>ppt_w</p:attrName>
                                        </p:attrNameLst>
                                      </p:cBhvr>
                                      <p:tavLst>
                                        <p:tav tm="0">
                                          <p:val>
                                            <p:fltVal val="0"/>
                                          </p:val>
                                        </p:tav>
                                        <p:tav tm="100000">
                                          <p:val>
                                            <p:strVal val="#ppt_w"/>
                                          </p:val>
                                        </p:tav>
                                      </p:tavLst>
                                    </p:anim>
                                    <p:anim calcmode="lin" valueType="num">
                                      <p:cBhvr>
                                        <p:cTn id="41" dur="500" fill="hold"/>
                                        <p:tgtEl>
                                          <p:spTgt spid="23"/>
                                        </p:tgtEl>
                                        <p:attrNameLst>
                                          <p:attrName>ppt_h</p:attrName>
                                        </p:attrNameLst>
                                      </p:cBhvr>
                                      <p:tavLst>
                                        <p:tav tm="0">
                                          <p:val>
                                            <p:fltVal val="0"/>
                                          </p:val>
                                        </p:tav>
                                        <p:tav tm="100000">
                                          <p:val>
                                            <p:strVal val="#ppt_h"/>
                                          </p:val>
                                        </p:tav>
                                      </p:tavLst>
                                    </p:anim>
                                    <p:animEffect transition="in" filter="fade">
                                      <p:cBhvr>
                                        <p:cTn id="4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p:bldP spid="20" grpId="0" animBg="1"/>
      <p:bldP spid="21" grpId="0" animBg="1"/>
      <p:bldP spid="23" grpId="0" animBg="1"/>
      <p:bldP spid="12" grpId="0" animBg="1"/>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Dafny</a:t>
            </a:r>
            <a:endParaRPr lang="en-US" dirty="0"/>
          </a:p>
        </p:txBody>
      </p:sp>
      <p:sp>
        <p:nvSpPr>
          <p:cNvPr id="3" name="Text Placeholder 2"/>
          <p:cNvSpPr>
            <a:spLocks noGrp="1"/>
          </p:cNvSpPr>
          <p:nvPr>
            <p:ph type="body" sz="quarter" idx="10"/>
          </p:nvPr>
        </p:nvSpPr>
        <p:spPr>
          <a:xfrm>
            <a:off x="381000" y="990600"/>
            <a:ext cx="8382000" cy="5398401"/>
          </a:xfrm>
        </p:spPr>
        <p:txBody>
          <a:bodyPr/>
          <a:lstStyle/>
          <a:p>
            <a:r>
              <a:rPr lang="en-US" sz="2800" dirty="0" smtClean="0"/>
              <a:t>Object-based language</a:t>
            </a:r>
          </a:p>
          <a:p>
            <a:pPr lvl="1"/>
            <a:r>
              <a:rPr lang="en-US" sz="2400" dirty="0"/>
              <a:t>generic classes, no </a:t>
            </a:r>
            <a:r>
              <a:rPr lang="en-US" sz="2400" dirty="0" err="1"/>
              <a:t>subclassing</a:t>
            </a:r>
            <a:endParaRPr lang="en-US" sz="2400" dirty="0"/>
          </a:p>
          <a:p>
            <a:pPr lvl="1"/>
            <a:r>
              <a:rPr lang="en-US" sz="2400" dirty="0" smtClean="0"/>
              <a:t>object references, dynamic allocation</a:t>
            </a:r>
          </a:p>
          <a:p>
            <a:pPr lvl="1"/>
            <a:r>
              <a:rPr lang="en-US" sz="2400" dirty="0" smtClean="0"/>
              <a:t>sequential control</a:t>
            </a:r>
          </a:p>
          <a:p>
            <a:r>
              <a:rPr lang="en-US" sz="2800" dirty="0" smtClean="0"/>
              <a:t>Built-in specifications</a:t>
            </a:r>
          </a:p>
          <a:p>
            <a:pPr lvl="1"/>
            <a:r>
              <a:rPr lang="en-US" sz="2400" dirty="0" smtClean="0"/>
              <a:t>pre- and postconditions</a:t>
            </a:r>
          </a:p>
          <a:p>
            <a:pPr lvl="1"/>
            <a:r>
              <a:rPr lang="en-US" sz="2400" dirty="0" smtClean="0"/>
              <a:t>framing</a:t>
            </a:r>
          </a:p>
          <a:p>
            <a:pPr lvl="1"/>
            <a:r>
              <a:rPr lang="en-US" sz="2400" dirty="0" smtClean="0"/>
              <a:t>loop invariants, inline assertions</a:t>
            </a:r>
          </a:p>
          <a:p>
            <a:pPr lvl="1"/>
            <a:r>
              <a:rPr lang="en-US" sz="2400" dirty="0" smtClean="0"/>
              <a:t>termination</a:t>
            </a:r>
          </a:p>
          <a:p>
            <a:r>
              <a:rPr lang="en-US" sz="2800" dirty="0" smtClean="0"/>
              <a:t>Specification support</a:t>
            </a:r>
          </a:p>
          <a:p>
            <a:pPr lvl="1"/>
            <a:r>
              <a:rPr lang="en-US" sz="2400" dirty="0"/>
              <a:t>Sets, sequences, </a:t>
            </a:r>
            <a:r>
              <a:rPr lang="en-US" sz="2400" dirty="0" smtClean="0"/>
              <a:t>inductive </a:t>
            </a:r>
            <a:r>
              <a:rPr lang="en-US" sz="2400" dirty="0" err="1" smtClean="0"/>
              <a:t>datatypes</a:t>
            </a:r>
            <a:r>
              <a:rPr lang="en-US" sz="2400" dirty="0" smtClean="0"/>
              <a:t>, …</a:t>
            </a:r>
            <a:endParaRPr lang="en-US" sz="2400" dirty="0"/>
          </a:p>
          <a:p>
            <a:pPr lvl="1"/>
            <a:r>
              <a:rPr lang="en-US" sz="2400" dirty="0" smtClean="0"/>
              <a:t>User-defined recursive functions</a:t>
            </a:r>
          </a:p>
          <a:p>
            <a:pPr lvl="1"/>
            <a:r>
              <a:rPr lang="en-US" sz="2400" dirty="0" smtClean="0"/>
              <a:t>Ghost variables</a:t>
            </a:r>
          </a:p>
        </p:txBody>
      </p:sp>
    </p:spTree>
    <p:extLst>
      <p:ext uri="{BB962C8B-B14F-4D97-AF65-F5344CB8AC3E}">
        <p14:creationId xmlns:p14="http://schemas.microsoft.com/office/powerpoint/2010/main" val="364503621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fade">
                                      <p:cBhvr>
                                        <p:cTn id="13" dur="500"/>
                                        <p:tgtEl>
                                          <p:spTgt spid="3">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7" end="7"/>
                                            </p:txEl>
                                          </p:spTgt>
                                        </p:tgtEl>
                                        <p:attrNameLst>
                                          <p:attrName>style.visibility</p:attrName>
                                        </p:attrNameLst>
                                      </p:cBhvr>
                                      <p:to>
                                        <p:strVal val="visible"/>
                                      </p:to>
                                    </p:set>
                                    <p:animEffect transition="in" filter="fade">
                                      <p:cBhvr>
                                        <p:cTn id="16" dur="500"/>
                                        <p:tgtEl>
                                          <p:spTgt spid="3">
                                            <p:txEl>
                                              <p:pRg st="7" end="7"/>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Effect transition="in" filter="fade">
                                      <p:cBhvr>
                                        <p:cTn id="19" dur="500"/>
                                        <p:tgtEl>
                                          <p:spTgt spid="3">
                                            <p:txEl>
                                              <p:pRg st="8" end="8"/>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3">
                                            <p:txEl>
                                              <p:pRg st="9" end="9"/>
                                            </p:txEl>
                                          </p:spTgt>
                                        </p:tgtEl>
                                        <p:attrNameLst>
                                          <p:attrName>style.visibility</p:attrName>
                                        </p:attrNameLst>
                                      </p:cBhvr>
                                      <p:to>
                                        <p:strVal val="visible"/>
                                      </p:to>
                                    </p:set>
                                    <p:animEffect transition="in" filter="fade">
                                      <p:cBhvr>
                                        <p:cTn id="24" dur="500"/>
                                        <p:tgtEl>
                                          <p:spTgt spid="3">
                                            <p:txEl>
                                              <p:pRg st="9" end="9"/>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fade">
                                      <p:cBhvr>
                                        <p:cTn id="27" dur="500"/>
                                        <p:tgtEl>
                                          <p:spTgt spid="3">
                                            <p:txEl>
                                              <p:pRg st="10" end="10"/>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3">
                                            <p:txEl>
                                              <p:pRg st="11" end="11"/>
                                            </p:txEl>
                                          </p:spTgt>
                                        </p:tgtEl>
                                        <p:attrNameLst>
                                          <p:attrName>style.visibility</p:attrName>
                                        </p:attrNameLst>
                                      </p:cBhvr>
                                      <p:to>
                                        <p:strVal val="visible"/>
                                      </p:to>
                                    </p:set>
                                    <p:animEffect transition="in" filter="fade">
                                      <p:cBhvr>
                                        <p:cTn id="30" dur="500"/>
                                        <p:tgtEl>
                                          <p:spTgt spid="3">
                                            <p:txEl>
                                              <p:pRg st="11" end="11"/>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animEffect transition="in" filter="fade">
                                      <p:cBhvr>
                                        <p:cTn id="33"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Basics</a:t>
            </a:r>
            <a:br>
              <a:rPr lang="en-US" dirty="0" smtClean="0"/>
            </a:br>
            <a:r>
              <a:rPr lang="en-US" sz="2400" dirty="0" smtClean="0"/>
              <a:t>(assert, ensures, BVD, assume, requires, call, testing specs, debugging specs)</a:t>
            </a:r>
            <a:endParaRPr lang="en-US" sz="4000" dirty="0"/>
          </a:p>
        </p:txBody>
      </p:sp>
      <p:sp>
        <p:nvSpPr>
          <p:cNvPr id="3" name="Subtitle 2"/>
          <p:cNvSpPr>
            <a:spLocks noGrp="1"/>
          </p:cNvSpPr>
          <p:nvPr>
            <p:ph type="subTitle" idx="1"/>
          </p:nvPr>
        </p:nvSpPr>
        <p:spPr/>
        <p:txBody>
          <a:bodyPr/>
          <a:lstStyle/>
          <a:p>
            <a:r>
              <a:rPr lang="en-US" dirty="0" smtClean="0"/>
              <a:t>Swap (parameters, </a:t>
            </a:r>
            <a:r>
              <a:rPr lang="en-US" dirty="0" err="1" smtClean="0"/>
              <a:t>globals</a:t>
            </a:r>
            <a:r>
              <a:rPr lang="en-US" dirty="0" smtClean="0"/>
              <a:t>, fields)</a:t>
            </a:r>
            <a:endParaRPr lang="en-US" dirty="0"/>
          </a:p>
        </p:txBody>
      </p:sp>
      <p:sp>
        <p:nvSpPr>
          <p:cNvPr id="4" name="Text Placeholder 3"/>
          <p:cNvSpPr>
            <a:spLocks noGrp="1"/>
          </p:cNvSpPr>
          <p:nvPr>
            <p:ph type="body" sz="quarter" idx="10"/>
          </p:nvPr>
        </p:nvSpPr>
        <p:spPr/>
        <p:txBody>
          <a:bodyPr/>
          <a:lstStyle/>
          <a:p>
            <a:r>
              <a:rPr lang="en-US" smtClean="0"/>
              <a:t>demo </a:t>
            </a:r>
            <a:endParaRPr lang="en-US" dirty="0"/>
          </a:p>
        </p:txBody>
      </p:sp>
    </p:spTree>
    <p:extLst>
      <p:ext uri="{BB962C8B-B14F-4D97-AF65-F5344CB8AC3E}">
        <p14:creationId xmlns:p14="http://schemas.microsoft.com/office/powerpoint/2010/main" val="1726661911"/>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do tools kick in?</a:t>
            </a:r>
            <a:endParaRPr lang="en-US" dirty="0"/>
          </a:p>
        </p:txBody>
      </p:sp>
      <p:sp>
        <p:nvSpPr>
          <p:cNvPr id="3" name="Text Placeholder 2"/>
          <p:cNvSpPr>
            <a:spLocks noGrp="1"/>
          </p:cNvSpPr>
          <p:nvPr>
            <p:ph type="body" sz="quarter" idx="10"/>
          </p:nvPr>
        </p:nvSpPr>
        <p:spPr>
          <a:xfrm>
            <a:off x="381000" y="1411552"/>
            <a:ext cx="8382000" cy="2609945"/>
          </a:xfrm>
        </p:spPr>
        <p:txBody>
          <a:bodyPr/>
          <a:lstStyle/>
          <a:p>
            <a:r>
              <a:rPr lang="en-US" dirty="0" smtClean="0"/>
              <a:t>Run time</a:t>
            </a:r>
          </a:p>
          <a:p>
            <a:r>
              <a:rPr lang="en-US" dirty="0" smtClean="0"/>
              <a:t>Compile time</a:t>
            </a:r>
          </a:p>
          <a:p>
            <a:r>
              <a:rPr lang="en-US" dirty="0" smtClean="0"/>
              <a:t>Design time</a:t>
            </a:r>
          </a:p>
          <a:p>
            <a:endParaRPr lang="en-US" dirty="0"/>
          </a:p>
          <a:p>
            <a:pPr marL="0" indent="0">
              <a:buNone/>
            </a:pPr>
            <a:r>
              <a:rPr lang="en-US" dirty="0" smtClean="0">
                <a:sym typeface="Wingdings" pitchFamily="2" charset="2"/>
              </a:rPr>
              <a:t> closer to the time of program construction</a:t>
            </a:r>
            <a:endParaRPr lang="en-US" dirty="0"/>
          </a:p>
        </p:txBody>
      </p:sp>
    </p:spTree>
    <p:extLst>
      <p:ext uri="{BB962C8B-B14F-4D97-AF65-F5344CB8AC3E}">
        <p14:creationId xmlns:p14="http://schemas.microsoft.com/office/powerpoint/2010/main" val="2384860291"/>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Reasoning about loops</a:t>
            </a:r>
            <a:endParaRPr lang="en-US" dirty="0"/>
          </a:p>
        </p:txBody>
      </p:sp>
      <p:sp>
        <p:nvSpPr>
          <p:cNvPr id="3" name="Text Placeholder 2"/>
          <p:cNvSpPr>
            <a:spLocks noGrp="1"/>
          </p:cNvSpPr>
          <p:nvPr>
            <p:ph type="body" sz="quarter" idx="10"/>
          </p:nvPr>
        </p:nvSpPr>
        <p:spPr>
          <a:xfrm>
            <a:off x="381000" y="1411552"/>
            <a:ext cx="8382000" cy="2166747"/>
          </a:xfrm>
        </p:spPr>
        <p:txBody>
          <a:bodyPr/>
          <a:lstStyle/>
          <a:p>
            <a:r>
              <a:rPr lang="en-US" dirty="0" smtClean="0"/>
              <a:t>A loop invariant</a:t>
            </a:r>
          </a:p>
          <a:p>
            <a:pPr lvl="1"/>
            <a:r>
              <a:rPr lang="en-US" dirty="0" smtClean="0"/>
              <a:t>holds at the top of every iteration</a:t>
            </a:r>
          </a:p>
          <a:p>
            <a:pPr lvl="1"/>
            <a:r>
              <a:rPr lang="en-US" dirty="0" smtClean="0"/>
              <a:t>is the </a:t>
            </a:r>
            <a:r>
              <a:rPr lang="en-US" i="1" dirty="0" smtClean="0"/>
              <a:t>only</a:t>
            </a:r>
            <a:r>
              <a:rPr lang="en-US" dirty="0" smtClean="0"/>
              <a:t> thing the verifier remembers from one iteration to another (about the variables being modified)</a:t>
            </a:r>
            <a:endParaRPr lang="en-US" dirty="0"/>
          </a:p>
        </p:txBody>
      </p:sp>
      <p:sp>
        <p:nvSpPr>
          <p:cNvPr id="5" name="TextBox 4"/>
          <p:cNvSpPr txBox="1"/>
          <p:nvPr/>
        </p:nvSpPr>
        <p:spPr>
          <a:xfrm>
            <a:off x="1981200" y="3787676"/>
            <a:ext cx="3505200" cy="2308324"/>
          </a:xfrm>
          <a:prstGeom prst="rect">
            <a:avLst/>
          </a:prstGeom>
          <a:noFill/>
        </p:spPr>
        <p:txBody>
          <a:bodyPr wrap="square" rtlCol="0">
            <a:spAutoFit/>
          </a:bodyPr>
          <a:lstStyle/>
          <a:p>
            <a:r>
              <a:rPr lang="en-US" sz="3600" dirty="0" smtClean="0">
                <a:solidFill>
                  <a:schemeClr val="bg1"/>
                </a:solidFill>
                <a:effectLst/>
                <a:latin typeface="Consolas" pitchFamily="49" charset="0"/>
                <a:cs typeface="Consolas" pitchFamily="49" charset="0"/>
              </a:rPr>
              <a:t>while (B)</a:t>
            </a:r>
            <a:br>
              <a:rPr lang="en-US" sz="3600" dirty="0" smtClean="0">
                <a:solidFill>
                  <a:schemeClr val="bg1"/>
                </a:solidFill>
                <a:effectLst/>
                <a:latin typeface="Consolas" pitchFamily="49" charset="0"/>
                <a:cs typeface="Consolas" pitchFamily="49" charset="0"/>
              </a:rPr>
            </a:br>
            <a:r>
              <a:rPr lang="en-US" sz="3600" dirty="0" smtClean="0">
                <a:solidFill>
                  <a:schemeClr val="bg1"/>
                </a:solidFill>
                <a:effectLst/>
                <a:latin typeface="Consolas" pitchFamily="49" charset="0"/>
                <a:cs typeface="Consolas" pitchFamily="49" charset="0"/>
              </a:rPr>
              <a:t>{</a:t>
            </a:r>
            <a:br>
              <a:rPr lang="en-US" sz="3600" dirty="0" smtClean="0">
                <a:solidFill>
                  <a:schemeClr val="bg1"/>
                </a:solidFill>
                <a:effectLst/>
                <a:latin typeface="Consolas" pitchFamily="49" charset="0"/>
                <a:cs typeface="Consolas" pitchFamily="49" charset="0"/>
              </a:rPr>
            </a:br>
            <a:r>
              <a:rPr lang="en-US" sz="3600" dirty="0" smtClean="0">
                <a:solidFill>
                  <a:schemeClr val="bg1"/>
                </a:solidFill>
                <a:effectLst/>
                <a:latin typeface="Consolas" pitchFamily="49" charset="0"/>
                <a:cs typeface="Consolas" pitchFamily="49" charset="0"/>
              </a:rPr>
              <a:t>    S;</a:t>
            </a:r>
            <a:br>
              <a:rPr lang="en-US" sz="3600" dirty="0" smtClean="0">
                <a:solidFill>
                  <a:schemeClr val="bg1"/>
                </a:solidFill>
                <a:effectLst/>
                <a:latin typeface="Consolas" pitchFamily="49" charset="0"/>
                <a:cs typeface="Consolas" pitchFamily="49" charset="0"/>
              </a:rPr>
            </a:br>
            <a:r>
              <a:rPr lang="en-US" sz="3600" dirty="0" smtClean="0">
                <a:solidFill>
                  <a:schemeClr val="bg1"/>
                </a:solidFill>
                <a:effectLst/>
                <a:latin typeface="Consolas" pitchFamily="49" charset="0"/>
                <a:cs typeface="Consolas" pitchFamily="49" charset="0"/>
              </a:rPr>
              <a:t>}</a:t>
            </a:r>
          </a:p>
        </p:txBody>
      </p:sp>
      <p:sp>
        <p:nvSpPr>
          <p:cNvPr id="6" name="TextBox 5"/>
          <p:cNvSpPr txBox="1"/>
          <p:nvPr/>
        </p:nvSpPr>
        <p:spPr>
          <a:xfrm>
            <a:off x="5105400" y="4191000"/>
            <a:ext cx="4038600" cy="461665"/>
          </a:xfrm>
          <a:prstGeom prst="rect">
            <a:avLst/>
          </a:prstGeom>
          <a:noFill/>
        </p:spPr>
        <p:txBody>
          <a:bodyPr wrap="square" rtlCol="0">
            <a:spAutoFit/>
          </a:bodyPr>
          <a:lstStyle/>
          <a:p>
            <a:r>
              <a:rPr lang="en-US" sz="2400" dirty="0" smtClean="0">
                <a:solidFill>
                  <a:schemeClr val="bg2"/>
                </a:solidFill>
                <a:effectLst/>
              </a:rPr>
              <a:t>Loop invariant holds here</a:t>
            </a:r>
          </a:p>
        </p:txBody>
      </p:sp>
      <p:sp>
        <p:nvSpPr>
          <p:cNvPr id="7" name="Freeform 6"/>
          <p:cNvSpPr/>
          <p:nvPr/>
        </p:nvSpPr>
        <p:spPr>
          <a:xfrm>
            <a:off x="3804693" y="4233829"/>
            <a:ext cx="4903123" cy="1023542"/>
          </a:xfrm>
          <a:custGeom>
            <a:avLst/>
            <a:gdLst>
              <a:gd name="connsiteX0" fmla="*/ 4666641 w 4687109"/>
              <a:gd name="connsiteY0" fmla="*/ 2144110 h 2144110"/>
              <a:gd name="connsiteX1" fmla="*/ 4083317 w 4687109"/>
              <a:gd name="connsiteY1" fmla="*/ 993227 h 2144110"/>
              <a:gd name="connsiteX2" fmla="*/ 662200 w 4687109"/>
              <a:gd name="connsiteY2" fmla="*/ 788276 h 2144110"/>
              <a:gd name="connsiteX3" fmla="*/ 48 w 4687109"/>
              <a:gd name="connsiteY3" fmla="*/ 0 h 2144110"/>
              <a:gd name="connsiteX4" fmla="*/ 48 w 4687109"/>
              <a:gd name="connsiteY4" fmla="*/ 0 h 2144110"/>
              <a:gd name="connsiteX0" fmla="*/ 4351330 w 4463849"/>
              <a:gd name="connsiteY0" fmla="*/ 504496 h 1006067"/>
              <a:gd name="connsiteX1" fmla="*/ 4083317 w 4463849"/>
              <a:gd name="connsiteY1" fmla="*/ 993227 h 1006067"/>
              <a:gd name="connsiteX2" fmla="*/ 662200 w 4463849"/>
              <a:gd name="connsiteY2" fmla="*/ 788276 h 1006067"/>
              <a:gd name="connsiteX3" fmla="*/ 48 w 4463849"/>
              <a:gd name="connsiteY3" fmla="*/ 0 h 1006067"/>
              <a:gd name="connsiteX4" fmla="*/ 48 w 4463849"/>
              <a:gd name="connsiteY4" fmla="*/ 0 h 1006067"/>
              <a:gd name="connsiteX0" fmla="*/ 4351330 w 4351330"/>
              <a:gd name="connsiteY0" fmla="*/ 504496 h 1006067"/>
              <a:gd name="connsiteX1" fmla="*/ 4083317 w 4351330"/>
              <a:gd name="connsiteY1" fmla="*/ 993227 h 1006067"/>
              <a:gd name="connsiteX2" fmla="*/ 662200 w 4351330"/>
              <a:gd name="connsiteY2" fmla="*/ 788276 h 1006067"/>
              <a:gd name="connsiteX3" fmla="*/ 48 w 4351330"/>
              <a:gd name="connsiteY3" fmla="*/ 0 h 1006067"/>
              <a:gd name="connsiteX4" fmla="*/ 48 w 4351330"/>
              <a:gd name="connsiteY4" fmla="*/ 0 h 1006067"/>
              <a:gd name="connsiteX0" fmla="*/ 4130613 w 4267819"/>
              <a:gd name="connsiteY0" fmla="*/ 551792 h 1003231"/>
              <a:gd name="connsiteX1" fmla="*/ 4083317 w 4267819"/>
              <a:gd name="connsiteY1" fmla="*/ 993227 h 1003231"/>
              <a:gd name="connsiteX2" fmla="*/ 662200 w 4267819"/>
              <a:gd name="connsiteY2" fmla="*/ 788276 h 1003231"/>
              <a:gd name="connsiteX3" fmla="*/ 48 w 4267819"/>
              <a:gd name="connsiteY3" fmla="*/ 0 h 1003231"/>
              <a:gd name="connsiteX4" fmla="*/ 48 w 4267819"/>
              <a:gd name="connsiteY4" fmla="*/ 0 h 1003231"/>
              <a:gd name="connsiteX0" fmla="*/ 4934654 w 4934654"/>
              <a:gd name="connsiteY0" fmla="*/ 346840 h 1016143"/>
              <a:gd name="connsiteX1" fmla="*/ 4083317 w 4934654"/>
              <a:gd name="connsiteY1" fmla="*/ 993227 h 1016143"/>
              <a:gd name="connsiteX2" fmla="*/ 662200 w 4934654"/>
              <a:gd name="connsiteY2" fmla="*/ 788276 h 1016143"/>
              <a:gd name="connsiteX3" fmla="*/ 48 w 4934654"/>
              <a:gd name="connsiteY3" fmla="*/ 0 h 1016143"/>
              <a:gd name="connsiteX4" fmla="*/ 48 w 4934654"/>
              <a:gd name="connsiteY4" fmla="*/ 0 h 1016143"/>
              <a:gd name="connsiteX0" fmla="*/ 4934654 w 4934654"/>
              <a:gd name="connsiteY0" fmla="*/ 346840 h 1016143"/>
              <a:gd name="connsiteX1" fmla="*/ 4083317 w 4934654"/>
              <a:gd name="connsiteY1" fmla="*/ 993227 h 1016143"/>
              <a:gd name="connsiteX2" fmla="*/ 662200 w 4934654"/>
              <a:gd name="connsiteY2" fmla="*/ 788276 h 1016143"/>
              <a:gd name="connsiteX3" fmla="*/ 48 w 4934654"/>
              <a:gd name="connsiteY3" fmla="*/ 0 h 1016143"/>
              <a:gd name="connsiteX4" fmla="*/ 48 w 4934654"/>
              <a:gd name="connsiteY4" fmla="*/ 0 h 1016143"/>
              <a:gd name="connsiteX0" fmla="*/ 4903123 w 4903123"/>
              <a:gd name="connsiteY0" fmla="*/ 236481 h 1023542"/>
              <a:gd name="connsiteX1" fmla="*/ 4083317 w 4903123"/>
              <a:gd name="connsiteY1" fmla="*/ 993227 h 1023542"/>
              <a:gd name="connsiteX2" fmla="*/ 662200 w 4903123"/>
              <a:gd name="connsiteY2" fmla="*/ 788276 h 1023542"/>
              <a:gd name="connsiteX3" fmla="*/ 48 w 4903123"/>
              <a:gd name="connsiteY3" fmla="*/ 0 h 1023542"/>
              <a:gd name="connsiteX4" fmla="*/ 48 w 4903123"/>
              <a:gd name="connsiteY4" fmla="*/ 0 h 1023542"/>
              <a:gd name="connsiteX0" fmla="*/ 4903123 w 4903123"/>
              <a:gd name="connsiteY0" fmla="*/ 236481 h 1023542"/>
              <a:gd name="connsiteX1" fmla="*/ 4083317 w 4903123"/>
              <a:gd name="connsiteY1" fmla="*/ 993227 h 1023542"/>
              <a:gd name="connsiteX2" fmla="*/ 662200 w 4903123"/>
              <a:gd name="connsiteY2" fmla="*/ 788276 h 1023542"/>
              <a:gd name="connsiteX3" fmla="*/ 48 w 4903123"/>
              <a:gd name="connsiteY3" fmla="*/ 0 h 1023542"/>
              <a:gd name="connsiteX4" fmla="*/ 48 w 4903123"/>
              <a:gd name="connsiteY4" fmla="*/ 0 h 1023542"/>
              <a:gd name="connsiteX0" fmla="*/ 4903123 w 4903123"/>
              <a:gd name="connsiteY0" fmla="*/ 236481 h 1023542"/>
              <a:gd name="connsiteX1" fmla="*/ 4083317 w 4903123"/>
              <a:gd name="connsiteY1" fmla="*/ 993227 h 1023542"/>
              <a:gd name="connsiteX2" fmla="*/ 662200 w 4903123"/>
              <a:gd name="connsiteY2" fmla="*/ 788276 h 1023542"/>
              <a:gd name="connsiteX3" fmla="*/ 48 w 4903123"/>
              <a:gd name="connsiteY3" fmla="*/ 0 h 1023542"/>
              <a:gd name="connsiteX4" fmla="*/ 48 w 4903123"/>
              <a:gd name="connsiteY4" fmla="*/ 0 h 1023542"/>
              <a:gd name="connsiteX0" fmla="*/ 4903123 w 4903123"/>
              <a:gd name="connsiteY0" fmla="*/ 236481 h 1023542"/>
              <a:gd name="connsiteX1" fmla="*/ 4083317 w 4903123"/>
              <a:gd name="connsiteY1" fmla="*/ 993227 h 1023542"/>
              <a:gd name="connsiteX2" fmla="*/ 662200 w 4903123"/>
              <a:gd name="connsiteY2" fmla="*/ 788276 h 1023542"/>
              <a:gd name="connsiteX3" fmla="*/ 48 w 4903123"/>
              <a:gd name="connsiteY3" fmla="*/ 0 h 1023542"/>
              <a:gd name="connsiteX4" fmla="*/ 48 w 4903123"/>
              <a:gd name="connsiteY4" fmla="*/ 0 h 10235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3123" h="1023542">
                <a:moveTo>
                  <a:pt x="4903123" y="236481"/>
                </a:moveTo>
                <a:cubicBezTo>
                  <a:pt x="4582557" y="562302"/>
                  <a:pt x="4790137" y="901261"/>
                  <a:pt x="4083317" y="993227"/>
                </a:cubicBezTo>
                <a:cubicBezTo>
                  <a:pt x="3376497" y="1085193"/>
                  <a:pt x="1342745" y="953814"/>
                  <a:pt x="662200" y="788276"/>
                </a:cubicBezTo>
                <a:cubicBezTo>
                  <a:pt x="-18345" y="622738"/>
                  <a:pt x="48" y="0"/>
                  <a:pt x="48" y="0"/>
                </a:cubicBezTo>
                <a:lnTo>
                  <a:pt x="48" y="0"/>
                </a:lnTo>
              </a:path>
            </a:pathLst>
          </a:custGeom>
          <a:ln w="38100">
            <a:headEnd type="oval" w="med" len="med"/>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4112222097"/>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Loops</a:t>
            </a:r>
            <a:endParaRPr lang="en-US" dirty="0"/>
          </a:p>
        </p:txBody>
      </p:sp>
      <p:sp>
        <p:nvSpPr>
          <p:cNvPr id="3" name="Subtitle 2"/>
          <p:cNvSpPr>
            <a:spLocks noGrp="1"/>
          </p:cNvSpPr>
          <p:nvPr>
            <p:ph type="subTitle" idx="1"/>
          </p:nvPr>
        </p:nvSpPr>
        <p:spPr/>
        <p:txBody>
          <a:bodyPr/>
          <a:lstStyle/>
          <a:p>
            <a:r>
              <a:rPr lang="en-US" dirty="0" smtClean="0"/>
              <a:t>Iterative Fibonacci, Binary Search</a:t>
            </a:r>
            <a:endParaRPr lang="en-US" dirty="0"/>
          </a:p>
        </p:txBody>
      </p:sp>
      <p:sp>
        <p:nvSpPr>
          <p:cNvPr id="4" name="Text Placeholder 3"/>
          <p:cNvSpPr>
            <a:spLocks noGrp="1"/>
          </p:cNvSpPr>
          <p:nvPr>
            <p:ph type="body" sz="quarter" idx="10"/>
          </p:nvPr>
        </p:nvSpPr>
        <p:spPr/>
        <p:txBody>
          <a:bodyPr/>
          <a:lstStyle/>
          <a:p>
            <a:r>
              <a:rPr lang="en-US" smtClean="0"/>
              <a:t>demo </a:t>
            </a:r>
            <a:endParaRPr lang="en-US" dirty="0"/>
          </a:p>
        </p:txBody>
      </p:sp>
    </p:spTree>
    <p:extLst>
      <p:ext uri="{BB962C8B-B14F-4D97-AF65-F5344CB8AC3E}">
        <p14:creationId xmlns:p14="http://schemas.microsoft.com/office/powerpoint/2010/main" val="4167652107"/>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Microsoft Research 2008 light template">
  <a:themeElements>
    <a:clrScheme name="Custom 12">
      <a:dk1>
        <a:srgbClr val="000000"/>
      </a:dk1>
      <a:lt1>
        <a:srgbClr val="FFFFFF"/>
      </a:lt1>
      <a:dk2>
        <a:srgbClr val="050595"/>
      </a:dk2>
      <a:lt2>
        <a:srgbClr val="FFFF99"/>
      </a:lt2>
      <a:accent1>
        <a:srgbClr val="FEC423"/>
      </a:accent1>
      <a:accent2>
        <a:srgbClr val="4F90CC"/>
      </a:accent2>
      <a:accent3>
        <a:srgbClr val="F37735"/>
      </a:accent3>
      <a:accent4>
        <a:srgbClr val="71C267"/>
      </a:accent4>
      <a:accent5>
        <a:srgbClr val="3ED6E4"/>
      </a:accent5>
      <a:accent6>
        <a:srgbClr val="7D3DA1"/>
      </a:accent6>
      <a:hlink>
        <a:srgbClr val="4F90CC"/>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400" dirty="0" smtClean="0">
            <a:gradFill>
              <a:gsLst>
                <a:gs pos="50000">
                  <a:schemeClr val="tx1"/>
                </a:gs>
                <a:gs pos="100000">
                  <a:schemeClr val="tx1"/>
                </a:gs>
              </a:gsLst>
              <a:lin ang="5400000" scaled="0"/>
            </a:gradFill>
            <a:effectLst>
              <a:outerShdw blurRad="50800" dist="38100" dir="2700000" algn="tl" rotWithShape="0">
                <a:schemeClr val="bg2">
                  <a:alpha val="40000"/>
                </a:scheme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sz="2400" dirty="0" err="1" smtClean="0">
            <a:solidFill>
              <a:schemeClr val="bg2"/>
            </a:solidFill>
            <a:effectLst/>
          </a:defRPr>
        </a:defPPr>
      </a:lstStyle>
    </a:txDef>
  </a:objectDefaults>
  <a:extraClrSchemeLst/>
</a:theme>
</file>

<file path=ppt/theme/theme2.xml><?xml version="1.0" encoding="utf-8"?>
<a:theme xmlns:a="http://schemas.openxmlformats.org/drawingml/2006/main" name="White with Courier font for code slides">
  <a:themeElements>
    <a:clrScheme name="1-10070 Microsoft Research">
      <a:dk1>
        <a:srgbClr val="000000"/>
      </a:dk1>
      <a:lt1>
        <a:srgbClr val="FFFFFF"/>
      </a:lt1>
      <a:dk2>
        <a:srgbClr val="050595"/>
      </a:dk2>
      <a:lt2>
        <a:srgbClr val="FFFF99"/>
      </a:lt2>
      <a:accent1>
        <a:srgbClr val="FEC423"/>
      </a:accent1>
      <a:accent2>
        <a:srgbClr val="4F90CC"/>
      </a:accent2>
      <a:accent3>
        <a:srgbClr val="F37735"/>
      </a:accent3>
      <a:accent4>
        <a:srgbClr val="71C267"/>
      </a:accent4>
      <a:accent5>
        <a:srgbClr val="3ED6E4"/>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Microsoft Research 2008 light template</Template>
  <TotalTime>8310</TotalTime>
  <Words>1121</Words>
  <Application>Microsoft Office PowerPoint</Application>
  <PresentationFormat>On-screen Show (4:3)</PresentationFormat>
  <Paragraphs>180</Paragraphs>
  <Slides>12</Slides>
  <Notes>3</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Microsoft Research 2008 light template</vt:lpstr>
      <vt:lpstr>White with Courier font for code slides</vt:lpstr>
      <vt:lpstr>Using and Building an Automatic Program Verifier</vt:lpstr>
      <vt:lpstr>Reasoning about programs</vt:lpstr>
      <vt:lpstr>Program verifier</vt:lpstr>
      <vt:lpstr>Program verification</vt:lpstr>
      <vt:lpstr>Dafny</vt:lpstr>
      <vt:lpstr>Basics (assert, ensures, BVD, assume, requires, call, testing specs, debugging specs)</vt:lpstr>
      <vt:lpstr>When do tools kick in?</vt:lpstr>
      <vt:lpstr>Reasoning about loops</vt:lpstr>
      <vt:lpstr>Loops</vt:lpstr>
      <vt:lpstr>Using Dafny on the web</vt:lpstr>
      <vt:lpstr>Exercises</vt:lpstr>
      <vt:lpstr>Links</vt:lpstr>
    </vt:vector>
  </TitlesOfParts>
  <Manager>&lt;Content Manager Name Here&gt;</Manager>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Dafny, a program verifier for functional correctness</dc:title>
  <dc:subject>&lt;Event Name Here&gt;</dc:subject>
  <dc:creator>Rustan Leino</dc:creator>
  <dc:description>Template: Sarah Bickle, Silver Fox Productions
Formatting:
Event Date:
Event Location:
Audience: Internal/External</dc:description>
  <cp:lastModifiedBy>Rustan Leino</cp:lastModifiedBy>
  <cp:revision>132</cp:revision>
  <dcterms:created xsi:type="dcterms:W3CDTF">2010-04-12T10:52:29Z</dcterms:created>
  <dcterms:modified xsi:type="dcterms:W3CDTF">2011-08-08T09:03:33Z</dcterms:modified>
</cp:coreProperties>
</file>