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4"/>
  </p:sldMasterIdLst>
  <p:notesMasterIdLst>
    <p:notesMasterId r:id="rId16"/>
  </p:notesMasterIdLst>
  <p:handoutMasterIdLst>
    <p:handoutMasterId r:id="rId17"/>
  </p:handoutMasterIdLst>
  <p:sldIdLst>
    <p:sldId id="257" r:id="rId5"/>
    <p:sldId id="259" r:id="rId6"/>
    <p:sldId id="258" r:id="rId7"/>
    <p:sldId id="260" r:id="rId8"/>
    <p:sldId id="261" r:id="rId9"/>
    <p:sldId id="262" r:id="rId10"/>
    <p:sldId id="263" r:id="rId11"/>
    <p:sldId id="264" r:id="rId12"/>
    <p:sldId id="266" r:id="rId13"/>
    <p:sldId id="268" r:id="rId14"/>
    <p:sldId id="269" r:id="rId15"/>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C283"/>
    <a:srgbClr val="CE7E5A"/>
    <a:srgbClr val="CF6A3D"/>
    <a:srgbClr val="9C42E6"/>
    <a:srgbClr val="D1943B"/>
    <a:srgbClr val="F8F57B"/>
    <a:srgbClr val="D5B953"/>
    <a:srgbClr val="B87DF3"/>
    <a:srgbClr val="F4A234"/>
    <a:srgbClr val="F7CA7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8501" autoAdjust="0"/>
    <p:restoredTop sz="94660"/>
  </p:normalViewPr>
  <p:slideViewPr>
    <p:cSldViewPr snapToGrid="0">
      <p:cViewPr varScale="1">
        <p:scale>
          <a:sx n="70" d="100"/>
          <a:sy n="70" d="100"/>
        </p:scale>
        <p:origin x="-960" y="-96"/>
      </p:cViewPr>
      <p:guideLst>
        <p:guide orient="horz" pos="146"/>
        <p:guide orient="horz" pos="889"/>
        <p:guide orient="horz" pos="1490"/>
        <p:guide orient="horz"/>
        <p:guide orient="horz" pos="1200"/>
        <p:guide orient="horz" pos="2737"/>
        <p:guide pos="2880"/>
        <p:guide pos="240"/>
        <p:guide pos="455"/>
        <p:guide pos="5520"/>
        <p:guide pos="863"/>
        <p:guide pos="5299"/>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96" d="100"/>
          <a:sy n="96" d="100"/>
        </p:scale>
        <p:origin x="-3606"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2008-08-11</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2008-08-11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2008-08-11 23:57</a:t>
            </a:fld>
            <a:endParaRPr lang="en-US"/>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5</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pic>
        <p:nvPicPr>
          <p:cNvPr id="4" name="Picture 3" descr="top_banner.png"/>
          <p:cNvPicPr>
            <a:picLocks noChangeAspect="1"/>
          </p:cNvPicPr>
          <p:nvPr userDrawn="1"/>
        </p:nvPicPr>
        <p:blipFill>
          <a:blip r:embed="rId3"/>
          <a:stretch>
            <a:fillRect/>
          </a:stretch>
        </p:blipFill>
        <p:spPr>
          <a:xfrm>
            <a:off x="571" y="0"/>
            <a:ext cx="9142858" cy="1031746"/>
          </a:xfrm>
          <a:prstGeom prst="rect">
            <a:avLst/>
          </a:prstGeom>
        </p:spPr>
      </p:pic>
      <p:sp>
        <p:nvSpPr>
          <p:cNvPr id="2" name="Title 1"/>
          <p:cNvSpPr>
            <a:spLocks noGrp="1"/>
          </p:cNvSpPr>
          <p:nvPr>
            <p:ph type="ctrTitle"/>
          </p:nvPr>
        </p:nvSpPr>
        <p:spPr>
          <a:xfrm>
            <a:off x="722313" y="1905001"/>
            <a:ext cx="7690115" cy="761747"/>
          </a:xfrm>
        </p:spPr>
        <p:txBody>
          <a:bodyPr/>
          <a:lstStyle>
            <a:lvl1pPr>
              <a:lnSpc>
                <a:spcPct val="90000"/>
              </a:lnSpc>
              <a:defRPr sz="5500"/>
            </a:lvl1pPr>
          </a:lstStyle>
          <a:p>
            <a:r>
              <a:rPr lang="en-US" smtClean="0"/>
              <a:t>Click to edit Master title style</a:t>
            </a:r>
            <a:endParaRPr lang="en-US" dirty="0"/>
          </a:p>
        </p:txBody>
      </p:sp>
      <p:sp>
        <p:nvSpPr>
          <p:cNvPr id="3" name="Subtitle 2"/>
          <p:cNvSpPr>
            <a:spLocks noGrp="1"/>
          </p:cNvSpPr>
          <p:nvPr>
            <p:ph type="subTitle" idx="1"/>
          </p:nvPr>
        </p:nvSpPr>
        <p:spPr>
          <a:xfrm>
            <a:off x="722312" y="4344458"/>
            <a:ext cx="7690116" cy="461665"/>
          </a:xfrm>
        </p:spPr>
        <p:txBody>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gray">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sp>
        <p:nvSpPr>
          <p:cNvPr id="2" name="TextBox 1"/>
          <p:cNvSpPr txBox="1"/>
          <p:nvPr userDrawn="1"/>
        </p:nvSpPr>
        <p:spPr>
          <a:xfrm>
            <a:off x="920226" y="2365376"/>
            <a:ext cx="7303549" cy="1000274"/>
          </a:xfrm>
          <a:prstGeom prst="rect">
            <a:avLst/>
          </a:prstGeom>
          <a:noFill/>
        </p:spPr>
        <p:txBody>
          <a:bodyPr wrap="none" lIns="76197" tIns="38098" rIns="76197" bIns="38098" rtlCol="0">
            <a:spAutoFit/>
          </a:bodyPr>
          <a:lstStyle/>
          <a:p>
            <a:r>
              <a:rPr lang="en-US" sz="6000" baseline="0" dirty="0" smtClean="0">
                <a:solidFill>
                  <a:schemeClr val="tx1"/>
                </a:solidFill>
              </a:rPr>
              <a:t>WALK-IN GOES HERE</a:t>
            </a:r>
            <a:endParaRPr lang="en-US" sz="6000" dirty="0">
              <a:solidFill>
                <a:schemeClr val="tx1"/>
              </a:solidFill>
            </a:endParaRP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22313" y="2365376"/>
            <a:ext cx="7690115" cy="761747"/>
          </a:xfrm>
        </p:spPr>
        <p:txBody>
          <a:bodyPr/>
          <a:lstStyle>
            <a:lvl1pPr>
              <a:lnSpc>
                <a:spcPct val="90000"/>
              </a:lnSpc>
              <a:defRPr sz="5500"/>
            </a:lvl1pPr>
          </a:lstStyle>
          <a:p>
            <a:r>
              <a:rPr lang="en-US" smtClean="0"/>
              <a:t>Click to edit Master title style</a:t>
            </a:r>
            <a:endParaRPr lang="en-US" dirty="0"/>
          </a:p>
        </p:txBody>
      </p:sp>
      <p:sp>
        <p:nvSpPr>
          <p:cNvPr id="3" name="Subtitle 2"/>
          <p:cNvSpPr>
            <a:spLocks noGrp="1"/>
          </p:cNvSpPr>
          <p:nvPr>
            <p:ph type="subTitle" idx="1"/>
          </p:nvPr>
        </p:nvSpPr>
        <p:spPr>
          <a:xfrm>
            <a:off x="722313" y="4344458"/>
            <a:ext cx="7043208" cy="461665"/>
          </a:xfrm>
        </p:spPr>
        <p:txBody>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1369219" y="958122"/>
            <a:ext cx="7043208" cy="1384994"/>
          </a:xfrm>
        </p:spPr>
        <p:txBody>
          <a:bodyPr anchor="b">
            <a:scene3d>
              <a:camera prst="orthographicFront"/>
              <a:lightRig rig="flat" dir="t"/>
            </a:scene3d>
            <a:sp3d extrusionH="88900" contourW="2540">
              <a:bevelT w="38100" h="31750"/>
              <a:contourClr>
                <a:srgbClr val="F4A234"/>
              </a:contourClr>
            </a:sp3d>
          </a:bodyPr>
          <a:lstStyle>
            <a:lvl1pPr marL="0" indent="0" algn="r">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Segoe" pitchFamily="34" charset="0"/>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pic>
        <p:nvPicPr>
          <p:cNvPr id="4" name="Picture 3" descr="S:\ResourceDVD\Clip_Installer\DVD_ART\BoxShots_Logos\Microsoft Research\Microsoft Research b.png"/>
          <p:cNvPicPr>
            <a:picLocks noChangeAspect="1" noChangeArrowheads="1"/>
          </p:cNvPicPr>
          <p:nvPr userDrawn="1"/>
        </p:nvPicPr>
        <p:blipFill>
          <a:blip r:embed="rId2">
            <a:lum bright="100000" contrast="-100000"/>
          </a:blip>
          <a:srcRect/>
          <a:stretch>
            <a:fillRect/>
          </a:stretch>
        </p:blipFill>
        <p:spPr bwMode="auto">
          <a:xfrm>
            <a:off x="7452651" y="6247682"/>
            <a:ext cx="1399075" cy="389198"/>
          </a:xfrm>
          <a:prstGeom prst="rect">
            <a:avLst/>
          </a:prstGeom>
          <a:noFill/>
        </p:spPr>
      </p:pic>
      <p:sp>
        <p:nvSpPr>
          <p:cNvPr id="5" name="Content Placeholder 2"/>
          <p:cNvSpPr>
            <a:spLocks noGrp="1"/>
          </p:cNvSpPr>
          <p:nvPr>
            <p:ph idx="1"/>
          </p:nvPr>
        </p:nvSpPr>
        <p:spPr>
          <a:xfrm>
            <a:off x="381000" y="1411552"/>
            <a:ext cx="8382000" cy="2210862"/>
          </a:xfrm>
        </p:spPr>
        <p:txBody>
          <a:bodyPr/>
          <a:lstStyle>
            <a:lvl1pPr>
              <a:lnSpc>
                <a:spcPct val="90000"/>
              </a:lnSpc>
              <a:defRPr/>
            </a:lvl1pPr>
            <a:lvl2pPr>
              <a:lnSpc>
                <a:spcPct val="90000"/>
              </a:lnSpc>
              <a:defRPr lang="en-US" sz="3000" kern="1200" dirty="0" smtClean="0">
                <a:solidFill>
                  <a:schemeClr val="tx1"/>
                </a:solidFill>
                <a:latin typeface="+mn-lt"/>
                <a:ea typeface="+mn-ea"/>
                <a:cs typeface="+mn-cs"/>
              </a:defRPr>
            </a:lvl2pPr>
            <a:lvl3pPr>
              <a:lnSpc>
                <a:spcPct val="90000"/>
              </a:lnSpc>
              <a:defRPr lang="en-US" sz="2700" kern="1200" dirty="0" smtClean="0">
                <a:solidFill>
                  <a:schemeClr val="tx1"/>
                </a:solidFill>
                <a:latin typeface="+mn-lt"/>
                <a:ea typeface="+mn-ea"/>
                <a:cs typeface="+mn-cs"/>
              </a:defRPr>
            </a:lvl3pPr>
            <a:lvl4pPr>
              <a:lnSpc>
                <a:spcPct val="90000"/>
              </a:lnSpc>
              <a:defRPr lang="en-US" sz="2300" kern="1200" dirty="0" smtClean="0">
                <a:solidFill>
                  <a:schemeClr val="tx1"/>
                </a:solidFill>
                <a:latin typeface="+mn-lt"/>
                <a:ea typeface="+mn-ea"/>
                <a:cs typeface="+mn-cs"/>
              </a:defRPr>
            </a:lvl4pPr>
            <a:lvl5pPr>
              <a:lnSpc>
                <a:spcPct val="90000"/>
              </a:lnSpc>
              <a:defRPr lang="en-US" sz="2300" kern="1200" dirty="0">
                <a:solidFill>
                  <a:schemeClr val="tx1"/>
                </a:solidFill>
                <a:latin typeface="+mn-lt"/>
                <a:ea typeface="+mn-ea"/>
                <a:cs typeface="+mn-c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w/o Log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1552"/>
            <a:ext cx="8382000" cy="2210862"/>
          </a:xfrm>
        </p:spPr>
        <p:txBody>
          <a:bodyPr/>
          <a:lstStyle>
            <a:lvl1pPr>
              <a:lnSpc>
                <a:spcPct val="90000"/>
              </a:lnSpc>
              <a:defRPr/>
            </a:lvl1pPr>
            <a:lvl2pPr>
              <a:lnSpc>
                <a:spcPct val="90000"/>
              </a:lnSpc>
              <a:defRPr lang="en-US" sz="3000" kern="1200" dirty="0" smtClean="0">
                <a:solidFill>
                  <a:schemeClr val="tx1"/>
                </a:solidFill>
                <a:latin typeface="+mn-lt"/>
                <a:ea typeface="+mn-ea"/>
                <a:cs typeface="+mn-cs"/>
              </a:defRPr>
            </a:lvl2pPr>
            <a:lvl3pPr>
              <a:lnSpc>
                <a:spcPct val="90000"/>
              </a:lnSpc>
              <a:defRPr lang="en-US" sz="2700" kern="1200" dirty="0" smtClean="0">
                <a:solidFill>
                  <a:schemeClr val="tx1"/>
                </a:solidFill>
                <a:latin typeface="+mn-lt"/>
                <a:ea typeface="+mn-ea"/>
                <a:cs typeface="+mn-cs"/>
              </a:defRPr>
            </a:lvl3pPr>
            <a:lvl4pPr>
              <a:lnSpc>
                <a:spcPct val="90000"/>
              </a:lnSpc>
              <a:defRPr lang="en-US" sz="2300" kern="1200" dirty="0" smtClean="0">
                <a:solidFill>
                  <a:schemeClr val="tx1"/>
                </a:solidFill>
                <a:latin typeface="+mn-lt"/>
                <a:ea typeface="+mn-ea"/>
                <a:cs typeface="+mn-cs"/>
              </a:defRPr>
            </a:lvl4pPr>
            <a:lvl5pPr>
              <a:lnSpc>
                <a:spcPct val="90000"/>
              </a:lnSpc>
              <a:defRPr lang="en-US" sz="2300" kern="1200" dirty="0">
                <a:solidFill>
                  <a:schemeClr val="tx1"/>
                </a:solidFill>
                <a:latin typeface="+mn-lt"/>
                <a:ea typeface="+mn-ea"/>
                <a:cs typeface="+mn-c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39048"/>
          </a:xfrm>
        </p:spPr>
        <p:txBody>
          <a:bodyPr/>
          <a:lstStyle>
            <a:lvl1pPr marL="339976" indent="-339976">
              <a:lnSpc>
                <a:spcPct val="90000"/>
              </a:lnSpc>
              <a:defRPr sz="2800"/>
            </a:lvl1pPr>
            <a:lvl2pPr marL="673338" indent="-325424">
              <a:lnSpc>
                <a:spcPct val="90000"/>
              </a:lnSpc>
              <a:defRPr lang="en-US" sz="2300" kern="1200" dirty="0">
                <a:solidFill>
                  <a:schemeClr val="tx1"/>
                </a:solidFill>
                <a:latin typeface="+mn-lt"/>
                <a:ea typeface="+mn-ea"/>
                <a:cs typeface="+mn-cs"/>
              </a:defRPr>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39048"/>
          </a:xfrm>
        </p:spPr>
        <p:txBody>
          <a:bodyPr/>
          <a:lstStyle>
            <a:lvl1pPr marL="347914" indent="-347914">
              <a:lnSpc>
                <a:spcPct val="90000"/>
              </a:lnSpc>
              <a:defRPr sz="2800"/>
            </a:lvl1pPr>
            <a:lvl2pPr marL="673338" indent="-339976">
              <a:lnSpc>
                <a:spcPct val="90000"/>
              </a:lnSpc>
              <a:defRPr lang="en-US" sz="2300" kern="1200" dirty="0" smtClean="0">
                <a:solidFill>
                  <a:schemeClr val="tx1"/>
                </a:solidFill>
                <a:latin typeface="+mn-lt"/>
                <a:ea typeface="+mn-ea"/>
                <a:cs typeface="+mn-cs"/>
              </a:defRPr>
            </a:lvl2pPr>
            <a:lvl3pPr marL="961722" indent="-302936">
              <a:lnSpc>
                <a:spcPct val="90000"/>
              </a:lnSpc>
              <a:defRPr lang="en-US" sz="2000" kern="1200" dirty="0" smtClean="0">
                <a:solidFill>
                  <a:schemeClr val="tx1"/>
                </a:solidFill>
                <a:latin typeface="+mn-lt"/>
                <a:ea typeface="+mn-ea"/>
                <a:cs typeface="+mn-cs"/>
              </a:defRPr>
            </a:lvl3pPr>
            <a:lvl4pPr marL="1227618" indent="-265896">
              <a:lnSpc>
                <a:spcPct val="90000"/>
              </a:lnSpc>
              <a:defRPr lang="en-US" sz="1800" kern="1200" dirty="0" smtClean="0">
                <a:solidFill>
                  <a:schemeClr val="tx1"/>
                </a:solidFill>
                <a:latin typeface="+mn-lt"/>
                <a:ea typeface="+mn-ea"/>
                <a:cs typeface="+mn-cs"/>
              </a:defRPr>
            </a:lvl4pPr>
            <a:lvl5pPr marL="1516002" indent="-273833">
              <a:lnSpc>
                <a:spcPct val="90000"/>
              </a:lnSpc>
              <a:defRPr lang="en-US" sz="1800" kern="1200" dirty="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lang="en-US" sz="2000" kern="1200" dirty="0">
                <a:solidFill>
                  <a:schemeClr val="tx1"/>
                </a:solidFill>
                <a:latin typeface="+mn-lt"/>
                <a:ea typeface="+mn-ea"/>
                <a:cs typeface="+mn-cs"/>
              </a:defRPr>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7" name="Content Placeholder 3"/>
          <p:cNvSpPr>
            <a:spLocks noGrp="1"/>
          </p:cNvSpPr>
          <p:nvPr>
            <p:ph sz="half" idx="10"/>
          </p:nvPr>
        </p:nvSpPr>
        <p:spPr>
          <a:xfrm>
            <a:off x="4648200" y="2174875"/>
            <a:ext cx="4114800" cy="1537344"/>
          </a:xfrm>
        </p:spPr>
        <p:txBody>
          <a:bodyPr/>
          <a:lstStyle>
            <a:lvl1pPr marL="281770" indent="-281770">
              <a:defRPr sz="2300"/>
            </a:lvl1pPr>
            <a:lvl2pPr marL="562218" indent="-265896">
              <a:defRPr lang="en-US" sz="2000" kern="1200" dirty="0">
                <a:solidFill>
                  <a:schemeClr val="tx1"/>
                </a:solidFill>
                <a:latin typeface="+mn-lt"/>
                <a:ea typeface="+mn-ea"/>
                <a:cs typeface="+mn-cs"/>
              </a:defRPr>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w/Top Banner">
    <p:bg>
      <p:bgPr>
        <a:blipFill dpi="0" rotWithShape="1">
          <a:blip r:embed="rId2">
            <a:lum/>
          </a:blip>
          <a:srcRect/>
          <a:stretch>
            <a:fillRect t="-1000" b="-1000"/>
          </a:stretch>
        </a:blipFill>
        <a:effectLst/>
      </p:bgPr>
    </p:bg>
    <p:spTree>
      <p:nvGrpSpPr>
        <p:cNvPr id="1" name=""/>
        <p:cNvGrpSpPr/>
        <p:nvPr/>
      </p:nvGrpSpPr>
      <p:grpSpPr>
        <a:xfrm>
          <a:off x="0" y="0"/>
          <a:ext cx="0" cy="0"/>
          <a:chOff x="0" y="0"/>
          <a:chExt cx="0" cy="0"/>
        </a:xfrm>
      </p:grpSpPr>
      <p:pic>
        <p:nvPicPr>
          <p:cNvPr id="3" name="Picture 2" descr="top_banner.png"/>
          <p:cNvPicPr>
            <a:picLocks noChangeAspect="1"/>
          </p:cNvPicPr>
          <p:nvPr userDrawn="1"/>
        </p:nvPicPr>
        <p:blipFill>
          <a:blip r:embed="rId3"/>
          <a:stretch>
            <a:fillRect/>
          </a:stretch>
        </p:blipFill>
        <p:spPr>
          <a:xfrm>
            <a:off x="571" y="0"/>
            <a:ext cx="9142858" cy="1031746"/>
          </a:xfrm>
          <a:prstGeom prst="rect">
            <a:avLst/>
          </a:prstGeom>
        </p:spPr>
      </p:pic>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7"/>
            <a:ext cx="8382000" cy="75020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210862"/>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81" r:id="rId1"/>
    <p:sldLayoutId id="2147483692" r:id="rId2"/>
    <p:sldLayoutId id="2147483683" r:id="rId3"/>
    <p:sldLayoutId id="2147483684" r:id="rId4"/>
    <p:sldLayoutId id="2147483685" r:id="rId5"/>
    <p:sldLayoutId id="2147483686" r:id="rId6"/>
    <p:sldLayoutId id="2147483687" r:id="rId7"/>
    <p:sldLayoutId id="2147483688" r:id="rId8"/>
    <p:sldLayoutId id="2147483693" r:id="rId9"/>
    <p:sldLayoutId id="2147483689" r:id="rId10"/>
    <p:sldLayoutId id="2147483690" r:id="rId11"/>
    <p:sldLayoutId id="2147483691" r:id="rId12"/>
  </p:sldLayoutIdLst>
  <p:transition>
    <p:fade/>
  </p:transition>
  <p:txStyles>
    <p:titleStyle>
      <a:lvl1pPr algn="l" defTabSz="914027" rtl="0" eaLnBrk="1" fontAlgn="base" latinLnBrk="0" hangingPunct="1">
        <a:lnSpc>
          <a:spcPct val="90000"/>
        </a:lnSpc>
        <a:spcBef>
          <a:spcPct val="0"/>
        </a:spcBef>
        <a:spcAft>
          <a:spcPct val="0"/>
        </a:spcAft>
        <a:buNone/>
        <a:defRPr lang="en-US" sz="5400" b="0" kern="1200" cap="none" spc="-300" dirty="0">
          <a:ln w="3175">
            <a:noFill/>
          </a:ln>
          <a:gradFill flip="none" rotWithShape="1">
            <a:gsLst>
              <a:gs pos="28000">
                <a:srgbClr val="FEF9DA"/>
              </a:gs>
              <a:gs pos="52000">
                <a:srgbClr val="FCE974"/>
              </a:gs>
              <a:gs pos="68000">
                <a:srgbClr val="F79A1D"/>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384954" indent="-384954" algn="l" defTabSz="914363" rtl="0" eaLnBrk="1" latinLnBrk="0" hangingPunct="1">
        <a:lnSpc>
          <a:spcPct val="90000"/>
        </a:lnSpc>
        <a:spcBef>
          <a:spcPct val="20000"/>
        </a:spcBef>
        <a:buSzPct val="90000"/>
        <a:buFontTx/>
        <a:buBlip>
          <a:blip r:embed="rId15"/>
        </a:buBlip>
        <a:defRPr sz="3300" kern="1200">
          <a:solidFill>
            <a:schemeClr val="tx1"/>
          </a:solidFill>
          <a:latin typeface="+mn-lt"/>
          <a:ea typeface="+mn-ea"/>
          <a:cs typeface="+mn-cs"/>
        </a:defRPr>
      </a:lvl1pPr>
      <a:lvl2pPr marL="739481" indent="-362465" algn="l" defTabSz="914363" rtl="0" eaLnBrk="1" latinLnBrk="0" hangingPunct="1">
        <a:lnSpc>
          <a:spcPct val="90000"/>
        </a:lnSpc>
        <a:spcBef>
          <a:spcPct val="20000"/>
        </a:spcBef>
        <a:buSzPct val="90000"/>
        <a:buFontTx/>
        <a:buBlip>
          <a:blip r:embed="rId16"/>
        </a:buBlip>
        <a:defRPr lang="en-US" sz="3000" kern="1200" dirty="0" smtClean="0">
          <a:solidFill>
            <a:schemeClr val="tx1"/>
          </a:solidFill>
          <a:latin typeface="+mn-lt"/>
          <a:ea typeface="+mn-ea"/>
          <a:cs typeface="+mn-cs"/>
        </a:defRPr>
      </a:lvl2pPr>
      <a:lvl3pPr marL="1101946" indent="-347914" algn="l" defTabSz="914363" rtl="0" eaLnBrk="1" latinLnBrk="0" hangingPunct="1">
        <a:lnSpc>
          <a:spcPct val="90000"/>
        </a:lnSpc>
        <a:spcBef>
          <a:spcPct val="20000"/>
        </a:spcBef>
        <a:buSzPct val="90000"/>
        <a:buFontTx/>
        <a:buBlip>
          <a:blip r:embed="rId16"/>
        </a:buBlip>
        <a:defRPr lang="en-US" sz="2700" kern="1200" dirty="0" smtClean="0">
          <a:solidFill>
            <a:schemeClr val="tx1"/>
          </a:solidFill>
          <a:latin typeface="+mn-lt"/>
          <a:ea typeface="+mn-ea"/>
          <a:cs typeface="+mn-cs"/>
        </a:defRPr>
      </a:lvl3pPr>
      <a:lvl4pPr marL="1420756" indent="-318811" algn="l" defTabSz="914363" rtl="0" eaLnBrk="1" latinLnBrk="0" hangingPunct="1">
        <a:lnSpc>
          <a:spcPct val="90000"/>
        </a:lnSpc>
        <a:spcBef>
          <a:spcPct val="20000"/>
        </a:spcBef>
        <a:buSzPct val="90000"/>
        <a:buFontTx/>
        <a:buBlip>
          <a:blip r:embed="rId16"/>
        </a:buBlip>
        <a:defRPr lang="en-US" sz="2300" kern="1200" dirty="0" smtClean="0">
          <a:solidFill>
            <a:schemeClr val="tx1"/>
          </a:solidFill>
          <a:latin typeface="+mn-lt"/>
          <a:ea typeface="+mn-ea"/>
          <a:cs typeface="+mn-cs"/>
        </a:defRPr>
      </a:lvl4pPr>
      <a:lvl5pPr marL="1760732" indent="-318811" algn="l" defTabSz="914363" rtl="0" eaLnBrk="1" latinLnBrk="0" hangingPunct="1">
        <a:lnSpc>
          <a:spcPct val="90000"/>
        </a:lnSpc>
        <a:spcBef>
          <a:spcPct val="20000"/>
        </a:spcBef>
        <a:buSzPct val="90000"/>
        <a:buFontTx/>
        <a:buBlip>
          <a:blip r:embed="rId16"/>
        </a:buBlip>
        <a:defRPr lang="en-US" sz="2300" kern="1200" dirty="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7605" y="1535181"/>
            <a:ext cx="7692761" cy="2285241"/>
          </a:xfrm>
        </p:spPr>
        <p:txBody>
          <a:bodyPr/>
          <a:lstStyle/>
          <a:p>
            <a:r>
              <a:rPr smtClean="0"/>
              <a:t>Specification and 	Verification of</a:t>
            </a:r>
            <a:br>
              <a:rPr smtClean="0"/>
            </a:br>
            <a:r>
              <a:rPr smtClean="0"/>
              <a:t>  Object-Oriented Software</a:t>
            </a:r>
            <a:endParaRPr lang="en-US" dirty="0"/>
          </a:p>
        </p:txBody>
      </p:sp>
      <p:sp>
        <p:nvSpPr>
          <p:cNvPr id="3" name="Subtitle 2"/>
          <p:cNvSpPr>
            <a:spLocks noGrp="1"/>
          </p:cNvSpPr>
          <p:nvPr>
            <p:ph type="subTitle" idx="1"/>
          </p:nvPr>
        </p:nvSpPr>
        <p:spPr>
          <a:xfrm>
            <a:off x="727605" y="4122123"/>
            <a:ext cx="7692761" cy="1087990"/>
          </a:xfrm>
        </p:spPr>
        <p:txBody>
          <a:bodyPr/>
          <a:lstStyle/>
          <a:p>
            <a:pPr>
              <a:spcAft>
                <a:spcPts val="600"/>
              </a:spcAft>
            </a:pPr>
            <a:r>
              <a:rPr lang="en-US" dirty="0" smtClean="0"/>
              <a:t>K. Rustan M. Leino</a:t>
            </a:r>
          </a:p>
          <a:p>
            <a:r>
              <a:rPr lang="en-US" sz="2000" dirty="0" smtClean="0"/>
              <a:t>Research in Software Engineering (</a:t>
            </a:r>
            <a:r>
              <a:rPr lang="en-US" sz="2000" dirty="0" err="1" smtClean="0"/>
              <a:t>RiSE</a:t>
            </a:r>
            <a:r>
              <a:rPr lang="en-US" sz="2000" dirty="0" smtClean="0"/>
              <a:t>)</a:t>
            </a:r>
            <a:br>
              <a:rPr lang="en-US" sz="2000" dirty="0" smtClean="0"/>
            </a:br>
            <a:r>
              <a:rPr lang="en-US" sz="2000" dirty="0" smtClean="0"/>
              <a:t>Microsoft Research, Redmond, WA</a:t>
            </a:r>
            <a:endParaRPr lang="en-US" sz="2000" dirty="0"/>
          </a:p>
        </p:txBody>
      </p:sp>
      <p:sp>
        <p:nvSpPr>
          <p:cNvPr id="4" name="TextBox 3"/>
          <p:cNvSpPr txBox="1"/>
          <p:nvPr/>
        </p:nvSpPr>
        <p:spPr>
          <a:xfrm>
            <a:off x="627797" y="5650170"/>
            <a:ext cx="8338782" cy="1077218"/>
          </a:xfrm>
          <a:prstGeom prst="rect">
            <a:avLst/>
          </a:prstGeom>
          <a:noFill/>
        </p:spPr>
        <p:txBody>
          <a:bodyPr wrap="square" rtlCol="0">
            <a:spAutoFit/>
          </a:bodyPr>
          <a:lstStyle/>
          <a:p>
            <a:r>
              <a:rPr lang="en-US" sz="1600" dirty="0" smtClean="0"/>
              <a:t>part 0</a:t>
            </a:r>
          </a:p>
          <a:p>
            <a:r>
              <a:rPr lang="en-US" sz="1600" dirty="0" smtClean="0"/>
              <a:t>International Summer School </a:t>
            </a:r>
            <a:r>
              <a:rPr lang="en-US" sz="1600" dirty="0" err="1" smtClean="0"/>
              <a:t>Marktoberdorf</a:t>
            </a:r>
            <a:endParaRPr lang="en-US" sz="1600" dirty="0" smtClean="0"/>
          </a:p>
          <a:p>
            <a:r>
              <a:rPr lang="en-US" sz="1600" dirty="0" err="1" smtClean="0"/>
              <a:t>Marktoberdorf</a:t>
            </a:r>
            <a:r>
              <a:rPr lang="en-US" sz="1600" dirty="0" smtClean="0"/>
              <a:t>, Germany</a:t>
            </a:r>
          </a:p>
          <a:p>
            <a:r>
              <a:rPr lang="en-US" sz="1600" dirty="0" smtClean="0"/>
              <a:t>6 August 2008</a:t>
            </a:r>
            <a:endParaRPr lang="en-US" sz="1600"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Rounded Rectangle 148"/>
          <p:cNvSpPr/>
          <p:nvPr/>
        </p:nvSpPr>
        <p:spPr bwMode="auto">
          <a:xfrm>
            <a:off x="2556083" y="6228649"/>
            <a:ext cx="1232146" cy="236544"/>
          </a:xfrm>
          <a:prstGeom prst="roundRect">
            <a:avLst/>
          </a:prstGeom>
          <a:ln w="28575">
            <a:prstDash val="lgDashDot"/>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               </a:t>
            </a:r>
          </a:p>
        </p:txBody>
      </p:sp>
      <p:sp>
        <p:nvSpPr>
          <p:cNvPr id="141" name="Rounded Rectangle 140"/>
          <p:cNvSpPr/>
          <p:nvPr/>
        </p:nvSpPr>
        <p:spPr bwMode="auto">
          <a:xfrm>
            <a:off x="2556083" y="5218714"/>
            <a:ext cx="1232146" cy="236544"/>
          </a:xfrm>
          <a:prstGeom prst="roundRect">
            <a:avLst/>
          </a:prstGeom>
          <a:ln w="28575">
            <a:prstDash val="lgDashDot"/>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               </a:t>
            </a:r>
          </a:p>
        </p:txBody>
      </p:sp>
      <p:sp>
        <p:nvSpPr>
          <p:cNvPr id="143" name="Rounded Rectangle 142"/>
          <p:cNvSpPr/>
          <p:nvPr/>
        </p:nvSpPr>
        <p:spPr bwMode="auto">
          <a:xfrm>
            <a:off x="2556083" y="5464374"/>
            <a:ext cx="1232146" cy="236544"/>
          </a:xfrm>
          <a:prstGeom prst="roundRect">
            <a:avLst/>
          </a:prstGeom>
          <a:ln w="28575">
            <a:prstDash val="lgDashDot"/>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               </a:t>
            </a:r>
          </a:p>
        </p:txBody>
      </p:sp>
      <p:sp>
        <p:nvSpPr>
          <p:cNvPr id="145" name="Rounded Rectangle 144"/>
          <p:cNvSpPr/>
          <p:nvPr/>
        </p:nvSpPr>
        <p:spPr bwMode="auto">
          <a:xfrm>
            <a:off x="2556083" y="5737329"/>
            <a:ext cx="1232146" cy="236544"/>
          </a:xfrm>
          <a:prstGeom prst="roundRect">
            <a:avLst/>
          </a:prstGeom>
          <a:ln w="28575">
            <a:prstDash val="lgDashDot"/>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               </a:t>
            </a:r>
          </a:p>
        </p:txBody>
      </p:sp>
      <p:sp>
        <p:nvSpPr>
          <p:cNvPr id="147" name="Rounded Rectangle 146"/>
          <p:cNvSpPr/>
          <p:nvPr/>
        </p:nvSpPr>
        <p:spPr bwMode="auto">
          <a:xfrm>
            <a:off x="2556083" y="5982989"/>
            <a:ext cx="1232146" cy="236544"/>
          </a:xfrm>
          <a:prstGeom prst="roundRect">
            <a:avLst/>
          </a:prstGeom>
          <a:ln w="28575">
            <a:prstDash val="lgDashDot"/>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               </a:t>
            </a:r>
          </a:p>
        </p:txBody>
      </p:sp>
      <p:sp>
        <p:nvSpPr>
          <p:cNvPr id="150" name="Rounded Rectangle 149"/>
          <p:cNvSpPr/>
          <p:nvPr/>
        </p:nvSpPr>
        <p:spPr bwMode="auto">
          <a:xfrm>
            <a:off x="2556083" y="6460661"/>
            <a:ext cx="1232146" cy="236544"/>
          </a:xfrm>
          <a:prstGeom prst="roundRect">
            <a:avLst/>
          </a:prstGeom>
          <a:ln w="28575">
            <a:prstDash val="lgDashDot"/>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               </a:t>
            </a:r>
          </a:p>
        </p:txBody>
      </p:sp>
      <p:sp>
        <p:nvSpPr>
          <p:cNvPr id="138" name="Rounded Rectangle 137"/>
          <p:cNvSpPr/>
          <p:nvPr/>
        </p:nvSpPr>
        <p:spPr bwMode="auto">
          <a:xfrm>
            <a:off x="2556083" y="4904815"/>
            <a:ext cx="1232146" cy="236544"/>
          </a:xfrm>
          <a:prstGeom prst="roundRect">
            <a:avLst/>
          </a:prstGeom>
          <a:ln w="28575">
            <a:prstDash val="lgDashDot"/>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               </a:t>
            </a:r>
          </a:p>
        </p:txBody>
      </p:sp>
      <p:sp>
        <p:nvSpPr>
          <p:cNvPr id="140" name="TextBox 139"/>
          <p:cNvSpPr txBox="1"/>
          <p:nvPr/>
        </p:nvSpPr>
        <p:spPr>
          <a:xfrm>
            <a:off x="2551488" y="5859008"/>
            <a:ext cx="563526" cy="369332"/>
          </a:xfrm>
          <a:prstGeom prst="rect">
            <a:avLst/>
          </a:prstGeom>
          <a:noFill/>
          <a:ln w="28575">
            <a:noFill/>
            <a:prstDash val="lgDashDot"/>
          </a:ln>
        </p:spPr>
        <p:txBody>
          <a:bodyPr wrap="square" rtlCol="0">
            <a:spAutoFit/>
          </a:bodyPr>
          <a:lstStyle/>
          <a:p>
            <a:r>
              <a:rPr lang="en-US" dirty="0" smtClean="0"/>
              <a:t>…</a:t>
            </a:r>
            <a:endParaRPr lang="en-US" dirty="0"/>
          </a:p>
        </p:txBody>
      </p:sp>
      <p:sp>
        <p:nvSpPr>
          <p:cNvPr id="2" name="Title 1"/>
          <p:cNvSpPr>
            <a:spLocks noGrp="1"/>
          </p:cNvSpPr>
          <p:nvPr>
            <p:ph type="title"/>
          </p:nvPr>
        </p:nvSpPr>
        <p:spPr/>
        <p:txBody>
          <a:bodyPr/>
          <a:lstStyle/>
          <a:p>
            <a:r>
              <a:rPr smtClean="0"/>
              <a:t>Command language</a:t>
            </a:r>
            <a:endParaRPr lang="en-US" dirty="0"/>
          </a:p>
        </p:txBody>
      </p:sp>
      <p:sp>
        <p:nvSpPr>
          <p:cNvPr id="3" name="Content Placeholder 2"/>
          <p:cNvSpPr>
            <a:spLocks noGrp="1"/>
          </p:cNvSpPr>
          <p:nvPr>
            <p:ph sz="half" idx="1"/>
          </p:nvPr>
        </p:nvSpPr>
        <p:spPr>
          <a:xfrm>
            <a:off x="381000" y="1411553"/>
            <a:ext cx="4114800" cy="3828740"/>
          </a:xfrm>
        </p:spPr>
        <p:txBody>
          <a:bodyPr/>
          <a:lstStyle/>
          <a:p>
            <a:r>
              <a:rPr lang="en-US" sz="3200" dirty="0" smtClean="0"/>
              <a:t>x := E</a:t>
            </a:r>
          </a:p>
          <a:p>
            <a:pPr lvl="1"/>
            <a:r>
              <a:rPr sz="2400" smtClean="0"/>
              <a:t>x := x + 1</a:t>
            </a:r>
          </a:p>
          <a:p>
            <a:pPr lvl="1"/>
            <a:endParaRPr sz="2400" smtClean="0"/>
          </a:p>
          <a:p>
            <a:pPr lvl="1"/>
            <a:r>
              <a:rPr sz="2400" smtClean="0"/>
              <a:t>x := 10</a:t>
            </a:r>
          </a:p>
          <a:p>
            <a:endParaRPr lang="en-US" sz="3200" dirty="0" smtClean="0"/>
          </a:p>
          <a:p>
            <a:r>
              <a:rPr lang="en-US" sz="3200" dirty="0" smtClean="0">
                <a:solidFill>
                  <a:schemeClr val="accent4"/>
                </a:solidFill>
              </a:rPr>
              <a:t>havoc</a:t>
            </a:r>
            <a:r>
              <a:rPr lang="en-US" sz="3200" dirty="0" smtClean="0"/>
              <a:t> x</a:t>
            </a:r>
          </a:p>
          <a:p>
            <a:endParaRPr lang="en-US" sz="3200" dirty="0" smtClean="0"/>
          </a:p>
          <a:p>
            <a:r>
              <a:rPr lang="en-US" sz="3200" dirty="0" smtClean="0"/>
              <a:t>S ; T</a:t>
            </a:r>
            <a:endParaRPr lang="en-US" sz="3200" dirty="0"/>
          </a:p>
        </p:txBody>
      </p:sp>
      <p:sp>
        <p:nvSpPr>
          <p:cNvPr id="4" name="Content Placeholder 3"/>
          <p:cNvSpPr>
            <a:spLocks noGrp="1"/>
          </p:cNvSpPr>
          <p:nvPr>
            <p:ph sz="half" idx="2"/>
          </p:nvPr>
        </p:nvSpPr>
        <p:spPr>
          <a:xfrm>
            <a:off x="4648200" y="1411553"/>
            <a:ext cx="4114800" cy="2609945"/>
          </a:xfrm>
        </p:spPr>
        <p:txBody>
          <a:bodyPr/>
          <a:lstStyle/>
          <a:p>
            <a:r>
              <a:rPr lang="en-US" sz="3200" dirty="0" smtClean="0">
                <a:solidFill>
                  <a:schemeClr val="accent4"/>
                </a:solidFill>
              </a:rPr>
              <a:t>assert</a:t>
            </a:r>
            <a:r>
              <a:rPr lang="en-US" sz="3200" dirty="0" smtClean="0"/>
              <a:t> P</a:t>
            </a:r>
          </a:p>
          <a:p>
            <a:endParaRPr lang="en-US" sz="3200" dirty="0" smtClean="0">
              <a:solidFill>
                <a:schemeClr val="accent4"/>
              </a:solidFill>
            </a:endParaRPr>
          </a:p>
          <a:p>
            <a:r>
              <a:rPr lang="en-US" sz="3200" dirty="0" smtClean="0">
                <a:solidFill>
                  <a:schemeClr val="accent4"/>
                </a:solidFill>
              </a:rPr>
              <a:t>assume</a:t>
            </a:r>
            <a:r>
              <a:rPr lang="en-US" sz="3200" dirty="0" smtClean="0"/>
              <a:t> P</a:t>
            </a:r>
          </a:p>
          <a:p>
            <a:endParaRPr lang="en-US" sz="3200" dirty="0" smtClean="0"/>
          </a:p>
          <a:p>
            <a:pPr>
              <a:buNone/>
            </a:pPr>
            <a:endParaRPr lang="en-US" sz="3200" dirty="0" smtClean="0"/>
          </a:p>
        </p:txBody>
      </p:sp>
      <p:sp>
        <p:nvSpPr>
          <p:cNvPr id="5" name="Oval 4"/>
          <p:cNvSpPr/>
          <p:nvPr/>
        </p:nvSpPr>
        <p:spPr bwMode="auto">
          <a:xfrm>
            <a:off x="3054014" y="2119802"/>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Oval 5"/>
          <p:cNvSpPr/>
          <p:nvPr/>
        </p:nvSpPr>
        <p:spPr bwMode="auto">
          <a:xfrm>
            <a:off x="3054014" y="1865360"/>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Oval 6"/>
          <p:cNvSpPr/>
          <p:nvPr/>
        </p:nvSpPr>
        <p:spPr bwMode="auto">
          <a:xfrm>
            <a:off x="3054014" y="1618869"/>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 name="Oval 7"/>
          <p:cNvSpPr/>
          <p:nvPr/>
        </p:nvSpPr>
        <p:spPr bwMode="auto">
          <a:xfrm>
            <a:off x="3387969" y="1865360"/>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 name="Oval 8"/>
          <p:cNvSpPr/>
          <p:nvPr/>
        </p:nvSpPr>
        <p:spPr bwMode="auto">
          <a:xfrm>
            <a:off x="3387969" y="1610918"/>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 name="Oval 9"/>
          <p:cNvSpPr/>
          <p:nvPr/>
        </p:nvSpPr>
        <p:spPr bwMode="auto">
          <a:xfrm>
            <a:off x="3387969" y="1364427"/>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1" name="Straight Arrow Connector 10"/>
          <p:cNvCxnSpPr>
            <a:stCxn id="7" idx="7"/>
            <a:endCxn id="10" idx="3"/>
          </p:cNvCxnSpPr>
          <p:nvPr/>
        </p:nvCxnSpPr>
        <p:spPr>
          <a:xfrm rot="5400000" flipH="1" flipV="1">
            <a:off x="3209857" y="1440757"/>
            <a:ext cx="158273" cy="23778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6" idx="7"/>
            <a:endCxn id="9" idx="3"/>
          </p:cNvCxnSpPr>
          <p:nvPr/>
        </p:nvCxnSpPr>
        <p:spPr>
          <a:xfrm rot="5400000" flipH="1" flipV="1">
            <a:off x="3209857" y="1687248"/>
            <a:ext cx="158273" cy="23778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5" idx="7"/>
            <a:endCxn id="8" idx="3"/>
          </p:cNvCxnSpPr>
          <p:nvPr/>
        </p:nvCxnSpPr>
        <p:spPr>
          <a:xfrm rot="5400000" flipH="1" flipV="1">
            <a:off x="3209857" y="1941690"/>
            <a:ext cx="158273" cy="23778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4" name="Oval 13"/>
          <p:cNvSpPr/>
          <p:nvPr/>
        </p:nvSpPr>
        <p:spPr bwMode="auto">
          <a:xfrm>
            <a:off x="3077867" y="3180291"/>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5" name="Oval 14"/>
          <p:cNvSpPr/>
          <p:nvPr/>
        </p:nvSpPr>
        <p:spPr bwMode="auto">
          <a:xfrm>
            <a:off x="3077867" y="2925849"/>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6" name="Oval 15"/>
          <p:cNvSpPr/>
          <p:nvPr/>
        </p:nvSpPr>
        <p:spPr bwMode="auto">
          <a:xfrm>
            <a:off x="3077867" y="2679358"/>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7" name="Oval 16"/>
          <p:cNvSpPr/>
          <p:nvPr/>
        </p:nvSpPr>
        <p:spPr bwMode="auto">
          <a:xfrm>
            <a:off x="3411822" y="2862239"/>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8" name="Straight Arrow Connector 17"/>
          <p:cNvCxnSpPr>
            <a:stCxn id="16" idx="6"/>
            <a:endCxn id="17" idx="1"/>
          </p:cNvCxnSpPr>
          <p:nvPr/>
        </p:nvCxnSpPr>
        <p:spPr>
          <a:xfrm>
            <a:off x="3213870" y="2747360"/>
            <a:ext cx="217869" cy="13479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15" idx="6"/>
            <a:endCxn id="17" idx="2"/>
          </p:cNvCxnSpPr>
          <p:nvPr/>
        </p:nvCxnSpPr>
        <p:spPr>
          <a:xfrm flipV="1">
            <a:off x="3213870" y="2930241"/>
            <a:ext cx="197952" cy="6361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14" idx="7"/>
            <a:endCxn id="17" idx="3"/>
          </p:cNvCxnSpPr>
          <p:nvPr/>
        </p:nvCxnSpPr>
        <p:spPr>
          <a:xfrm rot="5400000" flipH="1" flipV="1">
            <a:off x="3201905" y="2970374"/>
            <a:ext cx="221883" cy="23778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1" name="Oval 20"/>
          <p:cNvSpPr/>
          <p:nvPr/>
        </p:nvSpPr>
        <p:spPr bwMode="auto">
          <a:xfrm>
            <a:off x="2649209" y="4523825"/>
            <a:ext cx="136003" cy="136003"/>
          </a:xfrm>
          <a:prstGeom prst="ellipse">
            <a:avLst/>
          </a:prstGeom>
          <a:ln w="28575">
            <a:prstDash val="solid"/>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2" name="Oval 21"/>
          <p:cNvSpPr/>
          <p:nvPr/>
        </p:nvSpPr>
        <p:spPr bwMode="auto">
          <a:xfrm>
            <a:off x="2649209" y="4048170"/>
            <a:ext cx="136003" cy="136003"/>
          </a:xfrm>
          <a:prstGeom prst="ellipse">
            <a:avLst/>
          </a:prstGeom>
          <a:ln w="28575">
            <a:prstDash val="solid"/>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3" name="Oval 22"/>
          <p:cNvSpPr/>
          <p:nvPr/>
        </p:nvSpPr>
        <p:spPr bwMode="auto">
          <a:xfrm>
            <a:off x="2649209" y="3572515"/>
            <a:ext cx="136003" cy="136003"/>
          </a:xfrm>
          <a:prstGeom prst="ellipse">
            <a:avLst/>
          </a:prstGeom>
          <a:ln w="28575">
            <a:prstDash val="solid"/>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4" name="Oval 23"/>
          <p:cNvSpPr/>
          <p:nvPr/>
        </p:nvSpPr>
        <p:spPr bwMode="auto">
          <a:xfrm>
            <a:off x="3888070" y="4523825"/>
            <a:ext cx="136003" cy="136003"/>
          </a:xfrm>
          <a:prstGeom prst="ellipse">
            <a:avLst/>
          </a:prstGeom>
          <a:ln w="28575">
            <a:prstDash val="solid"/>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5" name="Oval 24"/>
          <p:cNvSpPr/>
          <p:nvPr/>
        </p:nvSpPr>
        <p:spPr bwMode="auto">
          <a:xfrm>
            <a:off x="3888070" y="4048170"/>
            <a:ext cx="136003" cy="136003"/>
          </a:xfrm>
          <a:prstGeom prst="ellipse">
            <a:avLst/>
          </a:prstGeom>
          <a:ln w="28575">
            <a:prstDash val="solid"/>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6" name="Oval 25"/>
          <p:cNvSpPr/>
          <p:nvPr/>
        </p:nvSpPr>
        <p:spPr bwMode="auto">
          <a:xfrm>
            <a:off x="3888070" y="3572515"/>
            <a:ext cx="136003" cy="136003"/>
          </a:xfrm>
          <a:prstGeom prst="ellipse">
            <a:avLst/>
          </a:prstGeom>
          <a:ln w="28575">
            <a:prstDash val="solid"/>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27" name="Straight Arrow Connector 26"/>
          <p:cNvCxnSpPr>
            <a:stCxn id="23" idx="7"/>
            <a:endCxn id="26" idx="1"/>
          </p:cNvCxnSpPr>
          <p:nvPr/>
        </p:nvCxnSpPr>
        <p:spPr>
          <a:xfrm rot="5400000" flipH="1" flipV="1">
            <a:off x="3336641" y="3021086"/>
            <a:ext cx="1588" cy="1142692"/>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23" idx="6"/>
            <a:endCxn id="25" idx="1"/>
          </p:cNvCxnSpPr>
          <p:nvPr/>
        </p:nvCxnSpPr>
        <p:spPr>
          <a:xfrm>
            <a:off x="2785212" y="3640517"/>
            <a:ext cx="1122775" cy="427570"/>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23" idx="5"/>
            <a:endCxn id="24" idx="1"/>
          </p:cNvCxnSpPr>
          <p:nvPr/>
        </p:nvCxnSpPr>
        <p:spPr>
          <a:xfrm rot="16200000" flipH="1">
            <a:off x="2909071" y="3544825"/>
            <a:ext cx="855141" cy="1142692"/>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22" idx="7"/>
            <a:endCxn id="26" idx="2"/>
          </p:cNvCxnSpPr>
          <p:nvPr/>
        </p:nvCxnSpPr>
        <p:spPr>
          <a:xfrm rot="5400000" flipH="1" flipV="1">
            <a:off x="3112897" y="3292915"/>
            <a:ext cx="427570" cy="1122775"/>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22" idx="6"/>
            <a:endCxn id="25" idx="2"/>
          </p:cNvCxnSpPr>
          <p:nvPr/>
        </p:nvCxnSpPr>
        <p:spPr>
          <a:xfrm>
            <a:off x="2785212" y="4116172"/>
            <a:ext cx="1102858" cy="1588"/>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22" idx="5"/>
            <a:endCxn id="24" idx="2"/>
          </p:cNvCxnSpPr>
          <p:nvPr/>
        </p:nvCxnSpPr>
        <p:spPr>
          <a:xfrm rot="16200000" flipH="1">
            <a:off x="3112897" y="3816653"/>
            <a:ext cx="427571" cy="1122775"/>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21" idx="7"/>
            <a:endCxn id="26" idx="3"/>
          </p:cNvCxnSpPr>
          <p:nvPr/>
        </p:nvCxnSpPr>
        <p:spPr>
          <a:xfrm rot="5400000" flipH="1" flipV="1">
            <a:off x="2909071" y="3544826"/>
            <a:ext cx="855141" cy="1142692"/>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a:stCxn id="21" idx="6"/>
            <a:endCxn id="25" idx="3"/>
          </p:cNvCxnSpPr>
          <p:nvPr/>
        </p:nvCxnSpPr>
        <p:spPr>
          <a:xfrm flipV="1">
            <a:off x="2785212" y="4164256"/>
            <a:ext cx="1122775" cy="427571"/>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21" idx="5"/>
            <a:endCxn id="24" idx="3"/>
          </p:cNvCxnSpPr>
          <p:nvPr/>
        </p:nvCxnSpPr>
        <p:spPr>
          <a:xfrm rot="16200000" flipH="1">
            <a:off x="3336641" y="4068565"/>
            <a:ext cx="1588" cy="1142692"/>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sp>
        <p:nvSpPr>
          <p:cNvPr id="49" name="Oval 48"/>
          <p:cNvSpPr/>
          <p:nvPr/>
        </p:nvSpPr>
        <p:spPr bwMode="auto">
          <a:xfrm>
            <a:off x="7847611" y="1949819"/>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0" name="Oval 49"/>
          <p:cNvSpPr/>
          <p:nvPr/>
        </p:nvSpPr>
        <p:spPr bwMode="auto">
          <a:xfrm>
            <a:off x="7847611" y="1695377"/>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1" name="Oval 50"/>
          <p:cNvSpPr/>
          <p:nvPr/>
        </p:nvSpPr>
        <p:spPr bwMode="auto">
          <a:xfrm>
            <a:off x="7847611" y="1448886"/>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2" name="Oval 51"/>
          <p:cNvSpPr/>
          <p:nvPr/>
        </p:nvSpPr>
        <p:spPr bwMode="auto">
          <a:xfrm>
            <a:off x="8449989" y="1695377"/>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3" name="Oval 52"/>
          <p:cNvSpPr/>
          <p:nvPr/>
        </p:nvSpPr>
        <p:spPr bwMode="auto">
          <a:xfrm>
            <a:off x="8449989" y="1448886"/>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54" name="Straight Arrow Connector 53"/>
          <p:cNvCxnSpPr>
            <a:stCxn id="51" idx="6"/>
            <a:endCxn id="53" idx="2"/>
          </p:cNvCxnSpPr>
          <p:nvPr/>
        </p:nvCxnSpPr>
        <p:spPr>
          <a:xfrm>
            <a:off x="7983614" y="1516888"/>
            <a:ext cx="466375"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50" idx="6"/>
            <a:endCxn id="52" idx="2"/>
          </p:cNvCxnSpPr>
          <p:nvPr/>
        </p:nvCxnSpPr>
        <p:spPr>
          <a:xfrm>
            <a:off x="7983614" y="1763379"/>
            <a:ext cx="466375"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56" name="Lightning Bolt 55"/>
          <p:cNvSpPr/>
          <p:nvPr/>
        </p:nvSpPr>
        <p:spPr bwMode="auto">
          <a:xfrm>
            <a:off x="8402790" y="1880173"/>
            <a:ext cx="339359" cy="304731"/>
          </a:xfrm>
          <a:prstGeom prst="lightningBolt">
            <a:avLst/>
          </a:prstGeom>
          <a:ln w="28575">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57" name="Straight Arrow Connector 56"/>
          <p:cNvCxnSpPr>
            <a:stCxn id="49" idx="6"/>
            <a:endCxn id="56" idx="2"/>
          </p:cNvCxnSpPr>
          <p:nvPr/>
        </p:nvCxnSpPr>
        <p:spPr>
          <a:xfrm flipV="1">
            <a:off x="7983614" y="2017090"/>
            <a:ext cx="498077" cy="73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58" name="Left Brace 57"/>
          <p:cNvSpPr/>
          <p:nvPr/>
        </p:nvSpPr>
        <p:spPr>
          <a:xfrm>
            <a:off x="7483872" y="1421524"/>
            <a:ext cx="234462" cy="422031"/>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9" name="Left Brace 58"/>
          <p:cNvSpPr/>
          <p:nvPr/>
        </p:nvSpPr>
        <p:spPr>
          <a:xfrm>
            <a:off x="7483872" y="1906078"/>
            <a:ext cx="234462" cy="203202"/>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0" name="TextBox 59"/>
          <p:cNvSpPr txBox="1"/>
          <p:nvPr/>
        </p:nvSpPr>
        <p:spPr>
          <a:xfrm>
            <a:off x="6784398" y="1374625"/>
            <a:ext cx="660402" cy="523220"/>
          </a:xfrm>
          <a:prstGeom prst="rect">
            <a:avLst/>
          </a:prstGeom>
          <a:noFill/>
        </p:spPr>
        <p:txBody>
          <a:bodyPr wrap="square" rtlCol="0">
            <a:spAutoFit/>
          </a:bodyPr>
          <a:lstStyle/>
          <a:p>
            <a:pPr algn="r"/>
            <a:r>
              <a:rPr lang="en-US" sz="2800" dirty="0" smtClean="0"/>
              <a:t>P</a:t>
            </a:r>
            <a:endParaRPr lang="en-US" sz="2800" dirty="0"/>
          </a:p>
        </p:txBody>
      </p:sp>
      <p:sp>
        <p:nvSpPr>
          <p:cNvPr id="61" name="TextBox 60"/>
          <p:cNvSpPr txBox="1"/>
          <p:nvPr/>
        </p:nvSpPr>
        <p:spPr>
          <a:xfrm>
            <a:off x="6440518" y="1745856"/>
            <a:ext cx="1004282" cy="523220"/>
          </a:xfrm>
          <a:prstGeom prst="rect">
            <a:avLst/>
          </a:prstGeom>
          <a:noFill/>
        </p:spPr>
        <p:txBody>
          <a:bodyPr wrap="square" rtlCol="0">
            <a:spAutoFit/>
          </a:bodyPr>
          <a:lstStyle/>
          <a:p>
            <a:pPr algn="r"/>
            <a:r>
              <a:rPr lang="en-US" sz="2800" dirty="0" smtClean="0">
                <a:latin typeface="Segoe UI"/>
                <a:cs typeface="Segoe UI"/>
                <a:sym typeface="Symbol"/>
              </a:rPr>
              <a:t>¬</a:t>
            </a:r>
            <a:r>
              <a:rPr lang="en-US" sz="2800" dirty="0" smtClean="0"/>
              <a:t>P</a:t>
            </a:r>
            <a:endParaRPr lang="en-US" sz="2800" dirty="0"/>
          </a:p>
        </p:txBody>
      </p:sp>
      <p:sp>
        <p:nvSpPr>
          <p:cNvPr id="62" name="Oval 61"/>
          <p:cNvSpPr/>
          <p:nvPr/>
        </p:nvSpPr>
        <p:spPr bwMode="auto">
          <a:xfrm>
            <a:off x="7793440" y="3314631"/>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3" name="Oval 62"/>
          <p:cNvSpPr/>
          <p:nvPr/>
        </p:nvSpPr>
        <p:spPr bwMode="auto">
          <a:xfrm>
            <a:off x="7793440" y="3068140"/>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4" name="Oval 63"/>
          <p:cNvSpPr/>
          <p:nvPr/>
        </p:nvSpPr>
        <p:spPr bwMode="auto">
          <a:xfrm>
            <a:off x="8395818" y="3314631"/>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5" name="Oval 64"/>
          <p:cNvSpPr/>
          <p:nvPr/>
        </p:nvSpPr>
        <p:spPr bwMode="auto">
          <a:xfrm>
            <a:off x="8395818" y="3068140"/>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66" name="Straight Arrow Connector 65"/>
          <p:cNvCxnSpPr>
            <a:stCxn id="63" idx="6"/>
            <a:endCxn id="65" idx="2"/>
          </p:cNvCxnSpPr>
          <p:nvPr/>
        </p:nvCxnSpPr>
        <p:spPr>
          <a:xfrm>
            <a:off x="7929443" y="3136142"/>
            <a:ext cx="466375"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67" name="Left Brace 66"/>
          <p:cNvSpPr/>
          <p:nvPr/>
        </p:nvSpPr>
        <p:spPr>
          <a:xfrm>
            <a:off x="7429701" y="3040778"/>
            <a:ext cx="234462" cy="422031"/>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8" name="TextBox 67"/>
          <p:cNvSpPr txBox="1"/>
          <p:nvPr/>
        </p:nvSpPr>
        <p:spPr>
          <a:xfrm>
            <a:off x="6730227" y="2993879"/>
            <a:ext cx="660402" cy="523220"/>
          </a:xfrm>
          <a:prstGeom prst="rect">
            <a:avLst/>
          </a:prstGeom>
          <a:noFill/>
        </p:spPr>
        <p:txBody>
          <a:bodyPr wrap="square" rtlCol="0">
            <a:spAutoFit/>
          </a:bodyPr>
          <a:lstStyle/>
          <a:p>
            <a:pPr algn="r"/>
            <a:r>
              <a:rPr lang="en-US" sz="2800" dirty="0" smtClean="0"/>
              <a:t>P</a:t>
            </a:r>
            <a:endParaRPr lang="en-US" sz="2800" dirty="0"/>
          </a:p>
        </p:txBody>
      </p:sp>
      <p:cxnSp>
        <p:nvCxnSpPr>
          <p:cNvPr id="70" name="Straight Arrow Connector 69"/>
          <p:cNvCxnSpPr>
            <a:stCxn id="62" idx="6"/>
            <a:endCxn id="64" idx="2"/>
          </p:cNvCxnSpPr>
          <p:nvPr/>
        </p:nvCxnSpPr>
        <p:spPr>
          <a:xfrm>
            <a:off x="7929443" y="3382633"/>
            <a:ext cx="466375"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04" name="Oval 103"/>
          <p:cNvSpPr/>
          <p:nvPr/>
        </p:nvSpPr>
        <p:spPr bwMode="auto">
          <a:xfrm>
            <a:off x="1937279" y="5676265"/>
            <a:ext cx="136003" cy="136003"/>
          </a:xfrm>
          <a:prstGeom prst="ellipse">
            <a:avLst/>
          </a:prstGeom>
          <a:ln>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5" name="Oval 104"/>
          <p:cNvSpPr/>
          <p:nvPr/>
        </p:nvSpPr>
        <p:spPr bwMode="auto">
          <a:xfrm>
            <a:off x="1937279" y="5407489"/>
            <a:ext cx="136003" cy="136003"/>
          </a:xfrm>
          <a:prstGeom prst="ellipse">
            <a:avLst/>
          </a:prstGeom>
          <a:ln>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6" name="Oval 105"/>
          <p:cNvSpPr/>
          <p:nvPr/>
        </p:nvSpPr>
        <p:spPr bwMode="auto">
          <a:xfrm>
            <a:off x="1937279" y="5138713"/>
            <a:ext cx="136003" cy="136003"/>
          </a:xfrm>
          <a:prstGeom prst="ellipse">
            <a:avLst/>
          </a:prstGeom>
          <a:ln>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7" name="Oval 106"/>
          <p:cNvSpPr/>
          <p:nvPr/>
        </p:nvSpPr>
        <p:spPr bwMode="auto">
          <a:xfrm>
            <a:off x="1937279" y="6213816"/>
            <a:ext cx="136003" cy="136003"/>
          </a:xfrm>
          <a:prstGeom prst="ellipse">
            <a:avLst/>
          </a:prstGeom>
          <a:ln>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8" name="Oval 107"/>
          <p:cNvSpPr/>
          <p:nvPr/>
        </p:nvSpPr>
        <p:spPr bwMode="auto">
          <a:xfrm>
            <a:off x="2642595" y="5532907"/>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9" name="Oval 108"/>
          <p:cNvSpPr/>
          <p:nvPr/>
        </p:nvSpPr>
        <p:spPr bwMode="auto">
          <a:xfrm>
            <a:off x="2642595" y="5273781"/>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0" name="Oval 109"/>
          <p:cNvSpPr/>
          <p:nvPr/>
        </p:nvSpPr>
        <p:spPr bwMode="auto">
          <a:xfrm>
            <a:off x="2642595" y="4961490"/>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1" name="Oval 110"/>
          <p:cNvSpPr/>
          <p:nvPr/>
        </p:nvSpPr>
        <p:spPr bwMode="auto">
          <a:xfrm>
            <a:off x="2642595" y="5813300"/>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2" name="Oval 111"/>
          <p:cNvSpPr/>
          <p:nvPr/>
        </p:nvSpPr>
        <p:spPr bwMode="auto">
          <a:xfrm>
            <a:off x="1937279" y="5945041"/>
            <a:ext cx="136003" cy="136003"/>
          </a:xfrm>
          <a:prstGeom prst="ellipse">
            <a:avLst/>
          </a:prstGeom>
          <a:ln>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3" name="Oval 112"/>
          <p:cNvSpPr/>
          <p:nvPr/>
        </p:nvSpPr>
        <p:spPr bwMode="auto">
          <a:xfrm>
            <a:off x="3556995" y="5532907"/>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4" name="Oval 113"/>
          <p:cNvSpPr/>
          <p:nvPr/>
        </p:nvSpPr>
        <p:spPr bwMode="auto">
          <a:xfrm>
            <a:off x="3556995" y="5273781"/>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5" name="Oval 114"/>
          <p:cNvSpPr/>
          <p:nvPr/>
        </p:nvSpPr>
        <p:spPr bwMode="auto">
          <a:xfrm>
            <a:off x="3556995" y="4961490"/>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6" name="Oval 115"/>
          <p:cNvSpPr/>
          <p:nvPr/>
        </p:nvSpPr>
        <p:spPr bwMode="auto">
          <a:xfrm>
            <a:off x="3556995" y="6488418"/>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8" name="Oval 117"/>
          <p:cNvSpPr/>
          <p:nvPr/>
        </p:nvSpPr>
        <p:spPr bwMode="auto">
          <a:xfrm>
            <a:off x="4194941" y="5497064"/>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9" name="Oval 118"/>
          <p:cNvSpPr/>
          <p:nvPr/>
        </p:nvSpPr>
        <p:spPr bwMode="auto">
          <a:xfrm>
            <a:off x="4194941" y="5184773"/>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20" name="Oval 119"/>
          <p:cNvSpPr/>
          <p:nvPr/>
        </p:nvSpPr>
        <p:spPr bwMode="auto">
          <a:xfrm>
            <a:off x="4194941" y="6036583"/>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22" name="Straight Arrow Connector 121"/>
          <p:cNvCxnSpPr>
            <a:stCxn id="106" idx="6"/>
            <a:endCxn id="110" idx="2"/>
          </p:cNvCxnSpPr>
          <p:nvPr/>
        </p:nvCxnSpPr>
        <p:spPr>
          <a:xfrm flipV="1">
            <a:off x="2073282" y="5029492"/>
            <a:ext cx="569313" cy="177223"/>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a:stCxn id="105" idx="7"/>
            <a:endCxn id="109" idx="2"/>
          </p:cNvCxnSpPr>
          <p:nvPr/>
        </p:nvCxnSpPr>
        <p:spPr>
          <a:xfrm rot="5400000" flipH="1" flipV="1">
            <a:off x="2305169" y="5089980"/>
            <a:ext cx="85623" cy="589230"/>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126" name="Straight Arrow Connector 125"/>
          <p:cNvCxnSpPr>
            <a:stCxn id="105" idx="5"/>
            <a:endCxn id="108" idx="2"/>
          </p:cNvCxnSpPr>
          <p:nvPr/>
        </p:nvCxnSpPr>
        <p:spPr>
          <a:xfrm rot="16200000" flipH="1">
            <a:off x="2309313" y="5267627"/>
            <a:ext cx="77334" cy="589230"/>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130" name="Straight Arrow Connector 129"/>
          <p:cNvCxnSpPr>
            <a:stCxn id="104" idx="6"/>
            <a:endCxn id="111" idx="2"/>
          </p:cNvCxnSpPr>
          <p:nvPr/>
        </p:nvCxnSpPr>
        <p:spPr>
          <a:xfrm>
            <a:off x="2073282" y="5744267"/>
            <a:ext cx="569313" cy="137035"/>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sp>
        <p:nvSpPr>
          <p:cNvPr id="135" name="Lightning Bolt 134"/>
          <p:cNvSpPr/>
          <p:nvPr/>
        </p:nvSpPr>
        <p:spPr bwMode="auto">
          <a:xfrm>
            <a:off x="2553269" y="6190397"/>
            <a:ext cx="339359" cy="304731"/>
          </a:xfrm>
          <a:prstGeom prst="lightningBolt">
            <a:avLst/>
          </a:prstGeom>
          <a:ln w="28575">
            <a:prstDash val="lgDashDot"/>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37" name="Straight Arrow Connector 136"/>
          <p:cNvCxnSpPr>
            <a:stCxn id="107" idx="6"/>
            <a:endCxn id="135" idx="2"/>
          </p:cNvCxnSpPr>
          <p:nvPr/>
        </p:nvCxnSpPr>
        <p:spPr>
          <a:xfrm>
            <a:off x="2073282" y="6281818"/>
            <a:ext cx="558888" cy="45496"/>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139" name="Straight Arrow Connector 138"/>
          <p:cNvCxnSpPr>
            <a:stCxn id="112" idx="6"/>
          </p:cNvCxnSpPr>
          <p:nvPr/>
        </p:nvCxnSpPr>
        <p:spPr>
          <a:xfrm>
            <a:off x="2073282" y="6013043"/>
            <a:ext cx="531378" cy="58624"/>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sp>
        <p:nvSpPr>
          <p:cNvPr id="142" name="Lightning Bolt 141"/>
          <p:cNvSpPr/>
          <p:nvPr/>
        </p:nvSpPr>
        <p:spPr bwMode="auto">
          <a:xfrm>
            <a:off x="4116243" y="4808164"/>
            <a:ext cx="339359" cy="304731"/>
          </a:xfrm>
          <a:prstGeom prst="lightningBolt">
            <a:avLst/>
          </a:prstGeom>
          <a:ln w="28575">
            <a:prstDash val="lgDashDot"/>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44" name="Straight Arrow Connector 143"/>
          <p:cNvCxnSpPr>
            <a:stCxn id="115" idx="7"/>
            <a:endCxn id="142" idx="2"/>
          </p:cNvCxnSpPr>
          <p:nvPr/>
        </p:nvCxnSpPr>
        <p:spPr>
          <a:xfrm rot="5400000" flipH="1" flipV="1">
            <a:off x="3915949" y="4702213"/>
            <a:ext cx="36326" cy="522063"/>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146" name="Straight Arrow Connector 145"/>
          <p:cNvCxnSpPr>
            <a:stCxn id="116" idx="7"/>
            <a:endCxn id="120" idx="2"/>
          </p:cNvCxnSpPr>
          <p:nvPr/>
        </p:nvCxnSpPr>
        <p:spPr>
          <a:xfrm rot="5400000" flipH="1" flipV="1">
            <a:off x="3732136" y="6045530"/>
            <a:ext cx="403750" cy="521860"/>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148" name="Straight Arrow Connector 147"/>
          <p:cNvCxnSpPr>
            <a:stCxn id="114" idx="6"/>
            <a:endCxn id="119" idx="2"/>
          </p:cNvCxnSpPr>
          <p:nvPr/>
        </p:nvCxnSpPr>
        <p:spPr>
          <a:xfrm flipV="1">
            <a:off x="3692998" y="5252775"/>
            <a:ext cx="501943" cy="89008"/>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151" name="Straight Arrow Connector 150"/>
          <p:cNvCxnSpPr>
            <a:stCxn id="113" idx="6"/>
            <a:endCxn id="118" idx="2"/>
          </p:cNvCxnSpPr>
          <p:nvPr/>
        </p:nvCxnSpPr>
        <p:spPr>
          <a:xfrm flipV="1">
            <a:off x="3692998" y="5565066"/>
            <a:ext cx="501943" cy="35843"/>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154" name="Straight Arrow Connector 153"/>
          <p:cNvCxnSpPr>
            <a:stCxn id="106" idx="6"/>
            <a:endCxn id="109" idx="2"/>
          </p:cNvCxnSpPr>
          <p:nvPr/>
        </p:nvCxnSpPr>
        <p:spPr>
          <a:xfrm>
            <a:off x="2073282" y="5206715"/>
            <a:ext cx="569313" cy="135068"/>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153" name="Straight Arrow Connector 152"/>
          <p:cNvCxnSpPr>
            <a:stCxn id="106" idx="7"/>
            <a:endCxn id="142" idx="2"/>
          </p:cNvCxnSpPr>
          <p:nvPr/>
        </p:nvCxnSpPr>
        <p:spPr>
          <a:xfrm rot="5400000" flipH="1" flipV="1">
            <a:off x="3017480" y="3980967"/>
            <a:ext cx="213549" cy="2141779"/>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156" name="Straight Arrow Connector 155"/>
          <p:cNvCxnSpPr>
            <a:stCxn id="106" idx="6"/>
            <a:endCxn id="119" idx="2"/>
          </p:cNvCxnSpPr>
          <p:nvPr/>
        </p:nvCxnSpPr>
        <p:spPr>
          <a:xfrm>
            <a:off x="2073282" y="5206715"/>
            <a:ext cx="2121659" cy="46060"/>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158" name="Straight Arrow Connector 157"/>
          <p:cNvCxnSpPr>
            <a:stCxn id="105" idx="6"/>
            <a:endCxn id="119" idx="3"/>
          </p:cNvCxnSpPr>
          <p:nvPr/>
        </p:nvCxnSpPr>
        <p:spPr>
          <a:xfrm flipV="1">
            <a:off x="2073282" y="5300859"/>
            <a:ext cx="2141576" cy="174632"/>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160" name="Straight Arrow Connector 159"/>
          <p:cNvCxnSpPr>
            <a:stCxn id="105" idx="5"/>
            <a:endCxn id="118" idx="2"/>
          </p:cNvCxnSpPr>
          <p:nvPr/>
        </p:nvCxnSpPr>
        <p:spPr>
          <a:xfrm rot="16200000" flipH="1">
            <a:off x="3103408" y="4473532"/>
            <a:ext cx="41491" cy="2141576"/>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sp>
        <p:nvSpPr>
          <p:cNvPr id="161" name="TextBox 160"/>
          <p:cNvSpPr txBox="1"/>
          <p:nvPr/>
        </p:nvSpPr>
        <p:spPr>
          <a:xfrm>
            <a:off x="4068231" y="5688465"/>
            <a:ext cx="563526" cy="369332"/>
          </a:xfrm>
          <a:prstGeom prst="rect">
            <a:avLst/>
          </a:prstGeom>
          <a:noFill/>
          <a:ln>
            <a:noFill/>
            <a:prstDash val="lgDashDot"/>
          </a:ln>
        </p:spPr>
        <p:txBody>
          <a:bodyPr wrap="square" rtlCol="0">
            <a:spAutoFit/>
          </a:bodyPr>
          <a:lstStyle/>
          <a:p>
            <a:r>
              <a:rPr lang="en-US" dirty="0" smtClean="0"/>
              <a:t>…</a:t>
            </a:r>
            <a:endParaRPr lang="en-US" dirty="0"/>
          </a:p>
        </p:txBody>
      </p:sp>
      <p:cxnSp>
        <p:nvCxnSpPr>
          <p:cNvPr id="163" name="Straight Arrow Connector 162"/>
          <p:cNvCxnSpPr>
            <a:stCxn id="112" idx="6"/>
            <a:endCxn id="161" idx="1"/>
          </p:cNvCxnSpPr>
          <p:nvPr/>
        </p:nvCxnSpPr>
        <p:spPr>
          <a:xfrm flipV="1">
            <a:off x="2073282" y="5943600"/>
            <a:ext cx="2041518" cy="69443"/>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165" name="Straight Arrow Connector 164"/>
          <p:cNvCxnSpPr>
            <a:stCxn id="107" idx="6"/>
            <a:endCxn id="142" idx="3"/>
          </p:cNvCxnSpPr>
          <p:nvPr/>
        </p:nvCxnSpPr>
        <p:spPr>
          <a:xfrm flipV="1">
            <a:off x="2073282" y="5018584"/>
            <a:ext cx="2200260" cy="1263234"/>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sp>
        <p:nvSpPr>
          <p:cNvPr id="183" name="TextBox 182"/>
          <p:cNvSpPr txBox="1"/>
          <p:nvPr/>
        </p:nvSpPr>
        <p:spPr>
          <a:xfrm>
            <a:off x="4776729" y="6596390"/>
            <a:ext cx="4367271" cy="261610"/>
          </a:xfrm>
          <a:prstGeom prst="rect">
            <a:avLst/>
          </a:prstGeom>
          <a:noFill/>
        </p:spPr>
        <p:txBody>
          <a:bodyPr wrap="square" rtlCol="0">
            <a:spAutoFit/>
          </a:bodyPr>
          <a:lstStyle/>
          <a:p>
            <a:r>
              <a:rPr lang="en-US" sz="1100" dirty="0" smtClean="0"/>
              <a:t>Dotted lines indicate traces whose length may be greater than 1</a:t>
            </a:r>
            <a:endParaRPr lang="en-US" sz="1100" dirty="0"/>
          </a:p>
        </p:txBody>
      </p:sp>
      <p:cxnSp>
        <p:nvCxnSpPr>
          <p:cNvPr id="184" name="Straight Arrow Connector 183"/>
          <p:cNvCxnSpPr/>
          <p:nvPr/>
        </p:nvCxnSpPr>
        <p:spPr>
          <a:xfrm>
            <a:off x="4107976" y="6714705"/>
            <a:ext cx="627797" cy="1588"/>
          </a:xfrm>
          <a:prstGeom prst="straightConnector1">
            <a:avLst/>
          </a:prstGeom>
          <a:ln>
            <a:prstDash val="lgDashDot"/>
            <a:tailEnd type="arrow"/>
          </a:ln>
        </p:spPr>
        <p:style>
          <a:lnRef idx="1">
            <a:schemeClr val="accent1"/>
          </a:lnRef>
          <a:fillRef idx="0">
            <a:schemeClr val="accent1"/>
          </a:fillRef>
          <a:effectRef idx="0">
            <a:schemeClr val="accent1"/>
          </a:effectRef>
          <a:fontRef idx="minor">
            <a:schemeClr val="tx1"/>
          </a:fontRef>
        </p:style>
      </p:cxnSp>
      <p:sp>
        <p:nvSpPr>
          <p:cNvPr id="185" name="TextBox 184"/>
          <p:cNvSpPr txBox="1"/>
          <p:nvPr/>
        </p:nvSpPr>
        <p:spPr>
          <a:xfrm>
            <a:off x="984929" y="6591869"/>
            <a:ext cx="3027513" cy="266131"/>
          </a:xfrm>
          <a:prstGeom prst="rect">
            <a:avLst/>
          </a:prstGeom>
          <a:noFill/>
        </p:spPr>
        <p:txBody>
          <a:bodyPr wrap="square" rtlCol="0">
            <a:spAutoFit/>
          </a:bodyPr>
          <a:lstStyle/>
          <a:p>
            <a:r>
              <a:rPr lang="en-US" sz="1100" dirty="0" smtClean="0"/>
              <a:t>Solid lines indicate traces whose length is 1</a:t>
            </a:r>
            <a:endParaRPr lang="en-US" sz="1100" dirty="0"/>
          </a:p>
        </p:txBody>
      </p:sp>
      <p:cxnSp>
        <p:nvCxnSpPr>
          <p:cNvPr id="186" name="Straight Arrow Connector 185"/>
          <p:cNvCxnSpPr/>
          <p:nvPr/>
        </p:nvCxnSpPr>
        <p:spPr>
          <a:xfrm>
            <a:off x="316176" y="6714705"/>
            <a:ext cx="627797" cy="1588"/>
          </a:xfrm>
          <a:prstGeom prst="straightConnector1">
            <a:avLst/>
          </a:prstGeom>
          <a:ln>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38"/>
                                        </p:tgtEl>
                                        <p:attrNameLst>
                                          <p:attrName>style.visibility</p:attrName>
                                        </p:attrNameLst>
                                      </p:cBhvr>
                                      <p:to>
                                        <p:strVal val="visible"/>
                                      </p:to>
                                    </p:set>
                                    <p:anim calcmode="lin" valueType="num">
                                      <p:cBhvr>
                                        <p:cTn id="7" dur="500" fill="hold"/>
                                        <p:tgtEl>
                                          <p:spTgt spid="138"/>
                                        </p:tgtEl>
                                        <p:attrNameLst>
                                          <p:attrName>ppt_w</p:attrName>
                                        </p:attrNameLst>
                                      </p:cBhvr>
                                      <p:tavLst>
                                        <p:tav tm="0">
                                          <p:val>
                                            <p:fltVal val="0"/>
                                          </p:val>
                                        </p:tav>
                                        <p:tav tm="100000">
                                          <p:val>
                                            <p:strVal val="#ppt_w"/>
                                          </p:val>
                                        </p:tav>
                                      </p:tavLst>
                                    </p:anim>
                                    <p:anim calcmode="lin" valueType="num">
                                      <p:cBhvr>
                                        <p:cTn id="8" dur="500" fill="hold"/>
                                        <p:tgtEl>
                                          <p:spTgt spid="138"/>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xit" presetSubtype="10" fill="hold" nodeType="clickEffect">
                                  <p:stCondLst>
                                    <p:cond delay="0"/>
                                  </p:stCondLst>
                                  <p:childTnLst>
                                    <p:anim calcmode="lin" valueType="num">
                                      <p:cBhvr>
                                        <p:cTn id="12" dur="500"/>
                                        <p:tgtEl>
                                          <p:spTgt spid="122"/>
                                        </p:tgtEl>
                                        <p:attrNameLst>
                                          <p:attrName>ppt_w</p:attrName>
                                        </p:attrNameLst>
                                      </p:cBhvr>
                                      <p:tavLst>
                                        <p:tav tm="0">
                                          <p:val>
                                            <p:strVal val="ppt_w"/>
                                          </p:val>
                                        </p:tav>
                                        <p:tav tm="100000">
                                          <p:val>
                                            <p:fltVal val="0"/>
                                          </p:val>
                                        </p:tav>
                                      </p:tavLst>
                                    </p:anim>
                                    <p:anim calcmode="lin" valueType="num">
                                      <p:cBhvr>
                                        <p:cTn id="13" dur="500"/>
                                        <p:tgtEl>
                                          <p:spTgt spid="122"/>
                                        </p:tgtEl>
                                        <p:attrNameLst>
                                          <p:attrName>ppt_h</p:attrName>
                                        </p:attrNameLst>
                                      </p:cBhvr>
                                      <p:tavLst>
                                        <p:tav tm="0">
                                          <p:val>
                                            <p:strVal val="ppt_h"/>
                                          </p:val>
                                        </p:tav>
                                        <p:tav tm="100000">
                                          <p:val>
                                            <p:strVal val="ppt_h"/>
                                          </p:val>
                                        </p:tav>
                                      </p:tavLst>
                                    </p:anim>
                                    <p:set>
                                      <p:cBhvr>
                                        <p:cTn id="14" dur="1" fill="hold">
                                          <p:stCondLst>
                                            <p:cond delay="499"/>
                                          </p:stCondLst>
                                        </p:cTn>
                                        <p:tgtEl>
                                          <p:spTgt spid="122"/>
                                        </p:tgtEl>
                                        <p:attrNameLst>
                                          <p:attrName>style.visibility</p:attrName>
                                        </p:attrNameLst>
                                      </p:cBhvr>
                                      <p:to>
                                        <p:strVal val="hidden"/>
                                      </p:to>
                                    </p:set>
                                  </p:childTnLst>
                                </p:cTn>
                              </p:par>
                              <p:par>
                                <p:cTn id="15" presetID="17" presetClass="exit" presetSubtype="10" fill="hold" grpId="0" nodeType="withEffect">
                                  <p:stCondLst>
                                    <p:cond delay="0"/>
                                  </p:stCondLst>
                                  <p:childTnLst>
                                    <p:anim calcmode="lin" valueType="num">
                                      <p:cBhvr>
                                        <p:cTn id="16" dur="500"/>
                                        <p:tgtEl>
                                          <p:spTgt spid="110"/>
                                        </p:tgtEl>
                                        <p:attrNameLst>
                                          <p:attrName>ppt_w</p:attrName>
                                        </p:attrNameLst>
                                      </p:cBhvr>
                                      <p:tavLst>
                                        <p:tav tm="0">
                                          <p:val>
                                            <p:strVal val="ppt_w"/>
                                          </p:val>
                                        </p:tav>
                                        <p:tav tm="100000">
                                          <p:val>
                                            <p:fltVal val="0"/>
                                          </p:val>
                                        </p:tav>
                                      </p:tavLst>
                                    </p:anim>
                                    <p:anim calcmode="lin" valueType="num">
                                      <p:cBhvr>
                                        <p:cTn id="17" dur="500"/>
                                        <p:tgtEl>
                                          <p:spTgt spid="110"/>
                                        </p:tgtEl>
                                        <p:attrNameLst>
                                          <p:attrName>ppt_h</p:attrName>
                                        </p:attrNameLst>
                                      </p:cBhvr>
                                      <p:tavLst>
                                        <p:tav tm="0">
                                          <p:val>
                                            <p:strVal val="ppt_h"/>
                                          </p:val>
                                        </p:tav>
                                        <p:tav tm="100000">
                                          <p:val>
                                            <p:strVal val="ppt_h"/>
                                          </p:val>
                                        </p:tav>
                                      </p:tavLst>
                                    </p:anim>
                                    <p:set>
                                      <p:cBhvr>
                                        <p:cTn id="18" dur="1" fill="hold">
                                          <p:stCondLst>
                                            <p:cond delay="499"/>
                                          </p:stCondLst>
                                        </p:cTn>
                                        <p:tgtEl>
                                          <p:spTgt spid="110"/>
                                        </p:tgtEl>
                                        <p:attrNameLst>
                                          <p:attrName>style.visibility</p:attrName>
                                        </p:attrNameLst>
                                      </p:cBhvr>
                                      <p:to>
                                        <p:strVal val="hidden"/>
                                      </p:to>
                                    </p:set>
                                  </p:childTnLst>
                                </p:cTn>
                              </p:par>
                              <p:par>
                                <p:cTn id="19" presetID="17" presetClass="exit" presetSubtype="10" fill="hold" grpId="1" nodeType="withEffect">
                                  <p:stCondLst>
                                    <p:cond delay="0"/>
                                  </p:stCondLst>
                                  <p:childTnLst>
                                    <p:anim calcmode="lin" valueType="num">
                                      <p:cBhvr>
                                        <p:cTn id="20" dur="500"/>
                                        <p:tgtEl>
                                          <p:spTgt spid="138"/>
                                        </p:tgtEl>
                                        <p:attrNameLst>
                                          <p:attrName>ppt_w</p:attrName>
                                        </p:attrNameLst>
                                      </p:cBhvr>
                                      <p:tavLst>
                                        <p:tav tm="0">
                                          <p:val>
                                            <p:strVal val="ppt_w"/>
                                          </p:val>
                                        </p:tav>
                                        <p:tav tm="100000">
                                          <p:val>
                                            <p:fltVal val="0"/>
                                          </p:val>
                                        </p:tav>
                                      </p:tavLst>
                                    </p:anim>
                                    <p:anim calcmode="lin" valueType="num">
                                      <p:cBhvr>
                                        <p:cTn id="21" dur="500"/>
                                        <p:tgtEl>
                                          <p:spTgt spid="138"/>
                                        </p:tgtEl>
                                        <p:attrNameLst>
                                          <p:attrName>ppt_h</p:attrName>
                                        </p:attrNameLst>
                                      </p:cBhvr>
                                      <p:tavLst>
                                        <p:tav tm="0">
                                          <p:val>
                                            <p:strVal val="ppt_h"/>
                                          </p:val>
                                        </p:tav>
                                        <p:tav tm="100000">
                                          <p:val>
                                            <p:strVal val="ppt_h"/>
                                          </p:val>
                                        </p:tav>
                                      </p:tavLst>
                                    </p:anim>
                                    <p:set>
                                      <p:cBhvr>
                                        <p:cTn id="22" dur="1" fill="hold">
                                          <p:stCondLst>
                                            <p:cond delay="499"/>
                                          </p:stCondLst>
                                        </p:cTn>
                                        <p:tgtEl>
                                          <p:spTgt spid="138"/>
                                        </p:tgtEl>
                                        <p:attrNameLst>
                                          <p:attrName>style.visibility</p:attrName>
                                        </p:attrNameLst>
                                      </p:cBhvr>
                                      <p:to>
                                        <p:strVal val="hidden"/>
                                      </p:to>
                                    </p:set>
                                  </p:childTnLst>
                                </p:cTn>
                              </p:par>
                              <p:par>
                                <p:cTn id="23" presetID="17" presetClass="exit" presetSubtype="10" fill="hold" grpId="0" nodeType="withEffect">
                                  <p:stCondLst>
                                    <p:cond delay="0"/>
                                  </p:stCondLst>
                                  <p:childTnLst>
                                    <p:anim calcmode="lin" valueType="num">
                                      <p:cBhvr>
                                        <p:cTn id="24" dur="500"/>
                                        <p:tgtEl>
                                          <p:spTgt spid="115"/>
                                        </p:tgtEl>
                                        <p:attrNameLst>
                                          <p:attrName>ppt_w</p:attrName>
                                        </p:attrNameLst>
                                      </p:cBhvr>
                                      <p:tavLst>
                                        <p:tav tm="0">
                                          <p:val>
                                            <p:strVal val="ppt_w"/>
                                          </p:val>
                                        </p:tav>
                                        <p:tav tm="100000">
                                          <p:val>
                                            <p:fltVal val="0"/>
                                          </p:val>
                                        </p:tav>
                                      </p:tavLst>
                                    </p:anim>
                                    <p:anim calcmode="lin" valueType="num">
                                      <p:cBhvr>
                                        <p:cTn id="25" dur="500"/>
                                        <p:tgtEl>
                                          <p:spTgt spid="115"/>
                                        </p:tgtEl>
                                        <p:attrNameLst>
                                          <p:attrName>ppt_h</p:attrName>
                                        </p:attrNameLst>
                                      </p:cBhvr>
                                      <p:tavLst>
                                        <p:tav tm="0">
                                          <p:val>
                                            <p:strVal val="ppt_h"/>
                                          </p:val>
                                        </p:tav>
                                        <p:tav tm="100000">
                                          <p:val>
                                            <p:strVal val="ppt_h"/>
                                          </p:val>
                                        </p:tav>
                                      </p:tavLst>
                                    </p:anim>
                                    <p:set>
                                      <p:cBhvr>
                                        <p:cTn id="26" dur="1" fill="hold">
                                          <p:stCondLst>
                                            <p:cond delay="499"/>
                                          </p:stCondLst>
                                        </p:cTn>
                                        <p:tgtEl>
                                          <p:spTgt spid="115"/>
                                        </p:tgtEl>
                                        <p:attrNameLst>
                                          <p:attrName>style.visibility</p:attrName>
                                        </p:attrNameLst>
                                      </p:cBhvr>
                                      <p:to>
                                        <p:strVal val="hidden"/>
                                      </p:to>
                                    </p:set>
                                  </p:childTnLst>
                                </p:cTn>
                              </p:par>
                              <p:par>
                                <p:cTn id="27" presetID="17" presetClass="exit" presetSubtype="10" fill="hold" nodeType="withEffect">
                                  <p:stCondLst>
                                    <p:cond delay="0"/>
                                  </p:stCondLst>
                                  <p:childTnLst>
                                    <p:anim calcmode="lin" valueType="num">
                                      <p:cBhvr>
                                        <p:cTn id="28" dur="500"/>
                                        <p:tgtEl>
                                          <p:spTgt spid="144"/>
                                        </p:tgtEl>
                                        <p:attrNameLst>
                                          <p:attrName>ppt_w</p:attrName>
                                        </p:attrNameLst>
                                      </p:cBhvr>
                                      <p:tavLst>
                                        <p:tav tm="0">
                                          <p:val>
                                            <p:strVal val="ppt_w"/>
                                          </p:val>
                                        </p:tav>
                                        <p:tav tm="100000">
                                          <p:val>
                                            <p:fltVal val="0"/>
                                          </p:val>
                                        </p:tav>
                                      </p:tavLst>
                                    </p:anim>
                                    <p:anim calcmode="lin" valueType="num">
                                      <p:cBhvr>
                                        <p:cTn id="29" dur="500"/>
                                        <p:tgtEl>
                                          <p:spTgt spid="144"/>
                                        </p:tgtEl>
                                        <p:attrNameLst>
                                          <p:attrName>ppt_h</p:attrName>
                                        </p:attrNameLst>
                                      </p:cBhvr>
                                      <p:tavLst>
                                        <p:tav tm="0">
                                          <p:val>
                                            <p:strVal val="ppt_h"/>
                                          </p:val>
                                        </p:tav>
                                        <p:tav tm="100000">
                                          <p:val>
                                            <p:strVal val="ppt_h"/>
                                          </p:val>
                                        </p:tav>
                                      </p:tavLst>
                                    </p:anim>
                                    <p:set>
                                      <p:cBhvr>
                                        <p:cTn id="30" dur="1" fill="hold">
                                          <p:stCondLst>
                                            <p:cond delay="499"/>
                                          </p:stCondLst>
                                        </p:cTn>
                                        <p:tgtEl>
                                          <p:spTgt spid="144"/>
                                        </p:tgtEl>
                                        <p:attrNameLst>
                                          <p:attrName>style.visibility</p:attrName>
                                        </p:attrNameLst>
                                      </p:cBhvr>
                                      <p:to>
                                        <p:strVal val="hidden"/>
                                      </p:to>
                                    </p:set>
                                  </p:childTnLst>
                                </p:cTn>
                              </p:par>
                              <p:par>
                                <p:cTn id="31" presetID="10" presetClass="entr" presetSubtype="0" fill="hold" nodeType="withEffect">
                                  <p:stCondLst>
                                    <p:cond delay="0"/>
                                  </p:stCondLst>
                                  <p:childTnLst>
                                    <p:set>
                                      <p:cBhvr>
                                        <p:cTn id="32" dur="1" fill="hold">
                                          <p:stCondLst>
                                            <p:cond delay="0"/>
                                          </p:stCondLst>
                                        </p:cTn>
                                        <p:tgtEl>
                                          <p:spTgt spid="153"/>
                                        </p:tgtEl>
                                        <p:attrNameLst>
                                          <p:attrName>style.visibility</p:attrName>
                                        </p:attrNameLst>
                                      </p:cBhvr>
                                      <p:to>
                                        <p:strVal val="visible"/>
                                      </p:to>
                                    </p:set>
                                    <p:animEffect transition="in" filter="fade">
                                      <p:cBhvr>
                                        <p:cTn id="33" dur="500"/>
                                        <p:tgtEl>
                                          <p:spTgt spid="153"/>
                                        </p:tgtEl>
                                      </p:cBhvr>
                                    </p:animEffect>
                                  </p:childTnLst>
                                </p:cTn>
                              </p:par>
                            </p:childTnLst>
                          </p:cTn>
                        </p:par>
                      </p:childTnLst>
                    </p:cTn>
                  </p:par>
                  <p:par>
                    <p:cTn id="34" fill="hold">
                      <p:stCondLst>
                        <p:cond delay="indefinite"/>
                      </p:stCondLst>
                      <p:childTnLst>
                        <p:par>
                          <p:cTn id="35" fill="hold">
                            <p:stCondLst>
                              <p:cond delay="0"/>
                            </p:stCondLst>
                            <p:childTnLst>
                              <p:par>
                                <p:cTn id="36" presetID="17" presetClass="entr" presetSubtype="10" fill="hold" grpId="0" nodeType="clickEffect">
                                  <p:stCondLst>
                                    <p:cond delay="0"/>
                                  </p:stCondLst>
                                  <p:childTnLst>
                                    <p:set>
                                      <p:cBhvr>
                                        <p:cTn id="37" dur="1" fill="hold">
                                          <p:stCondLst>
                                            <p:cond delay="0"/>
                                          </p:stCondLst>
                                        </p:cTn>
                                        <p:tgtEl>
                                          <p:spTgt spid="141"/>
                                        </p:tgtEl>
                                        <p:attrNameLst>
                                          <p:attrName>style.visibility</p:attrName>
                                        </p:attrNameLst>
                                      </p:cBhvr>
                                      <p:to>
                                        <p:strVal val="visible"/>
                                      </p:to>
                                    </p:set>
                                    <p:anim calcmode="lin" valueType="num">
                                      <p:cBhvr>
                                        <p:cTn id="38" dur="500" fill="hold"/>
                                        <p:tgtEl>
                                          <p:spTgt spid="141"/>
                                        </p:tgtEl>
                                        <p:attrNameLst>
                                          <p:attrName>ppt_w</p:attrName>
                                        </p:attrNameLst>
                                      </p:cBhvr>
                                      <p:tavLst>
                                        <p:tav tm="0">
                                          <p:val>
                                            <p:fltVal val="0"/>
                                          </p:val>
                                        </p:tav>
                                        <p:tav tm="100000">
                                          <p:val>
                                            <p:strVal val="#ppt_w"/>
                                          </p:val>
                                        </p:tav>
                                      </p:tavLst>
                                    </p:anim>
                                    <p:anim calcmode="lin" valueType="num">
                                      <p:cBhvr>
                                        <p:cTn id="39" dur="500" fill="hold"/>
                                        <p:tgtEl>
                                          <p:spTgt spid="141"/>
                                        </p:tgtEl>
                                        <p:attrNameLst>
                                          <p:attrName>ppt_h</p:attrName>
                                        </p:attrNameLst>
                                      </p:cBhvr>
                                      <p:tavLst>
                                        <p:tav tm="0">
                                          <p:val>
                                            <p:strVal val="#ppt_h"/>
                                          </p:val>
                                        </p:tav>
                                        <p:tav tm="100000">
                                          <p:val>
                                            <p:strVal val="#ppt_h"/>
                                          </p:val>
                                        </p:tav>
                                      </p:tavLst>
                                    </p:anim>
                                  </p:childTnLst>
                                </p:cTn>
                              </p:par>
                            </p:childTnLst>
                          </p:cTn>
                        </p:par>
                      </p:childTnLst>
                    </p:cTn>
                  </p:par>
                  <p:par>
                    <p:cTn id="40" fill="hold">
                      <p:stCondLst>
                        <p:cond delay="indefinite"/>
                      </p:stCondLst>
                      <p:childTnLst>
                        <p:par>
                          <p:cTn id="41" fill="hold">
                            <p:stCondLst>
                              <p:cond delay="0"/>
                            </p:stCondLst>
                            <p:childTnLst>
                              <p:par>
                                <p:cTn id="42" presetID="17" presetClass="exit" presetSubtype="10" fill="hold" nodeType="clickEffect">
                                  <p:stCondLst>
                                    <p:cond delay="0"/>
                                  </p:stCondLst>
                                  <p:childTnLst>
                                    <p:anim calcmode="lin" valueType="num">
                                      <p:cBhvr>
                                        <p:cTn id="43" dur="500"/>
                                        <p:tgtEl>
                                          <p:spTgt spid="124"/>
                                        </p:tgtEl>
                                        <p:attrNameLst>
                                          <p:attrName>ppt_w</p:attrName>
                                        </p:attrNameLst>
                                      </p:cBhvr>
                                      <p:tavLst>
                                        <p:tav tm="0">
                                          <p:val>
                                            <p:strVal val="ppt_w"/>
                                          </p:val>
                                        </p:tav>
                                        <p:tav tm="100000">
                                          <p:val>
                                            <p:fltVal val="0"/>
                                          </p:val>
                                        </p:tav>
                                      </p:tavLst>
                                    </p:anim>
                                    <p:anim calcmode="lin" valueType="num">
                                      <p:cBhvr>
                                        <p:cTn id="44" dur="500"/>
                                        <p:tgtEl>
                                          <p:spTgt spid="124"/>
                                        </p:tgtEl>
                                        <p:attrNameLst>
                                          <p:attrName>ppt_h</p:attrName>
                                        </p:attrNameLst>
                                      </p:cBhvr>
                                      <p:tavLst>
                                        <p:tav tm="0">
                                          <p:val>
                                            <p:strVal val="ppt_h"/>
                                          </p:val>
                                        </p:tav>
                                        <p:tav tm="100000">
                                          <p:val>
                                            <p:strVal val="ppt_h"/>
                                          </p:val>
                                        </p:tav>
                                      </p:tavLst>
                                    </p:anim>
                                    <p:set>
                                      <p:cBhvr>
                                        <p:cTn id="45" dur="1" fill="hold">
                                          <p:stCondLst>
                                            <p:cond delay="499"/>
                                          </p:stCondLst>
                                        </p:cTn>
                                        <p:tgtEl>
                                          <p:spTgt spid="124"/>
                                        </p:tgtEl>
                                        <p:attrNameLst>
                                          <p:attrName>style.visibility</p:attrName>
                                        </p:attrNameLst>
                                      </p:cBhvr>
                                      <p:to>
                                        <p:strVal val="hidden"/>
                                      </p:to>
                                    </p:set>
                                  </p:childTnLst>
                                </p:cTn>
                              </p:par>
                              <p:par>
                                <p:cTn id="46" presetID="17" presetClass="exit" presetSubtype="10" fill="hold" nodeType="withEffect">
                                  <p:stCondLst>
                                    <p:cond delay="0"/>
                                  </p:stCondLst>
                                  <p:childTnLst>
                                    <p:anim calcmode="lin" valueType="num">
                                      <p:cBhvr>
                                        <p:cTn id="47" dur="500"/>
                                        <p:tgtEl>
                                          <p:spTgt spid="154"/>
                                        </p:tgtEl>
                                        <p:attrNameLst>
                                          <p:attrName>ppt_w</p:attrName>
                                        </p:attrNameLst>
                                      </p:cBhvr>
                                      <p:tavLst>
                                        <p:tav tm="0">
                                          <p:val>
                                            <p:strVal val="ppt_w"/>
                                          </p:val>
                                        </p:tav>
                                        <p:tav tm="100000">
                                          <p:val>
                                            <p:fltVal val="0"/>
                                          </p:val>
                                        </p:tav>
                                      </p:tavLst>
                                    </p:anim>
                                    <p:anim calcmode="lin" valueType="num">
                                      <p:cBhvr>
                                        <p:cTn id="48" dur="500"/>
                                        <p:tgtEl>
                                          <p:spTgt spid="154"/>
                                        </p:tgtEl>
                                        <p:attrNameLst>
                                          <p:attrName>ppt_h</p:attrName>
                                        </p:attrNameLst>
                                      </p:cBhvr>
                                      <p:tavLst>
                                        <p:tav tm="0">
                                          <p:val>
                                            <p:strVal val="ppt_h"/>
                                          </p:val>
                                        </p:tav>
                                        <p:tav tm="100000">
                                          <p:val>
                                            <p:strVal val="ppt_h"/>
                                          </p:val>
                                        </p:tav>
                                      </p:tavLst>
                                    </p:anim>
                                    <p:set>
                                      <p:cBhvr>
                                        <p:cTn id="49" dur="1" fill="hold">
                                          <p:stCondLst>
                                            <p:cond delay="499"/>
                                          </p:stCondLst>
                                        </p:cTn>
                                        <p:tgtEl>
                                          <p:spTgt spid="154"/>
                                        </p:tgtEl>
                                        <p:attrNameLst>
                                          <p:attrName>style.visibility</p:attrName>
                                        </p:attrNameLst>
                                      </p:cBhvr>
                                      <p:to>
                                        <p:strVal val="hidden"/>
                                      </p:to>
                                    </p:set>
                                  </p:childTnLst>
                                </p:cTn>
                              </p:par>
                              <p:par>
                                <p:cTn id="50" presetID="17" presetClass="exit" presetSubtype="10" fill="hold" grpId="0" nodeType="withEffect">
                                  <p:stCondLst>
                                    <p:cond delay="0"/>
                                  </p:stCondLst>
                                  <p:childTnLst>
                                    <p:anim calcmode="lin" valueType="num">
                                      <p:cBhvr>
                                        <p:cTn id="51" dur="500"/>
                                        <p:tgtEl>
                                          <p:spTgt spid="109"/>
                                        </p:tgtEl>
                                        <p:attrNameLst>
                                          <p:attrName>ppt_w</p:attrName>
                                        </p:attrNameLst>
                                      </p:cBhvr>
                                      <p:tavLst>
                                        <p:tav tm="0">
                                          <p:val>
                                            <p:strVal val="ppt_w"/>
                                          </p:val>
                                        </p:tav>
                                        <p:tav tm="100000">
                                          <p:val>
                                            <p:fltVal val="0"/>
                                          </p:val>
                                        </p:tav>
                                      </p:tavLst>
                                    </p:anim>
                                    <p:anim calcmode="lin" valueType="num">
                                      <p:cBhvr>
                                        <p:cTn id="52" dur="500"/>
                                        <p:tgtEl>
                                          <p:spTgt spid="109"/>
                                        </p:tgtEl>
                                        <p:attrNameLst>
                                          <p:attrName>ppt_h</p:attrName>
                                        </p:attrNameLst>
                                      </p:cBhvr>
                                      <p:tavLst>
                                        <p:tav tm="0">
                                          <p:val>
                                            <p:strVal val="ppt_h"/>
                                          </p:val>
                                        </p:tav>
                                        <p:tav tm="100000">
                                          <p:val>
                                            <p:strVal val="ppt_h"/>
                                          </p:val>
                                        </p:tav>
                                      </p:tavLst>
                                    </p:anim>
                                    <p:set>
                                      <p:cBhvr>
                                        <p:cTn id="53" dur="1" fill="hold">
                                          <p:stCondLst>
                                            <p:cond delay="499"/>
                                          </p:stCondLst>
                                        </p:cTn>
                                        <p:tgtEl>
                                          <p:spTgt spid="109"/>
                                        </p:tgtEl>
                                        <p:attrNameLst>
                                          <p:attrName>style.visibility</p:attrName>
                                        </p:attrNameLst>
                                      </p:cBhvr>
                                      <p:to>
                                        <p:strVal val="hidden"/>
                                      </p:to>
                                    </p:set>
                                  </p:childTnLst>
                                </p:cTn>
                              </p:par>
                              <p:par>
                                <p:cTn id="54" presetID="17" presetClass="exit" presetSubtype="10" fill="hold" grpId="1" nodeType="withEffect">
                                  <p:stCondLst>
                                    <p:cond delay="0"/>
                                  </p:stCondLst>
                                  <p:childTnLst>
                                    <p:anim calcmode="lin" valueType="num">
                                      <p:cBhvr>
                                        <p:cTn id="55" dur="500"/>
                                        <p:tgtEl>
                                          <p:spTgt spid="141"/>
                                        </p:tgtEl>
                                        <p:attrNameLst>
                                          <p:attrName>ppt_w</p:attrName>
                                        </p:attrNameLst>
                                      </p:cBhvr>
                                      <p:tavLst>
                                        <p:tav tm="0">
                                          <p:val>
                                            <p:strVal val="ppt_w"/>
                                          </p:val>
                                        </p:tav>
                                        <p:tav tm="100000">
                                          <p:val>
                                            <p:fltVal val="0"/>
                                          </p:val>
                                        </p:tav>
                                      </p:tavLst>
                                    </p:anim>
                                    <p:anim calcmode="lin" valueType="num">
                                      <p:cBhvr>
                                        <p:cTn id="56" dur="500"/>
                                        <p:tgtEl>
                                          <p:spTgt spid="141"/>
                                        </p:tgtEl>
                                        <p:attrNameLst>
                                          <p:attrName>ppt_h</p:attrName>
                                        </p:attrNameLst>
                                      </p:cBhvr>
                                      <p:tavLst>
                                        <p:tav tm="0">
                                          <p:val>
                                            <p:strVal val="ppt_h"/>
                                          </p:val>
                                        </p:tav>
                                        <p:tav tm="100000">
                                          <p:val>
                                            <p:strVal val="ppt_h"/>
                                          </p:val>
                                        </p:tav>
                                      </p:tavLst>
                                    </p:anim>
                                    <p:set>
                                      <p:cBhvr>
                                        <p:cTn id="57" dur="1" fill="hold">
                                          <p:stCondLst>
                                            <p:cond delay="499"/>
                                          </p:stCondLst>
                                        </p:cTn>
                                        <p:tgtEl>
                                          <p:spTgt spid="141"/>
                                        </p:tgtEl>
                                        <p:attrNameLst>
                                          <p:attrName>style.visibility</p:attrName>
                                        </p:attrNameLst>
                                      </p:cBhvr>
                                      <p:to>
                                        <p:strVal val="hidden"/>
                                      </p:to>
                                    </p:set>
                                  </p:childTnLst>
                                </p:cTn>
                              </p:par>
                              <p:par>
                                <p:cTn id="58" presetID="17" presetClass="exit" presetSubtype="10" fill="hold" grpId="0" nodeType="withEffect">
                                  <p:stCondLst>
                                    <p:cond delay="0"/>
                                  </p:stCondLst>
                                  <p:childTnLst>
                                    <p:anim calcmode="lin" valueType="num">
                                      <p:cBhvr>
                                        <p:cTn id="59" dur="500"/>
                                        <p:tgtEl>
                                          <p:spTgt spid="114"/>
                                        </p:tgtEl>
                                        <p:attrNameLst>
                                          <p:attrName>ppt_w</p:attrName>
                                        </p:attrNameLst>
                                      </p:cBhvr>
                                      <p:tavLst>
                                        <p:tav tm="0">
                                          <p:val>
                                            <p:strVal val="ppt_w"/>
                                          </p:val>
                                        </p:tav>
                                        <p:tav tm="100000">
                                          <p:val>
                                            <p:fltVal val="0"/>
                                          </p:val>
                                        </p:tav>
                                      </p:tavLst>
                                    </p:anim>
                                    <p:anim calcmode="lin" valueType="num">
                                      <p:cBhvr>
                                        <p:cTn id="60" dur="500"/>
                                        <p:tgtEl>
                                          <p:spTgt spid="114"/>
                                        </p:tgtEl>
                                        <p:attrNameLst>
                                          <p:attrName>ppt_h</p:attrName>
                                        </p:attrNameLst>
                                      </p:cBhvr>
                                      <p:tavLst>
                                        <p:tav tm="0">
                                          <p:val>
                                            <p:strVal val="ppt_h"/>
                                          </p:val>
                                        </p:tav>
                                        <p:tav tm="100000">
                                          <p:val>
                                            <p:strVal val="ppt_h"/>
                                          </p:val>
                                        </p:tav>
                                      </p:tavLst>
                                    </p:anim>
                                    <p:set>
                                      <p:cBhvr>
                                        <p:cTn id="61" dur="1" fill="hold">
                                          <p:stCondLst>
                                            <p:cond delay="499"/>
                                          </p:stCondLst>
                                        </p:cTn>
                                        <p:tgtEl>
                                          <p:spTgt spid="114"/>
                                        </p:tgtEl>
                                        <p:attrNameLst>
                                          <p:attrName>style.visibility</p:attrName>
                                        </p:attrNameLst>
                                      </p:cBhvr>
                                      <p:to>
                                        <p:strVal val="hidden"/>
                                      </p:to>
                                    </p:set>
                                  </p:childTnLst>
                                </p:cTn>
                              </p:par>
                              <p:par>
                                <p:cTn id="62" presetID="17" presetClass="exit" presetSubtype="10" fill="hold" nodeType="withEffect">
                                  <p:stCondLst>
                                    <p:cond delay="0"/>
                                  </p:stCondLst>
                                  <p:childTnLst>
                                    <p:anim calcmode="lin" valueType="num">
                                      <p:cBhvr>
                                        <p:cTn id="63" dur="500"/>
                                        <p:tgtEl>
                                          <p:spTgt spid="148"/>
                                        </p:tgtEl>
                                        <p:attrNameLst>
                                          <p:attrName>ppt_w</p:attrName>
                                        </p:attrNameLst>
                                      </p:cBhvr>
                                      <p:tavLst>
                                        <p:tav tm="0">
                                          <p:val>
                                            <p:strVal val="ppt_w"/>
                                          </p:val>
                                        </p:tav>
                                        <p:tav tm="100000">
                                          <p:val>
                                            <p:fltVal val="0"/>
                                          </p:val>
                                        </p:tav>
                                      </p:tavLst>
                                    </p:anim>
                                    <p:anim calcmode="lin" valueType="num">
                                      <p:cBhvr>
                                        <p:cTn id="64" dur="500"/>
                                        <p:tgtEl>
                                          <p:spTgt spid="148"/>
                                        </p:tgtEl>
                                        <p:attrNameLst>
                                          <p:attrName>ppt_h</p:attrName>
                                        </p:attrNameLst>
                                      </p:cBhvr>
                                      <p:tavLst>
                                        <p:tav tm="0">
                                          <p:val>
                                            <p:strVal val="ppt_h"/>
                                          </p:val>
                                        </p:tav>
                                        <p:tav tm="100000">
                                          <p:val>
                                            <p:strVal val="ppt_h"/>
                                          </p:val>
                                        </p:tav>
                                      </p:tavLst>
                                    </p:anim>
                                    <p:set>
                                      <p:cBhvr>
                                        <p:cTn id="65" dur="1" fill="hold">
                                          <p:stCondLst>
                                            <p:cond delay="499"/>
                                          </p:stCondLst>
                                        </p:cTn>
                                        <p:tgtEl>
                                          <p:spTgt spid="148"/>
                                        </p:tgtEl>
                                        <p:attrNameLst>
                                          <p:attrName>style.visibility</p:attrName>
                                        </p:attrNameLst>
                                      </p:cBhvr>
                                      <p:to>
                                        <p:strVal val="hidden"/>
                                      </p:to>
                                    </p:set>
                                  </p:childTnLst>
                                </p:cTn>
                              </p:par>
                              <p:par>
                                <p:cTn id="66" presetID="10" presetClass="entr" presetSubtype="0" fill="hold" nodeType="withEffect">
                                  <p:stCondLst>
                                    <p:cond delay="0"/>
                                  </p:stCondLst>
                                  <p:childTnLst>
                                    <p:set>
                                      <p:cBhvr>
                                        <p:cTn id="67" dur="1" fill="hold">
                                          <p:stCondLst>
                                            <p:cond delay="0"/>
                                          </p:stCondLst>
                                        </p:cTn>
                                        <p:tgtEl>
                                          <p:spTgt spid="156"/>
                                        </p:tgtEl>
                                        <p:attrNameLst>
                                          <p:attrName>style.visibility</p:attrName>
                                        </p:attrNameLst>
                                      </p:cBhvr>
                                      <p:to>
                                        <p:strVal val="visible"/>
                                      </p:to>
                                    </p:set>
                                    <p:animEffect transition="in" filter="fade">
                                      <p:cBhvr>
                                        <p:cTn id="68" dur="500"/>
                                        <p:tgtEl>
                                          <p:spTgt spid="156"/>
                                        </p:tgtEl>
                                      </p:cBhvr>
                                    </p:animEffect>
                                  </p:childTnLst>
                                </p:cTn>
                              </p:par>
                              <p:par>
                                <p:cTn id="69" presetID="10" presetClass="entr" presetSubtype="0" fill="hold" nodeType="withEffect">
                                  <p:stCondLst>
                                    <p:cond delay="0"/>
                                  </p:stCondLst>
                                  <p:childTnLst>
                                    <p:set>
                                      <p:cBhvr>
                                        <p:cTn id="70" dur="1" fill="hold">
                                          <p:stCondLst>
                                            <p:cond delay="0"/>
                                          </p:stCondLst>
                                        </p:cTn>
                                        <p:tgtEl>
                                          <p:spTgt spid="158"/>
                                        </p:tgtEl>
                                        <p:attrNameLst>
                                          <p:attrName>style.visibility</p:attrName>
                                        </p:attrNameLst>
                                      </p:cBhvr>
                                      <p:to>
                                        <p:strVal val="visible"/>
                                      </p:to>
                                    </p:set>
                                    <p:animEffect transition="in" filter="fade">
                                      <p:cBhvr>
                                        <p:cTn id="71" dur="500"/>
                                        <p:tgtEl>
                                          <p:spTgt spid="158"/>
                                        </p:tgtEl>
                                      </p:cBhvr>
                                    </p:animEffect>
                                  </p:childTnLst>
                                </p:cTn>
                              </p:par>
                            </p:childTnLst>
                          </p:cTn>
                        </p:par>
                      </p:childTnLst>
                    </p:cTn>
                  </p:par>
                  <p:par>
                    <p:cTn id="72" fill="hold">
                      <p:stCondLst>
                        <p:cond delay="indefinite"/>
                      </p:stCondLst>
                      <p:childTnLst>
                        <p:par>
                          <p:cTn id="73" fill="hold">
                            <p:stCondLst>
                              <p:cond delay="0"/>
                            </p:stCondLst>
                            <p:childTnLst>
                              <p:par>
                                <p:cTn id="74" presetID="17" presetClass="entr" presetSubtype="10" fill="hold" grpId="0" nodeType="clickEffect">
                                  <p:stCondLst>
                                    <p:cond delay="0"/>
                                  </p:stCondLst>
                                  <p:childTnLst>
                                    <p:set>
                                      <p:cBhvr>
                                        <p:cTn id="75" dur="1" fill="hold">
                                          <p:stCondLst>
                                            <p:cond delay="0"/>
                                          </p:stCondLst>
                                        </p:cTn>
                                        <p:tgtEl>
                                          <p:spTgt spid="143"/>
                                        </p:tgtEl>
                                        <p:attrNameLst>
                                          <p:attrName>style.visibility</p:attrName>
                                        </p:attrNameLst>
                                      </p:cBhvr>
                                      <p:to>
                                        <p:strVal val="visible"/>
                                      </p:to>
                                    </p:set>
                                    <p:anim calcmode="lin" valueType="num">
                                      <p:cBhvr>
                                        <p:cTn id="76" dur="500" fill="hold"/>
                                        <p:tgtEl>
                                          <p:spTgt spid="143"/>
                                        </p:tgtEl>
                                        <p:attrNameLst>
                                          <p:attrName>ppt_w</p:attrName>
                                        </p:attrNameLst>
                                      </p:cBhvr>
                                      <p:tavLst>
                                        <p:tav tm="0">
                                          <p:val>
                                            <p:fltVal val="0"/>
                                          </p:val>
                                        </p:tav>
                                        <p:tav tm="100000">
                                          <p:val>
                                            <p:strVal val="#ppt_w"/>
                                          </p:val>
                                        </p:tav>
                                      </p:tavLst>
                                    </p:anim>
                                    <p:anim calcmode="lin" valueType="num">
                                      <p:cBhvr>
                                        <p:cTn id="77" dur="500" fill="hold"/>
                                        <p:tgtEl>
                                          <p:spTgt spid="143"/>
                                        </p:tgtEl>
                                        <p:attrNameLst>
                                          <p:attrName>ppt_h</p:attrName>
                                        </p:attrNameLst>
                                      </p:cBhvr>
                                      <p:tavLst>
                                        <p:tav tm="0">
                                          <p:val>
                                            <p:strVal val="#ppt_h"/>
                                          </p:val>
                                        </p:tav>
                                        <p:tav tm="100000">
                                          <p:val>
                                            <p:strVal val="#ppt_h"/>
                                          </p:val>
                                        </p:tav>
                                      </p:tavLst>
                                    </p:anim>
                                  </p:childTnLst>
                                </p:cTn>
                              </p:par>
                            </p:childTnLst>
                          </p:cTn>
                        </p:par>
                      </p:childTnLst>
                    </p:cTn>
                  </p:par>
                  <p:par>
                    <p:cTn id="78" fill="hold">
                      <p:stCondLst>
                        <p:cond delay="indefinite"/>
                      </p:stCondLst>
                      <p:childTnLst>
                        <p:par>
                          <p:cTn id="79" fill="hold">
                            <p:stCondLst>
                              <p:cond delay="0"/>
                            </p:stCondLst>
                            <p:childTnLst>
                              <p:par>
                                <p:cTn id="80" presetID="17" presetClass="exit" presetSubtype="10" fill="hold" nodeType="clickEffect">
                                  <p:stCondLst>
                                    <p:cond delay="0"/>
                                  </p:stCondLst>
                                  <p:childTnLst>
                                    <p:anim calcmode="lin" valueType="num">
                                      <p:cBhvr>
                                        <p:cTn id="81" dur="500"/>
                                        <p:tgtEl>
                                          <p:spTgt spid="126"/>
                                        </p:tgtEl>
                                        <p:attrNameLst>
                                          <p:attrName>ppt_w</p:attrName>
                                        </p:attrNameLst>
                                      </p:cBhvr>
                                      <p:tavLst>
                                        <p:tav tm="0">
                                          <p:val>
                                            <p:strVal val="ppt_w"/>
                                          </p:val>
                                        </p:tav>
                                        <p:tav tm="100000">
                                          <p:val>
                                            <p:fltVal val="0"/>
                                          </p:val>
                                        </p:tav>
                                      </p:tavLst>
                                    </p:anim>
                                    <p:anim calcmode="lin" valueType="num">
                                      <p:cBhvr>
                                        <p:cTn id="82" dur="500"/>
                                        <p:tgtEl>
                                          <p:spTgt spid="126"/>
                                        </p:tgtEl>
                                        <p:attrNameLst>
                                          <p:attrName>ppt_h</p:attrName>
                                        </p:attrNameLst>
                                      </p:cBhvr>
                                      <p:tavLst>
                                        <p:tav tm="0">
                                          <p:val>
                                            <p:strVal val="ppt_h"/>
                                          </p:val>
                                        </p:tav>
                                        <p:tav tm="100000">
                                          <p:val>
                                            <p:strVal val="ppt_h"/>
                                          </p:val>
                                        </p:tav>
                                      </p:tavLst>
                                    </p:anim>
                                    <p:set>
                                      <p:cBhvr>
                                        <p:cTn id="83" dur="1" fill="hold">
                                          <p:stCondLst>
                                            <p:cond delay="499"/>
                                          </p:stCondLst>
                                        </p:cTn>
                                        <p:tgtEl>
                                          <p:spTgt spid="126"/>
                                        </p:tgtEl>
                                        <p:attrNameLst>
                                          <p:attrName>style.visibility</p:attrName>
                                        </p:attrNameLst>
                                      </p:cBhvr>
                                      <p:to>
                                        <p:strVal val="hidden"/>
                                      </p:to>
                                    </p:set>
                                  </p:childTnLst>
                                </p:cTn>
                              </p:par>
                              <p:par>
                                <p:cTn id="84" presetID="17" presetClass="exit" presetSubtype="10" fill="hold" grpId="0" nodeType="withEffect">
                                  <p:stCondLst>
                                    <p:cond delay="0"/>
                                  </p:stCondLst>
                                  <p:childTnLst>
                                    <p:anim calcmode="lin" valueType="num">
                                      <p:cBhvr>
                                        <p:cTn id="85" dur="500"/>
                                        <p:tgtEl>
                                          <p:spTgt spid="108"/>
                                        </p:tgtEl>
                                        <p:attrNameLst>
                                          <p:attrName>ppt_w</p:attrName>
                                        </p:attrNameLst>
                                      </p:cBhvr>
                                      <p:tavLst>
                                        <p:tav tm="0">
                                          <p:val>
                                            <p:strVal val="ppt_w"/>
                                          </p:val>
                                        </p:tav>
                                        <p:tav tm="100000">
                                          <p:val>
                                            <p:fltVal val="0"/>
                                          </p:val>
                                        </p:tav>
                                      </p:tavLst>
                                    </p:anim>
                                    <p:anim calcmode="lin" valueType="num">
                                      <p:cBhvr>
                                        <p:cTn id="86" dur="500"/>
                                        <p:tgtEl>
                                          <p:spTgt spid="108"/>
                                        </p:tgtEl>
                                        <p:attrNameLst>
                                          <p:attrName>ppt_h</p:attrName>
                                        </p:attrNameLst>
                                      </p:cBhvr>
                                      <p:tavLst>
                                        <p:tav tm="0">
                                          <p:val>
                                            <p:strVal val="ppt_h"/>
                                          </p:val>
                                        </p:tav>
                                        <p:tav tm="100000">
                                          <p:val>
                                            <p:strVal val="ppt_h"/>
                                          </p:val>
                                        </p:tav>
                                      </p:tavLst>
                                    </p:anim>
                                    <p:set>
                                      <p:cBhvr>
                                        <p:cTn id="87" dur="1" fill="hold">
                                          <p:stCondLst>
                                            <p:cond delay="499"/>
                                          </p:stCondLst>
                                        </p:cTn>
                                        <p:tgtEl>
                                          <p:spTgt spid="108"/>
                                        </p:tgtEl>
                                        <p:attrNameLst>
                                          <p:attrName>style.visibility</p:attrName>
                                        </p:attrNameLst>
                                      </p:cBhvr>
                                      <p:to>
                                        <p:strVal val="hidden"/>
                                      </p:to>
                                    </p:set>
                                  </p:childTnLst>
                                </p:cTn>
                              </p:par>
                              <p:par>
                                <p:cTn id="88" presetID="17" presetClass="exit" presetSubtype="10" fill="hold" grpId="1" nodeType="withEffect">
                                  <p:stCondLst>
                                    <p:cond delay="0"/>
                                  </p:stCondLst>
                                  <p:childTnLst>
                                    <p:anim calcmode="lin" valueType="num">
                                      <p:cBhvr>
                                        <p:cTn id="89" dur="500"/>
                                        <p:tgtEl>
                                          <p:spTgt spid="143"/>
                                        </p:tgtEl>
                                        <p:attrNameLst>
                                          <p:attrName>ppt_w</p:attrName>
                                        </p:attrNameLst>
                                      </p:cBhvr>
                                      <p:tavLst>
                                        <p:tav tm="0">
                                          <p:val>
                                            <p:strVal val="ppt_w"/>
                                          </p:val>
                                        </p:tav>
                                        <p:tav tm="100000">
                                          <p:val>
                                            <p:fltVal val="0"/>
                                          </p:val>
                                        </p:tav>
                                      </p:tavLst>
                                    </p:anim>
                                    <p:anim calcmode="lin" valueType="num">
                                      <p:cBhvr>
                                        <p:cTn id="90" dur="500"/>
                                        <p:tgtEl>
                                          <p:spTgt spid="143"/>
                                        </p:tgtEl>
                                        <p:attrNameLst>
                                          <p:attrName>ppt_h</p:attrName>
                                        </p:attrNameLst>
                                      </p:cBhvr>
                                      <p:tavLst>
                                        <p:tav tm="0">
                                          <p:val>
                                            <p:strVal val="ppt_h"/>
                                          </p:val>
                                        </p:tav>
                                        <p:tav tm="100000">
                                          <p:val>
                                            <p:strVal val="ppt_h"/>
                                          </p:val>
                                        </p:tav>
                                      </p:tavLst>
                                    </p:anim>
                                    <p:set>
                                      <p:cBhvr>
                                        <p:cTn id="91" dur="1" fill="hold">
                                          <p:stCondLst>
                                            <p:cond delay="499"/>
                                          </p:stCondLst>
                                        </p:cTn>
                                        <p:tgtEl>
                                          <p:spTgt spid="143"/>
                                        </p:tgtEl>
                                        <p:attrNameLst>
                                          <p:attrName>style.visibility</p:attrName>
                                        </p:attrNameLst>
                                      </p:cBhvr>
                                      <p:to>
                                        <p:strVal val="hidden"/>
                                      </p:to>
                                    </p:set>
                                  </p:childTnLst>
                                </p:cTn>
                              </p:par>
                              <p:par>
                                <p:cTn id="92" presetID="17" presetClass="exit" presetSubtype="10" fill="hold" grpId="0" nodeType="withEffect">
                                  <p:stCondLst>
                                    <p:cond delay="0"/>
                                  </p:stCondLst>
                                  <p:childTnLst>
                                    <p:anim calcmode="lin" valueType="num">
                                      <p:cBhvr>
                                        <p:cTn id="93" dur="500"/>
                                        <p:tgtEl>
                                          <p:spTgt spid="113"/>
                                        </p:tgtEl>
                                        <p:attrNameLst>
                                          <p:attrName>ppt_w</p:attrName>
                                        </p:attrNameLst>
                                      </p:cBhvr>
                                      <p:tavLst>
                                        <p:tav tm="0">
                                          <p:val>
                                            <p:strVal val="ppt_w"/>
                                          </p:val>
                                        </p:tav>
                                        <p:tav tm="100000">
                                          <p:val>
                                            <p:fltVal val="0"/>
                                          </p:val>
                                        </p:tav>
                                      </p:tavLst>
                                    </p:anim>
                                    <p:anim calcmode="lin" valueType="num">
                                      <p:cBhvr>
                                        <p:cTn id="94" dur="500"/>
                                        <p:tgtEl>
                                          <p:spTgt spid="113"/>
                                        </p:tgtEl>
                                        <p:attrNameLst>
                                          <p:attrName>ppt_h</p:attrName>
                                        </p:attrNameLst>
                                      </p:cBhvr>
                                      <p:tavLst>
                                        <p:tav tm="0">
                                          <p:val>
                                            <p:strVal val="ppt_h"/>
                                          </p:val>
                                        </p:tav>
                                        <p:tav tm="100000">
                                          <p:val>
                                            <p:strVal val="ppt_h"/>
                                          </p:val>
                                        </p:tav>
                                      </p:tavLst>
                                    </p:anim>
                                    <p:set>
                                      <p:cBhvr>
                                        <p:cTn id="95" dur="1" fill="hold">
                                          <p:stCondLst>
                                            <p:cond delay="499"/>
                                          </p:stCondLst>
                                        </p:cTn>
                                        <p:tgtEl>
                                          <p:spTgt spid="113"/>
                                        </p:tgtEl>
                                        <p:attrNameLst>
                                          <p:attrName>style.visibility</p:attrName>
                                        </p:attrNameLst>
                                      </p:cBhvr>
                                      <p:to>
                                        <p:strVal val="hidden"/>
                                      </p:to>
                                    </p:set>
                                  </p:childTnLst>
                                </p:cTn>
                              </p:par>
                              <p:par>
                                <p:cTn id="96" presetID="17" presetClass="exit" presetSubtype="10" fill="hold" nodeType="withEffect">
                                  <p:stCondLst>
                                    <p:cond delay="0"/>
                                  </p:stCondLst>
                                  <p:childTnLst>
                                    <p:anim calcmode="lin" valueType="num">
                                      <p:cBhvr>
                                        <p:cTn id="97" dur="500"/>
                                        <p:tgtEl>
                                          <p:spTgt spid="151"/>
                                        </p:tgtEl>
                                        <p:attrNameLst>
                                          <p:attrName>ppt_w</p:attrName>
                                        </p:attrNameLst>
                                      </p:cBhvr>
                                      <p:tavLst>
                                        <p:tav tm="0">
                                          <p:val>
                                            <p:strVal val="ppt_w"/>
                                          </p:val>
                                        </p:tav>
                                        <p:tav tm="100000">
                                          <p:val>
                                            <p:fltVal val="0"/>
                                          </p:val>
                                        </p:tav>
                                      </p:tavLst>
                                    </p:anim>
                                    <p:anim calcmode="lin" valueType="num">
                                      <p:cBhvr>
                                        <p:cTn id="98" dur="500"/>
                                        <p:tgtEl>
                                          <p:spTgt spid="151"/>
                                        </p:tgtEl>
                                        <p:attrNameLst>
                                          <p:attrName>ppt_h</p:attrName>
                                        </p:attrNameLst>
                                      </p:cBhvr>
                                      <p:tavLst>
                                        <p:tav tm="0">
                                          <p:val>
                                            <p:strVal val="ppt_h"/>
                                          </p:val>
                                        </p:tav>
                                        <p:tav tm="100000">
                                          <p:val>
                                            <p:strVal val="ppt_h"/>
                                          </p:val>
                                        </p:tav>
                                      </p:tavLst>
                                    </p:anim>
                                    <p:set>
                                      <p:cBhvr>
                                        <p:cTn id="99" dur="1" fill="hold">
                                          <p:stCondLst>
                                            <p:cond delay="499"/>
                                          </p:stCondLst>
                                        </p:cTn>
                                        <p:tgtEl>
                                          <p:spTgt spid="151"/>
                                        </p:tgtEl>
                                        <p:attrNameLst>
                                          <p:attrName>style.visibility</p:attrName>
                                        </p:attrNameLst>
                                      </p:cBhvr>
                                      <p:to>
                                        <p:strVal val="hidden"/>
                                      </p:to>
                                    </p:set>
                                  </p:childTnLst>
                                </p:cTn>
                              </p:par>
                              <p:par>
                                <p:cTn id="100" presetID="10" presetClass="entr" presetSubtype="0" fill="hold" nodeType="withEffect">
                                  <p:stCondLst>
                                    <p:cond delay="0"/>
                                  </p:stCondLst>
                                  <p:childTnLst>
                                    <p:set>
                                      <p:cBhvr>
                                        <p:cTn id="101" dur="1" fill="hold">
                                          <p:stCondLst>
                                            <p:cond delay="0"/>
                                          </p:stCondLst>
                                        </p:cTn>
                                        <p:tgtEl>
                                          <p:spTgt spid="160"/>
                                        </p:tgtEl>
                                        <p:attrNameLst>
                                          <p:attrName>style.visibility</p:attrName>
                                        </p:attrNameLst>
                                      </p:cBhvr>
                                      <p:to>
                                        <p:strVal val="visible"/>
                                      </p:to>
                                    </p:set>
                                    <p:animEffect transition="in" filter="fade">
                                      <p:cBhvr>
                                        <p:cTn id="102" dur="500"/>
                                        <p:tgtEl>
                                          <p:spTgt spid="160"/>
                                        </p:tgtEl>
                                      </p:cBhvr>
                                    </p:animEffect>
                                  </p:childTnLst>
                                </p:cTn>
                              </p:par>
                            </p:childTnLst>
                          </p:cTn>
                        </p:par>
                      </p:childTnLst>
                    </p:cTn>
                  </p:par>
                  <p:par>
                    <p:cTn id="103" fill="hold">
                      <p:stCondLst>
                        <p:cond delay="indefinite"/>
                      </p:stCondLst>
                      <p:childTnLst>
                        <p:par>
                          <p:cTn id="104" fill="hold">
                            <p:stCondLst>
                              <p:cond delay="0"/>
                            </p:stCondLst>
                            <p:childTnLst>
                              <p:par>
                                <p:cTn id="105" presetID="17" presetClass="entr" presetSubtype="10" fill="hold" grpId="0" nodeType="clickEffect">
                                  <p:stCondLst>
                                    <p:cond delay="0"/>
                                  </p:stCondLst>
                                  <p:childTnLst>
                                    <p:set>
                                      <p:cBhvr>
                                        <p:cTn id="106" dur="1" fill="hold">
                                          <p:stCondLst>
                                            <p:cond delay="0"/>
                                          </p:stCondLst>
                                        </p:cTn>
                                        <p:tgtEl>
                                          <p:spTgt spid="145"/>
                                        </p:tgtEl>
                                        <p:attrNameLst>
                                          <p:attrName>style.visibility</p:attrName>
                                        </p:attrNameLst>
                                      </p:cBhvr>
                                      <p:to>
                                        <p:strVal val="visible"/>
                                      </p:to>
                                    </p:set>
                                    <p:anim calcmode="lin" valueType="num">
                                      <p:cBhvr>
                                        <p:cTn id="107" dur="500" fill="hold"/>
                                        <p:tgtEl>
                                          <p:spTgt spid="145"/>
                                        </p:tgtEl>
                                        <p:attrNameLst>
                                          <p:attrName>ppt_w</p:attrName>
                                        </p:attrNameLst>
                                      </p:cBhvr>
                                      <p:tavLst>
                                        <p:tav tm="0">
                                          <p:val>
                                            <p:fltVal val="0"/>
                                          </p:val>
                                        </p:tav>
                                        <p:tav tm="100000">
                                          <p:val>
                                            <p:strVal val="#ppt_w"/>
                                          </p:val>
                                        </p:tav>
                                      </p:tavLst>
                                    </p:anim>
                                    <p:anim calcmode="lin" valueType="num">
                                      <p:cBhvr>
                                        <p:cTn id="108" dur="500" fill="hold"/>
                                        <p:tgtEl>
                                          <p:spTgt spid="145"/>
                                        </p:tgtEl>
                                        <p:attrNameLst>
                                          <p:attrName>ppt_h</p:attrName>
                                        </p:attrNameLst>
                                      </p:cBhvr>
                                      <p:tavLst>
                                        <p:tav tm="0">
                                          <p:val>
                                            <p:strVal val="#ppt_h"/>
                                          </p:val>
                                        </p:tav>
                                        <p:tav tm="100000">
                                          <p:val>
                                            <p:strVal val="#ppt_h"/>
                                          </p:val>
                                        </p:tav>
                                      </p:tavLst>
                                    </p:anim>
                                  </p:childTnLst>
                                </p:cTn>
                              </p:par>
                            </p:childTnLst>
                          </p:cTn>
                        </p:par>
                      </p:childTnLst>
                    </p:cTn>
                  </p:par>
                  <p:par>
                    <p:cTn id="109" fill="hold">
                      <p:stCondLst>
                        <p:cond delay="indefinite"/>
                      </p:stCondLst>
                      <p:childTnLst>
                        <p:par>
                          <p:cTn id="110" fill="hold">
                            <p:stCondLst>
                              <p:cond delay="0"/>
                            </p:stCondLst>
                            <p:childTnLst>
                              <p:par>
                                <p:cTn id="111" presetID="17" presetClass="exit" presetSubtype="10" fill="hold" nodeType="clickEffect">
                                  <p:stCondLst>
                                    <p:cond delay="0"/>
                                  </p:stCondLst>
                                  <p:childTnLst>
                                    <p:anim calcmode="lin" valueType="num">
                                      <p:cBhvr>
                                        <p:cTn id="112" dur="500"/>
                                        <p:tgtEl>
                                          <p:spTgt spid="130"/>
                                        </p:tgtEl>
                                        <p:attrNameLst>
                                          <p:attrName>ppt_w</p:attrName>
                                        </p:attrNameLst>
                                      </p:cBhvr>
                                      <p:tavLst>
                                        <p:tav tm="0">
                                          <p:val>
                                            <p:strVal val="ppt_w"/>
                                          </p:val>
                                        </p:tav>
                                        <p:tav tm="100000">
                                          <p:val>
                                            <p:fltVal val="0"/>
                                          </p:val>
                                        </p:tav>
                                      </p:tavLst>
                                    </p:anim>
                                    <p:anim calcmode="lin" valueType="num">
                                      <p:cBhvr>
                                        <p:cTn id="113" dur="500"/>
                                        <p:tgtEl>
                                          <p:spTgt spid="130"/>
                                        </p:tgtEl>
                                        <p:attrNameLst>
                                          <p:attrName>ppt_h</p:attrName>
                                        </p:attrNameLst>
                                      </p:cBhvr>
                                      <p:tavLst>
                                        <p:tav tm="0">
                                          <p:val>
                                            <p:strVal val="ppt_h"/>
                                          </p:val>
                                        </p:tav>
                                        <p:tav tm="100000">
                                          <p:val>
                                            <p:strVal val="ppt_h"/>
                                          </p:val>
                                        </p:tav>
                                      </p:tavLst>
                                    </p:anim>
                                    <p:set>
                                      <p:cBhvr>
                                        <p:cTn id="114" dur="1" fill="hold">
                                          <p:stCondLst>
                                            <p:cond delay="499"/>
                                          </p:stCondLst>
                                        </p:cTn>
                                        <p:tgtEl>
                                          <p:spTgt spid="130"/>
                                        </p:tgtEl>
                                        <p:attrNameLst>
                                          <p:attrName>style.visibility</p:attrName>
                                        </p:attrNameLst>
                                      </p:cBhvr>
                                      <p:to>
                                        <p:strVal val="hidden"/>
                                      </p:to>
                                    </p:set>
                                  </p:childTnLst>
                                </p:cTn>
                              </p:par>
                              <p:par>
                                <p:cTn id="115" presetID="17" presetClass="exit" presetSubtype="10" fill="hold" grpId="0" nodeType="withEffect">
                                  <p:stCondLst>
                                    <p:cond delay="0"/>
                                  </p:stCondLst>
                                  <p:childTnLst>
                                    <p:anim calcmode="lin" valueType="num">
                                      <p:cBhvr>
                                        <p:cTn id="116" dur="500"/>
                                        <p:tgtEl>
                                          <p:spTgt spid="111"/>
                                        </p:tgtEl>
                                        <p:attrNameLst>
                                          <p:attrName>ppt_w</p:attrName>
                                        </p:attrNameLst>
                                      </p:cBhvr>
                                      <p:tavLst>
                                        <p:tav tm="0">
                                          <p:val>
                                            <p:strVal val="ppt_w"/>
                                          </p:val>
                                        </p:tav>
                                        <p:tav tm="100000">
                                          <p:val>
                                            <p:fltVal val="0"/>
                                          </p:val>
                                        </p:tav>
                                      </p:tavLst>
                                    </p:anim>
                                    <p:anim calcmode="lin" valueType="num">
                                      <p:cBhvr>
                                        <p:cTn id="117" dur="500"/>
                                        <p:tgtEl>
                                          <p:spTgt spid="111"/>
                                        </p:tgtEl>
                                        <p:attrNameLst>
                                          <p:attrName>ppt_h</p:attrName>
                                        </p:attrNameLst>
                                      </p:cBhvr>
                                      <p:tavLst>
                                        <p:tav tm="0">
                                          <p:val>
                                            <p:strVal val="ppt_h"/>
                                          </p:val>
                                        </p:tav>
                                        <p:tav tm="100000">
                                          <p:val>
                                            <p:strVal val="ppt_h"/>
                                          </p:val>
                                        </p:tav>
                                      </p:tavLst>
                                    </p:anim>
                                    <p:set>
                                      <p:cBhvr>
                                        <p:cTn id="118" dur="1" fill="hold">
                                          <p:stCondLst>
                                            <p:cond delay="499"/>
                                          </p:stCondLst>
                                        </p:cTn>
                                        <p:tgtEl>
                                          <p:spTgt spid="111"/>
                                        </p:tgtEl>
                                        <p:attrNameLst>
                                          <p:attrName>style.visibility</p:attrName>
                                        </p:attrNameLst>
                                      </p:cBhvr>
                                      <p:to>
                                        <p:strVal val="hidden"/>
                                      </p:to>
                                    </p:set>
                                  </p:childTnLst>
                                </p:cTn>
                              </p:par>
                              <p:par>
                                <p:cTn id="119" presetID="17" presetClass="exit" presetSubtype="10" fill="hold" grpId="1" nodeType="withEffect">
                                  <p:stCondLst>
                                    <p:cond delay="0"/>
                                  </p:stCondLst>
                                  <p:childTnLst>
                                    <p:anim calcmode="lin" valueType="num">
                                      <p:cBhvr>
                                        <p:cTn id="120" dur="500"/>
                                        <p:tgtEl>
                                          <p:spTgt spid="145"/>
                                        </p:tgtEl>
                                        <p:attrNameLst>
                                          <p:attrName>ppt_w</p:attrName>
                                        </p:attrNameLst>
                                      </p:cBhvr>
                                      <p:tavLst>
                                        <p:tav tm="0">
                                          <p:val>
                                            <p:strVal val="ppt_w"/>
                                          </p:val>
                                        </p:tav>
                                        <p:tav tm="100000">
                                          <p:val>
                                            <p:fltVal val="0"/>
                                          </p:val>
                                        </p:tav>
                                      </p:tavLst>
                                    </p:anim>
                                    <p:anim calcmode="lin" valueType="num">
                                      <p:cBhvr>
                                        <p:cTn id="121" dur="500"/>
                                        <p:tgtEl>
                                          <p:spTgt spid="145"/>
                                        </p:tgtEl>
                                        <p:attrNameLst>
                                          <p:attrName>ppt_h</p:attrName>
                                        </p:attrNameLst>
                                      </p:cBhvr>
                                      <p:tavLst>
                                        <p:tav tm="0">
                                          <p:val>
                                            <p:strVal val="ppt_h"/>
                                          </p:val>
                                        </p:tav>
                                        <p:tav tm="100000">
                                          <p:val>
                                            <p:strVal val="ppt_h"/>
                                          </p:val>
                                        </p:tav>
                                      </p:tavLst>
                                    </p:anim>
                                    <p:set>
                                      <p:cBhvr>
                                        <p:cTn id="122" dur="1" fill="hold">
                                          <p:stCondLst>
                                            <p:cond delay="499"/>
                                          </p:stCondLst>
                                        </p:cTn>
                                        <p:tgtEl>
                                          <p:spTgt spid="145"/>
                                        </p:tgtEl>
                                        <p:attrNameLst>
                                          <p:attrName>style.visibility</p:attrName>
                                        </p:attrNameLst>
                                      </p:cBhvr>
                                      <p:to>
                                        <p:strVal val="hidden"/>
                                      </p:to>
                                    </p:set>
                                  </p:childTnLst>
                                </p:cTn>
                              </p:par>
                            </p:childTnLst>
                          </p:cTn>
                        </p:par>
                        <p:par>
                          <p:cTn id="123" fill="hold">
                            <p:stCondLst>
                              <p:cond delay="500"/>
                            </p:stCondLst>
                            <p:childTnLst>
                              <p:par>
                                <p:cTn id="124" presetID="17" presetClass="exit" presetSubtype="10" fill="hold" grpId="0" nodeType="afterEffect">
                                  <p:stCondLst>
                                    <p:cond delay="0"/>
                                  </p:stCondLst>
                                  <p:childTnLst>
                                    <p:anim calcmode="lin" valueType="num">
                                      <p:cBhvr>
                                        <p:cTn id="125" dur="500"/>
                                        <p:tgtEl>
                                          <p:spTgt spid="104"/>
                                        </p:tgtEl>
                                        <p:attrNameLst>
                                          <p:attrName>ppt_w</p:attrName>
                                        </p:attrNameLst>
                                      </p:cBhvr>
                                      <p:tavLst>
                                        <p:tav tm="0">
                                          <p:val>
                                            <p:strVal val="ppt_w"/>
                                          </p:val>
                                        </p:tav>
                                        <p:tav tm="100000">
                                          <p:val>
                                            <p:fltVal val="0"/>
                                          </p:val>
                                        </p:tav>
                                      </p:tavLst>
                                    </p:anim>
                                    <p:anim calcmode="lin" valueType="num">
                                      <p:cBhvr>
                                        <p:cTn id="126" dur="500"/>
                                        <p:tgtEl>
                                          <p:spTgt spid="104"/>
                                        </p:tgtEl>
                                        <p:attrNameLst>
                                          <p:attrName>ppt_h</p:attrName>
                                        </p:attrNameLst>
                                      </p:cBhvr>
                                      <p:tavLst>
                                        <p:tav tm="0">
                                          <p:val>
                                            <p:strVal val="ppt_h"/>
                                          </p:val>
                                        </p:tav>
                                        <p:tav tm="100000">
                                          <p:val>
                                            <p:strVal val="ppt_h"/>
                                          </p:val>
                                        </p:tav>
                                      </p:tavLst>
                                    </p:anim>
                                    <p:set>
                                      <p:cBhvr>
                                        <p:cTn id="127" dur="1" fill="hold">
                                          <p:stCondLst>
                                            <p:cond delay="499"/>
                                          </p:stCondLst>
                                        </p:cTn>
                                        <p:tgtEl>
                                          <p:spTgt spid="104"/>
                                        </p:tgtEl>
                                        <p:attrNameLst>
                                          <p:attrName>style.visibility</p:attrName>
                                        </p:attrNameLst>
                                      </p:cBhvr>
                                      <p:to>
                                        <p:strVal val="hidden"/>
                                      </p:to>
                                    </p:set>
                                  </p:childTnLst>
                                </p:cTn>
                              </p:par>
                            </p:childTnLst>
                          </p:cTn>
                        </p:par>
                      </p:childTnLst>
                    </p:cTn>
                  </p:par>
                  <p:par>
                    <p:cTn id="128" fill="hold">
                      <p:stCondLst>
                        <p:cond delay="indefinite"/>
                      </p:stCondLst>
                      <p:childTnLst>
                        <p:par>
                          <p:cTn id="129" fill="hold">
                            <p:stCondLst>
                              <p:cond delay="0"/>
                            </p:stCondLst>
                            <p:childTnLst>
                              <p:par>
                                <p:cTn id="130" presetID="17" presetClass="entr" presetSubtype="10" fill="hold" grpId="0" nodeType="clickEffect">
                                  <p:stCondLst>
                                    <p:cond delay="0"/>
                                  </p:stCondLst>
                                  <p:childTnLst>
                                    <p:set>
                                      <p:cBhvr>
                                        <p:cTn id="131" dur="1" fill="hold">
                                          <p:stCondLst>
                                            <p:cond delay="0"/>
                                          </p:stCondLst>
                                        </p:cTn>
                                        <p:tgtEl>
                                          <p:spTgt spid="147"/>
                                        </p:tgtEl>
                                        <p:attrNameLst>
                                          <p:attrName>style.visibility</p:attrName>
                                        </p:attrNameLst>
                                      </p:cBhvr>
                                      <p:to>
                                        <p:strVal val="visible"/>
                                      </p:to>
                                    </p:set>
                                    <p:anim calcmode="lin" valueType="num">
                                      <p:cBhvr>
                                        <p:cTn id="132" dur="500" fill="hold"/>
                                        <p:tgtEl>
                                          <p:spTgt spid="147"/>
                                        </p:tgtEl>
                                        <p:attrNameLst>
                                          <p:attrName>ppt_w</p:attrName>
                                        </p:attrNameLst>
                                      </p:cBhvr>
                                      <p:tavLst>
                                        <p:tav tm="0">
                                          <p:val>
                                            <p:fltVal val="0"/>
                                          </p:val>
                                        </p:tav>
                                        <p:tav tm="100000">
                                          <p:val>
                                            <p:strVal val="#ppt_w"/>
                                          </p:val>
                                        </p:tav>
                                      </p:tavLst>
                                    </p:anim>
                                    <p:anim calcmode="lin" valueType="num">
                                      <p:cBhvr>
                                        <p:cTn id="133" dur="500" fill="hold"/>
                                        <p:tgtEl>
                                          <p:spTgt spid="147"/>
                                        </p:tgtEl>
                                        <p:attrNameLst>
                                          <p:attrName>ppt_h</p:attrName>
                                        </p:attrNameLst>
                                      </p:cBhvr>
                                      <p:tavLst>
                                        <p:tav tm="0">
                                          <p:val>
                                            <p:strVal val="#ppt_h"/>
                                          </p:val>
                                        </p:tav>
                                        <p:tav tm="100000">
                                          <p:val>
                                            <p:strVal val="#ppt_h"/>
                                          </p:val>
                                        </p:tav>
                                      </p:tavLst>
                                    </p:anim>
                                  </p:childTnLst>
                                </p:cTn>
                              </p:par>
                            </p:childTnLst>
                          </p:cTn>
                        </p:par>
                      </p:childTnLst>
                    </p:cTn>
                  </p:par>
                  <p:par>
                    <p:cTn id="134" fill="hold">
                      <p:stCondLst>
                        <p:cond delay="indefinite"/>
                      </p:stCondLst>
                      <p:childTnLst>
                        <p:par>
                          <p:cTn id="135" fill="hold">
                            <p:stCondLst>
                              <p:cond delay="0"/>
                            </p:stCondLst>
                            <p:childTnLst>
                              <p:par>
                                <p:cTn id="136" presetID="1" presetClass="exit" presetSubtype="0" fill="hold" grpId="1" nodeType="clickEffect">
                                  <p:stCondLst>
                                    <p:cond delay="0"/>
                                  </p:stCondLst>
                                  <p:childTnLst>
                                    <p:set>
                                      <p:cBhvr>
                                        <p:cTn id="137" dur="1" fill="hold">
                                          <p:stCondLst>
                                            <p:cond delay="0"/>
                                          </p:stCondLst>
                                        </p:cTn>
                                        <p:tgtEl>
                                          <p:spTgt spid="147"/>
                                        </p:tgtEl>
                                        <p:attrNameLst>
                                          <p:attrName>style.visibility</p:attrName>
                                        </p:attrNameLst>
                                      </p:cBhvr>
                                      <p:to>
                                        <p:strVal val="hidden"/>
                                      </p:to>
                                    </p:set>
                                  </p:childTnLst>
                                </p:cTn>
                              </p:par>
                              <p:par>
                                <p:cTn id="138" presetID="10" presetClass="exit" presetSubtype="0" fill="hold" nodeType="withEffect">
                                  <p:stCondLst>
                                    <p:cond delay="0"/>
                                  </p:stCondLst>
                                  <p:childTnLst>
                                    <p:animEffect transition="out" filter="fade">
                                      <p:cBhvr>
                                        <p:cTn id="139" dur="500"/>
                                        <p:tgtEl>
                                          <p:spTgt spid="139"/>
                                        </p:tgtEl>
                                      </p:cBhvr>
                                    </p:animEffect>
                                    <p:set>
                                      <p:cBhvr>
                                        <p:cTn id="140" dur="1" fill="hold">
                                          <p:stCondLst>
                                            <p:cond delay="499"/>
                                          </p:stCondLst>
                                        </p:cTn>
                                        <p:tgtEl>
                                          <p:spTgt spid="139"/>
                                        </p:tgtEl>
                                        <p:attrNameLst>
                                          <p:attrName>style.visibility</p:attrName>
                                        </p:attrNameLst>
                                      </p:cBhvr>
                                      <p:to>
                                        <p:strVal val="hidden"/>
                                      </p:to>
                                    </p:set>
                                  </p:childTnLst>
                                </p:cTn>
                              </p:par>
                              <p:par>
                                <p:cTn id="141" presetID="10" presetClass="exit" presetSubtype="0" fill="hold" grpId="0" nodeType="withEffect">
                                  <p:stCondLst>
                                    <p:cond delay="0"/>
                                  </p:stCondLst>
                                  <p:childTnLst>
                                    <p:animEffect transition="out" filter="fade">
                                      <p:cBhvr>
                                        <p:cTn id="142" dur="500"/>
                                        <p:tgtEl>
                                          <p:spTgt spid="140"/>
                                        </p:tgtEl>
                                      </p:cBhvr>
                                    </p:animEffect>
                                    <p:set>
                                      <p:cBhvr>
                                        <p:cTn id="143" dur="1" fill="hold">
                                          <p:stCondLst>
                                            <p:cond delay="499"/>
                                          </p:stCondLst>
                                        </p:cTn>
                                        <p:tgtEl>
                                          <p:spTgt spid="140"/>
                                        </p:tgtEl>
                                        <p:attrNameLst>
                                          <p:attrName>style.visibility</p:attrName>
                                        </p:attrNameLst>
                                      </p:cBhvr>
                                      <p:to>
                                        <p:strVal val="hidden"/>
                                      </p:to>
                                    </p:set>
                                  </p:childTnLst>
                                </p:cTn>
                              </p:par>
                              <p:par>
                                <p:cTn id="144" presetID="10" presetClass="entr" presetSubtype="0" fill="hold" nodeType="withEffect">
                                  <p:stCondLst>
                                    <p:cond delay="0"/>
                                  </p:stCondLst>
                                  <p:childTnLst>
                                    <p:set>
                                      <p:cBhvr>
                                        <p:cTn id="145" dur="1" fill="hold">
                                          <p:stCondLst>
                                            <p:cond delay="0"/>
                                          </p:stCondLst>
                                        </p:cTn>
                                        <p:tgtEl>
                                          <p:spTgt spid="163"/>
                                        </p:tgtEl>
                                        <p:attrNameLst>
                                          <p:attrName>style.visibility</p:attrName>
                                        </p:attrNameLst>
                                      </p:cBhvr>
                                      <p:to>
                                        <p:strVal val="visible"/>
                                      </p:to>
                                    </p:set>
                                    <p:animEffect transition="in" filter="fade">
                                      <p:cBhvr>
                                        <p:cTn id="146" dur="500"/>
                                        <p:tgtEl>
                                          <p:spTgt spid="163"/>
                                        </p:tgtEl>
                                      </p:cBhvr>
                                    </p:animEffect>
                                  </p:childTnLst>
                                </p:cTn>
                              </p:par>
                              <p:par>
                                <p:cTn id="147" presetID="10" presetClass="entr" presetSubtype="0" fill="hold" grpId="0" nodeType="withEffect">
                                  <p:stCondLst>
                                    <p:cond delay="0"/>
                                  </p:stCondLst>
                                  <p:childTnLst>
                                    <p:set>
                                      <p:cBhvr>
                                        <p:cTn id="148" dur="1" fill="hold">
                                          <p:stCondLst>
                                            <p:cond delay="0"/>
                                          </p:stCondLst>
                                        </p:cTn>
                                        <p:tgtEl>
                                          <p:spTgt spid="161"/>
                                        </p:tgtEl>
                                        <p:attrNameLst>
                                          <p:attrName>style.visibility</p:attrName>
                                        </p:attrNameLst>
                                      </p:cBhvr>
                                      <p:to>
                                        <p:strVal val="visible"/>
                                      </p:to>
                                    </p:set>
                                    <p:animEffect transition="in" filter="fade">
                                      <p:cBhvr>
                                        <p:cTn id="149" dur="500"/>
                                        <p:tgtEl>
                                          <p:spTgt spid="161"/>
                                        </p:tgtEl>
                                      </p:cBhvr>
                                    </p:animEffect>
                                  </p:childTnLst>
                                </p:cTn>
                              </p:par>
                            </p:childTnLst>
                          </p:cTn>
                        </p:par>
                      </p:childTnLst>
                    </p:cTn>
                  </p:par>
                  <p:par>
                    <p:cTn id="150" fill="hold">
                      <p:stCondLst>
                        <p:cond delay="indefinite"/>
                      </p:stCondLst>
                      <p:childTnLst>
                        <p:par>
                          <p:cTn id="151" fill="hold">
                            <p:stCondLst>
                              <p:cond delay="0"/>
                            </p:stCondLst>
                            <p:childTnLst>
                              <p:par>
                                <p:cTn id="152" presetID="17" presetClass="entr" presetSubtype="10" fill="hold" grpId="0" nodeType="clickEffect">
                                  <p:stCondLst>
                                    <p:cond delay="0"/>
                                  </p:stCondLst>
                                  <p:childTnLst>
                                    <p:set>
                                      <p:cBhvr>
                                        <p:cTn id="153" dur="1" fill="hold">
                                          <p:stCondLst>
                                            <p:cond delay="0"/>
                                          </p:stCondLst>
                                        </p:cTn>
                                        <p:tgtEl>
                                          <p:spTgt spid="149"/>
                                        </p:tgtEl>
                                        <p:attrNameLst>
                                          <p:attrName>style.visibility</p:attrName>
                                        </p:attrNameLst>
                                      </p:cBhvr>
                                      <p:to>
                                        <p:strVal val="visible"/>
                                      </p:to>
                                    </p:set>
                                    <p:anim calcmode="lin" valueType="num">
                                      <p:cBhvr>
                                        <p:cTn id="154" dur="500" fill="hold"/>
                                        <p:tgtEl>
                                          <p:spTgt spid="149"/>
                                        </p:tgtEl>
                                        <p:attrNameLst>
                                          <p:attrName>ppt_w</p:attrName>
                                        </p:attrNameLst>
                                      </p:cBhvr>
                                      <p:tavLst>
                                        <p:tav tm="0">
                                          <p:val>
                                            <p:fltVal val="0"/>
                                          </p:val>
                                        </p:tav>
                                        <p:tav tm="100000">
                                          <p:val>
                                            <p:strVal val="#ppt_w"/>
                                          </p:val>
                                        </p:tav>
                                      </p:tavLst>
                                    </p:anim>
                                    <p:anim calcmode="lin" valueType="num">
                                      <p:cBhvr>
                                        <p:cTn id="155" dur="500" fill="hold"/>
                                        <p:tgtEl>
                                          <p:spTgt spid="149"/>
                                        </p:tgtEl>
                                        <p:attrNameLst>
                                          <p:attrName>ppt_h</p:attrName>
                                        </p:attrNameLst>
                                      </p:cBhvr>
                                      <p:tavLst>
                                        <p:tav tm="0">
                                          <p:val>
                                            <p:strVal val="#ppt_h"/>
                                          </p:val>
                                        </p:tav>
                                        <p:tav tm="100000">
                                          <p:val>
                                            <p:strVal val="#ppt_h"/>
                                          </p:val>
                                        </p:tav>
                                      </p:tavLst>
                                    </p:anim>
                                  </p:childTnLst>
                                </p:cTn>
                              </p:par>
                            </p:childTnLst>
                          </p:cTn>
                        </p:par>
                      </p:childTnLst>
                    </p:cTn>
                  </p:par>
                  <p:par>
                    <p:cTn id="156" fill="hold">
                      <p:stCondLst>
                        <p:cond delay="indefinite"/>
                      </p:stCondLst>
                      <p:childTnLst>
                        <p:par>
                          <p:cTn id="157" fill="hold">
                            <p:stCondLst>
                              <p:cond delay="0"/>
                            </p:stCondLst>
                            <p:childTnLst>
                              <p:par>
                                <p:cTn id="158" presetID="1" presetClass="exit" presetSubtype="0" fill="hold" grpId="1" nodeType="clickEffect">
                                  <p:stCondLst>
                                    <p:cond delay="0"/>
                                  </p:stCondLst>
                                  <p:childTnLst>
                                    <p:set>
                                      <p:cBhvr>
                                        <p:cTn id="159" dur="1" fill="hold">
                                          <p:stCondLst>
                                            <p:cond delay="0"/>
                                          </p:stCondLst>
                                        </p:cTn>
                                        <p:tgtEl>
                                          <p:spTgt spid="149"/>
                                        </p:tgtEl>
                                        <p:attrNameLst>
                                          <p:attrName>style.visibility</p:attrName>
                                        </p:attrNameLst>
                                      </p:cBhvr>
                                      <p:to>
                                        <p:strVal val="hidden"/>
                                      </p:to>
                                    </p:set>
                                  </p:childTnLst>
                                </p:cTn>
                              </p:par>
                              <p:par>
                                <p:cTn id="160" presetID="10" presetClass="entr" presetSubtype="0" fill="hold" nodeType="withEffect">
                                  <p:stCondLst>
                                    <p:cond delay="0"/>
                                  </p:stCondLst>
                                  <p:childTnLst>
                                    <p:set>
                                      <p:cBhvr>
                                        <p:cTn id="161" dur="1" fill="hold">
                                          <p:stCondLst>
                                            <p:cond delay="0"/>
                                          </p:stCondLst>
                                        </p:cTn>
                                        <p:tgtEl>
                                          <p:spTgt spid="165"/>
                                        </p:tgtEl>
                                        <p:attrNameLst>
                                          <p:attrName>style.visibility</p:attrName>
                                        </p:attrNameLst>
                                      </p:cBhvr>
                                      <p:to>
                                        <p:strVal val="visible"/>
                                      </p:to>
                                    </p:set>
                                    <p:animEffect transition="in" filter="fade">
                                      <p:cBhvr>
                                        <p:cTn id="162" dur="500"/>
                                        <p:tgtEl>
                                          <p:spTgt spid="165"/>
                                        </p:tgtEl>
                                      </p:cBhvr>
                                    </p:animEffect>
                                  </p:childTnLst>
                                </p:cTn>
                              </p:par>
                              <p:par>
                                <p:cTn id="163" presetID="10" presetClass="exit" presetSubtype="0" fill="hold" nodeType="withEffect">
                                  <p:stCondLst>
                                    <p:cond delay="0"/>
                                  </p:stCondLst>
                                  <p:childTnLst>
                                    <p:animEffect transition="out" filter="fade">
                                      <p:cBhvr>
                                        <p:cTn id="164" dur="500"/>
                                        <p:tgtEl>
                                          <p:spTgt spid="137"/>
                                        </p:tgtEl>
                                      </p:cBhvr>
                                    </p:animEffect>
                                    <p:set>
                                      <p:cBhvr>
                                        <p:cTn id="165" dur="1" fill="hold">
                                          <p:stCondLst>
                                            <p:cond delay="499"/>
                                          </p:stCondLst>
                                        </p:cTn>
                                        <p:tgtEl>
                                          <p:spTgt spid="137"/>
                                        </p:tgtEl>
                                        <p:attrNameLst>
                                          <p:attrName>style.visibility</p:attrName>
                                        </p:attrNameLst>
                                      </p:cBhvr>
                                      <p:to>
                                        <p:strVal val="hidden"/>
                                      </p:to>
                                    </p:set>
                                  </p:childTnLst>
                                </p:cTn>
                              </p:par>
                              <p:par>
                                <p:cTn id="166" presetID="10" presetClass="exit" presetSubtype="0" fill="hold" grpId="0" nodeType="withEffect">
                                  <p:stCondLst>
                                    <p:cond delay="0"/>
                                  </p:stCondLst>
                                  <p:childTnLst>
                                    <p:animEffect transition="out" filter="fade">
                                      <p:cBhvr>
                                        <p:cTn id="167" dur="500"/>
                                        <p:tgtEl>
                                          <p:spTgt spid="135"/>
                                        </p:tgtEl>
                                      </p:cBhvr>
                                    </p:animEffect>
                                    <p:set>
                                      <p:cBhvr>
                                        <p:cTn id="168" dur="1" fill="hold">
                                          <p:stCondLst>
                                            <p:cond delay="499"/>
                                          </p:stCondLst>
                                        </p:cTn>
                                        <p:tgtEl>
                                          <p:spTgt spid="135"/>
                                        </p:tgtEl>
                                        <p:attrNameLst>
                                          <p:attrName>style.visibility</p:attrName>
                                        </p:attrNameLst>
                                      </p:cBhvr>
                                      <p:to>
                                        <p:strVal val="hidden"/>
                                      </p:to>
                                    </p:set>
                                  </p:childTnLst>
                                </p:cTn>
                              </p:par>
                            </p:childTnLst>
                          </p:cTn>
                        </p:par>
                      </p:childTnLst>
                    </p:cTn>
                  </p:par>
                  <p:par>
                    <p:cTn id="169" fill="hold">
                      <p:stCondLst>
                        <p:cond delay="indefinite"/>
                      </p:stCondLst>
                      <p:childTnLst>
                        <p:par>
                          <p:cTn id="170" fill="hold">
                            <p:stCondLst>
                              <p:cond delay="0"/>
                            </p:stCondLst>
                            <p:childTnLst>
                              <p:par>
                                <p:cTn id="171" presetID="17" presetClass="entr" presetSubtype="10" fill="hold" grpId="0" nodeType="clickEffect">
                                  <p:stCondLst>
                                    <p:cond delay="0"/>
                                  </p:stCondLst>
                                  <p:childTnLst>
                                    <p:set>
                                      <p:cBhvr>
                                        <p:cTn id="172" dur="1" fill="hold">
                                          <p:stCondLst>
                                            <p:cond delay="0"/>
                                          </p:stCondLst>
                                        </p:cTn>
                                        <p:tgtEl>
                                          <p:spTgt spid="150"/>
                                        </p:tgtEl>
                                        <p:attrNameLst>
                                          <p:attrName>style.visibility</p:attrName>
                                        </p:attrNameLst>
                                      </p:cBhvr>
                                      <p:to>
                                        <p:strVal val="visible"/>
                                      </p:to>
                                    </p:set>
                                    <p:anim calcmode="lin" valueType="num">
                                      <p:cBhvr>
                                        <p:cTn id="173" dur="500" fill="hold"/>
                                        <p:tgtEl>
                                          <p:spTgt spid="150"/>
                                        </p:tgtEl>
                                        <p:attrNameLst>
                                          <p:attrName>ppt_w</p:attrName>
                                        </p:attrNameLst>
                                      </p:cBhvr>
                                      <p:tavLst>
                                        <p:tav tm="0">
                                          <p:val>
                                            <p:fltVal val="0"/>
                                          </p:val>
                                        </p:tav>
                                        <p:tav tm="100000">
                                          <p:val>
                                            <p:strVal val="#ppt_w"/>
                                          </p:val>
                                        </p:tav>
                                      </p:tavLst>
                                    </p:anim>
                                    <p:anim calcmode="lin" valueType="num">
                                      <p:cBhvr>
                                        <p:cTn id="174" dur="500" fill="hold"/>
                                        <p:tgtEl>
                                          <p:spTgt spid="150"/>
                                        </p:tgtEl>
                                        <p:attrNameLst>
                                          <p:attrName>ppt_h</p:attrName>
                                        </p:attrNameLst>
                                      </p:cBhvr>
                                      <p:tavLst>
                                        <p:tav tm="0">
                                          <p:val>
                                            <p:strVal val="#ppt_h"/>
                                          </p:val>
                                        </p:tav>
                                        <p:tav tm="100000">
                                          <p:val>
                                            <p:strVal val="#ppt_h"/>
                                          </p:val>
                                        </p:tav>
                                      </p:tavLst>
                                    </p:anim>
                                  </p:childTnLst>
                                </p:cTn>
                              </p:par>
                            </p:childTnLst>
                          </p:cTn>
                        </p:par>
                      </p:childTnLst>
                    </p:cTn>
                  </p:par>
                  <p:par>
                    <p:cTn id="175" fill="hold">
                      <p:stCondLst>
                        <p:cond delay="indefinite"/>
                      </p:stCondLst>
                      <p:childTnLst>
                        <p:par>
                          <p:cTn id="176" fill="hold">
                            <p:stCondLst>
                              <p:cond delay="0"/>
                            </p:stCondLst>
                            <p:childTnLst>
                              <p:par>
                                <p:cTn id="177" presetID="17" presetClass="exit" presetSubtype="10" fill="hold" grpId="1" nodeType="clickEffect">
                                  <p:stCondLst>
                                    <p:cond delay="0"/>
                                  </p:stCondLst>
                                  <p:childTnLst>
                                    <p:anim calcmode="lin" valueType="num">
                                      <p:cBhvr>
                                        <p:cTn id="178" dur="500"/>
                                        <p:tgtEl>
                                          <p:spTgt spid="150"/>
                                        </p:tgtEl>
                                        <p:attrNameLst>
                                          <p:attrName>ppt_w</p:attrName>
                                        </p:attrNameLst>
                                      </p:cBhvr>
                                      <p:tavLst>
                                        <p:tav tm="0">
                                          <p:val>
                                            <p:strVal val="ppt_w"/>
                                          </p:val>
                                        </p:tav>
                                        <p:tav tm="100000">
                                          <p:val>
                                            <p:fltVal val="0"/>
                                          </p:val>
                                        </p:tav>
                                      </p:tavLst>
                                    </p:anim>
                                    <p:anim calcmode="lin" valueType="num">
                                      <p:cBhvr>
                                        <p:cTn id="179" dur="500"/>
                                        <p:tgtEl>
                                          <p:spTgt spid="150"/>
                                        </p:tgtEl>
                                        <p:attrNameLst>
                                          <p:attrName>ppt_h</p:attrName>
                                        </p:attrNameLst>
                                      </p:cBhvr>
                                      <p:tavLst>
                                        <p:tav tm="0">
                                          <p:val>
                                            <p:strVal val="ppt_h"/>
                                          </p:val>
                                        </p:tav>
                                        <p:tav tm="100000">
                                          <p:val>
                                            <p:strVal val="ppt_h"/>
                                          </p:val>
                                        </p:tav>
                                      </p:tavLst>
                                    </p:anim>
                                    <p:set>
                                      <p:cBhvr>
                                        <p:cTn id="180" dur="1" fill="hold">
                                          <p:stCondLst>
                                            <p:cond delay="499"/>
                                          </p:stCondLst>
                                        </p:cTn>
                                        <p:tgtEl>
                                          <p:spTgt spid="150"/>
                                        </p:tgtEl>
                                        <p:attrNameLst>
                                          <p:attrName>style.visibility</p:attrName>
                                        </p:attrNameLst>
                                      </p:cBhvr>
                                      <p:to>
                                        <p:strVal val="hidden"/>
                                      </p:to>
                                    </p:set>
                                  </p:childTnLst>
                                </p:cTn>
                              </p:par>
                              <p:par>
                                <p:cTn id="181" presetID="17" presetClass="exit" presetSubtype="10" fill="hold" grpId="0" nodeType="withEffect">
                                  <p:stCondLst>
                                    <p:cond delay="0"/>
                                  </p:stCondLst>
                                  <p:childTnLst>
                                    <p:anim calcmode="lin" valueType="num">
                                      <p:cBhvr>
                                        <p:cTn id="182" dur="500"/>
                                        <p:tgtEl>
                                          <p:spTgt spid="116"/>
                                        </p:tgtEl>
                                        <p:attrNameLst>
                                          <p:attrName>ppt_w</p:attrName>
                                        </p:attrNameLst>
                                      </p:cBhvr>
                                      <p:tavLst>
                                        <p:tav tm="0">
                                          <p:val>
                                            <p:strVal val="ppt_w"/>
                                          </p:val>
                                        </p:tav>
                                        <p:tav tm="100000">
                                          <p:val>
                                            <p:fltVal val="0"/>
                                          </p:val>
                                        </p:tav>
                                      </p:tavLst>
                                    </p:anim>
                                    <p:anim calcmode="lin" valueType="num">
                                      <p:cBhvr>
                                        <p:cTn id="183" dur="500"/>
                                        <p:tgtEl>
                                          <p:spTgt spid="116"/>
                                        </p:tgtEl>
                                        <p:attrNameLst>
                                          <p:attrName>ppt_h</p:attrName>
                                        </p:attrNameLst>
                                      </p:cBhvr>
                                      <p:tavLst>
                                        <p:tav tm="0">
                                          <p:val>
                                            <p:strVal val="ppt_h"/>
                                          </p:val>
                                        </p:tav>
                                        <p:tav tm="100000">
                                          <p:val>
                                            <p:strVal val="ppt_h"/>
                                          </p:val>
                                        </p:tav>
                                      </p:tavLst>
                                    </p:anim>
                                    <p:set>
                                      <p:cBhvr>
                                        <p:cTn id="184" dur="1" fill="hold">
                                          <p:stCondLst>
                                            <p:cond delay="499"/>
                                          </p:stCondLst>
                                        </p:cTn>
                                        <p:tgtEl>
                                          <p:spTgt spid="116"/>
                                        </p:tgtEl>
                                        <p:attrNameLst>
                                          <p:attrName>style.visibility</p:attrName>
                                        </p:attrNameLst>
                                      </p:cBhvr>
                                      <p:to>
                                        <p:strVal val="hidden"/>
                                      </p:to>
                                    </p:set>
                                  </p:childTnLst>
                                </p:cTn>
                              </p:par>
                              <p:par>
                                <p:cTn id="185" presetID="17" presetClass="exit" presetSubtype="10" fill="hold" nodeType="withEffect">
                                  <p:stCondLst>
                                    <p:cond delay="0"/>
                                  </p:stCondLst>
                                  <p:childTnLst>
                                    <p:anim calcmode="lin" valueType="num">
                                      <p:cBhvr>
                                        <p:cTn id="186" dur="500"/>
                                        <p:tgtEl>
                                          <p:spTgt spid="146"/>
                                        </p:tgtEl>
                                        <p:attrNameLst>
                                          <p:attrName>ppt_w</p:attrName>
                                        </p:attrNameLst>
                                      </p:cBhvr>
                                      <p:tavLst>
                                        <p:tav tm="0">
                                          <p:val>
                                            <p:strVal val="ppt_w"/>
                                          </p:val>
                                        </p:tav>
                                        <p:tav tm="100000">
                                          <p:val>
                                            <p:fltVal val="0"/>
                                          </p:val>
                                        </p:tav>
                                      </p:tavLst>
                                    </p:anim>
                                    <p:anim calcmode="lin" valueType="num">
                                      <p:cBhvr>
                                        <p:cTn id="187" dur="500"/>
                                        <p:tgtEl>
                                          <p:spTgt spid="146"/>
                                        </p:tgtEl>
                                        <p:attrNameLst>
                                          <p:attrName>ppt_h</p:attrName>
                                        </p:attrNameLst>
                                      </p:cBhvr>
                                      <p:tavLst>
                                        <p:tav tm="0">
                                          <p:val>
                                            <p:strVal val="ppt_h"/>
                                          </p:val>
                                        </p:tav>
                                        <p:tav tm="100000">
                                          <p:val>
                                            <p:strVal val="ppt_h"/>
                                          </p:val>
                                        </p:tav>
                                      </p:tavLst>
                                    </p:anim>
                                    <p:set>
                                      <p:cBhvr>
                                        <p:cTn id="188" dur="1" fill="hold">
                                          <p:stCondLst>
                                            <p:cond delay="499"/>
                                          </p:stCondLst>
                                        </p:cTn>
                                        <p:tgtEl>
                                          <p:spTgt spid="146"/>
                                        </p:tgtEl>
                                        <p:attrNameLst>
                                          <p:attrName>style.visibility</p:attrName>
                                        </p:attrNameLst>
                                      </p:cBhvr>
                                      <p:to>
                                        <p:strVal val="hidden"/>
                                      </p:to>
                                    </p:set>
                                  </p:childTnLst>
                                </p:cTn>
                              </p:par>
                              <p:par>
                                <p:cTn id="189" presetID="17" presetClass="exit" presetSubtype="10" fill="hold" grpId="0" nodeType="withEffect">
                                  <p:stCondLst>
                                    <p:cond delay="0"/>
                                  </p:stCondLst>
                                  <p:childTnLst>
                                    <p:anim calcmode="lin" valueType="num">
                                      <p:cBhvr>
                                        <p:cTn id="190" dur="500"/>
                                        <p:tgtEl>
                                          <p:spTgt spid="120"/>
                                        </p:tgtEl>
                                        <p:attrNameLst>
                                          <p:attrName>ppt_w</p:attrName>
                                        </p:attrNameLst>
                                      </p:cBhvr>
                                      <p:tavLst>
                                        <p:tav tm="0">
                                          <p:val>
                                            <p:strVal val="ppt_w"/>
                                          </p:val>
                                        </p:tav>
                                        <p:tav tm="100000">
                                          <p:val>
                                            <p:fltVal val="0"/>
                                          </p:val>
                                        </p:tav>
                                      </p:tavLst>
                                    </p:anim>
                                    <p:anim calcmode="lin" valueType="num">
                                      <p:cBhvr>
                                        <p:cTn id="191" dur="500"/>
                                        <p:tgtEl>
                                          <p:spTgt spid="120"/>
                                        </p:tgtEl>
                                        <p:attrNameLst>
                                          <p:attrName>ppt_h</p:attrName>
                                        </p:attrNameLst>
                                      </p:cBhvr>
                                      <p:tavLst>
                                        <p:tav tm="0">
                                          <p:val>
                                            <p:strVal val="ppt_h"/>
                                          </p:val>
                                        </p:tav>
                                        <p:tav tm="100000">
                                          <p:val>
                                            <p:strVal val="ppt_h"/>
                                          </p:val>
                                        </p:tav>
                                      </p:tavLst>
                                    </p:anim>
                                    <p:set>
                                      <p:cBhvr>
                                        <p:cTn id="192" dur="1" fill="hold">
                                          <p:stCondLst>
                                            <p:cond delay="499"/>
                                          </p:stCondLst>
                                        </p:cTn>
                                        <p:tgtEl>
                                          <p:spTgt spid="1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 grpId="0" animBg="1"/>
      <p:bldP spid="149" grpId="1" animBg="1"/>
      <p:bldP spid="141" grpId="0" animBg="1"/>
      <p:bldP spid="141" grpId="1" animBg="1"/>
      <p:bldP spid="143" grpId="0" animBg="1"/>
      <p:bldP spid="143" grpId="1" animBg="1"/>
      <p:bldP spid="145" grpId="0" animBg="1"/>
      <p:bldP spid="145" grpId="1" animBg="1"/>
      <p:bldP spid="147" grpId="0" animBg="1"/>
      <p:bldP spid="147" grpId="1" animBg="1"/>
      <p:bldP spid="150" grpId="0" animBg="1"/>
      <p:bldP spid="150" grpId="1" animBg="1"/>
      <p:bldP spid="138" grpId="0" animBg="1"/>
      <p:bldP spid="138" grpId="1" animBg="1"/>
      <p:bldP spid="140" grpId="0"/>
      <p:bldP spid="104" grpId="0" animBg="1"/>
      <p:bldP spid="108" grpId="0" animBg="1"/>
      <p:bldP spid="109" grpId="0" animBg="1"/>
      <p:bldP spid="110" grpId="0" animBg="1"/>
      <p:bldP spid="111" grpId="0" animBg="1"/>
      <p:bldP spid="113" grpId="0" animBg="1"/>
      <p:bldP spid="114" grpId="0" animBg="1"/>
      <p:bldP spid="115" grpId="0" animBg="1"/>
      <p:bldP spid="116" grpId="0" animBg="1"/>
      <p:bldP spid="120" grpId="0" animBg="1"/>
      <p:bldP spid="135" grpId="0" animBg="1"/>
      <p:bldP spid="16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Command language</a:t>
            </a:r>
            <a:endParaRPr lang="en-US" dirty="0"/>
          </a:p>
        </p:txBody>
      </p:sp>
      <p:sp>
        <p:nvSpPr>
          <p:cNvPr id="3" name="Content Placeholder 2"/>
          <p:cNvSpPr>
            <a:spLocks noGrp="1"/>
          </p:cNvSpPr>
          <p:nvPr>
            <p:ph sz="half" idx="1"/>
          </p:nvPr>
        </p:nvSpPr>
        <p:spPr>
          <a:xfrm>
            <a:off x="381000" y="1411553"/>
            <a:ext cx="4114800" cy="3828740"/>
          </a:xfrm>
        </p:spPr>
        <p:txBody>
          <a:bodyPr/>
          <a:lstStyle/>
          <a:p>
            <a:r>
              <a:rPr lang="en-US" sz="3200" dirty="0" smtClean="0"/>
              <a:t>x := E</a:t>
            </a:r>
          </a:p>
          <a:p>
            <a:pPr lvl="1"/>
            <a:r>
              <a:rPr sz="2400" smtClean="0"/>
              <a:t>x := x + 1</a:t>
            </a:r>
          </a:p>
          <a:p>
            <a:pPr lvl="1"/>
            <a:endParaRPr sz="2400" smtClean="0"/>
          </a:p>
          <a:p>
            <a:pPr lvl="1"/>
            <a:r>
              <a:rPr sz="2400" smtClean="0"/>
              <a:t>x := 10</a:t>
            </a:r>
          </a:p>
          <a:p>
            <a:endParaRPr lang="en-US" sz="3200" dirty="0" smtClean="0"/>
          </a:p>
          <a:p>
            <a:r>
              <a:rPr lang="en-US" sz="3200" dirty="0" smtClean="0">
                <a:solidFill>
                  <a:schemeClr val="accent4"/>
                </a:solidFill>
              </a:rPr>
              <a:t>havoc</a:t>
            </a:r>
            <a:r>
              <a:rPr lang="en-US" sz="3200" dirty="0" smtClean="0"/>
              <a:t> x</a:t>
            </a:r>
          </a:p>
          <a:p>
            <a:endParaRPr lang="en-US" sz="3200" dirty="0" smtClean="0"/>
          </a:p>
          <a:p>
            <a:r>
              <a:rPr lang="en-US" sz="3200" dirty="0" smtClean="0"/>
              <a:t>S ; T</a:t>
            </a:r>
            <a:endParaRPr lang="en-US" sz="3200" dirty="0"/>
          </a:p>
        </p:txBody>
      </p:sp>
      <p:sp>
        <p:nvSpPr>
          <p:cNvPr id="4" name="Content Placeholder 3"/>
          <p:cNvSpPr>
            <a:spLocks noGrp="1"/>
          </p:cNvSpPr>
          <p:nvPr>
            <p:ph sz="half" idx="2"/>
          </p:nvPr>
        </p:nvSpPr>
        <p:spPr>
          <a:xfrm>
            <a:off x="4648200" y="1411553"/>
            <a:ext cx="4114800" cy="3151632"/>
          </a:xfrm>
        </p:spPr>
        <p:txBody>
          <a:bodyPr/>
          <a:lstStyle/>
          <a:p>
            <a:r>
              <a:rPr lang="en-US" sz="3200" dirty="0" smtClean="0">
                <a:solidFill>
                  <a:schemeClr val="accent4"/>
                </a:solidFill>
              </a:rPr>
              <a:t>assert</a:t>
            </a:r>
            <a:r>
              <a:rPr lang="en-US" sz="3200" dirty="0" smtClean="0"/>
              <a:t> P</a:t>
            </a:r>
          </a:p>
          <a:p>
            <a:endParaRPr lang="en-US" sz="3200" dirty="0" smtClean="0"/>
          </a:p>
          <a:p>
            <a:r>
              <a:rPr lang="en-US" sz="3200" dirty="0" smtClean="0">
                <a:solidFill>
                  <a:schemeClr val="accent4"/>
                </a:solidFill>
              </a:rPr>
              <a:t>assume</a:t>
            </a:r>
            <a:r>
              <a:rPr lang="en-US" sz="3200" dirty="0" smtClean="0"/>
              <a:t> P</a:t>
            </a:r>
          </a:p>
          <a:p>
            <a:endParaRPr lang="en-US" sz="3200" dirty="0" smtClean="0"/>
          </a:p>
          <a:p>
            <a:pPr>
              <a:buNone/>
            </a:pPr>
            <a:endParaRPr lang="en-US" sz="3200" dirty="0" smtClean="0"/>
          </a:p>
          <a:p>
            <a:r>
              <a:rPr lang="en-US" sz="3200" dirty="0" smtClean="0"/>
              <a:t>S </a:t>
            </a:r>
            <a:r>
              <a:rPr lang="en-US" sz="3200" dirty="0" smtClean="0">
                <a:sym typeface="Symbol"/>
              </a:rPr>
              <a:t> T</a:t>
            </a:r>
            <a:endParaRPr lang="en-US" sz="3200" dirty="0"/>
          </a:p>
        </p:txBody>
      </p:sp>
      <p:sp>
        <p:nvSpPr>
          <p:cNvPr id="5" name="Oval 4"/>
          <p:cNvSpPr/>
          <p:nvPr/>
        </p:nvSpPr>
        <p:spPr bwMode="auto">
          <a:xfrm>
            <a:off x="3054014" y="2119802"/>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Oval 5"/>
          <p:cNvSpPr/>
          <p:nvPr/>
        </p:nvSpPr>
        <p:spPr bwMode="auto">
          <a:xfrm>
            <a:off x="3054014" y="1865360"/>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Oval 6"/>
          <p:cNvSpPr/>
          <p:nvPr/>
        </p:nvSpPr>
        <p:spPr bwMode="auto">
          <a:xfrm>
            <a:off x="3054014" y="1618869"/>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 name="Oval 7"/>
          <p:cNvSpPr/>
          <p:nvPr/>
        </p:nvSpPr>
        <p:spPr bwMode="auto">
          <a:xfrm>
            <a:off x="3387969" y="1865360"/>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 name="Oval 8"/>
          <p:cNvSpPr/>
          <p:nvPr/>
        </p:nvSpPr>
        <p:spPr bwMode="auto">
          <a:xfrm>
            <a:off x="3387969" y="1610918"/>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 name="Oval 9"/>
          <p:cNvSpPr/>
          <p:nvPr/>
        </p:nvSpPr>
        <p:spPr bwMode="auto">
          <a:xfrm>
            <a:off x="3387969" y="1364427"/>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1" name="Straight Arrow Connector 10"/>
          <p:cNvCxnSpPr>
            <a:stCxn id="7" idx="7"/>
            <a:endCxn id="10" idx="3"/>
          </p:cNvCxnSpPr>
          <p:nvPr/>
        </p:nvCxnSpPr>
        <p:spPr>
          <a:xfrm rot="5400000" flipH="1" flipV="1">
            <a:off x="3209857" y="1440757"/>
            <a:ext cx="158273" cy="23778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6" idx="7"/>
            <a:endCxn id="9" idx="3"/>
          </p:cNvCxnSpPr>
          <p:nvPr/>
        </p:nvCxnSpPr>
        <p:spPr>
          <a:xfrm rot="5400000" flipH="1" flipV="1">
            <a:off x="3209857" y="1687248"/>
            <a:ext cx="158273" cy="23778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5" idx="7"/>
            <a:endCxn id="8" idx="3"/>
          </p:cNvCxnSpPr>
          <p:nvPr/>
        </p:nvCxnSpPr>
        <p:spPr>
          <a:xfrm rot="5400000" flipH="1" flipV="1">
            <a:off x="3209857" y="1941690"/>
            <a:ext cx="158273" cy="23778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4" name="Oval 13"/>
          <p:cNvSpPr/>
          <p:nvPr/>
        </p:nvSpPr>
        <p:spPr bwMode="auto">
          <a:xfrm>
            <a:off x="3077867" y="3180291"/>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5" name="Oval 14"/>
          <p:cNvSpPr/>
          <p:nvPr/>
        </p:nvSpPr>
        <p:spPr bwMode="auto">
          <a:xfrm>
            <a:off x="3077867" y="2925849"/>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6" name="Oval 15"/>
          <p:cNvSpPr/>
          <p:nvPr/>
        </p:nvSpPr>
        <p:spPr bwMode="auto">
          <a:xfrm>
            <a:off x="3077867" y="2679358"/>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7" name="Oval 16"/>
          <p:cNvSpPr/>
          <p:nvPr/>
        </p:nvSpPr>
        <p:spPr bwMode="auto">
          <a:xfrm>
            <a:off x="3411822" y="2862239"/>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8" name="Straight Arrow Connector 17"/>
          <p:cNvCxnSpPr>
            <a:stCxn id="16" idx="6"/>
            <a:endCxn id="17" idx="1"/>
          </p:cNvCxnSpPr>
          <p:nvPr/>
        </p:nvCxnSpPr>
        <p:spPr>
          <a:xfrm>
            <a:off x="3213870" y="2747360"/>
            <a:ext cx="217869" cy="13479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15" idx="6"/>
            <a:endCxn id="17" idx="2"/>
          </p:cNvCxnSpPr>
          <p:nvPr/>
        </p:nvCxnSpPr>
        <p:spPr>
          <a:xfrm flipV="1">
            <a:off x="3213870" y="2930241"/>
            <a:ext cx="197952" cy="6361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14" idx="7"/>
            <a:endCxn id="17" idx="3"/>
          </p:cNvCxnSpPr>
          <p:nvPr/>
        </p:nvCxnSpPr>
        <p:spPr>
          <a:xfrm rot="5400000" flipH="1" flipV="1">
            <a:off x="3201905" y="2970374"/>
            <a:ext cx="221883" cy="23778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49" name="Oval 48"/>
          <p:cNvSpPr/>
          <p:nvPr/>
        </p:nvSpPr>
        <p:spPr bwMode="auto">
          <a:xfrm>
            <a:off x="7847611" y="1949819"/>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0" name="Oval 49"/>
          <p:cNvSpPr/>
          <p:nvPr/>
        </p:nvSpPr>
        <p:spPr bwMode="auto">
          <a:xfrm>
            <a:off x="7847611" y="1695377"/>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1" name="Oval 50"/>
          <p:cNvSpPr/>
          <p:nvPr/>
        </p:nvSpPr>
        <p:spPr bwMode="auto">
          <a:xfrm>
            <a:off x="7847611" y="1448886"/>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2" name="Oval 51"/>
          <p:cNvSpPr/>
          <p:nvPr/>
        </p:nvSpPr>
        <p:spPr bwMode="auto">
          <a:xfrm>
            <a:off x="8449989" y="1695377"/>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3" name="Oval 52"/>
          <p:cNvSpPr/>
          <p:nvPr/>
        </p:nvSpPr>
        <p:spPr bwMode="auto">
          <a:xfrm>
            <a:off x="8449989" y="1448886"/>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54" name="Straight Arrow Connector 53"/>
          <p:cNvCxnSpPr>
            <a:stCxn id="51" idx="6"/>
            <a:endCxn id="53" idx="2"/>
          </p:cNvCxnSpPr>
          <p:nvPr/>
        </p:nvCxnSpPr>
        <p:spPr>
          <a:xfrm>
            <a:off x="7983614" y="1516888"/>
            <a:ext cx="466375"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50" idx="6"/>
            <a:endCxn id="52" idx="2"/>
          </p:cNvCxnSpPr>
          <p:nvPr/>
        </p:nvCxnSpPr>
        <p:spPr>
          <a:xfrm>
            <a:off x="7983614" y="1763379"/>
            <a:ext cx="466375"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56" name="Lightning Bolt 55"/>
          <p:cNvSpPr/>
          <p:nvPr/>
        </p:nvSpPr>
        <p:spPr bwMode="auto">
          <a:xfrm>
            <a:off x="8402790" y="1880173"/>
            <a:ext cx="339359" cy="304731"/>
          </a:xfrm>
          <a:prstGeom prst="lightningBolt">
            <a:avLst/>
          </a:prstGeom>
          <a:ln w="28575">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57" name="Straight Arrow Connector 56"/>
          <p:cNvCxnSpPr>
            <a:stCxn id="49" idx="6"/>
            <a:endCxn id="56" idx="2"/>
          </p:cNvCxnSpPr>
          <p:nvPr/>
        </p:nvCxnSpPr>
        <p:spPr>
          <a:xfrm flipV="1">
            <a:off x="7983614" y="2017090"/>
            <a:ext cx="498077" cy="73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58" name="Left Brace 57"/>
          <p:cNvSpPr/>
          <p:nvPr/>
        </p:nvSpPr>
        <p:spPr>
          <a:xfrm>
            <a:off x="7483872" y="1421524"/>
            <a:ext cx="234462" cy="422031"/>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9" name="Left Brace 58"/>
          <p:cNvSpPr/>
          <p:nvPr/>
        </p:nvSpPr>
        <p:spPr>
          <a:xfrm>
            <a:off x="7483872" y="1906078"/>
            <a:ext cx="234462" cy="203202"/>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0" name="TextBox 59"/>
          <p:cNvSpPr txBox="1"/>
          <p:nvPr/>
        </p:nvSpPr>
        <p:spPr>
          <a:xfrm>
            <a:off x="6784398" y="1374625"/>
            <a:ext cx="660402" cy="523220"/>
          </a:xfrm>
          <a:prstGeom prst="rect">
            <a:avLst/>
          </a:prstGeom>
          <a:noFill/>
        </p:spPr>
        <p:txBody>
          <a:bodyPr wrap="square" rtlCol="0">
            <a:spAutoFit/>
          </a:bodyPr>
          <a:lstStyle/>
          <a:p>
            <a:pPr algn="r"/>
            <a:r>
              <a:rPr lang="en-US" sz="2800" dirty="0" smtClean="0"/>
              <a:t>P</a:t>
            </a:r>
            <a:endParaRPr lang="en-US" sz="2800" dirty="0"/>
          </a:p>
        </p:txBody>
      </p:sp>
      <p:sp>
        <p:nvSpPr>
          <p:cNvPr id="61" name="TextBox 60"/>
          <p:cNvSpPr txBox="1"/>
          <p:nvPr/>
        </p:nvSpPr>
        <p:spPr>
          <a:xfrm>
            <a:off x="6440518" y="1745856"/>
            <a:ext cx="1004282" cy="523220"/>
          </a:xfrm>
          <a:prstGeom prst="rect">
            <a:avLst/>
          </a:prstGeom>
          <a:noFill/>
        </p:spPr>
        <p:txBody>
          <a:bodyPr wrap="square" rtlCol="0">
            <a:spAutoFit/>
          </a:bodyPr>
          <a:lstStyle/>
          <a:p>
            <a:pPr algn="r"/>
            <a:r>
              <a:rPr lang="en-US" sz="2800" dirty="0" smtClean="0">
                <a:latin typeface="Segoe UI"/>
                <a:cs typeface="Segoe UI"/>
                <a:sym typeface="Symbol"/>
              </a:rPr>
              <a:t>¬</a:t>
            </a:r>
            <a:r>
              <a:rPr lang="en-US" sz="2800" dirty="0" smtClean="0"/>
              <a:t>P</a:t>
            </a:r>
            <a:endParaRPr lang="en-US" sz="2800" dirty="0"/>
          </a:p>
        </p:txBody>
      </p:sp>
      <p:sp>
        <p:nvSpPr>
          <p:cNvPr id="62" name="Oval 61"/>
          <p:cNvSpPr/>
          <p:nvPr/>
        </p:nvSpPr>
        <p:spPr bwMode="auto">
          <a:xfrm>
            <a:off x="7793440" y="3314631"/>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3" name="Oval 62"/>
          <p:cNvSpPr/>
          <p:nvPr/>
        </p:nvSpPr>
        <p:spPr bwMode="auto">
          <a:xfrm>
            <a:off x="7793440" y="3068140"/>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4" name="Oval 63"/>
          <p:cNvSpPr/>
          <p:nvPr/>
        </p:nvSpPr>
        <p:spPr bwMode="auto">
          <a:xfrm>
            <a:off x="8395818" y="3314631"/>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5" name="Oval 64"/>
          <p:cNvSpPr/>
          <p:nvPr/>
        </p:nvSpPr>
        <p:spPr bwMode="auto">
          <a:xfrm>
            <a:off x="8395818" y="3068140"/>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66" name="Straight Arrow Connector 65"/>
          <p:cNvCxnSpPr>
            <a:stCxn id="63" idx="6"/>
            <a:endCxn id="65" idx="2"/>
          </p:cNvCxnSpPr>
          <p:nvPr/>
        </p:nvCxnSpPr>
        <p:spPr>
          <a:xfrm>
            <a:off x="7929443" y="3136142"/>
            <a:ext cx="466375"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67" name="Left Brace 66"/>
          <p:cNvSpPr/>
          <p:nvPr/>
        </p:nvSpPr>
        <p:spPr>
          <a:xfrm>
            <a:off x="7429701" y="3040778"/>
            <a:ext cx="234462" cy="422031"/>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8" name="TextBox 67"/>
          <p:cNvSpPr txBox="1"/>
          <p:nvPr/>
        </p:nvSpPr>
        <p:spPr>
          <a:xfrm>
            <a:off x="6730227" y="2993879"/>
            <a:ext cx="660402" cy="523220"/>
          </a:xfrm>
          <a:prstGeom prst="rect">
            <a:avLst/>
          </a:prstGeom>
          <a:noFill/>
        </p:spPr>
        <p:txBody>
          <a:bodyPr wrap="square" rtlCol="0">
            <a:spAutoFit/>
          </a:bodyPr>
          <a:lstStyle/>
          <a:p>
            <a:pPr algn="r"/>
            <a:r>
              <a:rPr lang="en-US" sz="2800" dirty="0" smtClean="0"/>
              <a:t>P</a:t>
            </a:r>
            <a:endParaRPr lang="en-US" sz="2800" dirty="0"/>
          </a:p>
        </p:txBody>
      </p:sp>
      <p:cxnSp>
        <p:nvCxnSpPr>
          <p:cNvPr id="70" name="Straight Arrow Connector 69"/>
          <p:cNvCxnSpPr>
            <a:stCxn id="62" idx="6"/>
            <a:endCxn id="64" idx="2"/>
          </p:cNvCxnSpPr>
          <p:nvPr/>
        </p:nvCxnSpPr>
        <p:spPr>
          <a:xfrm>
            <a:off x="7929443" y="3382633"/>
            <a:ext cx="466375"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05" name="Oval 104"/>
          <p:cNvSpPr/>
          <p:nvPr/>
        </p:nvSpPr>
        <p:spPr bwMode="auto">
          <a:xfrm>
            <a:off x="1937279" y="5407489"/>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6" name="Oval 105"/>
          <p:cNvSpPr/>
          <p:nvPr/>
        </p:nvSpPr>
        <p:spPr bwMode="auto">
          <a:xfrm>
            <a:off x="1937279" y="5138713"/>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7" name="Oval 106"/>
          <p:cNvSpPr/>
          <p:nvPr/>
        </p:nvSpPr>
        <p:spPr bwMode="auto">
          <a:xfrm>
            <a:off x="1937279" y="6213816"/>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2" name="Oval 111"/>
          <p:cNvSpPr/>
          <p:nvPr/>
        </p:nvSpPr>
        <p:spPr bwMode="auto">
          <a:xfrm>
            <a:off x="1937279" y="5945041"/>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8" name="Oval 117"/>
          <p:cNvSpPr/>
          <p:nvPr/>
        </p:nvSpPr>
        <p:spPr bwMode="auto">
          <a:xfrm>
            <a:off x="4194941" y="5497064"/>
            <a:ext cx="136003" cy="136003"/>
          </a:xfrm>
          <a:prstGeom prst="ellipse">
            <a:avLst/>
          </a:prstGeom>
          <a:ln>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9" name="Oval 118"/>
          <p:cNvSpPr/>
          <p:nvPr/>
        </p:nvSpPr>
        <p:spPr bwMode="auto">
          <a:xfrm>
            <a:off x="4194941" y="5184773"/>
            <a:ext cx="136003" cy="136003"/>
          </a:xfrm>
          <a:prstGeom prst="ellipse">
            <a:avLst/>
          </a:prstGeom>
          <a:ln>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42" name="Lightning Bolt 141"/>
          <p:cNvSpPr/>
          <p:nvPr/>
        </p:nvSpPr>
        <p:spPr bwMode="auto">
          <a:xfrm>
            <a:off x="4116243" y="4808164"/>
            <a:ext cx="339359" cy="304731"/>
          </a:xfrm>
          <a:prstGeom prst="lightningBolt">
            <a:avLst/>
          </a:prstGeom>
          <a:ln>
            <a:prstDash val="lgDashDot"/>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6" name="Oval 185"/>
          <p:cNvSpPr/>
          <p:nvPr/>
        </p:nvSpPr>
        <p:spPr bwMode="auto">
          <a:xfrm>
            <a:off x="5644913" y="4658815"/>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7" name="Oval 186"/>
          <p:cNvSpPr/>
          <p:nvPr/>
        </p:nvSpPr>
        <p:spPr bwMode="auto">
          <a:xfrm>
            <a:off x="5644913" y="5100403"/>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8" name="Oval 187"/>
          <p:cNvSpPr/>
          <p:nvPr/>
        </p:nvSpPr>
        <p:spPr bwMode="auto">
          <a:xfrm>
            <a:off x="5644913" y="5497387"/>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9" name="Oval 188"/>
          <p:cNvSpPr/>
          <p:nvPr/>
        </p:nvSpPr>
        <p:spPr bwMode="auto">
          <a:xfrm>
            <a:off x="5644913" y="6251210"/>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0" name="Oval 189"/>
          <p:cNvSpPr/>
          <p:nvPr/>
        </p:nvSpPr>
        <p:spPr bwMode="auto">
          <a:xfrm>
            <a:off x="6537011" y="4435791"/>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1" name="Oval 190"/>
          <p:cNvSpPr/>
          <p:nvPr/>
        </p:nvSpPr>
        <p:spPr bwMode="auto">
          <a:xfrm>
            <a:off x="6537011" y="4868458"/>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2" name="Oval 191"/>
          <p:cNvSpPr/>
          <p:nvPr/>
        </p:nvSpPr>
        <p:spPr bwMode="auto">
          <a:xfrm>
            <a:off x="6537011" y="5475084"/>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4" name="Lightning Bolt 193"/>
          <p:cNvSpPr/>
          <p:nvPr/>
        </p:nvSpPr>
        <p:spPr bwMode="auto">
          <a:xfrm>
            <a:off x="6481463" y="6157972"/>
            <a:ext cx="339359" cy="304731"/>
          </a:xfrm>
          <a:prstGeom prst="lightningBolt">
            <a:avLst/>
          </a:prstGeom>
          <a:ln w="28575">
            <a:prstDash val="lgDashDot"/>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8" name="Oval 197"/>
          <p:cNvSpPr/>
          <p:nvPr/>
        </p:nvSpPr>
        <p:spPr bwMode="auto">
          <a:xfrm>
            <a:off x="7616588" y="4658815"/>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9" name="Oval 198"/>
          <p:cNvSpPr/>
          <p:nvPr/>
        </p:nvSpPr>
        <p:spPr bwMode="auto">
          <a:xfrm>
            <a:off x="7616588" y="5100403"/>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0" name="Oval 199"/>
          <p:cNvSpPr/>
          <p:nvPr/>
        </p:nvSpPr>
        <p:spPr bwMode="auto">
          <a:xfrm>
            <a:off x="7616588" y="5497387"/>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1" name="Oval 200"/>
          <p:cNvSpPr/>
          <p:nvPr/>
        </p:nvSpPr>
        <p:spPr bwMode="auto">
          <a:xfrm>
            <a:off x="7616588" y="6251210"/>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3" name="Oval 202"/>
          <p:cNvSpPr/>
          <p:nvPr/>
        </p:nvSpPr>
        <p:spPr bwMode="auto">
          <a:xfrm>
            <a:off x="8508686" y="4868458"/>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4" name="Oval 203"/>
          <p:cNvSpPr/>
          <p:nvPr/>
        </p:nvSpPr>
        <p:spPr bwMode="auto">
          <a:xfrm>
            <a:off x="8508686" y="5475084"/>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6" name="Oval 205"/>
          <p:cNvSpPr/>
          <p:nvPr/>
        </p:nvSpPr>
        <p:spPr bwMode="auto">
          <a:xfrm>
            <a:off x="7616588" y="5827463"/>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7" name="Oval 206"/>
          <p:cNvSpPr/>
          <p:nvPr/>
        </p:nvSpPr>
        <p:spPr bwMode="auto">
          <a:xfrm>
            <a:off x="8508686" y="5965738"/>
            <a:ext cx="136003" cy="136003"/>
          </a:xfrm>
          <a:prstGeom prst="ellipse">
            <a:avLst/>
          </a:prstGeom>
          <a:ln w="28575">
            <a:prstDash val="lgDashDot"/>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209" name="Straight Arrow Connector 208"/>
          <p:cNvCxnSpPr>
            <a:stCxn id="186" idx="6"/>
            <a:endCxn id="190" idx="2"/>
          </p:cNvCxnSpPr>
          <p:nvPr/>
        </p:nvCxnSpPr>
        <p:spPr>
          <a:xfrm flipV="1">
            <a:off x="5780916" y="4503793"/>
            <a:ext cx="756095" cy="223024"/>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211" name="Straight Arrow Connector 210"/>
          <p:cNvCxnSpPr>
            <a:stCxn id="198" idx="6"/>
            <a:endCxn id="203" idx="1"/>
          </p:cNvCxnSpPr>
          <p:nvPr/>
        </p:nvCxnSpPr>
        <p:spPr>
          <a:xfrm>
            <a:off x="7752591" y="4726817"/>
            <a:ext cx="776012" cy="161558"/>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213" name="Straight Arrow Connector 212"/>
          <p:cNvCxnSpPr>
            <a:stCxn id="187" idx="7"/>
            <a:endCxn id="191" idx="2"/>
          </p:cNvCxnSpPr>
          <p:nvPr/>
        </p:nvCxnSpPr>
        <p:spPr>
          <a:xfrm rot="5400000" flipH="1" flipV="1">
            <a:off x="6057075" y="4640384"/>
            <a:ext cx="183860" cy="776012"/>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215" name="Straight Arrow Connector 214"/>
          <p:cNvCxnSpPr>
            <a:stCxn id="188" idx="6"/>
            <a:endCxn id="192" idx="2"/>
          </p:cNvCxnSpPr>
          <p:nvPr/>
        </p:nvCxnSpPr>
        <p:spPr>
          <a:xfrm flipV="1">
            <a:off x="5780916" y="5543086"/>
            <a:ext cx="756095" cy="22303"/>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217" name="Straight Arrow Connector 216"/>
          <p:cNvCxnSpPr>
            <a:stCxn id="200" idx="6"/>
            <a:endCxn id="204" idx="2"/>
          </p:cNvCxnSpPr>
          <p:nvPr/>
        </p:nvCxnSpPr>
        <p:spPr>
          <a:xfrm flipV="1">
            <a:off x="7752591" y="5543086"/>
            <a:ext cx="756095" cy="22303"/>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219" name="Straight Arrow Connector 218"/>
          <p:cNvCxnSpPr>
            <a:stCxn id="199" idx="5"/>
            <a:endCxn id="204" idx="1"/>
          </p:cNvCxnSpPr>
          <p:nvPr/>
        </p:nvCxnSpPr>
        <p:spPr>
          <a:xfrm rot="16200000" flipH="1">
            <a:off x="7991382" y="4957780"/>
            <a:ext cx="278512" cy="795929"/>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221" name="Straight Arrow Connector 220"/>
          <p:cNvCxnSpPr>
            <a:stCxn id="206" idx="6"/>
            <a:endCxn id="207" idx="2"/>
          </p:cNvCxnSpPr>
          <p:nvPr/>
        </p:nvCxnSpPr>
        <p:spPr>
          <a:xfrm>
            <a:off x="7752591" y="5895465"/>
            <a:ext cx="756095" cy="138275"/>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223" name="Straight Arrow Connector 222"/>
          <p:cNvCxnSpPr>
            <a:stCxn id="189" idx="6"/>
            <a:endCxn id="194" idx="2"/>
          </p:cNvCxnSpPr>
          <p:nvPr/>
        </p:nvCxnSpPr>
        <p:spPr>
          <a:xfrm flipV="1">
            <a:off x="5780916" y="6294889"/>
            <a:ext cx="779448" cy="24323"/>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225" name="Straight Arrow Connector 224"/>
          <p:cNvCxnSpPr>
            <a:stCxn id="201" idx="7"/>
            <a:endCxn id="203" idx="3"/>
          </p:cNvCxnSpPr>
          <p:nvPr/>
        </p:nvCxnSpPr>
        <p:spPr>
          <a:xfrm rot="5400000" flipH="1" flipV="1">
            <a:off x="7487347" y="5229872"/>
            <a:ext cx="1286583" cy="795929"/>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153" name="Straight Arrow Connector 152"/>
          <p:cNvCxnSpPr>
            <a:stCxn id="106" idx="7"/>
            <a:endCxn id="142" idx="2"/>
          </p:cNvCxnSpPr>
          <p:nvPr/>
        </p:nvCxnSpPr>
        <p:spPr>
          <a:xfrm rot="5400000" flipH="1" flipV="1">
            <a:off x="3017480" y="3980967"/>
            <a:ext cx="213549" cy="2141779"/>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156" name="Straight Arrow Connector 155"/>
          <p:cNvCxnSpPr>
            <a:stCxn id="106" idx="6"/>
            <a:endCxn id="119" idx="2"/>
          </p:cNvCxnSpPr>
          <p:nvPr/>
        </p:nvCxnSpPr>
        <p:spPr>
          <a:xfrm>
            <a:off x="2073282" y="5206715"/>
            <a:ext cx="2121659" cy="46060"/>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158" name="Straight Arrow Connector 157"/>
          <p:cNvCxnSpPr>
            <a:stCxn id="105" idx="6"/>
            <a:endCxn id="119" idx="3"/>
          </p:cNvCxnSpPr>
          <p:nvPr/>
        </p:nvCxnSpPr>
        <p:spPr>
          <a:xfrm flipV="1">
            <a:off x="2073282" y="5300859"/>
            <a:ext cx="2141576" cy="174632"/>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160" name="Straight Arrow Connector 159"/>
          <p:cNvCxnSpPr>
            <a:stCxn id="105" idx="5"/>
            <a:endCxn id="118" idx="2"/>
          </p:cNvCxnSpPr>
          <p:nvPr/>
        </p:nvCxnSpPr>
        <p:spPr>
          <a:xfrm rot="16200000" flipH="1">
            <a:off x="3103408" y="4473532"/>
            <a:ext cx="41491" cy="2141576"/>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sp>
        <p:nvSpPr>
          <p:cNvPr id="161" name="TextBox 160"/>
          <p:cNvSpPr txBox="1"/>
          <p:nvPr/>
        </p:nvSpPr>
        <p:spPr>
          <a:xfrm>
            <a:off x="4068231" y="5688465"/>
            <a:ext cx="563526" cy="369332"/>
          </a:xfrm>
          <a:prstGeom prst="rect">
            <a:avLst/>
          </a:prstGeom>
          <a:noFill/>
          <a:ln>
            <a:noFill/>
            <a:prstDash val="lgDashDot"/>
          </a:ln>
        </p:spPr>
        <p:txBody>
          <a:bodyPr wrap="square" rtlCol="0">
            <a:spAutoFit/>
          </a:bodyPr>
          <a:lstStyle/>
          <a:p>
            <a:r>
              <a:rPr lang="en-US" dirty="0" smtClean="0"/>
              <a:t>…</a:t>
            </a:r>
            <a:endParaRPr lang="en-US" dirty="0"/>
          </a:p>
        </p:txBody>
      </p:sp>
      <p:cxnSp>
        <p:nvCxnSpPr>
          <p:cNvPr id="163" name="Straight Arrow Connector 162"/>
          <p:cNvCxnSpPr>
            <a:stCxn id="112" idx="6"/>
            <a:endCxn id="161" idx="1"/>
          </p:cNvCxnSpPr>
          <p:nvPr/>
        </p:nvCxnSpPr>
        <p:spPr>
          <a:xfrm flipV="1">
            <a:off x="2073282" y="5943600"/>
            <a:ext cx="2041518" cy="69443"/>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165" name="Straight Arrow Connector 164"/>
          <p:cNvCxnSpPr>
            <a:stCxn id="107" idx="6"/>
            <a:endCxn id="142" idx="3"/>
          </p:cNvCxnSpPr>
          <p:nvPr/>
        </p:nvCxnSpPr>
        <p:spPr>
          <a:xfrm flipV="1">
            <a:off x="2073282" y="5018584"/>
            <a:ext cx="2200260" cy="1263234"/>
          </a:xfrm>
          <a:prstGeom prst="straightConnector1">
            <a:avLst/>
          </a:prstGeom>
          <a:ln w="28575">
            <a:prstDash val="lgDashDot"/>
            <a:tailEnd type="arrow"/>
          </a:ln>
        </p:spPr>
        <p:style>
          <a:lnRef idx="1">
            <a:schemeClr val="accent1"/>
          </a:lnRef>
          <a:fillRef idx="0">
            <a:schemeClr val="accent1"/>
          </a:fillRef>
          <a:effectRef idx="0">
            <a:schemeClr val="accent1"/>
          </a:effectRef>
          <a:fontRef idx="minor">
            <a:schemeClr val="tx1"/>
          </a:fontRef>
        </p:style>
      </p:cxnSp>
      <p:sp>
        <p:nvSpPr>
          <p:cNvPr id="96" name="Oval 95"/>
          <p:cNvSpPr/>
          <p:nvPr/>
        </p:nvSpPr>
        <p:spPr bwMode="auto">
          <a:xfrm>
            <a:off x="2649209" y="4523825"/>
            <a:ext cx="136003" cy="136003"/>
          </a:xfrm>
          <a:prstGeom prst="ellipse">
            <a:avLst/>
          </a:prstGeom>
          <a:ln w="28575">
            <a:prstDash val="solid"/>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7" name="Oval 96"/>
          <p:cNvSpPr/>
          <p:nvPr/>
        </p:nvSpPr>
        <p:spPr bwMode="auto">
          <a:xfrm>
            <a:off x="2649209" y="4048170"/>
            <a:ext cx="136003" cy="136003"/>
          </a:xfrm>
          <a:prstGeom prst="ellipse">
            <a:avLst/>
          </a:prstGeom>
          <a:ln w="28575">
            <a:prstDash val="solid"/>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8" name="Oval 97"/>
          <p:cNvSpPr/>
          <p:nvPr/>
        </p:nvSpPr>
        <p:spPr bwMode="auto">
          <a:xfrm>
            <a:off x="2649209" y="3572515"/>
            <a:ext cx="136003" cy="136003"/>
          </a:xfrm>
          <a:prstGeom prst="ellipse">
            <a:avLst/>
          </a:prstGeom>
          <a:ln w="28575">
            <a:prstDash val="solid"/>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9" name="Oval 98"/>
          <p:cNvSpPr/>
          <p:nvPr/>
        </p:nvSpPr>
        <p:spPr bwMode="auto">
          <a:xfrm>
            <a:off x="3888070" y="4523825"/>
            <a:ext cx="136003" cy="136003"/>
          </a:xfrm>
          <a:prstGeom prst="ellipse">
            <a:avLst/>
          </a:prstGeom>
          <a:ln w="28575">
            <a:prstDash val="solid"/>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0" name="Oval 99"/>
          <p:cNvSpPr/>
          <p:nvPr/>
        </p:nvSpPr>
        <p:spPr bwMode="auto">
          <a:xfrm>
            <a:off x="3888070" y="4048170"/>
            <a:ext cx="136003" cy="136003"/>
          </a:xfrm>
          <a:prstGeom prst="ellipse">
            <a:avLst/>
          </a:prstGeom>
          <a:ln w="28575">
            <a:prstDash val="solid"/>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1" name="Oval 100"/>
          <p:cNvSpPr/>
          <p:nvPr/>
        </p:nvSpPr>
        <p:spPr bwMode="auto">
          <a:xfrm>
            <a:off x="3888070" y="3572515"/>
            <a:ext cx="136003" cy="136003"/>
          </a:xfrm>
          <a:prstGeom prst="ellipse">
            <a:avLst/>
          </a:prstGeom>
          <a:ln w="28575">
            <a:prstDash val="solid"/>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02" name="Straight Arrow Connector 101"/>
          <p:cNvCxnSpPr>
            <a:stCxn id="98" idx="7"/>
            <a:endCxn id="101" idx="1"/>
          </p:cNvCxnSpPr>
          <p:nvPr/>
        </p:nvCxnSpPr>
        <p:spPr>
          <a:xfrm rot="5400000" flipH="1" flipV="1">
            <a:off x="3336641" y="3021086"/>
            <a:ext cx="1588" cy="1142692"/>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a:stCxn id="98" idx="6"/>
            <a:endCxn id="100" idx="1"/>
          </p:cNvCxnSpPr>
          <p:nvPr/>
        </p:nvCxnSpPr>
        <p:spPr>
          <a:xfrm>
            <a:off x="2785212" y="3640517"/>
            <a:ext cx="1122775" cy="427570"/>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104" name="Straight Arrow Connector 103"/>
          <p:cNvCxnSpPr>
            <a:stCxn id="98" idx="5"/>
            <a:endCxn id="99" idx="1"/>
          </p:cNvCxnSpPr>
          <p:nvPr/>
        </p:nvCxnSpPr>
        <p:spPr>
          <a:xfrm rot="16200000" flipH="1">
            <a:off x="2909071" y="3544825"/>
            <a:ext cx="855141" cy="1142692"/>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108" name="Straight Arrow Connector 107"/>
          <p:cNvCxnSpPr>
            <a:stCxn id="97" idx="7"/>
            <a:endCxn id="101" idx="2"/>
          </p:cNvCxnSpPr>
          <p:nvPr/>
        </p:nvCxnSpPr>
        <p:spPr>
          <a:xfrm rot="5400000" flipH="1" flipV="1">
            <a:off x="3112897" y="3292915"/>
            <a:ext cx="427570" cy="1122775"/>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109" name="Straight Arrow Connector 108"/>
          <p:cNvCxnSpPr>
            <a:stCxn id="97" idx="6"/>
            <a:endCxn id="100" idx="2"/>
          </p:cNvCxnSpPr>
          <p:nvPr/>
        </p:nvCxnSpPr>
        <p:spPr>
          <a:xfrm>
            <a:off x="2785212" y="4116172"/>
            <a:ext cx="1102858" cy="1588"/>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a:stCxn id="97" idx="5"/>
            <a:endCxn id="99" idx="2"/>
          </p:cNvCxnSpPr>
          <p:nvPr/>
        </p:nvCxnSpPr>
        <p:spPr>
          <a:xfrm rot="16200000" flipH="1">
            <a:off x="3112897" y="3816653"/>
            <a:ext cx="427571" cy="1122775"/>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111" name="Straight Arrow Connector 110"/>
          <p:cNvCxnSpPr>
            <a:stCxn id="96" idx="7"/>
            <a:endCxn id="101" idx="3"/>
          </p:cNvCxnSpPr>
          <p:nvPr/>
        </p:nvCxnSpPr>
        <p:spPr>
          <a:xfrm rot="5400000" flipH="1" flipV="1">
            <a:off x="2909071" y="3544826"/>
            <a:ext cx="855141" cy="1142692"/>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113" name="Straight Arrow Connector 112"/>
          <p:cNvCxnSpPr>
            <a:stCxn id="96" idx="6"/>
            <a:endCxn id="100" idx="3"/>
          </p:cNvCxnSpPr>
          <p:nvPr/>
        </p:nvCxnSpPr>
        <p:spPr>
          <a:xfrm flipV="1">
            <a:off x="2785212" y="4164256"/>
            <a:ext cx="1122775" cy="427571"/>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a:stCxn id="96" idx="5"/>
            <a:endCxn id="99" idx="3"/>
          </p:cNvCxnSpPr>
          <p:nvPr/>
        </p:nvCxnSpPr>
        <p:spPr>
          <a:xfrm rot="16200000" flipH="1">
            <a:off x="3336641" y="4068565"/>
            <a:ext cx="1588" cy="1142692"/>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sp>
        <p:nvSpPr>
          <p:cNvPr id="115" name="TextBox 114"/>
          <p:cNvSpPr txBox="1"/>
          <p:nvPr/>
        </p:nvSpPr>
        <p:spPr>
          <a:xfrm>
            <a:off x="4776729" y="6596390"/>
            <a:ext cx="4367271" cy="261610"/>
          </a:xfrm>
          <a:prstGeom prst="rect">
            <a:avLst/>
          </a:prstGeom>
          <a:noFill/>
        </p:spPr>
        <p:txBody>
          <a:bodyPr wrap="square" rtlCol="0">
            <a:spAutoFit/>
          </a:bodyPr>
          <a:lstStyle/>
          <a:p>
            <a:r>
              <a:rPr lang="en-US" sz="1100" dirty="0" smtClean="0"/>
              <a:t>Dotted lines indicate traces whose length may be greater than 1</a:t>
            </a:r>
            <a:endParaRPr lang="en-US" sz="1100" dirty="0"/>
          </a:p>
        </p:txBody>
      </p:sp>
      <p:cxnSp>
        <p:nvCxnSpPr>
          <p:cNvPr id="116" name="Straight Arrow Connector 115"/>
          <p:cNvCxnSpPr/>
          <p:nvPr/>
        </p:nvCxnSpPr>
        <p:spPr>
          <a:xfrm>
            <a:off x="4107976" y="6714705"/>
            <a:ext cx="627797" cy="1588"/>
          </a:xfrm>
          <a:prstGeom prst="straightConnector1">
            <a:avLst/>
          </a:prstGeom>
          <a:ln>
            <a:prstDash val="lgDashDot"/>
            <a:tailEnd type="arrow"/>
          </a:ln>
        </p:spPr>
        <p:style>
          <a:lnRef idx="1">
            <a:schemeClr val="accent1"/>
          </a:lnRef>
          <a:fillRef idx="0">
            <a:schemeClr val="accent1"/>
          </a:fillRef>
          <a:effectRef idx="0">
            <a:schemeClr val="accent1"/>
          </a:effectRef>
          <a:fontRef idx="minor">
            <a:schemeClr val="tx1"/>
          </a:fontRef>
        </p:style>
      </p:cxnSp>
      <p:sp>
        <p:nvSpPr>
          <p:cNvPr id="117" name="TextBox 116"/>
          <p:cNvSpPr txBox="1"/>
          <p:nvPr/>
        </p:nvSpPr>
        <p:spPr>
          <a:xfrm>
            <a:off x="984929" y="6591869"/>
            <a:ext cx="3027513" cy="266131"/>
          </a:xfrm>
          <a:prstGeom prst="rect">
            <a:avLst/>
          </a:prstGeom>
          <a:noFill/>
        </p:spPr>
        <p:txBody>
          <a:bodyPr wrap="square" rtlCol="0">
            <a:spAutoFit/>
          </a:bodyPr>
          <a:lstStyle/>
          <a:p>
            <a:r>
              <a:rPr lang="en-US" sz="1100" dirty="0" smtClean="0"/>
              <a:t>Solid lines indicate traces whose length is 1</a:t>
            </a:r>
            <a:endParaRPr lang="en-US" sz="1100" dirty="0"/>
          </a:p>
        </p:txBody>
      </p:sp>
      <p:cxnSp>
        <p:nvCxnSpPr>
          <p:cNvPr id="120" name="Straight Arrow Connector 119"/>
          <p:cNvCxnSpPr/>
          <p:nvPr/>
        </p:nvCxnSpPr>
        <p:spPr>
          <a:xfrm>
            <a:off x="316176" y="6714705"/>
            <a:ext cx="627797" cy="1588"/>
          </a:xfrm>
          <a:prstGeom prst="straightConnector1">
            <a:avLst/>
          </a:prstGeom>
          <a:ln>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 0 L 0.09722 0 " pathEditMode="relative" ptsTypes="AA">
                                      <p:cBhvr>
                                        <p:cTn id="6" dur="2000" fill="hold"/>
                                        <p:tgtEl>
                                          <p:spTgt spid="186"/>
                                        </p:tgtEl>
                                        <p:attrNameLst>
                                          <p:attrName>ppt_x</p:attrName>
                                          <p:attrName>ppt_y</p:attrName>
                                        </p:attrNameLst>
                                      </p:cBhvr>
                                    </p:animMotion>
                                  </p:childTnLst>
                                </p:cTn>
                              </p:par>
                              <p:par>
                                <p:cTn id="7" presetID="0" presetClass="path" presetSubtype="0" accel="50000" decel="50000" fill="hold" grpId="0" nodeType="withEffect">
                                  <p:stCondLst>
                                    <p:cond delay="0"/>
                                  </p:stCondLst>
                                  <p:childTnLst>
                                    <p:animMotion origin="layout" path="M 0 0 L 0.09722 0 " pathEditMode="relative" ptsTypes="AA">
                                      <p:cBhvr>
                                        <p:cTn id="8" dur="2000" fill="hold"/>
                                        <p:tgtEl>
                                          <p:spTgt spid="187"/>
                                        </p:tgtEl>
                                        <p:attrNameLst>
                                          <p:attrName>ppt_x</p:attrName>
                                          <p:attrName>ppt_y</p:attrName>
                                        </p:attrNameLst>
                                      </p:cBhvr>
                                    </p:animMotion>
                                  </p:childTnLst>
                                </p:cTn>
                              </p:par>
                              <p:par>
                                <p:cTn id="9" presetID="0" presetClass="path" presetSubtype="0" accel="50000" decel="50000" fill="hold" grpId="0" nodeType="withEffect">
                                  <p:stCondLst>
                                    <p:cond delay="0"/>
                                  </p:stCondLst>
                                  <p:childTnLst>
                                    <p:animMotion origin="layout" path="M 0 0 L 0.09722 0 " pathEditMode="relative" ptsTypes="AA">
                                      <p:cBhvr>
                                        <p:cTn id="10" dur="2000" fill="hold"/>
                                        <p:tgtEl>
                                          <p:spTgt spid="188"/>
                                        </p:tgtEl>
                                        <p:attrNameLst>
                                          <p:attrName>ppt_x</p:attrName>
                                          <p:attrName>ppt_y</p:attrName>
                                        </p:attrNameLst>
                                      </p:cBhvr>
                                    </p:animMotion>
                                  </p:childTnLst>
                                </p:cTn>
                              </p:par>
                              <p:par>
                                <p:cTn id="11" presetID="0" presetClass="path" presetSubtype="0" accel="50000" decel="50000" fill="hold" grpId="0" nodeType="withEffect">
                                  <p:stCondLst>
                                    <p:cond delay="0"/>
                                  </p:stCondLst>
                                  <p:childTnLst>
                                    <p:animMotion origin="layout" path="M 0 0 L 0.09722 0 " pathEditMode="relative" ptsTypes="AA">
                                      <p:cBhvr>
                                        <p:cTn id="12" dur="2000" fill="hold"/>
                                        <p:tgtEl>
                                          <p:spTgt spid="189"/>
                                        </p:tgtEl>
                                        <p:attrNameLst>
                                          <p:attrName>ppt_x</p:attrName>
                                          <p:attrName>ppt_y</p:attrName>
                                        </p:attrNameLst>
                                      </p:cBhvr>
                                    </p:animMotion>
                                  </p:childTnLst>
                                </p:cTn>
                              </p:par>
                              <p:par>
                                <p:cTn id="13" presetID="0" presetClass="path" presetSubtype="0" accel="50000" decel="50000" fill="hold" grpId="0" nodeType="withEffect">
                                  <p:stCondLst>
                                    <p:cond delay="0"/>
                                  </p:stCondLst>
                                  <p:childTnLst>
                                    <p:animMotion origin="layout" path="M 0 0 L 0.09722 0 " pathEditMode="relative" ptsTypes="AA">
                                      <p:cBhvr>
                                        <p:cTn id="14" dur="2000" fill="hold"/>
                                        <p:tgtEl>
                                          <p:spTgt spid="190"/>
                                        </p:tgtEl>
                                        <p:attrNameLst>
                                          <p:attrName>ppt_x</p:attrName>
                                          <p:attrName>ppt_y</p:attrName>
                                        </p:attrNameLst>
                                      </p:cBhvr>
                                    </p:animMotion>
                                  </p:childTnLst>
                                </p:cTn>
                              </p:par>
                              <p:par>
                                <p:cTn id="15" presetID="0" presetClass="path" presetSubtype="0" accel="50000" decel="50000" fill="hold" grpId="0" nodeType="withEffect">
                                  <p:stCondLst>
                                    <p:cond delay="0"/>
                                  </p:stCondLst>
                                  <p:childTnLst>
                                    <p:animMotion origin="layout" path="M 0 0 L 0.09722 0 " pathEditMode="relative" ptsTypes="AA">
                                      <p:cBhvr>
                                        <p:cTn id="16" dur="2000" fill="hold"/>
                                        <p:tgtEl>
                                          <p:spTgt spid="191"/>
                                        </p:tgtEl>
                                        <p:attrNameLst>
                                          <p:attrName>ppt_x</p:attrName>
                                          <p:attrName>ppt_y</p:attrName>
                                        </p:attrNameLst>
                                      </p:cBhvr>
                                    </p:animMotion>
                                  </p:childTnLst>
                                </p:cTn>
                              </p:par>
                              <p:par>
                                <p:cTn id="17" presetID="0" presetClass="path" presetSubtype="0" accel="50000" decel="50000" fill="hold" grpId="0" nodeType="withEffect">
                                  <p:stCondLst>
                                    <p:cond delay="0"/>
                                  </p:stCondLst>
                                  <p:childTnLst>
                                    <p:animMotion origin="layout" path="M 0 0 L 0.09722 0 " pathEditMode="relative" ptsTypes="AA">
                                      <p:cBhvr>
                                        <p:cTn id="18" dur="2000" fill="hold"/>
                                        <p:tgtEl>
                                          <p:spTgt spid="192"/>
                                        </p:tgtEl>
                                        <p:attrNameLst>
                                          <p:attrName>ppt_x</p:attrName>
                                          <p:attrName>ppt_y</p:attrName>
                                        </p:attrNameLst>
                                      </p:cBhvr>
                                    </p:animMotion>
                                  </p:childTnLst>
                                </p:cTn>
                              </p:par>
                              <p:par>
                                <p:cTn id="19" presetID="0" presetClass="path" presetSubtype="0" accel="50000" decel="50000" fill="hold" grpId="0" nodeType="withEffect">
                                  <p:stCondLst>
                                    <p:cond delay="0"/>
                                  </p:stCondLst>
                                  <p:childTnLst>
                                    <p:animMotion origin="layout" path="M 0 0 L 0.09722 0 " pathEditMode="relative" ptsTypes="AA">
                                      <p:cBhvr>
                                        <p:cTn id="20" dur="2000" fill="hold"/>
                                        <p:tgtEl>
                                          <p:spTgt spid="194"/>
                                        </p:tgtEl>
                                        <p:attrNameLst>
                                          <p:attrName>ppt_x</p:attrName>
                                          <p:attrName>ppt_y</p:attrName>
                                        </p:attrNameLst>
                                      </p:cBhvr>
                                    </p:animMotion>
                                  </p:childTnLst>
                                </p:cTn>
                              </p:par>
                              <p:par>
                                <p:cTn id="21" presetID="0" presetClass="path" presetSubtype="0" accel="50000" decel="50000" fill="hold" nodeType="withEffect">
                                  <p:stCondLst>
                                    <p:cond delay="0"/>
                                  </p:stCondLst>
                                  <p:childTnLst>
                                    <p:animMotion origin="layout" path="M 0 0 L 0.09722 0 " pathEditMode="relative" ptsTypes="AA">
                                      <p:cBhvr>
                                        <p:cTn id="22" dur="2000" fill="hold"/>
                                        <p:tgtEl>
                                          <p:spTgt spid="209"/>
                                        </p:tgtEl>
                                        <p:attrNameLst>
                                          <p:attrName>ppt_x</p:attrName>
                                          <p:attrName>ppt_y</p:attrName>
                                        </p:attrNameLst>
                                      </p:cBhvr>
                                    </p:animMotion>
                                  </p:childTnLst>
                                </p:cTn>
                              </p:par>
                              <p:par>
                                <p:cTn id="23" presetID="0" presetClass="path" presetSubtype="0" accel="50000" decel="50000" fill="hold" nodeType="withEffect">
                                  <p:stCondLst>
                                    <p:cond delay="0"/>
                                  </p:stCondLst>
                                  <p:childTnLst>
                                    <p:animMotion origin="layout" path="M 0 0 L 0.09722 0 " pathEditMode="relative" ptsTypes="AA">
                                      <p:cBhvr>
                                        <p:cTn id="24" dur="2000" fill="hold"/>
                                        <p:tgtEl>
                                          <p:spTgt spid="213"/>
                                        </p:tgtEl>
                                        <p:attrNameLst>
                                          <p:attrName>ppt_x</p:attrName>
                                          <p:attrName>ppt_y</p:attrName>
                                        </p:attrNameLst>
                                      </p:cBhvr>
                                    </p:animMotion>
                                  </p:childTnLst>
                                </p:cTn>
                              </p:par>
                              <p:par>
                                <p:cTn id="25" presetID="0" presetClass="path" presetSubtype="0" accel="50000" decel="50000" fill="hold" nodeType="withEffect">
                                  <p:stCondLst>
                                    <p:cond delay="0"/>
                                  </p:stCondLst>
                                  <p:childTnLst>
                                    <p:animMotion origin="layout" path="M 0 0 L 0.09722 0 " pathEditMode="relative" ptsTypes="AA">
                                      <p:cBhvr>
                                        <p:cTn id="26" dur="2000" fill="hold"/>
                                        <p:tgtEl>
                                          <p:spTgt spid="215"/>
                                        </p:tgtEl>
                                        <p:attrNameLst>
                                          <p:attrName>ppt_x</p:attrName>
                                          <p:attrName>ppt_y</p:attrName>
                                        </p:attrNameLst>
                                      </p:cBhvr>
                                    </p:animMotion>
                                  </p:childTnLst>
                                </p:cTn>
                              </p:par>
                              <p:par>
                                <p:cTn id="27" presetID="0" presetClass="path" presetSubtype="0" accel="50000" decel="50000" fill="hold" nodeType="withEffect">
                                  <p:stCondLst>
                                    <p:cond delay="0"/>
                                  </p:stCondLst>
                                  <p:childTnLst>
                                    <p:animMotion origin="layout" path="M 0 0 L 0.09722 0 " pathEditMode="relative" ptsTypes="AA">
                                      <p:cBhvr>
                                        <p:cTn id="28" dur="2000" fill="hold"/>
                                        <p:tgtEl>
                                          <p:spTgt spid="223"/>
                                        </p:tgtEl>
                                        <p:attrNameLst>
                                          <p:attrName>ppt_x</p:attrName>
                                          <p:attrName>ppt_y</p:attrName>
                                        </p:attrNameLst>
                                      </p:cBhvr>
                                    </p:animMotion>
                                  </p:childTnLst>
                                </p:cTn>
                              </p:par>
                              <p:par>
                                <p:cTn id="29" presetID="0" presetClass="path" presetSubtype="0" accel="50000" decel="50000" fill="hold" grpId="0" nodeType="withEffect">
                                  <p:stCondLst>
                                    <p:cond delay="0"/>
                                  </p:stCondLst>
                                  <p:childTnLst>
                                    <p:animMotion origin="layout" path="M 0 0 L -0.11945 0 " pathEditMode="relative" ptsTypes="AA">
                                      <p:cBhvr>
                                        <p:cTn id="30" dur="2000" fill="hold"/>
                                        <p:tgtEl>
                                          <p:spTgt spid="198"/>
                                        </p:tgtEl>
                                        <p:attrNameLst>
                                          <p:attrName>ppt_x</p:attrName>
                                          <p:attrName>ppt_y</p:attrName>
                                        </p:attrNameLst>
                                      </p:cBhvr>
                                    </p:animMotion>
                                  </p:childTnLst>
                                </p:cTn>
                              </p:par>
                              <p:par>
                                <p:cTn id="31" presetID="0" presetClass="path" presetSubtype="0" accel="50000" decel="50000" fill="hold" grpId="0" nodeType="withEffect">
                                  <p:stCondLst>
                                    <p:cond delay="0"/>
                                  </p:stCondLst>
                                  <p:childTnLst>
                                    <p:animMotion origin="layout" path="M 0 0 L -0.11945 0 " pathEditMode="relative" ptsTypes="AA">
                                      <p:cBhvr>
                                        <p:cTn id="32" dur="2000" fill="hold"/>
                                        <p:tgtEl>
                                          <p:spTgt spid="199"/>
                                        </p:tgtEl>
                                        <p:attrNameLst>
                                          <p:attrName>ppt_x</p:attrName>
                                          <p:attrName>ppt_y</p:attrName>
                                        </p:attrNameLst>
                                      </p:cBhvr>
                                    </p:animMotion>
                                  </p:childTnLst>
                                </p:cTn>
                              </p:par>
                              <p:par>
                                <p:cTn id="33" presetID="0" presetClass="path" presetSubtype="0" accel="50000" decel="50000" fill="hold" grpId="0" nodeType="withEffect">
                                  <p:stCondLst>
                                    <p:cond delay="0"/>
                                  </p:stCondLst>
                                  <p:childTnLst>
                                    <p:animMotion origin="layout" path="M 0 0 L -0.11945 0 " pathEditMode="relative" ptsTypes="AA">
                                      <p:cBhvr>
                                        <p:cTn id="34" dur="2000" fill="hold"/>
                                        <p:tgtEl>
                                          <p:spTgt spid="200"/>
                                        </p:tgtEl>
                                        <p:attrNameLst>
                                          <p:attrName>ppt_x</p:attrName>
                                          <p:attrName>ppt_y</p:attrName>
                                        </p:attrNameLst>
                                      </p:cBhvr>
                                    </p:animMotion>
                                  </p:childTnLst>
                                </p:cTn>
                              </p:par>
                              <p:par>
                                <p:cTn id="35" presetID="0" presetClass="path" presetSubtype="0" accel="50000" decel="50000" fill="hold" grpId="0" nodeType="withEffect">
                                  <p:stCondLst>
                                    <p:cond delay="0"/>
                                  </p:stCondLst>
                                  <p:childTnLst>
                                    <p:animMotion origin="layout" path="M 0 0 L -0.11945 0 " pathEditMode="relative" ptsTypes="AA">
                                      <p:cBhvr>
                                        <p:cTn id="36" dur="2000" fill="hold"/>
                                        <p:tgtEl>
                                          <p:spTgt spid="201"/>
                                        </p:tgtEl>
                                        <p:attrNameLst>
                                          <p:attrName>ppt_x</p:attrName>
                                          <p:attrName>ppt_y</p:attrName>
                                        </p:attrNameLst>
                                      </p:cBhvr>
                                    </p:animMotion>
                                  </p:childTnLst>
                                </p:cTn>
                              </p:par>
                              <p:par>
                                <p:cTn id="37" presetID="0" presetClass="path" presetSubtype="0" accel="50000" decel="50000" fill="hold" grpId="0" nodeType="withEffect">
                                  <p:stCondLst>
                                    <p:cond delay="0"/>
                                  </p:stCondLst>
                                  <p:childTnLst>
                                    <p:animMotion origin="layout" path="M 0 0 L -0.11945 0 " pathEditMode="relative" ptsTypes="AA">
                                      <p:cBhvr>
                                        <p:cTn id="38" dur="2000" fill="hold"/>
                                        <p:tgtEl>
                                          <p:spTgt spid="203"/>
                                        </p:tgtEl>
                                        <p:attrNameLst>
                                          <p:attrName>ppt_x</p:attrName>
                                          <p:attrName>ppt_y</p:attrName>
                                        </p:attrNameLst>
                                      </p:cBhvr>
                                    </p:animMotion>
                                  </p:childTnLst>
                                </p:cTn>
                              </p:par>
                              <p:par>
                                <p:cTn id="39" presetID="0" presetClass="path" presetSubtype="0" accel="50000" decel="50000" fill="hold" grpId="0" nodeType="withEffect">
                                  <p:stCondLst>
                                    <p:cond delay="0"/>
                                  </p:stCondLst>
                                  <p:childTnLst>
                                    <p:animMotion origin="layout" path="M 0 0 L -0.11945 0 " pathEditMode="relative" ptsTypes="AA">
                                      <p:cBhvr>
                                        <p:cTn id="40" dur="2000" fill="hold"/>
                                        <p:tgtEl>
                                          <p:spTgt spid="204"/>
                                        </p:tgtEl>
                                        <p:attrNameLst>
                                          <p:attrName>ppt_x</p:attrName>
                                          <p:attrName>ppt_y</p:attrName>
                                        </p:attrNameLst>
                                      </p:cBhvr>
                                    </p:animMotion>
                                  </p:childTnLst>
                                </p:cTn>
                              </p:par>
                              <p:par>
                                <p:cTn id="41" presetID="0" presetClass="path" presetSubtype="0" accel="50000" decel="50000" fill="hold" grpId="0" nodeType="withEffect">
                                  <p:stCondLst>
                                    <p:cond delay="0"/>
                                  </p:stCondLst>
                                  <p:childTnLst>
                                    <p:animMotion origin="layout" path="M 0 0 L -0.11945 0 " pathEditMode="relative" ptsTypes="AA">
                                      <p:cBhvr>
                                        <p:cTn id="42" dur="2000" fill="hold"/>
                                        <p:tgtEl>
                                          <p:spTgt spid="206"/>
                                        </p:tgtEl>
                                        <p:attrNameLst>
                                          <p:attrName>ppt_x</p:attrName>
                                          <p:attrName>ppt_y</p:attrName>
                                        </p:attrNameLst>
                                      </p:cBhvr>
                                    </p:animMotion>
                                  </p:childTnLst>
                                </p:cTn>
                              </p:par>
                              <p:par>
                                <p:cTn id="43" presetID="0" presetClass="path" presetSubtype="0" accel="50000" decel="50000" fill="hold" grpId="0" nodeType="withEffect">
                                  <p:stCondLst>
                                    <p:cond delay="0"/>
                                  </p:stCondLst>
                                  <p:childTnLst>
                                    <p:animMotion origin="layout" path="M 0 0 L -0.11945 0 " pathEditMode="relative" ptsTypes="AA">
                                      <p:cBhvr>
                                        <p:cTn id="44" dur="2000" fill="hold"/>
                                        <p:tgtEl>
                                          <p:spTgt spid="207"/>
                                        </p:tgtEl>
                                        <p:attrNameLst>
                                          <p:attrName>ppt_x</p:attrName>
                                          <p:attrName>ppt_y</p:attrName>
                                        </p:attrNameLst>
                                      </p:cBhvr>
                                    </p:animMotion>
                                  </p:childTnLst>
                                </p:cTn>
                              </p:par>
                              <p:par>
                                <p:cTn id="45" presetID="0" presetClass="path" presetSubtype="0" accel="50000" decel="50000" fill="hold" nodeType="withEffect">
                                  <p:stCondLst>
                                    <p:cond delay="0"/>
                                  </p:stCondLst>
                                  <p:childTnLst>
                                    <p:animMotion origin="layout" path="M 0 0 L -0.11945 0 " pathEditMode="relative" ptsTypes="AA">
                                      <p:cBhvr>
                                        <p:cTn id="46" dur="2000" fill="hold"/>
                                        <p:tgtEl>
                                          <p:spTgt spid="211"/>
                                        </p:tgtEl>
                                        <p:attrNameLst>
                                          <p:attrName>ppt_x</p:attrName>
                                          <p:attrName>ppt_y</p:attrName>
                                        </p:attrNameLst>
                                      </p:cBhvr>
                                    </p:animMotion>
                                  </p:childTnLst>
                                </p:cTn>
                              </p:par>
                              <p:par>
                                <p:cTn id="47" presetID="0" presetClass="path" presetSubtype="0" accel="50000" decel="50000" fill="hold" nodeType="withEffect">
                                  <p:stCondLst>
                                    <p:cond delay="0"/>
                                  </p:stCondLst>
                                  <p:childTnLst>
                                    <p:animMotion origin="layout" path="M 0 0 L -0.11945 0 " pathEditMode="relative" ptsTypes="AA">
                                      <p:cBhvr>
                                        <p:cTn id="48" dur="2000" fill="hold"/>
                                        <p:tgtEl>
                                          <p:spTgt spid="217"/>
                                        </p:tgtEl>
                                        <p:attrNameLst>
                                          <p:attrName>ppt_x</p:attrName>
                                          <p:attrName>ppt_y</p:attrName>
                                        </p:attrNameLst>
                                      </p:cBhvr>
                                    </p:animMotion>
                                  </p:childTnLst>
                                </p:cTn>
                              </p:par>
                              <p:par>
                                <p:cTn id="49" presetID="0" presetClass="path" presetSubtype="0" accel="50000" decel="50000" fill="hold" nodeType="withEffect">
                                  <p:stCondLst>
                                    <p:cond delay="0"/>
                                  </p:stCondLst>
                                  <p:childTnLst>
                                    <p:animMotion origin="layout" path="M 0 0 L -0.11945 0 " pathEditMode="relative" ptsTypes="AA">
                                      <p:cBhvr>
                                        <p:cTn id="50" dur="2000" fill="hold"/>
                                        <p:tgtEl>
                                          <p:spTgt spid="219"/>
                                        </p:tgtEl>
                                        <p:attrNameLst>
                                          <p:attrName>ppt_x</p:attrName>
                                          <p:attrName>ppt_y</p:attrName>
                                        </p:attrNameLst>
                                      </p:cBhvr>
                                    </p:animMotion>
                                  </p:childTnLst>
                                </p:cTn>
                              </p:par>
                              <p:par>
                                <p:cTn id="51" presetID="0" presetClass="path" presetSubtype="0" accel="50000" decel="50000" fill="hold" nodeType="withEffect">
                                  <p:stCondLst>
                                    <p:cond delay="0"/>
                                  </p:stCondLst>
                                  <p:childTnLst>
                                    <p:animMotion origin="layout" path="M 0 0 L -0.11945 0 " pathEditMode="relative" ptsTypes="AA">
                                      <p:cBhvr>
                                        <p:cTn id="52" dur="2000" fill="hold"/>
                                        <p:tgtEl>
                                          <p:spTgt spid="221"/>
                                        </p:tgtEl>
                                        <p:attrNameLst>
                                          <p:attrName>ppt_x</p:attrName>
                                          <p:attrName>ppt_y</p:attrName>
                                        </p:attrNameLst>
                                      </p:cBhvr>
                                    </p:animMotion>
                                  </p:childTnLst>
                                </p:cTn>
                              </p:par>
                              <p:par>
                                <p:cTn id="53" presetID="0" presetClass="path" presetSubtype="0" accel="50000" decel="50000" fill="hold" nodeType="withEffect">
                                  <p:stCondLst>
                                    <p:cond delay="0"/>
                                  </p:stCondLst>
                                  <p:childTnLst>
                                    <p:animMotion origin="layout" path="M 0 0 L -0.11945 0 " pathEditMode="relative" ptsTypes="AA">
                                      <p:cBhvr>
                                        <p:cTn id="54" dur="2000" fill="hold"/>
                                        <p:tgtEl>
                                          <p:spTgt spid="225"/>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 grpId="0" animBg="1"/>
      <p:bldP spid="187" grpId="0" animBg="1"/>
      <p:bldP spid="188" grpId="0" animBg="1"/>
      <p:bldP spid="189" grpId="0" animBg="1"/>
      <p:bldP spid="190" grpId="0" animBg="1"/>
      <p:bldP spid="191" grpId="0" animBg="1"/>
      <p:bldP spid="192" grpId="0" animBg="1"/>
      <p:bldP spid="194" grpId="0" animBg="1"/>
      <p:bldP spid="198" grpId="0" animBg="1"/>
      <p:bldP spid="199" grpId="0" animBg="1"/>
      <p:bldP spid="200" grpId="0" animBg="1"/>
      <p:bldP spid="201" grpId="0" animBg="1"/>
      <p:bldP spid="203" grpId="0" animBg="1"/>
      <p:bldP spid="204" grpId="0" animBg="1"/>
      <p:bldP spid="206" grpId="0" animBg="1"/>
      <p:bldP spid="20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Contents</a:t>
            </a:r>
            <a:endParaRPr lang="en-US" dirty="0"/>
          </a:p>
        </p:txBody>
      </p:sp>
      <p:sp>
        <p:nvSpPr>
          <p:cNvPr id="3" name="Content Placeholder 2"/>
          <p:cNvSpPr>
            <a:spLocks noGrp="1"/>
          </p:cNvSpPr>
          <p:nvPr>
            <p:ph idx="1"/>
          </p:nvPr>
        </p:nvSpPr>
        <p:spPr>
          <a:xfrm>
            <a:off x="381000" y="1411552"/>
            <a:ext cx="8382000" cy="1929759"/>
          </a:xfrm>
        </p:spPr>
        <p:txBody>
          <a:bodyPr/>
          <a:lstStyle/>
          <a:p>
            <a:r>
              <a:rPr lang="en-US" dirty="0" smtClean="0"/>
              <a:t>Theory and techniques for building a basic program verifier for a language with references to dynamically allocated objects</a:t>
            </a:r>
          </a:p>
          <a:p>
            <a:r>
              <a:rPr lang="en-US" dirty="0" smtClean="0"/>
              <a:t>A specification </a:t>
            </a:r>
            <a:r>
              <a:rPr lang="en-US" dirty="0" smtClean="0"/>
              <a:t>style and encoding thereof</a:t>
            </a: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endParaRPr lang="en-US" dirty="0"/>
          </a:p>
        </p:txBody>
      </p:sp>
      <p:pic>
        <p:nvPicPr>
          <p:cNvPr id="1026" name="Picture 2"/>
          <p:cNvPicPr>
            <a:picLocks noChangeAspect="1" noChangeArrowheads="1"/>
          </p:cNvPicPr>
          <p:nvPr/>
        </p:nvPicPr>
        <p:blipFill>
          <a:blip r:embed="rId3"/>
          <a:srcRect/>
          <a:stretch>
            <a:fillRect/>
          </a:stretch>
        </p:blipFill>
        <p:spPr bwMode="auto">
          <a:xfrm>
            <a:off x="1714248" y="1798859"/>
            <a:ext cx="4710201" cy="3864946"/>
          </a:xfrm>
          <a:prstGeom prst="rect">
            <a:avLst/>
          </a:prstGeom>
          <a:noFill/>
          <a:ln w="9525">
            <a:noFill/>
            <a:miter lim="800000"/>
            <a:headEnd/>
            <a:tailEnd/>
          </a:ln>
          <a:effectLst>
            <a:reflection blurRad="6350" stA="50000" endA="275" endPos="40000" dist="101600" dir="5400000" sy="-100000" algn="bl" rotWithShape="0"/>
          </a:effectLst>
          <a:scene3d>
            <a:camera prst="perspectiveContrastingRightFacing"/>
            <a:lightRig rig="threePt" dir="t"/>
          </a:scene3d>
          <a:sp3d z="25400"/>
        </p:spPr>
      </p:pic>
      <p:sp>
        <p:nvSpPr>
          <p:cNvPr id="2" name="Title 1"/>
          <p:cNvSpPr>
            <a:spLocks noGrp="1"/>
          </p:cNvSpPr>
          <p:nvPr>
            <p:ph type="ctrTitle"/>
          </p:nvPr>
        </p:nvSpPr>
        <p:spPr>
          <a:xfrm>
            <a:off x="722313" y="895049"/>
            <a:ext cx="7690115" cy="761747"/>
          </a:xfrm>
        </p:spPr>
        <p:txBody>
          <a:bodyPr/>
          <a:lstStyle/>
          <a:p>
            <a:r>
              <a:rPr smtClean="0"/>
              <a:t>Motivation:  Spec# demo</a:t>
            </a: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5" name="Text Box 7"/>
          <p:cNvSpPr txBox="1">
            <a:spLocks noChangeArrowheads="1"/>
          </p:cNvSpPr>
          <p:nvPr/>
        </p:nvSpPr>
        <p:spPr bwMode="auto">
          <a:xfrm>
            <a:off x="4135280" y="5238387"/>
            <a:ext cx="4415069" cy="1077212"/>
          </a:xfrm>
          <a:prstGeom prst="rect">
            <a:avLst/>
          </a:prstGeom>
          <a:noFill/>
          <a:ln w="9525">
            <a:noFill/>
            <a:miter lim="800000"/>
            <a:headEnd/>
            <a:tailEnd/>
          </a:ln>
          <a:effectLst/>
        </p:spPr>
        <p:txBody>
          <a:bodyPr wrap="square" lIns="91432" tIns="45717" rIns="91432" bIns="45717">
            <a:spAutoFit/>
          </a:bodyPr>
          <a:lstStyle/>
          <a:p>
            <a:pPr algn="ctr">
              <a:spcBef>
                <a:spcPct val="50000"/>
              </a:spcBef>
            </a:pPr>
            <a:r>
              <a:rPr lang="en-US" sz="3200" dirty="0" smtClean="0">
                <a:solidFill>
                  <a:schemeClr val="tx1"/>
                </a:solidFill>
                <a:latin typeface="+mn-lt"/>
              </a:rPr>
              <a:t>Verification condition (logical formula)</a:t>
            </a:r>
          </a:p>
        </p:txBody>
      </p:sp>
      <p:sp>
        <p:nvSpPr>
          <p:cNvPr id="43014" name="Text Box 6"/>
          <p:cNvSpPr txBox="1">
            <a:spLocks noChangeArrowheads="1"/>
          </p:cNvSpPr>
          <p:nvPr/>
        </p:nvSpPr>
        <p:spPr bwMode="auto">
          <a:xfrm>
            <a:off x="616772" y="893910"/>
            <a:ext cx="3573087" cy="584769"/>
          </a:xfrm>
          <a:prstGeom prst="rect">
            <a:avLst/>
          </a:prstGeom>
          <a:noFill/>
          <a:ln w="9525">
            <a:noFill/>
            <a:miter lim="800000"/>
            <a:headEnd/>
            <a:tailEnd/>
          </a:ln>
          <a:effectLst/>
        </p:spPr>
        <p:txBody>
          <a:bodyPr wrap="square" lIns="91432" tIns="45717" rIns="91432" bIns="45717">
            <a:spAutoFit/>
          </a:bodyPr>
          <a:lstStyle/>
          <a:p>
            <a:pPr>
              <a:spcBef>
                <a:spcPct val="50000"/>
              </a:spcBef>
            </a:pPr>
            <a:r>
              <a:rPr lang="en-US" sz="3200" dirty="0" smtClean="0">
                <a:solidFill>
                  <a:schemeClr val="tx1"/>
                </a:solidFill>
                <a:latin typeface="+mn-lt"/>
              </a:rPr>
              <a:t>Source language</a:t>
            </a:r>
            <a:endParaRPr lang="en-US" sz="3200" dirty="0">
              <a:solidFill>
                <a:schemeClr val="tx1"/>
              </a:solidFill>
              <a:latin typeface="+mn-lt"/>
            </a:endParaRPr>
          </a:p>
        </p:txBody>
      </p:sp>
      <p:sp>
        <p:nvSpPr>
          <p:cNvPr id="30" name="AutoShape 8"/>
          <p:cNvSpPr>
            <a:spLocks noChangeArrowheads="1"/>
          </p:cNvSpPr>
          <p:nvPr/>
        </p:nvSpPr>
        <p:spPr bwMode="auto">
          <a:xfrm rot="2700000">
            <a:off x="1333467" y="1860793"/>
            <a:ext cx="2036238" cy="923965"/>
          </a:xfrm>
          <a:prstGeom prst="rightArrow">
            <a:avLst>
              <a:gd name="adj1" fmla="val 50000"/>
              <a:gd name="adj2" fmla="val 91304"/>
            </a:avLst>
          </a:prstGeom>
          <a:gradFill>
            <a:gsLst>
              <a:gs pos="0">
                <a:schemeClr val="accent4">
                  <a:tint val="73000"/>
                  <a:satMod val="150000"/>
                  <a:alpha val="6000"/>
                </a:schemeClr>
              </a:gs>
              <a:gs pos="25000">
                <a:schemeClr val="accent4">
                  <a:tint val="96000"/>
                  <a:shade val="80000"/>
                  <a:satMod val="105000"/>
                </a:schemeClr>
              </a:gs>
              <a:gs pos="38000">
                <a:schemeClr val="accent4">
                  <a:tint val="96000"/>
                  <a:shade val="59000"/>
                  <a:satMod val="120000"/>
                </a:schemeClr>
              </a:gs>
              <a:gs pos="55000">
                <a:schemeClr val="accent4">
                  <a:shade val="57000"/>
                  <a:satMod val="120000"/>
                </a:schemeClr>
              </a:gs>
              <a:gs pos="80000">
                <a:schemeClr val="accent4">
                  <a:shade val="56000"/>
                  <a:satMod val="145000"/>
                </a:schemeClr>
              </a:gs>
              <a:gs pos="88000">
                <a:schemeClr val="accent4">
                  <a:shade val="63000"/>
                  <a:satMod val="160000"/>
                </a:schemeClr>
              </a:gs>
              <a:gs pos="100000">
                <a:schemeClr val="accent4">
                  <a:tint val="99555"/>
                  <a:satMod val="155000"/>
                </a:schemeClr>
              </a:gs>
            </a:gsLst>
          </a:gradFill>
          <a:ln>
            <a:headEnd/>
            <a:tailEnd/>
          </a:ln>
          <a:scene3d>
            <a:camera prst="orthographicFront">
              <a:rot lat="0" lon="0" rev="0"/>
            </a:camera>
            <a:lightRig rig="harsh" dir="t"/>
          </a:scene3d>
          <a:sp3d contourW="10000" prstMaterial="metal">
            <a:bevelT w="20000" h="9000" prst="softRound"/>
            <a:contourClr>
              <a:schemeClr val="accent4">
                <a:shade val="30000"/>
                <a:satMod val="200000"/>
              </a:schemeClr>
            </a:contourClr>
          </a:sp3d>
        </p:spPr>
        <p:style>
          <a:lnRef idx="0">
            <a:schemeClr val="accent4"/>
          </a:lnRef>
          <a:fillRef idx="3">
            <a:schemeClr val="accent4"/>
          </a:fillRef>
          <a:effectRef idx="3">
            <a:schemeClr val="accent4"/>
          </a:effectRef>
          <a:fontRef idx="minor">
            <a:schemeClr val="lt1"/>
          </a:fontRef>
        </p:style>
        <p:txBody>
          <a:bodyPr wrap="none" lIns="91432" tIns="45717" rIns="91432" bIns="45717" anchor="ctr"/>
          <a:lstStyle/>
          <a:p>
            <a:endParaRPr lang="en-US"/>
          </a:p>
        </p:txBody>
      </p:sp>
      <p:sp>
        <p:nvSpPr>
          <p:cNvPr id="13" name="Text Box 6"/>
          <p:cNvSpPr txBox="1">
            <a:spLocks noChangeArrowheads="1"/>
          </p:cNvSpPr>
          <p:nvPr/>
        </p:nvSpPr>
        <p:spPr bwMode="auto">
          <a:xfrm>
            <a:off x="1667643" y="2982012"/>
            <a:ext cx="6439118" cy="584769"/>
          </a:xfrm>
          <a:prstGeom prst="rect">
            <a:avLst/>
          </a:prstGeom>
          <a:noFill/>
          <a:ln w="9525">
            <a:noFill/>
            <a:miter lim="800000"/>
            <a:headEnd/>
            <a:tailEnd/>
          </a:ln>
          <a:effectLst/>
        </p:spPr>
        <p:txBody>
          <a:bodyPr wrap="square" lIns="91432" tIns="45717" rIns="91432" bIns="45717">
            <a:spAutoFit/>
          </a:bodyPr>
          <a:lstStyle/>
          <a:p>
            <a:pPr>
              <a:spcBef>
                <a:spcPct val="50000"/>
              </a:spcBef>
            </a:pPr>
            <a:r>
              <a:rPr lang="en-US" sz="3200" dirty="0" smtClean="0">
                <a:solidFill>
                  <a:schemeClr val="tx1"/>
                </a:solidFill>
                <a:latin typeface="+mn-lt"/>
              </a:rPr>
              <a:t>Intermediate verification language</a:t>
            </a:r>
            <a:endParaRPr lang="en-US" sz="3200" dirty="0">
              <a:solidFill>
                <a:schemeClr val="tx1"/>
              </a:solidFill>
              <a:latin typeface="+mn-lt"/>
            </a:endParaRPr>
          </a:p>
        </p:txBody>
      </p:sp>
      <p:sp>
        <p:nvSpPr>
          <p:cNvPr id="14" name="AutoShape 8"/>
          <p:cNvSpPr>
            <a:spLocks noChangeArrowheads="1"/>
          </p:cNvSpPr>
          <p:nvPr/>
        </p:nvSpPr>
        <p:spPr bwMode="auto">
          <a:xfrm rot="2700000">
            <a:off x="3335444" y="3959137"/>
            <a:ext cx="2065189" cy="923965"/>
          </a:xfrm>
          <a:prstGeom prst="rightArrow">
            <a:avLst>
              <a:gd name="adj1" fmla="val 50000"/>
              <a:gd name="adj2" fmla="val 91304"/>
            </a:avLst>
          </a:prstGeom>
          <a:gradFill>
            <a:gsLst>
              <a:gs pos="0">
                <a:schemeClr val="accent4">
                  <a:tint val="73000"/>
                  <a:satMod val="150000"/>
                  <a:alpha val="6000"/>
                </a:schemeClr>
              </a:gs>
              <a:gs pos="25000">
                <a:schemeClr val="accent4">
                  <a:tint val="96000"/>
                  <a:shade val="80000"/>
                  <a:satMod val="105000"/>
                </a:schemeClr>
              </a:gs>
              <a:gs pos="38000">
                <a:schemeClr val="accent4">
                  <a:tint val="96000"/>
                  <a:shade val="59000"/>
                  <a:satMod val="120000"/>
                </a:schemeClr>
              </a:gs>
              <a:gs pos="55000">
                <a:schemeClr val="accent4">
                  <a:shade val="57000"/>
                  <a:satMod val="120000"/>
                </a:schemeClr>
              </a:gs>
              <a:gs pos="80000">
                <a:schemeClr val="accent4">
                  <a:shade val="56000"/>
                  <a:satMod val="145000"/>
                </a:schemeClr>
              </a:gs>
              <a:gs pos="88000">
                <a:schemeClr val="accent4">
                  <a:shade val="63000"/>
                  <a:satMod val="160000"/>
                </a:schemeClr>
              </a:gs>
              <a:gs pos="100000">
                <a:schemeClr val="accent4">
                  <a:tint val="99555"/>
                  <a:satMod val="155000"/>
                </a:schemeClr>
              </a:gs>
            </a:gsLst>
          </a:gradFill>
          <a:ln>
            <a:headEnd/>
            <a:tailEnd/>
          </a:ln>
          <a:scene3d>
            <a:camera prst="orthographicFront">
              <a:rot lat="0" lon="0" rev="0"/>
            </a:camera>
            <a:lightRig rig="harsh" dir="t"/>
          </a:scene3d>
          <a:sp3d contourW="10000" prstMaterial="metal">
            <a:bevelT w="20000" h="9000" prst="softRound"/>
            <a:contourClr>
              <a:schemeClr val="accent4">
                <a:shade val="30000"/>
                <a:satMod val="200000"/>
              </a:schemeClr>
            </a:contourClr>
          </a:sp3d>
        </p:spPr>
        <p:style>
          <a:lnRef idx="0">
            <a:schemeClr val="accent4"/>
          </a:lnRef>
          <a:fillRef idx="3">
            <a:schemeClr val="accent4"/>
          </a:fillRef>
          <a:effectRef idx="3">
            <a:schemeClr val="accent4"/>
          </a:effectRef>
          <a:fontRef idx="minor">
            <a:schemeClr val="lt1"/>
          </a:fontRef>
        </p:style>
        <p:txBody>
          <a:bodyPr wrap="none" lIns="91432" tIns="45717" rIns="91432" bIns="45717" anchor="ctr"/>
          <a:lstStyle/>
          <a:p>
            <a:endParaRPr lang="en-US"/>
          </a:p>
        </p:txBody>
      </p:sp>
      <p:sp>
        <p:nvSpPr>
          <p:cNvPr id="15" name="Title 14"/>
          <p:cNvSpPr>
            <a:spLocks noGrp="1"/>
          </p:cNvSpPr>
          <p:nvPr>
            <p:ph type="title"/>
          </p:nvPr>
        </p:nvSpPr>
        <p:spPr/>
        <p:txBody>
          <a:bodyPr/>
          <a:lstStyle/>
          <a:p>
            <a:r>
              <a:rPr smtClean="0"/>
              <a:t>Basic verifier architecture</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23" name="AutoShape 15"/>
          <p:cNvSpPr>
            <a:spLocks noChangeArrowheads="1"/>
          </p:cNvSpPr>
          <p:nvPr/>
        </p:nvSpPr>
        <p:spPr bwMode="auto">
          <a:xfrm>
            <a:off x="1345553" y="2746724"/>
            <a:ext cx="6934200" cy="3394846"/>
          </a:xfrm>
          <a:prstGeom prst="roundRect">
            <a:avLst>
              <a:gd name="adj" fmla="val 16667"/>
            </a:avLst>
          </a:prstGeom>
          <a:solidFill>
            <a:srgbClr val="000000">
              <a:alpha val="12157"/>
            </a:srgbClr>
          </a:solidFill>
          <a:ln cap="rnd">
            <a:solidFill>
              <a:srgbClr val="FFFFFF">
                <a:alpha val="25000"/>
              </a:srgbClr>
            </a:solidFill>
            <a:headEnd type="none" w="sm" len="sm"/>
            <a:tailEnd type="none" w="sm" len="sm"/>
          </a:ln>
          <a:effectLst>
            <a:outerShdw blurRad="44450" dir="5400000" algn="ctr">
              <a:srgbClr val="000000">
                <a:alpha val="0"/>
              </a:srgbClr>
            </a:outerShdw>
            <a:softEdge rad="317500"/>
          </a:effectLst>
          <a:scene3d>
            <a:camera prst="orthographicFront">
              <a:rot lat="0" lon="0" rev="0"/>
            </a:camera>
            <a:lightRig rig="threePt" dir="t"/>
          </a:scene3d>
          <a:sp3d>
            <a:bevelT w="635000" h="254000"/>
            <a:bevelB w="635000" h="0"/>
            <a:contourClr>
              <a:srgbClr val="777777"/>
            </a:contourClr>
          </a:sp3d>
        </p:spPr>
        <p:style>
          <a:lnRef idx="0">
            <a:schemeClr val="accent2"/>
          </a:lnRef>
          <a:fillRef idx="3">
            <a:schemeClr val="accent2"/>
          </a:fillRef>
          <a:effectRef idx="3">
            <a:schemeClr val="accent2"/>
          </a:effectRef>
          <a:fontRef idx="minor">
            <a:schemeClr val="lt1"/>
          </a:fontRef>
        </p:style>
        <p:txBody>
          <a:bodyPr vert="horz" wrap="square" lIns="380985" tIns="380985" rIns="380985" bIns="380985" numCol="1" anchor="ctr" anchorCtr="0" compatLnSpc="1">
            <a:prstTxWarp prst="textNoShape">
              <a:avLst/>
            </a:prstTxWarp>
          </a:bodyPr>
          <a:lstStyle/>
          <a:p>
            <a:pPr algn="ctr" defTabSz="914099" eaLnBrk="0" hangingPunct="0">
              <a:lnSpc>
                <a:spcPct val="85000"/>
              </a:lnSpc>
              <a:spcBef>
                <a:spcPct val="20000"/>
              </a:spcBef>
            </a:pPr>
            <a:endParaRPr lang="en-US" sz="1500" dirty="0" smtClean="0">
              <a:solidFill>
                <a:schemeClr val="tx1"/>
              </a:solidFill>
            </a:endParaRPr>
          </a:p>
        </p:txBody>
      </p:sp>
      <p:sp>
        <p:nvSpPr>
          <p:cNvPr id="43016" name="AutoShape 8"/>
          <p:cNvSpPr>
            <a:spLocks noChangeArrowheads="1"/>
          </p:cNvSpPr>
          <p:nvPr/>
        </p:nvSpPr>
        <p:spPr bwMode="auto">
          <a:xfrm rot="3390031">
            <a:off x="2878897" y="4236098"/>
            <a:ext cx="2838013" cy="1752600"/>
          </a:xfrm>
          <a:prstGeom prst="rightArrow">
            <a:avLst>
              <a:gd name="adj1" fmla="val 50000"/>
              <a:gd name="adj2" fmla="val 91304"/>
            </a:avLst>
          </a:prstGeom>
          <a:gradFill>
            <a:gsLst>
              <a:gs pos="0">
                <a:schemeClr val="accent4">
                  <a:tint val="73000"/>
                  <a:satMod val="150000"/>
                  <a:alpha val="6000"/>
                </a:schemeClr>
              </a:gs>
              <a:gs pos="25000">
                <a:schemeClr val="accent4">
                  <a:tint val="96000"/>
                  <a:shade val="80000"/>
                  <a:satMod val="105000"/>
                </a:schemeClr>
              </a:gs>
              <a:gs pos="38000">
                <a:schemeClr val="accent4">
                  <a:tint val="96000"/>
                  <a:shade val="59000"/>
                  <a:satMod val="120000"/>
                </a:schemeClr>
              </a:gs>
              <a:gs pos="55000">
                <a:schemeClr val="accent4">
                  <a:shade val="57000"/>
                  <a:satMod val="120000"/>
                </a:schemeClr>
              </a:gs>
              <a:gs pos="80000">
                <a:schemeClr val="accent4">
                  <a:shade val="56000"/>
                  <a:satMod val="145000"/>
                </a:schemeClr>
              </a:gs>
              <a:gs pos="88000">
                <a:schemeClr val="accent4">
                  <a:shade val="63000"/>
                  <a:satMod val="160000"/>
                </a:schemeClr>
              </a:gs>
              <a:gs pos="100000">
                <a:schemeClr val="accent4">
                  <a:tint val="99555"/>
                  <a:satMod val="155000"/>
                </a:schemeClr>
              </a:gs>
            </a:gsLst>
          </a:gradFill>
          <a:ln>
            <a:headEnd/>
            <a:tailEnd/>
          </a:ln>
          <a:scene3d>
            <a:camera prst="orthographicFront">
              <a:rot lat="0" lon="0" rev="0"/>
            </a:camera>
            <a:lightRig rig="harsh" dir="t"/>
          </a:scene3d>
          <a:sp3d contourW="10000" prstMaterial="metal">
            <a:bevelT w="20000" h="9000" prst="softRound"/>
            <a:contourClr>
              <a:schemeClr val="accent4">
                <a:shade val="30000"/>
                <a:satMod val="200000"/>
              </a:schemeClr>
            </a:contourClr>
          </a:sp3d>
        </p:spPr>
        <p:style>
          <a:lnRef idx="0">
            <a:schemeClr val="accent4"/>
          </a:lnRef>
          <a:fillRef idx="3">
            <a:schemeClr val="accent4"/>
          </a:fillRef>
          <a:effectRef idx="3">
            <a:schemeClr val="accent4"/>
          </a:effectRef>
          <a:fontRef idx="minor">
            <a:schemeClr val="lt1"/>
          </a:fontRef>
        </p:style>
        <p:txBody>
          <a:bodyPr wrap="none" lIns="91436" tIns="45718" rIns="91436" bIns="45718" anchor="ctr"/>
          <a:lstStyle/>
          <a:p>
            <a:endParaRPr lang="en-US"/>
          </a:p>
        </p:txBody>
      </p:sp>
      <p:sp>
        <p:nvSpPr>
          <p:cNvPr id="43022" name="AutoShape 14"/>
          <p:cNvSpPr>
            <a:spLocks noChangeArrowheads="1"/>
          </p:cNvSpPr>
          <p:nvPr/>
        </p:nvSpPr>
        <p:spPr bwMode="auto">
          <a:xfrm rot="4981690">
            <a:off x="4576523" y="1707983"/>
            <a:ext cx="1128712" cy="3886200"/>
          </a:xfrm>
          <a:custGeom>
            <a:avLst/>
            <a:gdLst>
              <a:gd name="G0" fmla="+- 439187 0 0"/>
              <a:gd name="G1" fmla="+- 5126691 0 0"/>
              <a:gd name="G2" fmla="+- 439187 0 5126691"/>
              <a:gd name="G3" fmla="+- 10800 0 0"/>
              <a:gd name="G4" fmla="+- 0 0 439187"/>
              <a:gd name="T0" fmla="*/ 360 256 1"/>
              <a:gd name="T1" fmla="*/ 0 256 1"/>
              <a:gd name="G5" fmla="+- G2 T0 T1"/>
              <a:gd name="G6" fmla="?: G2 G2 G5"/>
              <a:gd name="G7" fmla="+- 0 0 G6"/>
              <a:gd name="G8" fmla="+- 5604 0 0"/>
              <a:gd name="G9" fmla="+- 0 0 5126691"/>
              <a:gd name="G10" fmla="+- 5604 0 2700"/>
              <a:gd name="G11" fmla="cos G10 439187"/>
              <a:gd name="G12" fmla="sin G10 439187"/>
              <a:gd name="G13" fmla="cos 13500 439187"/>
              <a:gd name="G14" fmla="sin 13500 439187"/>
              <a:gd name="G15" fmla="+- G11 10800 0"/>
              <a:gd name="G16" fmla="+- G12 10800 0"/>
              <a:gd name="G17" fmla="+- G13 10800 0"/>
              <a:gd name="G18" fmla="+- G14 10800 0"/>
              <a:gd name="G19" fmla="*/ 5604 1 2"/>
              <a:gd name="G20" fmla="+- G19 5400 0"/>
              <a:gd name="G21" fmla="cos G20 439187"/>
              <a:gd name="G22" fmla="sin G20 439187"/>
              <a:gd name="G23" fmla="+- G21 10800 0"/>
              <a:gd name="G24" fmla="+- G12 G23 G22"/>
              <a:gd name="G25" fmla="+- G22 G23 G11"/>
              <a:gd name="G26" fmla="cos 10800 439187"/>
              <a:gd name="G27" fmla="sin 10800 439187"/>
              <a:gd name="G28" fmla="cos 5604 439187"/>
              <a:gd name="G29" fmla="sin 5604 439187"/>
              <a:gd name="G30" fmla="+- G26 10800 0"/>
              <a:gd name="G31" fmla="+- G27 10800 0"/>
              <a:gd name="G32" fmla="+- G28 10800 0"/>
              <a:gd name="G33" fmla="+- G29 10800 0"/>
              <a:gd name="G34" fmla="+- G19 5400 0"/>
              <a:gd name="G35" fmla="cos G34 5126691"/>
              <a:gd name="G36" fmla="sin G34 5126691"/>
              <a:gd name="G37" fmla="+/ 5126691 439187 2"/>
              <a:gd name="T2" fmla="*/ 180 256 1"/>
              <a:gd name="T3" fmla="*/ 0 256 1"/>
              <a:gd name="G38" fmla="+- G37 T2 T3"/>
              <a:gd name="G39" fmla="?: G2 G37 G38"/>
              <a:gd name="G40" fmla="cos 10800 G39"/>
              <a:gd name="G41" fmla="sin 10800 G39"/>
              <a:gd name="G42" fmla="cos 5604 G39"/>
              <a:gd name="G43" fmla="sin 5604 G39"/>
              <a:gd name="G44" fmla="+- G40 10800 0"/>
              <a:gd name="G45" fmla="+- G41 10800 0"/>
              <a:gd name="G46" fmla="+- G42 10800 0"/>
              <a:gd name="G47" fmla="+- G43 10800 0"/>
              <a:gd name="G48" fmla="+- G35 10800 0"/>
              <a:gd name="G49" fmla="+- G36 10800 0"/>
              <a:gd name="T4" fmla="*/ 2832 w 21600"/>
              <a:gd name="T5" fmla="*/ 3508 h 21600"/>
              <a:gd name="T6" fmla="*/ 12473 w 21600"/>
              <a:gd name="T7" fmla="*/ 18829 h 21600"/>
              <a:gd name="T8" fmla="*/ 6665 w 21600"/>
              <a:gd name="T9" fmla="*/ 7016 h 21600"/>
              <a:gd name="T10" fmla="*/ 24207 w 21600"/>
              <a:gd name="T11" fmla="*/ 12375 h 21600"/>
              <a:gd name="T12" fmla="*/ 18326 w 21600"/>
              <a:gd name="T13" fmla="*/ 17018 h 21600"/>
              <a:gd name="T14" fmla="*/ 13684 w 21600"/>
              <a:gd name="T15" fmla="*/ 11138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6365" y="11453"/>
                </a:moveTo>
                <a:cubicBezTo>
                  <a:pt x="16391" y="11236"/>
                  <a:pt x="16404" y="11018"/>
                  <a:pt x="16404" y="10800"/>
                </a:cubicBezTo>
                <a:cubicBezTo>
                  <a:pt x="16404" y="7704"/>
                  <a:pt x="13895" y="5196"/>
                  <a:pt x="10800" y="5196"/>
                </a:cubicBezTo>
                <a:cubicBezTo>
                  <a:pt x="7704" y="5196"/>
                  <a:pt x="5196" y="7704"/>
                  <a:pt x="5196" y="10800"/>
                </a:cubicBezTo>
                <a:cubicBezTo>
                  <a:pt x="5196" y="13895"/>
                  <a:pt x="7704" y="16404"/>
                  <a:pt x="10800" y="16404"/>
                </a:cubicBezTo>
                <a:cubicBezTo>
                  <a:pt x="11184" y="16404"/>
                  <a:pt x="11567" y="16364"/>
                  <a:pt x="11943" y="16286"/>
                </a:cubicBezTo>
                <a:lnTo>
                  <a:pt x="13003" y="21372"/>
                </a:lnTo>
                <a:cubicBezTo>
                  <a:pt x="12278" y="21523"/>
                  <a:pt x="11540" y="21599"/>
                  <a:pt x="10800" y="21600"/>
                </a:cubicBezTo>
                <a:cubicBezTo>
                  <a:pt x="4835" y="21600"/>
                  <a:pt x="0" y="16764"/>
                  <a:pt x="0" y="10800"/>
                </a:cubicBezTo>
                <a:cubicBezTo>
                  <a:pt x="0" y="4835"/>
                  <a:pt x="4835" y="0"/>
                  <a:pt x="10800" y="0"/>
                </a:cubicBezTo>
                <a:cubicBezTo>
                  <a:pt x="16764" y="0"/>
                  <a:pt x="21600" y="4835"/>
                  <a:pt x="21600" y="10800"/>
                </a:cubicBezTo>
                <a:cubicBezTo>
                  <a:pt x="21600" y="11221"/>
                  <a:pt x="21575" y="11642"/>
                  <a:pt x="21526" y="12060"/>
                </a:cubicBezTo>
                <a:lnTo>
                  <a:pt x="24207" y="12375"/>
                </a:lnTo>
                <a:lnTo>
                  <a:pt x="18326" y="17018"/>
                </a:lnTo>
                <a:lnTo>
                  <a:pt x="13684" y="11138"/>
                </a:lnTo>
                <a:lnTo>
                  <a:pt x="16365" y="11453"/>
                </a:lnTo>
                <a:close/>
              </a:path>
            </a:pathLst>
          </a:custGeom>
          <a:gradFill>
            <a:gsLst>
              <a:gs pos="0">
                <a:schemeClr val="accent4">
                  <a:tint val="73000"/>
                  <a:satMod val="150000"/>
                  <a:alpha val="24000"/>
                </a:schemeClr>
              </a:gs>
              <a:gs pos="25000">
                <a:schemeClr val="accent4">
                  <a:tint val="96000"/>
                  <a:shade val="80000"/>
                  <a:satMod val="105000"/>
                </a:schemeClr>
              </a:gs>
              <a:gs pos="38000">
                <a:schemeClr val="accent4">
                  <a:tint val="96000"/>
                  <a:shade val="59000"/>
                  <a:satMod val="120000"/>
                </a:schemeClr>
              </a:gs>
              <a:gs pos="55000">
                <a:schemeClr val="accent4">
                  <a:shade val="57000"/>
                  <a:satMod val="120000"/>
                </a:schemeClr>
              </a:gs>
              <a:gs pos="80000">
                <a:schemeClr val="accent4">
                  <a:shade val="56000"/>
                  <a:satMod val="145000"/>
                </a:schemeClr>
              </a:gs>
              <a:gs pos="88000">
                <a:schemeClr val="accent4">
                  <a:shade val="63000"/>
                  <a:satMod val="160000"/>
                </a:schemeClr>
              </a:gs>
              <a:gs pos="100000">
                <a:schemeClr val="accent4">
                  <a:tint val="99555"/>
                  <a:satMod val="155000"/>
                </a:schemeClr>
              </a:gs>
            </a:gsLst>
          </a:gradFill>
          <a:ln>
            <a:headEnd/>
            <a:tailEnd/>
          </a:ln>
        </p:spPr>
        <p:style>
          <a:lnRef idx="0">
            <a:schemeClr val="accent4"/>
          </a:lnRef>
          <a:fillRef idx="3">
            <a:schemeClr val="accent4"/>
          </a:fillRef>
          <a:effectRef idx="3">
            <a:schemeClr val="accent4"/>
          </a:effectRef>
          <a:fontRef idx="minor">
            <a:schemeClr val="lt1"/>
          </a:fontRef>
        </p:style>
        <p:txBody>
          <a:bodyPr wrap="none" lIns="91436" tIns="45718" rIns="91436" bIns="45718" anchor="ctr"/>
          <a:lstStyle/>
          <a:p>
            <a:endParaRPr lang="en-US"/>
          </a:p>
        </p:txBody>
      </p:sp>
      <p:sp>
        <p:nvSpPr>
          <p:cNvPr id="43024" name="AutoShape 16"/>
          <p:cNvSpPr>
            <a:spLocks noChangeArrowheads="1"/>
          </p:cNvSpPr>
          <p:nvPr/>
        </p:nvSpPr>
        <p:spPr bwMode="auto">
          <a:xfrm rot="16200000">
            <a:off x="-676609" y="4337555"/>
            <a:ext cx="3507828" cy="352425"/>
          </a:xfrm>
          <a:prstGeom prst="roundRect">
            <a:avLst>
              <a:gd name="adj" fmla="val 16667"/>
            </a:avLst>
          </a:prstGeom>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r>
              <a:rPr lang="en-US" dirty="0" smtClean="0">
                <a:solidFill>
                  <a:schemeClr val="tx1"/>
                </a:solidFill>
                <a:latin typeface="Segoe" pitchFamily="34" charset="0"/>
              </a:rPr>
              <a:t>Static program verifier (Boogie)</a:t>
            </a:r>
          </a:p>
        </p:txBody>
      </p:sp>
      <p:sp>
        <p:nvSpPr>
          <p:cNvPr id="18" name="Rounded Rectangle 17"/>
          <p:cNvSpPr/>
          <p:nvPr/>
        </p:nvSpPr>
        <p:spPr bwMode="auto">
          <a:xfrm>
            <a:off x="4042124" y="5518827"/>
            <a:ext cx="2460276" cy="491003"/>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solidFill>
                  <a:schemeClr val="tx1"/>
                </a:solidFill>
                <a:latin typeface="Segoe" pitchFamily="34" charset="0"/>
              </a:rPr>
              <a:t>SMT solver (Z3)</a:t>
            </a:r>
          </a:p>
        </p:txBody>
      </p:sp>
      <p:sp>
        <p:nvSpPr>
          <p:cNvPr id="19" name="Rounded Rectangle 18"/>
          <p:cNvSpPr/>
          <p:nvPr/>
        </p:nvSpPr>
        <p:spPr bwMode="auto">
          <a:xfrm>
            <a:off x="2947299" y="4450252"/>
            <a:ext cx="2201333" cy="491003"/>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solidFill>
                  <a:schemeClr val="tx1"/>
                </a:solidFill>
                <a:latin typeface="Segoe" pitchFamily="34" charset="0"/>
              </a:rPr>
              <a:t>V.C. generator</a:t>
            </a:r>
          </a:p>
        </p:txBody>
      </p:sp>
      <p:sp>
        <p:nvSpPr>
          <p:cNvPr id="20" name="Rounded Rectangle 19"/>
          <p:cNvSpPr/>
          <p:nvPr/>
        </p:nvSpPr>
        <p:spPr bwMode="auto">
          <a:xfrm>
            <a:off x="5439110" y="3504279"/>
            <a:ext cx="2614448" cy="491003"/>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solidFill>
                  <a:schemeClr val="tx1"/>
                </a:solidFill>
                <a:latin typeface="Segoe" pitchFamily="34" charset="0"/>
              </a:rPr>
              <a:t>Inference engine</a:t>
            </a:r>
          </a:p>
        </p:txBody>
      </p:sp>
      <p:sp>
        <p:nvSpPr>
          <p:cNvPr id="43013" name="Text Box 5"/>
          <p:cNvSpPr txBox="1">
            <a:spLocks noChangeArrowheads="1"/>
          </p:cNvSpPr>
          <p:nvPr/>
        </p:nvSpPr>
        <p:spPr bwMode="auto">
          <a:xfrm>
            <a:off x="3234567" y="5001425"/>
            <a:ext cx="3200400" cy="461661"/>
          </a:xfrm>
          <a:prstGeom prst="rect">
            <a:avLst/>
          </a:prstGeom>
          <a:noFill/>
          <a:ln w="9525">
            <a:noFill/>
            <a:miter lim="800000"/>
            <a:headEnd/>
            <a:tailEnd/>
          </a:ln>
          <a:effectLst/>
        </p:spPr>
        <p:txBody>
          <a:bodyPr lIns="91436" tIns="45718" rIns="91436" bIns="45718">
            <a:spAutoFit/>
          </a:bodyPr>
          <a:lstStyle/>
          <a:p>
            <a:pPr>
              <a:spcBef>
                <a:spcPct val="50000"/>
              </a:spcBef>
            </a:pPr>
            <a:r>
              <a:rPr lang="en-US" sz="2400" dirty="0">
                <a:solidFill>
                  <a:schemeClr val="tx1"/>
                </a:solidFill>
                <a:latin typeface="+mn-lt"/>
              </a:rPr>
              <a:t>verification condition</a:t>
            </a:r>
          </a:p>
        </p:txBody>
      </p:sp>
      <p:sp>
        <p:nvSpPr>
          <p:cNvPr id="43015" name="Text Box 7"/>
          <p:cNvSpPr txBox="1">
            <a:spLocks noChangeArrowheads="1"/>
          </p:cNvSpPr>
          <p:nvPr/>
        </p:nvSpPr>
        <p:spPr bwMode="auto">
          <a:xfrm>
            <a:off x="5029223" y="6125506"/>
            <a:ext cx="3657600" cy="461661"/>
          </a:xfrm>
          <a:prstGeom prst="rect">
            <a:avLst/>
          </a:prstGeom>
          <a:noFill/>
          <a:ln w="9525">
            <a:noFill/>
            <a:miter lim="800000"/>
            <a:headEnd/>
            <a:tailEnd/>
          </a:ln>
          <a:effectLst/>
        </p:spPr>
        <p:txBody>
          <a:bodyPr lIns="91436" tIns="45718" rIns="91436" bIns="45718">
            <a:spAutoFit/>
          </a:bodyPr>
          <a:lstStyle/>
          <a:p>
            <a:pPr>
              <a:spcBef>
                <a:spcPct val="50000"/>
              </a:spcBef>
            </a:pPr>
            <a:r>
              <a:rPr lang="en-US" sz="2400" dirty="0">
                <a:solidFill>
                  <a:schemeClr val="tx1"/>
                </a:solidFill>
                <a:latin typeface="+mn-lt"/>
              </a:rPr>
              <a:t>“correct” or list of errors</a:t>
            </a:r>
          </a:p>
        </p:txBody>
      </p:sp>
      <p:sp>
        <p:nvSpPr>
          <p:cNvPr id="23" name="Heart 22"/>
          <p:cNvSpPr/>
          <p:nvPr/>
        </p:nvSpPr>
        <p:spPr bwMode="auto">
          <a:xfrm>
            <a:off x="2233446" y="3443033"/>
            <a:ext cx="2299138" cy="906529"/>
          </a:xfrm>
          <a:prstGeom prst="heart">
            <a:avLst/>
          </a:prstGeom>
          <a:ln>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solidFill>
                  <a:schemeClr val="tx1"/>
                </a:solidFill>
                <a:latin typeface="Segoe" pitchFamily="34" charset="0"/>
              </a:rPr>
              <a:t>Boogie</a:t>
            </a:r>
          </a:p>
        </p:txBody>
      </p:sp>
      <p:sp>
        <p:nvSpPr>
          <p:cNvPr id="43010" name="Rectangle 2"/>
          <p:cNvSpPr>
            <a:spLocks noGrp="1" noChangeArrowheads="1"/>
          </p:cNvSpPr>
          <p:nvPr>
            <p:ph type="title"/>
          </p:nvPr>
        </p:nvSpPr>
        <p:spPr/>
        <p:txBody>
          <a:bodyPr/>
          <a:lstStyle/>
          <a:p>
            <a:r>
              <a:rPr lang="en-US" dirty="0" smtClean="0"/>
              <a:t>Verification architecture</a:t>
            </a:r>
            <a:endParaRPr lang="en-US" dirty="0"/>
          </a:p>
        </p:txBody>
      </p:sp>
      <p:sp>
        <p:nvSpPr>
          <p:cNvPr id="24" name="AutoShape 8"/>
          <p:cNvSpPr>
            <a:spLocks noChangeArrowheads="1"/>
          </p:cNvSpPr>
          <p:nvPr/>
        </p:nvSpPr>
        <p:spPr bwMode="auto">
          <a:xfrm rot="6900663">
            <a:off x="3330571" y="2052639"/>
            <a:ext cx="2417322" cy="923965"/>
          </a:xfrm>
          <a:prstGeom prst="rightArrow">
            <a:avLst>
              <a:gd name="adj1" fmla="val 50000"/>
              <a:gd name="adj2" fmla="val 91304"/>
            </a:avLst>
          </a:prstGeom>
          <a:gradFill>
            <a:gsLst>
              <a:gs pos="0">
                <a:schemeClr val="accent4">
                  <a:tint val="73000"/>
                  <a:satMod val="150000"/>
                  <a:alpha val="6000"/>
                </a:schemeClr>
              </a:gs>
              <a:gs pos="25000">
                <a:schemeClr val="accent4">
                  <a:tint val="96000"/>
                  <a:shade val="80000"/>
                  <a:satMod val="105000"/>
                </a:schemeClr>
              </a:gs>
              <a:gs pos="38000">
                <a:schemeClr val="accent4">
                  <a:tint val="96000"/>
                  <a:shade val="59000"/>
                  <a:satMod val="120000"/>
                </a:schemeClr>
              </a:gs>
              <a:gs pos="55000">
                <a:schemeClr val="accent4">
                  <a:shade val="57000"/>
                  <a:satMod val="120000"/>
                </a:schemeClr>
              </a:gs>
              <a:gs pos="80000">
                <a:schemeClr val="accent4">
                  <a:shade val="56000"/>
                  <a:satMod val="145000"/>
                </a:schemeClr>
              </a:gs>
              <a:gs pos="88000">
                <a:schemeClr val="accent4">
                  <a:shade val="63000"/>
                  <a:satMod val="160000"/>
                </a:schemeClr>
              </a:gs>
              <a:gs pos="100000">
                <a:schemeClr val="accent4">
                  <a:tint val="99555"/>
                  <a:satMod val="155000"/>
                </a:schemeClr>
              </a:gs>
            </a:gsLst>
          </a:gradFill>
          <a:ln>
            <a:headEnd/>
            <a:tailEnd/>
          </a:ln>
          <a:scene3d>
            <a:camera prst="orthographicFront">
              <a:rot lat="0" lon="0" rev="0"/>
            </a:camera>
            <a:lightRig rig="harsh" dir="t"/>
          </a:scene3d>
          <a:sp3d contourW="10000" prstMaterial="metal">
            <a:bevelT w="20000" h="9000" prst="softRound"/>
            <a:contourClr>
              <a:schemeClr val="accent4">
                <a:shade val="30000"/>
                <a:satMod val="200000"/>
              </a:schemeClr>
            </a:contourClr>
          </a:sp3d>
        </p:spPr>
        <p:style>
          <a:lnRef idx="0">
            <a:schemeClr val="accent4"/>
          </a:lnRef>
          <a:fillRef idx="3">
            <a:schemeClr val="accent4"/>
          </a:fillRef>
          <a:effectRef idx="3">
            <a:schemeClr val="accent4"/>
          </a:effectRef>
          <a:fontRef idx="minor">
            <a:schemeClr val="lt1"/>
          </a:fontRef>
        </p:style>
        <p:txBody>
          <a:bodyPr wrap="none" lIns="91436" tIns="45718" rIns="91436" bIns="45718" anchor="ctr"/>
          <a:lstStyle/>
          <a:p>
            <a:endParaRPr lang="en-US"/>
          </a:p>
        </p:txBody>
      </p:sp>
      <p:sp>
        <p:nvSpPr>
          <p:cNvPr id="25" name="Text Box 6"/>
          <p:cNvSpPr txBox="1">
            <a:spLocks noChangeArrowheads="1"/>
          </p:cNvSpPr>
          <p:nvPr/>
        </p:nvSpPr>
        <p:spPr bwMode="auto">
          <a:xfrm>
            <a:off x="4942601" y="980058"/>
            <a:ext cx="675999" cy="461661"/>
          </a:xfrm>
          <a:prstGeom prst="rect">
            <a:avLst/>
          </a:prstGeom>
          <a:noFill/>
          <a:ln w="9525">
            <a:noFill/>
            <a:miter lim="800000"/>
            <a:headEnd/>
            <a:tailEnd/>
          </a:ln>
          <a:effectLst/>
        </p:spPr>
        <p:txBody>
          <a:bodyPr wrap="square" lIns="91436" tIns="45718" rIns="91436" bIns="45718">
            <a:spAutoFit/>
          </a:bodyPr>
          <a:lstStyle/>
          <a:p>
            <a:pPr>
              <a:spcBef>
                <a:spcPct val="50000"/>
              </a:spcBef>
            </a:pPr>
            <a:r>
              <a:rPr lang="en-US" sz="2400" dirty="0" smtClean="0">
                <a:solidFill>
                  <a:schemeClr val="tx1"/>
                </a:solidFill>
                <a:latin typeface="+mn-lt"/>
              </a:rPr>
              <a:t>C</a:t>
            </a:r>
            <a:endParaRPr lang="en-US" sz="2400" dirty="0">
              <a:solidFill>
                <a:schemeClr val="tx1"/>
              </a:solidFill>
              <a:latin typeface="+mn-lt"/>
            </a:endParaRPr>
          </a:p>
        </p:txBody>
      </p:sp>
      <p:sp>
        <p:nvSpPr>
          <p:cNvPr id="26" name="AutoShape 8"/>
          <p:cNvSpPr>
            <a:spLocks noChangeArrowheads="1"/>
          </p:cNvSpPr>
          <p:nvPr/>
        </p:nvSpPr>
        <p:spPr bwMode="auto">
          <a:xfrm rot="8271147">
            <a:off x="3692604" y="2116933"/>
            <a:ext cx="3230017" cy="923965"/>
          </a:xfrm>
          <a:prstGeom prst="rightArrow">
            <a:avLst>
              <a:gd name="adj1" fmla="val 50000"/>
              <a:gd name="adj2" fmla="val 91304"/>
            </a:avLst>
          </a:prstGeom>
          <a:gradFill>
            <a:gsLst>
              <a:gs pos="0">
                <a:schemeClr val="accent4">
                  <a:tint val="73000"/>
                  <a:satMod val="150000"/>
                  <a:alpha val="6000"/>
                </a:schemeClr>
              </a:gs>
              <a:gs pos="25000">
                <a:schemeClr val="accent4">
                  <a:tint val="96000"/>
                  <a:shade val="80000"/>
                  <a:satMod val="105000"/>
                </a:schemeClr>
              </a:gs>
              <a:gs pos="38000">
                <a:schemeClr val="accent4">
                  <a:tint val="96000"/>
                  <a:shade val="59000"/>
                  <a:satMod val="120000"/>
                </a:schemeClr>
              </a:gs>
              <a:gs pos="55000">
                <a:schemeClr val="accent4">
                  <a:shade val="57000"/>
                  <a:satMod val="120000"/>
                </a:schemeClr>
              </a:gs>
              <a:gs pos="80000">
                <a:schemeClr val="accent4">
                  <a:shade val="56000"/>
                  <a:satMod val="145000"/>
                </a:schemeClr>
              </a:gs>
              <a:gs pos="88000">
                <a:schemeClr val="accent4">
                  <a:shade val="63000"/>
                  <a:satMod val="160000"/>
                </a:schemeClr>
              </a:gs>
              <a:gs pos="100000">
                <a:schemeClr val="accent4">
                  <a:tint val="99555"/>
                  <a:satMod val="155000"/>
                </a:schemeClr>
              </a:gs>
            </a:gsLst>
          </a:gradFill>
          <a:ln>
            <a:headEnd/>
            <a:tailEnd/>
          </a:ln>
          <a:scene3d>
            <a:camera prst="orthographicFront">
              <a:rot lat="0" lon="0" rev="0"/>
            </a:camera>
            <a:lightRig rig="harsh" dir="t"/>
          </a:scene3d>
          <a:sp3d contourW="10000" prstMaterial="metal">
            <a:bevelT w="20000" h="9000" prst="softRound"/>
            <a:contourClr>
              <a:schemeClr val="accent4">
                <a:shade val="30000"/>
                <a:satMod val="200000"/>
              </a:schemeClr>
            </a:contourClr>
          </a:sp3d>
        </p:spPr>
        <p:style>
          <a:lnRef idx="0">
            <a:schemeClr val="accent4"/>
          </a:lnRef>
          <a:fillRef idx="3">
            <a:schemeClr val="accent4"/>
          </a:fillRef>
          <a:effectRef idx="3">
            <a:schemeClr val="accent4"/>
          </a:effectRef>
          <a:fontRef idx="minor">
            <a:schemeClr val="lt1"/>
          </a:fontRef>
        </p:style>
        <p:txBody>
          <a:bodyPr wrap="none" lIns="91436" tIns="45718" rIns="91436" bIns="45718" anchor="ctr"/>
          <a:lstStyle/>
          <a:p>
            <a:endParaRPr lang="en-US"/>
          </a:p>
        </p:txBody>
      </p:sp>
      <p:sp>
        <p:nvSpPr>
          <p:cNvPr id="27" name="Rounded Rectangle 26"/>
          <p:cNvSpPr/>
          <p:nvPr/>
        </p:nvSpPr>
        <p:spPr bwMode="auto">
          <a:xfrm>
            <a:off x="3710221" y="1710477"/>
            <a:ext cx="1699061" cy="491003"/>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err="1" smtClean="0">
                <a:solidFill>
                  <a:schemeClr val="tx1"/>
                </a:solidFill>
                <a:latin typeface="Segoe" pitchFamily="34" charset="0"/>
              </a:rPr>
              <a:t>vcc</a:t>
            </a:r>
            <a:endParaRPr lang="en-US" sz="2400" dirty="0" smtClean="0">
              <a:solidFill>
                <a:schemeClr val="tx1"/>
              </a:solidFill>
              <a:latin typeface="Segoe" pitchFamily="34" charset="0"/>
            </a:endParaRPr>
          </a:p>
        </p:txBody>
      </p:sp>
      <p:sp>
        <p:nvSpPr>
          <p:cNvPr id="29" name="Text Box 6"/>
          <p:cNvSpPr txBox="1">
            <a:spLocks noChangeArrowheads="1"/>
          </p:cNvSpPr>
          <p:nvPr/>
        </p:nvSpPr>
        <p:spPr bwMode="auto">
          <a:xfrm>
            <a:off x="6483143" y="1110424"/>
            <a:ext cx="675999" cy="461661"/>
          </a:xfrm>
          <a:prstGeom prst="rect">
            <a:avLst/>
          </a:prstGeom>
          <a:noFill/>
          <a:ln w="9525">
            <a:noFill/>
            <a:miter lim="800000"/>
            <a:headEnd/>
            <a:tailEnd/>
          </a:ln>
          <a:effectLst/>
        </p:spPr>
        <p:txBody>
          <a:bodyPr wrap="square" lIns="91436" tIns="45718" rIns="91436" bIns="45718">
            <a:spAutoFit/>
          </a:bodyPr>
          <a:lstStyle/>
          <a:p>
            <a:pPr>
              <a:spcBef>
                <a:spcPct val="50000"/>
              </a:spcBef>
            </a:pPr>
            <a:r>
              <a:rPr lang="en-US" sz="2400" dirty="0" smtClean="0">
                <a:solidFill>
                  <a:schemeClr val="tx1"/>
                </a:solidFill>
                <a:latin typeface="+mn-lt"/>
              </a:rPr>
              <a:t>C</a:t>
            </a:r>
            <a:endParaRPr lang="en-US" sz="2400" dirty="0">
              <a:solidFill>
                <a:schemeClr val="tx1"/>
              </a:solidFill>
              <a:latin typeface="+mn-lt"/>
            </a:endParaRPr>
          </a:p>
        </p:txBody>
      </p:sp>
      <p:sp>
        <p:nvSpPr>
          <p:cNvPr id="30" name="AutoShape 8"/>
          <p:cNvSpPr>
            <a:spLocks noChangeArrowheads="1"/>
          </p:cNvSpPr>
          <p:nvPr/>
        </p:nvSpPr>
        <p:spPr bwMode="auto">
          <a:xfrm rot="8962203">
            <a:off x="3944592" y="2304227"/>
            <a:ext cx="4224492" cy="923965"/>
          </a:xfrm>
          <a:prstGeom prst="rightArrow">
            <a:avLst>
              <a:gd name="adj1" fmla="val 50000"/>
              <a:gd name="adj2" fmla="val 91304"/>
            </a:avLst>
          </a:prstGeom>
          <a:gradFill>
            <a:gsLst>
              <a:gs pos="0">
                <a:schemeClr val="accent4">
                  <a:tint val="73000"/>
                  <a:satMod val="150000"/>
                  <a:alpha val="6000"/>
                </a:schemeClr>
              </a:gs>
              <a:gs pos="25000">
                <a:schemeClr val="accent4">
                  <a:tint val="96000"/>
                  <a:shade val="80000"/>
                  <a:satMod val="105000"/>
                </a:schemeClr>
              </a:gs>
              <a:gs pos="38000">
                <a:schemeClr val="accent4">
                  <a:tint val="96000"/>
                  <a:shade val="59000"/>
                  <a:satMod val="120000"/>
                </a:schemeClr>
              </a:gs>
              <a:gs pos="55000">
                <a:schemeClr val="accent4">
                  <a:shade val="57000"/>
                  <a:satMod val="120000"/>
                </a:schemeClr>
              </a:gs>
              <a:gs pos="80000">
                <a:schemeClr val="accent4">
                  <a:shade val="56000"/>
                  <a:satMod val="145000"/>
                </a:schemeClr>
              </a:gs>
              <a:gs pos="88000">
                <a:schemeClr val="accent4">
                  <a:shade val="63000"/>
                  <a:satMod val="160000"/>
                </a:schemeClr>
              </a:gs>
              <a:gs pos="100000">
                <a:schemeClr val="accent4">
                  <a:tint val="99555"/>
                  <a:satMod val="155000"/>
                </a:schemeClr>
              </a:gs>
            </a:gsLst>
          </a:gradFill>
          <a:ln>
            <a:headEnd/>
            <a:tailEnd/>
          </a:ln>
          <a:scene3d>
            <a:camera prst="orthographicFront">
              <a:rot lat="0" lon="0" rev="0"/>
            </a:camera>
            <a:lightRig rig="harsh" dir="t"/>
          </a:scene3d>
          <a:sp3d contourW="10000" prstMaterial="metal">
            <a:bevelT w="20000" h="9000" prst="softRound"/>
            <a:contourClr>
              <a:schemeClr val="accent4">
                <a:shade val="30000"/>
                <a:satMod val="200000"/>
              </a:schemeClr>
            </a:contourClr>
          </a:sp3d>
        </p:spPr>
        <p:style>
          <a:lnRef idx="0">
            <a:schemeClr val="accent4"/>
          </a:lnRef>
          <a:fillRef idx="3">
            <a:schemeClr val="accent4"/>
          </a:fillRef>
          <a:effectRef idx="3">
            <a:schemeClr val="accent4"/>
          </a:effectRef>
          <a:fontRef idx="minor">
            <a:schemeClr val="lt1"/>
          </a:fontRef>
        </p:style>
        <p:txBody>
          <a:bodyPr wrap="none" lIns="91436" tIns="45718" rIns="91436" bIns="45718" anchor="ctr"/>
          <a:lstStyle/>
          <a:p>
            <a:endParaRPr lang="en-US"/>
          </a:p>
        </p:txBody>
      </p:sp>
      <p:sp>
        <p:nvSpPr>
          <p:cNvPr id="28" name="Rounded Rectangle 27"/>
          <p:cNvSpPr/>
          <p:nvPr/>
        </p:nvSpPr>
        <p:spPr bwMode="auto">
          <a:xfrm>
            <a:off x="5482101" y="1708641"/>
            <a:ext cx="1699061" cy="491003"/>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solidFill>
                  <a:schemeClr val="tx1"/>
                </a:solidFill>
                <a:latin typeface="Segoe" pitchFamily="34" charset="0"/>
              </a:rPr>
              <a:t>HAVOC</a:t>
            </a:r>
          </a:p>
        </p:txBody>
      </p:sp>
      <p:sp>
        <p:nvSpPr>
          <p:cNvPr id="33" name="Rounded Rectangle 32"/>
          <p:cNvSpPr/>
          <p:nvPr/>
        </p:nvSpPr>
        <p:spPr bwMode="auto">
          <a:xfrm>
            <a:off x="7308459" y="1542198"/>
            <a:ext cx="1699061" cy="846160"/>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ts val="2400"/>
              </a:spcBef>
              <a:spcAft>
                <a:spcPct val="0"/>
              </a:spcAft>
            </a:pPr>
            <a:r>
              <a:rPr lang="en-US" sz="2400" dirty="0" smtClean="0">
                <a:solidFill>
                  <a:schemeClr val="tx1"/>
                </a:solidFill>
                <a:latin typeface="Segoe" pitchFamily="34" charset="0"/>
              </a:rPr>
              <a:t/>
            </a:r>
            <a:br>
              <a:rPr lang="en-US" sz="2400" dirty="0" smtClean="0">
                <a:solidFill>
                  <a:schemeClr val="tx1"/>
                </a:solidFill>
                <a:latin typeface="Segoe" pitchFamily="34" charset="0"/>
              </a:rPr>
            </a:br>
            <a:r>
              <a:rPr lang="en-US" sz="2400" dirty="0" err="1" smtClean="0">
                <a:solidFill>
                  <a:schemeClr val="tx1"/>
                </a:solidFill>
                <a:latin typeface="Segoe" pitchFamily="34" charset="0"/>
              </a:rPr>
              <a:t>Dafny</a:t>
            </a:r>
            <a:r>
              <a:rPr lang="en-US" sz="2400" dirty="0" smtClean="0">
                <a:solidFill>
                  <a:schemeClr val="tx1"/>
                </a:solidFill>
                <a:latin typeface="Segoe" pitchFamily="34" charset="0"/>
              </a:rPr>
              <a:t> verifier</a:t>
            </a:r>
          </a:p>
          <a:p>
            <a:pPr algn="ctr" defTabSz="914099" fontAlgn="base">
              <a:spcBef>
                <a:spcPct val="0"/>
              </a:spcBef>
              <a:spcAft>
                <a:spcPct val="0"/>
              </a:spcAft>
            </a:pPr>
            <a:endParaRPr lang="en-US" sz="2400" dirty="0" smtClean="0">
              <a:solidFill>
                <a:schemeClr val="tx1"/>
              </a:solidFill>
              <a:latin typeface="Segoe" pitchFamily="34" charset="0"/>
            </a:endParaRPr>
          </a:p>
        </p:txBody>
      </p:sp>
      <p:sp>
        <p:nvSpPr>
          <p:cNvPr id="34" name="Text Box 6"/>
          <p:cNvSpPr txBox="1">
            <a:spLocks noChangeArrowheads="1"/>
          </p:cNvSpPr>
          <p:nvPr/>
        </p:nvSpPr>
        <p:spPr bwMode="auto">
          <a:xfrm>
            <a:off x="7465783" y="919356"/>
            <a:ext cx="1350672" cy="461661"/>
          </a:xfrm>
          <a:prstGeom prst="rect">
            <a:avLst/>
          </a:prstGeom>
          <a:noFill/>
          <a:ln w="9525">
            <a:noFill/>
            <a:miter lim="800000"/>
            <a:headEnd/>
            <a:tailEnd/>
          </a:ln>
          <a:effectLst/>
        </p:spPr>
        <p:txBody>
          <a:bodyPr wrap="square" lIns="91436" tIns="45718" rIns="91436" bIns="45718">
            <a:spAutoFit/>
          </a:bodyPr>
          <a:lstStyle/>
          <a:p>
            <a:pPr>
              <a:spcBef>
                <a:spcPct val="50000"/>
              </a:spcBef>
            </a:pPr>
            <a:r>
              <a:rPr lang="en-US" sz="2400" dirty="0" err="1" smtClean="0"/>
              <a:t>Dafny</a:t>
            </a:r>
            <a:endParaRPr lang="en-US" sz="2400" dirty="0">
              <a:solidFill>
                <a:schemeClr val="tx1"/>
              </a:solidFill>
              <a:latin typeface="+mn-lt"/>
            </a:endParaRPr>
          </a:p>
        </p:txBody>
      </p:sp>
      <p:sp>
        <p:nvSpPr>
          <p:cNvPr id="31" name="AutoShape 8"/>
          <p:cNvSpPr>
            <a:spLocks noChangeArrowheads="1"/>
          </p:cNvSpPr>
          <p:nvPr/>
        </p:nvSpPr>
        <p:spPr bwMode="auto">
          <a:xfrm rot="3985129">
            <a:off x="551100" y="1964638"/>
            <a:ext cx="3126192" cy="923965"/>
          </a:xfrm>
          <a:prstGeom prst="rightArrow">
            <a:avLst>
              <a:gd name="adj1" fmla="val 50000"/>
              <a:gd name="adj2" fmla="val 91304"/>
            </a:avLst>
          </a:prstGeom>
          <a:gradFill>
            <a:gsLst>
              <a:gs pos="0">
                <a:schemeClr val="accent4">
                  <a:tint val="73000"/>
                  <a:satMod val="150000"/>
                  <a:alpha val="6000"/>
                </a:schemeClr>
              </a:gs>
              <a:gs pos="25000">
                <a:schemeClr val="accent4">
                  <a:tint val="96000"/>
                  <a:shade val="80000"/>
                  <a:satMod val="105000"/>
                </a:schemeClr>
              </a:gs>
              <a:gs pos="38000">
                <a:schemeClr val="accent4">
                  <a:tint val="96000"/>
                  <a:shade val="59000"/>
                  <a:satMod val="120000"/>
                </a:schemeClr>
              </a:gs>
              <a:gs pos="55000">
                <a:schemeClr val="accent4">
                  <a:shade val="57000"/>
                  <a:satMod val="120000"/>
                </a:schemeClr>
              </a:gs>
              <a:gs pos="80000">
                <a:schemeClr val="accent4">
                  <a:shade val="56000"/>
                  <a:satMod val="145000"/>
                </a:schemeClr>
              </a:gs>
              <a:gs pos="88000">
                <a:schemeClr val="accent4">
                  <a:shade val="63000"/>
                  <a:satMod val="160000"/>
                </a:schemeClr>
              </a:gs>
              <a:gs pos="100000">
                <a:schemeClr val="accent4">
                  <a:tint val="99555"/>
                  <a:satMod val="155000"/>
                </a:schemeClr>
              </a:gs>
            </a:gsLst>
          </a:gradFill>
          <a:ln>
            <a:headEnd/>
            <a:tailEnd/>
          </a:ln>
          <a:scene3d>
            <a:camera prst="orthographicFront">
              <a:rot lat="0" lon="0" rev="0"/>
            </a:camera>
            <a:lightRig rig="harsh" dir="t"/>
          </a:scene3d>
          <a:sp3d contourW="10000" prstMaterial="metal">
            <a:bevelT w="20000" h="9000" prst="softRound"/>
            <a:contourClr>
              <a:schemeClr val="accent4">
                <a:shade val="30000"/>
                <a:satMod val="200000"/>
              </a:schemeClr>
            </a:contourClr>
          </a:sp3d>
        </p:spPr>
        <p:style>
          <a:lnRef idx="0">
            <a:schemeClr val="accent4"/>
          </a:lnRef>
          <a:fillRef idx="3">
            <a:schemeClr val="accent4"/>
          </a:fillRef>
          <a:effectRef idx="3">
            <a:schemeClr val="accent4"/>
          </a:effectRef>
          <a:fontRef idx="minor">
            <a:schemeClr val="lt1"/>
          </a:fontRef>
        </p:style>
        <p:txBody>
          <a:bodyPr wrap="none" lIns="91436" tIns="45718" rIns="91436" bIns="45718" anchor="ctr"/>
          <a:lstStyle/>
          <a:p>
            <a:endParaRPr lang="en-US"/>
          </a:p>
        </p:txBody>
      </p:sp>
      <p:sp>
        <p:nvSpPr>
          <p:cNvPr id="21" name="Rounded Rectangle 20"/>
          <p:cNvSpPr/>
          <p:nvPr/>
        </p:nvSpPr>
        <p:spPr bwMode="auto">
          <a:xfrm>
            <a:off x="1486757" y="2361684"/>
            <a:ext cx="2201333" cy="790949"/>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err="1" smtClean="0">
                <a:solidFill>
                  <a:schemeClr val="tx1"/>
                </a:solidFill>
                <a:latin typeface="Segoe" pitchFamily="34" charset="0"/>
              </a:rPr>
              <a:t>Bytecode</a:t>
            </a:r>
            <a:r>
              <a:rPr lang="en-US" sz="2400" dirty="0" smtClean="0">
                <a:solidFill>
                  <a:schemeClr val="tx1"/>
                </a:solidFill>
                <a:latin typeface="Segoe" pitchFamily="34" charset="0"/>
              </a:rPr>
              <a:t> translator</a:t>
            </a:r>
          </a:p>
        </p:txBody>
      </p:sp>
      <p:sp>
        <p:nvSpPr>
          <p:cNvPr id="17" name="TextBox 16"/>
          <p:cNvSpPr txBox="1"/>
          <p:nvPr/>
        </p:nvSpPr>
        <p:spPr>
          <a:xfrm>
            <a:off x="1709843" y="1867665"/>
            <a:ext cx="1455576" cy="446272"/>
          </a:xfrm>
          <a:prstGeom prst="rect">
            <a:avLst/>
          </a:prstGeom>
          <a:noFill/>
        </p:spPr>
        <p:txBody>
          <a:bodyPr wrap="square" lIns="76197" tIns="38098" rIns="76197" bIns="38098" rtlCol="0">
            <a:spAutoFit/>
          </a:bodyPr>
          <a:lstStyle/>
          <a:p>
            <a:r>
              <a:rPr lang="en-US" sz="2400" dirty="0" smtClean="0">
                <a:solidFill>
                  <a:schemeClr val="tx1"/>
                </a:solidFill>
                <a:latin typeface="Segoe" pitchFamily="34" charset="0"/>
              </a:rPr>
              <a:t>MSIL</a:t>
            </a:r>
          </a:p>
        </p:txBody>
      </p:sp>
      <p:sp>
        <p:nvSpPr>
          <p:cNvPr id="22" name="Rounded Rectangle 21"/>
          <p:cNvSpPr/>
          <p:nvPr/>
        </p:nvSpPr>
        <p:spPr bwMode="auto">
          <a:xfrm>
            <a:off x="978720" y="1346448"/>
            <a:ext cx="2367755" cy="491003"/>
          </a:xfrm>
          <a:prstGeom prst="roundRect">
            <a:avLst>
              <a:gd name="adj" fmla="val 9033"/>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sz="2400" dirty="0" smtClean="0">
                <a:solidFill>
                  <a:schemeClr val="tx1"/>
                </a:solidFill>
                <a:latin typeface="Segoe" pitchFamily="34" charset="0"/>
              </a:rPr>
              <a:t>Spec# compiler</a:t>
            </a:r>
          </a:p>
        </p:txBody>
      </p:sp>
      <p:sp>
        <p:nvSpPr>
          <p:cNvPr id="43014" name="Text Box 6"/>
          <p:cNvSpPr txBox="1">
            <a:spLocks noChangeArrowheads="1"/>
          </p:cNvSpPr>
          <p:nvPr/>
        </p:nvSpPr>
        <p:spPr bwMode="auto">
          <a:xfrm>
            <a:off x="794195" y="875836"/>
            <a:ext cx="1474077" cy="461661"/>
          </a:xfrm>
          <a:prstGeom prst="rect">
            <a:avLst/>
          </a:prstGeom>
          <a:noFill/>
          <a:ln w="9525">
            <a:noFill/>
            <a:miter lim="800000"/>
            <a:headEnd/>
            <a:tailEnd/>
          </a:ln>
          <a:effectLst/>
        </p:spPr>
        <p:txBody>
          <a:bodyPr wrap="square" lIns="91436" tIns="45718" rIns="91436" bIns="45718">
            <a:spAutoFit/>
          </a:bodyPr>
          <a:lstStyle/>
          <a:p>
            <a:pPr>
              <a:spcBef>
                <a:spcPct val="50000"/>
              </a:spcBef>
            </a:pPr>
            <a:r>
              <a:rPr lang="en-US" sz="2400" dirty="0">
                <a:solidFill>
                  <a:schemeClr val="tx1"/>
                </a:solidFill>
                <a:latin typeface="+mn-lt"/>
              </a:rPr>
              <a:t>Spec#</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Modeling execution traces</a:t>
            </a:r>
            <a:endParaRPr lang="en-US" dirty="0"/>
          </a:p>
        </p:txBody>
      </p:sp>
      <p:sp>
        <p:nvSpPr>
          <p:cNvPr id="3" name="Oval 2"/>
          <p:cNvSpPr/>
          <p:nvPr/>
        </p:nvSpPr>
        <p:spPr bwMode="auto">
          <a:xfrm>
            <a:off x="764275" y="2047172"/>
            <a:ext cx="191068" cy="191068"/>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4" name="Oval 3"/>
          <p:cNvSpPr/>
          <p:nvPr/>
        </p:nvSpPr>
        <p:spPr bwMode="auto">
          <a:xfrm>
            <a:off x="1719619" y="1937990"/>
            <a:ext cx="191068" cy="191068"/>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 name="Oval 4"/>
          <p:cNvSpPr/>
          <p:nvPr/>
        </p:nvSpPr>
        <p:spPr bwMode="auto">
          <a:xfrm>
            <a:off x="2784144" y="1665035"/>
            <a:ext cx="191068" cy="191068"/>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Oval 5"/>
          <p:cNvSpPr/>
          <p:nvPr/>
        </p:nvSpPr>
        <p:spPr bwMode="auto">
          <a:xfrm>
            <a:off x="3698544" y="1992582"/>
            <a:ext cx="191068" cy="191068"/>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Oval 6"/>
          <p:cNvSpPr/>
          <p:nvPr/>
        </p:nvSpPr>
        <p:spPr bwMode="auto">
          <a:xfrm>
            <a:off x="4531058" y="1705979"/>
            <a:ext cx="191068" cy="191068"/>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 name="Oval 7"/>
          <p:cNvSpPr/>
          <p:nvPr/>
        </p:nvSpPr>
        <p:spPr bwMode="auto">
          <a:xfrm>
            <a:off x="5745709" y="1801513"/>
            <a:ext cx="191068" cy="191068"/>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 name="Oval 8"/>
          <p:cNvSpPr/>
          <p:nvPr/>
        </p:nvSpPr>
        <p:spPr bwMode="auto">
          <a:xfrm>
            <a:off x="2784144" y="3070754"/>
            <a:ext cx="191068" cy="191068"/>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 name="Oval 9"/>
          <p:cNvSpPr/>
          <p:nvPr/>
        </p:nvSpPr>
        <p:spPr bwMode="auto">
          <a:xfrm>
            <a:off x="3766782" y="3029810"/>
            <a:ext cx="191068" cy="191068"/>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1" name="Oval 10"/>
          <p:cNvSpPr/>
          <p:nvPr/>
        </p:nvSpPr>
        <p:spPr bwMode="auto">
          <a:xfrm>
            <a:off x="4599295" y="2674968"/>
            <a:ext cx="191068" cy="191068"/>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2" name="Oval 11"/>
          <p:cNvSpPr/>
          <p:nvPr/>
        </p:nvSpPr>
        <p:spPr bwMode="auto">
          <a:xfrm>
            <a:off x="5773003" y="2579433"/>
            <a:ext cx="191068" cy="191068"/>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3" name="Oval 12"/>
          <p:cNvSpPr/>
          <p:nvPr/>
        </p:nvSpPr>
        <p:spPr bwMode="auto">
          <a:xfrm>
            <a:off x="6673755" y="2988866"/>
            <a:ext cx="191068" cy="191068"/>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4" name="Oval 13"/>
          <p:cNvSpPr/>
          <p:nvPr/>
        </p:nvSpPr>
        <p:spPr bwMode="auto">
          <a:xfrm>
            <a:off x="7219666" y="2634024"/>
            <a:ext cx="191068" cy="191068"/>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5" name="Oval 14"/>
          <p:cNvSpPr/>
          <p:nvPr/>
        </p:nvSpPr>
        <p:spPr bwMode="auto">
          <a:xfrm>
            <a:off x="7847463" y="3330060"/>
            <a:ext cx="191068" cy="191068"/>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6" name="Oval 15"/>
          <p:cNvSpPr/>
          <p:nvPr/>
        </p:nvSpPr>
        <p:spPr bwMode="auto">
          <a:xfrm>
            <a:off x="777923" y="4667541"/>
            <a:ext cx="191068" cy="191068"/>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7" name="Oval 16"/>
          <p:cNvSpPr/>
          <p:nvPr/>
        </p:nvSpPr>
        <p:spPr bwMode="auto">
          <a:xfrm>
            <a:off x="1678675" y="4749427"/>
            <a:ext cx="191068" cy="191068"/>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8" name="Oval 17"/>
          <p:cNvSpPr/>
          <p:nvPr/>
        </p:nvSpPr>
        <p:spPr bwMode="auto">
          <a:xfrm>
            <a:off x="2797792" y="4612949"/>
            <a:ext cx="191068" cy="191068"/>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9" name="Oval 18"/>
          <p:cNvSpPr/>
          <p:nvPr/>
        </p:nvSpPr>
        <p:spPr bwMode="auto">
          <a:xfrm>
            <a:off x="3848670" y="5049677"/>
            <a:ext cx="191068" cy="191068"/>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 name="Lightning Bolt 19"/>
          <p:cNvSpPr/>
          <p:nvPr/>
        </p:nvSpPr>
        <p:spPr bwMode="auto">
          <a:xfrm>
            <a:off x="4804013" y="4612943"/>
            <a:ext cx="668740" cy="600502"/>
          </a:xfrm>
          <a:prstGeom prst="lightningBol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22" name="Straight Arrow Connector 21"/>
          <p:cNvCxnSpPr>
            <a:stCxn id="3" idx="7"/>
            <a:endCxn id="4" idx="1"/>
          </p:cNvCxnSpPr>
          <p:nvPr/>
        </p:nvCxnSpPr>
        <p:spPr>
          <a:xfrm rot="5400000" flipH="1" flipV="1">
            <a:off x="1282890" y="1610443"/>
            <a:ext cx="109182" cy="82023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4" idx="7"/>
            <a:endCxn id="5" idx="2"/>
          </p:cNvCxnSpPr>
          <p:nvPr/>
        </p:nvCxnSpPr>
        <p:spPr>
          <a:xfrm rot="5400000" flipH="1" flipV="1">
            <a:off x="2230724" y="1412551"/>
            <a:ext cx="205402" cy="90143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5" idx="6"/>
            <a:endCxn id="6" idx="2"/>
          </p:cNvCxnSpPr>
          <p:nvPr/>
        </p:nvCxnSpPr>
        <p:spPr>
          <a:xfrm>
            <a:off x="2975212" y="1760569"/>
            <a:ext cx="723332" cy="327547"/>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6" idx="6"/>
            <a:endCxn id="7" idx="2"/>
          </p:cNvCxnSpPr>
          <p:nvPr/>
        </p:nvCxnSpPr>
        <p:spPr>
          <a:xfrm flipV="1">
            <a:off x="3889612" y="1801513"/>
            <a:ext cx="641446" cy="286603"/>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7" idx="6"/>
            <a:endCxn id="8" idx="2"/>
          </p:cNvCxnSpPr>
          <p:nvPr/>
        </p:nvCxnSpPr>
        <p:spPr>
          <a:xfrm>
            <a:off x="4722126" y="1801513"/>
            <a:ext cx="1023583" cy="95534"/>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3" idx="5"/>
            <a:endCxn id="4" idx="3"/>
          </p:cNvCxnSpPr>
          <p:nvPr/>
        </p:nvCxnSpPr>
        <p:spPr>
          <a:xfrm rot="5400000" flipH="1" flipV="1">
            <a:off x="1282890" y="1745549"/>
            <a:ext cx="109182" cy="82023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4" idx="5"/>
            <a:endCxn id="9" idx="1"/>
          </p:cNvCxnSpPr>
          <p:nvPr/>
        </p:nvCxnSpPr>
        <p:spPr>
          <a:xfrm rot="16200000" flipH="1">
            <a:off x="1848586" y="2135196"/>
            <a:ext cx="997658" cy="929419"/>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9" idx="6"/>
            <a:endCxn id="10" idx="2"/>
          </p:cNvCxnSpPr>
          <p:nvPr/>
        </p:nvCxnSpPr>
        <p:spPr>
          <a:xfrm flipV="1">
            <a:off x="2975212" y="3125344"/>
            <a:ext cx="791570" cy="40944"/>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10" idx="6"/>
            <a:endCxn id="11" idx="2"/>
          </p:cNvCxnSpPr>
          <p:nvPr/>
        </p:nvCxnSpPr>
        <p:spPr>
          <a:xfrm flipV="1">
            <a:off x="3957850" y="2770502"/>
            <a:ext cx="641445" cy="354842"/>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11" idx="7"/>
            <a:endCxn id="12" idx="2"/>
          </p:cNvCxnSpPr>
          <p:nvPr/>
        </p:nvCxnSpPr>
        <p:spPr>
          <a:xfrm rot="5400000" flipH="1" flipV="1">
            <a:off x="5253701" y="2183648"/>
            <a:ext cx="27982" cy="101062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12" idx="5"/>
            <a:endCxn id="13" idx="1"/>
          </p:cNvCxnSpPr>
          <p:nvPr/>
        </p:nvCxnSpPr>
        <p:spPr>
          <a:xfrm rot="16200000" flipH="1">
            <a:off x="6181750" y="2496860"/>
            <a:ext cx="274327" cy="76564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13" idx="7"/>
            <a:endCxn id="14" idx="2"/>
          </p:cNvCxnSpPr>
          <p:nvPr/>
        </p:nvCxnSpPr>
        <p:spPr>
          <a:xfrm rot="5400000" flipH="1" flipV="1">
            <a:off x="6884610" y="2681791"/>
            <a:ext cx="287289" cy="382824"/>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14" idx="5"/>
            <a:endCxn id="15" idx="1"/>
          </p:cNvCxnSpPr>
          <p:nvPr/>
        </p:nvCxnSpPr>
        <p:spPr>
          <a:xfrm rot="16200000" flipH="1">
            <a:off x="7348633" y="2831230"/>
            <a:ext cx="560930" cy="49269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15" idx="5"/>
          </p:cNvCxnSpPr>
          <p:nvPr/>
        </p:nvCxnSpPr>
        <p:spPr>
          <a:xfrm rot="16200000" flipH="1">
            <a:off x="8222972" y="3280724"/>
            <a:ext cx="125184" cy="550029"/>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stCxn id="16" idx="6"/>
            <a:endCxn id="17" idx="2"/>
          </p:cNvCxnSpPr>
          <p:nvPr/>
        </p:nvCxnSpPr>
        <p:spPr>
          <a:xfrm>
            <a:off x="968991" y="4763075"/>
            <a:ext cx="709684" cy="8188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stCxn id="17" idx="6"/>
            <a:endCxn id="18" idx="2"/>
          </p:cNvCxnSpPr>
          <p:nvPr/>
        </p:nvCxnSpPr>
        <p:spPr>
          <a:xfrm flipV="1">
            <a:off x="1869743" y="4708483"/>
            <a:ext cx="928049" cy="13647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a:stCxn id="18" idx="6"/>
            <a:endCxn id="19" idx="2"/>
          </p:cNvCxnSpPr>
          <p:nvPr/>
        </p:nvCxnSpPr>
        <p:spPr>
          <a:xfrm>
            <a:off x="2988860" y="4708483"/>
            <a:ext cx="859810" cy="43672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19" idx="6"/>
            <a:endCxn id="20" idx="2"/>
          </p:cNvCxnSpPr>
          <p:nvPr/>
        </p:nvCxnSpPr>
        <p:spPr>
          <a:xfrm flipV="1">
            <a:off x="4039738" y="4882752"/>
            <a:ext cx="919757" cy="262459"/>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63" name="TextBox 62"/>
          <p:cNvSpPr txBox="1"/>
          <p:nvPr/>
        </p:nvSpPr>
        <p:spPr>
          <a:xfrm>
            <a:off x="8488908" y="3302755"/>
            <a:ext cx="668740" cy="584775"/>
          </a:xfrm>
          <a:prstGeom prst="rect">
            <a:avLst/>
          </a:prstGeom>
          <a:noFill/>
        </p:spPr>
        <p:txBody>
          <a:bodyPr wrap="square" rtlCol="0">
            <a:spAutoFit/>
          </a:bodyPr>
          <a:lstStyle/>
          <a:p>
            <a:r>
              <a:rPr lang="en-US" sz="3200" dirty="0" smtClean="0"/>
              <a:t>…</a:t>
            </a:r>
            <a:endParaRPr lang="en-US" sz="3200" dirty="0"/>
          </a:p>
        </p:txBody>
      </p:sp>
      <p:sp>
        <p:nvSpPr>
          <p:cNvPr id="64" name="TextBox 63"/>
          <p:cNvSpPr txBox="1"/>
          <p:nvPr/>
        </p:nvSpPr>
        <p:spPr>
          <a:xfrm>
            <a:off x="5500059" y="1282891"/>
            <a:ext cx="2402006" cy="523220"/>
          </a:xfrm>
          <a:prstGeom prst="rect">
            <a:avLst/>
          </a:prstGeom>
          <a:noFill/>
        </p:spPr>
        <p:txBody>
          <a:bodyPr wrap="square" rtlCol="0">
            <a:spAutoFit/>
          </a:bodyPr>
          <a:lstStyle/>
          <a:p>
            <a:r>
              <a:rPr lang="en-US" sz="2800" dirty="0" smtClean="0"/>
              <a:t>terminates</a:t>
            </a:r>
            <a:endParaRPr lang="en-US" sz="2800" dirty="0"/>
          </a:p>
        </p:txBody>
      </p:sp>
      <p:sp>
        <p:nvSpPr>
          <p:cNvPr id="65" name="TextBox 64"/>
          <p:cNvSpPr txBox="1"/>
          <p:nvPr/>
        </p:nvSpPr>
        <p:spPr>
          <a:xfrm>
            <a:off x="7397091" y="3698544"/>
            <a:ext cx="1692334" cy="523220"/>
          </a:xfrm>
          <a:prstGeom prst="rect">
            <a:avLst/>
          </a:prstGeom>
          <a:noFill/>
        </p:spPr>
        <p:txBody>
          <a:bodyPr wrap="square" rtlCol="0">
            <a:spAutoFit/>
          </a:bodyPr>
          <a:lstStyle/>
          <a:p>
            <a:r>
              <a:rPr lang="en-US" sz="2800" dirty="0" smtClean="0"/>
              <a:t>diverges</a:t>
            </a:r>
            <a:endParaRPr lang="en-US" sz="2800" dirty="0"/>
          </a:p>
        </p:txBody>
      </p:sp>
      <p:sp>
        <p:nvSpPr>
          <p:cNvPr id="66" name="TextBox 65"/>
          <p:cNvSpPr txBox="1"/>
          <p:nvPr/>
        </p:nvSpPr>
        <p:spPr>
          <a:xfrm>
            <a:off x="4735777" y="5131557"/>
            <a:ext cx="2579423" cy="523220"/>
          </a:xfrm>
          <a:prstGeom prst="rect">
            <a:avLst/>
          </a:prstGeom>
          <a:noFill/>
        </p:spPr>
        <p:txBody>
          <a:bodyPr wrap="square" rtlCol="0">
            <a:spAutoFit/>
          </a:bodyPr>
          <a:lstStyle/>
          <a:p>
            <a:r>
              <a:rPr lang="en-US" sz="2800" dirty="0" smtClean="0"/>
              <a:t>goes wrong</a:t>
            </a:r>
            <a:endParaRPr lang="en-US" sz="28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par>
                          <p:cTn id="7" fill="hold">
                            <p:stCondLst>
                              <p:cond delay="0"/>
                            </p:stCondLst>
                            <p:childTnLst>
                              <p:par>
                                <p:cTn id="8" presetID="22" presetClass="entr" presetSubtype="8" fill="hold" nodeType="after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wipe(left)">
                                      <p:cBhvr>
                                        <p:cTn id="10" dur="500"/>
                                        <p:tgtEl>
                                          <p:spTgt spid="22"/>
                                        </p:tgtEl>
                                      </p:cBhvr>
                                    </p:animEffect>
                                  </p:childTnLst>
                                </p:cTn>
                              </p:par>
                            </p:childTnLst>
                          </p:cTn>
                        </p:par>
                        <p:par>
                          <p:cTn id="11" fill="hold">
                            <p:stCondLst>
                              <p:cond delay="500"/>
                            </p:stCondLst>
                            <p:childTnLst>
                              <p:par>
                                <p:cTn id="12" presetID="1" presetClass="entr" presetSubtype="0" fill="hold" grpId="0" nodeType="afterEffect">
                                  <p:stCondLst>
                                    <p:cond delay="0"/>
                                  </p:stCondLst>
                                  <p:childTnLst>
                                    <p:set>
                                      <p:cBhvr>
                                        <p:cTn id="13" dur="1" fill="hold">
                                          <p:stCondLst>
                                            <p:cond delay="0"/>
                                          </p:stCondLst>
                                        </p:cTn>
                                        <p:tgtEl>
                                          <p:spTgt spid="4"/>
                                        </p:tgtEl>
                                        <p:attrNameLst>
                                          <p:attrName>style.visibility</p:attrName>
                                        </p:attrNameLst>
                                      </p:cBhvr>
                                      <p:to>
                                        <p:strVal val="visible"/>
                                      </p:to>
                                    </p:set>
                                  </p:childTnLst>
                                </p:cTn>
                              </p:par>
                            </p:childTnLst>
                          </p:cTn>
                        </p:par>
                        <p:par>
                          <p:cTn id="14" fill="hold">
                            <p:stCondLst>
                              <p:cond delay="500"/>
                            </p:stCondLst>
                            <p:childTnLst>
                              <p:par>
                                <p:cTn id="15" presetID="22" presetClass="entr" presetSubtype="8" fill="hold" nodeType="after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wipe(left)">
                                      <p:cBhvr>
                                        <p:cTn id="17" dur="500"/>
                                        <p:tgtEl>
                                          <p:spTgt spid="25"/>
                                        </p:tgtEl>
                                      </p:cBhvr>
                                    </p:animEffect>
                                  </p:childTnLst>
                                </p:cTn>
                              </p:par>
                            </p:childTnLst>
                          </p:cTn>
                        </p:par>
                        <p:par>
                          <p:cTn id="18" fill="hold">
                            <p:stCondLst>
                              <p:cond delay="1000"/>
                            </p:stCondLst>
                            <p:childTnLst>
                              <p:par>
                                <p:cTn id="19" presetID="1" presetClass="entr" presetSubtype="0" fill="hold" grpId="0" nodeType="after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par>
                          <p:cTn id="21" fill="hold">
                            <p:stCondLst>
                              <p:cond delay="1000"/>
                            </p:stCondLst>
                            <p:childTnLst>
                              <p:par>
                                <p:cTn id="22" presetID="22" presetClass="entr" presetSubtype="8" fill="hold" nodeType="after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wipe(left)">
                                      <p:cBhvr>
                                        <p:cTn id="24" dur="500"/>
                                        <p:tgtEl>
                                          <p:spTgt spid="28"/>
                                        </p:tgtEl>
                                      </p:cBhvr>
                                    </p:animEffect>
                                  </p:childTnLst>
                                </p:cTn>
                              </p:par>
                            </p:childTnLst>
                          </p:cTn>
                        </p:par>
                        <p:par>
                          <p:cTn id="25" fill="hold">
                            <p:stCondLst>
                              <p:cond delay="1500"/>
                            </p:stCondLst>
                            <p:childTnLst>
                              <p:par>
                                <p:cTn id="26" presetID="1" presetClass="entr" presetSubtype="0" fill="hold" grpId="0" nodeType="afterEffect">
                                  <p:stCondLst>
                                    <p:cond delay="0"/>
                                  </p:stCondLst>
                                  <p:childTnLst>
                                    <p:set>
                                      <p:cBhvr>
                                        <p:cTn id="27" dur="1" fill="hold">
                                          <p:stCondLst>
                                            <p:cond delay="0"/>
                                          </p:stCondLst>
                                        </p:cTn>
                                        <p:tgtEl>
                                          <p:spTgt spid="6"/>
                                        </p:tgtEl>
                                        <p:attrNameLst>
                                          <p:attrName>style.visibility</p:attrName>
                                        </p:attrNameLst>
                                      </p:cBhvr>
                                      <p:to>
                                        <p:strVal val="visible"/>
                                      </p:to>
                                    </p:set>
                                  </p:childTnLst>
                                </p:cTn>
                              </p:par>
                            </p:childTnLst>
                          </p:cTn>
                        </p:par>
                        <p:par>
                          <p:cTn id="28" fill="hold">
                            <p:stCondLst>
                              <p:cond delay="1500"/>
                            </p:stCondLst>
                            <p:childTnLst>
                              <p:par>
                                <p:cTn id="29" presetID="22" presetClass="entr" presetSubtype="8" fill="hold" nodeType="afterEffect">
                                  <p:stCondLst>
                                    <p:cond delay="0"/>
                                  </p:stCondLst>
                                  <p:childTnLst>
                                    <p:set>
                                      <p:cBhvr>
                                        <p:cTn id="30" dur="1" fill="hold">
                                          <p:stCondLst>
                                            <p:cond delay="0"/>
                                          </p:stCondLst>
                                        </p:cTn>
                                        <p:tgtEl>
                                          <p:spTgt spid="30"/>
                                        </p:tgtEl>
                                        <p:attrNameLst>
                                          <p:attrName>style.visibility</p:attrName>
                                        </p:attrNameLst>
                                      </p:cBhvr>
                                      <p:to>
                                        <p:strVal val="visible"/>
                                      </p:to>
                                    </p:set>
                                    <p:animEffect transition="in" filter="wipe(left)">
                                      <p:cBhvr>
                                        <p:cTn id="31" dur="500"/>
                                        <p:tgtEl>
                                          <p:spTgt spid="30"/>
                                        </p:tgtEl>
                                      </p:cBhvr>
                                    </p:animEffect>
                                  </p:childTnLst>
                                </p:cTn>
                              </p:par>
                            </p:childTnLst>
                          </p:cTn>
                        </p:par>
                        <p:par>
                          <p:cTn id="32" fill="hold">
                            <p:stCondLst>
                              <p:cond delay="2000"/>
                            </p:stCondLst>
                            <p:childTnLst>
                              <p:par>
                                <p:cTn id="33" presetID="1" presetClass="entr" presetSubtype="0" fill="hold" grpId="0" nodeType="after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par>
                          <p:cTn id="35" fill="hold">
                            <p:stCondLst>
                              <p:cond delay="2000"/>
                            </p:stCondLst>
                            <p:childTnLst>
                              <p:par>
                                <p:cTn id="36" presetID="22" presetClass="entr" presetSubtype="8" fill="hold" nodeType="afterEffect">
                                  <p:stCondLst>
                                    <p:cond delay="0"/>
                                  </p:stCondLst>
                                  <p:childTnLst>
                                    <p:set>
                                      <p:cBhvr>
                                        <p:cTn id="37" dur="1" fill="hold">
                                          <p:stCondLst>
                                            <p:cond delay="0"/>
                                          </p:stCondLst>
                                        </p:cTn>
                                        <p:tgtEl>
                                          <p:spTgt spid="32"/>
                                        </p:tgtEl>
                                        <p:attrNameLst>
                                          <p:attrName>style.visibility</p:attrName>
                                        </p:attrNameLst>
                                      </p:cBhvr>
                                      <p:to>
                                        <p:strVal val="visible"/>
                                      </p:to>
                                    </p:set>
                                    <p:animEffect transition="in" filter="wipe(left)">
                                      <p:cBhvr>
                                        <p:cTn id="38" dur="500"/>
                                        <p:tgtEl>
                                          <p:spTgt spid="32"/>
                                        </p:tgtEl>
                                      </p:cBhvr>
                                    </p:animEffect>
                                  </p:childTnLst>
                                </p:cTn>
                              </p:par>
                            </p:childTnLst>
                          </p:cTn>
                        </p:par>
                        <p:par>
                          <p:cTn id="39" fill="hold">
                            <p:stCondLst>
                              <p:cond delay="2500"/>
                            </p:stCondLst>
                            <p:childTnLst>
                              <p:par>
                                <p:cTn id="40" presetID="1" presetClass="entr" presetSubtype="0" fill="hold" grpId="0" nodeType="afterEffect">
                                  <p:stCondLst>
                                    <p:cond delay="0"/>
                                  </p:stCondLst>
                                  <p:childTnLst>
                                    <p:set>
                                      <p:cBhvr>
                                        <p:cTn id="41" dur="1" fill="hold">
                                          <p:stCondLst>
                                            <p:cond delay="0"/>
                                          </p:stCondLst>
                                        </p:cTn>
                                        <p:tgtEl>
                                          <p:spTgt spid="8"/>
                                        </p:tgtEl>
                                        <p:attrNameLst>
                                          <p:attrName>style.visibility</p:attrName>
                                        </p:attrNameLst>
                                      </p:cBhvr>
                                      <p:to>
                                        <p:strVal val="visible"/>
                                      </p:to>
                                    </p:set>
                                  </p:childTnLst>
                                </p:cTn>
                              </p:par>
                            </p:childTnLst>
                          </p:cTn>
                        </p:par>
                        <p:par>
                          <p:cTn id="42" fill="hold">
                            <p:stCondLst>
                              <p:cond delay="2500"/>
                            </p:stCondLst>
                            <p:childTnLst>
                              <p:par>
                                <p:cTn id="43" presetID="10" presetClass="entr" presetSubtype="0" fill="hold" grpId="0" nodeType="afterEffect">
                                  <p:stCondLst>
                                    <p:cond delay="0"/>
                                  </p:stCondLst>
                                  <p:childTnLst>
                                    <p:set>
                                      <p:cBhvr>
                                        <p:cTn id="44" dur="1" fill="hold">
                                          <p:stCondLst>
                                            <p:cond delay="0"/>
                                          </p:stCondLst>
                                        </p:cTn>
                                        <p:tgtEl>
                                          <p:spTgt spid="64"/>
                                        </p:tgtEl>
                                        <p:attrNameLst>
                                          <p:attrName>style.visibility</p:attrName>
                                        </p:attrNameLst>
                                      </p:cBhvr>
                                      <p:to>
                                        <p:strVal val="visible"/>
                                      </p:to>
                                    </p:set>
                                    <p:animEffect transition="in" filter="fade">
                                      <p:cBhvr>
                                        <p:cTn id="45" dur="3000"/>
                                        <p:tgtEl>
                                          <p:spTgt spid="64"/>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8" fill="hold" nodeType="clickEffect">
                                  <p:stCondLst>
                                    <p:cond delay="0"/>
                                  </p:stCondLst>
                                  <p:childTnLst>
                                    <p:set>
                                      <p:cBhvr>
                                        <p:cTn id="49" dur="1" fill="hold">
                                          <p:stCondLst>
                                            <p:cond delay="0"/>
                                          </p:stCondLst>
                                        </p:cTn>
                                        <p:tgtEl>
                                          <p:spTgt spid="35"/>
                                        </p:tgtEl>
                                        <p:attrNameLst>
                                          <p:attrName>style.visibility</p:attrName>
                                        </p:attrNameLst>
                                      </p:cBhvr>
                                      <p:to>
                                        <p:strVal val="visible"/>
                                      </p:to>
                                    </p:set>
                                    <p:animEffect transition="in" filter="wipe(left)">
                                      <p:cBhvr>
                                        <p:cTn id="50" dur="500"/>
                                        <p:tgtEl>
                                          <p:spTgt spid="35"/>
                                        </p:tgtEl>
                                      </p:cBhvr>
                                    </p:animEffect>
                                  </p:childTnLst>
                                </p:cTn>
                              </p:par>
                            </p:childTnLst>
                          </p:cTn>
                        </p:par>
                        <p:par>
                          <p:cTn id="51" fill="hold">
                            <p:stCondLst>
                              <p:cond delay="500"/>
                            </p:stCondLst>
                            <p:childTnLst>
                              <p:par>
                                <p:cTn id="52" presetID="22" presetClass="entr" presetSubtype="8" fill="hold" nodeType="afterEffect">
                                  <p:stCondLst>
                                    <p:cond delay="0"/>
                                  </p:stCondLst>
                                  <p:childTnLst>
                                    <p:set>
                                      <p:cBhvr>
                                        <p:cTn id="53" dur="1" fill="hold">
                                          <p:stCondLst>
                                            <p:cond delay="0"/>
                                          </p:stCondLst>
                                        </p:cTn>
                                        <p:tgtEl>
                                          <p:spTgt spid="38"/>
                                        </p:tgtEl>
                                        <p:attrNameLst>
                                          <p:attrName>style.visibility</p:attrName>
                                        </p:attrNameLst>
                                      </p:cBhvr>
                                      <p:to>
                                        <p:strVal val="visible"/>
                                      </p:to>
                                    </p:set>
                                    <p:animEffect transition="in" filter="wipe(left)">
                                      <p:cBhvr>
                                        <p:cTn id="54" dur="500"/>
                                        <p:tgtEl>
                                          <p:spTgt spid="38"/>
                                        </p:tgtEl>
                                      </p:cBhvr>
                                    </p:animEffect>
                                  </p:childTnLst>
                                </p:cTn>
                              </p:par>
                            </p:childTnLst>
                          </p:cTn>
                        </p:par>
                        <p:par>
                          <p:cTn id="55" fill="hold">
                            <p:stCondLst>
                              <p:cond delay="1000"/>
                            </p:stCondLst>
                            <p:childTnLst>
                              <p:par>
                                <p:cTn id="56" presetID="1" presetClass="entr" presetSubtype="0" fill="hold" grpId="0" nodeType="afterEffect">
                                  <p:stCondLst>
                                    <p:cond delay="0"/>
                                  </p:stCondLst>
                                  <p:childTnLst>
                                    <p:set>
                                      <p:cBhvr>
                                        <p:cTn id="57" dur="1" fill="hold">
                                          <p:stCondLst>
                                            <p:cond delay="0"/>
                                          </p:stCondLst>
                                        </p:cTn>
                                        <p:tgtEl>
                                          <p:spTgt spid="9"/>
                                        </p:tgtEl>
                                        <p:attrNameLst>
                                          <p:attrName>style.visibility</p:attrName>
                                        </p:attrNameLst>
                                      </p:cBhvr>
                                      <p:to>
                                        <p:strVal val="visible"/>
                                      </p:to>
                                    </p:set>
                                  </p:childTnLst>
                                </p:cTn>
                              </p:par>
                            </p:childTnLst>
                          </p:cTn>
                        </p:par>
                        <p:par>
                          <p:cTn id="58" fill="hold">
                            <p:stCondLst>
                              <p:cond delay="1000"/>
                            </p:stCondLst>
                            <p:childTnLst>
                              <p:par>
                                <p:cTn id="59" presetID="22" presetClass="entr" presetSubtype="8" fill="hold" nodeType="afterEffect">
                                  <p:stCondLst>
                                    <p:cond delay="0"/>
                                  </p:stCondLst>
                                  <p:childTnLst>
                                    <p:set>
                                      <p:cBhvr>
                                        <p:cTn id="60" dur="1" fill="hold">
                                          <p:stCondLst>
                                            <p:cond delay="0"/>
                                          </p:stCondLst>
                                        </p:cTn>
                                        <p:tgtEl>
                                          <p:spTgt spid="40"/>
                                        </p:tgtEl>
                                        <p:attrNameLst>
                                          <p:attrName>style.visibility</p:attrName>
                                        </p:attrNameLst>
                                      </p:cBhvr>
                                      <p:to>
                                        <p:strVal val="visible"/>
                                      </p:to>
                                    </p:set>
                                    <p:animEffect transition="in" filter="wipe(left)">
                                      <p:cBhvr>
                                        <p:cTn id="61" dur="500"/>
                                        <p:tgtEl>
                                          <p:spTgt spid="40"/>
                                        </p:tgtEl>
                                      </p:cBhvr>
                                    </p:animEffect>
                                  </p:childTnLst>
                                </p:cTn>
                              </p:par>
                            </p:childTnLst>
                          </p:cTn>
                        </p:par>
                        <p:par>
                          <p:cTn id="62" fill="hold">
                            <p:stCondLst>
                              <p:cond delay="1500"/>
                            </p:stCondLst>
                            <p:childTnLst>
                              <p:par>
                                <p:cTn id="63" presetID="1" presetClass="entr" presetSubtype="0" fill="hold" grpId="0" nodeType="afterEffect">
                                  <p:stCondLst>
                                    <p:cond delay="0"/>
                                  </p:stCondLst>
                                  <p:childTnLst>
                                    <p:set>
                                      <p:cBhvr>
                                        <p:cTn id="64" dur="1" fill="hold">
                                          <p:stCondLst>
                                            <p:cond delay="0"/>
                                          </p:stCondLst>
                                        </p:cTn>
                                        <p:tgtEl>
                                          <p:spTgt spid="10"/>
                                        </p:tgtEl>
                                        <p:attrNameLst>
                                          <p:attrName>style.visibility</p:attrName>
                                        </p:attrNameLst>
                                      </p:cBhvr>
                                      <p:to>
                                        <p:strVal val="visible"/>
                                      </p:to>
                                    </p:set>
                                  </p:childTnLst>
                                </p:cTn>
                              </p:par>
                            </p:childTnLst>
                          </p:cTn>
                        </p:par>
                        <p:par>
                          <p:cTn id="65" fill="hold">
                            <p:stCondLst>
                              <p:cond delay="1500"/>
                            </p:stCondLst>
                            <p:childTnLst>
                              <p:par>
                                <p:cTn id="66" presetID="22" presetClass="entr" presetSubtype="8" fill="hold" nodeType="afterEffect">
                                  <p:stCondLst>
                                    <p:cond delay="0"/>
                                  </p:stCondLst>
                                  <p:childTnLst>
                                    <p:set>
                                      <p:cBhvr>
                                        <p:cTn id="67" dur="1" fill="hold">
                                          <p:stCondLst>
                                            <p:cond delay="0"/>
                                          </p:stCondLst>
                                        </p:cTn>
                                        <p:tgtEl>
                                          <p:spTgt spid="42"/>
                                        </p:tgtEl>
                                        <p:attrNameLst>
                                          <p:attrName>style.visibility</p:attrName>
                                        </p:attrNameLst>
                                      </p:cBhvr>
                                      <p:to>
                                        <p:strVal val="visible"/>
                                      </p:to>
                                    </p:set>
                                    <p:animEffect transition="in" filter="wipe(left)">
                                      <p:cBhvr>
                                        <p:cTn id="68" dur="500"/>
                                        <p:tgtEl>
                                          <p:spTgt spid="42"/>
                                        </p:tgtEl>
                                      </p:cBhvr>
                                    </p:animEffect>
                                  </p:childTnLst>
                                </p:cTn>
                              </p:par>
                            </p:childTnLst>
                          </p:cTn>
                        </p:par>
                        <p:par>
                          <p:cTn id="69" fill="hold">
                            <p:stCondLst>
                              <p:cond delay="2000"/>
                            </p:stCondLst>
                            <p:childTnLst>
                              <p:par>
                                <p:cTn id="70" presetID="1" presetClass="entr" presetSubtype="0" fill="hold" grpId="0" nodeType="afterEffect">
                                  <p:stCondLst>
                                    <p:cond delay="0"/>
                                  </p:stCondLst>
                                  <p:childTnLst>
                                    <p:set>
                                      <p:cBhvr>
                                        <p:cTn id="71" dur="1" fill="hold">
                                          <p:stCondLst>
                                            <p:cond delay="0"/>
                                          </p:stCondLst>
                                        </p:cTn>
                                        <p:tgtEl>
                                          <p:spTgt spid="11"/>
                                        </p:tgtEl>
                                        <p:attrNameLst>
                                          <p:attrName>style.visibility</p:attrName>
                                        </p:attrNameLst>
                                      </p:cBhvr>
                                      <p:to>
                                        <p:strVal val="visible"/>
                                      </p:to>
                                    </p:set>
                                  </p:childTnLst>
                                </p:cTn>
                              </p:par>
                            </p:childTnLst>
                          </p:cTn>
                        </p:par>
                        <p:par>
                          <p:cTn id="72" fill="hold">
                            <p:stCondLst>
                              <p:cond delay="2000"/>
                            </p:stCondLst>
                            <p:childTnLst>
                              <p:par>
                                <p:cTn id="73" presetID="22" presetClass="entr" presetSubtype="8" fill="hold" nodeType="afterEffect">
                                  <p:stCondLst>
                                    <p:cond delay="0"/>
                                  </p:stCondLst>
                                  <p:childTnLst>
                                    <p:set>
                                      <p:cBhvr>
                                        <p:cTn id="74" dur="1" fill="hold">
                                          <p:stCondLst>
                                            <p:cond delay="0"/>
                                          </p:stCondLst>
                                        </p:cTn>
                                        <p:tgtEl>
                                          <p:spTgt spid="44"/>
                                        </p:tgtEl>
                                        <p:attrNameLst>
                                          <p:attrName>style.visibility</p:attrName>
                                        </p:attrNameLst>
                                      </p:cBhvr>
                                      <p:to>
                                        <p:strVal val="visible"/>
                                      </p:to>
                                    </p:set>
                                    <p:animEffect transition="in" filter="wipe(left)">
                                      <p:cBhvr>
                                        <p:cTn id="75" dur="500"/>
                                        <p:tgtEl>
                                          <p:spTgt spid="44"/>
                                        </p:tgtEl>
                                      </p:cBhvr>
                                    </p:animEffect>
                                  </p:childTnLst>
                                </p:cTn>
                              </p:par>
                            </p:childTnLst>
                          </p:cTn>
                        </p:par>
                        <p:par>
                          <p:cTn id="76" fill="hold">
                            <p:stCondLst>
                              <p:cond delay="2500"/>
                            </p:stCondLst>
                            <p:childTnLst>
                              <p:par>
                                <p:cTn id="77" presetID="1" presetClass="entr" presetSubtype="0" fill="hold" grpId="0" nodeType="afterEffect">
                                  <p:stCondLst>
                                    <p:cond delay="0"/>
                                  </p:stCondLst>
                                  <p:childTnLst>
                                    <p:set>
                                      <p:cBhvr>
                                        <p:cTn id="78" dur="1" fill="hold">
                                          <p:stCondLst>
                                            <p:cond delay="0"/>
                                          </p:stCondLst>
                                        </p:cTn>
                                        <p:tgtEl>
                                          <p:spTgt spid="12"/>
                                        </p:tgtEl>
                                        <p:attrNameLst>
                                          <p:attrName>style.visibility</p:attrName>
                                        </p:attrNameLst>
                                      </p:cBhvr>
                                      <p:to>
                                        <p:strVal val="visible"/>
                                      </p:to>
                                    </p:set>
                                  </p:childTnLst>
                                </p:cTn>
                              </p:par>
                            </p:childTnLst>
                          </p:cTn>
                        </p:par>
                        <p:par>
                          <p:cTn id="79" fill="hold">
                            <p:stCondLst>
                              <p:cond delay="2500"/>
                            </p:stCondLst>
                            <p:childTnLst>
                              <p:par>
                                <p:cTn id="80" presetID="22" presetClass="entr" presetSubtype="8" fill="hold" nodeType="afterEffect">
                                  <p:stCondLst>
                                    <p:cond delay="0"/>
                                  </p:stCondLst>
                                  <p:childTnLst>
                                    <p:set>
                                      <p:cBhvr>
                                        <p:cTn id="81" dur="1" fill="hold">
                                          <p:stCondLst>
                                            <p:cond delay="0"/>
                                          </p:stCondLst>
                                        </p:cTn>
                                        <p:tgtEl>
                                          <p:spTgt spid="46"/>
                                        </p:tgtEl>
                                        <p:attrNameLst>
                                          <p:attrName>style.visibility</p:attrName>
                                        </p:attrNameLst>
                                      </p:cBhvr>
                                      <p:to>
                                        <p:strVal val="visible"/>
                                      </p:to>
                                    </p:set>
                                    <p:animEffect transition="in" filter="wipe(left)">
                                      <p:cBhvr>
                                        <p:cTn id="82" dur="500"/>
                                        <p:tgtEl>
                                          <p:spTgt spid="46"/>
                                        </p:tgtEl>
                                      </p:cBhvr>
                                    </p:animEffect>
                                  </p:childTnLst>
                                </p:cTn>
                              </p:par>
                            </p:childTnLst>
                          </p:cTn>
                        </p:par>
                        <p:par>
                          <p:cTn id="83" fill="hold">
                            <p:stCondLst>
                              <p:cond delay="3000"/>
                            </p:stCondLst>
                            <p:childTnLst>
                              <p:par>
                                <p:cTn id="84" presetID="1" presetClass="entr" presetSubtype="0" fill="hold" grpId="0" nodeType="afterEffect">
                                  <p:stCondLst>
                                    <p:cond delay="0"/>
                                  </p:stCondLst>
                                  <p:childTnLst>
                                    <p:set>
                                      <p:cBhvr>
                                        <p:cTn id="85" dur="1" fill="hold">
                                          <p:stCondLst>
                                            <p:cond delay="0"/>
                                          </p:stCondLst>
                                        </p:cTn>
                                        <p:tgtEl>
                                          <p:spTgt spid="13"/>
                                        </p:tgtEl>
                                        <p:attrNameLst>
                                          <p:attrName>style.visibility</p:attrName>
                                        </p:attrNameLst>
                                      </p:cBhvr>
                                      <p:to>
                                        <p:strVal val="visible"/>
                                      </p:to>
                                    </p:set>
                                  </p:childTnLst>
                                </p:cTn>
                              </p:par>
                            </p:childTnLst>
                          </p:cTn>
                        </p:par>
                        <p:par>
                          <p:cTn id="86" fill="hold">
                            <p:stCondLst>
                              <p:cond delay="3000"/>
                            </p:stCondLst>
                            <p:childTnLst>
                              <p:par>
                                <p:cTn id="87" presetID="22" presetClass="entr" presetSubtype="8" fill="hold" nodeType="afterEffect">
                                  <p:stCondLst>
                                    <p:cond delay="0"/>
                                  </p:stCondLst>
                                  <p:childTnLst>
                                    <p:set>
                                      <p:cBhvr>
                                        <p:cTn id="88" dur="1" fill="hold">
                                          <p:stCondLst>
                                            <p:cond delay="0"/>
                                          </p:stCondLst>
                                        </p:cTn>
                                        <p:tgtEl>
                                          <p:spTgt spid="49"/>
                                        </p:tgtEl>
                                        <p:attrNameLst>
                                          <p:attrName>style.visibility</p:attrName>
                                        </p:attrNameLst>
                                      </p:cBhvr>
                                      <p:to>
                                        <p:strVal val="visible"/>
                                      </p:to>
                                    </p:set>
                                    <p:animEffect transition="in" filter="wipe(left)">
                                      <p:cBhvr>
                                        <p:cTn id="89" dur="500"/>
                                        <p:tgtEl>
                                          <p:spTgt spid="49"/>
                                        </p:tgtEl>
                                      </p:cBhvr>
                                    </p:animEffect>
                                  </p:childTnLst>
                                </p:cTn>
                              </p:par>
                            </p:childTnLst>
                          </p:cTn>
                        </p:par>
                        <p:par>
                          <p:cTn id="90" fill="hold">
                            <p:stCondLst>
                              <p:cond delay="3500"/>
                            </p:stCondLst>
                            <p:childTnLst>
                              <p:par>
                                <p:cTn id="91" presetID="1" presetClass="entr" presetSubtype="0" fill="hold" grpId="0" nodeType="afterEffect">
                                  <p:stCondLst>
                                    <p:cond delay="0"/>
                                  </p:stCondLst>
                                  <p:childTnLst>
                                    <p:set>
                                      <p:cBhvr>
                                        <p:cTn id="92" dur="1" fill="hold">
                                          <p:stCondLst>
                                            <p:cond delay="0"/>
                                          </p:stCondLst>
                                        </p:cTn>
                                        <p:tgtEl>
                                          <p:spTgt spid="14"/>
                                        </p:tgtEl>
                                        <p:attrNameLst>
                                          <p:attrName>style.visibility</p:attrName>
                                        </p:attrNameLst>
                                      </p:cBhvr>
                                      <p:to>
                                        <p:strVal val="visible"/>
                                      </p:to>
                                    </p:set>
                                  </p:childTnLst>
                                </p:cTn>
                              </p:par>
                            </p:childTnLst>
                          </p:cTn>
                        </p:par>
                        <p:par>
                          <p:cTn id="93" fill="hold">
                            <p:stCondLst>
                              <p:cond delay="3500"/>
                            </p:stCondLst>
                            <p:childTnLst>
                              <p:par>
                                <p:cTn id="94" presetID="22" presetClass="entr" presetSubtype="8" fill="hold" nodeType="afterEffect">
                                  <p:stCondLst>
                                    <p:cond delay="0"/>
                                  </p:stCondLst>
                                  <p:childTnLst>
                                    <p:set>
                                      <p:cBhvr>
                                        <p:cTn id="95" dur="1" fill="hold">
                                          <p:stCondLst>
                                            <p:cond delay="0"/>
                                          </p:stCondLst>
                                        </p:cTn>
                                        <p:tgtEl>
                                          <p:spTgt spid="51"/>
                                        </p:tgtEl>
                                        <p:attrNameLst>
                                          <p:attrName>style.visibility</p:attrName>
                                        </p:attrNameLst>
                                      </p:cBhvr>
                                      <p:to>
                                        <p:strVal val="visible"/>
                                      </p:to>
                                    </p:set>
                                    <p:animEffect transition="in" filter="wipe(left)">
                                      <p:cBhvr>
                                        <p:cTn id="96" dur="500"/>
                                        <p:tgtEl>
                                          <p:spTgt spid="51"/>
                                        </p:tgtEl>
                                      </p:cBhvr>
                                    </p:animEffect>
                                  </p:childTnLst>
                                </p:cTn>
                              </p:par>
                            </p:childTnLst>
                          </p:cTn>
                        </p:par>
                        <p:par>
                          <p:cTn id="97" fill="hold">
                            <p:stCondLst>
                              <p:cond delay="4000"/>
                            </p:stCondLst>
                            <p:childTnLst>
                              <p:par>
                                <p:cTn id="98" presetID="1" presetClass="entr" presetSubtype="0" fill="hold" grpId="0" nodeType="afterEffect">
                                  <p:stCondLst>
                                    <p:cond delay="0"/>
                                  </p:stCondLst>
                                  <p:childTnLst>
                                    <p:set>
                                      <p:cBhvr>
                                        <p:cTn id="99" dur="1" fill="hold">
                                          <p:stCondLst>
                                            <p:cond delay="0"/>
                                          </p:stCondLst>
                                        </p:cTn>
                                        <p:tgtEl>
                                          <p:spTgt spid="15"/>
                                        </p:tgtEl>
                                        <p:attrNameLst>
                                          <p:attrName>style.visibility</p:attrName>
                                        </p:attrNameLst>
                                      </p:cBhvr>
                                      <p:to>
                                        <p:strVal val="visible"/>
                                      </p:to>
                                    </p:set>
                                  </p:childTnLst>
                                </p:cTn>
                              </p:par>
                            </p:childTnLst>
                          </p:cTn>
                        </p:par>
                        <p:par>
                          <p:cTn id="100" fill="hold">
                            <p:stCondLst>
                              <p:cond delay="4000"/>
                            </p:stCondLst>
                            <p:childTnLst>
                              <p:par>
                                <p:cTn id="101" presetID="22" presetClass="entr" presetSubtype="8" fill="hold" nodeType="afterEffect">
                                  <p:stCondLst>
                                    <p:cond delay="0"/>
                                  </p:stCondLst>
                                  <p:childTnLst>
                                    <p:set>
                                      <p:cBhvr>
                                        <p:cTn id="102" dur="1" fill="hold">
                                          <p:stCondLst>
                                            <p:cond delay="0"/>
                                          </p:stCondLst>
                                        </p:cTn>
                                        <p:tgtEl>
                                          <p:spTgt spid="53"/>
                                        </p:tgtEl>
                                        <p:attrNameLst>
                                          <p:attrName>style.visibility</p:attrName>
                                        </p:attrNameLst>
                                      </p:cBhvr>
                                      <p:to>
                                        <p:strVal val="visible"/>
                                      </p:to>
                                    </p:set>
                                    <p:animEffect transition="in" filter="wipe(left)">
                                      <p:cBhvr>
                                        <p:cTn id="103" dur="500"/>
                                        <p:tgtEl>
                                          <p:spTgt spid="53"/>
                                        </p:tgtEl>
                                      </p:cBhvr>
                                    </p:animEffect>
                                  </p:childTnLst>
                                </p:cTn>
                              </p:par>
                            </p:childTnLst>
                          </p:cTn>
                        </p:par>
                        <p:par>
                          <p:cTn id="104" fill="hold">
                            <p:stCondLst>
                              <p:cond delay="4500"/>
                            </p:stCondLst>
                            <p:childTnLst>
                              <p:par>
                                <p:cTn id="105" presetID="22" presetClass="entr" presetSubtype="8" fill="hold" grpId="0" nodeType="afterEffect">
                                  <p:stCondLst>
                                    <p:cond delay="0"/>
                                  </p:stCondLst>
                                  <p:childTnLst>
                                    <p:set>
                                      <p:cBhvr>
                                        <p:cTn id="106" dur="1" fill="hold">
                                          <p:stCondLst>
                                            <p:cond delay="0"/>
                                          </p:stCondLst>
                                        </p:cTn>
                                        <p:tgtEl>
                                          <p:spTgt spid="63"/>
                                        </p:tgtEl>
                                        <p:attrNameLst>
                                          <p:attrName>style.visibility</p:attrName>
                                        </p:attrNameLst>
                                      </p:cBhvr>
                                      <p:to>
                                        <p:strVal val="visible"/>
                                      </p:to>
                                    </p:set>
                                    <p:animEffect transition="in" filter="wipe(left)">
                                      <p:cBhvr>
                                        <p:cTn id="107" dur="500"/>
                                        <p:tgtEl>
                                          <p:spTgt spid="63"/>
                                        </p:tgtEl>
                                      </p:cBhvr>
                                    </p:animEffect>
                                  </p:childTnLst>
                                </p:cTn>
                              </p:par>
                            </p:childTnLst>
                          </p:cTn>
                        </p:par>
                        <p:par>
                          <p:cTn id="108" fill="hold">
                            <p:stCondLst>
                              <p:cond delay="5000"/>
                            </p:stCondLst>
                            <p:childTnLst>
                              <p:par>
                                <p:cTn id="109" presetID="10" presetClass="entr" presetSubtype="0" fill="hold" grpId="0" nodeType="afterEffect">
                                  <p:stCondLst>
                                    <p:cond delay="0"/>
                                  </p:stCondLst>
                                  <p:childTnLst>
                                    <p:set>
                                      <p:cBhvr>
                                        <p:cTn id="110" dur="1" fill="hold">
                                          <p:stCondLst>
                                            <p:cond delay="0"/>
                                          </p:stCondLst>
                                        </p:cTn>
                                        <p:tgtEl>
                                          <p:spTgt spid="65"/>
                                        </p:tgtEl>
                                        <p:attrNameLst>
                                          <p:attrName>style.visibility</p:attrName>
                                        </p:attrNameLst>
                                      </p:cBhvr>
                                      <p:to>
                                        <p:strVal val="visible"/>
                                      </p:to>
                                    </p:set>
                                    <p:animEffect transition="in" filter="fade">
                                      <p:cBhvr>
                                        <p:cTn id="111" dur="3000"/>
                                        <p:tgtEl>
                                          <p:spTgt spid="65"/>
                                        </p:tgtEl>
                                      </p:cBhvr>
                                    </p:animEffect>
                                  </p:childTnLst>
                                </p:cTn>
                              </p:par>
                            </p:childTnLst>
                          </p:cTn>
                        </p:par>
                      </p:childTnLst>
                    </p:cTn>
                  </p:par>
                  <p:par>
                    <p:cTn id="112" fill="hold">
                      <p:stCondLst>
                        <p:cond delay="indefinite"/>
                      </p:stCondLst>
                      <p:childTnLst>
                        <p:par>
                          <p:cTn id="113" fill="hold">
                            <p:stCondLst>
                              <p:cond delay="0"/>
                            </p:stCondLst>
                            <p:childTnLst>
                              <p:par>
                                <p:cTn id="114" presetID="1" presetClass="entr" presetSubtype="0" fill="hold" grpId="0" nodeType="clickEffect">
                                  <p:stCondLst>
                                    <p:cond delay="0"/>
                                  </p:stCondLst>
                                  <p:childTnLst>
                                    <p:set>
                                      <p:cBhvr>
                                        <p:cTn id="115" dur="1" fill="hold">
                                          <p:stCondLst>
                                            <p:cond delay="0"/>
                                          </p:stCondLst>
                                        </p:cTn>
                                        <p:tgtEl>
                                          <p:spTgt spid="16"/>
                                        </p:tgtEl>
                                        <p:attrNameLst>
                                          <p:attrName>style.visibility</p:attrName>
                                        </p:attrNameLst>
                                      </p:cBhvr>
                                      <p:to>
                                        <p:strVal val="visible"/>
                                      </p:to>
                                    </p:set>
                                  </p:childTnLst>
                                </p:cTn>
                              </p:par>
                            </p:childTnLst>
                          </p:cTn>
                        </p:par>
                        <p:par>
                          <p:cTn id="116" fill="hold">
                            <p:stCondLst>
                              <p:cond delay="0"/>
                            </p:stCondLst>
                            <p:childTnLst>
                              <p:par>
                                <p:cTn id="117" presetID="22" presetClass="entr" presetSubtype="8" fill="hold" nodeType="afterEffect">
                                  <p:stCondLst>
                                    <p:cond delay="0"/>
                                  </p:stCondLst>
                                  <p:childTnLst>
                                    <p:set>
                                      <p:cBhvr>
                                        <p:cTn id="118" dur="1" fill="hold">
                                          <p:stCondLst>
                                            <p:cond delay="0"/>
                                          </p:stCondLst>
                                        </p:cTn>
                                        <p:tgtEl>
                                          <p:spTgt spid="56"/>
                                        </p:tgtEl>
                                        <p:attrNameLst>
                                          <p:attrName>style.visibility</p:attrName>
                                        </p:attrNameLst>
                                      </p:cBhvr>
                                      <p:to>
                                        <p:strVal val="visible"/>
                                      </p:to>
                                    </p:set>
                                    <p:animEffect transition="in" filter="wipe(left)">
                                      <p:cBhvr>
                                        <p:cTn id="119" dur="500"/>
                                        <p:tgtEl>
                                          <p:spTgt spid="56"/>
                                        </p:tgtEl>
                                      </p:cBhvr>
                                    </p:animEffect>
                                  </p:childTnLst>
                                </p:cTn>
                              </p:par>
                            </p:childTnLst>
                          </p:cTn>
                        </p:par>
                        <p:par>
                          <p:cTn id="120" fill="hold">
                            <p:stCondLst>
                              <p:cond delay="500"/>
                            </p:stCondLst>
                            <p:childTnLst>
                              <p:par>
                                <p:cTn id="121" presetID="1" presetClass="entr" presetSubtype="0" fill="hold" grpId="0" nodeType="afterEffect">
                                  <p:stCondLst>
                                    <p:cond delay="0"/>
                                  </p:stCondLst>
                                  <p:childTnLst>
                                    <p:set>
                                      <p:cBhvr>
                                        <p:cTn id="122" dur="1" fill="hold">
                                          <p:stCondLst>
                                            <p:cond delay="0"/>
                                          </p:stCondLst>
                                        </p:cTn>
                                        <p:tgtEl>
                                          <p:spTgt spid="17"/>
                                        </p:tgtEl>
                                        <p:attrNameLst>
                                          <p:attrName>style.visibility</p:attrName>
                                        </p:attrNameLst>
                                      </p:cBhvr>
                                      <p:to>
                                        <p:strVal val="visible"/>
                                      </p:to>
                                    </p:set>
                                  </p:childTnLst>
                                </p:cTn>
                              </p:par>
                            </p:childTnLst>
                          </p:cTn>
                        </p:par>
                        <p:par>
                          <p:cTn id="123" fill="hold">
                            <p:stCondLst>
                              <p:cond delay="500"/>
                            </p:stCondLst>
                            <p:childTnLst>
                              <p:par>
                                <p:cTn id="124" presetID="22" presetClass="entr" presetSubtype="8" fill="hold" nodeType="afterEffect">
                                  <p:stCondLst>
                                    <p:cond delay="0"/>
                                  </p:stCondLst>
                                  <p:childTnLst>
                                    <p:set>
                                      <p:cBhvr>
                                        <p:cTn id="125" dur="1" fill="hold">
                                          <p:stCondLst>
                                            <p:cond delay="0"/>
                                          </p:stCondLst>
                                        </p:cTn>
                                        <p:tgtEl>
                                          <p:spTgt spid="58"/>
                                        </p:tgtEl>
                                        <p:attrNameLst>
                                          <p:attrName>style.visibility</p:attrName>
                                        </p:attrNameLst>
                                      </p:cBhvr>
                                      <p:to>
                                        <p:strVal val="visible"/>
                                      </p:to>
                                    </p:set>
                                    <p:animEffect transition="in" filter="wipe(left)">
                                      <p:cBhvr>
                                        <p:cTn id="126" dur="500"/>
                                        <p:tgtEl>
                                          <p:spTgt spid="58"/>
                                        </p:tgtEl>
                                      </p:cBhvr>
                                    </p:animEffect>
                                  </p:childTnLst>
                                </p:cTn>
                              </p:par>
                            </p:childTnLst>
                          </p:cTn>
                        </p:par>
                        <p:par>
                          <p:cTn id="127" fill="hold">
                            <p:stCondLst>
                              <p:cond delay="1000"/>
                            </p:stCondLst>
                            <p:childTnLst>
                              <p:par>
                                <p:cTn id="128" presetID="1" presetClass="entr" presetSubtype="0" fill="hold" grpId="0" nodeType="afterEffect">
                                  <p:stCondLst>
                                    <p:cond delay="0"/>
                                  </p:stCondLst>
                                  <p:childTnLst>
                                    <p:set>
                                      <p:cBhvr>
                                        <p:cTn id="129" dur="1" fill="hold">
                                          <p:stCondLst>
                                            <p:cond delay="0"/>
                                          </p:stCondLst>
                                        </p:cTn>
                                        <p:tgtEl>
                                          <p:spTgt spid="18"/>
                                        </p:tgtEl>
                                        <p:attrNameLst>
                                          <p:attrName>style.visibility</p:attrName>
                                        </p:attrNameLst>
                                      </p:cBhvr>
                                      <p:to>
                                        <p:strVal val="visible"/>
                                      </p:to>
                                    </p:set>
                                  </p:childTnLst>
                                </p:cTn>
                              </p:par>
                            </p:childTnLst>
                          </p:cTn>
                        </p:par>
                        <p:par>
                          <p:cTn id="130" fill="hold">
                            <p:stCondLst>
                              <p:cond delay="1000"/>
                            </p:stCondLst>
                            <p:childTnLst>
                              <p:par>
                                <p:cTn id="131" presetID="22" presetClass="entr" presetSubtype="8" fill="hold" nodeType="afterEffect">
                                  <p:stCondLst>
                                    <p:cond delay="0"/>
                                  </p:stCondLst>
                                  <p:childTnLst>
                                    <p:set>
                                      <p:cBhvr>
                                        <p:cTn id="132" dur="1" fill="hold">
                                          <p:stCondLst>
                                            <p:cond delay="0"/>
                                          </p:stCondLst>
                                        </p:cTn>
                                        <p:tgtEl>
                                          <p:spTgt spid="60"/>
                                        </p:tgtEl>
                                        <p:attrNameLst>
                                          <p:attrName>style.visibility</p:attrName>
                                        </p:attrNameLst>
                                      </p:cBhvr>
                                      <p:to>
                                        <p:strVal val="visible"/>
                                      </p:to>
                                    </p:set>
                                    <p:animEffect transition="in" filter="wipe(left)">
                                      <p:cBhvr>
                                        <p:cTn id="133" dur="500"/>
                                        <p:tgtEl>
                                          <p:spTgt spid="60"/>
                                        </p:tgtEl>
                                      </p:cBhvr>
                                    </p:animEffect>
                                  </p:childTnLst>
                                </p:cTn>
                              </p:par>
                            </p:childTnLst>
                          </p:cTn>
                        </p:par>
                        <p:par>
                          <p:cTn id="134" fill="hold">
                            <p:stCondLst>
                              <p:cond delay="1500"/>
                            </p:stCondLst>
                            <p:childTnLst>
                              <p:par>
                                <p:cTn id="135" presetID="1" presetClass="entr" presetSubtype="0" fill="hold" grpId="0" nodeType="afterEffect">
                                  <p:stCondLst>
                                    <p:cond delay="0"/>
                                  </p:stCondLst>
                                  <p:childTnLst>
                                    <p:set>
                                      <p:cBhvr>
                                        <p:cTn id="136" dur="1" fill="hold">
                                          <p:stCondLst>
                                            <p:cond delay="0"/>
                                          </p:stCondLst>
                                        </p:cTn>
                                        <p:tgtEl>
                                          <p:spTgt spid="19"/>
                                        </p:tgtEl>
                                        <p:attrNameLst>
                                          <p:attrName>style.visibility</p:attrName>
                                        </p:attrNameLst>
                                      </p:cBhvr>
                                      <p:to>
                                        <p:strVal val="visible"/>
                                      </p:to>
                                    </p:set>
                                  </p:childTnLst>
                                </p:cTn>
                              </p:par>
                            </p:childTnLst>
                          </p:cTn>
                        </p:par>
                        <p:par>
                          <p:cTn id="137" fill="hold">
                            <p:stCondLst>
                              <p:cond delay="1500"/>
                            </p:stCondLst>
                            <p:childTnLst>
                              <p:par>
                                <p:cTn id="138" presetID="22" presetClass="entr" presetSubtype="8" fill="hold" nodeType="afterEffect">
                                  <p:stCondLst>
                                    <p:cond delay="0"/>
                                  </p:stCondLst>
                                  <p:childTnLst>
                                    <p:set>
                                      <p:cBhvr>
                                        <p:cTn id="139" dur="1" fill="hold">
                                          <p:stCondLst>
                                            <p:cond delay="0"/>
                                          </p:stCondLst>
                                        </p:cTn>
                                        <p:tgtEl>
                                          <p:spTgt spid="62"/>
                                        </p:tgtEl>
                                        <p:attrNameLst>
                                          <p:attrName>style.visibility</p:attrName>
                                        </p:attrNameLst>
                                      </p:cBhvr>
                                      <p:to>
                                        <p:strVal val="visible"/>
                                      </p:to>
                                    </p:set>
                                    <p:animEffect transition="in" filter="wipe(left)">
                                      <p:cBhvr>
                                        <p:cTn id="140" dur="500"/>
                                        <p:tgtEl>
                                          <p:spTgt spid="62"/>
                                        </p:tgtEl>
                                      </p:cBhvr>
                                    </p:animEffect>
                                  </p:childTnLst>
                                </p:cTn>
                              </p:par>
                            </p:childTnLst>
                          </p:cTn>
                        </p:par>
                        <p:par>
                          <p:cTn id="141" fill="hold">
                            <p:stCondLst>
                              <p:cond delay="2000"/>
                            </p:stCondLst>
                            <p:childTnLst>
                              <p:par>
                                <p:cTn id="142" presetID="10" presetClass="entr" presetSubtype="0" fill="hold" grpId="0" nodeType="afterEffect">
                                  <p:stCondLst>
                                    <p:cond delay="0"/>
                                  </p:stCondLst>
                                  <p:childTnLst>
                                    <p:set>
                                      <p:cBhvr>
                                        <p:cTn id="143" dur="1" fill="hold">
                                          <p:stCondLst>
                                            <p:cond delay="0"/>
                                          </p:stCondLst>
                                        </p:cTn>
                                        <p:tgtEl>
                                          <p:spTgt spid="20"/>
                                        </p:tgtEl>
                                        <p:attrNameLst>
                                          <p:attrName>style.visibility</p:attrName>
                                        </p:attrNameLst>
                                      </p:cBhvr>
                                      <p:to>
                                        <p:strVal val="visible"/>
                                      </p:to>
                                    </p:set>
                                    <p:animEffect transition="in" filter="fade">
                                      <p:cBhvr>
                                        <p:cTn id="144" dur="500"/>
                                        <p:tgtEl>
                                          <p:spTgt spid="20"/>
                                        </p:tgtEl>
                                      </p:cBhvr>
                                    </p:animEffect>
                                  </p:childTnLst>
                                </p:cTn>
                              </p:par>
                            </p:childTnLst>
                          </p:cTn>
                        </p:par>
                        <p:par>
                          <p:cTn id="145" fill="hold">
                            <p:stCondLst>
                              <p:cond delay="2500"/>
                            </p:stCondLst>
                            <p:childTnLst>
                              <p:par>
                                <p:cTn id="146" presetID="10" presetClass="entr" presetSubtype="0" fill="hold" grpId="0" nodeType="afterEffect">
                                  <p:stCondLst>
                                    <p:cond delay="0"/>
                                  </p:stCondLst>
                                  <p:childTnLst>
                                    <p:set>
                                      <p:cBhvr>
                                        <p:cTn id="147" dur="1" fill="hold">
                                          <p:stCondLst>
                                            <p:cond delay="0"/>
                                          </p:stCondLst>
                                        </p:cTn>
                                        <p:tgtEl>
                                          <p:spTgt spid="66"/>
                                        </p:tgtEl>
                                        <p:attrNameLst>
                                          <p:attrName>style.visibility</p:attrName>
                                        </p:attrNameLst>
                                      </p:cBhvr>
                                      <p:to>
                                        <p:strVal val="visible"/>
                                      </p:to>
                                    </p:set>
                                    <p:animEffect transition="in" filter="fade">
                                      <p:cBhvr>
                                        <p:cTn id="148" dur="3000"/>
                                        <p:tgtEl>
                                          <p:spTgt spid="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63" grpId="0"/>
      <p:bldP spid="64" grpId="0"/>
      <p:bldP spid="65" grpId="0"/>
      <p:bldP spid="6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States and execution traces</a:t>
            </a:r>
            <a:endParaRPr lang="en-US" dirty="0"/>
          </a:p>
        </p:txBody>
      </p:sp>
      <p:sp>
        <p:nvSpPr>
          <p:cNvPr id="3" name="Content Placeholder 2"/>
          <p:cNvSpPr>
            <a:spLocks noGrp="1"/>
          </p:cNvSpPr>
          <p:nvPr>
            <p:ph idx="1"/>
          </p:nvPr>
        </p:nvSpPr>
        <p:spPr>
          <a:xfrm>
            <a:off x="381000" y="1411552"/>
            <a:ext cx="7739418" cy="3462486"/>
          </a:xfrm>
        </p:spPr>
        <p:txBody>
          <a:bodyPr/>
          <a:lstStyle/>
          <a:p>
            <a:r>
              <a:rPr lang="en-US" dirty="0" smtClean="0"/>
              <a:t>State</a:t>
            </a:r>
          </a:p>
          <a:p>
            <a:pPr lvl="1"/>
            <a:r>
              <a:rPr smtClean="0"/>
              <a:t>Cartesian product of variables</a:t>
            </a:r>
            <a:endParaRPr lang="en-US" dirty="0" smtClean="0"/>
          </a:p>
          <a:p>
            <a:r>
              <a:rPr lang="en-US" dirty="0" smtClean="0"/>
              <a:t>Execution trace</a:t>
            </a:r>
          </a:p>
          <a:p>
            <a:pPr lvl="1"/>
            <a:r>
              <a:rPr smtClean="0"/>
              <a:t>Nonempty finite sequence of states</a:t>
            </a:r>
          </a:p>
          <a:p>
            <a:pPr lvl="1"/>
            <a:r>
              <a:rPr smtClean="0"/>
              <a:t>Infinite sequence of states</a:t>
            </a:r>
          </a:p>
          <a:p>
            <a:pPr lvl="1"/>
            <a:r>
              <a:rPr smtClean="0"/>
              <a:t>Nonempty finite sequence of states followed by special error state</a:t>
            </a:r>
            <a:endParaRPr lang="en-US" dirty="0"/>
          </a:p>
        </p:txBody>
      </p:sp>
      <p:sp>
        <p:nvSpPr>
          <p:cNvPr id="4" name="Oval 3"/>
          <p:cNvSpPr/>
          <p:nvPr/>
        </p:nvSpPr>
        <p:spPr bwMode="auto">
          <a:xfrm>
            <a:off x="7069541" y="1678681"/>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 name="Oval 4"/>
          <p:cNvSpPr/>
          <p:nvPr/>
        </p:nvSpPr>
        <p:spPr bwMode="auto">
          <a:xfrm>
            <a:off x="7410735" y="3152641"/>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Oval 5"/>
          <p:cNvSpPr/>
          <p:nvPr/>
        </p:nvSpPr>
        <p:spPr bwMode="auto">
          <a:xfrm>
            <a:off x="8243249" y="3098050"/>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Oval 6"/>
          <p:cNvSpPr/>
          <p:nvPr/>
        </p:nvSpPr>
        <p:spPr bwMode="auto">
          <a:xfrm>
            <a:off x="7369792" y="3657607"/>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 name="Oval 7"/>
          <p:cNvSpPr/>
          <p:nvPr/>
        </p:nvSpPr>
        <p:spPr bwMode="auto">
          <a:xfrm>
            <a:off x="7356144" y="4162574"/>
            <a:ext cx="191068" cy="19106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 name="Lightning Bolt 8"/>
          <p:cNvSpPr/>
          <p:nvPr/>
        </p:nvSpPr>
        <p:spPr bwMode="auto">
          <a:xfrm>
            <a:off x="8162787" y="4024740"/>
            <a:ext cx="668740" cy="600502"/>
          </a:xfrm>
          <a:prstGeom prst="lightningBol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1" name="Straight Arrow Connector 10"/>
          <p:cNvCxnSpPr>
            <a:stCxn id="5" idx="6"/>
            <a:endCxn id="6" idx="2"/>
          </p:cNvCxnSpPr>
          <p:nvPr/>
        </p:nvCxnSpPr>
        <p:spPr>
          <a:xfrm flipV="1">
            <a:off x="7601803" y="3193584"/>
            <a:ext cx="641446" cy="54591"/>
          </a:xfrm>
          <a:prstGeom prst="straightConnector1">
            <a:avLst/>
          </a:prstGeom>
          <a:ln>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stCxn id="7" idx="6"/>
          </p:cNvCxnSpPr>
          <p:nvPr/>
        </p:nvCxnSpPr>
        <p:spPr>
          <a:xfrm flipV="1">
            <a:off x="7560860" y="3722914"/>
            <a:ext cx="718982" cy="30227"/>
          </a:xfrm>
          <a:prstGeom prst="straightConnector1">
            <a:avLst/>
          </a:prstGeom>
          <a:ln>
            <a:prstDash val="lgDashDot"/>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8" idx="6"/>
            <a:endCxn id="9" idx="2"/>
          </p:cNvCxnSpPr>
          <p:nvPr/>
        </p:nvCxnSpPr>
        <p:spPr>
          <a:xfrm>
            <a:off x="7547212" y="4258108"/>
            <a:ext cx="771057" cy="36441"/>
          </a:xfrm>
          <a:prstGeom prst="straightConnector1">
            <a:avLst/>
          </a:prstGeom>
          <a:ln>
            <a:prstDash val="lgDashDot"/>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8234626" y="3326016"/>
            <a:ext cx="653143" cy="584775"/>
          </a:xfrm>
          <a:prstGeom prst="rect">
            <a:avLst/>
          </a:prstGeom>
          <a:noFill/>
        </p:spPr>
        <p:txBody>
          <a:bodyPr wrap="square" rtlCol="0">
            <a:spAutoFit/>
          </a:bodyPr>
          <a:lstStyle/>
          <a:p>
            <a:r>
              <a:rPr lang="en-US" sz="3200" dirty="0" smtClean="0"/>
              <a:t>…</a:t>
            </a:r>
            <a:endParaRPr lang="en-US" sz="3200" dirty="0"/>
          </a:p>
        </p:txBody>
      </p:sp>
      <p:sp>
        <p:nvSpPr>
          <p:cNvPr id="20" name="TextBox 19"/>
          <p:cNvSpPr txBox="1"/>
          <p:nvPr/>
        </p:nvSpPr>
        <p:spPr>
          <a:xfrm>
            <a:off x="6905773" y="2006223"/>
            <a:ext cx="2320119" cy="369332"/>
          </a:xfrm>
          <a:prstGeom prst="rect">
            <a:avLst/>
          </a:prstGeom>
          <a:noFill/>
        </p:spPr>
        <p:txBody>
          <a:bodyPr wrap="square" rtlCol="0">
            <a:spAutoFit/>
          </a:bodyPr>
          <a:lstStyle/>
          <a:p>
            <a:r>
              <a:rPr lang="en-US" dirty="0" smtClean="0"/>
              <a:t>(x: </a:t>
            </a:r>
            <a:r>
              <a:rPr lang="en-US" dirty="0" err="1" smtClean="0"/>
              <a:t>int</a:t>
            </a:r>
            <a:r>
              <a:rPr lang="en-US" dirty="0" smtClean="0"/>
              <a:t>, y: </a:t>
            </a:r>
            <a:r>
              <a:rPr lang="en-US" dirty="0" err="1" smtClean="0"/>
              <a:t>int</a:t>
            </a:r>
            <a:r>
              <a:rPr lang="en-US" dirty="0" smtClean="0"/>
              <a:t>, z: </a:t>
            </a:r>
            <a:r>
              <a:rPr lang="en-US" dirty="0" err="1" smtClean="0"/>
              <a:t>bool</a:t>
            </a:r>
            <a:r>
              <a:rPr lang="en-US" dirty="0" smtClean="0"/>
              <a:t>)</a:t>
            </a:r>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Commands </a:t>
            </a:r>
            <a:endParaRPr lang="en-US" dirty="0"/>
          </a:p>
        </p:txBody>
      </p:sp>
      <p:sp>
        <p:nvSpPr>
          <p:cNvPr id="3" name="Content Placeholder 2"/>
          <p:cNvSpPr>
            <a:spLocks noGrp="1"/>
          </p:cNvSpPr>
          <p:nvPr>
            <p:ph idx="1"/>
          </p:nvPr>
        </p:nvSpPr>
        <p:spPr>
          <a:xfrm>
            <a:off x="381000" y="906576"/>
            <a:ext cx="8382000" cy="5700022"/>
          </a:xfrm>
        </p:spPr>
        <p:txBody>
          <a:bodyPr/>
          <a:lstStyle/>
          <a:p>
            <a:r>
              <a:rPr lang="en-US" sz="3200" dirty="0" smtClean="0"/>
              <a:t>A </a:t>
            </a:r>
            <a:r>
              <a:rPr lang="en-US" sz="3200" i="1" dirty="0" smtClean="0">
                <a:solidFill>
                  <a:schemeClr val="accent5"/>
                </a:solidFill>
              </a:rPr>
              <a:t>command</a:t>
            </a:r>
            <a:r>
              <a:rPr lang="en-US" sz="3200" dirty="0" smtClean="0"/>
              <a:t> describes a set of execution traces</a:t>
            </a:r>
          </a:p>
          <a:p>
            <a:r>
              <a:rPr lang="en-US" sz="3200" dirty="0" smtClean="0"/>
              <a:t>A command is </a:t>
            </a:r>
            <a:r>
              <a:rPr lang="en-US" sz="3200" i="1" dirty="0" smtClean="0">
                <a:solidFill>
                  <a:schemeClr val="accent5"/>
                </a:solidFill>
              </a:rPr>
              <a:t>deterministic</a:t>
            </a:r>
            <a:r>
              <a:rPr lang="en-US" sz="3200" dirty="0" smtClean="0"/>
              <a:t> if it describes</a:t>
            </a:r>
            <a:br>
              <a:rPr lang="en-US" sz="3200" dirty="0" smtClean="0"/>
            </a:br>
            <a:r>
              <a:rPr lang="en-US" sz="3200" dirty="0" smtClean="0">
                <a:solidFill>
                  <a:schemeClr val="accent4"/>
                </a:solidFill>
              </a:rPr>
              <a:t>at most one </a:t>
            </a:r>
            <a:r>
              <a:rPr lang="en-US" sz="3200" dirty="0" smtClean="0"/>
              <a:t>trace from every initial state</a:t>
            </a:r>
          </a:p>
          <a:p>
            <a:pPr lvl="2"/>
            <a:r>
              <a:rPr sz="2600" smtClean="0"/>
              <a:t>Spec#, sequential Java, ML, Haskell</a:t>
            </a:r>
            <a:endParaRPr lang="en-US" sz="2600" dirty="0" smtClean="0"/>
          </a:p>
          <a:p>
            <a:pPr>
              <a:buNone/>
            </a:pPr>
            <a:r>
              <a:rPr lang="en-US" sz="3200" dirty="0" smtClean="0"/>
              <a:t>	otherwise, it is </a:t>
            </a:r>
            <a:r>
              <a:rPr lang="en-US" sz="3200" i="1" dirty="0" smtClean="0">
                <a:solidFill>
                  <a:schemeClr val="accent5"/>
                </a:solidFill>
              </a:rPr>
              <a:t>nondeterministic</a:t>
            </a:r>
          </a:p>
          <a:p>
            <a:pPr lvl="2"/>
            <a:r>
              <a:rPr sz="2600" smtClean="0"/>
              <a:t>C, Modula-3, Erlang, Occam</a:t>
            </a:r>
            <a:endParaRPr lang="en-US" sz="2600" dirty="0" smtClean="0"/>
          </a:p>
          <a:p>
            <a:r>
              <a:rPr lang="en-US" sz="3200" dirty="0" smtClean="0"/>
              <a:t>A command is </a:t>
            </a:r>
            <a:r>
              <a:rPr lang="en-US" sz="3200" i="1" dirty="0" smtClean="0">
                <a:solidFill>
                  <a:schemeClr val="accent5"/>
                </a:solidFill>
              </a:rPr>
              <a:t>total</a:t>
            </a:r>
            <a:r>
              <a:rPr lang="en-US" sz="3200" dirty="0" smtClean="0"/>
              <a:t> if it describes</a:t>
            </a:r>
            <a:br>
              <a:rPr lang="en-US" sz="3200" dirty="0" smtClean="0"/>
            </a:br>
            <a:r>
              <a:rPr lang="en-US" sz="3200" dirty="0" smtClean="0">
                <a:solidFill>
                  <a:schemeClr val="accent4"/>
                </a:solidFill>
              </a:rPr>
              <a:t>at least one </a:t>
            </a:r>
            <a:r>
              <a:rPr lang="en-US" sz="3200" dirty="0" smtClean="0"/>
              <a:t>trace from every initial state</a:t>
            </a:r>
          </a:p>
          <a:p>
            <a:pPr lvl="2"/>
            <a:r>
              <a:rPr lang="en-US" sz="2600" dirty="0" err="1" smtClean="0"/>
              <a:t>Dijkstra’s</a:t>
            </a:r>
            <a:r>
              <a:rPr lang="en-US" sz="2600" dirty="0" smtClean="0"/>
              <a:t> </a:t>
            </a:r>
            <a:r>
              <a:rPr lang="en-US" sz="2600" i="1" dirty="0" smtClean="0"/>
              <a:t>Law of the Excluded Miracle</a:t>
            </a:r>
          </a:p>
          <a:p>
            <a:pPr>
              <a:buNone/>
            </a:pPr>
            <a:r>
              <a:rPr lang="en-US" sz="3200" dirty="0" smtClean="0"/>
              <a:t>	</a:t>
            </a:r>
            <a:r>
              <a:rPr sz="3200" smtClean="0"/>
              <a:t>otherwise, it is </a:t>
            </a:r>
            <a:r>
              <a:rPr sz="3200" i="1" smtClean="0">
                <a:solidFill>
                  <a:schemeClr val="accent5"/>
                </a:solidFill>
              </a:rPr>
              <a:t>partial</a:t>
            </a:r>
          </a:p>
          <a:p>
            <a:pPr lvl="2"/>
            <a:r>
              <a:rPr lang="en-US" sz="2600" dirty="0" smtClean="0"/>
              <a:t>Juno-2, LIM, Boogie</a:t>
            </a:r>
          </a:p>
        </p:txBody>
      </p:sp>
      <p:sp>
        <p:nvSpPr>
          <p:cNvPr id="4" name="TextBox 3"/>
          <p:cNvSpPr txBox="1"/>
          <p:nvPr/>
        </p:nvSpPr>
        <p:spPr>
          <a:xfrm>
            <a:off x="286595" y="6596390"/>
            <a:ext cx="6012605" cy="261610"/>
          </a:xfrm>
          <a:prstGeom prst="rect">
            <a:avLst/>
          </a:prstGeom>
          <a:noFill/>
        </p:spPr>
        <p:txBody>
          <a:bodyPr wrap="square" rtlCol="0">
            <a:spAutoFit/>
          </a:bodyPr>
          <a:lstStyle/>
          <a:p>
            <a:r>
              <a:rPr lang="en-US" sz="1100" dirty="0" smtClean="0"/>
              <a:t>Note, example languages do not necessarily fall squarely into the shown category.</a:t>
            </a:r>
            <a:endParaRPr lang="en-US" sz="11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fade">
                                      <p:cBhvr>
                                        <p:cTn id="15" dur="500"/>
                                        <p:tgtEl>
                                          <p:spTgt spid="3">
                                            <p:txEl>
                                              <p:pRg st="5" end="5"/>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7" end="7"/>
                                            </p:txEl>
                                          </p:spTgt>
                                        </p:tgtEl>
                                        <p:attrNameLst>
                                          <p:attrName>style.visibility</p:attrName>
                                        </p:attrNameLst>
                                      </p:cBhvr>
                                      <p:to>
                                        <p:strVal val="visible"/>
                                      </p:to>
                                    </p:set>
                                    <p:animEffect transition="in" filter="fade">
                                      <p:cBhvr>
                                        <p:cTn id="18" dur="500"/>
                                        <p:tgtEl>
                                          <p:spTgt spid="3">
                                            <p:txEl>
                                              <p:pRg st="7" end="7"/>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500"/>
                                        <p:tgtEl>
                                          <p:spTgt spid="3">
                                            <p:txEl>
                                              <p:pRg st="2" end="2"/>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fade">
                                      <p:cBhvr>
                                        <p:cTn id="26" dur="500"/>
                                        <p:tgtEl>
                                          <p:spTgt spid="4"/>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5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fade">
                                      <p:cBhvr>
                                        <p:cTn id="36" dur="500"/>
                                        <p:tgtEl>
                                          <p:spTgt spid="3">
                                            <p:txEl>
                                              <p:pRg st="6" end="6"/>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fade">
                                      <p:cBhvr>
                                        <p:cTn id="4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Command language</a:t>
            </a:r>
            <a:endParaRPr lang="en-US" dirty="0"/>
          </a:p>
        </p:txBody>
      </p:sp>
      <p:sp>
        <p:nvSpPr>
          <p:cNvPr id="3" name="Content Placeholder 2"/>
          <p:cNvSpPr>
            <a:spLocks noGrp="1"/>
          </p:cNvSpPr>
          <p:nvPr>
            <p:ph sz="half" idx="1"/>
          </p:nvPr>
        </p:nvSpPr>
        <p:spPr>
          <a:xfrm>
            <a:off x="381000" y="1411553"/>
            <a:ext cx="4114800" cy="3828740"/>
          </a:xfrm>
        </p:spPr>
        <p:txBody>
          <a:bodyPr/>
          <a:lstStyle/>
          <a:p>
            <a:r>
              <a:rPr lang="en-US" sz="3200" dirty="0" smtClean="0"/>
              <a:t>x := E</a:t>
            </a:r>
          </a:p>
          <a:p>
            <a:pPr lvl="1"/>
            <a:r>
              <a:rPr sz="2400" smtClean="0"/>
              <a:t>x := x + 1</a:t>
            </a:r>
          </a:p>
          <a:p>
            <a:pPr lvl="1"/>
            <a:endParaRPr sz="2400" smtClean="0"/>
          </a:p>
          <a:p>
            <a:pPr lvl="1"/>
            <a:r>
              <a:rPr sz="2400" smtClean="0"/>
              <a:t>x := 10</a:t>
            </a:r>
          </a:p>
          <a:p>
            <a:endParaRPr lang="en-US" sz="3200" dirty="0" smtClean="0"/>
          </a:p>
          <a:p>
            <a:r>
              <a:rPr lang="en-US" sz="3200" dirty="0" smtClean="0">
                <a:solidFill>
                  <a:schemeClr val="accent4"/>
                </a:solidFill>
              </a:rPr>
              <a:t>havoc</a:t>
            </a:r>
            <a:r>
              <a:rPr lang="en-US" sz="3200" dirty="0" smtClean="0"/>
              <a:t> x</a:t>
            </a:r>
          </a:p>
          <a:p>
            <a:endParaRPr lang="en-US" sz="3200" dirty="0" smtClean="0"/>
          </a:p>
          <a:p>
            <a:pPr>
              <a:buNone/>
            </a:pPr>
            <a:endParaRPr lang="en-US" sz="3200" dirty="0"/>
          </a:p>
        </p:txBody>
      </p:sp>
      <p:sp>
        <p:nvSpPr>
          <p:cNvPr id="4" name="Content Placeholder 3"/>
          <p:cNvSpPr>
            <a:spLocks noGrp="1"/>
          </p:cNvSpPr>
          <p:nvPr>
            <p:ph sz="half" idx="2"/>
          </p:nvPr>
        </p:nvSpPr>
        <p:spPr>
          <a:xfrm>
            <a:off x="4648200" y="1411553"/>
            <a:ext cx="4114800" cy="3693319"/>
          </a:xfrm>
        </p:spPr>
        <p:txBody>
          <a:bodyPr/>
          <a:lstStyle/>
          <a:p>
            <a:r>
              <a:rPr lang="en-US" sz="3200" dirty="0" smtClean="0">
                <a:solidFill>
                  <a:schemeClr val="accent4"/>
                </a:solidFill>
              </a:rPr>
              <a:t>assert</a:t>
            </a:r>
            <a:r>
              <a:rPr lang="en-US" sz="3200" dirty="0" smtClean="0"/>
              <a:t> P</a:t>
            </a:r>
          </a:p>
          <a:p>
            <a:endParaRPr lang="en-US" sz="3200" dirty="0" smtClean="0"/>
          </a:p>
          <a:p>
            <a:r>
              <a:rPr lang="en-US" sz="3200" dirty="0" smtClean="0">
                <a:solidFill>
                  <a:schemeClr val="accent4"/>
                </a:solidFill>
              </a:rPr>
              <a:t>assume</a:t>
            </a:r>
            <a:r>
              <a:rPr lang="en-US" sz="3200" dirty="0" smtClean="0"/>
              <a:t> P</a:t>
            </a:r>
          </a:p>
          <a:p>
            <a:endParaRPr lang="en-US" sz="3200" dirty="0" smtClean="0"/>
          </a:p>
          <a:p>
            <a:pPr>
              <a:buNone/>
            </a:pPr>
            <a:endParaRPr lang="en-US" sz="3200" dirty="0" smtClean="0"/>
          </a:p>
          <a:p>
            <a:pPr>
              <a:buNone/>
            </a:pPr>
            <a:endParaRPr lang="en-US" sz="3200" dirty="0" smtClean="0"/>
          </a:p>
          <a:p>
            <a:endParaRPr lang="en-US" sz="3200" dirty="0"/>
          </a:p>
        </p:txBody>
      </p:sp>
      <p:sp>
        <p:nvSpPr>
          <p:cNvPr id="5" name="Oval 4"/>
          <p:cNvSpPr/>
          <p:nvPr/>
        </p:nvSpPr>
        <p:spPr bwMode="auto">
          <a:xfrm>
            <a:off x="3054014" y="2119802"/>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Oval 5"/>
          <p:cNvSpPr/>
          <p:nvPr/>
        </p:nvSpPr>
        <p:spPr bwMode="auto">
          <a:xfrm>
            <a:off x="3054014" y="1865360"/>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Oval 6"/>
          <p:cNvSpPr/>
          <p:nvPr/>
        </p:nvSpPr>
        <p:spPr bwMode="auto">
          <a:xfrm>
            <a:off x="3054014" y="1618869"/>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 name="Oval 7"/>
          <p:cNvSpPr/>
          <p:nvPr/>
        </p:nvSpPr>
        <p:spPr bwMode="auto">
          <a:xfrm>
            <a:off x="3387969" y="1865360"/>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 name="Oval 8"/>
          <p:cNvSpPr/>
          <p:nvPr/>
        </p:nvSpPr>
        <p:spPr bwMode="auto">
          <a:xfrm>
            <a:off x="3387969" y="1610918"/>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 name="Oval 9"/>
          <p:cNvSpPr/>
          <p:nvPr/>
        </p:nvSpPr>
        <p:spPr bwMode="auto">
          <a:xfrm>
            <a:off x="3387969" y="1364427"/>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1" name="Straight Arrow Connector 10"/>
          <p:cNvCxnSpPr>
            <a:stCxn id="7" idx="7"/>
            <a:endCxn id="10" idx="3"/>
          </p:cNvCxnSpPr>
          <p:nvPr/>
        </p:nvCxnSpPr>
        <p:spPr>
          <a:xfrm rot="5400000" flipH="1" flipV="1">
            <a:off x="3209857" y="1440757"/>
            <a:ext cx="158273" cy="23778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6" idx="7"/>
            <a:endCxn id="9" idx="3"/>
          </p:cNvCxnSpPr>
          <p:nvPr/>
        </p:nvCxnSpPr>
        <p:spPr>
          <a:xfrm rot="5400000" flipH="1" flipV="1">
            <a:off x="3209857" y="1687248"/>
            <a:ext cx="158273" cy="23778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5" idx="7"/>
            <a:endCxn id="8" idx="3"/>
          </p:cNvCxnSpPr>
          <p:nvPr/>
        </p:nvCxnSpPr>
        <p:spPr>
          <a:xfrm rot="5400000" flipH="1" flipV="1">
            <a:off x="3209857" y="1941690"/>
            <a:ext cx="158273" cy="23778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4" name="Oval 13"/>
          <p:cNvSpPr/>
          <p:nvPr/>
        </p:nvSpPr>
        <p:spPr bwMode="auto">
          <a:xfrm>
            <a:off x="3077867" y="3180291"/>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5" name="Oval 14"/>
          <p:cNvSpPr/>
          <p:nvPr/>
        </p:nvSpPr>
        <p:spPr bwMode="auto">
          <a:xfrm>
            <a:off x="3077867" y="2925849"/>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6" name="Oval 15"/>
          <p:cNvSpPr/>
          <p:nvPr/>
        </p:nvSpPr>
        <p:spPr bwMode="auto">
          <a:xfrm>
            <a:off x="3077867" y="2679358"/>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7" name="Oval 16"/>
          <p:cNvSpPr/>
          <p:nvPr/>
        </p:nvSpPr>
        <p:spPr bwMode="auto">
          <a:xfrm>
            <a:off x="3411822" y="2862239"/>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8" name="Straight Arrow Connector 17"/>
          <p:cNvCxnSpPr>
            <a:stCxn id="16" idx="6"/>
            <a:endCxn id="17" idx="1"/>
          </p:cNvCxnSpPr>
          <p:nvPr/>
        </p:nvCxnSpPr>
        <p:spPr>
          <a:xfrm>
            <a:off x="3213870" y="2747360"/>
            <a:ext cx="217869" cy="13479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15" idx="6"/>
            <a:endCxn id="17" idx="2"/>
          </p:cNvCxnSpPr>
          <p:nvPr/>
        </p:nvCxnSpPr>
        <p:spPr>
          <a:xfrm flipV="1">
            <a:off x="3213870" y="2930241"/>
            <a:ext cx="197952" cy="6361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14" idx="7"/>
            <a:endCxn id="17" idx="3"/>
          </p:cNvCxnSpPr>
          <p:nvPr/>
        </p:nvCxnSpPr>
        <p:spPr>
          <a:xfrm rot="5400000" flipH="1" flipV="1">
            <a:off x="3201905" y="2970374"/>
            <a:ext cx="221883" cy="237786"/>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49" name="Oval 48"/>
          <p:cNvSpPr/>
          <p:nvPr/>
        </p:nvSpPr>
        <p:spPr bwMode="auto">
          <a:xfrm>
            <a:off x="7847611" y="1949819"/>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0" name="Oval 49"/>
          <p:cNvSpPr/>
          <p:nvPr/>
        </p:nvSpPr>
        <p:spPr bwMode="auto">
          <a:xfrm>
            <a:off x="7847611" y="1695377"/>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1" name="Oval 50"/>
          <p:cNvSpPr/>
          <p:nvPr/>
        </p:nvSpPr>
        <p:spPr bwMode="auto">
          <a:xfrm>
            <a:off x="7847611" y="1448886"/>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2" name="Oval 51"/>
          <p:cNvSpPr/>
          <p:nvPr/>
        </p:nvSpPr>
        <p:spPr bwMode="auto">
          <a:xfrm>
            <a:off x="8449989" y="1695377"/>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3" name="Oval 52"/>
          <p:cNvSpPr/>
          <p:nvPr/>
        </p:nvSpPr>
        <p:spPr bwMode="auto">
          <a:xfrm>
            <a:off x="8449989" y="1448886"/>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54" name="Straight Arrow Connector 53"/>
          <p:cNvCxnSpPr>
            <a:stCxn id="51" idx="6"/>
            <a:endCxn id="53" idx="2"/>
          </p:cNvCxnSpPr>
          <p:nvPr/>
        </p:nvCxnSpPr>
        <p:spPr>
          <a:xfrm>
            <a:off x="7983614" y="1516888"/>
            <a:ext cx="466375"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a:stCxn id="50" idx="6"/>
            <a:endCxn id="52" idx="2"/>
          </p:cNvCxnSpPr>
          <p:nvPr/>
        </p:nvCxnSpPr>
        <p:spPr>
          <a:xfrm>
            <a:off x="7983614" y="1763379"/>
            <a:ext cx="466375"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56" name="Lightning Bolt 55"/>
          <p:cNvSpPr/>
          <p:nvPr/>
        </p:nvSpPr>
        <p:spPr bwMode="auto">
          <a:xfrm>
            <a:off x="8402790" y="1880173"/>
            <a:ext cx="339359" cy="304731"/>
          </a:xfrm>
          <a:prstGeom prst="lightningBolt">
            <a:avLst/>
          </a:prstGeom>
          <a:ln w="28575">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57" name="Straight Arrow Connector 56"/>
          <p:cNvCxnSpPr>
            <a:stCxn id="49" idx="6"/>
            <a:endCxn id="56" idx="2"/>
          </p:cNvCxnSpPr>
          <p:nvPr/>
        </p:nvCxnSpPr>
        <p:spPr>
          <a:xfrm flipV="1">
            <a:off x="7983614" y="2017090"/>
            <a:ext cx="498077" cy="73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58" name="Left Brace 57"/>
          <p:cNvSpPr/>
          <p:nvPr/>
        </p:nvSpPr>
        <p:spPr>
          <a:xfrm>
            <a:off x="7483872" y="1421524"/>
            <a:ext cx="234462" cy="422031"/>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9" name="Left Brace 58"/>
          <p:cNvSpPr/>
          <p:nvPr/>
        </p:nvSpPr>
        <p:spPr>
          <a:xfrm>
            <a:off x="7483872" y="1906078"/>
            <a:ext cx="234462" cy="203202"/>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0" name="TextBox 59"/>
          <p:cNvSpPr txBox="1"/>
          <p:nvPr/>
        </p:nvSpPr>
        <p:spPr>
          <a:xfrm>
            <a:off x="6784398" y="1374625"/>
            <a:ext cx="660402" cy="523220"/>
          </a:xfrm>
          <a:prstGeom prst="rect">
            <a:avLst/>
          </a:prstGeom>
          <a:noFill/>
        </p:spPr>
        <p:txBody>
          <a:bodyPr wrap="square" rtlCol="0">
            <a:spAutoFit/>
          </a:bodyPr>
          <a:lstStyle/>
          <a:p>
            <a:pPr algn="r"/>
            <a:r>
              <a:rPr lang="en-US" sz="2800" dirty="0" smtClean="0"/>
              <a:t>P</a:t>
            </a:r>
            <a:endParaRPr lang="en-US" sz="2800" dirty="0"/>
          </a:p>
        </p:txBody>
      </p:sp>
      <p:sp>
        <p:nvSpPr>
          <p:cNvPr id="61" name="TextBox 60"/>
          <p:cNvSpPr txBox="1"/>
          <p:nvPr/>
        </p:nvSpPr>
        <p:spPr>
          <a:xfrm>
            <a:off x="6440518" y="1745856"/>
            <a:ext cx="1004282" cy="523220"/>
          </a:xfrm>
          <a:prstGeom prst="rect">
            <a:avLst/>
          </a:prstGeom>
          <a:noFill/>
        </p:spPr>
        <p:txBody>
          <a:bodyPr wrap="square" rtlCol="0">
            <a:spAutoFit/>
          </a:bodyPr>
          <a:lstStyle/>
          <a:p>
            <a:pPr algn="r"/>
            <a:r>
              <a:rPr lang="en-US" sz="2800" dirty="0" smtClean="0">
                <a:latin typeface="Segoe UI"/>
                <a:cs typeface="Segoe UI"/>
                <a:sym typeface="Symbol"/>
              </a:rPr>
              <a:t>¬</a:t>
            </a:r>
            <a:r>
              <a:rPr lang="en-US" sz="2800" dirty="0" smtClean="0"/>
              <a:t>P</a:t>
            </a:r>
            <a:endParaRPr lang="en-US" sz="2800" dirty="0"/>
          </a:p>
        </p:txBody>
      </p:sp>
      <p:sp>
        <p:nvSpPr>
          <p:cNvPr id="62" name="Oval 61"/>
          <p:cNvSpPr/>
          <p:nvPr/>
        </p:nvSpPr>
        <p:spPr bwMode="auto">
          <a:xfrm>
            <a:off x="7793440" y="3314631"/>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3" name="Oval 62"/>
          <p:cNvSpPr/>
          <p:nvPr/>
        </p:nvSpPr>
        <p:spPr bwMode="auto">
          <a:xfrm>
            <a:off x="7793440" y="3068140"/>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4" name="Oval 63"/>
          <p:cNvSpPr/>
          <p:nvPr/>
        </p:nvSpPr>
        <p:spPr bwMode="auto">
          <a:xfrm>
            <a:off x="8395818" y="3314631"/>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5" name="Oval 64"/>
          <p:cNvSpPr/>
          <p:nvPr/>
        </p:nvSpPr>
        <p:spPr bwMode="auto">
          <a:xfrm>
            <a:off x="8395818" y="3068140"/>
            <a:ext cx="136003" cy="136003"/>
          </a:xfrm>
          <a:prstGeom prst="ellipse">
            <a:avLst/>
          </a:prstGeom>
          <a:ln w="28575">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66" name="Straight Arrow Connector 65"/>
          <p:cNvCxnSpPr>
            <a:stCxn id="63" idx="6"/>
            <a:endCxn id="65" idx="2"/>
          </p:cNvCxnSpPr>
          <p:nvPr/>
        </p:nvCxnSpPr>
        <p:spPr>
          <a:xfrm>
            <a:off x="7929443" y="3136142"/>
            <a:ext cx="466375"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67" name="Left Brace 66"/>
          <p:cNvSpPr/>
          <p:nvPr/>
        </p:nvSpPr>
        <p:spPr>
          <a:xfrm>
            <a:off x="7429701" y="3040778"/>
            <a:ext cx="234462" cy="422031"/>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8" name="TextBox 67"/>
          <p:cNvSpPr txBox="1"/>
          <p:nvPr/>
        </p:nvSpPr>
        <p:spPr>
          <a:xfrm>
            <a:off x="6730227" y="2993879"/>
            <a:ext cx="660402" cy="523220"/>
          </a:xfrm>
          <a:prstGeom prst="rect">
            <a:avLst/>
          </a:prstGeom>
          <a:noFill/>
        </p:spPr>
        <p:txBody>
          <a:bodyPr wrap="square" rtlCol="0">
            <a:spAutoFit/>
          </a:bodyPr>
          <a:lstStyle/>
          <a:p>
            <a:pPr algn="r"/>
            <a:r>
              <a:rPr lang="en-US" sz="2800" dirty="0" smtClean="0"/>
              <a:t>P</a:t>
            </a:r>
            <a:endParaRPr lang="en-US" sz="2800" dirty="0"/>
          </a:p>
        </p:txBody>
      </p:sp>
      <p:cxnSp>
        <p:nvCxnSpPr>
          <p:cNvPr id="70" name="Straight Arrow Connector 69"/>
          <p:cNvCxnSpPr>
            <a:stCxn id="62" idx="6"/>
            <a:endCxn id="64" idx="2"/>
          </p:cNvCxnSpPr>
          <p:nvPr/>
        </p:nvCxnSpPr>
        <p:spPr>
          <a:xfrm>
            <a:off x="7929443" y="3382633"/>
            <a:ext cx="466375"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69" name="Oval 68"/>
          <p:cNvSpPr/>
          <p:nvPr/>
        </p:nvSpPr>
        <p:spPr bwMode="auto">
          <a:xfrm>
            <a:off x="2649209" y="4523825"/>
            <a:ext cx="136003" cy="136003"/>
          </a:xfrm>
          <a:prstGeom prst="ellipse">
            <a:avLst/>
          </a:prstGeom>
          <a:ln w="28575">
            <a:prstDash val="solid"/>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1" name="Oval 70"/>
          <p:cNvSpPr/>
          <p:nvPr/>
        </p:nvSpPr>
        <p:spPr bwMode="auto">
          <a:xfrm>
            <a:off x="2649209" y="4048170"/>
            <a:ext cx="136003" cy="136003"/>
          </a:xfrm>
          <a:prstGeom prst="ellipse">
            <a:avLst/>
          </a:prstGeom>
          <a:ln w="28575">
            <a:prstDash val="solid"/>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2" name="Oval 71"/>
          <p:cNvSpPr/>
          <p:nvPr/>
        </p:nvSpPr>
        <p:spPr bwMode="auto">
          <a:xfrm>
            <a:off x="2649209" y="3572515"/>
            <a:ext cx="136003" cy="136003"/>
          </a:xfrm>
          <a:prstGeom prst="ellipse">
            <a:avLst/>
          </a:prstGeom>
          <a:ln w="28575">
            <a:prstDash val="solid"/>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3" name="Oval 72"/>
          <p:cNvSpPr/>
          <p:nvPr/>
        </p:nvSpPr>
        <p:spPr bwMode="auto">
          <a:xfrm>
            <a:off x="3888070" y="4523825"/>
            <a:ext cx="136003" cy="136003"/>
          </a:xfrm>
          <a:prstGeom prst="ellipse">
            <a:avLst/>
          </a:prstGeom>
          <a:ln w="28575">
            <a:prstDash val="solid"/>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4" name="Oval 73"/>
          <p:cNvSpPr/>
          <p:nvPr/>
        </p:nvSpPr>
        <p:spPr bwMode="auto">
          <a:xfrm>
            <a:off x="3888070" y="4048170"/>
            <a:ext cx="136003" cy="136003"/>
          </a:xfrm>
          <a:prstGeom prst="ellipse">
            <a:avLst/>
          </a:prstGeom>
          <a:ln w="28575">
            <a:prstDash val="solid"/>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5" name="Oval 74"/>
          <p:cNvSpPr/>
          <p:nvPr/>
        </p:nvSpPr>
        <p:spPr bwMode="auto">
          <a:xfrm>
            <a:off x="3888070" y="3572515"/>
            <a:ext cx="136003" cy="136003"/>
          </a:xfrm>
          <a:prstGeom prst="ellipse">
            <a:avLst/>
          </a:prstGeom>
          <a:ln w="28575">
            <a:prstDash val="solid"/>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76" name="Straight Arrow Connector 75"/>
          <p:cNvCxnSpPr>
            <a:stCxn id="72" idx="7"/>
            <a:endCxn id="75" idx="1"/>
          </p:cNvCxnSpPr>
          <p:nvPr/>
        </p:nvCxnSpPr>
        <p:spPr>
          <a:xfrm rot="5400000" flipH="1" flipV="1">
            <a:off x="3336641" y="3021086"/>
            <a:ext cx="1588" cy="1142692"/>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a:stCxn id="72" idx="6"/>
            <a:endCxn id="74" idx="1"/>
          </p:cNvCxnSpPr>
          <p:nvPr/>
        </p:nvCxnSpPr>
        <p:spPr>
          <a:xfrm>
            <a:off x="2785212" y="3640517"/>
            <a:ext cx="1122775" cy="427570"/>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a:stCxn id="72" idx="5"/>
            <a:endCxn id="73" idx="1"/>
          </p:cNvCxnSpPr>
          <p:nvPr/>
        </p:nvCxnSpPr>
        <p:spPr>
          <a:xfrm rot="16200000" flipH="1">
            <a:off x="2909071" y="3544825"/>
            <a:ext cx="855141" cy="1142692"/>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a:stCxn id="71" idx="7"/>
            <a:endCxn id="75" idx="2"/>
          </p:cNvCxnSpPr>
          <p:nvPr/>
        </p:nvCxnSpPr>
        <p:spPr>
          <a:xfrm rot="5400000" flipH="1" flipV="1">
            <a:off x="3112897" y="3292915"/>
            <a:ext cx="427570" cy="1122775"/>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a:stCxn id="71" idx="6"/>
            <a:endCxn id="74" idx="2"/>
          </p:cNvCxnSpPr>
          <p:nvPr/>
        </p:nvCxnSpPr>
        <p:spPr>
          <a:xfrm>
            <a:off x="2785212" y="4116172"/>
            <a:ext cx="1102858" cy="1588"/>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a:stCxn id="71" idx="5"/>
            <a:endCxn id="73" idx="2"/>
          </p:cNvCxnSpPr>
          <p:nvPr/>
        </p:nvCxnSpPr>
        <p:spPr>
          <a:xfrm rot="16200000" flipH="1">
            <a:off x="3112897" y="3816653"/>
            <a:ext cx="427571" cy="1122775"/>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a:stCxn id="69" idx="7"/>
            <a:endCxn id="75" idx="3"/>
          </p:cNvCxnSpPr>
          <p:nvPr/>
        </p:nvCxnSpPr>
        <p:spPr>
          <a:xfrm rot="5400000" flipH="1" flipV="1">
            <a:off x="2909071" y="3544826"/>
            <a:ext cx="855141" cy="1142692"/>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a:stCxn id="69" idx="6"/>
            <a:endCxn id="74" idx="3"/>
          </p:cNvCxnSpPr>
          <p:nvPr/>
        </p:nvCxnSpPr>
        <p:spPr>
          <a:xfrm flipV="1">
            <a:off x="2785212" y="4164256"/>
            <a:ext cx="1122775" cy="427571"/>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a:stCxn id="69" idx="5"/>
            <a:endCxn id="73" idx="3"/>
          </p:cNvCxnSpPr>
          <p:nvPr/>
        </p:nvCxnSpPr>
        <p:spPr>
          <a:xfrm rot="16200000" flipH="1">
            <a:off x="3336641" y="4068565"/>
            <a:ext cx="1588" cy="1142692"/>
          </a:xfrm>
          <a:prstGeom prst="straightConnector1">
            <a:avLst/>
          </a:prstGeom>
          <a:ln w="28575">
            <a:prstDash val="solid"/>
            <a:tailEnd type="arrow"/>
          </a:ln>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4790377" y="6596390"/>
            <a:ext cx="4367271" cy="261610"/>
          </a:xfrm>
          <a:prstGeom prst="rect">
            <a:avLst/>
          </a:prstGeom>
          <a:noFill/>
        </p:spPr>
        <p:txBody>
          <a:bodyPr wrap="square" rtlCol="0">
            <a:spAutoFit/>
          </a:bodyPr>
          <a:lstStyle/>
          <a:p>
            <a:r>
              <a:rPr lang="en-US" sz="1100" dirty="0" smtClean="0"/>
              <a:t>Dotted lines indicate traces whose length may be greater than 1</a:t>
            </a:r>
            <a:endParaRPr lang="en-US" sz="1100" dirty="0"/>
          </a:p>
        </p:txBody>
      </p:sp>
      <p:cxnSp>
        <p:nvCxnSpPr>
          <p:cNvPr id="87" name="Straight Arrow Connector 86"/>
          <p:cNvCxnSpPr/>
          <p:nvPr/>
        </p:nvCxnSpPr>
        <p:spPr>
          <a:xfrm>
            <a:off x="4121624" y="6714705"/>
            <a:ext cx="627797" cy="1588"/>
          </a:xfrm>
          <a:prstGeom prst="straightConnector1">
            <a:avLst/>
          </a:prstGeom>
          <a:ln>
            <a:prstDash val="lgDashDot"/>
            <a:tailEnd type="arrow"/>
          </a:ln>
        </p:spPr>
        <p:style>
          <a:lnRef idx="1">
            <a:schemeClr val="accent1"/>
          </a:lnRef>
          <a:fillRef idx="0">
            <a:schemeClr val="accent1"/>
          </a:fillRef>
          <a:effectRef idx="0">
            <a:schemeClr val="accent1"/>
          </a:effectRef>
          <a:fontRef idx="minor">
            <a:schemeClr val="tx1"/>
          </a:fontRef>
        </p:style>
      </p:cxnSp>
      <p:sp>
        <p:nvSpPr>
          <p:cNvPr id="88" name="TextBox 87"/>
          <p:cNvSpPr txBox="1"/>
          <p:nvPr/>
        </p:nvSpPr>
        <p:spPr>
          <a:xfrm>
            <a:off x="998577" y="6591869"/>
            <a:ext cx="3027513" cy="266131"/>
          </a:xfrm>
          <a:prstGeom prst="rect">
            <a:avLst/>
          </a:prstGeom>
          <a:noFill/>
        </p:spPr>
        <p:txBody>
          <a:bodyPr wrap="square" rtlCol="0">
            <a:spAutoFit/>
          </a:bodyPr>
          <a:lstStyle/>
          <a:p>
            <a:r>
              <a:rPr lang="en-US" sz="1100" dirty="0" smtClean="0"/>
              <a:t>Solid lines indicate traces whose length is 1</a:t>
            </a:r>
            <a:endParaRPr lang="en-US" sz="1100" dirty="0"/>
          </a:p>
        </p:txBody>
      </p:sp>
      <p:cxnSp>
        <p:nvCxnSpPr>
          <p:cNvPr id="89" name="Straight Arrow Connector 88"/>
          <p:cNvCxnSpPr/>
          <p:nvPr/>
        </p:nvCxnSpPr>
        <p:spPr>
          <a:xfrm>
            <a:off x="329824" y="6714705"/>
            <a:ext cx="627797" cy="1588"/>
          </a:xfrm>
          <a:prstGeom prst="straightConnector1">
            <a:avLst/>
          </a:prstGeom>
          <a:ln>
            <a:prstDash val="solid"/>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fade">
                                      <p:cBhvr>
                                        <p:cTn id="7" dur="500"/>
                                        <p:tgtEl>
                                          <p:spTgt spid="3">
                                            <p:txEl>
                                              <p:pRg st="5" end="5"/>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9"/>
                                        </p:tgtEl>
                                        <p:attrNameLst>
                                          <p:attrName>style.visibility</p:attrName>
                                        </p:attrNameLst>
                                      </p:cBhvr>
                                      <p:to>
                                        <p:strVal val="visible"/>
                                      </p:to>
                                    </p:set>
                                    <p:animEffect transition="in" filter="fade">
                                      <p:cBhvr>
                                        <p:cTn id="11" dur="500"/>
                                        <p:tgtEl>
                                          <p:spTgt spid="69"/>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71"/>
                                        </p:tgtEl>
                                        <p:attrNameLst>
                                          <p:attrName>style.visibility</p:attrName>
                                        </p:attrNameLst>
                                      </p:cBhvr>
                                      <p:to>
                                        <p:strVal val="visible"/>
                                      </p:to>
                                    </p:set>
                                    <p:animEffect transition="in" filter="fade">
                                      <p:cBhvr>
                                        <p:cTn id="14" dur="500"/>
                                        <p:tgtEl>
                                          <p:spTgt spid="71"/>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72"/>
                                        </p:tgtEl>
                                        <p:attrNameLst>
                                          <p:attrName>style.visibility</p:attrName>
                                        </p:attrNameLst>
                                      </p:cBhvr>
                                      <p:to>
                                        <p:strVal val="visible"/>
                                      </p:to>
                                    </p:set>
                                    <p:animEffect transition="in" filter="fade">
                                      <p:cBhvr>
                                        <p:cTn id="17" dur="500"/>
                                        <p:tgtEl>
                                          <p:spTgt spid="72"/>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73"/>
                                        </p:tgtEl>
                                        <p:attrNameLst>
                                          <p:attrName>style.visibility</p:attrName>
                                        </p:attrNameLst>
                                      </p:cBhvr>
                                      <p:to>
                                        <p:strVal val="visible"/>
                                      </p:to>
                                    </p:set>
                                    <p:animEffect transition="in" filter="fade">
                                      <p:cBhvr>
                                        <p:cTn id="20" dur="500"/>
                                        <p:tgtEl>
                                          <p:spTgt spid="73"/>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74"/>
                                        </p:tgtEl>
                                        <p:attrNameLst>
                                          <p:attrName>style.visibility</p:attrName>
                                        </p:attrNameLst>
                                      </p:cBhvr>
                                      <p:to>
                                        <p:strVal val="visible"/>
                                      </p:to>
                                    </p:set>
                                    <p:animEffect transition="in" filter="fade">
                                      <p:cBhvr>
                                        <p:cTn id="23" dur="500"/>
                                        <p:tgtEl>
                                          <p:spTgt spid="74"/>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75"/>
                                        </p:tgtEl>
                                        <p:attrNameLst>
                                          <p:attrName>style.visibility</p:attrName>
                                        </p:attrNameLst>
                                      </p:cBhvr>
                                      <p:to>
                                        <p:strVal val="visible"/>
                                      </p:to>
                                    </p:set>
                                    <p:animEffect transition="in" filter="fade">
                                      <p:cBhvr>
                                        <p:cTn id="26" dur="500"/>
                                        <p:tgtEl>
                                          <p:spTgt spid="75"/>
                                        </p:tgtEl>
                                      </p:cBhvr>
                                    </p:animEffect>
                                  </p:childTnLst>
                                </p:cTn>
                              </p:par>
                              <p:par>
                                <p:cTn id="27" presetID="10" presetClass="entr" presetSubtype="0" fill="hold" nodeType="withEffect">
                                  <p:stCondLst>
                                    <p:cond delay="0"/>
                                  </p:stCondLst>
                                  <p:childTnLst>
                                    <p:set>
                                      <p:cBhvr>
                                        <p:cTn id="28" dur="1" fill="hold">
                                          <p:stCondLst>
                                            <p:cond delay="0"/>
                                          </p:stCondLst>
                                        </p:cTn>
                                        <p:tgtEl>
                                          <p:spTgt spid="76"/>
                                        </p:tgtEl>
                                        <p:attrNameLst>
                                          <p:attrName>style.visibility</p:attrName>
                                        </p:attrNameLst>
                                      </p:cBhvr>
                                      <p:to>
                                        <p:strVal val="visible"/>
                                      </p:to>
                                    </p:set>
                                    <p:animEffect transition="in" filter="fade">
                                      <p:cBhvr>
                                        <p:cTn id="29" dur="500"/>
                                        <p:tgtEl>
                                          <p:spTgt spid="76"/>
                                        </p:tgtEl>
                                      </p:cBhvr>
                                    </p:animEffect>
                                  </p:childTnLst>
                                </p:cTn>
                              </p:par>
                              <p:par>
                                <p:cTn id="30" presetID="10" presetClass="entr" presetSubtype="0" fill="hold" nodeType="withEffect">
                                  <p:stCondLst>
                                    <p:cond delay="0"/>
                                  </p:stCondLst>
                                  <p:childTnLst>
                                    <p:set>
                                      <p:cBhvr>
                                        <p:cTn id="31" dur="1" fill="hold">
                                          <p:stCondLst>
                                            <p:cond delay="0"/>
                                          </p:stCondLst>
                                        </p:cTn>
                                        <p:tgtEl>
                                          <p:spTgt spid="77"/>
                                        </p:tgtEl>
                                        <p:attrNameLst>
                                          <p:attrName>style.visibility</p:attrName>
                                        </p:attrNameLst>
                                      </p:cBhvr>
                                      <p:to>
                                        <p:strVal val="visible"/>
                                      </p:to>
                                    </p:set>
                                    <p:animEffect transition="in" filter="fade">
                                      <p:cBhvr>
                                        <p:cTn id="32" dur="500"/>
                                        <p:tgtEl>
                                          <p:spTgt spid="77"/>
                                        </p:tgtEl>
                                      </p:cBhvr>
                                    </p:animEffect>
                                  </p:childTnLst>
                                </p:cTn>
                              </p:par>
                              <p:par>
                                <p:cTn id="33" presetID="10" presetClass="entr" presetSubtype="0" fill="hold" nodeType="withEffect">
                                  <p:stCondLst>
                                    <p:cond delay="0"/>
                                  </p:stCondLst>
                                  <p:childTnLst>
                                    <p:set>
                                      <p:cBhvr>
                                        <p:cTn id="34" dur="1" fill="hold">
                                          <p:stCondLst>
                                            <p:cond delay="0"/>
                                          </p:stCondLst>
                                        </p:cTn>
                                        <p:tgtEl>
                                          <p:spTgt spid="78"/>
                                        </p:tgtEl>
                                        <p:attrNameLst>
                                          <p:attrName>style.visibility</p:attrName>
                                        </p:attrNameLst>
                                      </p:cBhvr>
                                      <p:to>
                                        <p:strVal val="visible"/>
                                      </p:to>
                                    </p:set>
                                    <p:animEffect transition="in" filter="fade">
                                      <p:cBhvr>
                                        <p:cTn id="35" dur="500"/>
                                        <p:tgtEl>
                                          <p:spTgt spid="78"/>
                                        </p:tgtEl>
                                      </p:cBhvr>
                                    </p:animEffect>
                                  </p:childTnLst>
                                </p:cTn>
                              </p:par>
                              <p:par>
                                <p:cTn id="36" presetID="10" presetClass="entr" presetSubtype="0" fill="hold" nodeType="withEffect">
                                  <p:stCondLst>
                                    <p:cond delay="0"/>
                                  </p:stCondLst>
                                  <p:childTnLst>
                                    <p:set>
                                      <p:cBhvr>
                                        <p:cTn id="37" dur="1" fill="hold">
                                          <p:stCondLst>
                                            <p:cond delay="0"/>
                                          </p:stCondLst>
                                        </p:cTn>
                                        <p:tgtEl>
                                          <p:spTgt spid="79"/>
                                        </p:tgtEl>
                                        <p:attrNameLst>
                                          <p:attrName>style.visibility</p:attrName>
                                        </p:attrNameLst>
                                      </p:cBhvr>
                                      <p:to>
                                        <p:strVal val="visible"/>
                                      </p:to>
                                    </p:set>
                                    <p:animEffect transition="in" filter="fade">
                                      <p:cBhvr>
                                        <p:cTn id="38" dur="500"/>
                                        <p:tgtEl>
                                          <p:spTgt spid="79"/>
                                        </p:tgtEl>
                                      </p:cBhvr>
                                    </p:animEffect>
                                  </p:childTnLst>
                                </p:cTn>
                              </p:par>
                              <p:par>
                                <p:cTn id="39" presetID="10" presetClass="entr" presetSubtype="0" fill="hold" nodeType="withEffect">
                                  <p:stCondLst>
                                    <p:cond delay="0"/>
                                  </p:stCondLst>
                                  <p:childTnLst>
                                    <p:set>
                                      <p:cBhvr>
                                        <p:cTn id="40" dur="1" fill="hold">
                                          <p:stCondLst>
                                            <p:cond delay="0"/>
                                          </p:stCondLst>
                                        </p:cTn>
                                        <p:tgtEl>
                                          <p:spTgt spid="80"/>
                                        </p:tgtEl>
                                        <p:attrNameLst>
                                          <p:attrName>style.visibility</p:attrName>
                                        </p:attrNameLst>
                                      </p:cBhvr>
                                      <p:to>
                                        <p:strVal val="visible"/>
                                      </p:to>
                                    </p:set>
                                    <p:animEffect transition="in" filter="fade">
                                      <p:cBhvr>
                                        <p:cTn id="41" dur="500"/>
                                        <p:tgtEl>
                                          <p:spTgt spid="80"/>
                                        </p:tgtEl>
                                      </p:cBhvr>
                                    </p:animEffect>
                                  </p:childTnLst>
                                </p:cTn>
                              </p:par>
                              <p:par>
                                <p:cTn id="42" presetID="10" presetClass="entr" presetSubtype="0" fill="hold" nodeType="withEffect">
                                  <p:stCondLst>
                                    <p:cond delay="0"/>
                                  </p:stCondLst>
                                  <p:childTnLst>
                                    <p:set>
                                      <p:cBhvr>
                                        <p:cTn id="43" dur="1" fill="hold">
                                          <p:stCondLst>
                                            <p:cond delay="0"/>
                                          </p:stCondLst>
                                        </p:cTn>
                                        <p:tgtEl>
                                          <p:spTgt spid="81"/>
                                        </p:tgtEl>
                                        <p:attrNameLst>
                                          <p:attrName>style.visibility</p:attrName>
                                        </p:attrNameLst>
                                      </p:cBhvr>
                                      <p:to>
                                        <p:strVal val="visible"/>
                                      </p:to>
                                    </p:set>
                                    <p:animEffect transition="in" filter="fade">
                                      <p:cBhvr>
                                        <p:cTn id="44" dur="500"/>
                                        <p:tgtEl>
                                          <p:spTgt spid="81"/>
                                        </p:tgtEl>
                                      </p:cBhvr>
                                    </p:animEffect>
                                  </p:childTnLst>
                                </p:cTn>
                              </p:par>
                              <p:par>
                                <p:cTn id="45" presetID="10" presetClass="entr" presetSubtype="0" fill="hold" nodeType="withEffect">
                                  <p:stCondLst>
                                    <p:cond delay="0"/>
                                  </p:stCondLst>
                                  <p:childTnLst>
                                    <p:set>
                                      <p:cBhvr>
                                        <p:cTn id="46" dur="1" fill="hold">
                                          <p:stCondLst>
                                            <p:cond delay="0"/>
                                          </p:stCondLst>
                                        </p:cTn>
                                        <p:tgtEl>
                                          <p:spTgt spid="82"/>
                                        </p:tgtEl>
                                        <p:attrNameLst>
                                          <p:attrName>style.visibility</p:attrName>
                                        </p:attrNameLst>
                                      </p:cBhvr>
                                      <p:to>
                                        <p:strVal val="visible"/>
                                      </p:to>
                                    </p:set>
                                    <p:animEffect transition="in" filter="fade">
                                      <p:cBhvr>
                                        <p:cTn id="47" dur="500"/>
                                        <p:tgtEl>
                                          <p:spTgt spid="82"/>
                                        </p:tgtEl>
                                      </p:cBhvr>
                                    </p:animEffect>
                                  </p:childTnLst>
                                </p:cTn>
                              </p:par>
                              <p:par>
                                <p:cTn id="48" presetID="10" presetClass="entr" presetSubtype="0" fill="hold" nodeType="withEffect">
                                  <p:stCondLst>
                                    <p:cond delay="0"/>
                                  </p:stCondLst>
                                  <p:childTnLst>
                                    <p:set>
                                      <p:cBhvr>
                                        <p:cTn id="49" dur="1" fill="hold">
                                          <p:stCondLst>
                                            <p:cond delay="0"/>
                                          </p:stCondLst>
                                        </p:cTn>
                                        <p:tgtEl>
                                          <p:spTgt spid="83"/>
                                        </p:tgtEl>
                                        <p:attrNameLst>
                                          <p:attrName>style.visibility</p:attrName>
                                        </p:attrNameLst>
                                      </p:cBhvr>
                                      <p:to>
                                        <p:strVal val="visible"/>
                                      </p:to>
                                    </p:set>
                                    <p:animEffect transition="in" filter="fade">
                                      <p:cBhvr>
                                        <p:cTn id="50" dur="500"/>
                                        <p:tgtEl>
                                          <p:spTgt spid="83"/>
                                        </p:tgtEl>
                                      </p:cBhvr>
                                    </p:animEffect>
                                  </p:childTnLst>
                                </p:cTn>
                              </p:par>
                              <p:par>
                                <p:cTn id="51" presetID="10" presetClass="entr" presetSubtype="0" fill="hold" nodeType="withEffect">
                                  <p:stCondLst>
                                    <p:cond delay="0"/>
                                  </p:stCondLst>
                                  <p:childTnLst>
                                    <p:set>
                                      <p:cBhvr>
                                        <p:cTn id="52" dur="1" fill="hold">
                                          <p:stCondLst>
                                            <p:cond delay="0"/>
                                          </p:stCondLst>
                                        </p:cTn>
                                        <p:tgtEl>
                                          <p:spTgt spid="84"/>
                                        </p:tgtEl>
                                        <p:attrNameLst>
                                          <p:attrName>style.visibility</p:attrName>
                                        </p:attrNameLst>
                                      </p:cBhvr>
                                      <p:to>
                                        <p:strVal val="visible"/>
                                      </p:to>
                                    </p:set>
                                    <p:animEffect transition="in" filter="fade">
                                      <p:cBhvr>
                                        <p:cTn id="53" dur="500"/>
                                        <p:tgtEl>
                                          <p:spTgt spid="84"/>
                                        </p:tgtEl>
                                      </p:cBhvr>
                                    </p:animEffect>
                                  </p:childTnLst>
                                </p:cTn>
                              </p:par>
                              <p:par>
                                <p:cTn id="54" presetID="10" presetClass="entr" presetSubtype="0" fill="hold" nodeType="withEffect">
                                  <p:stCondLst>
                                    <p:cond delay="0"/>
                                  </p:stCondLst>
                                  <p:childTnLst>
                                    <p:set>
                                      <p:cBhvr>
                                        <p:cTn id="55" dur="1" fill="hold">
                                          <p:stCondLst>
                                            <p:cond delay="0"/>
                                          </p:stCondLst>
                                        </p:cTn>
                                        <p:tgtEl>
                                          <p:spTgt spid="87"/>
                                        </p:tgtEl>
                                        <p:attrNameLst>
                                          <p:attrName>style.visibility</p:attrName>
                                        </p:attrNameLst>
                                      </p:cBhvr>
                                      <p:to>
                                        <p:strVal val="visible"/>
                                      </p:to>
                                    </p:set>
                                    <p:animEffect transition="in" filter="fade">
                                      <p:cBhvr>
                                        <p:cTn id="56" dur="500"/>
                                        <p:tgtEl>
                                          <p:spTgt spid="87"/>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85"/>
                                        </p:tgtEl>
                                        <p:attrNameLst>
                                          <p:attrName>style.visibility</p:attrName>
                                        </p:attrNameLst>
                                      </p:cBhvr>
                                      <p:to>
                                        <p:strVal val="visible"/>
                                      </p:to>
                                    </p:set>
                                    <p:animEffect transition="in" filter="fade">
                                      <p:cBhvr>
                                        <p:cTn id="59" dur="500"/>
                                        <p:tgtEl>
                                          <p:spTgt spid="85"/>
                                        </p:tgtEl>
                                      </p:cBhvr>
                                    </p:animEffect>
                                  </p:childTnLst>
                                </p:cTn>
                              </p:par>
                            </p:childTnLst>
                          </p:cTn>
                        </p:par>
                      </p:childTnLst>
                    </p:cTn>
                  </p:par>
                  <p:par>
                    <p:cTn id="60" fill="hold">
                      <p:stCondLst>
                        <p:cond delay="indefinite"/>
                      </p:stCondLst>
                      <p:childTnLst>
                        <p:par>
                          <p:cTn id="61" fill="hold">
                            <p:stCondLst>
                              <p:cond delay="0"/>
                            </p:stCondLst>
                            <p:childTnLst>
                              <p:par>
                                <p:cTn id="62" presetID="10" presetClass="entr" presetSubtype="0" fill="hold" nodeType="clickEffect">
                                  <p:stCondLst>
                                    <p:cond delay="0"/>
                                  </p:stCondLst>
                                  <p:childTnLst>
                                    <p:set>
                                      <p:cBhvr>
                                        <p:cTn id="63" dur="1" fill="hold">
                                          <p:stCondLst>
                                            <p:cond delay="0"/>
                                          </p:stCondLst>
                                        </p:cTn>
                                        <p:tgtEl>
                                          <p:spTgt spid="4">
                                            <p:txEl>
                                              <p:pRg st="0" end="0"/>
                                            </p:txEl>
                                          </p:spTgt>
                                        </p:tgtEl>
                                        <p:attrNameLst>
                                          <p:attrName>style.visibility</p:attrName>
                                        </p:attrNameLst>
                                      </p:cBhvr>
                                      <p:to>
                                        <p:strVal val="visible"/>
                                      </p:to>
                                    </p:set>
                                    <p:animEffect transition="in" filter="fade">
                                      <p:cBhvr>
                                        <p:cTn id="64" dur="500"/>
                                        <p:tgtEl>
                                          <p:spTgt spid="4">
                                            <p:txEl>
                                              <p:pRg st="0" end="0"/>
                                            </p:txEl>
                                          </p:spTgt>
                                        </p:tgtEl>
                                      </p:cBhvr>
                                    </p:animEffect>
                                  </p:childTnLst>
                                </p:cTn>
                              </p:par>
                            </p:childTnLst>
                          </p:cTn>
                        </p:par>
                        <p:par>
                          <p:cTn id="65" fill="hold">
                            <p:stCondLst>
                              <p:cond delay="500"/>
                            </p:stCondLst>
                            <p:childTnLst>
                              <p:par>
                                <p:cTn id="66" presetID="10" presetClass="entr" presetSubtype="0" fill="hold" grpId="0" nodeType="afterEffect">
                                  <p:stCondLst>
                                    <p:cond delay="0"/>
                                  </p:stCondLst>
                                  <p:childTnLst>
                                    <p:set>
                                      <p:cBhvr>
                                        <p:cTn id="67" dur="1" fill="hold">
                                          <p:stCondLst>
                                            <p:cond delay="0"/>
                                          </p:stCondLst>
                                        </p:cTn>
                                        <p:tgtEl>
                                          <p:spTgt spid="49"/>
                                        </p:tgtEl>
                                        <p:attrNameLst>
                                          <p:attrName>style.visibility</p:attrName>
                                        </p:attrNameLst>
                                      </p:cBhvr>
                                      <p:to>
                                        <p:strVal val="visible"/>
                                      </p:to>
                                    </p:set>
                                    <p:animEffect transition="in" filter="fade">
                                      <p:cBhvr>
                                        <p:cTn id="68" dur="500"/>
                                        <p:tgtEl>
                                          <p:spTgt spid="49"/>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50"/>
                                        </p:tgtEl>
                                        <p:attrNameLst>
                                          <p:attrName>style.visibility</p:attrName>
                                        </p:attrNameLst>
                                      </p:cBhvr>
                                      <p:to>
                                        <p:strVal val="visible"/>
                                      </p:to>
                                    </p:set>
                                    <p:animEffect transition="in" filter="fade">
                                      <p:cBhvr>
                                        <p:cTn id="71" dur="500"/>
                                        <p:tgtEl>
                                          <p:spTgt spid="50"/>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51"/>
                                        </p:tgtEl>
                                        <p:attrNameLst>
                                          <p:attrName>style.visibility</p:attrName>
                                        </p:attrNameLst>
                                      </p:cBhvr>
                                      <p:to>
                                        <p:strVal val="visible"/>
                                      </p:to>
                                    </p:set>
                                    <p:animEffect transition="in" filter="fade">
                                      <p:cBhvr>
                                        <p:cTn id="74" dur="500"/>
                                        <p:tgtEl>
                                          <p:spTgt spid="51"/>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52"/>
                                        </p:tgtEl>
                                        <p:attrNameLst>
                                          <p:attrName>style.visibility</p:attrName>
                                        </p:attrNameLst>
                                      </p:cBhvr>
                                      <p:to>
                                        <p:strVal val="visible"/>
                                      </p:to>
                                    </p:set>
                                    <p:animEffect transition="in" filter="fade">
                                      <p:cBhvr>
                                        <p:cTn id="77" dur="500"/>
                                        <p:tgtEl>
                                          <p:spTgt spid="52"/>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53"/>
                                        </p:tgtEl>
                                        <p:attrNameLst>
                                          <p:attrName>style.visibility</p:attrName>
                                        </p:attrNameLst>
                                      </p:cBhvr>
                                      <p:to>
                                        <p:strVal val="visible"/>
                                      </p:to>
                                    </p:set>
                                    <p:animEffect transition="in" filter="fade">
                                      <p:cBhvr>
                                        <p:cTn id="80" dur="500"/>
                                        <p:tgtEl>
                                          <p:spTgt spid="53"/>
                                        </p:tgtEl>
                                      </p:cBhvr>
                                    </p:animEffect>
                                  </p:childTnLst>
                                </p:cTn>
                              </p:par>
                              <p:par>
                                <p:cTn id="81" presetID="10" presetClass="entr" presetSubtype="0" fill="hold" nodeType="withEffect">
                                  <p:stCondLst>
                                    <p:cond delay="0"/>
                                  </p:stCondLst>
                                  <p:childTnLst>
                                    <p:set>
                                      <p:cBhvr>
                                        <p:cTn id="82" dur="1" fill="hold">
                                          <p:stCondLst>
                                            <p:cond delay="0"/>
                                          </p:stCondLst>
                                        </p:cTn>
                                        <p:tgtEl>
                                          <p:spTgt spid="54"/>
                                        </p:tgtEl>
                                        <p:attrNameLst>
                                          <p:attrName>style.visibility</p:attrName>
                                        </p:attrNameLst>
                                      </p:cBhvr>
                                      <p:to>
                                        <p:strVal val="visible"/>
                                      </p:to>
                                    </p:set>
                                    <p:animEffect transition="in" filter="fade">
                                      <p:cBhvr>
                                        <p:cTn id="83" dur="500"/>
                                        <p:tgtEl>
                                          <p:spTgt spid="54"/>
                                        </p:tgtEl>
                                      </p:cBhvr>
                                    </p:animEffect>
                                  </p:childTnLst>
                                </p:cTn>
                              </p:par>
                              <p:par>
                                <p:cTn id="84" presetID="10" presetClass="entr" presetSubtype="0" fill="hold" nodeType="withEffect">
                                  <p:stCondLst>
                                    <p:cond delay="0"/>
                                  </p:stCondLst>
                                  <p:childTnLst>
                                    <p:set>
                                      <p:cBhvr>
                                        <p:cTn id="85" dur="1" fill="hold">
                                          <p:stCondLst>
                                            <p:cond delay="0"/>
                                          </p:stCondLst>
                                        </p:cTn>
                                        <p:tgtEl>
                                          <p:spTgt spid="55"/>
                                        </p:tgtEl>
                                        <p:attrNameLst>
                                          <p:attrName>style.visibility</p:attrName>
                                        </p:attrNameLst>
                                      </p:cBhvr>
                                      <p:to>
                                        <p:strVal val="visible"/>
                                      </p:to>
                                    </p:set>
                                    <p:animEffect transition="in" filter="fade">
                                      <p:cBhvr>
                                        <p:cTn id="86" dur="500"/>
                                        <p:tgtEl>
                                          <p:spTgt spid="55"/>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56"/>
                                        </p:tgtEl>
                                        <p:attrNameLst>
                                          <p:attrName>style.visibility</p:attrName>
                                        </p:attrNameLst>
                                      </p:cBhvr>
                                      <p:to>
                                        <p:strVal val="visible"/>
                                      </p:to>
                                    </p:set>
                                    <p:animEffect transition="in" filter="fade">
                                      <p:cBhvr>
                                        <p:cTn id="89" dur="500"/>
                                        <p:tgtEl>
                                          <p:spTgt spid="56"/>
                                        </p:tgtEl>
                                      </p:cBhvr>
                                    </p:animEffect>
                                  </p:childTnLst>
                                </p:cTn>
                              </p:par>
                              <p:par>
                                <p:cTn id="90" presetID="10" presetClass="entr" presetSubtype="0" fill="hold" nodeType="withEffect">
                                  <p:stCondLst>
                                    <p:cond delay="0"/>
                                  </p:stCondLst>
                                  <p:childTnLst>
                                    <p:set>
                                      <p:cBhvr>
                                        <p:cTn id="91" dur="1" fill="hold">
                                          <p:stCondLst>
                                            <p:cond delay="0"/>
                                          </p:stCondLst>
                                        </p:cTn>
                                        <p:tgtEl>
                                          <p:spTgt spid="57"/>
                                        </p:tgtEl>
                                        <p:attrNameLst>
                                          <p:attrName>style.visibility</p:attrName>
                                        </p:attrNameLst>
                                      </p:cBhvr>
                                      <p:to>
                                        <p:strVal val="visible"/>
                                      </p:to>
                                    </p:set>
                                    <p:animEffect transition="in" filter="fade">
                                      <p:cBhvr>
                                        <p:cTn id="92" dur="500"/>
                                        <p:tgtEl>
                                          <p:spTgt spid="57"/>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58"/>
                                        </p:tgtEl>
                                        <p:attrNameLst>
                                          <p:attrName>style.visibility</p:attrName>
                                        </p:attrNameLst>
                                      </p:cBhvr>
                                      <p:to>
                                        <p:strVal val="visible"/>
                                      </p:to>
                                    </p:set>
                                    <p:animEffect transition="in" filter="fade">
                                      <p:cBhvr>
                                        <p:cTn id="95" dur="500"/>
                                        <p:tgtEl>
                                          <p:spTgt spid="58"/>
                                        </p:tgtEl>
                                      </p:cBhvr>
                                    </p:animEffect>
                                  </p:childTnLst>
                                </p:cTn>
                              </p:par>
                              <p:par>
                                <p:cTn id="96" presetID="10" presetClass="entr" presetSubtype="0" fill="hold" grpId="0" nodeType="withEffect">
                                  <p:stCondLst>
                                    <p:cond delay="0"/>
                                  </p:stCondLst>
                                  <p:childTnLst>
                                    <p:set>
                                      <p:cBhvr>
                                        <p:cTn id="97" dur="1" fill="hold">
                                          <p:stCondLst>
                                            <p:cond delay="0"/>
                                          </p:stCondLst>
                                        </p:cTn>
                                        <p:tgtEl>
                                          <p:spTgt spid="59"/>
                                        </p:tgtEl>
                                        <p:attrNameLst>
                                          <p:attrName>style.visibility</p:attrName>
                                        </p:attrNameLst>
                                      </p:cBhvr>
                                      <p:to>
                                        <p:strVal val="visible"/>
                                      </p:to>
                                    </p:set>
                                    <p:animEffect transition="in" filter="fade">
                                      <p:cBhvr>
                                        <p:cTn id="98" dur="500"/>
                                        <p:tgtEl>
                                          <p:spTgt spid="59"/>
                                        </p:tgtEl>
                                      </p:cBhvr>
                                    </p:animEffect>
                                  </p:childTnLst>
                                </p:cTn>
                              </p:par>
                              <p:par>
                                <p:cTn id="99" presetID="10" presetClass="entr" presetSubtype="0" fill="hold" grpId="0" nodeType="withEffect">
                                  <p:stCondLst>
                                    <p:cond delay="0"/>
                                  </p:stCondLst>
                                  <p:childTnLst>
                                    <p:set>
                                      <p:cBhvr>
                                        <p:cTn id="100" dur="1" fill="hold">
                                          <p:stCondLst>
                                            <p:cond delay="0"/>
                                          </p:stCondLst>
                                        </p:cTn>
                                        <p:tgtEl>
                                          <p:spTgt spid="60"/>
                                        </p:tgtEl>
                                        <p:attrNameLst>
                                          <p:attrName>style.visibility</p:attrName>
                                        </p:attrNameLst>
                                      </p:cBhvr>
                                      <p:to>
                                        <p:strVal val="visible"/>
                                      </p:to>
                                    </p:set>
                                    <p:animEffect transition="in" filter="fade">
                                      <p:cBhvr>
                                        <p:cTn id="101" dur="500"/>
                                        <p:tgtEl>
                                          <p:spTgt spid="60"/>
                                        </p:tgtEl>
                                      </p:cBhvr>
                                    </p:animEffect>
                                  </p:childTnLst>
                                </p:cTn>
                              </p:par>
                              <p:par>
                                <p:cTn id="102" presetID="10" presetClass="entr" presetSubtype="0" fill="hold" grpId="0" nodeType="withEffect">
                                  <p:stCondLst>
                                    <p:cond delay="0"/>
                                  </p:stCondLst>
                                  <p:childTnLst>
                                    <p:set>
                                      <p:cBhvr>
                                        <p:cTn id="103" dur="1" fill="hold">
                                          <p:stCondLst>
                                            <p:cond delay="0"/>
                                          </p:stCondLst>
                                        </p:cTn>
                                        <p:tgtEl>
                                          <p:spTgt spid="61"/>
                                        </p:tgtEl>
                                        <p:attrNameLst>
                                          <p:attrName>style.visibility</p:attrName>
                                        </p:attrNameLst>
                                      </p:cBhvr>
                                      <p:to>
                                        <p:strVal val="visible"/>
                                      </p:to>
                                    </p:set>
                                    <p:animEffect transition="in" filter="fade">
                                      <p:cBhvr>
                                        <p:cTn id="104" dur="500"/>
                                        <p:tgtEl>
                                          <p:spTgt spid="61"/>
                                        </p:tgtEl>
                                      </p:cBhvr>
                                    </p:animEffect>
                                  </p:childTnLst>
                                </p:cTn>
                              </p:par>
                            </p:childTnLst>
                          </p:cTn>
                        </p:par>
                      </p:childTnLst>
                    </p:cTn>
                  </p:par>
                  <p:par>
                    <p:cTn id="105" fill="hold">
                      <p:stCondLst>
                        <p:cond delay="indefinite"/>
                      </p:stCondLst>
                      <p:childTnLst>
                        <p:par>
                          <p:cTn id="106" fill="hold">
                            <p:stCondLst>
                              <p:cond delay="0"/>
                            </p:stCondLst>
                            <p:childTnLst>
                              <p:par>
                                <p:cTn id="107" presetID="10" presetClass="entr" presetSubtype="0" fill="hold" nodeType="clickEffect">
                                  <p:stCondLst>
                                    <p:cond delay="0"/>
                                  </p:stCondLst>
                                  <p:childTnLst>
                                    <p:set>
                                      <p:cBhvr>
                                        <p:cTn id="108" dur="1" fill="hold">
                                          <p:stCondLst>
                                            <p:cond delay="0"/>
                                          </p:stCondLst>
                                        </p:cTn>
                                        <p:tgtEl>
                                          <p:spTgt spid="4">
                                            <p:txEl>
                                              <p:pRg st="2" end="2"/>
                                            </p:txEl>
                                          </p:spTgt>
                                        </p:tgtEl>
                                        <p:attrNameLst>
                                          <p:attrName>style.visibility</p:attrName>
                                        </p:attrNameLst>
                                      </p:cBhvr>
                                      <p:to>
                                        <p:strVal val="visible"/>
                                      </p:to>
                                    </p:set>
                                    <p:animEffect transition="in" filter="fade">
                                      <p:cBhvr>
                                        <p:cTn id="109" dur="500"/>
                                        <p:tgtEl>
                                          <p:spTgt spid="4">
                                            <p:txEl>
                                              <p:pRg st="2" end="2"/>
                                            </p:txEl>
                                          </p:spTgt>
                                        </p:tgtEl>
                                      </p:cBhvr>
                                    </p:animEffect>
                                  </p:childTnLst>
                                </p:cTn>
                              </p:par>
                            </p:childTnLst>
                          </p:cTn>
                        </p:par>
                        <p:par>
                          <p:cTn id="110" fill="hold">
                            <p:stCondLst>
                              <p:cond delay="500"/>
                            </p:stCondLst>
                            <p:childTnLst>
                              <p:par>
                                <p:cTn id="111" presetID="10" presetClass="entr" presetSubtype="0" fill="hold" grpId="0" nodeType="afterEffect">
                                  <p:stCondLst>
                                    <p:cond delay="0"/>
                                  </p:stCondLst>
                                  <p:childTnLst>
                                    <p:set>
                                      <p:cBhvr>
                                        <p:cTn id="112" dur="1" fill="hold">
                                          <p:stCondLst>
                                            <p:cond delay="0"/>
                                          </p:stCondLst>
                                        </p:cTn>
                                        <p:tgtEl>
                                          <p:spTgt spid="62"/>
                                        </p:tgtEl>
                                        <p:attrNameLst>
                                          <p:attrName>style.visibility</p:attrName>
                                        </p:attrNameLst>
                                      </p:cBhvr>
                                      <p:to>
                                        <p:strVal val="visible"/>
                                      </p:to>
                                    </p:set>
                                    <p:animEffect transition="in" filter="fade">
                                      <p:cBhvr>
                                        <p:cTn id="113" dur="500"/>
                                        <p:tgtEl>
                                          <p:spTgt spid="62"/>
                                        </p:tgtEl>
                                      </p:cBhvr>
                                    </p:animEffect>
                                  </p:childTnLst>
                                </p:cTn>
                              </p:par>
                              <p:par>
                                <p:cTn id="114" presetID="10" presetClass="entr" presetSubtype="0" fill="hold" grpId="0" nodeType="withEffect">
                                  <p:stCondLst>
                                    <p:cond delay="0"/>
                                  </p:stCondLst>
                                  <p:childTnLst>
                                    <p:set>
                                      <p:cBhvr>
                                        <p:cTn id="115" dur="1" fill="hold">
                                          <p:stCondLst>
                                            <p:cond delay="0"/>
                                          </p:stCondLst>
                                        </p:cTn>
                                        <p:tgtEl>
                                          <p:spTgt spid="63"/>
                                        </p:tgtEl>
                                        <p:attrNameLst>
                                          <p:attrName>style.visibility</p:attrName>
                                        </p:attrNameLst>
                                      </p:cBhvr>
                                      <p:to>
                                        <p:strVal val="visible"/>
                                      </p:to>
                                    </p:set>
                                    <p:animEffect transition="in" filter="fade">
                                      <p:cBhvr>
                                        <p:cTn id="116" dur="500"/>
                                        <p:tgtEl>
                                          <p:spTgt spid="63"/>
                                        </p:tgtEl>
                                      </p:cBhvr>
                                    </p:animEffect>
                                  </p:childTnLst>
                                </p:cTn>
                              </p:par>
                              <p:par>
                                <p:cTn id="117" presetID="10" presetClass="entr" presetSubtype="0" fill="hold" grpId="0" nodeType="withEffect">
                                  <p:stCondLst>
                                    <p:cond delay="0"/>
                                  </p:stCondLst>
                                  <p:childTnLst>
                                    <p:set>
                                      <p:cBhvr>
                                        <p:cTn id="118" dur="1" fill="hold">
                                          <p:stCondLst>
                                            <p:cond delay="0"/>
                                          </p:stCondLst>
                                        </p:cTn>
                                        <p:tgtEl>
                                          <p:spTgt spid="64"/>
                                        </p:tgtEl>
                                        <p:attrNameLst>
                                          <p:attrName>style.visibility</p:attrName>
                                        </p:attrNameLst>
                                      </p:cBhvr>
                                      <p:to>
                                        <p:strVal val="visible"/>
                                      </p:to>
                                    </p:set>
                                    <p:animEffect transition="in" filter="fade">
                                      <p:cBhvr>
                                        <p:cTn id="119" dur="500"/>
                                        <p:tgtEl>
                                          <p:spTgt spid="64"/>
                                        </p:tgtEl>
                                      </p:cBhvr>
                                    </p:animEffect>
                                  </p:childTnLst>
                                </p:cTn>
                              </p:par>
                              <p:par>
                                <p:cTn id="120" presetID="10" presetClass="entr" presetSubtype="0" fill="hold" grpId="0" nodeType="withEffect">
                                  <p:stCondLst>
                                    <p:cond delay="0"/>
                                  </p:stCondLst>
                                  <p:childTnLst>
                                    <p:set>
                                      <p:cBhvr>
                                        <p:cTn id="121" dur="1" fill="hold">
                                          <p:stCondLst>
                                            <p:cond delay="0"/>
                                          </p:stCondLst>
                                        </p:cTn>
                                        <p:tgtEl>
                                          <p:spTgt spid="65"/>
                                        </p:tgtEl>
                                        <p:attrNameLst>
                                          <p:attrName>style.visibility</p:attrName>
                                        </p:attrNameLst>
                                      </p:cBhvr>
                                      <p:to>
                                        <p:strVal val="visible"/>
                                      </p:to>
                                    </p:set>
                                    <p:animEffect transition="in" filter="fade">
                                      <p:cBhvr>
                                        <p:cTn id="122" dur="500"/>
                                        <p:tgtEl>
                                          <p:spTgt spid="65"/>
                                        </p:tgtEl>
                                      </p:cBhvr>
                                    </p:animEffect>
                                  </p:childTnLst>
                                </p:cTn>
                              </p:par>
                              <p:par>
                                <p:cTn id="123" presetID="10" presetClass="entr" presetSubtype="0" fill="hold" nodeType="withEffect">
                                  <p:stCondLst>
                                    <p:cond delay="0"/>
                                  </p:stCondLst>
                                  <p:childTnLst>
                                    <p:set>
                                      <p:cBhvr>
                                        <p:cTn id="124" dur="1" fill="hold">
                                          <p:stCondLst>
                                            <p:cond delay="0"/>
                                          </p:stCondLst>
                                        </p:cTn>
                                        <p:tgtEl>
                                          <p:spTgt spid="66"/>
                                        </p:tgtEl>
                                        <p:attrNameLst>
                                          <p:attrName>style.visibility</p:attrName>
                                        </p:attrNameLst>
                                      </p:cBhvr>
                                      <p:to>
                                        <p:strVal val="visible"/>
                                      </p:to>
                                    </p:set>
                                    <p:animEffect transition="in" filter="fade">
                                      <p:cBhvr>
                                        <p:cTn id="125" dur="500"/>
                                        <p:tgtEl>
                                          <p:spTgt spid="66"/>
                                        </p:tgtEl>
                                      </p:cBhvr>
                                    </p:animEffect>
                                  </p:childTnLst>
                                </p:cTn>
                              </p:par>
                              <p:par>
                                <p:cTn id="126" presetID="10" presetClass="entr" presetSubtype="0" fill="hold" grpId="0" nodeType="withEffect">
                                  <p:stCondLst>
                                    <p:cond delay="0"/>
                                  </p:stCondLst>
                                  <p:childTnLst>
                                    <p:set>
                                      <p:cBhvr>
                                        <p:cTn id="127" dur="1" fill="hold">
                                          <p:stCondLst>
                                            <p:cond delay="0"/>
                                          </p:stCondLst>
                                        </p:cTn>
                                        <p:tgtEl>
                                          <p:spTgt spid="67"/>
                                        </p:tgtEl>
                                        <p:attrNameLst>
                                          <p:attrName>style.visibility</p:attrName>
                                        </p:attrNameLst>
                                      </p:cBhvr>
                                      <p:to>
                                        <p:strVal val="visible"/>
                                      </p:to>
                                    </p:set>
                                    <p:animEffect transition="in" filter="fade">
                                      <p:cBhvr>
                                        <p:cTn id="128" dur="500"/>
                                        <p:tgtEl>
                                          <p:spTgt spid="67"/>
                                        </p:tgtEl>
                                      </p:cBhvr>
                                    </p:animEffect>
                                  </p:childTnLst>
                                </p:cTn>
                              </p:par>
                              <p:par>
                                <p:cTn id="129" presetID="10" presetClass="entr" presetSubtype="0" fill="hold" grpId="0" nodeType="withEffect">
                                  <p:stCondLst>
                                    <p:cond delay="0"/>
                                  </p:stCondLst>
                                  <p:childTnLst>
                                    <p:set>
                                      <p:cBhvr>
                                        <p:cTn id="130" dur="1" fill="hold">
                                          <p:stCondLst>
                                            <p:cond delay="0"/>
                                          </p:stCondLst>
                                        </p:cTn>
                                        <p:tgtEl>
                                          <p:spTgt spid="68"/>
                                        </p:tgtEl>
                                        <p:attrNameLst>
                                          <p:attrName>style.visibility</p:attrName>
                                        </p:attrNameLst>
                                      </p:cBhvr>
                                      <p:to>
                                        <p:strVal val="visible"/>
                                      </p:to>
                                    </p:set>
                                    <p:animEffect transition="in" filter="fade">
                                      <p:cBhvr>
                                        <p:cTn id="131" dur="500"/>
                                        <p:tgtEl>
                                          <p:spTgt spid="68"/>
                                        </p:tgtEl>
                                      </p:cBhvr>
                                    </p:animEffect>
                                  </p:childTnLst>
                                </p:cTn>
                              </p:par>
                              <p:par>
                                <p:cTn id="132" presetID="10" presetClass="entr" presetSubtype="0" fill="hold" nodeType="withEffect">
                                  <p:stCondLst>
                                    <p:cond delay="0"/>
                                  </p:stCondLst>
                                  <p:childTnLst>
                                    <p:set>
                                      <p:cBhvr>
                                        <p:cTn id="133" dur="1" fill="hold">
                                          <p:stCondLst>
                                            <p:cond delay="0"/>
                                          </p:stCondLst>
                                        </p:cTn>
                                        <p:tgtEl>
                                          <p:spTgt spid="70"/>
                                        </p:tgtEl>
                                        <p:attrNameLst>
                                          <p:attrName>style.visibility</p:attrName>
                                        </p:attrNameLst>
                                      </p:cBhvr>
                                      <p:to>
                                        <p:strVal val="visible"/>
                                      </p:to>
                                    </p:set>
                                    <p:animEffect transition="in" filter="fade">
                                      <p:cBhvr>
                                        <p:cTn id="134" dur="5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animBg="1"/>
      <p:bldP spid="50" grpId="0" animBg="1"/>
      <p:bldP spid="51" grpId="0" animBg="1"/>
      <p:bldP spid="52" grpId="0" animBg="1"/>
      <p:bldP spid="53" grpId="0" animBg="1"/>
      <p:bldP spid="56" grpId="0" animBg="1"/>
      <p:bldP spid="58" grpId="0" animBg="1"/>
      <p:bldP spid="59" grpId="0" animBg="1"/>
      <p:bldP spid="60" grpId="0"/>
      <p:bldP spid="61" grpId="0"/>
      <p:bldP spid="62" grpId="0" animBg="1"/>
      <p:bldP spid="63" grpId="0" animBg="1"/>
      <p:bldP spid="64" grpId="0" animBg="1"/>
      <p:bldP spid="65" grpId="0" animBg="1"/>
      <p:bldP spid="67" grpId="0" animBg="1"/>
      <p:bldP spid="68" grpId="0"/>
      <p:bldP spid="69" grpId="0" animBg="1"/>
      <p:bldP spid="71" grpId="0" animBg="1"/>
      <p:bldP spid="72" grpId="0" animBg="1"/>
      <p:bldP spid="73" grpId="0" animBg="1"/>
      <p:bldP spid="74" grpId="0" animBg="1"/>
      <p:bldP spid="75" grpId="0" animBg="1"/>
      <p:bldP spid="85" grpId="0"/>
    </p:bldLst>
  </p:timing>
</p:sld>
</file>

<file path=ppt/theme/theme1.xml><?xml version="1.0" encoding="utf-8"?>
<a:theme xmlns:a="http://schemas.openxmlformats.org/drawingml/2006/main" name="MSR_PPT template_07_dark">
  <a:themeElements>
    <a:clrScheme name="MSR 2007 Dark">
      <a:dk1>
        <a:srgbClr val="000000"/>
      </a:dk1>
      <a:lt1>
        <a:srgbClr val="FFFFFF"/>
      </a:lt1>
      <a:dk2>
        <a:srgbClr val="3F3F3F"/>
      </a:dk2>
      <a:lt2>
        <a:srgbClr val="FFFFFF"/>
      </a:lt2>
      <a:accent1>
        <a:srgbClr val="FFDF79"/>
      </a:accent1>
      <a:accent2>
        <a:srgbClr val="5782B5"/>
      </a:accent2>
      <a:accent3>
        <a:srgbClr val="E28A54"/>
      </a:accent3>
      <a:accent4>
        <a:srgbClr val="94D850"/>
      </a:accent4>
      <a:accent5>
        <a:srgbClr val="FFA94B"/>
      </a:accent5>
      <a:accent6>
        <a:srgbClr val="9047B9"/>
      </a:accent6>
      <a:hlink>
        <a:srgbClr val="009ED6"/>
      </a:hlink>
      <a:folHlink>
        <a:srgbClr val="DDD819"/>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E3074916C7A05429E3860C96E939D68" ma:contentTypeVersion="3" ma:contentTypeDescription="Create a new document." ma:contentTypeScope="" ma:versionID="2f9d0a3e4dab1dbcfa92ef49294c9fd6">
  <xsd:schema xmlns:xsd="http://www.w3.org/2001/XMLSchema" xmlns:p="http://schemas.microsoft.com/office/2006/metadata/properties" targetNamespace="http://schemas.microsoft.com/office/2006/metadata/properties" ma:root="true" ma:fieldsID="1767b50499e116a953c72fb09f4df49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29CEFDC-EB30-4CDC-8D02-DBFEA62CD5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E93D3D2D-BA26-4F3E-9EB5-9A123C54235A}">
  <ds:schemaRefs>
    <ds:schemaRef ds:uri="http://schemas.microsoft.com/office/2006/metadata/properties"/>
  </ds:schemaRefs>
</ds:datastoreItem>
</file>

<file path=customXml/itemProps3.xml><?xml version="1.0" encoding="utf-8"?>
<ds:datastoreItem xmlns:ds="http://schemas.openxmlformats.org/officeDocument/2006/customXml" ds:itemID="{DCE85202-141D-462B-A1D1-65DF9CD4697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MSR_PPT template_07_dark</Template>
  <TotalTime>1471</TotalTime>
  <Words>444</Words>
  <Application>Microsoft Office PowerPoint</Application>
  <PresentationFormat>On-screen Show (4:3)</PresentationFormat>
  <Paragraphs>129</Paragraphs>
  <Slides>11</Slides>
  <Notes>4</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MSR_PPT template_07_dark</vt:lpstr>
      <vt:lpstr>Specification and  Verification of   Object-Oriented Software</vt:lpstr>
      <vt:lpstr>Contents</vt:lpstr>
      <vt:lpstr>Motivation:  Spec# demo</vt:lpstr>
      <vt:lpstr>Basic verifier architecture</vt:lpstr>
      <vt:lpstr>Verification architecture</vt:lpstr>
      <vt:lpstr>Modeling execution traces</vt:lpstr>
      <vt:lpstr>States and execution traces</vt:lpstr>
      <vt:lpstr>Commands </vt:lpstr>
      <vt:lpstr>Command language</vt:lpstr>
      <vt:lpstr>Command language</vt:lpstr>
      <vt:lpstr>Command language</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Specification and Verification of Object-Oriented Software</dc:title>
  <dc:subject>Name of Event</dc:subject>
  <dc:creator>Rustan Leino</dc:creator>
  <dc:description>Template: Mark Johnson, Silver Fox Productions Inc.
Formatting:
Event Date:
Event Location:
Audience:</dc:description>
  <cp:lastModifiedBy>Rustan Leino</cp:lastModifiedBy>
  <cp:revision>27</cp:revision>
  <dcterms:created xsi:type="dcterms:W3CDTF">2008-07-28T03:51:30Z</dcterms:created>
  <dcterms:modified xsi:type="dcterms:W3CDTF">2008-08-12T06:59:26Z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0x0101006E3074916C7A05429E3860C96E939D68</vt:lpwstr>
  </property>
</Properties>
</file>