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4"/>
  </p:notesMasterIdLst>
  <p:handoutMasterIdLst>
    <p:handoutMasterId r:id="rId25"/>
  </p:handoutMasterIdLst>
  <p:sldIdLst>
    <p:sldId id="257" r:id="rId5"/>
    <p:sldId id="328" r:id="rId6"/>
    <p:sldId id="266" r:id="rId7"/>
    <p:sldId id="322" r:id="rId8"/>
    <p:sldId id="269" r:id="rId9"/>
    <p:sldId id="270" r:id="rId10"/>
    <p:sldId id="271" r:id="rId11"/>
    <p:sldId id="272" r:id="rId12"/>
    <p:sldId id="324" r:id="rId13"/>
    <p:sldId id="325" r:id="rId14"/>
    <p:sldId id="326" r:id="rId15"/>
    <p:sldId id="273" r:id="rId16"/>
    <p:sldId id="284" r:id="rId17"/>
    <p:sldId id="274" r:id="rId18"/>
    <p:sldId id="275" r:id="rId19"/>
    <p:sldId id="276" r:id="rId20"/>
    <p:sldId id="327" r:id="rId21"/>
    <p:sldId id="280" r:id="rId22"/>
    <p:sldId id="277" r:id="rId23"/>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C283"/>
    <a:srgbClr val="CE7E5A"/>
    <a:srgbClr val="CF6A3D"/>
    <a:srgbClr val="9C42E6"/>
    <a:srgbClr val="D1943B"/>
    <a:srgbClr val="F8F57B"/>
    <a:srgbClr val="D5B953"/>
    <a:srgbClr val="B87DF3"/>
    <a:srgbClr val="F4A234"/>
    <a:srgbClr val="F7CA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501" autoAdjust="0"/>
    <p:restoredTop sz="94660"/>
  </p:normalViewPr>
  <p:slideViewPr>
    <p:cSldViewPr snapToGrid="0">
      <p:cViewPr varScale="1">
        <p:scale>
          <a:sx n="70" d="100"/>
          <a:sy n="70" d="100"/>
        </p:scale>
        <p:origin x="-960" y="-96"/>
      </p:cViewPr>
      <p:guideLst>
        <p:guide orient="horz" pos="146"/>
        <p:guide orient="horz" pos="889"/>
        <p:guide orient="horz" pos="1490"/>
        <p:guide orient="horz"/>
        <p:guide orient="horz" pos="1200"/>
        <p:guide orient="horz" pos="2737"/>
        <p:guide pos="2880"/>
        <p:guide pos="24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96" d="100"/>
          <a:sy n="96" d="100"/>
        </p:scale>
        <p:origin x="-360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2008-08-11</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2008-08-11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2008-08-11 23:59</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Picture 3" descr="top_banner.png"/>
          <p:cNvPicPr>
            <a:picLocks noChangeAspect="1"/>
          </p:cNvPicPr>
          <p:nvPr userDrawn="1"/>
        </p:nvPicPr>
        <p:blipFill>
          <a:blip r:embed="rId3"/>
          <a:stretch>
            <a:fillRect/>
          </a:stretch>
        </p:blipFill>
        <p:spPr>
          <a:xfrm>
            <a:off x="571" y="0"/>
            <a:ext cx="9142858" cy="1031746"/>
          </a:xfrm>
          <a:prstGeom prst="rect">
            <a:avLst/>
          </a:prstGeom>
        </p:spPr>
      </p:pic>
      <p:sp>
        <p:nvSpPr>
          <p:cNvPr id="2" name="Title 1"/>
          <p:cNvSpPr>
            <a:spLocks noGrp="1"/>
          </p:cNvSpPr>
          <p:nvPr>
            <p:ph type="ctrTitle"/>
          </p:nvPr>
        </p:nvSpPr>
        <p:spPr>
          <a:xfrm>
            <a:off x="722313" y="1905001"/>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tx1"/>
                </a:solidFill>
              </a:rPr>
              <a:t>WALK-IN GOES HERE</a:t>
            </a:r>
            <a:endParaRPr lang="en-US" sz="6000" dirty="0">
              <a:solidFill>
                <a:schemeClr val="tx1"/>
              </a:solidFill>
            </a:endParaRP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6"/>
            <a:ext cx="7690115" cy="761747"/>
          </a:xfrm>
        </p:spPr>
        <p:txBody>
          <a:bodyPr/>
          <a:lstStyle>
            <a:lvl1pPr>
              <a:lnSpc>
                <a:spcPct val="90000"/>
              </a:lnSpc>
              <a:defRPr sz="5500"/>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8122"/>
            <a:ext cx="7043208" cy="1384994"/>
          </a:xfrm>
        </p:spPr>
        <p:txBody>
          <a:bodyPr anchor="b">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pic>
        <p:nvPicPr>
          <p:cNvPr id="4" name="Picture 3" descr="S:\ResourceDVD\Clip_Installer\DVD_ART\BoxShots_Logos\Microsoft Research\Microsoft Research b.png"/>
          <p:cNvPicPr>
            <a:picLocks noChangeAspect="1" noChangeArrowheads="1"/>
          </p:cNvPicPr>
          <p:nvPr userDrawn="1"/>
        </p:nvPicPr>
        <p:blipFill>
          <a:blip r:embed="rId2">
            <a:lum bright="100000" contrast="-100000"/>
          </a:blip>
          <a:srcRect/>
          <a:stretch>
            <a:fillRect/>
          </a:stretch>
        </p:blipFill>
        <p:spPr bwMode="auto">
          <a:xfrm>
            <a:off x="7452651" y="6247682"/>
            <a:ext cx="1399075" cy="389198"/>
          </a:xfrm>
          <a:prstGeom prst="rect">
            <a:avLst/>
          </a:prstGeom>
          <a:noFill/>
        </p:spPr>
      </p:pic>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7" name="Content Placeholder 3"/>
          <p:cNvSpPr>
            <a:spLocks noGrp="1"/>
          </p:cNvSpPr>
          <p:nvPr>
            <p:ph sz="half" idx="10"/>
          </p:nvPr>
        </p:nvSpPr>
        <p:spPr>
          <a:xfrm>
            <a:off x="4648200" y="2174875"/>
            <a:ext cx="4114800" cy="1537344"/>
          </a:xfrm>
        </p:spPr>
        <p:txBody>
          <a:bodyPr/>
          <a:lstStyle>
            <a:lvl1pPr marL="281770" indent="-281770">
              <a:defRPr sz="2300"/>
            </a:lvl1pPr>
            <a:lvl2pPr marL="562218" indent="-265896">
              <a:defRPr lang="en-US" sz="2000" kern="1200" dirty="0">
                <a:solidFill>
                  <a:schemeClr val="tx1"/>
                </a:solidFill>
                <a:latin typeface="+mn-lt"/>
                <a:ea typeface="+mn-ea"/>
                <a:cs typeface="+mn-cs"/>
              </a:defRPr>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Top Banner">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3" name="Picture 2" descr="top_banner.png"/>
          <p:cNvPicPr>
            <a:picLocks noChangeAspect="1"/>
          </p:cNvPicPr>
          <p:nvPr userDrawn="1"/>
        </p:nvPicPr>
        <p:blipFill>
          <a:blip r:embed="rId3"/>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402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tx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6"/>
        </a:buBlip>
        <a:defRPr lang="en-US" sz="3000" kern="1200" dirty="0" smtClean="0">
          <a:solidFill>
            <a:schemeClr val="tx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6"/>
        </a:buBlip>
        <a:defRPr lang="en-US" sz="2700" kern="1200" dirty="0" smtClean="0">
          <a:solidFill>
            <a:schemeClr val="tx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6"/>
        </a:buBlip>
        <a:defRPr lang="en-US" sz="2300" kern="1200" dirty="0" smtClean="0">
          <a:solidFill>
            <a:schemeClr val="tx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6"/>
        </a:buBlip>
        <a:defRPr lang="en-US" sz="2300" kern="1200" dirty="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535181"/>
            <a:ext cx="7692761" cy="2285241"/>
          </a:xfrm>
        </p:spPr>
        <p:txBody>
          <a:bodyPr/>
          <a:lstStyle/>
          <a:p>
            <a:r>
              <a:rPr smtClean="0"/>
              <a:t>Specification and 	Verification of</a:t>
            </a:r>
            <a:br>
              <a:rPr smtClean="0"/>
            </a:br>
            <a:r>
              <a:rPr smtClean="0"/>
              <a:t>  Object-Oriented Software</a:t>
            </a:r>
            <a:endParaRPr lang="en-US" dirty="0"/>
          </a:p>
        </p:txBody>
      </p:sp>
      <p:sp>
        <p:nvSpPr>
          <p:cNvPr id="3" name="Subtitle 2"/>
          <p:cNvSpPr>
            <a:spLocks noGrp="1"/>
          </p:cNvSpPr>
          <p:nvPr>
            <p:ph type="subTitle" idx="1"/>
          </p:nvPr>
        </p:nvSpPr>
        <p:spPr>
          <a:xfrm>
            <a:off x="727605" y="4122123"/>
            <a:ext cx="7692761" cy="1087990"/>
          </a:xfrm>
        </p:spPr>
        <p:txBody>
          <a:bodyPr/>
          <a:lstStyle/>
          <a:p>
            <a:pPr>
              <a:spcAft>
                <a:spcPts val="600"/>
              </a:spcAft>
            </a:pPr>
            <a:r>
              <a:rPr lang="en-US" dirty="0" smtClean="0"/>
              <a:t>K. Rustan M. Leino</a:t>
            </a:r>
          </a:p>
          <a:p>
            <a:r>
              <a:rPr lang="en-US" sz="2000" dirty="0" smtClean="0"/>
              <a:t>Research in Software Engineering (</a:t>
            </a:r>
            <a:r>
              <a:rPr lang="en-US" sz="2000" dirty="0" err="1" smtClean="0"/>
              <a:t>RiSE</a:t>
            </a:r>
            <a:r>
              <a:rPr lang="en-US" sz="2000" dirty="0" smtClean="0"/>
              <a:t>)</a:t>
            </a:r>
            <a:br>
              <a:rPr lang="en-US" sz="2000" dirty="0" smtClean="0"/>
            </a:br>
            <a:r>
              <a:rPr lang="en-US" sz="2000" dirty="0" smtClean="0"/>
              <a:t>Microsoft Research, Redmond, WA</a:t>
            </a:r>
            <a:endParaRPr lang="en-US" sz="2000" dirty="0"/>
          </a:p>
        </p:txBody>
      </p:sp>
      <p:sp>
        <p:nvSpPr>
          <p:cNvPr id="4" name="TextBox 3"/>
          <p:cNvSpPr txBox="1"/>
          <p:nvPr/>
        </p:nvSpPr>
        <p:spPr>
          <a:xfrm>
            <a:off x="627797" y="5650170"/>
            <a:ext cx="8338782" cy="1077218"/>
          </a:xfrm>
          <a:prstGeom prst="rect">
            <a:avLst/>
          </a:prstGeom>
          <a:noFill/>
        </p:spPr>
        <p:txBody>
          <a:bodyPr wrap="square" rtlCol="0">
            <a:spAutoFit/>
          </a:bodyPr>
          <a:lstStyle/>
          <a:p>
            <a:r>
              <a:rPr lang="en-US" sz="1600" dirty="0" smtClean="0"/>
              <a:t>part 1</a:t>
            </a:r>
          </a:p>
          <a:p>
            <a:r>
              <a:rPr lang="en-US" sz="1600" dirty="0" smtClean="0"/>
              <a:t>International Summer School </a:t>
            </a:r>
            <a:r>
              <a:rPr lang="en-US" sz="1600" dirty="0" err="1" smtClean="0"/>
              <a:t>Marktoberdorf</a:t>
            </a:r>
            <a:endParaRPr lang="en-US" sz="1600" dirty="0" smtClean="0"/>
          </a:p>
          <a:p>
            <a:r>
              <a:rPr lang="en-US" sz="1600" dirty="0" err="1" smtClean="0"/>
              <a:t>Marktoberdorf</a:t>
            </a:r>
            <a:r>
              <a:rPr lang="en-US" sz="1600" dirty="0" smtClean="0"/>
              <a:t>, Germany</a:t>
            </a:r>
          </a:p>
          <a:p>
            <a:r>
              <a:rPr lang="en-US" sz="1600" dirty="0" smtClean="0"/>
              <a:t>7 August 2008</a:t>
            </a:r>
            <a:endParaRPr lang="en-US" sz="16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rot="10800000">
            <a:off x="3616658" y="1187351"/>
            <a:ext cx="3562064" cy="2306476"/>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10800000">
            <a:off x="5650175" y="1228300"/>
            <a:ext cx="1528550" cy="1187355"/>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1883392" y="1173707"/>
            <a:ext cx="4954137" cy="3439236"/>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sp>
        <p:nvSpPr>
          <p:cNvPr id="12" name="Line Callout 1 (Accent Bar) 11"/>
          <p:cNvSpPr/>
          <p:nvPr/>
        </p:nvSpPr>
        <p:spPr bwMode="auto">
          <a:xfrm rot="16200000">
            <a:off x="750630" y="491313"/>
            <a:ext cx="627797" cy="982639"/>
          </a:xfrm>
          <a:prstGeom prst="accentCallout1">
            <a:avLst>
              <a:gd name="adj1" fmla="val 42603"/>
              <a:gd name="adj2" fmla="val -13251"/>
              <a:gd name="adj3" fmla="val 474236"/>
              <a:gd name="adj4" fmla="val -581918"/>
            </a:avLst>
          </a:prstGeom>
          <a:noFill/>
          <a:ln w="28575">
            <a:solidFill>
              <a:schemeClr val="accent4"/>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Line Callout 1 (Accent Bar) 12"/>
          <p:cNvSpPr/>
          <p:nvPr/>
        </p:nvSpPr>
        <p:spPr bwMode="auto">
          <a:xfrm rot="16200000">
            <a:off x="7623414" y="692620"/>
            <a:ext cx="627797" cy="693758"/>
          </a:xfrm>
          <a:prstGeom prst="accentCallout1">
            <a:avLst>
              <a:gd name="adj1" fmla="val 42603"/>
              <a:gd name="adj2" fmla="val -13251"/>
              <a:gd name="adj3" fmla="val 23092"/>
              <a:gd name="adj4" fmla="val -49310"/>
            </a:avLst>
          </a:prstGeom>
          <a:noFill/>
          <a:ln w="28575">
            <a:solidFill>
              <a:schemeClr val="accent4"/>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Checking correctness with wp</a:t>
            </a:r>
            <a:endParaRPr lang="en-US" dirty="0"/>
          </a:p>
        </p:txBody>
      </p:sp>
      <p:sp>
        <p:nvSpPr>
          <p:cNvPr id="3" name="Content Placeholder 2"/>
          <p:cNvSpPr>
            <a:spLocks noGrp="1"/>
          </p:cNvSpPr>
          <p:nvPr>
            <p:ph idx="1"/>
          </p:nvPr>
        </p:nvSpPr>
        <p:spPr>
          <a:xfrm>
            <a:off x="381000" y="988464"/>
            <a:ext cx="8382000" cy="4451988"/>
          </a:xfrm>
        </p:spPr>
        <p:txBody>
          <a:bodyPr/>
          <a:lstStyle/>
          <a:p>
            <a:pPr>
              <a:spcAft>
                <a:spcPts val="1200"/>
              </a:spcAft>
              <a:buNone/>
            </a:pPr>
            <a:r>
              <a:rPr lang="en-US" sz="2800" dirty="0" smtClean="0"/>
              <a:t>{ x &lt; 10 }  x := x + 1;  </a:t>
            </a:r>
            <a:r>
              <a:rPr lang="en-US" sz="2800" dirty="0" smtClean="0">
                <a:solidFill>
                  <a:schemeClr val="accent4"/>
                </a:solidFill>
              </a:rPr>
              <a:t>assert</a:t>
            </a:r>
            <a:r>
              <a:rPr lang="en-US" sz="2800" dirty="0" smtClean="0"/>
              <a:t> P(x);  x := x + 1  { </a:t>
            </a:r>
            <a:r>
              <a:rPr lang="en-US" sz="2800" dirty="0" smtClean="0">
                <a:solidFill>
                  <a:schemeClr val="accent4"/>
                </a:solidFill>
              </a:rPr>
              <a:t>true</a:t>
            </a:r>
            <a:r>
              <a:rPr lang="en-US" sz="2800" dirty="0" smtClean="0"/>
              <a:t> }</a:t>
            </a:r>
          </a:p>
          <a:p>
            <a:pPr>
              <a:buNone/>
              <a:tabLst>
                <a:tab pos="8120063" algn="r"/>
              </a:tabLst>
            </a:pPr>
            <a:r>
              <a:rPr lang="en-US" dirty="0" smtClean="0">
                <a:sym typeface="Symbol"/>
              </a:rPr>
              <a:t>		= </a:t>
            </a:r>
            <a:r>
              <a:rPr lang="en-US" dirty="0" err="1" smtClean="0">
                <a:sym typeface="Symbol"/>
              </a:rPr>
              <a:t>wp</a:t>
            </a:r>
            <a:r>
              <a:rPr lang="en-US" dirty="0" smtClean="0">
                <a:sym typeface="Symbol"/>
              </a:rPr>
              <a:t>( x := x + 1,  </a:t>
            </a:r>
            <a:r>
              <a:rPr lang="en-US" dirty="0" smtClean="0">
                <a:solidFill>
                  <a:schemeClr val="accent4"/>
                </a:solidFill>
                <a:sym typeface="Symbol"/>
              </a:rPr>
              <a:t>true</a:t>
            </a:r>
            <a:r>
              <a:rPr lang="en-US" dirty="0" smtClean="0">
                <a:sym typeface="Symbol"/>
              </a:rPr>
              <a:t> )</a:t>
            </a:r>
          </a:p>
          <a:p>
            <a:pPr>
              <a:buNone/>
              <a:tabLst>
                <a:tab pos="7710488" algn="r"/>
              </a:tabLst>
            </a:pPr>
            <a:r>
              <a:rPr lang="en-US" dirty="0" smtClean="0">
                <a:solidFill>
                  <a:schemeClr val="accent2"/>
                </a:solidFill>
                <a:sym typeface="Symbol"/>
              </a:rPr>
              <a:t>		</a:t>
            </a:r>
            <a:r>
              <a:rPr lang="en-US" dirty="0" smtClean="0">
                <a:solidFill>
                  <a:schemeClr val="accent4"/>
                </a:solidFill>
                <a:sym typeface="Symbol"/>
              </a:rPr>
              <a:t>true</a:t>
            </a:r>
          </a:p>
          <a:p>
            <a:pPr>
              <a:buNone/>
              <a:tabLst>
                <a:tab pos="8120063" algn="r"/>
              </a:tabLst>
            </a:pPr>
            <a:r>
              <a:rPr lang="en-US" dirty="0" smtClean="0">
                <a:sym typeface="Symbol"/>
              </a:rPr>
              <a:t>		= </a:t>
            </a:r>
            <a:r>
              <a:rPr lang="en-US" dirty="0" err="1" smtClean="0">
                <a:sym typeface="Symbol"/>
              </a:rPr>
              <a:t>wp</a:t>
            </a:r>
            <a:r>
              <a:rPr lang="en-US" dirty="0" smtClean="0">
                <a:sym typeface="Symbol"/>
              </a:rPr>
              <a:t>( </a:t>
            </a:r>
            <a:r>
              <a:rPr lang="en-US" dirty="0" smtClean="0">
                <a:solidFill>
                  <a:schemeClr val="accent4"/>
                </a:solidFill>
                <a:sym typeface="Symbol"/>
              </a:rPr>
              <a:t>assert</a:t>
            </a:r>
            <a:r>
              <a:rPr lang="en-US" dirty="0" smtClean="0">
                <a:sym typeface="Symbol"/>
              </a:rPr>
              <a:t> P(x),  </a:t>
            </a:r>
            <a:r>
              <a:rPr lang="en-US" dirty="0" smtClean="0">
                <a:solidFill>
                  <a:schemeClr val="accent4"/>
                </a:solidFill>
                <a:sym typeface="Symbol"/>
              </a:rPr>
              <a:t>true</a:t>
            </a:r>
            <a:r>
              <a:rPr lang="en-US" dirty="0" smtClean="0">
                <a:sym typeface="Symbol"/>
              </a:rPr>
              <a:t> )</a:t>
            </a:r>
          </a:p>
          <a:p>
            <a:pPr>
              <a:buNone/>
              <a:tabLst>
                <a:tab pos="7710488" algn="r"/>
              </a:tabLst>
            </a:pPr>
            <a:r>
              <a:rPr lang="en-US" dirty="0" smtClean="0">
                <a:sym typeface="Symbol"/>
              </a:rPr>
              <a:t>		P(x)</a:t>
            </a:r>
          </a:p>
          <a:p>
            <a:pPr>
              <a:buNone/>
              <a:tabLst>
                <a:tab pos="8120063" algn="r"/>
              </a:tabLst>
            </a:pPr>
            <a:r>
              <a:rPr lang="en-US" dirty="0" smtClean="0">
                <a:sym typeface="Symbol"/>
              </a:rPr>
              <a:t>		= </a:t>
            </a:r>
            <a:r>
              <a:rPr lang="en-US" dirty="0" err="1" smtClean="0">
                <a:sym typeface="Symbol"/>
              </a:rPr>
              <a:t>wp</a:t>
            </a:r>
            <a:r>
              <a:rPr lang="en-US" dirty="0" smtClean="0">
                <a:sym typeface="Symbol"/>
              </a:rPr>
              <a:t>( x := x + 1,  P(x) )</a:t>
            </a:r>
          </a:p>
          <a:p>
            <a:pPr>
              <a:buNone/>
              <a:tabLst>
                <a:tab pos="7710488" algn="r"/>
              </a:tabLst>
            </a:pPr>
            <a:r>
              <a:rPr lang="en-US" dirty="0" smtClean="0">
                <a:sym typeface="Symbol"/>
              </a:rPr>
              <a:t>		P(x+1)</a:t>
            </a:r>
          </a:p>
          <a:p>
            <a:pPr>
              <a:buNone/>
              <a:tabLst>
                <a:tab pos="8120063" algn="r"/>
              </a:tabLst>
            </a:pPr>
            <a:r>
              <a:rPr lang="en-US" dirty="0" smtClean="0">
                <a:sym typeface="Symbol"/>
              </a:rPr>
              <a:t>		check:     x &lt; 10    P(x+1)</a:t>
            </a:r>
          </a:p>
        </p:txBody>
      </p:sp>
      <p:sp>
        <p:nvSpPr>
          <p:cNvPr id="15" name="Content Placeholder 2"/>
          <p:cNvSpPr txBox="1">
            <a:spLocks/>
          </p:cNvSpPr>
          <p:nvPr/>
        </p:nvSpPr>
        <p:spPr>
          <a:xfrm rot="10800000">
            <a:off x="6673754" y="1588975"/>
            <a:ext cx="2143837" cy="3808735"/>
          </a:xfrm>
          <a:prstGeom prst="rect">
            <a:avLst/>
          </a:prstGeom>
        </p:spPr>
        <p:txBody>
          <a:bodyPr vert="horz" wrap="square" lIns="0" tIns="0" rIns="0" bIns="0" rtlCol="0">
            <a:spAutoFit/>
          </a:bodyPr>
          <a:lstStyle/>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 </a:t>
            </a: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endParaRPr kumimoji="0" lang="en-US" sz="3300" b="0" i="0" u="none" strike="noStrike" kern="1200" cap="none" spc="0" normalizeH="0" baseline="0" noProof="0" dirty="0" smtClean="0">
              <a:ln>
                <a:noFill/>
              </a:ln>
              <a:solidFill>
                <a:schemeClr val="tx1"/>
              </a:solidFill>
              <a:effectLst/>
              <a:uLnTx/>
              <a:uFillTx/>
              <a:latin typeface="+mn-lt"/>
              <a:ea typeface="+mn-ea"/>
              <a:cs typeface="+mn-cs"/>
            </a:endParaRP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 </a:t>
            </a: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endParaRPr kumimoji="0" lang="en-US" sz="3300" b="0" i="0" u="none" strike="noStrike" kern="1200" cap="none" spc="0" normalizeH="0" baseline="0" noProof="0" dirty="0" smtClean="0">
              <a:ln>
                <a:noFill/>
              </a:ln>
              <a:solidFill>
                <a:schemeClr val="tx1"/>
              </a:solidFill>
              <a:effectLst/>
              <a:uLnTx/>
              <a:uFillTx/>
              <a:latin typeface="+mn-lt"/>
              <a:ea typeface="+mn-ea"/>
              <a:cs typeface="+mn-cs"/>
            </a:endParaRP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 </a:t>
            </a: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endParaRPr kumimoji="0" lang="en-US" sz="3300" b="0" i="0" u="none" strike="noStrike" kern="1200" cap="none" spc="0" normalizeH="0" baseline="0" noProof="0" dirty="0" smtClean="0">
              <a:ln>
                <a:noFill/>
              </a:ln>
              <a:solidFill>
                <a:schemeClr val="tx1"/>
              </a:solidFill>
              <a:effectLst/>
              <a:uLnTx/>
              <a:uFillTx/>
              <a:latin typeface="+mn-lt"/>
              <a:ea typeface="+mn-ea"/>
              <a:cs typeface="+mn-cs"/>
            </a:endParaRPr>
          </a:p>
          <a:p>
            <a:pPr marL="384954" marR="0" lvl="0" indent="-384954" algn="l" defTabSz="914363" rtl="0" eaLnBrk="1" fontAlgn="auto" latinLnBrk="0" hangingPunct="1">
              <a:lnSpc>
                <a:spcPct val="90000"/>
              </a:lnSpc>
              <a:spcBef>
                <a:spcPct val="20000"/>
              </a:spcBef>
              <a:spcAft>
                <a:spcPts val="0"/>
              </a:spcAft>
              <a:buClrTx/>
              <a:buSzPct val="90000"/>
              <a:buFontTx/>
              <a:buBlip>
                <a:blip r:embed="rId2"/>
              </a:buBlip>
              <a:tabLst/>
              <a:defRPr/>
            </a:pPr>
            <a:r>
              <a:rPr kumimoji="0" lang="en-US" sz="33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33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
                                            <p:txEl>
                                              <p:pRg st="6" end="6"/>
                                            </p:txEl>
                                          </p:spTgt>
                                        </p:tgtEl>
                                        <p:attrNameLst>
                                          <p:attrName>style.visibility</p:attrName>
                                        </p:attrNameLst>
                                      </p:cBhvr>
                                      <p:to>
                                        <p:strVal val="visible"/>
                                      </p:to>
                                    </p:set>
                                    <p:animEffect transition="in" filter="fade">
                                      <p:cBhvr>
                                        <p:cTn id="10" dur="500"/>
                                        <p:tgtEl>
                                          <p:spTgt spid="15">
                                            <p:txEl>
                                              <p:pRg st="6" end="6"/>
                                            </p:txEl>
                                          </p:spTgt>
                                        </p:tgtEl>
                                      </p:cBhvr>
                                    </p:animEffect>
                                  </p:childTnLst>
                                </p:cTn>
                              </p:par>
                            </p:childTnLst>
                          </p:cTn>
                        </p:par>
                        <p:par>
                          <p:cTn id="11" fill="hold">
                            <p:stCondLst>
                              <p:cond delay="500"/>
                            </p:stCondLst>
                            <p:childTnLst>
                              <p:par>
                                <p:cTn id="12" presetID="22" presetClass="entr" presetSubtype="2"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right)">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500"/>
                            </p:stCondLst>
                            <p:childTnLst>
                              <p:par>
                                <p:cTn id="21" presetID="22" presetClass="entr" presetSubtype="2"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right)">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5">
                                            <p:txEl>
                                              <p:pRg st="4" end="4"/>
                                            </p:txEl>
                                          </p:spTgt>
                                        </p:tgtEl>
                                        <p:attrNameLst>
                                          <p:attrName>style.visibility</p:attrName>
                                        </p:attrNameLst>
                                      </p:cBhvr>
                                      <p:to>
                                        <p:strVal val="visible"/>
                                      </p:to>
                                    </p:set>
                                    <p:animEffect transition="in" filter="fade">
                                      <p:cBhvr>
                                        <p:cTn id="31" dur="500"/>
                                        <p:tgtEl>
                                          <p:spTgt spid="1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childTnLst>
                          </p:cTn>
                        </p:par>
                        <p:par>
                          <p:cTn id="37" fill="hold">
                            <p:stCondLst>
                              <p:cond delay="500"/>
                            </p:stCondLst>
                            <p:childTnLst>
                              <p:par>
                                <p:cTn id="38" presetID="22" presetClass="entr" presetSubtype="2" fill="hold"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right)">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500"/>
                                        <p:tgtEl>
                                          <p:spTgt spid="3">
                                            <p:txEl>
                                              <p:pRg st="5" end="5"/>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5">
                                            <p:txEl>
                                              <p:pRg st="2" end="2"/>
                                            </p:txEl>
                                          </p:spTgt>
                                        </p:tgtEl>
                                        <p:attrNameLst>
                                          <p:attrName>style.visibility</p:attrName>
                                        </p:attrNameLst>
                                      </p:cBhvr>
                                      <p:to>
                                        <p:strVal val="visible"/>
                                      </p:to>
                                    </p:set>
                                    <p:animEffect transition="in" filter="fade">
                                      <p:cBhvr>
                                        <p:cTn id="48" dur="500"/>
                                        <p:tgtEl>
                                          <p:spTgt spid="15">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500"/>
                                        <p:tgtEl>
                                          <p:spTgt spid="3">
                                            <p:txEl>
                                              <p:pRg st="6" end="6"/>
                                            </p:txEl>
                                          </p:spTgt>
                                        </p:tgtEl>
                                      </p:cBhvr>
                                    </p:animEffect>
                                  </p:childTnLst>
                                </p:cTn>
                              </p:par>
                            </p:childTnLst>
                          </p:cTn>
                        </p:par>
                        <p:par>
                          <p:cTn id="54" fill="hold">
                            <p:stCondLst>
                              <p:cond delay="500"/>
                            </p:stCondLst>
                            <p:childTnLst>
                              <p:par>
                                <p:cTn id="55" presetID="22" presetClass="entr" presetSubtype="2" fill="hold"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right)">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500"/>
                                        <p:tgtEl>
                                          <p:spTgt spid="3">
                                            <p:txEl>
                                              <p:pRg st="7" end="7"/>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15">
                                            <p:txEl>
                                              <p:pRg st="0" end="0"/>
                                            </p:txEl>
                                          </p:spTgt>
                                        </p:tgtEl>
                                        <p:attrNameLst>
                                          <p:attrName>style.visibility</p:attrName>
                                        </p:attrNameLst>
                                      </p:cBhvr>
                                      <p:to>
                                        <p:strVal val="visible"/>
                                      </p:to>
                                    </p:set>
                                    <p:animEffect transition="in" filter="fade">
                                      <p:cBhvr>
                                        <p:cTn id="65" dur="500"/>
                                        <p:tgtEl>
                                          <p:spTgt spid="15">
                                            <p:txEl>
                                              <p:pRg st="0" end="0"/>
                                            </p:txEl>
                                          </p:spTgt>
                                        </p:tgtEl>
                                      </p:cBhvr>
                                    </p:animEffect>
                                  </p:childTnLst>
                                </p:cTn>
                              </p:par>
                            </p:childTnLst>
                          </p:cTn>
                        </p:par>
                        <p:par>
                          <p:cTn id="66" fill="hold">
                            <p:stCondLst>
                              <p:cond delay="500"/>
                            </p:stCondLst>
                            <p:childTnLst>
                              <p:par>
                                <p:cTn id="67" presetID="22" presetClass="entr" presetSubtype="2" fill="hold" nodeType="after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wipe(right)">
                                      <p:cBhvr>
                                        <p:cTn id="6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Advanced: wp, wlp, sp, Galois</a:t>
            </a:r>
            <a:endParaRPr lang="en-US" dirty="0"/>
          </a:p>
        </p:txBody>
      </p:sp>
      <p:sp>
        <p:nvSpPr>
          <p:cNvPr id="3" name="Content Placeholder 2"/>
          <p:cNvSpPr>
            <a:spLocks noGrp="1"/>
          </p:cNvSpPr>
          <p:nvPr>
            <p:ph idx="1"/>
          </p:nvPr>
        </p:nvSpPr>
        <p:spPr>
          <a:xfrm>
            <a:off x="381000" y="933872"/>
            <a:ext cx="8382000" cy="5840060"/>
          </a:xfrm>
        </p:spPr>
        <p:txBody>
          <a:bodyPr/>
          <a:lstStyle/>
          <a:p>
            <a:r>
              <a:rPr lang="en-US" dirty="0" smtClean="0"/>
              <a:t>sp treats </a:t>
            </a:r>
            <a:r>
              <a:rPr lang="en-US" dirty="0" smtClean="0">
                <a:solidFill>
                  <a:schemeClr val="accent4"/>
                </a:solidFill>
              </a:rPr>
              <a:t>assert</a:t>
            </a:r>
            <a:r>
              <a:rPr lang="en-US" dirty="0" smtClean="0"/>
              <a:t> as it treats </a:t>
            </a:r>
            <a:r>
              <a:rPr lang="en-US" dirty="0" smtClean="0">
                <a:solidFill>
                  <a:schemeClr val="accent4"/>
                </a:solidFill>
              </a:rPr>
              <a:t>assume</a:t>
            </a:r>
          </a:p>
          <a:p>
            <a:r>
              <a:rPr lang="en-US" dirty="0" err="1" smtClean="0"/>
              <a:t>wlp</a:t>
            </a:r>
            <a:r>
              <a:rPr lang="en-US" dirty="0" smtClean="0"/>
              <a:t> is like </a:t>
            </a:r>
            <a:r>
              <a:rPr lang="en-US" dirty="0" err="1" smtClean="0"/>
              <a:t>wp</a:t>
            </a:r>
            <a:r>
              <a:rPr lang="en-US" dirty="0" smtClean="0"/>
              <a:t> but treats </a:t>
            </a:r>
            <a:r>
              <a:rPr lang="en-US" dirty="0" smtClean="0">
                <a:solidFill>
                  <a:schemeClr val="accent4"/>
                </a:solidFill>
              </a:rPr>
              <a:t>assert</a:t>
            </a:r>
            <a:r>
              <a:rPr lang="en-US" dirty="0" smtClean="0"/>
              <a:t> as </a:t>
            </a:r>
            <a:r>
              <a:rPr lang="en-US" dirty="0" smtClean="0">
                <a:solidFill>
                  <a:schemeClr val="accent4"/>
                </a:solidFill>
              </a:rPr>
              <a:t>assume</a:t>
            </a:r>
          </a:p>
          <a:p>
            <a:r>
              <a:rPr lang="en-US" dirty="0" err="1" smtClean="0"/>
              <a:t>wlp</a:t>
            </a:r>
            <a:r>
              <a:rPr lang="en-US" dirty="0" smtClean="0"/>
              <a:t> and sp form a Galois connection:</a:t>
            </a:r>
            <a:br>
              <a:rPr lang="en-US" dirty="0" smtClean="0"/>
            </a:br>
            <a:r>
              <a:rPr lang="en-US" dirty="0" smtClean="0"/>
              <a:t>    [</a:t>
            </a:r>
            <a:r>
              <a:rPr lang="en-US" dirty="0" err="1" smtClean="0"/>
              <a:t>sp</a:t>
            </a:r>
            <a:r>
              <a:rPr lang="en-US" baseline="-25000" dirty="0" err="1" smtClean="0"/>
              <a:t>S</a:t>
            </a:r>
            <a:r>
              <a:rPr lang="en-US" dirty="0" smtClean="0"/>
              <a:t>(P) </a:t>
            </a:r>
            <a:r>
              <a:rPr lang="en-US" dirty="0" smtClean="0">
                <a:sym typeface="Symbol"/>
              </a:rPr>
              <a:t> Q]      </a:t>
            </a:r>
            <a:r>
              <a:rPr lang="en-US" dirty="0" smtClean="0"/>
              <a:t>      [P </a:t>
            </a:r>
            <a:r>
              <a:rPr lang="en-US" dirty="0" smtClean="0">
                <a:sym typeface="Symbol"/>
              </a:rPr>
              <a:t> </a:t>
            </a:r>
            <a:r>
              <a:rPr lang="en-US" dirty="0" err="1" smtClean="0">
                <a:sym typeface="Symbol"/>
              </a:rPr>
              <a:t>wlp</a:t>
            </a:r>
            <a:r>
              <a:rPr lang="en-US" baseline="-25000" dirty="0" err="1" smtClean="0">
                <a:sym typeface="Symbol"/>
              </a:rPr>
              <a:t>S</a:t>
            </a:r>
            <a:r>
              <a:rPr lang="en-US" dirty="0" smtClean="0">
                <a:sym typeface="Symbol"/>
              </a:rPr>
              <a:t>(Q)]</a:t>
            </a:r>
          </a:p>
          <a:p>
            <a:endParaRPr lang="en-US" dirty="0" smtClean="0">
              <a:sym typeface="Symbol"/>
            </a:endParaRPr>
          </a:p>
          <a:p>
            <a:r>
              <a:rPr lang="en-US" dirty="0" smtClean="0">
                <a:sym typeface="Symbol"/>
              </a:rPr>
              <a:t>one </a:t>
            </a:r>
            <a:r>
              <a:rPr lang="en-US" dirty="0" err="1" smtClean="0">
                <a:sym typeface="Symbol"/>
              </a:rPr>
              <a:t>adjoint</a:t>
            </a:r>
            <a:r>
              <a:rPr lang="en-US" dirty="0" smtClean="0">
                <a:sym typeface="Symbol"/>
              </a:rPr>
              <a:t> uniquely determines the other</a:t>
            </a:r>
          </a:p>
          <a:p>
            <a:r>
              <a:rPr lang="en-US" dirty="0" smtClean="0">
                <a:sym typeface="Symbol"/>
              </a:rPr>
              <a:t>an upper </a:t>
            </a:r>
            <a:r>
              <a:rPr lang="en-US" dirty="0" err="1" smtClean="0">
                <a:sym typeface="Symbol"/>
              </a:rPr>
              <a:t>adjoint</a:t>
            </a:r>
            <a:r>
              <a:rPr lang="en-US" dirty="0" smtClean="0">
                <a:sym typeface="Symbol"/>
              </a:rPr>
              <a:t> is universally conjunctive</a:t>
            </a:r>
          </a:p>
          <a:p>
            <a:r>
              <a:rPr lang="en-US" dirty="0" err="1" smtClean="0">
                <a:sym typeface="Symbol"/>
              </a:rPr>
              <a:t>wp</a:t>
            </a:r>
            <a:r>
              <a:rPr lang="en-US" dirty="0" smtClean="0">
                <a:sym typeface="Symbol"/>
              </a:rPr>
              <a:t> is not </a:t>
            </a:r>
            <a:r>
              <a:rPr lang="en-US" dirty="0" err="1" smtClean="0">
                <a:sym typeface="Symbol"/>
              </a:rPr>
              <a:t>univerally</a:t>
            </a:r>
            <a:r>
              <a:rPr lang="en-US" dirty="0" smtClean="0">
                <a:sym typeface="Symbol"/>
              </a:rPr>
              <a:t> conjunctive</a:t>
            </a:r>
          </a:p>
          <a:p>
            <a:r>
              <a:rPr lang="en-US" dirty="0" smtClean="0">
                <a:sym typeface="Symbol"/>
              </a:rPr>
              <a:t>so, </a:t>
            </a:r>
            <a:r>
              <a:rPr lang="en-US" dirty="0" err="1" smtClean="0">
                <a:sym typeface="Symbol"/>
              </a:rPr>
              <a:t>wp</a:t>
            </a:r>
            <a:r>
              <a:rPr lang="en-US" dirty="0" smtClean="0">
                <a:sym typeface="Symbol"/>
              </a:rPr>
              <a:t> has no lower adjunct</a:t>
            </a:r>
          </a:p>
          <a:p>
            <a:r>
              <a:rPr lang="en-US" dirty="0" smtClean="0">
                <a:sym typeface="Symbol"/>
              </a:rPr>
              <a:t>that is, there is no function f such that</a:t>
            </a:r>
            <a:br>
              <a:rPr lang="en-US" dirty="0" smtClean="0">
                <a:sym typeface="Symbol"/>
              </a:rPr>
            </a:br>
            <a:r>
              <a:rPr lang="en-US" dirty="0" smtClean="0">
                <a:sym typeface="Symbol"/>
              </a:rPr>
              <a:t>	[f(P)</a:t>
            </a:r>
            <a:r>
              <a:rPr lang="en-US" dirty="0" smtClean="0"/>
              <a:t> </a:t>
            </a:r>
            <a:r>
              <a:rPr lang="en-US" dirty="0" smtClean="0">
                <a:sym typeface="Symbol"/>
              </a:rPr>
              <a:t> Q]       </a:t>
            </a:r>
            <a:r>
              <a:rPr lang="en-US" dirty="0" smtClean="0"/>
              <a:t>       [P </a:t>
            </a:r>
            <a:r>
              <a:rPr lang="en-US" dirty="0" smtClean="0">
                <a:sym typeface="Symbol"/>
              </a:rPr>
              <a:t> </a:t>
            </a:r>
            <a:r>
              <a:rPr lang="en-US" dirty="0" err="1" smtClean="0">
                <a:sym typeface="Symbol"/>
              </a:rPr>
              <a:t>wp</a:t>
            </a:r>
            <a:r>
              <a:rPr lang="en-US" baseline="-25000" dirty="0" err="1" smtClean="0">
                <a:sym typeface="Symbol"/>
              </a:rPr>
              <a:t>S</a:t>
            </a:r>
            <a:r>
              <a:rPr lang="en-US" dirty="0" smtClean="0">
                <a:sym typeface="Symbol"/>
              </a:rPr>
              <a:t>(Q)]</a:t>
            </a:r>
            <a:endParaRPr lang="en-US" dirty="0"/>
          </a:p>
        </p:txBody>
      </p:sp>
      <p:cxnSp>
        <p:nvCxnSpPr>
          <p:cNvPr id="5" name="Straight Connector 4"/>
          <p:cNvCxnSpPr/>
          <p:nvPr/>
        </p:nvCxnSpPr>
        <p:spPr>
          <a:xfrm>
            <a:off x="1269241" y="3029806"/>
            <a:ext cx="682388" cy="1588"/>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87152" y="3029298"/>
            <a:ext cx="900752" cy="2096"/>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55592" y="3016155"/>
            <a:ext cx="2047164" cy="461665"/>
          </a:xfrm>
          <a:prstGeom prst="rect">
            <a:avLst/>
          </a:prstGeom>
          <a:noFill/>
        </p:spPr>
        <p:txBody>
          <a:bodyPr wrap="square" rtlCol="0">
            <a:spAutoFit/>
          </a:bodyPr>
          <a:lstStyle/>
          <a:p>
            <a:r>
              <a:rPr lang="en-US" sz="2400" dirty="0" smtClean="0">
                <a:solidFill>
                  <a:schemeClr val="accent4"/>
                </a:solidFill>
              </a:rPr>
              <a:t>lower </a:t>
            </a:r>
            <a:r>
              <a:rPr lang="en-US" sz="2400" dirty="0" err="1" smtClean="0">
                <a:solidFill>
                  <a:schemeClr val="accent4"/>
                </a:solidFill>
              </a:rPr>
              <a:t>adjoint</a:t>
            </a:r>
            <a:endParaRPr lang="en-US" sz="2400" dirty="0">
              <a:solidFill>
                <a:schemeClr val="accent4"/>
              </a:solidFill>
            </a:endParaRPr>
          </a:p>
        </p:txBody>
      </p:sp>
      <p:sp>
        <p:nvSpPr>
          <p:cNvPr id="10" name="TextBox 9"/>
          <p:cNvSpPr txBox="1"/>
          <p:nvPr/>
        </p:nvSpPr>
        <p:spPr>
          <a:xfrm>
            <a:off x="6359870" y="3016155"/>
            <a:ext cx="2047164" cy="461665"/>
          </a:xfrm>
          <a:prstGeom prst="rect">
            <a:avLst/>
          </a:prstGeom>
          <a:noFill/>
        </p:spPr>
        <p:txBody>
          <a:bodyPr wrap="square" rtlCol="0">
            <a:spAutoFit/>
          </a:bodyPr>
          <a:lstStyle/>
          <a:p>
            <a:r>
              <a:rPr lang="en-US" sz="2400" dirty="0" smtClean="0">
                <a:solidFill>
                  <a:schemeClr val="accent4"/>
                </a:solidFill>
              </a:rPr>
              <a:t>upper </a:t>
            </a:r>
            <a:r>
              <a:rPr lang="en-US" sz="2400" dirty="0" err="1" smtClean="0">
                <a:solidFill>
                  <a:schemeClr val="accent4"/>
                </a:solidFill>
              </a:rPr>
              <a:t>adjoint</a:t>
            </a:r>
            <a:endParaRPr lang="en-US" sz="2400" dirty="0">
              <a:solidFill>
                <a:schemeClr val="accent4"/>
              </a:solidFill>
            </a:endParaRPr>
          </a:p>
        </p:txBody>
      </p:sp>
      <p:sp>
        <p:nvSpPr>
          <p:cNvPr id="11" name="TextBox 10"/>
          <p:cNvSpPr txBox="1"/>
          <p:nvPr/>
        </p:nvSpPr>
        <p:spPr>
          <a:xfrm>
            <a:off x="6537278" y="4763067"/>
            <a:ext cx="2729552" cy="369332"/>
          </a:xfrm>
          <a:prstGeom prst="rect">
            <a:avLst/>
          </a:prstGeom>
          <a:noFill/>
        </p:spPr>
        <p:txBody>
          <a:bodyPr wrap="square" rtlCol="0">
            <a:spAutoFit/>
          </a:bodyPr>
          <a:lstStyle/>
          <a:p>
            <a:r>
              <a:rPr lang="en-US" dirty="0" smtClean="0">
                <a:sym typeface="Symbol"/>
              </a:rPr>
              <a:t>(</a:t>
            </a:r>
            <a:r>
              <a:rPr lang="en-US" dirty="0" err="1" smtClean="0">
                <a:sym typeface="Symbol"/>
              </a:rPr>
              <a:t>wp</a:t>
            </a:r>
            <a:r>
              <a:rPr lang="en-US" baseline="-25000" dirty="0" err="1" smtClean="0">
                <a:solidFill>
                  <a:schemeClr val="accent4"/>
                </a:solidFill>
                <a:sym typeface="Symbol"/>
              </a:rPr>
              <a:t>assert</a:t>
            </a:r>
            <a:r>
              <a:rPr lang="en-US" baseline="-25000" dirty="0" smtClean="0">
                <a:solidFill>
                  <a:schemeClr val="accent4"/>
                </a:solidFill>
                <a:sym typeface="Symbol"/>
              </a:rPr>
              <a:t> false</a:t>
            </a:r>
            <a:r>
              <a:rPr lang="en-US" dirty="0" smtClean="0">
                <a:sym typeface="Symbol"/>
              </a:rPr>
              <a:t>(</a:t>
            </a:r>
            <a:r>
              <a:rPr lang="en-US" dirty="0" smtClean="0">
                <a:solidFill>
                  <a:schemeClr val="accent4"/>
                </a:solidFill>
                <a:sym typeface="Symbol"/>
              </a:rPr>
              <a:t>true</a:t>
            </a:r>
            <a:r>
              <a:rPr lang="en-US" dirty="0" smtClean="0">
                <a:sym typeface="Symbol"/>
              </a:rPr>
              <a:t>) ≠ </a:t>
            </a:r>
            <a:r>
              <a:rPr lang="en-US" dirty="0" smtClean="0">
                <a:solidFill>
                  <a:schemeClr val="accent4"/>
                </a:solidFill>
                <a:sym typeface="Symbol"/>
              </a:rPr>
              <a:t>true</a:t>
            </a:r>
            <a:r>
              <a:rPr lang="en-US" dirty="0" smtClean="0">
                <a:sym typeface="Symbol"/>
              </a:rPr>
              <a:t>)</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982639" y="982639"/>
            <a:ext cx="6946710" cy="2279176"/>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Weakest preconditions</a:t>
            </a:r>
            <a:endParaRPr lang="en-US" dirty="0"/>
          </a:p>
        </p:txBody>
      </p:sp>
      <p:sp>
        <p:nvSpPr>
          <p:cNvPr id="3" name="Content Placeholder 2"/>
          <p:cNvSpPr>
            <a:spLocks noGrp="1"/>
          </p:cNvSpPr>
          <p:nvPr>
            <p:ph sz="half" idx="1"/>
          </p:nvPr>
        </p:nvSpPr>
        <p:spPr>
          <a:xfrm>
            <a:off x="381000" y="3417809"/>
            <a:ext cx="4114800" cy="2757678"/>
          </a:xfrm>
        </p:spPr>
        <p:txBody>
          <a:bodyPr/>
          <a:lstStyle/>
          <a:p>
            <a:r>
              <a:rPr lang="en-US" dirty="0" err="1" smtClean="0"/>
              <a:t>wp</a:t>
            </a:r>
            <a:r>
              <a:rPr lang="en-US" dirty="0" smtClean="0"/>
              <a:t>( x := E,  Q ) =</a:t>
            </a:r>
          </a:p>
          <a:p>
            <a:r>
              <a:rPr lang="en-US" dirty="0" err="1" smtClean="0"/>
              <a:t>wp</a:t>
            </a:r>
            <a:r>
              <a:rPr lang="en-US" dirty="0" smtClean="0"/>
              <a:t>( </a:t>
            </a:r>
            <a:r>
              <a:rPr lang="en-US" dirty="0" smtClean="0">
                <a:solidFill>
                  <a:schemeClr val="accent4"/>
                </a:solidFill>
              </a:rPr>
              <a:t>havoc</a:t>
            </a:r>
            <a:r>
              <a:rPr lang="en-US" dirty="0" smtClean="0"/>
              <a:t> x,  Q ) =</a:t>
            </a:r>
            <a:endParaRPr lang="en-US" dirty="0" smtClean="0">
              <a:sym typeface="Symbol"/>
            </a:endParaRPr>
          </a:p>
          <a:p>
            <a:r>
              <a:rPr lang="en-US" dirty="0" err="1" smtClean="0">
                <a:sym typeface="Symbol"/>
              </a:rPr>
              <a:t>wp</a:t>
            </a:r>
            <a:r>
              <a:rPr lang="en-US" dirty="0" smtClean="0">
                <a:sym typeface="Symbol"/>
              </a:rPr>
              <a:t>( </a:t>
            </a:r>
            <a:r>
              <a:rPr lang="en-US" dirty="0" smtClean="0">
                <a:solidFill>
                  <a:schemeClr val="accent4"/>
                </a:solidFill>
                <a:sym typeface="Symbol"/>
              </a:rPr>
              <a:t>assert</a:t>
            </a:r>
            <a:r>
              <a:rPr lang="en-US" dirty="0" smtClean="0">
                <a:sym typeface="Symbol"/>
              </a:rPr>
              <a:t> P,  Q ) =</a:t>
            </a:r>
          </a:p>
          <a:p>
            <a:r>
              <a:rPr lang="en-US" dirty="0" err="1" smtClean="0">
                <a:sym typeface="Symbol"/>
              </a:rPr>
              <a:t>wp</a:t>
            </a:r>
            <a:r>
              <a:rPr lang="en-US" dirty="0" smtClean="0">
                <a:sym typeface="Symbol"/>
              </a:rPr>
              <a:t>( </a:t>
            </a:r>
            <a:r>
              <a:rPr lang="en-US" dirty="0" smtClean="0">
                <a:solidFill>
                  <a:schemeClr val="accent4"/>
                </a:solidFill>
                <a:sym typeface="Symbol"/>
              </a:rPr>
              <a:t>assume</a:t>
            </a:r>
            <a:r>
              <a:rPr lang="en-US" dirty="0" smtClean="0">
                <a:sym typeface="Symbol"/>
              </a:rPr>
              <a:t> P,  Q ) =</a:t>
            </a:r>
          </a:p>
          <a:p>
            <a:r>
              <a:rPr lang="en-US" dirty="0" err="1" smtClean="0">
                <a:sym typeface="Symbol"/>
              </a:rPr>
              <a:t>wp</a:t>
            </a:r>
            <a:r>
              <a:rPr lang="en-US" dirty="0" smtClean="0">
                <a:sym typeface="Symbol"/>
              </a:rPr>
              <a:t>( S ; T,  Q ) =</a:t>
            </a:r>
          </a:p>
          <a:p>
            <a:r>
              <a:rPr lang="en-US" dirty="0" err="1" smtClean="0">
                <a:sym typeface="Symbol"/>
              </a:rPr>
              <a:t>wp</a:t>
            </a:r>
            <a:r>
              <a:rPr lang="en-US" dirty="0" smtClean="0">
                <a:sym typeface="Symbol"/>
              </a:rPr>
              <a:t>( S  T,  Q ) =</a:t>
            </a:r>
            <a:endParaRPr lang="en-US" dirty="0"/>
          </a:p>
        </p:txBody>
      </p:sp>
      <p:sp>
        <p:nvSpPr>
          <p:cNvPr id="4" name="Content Placeholder 3"/>
          <p:cNvSpPr>
            <a:spLocks noGrp="1"/>
          </p:cNvSpPr>
          <p:nvPr>
            <p:ph sz="half" idx="2"/>
          </p:nvPr>
        </p:nvSpPr>
        <p:spPr>
          <a:xfrm>
            <a:off x="4648200" y="3417809"/>
            <a:ext cx="4114800" cy="2757678"/>
          </a:xfrm>
        </p:spPr>
        <p:txBody>
          <a:bodyPr/>
          <a:lstStyle/>
          <a:p>
            <a:pPr>
              <a:buNone/>
            </a:pPr>
            <a:r>
              <a:rPr lang="en-US" dirty="0" smtClean="0"/>
              <a:t>Q[ E / x ]</a:t>
            </a:r>
          </a:p>
          <a:p>
            <a:pPr>
              <a:buNone/>
            </a:pPr>
            <a:r>
              <a:rPr lang="en-US" dirty="0" smtClean="0"/>
              <a:t>(</a:t>
            </a:r>
            <a:r>
              <a:rPr lang="en-US" dirty="0" smtClean="0">
                <a:sym typeface="Symbol"/>
              </a:rPr>
              <a:t>x   Q )</a:t>
            </a:r>
          </a:p>
          <a:p>
            <a:pPr>
              <a:buNone/>
            </a:pPr>
            <a:r>
              <a:rPr lang="en-US" dirty="0" smtClean="0">
                <a:sym typeface="Symbol"/>
              </a:rPr>
              <a:t>P  Q</a:t>
            </a:r>
          </a:p>
          <a:p>
            <a:pPr>
              <a:buNone/>
            </a:pPr>
            <a:r>
              <a:rPr lang="en-US" dirty="0" smtClean="0">
                <a:sym typeface="Symbol"/>
              </a:rPr>
              <a:t>P  Q</a:t>
            </a:r>
          </a:p>
          <a:p>
            <a:pPr>
              <a:buNone/>
            </a:pPr>
            <a:r>
              <a:rPr lang="en-US" dirty="0" err="1" smtClean="0">
                <a:sym typeface="Symbol"/>
              </a:rPr>
              <a:t>wp</a:t>
            </a:r>
            <a:r>
              <a:rPr lang="en-US" dirty="0" smtClean="0">
                <a:sym typeface="Symbol"/>
              </a:rPr>
              <a:t>( S,  </a:t>
            </a:r>
            <a:r>
              <a:rPr lang="en-US" dirty="0" err="1" smtClean="0">
                <a:sym typeface="Symbol"/>
              </a:rPr>
              <a:t>wp</a:t>
            </a:r>
            <a:r>
              <a:rPr lang="en-US" dirty="0" smtClean="0">
                <a:sym typeface="Symbol"/>
              </a:rPr>
              <a:t>( T, Q ))</a:t>
            </a:r>
          </a:p>
          <a:p>
            <a:pPr>
              <a:buNone/>
            </a:pPr>
            <a:r>
              <a:rPr lang="en-US" dirty="0" err="1" smtClean="0">
                <a:sym typeface="Symbol"/>
              </a:rPr>
              <a:t>wp</a:t>
            </a:r>
            <a:r>
              <a:rPr lang="en-US" dirty="0" smtClean="0">
                <a:sym typeface="Symbol"/>
              </a:rPr>
              <a:t>( S, Q )  </a:t>
            </a:r>
            <a:r>
              <a:rPr lang="en-US" dirty="0" err="1" smtClean="0">
                <a:sym typeface="Symbol"/>
              </a:rPr>
              <a:t>wp</a:t>
            </a:r>
            <a:r>
              <a:rPr lang="en-US" dirty="0" smtClean="0">
                <a:sym typeface="Symbol"/>
              </a:rPr>
              <a:t>( T, Q )</a:t>
            </a:r>
            <a:endParaRPr lang="en-US" dirty="0"/>
          </a:p>
        </p:txBody>
      </p:sp>
      <p:sp>
        <p:nvSpPr>
          <p:cNvPr id="5" name="TextBox 4"/>
          <p:cNvSpPr txBox="1"/>
          <p:nvPr/>
        </p:nvSpPr>
        <p:spPr>
          <a:xfrm>
            <a:off x="1173708" y="941711"/>
            <a:ext cx="6892120" cy="2308324"/>
          </a:xfrm>
          <a:prstGeom prst="rect">
            <a:avLst/>
          </a:prstGeom>
          <a:noFill/>
        </p:spPr>
        <p:txBody>
          <a:bodyPr wrap="square" rtlCol="0">
            <a:spAutoFit/>
          </a:bodyPr>
          <a:lstStyle/>
          <a:p>
            <a:r>
              <a:rPr lang="en-US" sz="2400" dirty="0" smtClean="0"/>
              <a:t>For any command S and post-state predicate Q, </a:t>
            </a:r>
            <a:r>
              <a:rPr lang="en-US" sz="2400" dirty="0" err="1" smtClean="0">
                <a:solidFill>
                  <a:schemeClr val="accent4"/>
                </a:solidFill>
              </a:rPr>
              <a:t>wp</a:t>
            </a:r>
            <a:r>
              <a:rPr lang="en-US" sz="2400" dirty="0" smtClean="0">
                <a:solidFill>
                  <a:schemeClr val="accent4"/>
                </a:solidFill>
              </a:rPr>
              <a:t>(S,Q)</a:t>
            </a:r>
            <a:r>
              <a:rPr lang="en-US" sz="2400" dirty="0" smtClean="0"/>
              <a:t> is the pre-state predicate that characterizes those initial states from which every terminating trace of S:</a:t>
            </a:r>
          </a:p>
          <a:p>
            <a:pPr lvl="1">
              <a:buFont typeface="Arial" pitchFamily="34" charset="0"/>
              <a:buChar char="•"/>
            </a:pPr>
            <a:r>
              <a:rPr lang="en-US" sz="2400" dirty="0" smtClean="0"/>
              <a:t>  does not go wrong, and</a:t>
            </a:r>
          </a:p>
          <a:p>
            <a:pPr lvl="1">
              <a:buFont typeface="Arial" pitchFamily="34" charset="0"/>
              <a:buChar char="•"/>
            </a:pPr>
            <a:r>
              <a:rPr lang="en-US" sz="2400" dirty="0" smtClean="0"/>
              <a:t>  terminates in a state satisfying Q</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fade">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animEffect transition="in" filter="fade">
                                      <p:cBhvr>
                                        <p:cTn id="47" dur="500"/>
                                        <p:tgtEl>
                                          <p:spTgt spid="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Effect transition="in" filter="fade">
                                      <p:cBhvr>
                                        <p:cTn id="5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correctness</a:t>
            </a:r>
            <a:endParaRPr lang="en-US" dirty="0"/>
          </a:p>
        </p:txBody>
      </p:sp>
      <p:sp>
        <p:nvSpPr>
          <p:cNvPr id="3" name="Content Placeholder 2"/>
          <p:cNvSpPr>
            <a:spLocks noGrp="1"/>
          </p:cNvSpPr>
          <p:nvPr>
            <p:ph idx="1"/>
          </p:nvPr>
        </p:nvSpPr>
        <p:spPr>
          <a:xfrm>
            <a:off x="381000" y="1411552"/>
            <a:ext cx="8382000" cy="1574277"/>
          </a:xfrm>
        </p:spPr>
        <p:txBody>
          <a:bodyPr/>
          <a:lstStyle/>
          <a:p>
            <a:r>
              <a:rPr lang="en-US" dirty="0" smtClean="0"/>
              <a:t>A command S is </a:t>
            </a:r>
            <a:r>
              <a:rPr lang="en-US" dirty="0" smtClean="0">
                <a:solidFill>
                  <a:schemeClr val="accent4"/>
                </a:solidFill>
              </a:rPr>
              <a:t>correct</a:t>
            </a:r>
            <a:r>
              <a:rPr lang="en-US" dirty="0" smtClean="0"/>
              <a:t> </a:t>
            </a:r>
            <a:r>
              <a:rPr lang="en-US" dirty="0" err="1" smtClean="0"/>
              <a:t>iff</a:t>
            </a:r>
            <a:endParaRPr lang="en-US" dirty="0" smtClean="0"/>
          </a:p>
          <a:p>
            <a:pPr>
              <a:buNone/>
            </a:pPr>
            <a:r>
              <a:rPr lang="en-US" dirty="0" smtClean="0"/>
              <a:t> 		</a:t>
            </a:r>
            <a:r>
              <a:rPr lang="en-US" dirty="0" err="1" smtClean="0"/>
              <a:t>wp</a:t>
            </a:r>
            <a:r>
              <a:rPr lang="en-US" dirty="0" smtClean="0"/>
              <a:t>(S, true)</a:t>
            </a:r>
          </a:p>
          <a:p>
            <a:pPr>
              <a:buNone/>
            </a:pPr>
            <a:r>
              <a:rPr lang="en-US" dirty="0" smtClean="0"/>
              <a:t>	is valid</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Structured if statement</a:t>
            </a:r>
            <a:endParaRPr lang="en-US" dirty="0"/>
          </a:p>
        </p:txBody>
      </p:sp>
      <p:sp>
        <p:nvSpPr>
          <p:cNvPr id="3" name="Content Placeholder 2"/>
          <p:cNvSpPr>
            <a:spLocks noGrp="1"/>
          </p:cNvSpPr>
          <p:nvPr>
            <p:ph idx="1"/>
          </p:nvPr>
        </p:nvSpPr>
        <p:spPr>
          <a:xfrm>
            <a:off x="1050878" y="1411552"/>
            <a:ext cx="7712122" cy="3250121"/>
          </a:xfrm>
        </p:spPr>
        <p:txBody>
          <a:bodyPr/>
          <a:lstStyle/>
          <a:p>
            <a:endParaRPr lang="en-US" dirty="0" smtClean="0">
              <a:solidFill>
                <a:schemeClr val="accent2"/>
              </a:solidFill>
            </a:endParaRPr>
          </a:p>
          <a:p>
            <a:pPr>
              <a:buNone/>
            </a:pPr>
            <a:r>
              <a:rPr lang="en-US" dirty="0" smtClean="0">
                <a:solidFill>
                  <a:srgbClr val="00B0F0"/>
                </a:solidFill>
              </a:rPr>
              <a:t>if</a:t>
            </a:r>
            <a:r>
              <a:rPr lang="en-US" dirty="0" smtClean="0"/>
              <a:t> E </a:t>
            </a:r>
            <a:r>
              <a:rPr lang="en-US" dirty="0" smtClean="0">
                <a:solidFill>
                  <a:srgbClr val="00B0F0"/>
                </a:solidFill>
              </a:rPr>
              <a:t>then</a:t>
            </a:r>
            <a:r>
              <a:rPr lang="en-US" dirty="0" smtClean="0"/>
              <a:t> S </a:t>
            </a:r>
            <a:r>
              <a:rPr lang="en-US" dirty="0" smtClean="0">
                <a:solidFill>
                  <a:srgbClr val="00B0F0"/>
                </a:solidFill>
              </a:rPr>
              <a:t>else</a:t>
            </a:r>
            <a:r>
              <a:rPr lang="en-US" dirty="0" smtClean="0"/>
              <a:t> T </a:t>
            </a:r>
            <a:r>
              <a:rPr lang="en-US" dirty="0" smtClean="0">
                <a:solidFill>
                  <a:srgbClr val="00B0F0"/>
                </a:solidFill>
              </a:rPr>
              <a:t>end</a:t>
            </a:r>
            <a:r>
              <a:rPr lang="en-US" dirty="0" smtClean="0"/>
              <a:t>  =</a:t>
            </a:r>
          </a:p>
          <a:p>
            <a:endParaRPr lang="en-US" dirty="0" smtClean="0"/>
          </a:p>
          <a:p>
            <a:pPr>
              <a:buNone/>
            </a:pPr>
            <a:r>
              <a:rPr lang="en-US" dirty="0" smtClean="0"/>
              <a:t>		</a:t>
            </a:r>
            <a:r>
              <a:rPr lang="en-US" dirty="0" smtClean="0">
                <a:solidFill>
                  <a:schemeClr val="accent4"/>
                </a:solidFill>
              </a:rPr>
              <a:t>assume</a:t>
            </a:r>
            <a:r>
              <a:rPr lang="en-US" dirty="0" smtClean="0"/>
              <a:t> E;  S</a:t>
            </a:r>
          </a:p>
          <a:p>
            <a:pPr>
              <a:buNone/>
            </a:pPr>
            <a:r>
              <a:rPr lang="en-US" dirty="0" smtClean="0">
                <a:sym typeface="Symbol"/>
              </a:rPr>
              <a:t>		</a:t>
            </a:r>
          </a:p>
          <a:p>
            <a:pPr>
              <a:buNone/>
            </a:pPr>
            <a:r>
              <a:rPr lang="en-US" dirty="0" smtClean="0">
                <a:sym typeface="Symbol"/>
              </a:rPr>
              <a:t>		</a:t>
            </a:r>
            <a:r>
              <a:rPr lang="en-US" dirty="0" smtClean="0">
                <a:solidFill>
                  <a:schemeClr val="accent4"/>
                </a:solidFill>
                <a:sym typeface="Symbol"/>
              </a:rPr>
              <a:t>assume</a:t>
            </a:r>
            <a:r>
              <a:rPr lang="en-US" dirty="0" smtClean="0">
                <a:sym typeface="Symbol"/>
              </a:rPr>
              <a:t> </a:t>
            </a:r>
            <a:r>
              <a:rPr lang="en-US" dirty="0" smtClean="0">
                <a:latin typeface="Segoe UI"/>
                <a:cs typeface="Segoe UI"/>
                <a:sym typeface="Symbol"/>
              </a:rPr>
              <a:t>¬</a:t>
            </a:r>
            <a:r>
              <a:rPr lang="en-US" dirty="0" smtClean="0"/>
              <a:t>E;  T</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Dijkstra's guarded command</a:t>
            </a:r>
            <a:endParaRPr lang="en-US" dirty="0"/>
          </a:p>
        </p:txBody>
      </p:sp>
      <p:sp>
        <p:nvSpPr>
          <p:cNvPr id="3" name="Content Placeholder 2"/>
          <p:cNvSpPr>
            <a:spLocks noGrp="1"/>
          </p:cNvSpPr>
          <p:nvPr>
            <p:ph idx="1"/>
          </p:nvPr>
        </p:nvSpPr>
        <p:spPr>
          <a:xfrm>
            <a:off x="1050878" y="1411552"/>
            <a:ext cx="7712122" cy="4925964"/>
          </a:xfrm>
        </p:spPr>
        <p:txBody>
          <a:bodyPr/>
          <a:lstStyle/>
          <a:p>
            <a:endParaRPr lang="en-US" dirty="0" smtClean="0">
              <a:solidFill>
                <a:schemeClr val="accent2"/>
              </a:solidFill>
            </a:endParaRPr>
          </a:p>
          <a:p>
            <a:pPr>
              <a:buNone/>
            </a:pPr>
            <a:r>
              <a:rPr lang="en-US" dirty="0" smtClean="0">
                <a:solidFill>
                  <a:srgbClr val="00B0F0"/>
                </a:solidFill>
              </a:rPr>
              <a:t>if</a:t>
            </a:r>
            <a:r>
              <a:rPr lang="en-US" dirty="0" smtClean="0">
                <a:solidFill>
                  <a:schemeClr val="accent2"/>
                </a:solidFill>
              </a:rPr>
              <a:t> </a:t>
            </a:r>
            <a:r>
              <a:rPr lang="en-US" dirty="0" smtClean="0"/>
              <a:t> E </a:t>
            </a:r>
            <a:r>
              <a:rPr lang="en-US" dirty="0" smtClean="0">
                <a:sym typeface="Wingdings" pitchFamily="2" charset="2"/>
              </a:rPr>
              <a:t> S  |  F  T  </a:t>
            </a:r>
            <a:r>
              <a:rPr lang="en-US" dirty="0" err="1" smtClean="0">
                <a:solidFill>
                  <a:srgbClr val="00B0F0"/>
                </a:solidFill>
              </a:rPr>
              <a:t>fi</a:t>
            </a:r>
            <a:r>
              <a:rPr lang="en-US" dirty="0" smtClean="0"/>
              <a:t>  =</a:t>
            </a:r>
          </a:p>
          <a:p>
            <a:endParaRPr lang="en-US" dirty="0" smtClean="0"/>
          </a:p>
          <a:p>
            <a:pPr>
              <a:buNone/>
            </a:pPr>
            <a:r>
              <a:rPr lang="en-US" dirty="0" smtClean="0"/>
              <a:t>		</a:t>
            </a:r>
            <a:r>
              <a:rPr lang="en-US" dirty="0" smtClean="0">
                <a:solidFill>
                  <a:schemeClr val="accent4"/>
                </a:solidFill>
              </a:rPr>
              <a:t>assert</a:t>
            </a:r>
            <a:r>
              <a:rPr lang="en-US" dirty="0" smtClean="0"/>
              <a:t> E </a:t>
            </a:r>
            <a:r>
              <a:rPr lang="en-US" dirty="0" smtClean="0">
                <a:sym typeface="Symbol"/>
              </a:rPr>
              <a:t></a:t>
            </a:r>
            <a:r>
              <a:rPr lang="en-US" dirty="0" smtClean="0"/>
              <a:t> F;</a:t>
            </a:r>
          </a:p>
          <a:p>
            <a:pPr>
              <a:buNone/>
            </a:pPr>
            <a:r>
              <a:rPr lang="en-US" dirty="0" smtClean="0"/>
              <a:t>		(</a:t>
            </a:r>
          </a:p>
          <a:p>
            <a:pPr>
              <a:buNone/>
            </a:pPr>
            <a:r>
              <a:rPr lang="en-US" dirty="0" smtClean="0"/>
              <a:t>		  </a:t>
            </a:r>
            <a:r>
              <a:rPr lang="en-US" dirty="0" smtClean="0">
                <a:solidFill>
                  <a:schemeClr val="accent4"/>
                </a:solidFill>
              </a:rPr>
              <a:t>assume</a:t>
            </a:r>
            <a:r>
              <a:rPr lang="en-US" dirty="0" smtClean="0"/>
              <a:t> E;  S</a:t>
            </a:r>
          </a:p>
          <a:p>
            <a:pPr>
              <a:buNone/>
            </a:pPr>
            <a:r>
              <a:rPr lang="en-US" dirty="0" smtClean="0">
                <a:sym typeface="Symbol"/>
              </a:rPr>
              <a:t>		  </a:t>
            </a:r>
          </a:p>
          <a:p>
            <a:pPr>
              <a:buNone/>
            </a:pPr>
            <a:r>
              <a:rPr lang="en-US" dirty="0" smtClean="0">
                <a:sym typeface="Symbol"/>
              </a:rPr>
              <a:t>		  </a:t>
            </a:r>
            <a:r>
              <a:rPr lang="en-US" dirty="0" smtClean="0">
                <a:solidFill>
                  <a:schemeClr val="accent4"/>
                </a:solidFill>
                <a:sym typeface="Symbol"/>
              </a:rPr>
              <a:t>assume</a:t>
            </a:r>
            <a:r>
              <a:rPr lang="en-US" dirty="0" smtClean="0">
                <a:sym typeface="Symbol"/>
              </a:rPr>
              <a:t> </a:t>
            </a:r>
            <a:r>
              <a:rPr lang="en-US" dirty="0" smtClean="0"/>
              <a:t>F;  T</a:t>
            </a:r>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Picking any good value</a:t>
            </a:r>
            <a:endParaRPr lang="en-US" dirty="0"/>
          </a:p>
        </p:txBody>
      </p:sp>
      <p:sp>
        <p:nvSpPr>
          <p:cNvPr id="3" name="Content Placeholder 2"/>
          <p:cNvSpPr>
            <a:spLocks noGrp="1"/>
          </p:cNvSpPr>
          <p:nvPr>
            <p:ph idx="1"/>
          </p:nvPr>
        </p:nvSpPr>
        <p:spPr>
          <a:xfrm>
            <a:off x="681256" y="1111296"/>
            <a:ext cx="8382000" cy="5484578"/>
          </a:xfrm>
        </p:spPr>
        <p:txBody>
          <a:bodyPr/>
          <a:lstStyle/>
          <a:p>
            <a:pPr>
              <a:buNone/>
            </a:pPr>
            <a:r>
              <a:rPr lang="en-US" dirty="0" smtClean="0">
                <a:solidFill>
                  <a:srgbClr val="00B0F0"/>
                </a:solidFill>
              </a:rPr>
              <a:t>assign</a:t>
            </a:r>
            <a:r>
              <a:rPr lang="en-US" dirty="0" smtClean="0"/>
              <a:t> x </a:t>
            </a:r>
            <a:r>
              <a:rPr lang="en-US" dirty="0" smtClean="0">
                <a:solidFill>
                  <a:srgbClr val="00B0F0"/>
                </a:solidFill>
              </a:rPr>
              <a:t>such</a:t>
            </a:r>
            <a:r>
              <a:rPr lang="en-US" dirty="0" smtClean="0"/>
              <a:t> </a:t>
            </a:r>
            <a:r>
              <a:rPr lang="en-US" dirty="0" smtClean="0">
                <a:solidFill>
                  <a:srgbClr val="00B0F0"/>
                </a:solidFill>
              </a:rPr>
              <a:t>that</a:t>
            </a:r>
            <a:r>
              <a:rPr lang="en-US" dirty="0" smtClean="0"/>
              <a:t> P  =</a:t>
            </a:r>
          </a:p>
          <a:p>
            <a:pPr>
              <a:buNone/>
            </a:pPr>
            <a:r>
              <a:rPr lang="en-US" dirty="0" smtClean="0"/>
              <a:t>		</a:t>
            </a:r>
            <a:r>
              <a:rPr lang="en-US" dirty="0" smtClean="0">
                <a:solidFill>
                  <a:schemeClr val="accent4"/>
                </a:solidFill>
              </a:rPr>
              <a:t>havoc</a:t>
            </a:r>
            <a:r>
              <a:rPr lang="en-US" dirty="0" smtClean="0"/>
              <a:t> x;  </a:t>
            </a:r>
            <a:r>
              <a:rPr lang="en-US" dirty="0" smtClean="0">
                <a:solidFill>
                  <a:schemeClr val="accent4"/>
                </a:solidFill>
              </a:rPr>
              <a:t>assume</a:t>
            </a:r>
            <a:r>
              <a:rPr lang="en-US" dirty="0" smtClean="0"/>
              <a:t> P</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solidFill>
                  <a:srgbClr val="00B0F0"/>
                </a:solidFill>
              </a:rPr>
              <a:t>assign</a:t>
            </a:r>
            <a:r>
              <a:rPr lang="en-US" dirty="0" smtClean="0"/>
              <a:t> x </a:t>
            </a:r>
            <a:r>
              <a:rPr lang="en-US" dirty="0" smtClean="0">
                <a:solidFill>
                  <a:srgbClr val="00B0F0"/>
                </a:solidFill>
              </a:rPr>
              <a:t>such</a:t>
            </a:r>
            <a:r>
              <a:rPr lang="en-US" dirty="0" smtClean="0"/>
              <a:t> </a:t>
            </a:r>
            <a:r>
              <a:rPr lang="en-US" dirty="0" smtClean="0">
                <a:solidFill>
                  <a:srgbClr val="00B0F0"/>
                </a:solidFill>
              </a:rPr>
              <a:t>that</a:t>
            </a:r>
            <a:r>
              <a:rPr lang="en-US" dirty="0" smtClean="0"/>
              <a:t> x*x = y</a:t>
            </a:r>
          </a:p>
          <a:p>
            <a:pPr>
              <a:buNone/>
            </a:pPr>
            <a:endParaRPr lang="en-US" dirty="0" smtClean="0"/>
          </a:p>
          <a:p>
            <a:pPr>
              <a:buFont typeface="Arial" pitchFamily="34" charset="0"/>
              <a:buChar char="•"/>
            </a:pPr>
            <a:r>
              <a:rPr lang="en-US" dirty="0" smtClean="0"/>
              <a:t>What if we want </a:t>
            </a:r>
            <a:r>
              <a:rPr lang="en-US" dirty="0" smtClean="0">
                <a:solidFill>
                  <a:srgbClr val="00B0F0"/>
                </a:solidFill>
              </a:rPr>
              <a:t>assign</a:t>
            </a:r>
            <a:r>
              <a:rPr lang="en-US" dirty="0" smtClean="0"/>
              <a:t> to be total?</a:t>
            </a:r>
          </a:p>
          <a:p>
            <a:pPr>
              <a:buNone/>
            </a:pPr>
            <a:r>
              <a:rPr lang="en-US" dirty="0" smtClean="0"/>
              <a:t>		</a:t>
            </a:r>
            <a:r>
              <a:rPr lang="en-US" dirty="0" smtClean="0">
                <a:solidFill>
                  <a:schemeClr val="accent4"/>
                </a:solidFill>
              </a:rPr>
              <a:t>assert</a:t>
            </a:r>
            <a:r>
              <a:rPr lang="en-US" dirty="0" smtClean="0"/>
              <a:t> (</a:t>
            </a:r>
            <a:r>
              <a:rPr lang="en-US" dirty="0" smtClean="0">
                <a:sym typeface="Symbol"/>
              </a:rPr>
              <a:t>x  P);  </a:t>
            </a:r>
            <a:r>
              <a:rPr lang="en-US" dirty="0" smtClean="0">
                <a:solidFill>
                  <a:schemeClr val="accent4"/>
                </a:solidFill>
                <a:sym typeface="Symbol"/>
              </a:rPr>
              <a:t>havoc</a:t>
            </a:r>
            <a:r>
              <a:rPr lang="en-US" dirty="0" smtClean="0">
                <a:sym typeface="Symbol"/>
              </a:rPr>
              <a:t> x;  </a:t>
            </a:r>
            <a:r>
              <a:rPr lang="en-US" dirty="0" smtClean="0">
                <a:solidFill>
                  <a:schemeClr val="accent4"/>
                </a:solidFill>
                <a:sym typeface="Symbol"/>
              </a:rPr>
              <a:t>assume</a:t>
            </a:r>
            <a:r>
              <a:rPr lang="en-US" dirty="0" smtClean="0">
                <a:sym typeface="Symbol"/>
              </a:rPr>
              <a:t> P</a:t>
            </a:r>
            <a:endParaRPr lang="en-US" dirty="0" smtClean="0"/>
          </a:p>
        </p:txBody>
      </p:sp>
      <p:sp>
        <p:nvSpPr>
          <p:cNvPr id="4" name="Oval 3"/>
          <p:cNvSpPr/>
          <p:nvPr/>
        </p:nvSpPr>
        <p:spPr bwMode="auto">
          <a:xfrm>
            <a:off x="1631204" y="3589698"/>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val 4"/>
          <p:cNvSpPr/>
          <p:nvPr/>
        </p:nvSpPr>
        <p:spPr bwMode="auto">
          <a:xfrm>
            <a:off x="1631204" y="3062301"/>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1631204" y="254285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2715786" y="3005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8" name="Straight Arrow Connector 7"/>
          <p:cNvCxnSpPr>
            <a:stCxn id="6" idx="6"/>
            <a:endCxn id="7" idx="1"/>
          </p:cNvCxnSpPr>
          <p:nvPr/>
        </p:nvCxnSpPr>
        <p:spPr>
          <a:xfrm>
            <a:off x="1767207" y="2610857"/>
            <a:ext cx="968496" cy="4145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6"/>
            <a:endCxn id="7" idx="2"/>
          </p:cNvCxnSpPr>
          <p:nvPr/>
        </p:nvCxnSpPr>
        <p:spPr>
          <a:xfrm flipV="1">
            <a:off x="1767207" y="3073517"/>
            <a:ext cx="948579" cy="56786"/>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7"/>
            <a:endCxn id="7" idx="3"/>
          </p:cNvCxnSpPr>
          <p:nvPr/>
        </p:nvCxnSpPr>
        <p:spPr>
          <a:xfrm rot="5400000" flipH="1" flipV="1">
            <a:off x="1997489" y="2871402"/>
            <a:ext cx="488014" cy="988413"/>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bwMode="auto">
          <a:xfrm>
            <a:off x="2715786" y="258243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 name="Oval 28"/>
          <p:cNvSpPr/>
          <p:nvPr/>
        </p:nvSpPr>
        <p:spPr bwMode="auto">
          <a:xfrm>
            <a:off x="2715786" y="3537778"/>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31" name="Straight Arrow Connector 30"/>
          <p:cNvCxnSpPr>
            <a:stCxn id="6" idx="6"/>
            <a:endCxn id="25" idx="2"/>
          </p:cNvCxnSpPr>
          <p:nvPr/>
        </p:nvCxnSpPr>
        <p:spPr>
          <a:xfrm>
            <a:off x="1767207" y="2610857"/>
            <a:ext cx="948579" cy="3958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5" idx="6"/>
            <a:endCxn id="29" idx="2"/>
          </p:cNvCxnSpPr>
          <p:nvPr/>
        </p:nvCxnSpPr>
        <p:spPr>
          <a:xfrm>
            <a:off x="1767207" y="3130303"/>
            <a:ext cx="948579" cy="475477"/>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 idx="7"/>
            <a:endCxn id="25" idx="3"/>
          </p:cNvCxnSpPr>
          <p:nvPr/>
        </p:nvCxnSpPr>
        <p:spPr>
          <a:xfrm rot="5400000" flipH="1" flipV="1">
            <a:off x="2049648" y="2396164"/>
            <a:ext cx="383697" cy="988413"/>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4" idx="6"/>
            <a:endCxn id="29" idx="3"/>
          </p:cNvCxnSpPr>
          <p:nvPr/>
        </p:nvCxnSpPr>
        <p:spPr>
          <a:xfrm flipV="1">
            <a:off x="1767207" y="3653864"/>
            <a:ext cx="968496" cy="3836"/>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4" idx="0"/>
            <a:endCxn id="25" idx="4"/>
          </p:cNvCxnSpPr>
          <p:nvPr/>
        </p:nvCxnSpPr>
        <p:spPr>
          <a:xfrm rot="5400000" flipH="1" flipV="1">
            <a:off x="1805867" y="2611777"/>
            <a:ext cx="871260" cy="108458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6" idx="4"/>
            <a:endCxn id="29" idx="1"/>
          </p:cNvCxnSpPr>
          <p:nvPr/>
        </p:nvCxnSpPr>
        <p:spPr>
          <a:xfrm rot="16200000" flipH="1">
            <a:off x="1778036" y="2600027"/>
            <a:ext cx="878837" cy="1036497"/>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45" name="Oval 44"/>
          <p:cNvSpPr/>
          <p:nvPr/>
        </p:nvSpPr>
        <p:spPr bwMode="auto">
          <a:xfrm>
            <a:off x="3773902" y="306230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 name="Oval 45"/>
          <p:cNvSpPr/>
          <p:nvPr/>
        </p:nvSpPr>
        <p:spPr bwMode="auto">
          <a:xfrm>
            <a:off x="3773902" y="2542855"/>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 name="Oval 46"/>
          <p:cNvSpPr/>
          <p:nvPr/>
        </p:nvSpPr>
        <p:spPr bwMode="auto">
          <a:xfrm>
            <a:off x="4858484" y="3005515"/>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49" name="Straight Arrow Connector 48"/>
          <p:cNvCxnSpPr>
            <a:stCxn id="45" idx="6"/>
            <a:endCxn id="47" idx="2"/>
          </p:cNvCxnSpPr>
          <p:nvPr/>
        </p:nvCxnSpPr>
        <p:spPr>
          <a:xfrm flipV="1">
            <a:off x="3909905" y="3073517"/>
            <a:ext cx="948579" cy="56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1" name="Oval 50"/>
          <p:cNvSpPr/>
          <p:nvPr/>
        </p:nvSpPr>
        <p:spPr bwMode="auto">
          <a:xfrm>
            <a:off x="4858484" y="2582435"/>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3" name="Straight Arrow Connector 52"/>
          <p:cNvCxnSpPr>
            <a:stCxn id="46" idx="6"/>
            <a:endCxn id="51" idx="2"/>
          </p:cNvCxnSpPr>
          <p:nvPr/>
        </p:nvCxnSpPr>
        <p:spPr>
          <a:xfrm>
            <a:off x="3909905" y="2610857"/>
            <a:ext cx="948579" cy="3958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9" name="Left Brace 58"/>
          <p:cNvSpPr/>
          <p:nvPr/>
        </p:nvSpPr>
        <p:spPr>
          <a:xfrm>
            <a:off x="1323832" y="2483865"/>
            <a:ext cx="266131" cy="784746"/>
          </a:xfrm>
          <a:prstGeom prst="leftBrace">
            <a:avLst/>
          </a:prstGeom>
          <a:ln w="28575">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975815" y="2661284"/>
            <a:ext cx="348018" cy="461665"/>
          </a:xfrm>
          <a:prstGeom prst="rect">
            <a:avLst/>
          </a:prstGeom>
          <a:noFill/>
          <a:ln>
            <a:noFill/>
            <a:prstDash val="solid"/>
          </a:ln>
        </p:spPr>
        <p:txBody>
          <a:bodyPr wrap="square" rtlCol="0">
            <a:spAutoFit/>
          </a:bodyPr>
          <a:lstStyle/>
          <a:p>
            <a:r>
              <a:rPr lang="en-US" sz="2400" dirty="0" smtClean="0"/>
              <a:t>P</a:t>
            </a:r>
            <a:endParaRPr lang="en-US" sz="2400" dirty="0"/>
          </a:p>
        </p:txBody>
      </p:sp>
      <p:sp>
        <p:nvSpPr>
          <p:cNvPr id="61" name="Left Brace 60"/>
          <p:cNvSpPr/>
          <p:nvPr/>
        </p:nvSpPr>
        <p:spPr>
          <a:xfrm>
            <a:off x="1323832" y="3370969"/>
            <a:ext cx="266131" cy="484497"/>
          </a:xfrm>
          <a:prstGeom prst="leftBrace">
            <a:avLst/>
          </a:prstGeom>
          <a:ln w="28575">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p:cNvSpPr txBox="1"/>
          <p:nvPr/>
        </p:nvSpPr>
        <p:spPr>
          <a:xfrm>
            <a:off x="675563" y="3377789"/>
            <a:ext cx="689215" cy="461665"/>
          </a:xfrm>
          <a:prstGeom prst="rect">
            <a:avLst/>
          </a:prstGeom>
          <a:noFill/>
          <a:ln>
            <a:noFill/>
            <a:prstDash val="solid"/>
          </a:ln>
        </p:spPr>
        <p:txBody>
          <a:bodyPr wrap="square" rtlCol="0">
            <a:spAutoFit/>
          </a:bodyPr>
          <a:lstStyle/>
          <a:p>
            <a:pPr algn="r"/>
            <a:r>
              <a:rPr lang="en-US" sz="2400" dirty="0" smtClean="0">
                <a:latin typeface="Segoe UI"/>
                <a:cs typeface="Segoe UI"/>
              </a:rPr>
              <a:t>¬</a:t>
            </a:r>
            <a:r>
              <a:rPr lang="en-US" sz="2400" dirty="0" smtClean="0"/>
              <a:t>P</a:t>
            </a:r>
            <a:endParaRPr lang="en-US" sz="2400" dirty="0"/>
          </a:p>
        </p:txBody>
      </p:sp>
      <p:sp>
        <p:nvSpPr>
          <p:cNvPr id="63" name="Oval 62"/>
          <p:cNvSpPr/>
          <p:nvPr/>
        </p:nvSpPr>
        <p:spPr bwMode="auto">
          <a:xfrm>
            <a:off x="6455688" y="3589698"/>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6455688" y="3062301"/>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6455688" y="254285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6" name="Oval 65"/>
          <p:cNvSpPr/>
          <p:nvPr/>
        </p:nvSpPr>
        <p:spPr bwMode="auto">
          <a:xfrm>
            <a:off x="7540270" y="3005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7" name="Straight Arrow Connector 66"/>
          <p:cNvCxnSpPr>
            <a:stCxn id="65" idx="6"/>
            <a:endCxn id="66" idx="1"/>
          </p:cNvCxnSpPr>
          <p:nvPr/>
        </p:nvCxnSpPr>
        <p:spPr>
          <a:xfrm>
            <a:off x="6591691" y="2610857"/>
            <a:ext cx="968496" cy="4145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64" idx="6"/>
            <a:endCxn id="66" idx="2"/>
          </p:cNvCxnSpPr>
          <p:nvPr/>
        </p:nvCxnSpPr>
        <p:spPr>
          <a:xfrm flipV="1">
            <a:off x="6591691" y="3073517"/>
            <a:ext cx="948579" cy="56786"/>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63" idx="7"/>
            <a:endCxn id="66" idx="3"/>
          </p:cNvCxnSpPr>
          <p:nvPr/>
        </p:nvCxnSpPr>
        <p:spPr>
          <a:xfrm rot="5400000" flipH="1" flipV="1">
            <a:off x="6821973" y="2871402"/>
            <a:ext cx="488014" cy="988413"/>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70" name="Oval 69"/>
          <p:cNvSpPr/>
          <p:nvPr/>
        </p:nvSpPr>
        <p:spPr bwMode="auto">
          <a:xfrm>
            <a:off x="7540270" y="258243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72" name="Straight Arrow Connector 71"/>
          <p:cNvCxnSpPr>
            <a:stCxn id="65" idx="6"/>
            <a:endCxn id="70" idx="2"/>
          </p:cNvCxnSpPr>
          <p:nvPr/>
        </p:nvCxnSpPr>
        <p:spPr>
          <a:xfrm>
            <a:off x="6591691" y="2610857"/>
            <a:ext cx="948579" cy="3958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64" idx="7"/>
            <a:endCxn id="70" idx="3"/>
          </p:cNvCxnSpPr>
          <p:nvPr/>
        </p:nvCxnSpPr>
        <p:spPr>
          <a:xfrm rot="5400000" flipH="1" flipV="1">
            <a:off x="6874132" y="2396164"/>
            <a:ext cx="383697" cy="988413"/>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63" idx="0"/>
            <a:endCxn id="70" idx="4"/>
          </p:cNvCxnSpPr>
          <p:nvPr/>
        </p:nvCxnSpPr>
        <p:spPr>
          <a:xfrm rot="5400000" flipH="1" flipV="1">
            <a:off x="6630351" y="2611777"/>
            <a:ext cx="871260" cy="108458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3214049" y="2866000"/>
            <a:ext cx="348018" cy="461665"/>
          </a:xfrm>
          <a:prstGeom prst="rect">
            <a:avLst/>
          </a:prstGeom>
          <a:noFill/>
        </p:spPr>
        <p:txBody>
          <a:bodyPr wrap="square" rtlCol="0">
            <a:spAutoFit/>
          </a:bodyPr>
          <a:lstStyle/>
          <a:p>
            <a:r>
              <a:rPr lang="en-US" sz="2400" dirty="0" smtClean="0"/>
              <a:t>;</a:t>
            </a:r>
            <a:endParaRPr lang="en-US" sz="2400" dirty="0"/>
          </a:p>
        </p:txBody>
      </p:sp>
      <p:sp>
        <p:nvSpPr>
          <p:cNvPr id="79" name="TextBox 78"/>
          <p:cNvSpPr txBox="1"/>
          <p:nvPr/>
        </p:nvSpPr>
        <p:spPr>
          <a:xfrm>
            <a:off x="5547816" y="2866000"/>
            <a:ext cx="348018" cy="461665"/>
          </a:xfrm>
          <a:prstGeom prst="rect">
            <a:avLst/>
          </a:prstGeom>
          <a:noFill/>
          <a:ln w="28575">
            <a:noFill/>
          </a:ln>
        </p:spPr>
        <p:txBody>
          <a:bodyPr wrap="square" rtlCol="0">
            <a:spAutoFit/>
          </a:bodyPr>
          <a:lstStyle/>
          <a:p>
            <a:r>
              <a:rPr lang="en-US" sz="2400" dirty="0" smtClean="0"/>
              <a:t>=</a:t>
            </a:r>
            <a:endParaRPr lang="en-US" sz="2400" dirty="0"/>
          </a:p>
        </p:txBody>
      </p:sp>
      <p:sp>
        <p:nvSpPr>
          <p:cNvPr id="42" name="TextBox 41"/>
          <p:cNvSpPr txBox="1"/>
          <p:nvPr/>
        </p:nvSpPr>
        <p:spPr>
          <a:xfrm>
            <a:off x="300250" y="4107966"/>
            <a:ext cx="1446663" cy="369332"/>
          </a:xfrm>
          <a:prstGeom prst="rect">
            <a:avLst/>
          </a:prstGeom>
          <a:noFill/>
        </p:spPr>
        <p:txBody>
          <a:bodyPr wrap="square" rtlCol="0">
            <a:spAutoFit/>
          </a:bodyPr>
          <a:lstStyle/>
          <a:p>
            <a:r>
              <a:rPr lang="en-US" dirty="0" smtClean="0"/>
              <a:t>Example:</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par>
                                <p:cTn id="35" presetID="10"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fade">
                                      <p:cBhvr>
                                        <p:cTn id="37" dur="500"/>
                                        <p:tgtEl>
                                          <p:spTgt spid="31"/>
                                        </p:tgtEl>
                                      </p:cBhvr>
                                    </p:animEffect>
                                  </p:childTnLst>
                                </p:cTn>
                              </p:par>
                              <p:par>
                                <p:cTn id="38" presetID="10" presetClass="entr" presetSubtype="0" fill="hold"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par>
                                <p:cTn id="41" presetID="10" presetClass="entr" presetSubtype="0" fill="hold"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par>
                                <p:cTn id="44" presetID="10" presetClass="entr" presetSubtype="0"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par>
                                <p:cTn id="47" presetID="10" presetClass="entr" presetSubtype="0" fill="hold"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fade">
                                      <p:cBhvr>
                                        <p:cTn id="52" dur="500"/>
                                        <p:tgtEl>
                                          <p:spTgt spid="4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500"/>
                                        <p:tgtEl>
                                          <p:spTgt spid="46"/>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fade">
                                      <p:cBhvr>
                                        <p:cTn id="61" dur="500"/>
                                        <p:tgtEl>
                                          <p:spTgt spid="47"/>
                                        </p:tgtEl>
                                      </p:cBhvr>
                                    </p:animEffect>
                                  </p:childTnLst>
                                </p:cTn>
                              </p:par>
                              <p:par>
                                <p:cTn id="62" presetID="10"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500"/>
                                        <p:tgtEl>
                                          <p:spTgt spid="4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fade">
                                      <p:cBhvr>
                                        <p:cTn id="67" dur="500"/>
                                        <p:tgtEl>
                                          <p:spTgt spid="51"/>
                                        </p:tgtEl>
                                      </p:cBhvr>
                                    </p:animEffect>
                                  </p:childTnLst>
                                </p:cTn>
                              </p:par>
                              <p:par>
                                <p:cTn id="68" presetID="10" presetClass="entr" presetSubtype="0" fill="hold" nodeType="with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500"/>
                                        <p:tgtEl>
                                          <p:spTgt spid="53"/>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500"/>
                                        <p:tgtEl>
                                          <p:spTgt spid="5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fade">
                                      <p:cBhvr>
                                        <p:cTn id="76" dur="500"/>
                                        <p:tgtEl>
                                          <p:spTgt spid="60"/>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fade">
                                      <p:cBhvr>
                                        <p:cTn id="79" dur="500"/>
                                        <p:tgtEl>
                                          <p:spTgt spid="6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500"/>
                                        <p:tgtEl>
                                          <p:spTgt spid="62"/>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63"/>
                                        </p:tgtEl>
                                        <p:attrNameLst>
                                          <p:attrName>style.visibility</p:attrName>
                                        </p:attrNameLst>
                                      </p:cBhvr>
                                      <p:to>
                                        <p:strVal val="visible"/>
                                      </p:to>
                                    </p:set>
                                    <p:animEffect transition="in" filter="fade">
                                      <p:cBhvr>
                                        <p:cTn id="85" dur="500"/>
                                        <p:tgtEl>
                                          <p:spTgt spid="63"/>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64"/>
                                        </p:tgtEl>
                                        <p:attrNameLst>
                                          <p:attrName>style.visibility</p:attrName>
                                        </p:attrNameLst>
                                      </p:cBhvr>
                                      <p:to>
                                        <p:strVal val="visible"/>
                                      </p:to>
                                    </p:set>
                                    <p:animEffect transition="in" filter="fade">
                                      <p:cBhvr>
                                        <p:cTn id="88" dur="500"/>
                                        <p:tgtEl>
                                          <p:spTgt spid="64"/>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fade">
                                      <p:cBhvr>
                                        <p:cTn id="91" dur="500"/>
                                        <p:tgtEl>
                                          <p:spTgt spid="65"/>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66"/>
                                        </p:tgtEl>
                                        <p:attrNameLst>
                                          <p:attrName>style.visibility</p:attrName>
                                        </p:attrNameLst>
                                      </p:cBhvr>
                                      <p:to>
                                        <p:strVal val="visible"/>
                                      </p:to>
                                    </p:set>
                                    <p:animEffect transition="in" filter="fade">
                                      <p:cBhvr>
                                        <p:cTn id="94" dur="500"/>
                                        <p:tgtEl>
                                          <p:spTgt spid="66"/>
                                        </p:tgtEl>
                                      </p:cBhvr>
                                    </p:animEffect>
                                  </p:childTnLst>
                                </p:cTn>
                              </p:par>
                              <p:par>
                                <p:cTn id="95" presetID="10" presetClass="entr" presetSubtype="0" fill="hold" nodeType="withEffect">
                                  <p:stCondLst>
                                    <p:cond delay="0"/>
                                  </p:stCondLst>
                                  <p:childTnLst>
                                    <p:set>
                                      <p:cBhvr>
                                        <p:cTn id="96" dur="1" fill="hold">
                                          <p:stCondLst>
                                            <p:cond delay="0"/>
                                          </p:stCondLst>
                                        </p:cTn>
                                        <p:tgtEl>
                                          <p:spTgt spid="67"/>
                                        </p:tgtEl>
                                        <p:attrNameLst>
                                          <p:attrName>style.visibility</p:attrName>
                                        </p:attrNameLst>
                                      </p:cBhvr>
                                      <p:to>
                                        <p:strVal val="visible"/>
                                      </p:to>
                                    </p:set>
                                    <p:animEffect transition="in" filter="fade">
                                      <p:cBhvr>
                                        <p:cTn id="97" dur="500"/>
                                        <p:tgtEl>
                                          <p:spTgt spid="67"/>
                                        </p:tgtEl>
                                      </p:cBhvr>
                                    </p:animEffect>
                                  </p:childTnLst>
                                </p:cTn>
                              </p:par>
                              <p:par>
                                <p:cTn id="98" presetID="10" presetClass="entr" presetSubtype="0" fill="hold" nodeType="withEffect">
                                  <p:stCondLst>
                                    <p:cond delay="0"/>
                                  </p:stCondLst>
                                  <p:childTnLst>
                                    <p:set>
                                      <p:cBhvr>
                                        <p:cTn id="99" dur="1" fill="hold">
                                          <p:stCondLst>
                                            <p:cond delay="0"/>
                                          </p:stCondLst>
                                        </p:cTn>
                                        <p:tgtEl>
                                          <p:spTgt spid="68"/>
                                        </p:tgtEl>
                                        <p:attrNameLst>
                                          <p:attrName>style.visibility</p:attrName>
                                        </p:attrNameLst>
                                      </p:cBhvr>
                                      <p:to>
                                        <p:strVal val="visible"/>
                                      </p:to>
                                    </p:set>
                                    <p:animEffect transition="in" filter="fade">
                                      <p:cBhvr>
                                        <p:cTn id="100" dur="500"/>
                                        <p:tgtEl>
                                          <p:spTgt spid="68"/>
                                        </p:tgtEl>
                                      </p:cBhvr>
                                    </p:animEffect>
                                  </p:childTnLst>
                                </p:cTn>
                              </p:par>
                              <p:par>
                                <p:cTn id="101" presetID="10" presetClass="entr" presetSubtype="0" fill="hold" nodeType="withEffect">
                                  <p:stCondLst>
                                    <p:cond delay="0"/>
                                  </p:stCondLst>
                                  <p:childTnLst>
                                    <p:set>
                                      <p:cBhvr>
                                        <p:cTn id="102" dur="1" fill="hold">
                                          <p:stCondLst>
                                            <p:cond delay="0"/>
                                          </p:stCondLst>
                                        </p:cTn>
                                        <p:tgtEl>
                                          <p:spTgt spid="69"/>
                                        </p:tgtEl>
                                        <p:attrNameLst>
                                          <p:attrName>style.visibility</p:attrName>
                                        </p:attrNameLst>
                                      </p:cBhvr>
                                      <p:to>
                                        <p:strVal val="visible"/>
                                      </p:to>
                                    </p:set>
                                    <p:animEffect transition="in" filter="fade">
                                      <p:cBhvr>
                                        <p:cTn id="103" dur="500"/>
                                        <p:tgtEl>
                                          <p:spTgt spid="69"/>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70"/>
                                        </p:tgtEl>
                                        <p:attrNameLst>
                                          <p:attrName>style.visibility</p:attrName>
                                        </p:attrNameLst>
                                      </p:cBhvr>
                                      <p:to>
                                        <p:strVal val="visible"/>
                                      </p:to>
                                    </p:set>
                                    <p:animEffect transition="in" filter="fade">
                                      <p:cBhvr>
                                        <p:cTn id="106" dur="500"/>
                                        <p:tgtEl>
                                          <p:spTgt spid="70"/>
                                        </p:tgtEl>
                                      </p:cBhvr>
                                    </p:animEffect>
                                  </p:childTnLst>
                                </p:cTn>
                              </p:par>
                              <p:par>
                                <p:cTn id="107" presetID="10" presetClass="entr" presetSubtype="0" fill="hold" nodeType="withEffect">
                                  <p:stCondLst>
                                    <p:cond delay="0"/>
                                  </p:stCondLst>
                                  <p:childTnLst>
                                    <p:set>
                                      <p:cBhvr>
                                        <p:cTn id="108" dur="1" fill="hold">
                                          <p:stCondLst>
                                            <p:cond delay="0"/>
                                          </p:stCondLst>
                                        </p:cTn>
                                        <p:tgtEl>
                                          <p:spTgt spid="72"/>
                                        </p:tgtEl>
                                        <p:attrNameLst>
                                          <p:attrName>style.visibility</p:attrName>
                                        </p:attrNameLst>
                                      </p:cBhvr>
                                      <p:to>
                                        <p:strVal val="visible"/>
                                      </p:to>
                                    </p:set>
                                    <p:animEffect transition="in" filter="fade">
                                      <p:cBhvr>
                                        <p:cTn id="109" dur="500"/>
                                        <p:tgtEl>
                                          <p:spTgt spid="72"/>
                                        </p:tgtEl>
                                      </p:cBhvr>
                                    </p:animEffect>
                                  </p:childTnLst>
                                </p:cTn>
                              </p:par>
                              <p:par>
                                <p:cTn id="110" presetID="10" presetClass="entr" presetSubtype="0" fill="hold" nodeType="withEffect">
                                  <p:stCondLst>
                                    <p:cond delay="0"/>
                                  </p:stCondLst>
                                  <p:childTnLst>
                                    <p:set>
                                      <p:cBhvr>
                                        <p:cTn id="111" dur="1" fill="hold">
                                          <p:stCondLst>
                                            <p:cond delay="0"/>
                                          </p:stCondLst>
                                        </p:cTn>
                                        <p:tgtEl>
                                          <p:spTgt spid="74"/>
                                        </p:tgtEl>
                                        <p:attrNameLst>
                                          <p:attrName>style.visibility</p:attrName>
                                        </p:attrNameLst>
                                      </p:cBhvr>
                                      <p:to>
                                        <p:strVal val="visible"/>
                                      </p:to>
                                    </p:set>
                                    <p:animEffect transition="in" filter="fade">
                                      <p:cBhvr>
                                        <p:cTn id="112" dur="500"/>
                                        <p:tgtEl>
                                          <p:spTgt spid="74"/>
                                        </p:tgtEl>
                                      </p:cBhvr>
                                    </p:animEffect>
                                  </p:childTnLst>
                                </p:cTn>
                              </p:par>
                              <p:par>
                                <p:cTn id="113" presetID="10" presetClass="entr" presetSubtype="0" fill="hold" nodeType="withEffect">
                                  <p:stCondLst>
                                    <p:cond delay="0"/>
                                  </p:stCondLst>
                                  <p:childTnLst>
                                    <p:set>
                                      <p:cBhvr>
                                        <p:cTn id="114" dur="1" fill="hold">
                                          <p:stCondLst>
                                            <p:cond delay="0"/>
                                          </p:stCondLst>
                                        </p:cTn>
                                        <p:tgtEl>
                                          <p:spTgt spid="76"/>
                                        </p:tgtEl>
                                        <p:attrNameLst>
                                          <p:attrName>style.visibility</p:attrName>
                                        </p:attrNameLst>
                                      </p:cBhvr>
                                      <p:to>
                                        <p:strVal val="visible"/>
                                      </p:to>
                                    </p:set>
                                    <p:animEffect transition="in" filter="fade">
                                      <p:cBhvr>
                                        <p:cTn id="115" dur="500"/>
                                        <p:tgtEl>
                                          <p:spTgt spid="76"/>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78"/>
                                        </p:tgtEl>
                                        <p:attrNameLst>
                                          <p:attrName>style.visibility</p:attrName>
                                        </p:attrNameLst>
                                      </p:cBhvr>
                                      <p:to>
                                        <p:strVal val="visible"/>
                                      </p:to>
                                    </p:set>
                                    <p:animEffect transition="in" filter="fade">
                                      <p:cBhvr>
                                        <p:cTn id="118" dur="500"/>
                                        <p:tgtEl>
                                          <p:spTgt spid="78"/>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79"/>
                                        </p:tgtEl>
                                        <p:attrNameLst>
                                          <p:attrName>style.visibility</p:attrName>
                                        </p:attrNameLst>
                                      </p:cBhvr>
                                      <p:to>
                                        <p:strVal val="visible"/>
                                      </p:to>
                                    </p:set>
                                    <p:animEffect transition="in" filter="fade">
                                      <p:cBhvr>
                                        <p:cTn id="121" dur="500"/>
                                        <p:tgtEl>
                                          <p:spTgt spid="79"/>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3">
                                            <p:txEl>
                                              <p:pRg st="8" end="8"/>
                                            </p:txEl>
                                          </p:spTgt>
                                        </p:tgtEl>
                                        <p:attrNameLst>
                                          <p:attrName>style.visibility</p:attrName>
                                        </p:attrNameLst>
                                      </p:cBhvr>
                                      <p:to>
                                        <p:strVal val="visible"/>
                                      </p:to>
                                    </p:set>
                                    <p:animEffect transition="in" filter="fade">
                                      <p:cBhvr>
                                        <p:cTn id="126" dur="500"/>
                                        <p:tgtEl>
                                          <p:spTgt spid="3">
                                            <p:txEl>
                                              <p:pRg st="8" end="8"/>
                                            </p:txEl>
                                          </p:spTgt>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nodeType="clickEffect">
                                  <p:stCondLst>
                                    <p:cond delay="0"/>
                                  </p:stCondLst>
                                  <p:childTnLst>
                                    <p:set>
                                      <p:cBhvr>
                                        <p:cTn id="130" dur="1" fill="hold">
                                          <p:stCondLst>
                                            <p:cond delay="0"/>
                                          </p:stCondLst>
                                        </p:cTn>
                                        <p:tgtEl>
                                          <p:spTgt spid="3">
                                            <p:txEl>
                                              <p:pRg st="9" end="9"/>
                                            </p:txEl>
                                          </p:spTgt>
                                        </p:tgtEl>
                                        <p:attrNameLst>
                                          <p:attrName>style.visibility</p:attrName>
                                        </p:attrNameLst>
                                      </p:cBhvr>
                                      <p:to>
                                        <p:strVal val="visible"/>
                                      </p:to>
                                    </p:set>
                                    <p:animEffect transition="in" filter="fade">
                                      <p:cBhvr>
                                        <p:cTn id="1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5" grpId="0" animBg="1"/>
      <p:bldP spid="29" grpId="0" animBg="1"/>
      <p:bldP spid="45" grpId="0" animBg="1"/>
      <p:bldP spid="46" grpId="0" animBg="1"/>
      <p:bldP spid="47" grpId="0" animBg="1"/>
      <p:bldP spid="51" grpId="0" animBg="1"/>
      <p:bldP spid="59" grpId="0" animBg="1"/>
      <p:bldP spid="60" grpId="0"/>
      <p:bldP spid="61" grpId="0" animBg="1"/>
      <p:bldP spid="62" grpId="0"/>
      <p:bldP spid="63" grpId="0" animBg="1"/>
      <p:bldP spid="64" grpId="0" animBg="1"/>
      <p:bldP spid="65" grpId="0" animBg="1"/>
      <p:bldP spid="66" grpId="0" animBg="1"/>
      <p:bldP spid="70" grpId="0" animBg="1"/>
      <p:bldP spid="78" grpId="0"/>
      <p:bldP spid="7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105469" y="3452884"/>
            <a:ext cx="4217158" cy="1501253"/>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ounded Rectangle 5"/>
          <p:cNvSpPr/>
          <p:nvPr/>
        </p:nvSpPr>
        <p:spPr bwMode="auto">
          <a:xfrm>
            <a:off x="1105469" y="5431809"/>
            <a:ext cx="4217158" cy="655091"/>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 name="Rounded Rectangle 3"/>
          <p:cNvSpPr/>
          <p:nvPr/>
        </p:nvSpPr>
        <p:spPr bwMode="auto">
          <a:xfrm>
            <a:off x="1105469" y="1910687"/>
            <a:ext cx="4217158" cy="1064525"/>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381000" y="230187"/>
            <a:ext cx="8382000" cy="747897"/>
          </a:xfrm>
        </p:spPr>
        <p:txBody>
          <a:bodyPr/>
          <a:lstStyle/>
          <a:p>
            <a:r>
              <a:rPr smtClean="0"/>
              <a:t>Definedness of expressions</a:t>
            </a:r>
            <a:endParaRPr lang="en-US" dirty="0"/>
          </a:p>
        </p:txBody>
      </p:sp>
      <p:sp>
        <p:nvSpPr>
          <p:cNvPr id="3" name="Content Placeholder 2"/>
          <p:cNvSpPr>
            <a:spLocks noGrp="1"/>
          </p:cNvSpPr>
          <p:nvPr>
            <p:ph idx="1"/>
          </p:nvPr>
        </p:nvSpPr>
        <p:spPr>
          <a:xfrm>
            <a:off x="381000" y="1411552"/>
            <a:ext cx="8382000" cy="4621265"/>
          </a:xfrm>
        </p:spPr>
        <p:txBody>
          <a:bodyPr/>
          <a:lstStyle/>
          <a:p>
            <a:pPr>
              <a:tabLst>
                <a:tab pos="914400" algn="l"/>
                <a:tab pos="4572000" algn="l"/>
              </a:tabLst>
            </a:pPr>
            <a:r>
              <a:rPr lang="en-US" dirty="0" smtClean="0"/>
              <a:t>x := a / b	</a:t>
            </a:r>
            <a:r>
              <a:rPr lang="en-US" dirty="0" smtClean="0">
                <a:solidFill>
                  <a:schemeClr val="accent1"/>
                </a:solidFill>
              </a:rPr>
              <a:t>// possible div-by-0</a:t>
            </a:r>
          </a:p>
          <a:p>
            <a:pPr>
              <a:buNone/>
              <a:tabLst>
                <a:tab pos="914400" algn="l"/>
                <a:tab pos="4572000" algn="l"/>
              </a:tabLst>
            </a:pPr>
            <a:r>
              <a:rPr lang="en-US" dirty="0" smtClean="0"/>
              <a:t> 		</a:t>
            </a:r>
            <a:r>
              <a:rPr lang="en-US" dirty="0" smtClean="0">
                <a:solidFill>
                  <a:schemeClr val="accent4"/>
                </a:solidFill>
              </a:rPr>
              <a:t>assert</a:t>
            </a:r>
            <a:r>
              <a:rPr lang="en-US" dirty="0" smtClean="0"/>
              <a:t> b ≠ 0;</a:t>
            </a:r>
            <a:br>
              <a:rPr lang="en-US" dirty="0" smtClean="0"/>
            </a:br>
            <a:r>
              <a:rPr lang="en-US" dirty="0" smtClean="0"/>
              <a:t>	x := a / b</a:t>
            </a:r>
          </a:p>
          <a:p>
            <a:pPr>
              <a:tabLst>
                <a:tab pos="914400" algn="l"/>
                <a:tab pos="4572000" algn="l"/>
              </a:tabLst>
            </a:pPr>
            <a:r>
              <a:rPr lang="en-US" dirty="0" smtClean="0"/>
              <a:t>x := a + b	</a:t>
            </a:r>
            <a:r>
              <a:rPr lang="en-US" dirty="0" smtClean="0">
                <a:solidFill>
                  <a:schemeClr val="accent1"/>
                </a:solidFill>
              </a:rPr>
              <a:t>// possible overflow</a:t>
            </a:r>
          </a:p>
          <a:p>
            <a:pPr>
              <a:buNone/>
              <a:tabLst>
                <a:tab pos="914400" algn="l"/>
                <a:tab pos="4572000" algn="l"/>
              </a:tabLst>
            </a:pPr>
            <a:r>
              <a:rPr lang="en-US" dirty="0" smtClean="0"/>
              <a:t> 		</a:t>
            </a:r>
            <a:r>
              <a:rPr lang="en-US" dirty="0" smtClean="0">
                <a:solidFill>
                  <a:schemeClr val="accent4"/>
                </a:solidFill>
              </a:rPr>
              <a:t>assert</a:t>
            </a:r>
            <a:r>
              <a:rPr lang="en-US" dirty="0" smtClean="0"/>
              <a:t> -2</a:t>
            </a:r>
            <a:r>
              <a:rPr lang="en-US" baseline="30000" dirty="0" smtClean="0"/>
              <a:t>31</a:t>
            </a:r>
            <a:r>
              <a:rPr lang="en-US" dirty="0" smtClean="0"/>
              <a:t> ≤ a + b;</a:t>
            </a:r>
            <a:br>
              <a:rPr lang="en-US" dirty="0" smtClean="0"/>
            </a:br>
            <a:r>
              <a:rPr lang="en-US" dirty="0" smtClean="0"/>
              <a:t>	</a:t>
            </a:r>
            <a:r>
              <a:rPr lang="en-US" dirty="0" smtClean="0">
                <a:solidFill>
                  <a:schemeClr val="accent4"/>
                </a:solidFill>
              </a:rPr>
              <a:t>assert</a:t>
            </a:r>
            <a:r>
              <a:rPr lang="en-US" dirty="0" smtClean="0"/>
              <a:t> a + b &lt; 2</a:t>
            </a:r>
            <a:r>
              <a:rPr lang="en-US" baseline="30000" dirty="0" smtClean="0"/>
              <a:t>31</a:t>
            </a:r>
            <a:r>
              <a:rPr lang="en-US" dirty="0" smtClean="0"/>
              <a:t>;</a:t>
            </a:r>
            <a:br>
              <a:rPr lang="en-US" dirty="0" smtClean="0"/>
            </a:br>
            <a:r>
              <a:rPr lang="en-US" dirty="0" smtClean="0"/>
              <a:t>	x := a + b</a:t>
            </a:r>
          </a:p>
          <a:p>
            <a:pPr>
              <a:tabLst>
                <a:tab pos="914400" algn="l"/>
                <a:tab pos="4572000" algn="l"/>
              </a:tabLst>
            </a:pPr>
            <a:r>
              <a:rPr lang="en-US" dirty="0" smtClean="0"/>
              <a:t>x := a + b	</a:t>
            </a:r>
            <a:r>
              <a:rPr lang="en-US" dirty="0" smtClean="0">
                <a:solidFill>
                  <a:schemeClr val="accent1"/>
                </a:solidFill>
              </a:rPr>
              <a:t>// use modular </a:t>
            </a:r>
            <a:r>
              <a:rPr lang="en-US" dirty="0" err="1" smtClean="0">
                <a:solidFill>
                  <a:schemeClr val="accent1"/>
                </a:solidFill>
              </a:rPr>
              <a:t>arith</a:t>
            </a:r>
            <a:r>
              <a:rPr lang="en-US" dirty="0" smtClean="0">
                <a:solidFill>
                  <a:schemeClr val="accent1"/>
                </a:solidFill>
              </a:rPr>
              <a:t>.</a:t>
            </a:r>
          </a:p>
          <a:p>
            <a:pPr>
              <a:buNone/>
              <a:tabLst>
                <a:tab pos="914400" algn="l"/>
                <a:tab pos="4572000" algn="l"/>
              </a:tabLst>
            </a:pPr>
            <a:r>
              <a:rPr lang="en-US" dirty="0" smtClean="0"/>
              <a:t> 		x := </a:t>
            </a:r>
            <a:r>
              <a:rPr lang="en-US" dirty="0" err="1" smtClean="0"/>
              <a:t>PlusWrap</a:t>
            </a:r>
            <a:r>
              <a:rPr lang="en-US" dirty="0" smtClean="0"/>
              <a:t>(a, b)</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Complex data values:  Arrays</a:t>
            </a:r>
            <a:endParaRPr lang="en-US" dirty="0"/>
          </a:p>
        </p:txBody>
      </p:sp>
      <p:sp>
        <p:nvSpPr>
          <p:cNvPr id="3" name="Content Placeholder 2"/>
          <p:cNvSpPr>
            <a:spLocks noGrp="1"/>
          </p:cNvSpPr>
          <p:nvPr>
            <p:ph idx="1"/>
          </p:nvPr>
        </p:nvSpPr>
        <p:spPr>
          <a:xfrm>
            <a:off x="381000" y="1165888"/>
            <a:ext cx="8382000" cy="4944430"/>
          </a:xfrm>
        </p:spPr>
        <p:txBody>
          <a:bodyPr/>
          <a:lstStyle/>
          <a:p>
            <a:r>
              <a:rPr lang="en-US" dirty="0" smtClean="0"/>
              <a:t>An </a:t>
            </a:r>
            <a:r>
              <a:rPr lang="en-US" i="1" dirty="0" smtClean="0">
                <a:solidFill>
                  <a:schemeClr val="accent5"/>
                </a:solidFill>
              </a:rPr>
              <a:t>array</a:t>
            </a:r>
            <a:r>
              <a:rPr lang="en-US" dirty="0" smtClean="0"/>
              <a:t> is a map from indices to values</a:t>
            </a:r>
          </a:p>
          <a:p>
            <a:r>
              <a:rPr lang="en-US" dirty="0" smtClean="0"/>
              <a:t>array update is map update:</a:t>
            </a:r>
          </a:p>
          <a:p>
            <a:pPr lvl="1"/>
            <a:r>
              <a:rPr smtClean="0"/>
              <a:t>a[ j ] := E</a:t>
            </a:r>
            <a:br>
              <a:rPr smtClean="0"/>
            </a:br>
            <a:r>
              <a:rPr smtClean="0"/>
              <a:t>means</a:t>
            </a:r>
            <a:br>
              <a:rPr smtClean="0"/>
            </a:br>
            <a:r>
              <a:rPr smtClean="0"/>
              <a:t>a := a[ j </a:t>
            </a:r>
            <a:r>
              <a:rPr lang="en-US" dirty="0" smtClean="0">
                <a:sym typeface="Symbol"/>
              </a:rPr>
              <a:t> E ]</a:t>
            </a:r>
          </a:p>
          <a:p>
            <a:endParaRPr lang="en-US" dirty="0" smtClean="0">
              <a:sym typeface="Symbol"/>
            </a:endParaRPr>
          </a:p>
          <a:p>
            <a:r>
              <a:rPr lang="en-US" dirty="0" smtClean="0">
                <a:sym typeface="Symbol"/>
              </a:rPr>
              <a:t>apply/select/get/rd and update/store/set/</a:t>
            </a:r>
            <a:r>
              <a:rPr lang="en-US" dirty="0" err="1" smtClean="0">
                <a:sym typeface="Symbol"/>
              </a:rPr>
              <a:t>wr</a:t>
            </a:r>
            <a:r>
              <a:rPr lang="en-US" dirty="0" smtClean="0">
                <a:sym typeface="Symbol"/>
              </a:rPr>
              <a:t> follow the familiar properties:</a:t>
            </a:r>
          </a:p>
          <a:p>
            <a:pPr lvl="1"/>
            <a:r>
              <a:rPr>
                <a:sym typeface="Symbol"/>
              </a:rPr>
              <a:t>(a,j,k,x    j = k    a[ j  x ][ k ] = x )</a:t>
            </a:r>
            <a:endParaRPr/>
          </a:p>
          <a:p>
            <a:pPr lvl="1"/>
            <a:r>
              <a:rPr smtClean="0">
                <a:sym typeface="Symbol"/>
              </a:rPr>
              <a:t>(</a:t>
            </a:r>
            <a:r>
              <a:rPr lang="en-US" dirty="0" smtClean="0">
                <a:sym typeface="Symbol"/>
              </a:rPr>
              <a:t></a:t>
            </a:r>
            <a:r>
              <a:rPr lang="en-US" dirty="0" err="1" smtClean="0">
                <a:sym typeface="Symbol"/>
              </a:rPr>
              <a:t>a,j,k,x</a:t>
            </a:r>
            <a:r>
              <a:rPr lang="en-US" dirty="0" smtClean="0">
                <a:sym typeface="Symbol"/>
              </a:rPr>
              <a:t> </a:t>
            </a:r>
            <a:r>
              <a:rPr>
                <a:sym typeface="Symbol"/>
              </a:rPr>
              <a:t> </a:t>
            </a:r>
            <a:r>
              <a:rPr smtClean="0">
                <a:sym typeface="Symbol"/>
              </a:rPr>
              <a:t>  j </a:t>
            </a:r>
            <a:r>
              <a:rPr lang="en-US" dirty="0" smtClean="0">
                <a:sym typeface="Symbol"/>
              </a:rPr>
              <a:t>≠</a:t>
            </a:r>
            <a:r>
              <a:rPr smtClean="0">
                <a:sym typeface="Symbol"/>
              </a:rPr>
              <a:t> k    a</a:t>
            </a:r>
            <a:r>
              <a:rPr>
                <a:sym typeface="Symbol"/>
              </a:rPr>
              <a:t>[ j  </a:t>
            </a:r>
            <a:r>
              <a:rPr smtClean="0">
                <a:sym typeface="Symbol"/>
              </a:rPr>
              <a:t>x ][ k ] = a[ k ] )</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While loop with loop invariant</a:t>
            </a:r>
            <a:endParaRPr lang="en-US" dirty="0"/>
          </a:p>
        </p:txBody>
      </p:sp>
      <p:sp>
        <p:nvSpPr>
          <p:cNvPr id="3" name="Content Placeholder 2"/>
          <p:cNvSpPr>
            <a:spLocks noGrp="1"/>
          </p:cNvSpPr>
          <p:nvPr>
            <p:ph idx="1"/>
          </p:nvPr>
        </p:nvSpPr>
        <p:spPr>
          <a:xfrm>
            <a:off x="381000" y="1411552"/>
            <a:ext cx="8382000" cy="3402470"/>
          </a:xfrm>
        </p:spPr>
        <p:txBody>
          <a:bodyPr/>
          <a:lstStyle/>
          <a:p>
            <a:pPr>
              <a:buNone/>
            </a:pPr>
            <a:r>
              <a:rPr lang="en-US" dirty="0" smtClean="0"/>
              <a:t>	</a:t>
            </a:r>
            <a:r>
              <a:rPr lang="en-US" dirty="0" smtClean="0">
                <a:solidFill>
                  <a:srgbClr val="00B0F0"/>
                </a:solidFill>
              </a:rPr>
              <a:t>while</a:t>
            </a:r>
            <a:r>
              <a:rPr lang="en-US" dirty="0" smtClean="0"/>
              <a:t> E</a:t>
            </a:r>
            <a:br>
              <a:rPr lang="en-US" dirty="0" smtClean="0"/>
            </a:br>
            <a:r>
              <a:rPr lang="en-US" dirty="0" smtClean="0"/>
              <a:t>	</a:t>
            </a:r>
            <a:r>
              <a:rPr lang="en-US" dirty="0" smtClean="0">
                <a:solidFill>
                  <a:srgbClr val="00B0F0"/>
                </a:solidFill>
              </a:rPr>
              <a:t>invariant</a:t>
            </a:r>
            <a:r>
              <a:rPr lang="en-US" dirty="0" smtClean="0"/>
              <a:t> J</a:t>
            </a:r>
            <a:br>
              <a:rPr lang="en-US" dirty="0" smtClean="0"/>
            </a:br>
            <a:r>
              <a:rPr lang="en-US" dirty="0" smtClean="0">
                <a:solidFill>
                  <a:srgbClr val="00B0F0"/>
                </a:solidFill>
              </a:rPr>
              <a:t>do</a:t>
            </a:r>
            <a:r>
              <a:rPr lang="en-US" dirty="0" smtClean="0"/>
              <a:t/>
            </a:r>
            <a:br>
              <a:rPr lang="en-US" dirty="0" smtClean="0"/>
            </a:br>
            <a:r>
              <a:rPr lang="en-US" dirty="0" smtClean="0"/>
              <a:t>	S</a:t>
            </a:r>
            <a:br>
              <a:rPr lang="en-US" dirty="0" smtClean="0"/>
            </a:br>
            <a:r>
              <a:rPr lang="en-US" dirty="0" smtClean="0">
                <a:solidFill>
                  <a:srgbClr val="00B0F0"/>
                </a:solidFill>
              </a:rPr>
              <a:t>end</a:t>
            </a:r>
          </a:p>
          <a:p>
            <a:pPr>
              <a:buNone/>
            </a:pPr>
            <a:endParaRPr lang="en-US" dirty="0" smtClean="0"/>
          </a:p>
          <a:p>
            <a:pPr>
              <a:buNone/>
            </a:pPr>
            <a:r>
              <a:rPr lang="en-US" dirty="0" smtClean="0"/>
              <a:t>	=  ?</a:t>
            </a:r>
            <a:endParaRPr lang="en-US" dirty="0"/>
          </a:p>
        </p:txBody>
      </p:sp>
      <p:sp>
        <p:nvSpPr>
          <p:cNvPr id="4" name="Explosion 2 3"/>
          <p:cNvSpPr/>
          <p:nvPr/>
        </p:nvSpPr>
        <p:spPr bwMode="auto">
          <a:xfrm rot="20894762">
            <a:off x="2811439" y="2838749"/>
            <a:ext cx="5472752" cy="3029803"/>
          </a:xfrm>
          <a:prstGeom prst="irregularSeal2">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2"/>
                </a:solidFill>
                <a:effectLst>
                  <a:outerShdw blurRad="38100" dist="38100" dir="2700000" algn="tl">
                    <a:srgbClr val="000000">
                      <a:alpha val="43137"/>
                    </a:srgbClr>
                  </a:outerShdw>
                </a:effectLst>
                <a:latin typeface="Segoe" pitchFamily="34" charset="0"/>
              </a:rPr>
              <a:t>Homework</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Text Box 7"/>
          <p:cNvSpPr txBox="1">
            <a:spLocks noChangeArrowheads="1"/>
          </p:cNvSpPr>
          <p:nvPr/>
        </p:nvSpPr>
        <p:spPr bwMode="auto">
          <a:xfrm>
            <a:off x="4135280" y="5238387"/>
            <a:ext cx="4415069" cy="1077212"/>
          </a:xfrm>
          <a:prstGeom prst="rect">
            <a:avLst/>
          </a:prstGeom>
          <a:noFill/>
          <a:ln w="9525">
            <a:noFill/>
            <a:miter lim="800000"/>
            <a:headEnd/>
            <a:tailEnd/>
          </a:ln>
          <a:effectLst/>
        </p:spPr>
        <p:txBody>
          <a:bodyPr wrap="square" lIns="91432" tIns="45717" rIns="91432" bIns="45717">
            <a:spAutoFit/>
          </a:bodyPr>
          <a:lstStyle/>
          <a:p>
            <a:pPr algn="ctr">
              <a:spcBef>
                <a:spcPct val="50000"/>
              </a:spcBef>
            </a:pPr>
            <a:r>
              <a:rPr lang="en-US" sz="3200" dirty="0" smtClean="0">
                <a:solidFill>
                  <a:schemeClr val="tx1"/>
                </a:solidFill>
                <a:latin typeface="+mn-lt"/>
              </a:rPr>
              <a:t>Verification condition (logical formula)</a:t>
            </a:r>
          </a:p>
        </p:txBody>
      </p:sp>
      <p:sp>
        <p:nvSpPr>
          <p:cNvPr id="43014" name="Text Box 6"/>
          <p:cNvSpPr txBox="1">
            <a:spLocks noChangeArrowheads="1"/>
          </p:cNvSpPr>
          <p:nvPr/>
        </p:nvSpPr>
        <p:spPr bwMode="auto">
          <a:xfrm>
            <a:off x="616772" y="893910"/>
            <a:ext cx="3573087"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tx1"/>
                </a:solidFill>
                <a:latin typeface="+mn-lt"/>
              </a:rPr>
              <a:t>Source language</a:t>
            </a:r>
            <a:endParaRPr lang="en-US" sz="3200" dirty="0">
              <a:solidFill>
                <a:schemeClr val="tx1"/>
              </a:solidFill>
              <a:latin typeface="+mn-lt"/>
            </a:endParaRPr>
          </a:p>
        </p:txBody>
      </p:sp>
      <p:sp>
        <p:nvSpPr>
          <p:cNvPr id="30" name="AutoShape 8"/>
          <p:cNvSpPr>
            <a:spLocks noChangeArrowheads="1"/>
          </p:cNvSpPr>
          <p:nvPr/>
        </p:nvSpPr>
        <p:spPr bwMode="auto">
          <a:xfrm rot="2700000">
            <a:off x="1333467" y="1860793"/>
            <a:ext cx="2036238"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p>
        </p:txBody>
      </p:sp>
      <p:sp>
        <p:nvSpPr>
          <p:cNvPr id="13" name="Text Box 6"/>
          <p:cNvSpPr txBox="1">
            <a:spLocks noChangeArrowheads="1"/>
          </p:cNvSpPr>
          <p:nvPr/>
        </p:nvSpPr>
        <p:spPr bwMode="auto">
          <a:xfrm>
            <a:off x="1667643" y="2982012"/>
            <a:ext cx="6439118" cy="584769"/>
          </a:xfrm>
          <a:prstGeom prst="rect">
            <a:avLst/>
          </a:prstGeom>
          <a:noFill/>
          <a:ln w="9525">
            <a:noFill/>
            <a:miter lim="800000"/>
            <a:headEnd/>
            <a:tailEnd/>
          </a:ln>
          <a:effectLst/>
        </p:spPr>
        <p:txBody>
          <a:bodyPr wrap="square" lIns="91432" tIns="45717" rIns="91432" bIns="45717">
            <a:spAutoFit/>
          </a:bodyPr>
          <a:lstStyle/>
          <a:p>
            <a:pPr>
              <a:spcBef>
                <a:spcPct val="50000"/>
              </a:spcBef>
            </a:pPr>
            <a:r>
              <a:rPr lang="en-US" sz="3200" dirty="0" smtClean="0">
                <a:solidFill>
                  <a:schemeClr val="tx1"/>
                </a:solidFill>
                <a:latin typeface="+mn-lt"/>
              </a:rPr>
              <a:t>Intermediate verification language</a:t>
            </a:r>
            <a:endParaRPr lang="en-US" sz="3200" dirty="0">
              <a:solidFill>
                <a:schemeClr val="tx1"/>
              </a:solidFill>
              <a:latin typeface="+mn-lt"/>
            </a:endParaRPr>
          </a:p>
        </p:txBody>
      </p:sp>
      <p:sp>
        <p:nvSpPr>
          <p:cNvPr id="14" name="AutoShape 8"/>
          <p:cNvSpPr>
            <a:spLocks noChangeArrowheads="1"/>
          </p:cNvSpPr>
          <p:nvPr/>
        </p:nvSpPr>
        <p:spPr bwMode="auto">
          <a:xfrm rot="2700000">
            <a:off x="3335444" y="3959137"/>
            <a:ext cx="2065189" cy="923965"/>
          </a:xfrm>
          <a:prstGeom prst="rightArrow">
            <a:avLst>
              <a:gd name="adj1" fmla="val 50000"/>
              <a:gd name="adj2" fmla="val 91304"/>
            </a:avLst>
          </a:prstGeom>
          <a:gradFill>
            <a:gsLst>
              <a:gs pos="0">
                <a:schemeClr val="accent4">
                  <a:tint val="73000"/>
                  <a:satMod val="150000"/>
                  <a:alpha val="6000"/>
                </a:schemeClr>
              </a:gs>
              <a:gs pos="25000">
                <a:schemeClr val="accent4">
                  <a:tint val="96000"/>
                  <a:shade val="80000"/>
                  <a:satMod val="105000"/>
                </a:schemeClr>
              </a:gs>
              <a:gs pos="38000">
                <a:schemeClr val="accent4">
                  <a:tint val="96000"/>
                  <a:shade val="59000"/>
                  <a:satMod val="120000"/>
                </a:schemeClr>
              </a:gs>
              <a:gs pos="55000">
                <a:schemeClr val="accent4">
                  <a:shade val="57000"/>
                  <a:satMod val="120000"/>
                </a:schemeClr>
              </a:gs>
              <a:gs pos="80000">
                <a:schemeClr val="accent4">
                  <a:shade val="56000"/>
                  <a:satMod val="145000"/>
                </a:schemeClr>
              </a:gs>
              <a:gs pos="88000">
                <a:schemeClr val="accent4">
                  <a:shade val="63000"/>
                  <a:satMod val="160000"/>
                </a:schemeClr>
              </a:gs>
              <a:gs pos="100000">
                <a:schemeClr val="accent4">
                  <a:tint val="99555"/>
                  <a:satMod val="155000"/>
                </a:schemeClr>
              </a:gs>
            </a:gsLst>
          </a:gradFill>
          <a:ln>
            <a:headEnd/>
            <a:tailEnd/>
          </a:ln>
          <a:scene3d>
            <a:camera prst="orthographicFront">
              <a:rot lat="0" lon="0" rev="0"/>
            </a:camera>
            <a:lightRig rig="harsh" dir="t"/>
          </a:scene3d>
          <a:sp3d contourW="10000" prstMaterial="metal">
            <a:bevelT w="20000" h="9000" prst="softRound"/>
            <a:contourClr>
              <a:schemeClr val="accent4">
                <a:shade val="30000"/>
                <a:satMod val="200000"/>
              </a:schemeClr>
            </a:contourClr>
          </a:sp3d>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a:p>
        </p:txBody>
      </p:sp>
      <p:sp>
        <p:nvSpPr>
          <p:cNvPr id="15" name="Title 14"/>
          <p:cNvSpPr>
            <a:spLocks noGrp="1"/>
          </p:cNvSpPr>
          <p:nvPr>
            <p:ph type="title"/>
          </p:nvPr>
        </p:nvSpPr>
        <p:spPr/>
        <p:txBody>
          <a:bodyPr/>
          <a:lstStyle/>
          <a:p>
            <a:r>
              <a:rPr smtClean="0"/>
              <a:t>Basic verifier architecture</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sz="half" idx="1"/>
          </p:nvPr>
        </p:nvSpPr>
        <p:spPr>
          <a:xfrm>
            <a:off x="381000" y="1411553"/>
            <a:ext cx="4114800" cy="3828740"/>
          </a:xfrm>
        </p:spPr>
        <p:txBody>
          <a:bodyPr/>
          <a:lstStyle/>
          <a:p>
            <a:r>
              <a:rPr lang="en-US" sz="3200" dirty="0" smtClean="0"/>
              <a:t>x := E</a:t>
            </a:r>
          </a:p>
          <a:p>
            <a:pPr lvl="1"/>
            <a:r>
              <a:rPr sz="2400" smtClean="0"/>
              <a:t>x := x + 1</a:t>
            </a:r>
          </a:p>
          <a:p>
            <a:pPr lvl="1"/>
            <a:endParaRPr sz="2400" smtClean="0"/>
          </a:p>
          <a:p>
            <a:pPr lvl="1"/>
            <a:r>
              <a:rPr sz="2400" smtClean="0"/>
              <a:t>x := 10</a:t>
            </a:r>
          </a:p>
          <a:p>
            <a:endParaRPr lang="en-US" sz="3200" dirty="0" smtClean="0"/>
          </a:p>
          <a:p>
            <a:r>
              <a:rPr lang="en-US" sz="3200" dirty="0" smtClean="0">
                <a:solidFill>
                  <a:schemeClr val="accent4"/>
                </a:solidFill>
              </a:rPr>
              <a:t>havoc</a:t>
            </a:r>
            <a:r>
              <a:rPr lang="en-US" sz="3200" dirty="0" smtClean="0"/>
              <a:t> x</a:t>
            </a:r>
          </a:p>
          <a:p>
            <a:endParaRPr lang="en-US" sz="3200" dirty="0" smtClean="0"/>
          </a:p>
          <a:p>
            <a:pPr>
              <a:buNone/>
            </a:pPr>
            <a:endParaRPr lang="en-US" sz="3200" dirty="0"/>
          </a:p>
        </p:txBody>
      </p:sp>
      <p:sp>
        <p:nvSpPr>
          <p:cNvPr id="4" name="Content Placeholder 3"/>
          <p:cNvSpPr>
            <a:spLocks noGrp="1"/>
          </p:cNvSpPr>
          <p:nvPr>
            <p:ph sz="half" idx="2"/>
          </p:nvPr>
        </p:nvSpPr>
        <p:spPr>
          <a:xfrm>
            <a:off x="4648200" y="1411553"/>
            <a:ext cx="4114800" cy="3693319"/>
          </a:xfrm>
        </p:spPr>
        <p:txBody>
          <a:bodyPr/>
          <a:lstStyle/>
          <a:p>
            <a:r>
              <a:rPr lang="en-US" sz="3200" dirty="0" smtClean="0">
                <a:solidFill>
                  <a:schemeClr val="accent4"/>
                </a:solidFill>
              </a:rPr>
              <a:t>assert</a:t>
            </a:r>
            <a:r>
              <a:rPr lang="en-US" sz="3200" dirty="0" smtClean="0"/>
              <a:t> P</a:t>
            </a:r>
          </a:p>
          <a:p>
            <a:endParaRPr lang="en-US" sz="3200" dirty="0" smtClean="0"/>
          </a:p>
          <a:p>
            <a:r>
              <a:rPr lang="en-US" sz="3200" dirty="0" smtClean="0">
                <a:solidFill>
                  <a:schemeClr val="accent4"/>
                </a:solidFill>
              </a:rPr>
              <a:t>assume</a:t>
            </a:r>
            <a:r>
              <a:rPr lang="en-US" sz="3200" dirty="0" smtClean="0"/>
              <a:t> P</a:t>
            </a:r>
          </a:p>
          <a:p>
            <a:endParaRPr lang="en-US" sz="3200" dirty="0" smtClean="0"/>
          </a:p>
          <a:p>
            <a:pPr>
              <a:buNone/>
            </a:pPr>
            <a:endParaRPr lang="en-US" sz="3200" dirty="0" smtClean="0"/>
          </a:p>
          <a:p>
            <a:pPr>
              <a:buNone/>
            </a:pPr>
            <a:endParaRPr lang="en-US" sz="3200" dirty="0" smtClean="0"/>
          </a:p>
          <a:p>
            <a:endParaRPr lang="en-US" sz="3200" dirty="0"/>
          </a:p>
        </p:txBody>
      </p:sp>
      <p:sp>
        <p:nvSpPr>
          <p:cNvPr id="5" name="Oval 4"/>
          <p:cNvSpPr/>
          <p:nvPr/>
        </p:nvSpPr>
        <p:spPr bwMode="auto">
          <a:xfrm>
            <a:off x="3054014" y="2119802"/>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054014"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3054014" y="161886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3387969"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3387969" y="161091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387969" y="136442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7" idx="7"/>
            <a:endCxn id="10" idx="3"/>
          </p:cNvCxnSpPr>
          <p:nvPr/>
        </p:nvCxnSpPr>
        <p:spPr>
          <a:xfrm rot="5400000" flipH="1" flipV="1">
            <a:off x="3209857" y="1440757"/>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7"/>
            <a:endCxn id="9" idx="3"/>
          </p:cNvCxnSpPr>
          <p:nvPr/>
        </p:nvCxnSpPr>
        <p:spPr>
          <a:xfrm rot="5400000" flipH="1" flipV="1">
            <a:off x="3209857" y="1687248"/>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8" idx="3"/>
          </p:cNvCxnSpPr>
          <p:nvPr/>
        </p:nvCxnSpPr>
        <p:spPr>
          <a:xfrm rot="5400000" flipH="1" flipV="1">
            <a:off x="3209857" y="1941690"/>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bwMode="auto">
          <a:xfrm>
            <a:off x="3077867" y="318029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3077867" y="292584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3077867" y="267935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3411822" y="286223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8" name="Straight Arrow Connector 17"/>
          <p:cNvCxnSpPr>
            <a:stCxn id="16" idx="6"/>
            <a:endCxn id="17" idx="1"/>
          </p:cNvCxnSpPr>
          <p:nvPr/>
        </p:nvCxnSpPr>
        <p:spPr>
          <a:xfrm>
            <a:off x="3213870" y="2747360"/>
            <a:ext cx="217869" cy="1347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6"/>
            <a:endCxn id="17" idx="2"/>
          </p:cNvCxnSpPr>
          <p:nvPr/>
        </p:nvCxnSpPr>
        <p:spPr>
          <a:xfrm flipV="1">
            <a:off x="3213870" y="2930241"/>
            <a:ext cx="197952" cy="6361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7"/>
            <a:endCxn id="17" idx="3"/>
          </p:cNvCxnSpPr>
          <p:nvPr/>
        </p:nvCxnSpPr>
        <p:spPr>
          <a:xfrm rot="5400000" flipH="1" flipV="1">
            <a:off x="3201905" y="2970374"/>
            <a:ext cx="22188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bwMode="auto">
          <a:xfrm>
            <a:off x="7847611" y="194981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Oval 49"/>
          <p:cNvSpPr/>
          <p:nvPr/>
        </p:nvSpPr>
        <p:spPr bwMode="auto">
          <a:xfrm>
            <a:off x="7847611"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Oval 50"/>
          <p:cNvSpPr/>
          <p:nvPr/>
        </p:nvSpPr>
        <p:spPr bwMode="auto">
          <a:xfrm>
            <a:off x="7847611"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Oval 51"/>
          <p:cNvSpPr/>
          <p:nvPr/>
        </p:nvSpPr>
        <p:spPr bwMode="auto">
          <a:xfrm>
            <a:off x="8449989"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Oval 52"/>
          <p:cNvSpPr/>
          <p:nvPr/>
        </p:nvSpPr>
        <p:spPr bwMode="auto">
          <a:xfrm>
            <a:off x="8449989"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4" name="Straight Arrow Connector 53"/>
          <p:cNvCxnSpPr>
            <a:stCxn id="51" idx="6"/>
            <a:endCxn id="53" idx="2"/>
          </p:cNvCxnSpPr>
          <p:nvPr/>
        </p:nvCxnSpPr>
        <p:spPr>
          <a:xfrm>
            <a:off x="7983614" y="1516888"/>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0" idx="6"/>
            <a:endCxn id="52" idx="2"/>
          </p:cNvCxnSpPr>
          <p:nvPr/>
        </p:nvCxnSpPr>
        <p:spPr>
          <a:xfrm>
            <a:off x="7983614" y="1763379"/>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Lightning Bolt 55"/>
          <p:cNvSpPr/>
          <p:nvPr/>
        </p:nvSpPr>
        <p:spPr bwMode="auto">
          <a:xfrm>
            <a:off x="8402790" y="1880173"/>
            <a:ext cx="339359" cy="304731"/>
          </a:xfrm>
          <a:prstGeom prst="lightningBolt">
            <a:avLst/>
          </a:prstGeom>
          <a:ln w="28575">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7" name="Straight Arrow Connector 56"/>
          <p:cNvCxnSpPr>
            <a:stCxn id="49" idx="6"/>
            <a:endCxn id="56" idx="2"/>
          </p:cNvCxnSpPr>
          <p:nvPr/>
        </p:nvCxnSpPr>
        <p:spPr>
          <a:xfrm flipV="1">
            <a:off x="7983614" y="2017090"/>
            <a:ext cx="498077" cy="7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8" name="Left Brace 57"/>
          <p:cNvSpPr/>
          <p:nvPr/>
        </p:nvSpPr>
        <p:spPr>
          <a:xfrm>
            <a:off x="7483872" y="1421524"/>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Left Brace 58"/>
          <p:cNvSpPr/>
          <p:nvPr/>
        </p:nvSpPr>
        <p:spPr>
          <a:xfrm>
            <a:off x="7483872" y="1906078"/>
            <a:ext cx="234462" cy="20320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784398" y="1374625"/>
            <a:ext cx="660402" cy="523220"/>
          </a:xfrm>
          <a:prstGeom prst="rect">
            <a:avLst/>
          </a:prstGeom>
          <a:noFill/>
        </p:spPr>
        <p:txBody>
          <a:bodyPr wrap="square" rtlCol="0">
            <a:spAutoFit/>
          </a:bodyPr>
          <a:lstStyle/>
          <a:p>
            <a:pPr algn="r"/>
            <a:r>
              <a:rPr lang="en-US" sz="2800" dirty="0" smtClean="0"/>
              <a:t>P</a:t>
            </a:r>
            <a:endParaRPr lang="en-US" sz="2800" dirty="0"/>
          </a:p>
        </p:txBody>
      </p:sp>
      <p:sp>
        <p:nvSpPr>
          <p:cNvPr id="61" name="TextBox 60"/>
          <p:cNvSpPr txBox="1"/>
          <p:nvPr/>
        </p:nvSpPr>
        <p:spPr>
          <a:xfrm>
            <a:off x="6440518" y="1745856"/>
            <a:ext cx="1004282" cy="523220"/>
          </a:xfrm>
          <a:prstGeom prst="rect">
            <a:avLst/>
          </a:prstGeom>
          <a:noFill/>
        </p:spPr>
        <p:txBody>
          <a:bodyPr wrap="square" rtlCol="0">
            <a:spAutoFit/>
          </a:bodyPr>
          <a:lstStyle/>
          <a:p>
            <a:pPr algn="r"/>
            <a:r>
              <a:rPr lang="en-US" sz="2800" dirty="0" smtClean="0">
                <a:latin typeface="Segoe UI"/>
                <a:cs typeface="Segoe UI"/>
                <a:sym typeface="Symbol"/>
              </a:rPr>
              <a:t>¬</a:t>
            </a:r>
            <a:r>
              <a:rPr lang="en-US" sz="2800" dirty="0" smtClean="0"/>
              <a:t>P</a:t>
            </a:r>
            <a:endParaRPr lang="en-US" sz="2800" dirty="0"/>
          </a:p>
        </p:txBody>
      </p:sp>
      <p:sp>
        <p:nvSpPr>
          <p:cNvPr id="62" name="Oval 61"/>
          <p:cNvSpPr/>
          <p:nvPr/>
        </p:nvSpPr>
        <p:spPr bwMode="auto">
          <a:xfrm>
            <a:off x="7793440"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Oval 62"/>
          <p:cNvSpPr/>
          <p:nvPr/>
        </p:nvSpPr>
        <p:spPr bwMode="auto">
          <a:xfrm>
            <a:off x="7793440"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8395818"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8395818"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6" name="Straight Arrow Connector 65"/>
          <p:cNvCxnSpPr>
            <a:stCxn id="63" idx="6"/>
            <a:endCxn id="65" idx="2"/>
          </p:cNvCxnSpPr>
          <p:nvPr/>
        </p:nvCxnSpPr>
        <p:spPr>
          <a:xfrm>
            <a:off x="7929443" y="3136142"/>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Left Brace 66"/>
          <p:cNvSpPr/>
          <p:nvPr/>
        </p:nvSpPr>
        <p:spPr>
          <a:xfrm>
            <a:off x="7429701" y="3040778"/>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p:cNvSpPr txBox="1"/>
          <p:nvPr/>
        </p:nvSpPr>
        <p:spPr>
          <a:xfrm>
            <a:off x="6730227" y="2993879"/>
            <a:ext cx="660402" cy="523220"/>
          </a:xfrm>
          <a:prstGeom prst="rect">
            <a:avLst/>
          </a:prstGeom>
          <a:noFill/>
        </p:spPr>
        <p:txBody>
          <a:bodyPr wrap="square" rtlCol="0">
            <a:spAutoFit/>
          </a:bodyPr>
          <a:lstStyle/>
          <a:p>
            <a:pPr algn="r"/>
            <a:r>
              <a:rPr lang="en-US" sz="2800" dirty="0" smtClean="0"/>
              <a:t>P</a:t>
            </a:r>
            <a:endParaRPr lang="en-US" sz="2800" dirty="0"/>
          </a:p>
        </p:txBody>
      </p:sp>
      <p:cxnSp>
        <p:nvCxnSpPr>
          <p:cNvPr id="70" name="Straight Arrow Connector 69"/>
          <p:cNvCxnSpPr>
            <a:stCxn id="62" idx="6"/>
            <a:endCxn id="64" idx="2"/>
          </p:cNvCxnSpPr>
          <p:nvPr/>
        </p:nvCxnSpPr>
        <p:spPr>
          <a:xfrm>
            <a:off x="7929443" y="3382633"/>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bwMode="auto">
          <a:xfrm>
            <a:off x="2649209"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1" name="Oval 70"/>
          <p:cNvSpPr/>
          <p:nvPr/>
        </p:nvSpPr>
        <p:spPr bwMode="auto">
          <a:xfrm>
            <a:off x="2649209"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2" name="Oval 71"/>
          <p:cNvSpPr/>
          <p:nvPr/>
        </p:nvSpPr>
        <p:spPr bwMode="auto">
          <a:xfrm>
            <a:off x="2649209"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3" name="Oval 72"/>
          <p:cNvSpPr/>
          <p:nvPr/>
        </p:nvSpPr>
        <p:spPr bwMode="auto">
          <a:xfrm>
            <a:off x="3888070"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4" name="Oval 73"/>
          <p:cNvSpPr/>
          <p:nvPr/>
        </p:nvSpPr>
        <p:spPr bwMode="auto">
          <a:xfrm>
            <a:off x="3888070"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5" name="Oval 74"/>
          <p:cNvSpPr/>
          <p:nvPr/>
        </p:nvSpPr>
        <p:spPr bwMode="auto">
          <a:xfrm>
            <a:off x="3888070"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76" name="Straight Arrow Connector 75"/>
          <p:cNvCxnSpPr>
            <a:stCxn id="72" idx="7"/>
            <a:endCxn id="75" idx="1"/>
          </p:cNvCxnSpPr>
          <p:nvPr/>
        </p:nvCxnSpPr>
        <p:spPr>
          <a:xfrm rot="5400000" flipH="1" flipV="1">
            <a:off x="3336641" y="3021086"/>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72" idx="6"/>
            <a:endCxn id="74" idx="1"/>
          </p:cNvCxnSpPr>
          <p:nvPr/>
        </p:nvCxnSpPr>
        <p:spPr>
          <a:xfrm>
            <a:off x="2785212" y="3640517"/>
            <a:ext cx="1122775" cy="42757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72" idx="5"/>
            <a:endCxn id="73" idx="1"/>
          </p:cNvCxnSpPr>
          <p:nvPr/>
        </p:nvCxnSpPr>
        <p:spPr>
          <a:xfrm rot="16200000" flipH="1">
            <a:off x="2909071" y="3544825"/>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71" idx="7"/>
            <a:endCxn id="75" idx="2"/>
          </p:cNvCxnSpPr>
          <p:nvPr/>
        </p:nvCxnSpPr>
        <p:spPr>
          <a:xfrm rot="5400000" flipH="1" flipV="1">
            <a:off x="3112897" y="3292915"/>
            <a:ext cx="427570"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1" idx="6"/>
            <a:endCxn id="74" idx="2"/>
          </p:cNvCxnSpPr>
          <p:nvPr/>
        </p:nvCxnSpPr>
        <p:spPr>
          <a:xfrm>
            <a:off x="2785212" y="4116172"/>
            <a:ext cx="1102858" cy="1588"/>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71" idx="5"/>
            <a:endCxn id="73" idx="2"/>
          </p:cNvCxnSpPr>
          <p:nvPr/>
        </p:nvCxnSpPr>
        <p:spPr>
          <a:xfrm rot="16200000" flipH="1">
            <a:off x="3112897" y="3816653"/>
            <a:ext cx="427571"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69" idx="7"/>
            <a:endCxn id="75" idx="3"/>
          </p:cNvCxnSpPr>
          <p:nvPr/>
        </p:nvCxnSpPr>
        <p:spPr>
          <a:xfrm rot="5400000" flipH="1" flipV="1">
            <a:off x="2909071" y="3544826"/>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69" idx="6"/>
            <a:endCxn id="74" idx="3"/>
          </p:cNvCxnSpPr>
          <p:nvPr/>
        </p:nvCxnSpPr>
        <p:spPr>
          <a:xfrm flipV="1">
            <a:off x="2785212" y="4164256"/>
            <a:ext cx="1122775" cy="427571"/>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9" idx="5"/>
            <a:endCxn id="73" idx="3"/>
          </p:cNvCxnSpPr>
          <p:nvPr/>
        </p:nvCxnSpPr>
        <p:spPr>
          <a:xfrm rot="16200000" flipH="1">
            <a:off x="3336641" y="4068565"/>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4790377"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87" name="Straight Arrow Connector 86"/>
          <p:cNvCxnSpPr/>
          <p:nvPr/>
        </p:nvCxnSpPr>
        <p:spPr>
          <a:xfrm>
            <a:off x="4121624"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998577"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89" name="Straight Arrow Connector 88"/>
          <p:cNvCxnSpPr/>
          <p:nvPr/>
        </p:nvCxnSpPr>
        <p:spPr>
          <a:xfrm>
            <a:off x="329824"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9"/>
                                        </p:tgtEl>
                                        <p:attrNameLst>
                                          <p:attrName>style.visibility</p:attrName>
                                        </p:attrNameLst>
                                      </p:cBhvr>
                                      <p:to>
                                        <p:strVal val="visible"/>
                                      </p:to>
                                    </p:set>
                                    <p:animEffect transition="in" filter="fade">
                                      <p:cBhvr>
                                        <p:cTn id="11" dur="500"/>
                                        <p:tgtEl>
                                          <p:spTgt spid="6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1"/>
                                        </p:tgtEl>
                                        <p:attrNameLst>
                                          <p:attrName>style.visibility</p:attrName>
                                        </p:attrNameLst>
                                      </p:cBhvr>
                                      <p:to>
                                        <p:strVal val="visible"/>
                                      </p:to>
                                    </p:set>
                                    <p:animEffect transition="in" filter="fade">
                                      <p:cBhvr>
                                        <p:cTn id="14" dur="500"/>
                                        <p:tgtEl>
                                          <p:spTgt spid="7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fade">
                                      <p:cBhvr>
                                        <p:cTn id="17" dur="500"/>
                                        <p:tgtEl>
                                          <p:spTgt spid="7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3"/>
                                        </p:tgtEl>
                                        <p:attrNameLst>
                                          <p:attrName>style.visibility</p:attrName>
                                        </p:attrNameLst>
                                      </p:cBhvr>
                                      <p:to>
                                        <p:strVal val="visible"/>
                                      </p:to>
                                    </p:set>
                                    <p:animEffect transition="in" filter="fade">
                                      <p:cBhvr>
                                        <p:cTn id="20" dur="500"/>
                                        <p:tgtEl>
                                          <p:spTgt spid="7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animEffect transition="in" filter="fade">
                                      <p:cBhvr>
                                        <p:cTn id="23" dur="500"/>
                                        <p:tgtEl>
                                          <p:spTgt spid="7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fade">
                                      <p:cBhvr>
                                        <p:cTn id="26" dur="500"/>
                                        <p:tgtEl>
                                          <p:spTgt spid="75"/>
                                        </p:tgtEl>
                                      </p:cBhvr>
                                    </p:animEffect>
                                  </p:childTnLst>
                                </p:cTn>
                              </p:par>
                              <p:par>
                                <p:cTn id="27" presetID="10" presetClass="entr" presetSubtype="0" fill="hold" nodeType="with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fade">
                                      <p:cBhvr>
                                        <p:cTn id="29" dur="500"/>
                                        <p:tgtEl>
                                          <p:spTgt spid="76"/>
                                        </p:tgtEl>
                                      </p:cBhvr>
                                    </p:animEffect>
                                  </p:childTnLst>
                                </p:cTn>
                              </p:par>
                              <p:par>
                                <p:cTn id="30" presetID="10" presetClass="entr" presetSubtype="0" fill="hold" nodeType="with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fade">
                                      <p:cBhvr>
                                        <p:cTn id="32" dur="500"/>
                                        <p:tgtEl>
                                          <p:spTgt spid="77"/>
                                        </p:tgtEl>
                                      </p:cBhvr>
                                    </p:animEffect>
                                  </p:childTnLst>
                                </p:cTn>
                              </p:par>
                              <p:par>
                                <p:cTn id="33" presetID="10" presetClass="entr" presetSubtype="0" fill="hold" nodeType="withEffect">
                                  <p:stCondLst>
                                    <p:cond delay="0"/>
                                  </p:stCondLst>
                                  <p:childTnLst>
                                    <p:set>
                                      <p:cBhvr>
                                        <p:cTn id="34" dur="1" fill="hold">
                                          <p:stCondLst>
                                            <p:cond delay="0"/>
                                          </p:stCondLst>
                                        </p:cTn>
                                        <p:tgtEl>
                                          <p:spTgt spid="78"/>
                                        </p:tgtEl>
                                        <p:attrNameLst>
                                          <p:attrName>style.visibility</p:attrName>
                                        </p:attrNameLst>
                                      </p:cBhvr>
                                      <p:to>
                                        <p:strVal val="visible"/>
                                      </p:to>
                                    </p:set>
                                    <p:animEffect transition="in" filter="fade">
                                      <p:cBhvr>
                                        <p:cTn id="35" dur="500"/>
                                        <p:tgtEl>
                                          <p:spTgt spid="78"/>
                                        </p:tgtEl>
                                      </p:cBhvr>
                                    </p:animEffect>
                                  </p:childTnLst>
                                </p:cTn>
                              </p:par>
                              <p:par>
                                <p:cTn id="36" presetID="10" presetClass="entr" presetSubtype="0" fill="hold" nodeType="withEffect">
                                  <p:stCondLst>
                                    <p:cond delay="0"/>
                                  </p:stCondLst>
                                  <p:childTnLst>
                                    <p:set>
                                      <p:cBhvr>
                                        <p:cTn id="37" dur="1" fill="hold">
                                          <p:stCondLst>
                                            <p:cond delay="0"/>
                                          </p:stCondLst>
                                        </p:cTn>
                                        <p:tgtEl>
                                          <p:spTgt spid="79"/>
                                        </p:tgtEl>
                                        <p:attrNameLst>
                                          <p:attrName>style.visibility</p:attrName>
                                        </p:attrNameLst>
                                      </p:cBhvr>
                                      <p:to>
                                        <p:strVal val="visible"/>
                                      </p:to>
                                    </p:set>
                                    <p:animEffect transition="in" filter="fade">
                                      <p:cBhvr>
                                        <p:cTn id="38" dur="500"/>
                                        <p:tgtEl>
                                          <p:spTgt spid="79"/>
                                        </p:tgtEl>
                                      </p:cBhvr>
                                    </p:animEffect>
                                  </p:childTnLst>
                                </p:cTn>
                              </p:par>
                              <p:par>
                                <p:cTn id="39" presetID="10" presetClass="entr" presetSubtype="0" fill="hold" nodeType="withEffect">
                                  <p:stCondLst>
                                    <p:cond delay="0"/>
                                  </p:stCondLst>
                                  <p:childTnLst>
                                    <p:set>
                                      <p:cBhvr>
                                        <p:cTn id="40" dur="1" fill="hold">
                                          <p:stCondLst>
                                            <p:cond delay="0"/>
                                          </p:stCondLst>
                                        </p:cTn>
                                        <p:tgtEl>
                                          <p:spTgt spid="80"/>
                                        </p:tgtEl>
                                        <p:attrNameLst>
                                          <p:attrName>style.visibility</p:attrName>
                                        </p:attrNameLst>
                                      </p:cBhvr>
                                      <p:to>
                                        <p:strVal val="visible"/>
                                      </p:to>
                                    </p:set>
                                    <p:animEffect transition="in" filter="fade">
                                      <p:cBhvr>
                                        <p:cTn id="41" dur="500"/>
                                        <p:tgtEl>
                                          <p:spTgt spid="80"/>
                                        </p:tgtEl>
                                      </p:cBhvr>
                                    </p:animEffect>
                                  </p:childTnLst>
                                </p:cTn>
                              </p:par>
                              <p:par>
                                <p:cTn id="42" presetID="10" presetClass="entr" presetSubtype="0" fill="hold" nodeType="with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500"/>
                                        <p:tgtEl>
                                          <p:spTgt spid="81"/>
                                        </p:tgtEl>
                                      </p:cBhvr>
                                    </p:animEffect>
                                  </p:childTnLst>
                                </p:cTn>
                              </p:par>
                              <p:par>
                                <p:cTn id="45" presetID="10" presetClass="entr" presetSubtype="0" fill="hold" nodeType="with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fade">
                                      <p:cBhvr>
                                        <p:cTn id="47" dur="500"/>
                                        <p:tgtEl>
                                          <p:spTgt spid="82"/>
                                        </p:tgtEl>
                                      </p:cBhvr>
                                    </p:animEffect>
                                  </p:childTnLst>
                                </p:cTn>
                              </p:par>
                              <p:par>
                                <p:cTn id="48" presetID="10" presetClass="entr" presetSubtype="0" fill="hold" nodeType="withEffect">
                                  <p:stCondLst>
                                    <p:cond delay="0"/>
                                  </p:stCondLst>
                                  <p:childTnLst>
                                    <p:set>
                                      <p:cBhvr>
                                        <p:cTn id="49" dur="1" fill="hold">
                                          <p:stCondLst>
                                            <p:cond delay="0"/>
                                          </p:stCondLst>
                                        </p:cTn>
                                        <p:tgtEl>
                                          <p:spTgt spid="83"/>
                                        </p:tgtEl>
                                        <p:attrNameLst>
                                          <p:attrName>style.visibility</p:attrName>
                                        </p:attrNameLst>
                                      </p:cBhvr>
                                      <p:to>
                                        <p:strVal val="visible"/>
                                      </p:to>
                                    </p:set>
                                    <p:animEffect transition="in" filter="fade">
                                      <p:cBhvr>
                                        <p:cTn id="50" dur="500"/>
                                        <p:tgtEl>
                                          <p:spTgt spid="83"/>
                                        </p:tgtEl>
                                      </p:cBhvr>
                                    </p:animEffect>
                                  </p:childTnLst>
                                </p:cTn>
                              </p:par>
                              <p:par>
                                <p:cTn id="51" presetID="10" presetClass="entr" presetSubtype="0" fill="hold" nodeType="with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fade">
                                      <p:cBhvr>
                                        <p:cTn id="53" dur="500"/>
                                        <p:tgtEl>
                                          <p:spTgt spid="84"/>
                                        </p:tgtEl>
                                      </p:cBhvr>
                                    </p:animEffect>
                                  </p:childTnLst>
                                </p:cTn>
                              </p:par>
                              <p:par>
                                <p:cTn id="54" presetID="10" presetClass="entr" presetSubtype="0" fill="hold" nodeType="withEffect">
                                  <p:stCondLst>
                                    <p:cond delay="0"/>
                                  </p:stCondLst>
                                  <p:childTnLst>
                                    <p:set>
                                      <p:cBhvr>
                                        <p:cTn id="55" dur="1" fill="hold">
                                          <p:stCondLst>
                                            <p:cond delay="0"/>
                                          </p:stCondLst>
                                        </p:cTn>
                                        <p:tgtEl>
                                          <p:spTgt spid="87"/>
                                        </p:tgtEl>
                                        <p:attrNameLst>
                                          <p:attrName>style.visibility</p:attrName>
                                        </p:attrNameLst>
                                      </p:cBhvr>
                                      <p:to>
                                        <p:strVal val="visible"/>
                                      </p:to>
                                    </p:set>
                                    <p:animEffect transition="in" filter="fade">
                                      <p:cBhvr>
                                        <p:cTn id="56" dur="500"/>
                                        <p:tgtEl>
                                          <p:spTgt spid="8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5"/>
                                        </p:tgtEl>
                                        <p:attrNameLst>
                                          <p:attrName>style.visibility</p:attrName>
                                        </p:attrNameLst>
                                      </p:cBhvr>
                                      <p:to>
                                        <p:strVal val="visible"/>
                                      </p:to>
                                    </p:set>
                                    <p:animEffect transition="in" filter="fade">
                                      <p:cBhvr>
                                        <p:cTn id="59" dur="500"/>
                                        <p:tgtEl>
                                          <p:spTgt spid="8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4">
                                            <p:txEl>
                                              <p:pRg st="0" end="0"/>
                                            </p:txEl>
                                          </p:spTgt>
                                        </p:tgtEl>
                                        <p:attrNameLst>
                                          <p:attrName>style.visibility</p:attrName>
                                        </p:attrNameLst>
                                      </p:cBhvr>
                                      <p:to>
                                        <p:strVal val="visible"/>
                                      </p:to>
                                    </p:set>
                                    <p:animEffect transition="in" filter="fade">
                                      <p:cBhvr>
                                        <p:cTn id="64" dur="500"/>
                                        <p:tgtEl>
                                          <p:spTgt spid="4">
                                            <p:txEl>
                                              <p:pRg st="0" end="0"/>
                                            </p:txEl>
                                          </p:spTgt>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fade">
                                      <p:cBhvr>
                                        <p:cTn id="68" dur="500"/>
                                        <p:tgtEl>
                                          <p:spTgt spid="49"/>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fade">
                                      <p:cBhvr>
                                        <p:cTn id="71" dur="500"/>
                                        <p:tgtEl>
                                          <p:spTgt spid="5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1"/>
                                        </p:tgtEl>
                                        <p:attrNameLst>
                                          <p:attrName>style.visibility</p:attrName>
                                        </p:attrNameLst>
                                      </p:cBhvr>
                                      <p:to>
                                        <p:strVal val="visible"/>
                                      </p:to>
                                    </p:set>
                                    <p:animEffect transition="in" filter="fade">
                                      <p:cBhvr>
                                        <p:cTn id="74" dur="500"/>
                                        <p:tgtEl>
                                          <p:spTgt spid="5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fade">
                                      <p:cBhvr>
                                        <p:cTn id="77" dur="500"/>
                                        <p:tgtEl>
                                          <p:spTgt spid="5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par>
                                <p:cTn id="81" presetID="10" presetClass="entr" presetSubtype="0" fill="hold" nodeType="with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fade">
                                      <p:cBhvr>
                                        <p:cTn id="83" dur="500"/>
                                        <p:tgtEl>
                                          <p:spTgt spid="54"/>
                                        </p:tgtEl>
                                      </p:cBhvr>
                                    </p:animEffect>
                                  </p:childTnLst>
                                </p:cTn>
                              </p:par>
                              <p:par>
                                <p:cTn id="84" presetID="10" presetClass="entr" presetSubtype="0" fill="hold" nodeType="with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fade">
                                      <p:cBhvr>
                                        <p:cTn id="86" dur="500"/>
                                        <p:tgtEl>
                                          <p:spTgt spid="55"/>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500"/>
                                        <p:tgtEl>
                                          <p:spTgt spid="56"/>
                                        </p:tgtEl>
                                      </p:cBhvr>
                                    </p:animEffect>
                                  </p:childTnLst>
                                </p:cTn>
                              </p:par>
                              <p:par>
                                <p:cTn id="90" presetID="10" presetClass="entr" presetSubtype="0" fill="hold" nodeType="with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fade">
                                      <p:cBhvr>
                                        <p:cTn id="92" dur="500"/>
                                        <p:tgtEl>
                                          <p:spTgt spid="57"/>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fade">
                                      <p:cBhvr>
                                        <p:cTn id="95" dur="500"/>
                                        <p:tgtEl>
                                          <p:spTgt spid="58"/>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fade">
                                      <p:cBhvr>
                                        <p:cTn id="98" dur="500"/>
                                        <p:tgtEl>
                                          <p:spTgt spid="59"/>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60"/>
                                        </p:tgtEl>
                                        <p:attrNameLst>
                                          <p:attrName>style.visibility</p:attrName>
                                        </p:attrNameLst>
                                      </p:cBhvr>
                                      <p:to>
                                        <p:strVal val="visible"/>
                                      </p:to>
                                    </p:set>
                                    <p:animEffect transition="in" filter="fade">
                                      <p:cBhvr>
                                        <p:cTn id="101" dur="500"/>
                                        <p:tgtEl>
                                          <p:spTgt spid="60"/>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61"/>
                                        </p:tgtEl>
                                        <p:attrNameLst>
                                          <p:attrName>style.visibility</p:attrName>
                                        </p:attrNameLst>
                                      </p:cBhvr>
                                      <p:to>
                                        <p:strVal val="visible"/>
                                      </p:to>
                                    </p:set>
                                    <p:animEffect transition="in" filter="fade">
                                      <p:cBhvr>
                                        <p:cTn id="104" dur="500"/>
                                        <p:tgtEl>
                                          <p:spTgt spid="61"/>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4">
                                            <p:txEl>
                                              <p:pRg st="2" end="2"/>
                                            </p:txEl>
                                          </p:spTgt>
                                        </p:tgtEl>
                                        <p:attrNameLst>
                                          <p:attrName>style.visibility</p:attrName>
                                        </p:attrNameLst>
                                      </p:cBhvr>
                                      <p:to>
                                        <p:strVal val="visible"/>
                                      </p:to>
                                    </p:set>
                                    <p:animEffect transition="in" filter="fade">
                                      <p:cBhvr>
                                        <p:cTn id="109" dur="500"/>
                                        <p:tgtEl>
                                          <p:spTgt spid="4">
                                            <p:txEl>
                                              <p:pRg st="2" end="2"/>
                                            </p:txEl>
                                          </p:spTgt>
                                        </p:tgtEl>
                                      </p:cBhvr>
                                    </p:animEffect>
                                  </p:childTnLst>
                                </p:cTn>
                              </p:par>
                            </p:childTnLst>
                          </p:cTn>
                        </p:par>
                        <p:par>
                          <p:cTn id="110" fill="hold">
                            <p:stCondLst>
                              <p:cond delay="500"/>
                            </p:stCondLst>
                            <p:childTnLst>
                              <p:par>
                                <p:cTn id="111" presetID="10" presetClass="entr" presetSubtype="0" fill="hold" grpId="0" nodeType="afterEffect">
                                  <p:stCondLst>
                                    <p:cond delay="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500"/>
                                        <p:tgtEl>
                                          <p:spTgt spid="62"/>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63"/>
                                        </p:tgtEl>
                                        <p:attrNameLst>
                                          <p:attrName>style.visibility</p:attrName>
                                        </p:attrNameLst>
                                      </p:cBhvr>
                                      <p:to>
                                        <p:strVal val="visible"/>
                                      </p:to>
                                    </p:set>
                                    <p:animEffect transition="in" filter="fade">
                                      <p:cBhvr>
                                        <p:cTn id="116" dur="500"/>
                                        <p:tgtEl>
                                          <p:spTgt spid="63"/>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64"/>
                                        </p:tgtEl>
                                        <p:attrNameLst>
                                          <p:attrName>style.visibility</p:attrName>
                                        </p:attrNameLst>
                                      </p:cBhvr>
                                      <p:to>
                                        <p:strVal val="visible"/>
                                      </p:to>
                                    </p:set>
                                    <p:animEffect transition="in" filter="fade">
                                      <p:cBhvr>
                                        <p:cTn id="119" dur="500"/>
                                        <p:tgtEl>
                                          <p:spTgt spid="6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65"/>
                                        </p:tgtEl>
                                        <p:attrNameLst>
                                          <p:attrName>style.visibility</p:attrName>
                                        </p:attrNameLst>
                                      </p:cBhvr>
                                      <p:to>
                                        <p:strVal val="visible"/>
                                      </p:to>
                                    </p:set>
                                    <p:animEffect transition="in" filter="fade">
                                      <p:cBhvr>
                                        <p:cTn id="122" dur="500"/>
                                        <p:tgtEl>
                                          <p:spTgt spid="65"/>
                                        </p:tgtEl>
                                      </p:cBhvr>
                                    </p:animEffect>
                                  </p:childTnLst>
                                </p:cTn>
                              </p:par>
                              <p:par>
                                <p:cTn id="123" presetID="10" presetClass="entr" presetSubtype="0" fill="hold" nodeType="withEffect">
                                  <p:stCondLst>
                                    <p:cond delay="0"/>
                                  </p:stCondLst>
                                  <p:childTnLst>
                                    <p:set>
                                      <p:cBhvr>
                                        <p:cTn id="124" dur="1" fill="hold">
                                          <p:stCondLst>
                                            <p:cond delay="0"/>
                                          </p:stCondLst>
                                        </p:cTn>
                                        <p:tgtEl>
                                          <p:spTgt spid="66"/>
                                        </p:tgtEl>
                                        <p:attrNameLst>
                                          <p:attrName>style.visibility</p:attrName>
                                        </p:attrNameLst>
                                      </p:cBhvr>
                                      <p:to>
                                        <p:strVal val="visible"/>
                                      </p:to>
                                    </p:set>
                                    <p:animEffect transition="in" filter="fade">
                                      <p:cBhvr>
                                        <p:cTn id="125" dur="500"/>
                                        <p:tgtEl>
                                          <p:spTgt spid="66"/>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67"/>
                                        </p:tgtEl>
                                        <p:attrNameLst>
                                          <p:attrName>style.visibility</p:attrName>
                                        </p:attrNameLst>
                                      </p:cBhvr>
                                      <p:to>
                                        <p:strVal val="visible"/>
                                      </p:to>
                                    </p:set>
                                    <p:animEffect transition="in" filter="fade">
                                      <p:cBhvr>
                                        <p:cTn id="128" dur="500"/>
                                        <p:tgtEl>
                                          <p:spTgt spid="67"/>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68"/>
                                        </p:tgtEl>
                                        <p:attrNameLst>
                                          <p:attrName>style.visibility</p:attrName>
                                        </p:attrNameLst>
                                      </p:cBhvr>
                                      <p:to>
                                        <p:strVal val="visible"/>
                                      </p:to>
                                    </p:set>
                                    <p:animEffect transition="in" filter="fade">
                                      <p:cBhvr>
                                        <p:cTn id="131" dur="500"/>
                                        <p:tgtEl>
                                          <p:spTgt spid="68"/>
                                        </p:tgtEl>
                                      </p:cBhvr>
                                    </p:animEffect>
                                  </p:childTnLst>
                                </p:cTn>
                              </p:par>
                              <p:par>
                                <p:cTn id="132" presetID="10" presetClass="entr" presetSubtype="0" fill="hold" nodeType="withEffect">
                                  <p:stCondLst>
                                    <p:cond delay="0"/>
                                  </p:stCondLst>
                                  <p:childTnLst>
                                    <p:set>
                                      <p:cBhvr>
                                        <p:cTn id="133" dur="1" fill="hold">
                                          <p:stCondLst>
                                            <p:cond delay="0"/>
                                          </p:stCondLst>
                                        </p:cTn>
                                        <p:tgtEl>
                                          <p:spTgt spid="70"/>
                                        </p:tgtEl>
                                        <p:attrNameLst>
                                          <p:attrName>style.visibility</p:attrName>
                                        </p:attrNameLst>
                                      </p:cBhvr>
                                      <p:to>
                                        <p:strVal val="visible"/>
                                      </p:to>
                                    </p:set>
                                    <p:animEffect transition="in" filter="fade">
                                      <p:cBhvr>
                                        <p:cTn id="134"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2" grpId="0" animBg="1"/>
      <p:bldP spid="53" grpId="0" animBg="1"/>
      <p:bldP spid="56" grpId="0" animBg="1"/>
      <p:bldP spid="58" grpId="0" animBg="1"/>
      <p:bldP spid="59" grpId="0" animBg="1"/>
      <p:bldP spid="60" grpId="0"/>
      <p:bldP spid="61" grpId="0"/>
      <p:bldP spid="62" grpId="0" animBg="1"/>
      <p:bldP spid="63" grpId="0" animBg="1"/>
      <p:bldP spid="64" grpId="0" animBg="1"/>
      <p:bldP spid="65" grpId="0" animBg="1"/>
      <p:bldP spid="67" grpId="0" animBg="1"/>
      <p:bldP spid="68" grpId="0"/>
      <p:bldP spid="69" grpId="0" animBg="1"/>
      <p:bldP spid="71" grpId="0" animBg="1"/>
      <p:bldP spid="72" grpId="0" animBg="1"/>
      <p:bldP spid="73" grpId="0" animBg="1"/>
      <p:bldP spid="74" grpId="0" animBg="1"/>
      <p:bldP spid="75" grpId="0" animBg="1"/>
      <p:bldP spid="8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idx="1"/>
          </p:nvPr>
        </p:nvSpPr>
        <p:spPr/>
        <p:txBody>
          <a:bodyPr/>
          <a:lstStyle/>
          <a:p>
            <a:r>
              <a:rPr lang="en-US" sz="3200" dirty="0" smtClean="0"/>
              <a:t>S ; T</a:t>
            </a:r>
          </a:p>
        </p:txBody>
      </p:sp>
      <p:sp>
        <p:nvSpPr>
          <p:cNvPr id="149" name="Rounded Rectangle 148"/>
          <p:cNvSpPr/>
          <p:nvPr/>
        </p:nvSpPr>
        <p:spPr bwMode="auto">
          <a:xfrm>
            <a:off x="3108961" y="4171420"/>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1" name="Rounded Rectangle 140"/>
          <p:cNvSpPr/>
          <p:nvPr/>
        </p:nvSpPr>
        <p:spPr bwMode="auto">
          <a:xfrm>
            <a:off x="3108961" y="2690803"/>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3" name="Rounded Rectangle 142"/>
          <p:cNvSpPr/>
          <p:nvPr/>
        </p:nvSpPr>
        <p:spPr bwMode="auto">
          <a:xfrm>
            <a:off x="3108961" y="3050953"/>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5" name="Rounded Rectangle 144"/>
          <p:cNvSpPr/>
          <p:nvPr/>
        </p:nvSpPr>
        <p:spPr bwMode="auto">
          <a:xfrm>
            <a:off x="3108961" y="3451119"/>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7" name="Rounded Rectangle 146"/>
          <p:cNvSpPr/>
          <p:nvPr/>
        </p:nvSpPr>
        <p:spPr bwMode="auto">
          <a:xfrm>
            <a:off x="3108961" y="3811269"/>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50" name="Rounded Rectangle 149"/>
          <p:cNvSpPr/>
          <p:nvPr/>
        </p:nvSpPr>
        <p:spPr bwMode="auto">
          <a:xfrm>
            <a:off x="3108961" y="4511561"/>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38" name="Rounded Rectangle 137"/>
          <p:cNvSpPr/>
          <p:nvPr/>
        </p:nvSpPr>
        <p:spPr bwMode="auto">
          <a:xfrm>
            <a:off x="3108961" y="2230611"/>
            <a:ext cx="2122998" cy="322832"/>
          </a:xfrm>
          <a:prstGeom prst="roundRect">
            <a:avLst/>
          </a:prstGeom>
          <a:ln w="28575">
            <a:prstDash val="lgDashDot"/>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t>
            </a:r>
          </a:p>
        </p:txBody>
      </p:sp>
      <p:sp>
        <p:nvSpPr>
          <p:cNvPr id="140" name="TextBox 139"/>
          <p:cNvSpPr txBox="1"/>
          <p:nvPr/>
        </p:nvSpPr>
        <p:spPr>
          <a:xfrm>
            <a:off x="3188780" y="3652181"/>
            <a:ext cx="563526" cy="541460"/>
          </a:xfrm>
          <a:prstGeom prst="rect">
            <a:avLst/>
          </a:prstGeom>
          <a:noFill/>
          <a:ln w="28575">
            <a:noFill/>
            <a:prstDash val="lgDashDot"/>
          </a:ln>
        </p:spPr>
        <p:txBody>
          <a:bodyPr wrap="square" rtlCol="0">
            <a:spAutoFit/>
          </a:bodyPr>
          <a:lstStyle/>
          <a:p>
            <a:r>
              <a:rPr lang="en-US" dirty="0" smtClean="0"/>
              <a:t>…</a:t>
            </a:r>
            <a:endParaRPr lang="en-US" dirty="0"/>
          </a:p>
        </p:txBody>
      </p:sp>
      <p:sp>
        <p:nvSpPr>
          <p:cNvPr id="104" name="Oval 103"/>
          <p:cNvSpPr/>
          <p:nvPr/>
        </p:nvSpPr>
        <p:spPr bwMode="auto">
          <a:xfrm>
            <a:off x="1498659" y="3337644"/>
            <a:ext cx="165191" cy="137815"/>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5" name="Oval 104"/>
          <p:cNvSpPr/>
          <p:nvPr/>
        </p:nvSpPr>
        <p:spPr bwMode="auto">
          <a:xfrm>
            <a:off x="1498659" y="2943604"/>
            <a:ext cx="165191" cy="137815"/>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Oval 105"/>
          <p:cNvSpPr/>
          <p:nvPr/>
        </p:nvSpPr>
        <p:spPr bwMode="auto">
          <a:xfrm>
            <a:off x="1498659" y="2549565"/>
            <a:ext cx="165191" cy="137815"/>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7" name="Oval 106"/>
          <p:cNvSpPr/>
          <p:nvPr/>
        </p:nvSpPr>
        <p:spPr bwMode="auto">
          <a:xfrm>
            <a:off x="1498659" y="4125721"/>
            <a:ext cx="165191" cy="137815"/>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8" name="Oval 107"/>
          <p:cNvSpPr/>
          <p:nvPr/>
        </p:nvSpPr>
        <p:spPr bwMode="auto">
          <a:xfrm>
            <a:off x="3250699" y="3127474"/>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9" name="Oval 108"/>
          <p:cNvSpPr/>
          <p:nvPr/>
        </p:nvSpPr>
        <p:spPr bwMode="auto">
          <a:xfrm>
            <a:off x="3250699" y="2747582"/>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0" name="Oval 109"/>
          <p:cNvSpPr/>
          <p:nvPr/>
        </p:nvSpPr>
        <p:spPr bwMode="auto">
          <a:xfrm>
            <a:off x="3250699" y="2289747"/>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1" name="Oval 110"/>
          <p:cNvSpPr/>
          <p:nvPr/>
        </p:nvSpPr>
        <p:spPr bwMode="auto">
          <a:xfrm>
            <a:off x="3250699" y="3538544"/>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2" name="Oval 111"/>
          <p:cNvSpPr/>
          <p:nvPr/>
        </p:nvSpPr>
        <p:spPr bwMode="auto">
          <a:xfrm>
            <a:off x="1498659" y="3731683"/>
            <a:ext cx="165191" cy="137815"/>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3" name="Oval 112"/>
          <p:cNvSpPr/>
          <p:nvPr/>
        </p:nvSpPr>
        <p:spPr bwMode="auto">
          <a:xfrm>
            <a:off x="4953000" y="3127474"/>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4" name="Oval 113"/>
          <p:cNvSpPr/>
          <p:nvPr/>
        </p:nvSpPr>
        <p:spPr bwMode="auto">
          <a:xfrm>
            <a:off x="4953000" y="2747582"/>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5" name="Oval 114"/>
          <p:cNvSpPr/>
          <p:nvPr/>
        </p:nvSpPr>
        <p:spPr bwMode="auto">
          <a:xfrm>
            <a:off x="4953000" y="2289747"/>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6" name="Oval 115"/>
          <p:cNvSpPr/>
          <p:nvPr/>
        </p:nvSpPr>
        <p:spPr bwMode="auto">
          <a:xfrm>
            <a:off x="4953000" y="4586585"/>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8" name="Oval 117"/>
          <p:cNvSpPr/>
          <p:nvPr/>
        </p:nvSpPr>
        <p:spPr bwMode="auto">
          <a:xfrm>
            <a:off x="6608703" y="3074926"/>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9" name="Oval 118"/>
          <p:cNvSpPr/>
          <p:nvPr/>
        </p:nvSpPr>
        <p:spPr bwMode="auto">
          <a:xfrm>
            <a:off x="6608703" y="2617091"/>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0" name="Oval 119"/>
          <p:cNvSpPr/>
          <p:nvPr/>
        </p:nvSpPr>
        <p:spPr bwMode="auto">
          <a:xfrm>
            <a:off x="6608703" y="3865889"/>
            <a:ext cx="165191" cy="137815"/>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22" name="Straight Arrow Connector 121"/>
          <p:cNvCxnSpPr>
            <a:stCxn id="106" idx="6"/>
            <a:endCxn id="110" idx="2"/>
          </p:cNvCxnSpPr>
          <p:nvPr/>
        </p:nvCxnSpPr>
        <p:spPr>
          <a:xfrm flipV="1">
            <a:off x="1663850" y="2358655"/>
            <a:ext cx="1586849" cy="25981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05" idx="7"/>
            <a:endCxn id="109" idx="2"/>
          </p:cNvCxnSpPr>
          <p:nvPr/>
        </p:nvCxnSpPr>
        <p:spPr>
          <a:xfrm rot="5400000" flipH="1" flipV="1">
            <a:off x="2371530" y="2084619"/>
            <a:ext cx="147297" cy="1611041"/>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105" idx="5"/>
            <a:endCxn id="108" idx="2"/>
          </p:cNvCxnSpPr>
          <p:nvPr/>
        </p:nvCxnSpPr>
        <p:spPr>
          <a:xfrm rot="16200000" flipH="1">
            <a:off x="2377605" y="2323288"/>
            <a:ext cx="135146" cy="1611041"/>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a:stCxn id="104" idx="6"/>
            <a:endCxn id="111" idx="2"/>
          </p:cNvCxnSpPr>
          <p:nvPr/>
        </p:nvCxnSpPr>
        <p:spPr>
          <a:xfrm>
            <a:off x="1663850" y="3406552"/>
            <a:ext cx="1586849" cy="20090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35" name="Lightning Bolt 134"/>
          <p:cNvSpPr/>
          <p:nvPr/>
        </p:nvSpPr>
        <p:spPr bwMode="auto">
          <a:xfrm>
            <a:off x="3190561" y="4091388"/>
            <a:ext cx="339359" cy="44675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37" name="Straight Arrow Connector 136"/>
          <p:cNvCxnSpPr>
            <a:stCxn id="107" idx="6"/>
            <a:endCxn id="135" idx="2"/>
          </p:cNvCxnSpPr>
          <p:nvPr/>
        </p:nvCxnSpPr>
        <p:spPr>
          <a:xfrm>
            <a:off x="1663850" y="4194629"/>
            <a:ext cx="1605612" cy="97487"/>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stCxn id="112" idx="6"/>
            <a:endCxn id="140" idx="1"/>
          </p:cNvCxnSpPr>
          <p:nvPr/>
        </p:nvCxnSpPr>
        <p:spPr>
          <a:xfrm>
            <a:off x="1663850" y="3800591"/>
            <a:ext cx="1524930" cy="12232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42" name="Lightning Bolt 141"/>
          <p:cNvSpPr/>
          <p:nvPr/>
        </p:nvSpPr>
        <p:spPr bwMode="auto">
          <a:xfrm>
            <a:off x="6559193" y="2064963"/>
            <a:ext cx="339359" cy="44675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44" name="Straight Arrow Connector 143"/>
          <p:cNvCxnSpPr>
            <a:stCxn id="115" idx="7"/>
            <a:endCxn id="142" idx="2"/>
          </p:cNvCxnSpPr>
          <p:nvPr/>
        </p:nvCxnSpPr>
        <p:spPr>
          <a:xfrm rot="5400000" flipH="1" flipV="1">
            <a:off x="5843927" y="1515764"/>
            <a:ext cx="44239" cy="1544095"/>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a:stCxn id="116" idx="7"/>
            <a:endCxn id="120" idx="2"/>
          </p:cNvCxnSpPr>
          <p:nvPr/>
        </p:nvCxnSpPr>
        <p:spPr>
          <a:xfrm rot="5400000" flipH="1" flipV="1">
            <a:off x="5515366" y="3513431"/>
            <a:ext cx="671971" cy="151470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114" idx="6"/>
            <a:endCxn id="119" idx="2"/>
          </p:cNvCxnSpPr>
          <p:nvPr/>
        </p:nvCxnSpPr>
        <p:spPr>
          <a:xfrm flipV="1">
            <a:off x="5118191" y="2685999"/>
            <a:ext cx="1490512" cy="130491"/>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a:stCxn id="113" idx="6"/>
            <a:endCxn id="118" idx="2"/>
          </p:cNvCxnSpPr>
          <p:nvPr/>
        </p:nvCxnSpPr>
        <p:spPr>
          <a:xfrm flipV="1">
            <a:off x="5118191" y="3143834"/>
            <a:ext cx="1490512" cy="5254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a:stCxn id="106" idx="6"/>
            <a:endCxn id="109" idx="2"/>
          </p:cNvCxnSpPr>
          <p:nvPr/>
        </p:nvCxnSpPr>
        <p:spPr>
          <a:xfrm>
            <a:off x="1663850" y="2618473"/>
            <a:ext cx="1586849" cy="198017"/>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06" idx="7"/>
            <a:endCxn id="142" idx="2"/>
          </p:cNvCxnSpPr>
          <p:nvPr/>
        </p:nvCxnSpPr>
        <p:spPr>
          <a:xfrm rot="5400000" flipH="1" flipV="1">
            <a:off x="3986848" y="-81498"/>
            <a:ext cx="304057" cy="499843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stCxn id="106" idx="6"/>
            <a:endCxn id="119" idx="2"/>
          </p:cNvCxnSpPr>
          <p:nvPr/>
        </p:nvCxnSpPr>
        <p:spPr>
          <a:xfrm>
            <a:off x="1663850" y="2618473"/>
            <a:ext cx="4944853" cy="6752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05" idx="6"/>
            <a:endCxn id="119" idx="3"/>
          </p:cNvCxnSpPr>
          <p:nvPr/>
        </p:nvCxnSpPr>
        <p:spPr>
          <a:xfrm flipV="1">
            <a:off x="1663850" y="2734723"/>
            <a:ext cx="4969045" cy="27778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a:stCxn id="105" idx="5"/>
            <a:endCxn id="118" idx="2"/>
          </p:cNvCxnSpPr>
          <p:nvPr/>
        </p:nvCxnSpPr>
        <p:spPr>
          <a:xfrm rot="16200000" flipH="1">
            <a:off x="4082881" y="618012"/>
            <a:ext cx="82598" cy="4969045"/>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6511181" y="3355530"/>
            <a:ext cx="563526" cy="541460"/>
          </a:xfrm>
          <a:prstGeom prst="rect">
            <a:avLst/>
          </a:prstGeom>
          <a:noFill/>
          <a:ln>
            <a:noFill/>
            <a:prstDash val="lgDashDot"/>
          </a:ln>
        </p:spPr>
        <p:txBody>
          <a:bodyPr wrap="square" rtlCol="0">
            <a:spAutoFit/>
          </a:bodyPr>
          <a:lstStyle/>
          <a:p>
            <a:r>
              <a:rPr lang="en-US" dirty="0" smtClean="0"/>
              <a:t>…</a:t>
            </a:r>
            <a:endParaRPr lang="en-US" dirty="0"/>
          </a:p>
        </p:txBody>
      </p:sp>
      <p:cxnSp>
        <p:nvCxnSpPr>
          <p:cNvPr id="163" name="Straight Arrow Connector 162"/>
          <p:cNvCxnSpPr>
            <a:stCxn id="112" idx="6"/>
            <a:endCxn id="161" idx="1"/>
          </p:cNvCxnSpPr>
          <p:nvPr/>
        </p:nvCxnSpPr>
        <p:spPr>
          <a:xfrm flipV="1">
            <a:off x="1663850" y="3626260"/>
            <a:ext cx="4847331" cy="174331"/>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07" idx="7"/>
            <a:endCxn id="142" idx="3"/>
          </p:cNvCxnSpPr>
          <p:nvPr/>
        </p:nvCxnSpPr>
        <p:spPr>
          <a:xfrm rot="5400000" flipH="1" flipV="1">
            <a:off x="3291848" y="721260"/>
            <a:ext cx="1772455" cy="507683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4776729"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184" name="Straight Arrow Connector 183"/>
          <p:cNvCxnSpPr/>
          <p:nvPr/>
        </p:nvCxnSpPr>
        <p:spPr>
          <a:xfrm>
            <a:off x="4107976"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185" name="TextBox 184"/>
          <p:cNvSpPr txBox="1"/>
          <p:nvPr/>
        </p:nvSpPr>
        <p:spPr>
          <a:xfrm>
            <a:off x="984929"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186" name="Straight Arrow Connector 185"/>
          <p:cNvCxnSpPr/>
          <p:nvPr/>
        </p:nvCxnSpPr>
        <p:spPr>
          <a:xfrm>
            <a:off x="316176"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p:cTn id="7" dur="500" fill="hold"/>
                                        <p:tgtEl>
                                          <p:spTgt spid="138"/>
                                        </p:tgtEl>
                                        <p:attrNameLst>
                                          <p:attrName>ppt_w</p:attrName>
                                        </p:attrNameLst>
                                      </p:cBhvr>
                                      <p:tavLst>
                                        <p:tav tm="0">
                                          <p:val>
                                            <p:fltVal val="0"/>
                                          </p:val>
                                        </p:tav>
                                        <p:tav tm="100000">
                                          <p:val>
                                            <p:strVal val="#ppt_w"/>
                                          </p:val>
                                        </p:tav>
                                      </p:tavLst>
                                    </p:anim>
                                    <p:anim calcmode="lin" valueType="num">
                                      <p:cBhvr>
                                        <p:cTn id="8" dur="500" fill="hold"/>
                                        <p:tgtEl>
                                          <p:spTgt spid="13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xit" presetSubtype="10" fill="hold" grpId="1" nodeType="clickEffect">
                                  <p:stCondLst>
                                    <p:cond delay="0"/>
                                  </p:stCondLst>
                                  <p:childTnLst>
                                    <p:anim calcmode="lin" valueType="num">
                                      <p:cBhvr>
                                        <p:cTn id="12" dur="500"/>
                                        <p:tgtEl>
                                          <p:spTgt spid="138"/>
                                        </p:tgtEl>
                                        <p:attrNameLst>
                                          <p:attrName>ppt_w</p:attrName>
                                        </p:attrNameLst>
                                      </p:cBhvr>
                                      <p:tavLst>
                                        <p:tav tm="0">
                                          <p:val>
                                            <p:strVal val="ppt_w"/>
                                          </p:val>
                                        </p:tav>
                                        <p:tav tm="100000">
                                          <p:val>
                                            <p:fltVal val="0"/>
                                          </p:val>
                                        </p:tav>
                                      </p:tavLst>
                                    </p:anim>
                                    <p:anim calcmode="lin" valueType="num">
                                      <p:cBhvr>
                                        <p:cTn id="13" dur="500"/>
                                        <p:tgtEl>
                                          <p:spTgt spid="138"/>
                                        </p:tgtEl>
                                        <p:attrNameLst>
                                          <p:attrName>ppt_h</p:attrName>
                                        </p:attrNameLst>
                                      </p:cBhvr>
                                      <p:tavLst>
                                        <p:tav tm="0">
                                          <p:val>
                                            <p:strVal val="ppt_h"/>
                                          </p:val>
                                        </p:tav>
                                        <p:tav tm="100000">
                                          <p:val>
                                            <p:strVal val="ppt_h"/>
                                          </p:val>
                                        </p:tav>
                                      </p:tavLst>
                                    </p:anim>
                                    <p:set>
                                      <p:cBhvr>
                                        <p:cTn id="14" dur="1" fill="hold">
                                          <p:stCondLst>
                                            <p:cond delay="499"/>
                                          </p:stCondLst>
                                        </p:cTn>
                                        <p:tgtEl>
                                          <p:spTgt spid="138"/>
                                        </p:tgtEl>
                                        <p:attrNameLst>
                                          <p:attrName>style.visibility</p:attrName>
                                        </p:attrNameLst>
                                      </p:cBhvr>
                                      <p:to>
                                        <p:strVal val="hidden"/>
                                      </p:to>
                                    </p:set>
                                  </p:childTnLst>
                                </p:cTn>
                              </p:par>
                              <p:par>
                                <p:cTn id="15" presetID="10" presetClass="entr" presetSubtype="0" fill="hold" nodeType="withEffect">
                                  <p:stCondLst>
                                    <p:cond delay="0"/>
                                  </p:stCondLst>
                                  <p:childTnLst>
                                    <p:set>
                                      <p:cBhvr>
                                        <p:cTn id="16" dur="1" fill="hold">
                                          <p:stCondLst>
                                            <p:cond delay="0"/>
                                          </p:stCondLst>
                                        </p:cTn>
                                        <p:tgtEl>
                                          <p:spTgt spid="153"/>
                                        </p:tgtEl>
                                        <p:attrNameLst>
                                          <p:attrName>style.visibility</p:attrName>
                                        </p:attrNameLst>
                                      </p:cBhvr>
                                      <p:to>
                                        <p:strVal val="visible"/>
                                      </p:to>
                                    </p:set>
                                    <p:animEffect transition="in" filter="fade">
                                      <p:cBhvr>
                                        <p:cTn id="17" dur="500"/>
                                        <p:tgtEl>
                                          <p:spTgt spid="153"/>
                                        </p:tgtEl>
                                      </p:cBhvr>
                                    </p:animEffect>
                                  </p:childTnLst>
                                </p:cTn>
                              </p:par>
                              <p:par>
                                <p:cTn id="18" presetID="17" presetClass="exit" presetSubtype="10" fill="hold" nodeType="withEffect">
                                  <p:stCondLst>
                                    <p:cond delay="0"/>
                                  </p:stCondLst>
                                  <p:childTnLst>
                                    <p:anim calcmode="lin" valueType="num">
                                      <p:cBhvr>
                                        <p:cTn id="19" dur="500"/>
                                        <p:tgtEl>
                                          <p:spTgt spid="122"/>
                                        </p:tgtEl>
                                        <p:attrNameLst>
                                          <p:attrName>ppt_w</p:attrName>
                                        </p:attrNameLst>
                                      </p:cBhvr>
                                      <p:tavLst>
                                        <p:tav tm="0">
                                          <p:val>
                                            <p:strVal val="ppt_w"/>
                                          </p:val>
                                        </p:tav>
                                        <p:tav tm="100000">
                                          <p:val>
                                            <p:fltVal val="0"/>
                                          </p:val>
                                        </p:tav>
                                      </p:tavLst>
                                    </p:anim>
                                    <p:anim calcmode="lin" valueType="num">
                                      <p:cBhvr>
                                        <p:cTn id="20" dur="500"/>
                                        <p:tgtEl>
                                          <p:spTgt spid="122"/>
                                        </p:tgtEl>
                                        <p:attrNameLst>
                                          <p:attrName>ppt_h</p:attrName>
                                        </p:attrNameLst>
                                      </p:cBhvr>
                                      <p:tavLst>
                                        <p:tav tm="0">
                                          <p:val>
                                            <p:strVal val="ppt_h"/>
                                          </p:val>
                                        </p:tav>
                                        <p:tav tm="100000">
                                          <p:val>
                                            <p:strVal val="ppt_h"/>
                                          </p:val>
                                        </p:tav>
                                      </p:tavLst>
                                    </p:anim>
                                    <p:set>
                                      <p:cBhvr>
                                        <p:cTn id="21" dur="1" fill="hold">
                                          <p:stCondLst>
                                            <p:cond delay="499"/>
                                          </p:stCondLst>
                                        </p:cTn>
                                        <p:tgtEl>
                                          <p:spTgt spid="122"/>
                                        </p:tgtEl>
                                        <p:attrNameLst>
                                          <p:attrName>style.visibility</p:attrName>
                                        </p:attrNameLst>
                                      </p:cBhvr>
                                      <p:to>
                                        <p:strVal val="hidden"/>
                                      </p:to>
                                    </p:set>
                                  </p:childTnLst>
                                </p:cTn>
                              </p:par>
                              <p:par>
                                <p:cTn id="22" presetID="17" presetClass="exit" presetSubtype="10" fill="hold" nodeType="withEffect">
                                  <p:stCondLst>
                                    <p:cond delay="0"/>
                                  </p:stCondLst>
                                  <p:childTnLst>
                                    <p:anim calcmode="lin" valueType="num">
                                      <p:cBhvr>
                                        <p:cTn id="23" dur="500"/>
                                        <p:tgtEl>
                                          <p:spTgt spid="144"/>
                                        </p:tgtEl>
                                        <p:attrNameLst>
                                          <p:attrName>ppt_w</p:attrName>
                                        </p:attrNameLst>
                                      </p:cBhvr>
                                      <p:tavLst>
                                        <p:tav tm="0">
                                          <p:val>
                                            <p:strVal val="ppt_w"/>
                                          </p:val>
                                        </p:tav>
                                        <p:tav tm="100000">
                                          <p:val>
                                            <p:fltVal val="0"/>
                                          </p:val>
                                        </p:tav>
                                      </p:tavLst>
                                    </p:anim>
                                    <p:anim calcmode="lin" valueType="num">
                                      <p:cBhvr>
                                        <p:cTn id="24" dur="500"/>
                                        <p:tgtEl>
                                          <p:spTgt spid="144"/>
                                        </p:tgtEl>
                                        <p:attrNameLst>
                                          <p:attrName>ppt_h</p:attrName>
                                        </p:attrNameLst>
                                      </p:cBhvr>
                                      <p:tavLst>
                                        <p:tav tm="0">
                                          <p:val>
                                            <p:strVal val="ppt_h"/>
                                          </p:val>
                                        </p:tav>
                                        <p:tav tm="100000">
                                          <p:val>
                                            <p:strVal val="ppt_h"/>
                                          </p:val>
                                        </p:tav>
                                      </p:tavLst>
                                    </p:anim>
                                    <p:set>
                                      <p:cBhvr>
                                        <p:cTn id="25" dur="1" fill="hold">
                                          <p:stCondLst>
                                            <p:cond delay="499"/>
                                          </p:stCondLst>
                                        </p:cTn>
                                        <p:tgtEl>
                                          <p:spTgt spid="144"/>
                                        </p:tgtEl>
                                        <p:attrNameLst>
                                          <p:attrName>style.visibility</p:attrName>
                                        </p:attrNameLst>
                                      </p:cBhvr>
                                      <p:to>
                                        <p:strVal val="hidden"/>
                                      </p:to>
                                    </p:set>
                                  </p:childTnLst>
                                </p:cTn>
                              </p:par>
                              <p:par>
                                <p:cTn id="26" presetID="17" presetClass="exit" presetSubtype="10" fill="hold" grpId="0" nodeType="withEffect">
                                  <p:stCondLst>
                                    <p:cond delay="0"/>
                                  </p:stCondLst>
                                  <p:childTnLst>
                                    <p:anim calcmode="lin" valueType="num">
                                      <p:cBhvr>
                                        <p:cTn id="27" dur="500"/>
                                        <p:tgtEl>
                                          <p:spTgt spid="110"/>
                                        </p:tgtEl>
                                        <p:attrNameLst>
                                          <p:attrName>ppt_w</p:attrName>
                                        </p:attrNameLst>
                                      </p:cBhvr>
                                      <p:tavLst>
                                        <p:tav tm="0">
                                          <p:val>
                                            <p:strVal val="ppt_w"/>
                                          </p:val>
                                        </p:tav>
                                        <p:tav tm="100000">
                                          <p:val>
                                            <p:fltVal val="0"/>
                                          </p:val>
                                        </p:tav>
                                      </p:tavLst>
                                    </p:anim>
                                    <p:anim calcmode="lin" valueType="num">
                                      <p:cBhvr>
                                        <p:cTn id="28" dur="500"/>
                                        <p:tgtEl>
                                          <p:spTgt spid="110"/>
                                        </p:tgtEl>
                                        <p:attrNameLst>
                                          <p:attrName>ppt_h</p:attrName>
                                        </p:attrNameLst>
                                      </p:cBhvr>
                                      <p:tavLst>
                                        <p:tav tm="0">
                                          <p:val>
                                            <p:strVal val="ppt_h"/>
                                          </p:val>
                                        </p:tav>
                                        <p:tav tm="100000">
                                          <p:val>
                                            <p:strVal val="ppt_h"/>
                                          </p:val>
                                        </p:tav>
                                      </p:tavLst>
                                    </p:anim>
                                    <p:set>
                                      <p:cBhvr>
                                        <p:cTn id="29" dur="1" fill="hold">
                                          <p:stCondLst>
                                            <p:cond delay="499"/>
                                          </p:stCondLst>
                                        </p:cTn>
                                        <p:tgtEl>
                                          <p:spTgt spid="110"/>
                                        </p:tgtEl>
                                        <p:attrNameLst>
                                          <p:attrName>style.visibility</p:attrName>
                                        </p:attrNameLst>
                                      </p:cBhvr>
                                      <p:to>
                                        <p:strVal val="hidden"/>
                                      </p:to>
                                    </p:set>
                                  </p:childTnLst>
                                </p:cTn>
                              </p:par>
                              <p:par>
                                <p:cTn id="30" presetID="17" presetClass="exit" presetSubtype="10" fill="hold" grpId="0" nodeType="withEffect">
                                  <p:stCondLst>
                                    <p:cond delay="0"/>
                                  </p:stCondLst>
                                  <p:childTnLst>
                                    <p:anim calcmode="lin" valueType="num">
                                      <p:cBhvr>
                                        <p:cTn id="31" dur="500"/>
                                        <p:tgtEl>
                                          <p:spTgt spid="115"/>
                                        </p:tgtEl>
                                        <p:attrNameLst>
                                          <p:attrName>ppt_w</p:attrName>
                                        </p:attrNameLst>
                                      </p:cBhvr>
                                      <p:tavLst>
                                        <p:tav tm="0">
                                          <p:val>
                                            <p:strVal val="ppt_w"/>
                                          </p:val>
                                        </p:tav>
                                        <p:tav tm="100000">
                                          <p:val>
                                            <p:fltVal val="0"/>
                                          </p:val>
                                        </p:tav>
                                      </p:tavLst>
                                    </p:anim>
                                    <p:anim calcmode="lin" valueType="num">
                                      <p:cBhvr>
                                        <p:cTn id="32" dur="500"/>
                                        <p:tgtEl>
                                          <p:spTgt spid="115"/>
                                        </p:tgtEl>
                                        <p:attrNameLst>
                                          <p:attrName>ppt_h</p:attrName>
                                        </p:attrNameLst>
                                      </p:cBhvr>
                                      <p:tavLst>
                                        <p:tav tm="0">
                                          <p:val>
                                            <p:strVal val="ppt_h"/>
                                          </p:val>
                                        </p:tav>
                                        <p:tav tm="100000">
                                          <p:val>
                                            <p:strVal val="ppt_h"/>
                                          </p:val>
                                        </p:tav>
                                      </p:tavLst>
                                    </p:anim>
                                    <p:set>
                                      <p:cBhvr>
                                        <p:cTn id="33" dur="1" fill="hold">
                                          <p:stCondLst>
                                            <p:cond delay="499"/>
                                          </p:stCondLst>
                                        </p:cTn>
                                        <p:tgtEl>
                                          <p:spTgt spid="115"/>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141"/>
                                        </p:tgtEl>
                                        <p:attrNameLst>
                                          <p:attrName>style.visibility</p:attrName>
                                        </p:attrNameLst>
                                      </p:cBhvr>
                                      <p:to>
                                        <p:strVal val="visible"/>
                                      </p:to>
                                    </p:set>
                                    <p:anim calcmode="lin" valueType="num">
                                      <p:cBhvr>
                                        <p:cTn id="38" dur="500" fill="hold"/>
                                        <p:tgtEl>
                                          <p:spTgt spid="141"/>
                                        </p:tgtEl>
                                        <p:attrNameLst>
                                          <p:attrName>ppt_w</p:attrName>
                                        </p:attrNameLst>
                                      </p:cBhvr>
                                      <p:tavLst>
                                        <p:tav tm="0">
                                          <p:val>
                                            <p:fltVal val="0"/>
                                          </p:val>
                                        </p:tav>
                                        <p:tav tm="100000">
                                          <p:val>
                                            <p:strVal val="#ppt_w"/>
                                          </p:val>
                                        </p:tav>
                                      </p:tavLst>
                                    </p:anim>
                                    <p:anim calcmode="lin" valueType="num">
                                      <p:cBhvr>
                                        <p:cTn id="39" dur="500" fill="hold"/>
                                        <p:tgtEl>
                                          <p:spTgt spid="141"/>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xit" presetSubtype="10" fill="hold" grpId="1" nodeType="clickEffect">
                                  <p:stCondLst>
                                    <p:cond delay="0"/>
                                  </p:stCondLst>
                                  <p:childTnLst>
                                    <p:anim calcmode="lin" valueType="num">
                                      <p:cBhvr>
                                        <p:cTn id="43" dur="500"/>
                                        <p:tgtEl>
                                          <p:spTgt spid="141"/>
                                        </p:tgtEl>
                                        <p:attrNameLst>
                                          <p:attrName>ppt_w</p:attrName>
                                        </p:attrNameLst>
                                      </p:cBhvr>
                                      <p:tavLst>
                                        <p:tav tm="0">
                                          <p:val>
                                            <p:strVal val="ppt_w"/>
                                          </p:val>
                                        </p:tav>
                                        <p:tav tm="100000">
                                          <p:val>
                                            <p:fltVal val="0"/>
                                          </p:val>
                                        </p:tav>
                                      </p:tavLst>
                                    </p:anim>
                                    <p:anim calcmode="lin" valueType="num">
                                      <p:cBhvr>
                                        <p:cTn id="44" dur="500"/>
                                        <p:tgtEl>
                                          <p:spTgt spid="141"/>
                                        </p:tgtEl>
                                        <p:attrNameLst>
                                          <p:attrName>ppt_h</p:attrName>
                                        </p:attrNameLst>
                                      </p:cBhvr>
                                      <p:tavLst>
                                        <p:tav tm="0">
                                          <p:val>
                                            <p:strVal val="ppt_h"/>
                                          </p:val>
                                        </p:tav>
                                        <p:tav tm="100000">
                                          <p:val>
                                            <p:strVal val="ppt_h"/>
                                          </p:val>
                                        </p:tav>
                                      </p:tavLst>
                                    </p:anim>
                                    <p:set>
                                      <p:cBhvr>
                                        <p:cTn id="45" dur="1" fill="hold">
                                          <p:stCondLst>
                                            <p:cond delay="499"/>
                                          </p:stCondLst>
                                        </p:cTn>
                                        <p:tgtEl>
                                          <p:spTgt spid="141"/>
                                        </p:tgtEl>
                                        <p:attrNameLst>
                                          <p:attrName>style.visibility</p:attrName>
                                        </p:attrNameLst>
                                      </p:cBhvr>
                                      <p:to>
                                        <p:strVal val="hidden"/>
                                      </p:to>
                                    </p:set>
                                  </p:childTnLst>
                                </p:cTn>
                              </p:par>
                              <p:par>
                                <p:cTn id="46" presetID="10" presetClass="entr" presetSubtype="0" fill="hold" nodeType="withEffect">
                                  <p:stCondLst>
                                    <p:cond delay="0"/>
                                  </p:stCondLst>
                                  <p:childTnLst>
                                    <p:set>
                                      <p:cBhvr>
                                        <p:cTn id="47" dur="1" fill="hold">
                                          <p:stCondLst>
                                            <p:cond delay="0"/>
                                          </p:stCondLst>
                                        </p:cTn>
                                        <p:tgtEl>
                                          <p:spTgt spid="158"/>
                                        </p:tgtEl>
                                        <p:attrNameLst>
                                          <p:attrName>style.visibility</p:attrName>
                                        </p:attrNameLst>
                                      </p:cBhvr>
                                      <p:to>
                                        <p:strVal val="visible"/>
                                      </p:to>
                                    </p:set>
                                    <p:animEffect transition="in" filter="fade">
                                      <p:cBhvr>
                                        <p:cTn id="48" dur="500"/>
                                        <p:tgtEl>
                                          <p:spTgt spid="158"/>
                                        </p:tgtEl>
                                      </p:cBhvr>
                                    </p:animEffect>
                                  </p:childTnLst>
                                </p:cTn>
                              </p:par>
                              <p:par>
                                <p:cTn id="49" presetID="10" presetClass="entr" presetSubtype="0" fill="hold" nodeType="withEffect">
                                  <p:stCondLst>
                                    <p:cond delay="0"/>
                                  </p:stCondLst>
                                  <p:childTnLst>
                                    <p:set>
                                      <p:cBhvr>
                                        <p:cTn id="50" dur="1" fill="hold">
                                          <p:stCondLst>
                                            <p:cond delay="0"/>
                                          </p:stCondLst>
                                        </p:cTn>
                                        <p:tgtEl>
                                          <p:spTgt spid="156"/>
                                        </p:tgtEl>
                                        <p:attrNameLst>
                                          <p:attrName>style.visibility</p:attrName>
                                        </p:attrNameLst>
                                      </p:cBhvr>
                                      <p:to>
                                        <p:strVal val="visible"/>
                                      </p:to>
                                    </p:set>
                                    <p:animEffect transition="in" filter="fade">
                                      <p:cBhvr>
                                        <p:cTn id="51" dur="500"/>
                                        <p:tgtEl>
                                          <p:spTgt spid="156"/>
                                        </p:tgtEl>
                                      </p:cBhvr>
                                    </p:animEffect>
                                  </p:childTnLst>
                                </p:cTn>
                              </p:par>
                              <p:par>
                                <p:cTn id="52" presetID="17" presetClass="exit" presetSubtype="10" fill="hold" nodeType="withEffect">
                                  <p:stCondLst>
                                    <p:cond delay="0"/>
                                  </p:stCondLst>
                                  <p:childTnLst>
                                    <p:anim calcmode="lin" valueType="num">
                                      <p:cBhvr>
                                        <p:cTn id="53" dur="500"/>
                                        <p:tgtEl>
                                          <p:spTgt spid="154"/>
                                        </p:tgtEl>
                                        <p:attrNameLst>
                                          <p:attrName>ppt_w</p:attrName>
                                        </p:attrNameLst>
                                      </p:cBhvr>
                                      <p:tavLst>
                                        <p:tav tm="0">
                                          <p:val>
                                            <p:strVal val="ppt_w"/>
                                          </p:val>
                                        </p:tav>
                                        <p:tav tm="100000">
                                          <p:val>
                                            <p:fltVal val="0"/>
                                          </p:val>
                                        </p:tav>
                                      </p:tavLst>
                                    </p:anim>
                                    <p:anim calcmode="lin" valueType="num">
                                      <p:cBhvr>
                                        <p:cTn id="54" dur="500"/>
                                        <p:tgtEl>
                                          <p:spTgt spid="154"/>
                                        </p:tgtEl>
                                        <p:attrNameLst>
                                          <p:attrName>ppt_h</p:attrName>
                                        </p:attrNameLst>
                                      </p:cBhvr>
                                      <p:tavLst>
                                        <p:tav tm="0">
                                          <p:val>
                                            <p:strVal val="ppt_h"/>
                                          </p:val>
                                        </p:tav>
                                        <p:tav tm="100000">
                                          <p:val>
                                            <p:strVal val="ppt_h"/>
                                          </p:val>
                                        </p:tav>
                                      </p:tavLst>
                                    </p:anim>
                                    <p:set>
                                      <p:cBhvr>
                                        <p:cTn id="55" dur="1" fill="hold">
                                          <p:stCondLst>
                                            <p:cond delay="499"/>
                                          </p:stCondLst>
                                        </p:cTn>
                                        <p:tgtEl>
                                          <p:spTgt spid="154"/>
                                        </p:tgtEl>
                                        <p:attrNameLst>
                                          <p:attrName>style.visibility</p:attrName>
                                        </p:attrNameLst>
                                      </p:cBhvr>
                                      <p:to>
                                        <p:strVal val="hidden"/>
                                      </p:to>
                                    </p:set>
                                  </p:childTnLst>
                                </p:cTn>
                              </p:par>
                              <p:par>
                                <p:cTn id="56" presetID="17" presetClass="exit" presetSubtype="10" fill="hold" nodeType="withEffect">
                                  <p:stCondLst>
                                    <p:cond delay="0"/>
                                  </p:stCondLst>
                                  <p:childTnLst>
                                    <p:anim calcmode="lin" valueType="num">
                                      <p:cBhvr>
                                        <p:cTn id="57" dur="500"/>
                                        <p:tgtEl>
                                          <p:spTgt spid="124"/>
                                        </p:tgtEl>
                                        <p:attrNameLst>
                                          <p:attrName>ppt_w</p:attrName>
                                        </p:attrNameLst>
                                      </p:cBhvr>
                                      <p:tavLst>
                                        <p:tav tm="0">
                                          <p:val>
                                            <p:strVal val="ppt_w"/>
                                          </p:val>
                                        </p:tav>
                                        <p:tav tm="100000">
                                          <p:val>
                                            <p:fltVal val="0"/>
                                          </p:val>
                                        </p:tav>
                                      </p:tavLst>
                                    </p:anim>
                                    <p:anim calcmode="lin" valueType="num">
                                      <p:cBhvr>
                                        <p:cTn id="58" dur="500"/>
                                        <p:tgtEl>
                                          <p:spTgt spid="124"/>
                                        </p:tgtEl>
                                        <p:attrNameLst>
                                          <p:attrName>ppt_h</p:attrName>
                                        </p:attrNameLst>
                                      </p:cBhvr>
                                      <p:tavLst>
                                        <p:tav tm="0">
                                          <p:val>
                                            <p:strVal val="ppt_h"/>
                                          </p:val>
                                        </p:tav>
                                        <p:tav tm="100000">
                                          <p:val>
                                            <p:strVal val="ppt_h"/>
                                          </p:val>
                                        </p:tav>
                                      </p:tavLst>
                                    </p:anim>
                                    <p:set>
                                      <p:cBhvr>
                                        <p:cTn id="59" dur="1" fill="hold">
                                          <p:stCondLst>
                                            <p:cond delay="499"/>
                                          </p:stCondLst>
                                        </p:cTn>
                                        <p:tgtEl>
                                          <p:spTgt spid="124"/>
                                        </p:tgtEl>
                                        <p:attrNameLst>
                                          <p:attrName>style.visibility</p:attrName>
                                        </p:attrNameLst>
                                      </p:cBhvr>
                                      <p:to>
                                        <p:strVal val="hidden"/>
                                      </p:to>
                                    </p:set>
                                  </p:childTnLst>
                                </p:cTn>
                              </p:par>
                              <p:par>
                                <p:cTn id="60" presetID="17" presetClass="exit" presetSubtype="10" fill="hold" grpId="0" nodeType="withEffect">
                                  <p:stCondLst>
                                    <p:cond delay="0"/>
                                  </p:stCondLst>
                                  <p:childTnLst>
                                    <p:anim calcmode="lin" valueType="num">
                                      <p:cBhvr>
                                        <p:cTn id="61" dur="500"/>
                                        <p:tgtEl>
                                          <p:spTgt spid="109"/>
                                        </p:tgtEl>
                                        <p:attrNameLst>
                                          <p:attrName>ppt_w</p:attrName>
                                        </p:attrNameLst>
                                      </p:cBhvr>
                                      <p:tavLst>
                                        <p:tav tm="0">
                                          <p:val>
                                            <p:strVal val="ppt_w"/>
                                          </p:val>
                                        </p:tav>
                                        <p:tav tm="100000">
                                          <p:val>
                                            <p:fltVal val="0"/>
                                          </p:val>
                                        </p:tav>
                                      </p:tavLst>
                                    </p:anim>
                                    <p:anim calcmode="lin" valueType="num">
                                      <p:cBhvr>
                                        <p:cTn id="62" dur="500"/>
                                        <p:tgtEl>
                                          <p:spTgt spid="109"/>
                                        </p:tgtEl>
                                        <p:attrNameLst>
                                          <p:attrName>ppt_h</p:attrName>
                                        </p:attrNameLst>
                                      </p:cBhvr>
                                      <p:tavLst>
                                        <p:tav tm="0">
                                          <p:val>
                                            <p:strVal val="ppt_h"/>
                                          </p:val>
                                        </p:tav>
                                        <p:tav tm="100000">
                                          <p:val>
                                            <p:strVal val="ppt_h"/>
                                          </p:val>
                                        </p:tav>
                                      </p:tavLst>
                                    </p:anim>
                                    <p:set>
                                      <p:cBhvr>
                                        <p:cTn id="63" dur="1" fill="hold">
                                          <p:stCondLst>
                                            <p:cond delay="499"/>
                                          </p:stCondLst>
                                        </p:cTn>
                                        <p:tgtEl>
                                          <p:spTgt spid="109"/>
                                        </p:tgtEl>
                                        <p:attrNameLst>
                                          <p:attrName>style.visibility</p:attrName>
                                        </p:attrNameLst>
                                      </p:cBhvr>
                                      <p:to>
                                        <p:strVal val="hidden"/>
                                      </p:to>
                                    </p:set>
                                  </p:childTnLst>
                                </p:cTn>
                              </p:par>
                              <p:par>
                                <p:cTn id="64" presetID="17" presetClass="exit" presetSubtype="10" fill="hold" grpId="0" nodeType="withEffect">
                                  <p:stCondLst>
                                    <p:cond delay="0"/>
                                  </p:stCondLst>
                                  <p:childTnLst>
                                    <p:anim calcmode="lin" valueType="num">
                                      <p:cBhvr>
                                        <p:cTn id="65" dur="500"/>
                                        <p:tgtEl>
                                          <p:spTgt spid="114"/>
                                        </p:tgtEl>
                                        <p:attrNameLst>
                                          <p:attrName>ppt_w</p:attrName>
                                        </p:attrNameLst>
                                      </p:cBhvr>
                                      <p:tavLst>
                                        <p:tav tm="0">
                                          <p:val>
                                            <p:strVal val="ppt_w"/>
                                          </p:val>
                                        </p:tav>
                                        <p:tav tm="100000">
                                          <p:val>
                                            <p:fltVal val="0"/>
                                          </p:val>
                                        </p:tav>
                                      </p:tavLst>
                                    </p:anim>
                                    <p:anim calcmode="lin" valueType="num">
                                      <p:cBhvr>
                                        <p:cTn id="66" dur="500"/>
                                        <p:tgtEl>
                                          <p:spTgt spid="114"/>
                                        </p:tgtEl>
                                        <p:attrNameLst>
                                          <p:attrName>ppt_h</p:attrName>
                                        </p:attrNameLst>
                                      </p:cBhvr>
                                      <p:tavLst>
                                        <p:tav tm="0">
                                          <p:val>
                                            <p:strVal val="ppt_h"/>
                                          </p:val>
                                        </p:tav>
                                        <p:tav tm="100000">
                                          <p:val>
                                            <p:strVal val="ppt_h"/>
                                          </p:val>
                                        </p:tav>
                                      </p:tavLst>
                                    </p:anim>
                                    <p:set>
                                      <p:cBhvr>
                                        <p:cTn id="67" dur="1" fill="hold">
                                          <p:stCondLst>
                                            <p:cond delay="499"/>
                                          </p:stCondLst>
                                        </p:cTn>
                                        <p:tgtEl>
                                          <p:spTgt spid="114"/>
                                        </p:tgtEl>
                                        <p:attrNameLst>
                                          <p:attrName>style.visibility</p:attrName>
                                        </p:attrNameLst>
                                      </p:cBhvr>
                                      <p:to>
                                        <p:strVal val="hidden"/>
                                      </p:to>
                                    </p:set>
                                  </p:childTnLst>
                                </p:cTn>
                              </p:par>
                              <p:par>
                                <p:cTn id="68" presetID="17" presetClass="exit" presetSubtype="10" fill="hold" nodeType="withEffect">
                                  <p:stCondLst>
                                    <p:cond delay="0"/>
                                  </p:stCondLst>
                                  <p:childTnLst>
                                    <p:anim calcmode="lin" valueType="num">
                                      <p:cBhvr>
                                        <p:cTn id="69" dur="500"/>
                                        <p:tgtEl>
                                          <p:spTgt spid="148"/>
                                        </p:tgtEl>
                                        <p:attrNameLst>
                                          <p:attrName>ppt_w</p:attrName>
                                        </p:attrNameLst>
                                      </p:cBhvr>
                                      <p:tavLst>
                                        <p:tav tm="0">
                                          <p:val>
                                            <p:strVal val="ppt_w"/>
                                          </p:val>
                                        </p:tav>
                                        <p:tav tm="100000">
                                          <p:val>
                                            <p:fltVal val="0"/>
                                          </p:val>
                                        </p:tav>
                                      </p:tavLst>
                                    </p:anim>
                                    <p:anim calcmode="lin" valueType="num">
                                      <p:cBhvr>
                                        <p:cTn id="70" dur="500"/>
                                        <p:tgtEl>
                                          <p:spTgt spid="148"/>
                                        </p:tgtEl>
                                        <p:attrNameLst>
                                          <p:attrName>ppt_h</p:attrName>
                                        </p:attrNameLst>
                                      </p:cBhvr>
                                      <p:tavLst>
                                        <p:tav tm="0">
                                          <p:val>
                                            <p:strVal val="ppt_h"/>
                                          </p:val>
                                        </p:tav>
                                        <p:tav tm="100000">
                                          <p:val>
                                            <p:strVal val="ppt_h"/>
                                          </p:val>
                                        </p:tav>
                                      </p:tavLst>
                                    </p:anim>
                                    <p:set>
                                      <p:cBhvr>
                                        <p:cTn id="71" dur="1" fill="hold">
                                          <p:stCondLst>
                                            <p:cond delay="499"/>
                                          </p:stCondLst>
                                        </p:cTn>
                                        <p:tgtEl>
                                          <p:spTgt spid="148"/>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7" presetClass="entr" presetSubtype="10" fill="hold" grpId="0" nodeType="clickEffect">
                                  <p:stCondLst>
                                    <p:cond delay="0"/>
                                  </p:stCondLst>
                                  <p:childTnLst>
                                    <p:set>
                                      <p:cBhvr>
                                        <p:cTn id="75" dur="1" fill="hold">
                                          <p:stCondLst>
                                            <p:cond delay="0"/>
                                          </p:stCondLst>
                                        </p:cTn>
                                        <p:tgtEl>
                                          <p:spTgt spid="143"/>
                                        </p:tgtEl>
                                        <p:attrNameLst>
                                          <p:attrName>style.visibility</p:attrName>
                                        </p:attrNameLst>
                                      </p:cBhvr>
                                      <p:to>
                                        <p:strVal val="visible"/>
                                      </p:to>
                                    </p:set>
                                    <p:anim calcmode="lin" valueType="num">
                                      <p:cBhvr>
                                        <p:cTn id="76" dur="500" fill="hold"/>
                                        <p:tgtEl>
                                          <p:spTgt spid="143"/>
                                        </p:tgtEl>
                                        <p:attrNameLst>
                                          <p:attrName>ppt_w</p:attrName>
                                        </p:attrNameLst>
                                      </p:cBhvr>
                                      <p:tavLst>
                                        <p:tav tm="0">
                                          <p:val>
                                            <p:fltVal val="0"/>
                                          </p:val>
                                        </p:tav>
                                        <p:tav tm="100000">
                                          <p:val>
                                            <p:strVal val="#ppt_w"/>
                                          </p:val>
                                        </p:tav>
                                      </p:tavLst>
                                    </p:anim>
                                    <p:anim calcmode="lin" valueType="num">
                                      <p:cBhvr>
                                        <p:cTn id="77" dur="500" fill="hold"/>
                                        <p:tgtEl>
                                          <p:spTgt spid="143"/>
                                        </p:tgtEl>
                                        <p:attrNameLst>
                                          <p:attrName>ppt_h</p:attrName>
                                        </p:attrNameLst>
                                      </p:cBhvr>
                                      <p:tavLst>
                                        <p:tav tm="0">
                                          <p:val>
                                            <p:strVal val="#ppt_h"/>
                                          </p:val>
                                        </p:tav>
                                        <p:tav tm="100000">
                                          <p:val>
                                            <p:strVal val="#ppt_h"/>
                                          </p:val>
                                        </p:tav>
                                      </p:tavLst>
                                    </p:anim>
                                  </p:childTnLst>
                                </p:cTn>
                              </p:par>
                            </p:childTnLst>
                          </p:cTn>
                        </p:par>
                      </p:childTnLst>
                    </p:cTn>
                  </p:par>
                  <p:par>
                    <p:cTn id="78" fill="hold">
                      <p:stCondLst>
                        <p:cond delay="indefinite"/>
                      </p:stCondLst>
                      <p:childTnLst>
                        <p:par>
                          <p:cTn id="79" fill="hold">
                            <p:stCondLst>
                              <p:cond delay="0"/>
                            </p:stCondLst>
                            <p:childTnLst>
                              <p:par>
                                <p:cTn id="80" presetID="17" presetClass="exit" presetSubtype="10" fill="hold" grpId="1" nodeType="clickEffect">
                                  <p:stCondLst>
                                    <p:cond delay="0"/>
                                  </p:stCondLst>
                                  <p:childTnLst>
                                    <p:anim calcmode="lin" valueType="num">
                                      <p:cBhvr>
                                        <p:cTn id="81" dur="500"/>
                                        <p:tgtEl>
                                          <p:spTgt spid="143"/>
                                        </p:tgtEl>
                                        <p:attrNameLst>
                                          <p:attrName>ppt_w</p:attrName>
                                        </p:attrNameLst>
                                      </p:cBhvr>
                                      <p:tavLst>
                                        <p:tav tm="0">
                                          <p:val>
                                            <p:strVal val="ppt_w"/>
                                          </p:val>
                                        </p:tav>
                                        <p:tav tm="100000">
                                          <p:val>
                                            <p:fltVal val="0"/>
                                          </p:val>
                                        </p:tav>
                                      </p:tavLst>
                                    </p:anim>
                                    <p:anim calcmode="lin" valueType="num">
                                      <p:cBhvr>
                                        <p:cTn id="82" dur="500"/>
                                        <p:tgtEl>
                                          <p:spTgt spid="143"/>
                                        </p:tgtEl>
                                        <p:attrNameLst>
                                          <p:attrName>ppt_h</p:attrName>
                                        </p:attrNameLst>
                                      </p:cBhvr>
                                      <p:tavLst>
                                        <p:tav tm="0">
                                          <p:val>
                                            <p:strVal val="ppt_h"/>
                                          </p:val>
                                        </p:tav>
                                        <p:tav tm="100000">
                                          <p:val>
                                            <p:strVal val="ppt_h"/>
                                          </p:val>
                                        </p:tav>
                                      </p:tavLst>
                                    </p:anim>
                                    <p:set>
                                      <p:cBhvr>
                                        <p:cTn id="83" dur="1" fill="hold">
                                          <p:stCondLst>
                                            <p:cond delay="499"/>
                                          </p:stCondLst>
                                        </p:cTn>
                                        <p:tgtEl>
                                          <p:spTgt spid="143"/>
                                        </p:tgtEl>
                                        <p:attrNameLst>
                                          <p:attrName>style.visibility</p:attrName>
                                        </p:attrNameLst>
                                      </p:cBhvr>
                                      <p:to>
                                        <p:strVal val="hidden"/>
                                      </p:to>
                                    </p:set>
                                  </p:childTnLst>
                                </p:cTn>
                              </p:par>
                              <p:par>
                                <p:cTn id="84" presetID="10" presetClass="entr" presetSubtype="0" fill="hold" nodeType="withEffect">
                                  <p:stCondLst>
                                    <p:cond delay="0"/>
                                  </p:stCondLst>
                                  <p:childTnLst>
                                    <p:set>
                                      <p:cBhvr>
                                        <p:cTn id="85" dur="1" fill="hold">
                                          <p:stCondLst>
                                            <p:cond delay="0"/>
                                          </p:stCondLst>
                                        </p:cTn>
                                        <p:tgtEl>
                                          <p:spTgt spid="160"/>
                                        </p:tgtEl>
                                        <p:attrNameLst>
                                          <p:attrName>style.visibility</p:attrName>
                                        </p:attrNameLst>
                                      </p:cBhvr>
                                      <p:to>
                                        <p:strVal val="visible"/>
                                      </p:to>
                                    </p:set>
                                    <p:animEffect transition="in" filter="fade">
                                      <p:cBhvr>
                                        <p:cTn id="86" dur="500"/>
                                        <p:tgtEl>
                                          <p:spTgt spid="160"/>
                                        </p:tgtEl>
                                      </p:cBhvr>
                                    </p:animEffect>
                                  </p:childTnLst>
                                </p:cTn>
                              </p:par>
                              <p:par>
                                <p:cTn id="87" presetID="17" presetClass="exit" presetSubtype="10" fill="hold" nodeType="withEffect">
                                  <p:stCondLst>
                                    <p:cond delay="0"/>
                                  </p:stCondLst>
                                  <p:childTnLst>
                                    <p:anim calcmode="lin" valueType="num">
                                      <p:cBhvr>
                                        <p:cTn id="88" dur="500"/>
                                        <p:tgtEl>
                                          <p:spTgt spid="126"/>
                                        </p:tgtEl>
                                        <p:attrNameLst>
                                          <p:attrName>ppt_w</p:attrName>
                                        </p:attrNameLst>
                                      </p:cBhvr>
                                      <p:tavLst>
                                        <p:tav tm="0">
                                          <p:val>
                                            <p:strVal val="ppt_w"/>
                                          </p:val>
                                        </p:tav>
                                        <p:tav tm="100000">
                                          <p:val>
                                            <p:fltVal val="0"/>
                                          </p:val>
                                        </p:tav>
                                      </p:tavLst>
                                    </p:anim>
                                    <p:anim calcmode="lin" valueType="num">
                                      <p:cBhvr>
                                        <p:cTn id="89" dur="500"/>
                                        <p:tgtEl>
                                          <p:spTgt spid="126"/>
                                        </p:tgtEl>
                                        <p:attrNameLst>
                                          <p:attrName>ppt_h</p:attrName>
                                        </p:attrNameLst>
                                      </p:cBhvr>
                                      <p:tavLst>
                                        <p:tav tm="0">
                                          <p:val>
                                            <p:strVal val="ppt_h"/>
                                          </p:val>
                                        </p:tav>
                                        <p:tav tm="100000">
                                          <p:val>
                                            <p:strVal val="ppt_h"/>
                                          </p:val>
                                        </p:tav>
                                      </p:tavLst>
                                    </p:anim>
                                    <p:set>
                                      <p:cBhvr>
                                        <p:cTn id="90" dur="1" fill="hold">
                                          <p:stCondLst>
                                            <p:cond delay="499"/>
                                          </p:stCondLst>
                                        </p:cTn>
                                        <p:tgtEl>
                                          <p:spTgt spid="126"/>
                                        </p:tgtEl>
                                        <p:attrNameLst>
                                          <p:attrName>style.visibility</p:attrName>
                                        </p:attrNameLst>
                                      </p:cBhvr>
                                      <p:to>
                                        <p:strVal val="hidden"/>
                                      </p:to>
                                    </p:set>
                                  </p:childTnLst>
                                </p:cTn>
                              </p:par>
                              <p:par>
                                <p:cTn id="91" presetID="17" presetClass="exit" presetSubtype="10" fill="hold" nodeType="withEffect">
                                  <p:stCondLst>
                                    <p:cond delay="0"/>
                                  </p:stCondLst>
                                  <p:childTnLst>
                                    <p:anim calcmode="lin" valueType="num">
                                      <p:cBhvr>
                                        <p:cTn id="92" dur="500"/>
                                        <p:tgtEl>
                                          <p:spTgt spid="151"/>
                                        </p:tgtEl>
                                        <p:attrNameLst>
                                          <p:attrName>ppt_w</p:attrName>
                                        </p:attrNameLst>
                                      </p:cBhvr>
                                      <p:tavLst>
                                        <p:tav tm="0">
                                          <p:val>
                                            <p:strVal val="ppt_w"/>
                                          </p:val>
                                        </p:tav>
                                        <p:tav tm="100000">
                                          <p:val>
                                            <p:fltVal val="0"/>
                                          </p:val>
                                        </p:tav>
                                      </p:tavLst>
                                    </p:anim>
                                    <p:anim calcmode="lin" valueType="num">
                                      <p:cBhvr>
                                        <p:cTn id="93" dur="500"/>
                                        <p:tgtEl>
                                          <p:spTgt spid="151"/>
                                        </p:tgtEl>
                                        <p:attrNameLst>
                                          <p:attrName>ppt_h</p:attrName>
                                        </p:attrNameLst>
                                      </p:cBhvr>
                                      <p:tavLst>
                                        <p:tav tm="0">
                                          <p:val>
                                            <p:strVal val="ppt_h"/>
                                          </p:val>
                                        </p:tav>
                                        <p:tav tm="100000">
                                          <p:val>
                                            <p:strVal val="ppt_h"/>
                                          </p:val>
                                        </p:tav>
                                      </p:tavLst>
                                    </p:anim>
                                    <p:set>
                                      <p:cBhvr>
                                        <p:cTn id="94" dur="1" fill="hold">
                                          <p:stCondLst>
                                            <p:cond delay="499"/>
                                          </p:stCondLst>
                                        </p:cTn>
                                        <p:tgtEl>
                                          <p:spTgt spid="151"/>
                                        </p:tgtEl>
                                        <p:attrNameLst>
                                          <p:attrName>style.visibility</p:attrName>
                                        </p:attrNameLst>
                                      </p:cBhvr>
                                      <p:to>
                                        <p:strVal val="hidden"/>
                                      </p:to>
                                    </p:set>
                                  </p:childTnLst>
                                </p:cTn>
                              </p:par>
                              <p:par>
                                <p:cTn id="95" presetID="17" presetClass="exit" presetSubtype="10" fill="hold" grpId="0" nodeType="withEffect">
                                  <p:stCondLst>
                                    <p:cond delay="0"/>
                                  </p:stCondLst>
                                  <p:childTnLst>
                                    <p:anim calcmode="lin" valueType="num">
                                      <p:cBhvr>
                                        <p:cTn id="96" dur="500"/>
                                        <p:tgtEl>
                                          <p:spTgt spid="113"/>
                                        </p:tgtEl>
                                        <p:attrNameLst>
                                          <p:attrName>ppt_w</p:attrName>
                                        </p:attrNameLst>
                                      </p:cBhvr>
                                      <p:tavLst>
                                        <p:tav tm="0">
                                          <p:val>
                                            <p:strVal val="ppt_w"/>
                                          </p:val>
                                        </p:tav>
                                        <p:tav tm="100000">
                                          <p:val>
                                            <p:fltVal val="0"/>
                                          </p:val>
                                        </p:tav>
                                      </p:tavLst>
                                    </p:anim>
                                    <p:anim calcmode="lin" valueType="num">
                                      <p:cBhvr>
                                        <p:cTn id="97" dur="500"/>
                                        <p:tgtEl>
                                          <p:spTgt spid="113"/>
                                        </p:tgtEl>
                                        <p:attrNameLst>
                                          <p:attrName>ppt_h</p:attrName>
                                        </p:attrNameLst>
                                      </p:cBhvr>
                                      <p:tavLst>
                                        <p:tav tm="0">
                                          <p:val>
                                            <p:strVal val="ppt_h"/>
                                          </p:val>
                                        </p:tav>
                                        <p:tav tm="100000">
                                          <p:val>
                                            <p:strVal val="ppt_h"/>
                                          </p:val>
                                        </p:tav>
                                      </p:tavLst>
                                    </p:anim>
                                    <p:set>
                                      <p:cBhvr>
                                        <p:cTn id="98" dur="1" fill="hold">
                                          <p:stCondLst>
                                            <p:cond delay="499"/>
                                          </p:stCondLst>
                                        </p:cTn>
                                        <p:tgtEl>
                                          <p:spTgt spid="113"/>
                                        </p:tgtEl>
                                        <p:attrNameLst>
                                          <p:attrName>style.visibility</p:attrName>
                                        </p:attrNameLst>
                                      </p:cBhvr>
                                      <p:to>
                                        <p:strVal val="hidden"/>
                                      </p:to>
                                    </p:set>
                                  </p:childTnLst>
                                </p:cTn>
                              </p:par>
                              <p:par>
                                <p:cTn id="99" presetID="17" presetClass="exit" presetSubtype="10" fill="hold" grpId="0" nodeType="withEffect">
                                  <p:stCondLst>
                                    <p:cond delay="0"/>
                                  </p:stCondLst>
                                  <p:childTnLst>
                                    <p:anim calcmode="lin" valueType="num">
                                      <p:cBhvr>
                                        <p:cTn id="100" dur="500"/>
                                        <p:tgtEl>
                                          <p:spTgt spid="108"/>
                                        </p:tgtEl>
                                        <p:attrNameLst>
                                          <p:attrName>ppt_w</p:attrName>
                                        </p:attrNameLst>
                                      </p:cBhvr>
                                      <p:tavLst>
                                        <p:tav tm="0">
                                          <p:val>
                                            <p:strVal val="ppt_w"/>
                                          </p:val>
                                        </p:tav>
                                        <p:tav tm="100000">
                                          <p:val>
                                            <p:fltVal val="0"/>
                                          </p:val>
                                        </p:tav>
                                      </p:tavLst>
                                    </p:anim>
                                    <p:anim calcmode="lin" valueType="num">
                                      <p:cBhvr>
                                        <p:cTn id="101" dur="500"/>
                                        <p:tgtEl>
                                          <p:spTgt spid="108"/>
                                        </p:tgtEl>
                                        <p:attrNameLst>
                                          <p:attrName>ppt_h</p:attrName>
                                        </p:attrNameLst>
                                      </p:cBhvr>
                                      <p:tavLst>
                                        <p:tav tm="0">
                                          <p:val>
                                            <p:strVal val="ppt_h"/>
                                          </p:val>
                                        </p:tav>
                                        <p:tav tm="100000">
                                          <p:val>
                                            <p:strVal val="ppt_h"/>
                                          </p:val>
                                        </p:tav>
                                      </p:tavLst>
                                    </p:anim>
                                    <p:set>
                                      <p:cBhvr>
                                        <p:cTn id="102" dur="1" fill="hold">
                                          <p:stCondLst>
                                            <p:cond delay="499"/>
                                          </p:stCondLst>
                                        </p:cTn>
                                        <p:tgtEl>
                                          <p:spTgt spid="108"/>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7" presetClass="entr" presetSubtype="10" fill="hold" grpId="0" nodeType="clickEffect">
                                  <p:stCondLst>
                                    <p:cond delay="0"/>
                                  </p:stCondLst>
                                  <p:childTnLst>
                                    <p:set>
                                      <p:cBhvr>
                                        <p:cTn id="106" dur="1" fill="hold">
                                          <p:stCondLst>
                                            <p:cond delay="0"/>
                                          </p:stCondLst>
                                        </p:cTn>
                                        <p:tgtEl>
                                          <p:spTgt spid="145"/>
                                        </p:tgtEl>
                                        <p:attrNameLst>
                                          <p:attrName>style.visibility</p:attrName>
                                        </p:attrNameLst>
                                      </p:cBhvr>
                                      <p:to>
                                        <p:strVal val="visible"/>
                                      </p:to>
                                    </p:set>
                                    <p:anim calcmode="lin" valueType="num">
                                      <p:cBhvr>
                                        <p:cTn id="107" dur="500" fill="hold"/>
                                        <p:tgtEl>
                                          <p:spTgt spid="145"/>
                                        </p:tgtEl>
                                        <p:attrNameLst>
                                          <p:attrName>ppt_w</p:attrName>
                                        </p:attrNameLst>
                                      </p:cBhvr>
                                      <p:tavLst>
                                        <p:tav tm="0">
                                          <p:val>
                                            <p:fltVal val="0"/>
                                          </p:val>
                                        </p:tav>
                                        <p:tav tm="100000">
                                          <p:val>
                                            <p:strVal val="#ppt_w"/>
                                          </p:val>
                                        </p:tav>
                                      </p:tavLst>
                                    </p:anim>
                                    <p:anim calcmode="lin" valueType="num">
                                      <p:cBhvr>
                                        <p:cTn id="108" dur="500" fill="hold"/>
                                        <p:tgtEl>
                                          <p:spTgt spid="145"/>
                                        </p:tgtEl>
                                        <p:attrNameLst>
                                          <p:attrName>ppt_h</p:attrName>
                                        </p:attrNameLst>
                                      </p:cBhvr>
                                      <p:tavLst>
                                        <p:tav tm="0">
                                          <p:val>
                                            <p:strVal val="#ppt_h"/>
                                          </p:val>
                                        </p:tav>
                                        <p:tav tm="100000">
                                          <p:val>
                                            <p:strVal val="#ppt_h"/>
                                          </p:val>
                                        </p:tav>
                                      </p:tavLst>
                                    </p:anim>
                                  </p:childTnLst>
                                </p:cTn>
                              </p:par>
                            </p:childTnLst>
                          </p:cTn>
                        </p:par>
                      </p:childTnLst>
                    </p:cTn>
                  </p:par>
                  <p:par>
                    <p:cTn id="109" fill="hold">
                      <p:stCondLst>
                        <p:cond delay="indefinite"/>
                      </p:stCondLst>
                      <p:childTnLst>
                        <p:par>
                          <p:cTn id="110" fill="hold">
                            <p:stCondLst>
                              <p:cond delay="0"/>
                            </p:stCondLst>
                            <p:childTnLst>
                              <p:par>
                                <p:cTn id="111" presetID="17" presetClass="exit" presetSubtype="10" fill="hold" grpId="1" nodeType="clickEffect">
                                  <p:stCondLst>
                                    <p:cond delay="0"/>
                                  </p:stCondLst>
                                  <p:childTnLst>
                                    <p:anim calcmode="lin" valueType="num">
                                      <p:cBhvr>
                                        <p:cTn id="112" dur="500"/>
                                        <p:tgtEl>
                                          <p:spTgt spid="145"/>
                                        </p:tgtEl>
                                        <p:attrNameLst>
                                          <p:attrName>ppt_w</p:attrName>
                                        </p:attrNameLst>
                                      </p:cBhvr>
                                      <p:tavLst>
                                        <p:tav tm="0">
                                          <p:val>
                                            <p:strVal val="ppt_w"/>
                                          </p:val>
                                        </p:tav>
                                        <p:tav tm="100000">
                                          <p:val>
                                            <p:fltVal val="0"/>
                                          </p:val>
                                        </p:tav>
                                      </p:tavLst>
                                    </p:anim>
                                    <p:anim calcmode="lin" valueType="num">
                                      <p:cBhvr>
                                        <p:cTn id="113" dur="500"/>
                                        <p:tgtEl>
                                          <p:spTgt spid="145"/>
                                        </p:tgtEl>
                                        <p:attrNameLst>
                                          <p:attrName>ppt_h</p:attrName>
                                        </p:attrNameLst>
                                      </p:cBhvr>
                                      <p:tavLst>
                                        <p:tav tm="0">
                                          <p:val>
                                            <p:strVal val="ppt_h"/>
                                          </p:val>
                                        </p:tav>
                                        <p:tav tm="100000">
                                          <p:val>
                                            <p:strVal val="ppt_h"/>
                                          </p:val>
                                        </p:tav>
                                      </p:tavLst>
                                    </p:anim>
                                    <p:set>
                                      <p:cBhvr>
                                        <p:cTn id="114" dur="1" fill="hold">
                                          <p:stCondLst>
                                            <p:cond delay="499"/>
                                          </p:stCondLst>
                                        </p:cTn>
                                        <p:tgtEl>
                                          <p:spTgt spid="145"/>
                                        </p:tgtEl>
                                        <p:attrNameLst>
                                          <p:attrName>style.visibility</p:attrName>
                                        </p:attrNameLst>
                                      </p:cBhvr>
                                      <p:to>
                                        <p:strVal val="hidden"/>
                                      </p:to>
                                    </p:set>
                                  </p:childTnLst>
                                </p:cTn>
                              </p:par>
                              <p:par>
                                <p:cTn id="115" presetID="17" presetClass="exit" presetSubtype="10" fill="hold" nodeType="withEffect">
                                  <p:stCondLst>
                                    <p:cond delay="0"/>
                                  </p:stCondLst>
                                  <p:childTnLst>
                                    <p:anim calcmode="lin" valueType="num">
                                      <p:cBhvr>
                                        <p:cTn id="116" dur="500"/>
                                        <p:tgtEl>
                                          <p:spTgt spid="130"/>
                                        </p:tgtEl>
                                        <p:attrNameLst>
                                          <p:attrName>ppt_w</p:attrName>
                                        </p:attrNameLst>
                                      </p:cBhvr>
                                      <p:tavLst>
                                        <p:tav tm="0">
                                          <p:val>
                                            <p:strVal val="ppt_w"/>
                                          </p:val>
                                        </p:tav>
                                        <p:tav tm="100000">
                                          <p:val>
                                            <p:fltVal val="0"/>
                                          </p:val>
                                        </p:tav>
                                      </p:tavLst>
                                    </p:anim>
                                    <p:anim calcmode="lin" valueType="num">
                                      <p:cBhvr>
                                        <p:cTn id="117" dur="500"/>
                                        <p:tgtEl>
                                          <p:spTgt spid="130"/>
                                        </p:tgtEl>
                                        <p:attrNameLst>
                                          <p:attrName>ppt_h</p:attrName>
                                        </p:attrNameLst>
                                      </p:cBhvr>
                                      <p:tavLst>
                                        <p:tav tm="0">
                                          <p:val>
                                            <p:strVal val="ppt_h"/>
                                          </p:val>
                                        </p:tav>
                                        <p:tav tm="100000">
                                          <p:val>
                                            <p:strVal val="ppt_h"/>
                                          </p:val>
                                        </p:tav>
                                      </p:tavLst>
                                    </p:anim>
                                    <p:set>
                                      <p:cBhvr>
                                        <p:cTn id="118" dur="1" fill="hold">
                                          <p:stCondLst>
                                            <p:cond delay="499"/>
                                          </p:stCondLst>
                                        </p:cTn>
                                        <p:tgtEl>
                                          <p:spTgt spid="130"/>
                                        </p:tgtEl>
                                        <p:attrNameLst>
                                          <p:attrName>style.visibility</p:attrName>
                                        </p:attrNameLst>
                                      </p:cBhvr>
                                      <p:to>
                                        <p:strVal val="hidden"/>
                                      </p:to>
                                    </p:set>
                                  </p:childTnLst>
                                </p:cTn>
                              </p:par>
                              <p:par>
                                <p:cTn id="119" presetID="17" presetClass="exit" presetSubtype="10" fill="hold" grpId="0" nodeType="withEffect">
                                  <p:stCondLst>
                                    <p:cond delay="0"/>
                                  </p:stCondLst>
                                  <p:childTnLst>
                                    <p:anim calcmode="lin" valueType="num">
                                      <p:cBhvr>
                                        <p:cTn id="120" dur="500"/>
                                        <p:tgtEl>
                                          <p:spTgt spid="111"/>
                                        </p:tgtEl>
                                        <p:attrNameLst>
                                          <p:attrName>ppt_w</p:attrName>
                                        </p:attrNameLst>
                                      </p:cBhvr>
                                      <p:tavLst>
                                        <p:tav tm="0">
                                          <p:val>
                                            <p:strVal val="ppt_w"/>
                                          </p:val>
                                        </p:tav>
                                        <p:tav tm="100000">
                                          <p:val>
                                            <p:fltVal val="0"/>
                                          </p:val>
                                        </p:tav>
                                      </p:tavLst>
                                    </p:anim>
                                    <p:anim calcmode="lin" valueType="num">
                                      <p:cBhvr>
                                        <p:cTn id="121" dur="500"/>
                                        <p:tgtEl>
                                          <p:spTgt spid="111"/>
                                        </p:tgtEl>
                                        <p:attrNameLst>
                                          <p:attrName>ppt_h</p:attrName>
                                        </p:attrNameLst>
                                      </p:cBhvr>
                                      <p:tavLst>
                                        <p:tav tm="0">
                                          <p:val>
                                            <p:strVal val="ppt_h"/>
                                          </p:val>
                                        </p:tav>
                                        <p:tav tm="100000">
                                          <p:val>
                                            <p:strVal val="ppt_h"/>
                                          </p:val>
                                        </p:tav>
                                      </p:tavLst>
                                    </p:anim>
                                    <p:set>
                                      <p:cBhvr>
                                        <p:cTn id="122" dur="1" fill="hold">
                                          <p:stCondLst>
                                            <p:cond delay="499"/>
                                          </p:stCondLst>
                                        </p:cTn>
                                        <p:tgtEl>
                                          <p:spTgt spid="111"/>
                                        </p:tgtEl>
                                        <p:attrNameLst>
                                          <p:attrName>style.visibility</p:attrName>
                                        </p:attrNameLst>
                                      </p:cBhvr>
                                      <p:to>
                                        <p:strVal val="hidden"/>
                                      </p:to>
                                    </p:set>
                                  </p:childTnLst>
                                </p:cTn>
                              </p:par>
                            </p:childTnLst>
                          </p:cTn>
                        </p:par>
                        <p:par>
                          <p:cTn id="123" fill="hold">
                            <p:stCondLst>
                              <p:cond delay="500"/>
                            </p:stCondLst>
                            <p:childTnLst>
                              <p:par>
                                <p:cTn id="124" presetID="17" presetClass="exit" presetSubtype="10" fill="hold" grpId="0" nodeType="afterEffect">
                                  <p:stCondLst>
                                    <p:cond delay="0"/>
                                  </p:stCondLst>
                                  <p:childTnLst>
                                    <p:anim calcmode="lin" valueType="num">
                                      <p:cBhvr>
                                        <p:cTn id="125" dur="500"/>
                                        <p:tgtEl>
                                          <p:spTgt spid="104"/>
                                        </p:tgtEl>
                                        <p:attrNameLst>
                                          <p:attrName>ppt_w</p:attrName>
                                        </p:attrNameLst>
                                      </p:cBhvr>
                                      <p:tavLst>
                                        <p:tav tm="0">
                                          <p:val>
                                            <p:strVal val="ppt_w"/>
                                          </p:val>
                                        </p:tav>
                                        <p:tav tm="100000">
                                          <p:val>
                                            <p:fltVal val="0"/>
                                          </p:val>
                                        </p:tav>
                                      </p:tavLst>
                                    </p:anim>
                                    <p:anim calcmode="lin" valueType="num">
                                      <p:cBhvr>
                                        <p:cTn id="126" dur="500"/>
                                        <p:tgtEl>
                                          <p:spTgt spid="104"/>
                                        </p:tgtEl>
                                        <p:attrNameLst>
                                          <p:attrName>ppt_h</p:attrName>
                                        </p:attrNameLst>
                                      </p:cBhvr>
                                      <p:tavLst>
                                        <p:tav tm="0">
                                          <p:val>
                                            <p:strVal val="ppt_h"/>
                                          </p:val>
                                        </p:tav>
                                        <p:tav tm="100000">
                                          <p:val>
                                            <p:strVal val="ppt_h"/>
                                          </p:val>
                                        </p:tav>
                                      </p:tavLst>
                                    </p:anim>
                                    <p:set>
                                      <p:cBhvr>
                                        <p:cTn id="127" dur="1" fill="hold">
                                          <p:stCondLst>
                                            <p:cond delay="499"/>
                                          </p:stCondLst>
                                        </p:cTn>
                                        <p:tgtEl>
                                          <p:spTgt spid="104"/>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7" presetClass="entr" presetSubtype="10" fill="hold" grpId="0" nodeType="clickEffect">
                                  <p:stCondLst>
                                    <p:cond delay="0"/>
                                  </p:stCondLst>
                                  <p:childTnLst>
                                    <p:set>
                                      <p:cBhvr>
                                        <p:cTn id="131" dur="1" fill="hold">
                                          <p:stCondLst>
                                            <p:cond delay="0"/>
                                          </p:stCondLst>
                                        </p:cTn>
                                        <p:tgtEl>
                                          <p:spTgt spid="147"/>
                                        </p:tgtEl>
                                        <p:attrNameLst>
                                          <p:attrName>style.visibility</p:attrName>
                                        </p:attrNameLst>
                                      </p:cBhvr>
                                      <p:to>
                                        <p:strVal val="visible"/>
                                      </p:to>
                                    </p:set>
                                    <p:anim calcmode="lin" valueType="num">
                                      <p:cBhvr>
                                        <p:cTn id="132" dur="500" fill="hold"/>
                                        <p:tgtEl>
                                          <p:spTgt spid="147"/>
                                        </p:tgtEl>
                                        <p:attrNameLst>
                                          <p:attrName>ppt_w</p:attrName>
                                        </p:attrNameLst>
                                      </p:cBhvr>
                                      <p:tavLst>
                                        <p:tav tm="0">
                                          <p:val>
                                            <p:fltVal val="0"/>
                                          </p:val>
                                        </p:tav>
                                        <p:tav tm="100000">
                                          <p:val>
                                            <p:strVal val="#ppt_w"/>
                                          </p:val>
                                        </p:tav>
                                      </p:tavLst>
                                    </p:anim>
                                    <p:anim calcmode="lin" valueType="num">
                                      <p:cBhvr>
                                        <p:cTn id="133" dur="500" fill="hold"/>
                                        <p:tgtEl>
                                          <p:spTgt spid="147"/>
                                        </p:tgtEl>
                                        <p:attrNameLst>
                                          <p:attrName>ppt_h</p:attrName>
                                        </p:attrNameLst>
                                      </p:cBhvr>
                                      <p:tavLst>
                                        <p:tav tm="0">
                                          <p:val>
                                            <p:strVal val="#ppt_h"/>
                                          </p:val>
                                        </p:tav>
                                        <p:tav tm="100000">
                                          <p:val>
                                            <p:strVal val="#ppt_h"/>
                                          </p:val>
                                        </p:tav>
                                      </p:tavLst>
                                    </p:anim>
                                  </p:childTnLst>
                                </p:cTn>
                              </p:par>
                            </p:childTnLst>
                          </p:cTn>
                        </p:par>
                      </p:childTnLst>
                    </p:cTn>
                  </p:par>
                  <p:par>
                    <p:cTn id="134" fill="hold">
                      <p:stCondLst>
                        <p:cond delay="indefinite"/>
                      </p:stCondLst>
                      <p:childTnLst>
                        <p:par>
                          <p:cTn id="135" fill="hold">
                            <p:stCondLst>
                              <p:cond delay="0"/>
                            </p:stCondLst>
                            <p:childTnLst>
                              <p:par>
                                <p:cTn id="136" presetID="17" presetClass="exit" presetSubtype="10" fill="hold" grpId="1" nodeType="clickEffect">
                                  <p:stCondLst>
                                    <p:cond delay="0"/>
                                  </p:stCondLst>
                                  <p:childTnLst>
                                    <p:anim calcmode="lin" valueType="num">
                                      <p:cBhvr>
                                        <p:cTn id="137" dur="500"/>
                                        <p:tgtEl>
                                          <p:spTgt spid="147"/>
                                        </p:tgtEl>
                                        <p:attrNameLst>
                                          <p:attrName>ppt_w</p:attrName>
                                        </p:attrNameLst>
                                      </p:cBhvr>
                                      <p:tavLst>
                                        <p:tav tm="0">
                                          <p:val>
                                            <p:strVal val="ppt_w"/>
                                          </p:val>
                                        </p:tav>
                                        <p:tav tm="100000">
                                          <p:val>
                                            <p:fltVal val="0"/>
                                          </p:val>
                                        </p:tav>
                                      </p:tavLst>
                                    </p:anim>
                                    <p:anim calcmode="lin" valueType="num">
                                      <p:cBhvr>
                                        <p:cTn id="138" dur="500"/>
                                        <p:tgtEl>
                                          <p:spTgt spid="147"/>
                                        </p:tgtEl>
                                        <p:attrNameLst>
                                          <p:attrName>ppt_h</p:attrName>
                                        </p:attrNameLst>
                                      </p:cBhvr>
                                      <p:tavLst>
                                        <p:tav tm="0">
                                          <p:val>
                                            <p:strVal val="ppt_h"/>
                                          </p:val>
                                        </p:tav>
                                        <p:tav tm="100000">
                                          <p:val>
                                            <p:strVal val="ppt_h"/>
                                          </p:val>
                                        </p:tav>
                                      </p:tavLst>
                                    </p:anim>
                                    <p:set>
                                      <p:cBhvr>
                                        <p:cTn id="139" dur="1" fill="hold">
                                          <p:stCondLst>
                                            <p:cond delay="499"/>
                                          </p:stCondLst>
                                        </p:cTn>
                                        <p:tgtEl>
                                          <p:spTgt spid="147"/>
                                        </p:tgtEl>
                                        <p:attrNameLst>
                                          <p:attrName>style.visibility</p:attrName>
                                        </p:attrNameLst>
                                      </p:cBhvr>
                                      <p:to>
                                        <p:strVal val="hidden"/>
                                      </p:to>
                                    </p:set>
                                  </p:childTnLst>
                                </p:cTn>
                              </p:par>
                              <p:par>
                                <p:cTn id="140" presetID="17" presetClass="exit" presetSubtype="10" fill="hold" nodeType="withEffect">
                                  <p:stCondLst>
                                    <p:cond delay="0"/>
                                  </p:stCondLst>
                                  <p:childTnLst>
                                    <p:anim calcmode="lin" valueType="num">
                                      <p:cBhvr>
                                        <p:cTn id="141" dur="500"/>
                                        <p:tgtEl>
                                          <p:spTgt spid="139"/>
                                        </p:tgtEl>
                                        <p:attrNameLst>
                                          <p:attrName>ppt_w</p:attrName>
                                        </p:attrNameLst>
                                      </p:cBhvr>
                                      <p:tavLst>
                                        <p:tav tm="0">
                                          <p:val>
                                            <p:strVal val="ppt_w"/>
                                          </p:val>
                                        </p:tav>
                                        <p:tav tm="100000">
                                          <p:val>
                                            <p:fltVal val="0"/>
                                          </p:val>
                                        </p:tav>
                                      </p:tavLst>
                                    </p:anim>
                                    <p:anim calcmode="lin" valueType="num">
                                      <p:cBhvr>
                                        <p:cTn id="142" dur="500"/>
                                        <p:tgtEl>
                                          <p:spTgt spid="139"/>
                                        </p:tgtEl>
                                        <p:attrNameLst>
                                          <p:attrName>ppt_h</p:attrName>
                                        </p:attrNameLst>
                                      </p:cBhvr>
                                      <p:tavLst>
                                        <p:tav tm="0">
                                          <p:val>
                                            <p:strVal val="ppt_h"/>
                                          </p:val>
                                        </p:tav>
                                        <p:tav tm="100000">
                                          <p:val>
                                            <p:strVal val="ppt_h"/>
                                          </p:val>
                                        </p:tav>
                                      </p:tavLst>
                                    </p:anim>
                                    <p:set>
                                      <p:cBhvr>
                                        <p:cTn id="143" dur="1" fill="hold">
                                          <p:stCondLst>
                                            <p:cond delay="499"/>
                                          </p:stCondLst>
                                        </p:cTn>
                                        <p:tgtEl>
                                          <p:spTgt spid="139"/>
                                        </p:tgtEl>
                                        <p:attrNameLst>
                                          <p:attrName>style.visibility</p:attrName>
                                        </p:attrNameLst>
                                      </p:cBhvr>
                                      <p:to>
                                        <p:strVal val="hidden"/>
                                      </p:to>
                                    </p:set>
                                  </p:childTnLst>
                                </p:cTn>
                              </p:par>
                              <p:par>
                                <p:cTn id="144" presetID="17" presetClass="exit" presetSubtype="10" fill="hold" grpId="0" nodeType="withEffect">
                                  <p:stCondLst>
                                    <p:cond delay="0"/>
                                  </p:stCondLst>
                                  <p:childTnLst>
                                    <p:anim calcmode="lin" valueType="num">
                                      <p:cBhvr>
                                        <p:cTn id="145" dur="500"/>
                                        <p:tgtEl>
                                          <p:spTgt spid="140"/>
                                        </p:tgtEl>
                                        <p:attrNameLst>
                                          <p:attrName>ppt_w</p:attrName>
                                        </p:attrNameLst>
                                      </p:cBhvr>
                                      <p:tavLst>
                                        <p:tav tm="0">
                                          <p:val>
                                            <p:strVal val="ppt_w"/>
                                          </p:val>
                                        </p:tav>
                                        <p:tav tm="100000">
                                          <p:val>
                                            <p:fltVal val="0"/>
                                          </p:val>
                                        </p:tav>
                                      </p:tavLst>
                                    </p:anim>
                                    <p:anim calcmode="lin" valueType="num">
                                      <p:cBhvr>
                                        <p:cTn id="146" dur="500"/>
                                        <p:tgtEl>
                                          <p:spTgt spid="140"/>
                                        </p:tgtEl>
                                        <p:attrNameLst>
                                          <p:attrName>ppt_h</p:attrName>
                                        </p:attrNameLst>
                                      </p:cBhvr>
                                      <p:tavLst>
                                        <p:tav tm="0">
                                          <p:val>
                                            <p:strVal val="ppt_h"/>
                                          </p:val>
                                        </p:tav>
                                        <p:tav tm="100000">
                                          <p:val>
                                            <p:strVal val="ppt_h"/>
                                          </p:val>
                                        </p:tav>
                                      </p:tavLst>
                                    </p:anim>
                                    <p:set>
                                      <p:cBhvr>
                                        <p:cTn id="147" dur="1" fill="hold">
                                          <p:stCondLst>
                                            <p:cond delay="499"/>
                                          </p:stCondLst>
                                        </p:cTn>
                                        <p:tgtEl>
                                          <p:spTgt spid="140"/>
                                        </p:tgtEl>
                                        <p:attrNameLst>
                                          <p:attrName>style.visibility</p:attrName>
                                        </p:attrNameLst>
                                      </p:cBhvr>
                                      <p:to>
                                        <p:strVal val="hidden"/>
                                      </p:to>
                                    </p:set>
                                  </p:childTnLst>
                                </p:cTn>
                              </p:par>
                              <p:par>
                                <p:cTn id="148" presetID="10" presetClass="entr" presetSubtype="0" fill="hold" nodeType="withEffect">
                                  <p:stCondLst>
                                    <p:cond delay="0"/>
                                  </p:stCondLst>
                                  <p:childTnLst>
                                    <p:set>
                                      <p:cBhvr>
                                        <p:cTn id="149" dur="1" fill="hold">
                                          <p:stCondLst>
                                            <p:cond delay="0"/>
                                          </p:stCondLst>
                                        </p:cTn>
                                        <p:tgtEl>
                                          <p:spTgt spid="163"/>
                                        </p:tgtEl>
                                        <p:attrNameLst>
                                          <p:attrName>style.visibility</p:attrName>
                                        </p:attrNameLst>
                                      </p:cBhvr>
                                      <p:to>
                                        <p:strVal val="visible"/>
                                      </p:to>
                                    </p:set>
                                    <p:animEffect transition="in" filter="fade">
                                      <p:cBhvr>
                                        <p:cTn id="150" dur="500"/>
                                        <p:tgtEl>
                                          <p:spTgt spid="163"/>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161"/>
                                        </p:tgtEl>
                                        <p:attrNameLst>
                                          <p:attrName>style.visibility</p:attrName>
                                        </p:attrNameLst>
                                      </p:cBhvr>
                                      <p:to>
                                        <p:strVal val="visible"/>
                                      </p:to>
                                    </p:set>
                                    <p:animEffect transition="in" filter="fade">
                                      <p:cBhvr>
                                        <p:cTn id="153" dur="500"/>
                                        <p:tgtEl>
                                          <p:spTgt spid="161"/>
                                        </p:tgtEl>
                                      </p:cBhvr>
                                    </p:animEffect>
                                  </p:childTnLst>
                                </p:cTn>
                              </p:par>
                            </p:childTnLst>
                          </p:cTn>
                        </p:par>
                      </p:childTnLst>
                    </p:cTn>
                  </p:par>
                  <p:par>
                    <p:cTn id="154" fill="hold">
                      <p:stCondLst>
                        <p:cond delay="indefinite"/>
                      </p:stCondLst>
                      <p:childTnLst>
                        <p:par>
                          <p:cTn id="155" fill="hold">
                            <p:stCondLst>
                              <p:cond delay="0"/>
                            </p:stCondLst>
                            <p:childTnLst>
                              <p:par>
                                <p:cTn id="156" presetID="17" presetClass="entr" presetSubtype="10" fill="hold" grpId="0" nodeType="clickEffect">
                                  <p:stCondLst>
                                    <p:cond delay="0"/>
                                  </p:stCondLst>
                                  <p:childTnLst>
                                    <p:set>
                                      <p:cBhvr>
                                        <p:cTn id="157" dur="1" fill="hold">
                                          <p:stCondLst>
                                            <p:cond delay="0"/>
                                          </p:stCondLst>
                                        </p:cTn>
                                        <p:tgtEl>
                                          <p:spTgt spid="149"/>
                                        </p:tgtEl>
                                        <p:attrNameLst>
                                          <p:attrName>style.visibility</p:attrName>
                                        </p:attrNameLst>
                                      </p:cBhvr>
                                      <p:to>
                                        <p:strVal val="visible"/>
                                      </p:to>
                                    </p:set>
                                    <p:anim calcmode="lin" valueType="num">
                                      <p:cBhvr>
                                        <p:cTn id="158" dur="500" fill="hold"/>
                                        <p:tgtEl>
                                          <p:spTgt spid="149"/>
                                        </p:tgtEl>
                                        <p:attrNameLst>
                                          <p:attrName>ppt_w</p:attrName>
                                        </p:attrNameLst>
                                      </p:cBhvr>
                                      <p:tavLst>
                                        <p:tav tm="0">
                                          <p:val>
                                            <p:fltVal val="0"/>
                                          </p:val>
                                        </p:tav>
                                        <p:tav tm="100000">
                                          <p:val>
                                            <p:strVal val="#ppt_w"/>
                                          </p:val>
                                        </p:tav>
                                      </p:tavLst>
                                    </p:anim>
                                    <p:anim calcmode="lin" valueType="num">
                                      <p:cBhvr>
                                        <p:cTn id="159" dur="500" fill="hold"/>
                                        <p:tgtEl>
                                          <p:spTgt spid="149"/>
                                        </p:tgtEl>
                                        <p:attrNameLst>
                                          <p:attrName>ppt_h</p:attrName>
                                        </p:attrNameLst>
                                      </p:cBhvr>
                                      <p:tavLst>
                                        <p:tav tm="0">
                                          <p:val>
                                            <p:strVal val="#ppt_h"/>
                                          </p:val>
                                        </p:tav>
                                        <p:tav tm="100000">
                                          <p:val>
                                            <p:strVal val="#ppt_h"/>
                                          </p:val>
                                        </p:tav>
                                      </p:tavLst>
                                    </p:anim>
                                  </p:childTnLst>
                                </p:cTn>
                              </p:par>
                            </p:childTnLst>
                          </p:cTn>
                        </p:par>
                      </p:childTnLst>
                    </p:cTn>
                  </p:par>
                  <p:par>
                    <p:cTn id="160" fill="hold">
                      <p:stCondLst>
                        <p:cond delay="indefinite"/>
                      </p:stCondLst>
                      <p:childTnLst>
                        <p:par>
                          <p:cTn id="161" fill="hold">
                            <p:stCondLst>
                              <p:cond delay="0"/>
                            </p:stCondLst>
                            <p:childTnLst>
                              <p:par>
                                <p:cTn id="162" presetID="17" presetClass="exit" presetSubtype="10" fill="hold" grpId="1" nodeType="clickEffect">
                                  <p:stCondLst>
                                    <p:cond delay="0"/>
                                  </p:stCondLst>
                                  <p:childTnLst>
                                    <p:anim calcmode="lin" valueType="num">
                                      <p:cBhvr>
                                        <p:cTn id="163" dur="500"/>
                                        <p:tgtEl>
                                          <p:spTgt spid="149"/>
                                        </p:tgtEl>
                                        <p:attrNameLst>
                                          <p:attrName>ppt_w</p:attrName>
                                        </p:attrNameLst>
                                      </p:cBhvr>
                                      <p:tavLst>
                                        <p:tav tm="0">
                                          <p:val>
                                            <p:strVal val="ppt_w"/>
                                          </p:val>
                                        </p:tav>
                                        <p:tav tm="100000">
                                          <p:val>
                                            <p:fltVal val="0"/>
                                          </p:val>
                                        </p:tav>
                                      </p:tavLst>
                                    </p:anim>
                                    <p:anim calcmode="lin" valueType="num">
                                      <p:cBhvr>
                                        <p:cTn id="164" dur="500"/>
                                        <p:tgtEl>
                                          <p:spTgt spid="149"/>
                                        </p:tgtEl>
                                        <p:attrNameLst>
                                          <p:attrName>ppt_h</p:attrName>
                                        </p:attrNameLst>
                                      </p:cBhvr>
                                      <p:tavLst>
                                        <p:tav tm="0">
                                          <p:val>
                                            <p:strVal val="ppt_h"/>
                                          </p:val>
                                        </p:tav>
                                        <p:tav tm="100000">
                                          <p:val>
                                            <p:strVal val="ppt_h"/>
                                          </p:val>
                                        </p:tav>
                                      </p:tavLst>
                                    </p:anim>
                                    <p:set>
                                      <p:cBhvr>
                                        <p:cTn id="165" dur="1" fill="hold">
                                          <p:stCondLst>
                                            <p:cond delay="499"/>
                                          </p:stCondLst>
                                        </p:cTn>
                                        <p:tgtEl>
                                          <p:spTgt spid="149"/>
                                        </p:tgtEl>
                                        <p:attrNameLst>
                                          <p:attrName>style.visibility</p:attrName>
                                        </p:attrNameLst>
                                      </p:cBhvr>
                                      <p:to>
                                        <p:strVal val="hidden"/>
                                      </p:to>
                                    </p:set>
                                  </p:childTnLst>
                                </p:cTn>
                              </p:par>
                              <p:par>
                                <p:cTn id="166" presetID="17" presetClass="exit" presetSubtype="10" fill="hold" nodeType="withEffect">
                                  <p:stCondLst>
                                    <p:cond delay="0"/>
                                  </p:stCondLst>
                                  <p:childTnLst>
                                    <p:anim calcmode="lin" valueType="num">
                                      <p:cBhvr>
                                        <p:cTn id="167" dur="500"/>
                                        <p:tgtEl>
                                          <p:spTgt spid="137"/>
                                        </p:tgtEl>
                                        <p:attrNameLst>
                                          <p:attrName>ppt_w</p:attrName>
                                        </p:attrNameLst>
                                      </p:cBhvr>
                                      <p:tavLst>
                                        <p:tav tm="0">
                                          <p:val>
                                            <p:strVal val="ppt_w"/>
                                          </p:val>
                                        </p:tav>
                                        <p:tav tm="100000">
                                          <p:val>
                                            <p:fltVal val="0"/>
                                          </p:val>
                                        </p:tav>
                                      </p:tavLst>
                                    </p:anim>
                                    <p:anim calcmode="lin" valueType="num">
                                      <p:cBhvr>
                                        <p:cTn id="168" dur="500"/>
                                        <p:tgtEl>
                                          <p:spTgt spid="137"/>
                                        </p:tgtEl>
                                        <p:attrNameLst>
                                          <p:attrName>ppt_h</p:attrName>
                                        </p:attrNameLst>
                                      </p:cBhvr>
                                      <p:tavLst>
                                        <p:tav tm="0">
                                          <p:val>
                                            <p:strVal val="ppt_h"/>
                                          </p:val>
                                        </p:tav>
                                        <p:tav tm="100000">
                                          <p:val>
                                            <p:strVal val="ppt_h"/>
                                          </p:val>
                                        </p:tav>
                                      </p:tavLst>
                                    </p:anim>
                                    <p:set>
                                      <p:cBhvr>
                                        <p:cTn id="169" dur="1" fill="hold">
                                          <p:stCondLst>
                                            <p:cond delay="499"/>
                                          </p:stCondLst>
                                        </p:cTn>
                                        <p:tgtEl>
                                          <p:spTgt spid="137"/>
                                        </p:tgtEl>
                                        <p:attrNameLst>
                                          <p:attrName>style.visibility</p:attrName>
                                        </p:attrNameLst>
                                      </p:cBhvr>
                                      <p:to>
                                        <p:strVal val="hidden"/>
                                      </p:to>
                                    </p:set>
                                  </p:childTnLst>
                                </p:cTn>
                              </p:par>
                              <p:par>
                                <p:cTn id="170" presetID="17" presetClass="exit" presetSubtype="10" fill="hold" grpId="0" nodeType="withEffect">
                                  <p:stCondLst>
                                    <p:cond delay="0"/>
                                  </p:stCondLst>
                                  <p:childTnLst>
                                    <p:anim calcmode="lin" valueType="num">
                                      <p:cBhvr>
                                        <p:cTn id="171" dur="500"/>
                                        <p:tgtEl>
                                          <p:spTgt spid="135"/>
                                        </p:tgtEl>
                                        <p:attrNameLst>
                                          <p:attrName>ppt_w</p:attrName>
                                        </p:attrNameLst>
                                      </p:cBhvr>
                                      <p:tavLst>
                                        <p:tav tm="0">
                                          <p:val>
                                            <p:strVal val="ppt_w"/>
                                          </p:val>
                                        </p:tav>
                                        <p:tav tm="100000">
                                          <p:val>
                                            <p:fltVal val="0"/>
                                          </p:val>
                                        </p:tav>
                                      </p:tavLst>
                                    </p:anim>
                                    <p:anim calcmode="lin" valueType="num">
                                      <p:cBhvr>
                                        <p:cTn id="172" dur="500"/>
                                        <p:tgtEl>
                                          <p:spTgt spid="135"/>
                                        </p:tgtEl>
                                        <p:attrNameLst>
                                          <p:attrName>ppt_h</p:attrName>
                                        </p:attrNameLst>
                                      </p:cBhvr>
                                      <p:tavLst>
                                        <p:tav tm="0">
                                          <p:val>
                                            <p:strVal val="ppt_h"/>
                                          </p:val>
                                        </p:tav>
                                        <p:tav tm="100000">
                                          <p:val>
                                            <p:strVal val="ppt_h"/>
                                          </p:val>
                                        </p:tav>
                                      </p:tavLst>
                                    </p:anim>
                                    <p:set>
                                      <p:cBhvr>
                                        <p:cTn id="173" dur="1" fill="hold">
                                          <p:stCondLst>
                                            <p:cond delay="499"/>
                                          </p:stCondLst>
                                        </p:cTn>
                                        <p:tgtEl>
                                          <p:spTgt spid="135"/>
                                        </p:tgtEl>
                                        <p:attrNameLst>
                                          <p:attrName>style.visibility</p:attrName>
                                        </p:attrNameLst>
                                      </p:cBhvr>
                                      <p:to>
                                        <p:strVal val="hidden"/>
                                      </p:to>
                                    </p:set>
                                  </p:childTnLst>
                                </p:cTn>
                              </p:par>
                              <p:par>
                                <p:cTn id="174" presetID="10" presetClass="entr" presetSubtype="0" fill="hold" nodeType="withEffect">
                                  <p:stCondLst>
                                    <p:cond delay="0"/>
                                  </p:stCondLst>
                                  <p:childTnLst>
                                    <p:set>
                                      <p:cBhvr>
                                        <p:cTn id="175" dur="1" fill="hold">
                                          <p:stCondLst>
                                            <p:cond delay="0"/>
                                          </p:stCondLst>
                                        </p:cTn>
                                        <p:tgtEl>
                                          <p:spTgt spid="165"/>
                                        </p:tgtEl>
                                        <p:attrNameLst>
                                          <p:attrName>style.visibility</p:attrName>
                                        </p:attrNameLst>
                                      </p:cBhvr>
                                      <p:to>
                                        <p:strVal val="visible"/>
                                      </p:to>
                                    </p:set>
                                    <p:animEffect transition="in" filter="fade">
                                      <p:cBhvr>
                                        <p:cTn id="176" dur="500"/>
                                        <p:tgtEl>
                                          <p:spTgt spid="165"/>
                                        </p:tgtEl>
                                      </p:cBhvr>
                                    </p:animEffect>
                                  </p:childTnLst>
                                </p:cTn>
                              </p:par>
                            </p:childTnLst>
                          </p:cTn>
                        </p:par>
                      </p:childTnLst>
                    </p:cTn>
                  </p:par>
                  <p:par>
                    <p:cTn id="177" fill="hold">
                      <p:stCondLst>
                        <p:cond delay="indefinite"/>
                      </p:stCondLst>
                      <p:childTnLst>
                        <p:par>
                          <p:cTn id="178" fill="hold">
                            <p:stCondLst>
                              <p:cond delay="0"/>
                            </p:stCondLst>
                            <p:childTnLst>
                              <p:par>
                                <p:cTn id="179" presetID="17" presetClass="entr" presetSubtype="10" fill="hold" grpId="0" nodeType="clickEffect">
                                  <p:stCondLst>
                                    <p:cond delay="0"/>
                                  </p:stCondLst>
                                  <p:childTnLst>
                                    <p:set>
                                      <p:cBhvr>
                                        <p:cTn id="180" dur="1" fill="hold">
                                          <p:stCondLst>
                                            <p:cond delay="0"/>
                                          </p:stCondLst>
                                        </p:cTn>
                                        <p:tgtEl>
                                          <p:spTgt spid="150"/>
                                        </p:tgtEl>
                                        <p:attrNameLst>
                                          <p:attrName>style.visibility</p:attrName>
                                        </p:attrNameLst>
                                      </p:cBhvr>
                                      <p:to>
                                        <p:strVal val="visible"/>
                                      </p:to>
                                    </p:set>
                                    <p:anim calcmode="lin" valueType="num">
                                      <p:cBhvr>
                                        <p:cTn id="181" dur="500" fill="hold"/>
                                        <p:tgtEl>
                                          <p:spTgt spid="150"/>
                                        </p:tgtEl>
                                        <p:attrNameLst>
                                          <p:attrName>ppt_w</p:attrName>
                                        </p:attrNameLst>
                                      </p:cBhvr>
                                      <p:tavLst>
                                        <p:tav tm="0">
                                          <p:val>
                                            <p:fltVal val="0"/>
                                          </p:val>
                                        </p:tav>
                                        <p:tav tm="100000">
                                          <p:val>
                                            <p:strVal val="#ppt_w"/>
                                          </p:val>
                                        </p:tav>
                                      </p:tavLst>
                                    </p:anim>
                                    <p:anim calcmode="lin" valueType="num">
                                      <p:cBhvr>
                                        <p:cTn id="182" dur="500" fill="hold"/>
                                        <p:tgtEl>
                                          <p:spTgt spid="150"/>
                                        </p:tgtEl>
                                        <p:attrNameLst>
                                          <p:attrName>ppt_h</p:attrName>
                                        </p:attrNameLst>
                                      </p:cBhvr>
                                      <p:tavLst>
                                        <p:tav tm="0">
                                          <p:val>
                                            <p:strVal val="#ppt_h"/>
                                          </p:val>
                                        </p:tav>
                                        <p:tav tm="100000">
                                          <p:val>
                                            <p:strVal val="#ppt_h"/>
                                          </p:val>
                                        </p:tav>
                                      </p:tavLst>
                                    </p:anim>
                                  </p:childTnLst>
                                </p:cTn>
                              </p:par>
                            </p:childTnLst>
                          </p:cTn>
                        </p:par>
                      </p:childTnLst>
                    </p:cTn>
                  </p:par>
                  <p:par>
                    <p:cTn id="183" fill="hold">
                      <p:stCondLst>
                        <p:cond delay="indefinite"/>
                      </p:stCondLst>
                      <p:childTnLst>
                        <p:par>
                          <p:cTn id="184" fill="hold">
                            <p:stCondLst>
                              <p:cond delay="0"/>
                            </p:stCondLst>
                            <p:childTnLst>
                              <p:par>
                                <p:cTn id="185" presetID="17" presetClass="exit" presetSubtype="10" fill="hold" grpId="1" nodeType="clickEffect">
                                  <p:stCondLst>
                                    <p:cond delay="0"/>
                                  </p:stCondLst>
                                  <p:childTnLst>
                                    <p:anim calcmode="lin" valueType="num">
                                      <p:cBhvr>
                                        <p:cTn id="186" dur="500"/>
                                        <p:tgtEl>
                                          <p:spTgt spid="150"/>
                                        </p:tgtEl>
                                        <p:attrNameLst>
                                          <p:attrName>ppt_w</p:attrName>
                                        </p:attrNameLst>
                                      </p:cBhvr>
                                      <p:tavLst>
                                        <p:tav tm="0">
                                          <p:val>
                                            <p:strVal val="ppt_w"/>
                                          </p:val>
                                        </p:tav>
                                        <p:tav tm="100000">
                                          <p:val>
                                            <p:fltVal val="0"/>
                                          </p:val>
                                        </p:tav>
                                      </p:tavLst>
                                    </p:anim>
                                    <p:anim calcmode="lin" valueType="num">
                                      <p:cBhvr>
                                        <p:cTn id="187" dur="500"/>
                                        <p:tgtEl>
                                          <p:spTgt spid="150"/>
                                        </p:tgtEl>
                                        <p:attrNameLst>
                                          <p:attrName>ppt_h</p:attrName>
                                        </p:attrNameLst>
                                      </p:cBhvr>
                                      <p:tavLst>
                                        <p:tav tm="0">
                                          <p:val>
                                            <p:strVal val="ppt_h"/>
                                          </p:val>
                                        </p:tav>
                                        <p:tav tm="100000">
                                          <p:val>
                                            <p:strVal val="ppt_h"/>
                                          </p:val>
                                        </p:tav>
                                      </p:tavLst>
                                    </p:anim>
                                    <p:set>
                                      <p:cBhvr>
                                        <p:cTn id="188" dur="1" fill="hold">
                                          <p:stCondLst>
                                            <p:cond delay="499"/>
                                          </p:stCondLst>
                                        </p:cTn>
                                        <p:tgtEl>
                                          <p:spTgt spid="150"/>
                                        </p:tgtEl>
                                        <p:attrNameLst>
                                          <p:attrName>style.visibility</p:attrName>
                                        </p:attrNameLst>
                                      </p:cBhvr>
                                      <p:to>
                                        <p:strVal val="hidden"/>
                                      </p:to>
                                    </p:set>
                                  </p:childTnLst>
                                </p:cTn>
                              </p:par>
                              <p:par>
                                <p:cTn id="189" presetID="17" presetClass="exit" presetSubtype="10" fill="hold" nodeType="withEffect">
                                  <p:stCondLst>
                                    <p:cond delay="0"/>
                                  </p:stCondLst>
                                  <p:childTnLst>
                                    <p:anim calcmode="lin" valueType="num">
                                      <p:cBhvr>
                                        <p:cTn id="190" dur="500"/>
                                        <p:tgtEl>
                                          <p:spTgt spid="146"/>
                                        </p:tgtEl>
                                        <p:attrNameLst>
                                          <p:attrName>ppt_w</p:attrName>
                                        </p:attrNameLst>
                                      </p:cBhvr>
                                      <p:tavLst>
                                        <p:tav tm="0">
                                          <p:val>
                                            <p:strVal val="ppt_w"/>
                                          </p:val>
                                        </p:tav>
                                        <p:tav tm="100000">
                                          <p:val>
                                            <p:fltVal val="0"/>
                                          </p:val>
                                        </p:tav>
                                      </p:tavLst>
                                    </p:anim>
                                    <p:anim calcmode="lin" valueType="num">
                                      <p:cBhvr>
                                        <p:cTn id="191" dur="500"/>
                                        <p:tgtEl>
                                          <p:spTgt spid="146"/>
                                        </p:tgtEl>
                                        <p:attrNameLst>
                                          <p:attrName>ppt_h</p:attrName>
                                        </p:attrNameLst>
                                      </p:cBhvr>
                                      <p:tavLst>
                                        <p:tav tm="0">
                                          <p:val>
                                            <p:strVal val="ppt_h"/>
                                          </p:val>
                                        </p:tav>
                                        <p:tav tm="100000">
                                          <p:val>
                                            <p:strVal val="ppt_h"/>
                                          </p:val>
                                        </p:tav>
                                      </p:tavLst>
                                    </p:anim>
                                    <p:set>
                                      <p:cBhvr>
                                        <p:cTn id="192" dur="1" fill="hold">
                                          <p:stCondLst>
                                            <p:cond delay="499"/>
                                          </p:stCondLst>
                                        </p:cTn>
                                        <p:tgtEl>
                                          <p:spTgt spid="146"/>
                                        </p:tgtEl>
                                        <p:attrNameLst>
                                          <p:attrName>style.visibility</p:attrName>
                                        </p:attrNameLst>
                                      </p:cBhvr>
                                      <p:to>
                                        <p:strVal val="hidden"/>
                                      </p:to>
                                    </p:set>
                                  </p:childTnLst>
                                </p:cTn>
                              </p:par>
                              <p:par>
                                <p:cTn id="193" presetID="17" presetClass="exit" presetSubtype="10" fill="hold" grpId="0" nodeType="withEffect">
                                  <p:stCondLst>
                                    <p:cond delay="0"/>
                                  </p:stCondLst>
                                  <p:childTnLst>
                                    <p:anim calcmode="lin" valueType="num">
                                      <p:cBhvr>
                                        <p:cTn id="194" dur="500"/>
                                        <p:tgtEl>
                                          <p:spTgt spid="116"/>
                                        </p:tgtEl>
                                        <p:attrNameLst>
                                          <p:attrName>ppt_w</p:attrName>
                                        </p:attrNameLst>
                                      </p:cBhvr>
                                      <p:tavLst>
                                        <p:tav tm="0">
                                          <p:val>
                                            <p:strVal val="ppt_w"/>
                                          </p:val>
                                        </p:tav>
                                        <p:tav tm="100000">
                                          <p:val>
                                            <p:fltVal val="0"/>
                                          </p:val>
                                        </p:tav>
                                      </p:tavLst>
                                    </p:anim>
                                    <p:anim calcmode="lin" valueType="num">
                                      <p:cBhvr>
                                        <p:cTn id="195" dur="500"/>
                                        <p:tgtEl>
                                          <p:spTgt spid="116"/>
                                        </p:tgtEl>
                                        <p:attrNameLst>
                                          <p:attrName>ppt_h</p:attrName>
                                        </p:attrNameLst>
                                      </p:cBhvr>
                                      <p:tavLst>
                                        <p:tav tm="0">
                                          <p:val>
                                            <p:strVal val="ppt_h"/>
                                          </p:val>
                                        </p:tav>
                                        <p:tav tm="100000">
                                          <p:val>
                                            <p:strVal val="ppt_h"/>
                                          </p:val>
                                        </p:tav>
                                      </p:tavLst>
                                    </p:anim>
                                    <p:set>
                                      <p:cBhvr>
                                        <p:cTn id="196" dur="1" fill="hold">
                                          <p:stCondLst>
                                            <p:cond delay="499"/>
                                          </p:stCondLst>
                                        </p:cTn>
                                        <p:tgtEl>
                                          <p:spTgt spid="116"/>
                                        </p:tgtEl>
                                        <p:attrNameLst>
                                          <p:attrName>style.visibility</p:attrName>
                                        </p:attrNameLst>
                                      </p:cBhvr>
                                      <p:to>
                                        <p:strVal val="hidden"/>
                                      </p:to>
                                    </p:set>
                                  </p:childTnLst>
                                </p:cTn>
                              </p:par>
                            </p:childTnLst>
                          </p:cTn>
                        </p:par>
                        <p:par>
                          <p:cTn id="197" fill="hold">
                            <p:stCondLst>
                              <p:cond delay="500"/>
                            </p:stCondLst>
                            <p:childTnLst>
                              <p:par>
                                <p:cTn id="198" presetID="17" presetClass="exit" presetSubtype="10" fill="hold" grpId="0" nodeType="afterEffect">
                                  <p:stCondLst>
                                    <p:cond delay="0"/>
                                  </p:stCondLst>
                                  <p:childTnLst>
                                    <p:anim calcmode="lin" valueType="num">
                                      <p:cBhvr>
                                        <p:cTn id="199" dur="500"/>
                                        <p:tgtEl>
                                          <p:spTgt spid="120"/>
                                        </p:tgtEl>
                                        <p:attrNameLst>
                                          <p:attrName>ppt_w</p:attrName>
                                        </p:attrNameLst>
                                      </p:cBhvr>
                                      <p:tavLst>
                                        <p:tav tm="0">
                                          <p:val>
                                            <p:strVal val="ppt_w"/>
                                          </p:val>
                                        </p:tav>
                                        <p:tav tm="100000">
                                          <p:val>
                                            <p:fltVal val="0"/>
                                          </p:val>
                                        </p:tav>
                                      </p:tavLst>
                                    </p:anim>
                                    <p:anim calcmode="lin" valueType="num">
                                      <p:cBhvr>
                                        <p:cTn id="200" dur="500"/>
                                        <p:tgtEl>
                                          <p:spTgt spid="120"/>
                                        </p:tgtEl>
                                        <p:attrNameLst>
                                          <p:attrName>ppt_h</p:attrName>
                                        </p:attrNameLst>
                                      </p:cBhvr>
                                      <p:tavLst>
                                        <p:tav tm="0">
                                          <p:val>
                                            <p:strVal val="ppt_h"/>
                                          </p:val>
                                        </p:tav>
                                        <p:tav tm="100000">
                                          <p:val>
                                            <p:strVal val="ppt_h"/>
                                          </p:val>
                                        </p:tav>
                                      </p:tavLst>
                                    </p:anim>
                                    <p:set>
                                      <p:cBhvr>
                                        <p:cTn id="201" dur="1" fill="hold">
                                          <p:stCondLst>
                                            <p:cond delay="499"/>
                                          </p:stCondLst>
                                        </p:cTn>
                                        <p:tgtEl>
                                          <p:spTgt spid="1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animBg="1"/>
      <p:bldP spid="149" grpId="1" animBg="1"/>
      <p:bldP spid="141" grpId="0" animBg="1"/>
      <p:bldP spid="141" grpId="1" animBg="1"/>
      <p:bldP spid="143" grpId="0" animBg="1"/>
      <p:bldP spid="143" grpId="1" animBg="1"/>
      <p:bldP spid="145" grpId="0" animBg="1"/>
      <p:bldP spid="145" grpId="1" animBg="1"/>
      <p:bldP spid="147" grpId="0" animBg="1"/>
      <p:bldP spid="147" grpId="1" animBg="1"/>
      <p:bldP spid="150" grpId="0" animBg="1"/>
      <p:bldP spid="150" grpId="1" animBg="1"/>
      <p:bldP spid="138" grpId="0" animBg="1"/>
      <p:bldP spid="138" grpId="1" animBg="1"/>
      <p:bldP spid="140" grpId="0"/>
      <p:bldP spid="104" grpId="0" animBg="1"/>
      <p:bldP spid="108" grpId="0" animBg="1"/>
      <p:bldP spid="109" grpId="0" animBg="1"/>
      <p:bldP spid="110" grpId="0" animBg="1"/>
      <p:bldP spid="111" grpId="0" animBg="1"/>
      <p:bldP spid="113" grpId="0" animBg="1"/>
      <p:bldP spid="114" grpId="0" animBg="1"/>
      <p:bldP spid="115" grpId="0" animBg="1"/>
      <p:bldP spid="116" grpId="0" animBg="1"/>
      <p:bldP spid="120" grpId="0" animBg="1"/>
      <p:bldP spid="135" grpId="0" animBg="1"/>
      <p:bldP spid="1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Command language</a:t>
            </a:r>
            <a:endParaRPr lang="en-US" dirty="0"/>
          </a:p>
        </p:txBody>
      </p:sp>
      <p:sp>
        <p:nvSpPr>
          <p:cNvPr id="3" name="Content Placeholder 2"/>
          <p:cNvSpPr>
            <a:spLocks noGrp="1"/>
          </p:cNvSpPr>
          <p:nvPr>
            <p:ph sz="half" idx="1"/>
          </p:nvPr>
        </p:nvSpPr>
        <p:spPr>
          <a:xfrm>
            <a:off x="381000" y="1411553"/>
            <a:ext cx="4114800" cy="3828740"/>
          </a:xfrm>
        </p:spPr>
        <p:txBody>
          <a:bodyPr/>
          <a:lstStyle/>
          <a:p>
            <a:r>
              <a:rPr lang="en-US" sz="3200" dirty="0" smtClean="0"/>
              <a:t>x := E</a:t>
            </a:r>
          </a:p>
          <a:p>
            <a:pPr lvl="1"/>
            <a:r>
              <a:rPr sz="2400" smtClean="0"/>
              <a:t>x := x + 1</a:t>
            </a:r>
          </a:p>
          <a:p>
            <a:pPr lvl="1"/>
            <a:endParaRPr sz="2400" smtClean="0"/>
          </a:p>
          <a:p>
            <a:pPr lvl="1"/>
            <a:r>
              <a:rPr sz="2400" smtClean="0"/>
              <a:t>x := 10</a:t>
            </a:r>
          </a:p>
          <a:p>
            <a:endParaRPr lang="en-US" sz="3200" dirty="0" smtClean="0"/>
          </a:p>
          <a:p>
            <a:r>
              <a:rPr lang="en-US" sz="3200" dirty="0" smtClean="0">
                <a:solidFill>
                  <a:schemeClr val="accent4"/>
                </a:solidFill>
              </a:rPr>
              <a:t>havoc</a:t>
            </a:r>
            <a:r>
              <a:rPr lang="en-US" sz="3200" dirty="0" smtClean="0"/>
              <a:t> x</a:t>
            </a:r>
          </a:p>
          <a:p>
            <a:endParaRPr lang="en-US" sz="3200" dirty="0" smtClean="0"/>
          </a:p>
          <a:p>
            <a:r>
              <a:rPr lang="en-US" sz="3200" dirty="0" smtClean="0"/>
              <a:t>S ; T</a:t>
            </a:r>
            <a:endParaRPr lang="en-US" sz="3200" dirty="0"/>
          </a:p>
        </p:txBody>
      </p:sp>
      <p:sp>
        <p:nvSpPr>
          <p:cNvPr id="4" name="Content Placeholder 3"/>
          <p:cNvSpPr>
            <a:spLocks noGrp="1"/>
          </p:cNvSpPr>
          <p:nvPr>
            <p:ph sz="half" idx="2"/>
          </p:nvPr>
        </p:nvSpPr>
        <p:spPr>
          <a:xfrm>
            <a:off x="4648200" y="1411553"/>
            <a:ext cx="4114800" cy="3151632"/>
          </a:xfrm>
        </p:spPr>
        <p:txBody>
          <a:bodyPr/>
          <a:lstStyle/>
          <a:p>
            <a:r>
              <a:rPr lang="en-US" sz="3200" dirty="0" smtClean="0">
                <a:solidFill>
                  <a:schemeClr val="accent4"/>
                </a:solidFill>
              </a:rPr>
              <a:t>assert</a:t>
            </a:r>
            <a:r>
              <a:rPr lang="en-US" sz="3200" dirty="0" smtClean="0"/>
              <a:t> P</a:t>
            </a:r>
          </a:p>
          <a:p>
            <a:endParaRPr lang="en-US" sz="3200" dirty="0" smtClean="0"/>
          </a:p>
          <a:p>
            <a:r>
              <a:rPr lang="en-US" sz="3200" dirty="0" smtClean="0">
                <a:solidFill>
                  <a:schemeClr val="accent4"/>
                </a:solidFill>
              </a:rPr>
              <a:t>assume</a:t>
            </a:r>
            <a:r>
              <a:rPr lang="en-US" sz="3200" dirty="0" smtClean="0"/>
              <a:t> P</a:t>
            </a:r>
          </a:p>
          <a:p>
            <a:endParaRPr lang="en-US" sz="3200" dirty="0" smtClean="0"/>
          </a:p>
          <a:p>
            <a:pPr>
              <a:buNone/>
            </a:pPr>
            <a:endParaRPr lang="en-US" sz="3200" dirty="0" smtClean="0"/>
          </a:p>
          <a:p>
            <a:r>
              <a:rPr lang="en-US" sz="3200" dirty="0" smtClean="0"/>
              <a:t>S </a:t>
            </a:r>
            <a:r>
              <a:rPr lang="en-US" sz="3200" dirty="0" smtClean="0">
                <a:sym typeface="Symbol"/>
              </a:rPr>
              <a:t> T</a:t>
            </a:r>
            <a:endParaRPr lang="en-US" sz="3200" dirty="0"/>
          </a:p>
        </p:txBody>
      </p:sp>
      <p:sp>
        <p:nvSpPr>
          <p:cNvPr id="5" name="Oval 4"/>
          <p:cNvSpPr/>
          <p:nvPr/>
        </p:nvSpPr>
        <p:spPr bwMode="auto">
          <a:xfrm>
            <a:off x="3054014" y="2119802"/>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3054014"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Oval 6"/>
          <p:cNvSpPr/>
          <p:nvPr/>
        </p:nvSpPr>
        <p:spPr bwMode="auto">
          <a:xfrm>
            <a:off x="3054014" y="161886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Oval 7"/>
          <p:cNvSpPr/>
          <p:nvPr/>
        </p:nvSpPr>
        <p:spPr bwMode="auto">
          <a:xfrm>
            <a:off x="3387969" y="186536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Oval 8"/>
          <p:cNvSpPr/>
          <p:nvPr/>
        </p:nvSpPr>
        <p:spPr bwMode="auto">
          <a:xfrm>
            <a:off x="3387969" y="161091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Oval 9"/>
          <p:cNvSpPr/>
          <p:nvPr/>
        </p:nvSpPr>
        <p:spPr bwMode="auto">
          <a:xfrm>
            <a:off x="3387969" y="136442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Straight Arrow Connector 10"/>
          <p:cNvCxnSpPr>
            <a:stCxn id="7" idx="7"/>
            <a:endCxn id="10" idx="3"/>
          </p:cNvCxnSpPr>
          <p:nvPr/>
        </p:nvCxnSpPr>
        <p:spPr>
          <a:xfrm rot="5400000" flipH="1" flipV="1">
            <a:off x="3209857" y="1440757"/>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7"/>
            <a:endCxn id="9" idx="3"/>
          </p:cNvCxnSpPr>
          <p:nvPr/>
        </p:nvCxnSpPr>
        <p:spPr>
          <a:xfrm rot="5400000" flipH="1" flipV="1">
            <a:off x="3209857" y="1687248"/>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8" idx="3"/>
          </p:cNvCxnSpPr>
          <p:nvPr/>
        </p:nvCxnSpPr>
        <p:spPr>
          <a:xfrm rot="5400000" flipH="1" flipV="1">
            <a:off x="3209857" y="1941690"/>
            <a:ext cx="15827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bwMode="auto">
          <a:xfrm>
            <a:off x="3077867" y="318029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Oval 14"/>
          <p:cNvSpPr/>
          <p:nvPr/>
        </p:nvSpPr>
        <p:spPr bwMode="auto">
          <a:xfrm>
            <a:off x="3077867" y="292584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Oval 15"/>
          <p:cNvSpPr/>
          <p:nvPr/>
        </p:nvSpPr>
        <p:spPr bwMode="auto">
          <a:xfrm>
            <a:off x="3077867" y="2679358"/>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Oval 16"/>
          <p:cNvSpPr/>
          <p:nvPr/>
        </p:nvSpPr>
        <p:spPr bwMode="auto">
          <a:xfrm>
            <a:off x="3411822" y="286223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8" name="Straight Arrow Connector 17"/>
          <p:cNvCxnSpPr>
            <a:stCxn id="16" idx="6"/>
            <a:endCxn id="17" idx="1"/>
          </p:cNvCxnSpPr>
          <p:nvPr/>
        </p:nvCxnSpPr>
        <p:spPr>
          <a:xfrm>
            <a:off x="3213870" y="2747360"/>
            <a:ext cx="217869" cy="13479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6"/>
            <a:endCxn id="17" idx="2"/>
          </p:cNvCxnSpPr>
          <p:nvPr/>
        </p:nvCxnSpPr>
        <p:spPr>
          <a:xfrm flipV="1">
            <a:off x="3213870" y="2930241"/>
            <a:ext cx="197952" cy="6361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7"/>
            <a:endCxn id="17" idx="3"/>
          </p:cNvCxnSpPr>
          <p:nvPr/>
        </p:nvCxnSpPr>
        <p:spPr>
          <a:xfrm rot="5400000" flipH="1" flipV="1">
            <a:off x="3201905" y="2970374"/>
            <a:ext cx="221883" cy="23778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bwMode="auto">
          <a:xfrm>
            <a:off x="7847611" y="1949819"/>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Oval 49"/>
          <p:cNvSpPr/>
          <p:nvPr/>
        </p:nvSpPr>
        <p:spPr bwMode="auto">
          <a:xfrm>
            <a:off x="7847611"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Oval 50"/>
          <p:cNvSpPr/>
          <p:nvPr/>
        </p:nvSpPr>
        <p:spPr bwMode="auto">
          <a:xfrm>
            <a:off x="7847611"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Oval 51"/>
          <p:cNvSpPr/>
          <p:nvPr/>
        </p:nvSpPr>
        <p:spPr bwMode="auto">
          <a:xfrm>
            <a:off x="8449989" y="1695377"/>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Oval 52"/>
          <p:cNvSpPr/>
          <p:nvPr/>
        </p:nvSpPr>
        <p:spPr bwMode="auto">
          <a:xfrm>
            <a:off x="8449989" y="1448886"/>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4" name="Straight Arrow Connector 53"/>
          <p:cNvCxnSpPr>
            <a:stCxn id="51" idx="6"/>
            <a:endCxn id="53" idx="2"/>
          </p:cNvCxnSpPr>
          <p:nvPr/>
        </p:nvCxnSpPr>
        <p:spPr>
          <a:xfrm>
            <a:off x="7983614" y="1516888"/>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0" idx="6"/>
            <a:endCxn id="52" idx="2"/>
          </p:cNvCxnSpPr>
          <p:nvPr/>
        </p:nvCxnSpPr>
        <p:spPr>
          <a:xfrm>
            <a:off x="7983614" y="1763379"/>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Lightning Bolt 55"/>
          <p:cNvSpPr/>
          <p:nvPr/>
        </p:nvSpPr>
        <p:spPr bwMode="auto">
          <a:xfrm>
            <a:off x="8402790" y="1880173"/>
            <a:ext cx="339359" cy="304731"/>
          </a:xfrm>
          <a:prstGeom prst="lightningBolt">
            <a:avLst/>
          </a:prstGeom>
          <a:ln w="28575">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57" name="Straight Arrow Connector 56"/>
          <p:cNvCxnSpPr>
            <a:stCxn id="49" idx="6"/>
            <a:endCxn id="56" idx="2"/>
          </p:cNvCxnSpPr>
          <p:nvPr/>
        </p:nvCxnSpPr>
        <p:spPr>
          <a:xfrm flipV="1">
            <a:off x="7983614" y="2017090"/>
            <a:ext cx="498077" cy="73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8" name="Left Brace 57"/>
          <p:cNvSpPr/>
          <p:nvPr/>
        </p:nvSpPr>
        <p:spPr>
          <a:xfrm>
            <a:off x="7483872" y="1421524"/>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Left Brace 58"/>
          <p:cNvSpPr/>
          <p:nvPr/>
        </p:nvSpPr>
        <p:spPr>
          <a:xfrm>
            <a:off x="7483872" y="1906078"/>
            <a:ext cx="234462" cy="20320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784398" y="1374625"/>
            <a:ext cx="660402" cy="523220"/>
          </a:xfrm>
          <a:prstGeom prst="rect">
            <a:avLst/>
          </a:prstGeom>
          <a:noFill/>
        </p:spPr>
        <p:txBody>
          <a:bodyPr wrap="square" rtlCol="0">
            <a:spAutoFit/>
          </a:bodyPr>
          <a:lstStyle/>
          <a:p>
            <a:pPr algn="r"/>
            <a:r>
              <a:rPr lang="en-US" sz="2800" dirty="0" smtClean="0"/>
              <a:t>P</a:t>
            </a:r>
            <a:endParaRPr lang="en-US" sz="2800" dirty="0"/>
          </a:p>
        </p:txBody>
      </p:sp>
      <p:sp>
        <p:nvSpPr>
          <p:cNvPr id="61" name="TextBox 60"/>
          <p:cNvSpPr txBox="1"/>
          <p:nvPr/>
        </p:nvSpPr>
        <p:spPr>
          <a:xfrm>
            <a:off x="6440518" y="1745856"/>
            <a:ext cx="1004282" cy="523220"/>
          </a:xfrm>
          <a:prstGeom prst="rect">
            <a:avLst/>
          </a:prstGeom>
          <a:noFill/>
        </p:spPr>
        <p:txBody>
          <a:bodyPr wrap="square" rtlCol="0">
            <a:spAutoFit/>
          </a:bodyPr>
          <a:lstStyle/>
          <a:p>
            <a:pPr algn="r"/>
            <a:r>
              <a:rPr lang="en-US" sz="2800" dirty="0" smtClean="0">
                <a:latin typeface="Segoe UI"/>
                <a:cs typeface="Segoe UI"/>
                <a:sym typeface="Symbol"/>
              </a:rPr>
              <a:t>¬</a:t>
            </a:r>
            <a:r>
              <a:rPr lang="en-US" sz="2800" dirty="0" smtClean="0"/>
              <a:t>P</a:t>
            </a:r>
            <a:endParaRPr lang="en-US" sz="2800" dirty="0"/>
          </a:p>
        </p:txBody>
      </p:sp>
      <p:sp>
        <p:nvSpPr>
          <p:cNvPr id="62" name="Oval 61"/>
          <p:cNvSpPr/>
          <p:nvPr/>
        </p:nvSpPr>
        <p:spPr bwMode="auto">
          <a:xfrm>
            <a:off x="7793440"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Oval 62"/>
          <p:cNvSpPr/>
          <p:nvPr/>
        </p:nvSpPr>
        <p:spPr bwMode="auto">
          <a:xfrm>
            <a:off x="7793440"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Oval 63"/>
          <p:cNvSpPr/>
          <p:nvPr/>
        </p:nvSpPr>
        <p:spPr bwMode="auto">
          <a:xfrm>
            <a:off x="8395818" y="3314631"/>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Oval 64"/>
          <p:cNvSpPr/>
          <p:nvPr/>
        </p:nvSpPr>
        <p:spPr bwMode="auto">
          <a:xfrm>
            <a:off x="8395818" y="3068140"/>
            <a:ext cx="136003" cy="136003"/>
          </a:xfrm>
          <a:prstGeom prst="ellipse">
            <a:avLst/>
          </a:prstGeom>
          <a:ln w="28575">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66" name="Straight Arrow Connector 65"/>
          <p:cNvCxnSpPr>
            <a:stCxn id="63" idx="6"/>
            <a:endCxn id="65" idx="2"/>
          </p:cNvCxnSpPr>
          <p:nvPr/>
        </p:nvCxnSpPr>
        <p:spPr>
          <a:xfrm>
            <a:off x="7929443" y="3136142"/>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7" name="Left Brace 66"/>
          <p:cNvSpPr/>
          <p:nvPr/>
        </p:nvSpPr>
        <p:spPr>
          <a:xfrm>
            <a:off x="7429701" y="3040778"/>
            <a:ext cx="234462" cy="4220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p:cNvSpPr txBox="1"/>
          <p:nvPr/>
        </p:nvSpPr>
        <p:spPr>
          <a:xfrm>
            <a:off x="6730227" y="2993879"/>
            <a:ext cx="660402" cy="523220"/>
          </a:xfrm>
          <a:prstGeom prst="rect">
            <a:avLst/>
          </a:prstGeom>
          <a:noFill/>
        </p:spPr>
        <p:txBody>
          <a:bodyPr wrap="square" rtlCol="0">
            <a:spAutoFit/>
          </a:bodyPr>
          <a:lstStyle/>
          <a:p>
            <a:pPr algn="r"/>
            <a:r>
              <a:rPr lang="en-US" sz="2800" dirty="0" smtClean="0"/>
              <a:t>P</a:t>
            </a:r>
            <a:endParaRPr lang="en-US" sz="2800" dirty="0"/>
          </a:p>
        </p:txBody>
      </p:sp>
      <p:cxnSp>
        <p:nvCxnSpPr>
          <p:cNvPr id="70" name="Straight Arrow Connector 69"/>
          <p:cNvCxnSpPr>
            <a:stCxn id="62" idx="6"/>
            <a:endCxn id="64" idx="2"/>
          </p:cNvCxnSpPr>
          <p:nvPr/>
        </p:nvCxnSpPr>
        <p:spPr>
          <a:xfrm>
            <a:off x="7929443" y="3382633"/>
            <a:ext cx="46637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5" name="Oval 104"/>
          <p:cNvSpPr/>
          <p:nvPr/>
        </p:nvSpPr>
        <p:spPr bwMode="auto">
          <a:xfrm>
            <a:off x="1937279" y="5407489"/>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Oval 105"/>
          <p:cNvSpPr/>
          <p:nvPr/>
        </p:nvSpPr>
        <p:spPr bwMode="auto">
          <a:xfrm>
            <a:off x="1937279" y="513871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7" name="Oval 106"/>
          <p:cNvSpPr/>
          <p:nvPr/>
        </p:nvSpPr>
        <p:spPr bwMode="auto">
          <a:xfrm>
            <a:off x="1937279" y="6213816"/>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2" name="Oval 111"/>
          <p:cNvSpPr/>
          <p:nvPr/>
        </p:nvSpPr>
        <p:spPr bwMode="auto">
          <a:xfrm>
            <a:off x="1937279" y="594504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8" name="Oval 117"/>
          <p:cNvSpPr/>
          <p:nvPr/>
        </p:nvSpPr>
        <p:spPr bwMode="auto">
          <a:xfrm>
            <a:off x="4194941" y="5497064"/>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9" name="Oval 118"/>
          <p:cNvSpPr/>
          <p:nvPr/>
        </p:nvSpPr>
        <p:spPr bwMode="auto">
          <a:xfrm>
            <a:off x="4194941" y="5184773"/>
            <a:ext cx="136003" cy="136003"/>
          </a:xfrm>
          <a:prstGeom prst="ellipse">
            <a:avLst/>
          </a:prstGeom>
          <a:ln>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2" name="Lightning Bolt 141"/>
          <p:cNvSpPr/>
          <p:nvPr/>
        </p:nvSpPr>
        <p:spPr bwMode="auto">
          <a:xfrm>
            <a:off x="4116243" y="4808164"/>
            <a:ext cx="339359" cy="304731"/>
          </a:xfrm>
          <a:prstGeom prst="lightningBolt">
            <a:avLst/>
          </a:prstGeom>
          <a:ln>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6" name="Oval 185"/>
          <p:cNvSpPr/>
          <p:nvPr/>
        </p:nvSpPr>
        <p:spPr bwMode="auto">
          <a:xfrm>
            <a:off x="5644913" y="4658815"/>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7" name="Oval 186"/>
          <p:cNvSpPr/>
          <p:nvPr/>
        </p:nvSpPr>
        <p:spPr bwMode="auto">
          <a:xfrm>
            <a:off x="5644913" y="510040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8" name="Oval 187"/>
          <p:cNvSpPr/>
          <p:nvPr/>
        </p:nvSpPr>
        <p:spPr bwMode="auto">
          <a:xfrm>
            <a:off x="5644913" y="549738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9" name="Oval 188"/>
          <p:cNvSpPr/>
          <p:nvPr/>
        </p:nvSpPr>
        <p:spPr bwMode="auto">
          <a:xfrm>
            <a:off x="5644913" y="625121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0" name="Oval 189"/>
          <p:cNvSpPr/>
          <p:nvPr/>
        </p:nvSpPr>
        <p:spPr bwMode="auto">
          <a:xfrm>
            <a:off x="6537011" y="4435791"/>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1" name="Oval 190"/>
          <p:cNvSpPr/>
          <p:nvPr/>
        </p:nvSpPr>
        <p:spPr bwMode="auto">
          <a:xfrm>
            <a:off x="6537011" y="486845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2" name="Oval 191"/>
          <p:cNvSpPr/>
          <p:nvPr/>
        </p:nvSpPr>
        <p:spPr bwMode="auto">
          <a:xfrm>
            <a:off x="6537011" y="5475084"/>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4" name="Lightning Bolt 193"/>
          <p:cNvSpPr/>
          <p:nvPr/>
        </p:nvSpPr>
        <p:spPr bwMode="auto">
          <a:xfrm>
            <a:off x="6481463" y="6157972"/>
            <a:ext cx="339359" cy="304731"/>
          </a:xfrm>
          <a:prstGeom prst="lightningBolt">
            <a:avLst/>
          </a:prstGeom>
          <a:ln w="28575">
            <a:prstDash val="lgDashDot"/>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8" name="Oval 197"/>
          <p:cNvSpPr/>
          <p:nvPr/>
        </p:nvSpPr>
        <p:spPr bwMode="auto">
          <a:xfrm>
            <a:off x="7616588" y="4658815"/>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9" name="Oval 198"/>
          <p:cNvSpPr/>
          <p:nvPr/>
        </p:nvSpPr>
        <p:spPr bwMode="auto">
          <a:xfrm>
            <a:off x="7616588" y="510040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0" name="Oval 199"/>
          <p:cNvSpPr/>
          <p:nvPr/>
        </p:nvSpPr>
        <p:spPr bwMode="auto">
          <a:xfrm>
            <a:off x="7616588" y="5497387"/>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1" name="Oval 200"/>
          <p:cNvSpPr/>
          <p:nvPr/>
        </p:nvSpPr>
        <p:spPr bwMode="auto">
          <a:xfrm>
            <a:off x="7616588" y="6251210"/>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3" name="Oval 202"/>
          <p:cNvSpPr/>
          <p:nvPr/>
        </p:nvSpPr>
        <p:spPr bwMode="auto">
          <a:xfrm>
            <a:off x="8508686" y="486845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4" name="Oval 203"/>
          <p:cNvSpPr/>
          <p:nvPr/>
        </p:nvSpPr>
        <p:spPr bwMode="auto">
          <a:xfrm>
            <a:off x="8508686" y="5475084"/>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6" name="Oval 205"/>
          <p:cNvSpPr/>
          <p:nvPr/>
        </p:nvSpPr>
        <p:spPr bwMode="auto">
          <a:xfrm>
            <a:off x="7616588" y="5827463"/>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7" name="Oval 206"/>
          <p:cNvSpPr/>
          <p:nvPr/>
        </p:nvSpPr>
        <p:spPr bwMode="auto">
          <a:xfrm>
            <a:off x="8508686" y="5965738"/>
            <a:ext cx="136003" cy="136003"/>
          </a:xfrm>
          <a:prstGeom prst="ellipse">
            <a:avLst/>
          </a:prstGeom>
          <a:ln w="28575">
            <a:prstDash val="lgDashDot"/>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209" name="Straight Arrow Connector 208"/>
          <p:cNvCxnSpPr>
            <a:stCxn id="186" idx="6"/>
            <a:endCxn id="190" idx="2"/>
          </p:cNvCxnSpPr>
          <p:nvPr/>
        </p:nvCxnSpPr>
        <p:spPr>
          <a:xfrm flipV="1">
            <a:off x="5780916" y="4503793"/>
            <a:ext cx="756095" cy="22302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a:stCxn id="198" idx="6"/>
            <a:endCxn id="203" idx="1"/>
          </p:cNvCxnSpPr>
          <p:nvPr/>
        </p:nvCxnSpPr>
        <p:spPr>
          <a:xfrm>
            <a:off x="7752591" y="4726817"/>
            <a:ext cx="776012" cy="161558"/>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3" name="Straight Arrow Connector 212"/>
          <p:cNvCxnSpPr>
            <a:stCxn id="187" idx="7"/>
            <a:endCxn id="191" idx="2"/>
          </p:cNvCxnSpPr>
          <p:nvPr/>
        </p:nvCxnSpPr>
        <p:spPr>
          <a:xfrm rot="5400000" flipH="1" flipV="1">
            <a:off x="6057075" y="4640384"/>
            <a:ext cx="183860" cy="776012"/>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a:stCxn id="188" idx="6"/>
            <a:endCxn id="192" idx="2"/>
          </p:cNvCxnSpPr>
          <p:nvPr/>
        </p:nvCxnSpPr>
        <p:spPr>
          <a:xfrm flipV="1">
            <a:off x="5780916" y="5543086"/>
            <a:ext cx="756095" cy="2230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stCxn id="200" idx="6"/>
            <a:endCxn id="204" idx="2"/>
          </p:cNvCxnSpPr>
          <p:nvPr/>
        </p:nvCxnSpPr>
        <p:spPr>
          <a:xfrm flipV="1">
            <a:off x="7752591" y="5543086"/>
            <a:ext cx="756095" cy="2230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a:stCxn id="199" idx="5"/>
            <a:endCxn id="204" idx="1"/>
          </p:cNvCxnSpPr>
          <p:nvPr/>
        </p:nvCxnSpPr>
        <p:spPr>
          <a:xfrm rot="16200000" flipH="1">
            <a:off x="7991382" y="4957780"/>
            <a:ext cx="278512" cy="79592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a:stCxn id="206" idx="6"/>
            <a:endCxn id="207" idx="2"/>
          </p:cNvCxnSpPr>
          <p:nvPr/>
        </p:nvCxnSpPr>
        <p:spPr>
          <a:xfrm>
            <a:off x="7752591" y="5895465"/>
            <a:ext cx="756095" cy="138275"/>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a:stCxn id="189" idx="6"/>
            <a:endCxn id="194" idx="2"/>
          </p:cNvCxnSpPr>
          <p:nvPr/>
        </p:nvCxnSpPr>
        <p:spPr>
          <a:xfrm flipV="1">
            <a:off x="5780916" y="6294889"/>
            <a:ext cx="779448" cy="2432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225" name="Straight Arrow Connector 224"/>
          <p:cNvCxnSpPr>
            <a:stCxn id="201" idx="7"/>
            <a:endCxn id="203" idx="3"/>
          </p:cNvCxnSpPr>
          <p:nvPr/>
        </p:nvCxnSpPr>
        <p:spPr>
          <a:xfrm rot="5400000" flipH="1" flipV="1">
            <a:off x="7487347" y="5229872"/>
            <a:ext cx="1286583" cy="79592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06" idx="7"/>
            <a:endCxn id="142" idx="2"/>
          </p:cNvCxnSpPr>
          <p:nvPr/>
        </p:nvCxnSpPr>
        <p:spPr>
          <a:xfrm rot="5400000" flipH="1" flipV="1">
            <a:off x="3017480" y="3980967"/>
            <a:ext cx="213549" cy="2141779"/>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stCxn id="106" idx="6"/>
            <a:endCxn id="119" idx="2"/>
          </p:cNvCxnSpPr>
          <p:nvPr/>
        </p:nvCxnSpPr>
        <p:spPr>
          <a:xfrm>
            <a:off x="2073282" y="5206715"/>
            <a:ext cx="2121659" cy="46060"/>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05" idx="6"/>
            <a:endCxn id="119" idx="3"/>
          </p:cNvCxnSpPr>
          <p:nvPr/>
        </p:nvCxnSpPr>
        <p:spPr>
          <a:xfrm flipV="1">
            <a:off x="2073282" y="5300859"/>
            <a:ext cx="2141576" cy="174632"/>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a:stCxn id="105" idx="5"/>
            <a:endCxn id="118" idx="2"/>
          </p:cNvCxnSpPr>
          <p:nvPr/>
        </p:nvCxnSpPr>
        <p:spPr>
          <a:xfrm rot="16200000" flipH="1">
            <a:off x="3103408" y="4473532"/>
            <a:ext cx="41491" cy="2141576"/>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4068231" y="5688465"/>
            <a:ext cx="563526" cy="369332"/>
          </a:xfrm>
          <a:prstGeom prst="rect">
            <a:avLst/>
          </a:prstGeom>
          <a:noFill/>
          <a:ln>
            <a:noFill/>
            <a:prstDash val="lgDashDot"/>
          </a:ln>
        </p:spPr>
        <p:txBody>
          <a:bodyPr wrap="square" rtlCol="0">
            <a:spAutoFit/>
          </a:bodyPr>
          <a:lstStyle/>
          <a:p>
            <a:r>
              <a:rPr lang="en-US" dirty="0" smtClean="0"/>
              <a:t>…</a:t>
            </a:r>
            <a:endParaRPr lang="en-US" dirty="0"/>
          </a:p>
        </p:txBody>
      </p:sp>
      <p:cxnSp>
        <p:nvCxnSpPr>
          <p:cNvPr id="163" name="Straight Arrow Connector 162"/>
          <p:cNvCxnSpPr>
            <a:stCxn id="112" idx="6"/>
            <a:endCxn id="161" idx="1"/>
          </p:cNvCxnSpPr>
          <p:nvPr/>
        </p:nvCxnSpPr>
        <p:spPr>
          <a:xfrm flipV="1">
            <a:off x="2073282" y="5943600"/>
            <a:ext cx="2041518" cy="69443"/>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107" idx="6"/>
            <a:endCxn id="142" idx="3"/>
          </p:cNvCxnSpPr>
          <p:nvPr/>
        </p:nvCxnSpPr>
        <p:spPr>
          <a:xfrm flipV="1">
            <a:off x="2073282" y="5018584"/>
            <a:ext cx="2200260" cy="1263234"/>
          </a:xfrm>
          <a:prstGeom prst="straightConnector1">
            <a:avLst/>
          </a:prstGeom>
          <a:ln w="28575">
            <a:prstDash val="lgDashDot"/>
            <a:tailEnd type="arrow"/>
          </a:ln>
        </p:spPr>
        <p:style>
          <a:lnRef idx="1">
            <a:schemeClr val="accent1"/>
          </a:lnRef>
          <a:fillRef idx="0">
            <a:schemeClr val="accent1"/>
          </a:fillRef>
          <a:effectRef idx="0">
            <a:schemeClr val="accent1"/>
          </a:effectRef>
          <a:fontRef idx="minor">
            <a:schemeClr val="tx1"/>
          </a:fontRef>
        </p:style>
      </p:cxnSp>
      <p:sp>
        <p:nvSpPr>
          <p:cNvPr id="96" name="Oval 95"/>
          <p:cNvSpPr/>
          <p:nvPr/>
        </p:nvSpPr>
        <p:spPr bwMode="auto">
          <a:xfrm>
            <a:off x="2649209"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7" name="Oval 96"/>
          <p:cNvSpPr/>
          <p:nvPr/>
        </p:nvSpPr>
        <p:spPr bwMode="auto">
          <a:xfrm>
            <a:off x="2649209"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8" name="Oval 97"/>
          <p:cNvSpPr/>
          <p:nvPr/>
        </p:nvSpPr>
        <p:spPr bwMode="auto">
          <a:xfrm>
            <a:off x="2649209"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9" name="Oval 98"/>
          <p:cNvSpPr/>
          <p:nvPr/>
        </p:nvSpPr>
        <p:spPr bwMode="auto">
          <a:xfrm>
            <a:off x="3888070" y="452382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0" name="Oval 99"/>
          <p:cNvSpPr/>
          <p:nvPr/>
        </p:nvSpPr>
        <p:spPr bwMode="auto">
          <a:xfrm>
            <a:off x="3888070" y="4048170"/>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1" name="Oval 100"/>
          <p:cNvSpPr/>
          <p:nvPr/>
        </p:nvSpPr>
        <p:spPr bwMode="auto">
          <a:xfrm>
            <a:off x="3888070" y="3572515"/>
            <a:ext cx="136003" cy="136003"/>
          </a:xfrm>
          <a:prstGeom prst="ellipse">
            <a:avLst/>
          </a:prstGeom>
          <a:ln w="28575">
            <a:prstDash val="solid"/>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02" name="Straight Arrow Connector 101"/>
          <p:cNvCxnSpPr>
            <a:stCxn id="98" idx="7"/>
            <a:endCxn id="101" idx="1"/>
          </p:cNvCxnSpPr>
          <p:nvPr/>
        </p:nvCxnSpPr>
        <p:spPr>
          <a:xfrm rot="5400000" flipH="1" flipV="1">
            <a:off x="3336641" y="3021086"/>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98" idx="6"/>
            <a:endCxn id="100" idx="1"/>
          </p:cNvCxnSpPr>
          <p:nvPr/>
        </p:nvCxnSpPr>
        <p:spPr>
          <a:xfrm>
            <a:off x="2785212" y="3640517"/>
            <a:ext cx="1122775" cy="427570"/>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98" idx="5"/>
            <a:endCxn id="99" idx="1"/>
          </p:cNvCxnSpPr>
          <p:nvPr/>
        </p:nvCxnSpPr>
        <p:spPr>
          <a:xfrm rot="16200000" flipH="1">
            <a:off x="2909071" y="3544825"/>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97" idx="7"/>
            <a:endCxn id="101" idx="2"/>
          </p:cNvCxnSpPr>
          <p:nvPr/>
        </p:nvCxnSpPr>
        <p:spPr>
          <a:xfrm rot="5400000" flipH="1" flipV="1">
            <a:off x="3112897" y="3292915"/>
            <a:ext cx="427570"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97" idx="6"/>
            <a:endCxn id="100" idx="2"/>
          </p:cNvCxnSpPr>
          <p:nvPr/>
        </p:nvCxnSpPr>
        <p:spPr>
          <a:xfrm>
            <a:off x="2785212" y="4116172"/>
            <a:ext cx="1102858" cy="1588"/>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97" idx="5"/>
            <a:endCxn id="99" idx="2"/>
          </p:cNvCxnSpPr>
          <p:nvPr/>
        </p:nvCxnSpPr>
        <p:spPr>
          <a:xfrm rot="16200000" flipH="1">
            <a:off x="3112897" y="3816653"/>
            <a:ext cx="427571" cy="1122775"/>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96" idx="7"/>
            <a:endCxn id="101" idx="3"/>
          </p:cNvCxnSpPr>
          <p:nvPr/>
        </p:nvCxnSpPr>
        <p:spPr>
          <a:xfrm rot="5400000" flipH="1" flipV="1">
            <a:off x="2909071" y="3544826"/>
            <a:ext cx="855141"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96" idx="6"/>
            <a:endCxn id="100" idx="3"/>
          </p:cNvCxnSpPr>
          <p:nvPr/>
        </p:nvCxnSpPr>
        <p:spPr>
          <a:xfrm flipV="1">
            <a:off x="2785212" y="4164256"/>
            <a:ext cx="1122775" cy="427571"/>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96" idx="5"/>
            <a:endCxn id="99" idx="3"/>
          </p:cNvCxnSpPr>
          <p:nvPr/>
        </p:nvCxnSpPr>
        <p:spPr>
          <a:xfrm rot="16200000" flipH="1">
            <a:off x="3336641" y="4068565"/>
            <a:ext cx="1588" cy="1142692"/>
          </a:xfrm>
          <a:prstGeom prst="straightConnector1">
            <a:avLst/>
          </a:prstGeom>
          <a:ln w="28575">
            <a:prstDash val="solid"/>
            <a:tailEnd type="arrow"/>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4776729" y="6596390"/>
            <a:ext cx="4367271" cy="261610"/>
          </a:xfrm>
          <a:prstGeom prst="rect">
            <a:avLst/>
          </a:prstGeom>
          <a:noFill/>
        </p:spPr>
        <p:txBody>
          <a:bodyPr wrap="square" rtlCol="0">
            <a:spAutoFit/>
          </a:bodyPr>
          <a:lstStyle/>
          <a:p>
            <a:r>
              <a:rPr lang="en-US" sz="1100" dirty="0" smtClean="0"/>
              <a:t>Dotted lines indicate traces whose length may be greater than 1</a:t>
            </a:r>
            <a:endParaRPr lang="en-US" sz="1100" dirty="0"/>
          </a:p>
        </p:txBody>
      </p:sp>
      <p:cxnSp>
        <p:nvCxnSpPr>
          <p:cNvPr id="116" name="Straight Arrow Connector 115"/>
          <p:cNvCxnSpPr/>
          <p:nvPr/>
        </p:nvCxnSpPr>
        <p:spPr>
          <a:xfrm>
            <a:off x="4107976" y="6714705"/>
            <a:ext cx="627797" cy="1588"/>
          </a:xfrm>
          <a:prstGeom prst="straightConnector1">
            <a:avLst/>
          </a:prstGeom>
          <a:ln>
            <a:prstDash val="lgDashDot"/>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984929" y="6591869"/>
            <a:ext cx="3027513" cy="266131"/>
          </a:xfrm>
          <a:prstGeom prst="rect">
            <a:avLst/>
          </a:prstGeom>
          <a:noFill/>
        </p:spPr>
        <p:txBody>
          <a:bodyPr wrap="square" rtlCol="0">
            <a:spAutoFit/>
          </a:bodyPr>
          <a:lstStyle/>
          <a:p>
            <a:r>
              <a:rPr lang="en-US" sz="1100" dirty="0" smtClean="0"/>
              <a:t>Solid lines indicate traces whose length is 1</a:t>
            </a:r>
            <a:endParaRPr lang="en-US" sz="1100" dirty="0"/>
          </a:p>
        </p:txBody>
      </p:sp>
      <p:cxnSp>
        <p:nvCxnSpPr>
          <p:cNvPr id="120" name="Straight Arrow Connector 119"/>
          <p:cNvCxnSpPr/>
          <p:nvPr/>
        </p:nvCxnSpPr>
        <p:spPr>
          <a:xfrm>
            <a:off x="316176" y="6714705"/>
            <a:ext cx="627797" cy="1588"/>
          </a:xfrm>
          <a:prstGeom prst="straightConnector1">
            <a:avLst/>
          </a:prstGeom>
          <a:ln>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09722 0 " pathEditMode="relative" ptsTypes="AA">
                                      <p:cBhvr>
                                        <p:cTn id="6" dur="2000" fill="hold"/>
                                        <p:tgtEl>
                                          <p:spTgt spid="18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09722 0 " pathEditMode="relative" ptsTypes="AA">
                                      <p:cBhvr>
                                        <p:cTn id="8" dur="2000" fill="hold"/>
                                        <p:tgtEl>
                                          <p:spTgt spid="187"/>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09722 0 " pathEditMode="relative" ptsTypes="AA">
                                      <p:cBhvr>
                                        <p:cTn id="10" dur="2000" fill="hold"/>
                                        <p:tgtEl>
                                          <p:spTgt spid="188"/>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09722 0 " pathEditMode="relative" ptsTypes="AA">
                                      <p:cBhvr>
                                        <p:cTn id="12" dur="2000" fill="hold"/>
                                        <p:tgtEl>
                                          <p:spTgt spid="189"/>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09722 0 " pathEditMode="relative" ptsTypes="AA">
                                      <p:cBhvr>
                                        <p:cTn id="14" dur="2000" fill="hold"/>
                                        <p:tgtEl>
                                          <p:spTgt spid="190"/>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09722 0 " pathEditMode="relative" ptsTypes="AA">
                                      <p:cBhvr>
                                        <p:cTn id="16" dur="2000" fill="hold"/>
                                        <p:tgtEl>
                                          <p:spTgt spid="191"/>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09722 0 " pathEditMode="relative" ptsTypes="AA">
                                      <p:cBhvr>
                                        <p:cTn id="18" dur="2000" fill="hold"/>
                                        <p:tgtEl>
                                          <p:spTgt spid="192"/>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09722 0 " pathEditMode="relative" ptsTypes="AA">
                                      <p:cBhvr>
                                        <p:cTn id="20" dur="2000" fill="hold"/>
                                        <p:tgtEl>
                                          <p:spTgt spid="194"/>
                                        </p:tgtEl>
                                        <p:attrNameLst>
                                          <p:attrName>ppt_x</p:attrName>
                                          <p:attrName>ppt_y</p:attrName>
                                        </p:attrNameLst>
                                      </p:cBhvr>
                                    </p:animMotion>
                                  </p:childTnLst>
                                </p:cTn>
                              </p:par>
                              <p:par>
                                <p:cTn id="21" presetID="0" presetClass="path" presetSubtype="0" accel="50000" decel="50000" fill="hold" nodeType="withEffect">
                                  <p:stCondLst>
                                    <p:cond delay="0"/>
                                  </p:stCondLst>
                                  <p:childTnLst>
                                    <p:animMotion origin="layout" path="M 0 0 L 0.09722 0 " pathEditMode="relative" ptsTypes="AA">
                                      <p:cBhvr>
                                        <p:cTn id="22" dur="2000" fill="hold"/>
                                        <p:tgtEl>
                                          <p:spTgt spid="209"/>
                                        </p:tgtEl>
                                        <p:attrNameLst>
                                          <p:attrName>ppt_x</p:attrName>
                                          <p:attrName>ppt_y</p:attrName>
                                        </p:attrNameLst>
                                      </p:cBhvr>
                                    </p:animMotion>
                                  </p:childTnLst>
                                </p:cTn>
                              </p:par>
                              <p:par>
                                <p:cTn id="23" presetID="0" presetClass="path" presetSubtype="0" accel="50000" decel="50000" fill="hold" nodeType="withEffect">
                                  <p:stCondLst>
                                    <p:cond delay="0"/>
                                  </p:stCondLst>
                                  <p:childTnLst>
                                    <p:animMotion origin="layout" path="M 0 0 L 0.09722 0 " pathEditMode="relative" ptsTypes="AA">
                                      <p:cBhvr>
                                        <p:cTn id="24" dur="2000" fill="hold"/>
                                        <p:tgtEl>
                                          <p:spTgt spid="213"/>
                                        </p:tgtEl>
                                        <p:attrNameLst>
                                          <p:attrName>ppt_x</p:attrName>
                                          <p:attrName>ppt_y</p:attrName>
                                        </p:attrNameLst>
                                      </p:cBhvr>
                                    </p:animMotion>
                                  </p:childTnLst>
                                </p:cTn>
                              </p:par>
                              <p:par>
                                <p:cTn id="25" presetID="0" presetClass="path" presetSubtype="0" accel="50000" decel="50000" fill="hold" nodeType="withEffect">
                                  <p:stCondLst>
                                    <p:cond delay="0"/>
                                  </p:stCondLst>
                                  <p:childTnLst>
                                    <p:animMotion origin="layout" path="M 0 0 L 0.09722 0 " pathEditMode="relative" ptsTypes="AA">
                                      <p:cBhvr>
                                        <p:cTn id="26" dur="2000" fill="hold"/>
                                        <p:tgtEl>
                                          <p:spTgt spid="215"/>
                                        </p:tgtEl>
                                        <p:attrNameLst>
                                          <p:attrName>ppt_x</p:attrName>
                                          <p:attrName>ppt_y</p:attrName>
                                        </p:attrNameLst>
                                      </p:cBhvr>
                                    </p:animMotion>
                                  </p:childTnLst>
                                </p:cTn>
                              </p:par>
                              <p:par>
                                <p:cTn id="27" presetID="0" presetClass="path" presetSubtype="0" accel="50000" decel="50000" fill="hold" nodeType="withEffect">
                                  <p:stCondLst>
                                    <p:cond delay="0"/>
                                  </p:stCondLst>
                                  <p:childTnLst>
                                    <p:animMotion origin="layout" path="M 0 0 L 0.09722 0 " pathEditMode="relative" ptsTypes="AA">
                                      <p:cBhvr>
                                        <p:cTn id="28" dur="2000" fill="hold"/>
                                        <p:tgtEl>
                                          <p:spTgt spid="223"/>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L -0.11945 0 " pathEditMode="relative" ptsTypes="AA">
                                      <p:cBhvr>
                                        <p:cTn id="30" dur="2000" fill="hold"/>
                                        <p:tgtEl>
                                          <p:spTgt spid="198"/>
                                        </p:tgtEl>
                                        <p:attrNameLst>
                                          <p:attrName>ppt_x</p:attrName>
                                          <p:attrName>ppt_y</p:attrName>
                                        </p:attrNameLst>
                                      </p:cBhvr>
                                    </p:animMotion>
                                  </p:childTnLst>
                                </p:cTn>
                              </p:par>
                              <p:par>
                                <p:cTn id="31" presetID="0" presetClass="path" presetSubtype="0" accel="50000" decel="50000" fill="hold" grpId="0" nodeType="withEffect">
                                  <p:stCondLst>
                                    <p:cond delay="0"/>
                                  </p:stCondLst>
                                  <p:childTnLst>
                                    <p:animMotion origin="layout" path="M 0 0 L -0.11945 0 " pathEditMode="relative" ptsTypes="AA">
                                      <p:cBhvr>
                                        <p:cTn id="32" dur="2000" fill="hold"/>
                                        <p:tgtEl>
                                          <p:spTgt spid="199"/>
                                        </p:tgtEl>
                                        <p:attrNameLst>
                                          <p:attrName>ppt_x</p:attrName>
                                          <p:attrName>ppt_y</p:attrName>
                                        </p:attrNameLst>
                                      </p:cBhvr>
                                    </p:animMotion>
                                  </p:childTnLst>
                                </p:cTn>
                              </p:par>
                              <p:par>
                                <p:cTn id="33" presetID="0" presetClass="path" presetSubtype="0" accel="50000" decel="50000" fill="hold" grpId="0" nodeType="withEffect">
                                  <p:stCondLst>
                                    <p:cond delay="0"/>
                                  </p:stCondLst>
                                  <p:childTnLst>
                                    <p:animMotion origin="layout" path="M 0 0 L -0.11945 0 " pathEditMode="relative" ptsTypes="AA">
                                      <p:cBhvr>
                                        <p:cTn id="34" dur="2000" fill="hold"/>
                                        <p:tgtEl>
                                          <p:spTgt spid="200"/>
                                        </p:tgtEl>
                                        <p:attrNameLst>
                                          <p:attrName>ppt_x</p:attrName>
                                          <p:attrName>ppt_y</p:attrName>
                                        </p:attrNameLst>
                                      </p:cBhvr>
                                    </p:animMotion>
                                  </p:childTnLst>
                                </p:cTn>
                              </p:par>
                              <p:par>
                                <p:cTn id="35" presetID="0" presetClass="path" presetSubtype="0" accel="50000" decel="50000" fill="hold" grpId="0" nodeType="withEffect">
                                  <p:stCondLst>
                                    <p:cond delay="0"/>
                                  </p:stCondLst>
                                  <p:childTnLst>
                                    <p:animMotion origin="layout" path="M 0 0 L -0.11945 0 " pathEditMode="relative" ptsTypes="AA">
                                      <p:cBhvr>
                                        <p:cTn id="36" dur="2000" fill="hold"/>
                                        <p:tgtEl>
                                          <p:spTgt spid="201"/>
                                        </p:tgtEl>
                                        <p:attrNameLst>
                                          <p:attrName>ppt_x</p:attrName>
                                          <p:attrName>ppt_y</p:attrName>
                                        </p:attrNameLst>
                                      </p:cBhvr>
                                    </p:animMotion>
                                  </p:childTnLst>
                                </p:cTn>
                              </p:par>
                              <p:par>
                                <p:cTn id="37" presetID="0" presetClass="path" presetSubtype="0" accel="50000" decel="50000" fill="hold" grpId="0" nodeType="withEffect">
                                  <p:stCondLst>
                                    <p:cond delay="0"/>
                                  </p:stCondLst>
                                  <p:childTnLst>
                                    <p:animMotion origin="layout" path="M 0 0 L -0.11945 0 " pathEditMode="relative" ptsTypes="AA">
                                      <p:cBhvr>
                                        <p:cTn id="38" dur="2000" fill="hold"/>
                                        <p:tgtEl>
                                          <p:spTgt spid="203"/>
                                        </p:tgtEl>
                                        <p:attrNameLst>
                                          <p:attrName>ppt_x</p:attrName>
                                          <p:attrName>ppt_y</p:attrName>
                                        </p:attrNameLst>
                                      </p:cBhvr>
                                    </p:animMotion>
                                  </p:childTnLst>
                                </p:cTn>
                              </p:par>
                              <p:par>
                                <p:cTn id="39" presetID="0" presetClass="path" presetSubtype="0" accel="50000" decel="50000" fill="hold" grpId="0" nodeType="withEffect">
                                  <p:stCondLst>
                                    <p:cond delay="0"/>
                                  </p:stCondLst>
                                  <p:childTnLst>
                                    <p:animMotion origin="layout" path="M 0 0 L -0.11945 0 " pathEditMode="relative" ptsTypes="AA">
                                      <p:cBhvr>
                                        <p:cTn id="40" dur="2000" fill="hold"/>
                                        <p:tgtEl>
                                          <p:spTgt spid="204"/>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L -0.11945 0 " pathEditMode="relative" ptsTypes="AA">
                                      <p:cBhvr>
                                        <p:cTn id="42" dur="2000" fill="hold"/>
                                        <p:tgtEl>
                                          <p:spTgt spid="206"/>
                                        </p:tgtEl>
                                        <p:attrNameLst>
                                          <p:attrName>ppt_x</p:attrName>
                                          <p:attrName>ppt_y</p:attrName>
                                        </p:attrNameLst>
                                      </p:cBhvr>
                                    </p:animMotion>
                                  </p:childTnLst>
                                </p:cTn>
                              </p:par>
                              <p:par>
                                <p:cTn id="43" presetID="0" presetClass="path" presetSubtype="0" accel="50000" decel="50000" fill="hold" grpId="0" nodeType="withEffect">
                                  <p:stCondLst>
                                    <p:cond delay="0"/>
                                  </p:stCondLst>
                                  <p:childTnLst>
                                    <p:animMotion origin="layout" path="M 0 0 L -0.11945 0 " pathEditMode="relative" ptsTypes="AA">
                                      <p:cBhvr>
                                        <p:cTn id="44" dur="2000" fill="hold"/>
                                        <p:tgtEl>
                                          <p:spTgt spid="207"/>
                                        </p:tgtEl>
                                        <p:attrNameLst>
                                          <p:attrName>ppt_x</p:attrName>
                                          <p:attrName>ppt_y</p:attrName>
                                        </p:attrNameLst>
                                      </p:cBhvr>
                                    </p:animMotion>
                                  </p:childTnLst>
                                </p:cTn>
                              </p:par>
                              <p:par>
                                <p:cTn id="45" presetID="0" presetClass="path" presetSubtype="0" accel="50000" decel="50000" fill="hold" nodeType="withEffect">
                                  <p:stCondLst>
                                    <p:cond delay="0"/>
                                  </p:stCondLst>
                                  <p:childTnLst>
                                    <p:animMotion origin="layout" path="M 0 0 L -0.11945 0 " pathEditMode="relative" ptsTypes="AA">
                                      <p:cBhvr>
                                        <p:cTn id="46" dur="2000" fill="hold"/>
                                        <p:tgtEl>
                                          <p:spTgt spid="211"/>
                                        </p:tgtEl>
                                        <p:attrNameLst>
                                          <p:attrName>ppt_x</p:attrName>
                                          <p:attrName>ppt_y</p:attrName>
                                        </p:attrNameLst>
                                      </p:cBhvr>
                                    </p:animMotion>
                                  </p:childTnLst>
                                </p:cTn>
                              </p:par>
                              <p:par>
                                <p:cTn id="47" presetID="0" presetClass="path" presetSubtype="0" accel="50000" decel="50000" fill="hold" nodeType="withEffect">
                                  <p:stCondLst>
                                    <p:cond delay="0"/>
                                  </p:stCondLst>
                                  <p:childTnLst>
                                    <p:animMotion origin="layout" path="M 0 0 L -0.11945 0 " pathEditMode="relative" ptsTypes="AA">
                                      <p:cBhvr>
                                        <p:cTn id="48" dur="2000" fill="hold"/>
                                        <p:tgtEl>
                                          <p:spTgt spid="217"/>
                                        </p:tgtEl>
                                        <p:attrNameLst>
                                          <p:attrName>ppt_x</p:attrName>
                                          <p:attrName>ppt_y</p:attrName>
                                        </p:attrNameLst>
                                      </p:cBhvr>
                                    </p:animMotion>
                                  </p:childTnLst>
                                </p:cTn>
                              </p:par>
                              <p:par>
                                <p:cTn id="49" presetID="0" presetClass="path" presetSubtype="0" accel="50000" decel="50000" fill="hold" nodeType="withEffect">
                                  <p:stCondLst>
                                    <p:cond delay="0"/>
                                  </p:stCondLst>
                                  <p:childTnLst>
                                    <p:animMotion origin="layout" path="M 0 0 L -0.11945 0 " pathEditMode="relative" ptsTypes="AA">
                                      <p:cBhvr>
                                        <p:cTn id="50" dur="2000" fill="hold"/>
                                        <p:tgtEl>
                                          <p:spTgt spid="219"/>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0 0 L -0.11945 0 " pathEditMode="relative" ptsTypes="AA">
                                      <p:cBhvr>
                                        <p:cTn id="52" dur="2000" fill="hold"/>
                                        <p:tgtEl>
                                          <p:spTgt spid="221"/>
                                        </p:tgtEl>
                                        <p:attrNameLst>
                                          <p:attrName>ppt_x</p:attrName>
                                          <p:attrName>ppt_y</p:attrName>
                                        </p:attrNameLst>
                                      </p:cBhvr>
                                    </p:animMotion>
                                  </p:childTnLst>
                                </p:cTn>
                              </p:par>
                              <p:par>
                                <p:cTn id="53" presetID="0" presetClass="path" presetSubtype="0" accel="50000" decel="50000" fill="hold" nodeType="withEffect">
                                  <p:stCondLst>
                                    <p:cond delay="0"/>
                                  </p:stCondLst>
                                  <p:childTnLst>
                                    <p:animMotion origin="layout" path="M 0 0 L -0.11945 0 " pathEditMode="relative" ptsTypes="AA">
                                      <p:cBhvr>
                                        <p:cTn id="54" dur="2000" fill="hold"/>
                                        <p:tgtEl>
                                          <p:spTgt spid="22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4" grpId="0" animBg="1"/>
      <p:bldP spid="198" grpId="0" animBg="1"/>
      <p:bldP spid="199" grpId="0" animBg="1"/>
      <p:bldP spid="200" grpId="0" animBg="1"/>
      <p:bldP spid="201" grpId="0" animBg="1"/>
      <p:bldP spid="203" grpId="0" animBg="1"/>
      <p:bldP spid="204" grpId="0" animBg="1"/>
      <p:bldP spid="206" grpId="0" animBg="1"/>
      <p:bldP spid="20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sz="4800" smtClean="0"/>
              <a:t>Reasoning about execution traces</a:t>
            </a:r>
            <a:endParaRPr lang="en-US" sz="4800" dirty="0"/>
          </a:p>
        </p:txBody>
      </p:sp>
      <p:sp>
        <p:nvSpPr>
          <p:cNvPr id="3" name="Content Placeholder 2"/>
          <p:cNvSpPr>
            <a:spLocks noGrp="1"/>
          </p:cNvSpPr>
          <p:nvPr>
            <p:ph idx="1"/>
          </p:nvPr>
        </p:nvSpPr>
        <p:spPr>
          <a:xfrm>
            <a:off x="381000" y="1411552"/>
            <a:ext cx="8382000" cy="3817968"/>
          </a:xfrm>
        </p:spPr>
        <p:txBody>
          <a:bodyPr/>
          <a:lstStyle/>
          <a:p>
            <a:pPr>
              <a:tabLst>
                <a:tab pos="3206750" algn="l"/>
              </a:tabLst>
            </a:pPr>
            <a:r>
              <a:rPr lang="en-US" dirty="0" smtClean="0"/>
              <a:t>Hoare triple	{ P }  S  { Q }	</a:t>
            </a:r>
            <a:r>
              <a:rPr lang="en-US" sz="3000" dirty="0" smtClean="0"/>
              <a:t>says that</a:t>
            </a:r>
          </a:p>
          <a:p>
            <a:pPr lvl="1">
              <a:buNone/>
            </a:pPr>
            <a:r>
              <a:rPr smtClean="0"/>
              <a:t>	every terminating execution trace of S that starts in a state satisfying P</a:t>
            </a:r>
          </a:p>
          <a:p>
            <a:pPr lvl="2"/>
            <a:r>
              <a:rPr smtClean="0"/>
              <a:t>does not go wrong, and</a:t>
            </a:r>
          </a:p>
          <a:p>
            <a:pPr lvl="2"/>
            <a:r>
              <a:rPr smtClean="0"/>
              <a:t>terminates in a state satisfying Q</a:t>
            </a:r>
          </a:p>
          <a:p>
            <a:r>
              <a:rPr lang="en-US" dirty="0" smtClean="0"/>
              <a:t>Given P and Q, what is the largest </a:t>
            </a:r>
            <a:r>
              <a:rPr lang="en-US" dirty="0" smtClean="0">
                <a:solidFill>
                  <a:schemeClr val="accent4"/>
                </a:solidFill>
              </a:rPr>
              <a:t>S’</a:t>
            </a:r>
            <a:r>
              <a:rPr lang="en-US" dirty="0" smtClean="0"/>
              <a:t> satisfying {P} </a:t>
            </a:r>
            <a:r>
              <a:rPr lang="en-US" dirty="0" smtClean="0">
                <a:solidFill>
                  <a:schemeClr val="accent4"/>
                </a:solidFill>
              </a:rPr>
              <a:t>S’</a:t>
            </a:r>
            <a:r>
              <a:rPr lang="en-US" dirty="0" smtClean="0"/>
              <a:t> {Q} ?</a:t>
            </a:r>
          </a:p>
          <a:p>
            <a:pPr lvl="1"/>
            <a:r>
              <a:rPr smtClean="0"/>
              <a:t>to check {P} S {Q}, check </a:t>
            </a:r>
            <a:r>
              <a:rPr smtClean="0">
                <a:solidFill>
                  <a:schemeClr val="accent4"/>
                </a:solidFill>
              </a:rPr>
              <a:t>S </a:t>
            </a:r>
            <a:r>
              <a:rPr lang="en-US" dirty="0" smtClean="0">
                <a:solidFill>
                  <a:schemeClr val="accent4"/>
                </a:solidFill>
                <a:sym typeface="Symbol"/>
              </a:rPr>
              <a:t> 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sz="4800" smtClean="0"/>
              <a:t>Reasoning about execution traces</a:t>
            </a:r>
            <a:endParaRPr lang="en-US" sz="4800" dirty="0"/>
          </a:p>
        </p:txBody>
      </p:sp>
      <p:sp>
        <p:nvSpPr>
          <p:cNvPr id="3" name="Content Placeholder 2"/>
          <p:cNvSpPr>
            <a:spLocks noGrp="1"/>
          </p:cNvSpPr>
          <p:nvPr>
            <p:ph idx="1"/>
          </p:nvPr>
        </p:nvSpPr>
        <p:spPr>
          <a:xfrm>
            <a:off x="381000" y="1411552"/>
            <a:ext cx="8382000" cy="4741298"/>
          </a:xfrm>
        </p:spPr>
        <p:txBody>
          <a:bodyPr/>
          <a:lstStyle/>
          <a:p>
            <a:pPr>
              <a:tabLst>
                <a:tab pos="3206750" algn="l"/>
              </a:tabLst>
            </a:pPr>
            <a:r>
              <a:rPr lang="en-US" dirty="0" smtClean="0"/>
              <a:t>Hoare triple	{ P }  S  { Q }	</a:t>
            </a:r>
            <a:r>
              <a:rPr lang="en-US" sz="3000" dirty="0" smtClean="0"/>
              <a:t>says that</a:t>
            </a:r>
          </a:p>
          <a:p>
            <a:pPr lvl="1">
              <a:buNone/>
            </a:pPr>
            <a:r>
              <a:rPr smtClean="0"/>
              <a:t>	every terminating execution trace of S that starts in a state satisfying P</a:t>
            </a:r>
          </a:p>
          <a:p>
            <a:pPr lvl="2"/>
            <a:r>
              <a:rPr smtClean="0"/>
              <a:t>does not go wrong, and</a:t>
            </a:r>
          </a:p>
          <a:p>
            <a:pPr lvl="2"/>
            <a:r>
              <a:rPr smtClean="0"/>
              <a:t>terminates in a state satisfying Q</a:t>
            </a:r>
          </a:p>
          <a:p>
            <a:r>
              <a:rPr lang="en-US" dirty="0" smtClean="0">
                <a:sym typeface="Symbol"/>
              </a:rPr>
              <a:t>Given S and Q, what is the weakest </a:t>
            </a:r>
            <a:r>
              <a:rPr lang="en-US" dirty="0" smtClean="0">
                <a:solidFill>
                  <a:schemeClr val="accent4"/>
                </a:solidFill>
                <a:sym typeface="Symbol"/>
              </a:rPr>
              <a:t>P’</a:t>
            </a:r>
            <a:r>
              <a:rPr lang="en-US" dirty="0" smtClean="0">
                <a:sym typeface="Symbol"/>
              </a:rPr>
              <a:t> satisfying {</a:t>
            </a:r>
            <a:r>
              <a:rPr lang="en-US" dirty="0" smtClean="0">
                <a:solidFill>
                  <a:schemeClr val="accent4"/>
                </a:solidFill>
                <a:sym typeface="Symbol"/>
              </a:rPr>
              <a:t>P’</a:t>
            </a:r>
            <a:r>
              <a:rPr lang="en-US" dirty="0" smtClean="0">
                <a:sym typeface="Symbol"/>
              </a:rPr>
              <a:t>} S {Q} ?</a:t>
            </a:r>
          </a:p>
          <a:p>
            <a:pPr lvl="1"/>
            <a:r>
              <a:rPr smtClean="0">
                <a:sym typeface="Symbol"/>
              </a:rPr>
              <a:t>P' is called the </a:t>
            </a:r>
            <a:r>
              <a:rPr i="1" smtClean="0">
                <a:solidFill>
                  <a:schemeClr val="accent4"/>
                </a:solidFill>
                <a:sym typeface="Symbol"/>
              </a:rPr>
              <a:t>weakest precondition</a:t>
            </a:r>
            <a:r>
              <a:rPr smtClean="0">
                <a:sym typeface="Symbol"/>
              </a:rPr>
              <a:t> of S with respect to Q, written </a:t>
            </a:r>
            <a:r>
              <a:rPr smtClean="0">
                <a:solidFill>
                  <a:schemeClr val="accent4"/>
                </a:solidFill>
                <a:sym typeface="Symbol"/>
              </a:rPr>
              <a:t>wp(S, Q)</a:t>
            </a:r>
          </a:p>
          <a:p>
            <a:pPr lvl="1"/>
            <a:r>
              <a:rPr smtClean="0">
                <a:sym typeface="Symbol"/>
              </a:rPr>
              <a:t>to check {P} S {Q}, check </a:t>
            </a:r>
            <a:r>
              <a:rPr smtClean="0">
                <a:solidFill>
                  <a:schemeClr val="accent4"/>
                </a:solidFill>
                <a:sym typeface="Symbol"/>
              </a:rPr>
              <a:t>P </a:t>
            </a:r>
            <a:r>
              <a:rPr lang="en-US" dirty="0" smtClean="0">
                <a:solidFill>
                  <a:schemeClr val="accent4"/>
                </a:solidFill>
                <a:sym typeface="Symbol"/>
              </a:rPr>
              <a:t> P’</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1392072" y="2825086"/>
            <a:ext cx="3835021" cy="464024"/>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accent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381000" y="230187"/>
            <a:ext cx="8382000" cy="664797"/>
          </a:xfrm>
        </p:spPr>
        <p:txBody>
          <a:bodyPr/>
          <a:lstStyle/>
          <a:p>
            <a:r>
              <a:rPr sz="4800" smtClean="0"/>
              <a:t>Reasoning about execution traces</a:t>
            </a:r>
            <a:endParaRPr lang="en-US" sz="4800" dirty="0"/>
          </a:p>
        </p:txBody>
      </p:sp>
      <p:sp>
        <p:nvSpPr>
          <p:cNvPr id="3" name="Content Placeholder 2"/>
          <p:cNvSpPr>
            <a:spLocks noGrp="1"/>
          </p:cNvSpPr>
          <p:nvPr>
            <p:ph idx="1"/>
          </p:nvPr>
        </p:nvSpPr>
        <p:spPr>
          <a:xfrm>
            <a:off x="381000" y="1411552"/>
            <a:ext cx="8382000" cy="3817968"/>
          </a:xfrm>
        </p:spPr>
        <p:txBody>
          <a:bodyPr/>
          <a:lstStyle/>
          <a:p>
            <a:pPr>
              <a:tabLst>
                <a:tab pos="3206750" algn="l"/>
              </a:tabLst>
            </a:pPr>
            <a:r>
              <a:rPr lang="en-US" dirty="0" smtClean="0"/>
              <a:t>Hoare triple	{ P }  S  { Q }	</a:t>
            </a:r>
            <a:r>
              <a:rPr lang="en-US" sz="3000" dirty="0" smtClean="0"/>
              <a:t>says that</a:t>
            </a:r>
          </a:p>
          <a:p>
            <a:pPr lvl="1">
              <a:buNone/>
            </a:pPr>
            <a:r>
              <a:rPr smtClean="0"/>
              <a:t>	every terminating execution trace of S that starts in a state satisfying P</a:t>
            </a:r>
          </a:p>
          <a:p>
            <a:pPr lvl="2"/>
            <a:r>
              <a:rPr smtClean="0"/>
              <a:t>does not go wrong, and</a:t>
            </a:r>
          </a:p>
          <a:p>
            <a:pPr lvl="2"/>
            <a:r>
              <a:rPr smtClean="0"/>
              <a:t>terminates in a state satisfying Q</a:t>
            </a:r>
          </a:p>
          <a:p>
            <a:r>
              <a:rPr lang="en-US" dirty="0" smtClean="0">
                <a:sym typeface="Symbol"/>
              </a:rPr>
              <a:t>Given P and S, what is the strongest </a:t>
            </a:r>
            <a:r>
              <a:rPr lang="en-US" dirty="0" smtClean="0">
                <a:solidFill>
                  <a:schemeClr val="accent4"/>
                </a:solidFill>
                <a:sym typeface="Symbol"/>
              </a:rPr>
              <a:t>Q’</a:t>
            </a:r>
            <a:r>
              <a:rPr lang="en-US" dirty="0" smtClean="0">
                <a:sym typeface="Symbol"/>
              </a:rPr>
              <a:t> satisfying {P} S {</a:t>
            </a:r>
            <a:r>
              <a:rPr lang="en-US" dirty="0" smtClean="0">
                <a:solidFill>
                  <a:schemeClr val="accent4"/>
                </a:solidFill>
                <a:sym typeface="Symbol"/>
              </a:rPr>
              <a:t>Q’</a:t>
            </a:r>
            <a:r>
              <a:rPr lang="en-US" dirty="0" smtClean="0">
                <a:sym typeface="Symbol"/>
              </a:rPr>
              <a:t>} ?</a:t>
            </a:r>
          </a:p>
          <a:p>
            <a:pPr lvl="1"/>
            <a:r>
              <a:rPr smtClean="0">
                <a:sym typeface="Symbol"/>
              </a:rPr>
              <a:t>to check {P} S {Q}, check </a:t>
            </a:r>
            <a:r>
              <a:rPr smtClean="0">
                <a:solidFill>
                  <a:schemeClr val="accent4"/>
                </a:solidFill>
                <a:sym typeface="Symbol"/>
              </a:rPr>
              <a:t>Q' </a:t>
            </a:r>
            <a:r>
              <a:rPr lang="en-US" dirty="0" smtClean="0">
                <a:solidFill>
                  <a:schemeClr val="accent4"/>
                </a:solidFill>
                <a:sym typeface="Symbol"/>
              </a:rPr>
              <a:t> Q</a:t>
            </a:r>
            <a:endParaRPr lang="en-US" dirty="0">
              <a:solidFill>
                <a:schemeClr val="accent4"/>
              </a:solidFill>
            </a:endParaRPr>
          </a:p>
        </p:txBody>
      </p:sp>
      <p:sp>
        <p:nvSpPr>
          <p:cNvPr id="5" name="TextBox 4"/>
          <p:cNvSpPr txBox="1"/>
          <p:nvPr/>
        </p:nvSpPr>
        <p:spPr>
          <a:xfrm rot="21268457">
            <a:off x="2006087" y="1676945"/>
            <a:ext cx="2279176" cy="6447919"/>
          </a:xfrm>
          <a:prstGeom prst="rect">
            <a:avLst/>
          </a:prstGeom>
          <a:noFill/>
        </p:spPr>
        <p:txBody>
          <a:bodyPr wrap="square" rtlCol="0">
            <a:spAutoFit/>
          </a:bodyPr>
          <a:lstStyle/>
          <a:p>
            <a:r>
              <a:rPr lang="en-US" sz="41300" dirty="0" smtClean="0">
                <a:solidFill>
                  <a:srgbClr val="C00000">
                    <a:alpha val="75000"/>
                  </a:srgbClr>
                </a:solidFill>
                <a:effectLst>
                  <a:outerShdw blurRad="50800" dist="38100" dir="18900000" algn="bl" rotWithShape="0">
                    <a:prstClr val="black">
                      <a:alpha val="40000"/>
                    </a:prstClr>
                  </a:outerShdw>
                </a:effectLst>
                <a:sym typeface="Wingdings 2"/>
              </a:rPr>
              <a:t></a:t>
            </a:r>
            <a:endParaRPr lang="en-US" sz="41300" dirty="0">
              <a:solidFill>
                <a:srgbClr val="C00000">
                  <a:alpha val="75000"/>
                </a:srgbClr>
              </a:solidFill>
              <a:effectLst>
                <a:outerShdw blurRad="50800" dist="38100" dir="18900000" algn="bl" rotWithShape="0">
                  <a:prstClr val="black">
                    <a:alpha val="40000"/>
                  </a:prstClr>
                </a:outerShdw>
              </a:effectLst>
            </a:endParaRPr>
          </a:p>
        </p:txBody>
      </p:sp>
      <p:sp>
        <p:nvSpPr>
          <p:cNvPr id="6" name="TextBox 5"/>
          <p:cNvSpPr txBox="1"/>
          <p:nvPr/>
        </p:nvSpPr>
        <p:spPr>
          <a:xfrm>
            <a:off x="393895" y="5767755"/>
            <a:ext cx="7666893" cy="830997"/>
          </a:xfrm>
          <a:prstGeom prst="rect">
            <a:avLst/>
          </a:prstGeom>
          <a:noFill/>
        </p:spPr>
        <p:txBody>
          <a:bodyPr wrap="square" rtlCol="0">
            <a:spAutoFit/>
          </a:bodyPr>
          <a:lstStyle/>
          <a:p>
            <a:r>
              <a:rPr lang="en-US" sz="2400" dirty="0" smtClean="0"/>
              <a:t>For example, what is the strongest Q’ satisfying</a:t>
            </a:r>
            <a:br>
              <a:rPr lang="en-US" sz="2400" dirty="0" smtClean="0"/>
            </a:br>
            <a:r>
              <a:rPr lang="en-US" sz="2400" dirty="0" smtClean="0"/>
              <a:t>      { </a:t>
            </a:r>
            <a:r>
              <a:rPr lang="en-US" sz="2400" dirty="0" smtClean="0">
                <a:solidFill>
                  <a:schemeClr val="accent2"/>
                </a:solidFill>
              </a:rPr>
              <a:t>true</a:t>
            </a:r>
            <a:r>
              <a:rPr lang="en-US" sz="2400" dirty="0" smtClean="0"/>
              <a:t> } </a:t>
            </a:r>
            <a:r>
              <a:rPr lang="en-US" sz="2400" dirty="0" smtClean="0">
                <a:solidFill>
                  <a:schemeClr val="accent2"/>
                </a:solidFill>
              </a:rPr>
              <a:t>assert</a:t>
            </a:r>
            <a:r>
              <a:rPr lang="en-US" sz="2400" dirty="0" smtClean="0"/>
              <a:t> </a:t>
            </a:r>
            <a:r>
              <a:rPr lang="en-US" sz="2400" dirty="0" smtClean="0">
                <a:solidFill>
                  <a:schemeClr val="accent2"/>
                </a:solidFill>
              </a:rPr>
              <a:t>false</a:t>
            </a:r>
            <a:r>
              <a:rPr lang="en-US" sz="2400" dirty="0" smtClean="0"/>
              <a:t> { Q’ }  ?      (there isn’t one)</a:t>
            </a:r>
            <a:endParaRPr lang="en-US" sz="2400" dirty="0"/>
          </a:p>
        </p:txBody>
      </p:sp>
      <p:sp>
        <p:nvSpPr>
          <p:cNvPr id="7" name="TextBox 6"/>
          <p:cNvSpPr txBox="1"/>
          <p:nvPr/>
        </p:nvSpPr>
        <p:spPr>
          <a:xfrm>
            <a:off x="3319959" y="5261316"/>
            <a:ext cx="3418449" cy="461665"/>
          </a:xfrm>
          <a:prstGeom prst="rect">
            <a:avLst/>
          </a:prstGeom>
          <a:noFill/>
        </p:spPr>
        <p:txBody>
          <a:bodyPr wrap="square" rtlCol="0">
            <a:spAutoFit/>
          </a:bodyPr>
          <a:lstStyle/>
          <a:p>
            <a:r>
              <a:rPr lang="en-US" sz="2400" dirty="0" smtClean="0"/>
              <a:t>not </a:t>
            </a:r>
            <a:r>
              <a:rPr lang="en-US" sz="2400" smtClean="0"/>
              <a:t>well defined</a:t>
            </a:r>
            <a:endParaRPr lang="en-US" sz="24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par>
                          <p:cTn id="27" fill="hold">
                            <p:stCondLst>
                              <p:cond delay="1500"/>
                            </p:stCondLst>
                            <p:childTnLst>
                              <p:par>
                                <p:cTn id="28" presetID="10" presetClass="entr" presetSubtype="0"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rot="5400000" flipH="1" flipV="1">
            <a:off x="2497540" y="1241945"/>
            <a:ext cx="1173712" cy="1064524"/>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flipH="1" flipV="1">
            <a:off x="3132162" y="1944805"/>
            <a:ext cx="3234520" cy="1801507"/>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3562064" y="1801500"/>
            <a:ext cx="4339994" cy="3138988"/>
          </a:xfrm>
          <a:prstGeom prst="straightConnector1">
            <a:avLst/>
          </a:prstGeom>
          <a:ln w="28575">
            <a:solidFill>
              <a:schemeClr val="accent4"/>
            </a:solidFill>
            <a:tailEnd type="oval" w="med" len="med"/>
          </a:ln>
        </p:spPr>
        <p:style>
          <a:lnRef idx="1">
            <a:schemeClr val="accent1"/>
          </a:lnRef>
          <a:fillRef idx="0">
            <a:schemeClr val="accent1"/>
          </a:fillRef>
          <a:effectRef idx="0">
            <a:schemeClr val="accent1"/>
          </a:effectRef>
          <a:fontRef idx="minor">
            <a:schemeClr val="tx1"/>
          </a:fontRef>
        </p:style>
      </p:cxnSp>
      <p:sp>
        <p:nvSpPr>
          <p:cNvPr id="12" name="Line Callout 1 (Accent Bar) 11"/>
          <p:cNvSpPr/>
          <p:nvPr/>
        </p:nvSpPr>
        <p:spPr bwMode="auto">
          <a:xfrm rot="16200000">
            <a:off x="750630" y="491313"/>
            <a:ext cx="627797" cy="982639"/>
          </a:xfrm>
          <a:prstGeom prst="accentCallout1">
            <a:avLst>
              <a:gd name="adj1" fmla="val 42603"/>
              <a:gd name="adj2" fmla="val -13251"/>
              <a:gd name="adj3" fmla="val 106180"/>
              <a:gd name="adj4" fmla="val -60179"/>
            </a:avLst>
          </a:prstGeom>
          <a:noFill/>
          <a:ln w="28575">
            <a:solidFill>
              <a:schemeClr val="accent4"/>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Line Callout 1 (Accent Bar) 12"/>
          <p:cNvSpPr/>
          <p:nvPr/>
        </p:nvSpPr>
        <p:spPr bwMode="auto">
          <a:xfrm rot="16200000">
            <a:off x="7623414" y="692620"/>
            <a:ext cx="627797" cy="693758"/>
          </a:xfrm>
          <a:prstGeom prst="accentCallout1">
            <a:avLst>
              <a:gd name="adj1" fmla="val 42603"/>
              <a:gd name="adj2" fmla="val -13251"/>
              <a:gd name="adj3" fmla="val -140187"/>
              <a:gd name="adj4" fmla="val -718875"/>
            </a:avLst>
          </a:prstGeom>
          <a:noFill/>
          <a:ln w="28575">
            <a:solidFill>
              <a:schemeClr val="accent4"/>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Checking correctness with sp</a:t>
            </a:r>
            <a:endParaRPr lang="en-US" dirty="0"/>
          </a:p>
        </p:txBody>
      </p:sp>
      <p:sp>
        <p:nvSpPr>
          <p:cNvPr id="23" name="Rounded Rectangle 22"/>
          <p:cNvSpPr/>
          <p:nvPr/>
        </p:nvSpPr>
        <p:spPr bwMode="auto">
          <a:xfrm>
            <a:off x="245661" y="2620372"/>
            <a:ext cx="5813946" cy="1091821"/>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 name="Content Placeholder 2"/>
          <p:cNvSpPr>
            <a:spLocks noGrp="1"/>
          </p:cNvSpPr>
          <p:nvPr>
            <p:ph idx="1"/>
          </p:nvPr>
        </p:nvSpPr>
        <p:spPr>
          <a:xfrm>
            <a:off x="381000" y="988464"/>
            <a:ext cx="8382000" cy="5393784"/>
          </a:xfrm>
        </p:spPr>
        <p:txBody>
          <a:bodyPr/>
          <a:lstStyle/>
          <a:p>
            <a:pPr>
              <a:spcAft>
                <a:spcPts val="1200"/>
              </a:spcAft>
              <a:buNone/>
            </a:pPr>
            <a:r>
              <a:rPr lang="en-US" sz="2800" dirty="0" smtClean="0"/>
              <a:t>{ x &lt; 10 }  x := x + 1;  </a:t>
            </a:r>
            <a:r>
              <a:rPr lang="en-US" sz="2800" dirty="0" smtClean="0">
                <a:solidFill>
                  <a:schemeClr val="accent4"/>
                </a:solidFill>
              </a:rPr>
              <a:t>assert</a:t>
            </a:r>
            <a:r>
              <a:rPr lang="en-US" sz="2800" dirty="0" smtClean="0"/>
              <a:t> P(x);  x := x + 1  { </a:t>
            </a:r>
            <a:r>
              <a:rPr lang="en-US" sz="2800" dirty="0" smtClean="0">
                <a:solidFill>
                  <a:schemeClr val="accent4"/>
                </a:solidFill>
              </a:rPr>
              <a:t>true</a:t>
            </a:r>
            <a:r>
              <a:rPr lang="en-US" sz="2800" dirty="0" smtClean="0"/>
              <a:t> }</a:t>
            </a:r>
          </a:p>
          <a:p>
            <a:r>
              <a:rPr lang="en-US" dirty="0" smtClean="0"/>
              <a:t>sp( x &lt; 10,  x := x + 1 ) =</a:t>
            </a:r>
          </a:p>
          <a:p>
            <a:pPr>
              <a:spcBef>
                <a:spcPts val="600"/>
              </a:spcBef>
              <a:buNone/>
            </a:pPr>
            <a:r>
              <a:rPr lang="en-US" dirty="0" smtClean="0"/>
              <a:t>		x ≤ 10</a:t>
            </a:r>
          </a:p>
          <a:p>
            <a:r>
              <a:rPr lang="en-US" dirty="0" smtClean="0">
                <a:sym typeface="Symbol"/>
              </a:rPr>
              <a:t>need to check the </a:t>
            </a:r>
            <a:r>
              <a:rPr lang="en-US" dirty="0" smtClean="0">
                <a:solidFill>
                  <a:schemeClr val="accent4"/>
                </a:solidFill>
                <a:sym typeface="Symbol"/>
              </a:rPr>
              <a:t>assert</a:t>
            </a:r>
            <a:r>
              <a:rPr lang="en-US" dirty="0" smtClean="0"/>
              <a:t>: </a:t>
            </a:r>
            <a:r>
              <a:rPr lang="en-US" dirty="0" smtClean="0">
                <a:solidFill>
                  <a:schemeClr val="accent2"/>
                </a:solidFill>
                <a:sym typeface="Symbol"/>
              </a:rPr>
              <a:t/>
            </a:r>
            <a:br>
              <a:rPr lang="en-US" dirty="0" smtClean="0">
                <a:solidFill>
                  <a:schemeClr val="accent2"/>
                </a:solidFill>
                <a:sym typeface="Symbol"/>
              </a:rPr>
            </a:br>
            <a:r>
              <a:rPr lang="en-US" dirty="0" smtClean="0">
                <a:sym typeface="Symbol"/>
              </a:rPr>
              <a:t>	x ≤ 10    P(x)</a:t>
            </a:r>
            <a:endParaRPr lang="en-US" dirty="0" smtClean="0"/>
          </a:p>
          <a:p>
            <a:r>
              <a:rPr lang="en-US" dirty="0" smtClean="0"/>
              <a:t>sp( x ≤ 10,  </a:t>
            </a:r>
            <a:r>
              <a:rPr lang="en-US" dirty="0" smtClean="0">
                <a:solidFill>
                  <a:schemeClr val="accent4"/>
                </a:solidFill>
              </a:rPr>
              <a:t>assert</a:t>
            </a:r>
            <a:r>
              <a:rPr lang="en-US" dirty="0" smtClean="0"/>
              <a:t> P(x) ) =</a:t>
            </a:r>
          </a:p>
          <a:p>
            <a:pPr>
              <a:spcBef>
                <a:spcPts val="600"/>
              </a:spcBef>
              <a:buNone/>
            </a:pPr>
            <a:r>
              <a:rPr lang="en-US" dirty="0" smtClean="0"/>
              <a:t>		x ≤ 10 </a:t>
            </a:r>
            <a:r>
              <a:rPr lang="en-US" dirty="0" smtClean="0">
                <a:sym typeface="Symbol"/>
              </a:rPr>
              <a:t> P(x)</a:t>
            </a:r>
          </a:p>
          <a:p>
            <a:r>
              <a:rPr lang="en-US" dirty="0" smtClean="0">
                <a:sym typeface="Symbol"/>
              </a:rPr>
              <a:t>sp( </a:t>
            </a:r>
            <a:r>
              <a:rPr lang="en-US" dirty="0" smtClean="0"/>
              <a:t>x ≤ 10 </a:t>
            </a:r>
            <a:r>
              <a:rPr lang="en-US" dirty="0" smtClean="0">
                <a:sym typeface="Symbol"/>
              </a:rPr>
              <a:t> P(x),  x := x + 1 ) =</a:t>
            </a:r>
          </a:p>
          <a:p>
            <a:pPr>
              <a:spcBef>
                <a:spcPts val="600"/>
              </a:spcBef>
              <a:buNone/>
            </a:pPr>
            <a:r>
              <a:rPr lang="en-US" dirty="0" smtClean="0">
                <a:sym typeface="Symbol"/>
              </a:rPr>
              <a:t>		</a:t>
            </a:r>
            <a:r>
              <a:rPr lang="en-US" dirty="0" smtClean="0"/>
              <a:t>x ≤ 11 </a:t>
            </a:r>
            <a:r>
              <a:rPr lang="en-US" dirty="0" smtClean="0">
                <a:sym typeface="Symbol"/>
              </a:rPr>
              <a:t> P(x-1)</a:t>
            </a:r>
          </a:p>
          <a:p>
            <a:r>
              <a:rPr lang="en-US" dirty="0" smtClean="0">
                <a:sym typeface="Symbol"/>
              </a:rPr>
              <a:t>check:     </a:t>
            </a:r>
            <a:r>
              <a:rPr lang="en-US" dirty="0" smtClean="0"/>
              <a:t>x ≤ 11 </a:t>
            </a:r>
            <a:r>
              <a:rPr lang="en-US" dirty="0" smtClean="0">
                <a:sym typeface="Symbol"/>
              </a:rPr>
              <a:t> P(x-1)    </a:t>
            </a:r>
            <a:r>
              <a:rPr lang="en-US" dirty="0" smtClean="0">
                <a:solidFill>
                  <a:schemeClr val="accent4"/>
                </a:solidFill>
                <a:sym typeface="Symbol"/>
              </a:rPr>
              <a:t>true</a:t>
            </a:r>
          </a:p>
        </p:txBody>
      </p:sp>
      <p:sp>
        <p:nvSpPr>
          <p:cNvPr id="14" name="Freeform 13"/>
          <p:cNvSpPr/>
          <p:nvPr/>
        </p:nvSpPr>
        <p:spPr>
          <a:xfrm>
            <a:off x="4653891" y="1378420"/>
            <a:ext cx="1461209" cy="1514906"/>
          </a:xfrm>
          <a:custGeom>
            <a:avLst/>
            <a:gdLst>
              <a:gd name="connsiteX0" fmla="*/ 2483892 w 3853217"/>
              <a:gd name="connsiteY0" fmla="*/ 4421875 h 4421875"/>
              <a:gd name="connsiteX1" fmla="*/ 3439235 w 3853217"/>
              <a:gd name="connsiteY1" fmla="*/ 2715905 h 4421875"/>
              <a:gd name="connsiteX2" fmla="*/ 0 w 3853217"/>
              <a:gd name="connsiteY2" fmla="*/ 0 h 4421875"/>
              <a:gd name="connsiteX0" fmla="*/ 2483892 w 4538650"/>
              <a:gd name="connsiteY0" fmla="*/ 4421875 h 4421875"/>
              <a:gd name="connsiteX1" fmla="*/ 3439235 w 4538650"/>
              <a:gd name="connsiteY1" fmla="*/ 2715905 h 4421875"/>
              <a:gd name="connsiteX2" fmla="*/ 3965443 w 4538650"/>
              <a:gd name="connsiteY2" fmla="*/ 1752820 h 4421875"/>
              <a:gd name="connsiteX3" fmla="*/ 0 w 4538650"/>
              <a:gd name="connsiteY3" fmla="*/ 0 h 4421875"/>
              <a:gd name="connsiteX0" fmla="*/ 2483892 w 4379425"/>
              <a:gd name="connsiteY0" fmla="*/ 4421875 h 4421875"/>
              <a:gd name="connsiteX1" fmla="*/ 3965443 w 4379425"/>
              <a:gd name="connsiteY1" fmla="*/ 1752820 h 4421875"/>
              <a:gd name="connsiteX2" fmla="*/ 0 w 4379425"/>
              <a:gd name="connsiteY2" fmla="*/ 0 h 4421875"/>
              <a:gd name="connsiteX0" fmla="*/ 2483892 w 3743458"/>
              <a:gd name="connsiteY0" fmla="*/ 4421875 h 4421875"/>
              <a:gd name="connsiteX1" fmla="*/ 3329477 w 3743458"/>
              <a:gd name="connsiteY1" fmla="*/ 1752820 h 4421875"/>
              <a:gd name="connsiteX2" fmla="*/ 0 w 3743458"/>
              <a:gd name="connsiteY2" fmla="*/ 0 h 4421875"/>
              <a:gd name="connsiteX0" fmla="*/ 2483892 w 3743458"/>
              <a:gd name="connsiteY0" fmla="*/ 4421875 h 4421875"/>
              <a:gd name="connsiteX1" fmla="*/ 3329477 w 3743458"/>
              <a:gd name="connsiteY1" fmla="*/ 1752820 h 4421875"/>
              <a:gd name="connsiteX2" fmla="*/ 0 w 3743458"/>
              <a:gd name="connsiteY2" fmla="*/ 0 h 4421875"/>
              <a:gd name="connsiteX0" fmla="*/ 2483892 w 4005330"/>
              <a:gd name="connsiteY0" fmla="*/ 4421875 h 4421875"/>
              <a:gd name="connsiteX1" fmla="*/ 3329477 w 4005330"/>
              <a:gd name="connsiteY1" fmla="*/ 1752820 h 4421875"/>
              <a:gd name="connsiteX2" fmla="*/ 0 w 4005330"/>
              <a:gd name="connsiteY2" fmla="*/ 0 h 4421875"/>
              <a:gd name="connsiteX0" fmla="*/ 2483892 w 4005330"/>
              <a:gd name="connsiteY0" fmla="*/ 4421875 h 4421875"/>
              <a:gd name="connsiteX1" fmla="*/ 3329477 w 4005330"/>
              <a:gd name="connsiteY1" fmla="*/ 2230862 h 4421875"/>
              <a:gd name="connsiteX2" fmla="*/ 0 w 4005330"/>
              <a:gd name="connsiteY2" fmla="*/ 0 h 4421875"/>
            </a:gdLst>
            <a:ahLst/>
            <a:cxnLst>
              <a:cxn ang="0">
                <a:pos x="connsiteX0" y="connsiteY0"/>
              </a:cxn>
              <a:cxn ang="0">
                <a:pos x="connsiteX1" y="connsiteY1"/>
              </a:cxn>
              <a:cxn ang="0">
                <a:pos x="connsiteX2" y="connsiteY2"/>
              </a:cxn>
            </a:cxnLst>
            <a:rect l="l" t="t" r="r" b="b"/>
            <a:pathLst>
              <a:path w="4005330" h="4421875">
                <a:moveTo>
                  <a:pt x="2483892" y="4421875"/>
                </a:moveTo>
                <a:cubicBezTo>
                  <a:pt x="2792548" y="3865822"/>
                  <a:pt x="4005330" y="3366208"/>
                  <a:pt x="3329477" y="2230862"/>
                </a:cubicBezTo>
                <a:cubicBezTo>
                  <a:pt x="2780803" y="1009205"/>
                  <a:pt x="1109826" y="584273"/>
                  <a:pt x="0" y="0"/>
                </a:cubicBezTo>
              </a:path>
            </a:pathLst>
          </a:cu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left)">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
                                            <p:txEl>
                                              <p:pRg st="3" end="3"/>
                                            </p:txEl>
                                          </p:spTgt>
                                        </p:tgtEl>
                                        <p:attrNameLst>
                                          <p:attrName>style.visibility</p:attrName>
                                        </p:attrNameLst>
                                      </p:cBhvr>
                                      <p:to>
                                        <p:strVal val="visible"/>
                                      </p:to>
                                    </p:set>
                                    <p:animEffect transition="in" filter="fade">
                                      <p:cBhvr>
                                        <p:cTn id="64" dur="500"/>
                                        <p:tgtEl>
                                          <p:spTgt spid="3">
                                            <p:txEl>
                                              <p:pRg st="3" end="3"/>
                                            </p:txEl>
                                          </p:spTgt>
                                        </p:tgtEl>
                                      </p:cBhvr>
                                    </p:animEffect>
                                  </p:childTnLst>
                                </p:cTn>
                              </p:par>
                            </p:childTnLst>
                          </p:cTn>
                        </p:par>
                        <p:par>
                          <p:cTn id="65" fill="hold">
                            <p:stCondLst>
                              <p:cond delay="500"/>
                            </p:stCondLst>
                            <p:childTnLst>
                              <p:par>
                                <p:cTn id="66" presetID="22" presetClass="entr" presetSubtype="4"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down)">
                                      <p:cBhvr>
                                        <p:cTn id="6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23" grpId="0" animBg="1"/>
      <p:bldP spid="3" grpId="0" uiExpand="1" build="p"/>
      <p:bldP spid="14" grpId="0" animBg="1"/>
    </p:bldLst>
  </p:timing>
</p:sld>
</file>

<file path=ppt/theme/theme1.xml><?xml version="1.0" encoding="utf-8"?>
<a:theme xmlns:a="http://schemas.openxmlformats.org/drawingml/2006/main" name="MSR_PPT template_07_dark">
  <a:themeElements>
    <a:clrScheme name="MSR 2007 Dark">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93D3D2D-BA26-4F3E-9EB5-9A123C54235A}">
  <ds:schemaRefs>
    <ds:schemaRef ds:uri="http://schemas.microsoft.com/office/2006/metadata/properties"/>
  </ds:schemaRefs>
</ds:datastoreItem>
</file>

<file path=customXml/itemProps2.xml><?xml version="1.0" encoding="utf-8"?>
<ds:datastoreItem xmlns:ds="http://schemas.openxmlformats.org/officeDocument/2006/customXml" ds:itemID="{DCE85202-141D-462B-A1D1-65DF9CD46975}">
  <ds:schemaRefs>
    <ds:schemaRef ds:uri="http://schemas.microsoft.com/sharepoint/v3/contenttype/forms"/>
  </ds:schemaRefs>
</ds:datastoreItem>
</file>

<file path=customXml/itemProps3.xml><?xml version="1.0" encoding="utf-8"?>
<ds:datastoreItem xmlns:ds="http://schemas.openxmlformats.org/officeDocument/2006/customXml" ds:itemID="{529CEFDC-EB30-4CDC-8D02-DBFEA62CD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MSR_PPT template_07_dark</Template>
  <TotalTime>2863</TotalTime>
  <Words>639</Words>
  <Application>Microsoft Office PowerPoint</Application>
  <PresentationFormat>On-screen Show (4:3)</PresentationFormat>
  <Paragraphs>204</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MSR_PPT template_07_dark</vt:lpstr>
      <vt:lpstr>Specification and  Verification of   Object-Oriented Software</vt:lpstr>
      <vt:lpstr>Basic verifier architecture</vt:lpstr>
      <vt:lpstr>Command language</vt:lpstr>
      <vt:lpstr>Command language</vt:lpstr>
      <vt:lpstr>Command language</vt:lpstr>
      <vt:lpstr>Reasoning about execution traces</vt:lpstr>
      <vt:lpstr>Reasoning about execution traces</vt:lpstr>
      <vt:lpstr>Reasoning about execution traces</vt:lpstr>
      <vt:lpstr>Checking correctness with sp</vt:lpstr>
      <vt:lpstr>Checking correctness with wp</vt:lpstr>
      <vt:lpstr>Advanced: wp, wlp, sp, Galois</vt:lpstr>
      <vt:lpstr>Weakest preconditions</vt:lpstr>
      <vt:lpstr>Command correctness</vt:lpstr>
      <vt:lpstr>Structured if statement</vt:lpstr>
      <vt:lpstr>Dijkstra's guarded command</vt:lpstr>
      <vt:lpstr>Picking any good value</vt:lpstr>
      <vt:lpstr>Definedness of expressions</vt:lpstr>
      <vt:lpstr>Complex data values:  Arrays</vt:lpstr>
      <vt:lpstr>While loop with loop invariant</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Specification and Verification of Object-Oriented Software</dc:title>
  <dc:subject>Name of Event</dc:subject>
  <dc:creator>Rustan Leino</dc:creator>
  <dc:description>Template: Mark Johnson, Silver Fox Productions Inc.
Formatting:
Event Date:
Event Location:
Audience:</dc:description>
  <cp:lastModifiedBy>Rustan Leino</cp:lastModifiedBy>
  <cp:revision>33</cp:revision>
  <dcterms:created xsi:type="dcterms:W3CDTF">2008-07-28T03:51:30Z</dcterms:created>
  <dcterms:modified xsi:type="dcterms:W3CDTF">2008-08-12T07:03:40Z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