
<file path=[Content_Types].xml><?xml version="1.0" encoding="utf-8"?>
<Types xmlns="http://schemas.openxmlformats.org/package/2006/content-types">
  <Override PartName="/customXml/itemProps3.xml" ContentType="application/vnd.openxmlformats-officedocument.customXmlProperties+xml"/>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customXml/itemProps2.xml" ContentType="application/vnd.openxmlformats-officedocument.customXml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7" r:id="rId4"/>
  </p:sldMasterIdLst>
  <p:notesMasterIdLst>
    <p:notesMasterId r:id="rId30"/>
  </p:notesMasterIdLst>
  <p:handoutMasterIdLst>
    <p:handoutMasterId r:id="rId31"/>
  </p:handoutMasterIdLst>
  <p:sldIdLst>
    <p:sldId id="257" r:id="rId5"/>
    <p:sldId id="286" r:id="rId6"/>
    <p:sldId id="329" r:id="rId7"/>
    <p:sldId id="330" r:id="rId8"/>
    <p:sldId id="332" r:id="rId9"/>
    <p:sldId id="289" r:id="rId10"/>
    <p:sldId id="278" r:id="rId11"/>
    <p:sldId id="283" r:id="rId12"/>
    <p:sldId id="282" r:id="rId13"/>
    <p:sldId id="279" r:id="rId14"/>
    <p:sldId id="335" r:id="rId15"/>
    <p:sldId id="287" r:id="rId16"/>
    <p:sldId id="333" r:id="rId17"/>
    <p:sldId id="288" r:id="rId18"/>
    <p:sldId id="292" r:id="rId19"/>
    <p:sldId id="293" r:id="rId20"/>
    <p:sldId id="294" r:id="rId21"/>
    <p:sldId id="295" r:id="rId22"/>
    <p:sldId id="296" r:id="rId23"/>
    <p:sldId id="297" r:id="rId24"/>
    <p:sldId id="298" r:id="rId25"/>
    <p:sldId id="299" r:id="rId26"/>
    <p:sldId id="300" r:id="rId27"/>
    <p:sldId id="301" r:id="rId28"/>
    <p:sldId id="334" r:id="rId29"/>
  </p:sldIdLst>
  <p:sldSz cx="9144000" cy="6858000" type="screen4x3"/>
  <p:notesSz cx="6858000" cy="9144000"/>
  <p:defaultText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1C283"/>
    <a:srgbClr val="CE7E5A"/>
    <a:srgbClr val="CF6A3D"/>
    <a:srgbClr val="9C42E6"/>
    <a:srgbClr val="D1943B"/>
    <a:srgbClr val="F8F57B"/>
    <a:srgbClr val="D5B953"/>
    <a:srgbClr val="B87DF3"/>
    <a:srgbClr val="F4A234"/>
    <a:srgbClr val="F7CA7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8311" autoAdjust="0"/>
    <p:restoredTop sz="94660"/>
  </p:normalViewPr>
  <p:slideViewPr>
    <p:cSldViewPr snapToGrid="0">
      <p:cViewPr varScale="1">
        <p:scale>
          <a:sx n="70" d="100"/>
          <a:sy n="70" d="100"/>
        </p:scale>
        <p:origin x="-438" y="-96"/>
      </p:cViewPr>
      <p:guideLst>
        <p:guide orient="horz" pos="146"/>
        <p:guide orient="horz" pos="889"/>
        <p:guide orient="horz" pos="1490"/>
        <p:guide orient="horz"/>
        <p:guide orient="horz" pos="1200"/>
        <p:guide orient="horz" pos="2737"/>
        <p:guide pos="2880"/>
        <p:guide pos="240"/>
        <p:guide pos="455"/>
        <p:guide pos="5520"/>
        <p:guide pos="863"/>
        <p:guide pos="5299"/>
      </p:guideLst>
    </p:cSldViewPr>
  </p:slideViewPr>
  <p:notesTextViewPr>
    <p:cViewPr>
      <p:scale>
        <a:sx n="100" d="100"/>
        <a:sy n="100" d="100"/>
      </p:scale>
      <p:origin x="0" y="30"/>
    </p:cViewPr>
  </p:notesTextViewPr>
  <p:sorterViewPr>
    <p:cViewPr>
      <p:scale>
        <a:sx n="66" d="100"/>
        <a:sy n="66" d="100"/>
      </p:scale>
      <p:origin x="0" y="0"/>
    </p:cViewPr>
  </p:sorterViewPr>
  <p:notesViewPr>
    <p:cSldViewPr snapToGrid="0" showGuides="1">
      <p:cViewPr varScale="1">
        <p:scale>
          <a:sx n="96" d="100"/>
          <a:sy n="96" d="100"/>
        </p:scale>
        <p:origin x="-3606" y="-90"/>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notesMaster" Target="notesMasters/notes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C3F5198-D814-4F07-A84F-942E63C84983}" type="datetimeFigureOut">
              <a:rPr lang="en-US" smtClean="0"/>
              <a:pPr/>
              <a:t>2008-08-08</a:t>
            </a:fld>
            <a:endParaRPr lang="en-US"/>
          </a:p>
        </p:txBody>
      </p:sp>
      <p:sp>
        <p:nvSpPr>
          <p:cNvPr id="4" name="Footer Placeholder 3"/>
          <p:cNvSpPr>
            <a:spLocks noGrp="1"/>
          </p:cNvSpPr>
          <p:nvPr>
            <p:ph type="ftr" sz="quarter" idx="2"/>
          </p:nvPr>
        </p:nvSpPr>
        <p:spPr>
          <a:xfrm>
            <a:off x="0" y="8685213"/>
            <a:ext cx="6248400" cy="457200"/>
          </a:xfrm>
          <a:prstGeom prst="rect">
            <a:avLst/>
          </a:prstGeom>
        </p:spPr>
        <p:txBody>
          <a:bodyPr vert="horz" lIns="91440" tIns="45720" rIns="91440" bIns="45720" rtlCol="0" anchor="b"/>
          <a:lstStyle>
            <a:lvl1pPr algn="l">
              <a:defRPr sz="1200"/>
            </a:lvl1pPr>
          </a:lstStyle>
          <a:p>
            <a:r>
              <a:rPr lang="en-US" sz="500"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rPr>
            </a:br>
            <a:r>
              <a:rPr lang="en-US" sz="500" dirty="0" smtClean="0">
                <a:solidFill>
                  <a:srgbClr val="000000"/>
                </a:solidFill>
              </a:rPr>
              <a:t>MICROSOFT MAKES NO WARRANTIES, EXPRESS, IMPLIED OR STATUTORY, AS TO THE INFORMATION IN THIS PRESENTATION.</a:t>
            </a:r>
          </a:p>
        </p:txBody>
      </p:sp>
      <p:sp>
        <p:nvSpPr>
          <p:cNvPr id="5" name="Slide Number Placeholder 4"/>
          <p:cNvSpPr>
            <a:spLocks noGrp="1"/>
          </p:cNvSpPr>
          <p:nvPr>
            <p:ph type="sldNum" sz="quarter" idx="3"/>
          </p:nvPr>
        </p:nvSpPr>
        <p:spPr>
          <a:xfrm>
            <a:off x="6248399" y="8685213"/>
            <a:ext cx="608013" cy="457200"/>
          </a:xfrm>
          <a:prstGeom prst="rect">
            <a:avLst/>
          </a:prstGeom>
        </p:spPr>
        <p:txBody>
          <a:bodyPr vert="horz" lIns="91440" tIns="45720" rIns="91440" bIns="45720" rtlCol="0" anchor="b"/>
          <a:lstStyle>
            <a:lvl1pPr algn="r">
              <a:defRPr sz="1200"/>
            </a:lvl1pPr>
          </a:lstStyle>
          <a:p>
            <a:fld id="{8980CB99-47E3-46F4-AAEB-3919FBEFC014}"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C3FBCD4-166E-446F-AF18-7D4A0CF9AEF6}" type="datetimeFigureOut">
              <a:rPr lang="en-US" smtClean="0"/>
              <a:pPr/>
              <a:t>2008-08-08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0" y="8685213"/>
            <a:ext cx="6172200" cy="457200"/>
          </a:xfrm>
          <a:prstGeom prst="rect">
            <a:avLst/>
          </a:prstGeom>
        </p:spPr>
        <p:txBody>
          <a:bodyPr vert="horz" lIns="91440" tIns="45720" rIns="91440" bIns="45720" rtlCol="0" anchor="b"/>
          <a:lstStyle>
            <a:lvl1pPr algn="l">
              <a:defRPr sz="500">
                <a:latin typeface="Segoe" pitchFamily="34" charset="0"/>
              </a:defRPr>
            </a:lvl1pPr>
          </a:lstStyle>
          <a:p>
            <a:r>
              <a:rPr lang="en-US" sz="500"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rPr>
            </a:br>
            <a:r>
              <a:rPr lang="en-US" sz="500" dirty="0" smtClean="0">
                <a:solidFill>
                  <a:srgbClr val="000000"/>
                </a:solidFill>
              </a:rPr>
              <a:t>MICROSOFT MAKES NO WARRANTIES, EXPRESS, IMPLIED OR STATUTORY, AS TO THE INFORMATION IN THIS PRESENTATION.</a:t>
            </a:r>
          </a:p>
        </p:txBody>
      </p:sp>
      <p:sp>
        <p:nvSpPr>
          <p:cNvPr id="7" name="Slide Number Placeholder 6"/>
          <p:cNvSpPr>
            <a:spLocks noGrp="1"/>
          </p:cNvSpPr>
          <p:nvPr>
            <p:ph type="sldNum" sz="quarter" idx="5"/>
          </p:nvPr>
        </p:nvSpPr>
        <p:spPr>
          <a:xfrm>
            <a:off x="6172199" y="8685213"/>
            <a:ext cx="684213" cy="457200"/>
          </a:xfrm>
          <a:prstGeom prst="rect">
            <a:avLst/>
          </a:prstGeom>
        </p:spPr>
        <p:txBody>
          <a:bodyPr vert="horz" lIns="91440" tIns="45720" rIns="91440" bIns="45720" rtlCol="0" anchor="b"/>
          <a:lstStyle>
            <a:lvl1pPr algn="r">
              <a:defRPr sz="1200"/>
            </a:lvl1pPr>
          </a:lstStyle>
          <a:p>
            <a:fld id="{8B263312-38AA-4E1E-B2B5-0F8F122B24FE}"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363" rtl="0" eaLnBrk="1" latinLnBrk="0" hangingPunct="1">
      <a:lnSpc>
        <a:spcPct val="90000"/>
      </a:lnSpc>
      <a:spcAft>
        <a:spcPts val="333"/>
      </a:spcAft>
      <a:defRPr sz="900" kern="1200">
        <a:solidFill>
          <a:schemeClr val="tx1"/>
        </a:solidFill>
        <a:latin typeface="Segoe" pitchFamily="34" charset="0"/>
        <a:ea typeface="+mn-ea"/>
        <a:cs typeface="+mn-cs"/>
      </a:defRPr>
    </a:lvl1pPr>
    <a:lvl2pPr marL="212981" indent="-105829" algn="l" defTabSz="914363" rtl="0" eaLnBrk="1" latinLnBrk="0" hangingPunct="1">
      <a:lnSpc>
        <a:spcPct val="90000"/>
      </a:lnSpc>
      <a:spcAft>
        <a:spcPts val="333"/>
      </a:spcAft>
      <a:buFont typeface="Arial" pitchFamily="34" charset="0"/>
      <a:buChar char="•"/>
      <a:defRPr sz="900" kern="1200">
        <a:solidFill>
          <a:schemeClr val="tx1"/>
        </a:solidFill>
        <a:latin typeface="Segoe" pitchFamily="34" charset="0"/>
        <a:ea typeface="+mn-ea"/>
        <a:cs typeface="+mn-cs"/>
      </a:defRPr>
    </a:lvl2pPr>
    <a:lvl3pPr marL="328070" indent="-115090" algn="l" defTabSz="914363" rtl="0" eaLnBrk="1" latinLnBrk="0" hangingPunct="1">
      <a:lnSpc>
        <a:spcPct val="90000"/>
      </a:lnSpc>
      <a:spcAft>
        <a:spcPts val="333"/>
      </a:spcAft>
      <a:buFont typeface="Arial" pitchFamily="34" charset="0"/>
      <a:buChar char="•"/>
      <a:defRPr sz="900" kern="1200">
        <a:solidFill>
          <a:schemeClr val="tx1"/>
        </a:solidFill>
        <a:latin typeface="Segoe" pitchFamily="34" charset="0"/>
        <a:ea typeface="+mn-ea"/>
        <a:cs typeface="+mn-cs"/>
      </a:defRPr>
    </a:lvl3pPr>
    <a:lvl4pPr marL="482846" indent="-146838" algn="l" defTabSz="914363" rtl="0" eaLnBrk="1" latinLnBrk="0" hangingPunct="1">
      <a:lnSpc>
        <a:spcPct val="90000"/>
      </a:lnSpc>
      <a:spcAft>
        <a:spcPts val="333"/>
      </a:spcAft>
      <a:buFont typeface="Arial" pitchFamily="34" charset="0"/>
      <a:buChar char="•"/>
      <a:defRPr sz="900" kern="1200">
        <a:solidFill>
          <a:schemeClr val="tx1"/>
        </a:solidFill>
        <a:latin typeface="Segoe" pitchFamily="34" charset="0"/>
        <a:ea typeface="+mn-ea"/>
        <a:cs typeface="+mn-cs"/>
      </a:defRPr>
    </a:lvl4pPr>
    <a:lvl5pPr marL="615132" indent="-115090" algn="l" defTabSz="914363" rtl="0" eaLnBrk="1" latinLnBrk="0" hangingPunct="1">
      <a:lnSpc>
        <a:spcPct val="90000"/>
      </a:lnSpc>
      <a:spcAft>
        <a:spcPts val="333"/>
      </a:spcAft>
      <a:buFont typeface="Arial" pitchFamily="34" charset="0"/>
      <a:buChar char="•"/>
      <a:defRPr sz="900" kern="1200">
        <a:solidFill>
          <a:schemeClr val="tx1"/>
        </a:solidFill>
        <a:latin typeface="Segoe" pitchFamily="34" charset="0"/>
        <a:ea typeface="+mn-ea"/>
        <a:cs typeface="+mn-cs"/>
      </a:defRPr>
    </a:lvl5pPr>
    <a:lvl6pPr marL="2285909" algn="l" defTabSz="914363" rtl="0" eaLnBrk="1" latinLnBrk="0" hangingPunct="1">
      <a:defRPr sz="1200" kern="1200">
        <a:solidFill>
          <a:schemeClr val="tx1"/>
        </a:solidFill>
        <a:latin typeface="+mn-lt"/>
        <a:ea typeface="+mn-ea"/>
        <a:cs typeface="+mn-cs"/>
      </a:defRPr>
    </a:lvl6pPr>
    <a:lvl7pPr marL="2743090" algn="l" defTabSz="914363" rtl="0" eaLnBrk="1" latinLnBrk="0" hangingPunct="1">
      <a:defRPr sz="1200" kern="1200">
        <a:solidFill>
          <a:schemeClr val="tx1"/>
        </a:solidFill>
        <a:latin typeface="+mn-lt"/>
        <a:ea typeface="+mn-ea"/>
        <a:cs typeface="+mn-cs"/>
      </a:defRPr>
    </a:lvl7pPr>
    <a:lvl8pPr marL="3200272" algn="l" defTabSz="914363" rtl="0" eaLnBrk="1" latinLnBrk="0" hangingPunct="1">
      <a:defRPr sz="1200" kern="1200">
        <a:solidFill>
          <a:schemeClr val="tx1"/>
        </a:solidFill>
        <a:latin typeface="+mn-lt"/>
        <a:ea typeface="+mn-ea"/>
        <a:cs typeface="+mn-cs"/>
      </a:defRPr>
    </a:lvl8pPr>
    <a:lvl9pPr marL="3657454" algn="l" defTabSz="914363"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2008-08-08 15:06</a:t>
            </a:fld>
            <a:endParaRPr lang="en-US"/>
          </a:p>
        </p:txBody>
      </p:sp>
      <p:sp>
        <p:nvSpPr>
          <p:cNvPr id="6" name="Footer Placeholder 5"/>
          <p:cNvSpPr>
            <a:spLocks noGrp="1"/>
          </p:cNvSpPr>
          <p:nvPr>
            <p:ph type="ftr" sz="quarter" idx="12"/>
          </p:nvPr>
        </p:nvSpPr>
        <p:spPr>
          <a:xfrm>
            <a:off x="0" y="8685213"/>
            <a:ext cx="6172200" cy="457200"/>
          </a:xfrm>
        </p:spPr>
        <p:txBody>
          <a:bodyPr/>
          <a:lstStyle/>
          <a:p>
            <a:r>
              <a:rPr lang="en-US" sz="500"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rPr>
            </a:br>
            <a:r>
              <a:rPr lang="en-US" sz="500" dirty="0" smtClean="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6172199" y="8685213"/>
            <a:ext cx="684213" cy="457200"/>
          </a:xfrm>
        </p:spPr>
        <p:txBody>
          <a:bodyPr/>
          <a:lstStyle/>
          <a:p>
            <a:fld id="{EC87E0CF-87F6-4B58-B8B8-DCAB2DAAF3CA}" type="slidenum">
              <a:rPr lang="en-US" smtClean="0"/>
              <a:pPr/>
              <a:t>1</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Example0.dfy</a:t>
            </a:r>
          </a:p>
          <a:p>
            <a:r>
              <a:rPr lang="en-US" dirty="0" smtClean="0"/>
              <a:t>class C {</a:t>
            </a:r>
          </a:p>
          <a:p>
            <a:r>
              <a:rPr lang="en-US" dirty="0" smtClean="0"/>
              <a:t>  </a:t>
            </a:r>
            <a:r>
              <a:rPr lang="en-US" dirty="0" err="1" smtClean="0"/>
              <a:t>var</a:t>
            </a:r>
            <a:r>
              <a:rPr lang="en-US" dirty="0" smtClean="0"/>
              <a:t> f: </a:t>
            </a:r>
            <a:r>
              <a:rPr lang="en-US" dirty="0" err="1" smtClean="0"/>
              <a:t>int</a:t>
            </a:r>
            <a:r>
              <a:rPr lang="en-US" dirty="0" smtClean="0"/>
              <a:t>;</a:t>
            </a:r>
          </a:p>
          <a:p>
            <a:endParaRPr lang="en-US" dirty="0" smtClean="0"/>
          </a:p>
          <a:p>
            <a:r>
              <a:rPr lang="en-US" dirty="0" smtClean="0"/>
              <a:t>  method M(y: </a:t>
            </a:r>
            <a:r>
              <a:rPr lang="en-US" dirty="0" err="1" smtClean="0"/>
              <a:t>int</a:t>
            </a:r>
            <a:r>
              <a:rPr lang="en-US" dirty="0" smtClean="0"/>
              <a:t>)</a:t>
            </a:r>
          </a:p>
          <a:p>
            <a:r>
              <a:rPr lang="en-US" dirty="0" smtClean="0"/>
              <a:t>  {</a:t>
            </a:r>
          </a:p>
          <a:p>
            <a:r>
              <a:rPr lang="en-US" dirty="0" smtClean="0"/>
              <a:t>    </a:t>
            </a:r>
            <a:r>
              <a:rPr lang="en-US" dirty="0" err="1" smtClean="0"/>
              <a:t>var</a:t>
            </a:r>
            <a:r>
              <a:rPr lang="en-US" dirty="0" smtClean="0"/>
              <a:t> x := new C;</a:t>
            </a:r>
          </a:p>
          <a:p>
            <a:r>
              <a:rPr lang="en-US" dirty="0" smtClean="0"/>
              <a:t>    </a:t>
            </a:r>
            <a:r>
              <a:rPr lang="en-US" dirty="0" err="1" smtClean="0"/>
              <a:t>x.f</a:t>
            </a:r>
            <a:r>
              <a:rPr lang="en-US" dirty="0" smtClean="0"/>
              <a:t> := </a:t>
            </a:r>
            <a:r>
              <a:rPr lang="en-US" dirty="0" err="1" smtClean="0"/>
              <a:t>x.f</a:t>
            </a:r>
            <a:r>
              <a:rPr lang="en-US" dirty="0" smtClean="0"/>
              <a:t> / y;</a:t>
            </a:r>
          </a:p>
          <a:p>
            <a:r>
              <a:rPr lang="en-US" dirty="0" smtClean="0"/>
              <a:t>  }</a:t>
            </a:r>
          </a:p>
          <a:p>
            <a:r>
              <a:rPr lang="en-US" dirty="0" smtClean="0"/>
              <a:t>}</a:t>
            </a:r>
          </a:p>
          <a:p>
            <a:endParaRPr lang="en-US" dirty="0"/>
          </a:p>
        </p:txBody>
      </p:sp>
      <p:sp>
        <p:nvSpPr>
          <p:cNvPr id="4" name="Slide Number Placeholder 3"/>
          <p:cNvSpPr>
            <a:spLocks noGrp="1"/>
          </p:cNvSpPr>
          <p:nvPr>
            <p:ph type="sldNum" sz="quarter" idx="10"/>
          </p:nvPr>
        </p:nvSpPr>
        <p:spPr/>
        <p:txBody>
          <a:bodyPr/>
          <a:lstStyle/>
          <a:p>
            <a:fld id="{8B263312-38AA-4E1E-B2B5-0F8F122B24FE}" type="slidenum">
              <a:rPr lang="en-US" smtClean="0"/>
              <a:pPr/>
              <a:t>25</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t="-1000" b="-1000"/>
          </a:stretch>
        </a:blipFill>
        <a:effectLst/>
      </p:bgPr>
    </p:bg>
    <p:spTree>
      <p:nvGrpSpPr>
        <p:cNvPr id="1" name=""/>
        <p:cNvGrpSpPr/>
        <p:nvPr/>
      </p:nvGrpSpPr>
      <p:grpSpPr>
        <a:xfrm>
          <a:off x="0" y="0"/>
          <a:ext cx="0" cy="0"/>
          <a:chOff x="0" y="0"/>
          <a:chExt cx="0" cy="0"/>
        </a:xfrm>
      </p:grpSpPr>
      <p:pic>
        <p:nvPicPr>
          <p:cNvPr id="4" name="Picture 3" descr="top_banner.png"/>
          <p:cNvPicPr>
            <a:picLocks noChangeAspect="1"/>
          </p:cNvPicPr>
          <p:nvPr/>
        </p:nvPicPr>
        <p:blipFill>
          <a:blip r:embed="rId3"/>
          <a:stretch>
            <a:fillRect/>
          </a:stretch>
        </p:blipFill>
        <p:spPr>
          <a:xfrm>
            <a:off x="571" y="0"/>
            <a:ext cx="9142858" cy="1031746"/>
          </a:xfrm>
          <a:prstGeom prst="rect">
            <a:avLst/>
          </a:prstGeom>
        </p:spPr>
      </p:pic>
      <p:sp>
        <p:nvSpPr>
          <p:cNvPr id="2" name="Title 1"/>
          <p:cNvSpPr>
            <a:spLocks noGrp="1"/>
          </p:cNvSpPr>
          <p:nvPr>
            <p:ph type="ctrTitle"/>
          </p:nvPr>
        </p:nvSpPr>
        <p:spPr>
          <a:xfrm>
            <a:off x="722313" y="1905001"/>
            <a:ext cx="7690115" cy="761747"/>
          </a:xfrm>
        </p:spPr>
        <p:txBody>
          <a:bodyPr/>
          <a:lstStyle>
            <a:lvl1pPr>
              <a:lnSpc>
                <a:spcPct val="90000"/>
              </a:lnSpc>
              <a:defRPr sz="5500"/>
            </a:lvl1pPr>
          </a:lstStyle>
          <a:p>
            <a:r>
              <a:rPr lang="en-US" smtClean="0"/>
              <a:t>Click to edit Master title style</a:t>
            </a:r>
            <a:endParaRPr lang="en-US" dirty="0"/>
          </a:p>
        </p:txBody>
      </p:sp>
      <p:sp>
        <p:nvSpPr>
          <p:cNvPr id="3" name="Subtitle 2"/>
          <p:cNvSpPr>
            <a:spLocks noGrp="1"/>
          </p:cNvSpPr>
          <p:nvPr>
            <p:ph type="subTitle" idx="1"/>
          </p:nvPr>
        </p:nvSpPr>
        <p:spPr>
          <a:xfrm>
            <a:off x="722312" y="4344458"/>
            <a:ext cx="7690116" cy="461665"/>
          </a:xfrm>
        </p:spPr>
        <p:txBody>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pic>
        <p:nvPicPr>
          <p:cNvPr id="5" name="Picture 4" descr="top_banner.png"/>
          <p:cNvPicPr>
            <a:picLocks noChangeAspect="1"/>
          </p:cNvPicPr>
          <p:nvPr userDrawn="1"/>
        </p:nvPicPr>
        <p:blipFill>
          <a:blip r:embed="rId3"/>
          <a:stretch>
            <a:fillRect/>
          </a:stretch>
        </p:blipFill>
        <p:spPr>
          <a:xfrm>
            <a:off x="571" y="0"/>
            <a:ext cx="9142858" cy="1031746"/>
          </a:xfrm>
          <a:prstGeom prst="rect">
            <a:avLst/>
          </a:prstGeom>
        </p:spPr>
      </p:pic>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WALKIN - Prints in GRAYSCALE">
    <p:bg bwMode="gray">
      <p:bgPr>
        <a:blipFill dpi="0" rotWithShape="1">
          <a:blip r:embed="rId2">
            <a:lum/>
          </a:blip>
          <a:srcRect/>
          <a:stretch>
            <a:fillRect t="-1000" b="-1000"/>
          </a:stretch>
        </a:blipFill>
        <a:effectLst/>
      </p:bgPr>
    </p:bg>
    <p:spTree>
      <p:nvGrpSpPr>
        <p:cNvPr id="1" name=""/>
        <p:cNvGrpSpPr/>
        <p:nvPr/>
      </p:nvGrpSpPr>
      <p:grpSpPr>
        <a:xfrm>
          <a:off x="0" y="0"/>
          <a:ext cx="0" cy="0"/>
          <a:chOff x="0" y="0"/>
          <a:chExt cx="0" cy="0"/>
        </a:xfrm>
      </p:grpSpPr>
      <p:sp>
        <p:nvSpPr>
          <p:cNvPr id="2" name="TextBox 1"/>
          <p:cNvSpPr txBox="1"/>
          <p:nvPr/>
        </p:nvSpPr>
        <p:spPr>
          <a:xfrm>
            <a:off x="920226" y="2365376"/>
            <a:ext cx="7303549" cy="1000274"/>
          </a:xfrm>
          <a:prstGeom prst="rect">
            <a:avLst/>
          </a:prstGeom>
          <a:noFill/>
        </p:spPr>
        <p:txBody>
          <a:bodyPr wrap="none" lIns="76197" tIns="38098" rIns="76197" bIns="38098" rtlCol="0">
            <a:spAutoFit/>
          </a:bodyPr>
          <a:lstStyle/>
          <a:p>
            <a:r>
              <a:rPr lang="en-US" sz="6000" baseline="0" dirty="0" smtClean="0">
                <a:solidFill>
                  <a:schemeClr val="tx1"/>
                </a:solidFill>
              </a:rPr>
              <a:t>WALK-IN GOES HERE</a:t>
            </a:r>
            <a:endParaRPr lang="en-US" sz="6000" dirty="0">
              <a:solidFill>
                <a:schemeClr val="tx1"/>
              </a:solidFill>
            </a:endParaRPr>
          </a:p>
        </p:txBody>
      </p:sp>
      <p:sp>
        <p:nvSpPr>
          <p:cNvPr id="3" name="TextBox 2"/>
          <p:cNvSpPr txBox="1"/>
          <p:nvPr userDrawn="1"/>
        </p:nvSpPr>
        <p:spPr>
          <a:xfrm>
            <a:off x="920226" y="2365376"/>
            <a:ext cx="7303549" cy="1000274"/>
          </a:xfrm>
          <a:prstGeom prst="rect">
            <a:avLst/>
          </a:prstGeom>
          <a:noFill/>
        </p:spPr>
        <p:txBody>
          <a:bodyPr wrap="none" lIns="76197" tIns="38098" rIns="76197" bIns="38098" rtlCol="0">
            <a:spAutoFit/>
          </a:bodyPr>
          <a:lstStyle/>
          <a:p>
            <a:r>
              <a:rPr lang="en-US" sz="6000" baseline="0" dirty="0" smtClean="0">
                <a:solidFill>
                  <a:schemeClr val="tx1"/>
                </a:solidFill>
              </a:rPr>
              <a:t>WALK-IN GOES HERE</a:t>
            </a:r>
            <a:endParaRPr lang="en-US" sz="6000" dirty="0">
              <a:solidFill>
                <a:schemeClr val="tx1"/>
              </a:solidFill>
            </a:endParaRPr>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2_Title and Content">
    <p:bg bwMode="black">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3_Title and Content">
    <p:bg bwMode="black">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6"/>
          <p:cNvSpPr>
            <a:spLocks noGrp="1"/>
          </p:cNvSpPr>
          <p:nvPr>
            <p:ph type="body" sz="quarter" idx="11"/>
          </p:nvPr>
        </p:nvSpPr>
        <p:spPr>
          <a:xfrm>
            <a:off x="0" y="6238875"/>
            <a:ext cx="9144001" cy="619125"/>
          </a:xfr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Segoe Semibold" pitchFamily="34" charset="0"/>
              </a:defRPr>
            </a:lvl1pPr>
          </a:lstStyle>
          <a:p>
            <a:pPr lvl="0"/>
            <a:r>
              <a:rPr lang="en-US" smtClean="0"/>
              <a:t>Click to edit Master text styles</a:t>
            </a:r>
          </a:p>
        </p:txBody>
      </p:sp>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_Demo, Video etc. &quot;special&quot; slides">
    <p:bg>
      <p:bgPr>
        <a:blipFill>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722313" y="2365376"/>
            <a:ext cx="7690115" cy="761747"/>
          </a:xfrm>
        </p:spPr>
        <p:txBody>
          <a:bodyPr/>
          <a:lstStyle>
            <a:lvl1pPr>
              <a:lnSpc>
                <a:spcPct val="90000"/>
              </a:lnSpc>
              <a:defRPr sz="5500"/>
            </a:lvl1pPr>
          </a:lstStyle>
          <a:p>
            <a:r>
              <a:rPr lang="en-US" smtClean="0"/>
              <a:t>Click to edit Master title style</a:t>
            </a:r>
            <a:endParaRPr lang="en-US" dirty="0"/>
          </a:p>
        </p:txBody>
      </p:sp>
      <p:sp>
        <p:nvSpPr>
          <p:cNvPr id="3" name="Subtitle 2"/>
          <p:cNvSpPr>
            <a:spLocks noGrp="1"/>
          </p:cNvSpPr>
          <p:nvPr>
            <p:ph type="subTitle" idx="1"/>
          </p:nvPr>
        </p:nvSpPr>
        <p:spPr>
          <a:xfrm>
            <a:off x="722313" y="4344458"/>
            <a:ext cx="7043208" cy="461665"/>
          </a:xfrm>
        </p:spPr>
        <p:txBody>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hasCustomPrompt="1"/>
          </p:nvPr>
        </p:nvSpPr>
        <p:spPr>
          <a:xfrm>
            <a:off x="1369219" y="958122"/>
            <a:ext cx="7043208" cy="1384994"/>
          </a:xfrm>
        </p:spPr>
        <p:txBody>
          <a:bodyPr anchor="b">
            <a:scene3d>
              <a:camera prst="orthographicFront"/>
              <a:lightRig rig="flat" dir="t"/>
            </a:scene3d>
            <a:sp3d extrusionH="88900" contourW="2540">
              <a:bevelT w="38100" h="31750"/>
              <a:contourClr>
                <a:srgbClr val="F4A234"/>
              </a:contourClr>
            </a:sp3d>
          </a:bodyPr>
          <a:lstStyle>
            <a:lvl1pPr marL="0" indent="0" algn="r">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Segoe" pitchFamily="34" charset="0"/>
                <a:ea typeface="+mn-ea"/>
                <a:cs typeface="+mn-cs"/>
              </a:defRPr>
            </a:lvl1pPr>
          </a:lstStyle>
          <a:p>
            <a:pPr lvl="0"/>
            <a:r>
              <a:rPr lang="en-US" dirty="0" smtClean="0"/>
              <a:t>click to…</a:t>
            </a:r>
          </a:p>
        </p:txBody>
      </p:sp>
    </p:spTree>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4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pic>
        <p:nvPicPr>
          <p:cNvPr id="4" name="Picture 3" descr="S:\ResourceDVD\Clip_Installer\DVD_ART\BoxShots_Logos\Microsoft Research\Microsoft Research b.png"/>
          <p:cNvPicPr>
            <a:picLocks noChangeAspect="1" noChangeArrowheads="1"/>
          </p:cNvPicPr>
          <p:nvPr userDrawn="1"/>
        </p:nvPicPr>
        <p:blipFill>
          <a:blip r:embed="rId2">
            <a:lum bright="100000" contrast="-100000"/>
          </a:blip>
          <a:srcRect/>
          <a:stretch>
            <a:fillRect/>
          </a:stretch>
        </p:blipFill>
        <p:spPr bwMode="auto">
          <a:xfrm>
            <a:off x="7452651" y="6247682"/>
            <a:ext cx="1399075" cy="389198"/>
          </a:xfrm>
          <a:prstGeom prst="rect">
            <a:avLst/>
          </a:prstGeom>
          <a:noFill/>
        </p:spPr>
      </p:pic>
      <p:sp>
        <p:nvSpPr>
          <p:cNvPr id="5" name="Content Placeholder 2"/>
          <p:cNvSpPr>
            <a:spLocks noGrp="1"/>
          </p:cNvSpPr>
          <p:nvPr>
            <p:ph idx="1"/>
          </p:nvPr>
        </p:nvSpPr>
        <p:spPr>
          <a:xfrm>
            <a:off x="381000" y="1411552"/>
            <a:ext cx="8382000" cy="2210862"/>
          </a:xfrm>
        </p:spPr>
        <p:txBody>
          <a:bodyPr/>
          <a:lstStyle>
            <a:lvl1pPr>
              <a:lnSpc>
                <a:spcPct val="90000"/>
              </a:lnSpc>
              <a:defRPr/>
            </a:lvl1pPr>
            <a:lvl2pPr>
              <a:lnSpc>
                <a:spcPct val="90000"/>
              </a:lnSpc>
              <a:defRPr lang="en-US" sz="3000" kern="1200" dirty="0" smtClean="0">
                <a:solidFill>
                  <a:schemeClr val="tx1"/>
                </a:solidFill>
                <a:latin typeface="+mn-lt"/>
                <a:ea typeface="+mn-ea"/>
                <a:cs typeface="+mn-cs"/>
              </a:defRPr>
            </a:lvl2pPr>
            <a:lvl3pPr>
              <a:lnSpc>
                <a:spcPct val="90000"/>
              </a:lnSpc>
              <a:defRPr lang="en-US" sz="2700" kern="1200" dirty="0" smtClean="0">
                <a:solidFill>
                  <a:schemeClr val="tx1"/>
                </a:solidFill>
                <a:latin typeface="+mn-lt"/>
                <a:ea typeface="+mn-ea"/>
                <a:cs typeface="+mn-cs"/>
              </a:defRPr>
            </a:lvl3pPr>
            <a:lvl4pPr>
              <a:lnSpc>
                <a:spcPct val="90000"/>
              </a:lnSpc>
              <a:defRPr lang="en-US" sz="2300" kern="1200" dirty="0" smtClean="0">
                <a:solidFill>
                  <a:schemeClr val="tx1"/>
                </a:solidFill>
                <a:latin typeface="+mn-lt"/>
                <a:ea typeface="+mn-ea"/>
                <a:cs typeface="+mn-cs"/>
              </a:defRPr>
            </a:lvl4pPr>
            <a:lvl5pPr>
              <a:lnSpc>
                <a:spcPct val="90000"/>
              </a:lnSpc>
              <a:defRPr lang="en-US" sz="2300" kern="1200" dirty="0">
                <a:solidFill>
                  <a:schemeClr val="tx1"/>
                </a:solidFill>
                <a:latin typeface="+mn-lt"/>
                <a:ea typeface="+mn-ea"/>
                <a:cs typeface="+mn-cs"/>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lang="en-US" sz="2000" kern="1200" dirty="0">
                <a:solidFill>
                  <a:schemeClr val="tx1"/>
                </a:solidFill>
                <a:latin typeface="+mn-lt"/>
                <a:ea typeface="+mn-ea"/>
                <a:cs typeface="+mn-cs"/>
              </a:defRPr>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7" name="Content Placeholder 3"/>
          <p:cNvSpPr>
            <a:spLocks noGrp="1"/>
          </p:cNvSpPr>
          <p:nvPr>
            <p:ph sz="half" idx="10"/>
          </p:nvPr>
        </p:nvSpPr>
        <p:spPr>
          <a:xfrm>
            <a:off x="4648200" y="2174875"/>
            <a:ext cx="4114800" cy="1537344"/>
          </a:xfrm>
        </p:spPr>
        <p:txBody>
          <a:bodyPr/>
          <a:lstStyle>
            <a:lvl1pPr marL="281770" indent="-281770">
              <a:defRPr sz="2300"/>
            </a:lvl1pPr>
            <a:lvl2pPr marL="562218" indent="-265896">
              <a:defRPr lang="en-US" sz="2000" kern="1200" dirty="0">
                <a:solidFill>
                  <a:schemeClr val="tx1"/>
                </a:solidFill>
                <a:latin typeface="+mn-lt"/>
                <a:ea typeface="+mn-ea"/>
                <a:cs typeface="+mn-cs"/>
              </a:defRPr>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Blank w/Top Banner">
    <p:bg>
      <p:bgPr>
        <a:blipFill dpi="0" rotWithShape="1">
          <a:blip r:embed="rId2">
            <a:lum/>
          </a:blip>
          <a:srcRect/>
          <a:stretch>
            <a:fillRect t="-1000" b="-1000"/>
          </a:stretch>
        </a:blipFill>
        <a:effectLst/>
      </p:bgPr>
    </p:bg>
    <p:spTree>
      <p:nvGrpSpPr>
        <p:cNvPr id="1" name=""/>
        <p:cNvGrpSpPr/>
        <p:nvPr/>
      </p:nvGrpSpPr>
      <p:grpSpPr>
        <a:xfrm>
          <a:off x="0" y="0"/>
          <a:ext cx="0" cy="0"/>
          <a:chOff x="0" y="0"/>
          <a:chExt cx="0" cy="0"/>
        </a:xfrm>
      </p:grpSpPr>
      <p:pic>
        <p:nvPicPr>
          <p:cNvPr id="3" name="Picture 2" descr="top_banner.png"/>
          <p:cNvPicPr>
            <a:picLocks noChangeAspect="1"/>
          </p:cNvPicPr>
          <p:nvPr userDrawn="1"/>
        </p:nvPicPr>
        <p:blipFill>
          <a:blip r:embed="rId3"/>
          <a:stretch>
            <a:fillRect/>
          </a:stretch>
        </p:blipFill>
        <p:spPr>
          <a:xfrm>
            <a:off x="571" y="0"/>
            <a:ext cx="9142858" cy="1031746"/>
          </a:xfrm>
          <a:prstGeom prst="rect">
            <a:avLst/>
          </a:prstGeom>
        </p:spPr>
      </p:pic>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1_Demo, Video etc. &quot;special&quot; slides">
    <p:bg>
      <p:bgPr>
        <a:blipFill>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722313" y="2365376"/>
            <a:ext cx="7690115" cy="761747"/>
          </a:xfrm>
        </p:spPr>
        <p:txBody>
          <a:bodyPr/>
          <a:lstStyle>
            <a:lvl1pPr>
              <a:lnSpc>
                <a:spcPct val="90000"/>
              </a:lnSpc>
              <a:defRPr sz="5500"/>
            </a:lvl1pPr>
          </a:lstStyle>
          <a:p>
            <a:r>
              <a:rPr lang="en-US" smtClean="0"/>
              <a:t>Click to edit Master title style</a:t>
            </a:r>
            <a:endParaRPr lang="en-US" dirty="0"/>
          </a:p>
        </p:txBody>
      </p:sp>
      <p:sp>
        <p:nvSpPr>
          <p:cNvPr id="3" name="Subtitle 2"/>
          <p:cNvSpPr>
            <a:spLocks noGrp="1"/>
          </p:cNvSpPr>
          <p:nvPr>
            <p:ph type="subTitle" idx="1"/>
          </p:nvPr>
        </p:nvSpPr>
        <p:spPr>
          <a:xfrm>
            <a:off x="722313" y="4344458"/>
            <a:ext cx="7043208" cy="461665"/>
          </a:xfrm>
        </p:spPr>
        <p:txBody>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hasCustomPrompt="1"/>
          </p:nvPr>
        </p:nvSpPr>
        <p:spPr>
          <a:xfrm>
            <a:off x="1369219" y="958122"/>
            <a:ext cx="7043208" cy="1384994"/>
          </a:xfrm>
        </p:spPr>
        <p:txBody>
          <a:bodyPr anchor="b">
            <a:scene3d>
              <a:camera prst="orthographicFront"/>
              <a:lightRig rig="flat" dir="t"/>
            </a:scene3d>
            <a:sp3d extrusionH="88900" contourW="2540">
              <a:bevelT w="38100" h="31750"/>
              <a:contourClr>
                <a:srgbClr val="F4A234"/>
              </a:contourClr>
            </a:sp3d>
          </a:bodyPr>
          <a:lstStyle>
            <a:lvl1pPr marL="0" indent="0" algn="r">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Segoe" pitchFamily="34" charset="0"/>
                <a:ea typeface="+mn-ea"/>
                <a:cs typeface="+mn-cs"/>
              </a:defRPr>
            </a:lvl1pPr>
          </a:lstStyle>
          <a:p>
            <a:pPr lvl="0"/>
            <a:r>
              <a:rPr lang="en-US" dirty="0" smtClean="0"/>
              <a:t>click to…</a:t>
            </a:r>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pic>
        <p:nvPicPr>
          <p:cNvPr id="4" name="Picture 3" descr="S:\ResourceDVD\Clip_Installer\DVD_ART\BoxShots_Logos\Microsoft Research\Microsoft Research b.png"/>
          <p:cNvPicPr>
            <a:picLocks noChangeAspect="1" noChangeArrowheads="1"/>
          </p:cNvPicPr>
          <p:nvPr/>
        </p:nvPicPr>
        <p:blipFill>
          <a:blip r:embed="rId2">
            <a:lum bright="100000" contrast="-100000"/>
          </a:blip>
          <a:srcRect/>
          <a:stretch>
            <a:fillRect/>
          </a:stretch>
        </p:blipFill>
        <p:spPr bwMode="auto">
          <a:xfrm>
            <a:off x="7452651" y="6247682"/>
            <a:ext cx="1399075" cy="389198"/>
          </a:xfrm>
          <a:prstGeom prst="rect">
            <a:avLst/>
          </a:prstGeom>
          <a:noFill/>
        </p:spPr>
      </p:pic>
      <p:sp>
        <p:nvSpPr>
          <p:cNvPr id="5" name="Content Placeholder 2"/>
          <p:cNvSpPr>
            <a:spLocks noGrp="1"/>
          </p:cNvSpPr>
          <p:nvPr>
            <p:ph idx="1"/>
          </p:nvPr>
        </p:nvSpPr>
        <p:spPr>
          <a:xfrm>
            <a:off x="381000" y="1411552"/>
            <a:ext cx="8382000" cy="2210862"/>
          </a:xfrm>
        </p:spPr>
        <p:txBody>
          <a:bodyPr/>
          <a:lstStyle>
            <a:lvl1pPr>
              <a:lnSpc>
                <a:spcPct val="90000"/>
              </a:lnSpc>
              <a:defRPr/>
            </a:lvl1pPr>
            <a:lvl2pPr>
              <a:lnSpc>
                <a:spcPct val="90000"/>
              </a:lnSpc>
              <a:defRPr lang="en-US" sz="3000" kern="1200" dirty="0" smtClean="0">
                <a:solidFill>
                  <a:schemeClr val="tx1"/>
                </a:solidFill>
                <a:latin typeface="+mn-lt"/>
                <a:ea typeface="+mn-ea"/>
                <a:cs typeface="+mn-cs"/>
              </a:defRPr>
            </a:lvl2pPr>
            <a:lvl3pPr>
              <a:lnSpc>
                <a:spcPct val="90000"/>
              </a:lnSpc>
              <a:defRPr lang="en-US" sz="2700" kern="1200" dirty="0" smtClean="0">
                <a:solidFill>
                  <a:schemeClr val="tx1"/>
                </a:solidFill>
                <a:latin typeface="+mn-lt"/>
                <a:ea typeface="+mn-ea"/>
                <a:cs typeface="+mn-cs"/>
              </a:defRPr>
            </a:lvl3pPr>
            <a:lvl4pPr>
              <a:lnSpc>
                <a:spcPct val="90000"/>
              </a:lnSpc>
              <a:defRPr lang="en-US" sz="2300" kern="1200" dirty="0" smtClean="0">
                <a:solidFill>
                  <a:schemeClr val="tx1"/>
                </a:solidFill>
                <a:latin typeface="+mn-lt"/>
                <a:ea typeface="+mn-ea"/>
                <a:cs typeface="+mn-cs"/>
              </a:defRPr>
            </a:lvl4pPr>
            <a:lvl5pPr>
              <a:lnSpc>
                <a:spcPct val="90000"/>
              </a:lnSpc>
              <a:defRPr lang="en-US" sz="2300" kern="1200" dirty="0">
                <a:solidFill>
                  <a:schemeClr val="tx1"/>
                </a:solidFill>
                <a:latin typeface="+mn-lt"/>
                <a:ea typeface="+mn-ea"/>
                <a:cs typeface="+mn-cs"/>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6" name="Picture 5" descr="S:\ResourceDVD\Clip_Installer\DVD_ART\BoxShots_Logos\Microsoft Research\Microsoft Research b.png"/>
          <p:cNvPicPr>
            <a:picLocks noChangeAspect="1" noChangeArrowheads="1"/>
          </p:cNvPicPr>
          <p:nvPr userDrawn="1"/>
        </p:nvPicPr>
        <p:blipFill>
          <a:blip r:embed="rId2">
            <a:lum bright="100000" contrast="-100000"/>
          </a:blip>
          <a:srcRect/>
          <a:stretch>
            <a:fillRect/>
          </a:stretch>
        </p:blipFill>
        <p:spPr bwMode="auto">
          <a:xfrm>
            <a:off x="7452651" y="6247682"/>
            <a:ext cx="1399075" cy="389198"/>
          </a:xfrm>
          <a:prstGeom prst="rect">
            <a:avLst/>
          </a:prstGeom>
          <a:noFill/>
        </p:spPr>
      </p:pic>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w/o Log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381000" y="1411552"/>
            <a:ext cx="8382000" cy="2210862"/>
          </a:xfrm>
        </p:spPr>
        <p:txBody>
          <a:bodyPr/>
          <a:lstStyle>
            <a:lvl1pPr>
              <a:lnSpc>
                <a:spcPct val="90000"/>
              </a:lnSpc>
              <a:defRPr/>
            </a:lvl1pPr>
            <a:lvl2pPr>
              <a:lnSpc>
                <a:spcPct val="90000"/>
              </a:lnSpc>
              <a:defRPr lang="en-US" sz="3000" kern="1200" dirty="0" smtClean="0">
                <a:solidFill>
                  <a:schemeClr val="tx1"/>
                </a:solidFill>
                <a:latin typeface="+mn-lt"/>
                <a:ea typeface="+mn-ea"/>
                <a:cs typeface="+mn-cs"/>
              </a:defRPr>
            </a:lvl2pPr>
            <a:lvl3pPr>
              <a:lnSpc>
                <a:spcPct val="90000"/>
              </a:lnSpc>
              <a:defRPr lang="en-US" sz="2700" kern="1200" dirty="0" smtClean="0">
                <a:solidFill>
                  <a:schemeClr val="tx1"/>
                </a:solidFill>
                <a:latin typeface="+mn-lt"/>
                <a:ea typeface="+mn-ea"/>
                <a:cs typeface="+mn-cs"/>
              </a:defRPr>
            </a:lvl3pPr>
            <a:lvl4pPr>
              <a:lnSpc>
                <a:spcPct val="90000"/>
              </a:lnSpc>
              <a:defRPr lang="en-US" sz="2300" kern="1200" dirty="0" smtClean="0">
                <a:solidFill>
                  <a:schemeClr val="tx1"/>
                </a:solidFill>
                <a:latin typeface="+mn-lt"/>
                <a:ea typeface="+mn-ea"/>
                <a:cs typeface="+mn-cs"/>
              </a:defRPr>
            </a:lvl4pPr>
            <a:lvl5pPr>
              <a:lnSpc>
                <a:spcPct val="90000"/>
              </a:lnSpc>
              <a:defRPr lang="en-US" sz="2300" kern="1200" dirty="0">
                <a:solidFill>
                  <a:schemeClr val="tx1"/>
                </a:solidFill>
                <a:latin typeface="+mn-lt"/>
                <a:ea typeface="+mn-ea"/>
                <a:cs typeface="+mn-cs"/>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1000" y="1411553"/>
            <a:ext cx="4114800" cy="2139048"/>
          </a:xfrm>
        </p:spPr>
        <p:txBody>
          <a:bodyPr/>
          <a:lstStyle>
            <a:lvl1pPr marL="339976" indent="-339976">
              <a:lnSpc>
                <a:spcPct val="90000"/>
              </a:lnSpc>
              <a:defRPr sz="2800"/>
            </a:lvl1pPr>
            <a:lvl2pPr marL="673338" indent="-325424">
              <a:lnSpc>
                <a:spcPct val="90000"/>
              </a:lnSpc>
              <a:defRPr lang="en-US" sz="2300" kern="1200" dirty="0">
                <a:solidFill>
                  <a:schemeClr val="tx1"/>
                </a:solidFill>
                <a:latin typeface="+mn-lt"/>
                <a:ea typeface="+mn-ea"/>
                <a:cs typeface="+mn-cs"/>
              </a:defRPr>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411553"/>
            <a:ext cx="4114800" cy="2139048"/>
          </a:xfrm>
        </p:spPr>
        <p:txBody>
          <a:bodyPr/>
          <a:lstStyle>
            <a:lvl1pPr marL="347914" indent="-347914">
              <a:lnSpc>
                <a:spcPct val="90000"/>
              </a:lnSpc>
              <a:defRPr sz="2800"/>
            </a:lvl1pPr>
            <a:lvl2pPr marL="673338" indent="-339976">
              <a:lnSpc>
                <a:spcPct val="90000"/>
              </a:lnSpc>
              <a:defRPr lang="en-US" sz="2300" kern="1200" dirty="0" smtClean="0">
                <a:solidFill>
                  <a:schemeClr val="tx1"/>
                </a:solidFill>
                <a:latin typeface="+mn-lt"/>
                <a:ea typeface="+mn-ea"/>
                <a:cs typeface="+mn-cs"/>
              </a:defRPr>
            </a:lvl2pPr>
            <a:lvl3pPr marL="961722" indent="-302936">
              <a:lnSpc>
                <a:spcPct val="90000"/>
              </a:lnSpc>
              <a:defRPr lang="en-US" sz="2000" kern="1200" dirty="0" smtClean="0">
                <a:solidFill>
                  <a:schemeClr val="tx1"/>
                </a:solidFill>
                <a:latin typeface="+mn-lt"/>
                <a:ea typeface="+mn-ea"/>
                <a:cs typeface="+mn-cs"/>
              </a:defRPr>
            </a:lvl3pPr>
            <a:lvl4pPr marL="1227618" indent="-265896">
              <a:lnSpc>
                <a:spcPct val="90000"/>
              </a:lnSpc>
              <a:defRPr lang="en-US" sz="1800" kern="1200" dirty="0" smtClean="0">
                <a:solidFill>
                  <a:schemeClr val="tx1"/>
                </a:solidFill>
                <a:latin typeface="+mn-lt"/>
                <a:ea typeface="+mn-ea"/>
                <a:cs typeface="+mn-cs"/>
              </a:defRPr>
            </a:lvl4pPr>
            <a:lvl5pPr marL="1516002" indent="-273833">
              <a:lnSpc>
                <a:spcPct val="90000"/>
              </a:lnSpc>
              <a:defRPr lang="en-US" sz="1800" kern="1200" dirty="0">
                <a:solidFill>
                  <a:schemeClr val="tx1"/>
                </a:solidFill>
                <a:latin typeface="+mn-lt"/>
                <a:ea typeface="+mn-ea"/>
                <a:cs typeface="+mn-cs"/>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lang="en-US" sz="2000" kern="1200" dirty="0">
                <a:solidFill>
                  <a:schemeClr val="tx1"/>
                </a:solidFill>
                <a:latin typeface="+mn-lt"/>
                <a:ea typeface="+mn-ea"/>
                <a:cs typeface="+mn-cs"/>
              </a:defRPr>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7" name="Content Placeholder 3"/>
          <p:cNvSpPr>
            <a:spLocks noGrp="1"/>
          </p:cNvSpPr>
          <p:nvPr>
            <p:ph sz="half" idx="10"/>
          </p:nvPr>
        </p:nvSpPr>
        <p:spPr>
          <a:xfrm>
            <a:off x="4648200" y="2174875"/>
            <a:ext cx="4114800" cy="1537344"/>
          </a:xfrm>
        </p:spPr>
        <p:txBody>
          <a:bodyPr/>
          <a:lstStyle>
            <a:lvl1pPr marL="281770" indent="-281770">
              <a:defRPr sz="2300"/>
            </a:lvl1pPr>
            <a:lvl2pPr marL="562218" indent="-265896">
              <a:defRPr lang="en-US" sz="2000" kern="1200" dirty="0">
                <a:solidFill>
                  <a:schemeClr val="tx1"/>
                </a:solidFill>
                <a:latin typeface="+mn-lt"/>
                <a:ea typeface="+mn-ea"/>
                <a:cs typeface="+mn-cs"/>
              </a:defRPr>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Blank w/Top Banner">
    <p:bg>
      <p:bgPr>
        <a:blipFill dpi="0" rotWithShape="1">
          <a:blip r:embed="rId2">
            <a:lum/>
          </a:blip>
          <a:srcRect/>
          <a:stretch>
            <a:fillRect t="-1000" b="-1000"/>
          </a:stretch>
        </a:blipFill>
        <a:effectLst/>
      </p:bgPr>
    </p:bg>
    <p:spTree>
      <p:nvGrpSpPr>
        <p:cNvPr id="1" name=""/>
        <p:cNvGrpSpPr/>
        <p:nvPr/>
      </p:nvGrpSpPr>
      <p:grpSpPr>
        <a:xfrm>
          <a:off x="0" y="0"/>
          <a:ext cx="0" cy="0"/>
          <a:chOff x="0" y="0"/>
          <a:chExt cx="0" cy="0"/>
        </a:xfrm>
      </p:grpSpPr>
      <p:pic>
        <p:nvPicPr>
          <p:cNvPr id="3" name="Picture 2" descr="top_banner.png"/>
          <p:cNvPicPr>
            <a:picLocks noChangeAspect="1"/>
          </p:cNvPicPr>
          <p:nvPr/>
        </p:nvPicPr>
        <p:blipFill>
          <a:blip r:embed="rId3"/>
          <a:stretch>
            <a:fillRect/>
          </a:stretch>
        </p:blipFill>
        <p:spPr>
          <a:xfrm>
            <a:off x="571" y="0"/>
            <a:ext cx="9142858" cy="1031746"/>
          </a:xfrm>
          <a:prstGeom prst="rect">
            <a:avLst/>
          </a:prstGeom>
        </p:spPr>
      </p:pic>
      <p:pic>
        <p:nvPicPr>
          <p:cNvPr id="4" name="Picture 3" descr="top_banner.png"/>
          <p:cNvPicPr>
            <a:picLocks noChangeAspect="1"/>
          </p:cNvPicPr>
          <p:nvPr userDrawn="1"/>
        </p:nvPicPr>
        <p:blipFill>
          <a:blip r:embed="rId3"/>
          <a:stretch>
            <a:fillRect/>
          </a:stretch>
        </p:blipFill>
        <p:spPr>
          <a:xfrm>
            <a:off x="571" y="0"/>
            <a:ext cx="9142858" cy="1031746"/>
          </a:xfrm>
          <a:prstGeom prst="rect">
            <a:avLst/>
          </a:prstGeom>
        </p:spPr>
      </p:pic>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8">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7"/>
            <a:ext cx="8382000" cy="750205"/>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210862"/>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dk1" tx1="lt1" bg2="dk2" tx2="lt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 id="2147483719" r:id="rId12"/>
    <p:sldLayoutId id="2147483692" r:id="rId13"/>
    <p:sldLayoutId id="2147483683" r:id="rId14"/>
    <p:sldLayoutId id="2147483686" r:id="rId15"/>
    <p:sldLayoutId id="2147483693" r:id="rId16"/>
  </p:sldLayoutIdLst>
  <p:transition>
    <p:fade/>
  </p:transition>
  <p:txStyles>
    <p:titleStyle>
      <a:lvl1pPr algn="l" defTabSz="914027" rtl="0" eaLnBrk="1" fontAlgn="base" latinLnBrk="0" hangingPunct="1">
        <a:lnSpc>
          <a:spcPct val="90000"/>
        </a:lnSpc>
        <a:spcBef>
          <a:spcPct val="0"/>
        </a:spcBef>
        <a:spcAft>
          <a:spcPct val="0"/>
        </a:spcAft>
        <a:buNone/>
        <a:defRPr lang="en-US" sz="5400" b="0" kern="1200" cap="none" spc="-300" dirty="0">
          <a:ln w="3175">
            <a:noFill/>
          </a:ln>
          <a:gradFill flip="none" rotWithShape="1">
            <a:gsLst>
              <a:gs pos="28000">
                <a:srgbClr val="FEF9DA"/>
              </a:gs>
              <a:gs pos="52000">
                <a:srgbClr val="FCE974"/>
              </a:gs>
              <a:gs pos="68000">
                <a:srgbClr val="F79A1D"/>
              </a:gs>
            </a:gsLst>
            <a:lin ang="5400000" scaled="1"/>
            <a:tileRect/>
          </a:gradFill>
          <a:effectLst>
            <a:outerShdw blurRad="50800" dist="38100" dir="2700000" algn="tl" rotWithShape="0">
              <a:prstClr val="black">
                <a:alpha val="40000"/>
              </a:prstClr>
            </a:outerShdw>
          </a:effectLst>
          <a:latin typeface="Segoe" pitchFamily="34" charset="0"/>
          <a:ea typeface="+mn-ea"/>
          <a:cs typeface="Arial" charset="0"/>
        </a:defRPr>
      </a:lvl1pPr>
    </p:titleStyle>
    <p:bodyStyle>
      <a:lvl1pPr marL="384954" indent="-384954" algn="l" defTabSz="914363" rtl="0" eaLnBrk="1" latinLnBrk="0" hangingPunct="1">
        <a:lnSpc>
          <a:spcPct val="90000"/>
        </a:lnSpc>
        <a:spcBef>
          <a:spcPct val="20000"/>
        </a:spcBef>
        <a:buSzPct val="90000"/>
        <a:buFontTx/>
        <a:buBlip>
          <a:blip r:embed="rId19"/>
        </a:buBlip>
        <a:defRPr sz="3300" kern="1200">
          <a:solidFill>
            <a:schemeClr val="tx1"/>
          </a:solidFill>
          <a:latin typeface="+mn-lt"/>
          <a:ea typeface="+mn-ea"/>
          <a:cs typeface="+mn-cs"/>
        </a:defRPr>
      </a:lvl1pPr>
      <a:lvl2pPr marL="739481" indent="-362465" algn="l" defTabSz="914363" rtl="0" eaLnBrk="1" latinLnBrk="0" hangingPunct="1">
        <a:lnSpc>
          <a:spcPct val="90000"/>
        </a:lnSpc>
        <a:spcBef>
          <a:spcPct val="20000"/>
        </a:spcBef>
        <a:buSzPct val="90000"/>
        <a:buFontTx/>
        <a:buBlip>
          <a:blip r:embed="rId20"/>
        </a:buBlip>
        <a:defRPr lang="en-US" sz="3000" kern="1200" dirty="0" smtClean="0">
          <a:solidFill>
            <a:schemeClr val="tx1"/>
          </a:solidFill>
          <a:latin typeface="+mn-lt"/>
          <a:ea typeface="+mn-ea"/>
          <a:cs typeface="+mn-cs"/>
        </a:defRPr>
      </a:lvl2pPr>
      <a:lvl3pPr marL="1101946" indent="-347914" algn="l" defTabSz="914363" rtl="0" eaLnBrk="1" latinLnBrk="0" hangingPunct="1">
        <a:lnSpc>
          <a:spcPct val="90000"/>
        </a:lnSpc>
        <a:spcBef>
          <a:spcPct val="20000"/>
        </a:spcBef>
        <a:buSzPct val="90000"/>
        <a:buFontTx/>
        <a:buBlip>
          <a:blip r:embed="rId20"/>
        </a:buBlip>
        <a:defRPr lang="en-US" sz="2700" kern="1200" dirty="0" smtClean="0">
          <a:solidFill>
            <a:schemeClr val="tx1"/>
          </a:solidFill>
          <a:latin typeface="+mn-lt"/>
          <a:ea typeface="+mn-ea"/>
          <a:cs typeface="+mn-cs"/>
        </a:defRPr>
      </a:lvl3pPr>
      <a:lvl4pPr marL="1420756" indent="-318811" algn="l" defTabSz="914363" rtl="0" eaLnBrk="1" latinLnBrk="0" hangingPunct="1">
        <a:lnSpc>
          <a:spcPct val="90000"/>
        </a:lnSpc>
        <a:spcBef>
          <a:spcPct val="20000"/>
        </a:spcBef>
        <a:buSzPct val="90000"/>
        <a:buFontTx/>
        <a:buBlip>
          <a:blip r:embed="rId20"/>
        </a:buBlip>
        <a:defRPr lang="en-US" sz="2300" kern="1200" dirty="0" smtClean="0">
          <a:solidFill>
            <a:schemeClr val="tx1"/>
          </a:solidFill>
          <a:latin typeface="+mn-lt"/>
          <a:ea typeface="+mn-ea"/>
          <a:cs typeface="+mn-cs"/>
        </a:defRPr>
      </a:lvl4pPr>
      <a:lvl5pPr marL="1760732" indent="-318811" algn="l" defTabSz="914363" rtl="0" eaLnBrk="1" latinLnBrk="0" hangingPunct="1">
        <a:lnSpc>
          <a:spcPct val="90000"/>
        </a:lnSpc>
        <a:spcBef>
          <a:spcPct val="20000"/>
        </a:spcBef>
        <a:buSzPct val="90000"/>
        <a:buFontTx/>
        <a:buBlip>
          <a:blip r:embed="rId20"/>
        </a:buBlip>
        <a:defRPr lang="en-US" sz="2300" kern="1200" dirty="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27605" y="1535181"/>
            <a:ext cx="7692761" cy="2285241"/>
          </a:xfrm>
        </p:spPr>
        <p:txBody>
          <a:bodyPr/>
          <a:lstStyle/>
          <a:p>
            <a:r>
              <a:rPr smtClean="0"/>
              <a:t>Specification and 	Verification of</a:t>
            </a:r>
            <a:br>
              <a:rPr smtClean="0"/>
            </a:br>
            <a:r>
              <a:rPr smtClean="0"/>
              <a:t>  Object-Oriented Software</a:t>
            </a:r>
            <a:endParaRPr lang="en-US" dirty="0"/>
          </a:p>
        </p:txBody>
      </p:sp>
      <p:sp>
        <p:nvSpPr>
          <p:cNvPr id="3" name="Subtitle 2"/>
          <p:cNvSpPr>
            <a:spLocks noGrp="1"/>
          </p:cNvSpPr>
          <p:nvPr>
            <p:ph type="subTitle" idx="1"/>
          </p:nvPr>
        </p:nvSpPr>
        <p:spPr>
          <a:xfrm>
            <a:off x="727605" y="4122123"/>
            <a:ext cx="7692761" cy="1087990"/>
          </a:xfrm>
        </p:spPr>
        <p:txBody>
          <a:bodyPr/>
          <a:lstStyle/>
          <a:p>
            <a:pPr>
              <a:spcAft>
                <a:spcPts val="600"/>
              </a:spcAft>
            </a:pPr>
            <a:r>
              <a:rPr lang="en-US" dirty="0" smtClean="0"/>
              <a:t>K. Rustan M. Leino</a:t>
            </a:r>
          </a:p>
          <a:p>
            <a:r>
              <a:rPr lang="en-US" sz="2000" dirty="0" smtClean="0"/>
              <a:t>Research in Software Engineering (</a:t>
            </a:r>
            <a:r>
              <a:rPr lang="en-US" sz="2000" dirty="0" err="1" smtClean="0"/>
              <a:t>RiSE</a:t>
            </a:r>
            <a:r>
              <a:rPr lang="en-US" sz="2000" dirty="0" smtClean="0"/>
              <a:t>)</a:t>
            </a:r>
            <a:br>
              <a:rPr lang="en-US" sz="2000" dirty="0" smtClean="0"/>
            </a:br>
            <a:r>
              <a:rPr lang="en-US" sz="2000" dirty="0" smtClean="0"/>
              <a:t>Microsoft Research, Redmond, WA</a:t>
            </a:r>
            <a:endParaRPr lang="en-US" sz="2000" dirty="0"/>
          </a:p>
        </p:txBody>
      </p:sp>
      <p:sp>
        <p:nvSpPr>
          <p:cNvPr id="4" name="TextBox 3"/>
          <p:cNvSpPr txBox="1"/>
          <p:nvPr/>
        </p:nvSpPr>
        <p:spPr>
          <a:xfrm>
            <a:off x="627797" y="5650170"/>
            <a:ext cx="8338782" cy="1077218"/>
          </a:xfrm>
          <a:prstGeom prst="rect">
            <a:avLst/>
          </a:prstGeom>
          <a:noFill/>
        </p:spPr>
        <p:txBody>
          <a:bodyPr wrap="square" rtlCol="0">
            <a:spAutoFit/>
          </a:bodyPr>
          <a:lstStyle/>
          <a:p>
            <a:r>
              <a:rPr lang="en-US" sz="1600" dirty="0" smtClean="0"/>
              <a:t>part 2</a:t>
            </a:r>
          </a:p>
          <a:p>
            <a:r>
              <a:rPr lang="en-US" sz="1600" dirty="0" smtClean="0"/>
              <a:t>International Summer School </a:t>
            </a:r>
            <a:r>
              <a:rPr lang="en-US" sz="1600" dirty="0" err="1" smtClean="0"/>
              <a:t>Marktoberdorf</a:t>
            </a:r>
            <a:endParaRPr lang="en-US" sz="1600" dirty="0" smtClean="0"/>
          </a:p>
          <a:p>
            <a:r>
              <a:rPr lang="en-US" sz="1600" dirty="0" err="1" smtClean="0"/>
              <a:t>Marktoberdorf</a:t>
            </a:r>
            <a:r>
              <a:rPr lang="en-US" sz="1600" dirty="0" smtClean="0"/>
              <a:t>, Germany</a:t>
            </a:r>
          </a:p>
          <a:p>
            <a:r>
              <a:rPr lang="en-US" sz="1600" dirty="0" smtClean="0"/>
              <a:t>8 August 2008</a:t>
            </a:r>
            <a:endParaRPr lang="en-US" sz="1600" dirty="0"/>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unded Rectangle 8"/>
          <p:cNvSpPr/>
          <p:nvPr/>
        </p:nvSpPr>
        <p:spPr bwMode="auto">
          <a:xfrm>
            <a:off x="818865" y="3152614"/>
            <a:ext cx="3562066" cy="1992574"/>
          </a:xfrm>
          <a:prstGeom prst="roundRect">
            <a:avLst/>
          </a:prstGeom>
          <a:ln>
            <a:headEnd type="none" w="med" len="med"/>
            <a:tailEnd type="none" w="med" len="med"/>
          </a:ln>
        </p:spPr>
        <p:style>
          <a:lnRef idx="0">
            <a:schemeClr val="accent6"/>
          </a:lnRef>
          <a:fillRef idx="3">
            <a:schemeClr val="accent6"/>
          </a:fillRef>
          <a:effectRef idx="3">
            <a:schemeClr val="accent6"/>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 name="Title 1"/>
          <p:cNvSpPr>
            <a:spLocks noGrp="1"/>
          </p:cNvSpPr>
          <p:nvPr>
            <p:ph type="title"/>
          </p:nvPr>
        </p:nvSpPr>
        <p:spPr/>
        <p:txBody>
          <a:bodyPr/>
          <a:lstStyle/>
          <a:p>
            <a:r>
              <a:rPr smtClean="0"/>
              <a:t>Procedure implementations</a:t>
            </a:r>
            <a:endParaRPr lang="en-US" dirty="0"/>
          </a:p>
        </p:txBody>
      </p:sp>
      <p:sp>
        <p:nvSpPr>
          <p:cNvPr id="3" name="Content Placeholder 2"/>
          <p:cNvSpPr>
            <a:spLocks noGrp="1"/>
          </p:cNvSpPr>
          <p:nvPr>
            <p:ph idx="1"/>
          </p:nvPr>
        </p:nvSpPr>
        <p:spPr>
          <a:xfrm>
            <a:off x="244520" y="1070352"/>
            <a:ext cx="8763000" cy="4621265"/>
          </a:xfrm>
        </p:spPr>
        <p:txBody>
          <a:bodyPr/>
          <a:lstStyle/>
          <a:p>
            <a:r>
              <a:rPr lang="en-US" dirty="0" smtClean="0">
                <a:solidFill>
                  <a:srgbClr val="00B0F0"/>
                </a:solidFill>
              </a:rPr>
              <a:t>procedure</a:t>
            </a:r>
            <a:r>
              <a:rPr lang="en-US" dirty="0" smtClean="0"/>
              <a:t> M(x, y, z) </a:t>
            </a:r>
            <a:r>
              <a:rPr lang="en-US" dirty="0" smtClean="0">
                <a:solidFill>
                  <a:srgbClr val="00B0F0"/>
                </a:solidFill>
              </a:rPr>
              <a:t>returns</a:t>
            </a:r>
            <a:r>
              <a:rPr lang="en-US" dirty="0" smtClean="0"/>
              <a:t> (r, s, t)</a:t>
            </a:r>
            <a:br>
              <a:rPr lang="en-US" dirty="0" smtClean="0"/>
            </a:br>
            <a:r>
              <a:rPr lang="en-US" dirty="0" smtClean="0"/>
              <a:t>	</a:t>
            </a:r>
            <a:r>
              <a:rPr lang="en-US" dirty="0" smtClean="0">
                <a:solidFill>
                  <a:srgbClr val="00B0F0"/>
                </a:solidFill>
              </a:rPr>
              <a:t>requires</a:t>
            </a:r>
            <a:r>
              <a:rPr lang="en-US" dirty="0" smtClean="0"/>
              <a:t> P  </a:t>
            </a:r>
            <a:r>
              <a:rPr lang="en-US" dirty="0" smtClean="0">
                <a:solidFill>
                  <a:srgbClr val="00B0F0"/>
                </a:solidFill>
              </a:rPr>
              <a:t>modifies</a:t>
            </a:r>
            <a:r>
              <a:rPr lang="en-US" dirty="0" smtClean="0"/>
              <a:t> g, h  </a:t>
            </a:r>
            <a:r>
              <a:rPr lang="en-US" dirty="0" smtClean="0">
                <a:solidFill>
                  <a:srgbClr val="00B0F0"/>
                </a:solidFill>
              </a:rPr>
              <a:t>ensures</a:t>
            </a:r>
            <a:r>
              <a:rPr lang="en-US" dirty="0" smtClean="0"/>
              <a:t> Q</a:t>
            </a:r>
          </a:p>
          <a:p>
            <a:r>
              <a:rPr lang="en-US" dirty="0" smtClean="0">
                <a:solidFill>
                  <a:srgbClr val="00B0F0"/>
                </a:solidFill>
              </a:rPr>
              <a:t>implementation</a:t>
            </a:r>
            <a:r>
              <a:rPr lang="en-US" dirty="0" smtClean="0"/>
              <a:t> M(x, y, z) </a:t>
            </a:r>
            <a:r>
              <a:rPr lang="en-US" dirty="0" smtClean="0">
                <a:solidFill>
                  <a:srgbClr val="00B0F0"/>
                </a:solidFill>
              </a:rPr>
              <a:t>returns</a:t>
            </a:r>
            <a:r>
              <a:rPr lang="en-US" dirty="0" smtClean="0"/>
              <a:t> (r, s, t) </a:t>
            </a:r>
            <a:r>
              <a:rPr lang="en-US" dirty="0" smtClean="0">
                <a:solidFill>
                  <a:srgbClr val="00B0F0"/>
                </a:solidFill>
              </a:rPr>
              <a:t>is</a:t>
            </a:r>
            <a:r>
              <a:rPr lang="en-US" dirty="0" smtClean="0"/>
              <a:t> S</a:t>
            </a:r>
          </a:p>
          <a:p>
            <a:pPr>
              <a:buNone/>
            </a:pPr>
            <a:r>
              <a:rPr lang="en-US" dirty="0" smtClean="0"/>
              <a:t> 	correct if:</a:t>
            </a:r>
          </a:p>
          <a:p>
            <a:pPr>
              <a:buNone/>
            </a:pPr>
            <a:r>
              <a:rPr lang="en-US" dirty="0" smtClean="0"/>
              <a:t>	 	</a:t>
            </a:r>
            <a:r>
              <a:rPr lang="en-US" dirty="0" smtClean="0">
                <a:solidFill>
                  <a:schemeClr val="accent4"/>
                </a:solidFill>
              </a:rPr>
              <a:t>assume</a:t>
            </a:r>
            <a:r>
              <a:rPr lang="en-US" dirty="0" smtClean="0"/>
              <a:t> P;</a:t>
            </a:r>
            <a:br>
              <a:rPr lang="en-US" dirty="0" smtClean="0"/>
            </a:br>
            <a:r>
              <a:rPr lang="en-US" dirty="0" smtClean="0"/>
              <a:t> 	g0 := g;  h0 := h;</a:t>
            </a:r>
          </a:p>
          <a:p>
            <a:pPr>
              <a:buNone/>
            </a:pPr>
            <a:r>
              <a:rPr lang="en-US" dirty="0" smtClean="0"/>
              <a:t> 		S;</a:t>
            </a:r>
            <a:br>
              <a:rPr lang="en-US" dirty="0" smtClean="0"/>
            </a:br>
            <a:r>
              <a:rPr lang="en-US" dirty="0" smtClean="0"/>
              <a:t> 	</a:t>
            </a:r>
            <a:r>
              <a:rPr lang="en-US" dirty="0" smtClean="0">
                <a:solidFill>
                  <a:schemeClr val="accent4"/>
                </a:solidFill>
              </a:rPr>
              <a:t>assert</a:t>
            </a:r>
            <a:r>
              <a:rPr lang="en-US" dirty="0" smtClean="0"/>
              <a:t> Q’</a:t>
            </a:r>
          </a:p>
          <a:p>
            <a:pPr>
              <a:buNone/>
            </a:pPr>
            <a:r>
              <a:rPr lang="en-US" dirty="0" smtClean="0"/>
              <a:t>	is correct</a:t>
            </a:r>
            <a:endParaRPr lang="en-US" dirty="0"/>
          </a:p>
        </p:txBody>
      </p:sp>
      <p:sp>
        <p:nvSpPr>
          <p:cNvPr id="4" name="Rounded Rectangle 3"/>
          <p:cNvSpPr/>
          <p:nvPr/>
        </p:nvSpPr>
        <p:spPr bwMode="auto">
          <a:xfrm>
            <a:off x="4722125" y="2988836"/>
            <a:ext cx="4053385" cy="1105468"/>
          </a:xfrm>
          <a:prstGeom prst="roundRect">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5" name="TextBox 4"/>
          <p:cNvSpPr txBox="1"/>
          <p:nvPr/>
        </p:nvSpPr>
        <p:spPr>
          <a:xfrm>
            <a:off x="4763063" y="2988836"/>
            <a:ext cx="4449171" cy="923330"/>
          </a:xfrm>
          <a:prstGeom prst="rect">
            <a:avLst/>
          </a:prstGeom>
          <a:noFill/>
        </p:spPr>
        <p:txBody>
          <a:bodyPr wrap="square" rtlCol="0">
            <a:spAutoFit/>
          </a:bodyPr>
          <a:lstStyle/>
          <a:p>
            <a:r>
              <a:rPr lang="en-US" dirty="0" smtClean="0"/>
              <a:t>where</a:t>
            </a:r>
          </a:p>
          <a:p>
            <a:pPr marL="231775" indent="-231775">
              <a:buFont typeface="Arial" pitchFamily="34" charset="0"/>
              <a:buChar char="•"/>
              <a:tabLst>
                <a:tab pos="231775" algn="l"/>
              </a:tabLst>
            </a:pPr>
            <a:r>
              <a:rPr lang="en-US" dirty="0" smtClean="0"/>
              <a:t>g0, h0 are fresh variables</a:t>
            </a:r>
          </a:p>
          <a:p>
            <a:pPr marL="231775" indent="-231775">
              <a:buFont typeface="Arial" pitchFamily="34" charset="0"/>
              <a:buChar char="•"/>
              <a:tabLst>
                <a:tab pos="231775" algn="l"/>
              </a:tabLst>
            </a:pPr>
            <a:r>
              <a:rPr lang="en-US" dirty="0" smtClean="0"/>
              <a:t>Q’ is Q with g0,h0 for </a:t>
            </a:r>
            <a:r>
              <a:rPr lang="en-US" dirty="0" smtClean="0">
                <a:solidFill>
                  <a:srgbClr val="00B0F0"/>
                </a:solidFill>
              </a:rPr>
              <a:t>old</a:t>
            </a:r>
            <a:r>
              <a:rPr lang="en-US" dirty="0" smtClean="0"/>
              <a:t>(g), </a:t>
            </a:r>
            <a:r>
              <a:rPr lang="en-US" dirty="0" smtClean="0">
                <a:solidFill>
                  <a:srgbClr val="00B0F0"/>
                </a:solidFill>
              </a:rPr>
              <a:t>old</a:t>
            </a:r>
            <a:r>
              <a:rPr lang="en-US" dirty="0" smtClean="0"/>
              <a:t>(h)</a:t>
            </a:r>
            <a:endParaRPr lang="en-US" dirty="0"/>
          </a:p>
        </p:txBody>
      </p:sp>
      <p:sp>
        <p:nvSpPr>
          <p:cNvPr id="8" name="Freeform 7"/>
          <p:cNvSpPr/>
          <p:nvPr/>
        </p:nvSpPr>
        <p:spPr>
          <a:xfrm>
            <a:off x="300251" y="4230807"/>
            <a:ext cx="2866029" cy="1705964"/>
          </a:xfrm>
          <a:custGeom>
            <a:avLst/>
            <a:gdLst>
              <a:gd name="connsiteX0" fmla="*/ 2959290 w 2959290"/>
              <a:gd name="connsiteY0" fmla="*/ 1305636 h 1401170"/>
              <a:gd name="connsiteX1" fmla="*/ 611875 w 2959290"/>
              <a:gd name="connsiteY1" fmla="*/ 1264693 h 1401170"/>
              <a:gd name="connsiteX2" fmla="*/ 25021 w 2959290"/>
              <a:gd name="connsiteY2" fmla="*/ 486771 h 1401170"/>
              <a:gd name="connsiteX3" fmla="*/ 461749 w 2959290"/>
              <a:gd name="connsiteY3" fmla="*/ 63690 h 1401170"/>
              <a:gd name="connsiteX4" fmla="*/ 830239 w 2959290"/>
              <a:gd name="connsiteY4" fmla="*/ 104633 h 140117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59290" h="1401170">
                <a:moveTo>
                  <a:pt x="2959290" y="1305636"/>
                </a:moveTo>
                <a:cubicBezTo>
                  <a:pt x="2030105" y="1353403"/>
                  <a:pt x="1100920" y="1401170"/>
                  <a:pt x="611875" y="1264693"/>
                </a:cubicBezTo>
                <a:cubicBezTo>
                  <a:pt x="122830" y="1128216"/>
                  <a:pt x="50042" y="686938"/>
                  <a:pt x="25021" y="486771"/>
                </a:cubicBezTo>
                <a:cubicBezTo>
                  <a:pt x="0" y="286604"/>
                  <a:pt x="327546" y="127380"/>
                  <a:pt x="461749" y="63690"/>
                </a:cubicBezTo>
                <a:cubicBezTo>
                  <a:pt x="595952" y="0"/>
                  <a:pt x="713095" y="52316"/>
                  <a:pt x="830239" y="104633"/>
                </a:cubicBezTo>
              </a:path>
            </a:pathLst>
          </a:custGeom>
          <a:ln w="28575">
            <a:headEnd type="none" w="med" len="med"/>
            <a:tailEnd type="arrow"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 name="Rounded Rectangle 5"/>
          <p:cNvSpPr/>
          <p:nvPr/>
        </p:nvSpPr>
        <p:spPr bwMode="auto">
          <a:xfrm>
            <a:off x="3152633" y="5254379"/>
            <a:ext cx="3753135" cy="887105"/>
          </a:xfrm>
          <a:prstGeom prst="roundRect">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syntactically check that S assigns only to </a:t>
            </a:r>
            <a:r>
              <a:rPr kumimoji="0" lang="en-US" sz="2400" b="0" i="0" u="none" strike="noStrike" cap="none" normalizeH="0" baseline="0" dirty="0" err="1" smtClean="0">
                <a:solidFill>
                  <a:schemeClr val="tx1"/>
                </a:solidFill>
                <a:effectLst>
                  <a:outerShdw blurRad="38100" dist="38100" dir="2700000" algn="tl">
                    <a:srgbClr val="000000">
                      <a:alpha val="43137"/>
                    </a:srgbClr>
                  </a:outerShdw>
                </a:effectLst>
                <a:latin typeface="Segoe" pitchFamily="34" charset="0"/>
              </a:rPr>
              <a:t>g,</a:t>
            </a:r>
            <a:r>
              <a:rPr lang="en-US" sz="2400" dirty="0" err="1" smtClean="0">
                <a:solidFill>
                  <a:schemeClr val="tx1"/>
                </a:solidFill>
                <a:effectLst>
                  <a:outerShdw blurRad="38100" dist="38100" dir="2700000" algn="tl">
                    <a:srgbClr val="000000">
                      <a:alpha val="43137"/>
                    </a:srgbClr>
                  </a:outerShdw>
                </a:effectLst>
                <a:latin typeface="Segoe" pitchFamily="34" charset="0"/>
              </a:rPr>
              <a:t>h</a:t>
            </a:r>
            <a:endParaRPr kumimoji="0" lang="en-US" sz="24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fade">
                                      <p:cBhvr>
                                        <p:cTn id="10"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6"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p:txBody>
          <a:bodyPr/>
          <a:lstStyle/>
          <a:p>
            <a:r>
              <a:rPr smtClean="0"/>
              <a:t>Translating a source language</a:t>
            </a:r>
            <a:endParaRPr lang="en-US" dirty="0"/>
          </a:p>
        </p:txBody>
      </p:sp>
      <p:sp>
        <p:nvSpPr>
          <p:cNvPr id="5" name="Subtitle 4"/>
          <p:cNvSpPr>
            <a:spLocks noGrp="1"/>
          </p:cNvSpPr>
          <p:nvPr>
            <p:ph type="subTitle" idx="1"/>
          </p:nvPr>
        </p:nvSpPr>
        <p:spPr/>
        <p:txBody>
          <a:bodyPr/>
          <a:lstStyle/>
          <a:p>
            <a:endParaRPr lang="en-US"/>
          </a:p>
        </p:txBody>
      </p:sp>
    </p:spTree>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Translation functions</a:t>
            </a:r>
            <a:endParaRPr lang="en-US" dirty="0"/>
          </a:p>
        </p:txBody>
      </p:sp>
      <p:sp>
        <p:nvSpPr>
          <p:cNvPr id="3" name="Content Placeholder 2"/>
          <p:cNvSpPr>
            <a:spLocks noGrp="1"/>
          </p:cNvSpPr>
          <p:nvPr>
            <p:ph idx="1"/>
          </p:nvPr>
        </p:nvSpPr>
        <p:spPr>
          <a:xfrm>
            <a:off x="0" y="1124943"/>
            <a:ext cx="9144000" cy="4124206"/>
          </a:xfrm>
        </p:spPr>
        <p:txBody>
          <a:bodyPr/>
          <a:lstStyle/>
          <a:p>
            <a:r>
              <a:rPr lang="en-US" sz="2800" dirty="0" smtClean="0">
                <a:sym typeface="Wingdings" pitchFamily="2" charset="2"/>
              </a:rPr>
              <a:t>The meaning of source statement </a:t>
            </a:r>
            <a:r>
              <a:rPr lang="en-US" sz="2800" dirty="0" smtClean="0">
                <a:solidFill>
                  <a:srgbClr val="00B0F0"/>
                </a:solidFill>
                <a:sym typeface="Wingdings" pitchFamily="2" charset="2"/>
              </a:rPr>
              <a:t>S</a:t>
            </a:r>
            <a:r>
              <a:rPr lang="en-US" sz="2800" dirty="0" smtClean="0">
                <a:sym typeface="Wingdings" pitchFamily="2" charset="2"/>
              </a:rPr>
              <a:t> is given by </a:t>
            </a:r>
            <a:r>
              <a:rPr lang="en-US" sz="2800" dirty="0" err="1" smtClean="0">
                <a:solidFill>
                  <a:schemeClr val="accent1"/>
                </a:solidFill>
                <a:sym typeface="Wingdings" pitchFamily="2" charset="2"/>
              </a:rPr>
              <a:t>Tr</a:t>
            </a:r>
            <a:r>
              <a:rPr lang="en-US" sz="2800" dirty="0" smtClean="0">
                <a:solidFill>
                  <a:schemeClr val="accent1"/>
                </a:solidFill>
                <a:sym typeface="Wingdings" pitchFamily="2" charset="2"/>
              </a:rPr>
              <a:t>[[</a:t>
            </a:r>
            <a:r>
              <a:rPr lang="en-US" sz="2800" dirty="0" smtClean="0">
                <a:solidFill>
                  <a:schemeClr val="accent4"/>
                </a:solidFill>
                <a:sym typeface="Wingdings" pitchFamily="2" charset="2"/>
              </a:rPr>
              <a:t> </a:t>
            </a:r>
            <a:r>
              <a:rPr lang="en-US" sz="2800" dirty="0" smtClean="0">
                <a:solidFill>
                  <a:srgbClr val="00B0F0"/>
                </a:solidFill>
                <a:sym typeface="Wingdings" pitchFamily="2" charset="2"/>
              </a:rPr>
              <a:t>S</a:t>
            </a:r>
            <a:r>
              <a:rPr lang="en-US" sz="2800" dirty="0" smtClean="0">
                <a:solidFill>
                  <a:schemeClr val="accent4"/>
                </a:solidFill>
                <a:sym typeface="Wingdings" pitchFamily="2" charset="2"/>
              </a:rPr>
              <a:t> </a:t>
            </a:r>
            <a:r>
              <a:rPr lang="en-US" sz="2800" dirty="0" smtClean="0">
                <a:solidFill>
                  <a:schemeClr val="accent1"/>
                </a:solidFill>
                <a:sym typeface="Wingdings" pitchFamily="2" charset="2"/>
              </a:rPr>
              <a:t>]]</a:t>
            </a:r>
          </a:p>
          <a:p>
            <a:pPr lvl="1"/>
            <a:r>
              <a:rPr lang="en-US" sz="2400" dirty="0" err="1" smtClean="0">
                <a:solidFill>
                  <a:schemeClr val="accent1"/>
                </a:solidFill>
              </a:rPr>
              <a:t>Tr</a:t>
            </a:r>
            <a:r>
              <a:rPr lang="en-US" sz="2400" dirty="0" smtClean="0"/>
              <a:t> :  source-statement </a:t>
            </a:r>
            <a:r>
              <a:rPr lang="en-US" sz="2400" dirty="0" smtClean="0">
                <a:sym typeface="Wingdings" pitchFamily="2" charset="2"/>
              </a:rPr>
              <a:t> command</a:t>
            </a:r>
          </a:p>
          <a:p>
            <a:r>
              <a:rPr lang="en-US" sz="2800" dirty="0" smtClean="0">
                <a:sym typeface="Wingdings" pitchFamily="2" charset="2"/>
              </a:rPr>
              <a:t>When defined, the meaning of a source expression </a:t>
            </a:r>
            <a:r>
              <a:rPr lang="en-US" sz="2800" dirty="0" smtClean="0">
                <a:solidFill>
                  <a:srgbClr val="00B0F0"/>
                </a:solidFill>
                <a:sym typeface="Wingdings" pitchFamily="2" charset="2"/>
              </a:rPr>
              <a:t>E</a:t>
            </a:r>
            <a:r>
              <a:rPr lang="en-US" sz="2800" dirty="0" smtClean="0">
                <a:sym typeface="Wingdings" pitchFamily="2" charset="2"/>
              </a:rPr>
              <a:t> is given by </a:t>
            </a:r>
            <a:r>
              <a:rPr lang="en-US" sz="2800" dirty="0" err="1" smtClean="0">
                <a:solidFill>
                  <a:schemeClr val="accent1"/>
                </a:solidFill>
                <a:sym typeface="Wingdings" pitchFamily="2" charset="2"/>
              </a:rPr>
              <a:t>Tr</a:t>
            </a:r>
            <a:r>
              <a:rPr lang="en-US" sz="2800" dirty="0" smtClean="0">
                <a:solidFill>
                  <a:schemeClr val="accent1"/>
                </a:solidFill>
                <a:sym typeface="Wingdings" pitchFamily="2" charset="2"/>
              </a:rPr>
              <a:t>[[</a:t>
            </a:r>
            <a:r>
              <a:rPr lang="en-US" sz="2800" dirty="0" smtClean="0">
                <a:solidFill>
                  <a:schemeClr val="accent4"/>
                </a:solidFill>
                <a:sym typeface="Wingdings" pitchFamily="2" charset="2"/>
              </a:rPr>
              <a:t> </a:t>
            </a:r>
            <a:r>
              <a:rPr lang="en-US" sz="2800" dirty="0" smtClean="0">
                <a:solidFill>
                  <a:srgbClr val="00B0F0"/>
                </a:solidFill>
                <a:sym typeface="Wingdings" pitchFamily="2" charset="2"/>
              </a:rPr>
              <a:t>E</a:t>
            </a:r>
            <a:r>
              <a:rPr lang="en-US" sz="2800" dirty="0" smtClean="0">
                <a:solidFill>
                  <a:schemeClr val="accent4"/>
                </a:solidFill>
                <a:sym typeface="Wingdings" pitchFamily="2" charset="2"/>
              </a:rPr>
              <a:t> </a:t>
            </a:r>
            <a:r>
              <a:rPr lang="en-US" sz="2800" dirty="0" smtClean="0">
                <a:solidFill>
                  <a:schemeClr val="accent1"/>
                </a:solidFill>
                <a:sym typeface="Wingdings" pitchFamily="2" charset="2"/>
              </a:rPr>
              <a:t>]]</a:t>
            </a:r>
          </a:p>
          <a:p>
            <a:pPr lvl="1"/>
            <a:r>
              <a:rPr sz="2400" smtClean="0">
                <a:solidFill>
                  <a:schemeClr val="accent1"/>
                </a:solidFill>
                <a:sym typeface="Wingdings" pitchFamily="2" charset="2"/>
              </a:rPr>
              <a:t>Tr</a:t>
            </a:r>
            <a:r>
              <a:rPr sz="2400" smtClean="0">
                <a:sym typeface="Wingdings" pitchFamily="2" charset="2"/>
              </a:rPr>
              <a:t> :  source-expression </a:t>
            </a:r>
            <a:r>
              <a:rPr lang="en-US" sz="2400" dirty="0" smtClean="0">
                <a:sym typeface="Wingdings" pitchFamily="2" charset="2"/>
              </a:rPr>
              <a:t> expression</a:t>
            </a:r>
          </a:p>
          <a:p>
            <a:r>
              <a:rPr lang="en-US" sz="2800" dirty="0" smtClean="0">
                <a:sym typeface="Wingdings" pitchFamily="2" charset="2"/>
              </a:rPr>
              <a:t>In a context permitted to read set of locations R, source expression </a:t>
            </a:r>
            <a:r>
              <a:rPr lang="en-US" sz="2800" dirty="0" smtClean="0">
                <a:solidFill>
                  <a:srgbClr val="00B0F0"/>
                </a:solidFill>
                <a:sym typeface="Wingdings" pitchFamily="2" charset="2"/>
              </a:rPr>
              <a:t>E</a:t>
            </a:r>
            <a:r>
              <a:rPr lang="en-US" sz="2800" dirty="0" smtClean="0">
                <a:sym typeface="Wingdings" pitchFamily="2" charset="2"/>
              </a:rPr>
              <a:t> is defined when</a:t>
            </a:r>
            <a:br>
              <a:rPr lang="en-US" sz="2800" dirty="0" smtClean="0">
                <a:sym typeface="Wingdings" pitchFamily="2" charset="2"/>
              </a:rPr>
            </a:br>
            <a:r>
              <a:rPr lang="en-US" sz="2800" dirty="0" err="1" smtClean="0">
                <a:solidFill>
                  <a:schemeClr val="accent1"/>
                </a:solidFill>
                <a:sym typeface="Wingdings" pitchFamily="2" charset="2"/>
              </a:rPr>
              <a:t>Df</a:t>
            </a:r>
            <a:r>
              <a:rPr lang="en-US" sz="2800" baseline="-25000" dirty="0" err="1" smtClean="0">
                <a:solidFill>
                  <a:schemeClr val="accent1"/>
                </a:solidFill>
                <a:sym typeface="Wingdings" pitchFamily="2" charset="2"/>
              </a:rPr>
              <a:t>R</a:t>
            </a:r>
            <a:r>
              <a:rPr lang="en-US" sz="2800" dirty="0" smtClean="0">
                <a:solidFill>
                  <a:schemeClr val="accent1"/>
                </a:solidFill>
                <a:sym typeface="Wingdings" pitchFamily="2" charset="2"/>
              </a:rPr>
              <a:t>[[</a:t>
            </a:r>
            <a:r>
              <a:rPr lang="en-US" sz="2800" dirty="0" smtClean="0">
                <a:solidFill>
                  <a:schemeClr val="accent4"/>
                </a:solidFill>
                <a:sym typeface="Wingdings" pitchFamily="2" charset="2"/>
              </a:rPr>
              <a:t> </a:t>
            </a:r>
            <a:r>
              <a:rPr lang="en-US" sz="2800" dirty="0" smtClean="0">
                <a:solidFill>
                  <a:srgbClr val="00B0F0"/>
                </a:solidFill>
                <a:sym typeface="Wingdings" pitchFamily="2" charset="2"/>
              </a:rPr>
              <a:t>E</a:t>
            </a:r>
            <a:r>
              <a:rPr lang="en-US" sz="2800" dirty="0" smtClean="0">
                <a:solidFill>
                  <a:schemeClr val="accent4"/>
                </a:solidFill>
                <a:sym typeface="Wingdings" pitchFamily="2" charset="2"/>
              </a:rPr>
              <a:t> </a:t>
            </a:r>
            <a:r>
              <a:rPr lang="en-US" sz="2800" dirty="0" smtClean="0">
                <a:solidFill>
                  <a:schemeClr val="accent1"/>
                </a:solidFill>
                <a:sym typeface="Wingdings" pitchFamily="2" charset="2"/>
              </a:rPr>
              <a:t>]]</a:t>
            </a:r>
            <a:r>
              <a:rPr lang="en-US" sz="2800" dirty="0" smtClean="0">
                <a:sym typeface="Wingdings" pitchFamily="2" charset="2"/>
              </a:rPr>
              <a:t> holds</a:t>
            </a:r>
          </a:p>
          <a:p>
            <a:pPr lvl="1"/>
            <a:r>
              <a:rPr lang="en-US" sz="2400" dirty="0" err="1" smtClean="0">
                <a:solidFill>
                  <a:schemeClr val="accent1"/>
                </a:solidFill>
                <a:sym typeface="Wingdings" pitchFamily="2" charset="2"/>
              </a:rPr>
              <a:t>Df</a:t>
            </a:r>
            <a:r>
              <a:rPr lang="en-US" sz="2400" baseline="-25000" dirty="0" err="1" smtClean="0">
                <a:solidFill>
                  <a:schemeClr val="accent1"/>
                </a:solidFill>
                <a:sym typeface="Wingdings" pitchFamily="2" charset="2"/>
              </a:rPr>
              <a:t>R</a:t>
            </a:r>
            <a:r>
              <a:rPr lang="en-US" sz="2400" dirty="0" smtClean="0">
                <a:sym typeface="Wingdings" pitchFamily="2" charset="2"/>
              </a:rPr>
              <a:t> :  source-expression  </a:t>
            </a:r>
            <a:r>
              <a:rPr lang="en-US" sz="2400" dirty="0" err="1" smtClean="0">
                <a:sym typeface="Wingdings" pitchFamily="2" charset="2"/>
              </a:rPr>
              <a:t>boolean</a:t>
            </a:r>
            <a:r>
              <a:rPr lang="en-US" sz="2400" dirty="0" smtClean="0">
                <a:sym typeface="Wingdings" pitchFamily="2" charset="2"/>
              </a:rPr>
              <a:t> expression</a:t>
            </a:r>
          </a:p>
          <a:p>
            <a:pPr lvl="1"/>
            <a:r>
              <a:rPr sz="2400" smtClean="0">
                <a:sym typeface="Wingdings" pitchFamily="2" charset="2"/>
              </a:rPr>
              <a:t>If R is the universal set, drop the subscript R</a:t>
            </a:r>
            <a:endParaRPr lang="en-US" sz="2400" dirty="0"/>
          </a:p>
        </p:txBody>
      </p:sp>
    </p:spTree>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Example translations</a:t>
            </a:r>
            <a:endParaRPr lang="en-US" dirty="0"/>
          </a:p>
        </p:txBody>
      </p:sp>
      <p:sp>
        <p:nvSpPr>
          <p:cNvPr id="3" name="Content Placeholder 2"/>
          <p:cNvSpPr>
            <a:spLocks noGrp="1"/>
          </p:cNvSpPr>
          <p:nvPr>
            <p:ph idx="1"/>
          </p:nvPr>
        </p:nvSpPr>
        <p:spPr>
          <a:xfrm>
            <a:off x="381000" y="1070352"/>
            <a:ext cx="8382000" cy="1828193"/>
          </a:xfrm>
        </p:spPr>
        <p:txBody>
          <a:bodyPr/>
          <a:lstStyle/>
          <a:p>
            <a:r>
              <a:rPr lang="en-US" dirty="0" err="1" smtClean="0">
                <a:solidFill>
                  <a:schemeClr val="accent1"/>
                </a:solidFill>
              </a:rPr>
              <a:t>Tr</a:t>
            </a:r>
            <a:r>
              <a:rPr lang="en-US" dirty="0" smtClean="0">
                <a:solidFill>
                  <a:schemeClr val="accent1"/>
                </a:solidFill>
              </a:rPr>
              <a:t>[[</a:t>
            </a:r>
            <a:r>
              <a:rPr lang="en-US" dirty="0" smtClean="0"/>
              <a:t> x := E </a:t>
            </a:r>
            <a:r>
              <a:rPr lang="en-US" dirty="0" smtClean="0">
                <a:solidFill>
                  <a:schemeClr val="accent1"/>
                </a:solidFill>
              </a:rPr>
              <a:t>]]</a:t>
            </a:r>
            <a:r>
              <a:rPr lang="en-US" dirty="0" smtClean="0"/>
              <a:t> =</a:t>
            </a:r>
            <a:br>
              <a:rPr lang="en-US" dirty="0" smtClean="0"/>
            </a:br>
            <a:r>
              <a:rPr lang="en-US" dirty="0" smtClean="0"/>
              <a:t>	</a:t>
            </a:r>
            <a:r>
              <a:rPr lang="en-US" dirty="0" smtClean="0">
                <a:solidFill>
                  <a:schemeClr val="accent4"/>
                </a:solidFill>
              </a:rPr>
              <a:t>assert</a:t>
            </a:r>
            <a:r>
              <a:rPr lang="en-US" dirty="0" smtClean="0"/>
              <a:t> </a:t>
            </a:r>
            <a:r>
              <a:rPr lang="en-US" dirty="0" err="1" smtClean="0">
                <a:solidFill>
                  <a:schemeClr val="accent1"/>
                </a:solidFill>
              </a:rPr>
              <a:t>Df</a:t>
            </a:r>
            <a:r>
              <a:rPr lang="en-US" dirty="0" smtClean="0">
                <a:solidFill>
                  <a:schemeClr val="accent1"/>
                </a:solidFill>
              </a:rPr>
              <a:t>[[</a:t>
            </a:r>
            <a:r>
              <a:rPr lang="en-US" dirty="0" smtClean="0"/>
              <a:t> E </a:t>
            </a:r>
            <a:r>
              <a:rPr lang="en-US" dirty="0" smtClean="0">
                <a:solidFill>
                  <a:schemeClr val="accent1"/>
                </a:solidFill>
              </a:rPr>
              <a:t>]]</a:t>
            </a:r>
            <a:r>
              <a:rPr lang="en-US" dirty="0" smtClean="0"/>
              <a:t>;</a:t>
            </a:r>
            <a:br>
              <a:rPr lang="en-US" dirty="0" smtClean="0"/>
            </a:br>
            <a:r>
              <a:rPr lang="en-US" dirty="0" smtClean="0"/>
              <a:t>	x := </a:t>
            </a:r>
            <a:r>
              <a:rPr lang="en-US" dirty="0" err="1" smtClean="0">
                <a:solidFill>
                  <a:schemeClr val="accent1"/>
                </a:solidFill>
              </a:rPr>
              <a:t>Tr</a:t>
            </a:r>
            <a:r>
              <a:rPr lang="en-US" dirty="0" smtClean="0">
                <a:solidFill>
                  <a:schemeClr val="accent1"/>
                </a:solidFill>
              </a:rPr>
              <a:t>[[</a:t>
            </a:r>
            <a:r>
              <a:rPr lang="en-US" dirty="0" smtClean="0"/>
              <a:t> E </a:t>
            </a:r>
            <a:r>
              <a:rPr lang="en-US" dirty="0" smtClean="0">
                <a:solidFill>
                  <a:schemeClr val="accent1"/>
                </a:solidFill>
              </a:rPr>
              <a:t>]]</a:t>
            </a:r>
            <a:r>
              <a:rPr lang="en-US" dirty="0" smtClean="0"/>
              <a:t/>
            </a:r>
            <a:br>
              <a:rPr lang="en-US" dirty="0" smtClean="0"/>
            </a:br>
            <a:endParaRPr lang="en-US" dirty="0"/>
          </a:p>
        </p:txBody>
      </p:sp>
    </p:spTree>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Example translations</a:t>
            </a:r>
            <a:endParaRPr lang="en-US" dirty="0"/>
          </a:p>
        </p:txBody>
      </p:sp>
      <p:sp>
        <p:nvSpPr>
          <p:cNvPr id="3" name="Content Placeholder 2"/>
          <p:cNvSpPr>
            <a:spLocks noGrp="1"/>
          </p:cNvSpPr>
          <p:nvPr>
            <p:ph idx="1"/>
          </p:nvPr>
        </p:nvSpPr>
        <p:spPr>
          <a:xfrm>
            <a:off x="381000" y="1070352"/>
            <a:ext cx="8382000" cy="4265783"/>
          </a:xfrm>
        </p:spPr>
        <p:txBody>
          <a:bodyPr/>
          <a:lstStyle/>
          <a:p>
            <a:r>
              <a:rPr lang="en-US" dirty="0" err="1" smtClean="0">
                <a:solidFill>
                  <a:schemeClr val="accent1"/>
                </a:solidFill>
              </a:rPr>
              <a:t>Tr</a:t>
            </a:r>
            <a:r>
              <a:rPr lang="en-US" dirty="0" smtClean="0">
                <a:solidFill>
                  <a:schemeClr val="accent1"/>
                </a:solidFill>
              </a:rPr>
              <a:t>[[</a:t>
            </a:r>
            <a:r>
              <a:rPr lang="en-US" dirty="0" smtClean="0"/>
              <a:t> x := E </a:t>
            </a:r>
            <a:r>
              <a:rPr lang="en-US" dirty="0" smtClean="0">
                <a:solidFill>
                  <a:schemeClr val="accent1"/>
                </a:solidFill>
              </a:rPr>
              <a:t>]]</a:t>
            </a:r>
            <a:r>
              <a:rPr lang="en-US" dirty="0" smtClean="0"/>
              <a:t> =   </a:t>
            </a:r>
            <a:r>
              <a:rPr lang="en-US" dirty="0" smtClean="0">
                <a:solidFill>
                  <a:schemeClr val="accent4"/>
                </a:solidFill>
              </a:rPr>
              <a:t>assert</a:t>
            </a:r>
            <a:r>
              <a:rPr lang="en-US" dirty="0" smtClean="0"/>
              <a:t> </a:t>
            </a:r>
            <a:r>
              <a:rPr lang="en-US" dirty="0" err="1" smtClean="0">
                <a:solidFill>
                  <a:schemeClr val="accent1"/>
                </a:solidFill>
              </a:rPr>
              <a:t>Df</a:t>
            </a:r>
            <a:r>
              <a:rPr lang="en-US" dirty="0" smtClean="0">
                <a:solidFill>
                  <a:schemeClr val="accent1"/>
                </a:solidFill>
              </a:rPr>
              <a:t>[[</a:t>
            </a:r>
            <a:r>
              <a:rPr lang="en-US" dirty="0" smtClean="0"/>
              <a:t> E </a:t>
            </a:r>
            <a:r>
              <a:rPr lang="en-US" dirty="0" smtClean="0">
                <a:solidFill>
                  <a:schemeClr val="accent1"/>
                </a:solidFill>
              </a:rPr>
              <a:t>]]</a:t>
            </a:r>
            <a:r>
              <a:rPr lang="en-US" dirty="0" smtClean="0"/>
              <a:t>; x := </a:t>
            </a:r>
            <a:r>
              <a:rPr lang="en-US" dirty="0" err="1" smtClean="0">
                <a:solidFill>
                  <a:schemeClr val="accent1"/>
                </a:solidFill>
              </a:rPr>
              <a:t>Tr</a:t>
            </a:r>
            <a:r>
              <a:rPr lang="en-US" dirty="0" smtClean="0">
                <a:solidFill>
                  <a:schemeClr val="accent1"/>
                </a:solidFill>
              </a:rPr>
              <a:t>[[</a:t>
            </a:r>
            <a:r>
              <a:rPr lang="en-US" dirty="0" smtClean="0"/>
              <a:t> E </a:t>
            </a:r>
            <a:r>
              <a:rPr lang="en-US" dirty="0" smtClean="0">
                <a:solidFill>
                  <a:schemeClr val="accent1"/>
                </a:solidFill>
              </a:rPr>
              <a:t>]]</a:t>
            </a:r>
          </a:p>
          <a:p>
            <a:r>
              <a:rPr lang="en-US" dirty="0" err="1" smtClean="0">
                <a:solidFill>
                  <a:schemeClr val="accent1"/>
                </a:solidFill>
              </a:rPr>
              <a:t>Df</a:t>
            </a:r>
            <a:r>
              <a:rPr lang="en-US" baseline="-25000" dirty="0" err="1" smtClean="0">
                <a:solidFill>
                  <a:schemeClr val="accent1"/>
                </a:solidFill>
              </a:rPr>
              <a:t>R</a:t>
            </a:r>
            <a:r>
              <a:rPr lang="en-US" dirty="0" smtClean="0">
                <a:solidFill>
                  <a:schemeClr val="accent1"/>
                </a:solidFill>
              </a:rPr>
              <a:t>[[</a:t>
            </a:r>
            <a:r>
              <a:rPr lang="en-US" dirty="0" smtClean="0"/>
              <a:t> E / F </a:t>
            </a:r>
            <a:r>
              <a:rPr lang="en-US" dirty="0" smtClean="0">
                <a:solidFill>
                  <a:schemeClr val="accent1"/>
                </a:solidFill>
              </a:rPr>
              <a:t>]]</a:t>
            </a:r>
            <a:r>
              <a:rPr lang="en-US" dirty="0" smtClean="0"/>
              <a:t> =</a:t>
            </a:r>
          </a:p>
          <a:p>
            <a:pPr>
              <a:buNone/>
            </a:pPr>
            <a:r>
              <a:rPr lang="en-US" dirty="0" smtClean="0"/>
              <a:t>		</a:t>
            </a:r>
            <a:r>
              <a:rPr lang="en-US" dirty="0" err="1" smtClean="0">
                <a:solidFill>
                  <a:schemeClr val="accent1"/>
                </a:solidFill>
              </a:rPr>
              <a:t>Df</a:t>
            </a:r>
            <a:r>
              <a:rPr lang="en-US" baseline="-25000" dirty="0" err="1" smtClean="0">
                <a:solidFill>
                  <a:schemeClr val="accent1"/>
                </a:solidFill>
              </a:rPr>
              <a:t>R</a:t>
            </a:r>
            <a:r>
              <a:rPr lang="en-US" dirty="0" smtClean="0">
                <a:solidFill>
                  <a:schemeClr val="accent1"/>
                </a:solidFill>
              </a:rPr>
              <a:t>[[</a:t>
            </a:r>
            <a:r>
              <a:rPr lang="en-US" dirty="0" smtClean="0"/>
              <a:t> E </a:t>
            </a:r>
            <a:r>
              <a:rPr lang="en-US" dirty="0" smtClean="0">
                <a:solidFill>
                  <a:schemeClr val="accent1"/>
                </a:solidFill>
              </a:rPr>
              <a:t>]]</a:t>
            </a:r>
            <a:r>
              <a:rPr lang="en-US" dirty="0" smtClean="0"/>
              <a:t>  </a:t>
            </a:r>
            <a:r>
              <a:rPr lang="en-US" dirty="0" smtClean="0">
                <a:sym typeface="Symbol"/>
              </a:rPr>
              <a:t>  </a:t>
            </a:r>
            <a:r>
              <a:rPr lang="en-US" dirty="0" err="1" smtClean="0">
                <a:solidFill>
                  <a:schemeClr val="accent1"/>
                </a:solidFill>
                <a:sym typeface="Symbol"/>
              </a:rPr>
              <a:t>Df</a:t>
            </a:r>
            <a:r>
              <a:rPr lang="en-US" baseline="-25000" dirty="0" err="1" smtClean="0">
                <a:solidFill>
                  <a:schemeClr val="accent1"/>
                </a:solidFill>
              </a:rPr>
              <a:t>R</a:t>
            </a:r>
            <a:r>
              <a:rPr lang="en-US" dirty="0" smtClean="0">
                <a:solidFill>
                  <a:schemeClr val="accent1"/>
                </a:solidFill>
                <a:sym typeface="Symbol"/>
              </a:rPr>
              <a:t>[[</a:t>
            </a:r>
            <a:r>
              <a:rPr lang="en-US" dirty="0" smtClean="0">
                <a:sym typeface="Symbol"/>
              </a:rPr>
              <a:t> F </a:t>
            </a:r>
            <a:r>
              <a:rPr lang="en-US" dirty="0" smtClean="0">
                <a:solidFill>
                  <a:schemeClr val="accent1"/>
                </a:solidFill>
                <a:sym typeface="Symbol"/>
              </a:rPr>
              <a:t>]]</a:t>
            </a:r>
            <a:r>
              <a:rPr lang="en-US" dirty="0" smtClean="0">
                <a:sym typeface="Symbol"/>
              </a:rPr>
              <a:t>    </a:t>
            </a:r>
            <a:r>
              <a:rPr lang="en-US" dirty="0" err="1" smtClean="0">
                <a:solidFill>
                  <a:schemeClr val="accent1"/>
                </a:solidFill>
                <a:sym typeface="Symbol"/>
              </a:rPr>
              <a:t>Tr</a:t>
            </a:r>
            <a:r>
              <a:rPr lang="en-US" dirty="0" smtClean="0">
                <a:solidFill>
                  <a:schemeClr val="accent1"/>
                </a:solidFill>
                <a:sym typeface="Symbol"/>
              </a:rPr>
              <a:t>[[</a:t>
            </a:r>
            <a:r>
              <a:rPr lang="en-US" dirty="0" smtClean="0">
                <a:sym typeface="Symbol"/>
              </a:rPr>
              <a:t> F </a:t>
            </a:r>
            <a:r>
              <a:rPr lang="en-US" dirty="0" smtClean="0">
                <a:solidFill>
                  <a:schemeClr val="accent1"/>
                </a:solidFill>
                <a:sym typeface="Symbol"/>
              </a:rPr>
              <a:t>]]</a:t>
            </a:r>
            <a:r>
              <a:rPr lang="en-US" dirty="0" smtClean="0">
                <a:sym typeface="Symbol"/>
              </a:rPr>
              <a:t> ≠ 0</a:t>
            </a:r>
          </a:p>
          <a:p>
            <a:r>
              <a:rPr lang="en-US" dirty="0" err="1" smtClean="0">
                <a:solidFill>
                  <a:schemeClr val="accent1"/>
                </a:solidFill>
                <a:sym typeface="Symbol"/>
              </a:rPr>
              <a:t>Df</a:t>
            </a:r>
            <a:r>
              <a:rPr lang="en-US" baseline="-25000" dirty="0" err="1" smtClean="0">
                <a:solidFill>
                  <a:schemeClr val="accent1"/>
                </a:solidFill>
                <a:sym typeface="Symbol"/>
              </a:rPr>
              <a:t>R</a:t>
            </a:r>
            <a:r>
              <a:rPr lang="en-US" dirty="0" smtClean="0">
                <a:solidFill>
                  <a:schemeClr val="accent1"/>
                </a:solidFill>
                <a:sym typeface="Symbol"/>
              </a:rPr>
              <a:t>[[</a:t>
            </a:r>
            <a:r>
              <a:rPr lang="en-US" dirty="0" smtClean="0">
                <a:sym typeface="Symbol"/>
              </a:rPr>
              <a:t> </a:t>
            </a:r>
            <a:r>
              <a:rPr lang="en-US" dirty="0" err="1" smtClean="0">
                <a:sym typeface="Symbol"/>
              </a:rPr>
              <a:t>E.x</a:t>
            </a:r>
            <a:r>
              <a:rPr lang="en-US" dirty="0" smtClean="0">
                <a:sym typeface="Symbol"/>
              </a:rPr>
              <a:t> </a:t>
            </a:r>
            <a:r>
              <a:rPr lang="en-US" dirty="0" smtClean="0">
                <a:solidFill>
                  <a:schemeClr val="accent1"/>
                </a:solidFill>
                <a:sym typeface="Symbol"/>
              </a:rPr>
              <a:t>]]</a:t>
            </a:r>
            <a:r>
              <a:rPr lang="en-US" dirty="0" smtClean="0">
                <a:sym typeface="Symbol"/>
              </a:rPr>
              <a:t> =</a:t>
            </a:r>
          </a:p>
          <a:p>
            <a:pPr>
              <a:buNone/>
            </a:pPr>
            <a:r>
              <a:rPr lang="en-US" dirty="0" smtClean="0">
                <a:sym typeface="Symbol"/>
              </a:rPr>
              <a:t>		</a:t>
            </a:r>
            <a:r>
              <a:rPr lang="en-US" dirty="0" err="1" smtClean="0">
                <a:solidFill>
                  <a:schemeClr val="accent1"/>
                </a:solidFill>
                <a:sym typeface="Symbol"/>
              </a:rPr>
              <a:t>Df</a:t>
            </a:r>
            <a:r>
              <a:rPr lang="en-US" baseline="-25000" dirty="0" err="1" smtClean="0">
                <a:solidFill>
                  <a:schemeClr val="accent1"/>
                </a:solidFill>
              </a:rPr>
              <a:t>R</a:t>
            </a:r>
            <a:r>
              <a:rPr lang="en-US" dirty="0" smtClean="0">
                <a:solidFill>
                  <a:schemeClr val="accent1"/>
                </a:solidFill>
                <a:sym typeface="Symbol"/>
              </a:rPr>
              <a:t>[[</a:t>
            </a:r>
            <a:r>
              <a:rPr lang="en-US" dirty="0" smtClean="0">
                <a:sym typeface="Symbol"/>
              </a:rPr>
              <a:t> E </a:t>
            </a:r>
            <a:r>
              <a:rPr lang="en-US" dirty="0" smtClean="0">
                <a:solidFill>
                  <a:schemeClr val="accent1"/>
                </a:solidFill>
                <a:sym typeface="Symbol"/>
              </a:rPr>
              <a:t>]]</a:t>
            </a:r>
            <a:r>
              <a:rPr lang="en-US" dirty="0" smtClean="0">
                <a:sym typeface="Symbol"/>
              </a:rPr>
              <a:t>    </a:t>
            </a:r>
            <a:r>
              <a:rPr lang="en-US" dirty="0" err="1" smtClean="0">
                <a:solidFill>
                  <a:schemeClr val="accent1"/>
                </a:solidFill>
                <a:sym typeface="Symbol"/>
              </a:rPr>
              <a:t>Tr</a:t>
            </a:r>
            <a:r>
              <a:rPr lang="en-US" dirty="0" smtClean="0">
                <a:solidFill>
                  <a:schemeClr val="accent1"/>
                </a:solidFill>
                <a:sym typeface="Symbol"/>
              </a:rPr>
              <a:t>[[</a:t>
            </a:r>
            <a:r>
              <a:rPr lang="en-US" dirty="0" smtClean="0">
                <a:sym typeface="Symbol"/>
              </a:rPr>
              <a:t> E </a:t>
            </a:r>
            <a:r>
              <a:rPr lang="en-US" dirty="0" smtClean="0">
                <a:solidFill>
                  <a:schemeClr val="accent1"/>
                </a:solidFill>
                <a:sym typeface="Symbol"/>
              </a:rPr>
              <a:t>]]</a:t>
            </a:r>
            <a:r>
              <a:rPr lang="en-US" dirty="0" smtClean="0">
                <a:sym typeface="Symbol"/>
              </a:rPr>
              <a:t> ≠ null  </a:t>
            </a:r>
            <a:br>
              <a:rPr lang="en-US" dirty="0" smtClean="0">
                <a:sym typeface="Symbol"/>
              </a:rPr>
            </a:br>
            <a:r>
              <a:rPr lang="en-US" dirty="0" smtClean="0">
                <a:sym typeface="Symbol"/>
              </a:rPr>
              <a:t>	( </a:t>
            </a:r>
            <a:r>
              <a:rPr lang="en-US" dirty="0" err="1" smtClean="0">
                <a:solidFill>
                  <a:schemeClr val="accent1"/>
                </a:solidFill>
                <a:sym typeface="Symbol"/>
              </a:rPr>
              <a:t>Tr</a:t>
            </a:r>
            <a:r>
              <a:rPr lang="en-US" dirty="0" smtClean="0">
                <a:solidFill>
                  <a:schemeClr val="accent1"/>
                </a:solidFill>
                <a:sym typeface="Symbol"/>
              </a:rPr>
              <a:t>[[</a:t>
            </a:r>
            <a:r>
              <a:rPr lang="en-US" dirty="0" smtClean="0">
                <a:sym typeface="Symbol"/>
              </a:rPr>
              <a:t> E </a:t>
            </a:r>
            <a:r>
              <a:rPr lang="en-US" dirty="0" smtClean="0">
                <a:solidFill>
                  <a:schemeClr val="accent1"/>
                </a:solidFill>
                <a:sym typeface="Symbol"/>
              </a:rPr>
              <a:t>]]</a:t>
            </a:r>
            <a:r>
              <a:rPr lang="en-US" dirty="0" smtClean="0">
                <a:sym typeface="Symbol"/>
              </a:rPr>
              <a:t>, x ) R</a:t>
            </a:r>
          </a:p>
          <a:p>
            <a:r>
              <a:rPr lang="en-US" dirty="0" err="1" smtClean="0">
                <a:solidFill>
                  <a:schemeClr val="accent1"/>
                </a:solidFill>
                <a:sym typeface="Symbol"/>
              </a:rPr>
              <a:t>Df</a:t>
            </a:r>
            <a:r>
              <a:rPr lang="en-US" baseline="-25000" dirty="0" err="1" smtClean="0">
                <a:solidFill>
                  <a:schemeClr val="accent1"/>
                </a:solidFill>
                <a:sym typeface="Symbol"/>
              </a:rPr>
              <a:t>R</a:t>
            </a:r>
            <a:r>
              <a:rPr lang="en-US" dirty="0" smtClean="0">
                <a:solidFill>
                  <a:schemeClr val="accent1"/>
                </a:solidFill>
                <a:sym typeface="Symbol"/>
              </a:rPr>
              <a:t>[[</a:t>
            </a:r>
            <a:r>
              <a:rPr lang="en-US" dirty="0" smtClean="0">
                <a:sym typeface="Symbol"/>
              </a:rPr>
              <a:t> E &amp;&amp; F </a:t>
            </a:r>
            <a:r>
              <a:rPr lang="en-US" dirty="0" smtClean="0">
                <a:solidFill>
                  <a:schemeClr val="accent1"/>
                </a:solidFill>
                <a:sym typeface="Symbol"/>
              </a:rPr>
              <a:t>]]</a:t>
            </a:r>
            <a:r>
              <a:rPr lang="en-US" dirty="0" smtClean="0">
                <a:sym typeface="Symbol"/>
              </a:rPr>
              <a:t> =</a:t>
            </a:r>
          </a:p>
          <a:p>
            <a:pPr>
              <a:buNone/>
            </a:pPr>
            <a:r>
              <a:rPr lang="en-US" dirty="0" smtClean="0">
                <a:sym typeface="Symbol"/>
              </a:rPr>
              <a:t>	</a:t>
            </a:r>
            <a:r>
              <a:rPr lang="en-US" dirty="0" smtClean="0"/>
              <a:t> 	</a:t>
            </a:r>
            <a:r>
              <a:rPr lang="en-US" dirty="0" err="1" smtClean="0">
                <a:solidFill>
                  <a:schemeClr val="accent1"/>
                </a:solidFill>
              </a:rPr>
              <a:t>Df</a:t>
            </a:r>
            <a:r>
              <a:rPr lang="en-US" baseline="-25000" dirty="0" err="1" smtClean="0">
                <a:solidFill>
                  <a:schemeClr val="accent1"/>
                </a:solidFill>
              </a:rPr>
              <a:t>R</a:t>
            </a:r>
            <a:r>
              <a:rPr lang="en-US" dirty="0" smtClean="0">
                <a:solidFill>
                  <a:schemeClr val="accent1"/>
                </a:solidFill>
              </a:rPr>
              <a:t>[[</a:t>
            </a:r>
            <a:r>
              <a:rPr lang="en-US" dirty="0" smtClean="0"/>
              <a:t> E </a:t>
            </a:r>
            <a:r>
              <a:rPr lang="en-US" dirty="0" smtClean="0">
                <a:solidFill>
                  <a:schemeClr val="accent1"/>
                </a:solidFill>
              </a:rPr>
              <a:t>]]</a:t>
            </a:r>
            <a:r>
              <a:rPr lang="en-US" dirty="0" smtClean="0"/>
              <a:t>  </a:t>
            </a:r>
            <a:r>
              <a:rPr lang="en-US" dirty="0" smtClean="0">
                <a:sym typeface="Symbol"/>
              </a:rPr>
              <a:t>  (</a:t>
            </a:r>
            <a:r>
              <a:rPr lang="en-US" dirty="0" err="1" smtClean="0">
                <a:solidFill>
                  <a:schemeClr val="accent1"/>
                </a:solidFill>
                <a:sym typeface="Symbol"/>
              </a:rPr>
              <a:t>Tr</a:t>
            </a:r>
            <a:r>
              <a:rPr lang="en-US" dirty="0" smtClean="0">
                <a:solidFill>
                  <a:schemeClr val="accent1"/>
                </a:solidFill>
                <a:sym typeface="Symbol"/>
              </a:rPr>
              <a:t>[[</a:t>
            </a:r>
            <a:r>
              <a:rPr lang="en-US" dirty="0" smtClean="0">
                <a:sym typeface="Symbol"/>
              </a:rPr>
              <a:t> E </a:t>
            </a:r>
            <a:r>
              <a:rPr lang="en-US" dirty="0" smtClean="0">
                <a:solidFill>
                  <a:schemeClr val="accent1"/>
                </a:solidFill>
                <a:sym typeface="Symbol"/>
              </a:rPr>
              <a:t>]]</a:t>
            </a:r>
            <a:r>
              <a:rPr lang="en-US" dirty="0" smtClean="0">
                <a:sym typeface="Symbol"/>
              </a:rPr>
              <a:t>  </a:t>
            </a:r>
            <a:r>
              <a:rPr lang="en-US" dirty="0" err="1" smtClean="0">
                <a:solidFill>
                  <a:schemeClr val="accent1"/>
                </a:solidFill>
                <a:sym typeface="Symbol"/>
              </a:rPr>
              <a:t>Df</a:t>
            </a:r>
            <a:r>
              <a:rPr lang="en-US" baseline="-25000" dirty="0" err="1" smtClean="0">
                <a:solidFill>
                  <a:schemeClr val="accent1"/>
                </a:solidFill>
              </a:rPr>
              <a:t>R</a:t>
            </a:r>
            <a:r>
              <a:rPr lang="en-US" dirty="0" smtClean="0">
                <a:solidFill>
                  <a:schemeClr val="accent1"/>
                </a:solidFill>
                <a:sym typeface="Symbol"/>
              </a:rPr>
              <a:t>[[</a:t>
            </a:r>
            <a:r>
              <a:rPr lang="en-US" dirty="0" smtClean="0">
                <a:sym typeface="Symbol"/>
              </a:rPr>
              <a:t> F </a:t>
            </a:r>
            <a:r>
              <a:rPr lang="en-US" dirty="0" smtClean="0">
                <a:solidFill>
                  <a:schemeClr val="accent1"/>
                </a:solidFill>
                <a:sym typeface="Symbol"/>
              </a:rPr>
              <a:t>]]</a:t>
            </a:r>
            <a:r>
              <a:rPr lang="en-US" dirty="0" smtClean="0">
                <a:sym typeface="Symbol"/>
              </a:rPr>
              <a:t>)</a:t>
            </a:r>
            <a:endParaRPr lang="en-US"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fade">
                                      <p:cBhvr>
                                        <p:cTn id="12" dur="500"/>
                                        <p:tgtEl>
                                          <p:spTgt spid="3">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animEffect transition="in" filter="fade">
                                      <p:cBhvr>
                                        <p:cTn id="1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Object features</a:t>
            </a:r>
            <a:endParaRPr lang="en-US" dirty="0"/>
          </a:p>
        </p:txBody>
      </p:sp>
      <p:sp>
        <p:nvSpPr>
          <p:cNvPr id="3" name="Content Placeholder 2"/>
          <p:cNvSpPr>
            <a:spLocks noGrp="1"/>
          </p:cNvSpPr>
          <p:nvPr>
            <p:ph idx="1"/>
          </p:nvPr>
        </p:nvSpPr>
        <p:spPr>
          <a:xfrm>
            <a:off x="381000" y="1138592"/>
            <a:ext cx="8382000" cy="3656386"/>
          </a:xfrm>
        </p:spPr>
        <p:txBody>
          <a:bodyPr/>
          <a:lstStyle/>
          <a:p>
            <a:r>
              <a:rPr lang="en-US" dirty="0" smtClean="0">
                <a:solidFill>
                  <a:srgbClr val="00B0F0"/>
                </a:solidFill>
              </a:rPr>
              <a:t>class</a:t>
            </a:r>
            <a:r>
              <a:rPr lang="en-US" dirty="0" smtClean="0"/>
              <a:t> C { </a:t>
            </a:r>
            <a:r>
              <a:rPr lang="en-US" dirty="0" err="1" smtClean="0">
                <a:solidFill>
                  <a:srgbClr val="00B0F0"/>
                </a:solidFill>
              </a:rPr>
              <a:t>var</a:t>
            </a:r>
            <a:r>
              <a:rPr lang="en-US" dirty="0" smtClean="0"/>
              <a:t> x: </a:t>
            </a:r>
            <a:r>
              <a:rPr lang="en-US" dirty="0" err="1" smtClean="0">
                <a:solidFill>
                  <a:srgbClr val="00B0F0"/>
                </a:solidFill>
              </a:rPr>
              <a:t>int</a:t>
            </a:r>
            <a:r>
              <a:rPr lang="en-US" dirty="0" smtClean="0"/>
              <a:t>;  </a:t>
            </a:r>
            <a:r>
              <a:rPr lang="en-US" dirty="0" err="1" smtClean="0">
                <a:solidFill>
                  <a:srgbClr val="00B0F0"/>
                </a:solidFill>
              </a:rPr>
              <a:t>var</a:t>
            </a:r>
            <a:r>
              <a:rPr lang="en-US" dirty="0" smtClean="0"/>
              <a:t> y: C;  … }</a:t>
            </a:r>
          </a:p>
          <a:p>
            <a:endParaRPr lang="en-US" dirty="0" smtClean="0"/>
          </a:p>
          <a:p>
            <a:r>
              <a:rPr lang="en-US" dirty="0" smtClean="0"/>
              <a:t>Idea:  </a:t>
            </a:r>
            <a:r>
              <a:rPr lang="en-US" dirty="0" err="1" smtClean="0"/>
              <a:t>c.x</a:t>
            </a:r>
            <a:r>
              <a:rPr lang="en-US" dirty="0" smtClean="0"/>
              <a:t>  is modeled as  Heap[c, x]</a:t>
            </a:r>
          </a:p>
          <a:p>
            <a:r>
              <a:rPr lang="en-US" dirty="0" smtClean="0"/>
              <a:t>Details:</a:t>
            </a:r>
          </a:p>
          <a:p>
            <a:pPr lvl="1"/>
            <a:r>
              <a:rPr smtClean="0">
                <a:solidFill>
                  <a:schemeClr val="accent4"/>
                </a:solidFill>
              </a:rPr>
              <a:t>var</a:t>
            </a:r>
            <a:r>
              <a:rPr smtClean="0"/>
              <a:t> Heap</a:t>
            </a:r>
          </a:p>
          <a:p>
            <a:pPr lvl="1"/>
            <a:r>
              <a:rPr smtClean="0">
                <a:solidFill>
                  <a:schemeClr val="accent4"/>
                </a:solidFill>
              </a:rPr>
              <a:t>const</a:t>
            </a:r>
            <a:r>
              <a:rPr smtClean="0"/>
              <a:t> x</a:t>
            </a:r>
          </a:p>
          <a:p>
            <a:pPr lvl="1"/>
            <a:r>
              <a:rPr smtClean="0">
                <a:solidFill>
                  <a:schemeClr val="accent4"/>
                </a:solidFill>
              </a:rPr>
              <a:t>const</a:t>
            </a:r>
            <a:r>
              <a:rPr smtClean="0"/>
              <a:t> y</a:t>
            </a:r>
            <a:endParaRPr lang="en-US"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500"/>
                                        <p:tgtEl>
                                          <p:spTgt spid="3">
                                            <p:txEl>
                                              <p:pRg st="3" end="3"/>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Effect transition="in" filter="fade">
                                      <p:cBhvr>
                                        <p:cTn id="15" dur="500"/>
                                        <p:tgtEl>
                                          <p:spTgt spid="3">
                                            <p:txEl>
                                              <p:pRg st="4" end="4"/>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3">
                                            <p:txEl>
                                              <p:pRg st="5" end="5"/>
                                            </p:txEl>
                                          </p:spTgt>
                                        </p:tgtEl>
                                        <p:attrNameLst>
                                          <p:attrName>style.visibility</p:attrName>
                                        </p:attrNameLst>
                                      </p:cBhvr>
                                      <p:to>
                                        <p:strVal val="visible"/>
                                      </p:to>
                                    </p:set>
                                    <p:animEffect transition="in" filter="fade">
                                      <p:cBhvr>
                                        <p:cTn id="18" dur="500"/>
                                        <p:tgtEl>
                                          <p:spTgt spid="3">
                                            <p:txEl>
                                              <p:pRg st="5" end="5"/>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animEffect transition="in" filter="fade">
                                      <p:cBhvr>
                                        <p:cTn id="21"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Object features, with types</a:t>
            </a:r>
            <a:endParaRPr lang="en-US" dirty="0"/>
          </a:p>
        </p:txBody>
      </p:sp>
      <p:sp>
        <p:nvSpPr>
          <p:cNvPr id="3" name="Content Placeholder 2"/>
          <p:cNvSpPr>
            <a:spLocks noGrp="1"/>
          </p:cNvSpPr>
          <p:nvPr>
            <p:ph idx="1"/>
          </p:nvPr>
        </p:nvSpPr>
        <p:spPr>
          <a:xfrm>
            <a:off x="381000" y="1138592"/>
            <a:ext cx="8382000" cy="4190378"/>
          </a:xfrm>
        </p:spPr>
        <p:txBody>
          <a:bodyPr/>
          <a:lstStyle/>
          <a:p>
            <a:pPr>
              <a:spcAft>
                <a:spcPts val="600"/>
              </a:spcAft>
            </a:pPr>
            <a:r>
              <a:rPr lang="en-US" dirty="0" smtClean="0">
                <a:solidFill>
                  <a:srgbClr val="00B0F0"/>
                </a:solidFill>
              </a:rPr>
              <a:t>class</a:t>
            </a:r>
            <a:r>
              <a:rPr lang="en-US" dirty="0" smtClean="0"/>
              <a:t> C { </a:t>
            </a:r>
            <a:r>
              <a:rPr lang="en-US" dirty="0" err="1" smtClean="0">
                <a:solidFill>
                  <a:srgbClr val="00B0F0"/>
                </a:solidFill>
              </a:rPr>
              <a:t>var</a:t>
            </a:r>
            <a:r>
              <a:rPr lang="en-US" dirty="0" smtClean="0"/>
              <a:t> x: </a:t>
            </a:r>
            <a:r>
              <a:rPr lang="en-US" dirty="0" err="1" smtClean="0">
                <a:solidFill>
                  <a:srgbClr val="00B0F0"/>
                </a:solidFill>
              </a:rPr>
              <a:t>int</a:t>
            </a:r>
            <a:r>
              <a:rPr lang="en-US" dirty="0" smtClean="0"/>
              <a:t>;  </a:t>
            </a:r>
            <a:r>
              <a:rPr lang="en-US" dirty="0" err="1" smtClean="0">
                <a:solidFill>
                  <a:srgbClr val="00B0F0"/>
                </a:solidFill>
              </a:rPr>
              <a:t>var</a:t>
            </a:r>
            <a:r>
              <a:rPr lang="en-US" dirty="0" smtClean="0"/>
              <a:t> y: C;  … }</a:t>
            </a:r>
          </a:p>
          <a:p>
            <a:r>
              <a:rPr lang="en-US" dirty="0" smtClean="0"/>
              <a:t>Idea:  </a:t>
            </a:r>
            <a:r>
              <a:rPr lang="en-US" dirty="0" err="1" smtClean="0"/>
              <a:t>c.x</a:t>
            </a:r>
            <a:r>
              <a:rPr lang="en-US" dirty="0" smtClean="0"/>
              <a:t>  is modeled as  Heap[c, x]</a:t>
            </a:r>
          </a:p>
          <a:p>
            <a:r>
              <a:rPr lang="en-US" dirty="0" smtClean="0"/>
              <a:t>Details:</a:t>
            </a:r>
          </a:p>
          <a:p>
            <a:pPr lvl="1"/>
            <a:r>
              <a:rPr smtClean="0">
                <a:solidFill>
                  <a:schemeClr val="accent4"/>
                </a:solidFill>
              </a:rPr>
              <a:t>type</a:t>
            </a:r>
            <a:r>
              <a:rPr/>
              <a:t> </a:t>
            </a:r>
            <a:r>
              <a:rPr smtClean="0"/>
              <a:t>Ref</a:t>
            </a:r>
          </a:p>
          <a:p>
            <a:pPr lvl="1"/>
            <a:r>
              <a:rPr smtClean="0">
                <a:solidFill>
                  <a:schemeClr val="accent4"/>
                </a:solidFill>
              </a:rPr>
              <a:t>type</a:t>
            </a:r>
            <a:r>
              <a:rPr/>
              <a:t> </a:t>
            </a:r>
            <a:r>
              <a:rPr smtClean="0"/>
              <a:t>Field</a:t>
            </a:r>
            <a:endParaRPr smtClean="0">
              <a:solidFill>
                <a:schemeClr val="accent2"/>
              </a:solidFill>
            </a:endParaRPr>
          </a:p>
          <a:p>
            <a:pPr lvl="1"/>
            <a:r>
              <a:rPr smtClean="0">
                <a:solidFill>
                  <a:schemeClr val="accent4"/>
                </a:solidFill>
              </a:rPr>
              <a:t>var</a:t>
            </a:r>
            <a:r>
              <a:rPr smtClean="0"/>
              <a:t> Heap:  Ref </a:t>
            </a:r>
            <a:r>
              <a:rPr lang="en-US" dirty="0" smtClean="0">
                <a:sym typeface="Symbol"/>
              </a:rPr>
              <a:t></a:t>
            </a:r>
            <a:r>
              <a:rPr smtClean="0"/>
              <a:t> Field </a:t>
            </a:r>
            <a:r>
              <a:rPr lang="en-US" dirty="0" smtClean="0">
                <a:sym typeface="Symbol"/>
              </a:rPr>
              <a:t></a:t>
            </a:r>
            <a:r>
              <a:rPr smtClean="0"/>
              <a:t> ?</a:t>
            </a:r>
          </a:p>
          <a:p>
            <a:pPr lvl="1"/>
            <a:r>
              <a:rPr smtClean="0">
                <a:solidFill>
                  <a:schemeClr val="accent4"/>
                </a:solidFill>
              </a:rPr>
              <a:t>const</a:t>
            </a:r>
            <a:r>
              <a:rPr smtClean="0"/>
              <a:t> x: Field</a:t>
            </a:r>
          </a:p>
          <a:p>
            <a:pPr lvl="1"/>
            <a:r>
              <a:rPr smtClean="0">
                <a:solidFill>
                  <a:schemeClr val="accent4"/>
                </a:solidFill>
              </a:rPr>
              <a:t>const</a:t>
            </a:r>
            <a:r>
              <a:rPr smtClean="0"/>
              <a:t> y: Field</a:t>
            </a:r>
            <a:endParaRPr lang="en-US" dirty="0"/>
          </a:p>
        </p:txBody>
      </p:sp>
    </p:spTree>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Object features, with types</a:t>
            </a:r>
            <a:endParaRPr lang="en-US" dirty="0"/>
          </a:p>
        </p:txBody>
      </p:sp>
      <p:sp>
        <p:nvSpPr>
          <p:cNvPr id="3" name="Content Placeholder 2"/>
          <p:cNvSpPr>
            <a:spLocks noGrp="1"/>
          </p:cNvSpPr>
          <p:nvPr>
            <p:ph idx="1"/>
          </p:nvPr>
        </p:nvSpPr>
        <p:spPr>
          <a:xfrm>
            <a:off x="381000" y="1138592"/>
            <a:ext cx="8382000" cy="4748992"/>
          </a:xfrm>
        </p:spPr>
        <p:txBody>
          <a:bodyPr/>
          <a:lstStyle/>
          <a:p>
            <a:pPr>
              <a:spcAft>
                <a:spcPts val="600"/>
              </a:spcAft>
            </a:pPr>
            <a:r>
              <a:rPr lang="en-US" dirty="0" smtClean="0">
                <a:solidFill>
                  <a:srgbClr val="00B0F0"/>
                </a:solidFill>
              </a:rPr>
              <a:t>class</a:t>
            </a:r>
            <a:r>
              <a:rPr lang="en-US" dirty="0" smtClean="0"/>
              <a:t> C { </a:t>
            </a:r>
            <a:r>
              <a:rPr lang="en-US" dirty="0" err="1" smtClean="0">
                <a:solidFill>
                  <a:srgbClr val="00B0F0"/>
                </a:solidFill>
              </a:rPr>
              <a:t>var</a:t>
            </a:r>
            <a:r>
              <a:rPr lang="en-US" dirty="0" smtClean="0"/>
              <a:t> x: </a:t>
            </a:r>
            <a:r>
              <a:rPr lang="en-US" dirty="0" err="1" smtClean="0">
                <a:solidFill>
                  <a:srgbClr val="00B0F0"/>
                </a:solidFill>
              </a:rPr>
              <a:t>int</a:t>
            </a:r>
            <a:r>
              <a:rPr lang="en-US" dirty="0" smtClean="0"/>
              <a:t>;  </a:t>
            </a:r>
            <a:r>
              <a:rPr lang="en-US" dirty="0" err="1" smtClean="0">
                <a:solidFill>
                  <a:srgbClr val="00B0F0"/>
                </a:solidFill>
              </a:rPr>
              <a:t>var</a:t>
            </a:r>
            <a:r>
              <a:rPr lang="en-US" dirty="0" smtClean="0"/>
              <a:t> y: C;  … }</a:t>
            </a:r>
          </a:p>
          <a:p>
            <a:r>
              <a:rPr lang="en-US" dirty="0" smtClean="0"/>
              <a:t>Idea:  </a:t>
            </a:r>
            <a:r>
              <a:rPr lang="en-US" dirty="0" err="1" smtClean="0"/>
              <a:t>c.x</a:t>
            </a:r>
            <a:r>
              <a:rPr lang="en-US" dirty="0" smtClean="0"/>
              <a:t>  is modeled as  Heap[c, x]</a:t>
            </a:r>
          </a:p>
          <a:p>
            <a:r>
              <a:rPr lang="en-US" dirty="0" smtClean="0"/>
              <a:t>Details:</a:t>
            </a:r>
          </a:p>
          <a:p>
            <a:pPr lvl="1"/>
            <a:r>
              <a:rPr smtClean="0">
                <a:solidFill>
                  <a:schemeClr val="accent4"/>
                </a:solidFill>
              </a:rPr>
              <a:t>type</a:t>
            </a:r>
            <a:r>
              <a:rPr/>
              <a:t> </a:t>
            </a:r>
            <a:r>
              <a:rPr smtClean="0"/>
              <a:t>Ref;</a:t>
            </a:r>
          </a:p>
          <a:p>
            <a:pPr lvl="1"/>
            <a:r>
              <a:rPr smtClean="0">
                <a:solidFill>
                  <a:schemeClr val="accent4"/>
                </a:solidFill>
              </a:rPr>
              <a:t>type</a:t>
            </a:r>
            <a:r>
              <a:rPr/>
              <a:t> </a:t>
            </a:r>
            <a:r>
              <a:rPr smtClean="0"/>
              <a:t>Field </a:t>
            </a:r>
            <a:r>
              <a:rPr lang="en-US" dirty="0" smtClean="0">
                <a:sym typeface="Symbol"/>
              </a:rPr>
              <a:t>;</a:t>
            </a:r>
            <a:endParaRPr smtClean="0">
              <a:solidFill>
                <a:schemeClr val="accent2"/>
              </a:solidFill>
            </a:endParaRPr>
          </a:p>
          <a:p>
            <a:pPr lvl="1"/>
            <a:r>
              <a:rPr smtClean="0">
                <a:solidFill>
                  <a:schemeClr val="accent4"/>
                </a:solidFill>
              </a:rPr>
              <a:t>var</a:t>
            </a:r>
            <a:r>
              <a:rPr smtClean="0"/>
              <a:t> Heap:  </a:t>
            </a:r>
            <a:r>
              <a:rPr smtClean="0">
                <a:sym typeface="Symbol"/>
              </a:rPr>
              <a:t>. </a:t>
            </a:r>
            <a:r>
              <a:rPr smtClean="0"/>
              <a:t>Ref </a:t>
            </a:r>
            <a:r>
              <a:rPr lang="en-US" dirty="0" smtClean="0">
                <a:sym typeface="Symbol"/>
              </a:rPr>
              <a:t></a:t>
            </a:r>
            <a:r>
              <a:rPr smtClean="0"/>
              <a:t> Field </a:t>
            </a:r>
            <a:r>
              <a:rPr lang="en-US" dirty="0" smtClean="0">
                <a:sym typeface="Symbol"/>
              </a:rPr>
              <a:t> </a:t>
            </a:r>
            <a:r>
              <a:rPr smtClean="0"/>
              <a:t> </a:t>
            </a:r>
            <a:r>
              <a:rPr lang="en-US" dirty="0" smtClean="0">
                <a:sym typeface="Symbol"/>
              </a:rPr>
              <a:t> </a:t>
            </a:r>
            <a:r>
              <a:rPr smtClean="0"/>
              <a:t> </a:t>
            </a:r>
            <a:r>
              <a:rPr lang="en-US" dirty="0" smtClean="0">
                <a:sym typeface="Symbol"/>
              </a:rPr>
              <a:t></a:t>
            </a:r>
            <a:r>
              <a:rPr smtClean="0"/>
              <a:t>;</a:t>
            </a:r>
          </a:p>
          <a:p>
            <a:pPr lvl="1"/>
            <a:r>
              <a:rPr smtClean="0">
                <a:solidFill>
                  <a:schemeClr val="accent4"/>
                </a:solidFill>
              </a:rPr>
              <a:t>const</a:t>
            </a:r>
            <a:r>
              <a:rPr smtClean="0"/>
              <a:t> x: Field </a:t>
            </a:r>
            <a:r>
              <a:rPr smtClean="0">
                <a:solidFill>
                  <a:schemeClr val="accent4"/>
                </a:solidFill>
              </a:rPr>
              <a:t>int</a:t>
            </a:r>
            <a:r>
              <a:rPr smtClean="0"/>
              <a:t>;</a:t>
            </a:r>
          </a:p>
          <a:p>
            <a:pPr lvl="1"/>
            <a:r>
              <a:rPr smtClean="0">
                <a:solidFill>
                  <a:schemeClr val="accent4"/>
                </a:solidFill>
              </a:rPr>
              <a:t>const</a:t>
            </a:r>
            <a:r>
              <a:rPr smtClean="0"/>
              <a:t> y: Field Ref;</a:t>
            </a:r>
          </a:p>
          <a:p>
            <a:r>
              <a:rPr lang="en-US" dirty="0" smtClean="0"/>
              <a:t>Heap[c, x] has type </a:t>
            </a:r>
            <a:r>
              <a:rPr lang="en-US" dirty="0" err="1" smtClean="0">
                <a:solidFill>
                  <a:schemeClr val="accent4"/>
                </a:solidFill>
              </a:rPr>
              <a:t>int</a:t>
            </a:r>
            <a:endParaRPr lang="en-US" dirty="0">
              <a:solidFill>
                <a:schemeClr val="accent4"/>
              </a:solidFill>
            </a:endParaRPr>
          </a:p>
        </p:txBody>
      </p:sp>
    </p:spTree>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Object features</a:t>
            </a:r>
            <a:endParaRPr lang="en-US" dirty="0"/>
          </a:p>
        </p:txBody>
      </p:sp>
      <p:sp>
        <p:nvSpPr>
          <p:cNvPr id="3" name="Content Placeholder 2"/>
          <p:cNvSpPr>
            <a:spLocks noGrp="1"/>
          </p:cNvSpPr>
          <p:nvPr>
            <p:ph idx="1"/>
          </p:nvPr>
        </p:nvSpPr>
        <p:spPr>
          <a:xfrm>
            <a:off x="381000" y="1138592"/>
            <a:ext cx="8382000" cy="4062651"/>
          </a:xfrm>
        </p:spPr>
        <p:txBody>
          <a:bodyPr/>
          <a:lstStyle/>
          <a:p>
            <a:r>
              <a:rPr lang="en-US" dirty="0" smtClean="0">
                <a:solidFill>
                  <a:srgbClr val="00B0F0"/>
                </a:solidFill>
              </a:rPr>
              <a:t>class</a:t>
            </a:r>
            <a:r>
              <a:rPr lang="en-US" dirty="0" smtClean="0"/>
              <a:t> C { </a:t>
            </a:r>
            <a:r>
              <a:rPr lang="en-US" dirty="0" err="1" smtClean="0">
                <a:solidFill>
                  <a:srgbClr val="00B0F0"/>
                </a:solidFill>
              </a:rPr>
              <a:t>var</a:t>
            </a:r>
            <a:r>
              <a:rPr lang="en-US" dirty="0" smtClean="0"/>
              <a:t> x: </a:t>
            </a:r>
            <a:r>
              <a:rPr lang="en-US" dirty="0" err="1" smtClean="0">
                <a:solidFill>
                  <a:srgbClr val="00B0F0"/>
                </a:solidFill>
              </a:rPr>
              <a:t>int</a:t>
            </a:r>
            <a:r>
              <a:rPr lang="en-US" dirty="0" smtClean="0"/>
              <a:t>;  </a:t>
            </a:r>
            <a:r>
              <a:rPr lang="en-US" dirty="0" err="1" smtClean="0">
                <a:solidFill>
                  <a:srgbClr val="00B0F0"/>
                </a:solidFill>
              </a:rPr>
              <a:t>var</a:t>
            </a:r>
            <a:r>
              <a:rPr lang="en-US" dirty="0" smtClean="0"/>
              <a:t> y: C;  … }</a:t>
            </a:r>
          </a:p>
          <a:p>
            <a:r>
              <a:rPr lang="en-US" dirty="0" smtClean="0"/>
              <a:t>Translation into Boogie:</a:t>
            </a:r>
          </a:p>
          <a:p>
            <a:pPr lvl="1"/>
            <a:r>
              <a:rPr smtClean="0">
                <a:solidFill>
                  <a:schemeClr val="accent4"/>
                </a:solidFill>
              </a:rPr>
              <a:t>type</a:t>
            </a:r>
            <a:r>
              <a:rPr/>
              <a:t> </a:t>
            </a:r>
            <a:r>
              <a:rPr smtClean="0"/>
              <a:t>Ref;</a:t>
            </a:r>
          </a:p>
          <a:p>
            <a:pPr lvl="1"/>
            <a:r>
              <a:rPr smtClean="0">
                <a:solidFill>
                  <a:schemeClr val="accent4"/>
                </a:solidFill>
              </a:rPr>
              <a:t>type</a:t>
            </a:r>
            <a:r>
              <a:rPr/>
              <a:t> </a:t>
            </a:r>
            <a:r>
              <a:rPr smtClean="0"/>
              <a:t>Field </a:t>
            </a:r>
            <a:r>
              <a:rPr lang="en-US" dirty="0" smtClean="0">
                <a:sym typeface="Symbol"/>
              </a:rPr>
              <a:t>;</a:t>
            </a:r>
          </a:p>
          <a:p>
            <a:pPr lvl="1"/>
            <a:r>
              <a:rPr smtClean="0">
                <a:solidFill>
                  <a:schemeClr val="accent4"/>
                </a:solidFill>
                <a:sym typeface="Symbol"/>
              </a:rPr>
              <a:t>type</a:t>
            </a:r>
            <a:r>
              <a:rPr smtClean="0">
                <a:solidFill>
                  <a:schemeClr val="accent2"/>
                </a:solidFill>
                <a:sym typeface="Symbol"/>
              </a:rPr>
              <a:t> </a:t>
            </a:r>
            <a:r>
              <a:rPr smtClean="0"/>
              <a:t>HeapType =  </a:t>
            </a:r>
            <a:r>
              <a:rPr>
                <a:sym typeface="Symbol"/>
              </a:rPr>
              <a:t>[ </a:t>
            </a:r>
            <a:r>
              <a:rPr/>
              <a:t>Ref, Field </a:t>
            </a:r>
            <a:r>
              <a:rPr smtClean="0">
                <a:sym typeface="Symbol"/>
              </a:rPr>
              <a:t> ] </a:t>
            </a:r>
            <a:r>
              <a:rPr/>
              <a:t>;</a:t>
            </a:r>
            <a:endParaRPr smtClean="0">
              <a:solidFill>
                <a:schemeClr val="accent2"/>
              </a:solidFill>
            </a:endParaRPr>
          </a:p>
          <a:p>
            <a:pPr lvl="1"/>
            <a:r>
              <a:rPr smtClean="0">
                <a:solidFill>
                  <a:schemeClr val="accent4"/>
                </a:solidFill>
              </a:rPr>
              <a:t>var</a:t>
            </a:r>
            <a:r>
              <a:rPr smtClean="0"/>
              <a:t> Heap: HeapType;</a:t>
            </a:r>
          </a:p>
          <a:p>
            <a:pPr lvl="1"/>
            <a:r>
              <a:rPr smtClean="0">
                <a:solidFill>
                  <a:schemeClr val="accent4"/>
                </a:solidFill>
              </a:rPr>
              <a:t>const</a:t>
            </a:r>
            <a:r>
              <a:rPr smtClean="0">
                <a:solidFill>
                  <a:schemeClr val="accent2"/>
                </a:solidFill>
              </a:rPr>
              <a:t> </a:t>
            </a:r>
            <a:r>
              <a:rPr smtClean="0">
                <a:solidFill>
                  <a:schemeClr val="accent4"/>
                </a:solidFill>
              </a:rPr>
              <a:t>unique</a:t>
            </a:r>
            <a:r>
              <a:rPr smtClean="0"/>
              <a:t> C.x: Field </a:t>
            </a:r>
            <a:r>
              <a:rPr smtClean="0">
                <a:solidFill>
                  <a:schemeClr val="accent4"/>
                </a:solidFill>
              </a:rPr>
              <a:t>int</a:t>
            </a:r>
            <a:r>
              <a:rPr smtClean="0"/>
              <a:t>;</a:t>
            </a:r>
          </a:p>
          <a:p>
            <a:pPr lvl="1"/>
            <a:r>
              <a:rPr smtClean="0">
                <a:solidFill>
                  <a:schemeClr val="accent4"/>
                </a:solidFill>
              </a:rPr>
              <a:t>const</a:t>
            </a:r>
            <a:r>
              <a:rPr smtClean="0">
                <a:solidFill>
                  <a:schemeClr val="accent2"/>
                </a:solidFill>
              </a:rPr>
              <a:t> </a:t>
            </a:r>
            <a:r>
              <a:rPr smtClean="0">
                <a:solidFill>
                  <a:schemeClr val="accent4"/>
                </a:solidFill>
              </a:rPr>
              <a:t>unique</a:t>
            </a:r>
            <a:r>
              <a:rPr smtClean="0"/>
              <a:t> C.y: Field Ref;</a:t>
            </a:r>
          </a:p>
        </p:txBody>
      </p:sp>
      <p:cxnSp>
        <p:nvCxnSpPr>
          <p:cNvPr id="5" name="Straight Connector 4"/>
          <p:cNvCxnSpPr/>
          <p:nvPr/>
        </p:nvCxnSpPr>
        <p:spPr>
          <a:xfrm>
            <a:off x="4203533" y="3671234"/>
            <a:ext cx="3179929" cy="1588"/>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flipV="1">
            <a:off x="3384608" y="4640018"/>
            <a:ext cx="429941" cy="215"/>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2122227" y="4640019"/>
            <a:ext cx="1180531" cy="589"/>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1078173" y="3671233"/>
            <a:ext cx="2920645" cy="1589"/>
          </a:xfrm>
          <a:prstGeom prst="line">
            <a:avLst/>
          </a:prstGeom>
          <a:ln w="28575"/>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Accessing the heap</a:t>
            </a:r>
            <a:endParaRPr lang="en-US" dirty="0"/>
          </a:p>
        </p:txBody>
      </p:sp>
      <p:sp>
        <p:nvSpPr>
          <p:cNvPr id="3" name="Content Placeholder 2"/>
          <p:cNvSpPr>
            <a:spLocks noGrp="1"/>
          </p:cNvSpPr>
          <p:nvPr>
            <p:ph idx="1"/>
          </p:nvPr>
        </p:nvSpPr>
        <p:spPr>
          <a:xfrm>
            <a:off x="381000" y="1029408"/>
            <a:ext cx="8763000" cy="4164217"/>
          </a:xfrm>
        </p:spPr>
        <p:txBody>
          <a:bodyPr/>
          <a:lstStyle/>
          <a:p>
            <a:r>
              <a:rPr lang="en-US" dirty="0" smtClean="0">
                <a:sym typeface="Symbol"/>
              </a:rPr>
              <a:t>introduce:</a:t>
            </a:r>
          </a:p>
          <a:p>
            <a:pPr>
              <a:buNone/>
            </a:pPr>
            <a:r>
              <a:rPr lang="en-US" dirty="0" smtClean="0">
                <a:sym typeface="Symbol"/>
              </a:rPr>
              <a:t>		</a:t>
            </a:r>
            <a:r>
              <a:rPr lang="en-US" dirty="0" smtClean="0">
                <a:solidFill>
                  <a:schemeClr val="accent4"/>
                </a:solidFill>
                <a:sym typeface="Symbol"/>
              </a:rPr>
              <a:t>const</a:t>
            </a:r>
            <a:r>
              <a:rPr lang="en-US" dirty="0" smtClean="0">
                <a:sym typeface="Symbol"/>
              </a:rPr>
              <a:t> null: Ref;</a:t>
            </a:r>
          </a:p>
          <a:p>
            <a:r>
              <a:rPr lang="en-US" dirty="0" err="1" smtClean="0">
                <a:solidFill>
                  <a:schemeClr val="accent1"/>
                </a:solidFill>
                <a:sym typeface="Symbol"/>
              </a:rPr>
              <a:t>Df</a:t>
            </a:r>
            <a:r>
              <a:rPr lang="en-US" baseline="-25000" dirty="0" err="1" smtClean="0">
                <a:solidFill>
                  <a:schemeClr val="accent1"/>
                </a:solidFill>
                <a:sym typeface="Symbol"/>
              </a:rPr>
              <a:t>R</a:t>
            </a:r>
            <a:r>
              <a:rPr lang="en-US" dirty="0" smtClean="0">
                <a:solidFill>
                  <a:schemeClr val="accent1"/>
                </a:solidFill>
                <a:sym typeface="Symbol"/>
              </a:rPr>
              <a:t>[[</a:t>
            </a:r>
            <a:r>
              <a:rPr lang="en-US" dirty="0" smtClean="0">
                <a:sym typeface="Symbol"/>
              </a:rPr>
              <a:t> </a:t>
            </a:r>
            <a:r>
              <a:rPr lang="en-US" dirty="0" err="1" smtClean="0">
                <a:sym typeface="Symbol"/>
              </a:rPr>
              <a:t>E.x</a:t>
            </a:r>
            <a:r>
              <a:rPr lang="en-US" dirty="0" smtClean="0">
                <a:sym typeface="Symbol"/>
              </a:rPr>
              <a:t> </a:t>
            </a:r>
            <a:r>
              <a:rPr lang="en-US" dirty="0" smtClean="0">
                <a:solidFill>
                  <a:schemeClr val="accent1"/>
                </a:solidFill>
                <a:sym typeface="Symbol"/>
              </a:rPr>
              <a:t>]]</a:t>
            </a:r>
            <a:r>
              <a:rPr lang="en-US" dirty="0" smtClean="0">
                <a:sym typeface="Symbol"/>
              </a:rPr>
              <a:t> =</a:t>
            </a:r>
          </a:p>
          <a:p>
            <a:pPr>
              <a:buNone/>
            </a:pPr>
            <a:r>
              <a:rPr lang="en-US" dirty="0" smtClean="0">
                <a:sym typeface="Symbol"/>
              </a:rPr>
              <a:t>		</a:t>
            </a:r>
            <a:r>
              <a:rPr lang="en-US" dirty="0" err="1" smtClean="0">
                <a:solidFill>
                  <a:schemeClr val="accent1"/>
                </a:solidFill>
                <a:sym typeface="Symbol"/>
              </a:rPr>
              <a:t>Df</a:t>
            </a:r>
            <a:r>
              <a:rPr lang="en-US" baseline="-25000" dirty="0" err="1" smtClean="0">
                <a:solidFill>
                  <a:schemeClr val="accent1"/>
                </a:solidFill>
              </a:rPr>
              <a:t>R</a:t>
            </a:r>
            <a:r>
              <a:rPr lang="en-US" dirty="0" smtClean="0">
                <a:solidFill>
                  <a:schemeClr val="accent1"/>
                </a:solidFill>
                <a:sym typeface="Symbol"/>
              </a:rPr>
              <a:t>[[</a:t>
            </a:r>
            <a:r>
              <a:rPr lang="en-US" dirty="0" smtClean="0">
                <a:sym typeface="Symbol"/>
              </a:rPr>
              <a:t> E </a:t>
            </a:r>
            <a:r>
              <a:rPr lang="en-US" dirty="0" smtClean="0">
                <a:solidFill>
                  <a:schemeClr val="accent1"/>
                </a:solidFill>
                <a:sym typeface="Symbol"/>
              </a:rPr>
              <a:t>]]</a:t>
            </a:r>
            <a:r>
              <a:rPr lang="en-US" dirty="0" smtClean="0">
                <a:sym typeface="Symbol"/>
              </a:rPr>
              <a:t>    </a:t>
            </a:r>
            <a:r>
              <a:rPr lang="en-US" dirty="0" err="1" smtClean="0">
                <a:solidFill>
                  <a:schemeClr val="accent1"/>
                </a:solidFill>
                <a:sym typeface="Symbol"/>
              </a:rPr>
              <a:t>Tr</a:t>
            </a:r>
            <a:r>
              <a:rPr lang="en-US" dirty="0" smtClean="0">
                <a:solidFill>
                  <a:schemeClr val="accent1"/>
                </a:solidFill>
                <a:sym typeface="Symbol"/>
              </a:rPr>
              <a:t>[[</a:t>
            </a:r>
            <a:r>
              <a:rPr lang="en-US" dirty="0" smtClean="0">
                <a:sym typeface="Symbol"/>
              </a:rPr>
              <a:t> E </a:t>
            </a:r>
            <a:r>
              <a:rPr lang="en-US" dirty="0" smtClean="0">
                <a:solidFill>
                  <a:schemeClr val="accent1"/>
                </a:solidFill>
                <a:sym typeface="Symbol"/>
              </a:rPr>
              <a:t>]]</a:t>
            </a:r>
            <a:r>
              <a:rPr lang="en-US" dirty="0" smtClean="0">
                <a:sym typeface="Symbol"/>
              </a:rPr>
              <a:t> ≠ null  </a:t>
            </a:r>
            <a:br>
              <a:rPr lang="en-US" dirty="0" smtClean="0">
                <a:sym typeface="Symbol"/>
              </a:rPr>
            </a:br>
            <a:r>
              <a:rPr lang="en-US" dirty="0" smtClean="0">
                <a:sym typeface="Symbol"/>
              </a:rPr>
              <a:t>	( </a:t>
            </a:r>
            <a:r>
              <a:rPr lang="en-US" dirty="0" err="1" smtClean="0">
                <a:solidFill>
                  <a:schemeClr val="accent1"/>
                </a:solidFill>
                <a:sym typeface="Symbol"/>
              </a:rPr>
              <a:t>Tr</a:t>
            </a:r>
            <a:r>
              <a:rPr lang="en-US" dirty="0" smtClean="0">
                <a:solidFill>
                  <a:schemeClr val="accent1"/>
                </a:solidFill>
                <a:sym typeface="Symbol"/>
              </a:rPr>
              <a:t>[[</a:t>
            </a:r>
            <a:r>
              <a:rPr lang="en-US" dirty="0" smtClean="0">
                <a:sym typeface="Symbol"/>
              </a:rPr>
              <a:t> E </a:t>
            </a:r>
            <a:r>
              <a:rPr lang="en-US" dirty="0" smtClean="0">
                <a:solidFill>
                  <a:schemeClr val="accent1"/>
                </a:solidFill>
                <a:sym typeface="Symbol"/>
              </a:rPr>
              <a:t>]]</a:t>
            </a:r>
            <a:r>
              <a:rPr lang="en-US" dirty="0" smtClean="0">
                <a:sym typeface="Symbol"/>
              </a:rPr>
              <a:t>, x ) R</a:t>
            </a:r>
          </a:p>
          <a:p>
            <a:r>
              <a:rPr lang="en-US" dirty="0" err="1" smtClean="0">
                <a:solidFill>
                  <a:schemeClr val="accent1"/>
                </a:solidFill>
              </a:rPr>
              <a:t>Tr</a:t>
            </a:r>
            <a:r>
              <a:rPr lang="en-US" dirty="0" smtClean="0">
                <a:solidFill>
                  <a:schemeClr val="accent1"/>
                </a:solidFill>
              </a:rPr>
              <a:t>[[</a:t>
            </a:r>
            <a:r>
              <a:rPr lang="en-US" dirty="0" smtClean="0"/>
              <a:t> </a:t>
            </a:r>
            <a:r>
              <a:rPr lang="en-US" dirty="0" err="1" smtClean="0"/>
              <a:t>E.x</a:t>
            </a:r>
            <a:r>
              <a:rPr lang="en-US" dirty="0" smtClean="0"/>
              <a:t> := F </a:t>
            </a:r>
            <a:r>
              <a:rPr lang="en-US" dirty="0" smtClean="0">
                <a:solidFill>
                  <a:schemeClr val="accent1"/>
                </a:solidFill>
              </a:rPr>
              <a:t>]]</a:t>
            </a:r>
            <a:r>
              <a:rPr lang="en-US" dirty="0" smtClean="0"/>
              <a:t> =</a:t>
            </a:r>
          </a:p>
          <a:p>
            <a:pPr>
              <a:buNone/>
            </a:pPr>
            <a:r>
              <a:rPr lang="en-US" dirty="0" smtClean="0"/>
              <a:t>		</a:t>
            </a:r>
            <a:r>
              <a:rPr lang="en-US" dirty="0" smtClean="0">
                <a:solidFill>
                  <a:schemeClr val="accent4"/>
                </a:solidFill>
              </a:rPr>
              <a:t>assert</a:t>
            </a:r>
            <a:r>
              <a:rPr lang="en-US" dirty="0" smtClean="0"/>
              <a:t> </a:t>
            </a:r>
            <a:r>
              <a:rPr lang="en-US" dirty="0" err="1" smtClean="0">
                <a:solidFill>
                  <a:schemeClr val="accent1"/>
                </a:solidFill>
              </a:rPr>
              <a:t>Df</a:t>
            </a:r>
            <a:r>
              <a:rPr lang="en-US" dirty="0" smtClean="0">
                <a:solidFill>
                  <a:schemeClr val="accent1"/>
                </a:solidFill>
              </a:rPr>
              <a:t>[[</a:t>
            </a:r>
            <a:r>
              <a:rPr lang="en-US" dirty="0" smtClean="0"/>
              <a:t> E </a:t>
            </a:r>
            <a:r>
              <a:rPr lang="en-US" dirty="0" smtClean="0">
                <a:solidFill>
                  <a:schemeClr val="accent1"/>
                </a:solidFill>
              </a:rPr>
              <a:t>]]</a:t>
            </a:r>
            <a:r>
              <a:rPr lang="en-US" dirty="0" smtClean="0"/>
              <a:t> </a:t>
            </a:r>
            <a:r>
              <a:rPr lang="en-US" dirty="0" smtClean="0">
                <a:sym typeface="Symbol"/>
              </a:rPr>
              <a:t> </a:t>
            </a:r>
            <a:r>
              <a:rPr lang="en-US" dirty="0" err="1" smtClean="0">
                <a:solidFill>
                  <a:schemeClr val="accent1"/>
                </a:solidFill>
                <a:sym typeface="Symbol"/>
              </a:rPr>
              <a:t>Df</a:t>
            </a:r>
            <a:r>
              <a:rPr lang="en-US" dirty="0" smtClean="0">
                <a:solidFill>
                  <a:schemeClr val="accent1"/>
                </a:solidFill>
                <a:sym typeface="Symbol"/>
              </a:rPr>
              <a:t>[[</a:t>
            </a:r>
            <a:r>
              <a:rPr lang="en-US" dirty="0" smtClean="0">
                <a:sym typeface="Symbol"/>
              </a:rPr>
              <a:t> F </a:t>
            </a:r>
            <a:r>
              <a:rPr lang="en-US" dirty="0" smtClean="0">
                <a:solidFill>
                  <a:schemeClr val="accent1"/>
                </a:solidFill>
                <a:sym typeface="Symbol"/>
              </a:rPr>
              <a:t>]]</a:t>
            </a:r>
            <a:r>
              <a:rPr lang="en-US" dirty="0" smtClean="0">
                <a:sym typeface="Symbol"/>
              </a:rPr>
              <a:t>  </a:t>
            </a:r>
            <a:r>
              <a:rPr lang="en-US" dirty="0" err="1" smtClean="0">
                <a:solidFill>
                  <a:schemeClr val="accent1"/>
                </a:solidFill>
                <a:sym typeface="Symbol"/>
              </a:rPr>
              <a:t>Tr</a:t>
            </a:r>
            <a:r>
              <a:rPr lang="en-US" dirty="0" smtClean="0">
                <a:solidFill>
                  <a:schemeClr val="accent1"/>
                </a:solidFill>
                <a:sym typeface="Symbol"/>
              </a:rPr>
              <a:t>[[</a:t>
            </a:r>
            <a:r>
              <a:rPr lang="en-US" dirty="0" smtClean="0">
                <a:sym typeface="Symbol"/>
              </a:rPr>
              <a:t> E </a:t>
            </a:r>
            <a:r>
              <a:rPr lang="en-US" dirty="0" smtClean="0">
                <a:solidFill>
                  <a:schemeClr val="accent1"/>
                </a:solidFill>
                <a:sym typeface="Symbol"/>
              </a:rPr>
              <a:t>]]</a:t>
            </a:r>
            <a:r>
              <a:rPr lang="en-US" dirty="0" smtClean="0">
                <a:sym typeface="Symbol"/>
              </a:rPr>
              <a:t> ≠ null;</a:t>
            </a:r>
            <a:br>
              <a:rPr lang="en-US" dirty="0" smtClean="0">
                <a:sym typeface="Symbol"/>
              </a:rPr>
            </a:br>
            <a:r>
              <a:rPr lang="en-US" dirty="0" smtClean="0">
                <a:sym typeface="Symbol"/>
              </a:rPr>
              <a:t>	Heap[ </a:t>
            </a:r>
            <a:r>
              <a:rPr lang="en-US" dirty="0" err="1" smtClean="0">
                <a:solidFill>
                  <a:schemeClr val="accent1"/>
                </a:solidFill>
                <a:sym typeface="Symbol"/>
              </a:rPr>
              <a:t>Tr</a:t>
            </a:r>
            <a:r>
              <a:rPr lang="en-US" dirty="0" smtClean="0">
                <a:solidFill>
                  <a:schemeClr val="accent1"/>
                </a:solidFill>
                <a:sym typeface="Symbol"/>
              </a:rPr>
              <a:t>[[</a:t>
            </a:r>
            <a:r>
              <a:rPr lang="en-US" dirty="0" smtClean="0">
                <a:sym typeface="Symbol"/>
              </a:rPr>
              <a:t> E </a:t>
            </a:r>
            <a:r>
              <a:rPr lang="en-US" dirty="0" smtClean="0">
                <a:solidFill>
                  <a:schemeClr val="accent1"/>
                </a:solidFill>
                <a:sym typeface="Symbol"/>
              </a:rPr>
              <a:t>]]</a:t>
            </a:r>
            <a:r>
              <a:rPr lang="en-US" dirty="0" smtClean="0">
                <a:sym typeface="Symbol"/>
              </a:rPr>
              <a:t>, x ] := </a:t>
            </a:r>
            <a:r>
              <a:rPr lang="en-US" dirty="0" err="1" smtClean="0">
                <a:solidFill>
                  <a:schemeClr val="accent1"/>
                </a:solidFill>
                <a:sym typeface="Symbol"/>
              </a:rPr>
              <a:t>Tr</a:t>
            </a:r>
            <a:r>
              <a:rPr lang="en-US" dirty="0" smtClean="0">
                <a:solidFill>
                  <a:schemeClr val="accent1"/>
                </a:solidFill>
                <a:sym typeface="Symbol"/>
              </a:rPr>
              <a:t>[[</a:t>
            </a:r>
            <a:r>
              <a:rPr lang="en-US" dirty="0" smtClean="0">
                <a:sym typeface="Symbol"/>
              </a:rPr>
              <a:t> F </a:t>
            </a:r>
            <a:r>
              <a:rPr lang="en-US" dirty="0" smtClean="0">
                <a:solidFill>
                  <a:schemeClr val="accent1"/>
                </a:solidFill>
                <a:sym typeface="Symbol"/>
              </a:rPr>
              <a:t>]]</a:t>
            </a:r>
            <a:endParaRPr lang="en-US" dirty="0">
              <a:solidFill>
                <a:schemeClr val="accent1"/>
              </a:solidFill>
            </a:endParaRPr>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While loop with loop invariant</a:t>
            </a:r>
            <a:endParaRPr lang="en-US" dirty="0"/>
          </a:p>
        </p:txBody>
      </p:sp>
      <p:sp>
        <p:nvSpPr>
          <p:cNvPr id="3" name="Content Placeholder 2"/>
          <p:cNvSpPr>
            <a:spLocks noGrp="1"/>
          </p:cNvSpPr>
          <p:nvPr>
            <p:ph idx="1"/>
          </p:nvPr>
        </p:nvSpPr>
        <p:spPr>
          <a:xfrm>
            <a:off x="381000" y="1275072"/>
            <a:ext cx="8763000" cy="3227037"/>
          </a:xfrm>
        </p:spPr>
        <p:txBody>
          <a:bodyPr/>
          <a:lstStyle/>
          <a:p>
            <a:pPr>
              <a:buNone/>
              <a:tabLst>
                <a:tab pos="914400" algn="l"/>
              </a:tabLst>
            </a:pPr>
            <a:r>
              <a:rPr lang="en-US" dirty="0" smtClean="0"/>
              <a:t>	</a:t>
            </a:r>
            <a:r>
              <a:rPr lang="en-US" dirty="0" smtClean="0">
                <a:solidFill>
                  <a:srgbClr val="00B0F0"/>
                </a:solidFill>
              </a:rPr>
              <a:t>while</a:t>
            </a:r>
            <a:r>
              <a:rPr lang="en-US" dirty="0" smtClean="0"/>
              <a:t> E </a:t>
            </a:r>
            <a:r>
              <a:rPr lang="en-US" dirty="0" smtClean="0">
                <a:solidFill>
                  <a:srgbClr val="00B0F0"/>
                </a:solidFill>
              </a:rPr>
              <a:t>invariant</a:t>
            </a:r>
            <a:r>
              <a:rPr lang="en-US" dirty="0" smtClean="0"/>
              <a:t> J </a:t>
            </a:r>
            <a:r>
              <a:rPr lang="en-US" dirty="0" smtClean="0">
                <a:solidFill>
                  <a:srgbClr val="00B0F0"/>
                </a:solidFill>
              </a:rPr>
              <a:t>do</a:t>
            </a:r>
            <a:r>
              <a:rPr lang="en-US" dirty="0" smtClean="0"/>
              <a:t> S </a:t>
            </a:r>
            <a:r>
              <a:rPr lang="en-US" dirty="0" smtClean="0">
                <a:solidFill>
                  <a:srgbClr val="00B0F0"/>
                </a:solidFill>
              </a:rPr>
              <a:t>end</a:t>
            </a:r>
          </a:p>
          <a:p>
            <a:pPr>
              <a:lnSpc>
                <a:spcPct val="100000"/>
              </a:lnSpc>
              <a:spcBef>
                <a:spcPts val="1800"/>
              </a:spcBef>
              <a:buNone/>
              <a:tabLst>
                <a:tab pos="914400" algn="l"/>
                <a:tab pos="1377950" algn="l"/>
              </a:tabLst>
            </a:pPr>
            <a:r>
              <a:rPr lang="en-US" dirty="0" smtClean="0"/>
              <a:t>	=	</a:t>
            </a:r>
            <a:r>
              <a:rPr lang="en-US" dirty="0" smtClean="0">
                <a:solidFill>
                  <a:schemeClr val="accent4"/>
                </a:solidFill>
              </a:rPr>
              <a:t>assert</a:t>
            </a:r>
            <a:r>
              <a:rPr lang="en-US" dirty="0" smtClean="0"/>
              <a:t> J;</a:t>
            </a:r>
            <a:br>
              <a:rPr lang="en-US" dirty="0" smtClean="0"/>
            </a:br>
            <a:r>
              <a:rPr lang="en-US" dirty="0" smtClean="0"/>
              <a:t>	</a:t>
            </a:r>
            <a:r>
              <a:rPr lang="en-US" dirty="0" smtClean="0">
                <a:solidFill>
                  <a:schemeClr val="accent4"/>
                </a:solidFill>
              </a:rPr>
              <a:t>havoc</a:t>
            </a:r>
            <a:r>
              <a:rPr lang="en-US" dirty="0" smtClean="0"/>
              <a:t> x;  </a:t>
            </a:r>
            <a:r>
              <a:rPr lang="en-US" dirty="0" smtClean="0">
                <a:solidFill>
                  <a:schemeClr val="accent4"/>
                </a:solidFill>
              </a:rPr>
              <a:t>assume</a:t>
            </a:r>
            <a:r>
              <a:rPr lang="en-US" dirty="0" smtClean="0"/>
              <a:t> J;</a:t>
            </a:r>
            <a:br>
              <a:rPr lang="en-US" dirty="0" smtClean="0"/>
            </a:br>
            <a:r>
              <a:rPr lang="en-US" dirty="0" smtClean="0"/>
              <a:t>	(	</a:t>
            </a:r>
            <a:r>
              <a:rPr lang="en-US" dirty="0" smtClean="0">
                <a:solidFill>
                  <a:schemeClr val="accent4"/>
                </a:solidFill>
              </a:rPr>
              <a:t>assume</a:t>
            </a:r>
            <a:r>
              <a:rPr lang="en-US" dirty="0" smtClean="0"/>
              <a:t> E;  S;  </a:t>
            </a:r>
            <a:r>
              <a:rPr lang="en-US" dirty="0" smtClean="0">
                <a:solidFill>
                  <a:schemeClr val="accent4"/>
                </a:solidFill>
              </a:rPr>
              <a:t>assert</a:t>
            </a:r>
            <a:r>
              <a:rPr lang="en-US" dirty="0" smtClean="0"/>
              <a:t> J;  </a:t>
            </a:r>
            <a:r>
              <a:rPr lang="en-US" dirty="0" smtClean="0">
                <a:solidFill>
                  <a:schemeClr val="accent4"/>
                </a:solidFill>
              </a:rPr>
              <a:t>assume</a:t>
            </a:r>
            <a:r>
              <a:rPr lang="en-US" dirty="0" smtClean="0"/>
              <a:t> </a:t>
            </a:r>
            <a:r>
              <a:rPr lang="en-US" dirty="0" smtClean="0">
                <a:solidFill>
                  <a:schemeClr val="accent4"/>
                </a:solidFill>
              </a:rPr>
              <a:t>false</a:t>
            </a:r>
            <a:r>
              <a:rPr lang="en-US" dirty="0" smtClean="0"/>
              <a:t/>
            </a:r>
            <a:br>
              <a:rPr lang="en-US" dirty="0" smtClean="0"/>
            </a:br>
            <a:r>
              <a:rPr lang="en-US" dirty="0" smtClean="0"/>
              <a:t>	</a:t>
            </a:r>
            <a:r>
              <a:rPr lang="en-US" dirty="0" smtClean="0">
                <a:sym typeface="Symbol"/>
              </a:rPr>
              <a:t>	</a:t>
            </a:r>
            <a:r>
              <a:rPr lang="en-US" dirty="0" smtClean="0">
                <a:solidFill>
                  <a:schemeClr val="accent4"/>
                </a:solidFill>
                <a:sym typeface="Symbol"/>
              </a:rPr>
              <a:t>assume</a:t>
            </a:r>
            <a:r>
              <a:rPr lang="en-US" dirty="0" smtClean="0">
                <a:sym typeface="Symbol"/>
              </a:rPr>
              <a:t> </a:t>
            </a:r>
            <a:r>
              <a:rPr lang="en-US" dirty="0" smtClean="0">
                <a:latin typeface="Segoe UI"/>
                <a:cs typeface="Segoe UI"/>
                <a:sym typeface="Symbol"/>
              </a:rPr>
              <a:t>¬</a:t>
            </a:r>
            <a:r>
              <a:rPr lang="en-US" dirty="0" smtClean="0"/>
              <a:t>E</a:t>
            </a:r>
            <a:br>
              <a:rPr lang="en-US" dirty="0" smtClean="0"/>
            </a:br>
            <a:r>
              <a:rPr lang="en-US" dirty="0" smtClean="0"/>
              <a:t>	)</a:t>
            </a:r>
            <a:endParaRPr lang="en-US" dirty="0"/>
          </a:p>
        </p:txBody>
      </p:sp>
      <p:sp>
        <p:nvSpPr>
          <p:cNvPr id="6" name="Rounded Rectangle 5"/>
          <p:cNvSpPr/>
          <p:nvPr/>
        </p:nvSpPr>
        <p:spPr bwMode="auto">
          <a:xfrm>
            <a:off x="464015" y="5377210"/>
            <a:ext cx="3725839" cy="818880"/>
          </a:xfrm>
          <a:prstGeom prst="round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defTabSz="1096963"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where x denotes the assignment targets</a:t>
            </a:r>
            <a:r>
              <a:rPr kumimoji="0" lang="en-US" sz="2400" b="0" i="0" u="none" strike="noStrike" cap="none" normalizeH="0" dirty="0" smtClean="0">
                <a:solidFill>
                  <a:schemeClr val="tx1"/>
                </a:solidFill>
                <a:effectLst>
                  <a:outerShdw blurRad="38100" dist="38100" dir="2700000" algn="tl">
                    <a:srgbClr val="000000">
                      <a:alpha val="43137"/>
                    </a:srgbClr>
                  </a:outerShdw>
                </a:effectLst>
                <a:latin typeface="Segoe" pitchFamily="34" charset="0"/>
              </a:rPr>
              <a:t> of S</a:t>
            </a:r>
            <a:endParaRPr kumimoji="0" lang="en-US" sz="24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7" name="Right Brace 6"/>
          <p:cNvSpPr/>
          <p:nvPr/>
        </p:nvSpPr>
        <p:spPr>
          <a:xfrm>
            <a:off x="5227093" y="2538454"/>
            <a:ext cx="368489" cy="477671"/>
          </a:xfrm>
          <a:prstGeom prst="rightBrace">
            <a:avLst/>
          </a:prstGeom>
          <a:ln w="28575"/>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8" name="TextBox 7"/>
          <p:cNvSpPr txBox="1"/>
          <p:nvPr/>
        </p:nvSpPr>
        <p:spPr>
          <a:xfrm>
            <a:off x="5663821" y="2429272"/>
            <a:ext cx="3138985" cy="646331"/>
          </a:xfrm>
          <a:prstGeom prst="rect">
            <a:avLst/>
          </a:prstGeom>
          <a:noFill/>
        </p:spPr>
        <p:txBody>
          <a:bodyPr wrap="square" rtlCol="0">
            <a:spAutoFit/>
          </a:bodyPr>
          <a:lstStyle/>
          <a:p>
            <a:r>
              <a:rPr lang="en-US" dirty="0" smtClean="0"/>
              <a:t>“fast forward” to an arbitrary iteration of the loop</a:t>
            </a:r>
            <a:endParaRPr lang="en-US" dirty="0"/>
          </a:p>
        </p:txBody>
      </p:sp>
      <p:cxnSp>
        <p:nvCxnSpPr>
          <p:cNvPr id="10" name="Straight Arrow Connector 9"/>
          <p:cNvCxnSpPr/>
          <p:nvPr/>
        </p:nvCxnSpPr>
        <p:spPr>
          <a:xfrm rot="10800000" flipV="1">
            <a:off x="2934270" y="2115372"/>
            <a:ext cx="382137" cy="136477"/>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rot="5400000" flipH="1" flipV="1">
            <a:off x="5738884" y="3623450"/>
            <a:ext cx="300250" cy="40944"/>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3384644" y="1869716"/>
            <a:ext cx="5063320" cy="369332"/>
          </a:xfrm>
          <a:prstGeom prst="rect">
            <a:avLst/>
          </a:prstGeom>
          <a:noFill/>
        </p:spPr>
        <p:txBody>
          <a:bodyPr wrap="square" rtlCol="0">
            <a:spAutoFit/>
          </a:bodyPr>
          <a:lstStyle/>
          <a:p>
            <a:r>
              <a:rPr lang="en-US" dirty="0" smtClean="0"/>
              <a:t>check that the loop invariant holds initially</a:t>
            </a:r>
            <a:endParaRPr lang="en-US" dirty="0"/>
          </a:p>
        </p:txBody>
      </p:sp>
      <p:sp>
        <p:nvSpPr>
          <p:cNvPr id="14" name="TextBox 13"/>
          <p:cNvSpPr txBox="1"/>
          <p:nvPr/>
        </p:nvSpPr>
        <p:spPr>
          <a:xfrm>
            <a:off x="4599304" y="3780402"/>
            <a:ext cx="3575699" cy="646331"/>
          </a:xfrm>
          <a:prstGeom prst="rect">
            <a:avLst/>
          </a:prstGeom>
          <a:noFill/>
        </p:spPr>
        <p:txBody>
          <a:bodyPr wrap="square" rtlCol="0">
            <a:spAutoFit/>
          </a:bodyPr>
          <a:lstStyle/>
          <a:p>
            <a:r>
              <a:rPr lang="en-US" dirty="0" smtClean="0"/>
              <a:t>check that the loop invariant is maintained by the loop body</a:t>
            </a:r>
            <a:endParaRPr lang="en-US"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fade">
                                      <p:cBhvr>
                                        <p:cTn id="10" dur="500"/>
                                        <p:tgtEl>
                                          <p:spTgt spid="7"/>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fade">
                                      <p:cBhvr>
                                        <p:cTn id="13" dur="500"/>
                                        <p:tgtEl>
                                          <p:spTgt spid="8"/>
                                        </p:tgtEl>
                                      </p:cBhvr>
                                    </p:animEffect>
                                  </p:childTnLst>
                                </p:cTn>
                              </p:par>
                              <p:par>
                                <p:cTn id="14" presetID="10" presetClass="entr" presetSubtype="0" fill="hold" nodeType="withEffect">
                                  <p:stCondLst>
                                    <p:cond delay="0"/>
                                  </p:stCondLst>
                                  <p:childTnLst>
                                    <p:set>
                                      <p:cBhvr>
                                        <p:cTn id="15" dur="1" fill="hold">
                                          <p:stCondLst>
                                            <p:cond delay="0"/>
                                          </p:stCondLst>
                                        </p:cTn>
                                        <p:tgtEl>
                                          <p:spTgt spid="10"/>
                                        </p:tgtEl>
                                        <p:attrNameLst>
                                          <p:attrName>style.visibility</p:attrName>
                                        </p:attrNameLst>
                                      </p:cBhvr>
                                      <p:to>
                                        <p:strVal val="visible"/>
                                      </p:to>
                                    </p:set>
                                    <p:animEffect transition="in" filter="fade">
                                      <p:cBhvr>
                                        <p:cTn id="16" dur="500"/>
                                        <p:tgtEl>
                                          <p:spTgt spid="10"/>
                                        </p:tgtEl>
                                      </p:cBhvr>
                                    </p:animEffect>
                                  </p:childTnLst>
                                </p:cTn>
                              </p:par>
                              <p:par>
                                <p:cTn id="17" presetID="10" presetClass="entr" presetSubtype="0" fill="hold" nodeType="withEffect">
                                  <p:stCondLst>
                                    <p:cond delay="0"/>
                                  </p:stCondLst>
                                  <p:childTnLst>
                                    <p:set>
                                      <p:cBhvr>
                                        <p:cTn id="18" dur="1" fill="hold">
                                          <p:stCondLst>
                                            <p:cond delay="0"/>
                                          </p:stCondLst>
                                        </p:cTn>
                                        <p:tgtEl>
                                          <p:spTgt spid="12"/>
                                        </p:tgtEl>
                                        <p:attrNameLst>
                                          <p:attrName>style.visibility</p:attrName>
                                        </p:attrNameLst>
                                      </p:cBhvr>
                                      <p:to>
                                        <p:strVal val="visible"/>
                                      </p:to>
                                    </p:set>
                                    <p:animEffect transition="in" filter="fade">
                                      <p:cBhvr>
                                        <p:cTn id="19" dur="500"/>
                                        <p:tgtEl>
                                          <p:spTgt spid="12"/>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fade">
                                      <p:cBhvr>
                                        <p:cTn id="22" dur="500"/>
                                        <p:tgtEl>
                                          <p:spTgt spid="13"/>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14"/>
                                        </p:tgtEl>
                                        <p:attrNameLst>
                                          <p:attrName>style.visibility</p:attrName>
                                        </p:attrNameLst>
                                      </p:cBhvr>
                                      <p:to>
                                        <p:strVal val="visible"/>
                                      </p:to>
                                    </p:set>
                                    <p:animEffect transition="in" filter="fade">
                                      <p:cBhvr>
                                        <p:cTn id="25"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p:bldP spid="13" grpId="0"/>
      <p:bldP spid="14"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Object creation</a:t>
            </a:r>
            <a:endParaRPr lang="en-US" dirty="0"/>
          </a:p>
        </p:txBody>
      </p:sp>
      <p:sp>
        <p:nvSpPr>
          <p:cNvPr id="3" name="Content Placeholder 2"/>
          <p:cNvSpPr>
            <a:spLocks noGrp="1"/>
          </p:cNvSpPr>
          <p:nvPr>
            <p:ph idx="1"/>
          </p:nvPr>
        </p:nvSpPr>
        <p:spPr>
          <a:xfrm>
            <a:off x="381000" y="1138592"/>
            <a:ext cx="8382000" cy="3046988"/>
          </a:xfrm>
        </p:spPr>
        <p:txBody>
          <a:bodyPr/>
          <a:lstStyle/>
          <a:p>
            <a:r>
              <a:rPr lang="en-US" dirty="0" smtClean="0"/>
              <a:t>introduce:</a:t>
            </a:r>
          </a:p>
          <a:p>
            <a:pPr>
              <a:buNone/>
            </a:pPr>
            <a:r>
              <a:rPr lang="en-US" dirty="0" smtClean="0"/>
              <a:t>		</a:t>
            </a:r>
            <a:r>
              <a:rPr lang="en-US" dirty="0" smtClean="0">
                <a:solidFill>
                  <a:schemeClr val="accent4"/>
                </a:solidFill>
              </a:rPr>
              <a:t>const</a:t>
            </a:r>
            <a:r>
              <a:rPr lang="en-US" dirty="0" smtClean="0">
                <a:solidFill>
                  <a:schemeClr val="accent2"/>
                </a:solidFill>
              </a:rPr>
              <a:t> </a:t>
            </a:r>
            <a:r>
              <a:rPr lang="en-US" dirty="0" smtClean="0">
                <a:solidFill>
                  <a:schemeClr val="accent4"/>
                </a:solidFill>
              </a:rPr>
              <a:t>unique</a:t>
            </a:r>
            <a:r>
              <a:rPr lang="en-US" dirty="0" smtClean="0"/>
              <a:t> </a:t>
            </a:r>
            <a:r>
              <a:rPr lang="en-US" dirty="0" err="1" smtClean="0"/>
              <a:t>alloc</a:t>
            </a:r>
            <a:r>
              <a:rPr lang="en-US" dirty="0" smtClean="0"/>
              <a:t>: Field </a:t>
            </a:r>
            <a:r>
              <a:rPr lang="en-US" dirty="0" err="1" smtClean="0">
                <a:solidFill>
                  <a:schemeClr val="accent4"/>
                </a:solidFill>
              </a:rPr>
              <a:t>bool</a:t>
            </a:r>
            <a:r>
              <a:rPr lang="en-US" dirty="0" smtClean="0"/>
              <a:t>;</a:t>
            </a:r>
          </a:p>
          <a:p>
            <a:r>
              <a:rPr lang="en-US" dirty="0" err="1" smtClean="0">
                <a:solidFill>
                  <a:schemeClr val="accent1"/>
                </a:solidFill>
              </a:rPr>
              <a:t>Tr</a:t>
            </a:r>
            <a:r>
              <a:rPr lang="en-US" dirty="0" smtClean="0">
                <a:solidFill>
                  <a:schemeClr val="accent1"/>
                </a:solidFill>
              </a:rPr>
              <a:t>[[</a:t>
            </a:r>
            <a:r>
              <a:rPr lang="en-US" dirty="0" smtClean="0"/>
              <a:t> c := </a:t>
            </a:r>
            <a:r>
              <a:rPr lang="en-US" dirty="0" smtClean="0">
                <a:solidFill>
                  <a:srgbClr val="00B0F0"/>
                </a:solidFill>
              </a:rPr>
              <a:t>new</a:t>
            </a:r>
            <a:r>
              <a:rPr lang="en-US" dirty="0" smtClean="0"/>
              <a:t> C </a:t>
            </a:r>
            <a:r>
              <a:rPr lang="en-US" dirty="0" smtClean="0">
                <a:solidFill>
                  <a:schemeClr val="accent1"/>
                </a:solidFill>
              </a:rPr>
              <a:t>]]</a:t>
            </a:r>
            <a:r>
              <a:rPr lang="en-US" dirty="0" smtClean="0"/>
              <a:t> =</a:t>
            </a:r>
          </a:p>
          <a:p>
            <a:pPr>
              <a:buNone/>
            </a:pPr>
            <a:r>
              <a:rPr lang="en-US" dirty="0" smtClean="0"/>
              <a:t>	 	</a:t>
            </a:r>
            <a:r>
              <a:rPr lang="en-US" dirty="0" smtClean="0">
                <a:solidFill>
                  <a:schemeClr val="accent4"/>
                </a:solidFill>
              </a:rPr>
              <a:t>havoc</a:t>
            </a:r>
            <a:r>
              <a:rPr lang="en-US" dirty="0" smtClean="0"/>
              <a:t> c;</a:t>
            </a:r>
            <a:br>
              <a:rPr lang="en-US" dirty="0" smtClean="0"/>
            </a:br>
            <a:r>
              <a:rPr lang="en-US" dirty="0" smtClean="0"/>
              <a:t>	</a:t>
            </a:r>
            <a:r>
              <a:rPr lang="en-US" dirty="0" smtClean="0">
                <a:solidFill>
                  <a:schemeClr val="accent4"/>
                </a:solidFill>
              </a:rPr>
              <a:t>assume</a:t>
            </a:r>
            <a:r>
              <a:rPr lang="en-US" dirty="0" smtClean="0"/>
              <a:t> c ≠ null </a:t>
            </a:r>
            <a:r>
              <a:rPr lang="en-US" dirty="0" smtClean="0">
                <a:sym typeface="Symbol"/>
              </a:rPr>
              <a:t> </a:t>
            </a:r>
            <a:r>
              <a:rPr lang="en-US" dirty="0" smtClean="0">
                <a:latin typeface="Segoe UI"/>
                <a:cs typeface="Segoe UI"/>
                <a:sym typeface="Symbol"/>
              </a:rPr>
              <a:t>¬</a:t>
            </a:r>
            <a:r>
              <a:rPr lang="en-US" dirty="0" smtClean="0">
                <a:sym typeface="Symbol"/>
              </a:rPr>
              <a:t>Heap[c, </a:t>
            </a:r>
            <a:r>
              <a:rPr lang="en-US" dirty="0" err="1" smtClean="0">
                <a:sym typeface="Symbol"/>
              </a:rPr>
              <a:t>alloc</a:t>
            </a:r>
            <a:r>
              <a:rPr lang="en-US" dirty="0" smtClean="0">
                <a:sym typeface="Symbol"/>
              </a:rPr>
              <a:t>];</a:t>
            </a:r>
            <a:br>
              <a:rPr lang="en-US" dirty="0" smtClean="0">
                <a:sym typeface="Symbol"/>
              </a:rPr>
            </a:br>
            <a:r>
              <a:rPr lang="en-US" dirty="0" smtClean="0">
                <a:sym typeface="Symbol"/>
              </a:rPr>
              <a:t>	Heap[c, </a:t>
            </a:r>
            <a:r>
              <a:rPr lang="en-US" dirty="0" err="1" smtClean="0">
                <a:sym typeface="Symbol"/>
              </a:rPr>
              <a:t>alloc</a:t>
            </a:r>
            <a:r>
              <a:rPr lang="en-US" dirty="0" smtClean="0">
                <a:sym typeface="Symbol"/>
              </a:rPr>
              <a:t>] := </a:t>
            </a:r>
            <a:r>
              <a:rPr lang="en-US" dirty="0" smtClean="0">
                <a:solidFill>
                  <a:schemeClr val="accent4"/>
                </a:solidFill>
                <a:sym typeface="Symbol"/>
              </a:rPr>
              <a:t>true</a:t>
            </a:r>
          </a:p>
        </p:txBody>
      </p:sp>
    </p:spTree>
  </p:cSld>
  <p:clrMapOvr>
    <a:masterClrMapping/>
  </p:clrMapOvr>
  <p:transition>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Object creation, advanced</a:t>
            </a:r>
            <a:endParaRPr lang="en-US" dirty="0"/>
          </a:p>
        </p:txBody>
      </p:sp>
      <p:sp>
        <p:nvSpPr>
          <p:cNvPr id="3" name="Content Placeholder 2"/>
          <p:cNvSpPr>
            <a:spLocks noGrp="1"/>
          </p:cNvSpPr>
          <p:nvPr>
            <p:ph idx="1"/>
          </p:nvPr>
        </p:nvSpPr>
        <p:spPr>
          <a:xfrm>
            <a:off x="381000" y="1138592"/>
            <a:ext cx="8763000" cy="3961084"/>
          </a:xfrm>
        </p:spPr>
        <p:txBody>
          <a:bodyPr/>
          <a:lstStyle/>
          <a:p>
            <a:r>
              <a:rPr lang="en-US" dirty="0" smtClean="0"/>
              <a:t>introduce:</a:t>
            </a:r>
          </a:p>
          <a:p>
            <a:pPr>
              <a:buNone/>
            </a:pPr>
            <a:r>
              <a:rPr lang="en-US" dirty="0" smtClean="0"/>
              <a:t>		</a:t>
            </a:r>
            <a:r>
              <a:rPr lang="en-US" dirty="0" smtClean="0">
                <a:solidFill>
                  <a:schemeClr val="accent4"/>
                </a:solidFill>
              </a:rPr>
              <a:t>const</a:t>
            </a:r>
            <a:r>
              <a:rPr lang="en-US" dirty="0" smtClean="0">
                <a:solidFill>
                  <a:schemeClr val="accent2"/>
                </a:solidFill>
              </a:rPr>
              <a:t> </a:t>
            </a:r>
            <a:r>
              <a:rPr lang="en-US" dirty="0" smtClean="0">
                <a:solidFill>
                  <a:schemeClr val="accent4"/>
                </a:solidFill>
              </a:rPr>
              <a:t>unique</a:t>
            </a:r>
            <a:r>
              <a:rPr lang="en-US" dirty="0" smtClean="0"/>
              <a:t> </a:t>
            </a:r>
            <a:r>
              <a:rPr lang="en-US" dirty="0" err="1" smtClean="0"/>
              <a:t>alloc</a:t>
            </a:r>
            <a:r>
              <a:rPr lang="en-US" dirty="0" smtClean="0"/>
              <a:t>: Field </a:t>
            </a:r>
            <a:r>
              <a:rPr lang="en-US" dirty="0" err="1" smtClean="0">
                <a:solidFill>
                  <a:schemeClr val="accent4"/>
                </a:solidFill>
              </a:rPr>
              <a:t>bool</a:t>
            </a:r>
            <a:r>
              <a:rPr lang="en-US" dirty="0" smtClean="0"/>
              <a:t>;</a:t>
            </a:r>
          </a:p>
          <a:p>
            <a:r>
              <a:rPr lang="en-US" dirty="0" err="1" smtClean="0">
                <a:solidFill>
                  <a:schemeClr val="accent1"/>
                </a:solidFill>
              </a:rPr>
              <a:t>Tr</a:t>
            </a:r>
            <a:r>
              <a:rPr lang="en-US" dirty="0" smtClean="0">
                <a:solidFill>
                  <a:schemeClr val="accent1"/>
                </a:solidFill>
              </a:rPr>
              <a:t>[[</a:t>
            </a:r>
            <a:r>
              <a:rPr lang="en-US" dirty="0" smtClean="0"/>
              <a:t> c := </a:t>
            </a:r>
            <a:r>
              <a:rPr lang="en-US" dirty="0" smtClean="0">
                <a:solidFill>
                  <a:srgbClr val="00B0F0"/>
                </a:solidFill>
              </a:rPr>
              <a:t>new</a:t>
            </a:r>
            <a:r>
              <a:rPr lang="en-US" dirty="0" smtClean="0"/>
              <a:t> C </a:t>
            </a:r>
            <a:r>
              <a:rPr lang="en-US" dirty="0" smtClean="0">
                <a:solidFill>
                  <a:schemeClr val="accent1"/>
                </a:solidFill>
              </a:rPr>
              <a:t>]]</a:t>
            </a:r>
            <a:r>
              <a:rPr lang="en-US" dirty="0" smtClean="0"/>
              <a:t> =</a:t>
            </a:r>
          </a:p>
          <a:p>
            <a:pPr>
              <a:buNone/>
            </a:pPr>
            <a:r>
              <a:rPr lang="en-US" dirty="0" smtClean="0"/>
              <a:t>	 	</a:t>
            </a:r>
            <a:r>
              <a:rPr lang="en-US" dirty="0" smtClean="0">
                <a:solidFill>
                  <a:schemeClr val="accent4"/>
                </a:solidFill>
              </a:rPr>
              <a:t>havoc</a:t>
            </a:r>
            <a:r>
              <a:rPr lang="en-US" dirty="0" smtClean="0"/>
              <a:t> c;</a:t>
            </a:r>
            <a:br>
              <a:rPr lang="en-US" dirty="0" smtClean="0"/>
            </a:br>
            <a:r>
              <a:rPr lang="en-US" dirty="0" smtClean="0"/>
              <a:t>	</a:t>
            </a:r>
            <a:r>
              <a:rPr lang="en-US" dirty="0" smtClean="0">
                <a:solidFill>
                  <a:schemeClr val="accent4"/>
                </a:solidFill>
              </a:rPr>
              <a:t>assume</a:t>
            </a:r>
            <a:r>
              <a:rPr lang="en-US" dirty="0" smtClean="0"/>
              <a:t> c ≠ null </a:t>
            </a:r>
            <a:r>
              <a:rPr lang="en-US" dirty="0" smtClean="0">
                <a:sym typeface="Symbol"/>
              </a:rPr>
              <a:t> </a:t>
            </a:r>
            <a:r>
              <a:rPr lang="en-US" dirty="0" smtClean="0">
                <a:latin typeface="Segoe UI"/>
                <a:cs typeface="Segoe UI"/>
                <a:sym typeface="Symbol"/>
              </a:rPr>
              <a:t>¬</a:t>
            </a:r>
            <a:r>
              <a:rPr lang="en-US" dirty="0" smtClean="0">
                <a:sym typeface="Symbol"/>
              </a:rPr>
              <a:t>Heap[c, </a:t>
            </a:r>
            <a:r>
              <a:rPr lang="en-US" dirty="0" err="1" smtClean="0">
                <a:sym typeface="Symbol"/>
              </a:rPr>
              <a:t>alloc</a:t>
            </a:r>
            <a:r>
              <a:rPr lang="en-US" dirty="0" smtClean="0">
                <a:sym typeface="Symbol"/>
              </a:rPr>
              <a:t>];</a:t>
            </a:r>
            <a:br>
              <a:rPr lang="en-US" dirty="0" smtClean="0">
                <a:sym typeface="Symbol"/>
              </a:rPr>
            </a:br>
            <a:r>
              <a:rPr lang="en-US" dirty="0" smtClean="0">
                <a:sym typeface="Symbol"/>
              </a:rPr>
              <a:t>	</a:t>
            </a:r>
            <a:r>
              <a:rPr lang="en-US" dirty="0" smtClean="0">
                <a:solidFill>
                  <a:schemeClr val="accent4"/>
                </a:solidFill>
                <a:sym typeface="Symbol"/>
              </a:rPr>
              <a:t>assume</a:t>
            </a:r>
            <a:r>
              <a:rPr lang="en-US" dirty="0" smtClean="0">
                <a:sym typeface="Symbol"/>
              </a:rPr>
              <a:t> </a:t>
            </a:r>
            <a:r>
              <a:rPr lang="en-US" dirty="0" err="1" smtClean="0">
                <a:sym typeface="Symbol"/>
              </a:rPr>
              <a:t>dtype</a:t>
            </a:r>
            <a:r>
              <a:rPr lang="en-US" dirty="0" smtClean="0">
                <a:sym typeface="Symbol"/>
              </a:rPr>
              <a:t>(c) = C;</a:t>
            </a:r>
            <a:br>
              <a:rPr lang="en-US" dirty="0" smtClean="0">
                <a:sym typeface="Symbol"/>
              </a:rPr>
            </a:br>
            <a:r>
              <a:rPr lang="en-US" dirty="0" smtClean="0">
                <a:sym typeface="Symbol"/>
              </a:rPr>
              <a:t>	</a:t>
            </a:r>
            <a:r>
              <a:rPr lang="en-US" dirty="0" smtClean="0">
                <a:solidFill>
                  <a:schemeClr val="accent4"/>
                </a:solidFill>
                <a:sym typeface="Symbol"/>
              </a:rPr>
              <a:t>assume</a:t>
            </a:r>
            <a:r>
              <a:rPr lang="en-US" dirty="0" smtClean="0">
                <a:sym typeface="Symbol"/>
              </a:rPr>
              <a:t> Heap[c, x] = 0  Heap[c, y] = null;</a:t>
            </a:r>
            <a:br>
              <a:rPr lang="en-US" dirty="0" smtClean="0">
                <a:sym typeface="Symbol"/>
              </a:rPr>
            </a:br>
            <a:r>
              <a:rPr lang="en-US" dirty="0" smtClean="0">
                <a:sym typeface="Symbol"/>
              </a:rPr>
              <a:t>	Heap[c, </a:t>
            </a:r>
            <a:r>
              <a:rPr lang="en-US" dirty="0" err="1" smtClean="0">
                <a:sym typeface="Symbol"/>
              </a:rPr>
              <a:t>alloc</a:t>
            </a:r>
            <a:r>
              <a:rPr lang="en-US" dirty="0" smtClean="0">
                <a:sym typeface="Symbol"/>
              </a:rPr>
              <a:t>] := </a:t>
            </a:r>
            <a:r>
              <a:rPr lang="en-US" dirty="0" smtClean="0">
                <a:solidFill>
                  <a:schemeClr val="accent4"/>
                </a:solidFill>
                <a:sym typeface="Symbol"/>
              </a:rPr>
              <a:t>true</a:t>
            </a:r>
          </a:p>
        </p:txBody>
      </p:sp>
      <p:sp>
        <p:nvSpPr>
          <p:cNvPr id="5" name="Oval Callout 4"/>
          <p:cNvSpPr/>
          <p:nvPr/>
        </p:nvSpPr>
        <p:spPr bwMode="auto">
          <a:xfrm>
            <a:off x="5104263" y="1883386"/>
            <a:ext cx="3207224" cy="1774209"/>
          </a:xfrm>
          <a:prstGeom prst="wedgeEllipseCallout">
            <a:avLst>
              <a:gd name="adj1" fmla="val -88866"/>
              <a:gd name="adj2" fmla="val 53989"/>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lang="en-US" sz="2800" dirty="0" smtClean="0">
                <a:solidFill>
                  <a:schemeClr val="tx1"/>
                </a:solidFill>
                <a:effectLst>
                  <a:outerShdw blurRad="38100" dist="38100" dir="2700000" algn="tl">
                    <a:srgbClr val="000000">
                      <a:alpha val="43137"/>
                    </a:srgbClr>
                  </a:outerShdw>
                </a:effectLst>
                <a:latin typeface="Segoe" pitchFamily="34" charset="0"/>
              </a:rPr>
              <a:t>dynamic type information</a:t>
            </a: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6" name="Oval Callout 5"/>
          <p:cNvSpPr/>
          <p:nvPr/>
        </p:nvSpPr>
        <p:spPr bwMode="auto">
          <a:xfrm>
            <a:off x="4230806" y="4640234"/>
            <a:ext cx="3207224" cy="1542197"/>
          </a:xfrm>
          <a:prstGeom prst="wedgeEllipseCallout">
            <a:avLst>
              <a:gd name="adj1" fmla="val -26744"/>
              <a:gd name="adj2" fmla="val -58739"/>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initial</a:t>
            </a:r>
            <a:br>
              <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br>
            <a:r>
              <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field values</a:t>
            </a:r>
          </a:p>
        </p:txBody>
      </p:sp>
    </p:spTree>
  </p:cSld>
  <p:clrMapOvr>
    <a:masterClrMapping/>
  </p:clrMapOvr>
  <p:transition>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Fresh</a:t>
            </a:r>
            <a:endParaRPr lang="en-US" dirty="0"/>
          </a:p>
        </p:txBody>
      </p:sp>
      <p:sp>
        <p:nvSpPr>
          <p:cNvPr id="3" name="Content Placeholder 2"/>
          <p:cNvSpPr>
            <a:spLocks noGrp="1"/>
          </p:cNvSpPr>
          <p:nvPr>
            <p:ph idx="1"/>
          </p:nvPr>
        </p:nvSpPr>
        <p:spPr>
          <a:xfrm>
            <a:off x="381000" y="1411552"/>
            <a:ext cx="8382000" cy="2589940"/>
          </a:xfrm>
        </p:spPr>
        <p:txBody>
          <a:bodyPr/>
          <a:lstStyle/>
          <a:p>
            <a:r>
              <a:rPr lang="en-US" dirty="0" err="1" smtClean="0">
                <a:solidFill>
                  <a:schemeClr val="accent1"/>
                </a:solidFill>
              </a:rPr>
              <a:t>Df</a:t>
            </a:r>
            <a:r>
              <a:rPr lang="en-US" baseline="-25000" dirty="0" err="1" smtClean="0">
                <a:solidFill>
                  <a:schemeClr val="accent1"/>
                </a:solidFill>
              </a:rPr>
              <a:t>R</a:t>
            </a:r>
            <a:r>
              <a:rPr lang="en-US" dirty="0" smtClean="0">
                <a:solidFill>
                  <a:schemeClr val="accent1"/>
                </a:solidFill>
              </a:rPr>
              <a:t>[[</a:t>
            </a:r>
            <a:r>
              <a:rPr lang="en-US" dirty="0" smtClean="0"/>
              <a:t> </a:t>
            </a:r>
            <a:r>
              <a:rPr lang="en-US" dirty="0" smtClean="0">
                <a:solidFill>
                  <a:srgbClr val="00B0F0"/>
                </a:solidFill>
              </a:rPr>
              <a:t>fresh</a:t>
            </a:r>
            <a:r>
              <a:rPr lang="en-US" dirty="0" smtClean="0"/>
              <a:t>(S) </a:t>
            </a:r>
            <a:r>
              <a:rPr lang="en-US" dirty="0" smtClean="0">
                <a:solidFill>
                  <a:schemeClr val="accent1"/>
                </a:solidFill>
              </a:rPr>
              <a:t>]]</a:t>
            </a:r>
            <a:r>
              <a:rPr lang="en-US" dirty="0" smtClean="0"/>
              <a:t> =</a:t>
            </a:r>
          </a:p>
          <a:p>
            <a:pPr>
              <a:buNone/>
            </a:pPr>
            <a:r>
              <a:rPr lang="en-US" dirty="0" smtClean="0"/>
              <a:t> 		 </a:t>
            </a:r>
            <a:r>
              <a:rPr lang="en-US" dirty="0" err="1" smtClean="0">
                <a:solidFill>
                  <a:schemeClr val="accent1"/>
                </a:solidFill>
              </a:rPr>
              <a:t>Df</a:t>
            </a:r>
            <a:r>
              <a:rPr lang="en-US" baseline="-25000" dirty="0" err="1" smtClean="0">
                <a:solidFill>
                  <a:schemeClr val="accent1"/>
                </a:solidFill>
              </a:rPr>
              <a:t>R</a:t>
            </a:r>
            <a:r>
              <a:rPr lang="en-US" dirty="0" smtClean="0">
                <a:solidFill>
                  <a:schemeClr val="accent1"/>
                </a:solidFill>
              </a:rPr>
              <a:t>[[</a:t>
            </a:r>
            <a:r>
              <a:rPr lang="en-US" dirty="0" smtClean="0"/>
              <a:t> S </a:t>
            </a:r>
            <a:r>
              <a:rPr lang="en-US" dirty="0" smtClean="0">
                <a:solidFill>
                  <a:schemeClr val="accent1"/>
                </a:solidFill>
              </a:rPr>
              <a:t>]]</a:t>
            </a:r>
          </a:p>
          <a:p>
            <a:r>
              <a:rPr lang="en-US" dirty="0" err="1" smtClean="0">
                <a:solidFill>
                  <a:schemeClr val="accent1"/>
                </a:solidFill>
              </a:rPr>
              <a:t>Tr</a:t>
            </a:r>
            <a:r>
              <a:rPr lang="en-US" dirty="0" smtClean="0">
                <a:solidFill>
                  <a:schemeClr val="accent1"/>
                </a:solidFill>
              </a:rPr>
              <a:t>[[</a:t>
            </a:r>
            <a:r>
              <a:rPr lang="en-US" dirty="0" smtClean="0"/>
              <a:t> </a:t>
            </a:r>
            <a:r>
              <a:rPr lang="en-US" dirty="0" smtClean="0">
                <a:solidFill>
                  <a:srgbClr val="00B0F0"/>
                </a:solidFill>
              </a:rPr>
              <a:t>fresh</a:t>
            </a:r>
            <a:r>
              <a:rPr lang="en-US" dirty="0" smtClean="0"/>
              <a:t>(S) </a:t>
            </a:r>
            <a:r>
              <a:rPr lang="en-US" dirty="0" smtClean="0">
                <a:solidFill>
                  <a:schemeClr val="accent1"/>
                </a:solidFill>
              </a:rPr>
              <a:t>]]</a:t>
            </a:r>
            <a:r>
              <a:rPr lang="en-US" dirty="0" smtClean="0"/>
              <a:t> =</a:t>
            </a:r>
          </a:p>
          <a:p>
            <a:pPr>
              <a:buNone/>
            </a:pPr>
            <a:r>
              <a:rPr lang="en-US" dirty="0" smtClean="0"/>
              <a:t> 		(</a:t>
            </a:r>
            <a:r>
              <a:rPr lang="en-US" dirty="0" smtClean="0">
                <a:sym typeface="Symbol"/>
              </a:rPr>
              <a:t>o   o  </a:t>
            </a:r>
            <a:r>
              <a:rPr lang="en-US" dirty="0" err="1" smtClean="0">
                <a:sym typeface="Symbol"/>
              </a:rPr>
              <a:t>Tr</a:t>
            </a:r>
            <a:r>
              <a:rPr lang="en-US" dirty="0" smtClean="0">
                <a:sym typeface="Symbol"/>
              </a:rPr>
              <a:t>[[ S ]] </a:t>
            </a:r>
            <a:br>
              <a:rPr lang="en-US" dirty="0" smtClean="0">
                <a:sym typeface="Symbol"/>
              </a:rPr>
            </a:br>
            <a:r>
              <a:rPr lang="en-US" dirty="0" smtClean="0">
                <a:sym typeface="Symbol"/>
              </a:rPr>
              <a:t>		o = null  </a:t>
            </a:r>
            <a:r>
              <a:rPr lang="en-US" dirty="0" smtClean="0">
                <a:latin typeface="Segoe UI"/>
                <a:cs typeface="Segoe UI"/>
                <a:sym typeface="Symbol"/>
              </a:rPr>
              <a:t>¬</a:t>
            </a:r>
            <a:r>
              <a:rPr lang="en-US" dirty="0" smtClean="0">
                <a:solidFill>
                  <a:schemeClr val="accent4"/>
                </a:solidFill>
                <a:sym typeface="Symbol"/>
              </a:rPr>
              <a:t>old</a:t>
            </a:r>
            <a:r>
              <a:rPr lang="en-US" dirty="0" smtClean="0">
                <a:sym typeface="Symbol"/>
              </a:rPr>
              <a:t>(Heap)[o, </a:t>
            </a:r>
            <a:r>
              <a:rPr lang="en-US" dirty="0" err="1" smtClean="0">
                <a:sym typeface="Symbol"/>
              </a:rPr>
              <a:t>alloc</a:t>
            </a:r>
            <a:r>
              <a:rPr lang="en-US" dirty="0" smtClean="0">
                <a:sym typeface="Symbol"/>
              </a:rPr>
              <a:t>])</a:t>
            </a:r>
            <a:endParaRPr lang="en-US" dirty="0"/>
          </a:p>
        </p:txBody>
      </p:sp>
    </p:spTree>
  </p:cSld>
  <p:clrMapOvr>
    <a:masterClrMapping/>
  </p:clrMapOvr>
  <p:transition>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Properties of the heap</a:t>
            </a:r>
            <a:endParaRPr lang="en-US" dirty="0"/>
          </a:p>
        </p:txBody>
      </p:sp>
      <p:sp>
        <p:nvSpPr>
          <p:cNvPr id="3" name="Content Placeholder 2"/>
          <p:cNvSpPr>
            <a:spLocks noGrp="1"/>
          </p:cNvSpPr>
          <p:nvPr>
            <p:ph idx="1"/>
          </p:nvPr>
        </p:nvSpPr>
        <p:spPr>
          <a:xfrm>
            <a:off x="381000" y="947520"/>
            <a:ext cx="8763000" cy="3504036"/>
          </a:xfrm>
        </p:spPr>
        <p:txBody>
          <a:bodyPr/>
          <a:lstStyle/>
          <a:p>
            <a:endParaRPr lang="en-US" dirty="0" smtClean="0"/>
          </a:p>
          <a:p>
            <a:endParaRPr lang="en-US" dirty="0" smtClean="0"/>
          </a:p>
          <a:p>
            <a:r>
              <a:rPr lang="en-US" dirty="0" smtClean="0"/>
              <a:t>introduce:</a:t>
            </a:r>
          </a:p>
          <a:p>
            <a:pPr>
              <a:buNone/>
            </a:pPr>
            <a:r>
              <a:rPr lang="en-US" dirty="0" smtClean="0"/>
              <a:t> 	</a:t>
            </a:r>
            <a:r>
              <a:rPr lang="en-US" dirty="0" smtClean="0">
                <a:solidFill>
                  <a:schemeClr val="accent4"/>
                </a:solidFill>
              </a:rPr>
              <a:t>axiom</a:t>
            </a:r>
            <a:r>
              <a:rPr lang="en-US" dirty="0" smtClean="0"/>
              <a:t> (</a:t>
            </a:r>
            <a:r>
              <a:rPr lang="en-US" dirty="0" smtClean="0">
                <a:sym typeface="Symbol"/>
              </a:rPr>
              <a:t> </a:t>
            </a:r>
            <a:r>
              <a:rPr lang="en-US" dirty="0" smtClean="0"/>
              <a:t>h: </a:t>
            </a:r>
            <a:r>
              <a:rPr lang="en-US" dirty="0" err="1" smtClean="0"/>
              <a:t>HeapType</a:t>
            </a:r>
            <a:r>
              <a:rPr lang="en-US" dirty="0" smtClean="0"/>
              <a:t>, o: Ref, f: Field Ref </a:t>
            </a:r>
            <a:r>
              <a:rPr lang="en-US" dirty="0" smtClean="0">
                <a:sym typeface="Symbol"/>
              </a:rPr>
              <a:t></a:t>
            </a:r>
            <a:br>
              <a:rPr lang="en-US" dirty="0" smtClean="0">
                <a:sym typeface="Symbol"/>
              </a:rPr>
            </a:br>
            <a:r>
              <a:rPr lang="en-US" dirty="0" smtClean="0">
                <a:sym typeface="Symbol"/>
              </a:rPr>
              <a:t>	</a:t>
            </a:r>
            <a:r>
              <a:rPr lang="en-US" dirty="0" smtClean="0"/>
              <a:t>o ≠ null </a:t>
            </a:r>
            <a:r>
              <a:rPr lang="en-US" dirty="0" smtClean="0">
                <a:sym typeface="Symbol"/>
              </a:rPr>
              <a:t> h[o, </a:t>
            </a:r>
            <a:r>
              <a:rPr lang="en-US" dirty="0" err="1" smtClean="0">
                <a:sym typeface="Symbol"/>
              </a:rPr>
              <a:t>alloc</a:t>
            </a:r>
            <a:r>
              <a:rPr lang="en-US" dirty="0" smtClean="0">
                <a:sym typeface="Symbol"/>
              </a:rPr>
              <a:t>]</a:t>
            </a:r>
            <a:br>
              <a:rPr lang="en-US" dirty="0" smtClean="0">
                <a:sym typeface="Symbol"/>
              </a:rPr>
            </a:br>
            <a:r>
              <a:rPr lang="en-US" dirty="0" smtClean="0">
                <a:sym typeface="Symbol"/>
              </a:rPr>
              <a:t>	</a:t>
            </a:r>
            <a:br>
              <a:rPr lang="en-US" dirty="0" smtClean="0">
                <a:sym typeface="Symbol"/>
              </a:rPr>
            </a:br>
            <a:r>
              <a:rPr lang="en-US" dirty="0" smtClean="0">
                <a:sym typeface="Symbol"/>
              </a:rPr>
              <a:t>	h[o, f] = null  h[ h[</a:t>
            </a:r>
            <a:r>
              <a:rPr lang="en-US" dirty="0" err="1" smtClean="0">
                <a:sym typeface="Symbol"/>
              </a:rPr>
              <a:t>o,f</a:t>
            </a:r>
            <a:r>
              <a:rPr lang="en-US" dirty="0" smtClean="0">
                <a:sym typeface="Symbol"/>
              </a:rPr>
              <a:t>], </a:t>
            </a:r>
            <a:r>
              <a:rPr lang="en-US" dirty="0" err="1" smtClean="0">
                <a:sym typeface="Symbol"/>
              </a:rPr>
              <a:t>alloc</a:t>
            </a:r>
            <a:r>
              <a:rPr lang="en-US" dirty="0" smtClean="0">
                <a:sym typeface="Symbol"/>
              </a:rPr>
              <a:t> ] );</a:t>
            </a:r>
          </a:p>
        </p:txBody>
      </p:sp>
    </p:spTree>
  </p:cSld>
  <p:clrMapOvr>
    <a:masterClrMapping/>
  </p:clrMapOvr>
  <p:transition>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bwMode="auto">
          <a:xfrm>
            <a:off x="1173709" y="3067871"/>
            <a:ext cx="2374709" cy="464024"/>
          </a:xfrm>
          <a:prstGeom prst="roundRect">
            <a:avLst/>
          </a:prstGeom>
          <a:ln>
            <a:headEnd type="none" w="med" len="med"/>
            <a:tailEnd type="none" w="med" len="med"/>
          </a:ln>
        </p:spPr>
        <p:style>
          <a:lnRef idx="0">
            <a:schemeClr val="accent5"/>
          </a:lnRef>
          <a:fillRef idx="3">
            <a:schemeClr val="accent5"/>
          </a:fillRef>
          <a:effectRef idx="3">
            <a:schemeClr val="accent5"/>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accent1"/>
              </a:solidFill>
              <a:effectLst>
                <a:outerShdw blurRad="38100" dist="38100" dir="2700000" algn="tl">
                  <a:srgbClr val="000000">
                    <a:alpha val="43137"/>
                  </a:srgbClr>
                </a:outerShdw>
              </a:effectLst>
              <a:latin typeface="Segoe" pitchFamily="34" charset="0"/>
            </a:endParaRPr>
          </a:p>
        </p:txBody>
      </p:sp>
      <p:sp>
        <p:nvSpPr>
          <p:cNvPr id="2" name="Title 1"/>
          <p:cNvSpPr>
            <a:spLocks noGrp="1"/>
          </p:cNvSpPr>
          <p:nvPr>
            <p:ph type="title"/>
          </p:nvPr>
        </p:nvSpPr>
        <p:spPr/>
        <p:txBody>
          <a:bodyPr/>
          <a:lstStyle/>
          <a:p>
            <a:r>
              <a:rPr smtClean="0"/>
              <a:t>Properties of the heap</a:t>
            </a:r>
            <a:endParaRPr lang="en-US" dirty="0"/>
          </a:p>
        </p:txBody>
      </p:sp>
      <p:sp>
        <p:nvSpPr>
          <p:cNvPr id="3" name="Content Placeholder 2"/>
          <p:cNvSpPr>
            <a:spLocks noGrp="1"/>
          </p:cNvSpPr>
          <p:nvPr>
            <p:ph idx="1"/>
          </p:nvPr>
        </p:nvSpPr>
        <p:spPr>
          <a:xfrm>
            <a:off x="381000" y="947520"/>
            <a:ext cx="8763000" cy="5890843"/>
          </a:xfrm>
        </p:spPr>
        <p:txBody>
          <a:bodyPr/>
          <a:lstStyle/>
          <a:p>
            <a:r>
              <a:rPr lang="en-US" dirty="0" smtClean="0"/>
              <a:t>introduce:</a:t>
            </a:r>
          </a:p>
          <a:p>
            <a:pPr>
              <a:buNone/>
            </a:pPr>
            <a:r>
              <a:rPr lang="en-US" dirty="0" smtClean="0"/>
              <a:t>	</a:t>
            </a:r>
            <a:r>
              <a:rPr lang="en-US" dirty="0" smtClean="0">
                <a:solidFill>
                  <a:schemeClr val="accent4"/>
                </a:solidFill>
              </a:rPr>
              <a:t>function</a:t>
            </a:r>
            <a:r>
              <a:rPr lang="en-US" dirty="0" smtClean="0"/>
              <a:t> </a:t>
            </a:r>
            <a:r>
              <a:rPr lang="en-US" dirty="0" err="1" smtClean="0"/>
              <a:t>IsHeap</a:t>
            </a:r>
            <a:r>
              <a:rPr lang="en-US" dirty="0" smtClean="0"/>
              <a:t>(</a:t>
            </a:r>
            <a:r>
              <a:rPr lang="en-US" dirty="0" err="1" smtClean="0"/>
              <a:t>HeapType</a:t>
            </a:r>
            <a:r>
              <a:rPr lang="en-US" dirty="0" smtClean="0"/>
              <a:t>) </a:t>
            </a:r>
            <a:r>
              <a:rPr lang="en-US" dirty="0" smtClean="0">
                <a:solidFill>
                  <a:schemeClr val="accent4"/>
                </a:solidFill>
              </a:rPr>
              <a:t>returns</a:t>
            </a:r>
            <a:r>
              <a:rPr lang="en-US" dirty="0" smtClean="0"/>
              <a:t> (</a:t>
            </a:r>
            <a:r>
              <a:rPr lang="en-US" dirty="0" err="1" smtClean="0">
                <a:solidFill>
                  <a:schemeClr val="accent4"/>
                </a:solidFill>
              </a:rPr>
              <a:t>bool</a:t>
            </a:r>
            <a:r>
              <a:rPr lang="en-US" dirty="0" smtClean="0"/>
              <a:t>);</a:t>
            </a:r>
          </a:p>
          <a:p>
            <a:r>
              <a:rPr lang="en-US" dirty="0" smtClean="0"/>
              <a:t>introduce:</a:t>
            </a:r>
          </a:p>
          <a:p>
            <a:pPr>
              <a:buNone/>
            </a:pPr>
            <a:r>
              <a:rPr lang="en-US" dirty="0" smtClean="0"/>
              <a:t> 	</a:t>
            </a:r>
            <a:r>
              <a:rPr lang="en-US" dirty="0" smtClean="0">
                <a:solidFill>
                  <a:schemeClr val="accent4"/>
                </a:solidFill>
              </a:rPr>
              <a:t>axiom</a:t>
            </a:r>
            <a:r>
              <a:rPr lang="en-US" dirty="0" smtClean="0"/>
              <a:t> (</a:t>
            </a:r>
            <a:r>
              <a:rPr lang="en-US" dirty="0" smtClean="0">
                <a:sym typeface="Symbol"/>
              </a:rPr>
              <a:t> </a:t>
            </a:r>
            <a:r>
              <a:rPr lang="en-US" dirty="0" smtClean="0"/>
              <a:t>h: </a:t>
            </a:r>
            <a:r>
              <a:rPr lang="en-US" dirty="0" err="1" smtClean="0"/>
              <a:t>HeapType</a:t>
            </a:r>
            <a:r>
              <a:rPr lang="en-US" dirty="0" smtClean="0"/>
              <a:t>, o: Ref, f: Field Ref </a:t>
            </a:r>
            <a:r>
              <a:rPr lang="en-US" dirty="0" smtClean="0">
                <a:sym typeface="Symbol"/>
              </a:rPr>
              <a:t></a:t>
            </a:r>
            <a:br>
              <a:rPr lang="en-US" dirty="0" smtClean="0">
                <a:sym typeface="Symbol"/>
              </a:rPr>
            </a:br>
            <a:r>
              <a:rPr lang="en-US" dirty="0" smtClean="0">
                <a:sym typeface="Symbol"/>
              </a:rPr>
              <a:t>	</a:t>
            </a:r>
            <a:r>
              <a:rPr lang="en-US" dirty="0" err="1" smtClean="0">
                <a:sym typeface="Symbol"/>
              </a:rPr>
              <a:t>IsHeap</a:t>
            </a:r>
            <a:r>
              <a:rPr lang="en-US" dirty="0" smtClean="0">
                <a:sym typeface="Symbol"/>
              </a:rPr>
              <a:t>(h) </a:t>
            </a:r>
            <a:r>
              <a:rPr lang="en-US" dirty="0" smtClean="0"/>
              <a:t> o ≠ null </a:t>
            </a:r>
            <a:r>
              <a:rPr lang="en-US" dirty="0" smtClean="0">
                <a:sym typeface="Symbol"/>
              </a:rPr>
              <a:t> h[o, </a:t>
            </a:r>
            <a:r>
              <a:rPr lang="en-US" dirty="0" err="1" smtClean="0">
                <a:sym typeface="Symbol"/>
              </a:rPr>
              <a:t>alloc</a:t>
            </a:r>
            <a:r>
              <a:rPr lang="en-US" dirty="0" smtClean="0">
                <a:sym typeface="Symbol"/>
              </a:rPr>
              <a:t>]</a:t>
            </a:r>
            <a:br>
              <a:rPr lang="en-US" dirty="0" smtClean="0">
                <a:sym typeface="Symbol"/>
              </a:rPr>
            </a:br>
            <a:r>
              <a:rPr lang="en-US" dirty="0" smtClean="0">
                <a:sym typeface="Symbol"/>
              </a:rPr>
              <a:t>	</a:t>
            </a:r>
            <a:br>
              <a:rPr lang="en-US" dirty="0" smtClean="0">
                <a:sym typeface="Symbol"/>
              </a:rPr>
            </a:br>
            <a:r>
              <a:rPr lang="en-US" dirty="0" smtClean="0">
                <a:sym typeface="Symbol"/>
              </a:rPr>
              <a:t>	h[o, f] = null  h[ h[</a:t>
            </a:r>
            <a:r>
              <a:rPr lang="en-US" dirty="0" err="1" smtClean="0">
                <a:sym typeface="Symbol"/>
              </a:rPr>
              <a:t>o,f</a:t>
            </a:r>
            <a:r>
              <a:rPr lang="en-US" dirty="0" smtClean="0">
                <a:sym typeface="Symbol"/>
              </a:rPr>
              <a:t>], </a:t>
            </a:r>
            <a:r>
              <a:rPr lang="en-US" dirty="0" err="1" smtClean="0">
                <a:sym typeface="Symbol"/>
              </a:rPr>
              <a:t>alloc</a:t>
            </a:r>
            <a:r>
              <a:rPr lang="en-US" dirty="0" smtClean="0">
                <a:sym typeface="Symbol"/>
              </a:rPr>
              <a:t> ] );</a:t>
            </a:r>
          </a:p>
          <a:p>
            <a:r>
              <a:rPr lang="en-US" dirty="0" smtClean="0"/>
              <a:t>introduce:  </a:t>
            </a:r>
            <a:r>
              <a:rPr lang="en-US" dirty="0" smtClean="0">
                <a:solidFill>
                  <a:schemeClr val="accent4"/>
                </a:solidFill>
              </a:rPr>
              <a:t>assume</a:t>
            </a:r>
            <a:r>
              <a:rPr lang="en-US" dirty="0" smtClean="0"/>
              <a:t> </a:t>
            </a:r>
            <a:r>
              <a:rPr lang="en-US" dirty="0" err="1" smtClean="0"/>
              <a:t>IsHeap</a:t>
            </a:r>
            <a:r>
              <a:rPr lang="en-US" dirty="0" smtClean="0"/>
              <a:t>(Heap)</a:t>
            </a:r>
            <a:br>
              <a:rPr lang="en-US" dirty="0" smtClean="0"/>
            </a:br>
            <a:r>
              <a:rPr lang="en-US" dirty="0" smtClean="0"/>
              <a:t>after each Heap update;  for example:</a:t>
            </a:r>
            <a:br>
              <a:rPr lang="en-US" dirty="0" smtClean="0"/>
            </a:br>
            <a:r>
              <a:rPr lang="en-US" dirty="0" err="1" smtClean="0">
                <a:solidFill>
                  <a:schemeClr val="accent1"/>
                </a:solidFill>
              </a:rPr>
              <a:t>Tr</a:t>
            </a:r>
            <a:r>
              <a:rPr lang="en-US" dirty="0" smtClean="0">
                <a:solidFill>
                  <a:schemeClr val="accent1"/>
                </a:solidFill>
              </a:rPr>
              <a:t>[[</a:t>
            </a:r>
            <a:r>
              <a:rPr lang="en-US" dirty="0" smtClean="0"/>
              <a:t> </a:t>
            </a:r>
            <a:r>
              <a:rPr lang="en-US" dirty="0" err="1" smtClean="0"/>
              <a:t>E.x</a:t>
            </a:r>
            <a:r>
              <a:rPr lang="en-US" dirty="0" smtClean="0"/>
              <a:t> := F </a:t>
            </a:r>
            <a:r>
              <a:rPr lang="en-US" dirty="0" smtClean="0">
                <a:solidFill>
                  <a:schemeClr val="accent1"/>
                </a:solidFill>
              </a:rPr>
              <a:t>]]</a:t>
            </a:r>
            <a:r>
              <a:rPr lang="en-US" dirty="0" smtClean="0"/>
              <a:t> =</a:t>
            </a:r>
            <a:br>
              <a:rPr lang="en-US" dirty="0" smtClean="0"/>
            </a:br>
            <a:r>
              <a:rPr lang="en-US" dirty="0" smtClean="0"/>
              <a:t>	</a:t>
            </a:r>
            <a:r>
              <a:rPr lang="en-US" dirty="0" smtClean="0">
                <a:solidFill>
                  <a:schemeClr val="accent2"/>
                </a:solidFill>
              </a:rPr>
              <a:t>assert</a:t>
            </a:r>
            <a:r>
              <a:rPr lang="en-US" dirty="0" smtClean="0"/>
              <a:t> …; Heap[…] := …;</a:t>
            </a:r>
            <a:br>
              <a:rPr lang="en-US" dirty="0" smtClean="0"/>
            </a:br>
            <a:r>
              <a:rPr lang="en-US" dirty="0" smtClean="0"/>
              <a:t>	</a:t>
            </a:r>
            <a:r>
              <a:rPr lang="en-US" dirty="0" smtClean="0">
                <a:solidFill>
                  <a:schemeClr val="accent2"/>
                </a:solidFill>
              </a:rPr>
              <a:t>assume</a:t>
            </a:r>
            <a:r>
              <a:rPr lang="en-US" dirty="0" smtClean="0"/>
              <a:t> </a:t>
            </a:r>
            <a:r>
              <a:rPr lang="en-US" dirty="0" err="1" smtClean="0"/>
              <a:t>IsHeap</a:t>
            </a:r>
            <a:r>
              <a:rPr lang="en-US" dirty="0" smtClean="0"/>
              <a:t>(Heap) </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 presetClass="exit" presetSubtype="0" fill="hold" grpId="1" nodeType="clickEffect">
                                  <p:stCondLst>
                                    <p:cond delay="0"/>
                                  </p:stCondLst>
                                  <p:childTnLst>
                                    <p:set>
                                      <p:cBhvr>
                                        <p:cTn id="11" dur="1" fill="hold">
                                          <p:stCondLst>
                                            <p:cond delay="0"/>
                                          </p:stCondLst>
                                        </p:cTn>
                                        <p:tgtEl>
                                          <p:spTgt spid="4"/>
                                        </p:tgtEl>
                                        <p:attrNameLst>
                                          <p:attrName>style.visibility</p:attrName>
                                        </p:attrNameLst>
                                      </p:cBhvr>
                                      <p:to>
                                        <p:strVal val="hidden"/>
                                      </p:to>
                                    </p:set>
                                  </p:childTnLst>
                                </p:cTn>
                              </p:par>
                              <p:par>
                                <p:cTn id="12" presetID="10" presetClass="entr" presetSubtype="0" fill="hold" nodeType="withEffect">
                                  <p:stCondLst>
                                    <p:cond delay="0"/>
                                  </p:stCondLst>
                                  <p:childTnLst>
                                    <p:set>
                                      <p:cBhvr>
                                        <p:cTn id="13" dur="1" fill="hold">
                                          <p:stCondLst>
                                            <p:cond delay="0"/>
                                          </p:stCondLst>
                                        </p:cTn>
                                        <p:tgtEl>
                                          <p:spTgt spid="3">
                                            <p:txEl>
                                              <p:pRg st="4" end="4"/>
                                            </p:txEl>
                                          </p:spTgt>
                                        </p:tgtEl>
                                        <p:attrNameLst>
                                          <p:attrName>style.visibility</p:attrName>
                                        </p:attrNameLst>
                                      </p:cBhvr>
                                      <p:to>
                                        <p:strVal val="visible"/>
                                      </p:to>
                                    </p:set>
                                    <p:animEffect transition="in" filter="fade">
                                      <p:cBhvr>
                                        <p:cTn id="14"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4" grpId="1"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Demo</a:t>
            </a:r>
            <a:endParaRPr lang="en-US" dirty="0"/>
          </a:p>
        </p:txBody>
      </p:sp>
      <p:sp>
        <p:nvSpPr>
          <p:cNvPr id="3" name="Content Placeholder 2"/>
          <p:cNvSpPr>
            <a:spLocks noGrp="1"/>
          </p:cNvSpPr>
          <p:nvPr>
            <p:ph idx="1"/>
          </p:nvPr>
        </p:nvSpPr>
        <p:spPr>
          <a:xfrm>
            <a:off x="381000" y="1411552"/>
            <a:ext cx="8382000" cy="457048"/>
          </a:xfrm>
        </p:spPr>
        <p:txBody>
          <a:bodyPr/>
          <a:lstStyle/>
          <a:p>
            <a:r>
              <a:rPr lang="en-US" dirty="0" smtClean="0"/>
              <a:t>Example0.dfy</a:t>
            </a:r>
            <a:endParaRPr lang="en-US" dirty="0"/>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wp of while</a:t>
            </a:r>
            <a:endParaRPr lang="en-US" dirty="0"/>
          </a:p>
        </p:txBody>
      </p:sp>
      <p:sp>
        <p:nvSpPr>
          <p:cNvPr id="3" name="Content Placeholder 2"/>
          <p:cNvSpPr>
            <a:spLocks noGrp="1"/>
          </p:cNvSpPr>
          <p:nvPr>
            <p:ph idx="1"/>
          </p:nvPr>
        </p:nvSpPr>
        <p:spPr>
          <a:xfrm>
            <a:off x="381000" y="1411552"/>
            <a:ext cx="8382000" cy="4875181"/>
          </a:xfrm>
        </p:spPr>
        <p:txBody>
          <a:bodyPr/>
          <a:lstStyle/>
          <a:p>
            <a:r>
              <a:rPr lang="en-US" dirty="0" err="1" smtClean="0"/>
              <a:t>wp</a:t>
            </a:r>
            <a:r>
              <a:rPr lang="en-US" dirty="0" smtClean="0"/>
              <a:t>( </a:t>
            </a:r>
            <a:r>
              <a:rPr lang="en-US" dirty="0" smtClean="0">
                <a:solidFill>
                  <a:srgbClr val="00B0F0"/>
                </a:solidFill>
              </a:rPr>
              <a:t>while</a:t>
            </a:r>
            <a:r>
              <a:rPr lang="en-US" dirty="0" smtClean="0"/>
              <a:t> E </a:t>
            </a:r>
            <a:r>
              <a:rPr lang="en-US" dirty="0" smtClean="0">
                <a:solidFill>
                  <a:srgbClr val="00B0F0"/>
                </a:solidFill>
              </a:rPr>
              <a:t>invariant</a:t>
            </a:r>
            <a:r>
              <a:rPr lang="en-US" dirty="0" smtClean="0"/>
              <a:t> J </a:t>
            </a:r>
            <a:r>
              <a:rPr lang="en-US" dirty="0" smtClean="0">
                <a:solidFill>
                  <a:srgbClr val="00B0F0"/>
                </a:solidFill>
              </a:rPr>
              <a:t>do</a:t>
            </a:r>
            <a:r>
              <a:rPr lang="en-US" dirty="0" smtClean="0"/>
              <a:t> S </a:t>
            </a:r>
            <a:r>
              <a:rPr lang="en-US" dirty="0" smtClean="0">
                <a:solidFill>
                  <a:srgbClr val="00B0F0"/>
                </a:solidFill>
              </a:rPr>
              <a:t>end</a:t>
            </a:r>
            <a:r>
              <a:rPr lang="en-US" dirty="0" smtClean="0"/>
              <a:t>, Q ) =</a:t>
            </a:r>
            <a:br>
              <a:rPr lang="en-US" dirty="0" smtClean="0"/>
            </a:br>
            <a:r>
              <a:rPr lang="en-US" dirty="0" smtClean="0"/>
              <a:t>	J </a:t>
            </a:r>
            <a:r>
              <a:rPr lang="en-US" dirty="0" smtClean="0">
                <a:sym typeface="Symbol"/>
              </a:rPr>
              <a:t></a:t>
            </a:r>
          </a:p>
          <a:p>
            <a:pPr>
              <a:spcBef>
                <a:spcPts val="0"/>
              </a:spcBef>
              <a:buNone/>
            </a:pPr>
            <a:r>
              <a:rPr lang="en-US" dirty="0" smtClean="0">
                <a:sym typeface="Symbol"/>
              </a:rPr>
              <a:t>		(x   J  E    </a:t>
            </a:r>
            <a:r>
              <a:rPr lang="en-US" dirty="0" err="1" smtClean="0">
                <a:sym typeface="Symbol"/>
              </a:rPr>
              <a:t>wp</a:t>
            </a:r>
            <a:r>
              <a:rPr lang="en-US" dirty="0" smtClean="0">
                <a:sym typeface="Symbol"/>
              </a:rPr>
              <a:t>(S, J) ) </a:t>
            </a:r>
          </a:p>
          <a:p>
            <a:pPr>
              <a:spcBef>
                <a:spcPts val="0"/>
              </a:spcBef>
              <a:buNone/>
            </a:pPr>
            <a:r>
              <a:rPr lang="en-US" dirty="0" smtClean="0">
                <a:sym typeface="Symbol"/>
              </a:rPr>
              <a:t>		(x   J  </a:t>
            </a:r>
            <a:r>
              <a:rPr lang="en-US" dirty="0" smtClean="0">
                <a:latin typeface="Segoe UI"/>
                <a:cs typeface="Segoe UI"/>
                <a:sym typeface="Symbol"/>
              </a:rPr>
              <a:t>¬</a:t>
            </a:r>
            <a:r>
              <a:rPr lang="en-US" dirty="0" smtClean="0">
                <a:sym typeface="Symbol"/>
              </a:rPr>
              <a:t>E   Q )</a:t>
            </a:r>
          </a:p>
          <a:p>
            <a:pPr>
              <a:tabLst>
                <a:tab pos="914400" algn="l"/>
              </a:tabLst>
            </a:pPr>
            <a:r>
              <a:rPr lang="en-US" dirty="0" smtClean="0">
                <a:solidFill>
                  <a:schemeClr val="accent4"/>
                </a:solidFill>
              </a:rPr>
              <a:t>assert</a:t>
            </a:r>
            <a:r>
              <a:rPr lang="en-US" dirty="0" smtClean="0"/>
              <a:t> J;</a:t>
            </a:r>
            <a:br>
              <a:rPr lang="en-US" dirty="0" smtClean="0"/>
            </a:br>
            <a:r>
              <a:rPr lang="en-US" dirty="0" smtClean="0">
                <a:solidFill>
                  <a:schemeClr val="accent4"/>
                </a:solidFill>
              </a:rPr>
              <a:t>havoc</a:t>
            </a:r>
            <a:r>
              <a:rPr lang="en-US" dirty="0" smtClean="0"/>
              <a:t> x;  </a:t>
            </a:r>
            <a:r>
              <a:rPr lang="en-US" dirty="0" smtClean="0">
                <a:solidFill>
                  <a:schemeClr val="accent4"/>
                </a:solidFill>
              </a:rPr>
              <a:t>assume</a:t>
            </a:r>
            <a:r>
              <a:rPr lang="en-US" dirty="0" smtClean="0"/>
              <a:t> J;</a:t>
            </a:r>
            <a:br>
              <a:rPr lang="en-US" dirty="0" smtClean="0"/>
            </a:br>
            <a:r>
              <a:rPr lang="en-US" dirty="0" smtClean="0"/>
              <a:t>(	</a:t>
            </a:r>
            <a:r>
              <a:rPr lang="en-US" dirty="0" smtClean="0">
                <a:solidFill>
                  <a:schemeClr val="accent4"/>
                </a:solidFill>
              </a:rPr>
              <a:t>assume</a:t>
            </a:r>
            <a:r>
              <a:rPr lang="en-US" dirty="0" smtClean="0"/>
              <a:t> E;  S;  </a:t>
            </a:r>
            <a:r>
              <a:rPr lang="en-US" dirty="0" smtClean="0">
                <a:solidFill>
                  <a:schemeClr val="accent4"/>
                </a:solidFill>
              </a:rPr>
              <a:t>assert</a:t>
            </a:r>
            <a:r>
              <a:rPr lang="en-US" dirty="0" smtClean="0"/>
              <a:t> J;  </a:t>
            </a:r>
            <a:r>
              <a:rPr lang="en-US" dirty="0" smtClean="0">
                <a:solidFill>
                  <a:schemeClr val="accent4"/>
                </a:solidFill>
              </a:rPr>
              <a:t>assume</a:t>
            </a:r>
            <a:r>
              <a:rPr lang="en-US" dirty="0" smtClean="0"/>
              <a:t> </a:t>
            </a:r>
            <a:r>
              <a:rPr lang="en-US" dirty="0" smtClean="0">
                <a:solidFill>
                  <a:schemeClr val="accent4"/>
                </a:solidFill>
              </a:rPr>
              <a:t>false</a:t>
            </a:r>
            <a:r>
              <a:rPr lang="en-US" dirty="0" smtClean="0"/>
              <a:t/>
            </a:r>
            <a:br>
              <a:rPr lang="en-US" dirty="0" smtClean="0"/>
            </a:br>
            <a:r>
              <a:rPr lang="en-US" dirty="0" smtClean="0">
                <a:sym typeface="Symbol"/>
              </a:rPr>
              <a:t>	</a:t>
            </a:r>
            <a:r>
              <a:rPr lang="en-US" dirty="0" smtClean="0">
                <a:solidFill>
                  <a:schemeClr val="accent4"/>
                </a:solidFill>
                <a:sym typeface="Symbol"/>
              </a:rPr>
              <a:t>assume</a:t>
            </a:r>
            <a:r>
              <a:rPr lang="en-US" dirty="0" smtClean="0">
                <a:sym typeface="Symbol"/>
              </a:rPr>
              <a:t> </a:t>
            </a:r>
            <a:r>
              <a:rPr lang="en-US" dirty="0" smtClean="0">
                <a:latin typeface="Segoe UI"/>
                <a:cs typeface="Segoe UI"/>
                <a:sym typeface="Symbol"/>
              </a:rPr>
              <a:t>¬</a:t>
            </a:r>
            <a:r>
              <a:rPr lang="en-US" dirty="0" smtClean="0"/>
              <a:t>E</a:t>
            </a:r>
            <a:br>
              <a:rPr lang="en-US" dirty="0" smtClean="0"/>
            </a:br>
            <a:r>
              <a:rPr lang="en-US" dirty="0" smtClean="0"/>
              <a:t>)</a:t>
            </a:r>
          </a:p>
          <a:p>
            <a:endParaRPr lang="en-US"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wp calculation for while</a:t>
            </a:r>
            <a:endParaRPr lang="en-US" dirty="0"/>
          </a:p>
        </p:txBody>
      </p:sp>
      <p:sp>
        <p:nvSpPr>
          <p:cNvPr id="3" name="Content Placeholder 2"/>
          <p:cNvSpPr>
            <a:spLocks noGrp="1"/>
          </p:cNvSpPr>
          <p:nvPr>
            <p:ph idx="1"/>
          </p:nvPr>
        </p:nvSpPr>
        <p:spPr>
          <a:xfrm>
            <a:off x="218364" y="1029408"/>
            <a:ext cx="8925636" cy="5429179"/>
          </a:xfrm>
        </p:spPr>
        <p:txBody>
          <a:bodyPr/>
          <a:lstStyle/>
          <a:p>
            <a:pPr>
              <a:buNone/>
            </a:pPr>
            <a:r>
              <a:rPr lang="en-US" sz="2800" dirty="0" smtClean="0"/>
              <a:t>	</a:t>
            </a:r>
            <a:r>
              <a:rPr lang="en-US" sz="2800" dirty="0" err="1" smtClean="0"/>
              <a:t>wp</a:t>
            </a:r>
            <a:r>
              <a:rPr lang="en-US" sz="2800" dirty="0" smtClean="0"/>
              <a:t>(</a:t>
            </a:r>
            <a:r>
              <a:rPr lang="en-US" sz="2800" dirty="0" smtClean="0">
                <a:solidFill>
                  <a:schemeClr val="accent4"/>
                </a:solidFill>
              </a:rPr>
              <a:t>havoc</a:t>
            </a:r>
            <a:r>
              <a:rPr lang="en-US" sz="2800" dirty="0" smtClean="0"/>
              <a:t> x; </a:t>
            </a:r>
            <a:r>
              <a:rPr lang="en-US" sz="2800" dirty="0" smtClean="0">
                <a:solidFill>
                  <a:schemeClr val="accent4"/>
                </a:solidFill>
              </a:rPr>
              <a:t>assume</a:t>
            </a:r>
            <a:r>
              <a:rPr lang="en-US" sz="2800" dirty="0" smtClean="0"/>
              <a:t> J; </a:t>
            </a:r>
            <a:r>
              <a:rPr lang="en-US" sz="2800" dirty="0" smtClean="0">
                <a:solidFill>
                  <a:schemeClr val="accent4"/>
                </a:solidFill>
              </a:rPr>
              <a:t>assume</a:t>
            </a:r>
            <a:r>
              <a:rPr lang="en-US" sz="2800" dirty="0" smtClean="0"/>
              <a:t> E; S; </a:t>
            </a:r>
            <a:r>
              <a:rPr lang="en-US" sz="2800" dirty="0" smtClean="0">
                <a:solidFill>
                  <a:schemeClr val="accent4"/>
                </a:solidFill>
              </a:rPr>
              <a:t>assert</a:t>
            </a:r>
            <a:r>
              <a:rPr lang="en-US" sz="2800" dirty="0" smtClean="0"/>
              <a:t> J;</a:t>
            </a:r>
            <a:br>
              <a:rPr lang="en-US" sz="2800" dirty="0" smtClean="0"/>
            </a:br>
            <a:r>
              <a:rPr lang="en-US" sz="2800" dirty="0" smtClean="0"/>
              <a:t>	</a:t>
            </a:r>
            <a:r>
              <a:rPr lang="en-US" sz="2800" dirty="0" smtClean="0">
                <a:solidFill>
                  <a:schemeClr val="accent4"/>
                </a:solidFill>
              </a:rPr>
              <a:t>assume</a:t>
            </a:r>
            <a:r>
              <a:rPr lang="en-US" sz="2800" dirty="0" smtClean="0"/>
              <a:t> </a:t>
            </a:r>
            <a:r>
              <a:rPr lang="en-US" sz="2800" dirty="0" smtClean="0">
                <a:solidFill>
                  <a:schemeClr val="accent4"/>
                </a:solidFill>
              </a:rPr>
              <a:t>false</a:t>
            </a:r>
            <a:r>
              <a:rPr lang="en-US" sz="2800" dirty="0" smtClean="0"/>
              <a:t>,  Q )</a:t>
            </a:r>
          </a:p>
          <a:p>
            <a:pPr>
              <a:buNone/>
            </a:pPr>
            <a:r>
              <a:rPr lang="en-US" sz="2800" dirty="0" smtClean="0"/>
              <a:t>=	 </a:t>
            </a:r>
            <a:r>
              <a:rPr lang="en-US" sz="2800" dirty="0" err="1" smtClean="0"/>
              <a:t>wp</a:t>
            </a:r>
            <a:r>
              <a:rPr lang="en-US" sz="2800" dirty="0" smtClean="0"/>
              <a:t>(</a:t>
            </a:r>
            <a:r>
              <a:rPr lang="en-US" sz="2800" dirty="0" smtClean="0">
                <a:solidFill>
                  <a:schemeClr val="accent4"/>
                </a:solidFill>
              </a:rPr>
              <a:t>havoc</a:t>
            </a:r>
            <a:r>
              <a:rPr lang="en-US" sz="2800" dirty="0" smtClean="0"/>
              <a:t> x; </a:t>
            </a:r>
            <a:r>
              <a:rPr lang="en-US" sz="2800" dirty="0" smtClean="0">
                <a:solidFill>
                  <a:schemeClr val="accent4"/>
                </a:solidFill>
              </a:rPr>
              <a:t>assume</a:t>
            </a:r>
            <a:r>
              <a:rPr lang="en-US" sz="2800" dirty="0" smtClean="0"/>
              <a:t> J; </a:t>
            </a:r>
            <a:r>
              <a:rPr lang="en-US" sz="2800" dirty="0" smtClean="0">
                <a:solidFill>
                  <a:schemeClr val="accent4"/>
                </a:solidFill>
              </a:rPr>
              <a:t>assume</a:t>
            </a:r>
            <a:r>
              <a:rPr lang="en-US" sz="2800" dirty="0" smtClean="0"/>
              <a:t> E; S; </a:t>
            </a:r>
            <a:r>
              <a:rPr lang="en-US" sz="2800" dirty="0" smtClean="0">
                <a:solidFill>
                  <a:schemeClr val="accent4"/>
                </a:solidFill>
              </a:rPr>
              <a:t>assert</a:t>
            </a:r>
            <a:r>
              <a:rPr lang="en-US" sz="2800" dirty="0" smtClean="0"/>
              <a:t> J,</a:t>
            </a:r>
            <a:br>
              <a:rPr lang="en-US" sz="2800" dirty="0" smtClean="0"/>
            </a:br>
            <a:r>
              <a:rPr lang="en-US" sz="2800" dirty="0" smtClean="0"/>
              <a:t>	</a:t>
            </a:r>
            <a:r>
              <a:rPr lang="en-US" sz="2800" dirty="0" smtClean="0">
                <a:solidFill>
                  <a:schemeClr val="accent4"/>
                </a:solidFill>
              </a:rPr>
              <a:t>false</a:t>
            </a:r>
            <a:r>
              <a:rPr lang="en-US" sz="2800" dirty="0" smtClean="0"/>
              <a:t> </a:t>
            </a:r>
            <a:r>
              <a:rPr lang="en-US" sz="2800" dirty="0" smtClean="0">
                <a:sym typeface="Symbol"/>
              </a:rPr>
              <a:t></a:t>
            </a:r>
            <a:r>
              <a:rPr lang="en-US" sz="2800" dirty="0" smtClean="0"/>
              <a:t> Q )</a:t>
            </a:r>
          </a:p>
          <a:p>
            <a:pPr>
              <a:buNone/>
            </a:pPr>
            <a:r>
              <a:rPr lang="en-US" sz="2800" dirty="0" smtClean="0"/>
              <a:t>=	</a:t>
            </a:r>
            <a:r>
              <a:rPr lang="en-US" sz="2800" dirty="0" err="1" smtClean="0"/>
              <a:t>wp</a:t>
            </a:r>
            <a:r>
              <a:rPr lang="en-US" sz="2800" dirty="0" smtClean="0"/>
              <a:t>(</a:t>
            </a:r>
            <a:r>
              <a:rPr lang="en-US" sz="2800" dirty="0" smtClean="0">
                <a:solidFill>
                  <a:schemeClr val="accent4"/>
                </a:solidFill>
              </a:rPr>
              <a:t>havoc</a:t>
            </a:r>
            <a:r>
              <a:rPr lang="en-US" sz="2800" dirty="0" smtClean="0"/>
              <a:t> x; </a:t>
            </a:r>
            <a:r>
              <a:rPr lang="en-US" sz="2800" dirty="0" smtClean="0">
                <a:solidFill>
                  <a:schemeClr val="accent4"/>
                </a:solidFill>
              </a:rPr>
              <a:t>assume</a:t>
            </a:r>
            <a:r>
              <a:rPr lang="en-US" sz="2800" dirty="0" smtClean="0"/>
              <a:t> J; </a:t>
            </a:r>
            <a:r>
              <a:rPr lang="en-US" sz="2800" dirty="0" smtClean="0">
                <a:solidFill>
                  <a:schemeClr val="accent4"/>
                </a:solidFill>
              </a:rPr>
              <a:t>assume</a:t>
            </a:r>
            <a:r>
              <a:rPr lang="en-US" sz="2800" dirty="0" smtClean="0"/>
              <a:t> E; S; </a:t>
            </a:r>
            <a:r>
              <a:rPr lang="en-US" sz="2800" dirty="0" smtClean="0">
                <a:solidFill>
                  <a:schemeClr val="accent4"/>
                </a:solidFill>
              </a:rPr>
              <a:t>assert</a:t>
            </a:r>
            <a:r>
              <a:rPr lang="en-US" sz="2800" dirty="0" smtClean="0"/>
              <a:t> J,  </a:t>
            </a:r>
            <a:r>
              <a:rPr lang="en-US" sz="2800" dirty="0" smtClean="0">
                <a:solidFill>
                  <a:schemeClr val="accent4"/>
                </a:solidFill>
              </a:rPr>
              <a:t>true </a:t>
            </a:r>
            <a:r>
              <a:rPr lang="en-US" sz="2800" dirty="0" smtClean="0"/>
              <a:t>)</a:t>
            </a:r>
          </a:p>
          <a:p>
            <a:pPr>
              <a:buNone/>
            </a:pPr>
            <a:r>
              <a:rPr lang="en-US" sz="2800" dirty="0" smtClean="0"/>
              <a:t>=	</a:t>
            </a:r>
            <a:r>
              <a:rPr lang="en-US" sz="2800" dirty="0" err="1" smtClean="0"/>
              <a:t>wp</a:t>
            </a:r>
            <a:r>
              <a:rPr lang="en-US" sz="2800" dirty="0" smtClean="0"/>
              <a:t>(</a:t>
            </a:r>
            <a:r>
              <a:rPr lang="en-US" sz="2800" dirty="0" smtClean="0">
                <a:solidFill>
                  <a:schemeClr val="accent4"/>
                </a:solidFill>
              </a:rPr>
              <a:t>havoc</a:t>
            </a:r>
            <a:r>
              <a:rPr lang="en-US" sz="2800" dirty="0" smtClean="0"/>
              <a:t> x; </a:t>
            </a:r>
            <a:r>
              <a:rPr lang="en-US" sz="2800" dirty="0" smtClean="0">
                <a:solidFill>
                  <a:schemeClr val="accent4"/>
                </a:solidFill>
              </a:rPr>
              <a:t>assume</a:t>
            </a:r>
            <a:r>
              <a:rPr lang="en-US" sz="2800" dirty="0" smtClean="0"/>
              <a:t> J; </a:t>
            </a:r>
            <a:r>
              <a:rPr lang="en-US" sz="2800" dirty="0" smtClean="0">
                <a:solidFill>
                  <a:schemeClr val="accent4"/>
                </a:solidFill>
              </a:rPr>
              <a:t>assume</a:t>
            </a:r>
            <a:r>
              <a:rPr lang="en-US" sz="2800" dirty="0" smtClean="0"/>
              <a:t> E; S,  J </a:t>
            </a:r>
            <a:r>
              <a:rPr lang="en-US" sz="2800" dirty="0" smtClean="0">
                <a:sym typeface="Symbol"/>
              </a:rPr>
              <a:t></a:t>
            </a:r>
            <a:r>
              <a:rPr lang="en-US" sz="2800" dirty="0" smtClean="0"/>
              <a:t> </a:t>
            </a:r>
            <a:r>
              <a:rPr lang="en-US" sz="2800" dirty="0" smtClean="0">
                <a:solidFill>
                  <a:schemeClr val="accent4"/>
                </a:solidFill>
              </a:rPr>
              <a:t>true </a:t>
            </a:r>
            <a:r>
              <a:rPr lang="en-US" sz="2800" dirty="0" smtClean="0"/>
              <a:t>)</a:t>
            </a:r>
          </a:p>
          <a:p>
            <a:pPr>
              <a:buNone/>
            </a:pPr>
            <a:r>
              <a:rPr lang="en-US" sz="2800" dirty="0" smtClean="0"/>
              <a:t>=	</a:t>
            </a:r>
            <a:r>
              <a:rPr lang="en-US" sz="2800" dirty="0" err="1" smtClean="0"/>
              <a:t>wp</a:t>
            </a:r>
            <a:r>
              <a:rPr lang="en-US" sz="2800" dirty="0" smtClean="0"/>
              <a:t>(</a:t>
            </a:r>
            <a:r>
              <a:rPr lang="en-US" sz="2800" dirty="0" smtClean="0">
                <a:solidFill>
                  <a:schemeClr val="accent4"/>
                </a:solidFill>
              </a:rPr>
              <a:t>havoc</a:t>
            </a:r>
            <a:r>
              <a:rPr lang="en-US" sz="2800" dirty="0" smtClean="0"/>
              <a:t> x; </a:t>
            </a:r>
            <a:r>
              <a:rPr lang="en-US" sz="2800" dirty="0" smtClean="0">
                <a:solidFill>
                  <a:schemeClr val="accent4"/>
                </a:solidFill>
              </a:rPr>
              <a:t>assume</a:t>
            </a:r>
            <a:r>
              <a:rPr lang="en-US" sz="2800" dirty="0" smtClean="0"/>
              <a:t> J; </a:t>
            </a:r>
            <a:r>
              <a:rPr lang="en-US" sz="2800" dirty="0" smtClean="0">
                <a:solidFill>
                  <a:schemeClr val="accent4"/>
                </a:solidFill>
              </a:rPr>
              <a:t>assume</a:t>
            </a:r>
            <a:r>
              <a:rPr lang="en-US" sz="2800" dirty="0" smtClean="0"/>
              <a:t> E; S,  J</a:t>
            </a:r>
            <a:r>
              <a:rPr lang="en-US" sz="2800" dirty="0" smtClean="0">
                <a:solidFill>
                  <a:schemeClr val="accent4"/>
                </a:solidFill>
              </a:rPr>
              <a:t> </a:t>
            </a:r>
            <a:r>
              <a:rPr lang="en-US" sz="2800" dirty="0" smtClean="0"/>
              <a:t>)</a:t>
            </a:r>
          </a:p>
          <a:p>
            <a:pPr>
              <a:buNone/>
            </a:pPr>
            <a:r>
              <a:rPr lang="en-US" sz="2800" dirty="0" smtClean="0"/>
              <a:t>=	</a:t>
            </a:r>
            <a:r>
              <a:rPr lang="en-US" sz="2800" dirty="0" err="1" smtClean="0"/>
              <a:t>wp</a:t>
            </a:r>
            <a:r>
              <a:rPr lang="en-US" sz="2800" dirty="0" smtClean="0"/>
              <a:t>(</a:t>
            </a:r>
            <a:r>
              <a:rPr lang="en-US" sz="2800" dirty="0" smtClean="0">
                <a:solidFill>
                  <a:schemeClr val="accent4"/>
                </a:solidFill>
              </a:rPr>
              <a:t>havoc</a:t>
            </a:r>
            <a:r>
              <a:rPr lang="en-US" sz="2800" dirty="0" smtClean="0"/>
              <a:t> x; </a:t>
            </a:r>
            <a:r>
              <a:rPr lang="en-US" sz="2800" dirty="0" smtClean="0">
                <a:solidFill>
                  <a:schemeClr val="accent4"/>
                </a:solidFill>
              </a:rPr>
              <a:t>assume</a:t>
            </a:r>
            <a:r>
              <a:rPr lang="en-US" sz="2800" dirty="0" smtClean="0"/>
              <a:t> J; </a:t>
            </a:r>
            <a:r>
              <a:rPr lang="en-US" sz="2800" dirty="0" smtClean="0">
                <a:solidFill>
                  <a:schemeClr val="accent4"/>
                </a:solidFill>
              </a:rPr>
              <a:t>assume</a:t>
            </a:r>
            <a:r>
              <a:rPr lang="en-US" sz="2800" dirty="0" smtClean="0"/>
              <a:t> E,  </a:t>
            </a:r>
            <a:r>
              <a:rPr lang="en-US" sz="2800" dirty="0" err="1" smtClean="0"/>
              <a:t>wp</a:t>
            </a:r>
            <a:r>
              <a:rPr lang="en-US" sz="2800" dirty="0" smtClean="0"/>
              <a:t>(S, J) )</a:t>
            </a:r>
          </a:p>
          <a:p>
            <a:pPr>
              <a:buNone/>
            </a:pPr>
            <a:r>
              <a:rPr lang="en-US" sz="2800" dirty="0" smtClean="0"/>
              <a:t>=	</a:t>
            </a:r>
            <a:r>
              <a:rPr lang="en-US" sz="2800" dirty="0" err="1" smtClean="0"/>
              <a:t>wp</a:t>
            </a:r>
            <a:r>
              <a:rPr lang="en-US" sz="2800" dirty="0" smtClean="0"/>
              <a:t>(</a:t>
            </a:r>
            <a:r>
              <a:rPr lang="en-US" sz="2800" dirty="0" smtClean="0">
                <a:solidFill>
                  <a:schemeClr val="accent4"/>
                </a:solidFill>
              </a:rPr>
              <a:t>havoc</a:t>
            </a:r>
            <a:r>
              <a:rPr lang="en-US" sz="2800" dirty="0" smtClean="0"/>
              <a:t> x, </a:t>
            </a:r>
            <a:r>
              <a:rPr lang="en-US" sz="2800" dirty="0" smtClean="0">
                <a:solidFill>
                  <a:schemeClr val="accent4"/>
                </a:solidFill>
              </a:rPr>
              <a:t>assume</a:t>
            </a:r>
            <a:r>
              <a:rPr lang="en-US" sz="2800" dirty="0" smtClean="0"/>
              <a:t> J, E </a:t>
            </a:r>
            <a:r>
              <a:rPr lang="en-US" sz="2800" dirty="0" smtClean="0">
                <a:sym typeface="Symbol"/>
              </a:rPr>
              <a:t> </a:t>
            </a:r>
            <a:r>
              <a:rPr lang="en-US" sz="2800" dirty="0" err="1" smtClean="0"/>
              <a:t>wp</a:t>
            </a:r>
            <a:r>
              <a:rPr lang="en-US" sz="2800" dirty="0" smtClean="0"/>
              <a:t>(S, J) )</a:t>
            </a:r>
          </a:p>
          <a:p>
            <a:pPr>
              <a:buNone/>
            </a:pPr>
            <a:r>
              <a:rPr lang="en-US" sz="2800" dirty="0" smtClean="0"/>
              <a:t>=	</a:t>
            </a:r>
            <a:r>
              <a:rPr lang="en-US" sz="2800" dirty="0" err="1" smtClean="0"/>
              <a:t>wp</a:t>
            </a:r>
            <a:r>
              <a:rPr lang="en-US" sz="2800" dirty="0" smtClean="0"/>
              <a:t>(</a:t>
            </a:r>
            <a:r>
              <a:rPr lang="en-US" sz="2800" dirty="0" smtClean="0">
                <a:solidFill>
                  <a:schemeClr val="accent4"/>
                </a:solidFill>
              </a:rPr>
              <a:t>havoc</a:t>
            </a:r>
            <a:r>
              <a:rPr lang="en-US" sz="2800" dirty="0" smtClean="0"/>
              <a:t> x,  J</a:t>
            </a:r>
            <a:r>
              <a:rPr lang="en-US" sz="2800" dirty="0" smtClean="0">
                <a:sym typeface="Symbol"/>
              </a:rPr>
              <a:t> </a:t>
            </a:r>
            <a:r>
              <a:rPr lang="en-US" sz="2800" dirty="0" smtClean="0"/>
              <a:t> (E </a:t>
            </a:r>
            <a:r>
              <a:rPr lang="en-US" sz="2800" dirty="0" smtClean="0">
                <a:sym typeface="Symbol"/>
              </a:rPr>
              <a:t> </a:t>
            </a:r>
            <a:r>
              <a:rPr lang="en-US" sz="2800" dirty="0" err="1" smtClean="0"/>
              <a:t>wp</a:t>
            </a:r>
            <a:r>
              <a:rPr lang="en-US" sz="2800" dirty="0" smtClean="0"/>
              <a:t>(S, J)) )</a:t>
            </a:r>
          </a:p>
          <a:p>
            <a:pPr>
              <a:buNone/>
            </a:pPr>
            <a:r>
              <a:rPr lang="en-US" sz="2800" dirty="0" smtClean="0"/>
              <a:t>=	</a:t>
            </a:r>
            <a:r>
              <a:rPr lang="en-US" sz="2800" dirty="0" err="1" smtClean="0"/>
              <a:t>wp</a:t>
            </a:r>
            <a:r>
              <a:rPr lang="en-US" sz="2800" dirty="0" smtClean="0"/>
              <a:t>(</a:t>
            </a:r>
            <a:r>
              <a:rPr lang="en-US" sz="2800" dirty="0" smtClean="0">
                <a:solidFill>
                  <a:schemeClr val="accent4"/>
                </a:solidFill>
              </a:rPr>
              <a:t>havoc</a:t>
            </a:r>
            <a:r>
              <a:rPr lang="en-US" sz="2800" dirty="0" smtClean="0"/>
              <a:t> x,  J</a:t>
            </a:r>
            <a:r>
              <a:rPr lang="en-US" sz="2800" dirty="0" smtClean="0">
                <a:sym typeface="Symbol"/>
              </a:rPr>
              <a:t> </a:t>
            </a:r>
            <a:r>
              <a:rPr lang="en-US" sz="2800" dirty="0" smtClean="0"/>
              <a:t> E </a:t>
            </a:r>
            <a:r>
              <a:rPr lang="en-US" sz="2800" dirty="0" smtClean="0">
                <a:sym typeface="Symbol"/>
              </a:rPr>
              <a:t> </a:t>
            </a:r>
            <a:r>
              <a:rPr lang="en-US" sz="2800" dirty="0" err="1" smtClean="0"/>
              <a:t>wp</a:t>
            </a:r>
            <a:r>
              <a:rPr lang="en-US" sz="2800" dirty="0" smtClean="0"/>
              <a:t>(S, J) )</a:t>
            </a:r>
          </a:p>
          <a:p>
            <a:pPr>
              <a:buNone/>
            </a:pPr>
            <a:r>
              <a:rPr lang="en-US" sz="2800" dirty="0" smtClean="0"/>
              <a:t>=	(</a:t>
            </a:r>
            <a:r>
              <a:rPr lang="en-US" sz="2800" dirty="0" smtClean="0">
                <a:sym typeface="Symbol"/>
              </a:rPr>
              <a:t></a:t>
            </a:r>
            <a:r>
              <a:rPr lang="en-US" sz="2800" dirty="0" smtClean="0"/>
              <a:t> x </a:t>
            </a:r>
            <a:r>
              <a:rPr lang="en-US" sz="2800" dirty="0" smtClean="0">
                <a:sym typeface="Symbol"/>
              </a:rPr>
              <a:t></a:t>
            </a:r>
            <a:r>
              <a:rPr lang="en-US" sz="2800" dirty="0" smtClean="0"/>
              <a:t>  J</a:t>
            </a:r>
            <a:r>
              <a:rPr lang="en-US" sz="2800" dirty="0" smtClean="0">
                <a:sym typeface="Symbol"/>
              </a:rPr>
              <a:t> </a:t>
            </a:r>
            <a:r>
              <a:rPr lang="en-US" sz="2800" dirty="0" smtClean="0"/>
              <a:t> E </a:t>
            </a:r>
            <a:r>
              <a:rPr lang="en-US" sz="2800" dirty="0" smtClean="0">
                <a:sym typeface="Symbol"/>
              </a:rPr>
              <a:t> </a:t>
            </a:r>
            <a:r>
              <a:rPr lang="en-US" sz="2800" dirty="0" err="1" smtClean="0"/>
              <a:t>wp</a:t>
            </a:r>
            <a:r>
              <a:rPr lang="en-US" sz="2800" dirty="0" smtClean="0"/>
              <a:t>(S, J))</a:t>
            </a:r>
            <a:endParaRPr lang="en-US" sz="2800" dirty="0"/>
          </a:p>
        </p:txBody>
      </p:sp>
      <p:sp>
        <p:nvSpPr>
          <p:cNvPr id="4" name="Rounded Rectangle 3"/>
          <p:cNvSpPr/>
          <p:nvPr/>
        </p:nvSpPr>
        <p:spPr bwMode="auto">
          <a:xfrm>
            <a:off x="3398297" y="1364776"/>
            <a:ext cx="504967" cy="423081"/>
          </a:xfrm>
          <a:prstGeom prst="roundRect">
            <a:avLst/>
          </a:prstGeom>
          <a:noFill/>
          <a:ln w="28575">
            <a:solidFill>
              <a:schemeClr val="accent1"/>
            </a:solidFill>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5" name="Rounded Rectangle 4"/>
          <p:cNvSpPr/>
          <p:nvPr/>
        </p:nvSpPr>
        <p:spPr bwMode="auto">
          <a:xfrm>
            <a:off x="1080452" y="2226864"/>
            <a:ext cx="1703695" cy="423081"/>
          </a:xfrm>
          <a:prstGeom prst="roundRect">
            <a:avLst/>
          </a:prstGeom>
          <a:noFill/>
          <a:ln w="28575">
            <a:solidFill>
              <a:schemeClr val="accent1"/>
            </a:solidFill>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6" name="Rounded Rectangle 5"/>
          <p:cNvSpPr/>
          <p:nvPr/>
        </p:nvSpPr>
        <p:spPr bwMode="auto">
          <a:xfrm>
            <a:off x="7961198" y="2706811"/>
            <a:ext cx="773373" cy="423081"/>
          </a:xfrm>
          <a:prstGeom prst="roundRect">
            <a:avLst/>
          </a:prstGeom>
          <a:noFill/>
          <a:ln w="28575">
            <a:solidFill>
              <a:schemeClr val="accent1"/>
            </a:solidFill>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7" name="Rounded Rectangle 6"/>
          <p:cNvSpPr/>
          <p:nvPr/>
        </p:nvSpPr>
        <p:spPr bwMode="auto">
          <a:xfrm>
            <a:off x="6557753" y="3159461"/>
            <a:ext cx="1344305" cy="423081"/>
          </a:xfrm>
          <a:prstGeom prst="roundRect">
            <a:avLst/>
          </a:prstGeom>
          <a:noFill/>
          <a:ln w="28575">
            <a:solidFill>
              <a:schemeClr val="accent1"/>
            </a:solidFill>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8" name="Rounded Rectangle 7"/>
          <p:cNvSpPr/>
          <p:nvPr/>
        </p:nvSpPr>
        <p:spPr bwMode="auto">
          <a:xfrm>
            <a:off x="6532730" y="3639413"/>
            <a:ext cx="359394" cy="423081"/>
          </a:xfrm>
          <a:prstGeom prst="roundRect">
            <a:avLst/>
          </a:prstGeom>
          <a:noFill/>
          <a:ln w="28575">
            <a:solidFill>
              <a:schemeClr val="accent1"/>
            </a:solidFill>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9" name="Rounded Rectangle 8"/>
          <p:cNvSpPr/>
          <p:nvPr/>
        </p:nvSpPr>
        <p:spPr bwMode="auto">
          <a:xfrm>
            <a:off x="6066433" y="4114804"/>
            <a:ext cx="1494431" cy="423081"/>
          </a:xfrm>
          <a:prstGeom prst="roundRect">
            <a:avLst/>
          </a:prstGeom>
          <a:noFill/>
          <a:ln w="28575">
            <a:solidFill>
              <a:schemeClr val="accent1"/>
            </a:solidFill>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0" name="Rounded Rectangle 9"/>
          <p:cNvSpPr/>
          <p:nvPr/>
        </p:nvSpPr>
        <p:spPr bwMode="auto">
          <a:xfrm>
            <a:off x="2574881" y="5509167"/>
            <a:ext cx="2843284" cy="423081"/>
          </a:xfrm>
          <a:prstGeom prst="roundRect">
            <a:avLst/>
          </a:prstGeom>
          <a:noFill/>
          <a:ln w="28575">
            <a:solidFill>
              <a:schemeClr val="accent1"/>
            </a:solidFill>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1" name="Rounded Rectangle 10"/>
          <p:cNvSpPr/>
          <p:nvPr/>
        </p:nvSpPr>
        <p:spPr bwMode="auto">
          <a:xfrm>
            <a:off x="557286" y="5989114"/>
            <a:ext cx="4014717" cy="423081"/>
          </a:xfrm>
          <a:prstGeom prst="roundRect">
            <a:avLst/>
          </a:prstGeom>
          <a:noFill/>
          <a:ln w="28575">
            <a:solidFill>
              <a:schemeClr val="accent1"/>
            </a:solidFill>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2" name="Rounded Rectangle 11"/>
          <p:cNvSpPr/>
          <p:nvPr/>
        </p:nvSpPr>
        <p:spPr bwMode="auto">
          <a:xfrm>
            <a:off x="2574880" y="5045144"/>
            <a:ext cx="3211771" cy="423081"/>
          </a:xfrm>
          <a:prstGeom prst="roundRect">
            <a:avLst/>
          </a:prstGeom>
          <a:noFill/>
          <a:ln w="28575">
            <a:solidFill>
              <a:schemeClr val="accent1"/>
            </a:solidFill>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3" name="Rounded Rectangle 12"/>
          <p:cNvSpPr/>
          <p:nvPr/>
        </p:nvSpPr>
        <p:spPr bwMode="auto">
          <a:xfrm>
            <a:off x="4198964" y="4581120"/>
            <a:ext cx="2242779" cy="423081"/>
          </a:xfrm>
          <a:prstGeom prst="roundRect">
            <a:avLst/>
          </a:prstGeom>
          <a:noFill/>
          <a:ln w="28575">
            <a:solidFill>
              <a:schemeClr val="accent1"/>
            </a:solidFill>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fade">
                                      <p:cBhvr>
                                        <p:cTn id="15" dur="500"/>
                                        <p:tgtEl>
                                          <p:spTgt spid="6"/>
                                        </p:tgtEl>
                                      </p:cBhvr>
                                    </p:animEffect>
                                  </p:childTnLst>
                                </p:cTn>
                              </p:par>
                              <p:par>
                                <p:cTn id="16" presetID="10" presetClass="entr" presetSubtype="0" fill="hold" nodeType="with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fade">
                                      <p:cBhvr>
                                        <p:cTn id="18" dur="500"/>
                                        <p:tgtEl>
                                          <p:spTgt spid="3">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animEffect transition="in" filter="fade">
                                      <p:cBhvr>
                                        <p:cTn id="23" dur="500"/>
                                        <p:tgtEl>
                                          <p:spTgt spid="7"/>
                                        </p:tgtEl>
                                      </p:cBhvr>
                                    </p:animEffect>
                                  </p:childTnLst>
                                </p:cTn>
                              </p:par>
                              <p:par>
                                <p:cTn id="24" presetID="10" presetClass="entr" presetSubtype="0" fill="hold" nodeType="with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fade">
                                      <p:cBhvr>
                                        <p:cTn id="26" dur="500"/>
                                        <p:tgtEl>
                                          <p:spTgt spid="3">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animEffect transition="in" filter="fade">
                                      <p:cBhvr>
                                        <p:cTn id="31" dur="500"/>
                                        <p:tgtEl>
                                          <p:spTgt spid="8"/>
                                        </p:tgtEl>
                                      </p:cBhvr>
                                    </p:animEffect>
                                  </p:childTnLst>
                                </p:cTn>
                              </p:par>
                              <p:par>
                                <p:cTn id="32" presetID="10" presetClass="entr" presetSubtype="0" fill="hold" nodeType="withEffect">
                                  <p:stCondLst>
                                    <p:cond delay="0"/>
                                  </p:stCondLst>
                                  <p:childTnLst>
                                    <p:set>
                                      <p:cBhvr>
                                        <p:cTn id="33" dur="1" fill="hold">
                                          <p:stCondLst>
                                            <p:cond delay="0"/>
                                          </p:stCondLst>
                                        </p:cTn>
                                        <p:tgtEl>
                                          <p:spTgt spid="3">
                                            <p:txEl>
                                              <p:pRg st="4" end="4"/>
                                            </p:txEl>
                                          </p:spTgt>
                                        </p:tgtEl>
                                        <p:attrNameLst>
                                          <p:attrName>style.visibility</p:attrName>
                                        </p:attrNameLst>
                                      </p:cBhvr>
                                      <p:to>
                                        <p:strVal val="visible"/>
                                      </p:to>
                                    </p:set>
                                    <p:animEffect transition="in" filter="fade">
                                      <p:cBhvr>
                                        <p:cTn id="34" dur="500"/>
                                        <p:tgtEl>
                                          <p:spTgt spid="3">
                                            <p:txEl>
                                              <p:pRg st="4" end="4"/>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grpId="0" nodeType="clickEffect">
                                  <p:stCondLst>
                                    <p:cond delay="0"/>
                                  </p:stCondLst>
                                  <p:childTnLst>
                                    <p:set>
                                      <p:cBhvr>
                                        <p:cTn id="38" dur="1" fill="hold">
                                          <p:stCondLst>
                                            <p:cond delay="0"/>
                                          </p:stCondLst>
                                        </p:cTn>
                                        <p:tgtEl>
                                          <p:spTgt spid="9"/>
                                        </p:tgtEl>
                                        <p:attrNameLst>
                                          <p:attrName>style.visibility</p:attrName>
                                        </p:attrNameLst>
                                      </p:cBhvr>
                                      <p:to>
                                        <p:strVal val="visible"/>
                                      </p:to>
                                    </p:set>
                                    <p:animEffect transition="in" filter="fade">
                                      <p:cBhvr>
                                        <p:cTn id="39" dur="500"/>
                                        <p:tgtEl>
                                          <p:spTgt spid="9"/>
                                        </p:tgtEl>
                                      </p:cBhvr>
                                    </p:animEffect>
                                  </p:childTnLst>
                                </p:cTn>
                              </p:par>
                              <p:par>
                                <p:cTn id="40" presetID="10" presetClass="entr" presetSubtype="0" fill="hold" nodeType="with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500"/>
                                        <p:tgtEl>
                                          <p:spTgt spid="3">
                                            <p:txEl>
                                              <p:pRg st="5" end="5"/>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13"/>
                                        </p:tgtEl>
                                        <p:attrNameLst>
                                          <p:attrName>style.visibility</p:attrName>
                                        </p:attrNameLst>
                                      </p:cBhvr>
                                      <p:to>
                                        <p:strVal val="visible"/>
                                      </p:to>
                                    </p:set>
                                    <p:animEffect transition="in" filter="fade">
                                      <p:cBhvr>
                                        <p:cTn id="47" dur="500"/>
                                        <p:tgtEl>
                                          <p:spTgt spid="13"/>
                                        </p:tgtEl>
                                      </p:cBhvr>
                                    </p:animEffect>
                                  </p:childTnLst>
                                </p:cTn>
                              </p:par>
                              <p:par>
                                <p:cTn id="48" presetID="10" presetClass="entr" presetSubtype="0" fill="hold" nodeType="withEffect">
                                  <p:stCondLst>
                                    <p:cond delay="0"/>
                                  </p:stCondLst>
                                  <p:childTnLst>
                                    <p:set>
                                      <p:cBhvr>
                                        <p:cTn id="49" dur="1" fill="hold">
                                          <p:stCondLst>
                                            <p:cond delay="0"/>
                                          </p:stCondLst>
                                        </p:cTn>
                                        <p:tgtEl>
                                          <p:spTgt spid="3">
                                            <p:txEl>
                                              <p:pRg st="6" end="6"/>
                                            </p:txEl>
                                          </p:spTgt>
                                        </p:tgtEl>
                                        <p:attrNameLst>
                                          <p:attrName>style.visibility</p:attrName>
                                        </p:attrNameLst>
                                      </p:cBhvr>
                                      <p:to>
                                        <p:strVal val="visible"/>
                                      </p:to>
                                    </p:set>
                                    <p:animEffect transition="in" filter="fade">
                                      <p:cBhvr>
                                        <p:cTn id="50" dur="500"/>
                                        <p:tgtEl>
                                          <p:spTgt spid="3">
                                            <p:txEl>
                                              <p:pRg st="6" end="6"/>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10" presetClass="entr" presetSubtype="0" fill="hold" grpId="0" nodeType="clickEffect">
                                  <p:stCondLst>
                                    <p:cond delay="0"/>
                                  </p:stCondLst>
                                  <p:childTnLst>
                                    <p:set>
                                      <p:cBhvr>
                                        <p:cTn id="54" dur="1" fill="hold">
                                          <p:stCondLst>
                                            <p:cond delay="0"/>
                                          </p:stCondLst>
                                        </p:cTn>
                                        <p:tgtEl>
                                          <p:spTgt spid="12"/>
                                        </p:tgtEl>
                                        <p:attrNameLst>
                                          <p:attrName>style.visibility</p:attrName>
                                        </p:attrNameLst>
                                      </p:cBhvr>
                                      <p:to>
                                        <p:strVal val="visible"/>
                                      </p:to>
                                    </p:set>
                                    <p:animEffect transition="in" filter="fade">
                                      <p:cBhvr>
                                        <p:cTn id="55" dur="500"/>
                                        <p:tgtEl>
                                          <p:spTgt spid="12"/>
                                        </p:tgtEl>
                                      </p:cBhvr>
                                    </p:animEffect>
                                  </p:childTnLst>
                                </p:cTn>
                              </p:par>
                              <p:par>
                                <p:cTn id="56" presetID="10" presetClass="entr" presetSubtype="0" fill="hold" nodeType="withEffect">
                                  <p:stCondLst>
                                    <p:cond delay="0"/>
                                  </p:stCondLst>
                                  <p:childTnLst>
                                    <p:set>
                                      <p:cBhvr>
                                        <p:cTn id="57" dur="1" fill="hold">
                                          <p:stCondLst>
                                            <p:cond delay="0"/>
                                          </p:stCondLst>
                                        </p:cTn>
                                        <p:tgtEl>
                                          <p:spTgt spid="3">
                                            <p:txEl>
                                              <p:pRg st="7" end="7"/>
                                            </p:txEl>
                                          </p:spTgt>
                                        </p:tgtEl>
                                        <p:attrNameLst>
                                          <p:attrName>style.visibility</p:attrName>
                                        </p:attrNameLst>
                                      </p:cBhvr>
                                      <p:to>
                                        <p:strVal val="visible"/>
                                      </p:to>
                                    </p:set>
                                    <p:animEffect transition="in" filter="fade">
                                      <p:cBhvr>
                                        <p:cTn id="58" dur="500"/>
                                        <p:tgtEl>
                                          <p:spTgt spid="3">
                                            <p:txEl>
                                              <p:pRg st="7" end="7"/>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10" presetClass="entr" presetSubtype="0" fill="hold" grpId="0" nodeType="clickEffect">
                                  <p:stCondLst>
                                    <p:cond delay="0"/>
                                  </p:stCondLst>
                                  <p:childTnLst>
                                    <p:set>
                                      <p:cBhvr>
                                        <p:cTn id="62" dur="1" fill="hold">
                                          <p:stCondLst>
                                            <p:cond delay="0"/>
                                          </p:stCondLst>
                                        </p:cTn>
                                        <p:tgtEl>
                                          <p:spTgt spid="10"/>
                                        </p:tgtEl>
                                        <p:attrNameLst>
                                          <p:attrName>style.visibility</p:attrName>
                                        </p:attrNameLst>
                                      </p:cBhvr>
                                      <p:to>
                                        <p:strVal val="visible"/>
                                      </p:to>
                                    </p:set>
                                    <p:animEffect transition="in" filter="fade">
                                      <p:cBhvr>
                                        <p:cTn id="63" dur="500"/>
                                        <p:tgtEl>
                                          <p:spTgt spid="10"/>
                                        </p:tgtEl>
                                      </p:cBhvr>
                                    </p:animEffect>
                                  </p:childTnLst>
                                </p:cTn>
                              </p:par>
                              <p:par>
                                <p:cTn id="64" presetID="10" presetClass="entr" presetSubtype="0" fill="hold" nodeType="withEffect">
                                  <p:stCondLst>
                                    <p:cond delay="0"/>
                                  </p:stCondLst>
                                  <p:childTnLst>
                                    <p:set>
                                      <p:cBhvr>
                                        <p:cTn id="65" dur="1" fill="hold">
                                          <p:stCondLst>
                                            <p:cond delay="0"/>
                                          </p:stCondLst>
                                        </p:cTn>
                                        <p:tgtEl>
                                          <p:spTgt spid="3">
                                            <p:txEl>
                                              <p:pRg st="8" end="8"/>
                                            </p:txEl>
                                          </p:spTgt>
                                        </p:tgtEl>
                                        <p:attrNameLst>
                                          <p:attrName>style.visibility</p:attrName>
                                        </p:attrNameLst>
                                      </p:cBhvr>
                                      <p:to>
                                        <p:strVal val="visible"/>
                                      </p:to>
                                    </p:set>
                                    <p:animEffect transition="in" filter="fade">
                                      <p:cBhvr>
                                        <p:cTn id="66" dur="500"/>
                                        <p:tgtEl>
                                          <p:spTgt spid="3">
                                            <p:txEl>
                                              <p:pRg st="8" end="8"/>
                                            </p:txEl>
                                          </p:spTgt>
                                        </p:tgtEl>
                                      </p:cBhvr>
                                    </p:animEffect>
                                  </p:childTnLst>
                                </p:cTn>
                              </p:par>
                            </p:childTnLst>
                          </p:cTn>
                        </p:par>
                      </p:childTnLst>
                    </p:cTn>
                  </p:par>
                  <p:par>
                    <p:cTn id="67" fill="hold">
                      <p:stCondLst>
                        <p:cond delay="indefinite"/>
                      </p:stCondLst>
                      <p:childTnLst>
                        <p:par>
                          <p:cTn id="68" fill="hold">
                            <p:stCondLst>
                              <p:cond delay="0"/>
                            </p:stCondLst>
                            <p:childTnLst>
                              <p:par>
                                <p:cTn id="69" presetID="10" presetClass="entr" presetSubtype="0" fill="hold" grpId="0" nodeType="clickEffect">
                                  <p:stCondLst>
                                    <p:cond delay="0"/>
                                  </p:stCondLst>
                                  <p:childTnLst>
                                    <p:set>
                                      <p:cBhvr>
                                        <p:cTn id="70" dur="1" fill="hold">
                                          <p:stCondLst>
                                            <p:cond delay="0"/>
                                          </p:stCondLst>
                                        </p:cTn>
                                        <p:tgtEl>
                                          <p:spTgt spid="11"/>
                                        </p:tgtEl>
                                        <p:attrNameLst>
                                          <p:attrName>style.visibility</p:attrName>
                                        </p:attrNameLst>
                                      </p:cBhvr>
                                      <p:to>
                                        <p:strVal val="visible"/>
                                      </p:to>
                                    </p:set>
                                    <p:animEffect transition="in" filter="fade">
                                      <p:cBhvr>
                                        <p:cTn id="71" dur="500"/>
                                        <p:tgtEl>
                                          <p:spTgt spid="11"/>
                                        </p:tgtEl>
                                      </p:cBhvr>
                                    </p:animEffect>
                                  </p:childTnLst>
                                </p:cTn>
                              </p:par>
                              <p:par>
                                <p:cTn id="72" presetID="10" presetClass="entr" presetSubtype="0" fill="hold" nodeType="withEffect">
                                  <p:stCondLst>
                                    <p:cond delay="0"/>
                                  </p:stCondLst>
                                  <p:childTnLst>
                                    <p:set>
                                      <p:cBhvr>
                                        <p:cTn id="73" dur="1" fill="hold">
                                          <p:stCondLst>
                                            <p:cond delay="0"/>
                                          </p:stCondLst>
                                        </p:cTn>
                                        <p:tgtEl>
                                          <p:spTgt spid="3">
                                            <p:txEl>
                                              <p:pRg st="9" end="9"/>
                                            </p:txEl>
                                          </p:spTgt>
                                        </p:tgtEl>
                                        <p:attrNameLst>
                                          <p:attrName>style.visibility</p:attrName>
                                        </p:attrNameLst>
                                      </p:cBhvr>
                                      <p:to>
                                        <p:strVal val="visible"/>
                                      </p:to>
                                    </p:set>
                                    <p:animEffect transition="in" filter="fade">
                                      <p:cBhvr>
                                        <p:cTn id="74"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9" grpId="0" animBg="1"/>
      <p:bldP spid="10" grpId="0" animBg="1"/>
      <p:bldP spid="11" grpId="0" animBg="1"/>
      <p:bldP spid="12" grpId="0" animBg="1"/>
      <p:bldP spid="13"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Loop termination</a:t>
            </a:r>
            <a:endParaRPr lang="en-US" dirty="0"/>
          </a:p>
        </p:txBody>
      </p:sp>
      <p:sp>
        <p:nvSpPr>
          <p:cNvPr id="3" name="Content Placeholder 2"/>
          <p:cNvSpPr>
            <a:spLocks noGrp="1"/>
          </p:cNvSpPr>
          <p:nvPr>
            <p:ph idx="1"/>
          </p:nvPr>
        </p:nvSpPr>
        <p:spPr>
          <a:xfrm>
            <a:off x="381000" y="1411552"/>
            <a:ext cx="8382000" cy="3859518"/>
          </a:xfrm>
        </p:spPr>
        <p:txBody>
          <a:bodyPr/>
          <a:lstStyle/>
          <a:p>
            <a:pPr>
              <a:buNone/>
            </a:pPr>
            <a:r>
              <a:rPr lang="en-US" dirty="0" smtClean="0"/>
              <a:t>	</a:t>
            </a:r>
            <a:r>
              <a:rPr lang="en-US" dirty="0" smtClean="0">
                <a:solidFill>
                  <a:srgbClr val="00B0F0"/>
                </a:solidFill>
              </a:rPr>
              <a:t>while</a:t>
            </a:r>
            <a:r>
              <a:rPr lang="en-US" dirty="0" smtClean="0"/>
              <a:t> E</a:t>
            </a:r>
            <a:br>
              <a:rPr lang="en-US" dirty="0" smtClean="0"/>
            </a:br>
            <a:r>
              <a:rPr lang="en-US" dirty="0" smtClean="0"/>
              <a:t>	</a:t>
            </a:r>
            <a:r>
              <a:rPr lang="en-US" dirty="0" smtClean="0">
                <a:solidFill>
                  <a:srgbClr val="00B0F0"/>
                </a:solidFill>
              </a:rPr>
              <a:t>invariant</a:t>
            </a:r>
            <a:r>
              <a:rPr lang="en-US" dirty="0" smtClean="0"/>
              <a:t> J</a:t>
            </a:r>
            <a:br>
              <a:rPr lang="en-US" dirty="0" smtClean="0"/>
            </a:br>
            <a:r>
              <a:rPr lang="en-US" dirty="0" smtClean="0"/>
              <a:t>	</a:t>
            </a:r>
            <a:r>
              <a:rPr lang="en-US" dirty="0" smtClean="0">
                <a:solidFill>
                  <a:srgbClr val="00B0F0"/>
                </a:solidFill>
              </a:rPr>
              <a:t>decreases</a:t>
            </a:r>
            <a:r>
              <a:rPr lang="en-US" dirty="0" smtClean="0"/>
              <a:t> B</a:t>
            </a:r>
            <a:br>
              <a:rPr lang="en-US" dirty="0" smtClean="0"/>
            </a:br>
            <a:r>
              <a:rPr lang="en-US" dirty="0" smtClean="0">
                <a:solidFill>
                  <a:srgbClr val="00B0F0"/>
                </a:solidFill>
              </a:rPr>
              <a:t>do</a:t>
            </a:r>
            <a:r>
              <a:rPr lang="en-US" dirty="0" smtClean="0"/>
              <a:t/>
            </a:r>
            <a:br>
              <a:rPr lang="en-US" dirty="0" smtClean="0"/>
            </a:br>
            <a:r>
              <a:rPr lang="en-US" dirty="0" smtClean="0"/>
              <a:t>	S</a:t>
            </a:r>
            <a:br>
              <a:rPr lang="en-US" dirty="0" smtClean="0"/>
            </a:br>
            <a:r>
              <a:rPr lang="en-US" dirty="0" smtClean="0">
                <a:solidFill>
                  <a:srgbClr val="00B0F0"/>
                </a:solidFill>
              </a:rPr>
              <a:t>end</a:t>
            </a:r>
          </a:p>
          <a:p>
            <a:pPr>
              <a:buNone/>
            </a:pPr>
            <a:endParaRPr lang="en-US" dirty="0" smtClean="0"/>
          </a:p>
          <a:p>
            <a:pPr>
              <a:buNone/>
            </a:pPr>
            <a:r>
              <a:rPr lang="en-US" dirty="0" smtClean="0"/>
              <a:t>	=  ?</a:t>
            </a:r>
            <a:endParaRPr lang="en-US" dirty="0"/>
          </a:p>
        </p:txBody>
      </p:sp>
      <p:sp>
        <p:nvSpPr>
          <p:cNvPr id="4" name="Explosion 2 3"/>
          <p:cNvSpPr/>
          <p:nvPr/>
        </p:nvSpPr>
        <p:spPr bwMode="auto">
          <a:xfrm rot="20894762">
            <a:off x="2811439" y="2838749"/>
            <a:ext cx="5472752" cy="3029803"/>
          </a:xfrm>
          <a:prstGeom prst="irregularSeal2">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solidFill>
                  <a:schemeClr val="tx2"/>
                </a:solidFill>
                <a:effectLst>
                  <a:outerShdw blurRad="38100" dist="38100" dir="2700000" algn="tl">
                    <a:srgbClr val="000000">
                      <a:alpha val="43137"/>
                    </a:srgbClr>
                  </a:outerShdw>
                </a:effectLst>
                <a:latin typeface="Segoe" pitchFamily="34" charset="0"/>
              </a:rPr>
              <a:t>Homework</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4"/>
                                        </p:tgtEl>
                                        <p:attrNameLst>
                                          <p:attrName>ppt_y</p:attrName>
                                        </p:attrNameLst>
                                      </p:cBhvr>
                                      <p:tavLst>
                                        <p:tav tm="0">
                                          <p:val>
                                            <p:strVal val="#ppt_y"/>
                                          </p:val>
                                        </p:tav>
                                        <p:tav tm="100000">
                                          <p:val>
                                            <p:strVal val="#ppt_y"/>
                                          </p:val>
                                        </p:tav>
                                      </p:tavLst>
                                    </p:anim>
                                    <p:anim calcmode="lin" valueType="num">
                                      <p:cBhvr>
                                        <p:cTn id="9" dur="500" fill="hold"/>
                                        <p:tgtEl>
                                          <p:spTgt spid="4"/>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4"/>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7"/>
            <a:ext cx="8382000" cy="747897"/>
          </a:xfrm>
        </p:spPr>
        <p:txBody>
          <a:bodyPr/>
          <a:lstStyle/>
          <a:p>
            <a:r>
              <a:rPr smtClean="0"/>
              <a:t>Example:  Mutual exclusion</a:t>
            </a:r>
            <a:endParaRPr lang="en-US" dirty="0"/>
          </a:p>
        </p:txBody>
      </p:sp>
      <p:sp>
        <p:nvSpPr>
          <p:cNvPr id="3" name="Content Placeholder 2"/>
          <p:cNvSpPr>
            <a:spLocks noGrp="1"/>
          </p:cNvSpPr>
          <p:nvPr>
            <p:ph idx="1"/>
          </p:nvPr>
        </p:nvSpPr>
        <p:spPr>
          <a:xfrm>
            <a:off x="380999" y="1411552"/>
            <a:ext cx="8763001" cy="1574277"/>
          </a:xfrm>
        </p:spPr>
        <p:txBody>
          <a:bodyPr/>
          <a:lstStyle/>
          <a:p>
            <a:r>
              <a:rPr lang="en-US" dirty="0" smtClean="0">
                <a:solidFill>
                  <a:srgbClr val="00B0F0"/>
                </a:solidFill>
              </a:rPr>
              <a:t>monitor</a:t>
            </a:r>
            <a:r>
              <a:rPr lang="en-US" dirty="0" smtClean="0"/>
              <a:t> m { </a:t>
            </a:r>
            <a:r>
              <a:rPr lang="en-US" dirty="0" err="1" smtClean="0">
                <a:solidFill>
                  <a:srgbClr val="00B0F0"/>
                </a:solidFill>
              </a:rPr>
              <a:t>var</a:t>
            </a:r>
            <a:r>
              <a:rPr lang="en-US" dirty="0" smtClean="0"/>
              <a:t> x;  </a:t>
            </a:r>
            <a:r>
              <a:rPr lang="en-US" dirty="0" smtClean="0">
                <a:solidFill>
                  <a:srgbClr val="00B0F0"/>
                </a:solidFill>
              </a:rPr>
              <a:t>invariant</a:t>
            </a:r>
            <a:r>
              <a:rPr lang="en-US" dirty="0" smtClean="0"/>
              <a:t> x ≤ y; }</a:t>
            </a:r>
          </a:p>
          <a:p>
            <a:r>
              <a:rPr lang="en-US" dirty="0" smtClean="0">
                <a:solidFill>
                  <a:srgbClr val="00B0F0"/>
                </a:solidFill>
              </a:rPr>
              <a:t>acquire</a:t>
            </a:r>
            <a:r>
              <a:rPr lang="en-US" dirty="0" smtClean="0"/>
              <a:t> m</a:t>
            </a:r>
          </a:p>
          <a:p>
            <a:r>
              <a:rPr lang="en-US" dirty="0" smtClean="0">
                <a:solidFill>
                  <a:srgbClr val="00B0F0"/>
                </a:solidFill>
              </a:rPr>
              <a:t>release</a:t>
            </a:r>
            <a:r>
              <a:rPr lang="en-US" dirty="0" smtClean="0"/>
              <a:t> m</a:t>
            </a:r>
          </a:p>
        </p:txBody>
      </p:sp>
      <p:pic>
        <p:nvPicPr>
          <p:cNvPr id="2050" name="Picture 2" descr="C:\Users\leino\Desktop\PLM-philosophers.jpg"/>
          <p:cNvPicPr>
            <a:picLocks noChangeAspect="1" noChangeArrowheads="1"/>
          </p:cNvPicPr>
          <p:nvPr/>
        </p:nvPicPr>
        <p:blipFill>
          <a:blip r:embed="rId2"/>
          <a:srcRect/>
          <a:stretch>
            <a:fillRect/>
          </a:stretch>
        </p:blipFill>
        <p:spPr bwMode="auto">
          <a:xfrm>
            <a:off x="4840621" y="2327092"/>
            <a:ext cx="3907594" cy="3581961"/>
          </a:xfrm>
          <a:prstGeom prst="rect">
            <a:avLst/>
          </a:prstGeom>
          <a:noFill/>
        </p:spPr>
      </p:pic>
      <p:sp>
        <p:nvSpPr>
          <p:cNvPr id="5" name="Explosion 2 4"/>
          <p:cNvSpPr/>
          <p:nvPr/>
        </p:nvSpPr>
        <p:spPr bwMode="auto">
          <a:xfrm rot="20894762">
            <a:off x="233219" y="3353605"/>
            <a:ext cx="4638248" cy="2567808"/>
          </a:xfrm>
          <a:prstGeom prst="irregularSeal2">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solidFill>
                  <a:schemeClr val="tx2"/>
                </a:solidFill>
                <a:effectLst>
                  <a:outerShdw blurRad="38100" dist="38100" dir="2700000" algn="tl">
                    <a:srgbClr val="000000">
                      <a:alpha val="43137"/>
                    </a:srgbClr>
                  </a:outerShdw>
                </a:effectLst>
                <a:latin typeface="Segoe" pitchFamily="34" charset="0"/>
              </a:rPr>
              <a:t>Homework</a:t>
            </a:r>
          </a:p>
        </p:txBody>
      </p:sp>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Procedures</a:t>
            </a:r>
            <a:endParaRPr lang="en-US" dirty="0"/>
          </a:p>
        </p:txBody>
      </p:sp>
      <p:sp>
        <p:nvSpPr>
          <p:cNvPr id="3" name="Content Placeholder 2"/>
          <p:cNvSpPr>
            <a:spLocks noGrp="1"/>
          </p:cNvSpPr>
          <p:nvPr>
            <p:ph idx="1"/>
          </p:nvPr>
        </p:nvSpPr>
        <p:spPr>
          <a:xfrm>
            <a:off x="285464" y="1029408"/>
            <a:ext cx="8382000" cy="2386807"/>
          </a:xfrm>
        </p:spPr>
        <p:txBody>
          <a:bodyPr/>
          <a:lstStyle/>
          <a:p>
            <a:r>
              <a:rPr lang="en-US" dirty="0" smtClean="0"/>
              <a:t>A </a:t>
            </a:r>
            <a:r>
              <a:rPr lang="en-US" i="1" dirty="0" smtClean="0">
                <a:solidFill>
                  <a:schemeClr val="accent5"/>
                </a:solidFill>
              </a:rPr>
              <a:t>procedure</a:t>
            </a:r>
            <a:r>
              <a:rPr lang="en-US" dirty="0" smtClean="0"/>
              <a:t> is a user-defined command</a:t>
            </a:r>
          </a:p>
          <a:p>
            <a:r>
              <a:rPr lang="en-US" dirty="0" smtClean="0">
                <a:solidFill>
                  <a:srgbClr val="00B0F0"/>
                </a:solidFill>
              </a:rPr>
              <a:t>procedure</a:t>
            </a:r>
            <a:r>
              <a:rPr lang="en-US" dirty="0" smtClean="0"/>
              <a:t> M(x, y, z) </a:t>
            </a:r>
            <a:r>
              <a:rPr lang="en-US" dirty="0" smtClean="0">
                <a:solidFill>
                  <a:srgbClr val="00B0F0"/>
                </a:solidFill>
              </a:rPr>
              <a:t>returns</a:t>
            </a:r>
            <a:r>
              <a:rPr lang="en-US" dirty="0" smtClean="0"/>
              <a:t> (r, s, t)</a:t>
            </a:r>
            <a:br>
              <a:rPr lang="en-US" dirty="0" smtClean="0"/>
            </a:br>
            <a:r>
              <a:rPr lang="en-US" dirty="0" smtClean="0"/>
              <a:t>	</a:t>
            </a:r>
            <a:r>
              <a:rPr lang="en-US" dirty="0" smtClean="0">
                <a:solidFill>
                  <a:srgbClr val="00B0F0"/>
                </a:solidFill>
              </a:rPr>
              <a:t>requires</a:t>
            </a:r>
            <a:r>
              <a:rPr lang="en-US" dirty="0" smtClean="0"/>
              <a:t> P</a:t>
            </a:r>
            <a:br>
              <a:rPr lang="en-US" dirty="0" smtClean="0"/>
            </a:br>
            <a:r>
              <a:rPr lang="en-US" dirty="0" smtClean="0"/>
              <a:t>	</a:t>
            </a:r>
            <a:r>
              <a:rPr lang="en-US" dirty="0" smtClean="0">
                <a:solidFill>
                  <a:srgbClr val="00B0F0"/>
                </a:solidFill>
              </a:rPr>
              <a:t>modifies</a:t>
            </a:r>
            <a:r>
              <a:rPr lang="en-US" dirty="0" smtClean="0"/>
              <a:t> g, h</a:t>
            </a:r>
            <a:br>
              <a:rPr lang="en-US" dirty="0" smtClean="0"/>
            </a:br>
            <a:r>
              <a:rPr lang="en-US" dirty="0" smtClean="0"/>
              <a:t>	</a:t>
            </a:r>
            <a:r>
              <a:rPr lang="en-US" dirty="0" smtClean="0">
                <a:solidFill>
                  <a:srgbClr val="00B0F0"/>
                </a:solidFill>
              </a:rPr>
              <a:t>ensures</a:t>
            </a:r>
            <a:r>
              <a:rPr lang="en-US" dirty="0" smtClean="0"/>
              <a:t> Q</a:t>
            </a:r>
          </a:p>
        </p:txBody>
      </p:sp>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Procedure example</a:t>
            </a:r>
            <a:endParaRPr lang="en-US" dirty="0"/>
          </a:p>
        </p:txBody>
      </p:sp>
      <p:sp>
        <p:nvSpPr>
          <p:cNvPr id="3" name="Content Placeholder 2"/>
          <p:cNvSpPr>
            <a:spLocks noGrp="1"/>
          </p:cNvSpPr>
          <p:nvPr>
            <p:ph idx="1"/>
          </p:nvPr>
        </p:nvSpPr>
        <p:spPr>
          <a:xfrm>
            <a:off x="381000" y="1411552"/>
            <a:ext cx="8382000" cy="1828193"/>
          </a:xfrm>
        </p:spPr>
        <p:txBody>
          <a:bodyPr/>
          <a:lstStyle/>
          <a:p>
            <a:r>
              <a:rPr lang="en-US" dirty="0" smtClean="0">
                <a:solidFill>
                  <a:srgbClr val="00B0F0"/>
                </a:solidFill>
              </a:rPr>
              <a:t>procedure</a:t>
            </a:r>
            <a:r>
              <a:rPr lang="en-US" dirty="0" smtClean="0"/>
              <a:t> Inc(n) </a:t>
            </a:r>
            <a:r>
              <a:rPr lang="en-US" dirty="0" smtClean="0">
                <a:solidFill>
                  <a:srgbClr val="00B0F0"/>
                </a:solidFill>
              </a:rPr>
              <a:t>returns</a:t>
            </a:r>
            <a:r>
              <a:rPr lang="en-US" dirty="0" smtClean="0"/>
              <a:t> (b)</a:t>
            </a:r>
            <a:br>
              <a:rPr lang="en-US" dirty="0" smtClean="0"/>
            </a:br>
            <a:r>
              <a:rPr lang="en-US" dirty="0" smtClean="0"/>
              <a:t>	</a:t>
            </a:r>
            <a:r>
              <a:rPr lang="en-US" dirty="0" smtClean="0">
                <a:solidFill>
                  <a:srgbClr val="00B0F0"/>
                </a:solidFill>
              </a:rPr>
              <a:t>requires</a:t>
            </a:r>
            <a:r>
              <a:rPr lang="en-US" dirty="0" smtClean="0"/>
              <a:t> 0 ≤ n</a:t>
            </a:r>
            <a:br>
              <a:rPr lang="en-US" dirty="0" smtClean="0"/>
            </a:br>
            <a:r>
              <a:rPr lang="en-US" dirty="0" smtClean="0"/>
              <a:t>	</a:t>
            </a:r>
            <a:r>
              <a:rPr lang="en-US" dirty="0" smtClean="0">
                <a:solidFill>
                  <a:srgbClr val="00B0F0"/>
                </a:solidFill>
              </a:rPr>
              <a:t>modifies</a:t>
            </a:r>
            <a:r>
              <a:rPr lang="en-US" dirty="0" smtClean="0"/>
              <a:t> g</a:t>
            </a:r>
            <a:br>
              <a:rPr lang="en-US" dirty="0" smtClean="0"/>
            </a:br>
            <a:r>
              <a:rPr lang="en-US" dirty="0" smtClean="0"/>
              <a:t>	</a:t>
            </a:r>
            <a:r>
              <a:rPr lang="en-US" dirty="0" smtClean="0">
                <a:solidFill>
                  <a:srgbClr val="00B0F0"/>
                </a:solidFill>
              </a:rPr>
              <a:t>ensures</a:t>
            </a:r>
            <a:r>
              <a:rPr lang="en-US" dirty="0" smtClean="0"/>
              <a:t> g = </a:t>
            </a:r>
            <a:r>
              <a:rPr lang="en-US" dirty="0" smtClean="0">
                <a:solidFill>
                  <a:srgbClr val="00B0F0"/>
                </a:solidFill>
              </a:rPr>
              <a:t>old</a:t>
            </a:r>
            <a:r>
              <a:rPr lang="en-US" dirty="0" smtClean="0"/>
              <a:t>(g) + n  </a:t>
            </a:r>
            <a:r>
              <a:rPr lang="en-US" dirty="0" smtClean="0">
                <a:sym typeface="Symbol"/>
              </a:rPr>
              <a:t>  b = (g even)</a:t>
            </a:r>
            <a:endParaRPr lang="en-US" dirty="0"/>
          </a:p>
        </p:txBody>
      </p:sp>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bwMode="auto">
          <a:xfrm>
            <a:off x="900719" y="5407967"/>
            <a:ext cx="6256237" cy="1238493"/>
          </a:xfrm>
          <a:prstGeom prst="roundRect">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 name="Title 1"/>
          <p:cNvSpPr>
            <a:spLocks noGrp="1"/>
          </p:cNvSpPr>
          <p:nvPr>
            <p:ph type="title"/>
          </p:nvPr>
        </p:nvSpPr>
        <p:spPr/>
        <p:txBody>
          <a:bodyPr/>
          <a:lstStyle/>
          <a:p>
            <a:r>
              <a:rPr smtClean="0"/>
              <a:t>Procedure calls</a:t>
            </a:r>
            <a:endParaRPr lang="en-US" dirty="0"/>
          </a:p>
        </p:txBody>
      </p:sp>
      <p:sp>
        <p:nvSpPr>
          <p:cNvPr id="3" name="Content Placeholder 2"/>
          <p:cNvSpPr>
            <a:spLocks noGrp="1"/>
          </p:cNvSpPr>
          <p:nvPr>
            <p:ph idx="1"/>
          </p:nvPr>
        </p:nvSpPr>
        <p:spPr>
          <a:xfrm>
            <a:off x="285464" y="1029408"/>
            <a:ext cx="8382000" cy="4215000"/>
          </a:xfrm>
        </p:spPr>
        <p:txBody>
          <a:bodyPr/>
          <a:lstStyle/>
          <a:p>
            <a:r>
              <a:rPr lang="en-US" dirty="0" smtClean="0">
                <a:solidFill>
                  <a:srgbClr val="00B0F0"/>
                </a:solidFill>
              </a:rPr>
              <a:t>procedure</a:t>
            </a:r>
            <a:r>
              <a:rPr lang="en-US" dirty="0" smtClean="0"/>
              <a:t> M(x, y, z) </a:t>
            </a:r>
            <a:r>
              <a:rPr lang="en-US" dirty="0" smtClean="0">
                <a:solidFill>
                  <a:srgbClr val="00B0F0"/>
                </a:solidFill>
              </a:rPr>
              <a:t>returns</a:t>
            </a:r>
            <a:r>
              <a:rPr lang="en-US" dirty="0" smtClean="0"/>
              <a:t> (r, s, t)</a:t>
            </a:r>
            <a:br>
              <a:rPr lang="en-US" dirty="0" smtClean="0"/>
            </a:br>
            <a:r>
              <a:rPr lang="en-US" dirty="0" smtClean="0"/>
              <a:t>	</a:t>
            </a:r>
            <a:r>
              <a:rPr lang="en-US" dirty="0" smtClean="0">
                <a:solidFill>
                  <a:srgbClr val="00B0F0"/>
                </a:solidFill>
              </a:rPr>
              <a:t>requires</a:t>
            </a:r>
            <a:r>
              <a:rPr lang="en-US" dirty="0" smtClean="0"/>
              <a:t> P  </a:t>
            </a:r>
            <a:r>
              <a:rPr lang="en-US" dirty="0" smtClean="0">
                <a:solidFill>
                  <a:srgbClr val="00B0F0"/>
                </a:solidFill>
              </a:rPr>
              <a:t>modifies</a:t>
            </a:r>
            <a:r>
              <a:rPr lang="en-US" dirty="0" smtClean="0"/>
              <a:t> g, h  </a:t>
            </a:r>
            <a:r>
              <a:rPr lang="en-US" dirty="0" smtClean="0">
                <a:solidFill>
                  <a:srgbClr val="00B0F0"/>
                </a:solidFill>
              </a:rPr>
              <a:t>ensures</a:t>
            </a:r>
            <a:r>
              <a:rPr lang="en-US" dirty="0" smtClean="0"/>
              <a:t> Q</a:t>
            </a:r>
          </a:p>
          <a:p>
            <a:r>
              <a:rPr lang="en-US" dirty="0" smtClean="0">
                <a:solidFill>
                  <a:srgbClr val="00B0F0"/>
                </a:solidFill>
              </a:rPr>
              <a:t>call</a:t>
            </a:r>
            <a:r>
              <a:rPr lang="en-US" dirty="0" smtClean="0"/>
              <a:t> a, b, c := M(E, F, G)</a:t>
            </a:r>
            <a:br>
              <a:rPr lang="en-US" dirty="0" smtClean="0"/>
            </a:br>
            <a:r>
              <a:rPr lang="en-US" dirty="0" smtClean="0"/>
              <a:t>=	x’ := E;  y’ := F;  z’ := G;</a:t>
            </a:r>
            <a:br>
              <a:rPr lang="en-US" dirty="0" smtClean="0"/>
            </a:br>
            <a:r>
              <a:rPr lang="en-US" dirty="0" smtClean="0"/>
              <a:t>	</a:t>
            </a:r>
            <a:r>
              <a:rPr lang="en-US" dirty="0" smtClean="0">
                <a:solidFill>
                  <a:schemeClr val="accent4"/>
                </a:solidFill>
              </a:rPr>
              <a:t>assert</a:t>
            </a:r>
            <a:r>
              <a:rPr lang="en-US" dirty="0" smtClean="0"/>
              <a:t> P’;</a:t>
            </a:r>
            <a:br>
              <a:rPr lang="en-US" dirty="0" smtClean="0"/>
            </a:br>
            <a:r>
              <a:rPr lang="en-US" dirty="0" smtClean="0"/>
              <a:t>	g0 := g;  h0 := h;</a:t>
            </a:r>
            <a:br>
              <a:rPr lang="en-US" dirty="0" smtClean="0"/>
            </a:br>
            <a:r>
              <a:rPr lang="en-US" dirty="0" smtClean="0"/>
              <a:t>	</a:t>
            </a:r>
            <a:r>
              <a:rPr lang="en-US" dirty="0" smtClean="0">
                <a:solidFill>
                  <a:schemeClr val="accent4"/>
                </a:solidFill>
              </a:rPr>
              <a:t>havoc</a:t>
            </a:r>
            <a:r>
              <a:rPr lang="en-US" dirty="0" smtClean="0"/>
              <a:t> g, h, r’, s’, t’;</a:t>
            </a:r>
            <a:br>
              <a:rPr lang="en-US" dirty="0" smtClean="0"/>
            </a:br>
            <a:r>
              <a:rPr lang="en-US" dirty="0" smtClean="0"/>
              <a:t>	</a:t>
            </a:r>
            <a:r>
              <a:rPr lang="en-US" dirty="0" smtClean="0">
                <a:solidFill>
                  <a:schemeClr val="accent4"/>
                </a:solidFill>
              </a:rPr>
              <a:t>assume</a:t>
            </a:r>
            <a:r>
              <a:rPr lang="en-US" dirty="0" smtClean="0"/>
              <a:t> Q’;</a:t>
            </a:r>
            <a:br>
              <a:rPr lang="en-US" dirty="0" smtClean="0"/>
            </a:br>
            <a:r>
              <a:rPr lang="en-US" dirty="0" smtClean="0"/>
              <a:t>	a := r’;  b := s’;  c := t’</a:t>
            </a:r>
            <a:endParaRPr lang="en-US" dirty="0"/>
          </a:p>
        </p:txBody>
      </p:sp>
      <p:sp>
        <p:nvSpPr>
          <p:cNvPr id="4" name="TextBox 3"/>
          <p:cNvSpPr txBox="1"/>
          <p:nvPr/>
        </p:nvSpPr>
        <p:spPr>
          <a:xfrm>
            <a:off x="900713" y="5380672"/>
            <a:ext cx="6373544" cy="1200329"/>
          </a:xfrm>
          <a:prstGeom prst="rect">
            <a:avLst/>
          </a:prstGeom>
          <a:noFill/>
        </p:spPr>
        <p:txBody>
          <a:bodyPr wrap="square" rtlCol="0">
            <a:spAutoFit/>
          </a:bodyPr>
          <a:lstStyle/>
          <a:p>
            <a:r>
              <a:rPr lang="en-US" dirty="0" smtClean="0"/>
              <a:t>where</a:t>
            </a:r>
          </a:p>
          <a:p>
            <a:pPr marL="231775" indent="-231775">
              <a:buFont typeface="Arial" pitchFamily="34" charset="0"/>
              <a:buChar char="•"/>
              <a:tabLst>
                <a:tab pos="231775" algn="l"/>
              </a:tabLst>
            </a:pPr>
            <a:r>
              <a:rPr lang="en-US" dirty="0" smtClean="0"/>
              <a:t>x’, y’, z’, r’, s’, t’, g0, h0 are fresh variables</a:t>
            </a:r>
          </a:p>
          <a:p>
            <a:pPr marL="231775" indent="-231775">
              <a:buFont typeface="Arial" pitchFamily="34" charset="0"/>
              <a:buChar char="•"/>
              <a:tabLst>
                <a:tab pos="231775" algn="l"/>
              </a:tabLst>
            </a:pPr>
            <a:r>
              <a:rPr lang="en-US" dirty="0" smtClean="0"/>
              <a:t>P’ is P with </a:t>
            </a:r>
            <a:r>
              <a:rPr lang="en-US" dirty="0" err="1" smtClean="0"/>
              <a:t>x’,y’,z</a:t>
            </a:r>
            <a:r>
              <a:rPr lang="en-US" dirty="0" smtClean="0"/>
              <a:t>’ for </a:t>
            </a:r>
            <a:r>
              <a:rPr lang="en-US" dirty="0" err="1" smtClean="0"/>
              <a:t>x,y,z</a:t>
            </a:r>
            <a:endParaRPr lang="en-US" dirty="0" smtClean="0"/>
          </a:p>
          <a:p>
            <a:pPr marL="231775" indent="-231775">
              <a:buFont typeface="Arial" pitchFamily="34" charset="0"/>
              <a:buChar char="•"/>
              <a:tabLst>
                <a:tab pos="231775" algn="l"/>
              </a:tabLst>
            </a:pPr>
            <a:r>
              <a:rPr lang="en-US" dirty="0" smtClean="0"/>
              <a:t>Q’ is Q with x’,y’,z’,r’,s’,t’,g0,h0 for </a:t>
            </a:r>
            <a:r>
              <a:rPr lang="en-US" dirty="0" err="1" smtClean="0"/>
              <a:t>x,y,z,r,s,t</a:t>
            </a:r>
            <a:r>
              <a:rPr lang="en-US" dirty="0" smtClean="0"/>
              <a:t>, </a:t>
            </a:r>
            <a:r>
              <a:rPr lang="en-US" dirty="0" smtClean="0">
                <a:solidFill>
                  <a:srgbClr val="00B0F0"/>
                </a:solidFill>
              </a:rPr>
              <a:t>old</a:t>
            </a:r>
            <a:r>
              <a:rPr lang="en-US" dirty="0" smtClean="0"/>
              <a:t>(g), </a:t>
            </a:r>
            <a:r>
              <a:rPr lang="en-US" dirty="0" smtClean="0">
                <a:solidFill>
                  <a:srgbClr val="00B0F0"/>
                </a:solidFill>
              </a:rPr>
              <a:t>old</a:t>
            </a:r>
            <a:r>
              <a:rPr lang="en-US" dirty="0" smtClean="0"/>
              <a:t>(h)</a:t>
            </a:r>
            <a:endParaRPr lang="en-US" dirty="0"/>
          </a:p>
        </p:txBody>
      </p:sp>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MSR_PPT_all_template_v05_dark">
  <a:themeElements>
    <a:clrScheme name="MSR 2007 Dark">
      <a:dk1>
        <a:srgbClr val="000000"/>
      </a:dk1>
      <a:lt1>
        <a:srgbClr val="FFFFFF"/>
      </a:lt1>
      <a:dk2>
        <a:srgbClr val="3F3F3F"/>
      </a:dk2>
      <a:lt2>
        <a:srgbClr val="FFFFFF"/>
      </a:lt2>
      <a:accent1>
        <a:srgbClr val="FFDF79"/>
      </a:accent1>
      <a:accent2>
        <a:srgbClr val="5782B5"/>
      </a:accent2>
      <a:accent3>
        <a:srgbClr val="E28A54"/>
      </a:accent3>
      <a:accent4>
        <a:srgbClr val="94D850"/>
      </a:accent4>
      <a:accent5>
        <a:srgbClr val="FFA94B"/>
      </a:accent5>
      <a:accent6>
        <a:srgbClr val="9047B9"/>
      </a:accent6>
      <a:hlink>
        <a:srgbClr val="009ED6"/>
      </a:hlink>
      <a:folHlink>
        <a:srgbClr val="DDD819"/>
      </a:folHlink>
    </a:clrScheme>
    <a:fontScheme name="Blue-Purple TT">
      <a:majorFont>
        <a:latin typeface="Segoe"/>
        <a:ea typeface=""/>
        <a:cs typeface=""/>
      </a:majorFont>
      <a:minorFont>
        <a:latin typeface="Segoe"/>
        <a:ea typeface=""/>
        <a:cs typeface=""/>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1">
          <a:schemeClr val="accent2"/>
        </a:lnRef>
        <a:fillRef idx="3">
          <a:schemeClr val="accent2"/>
        </a:fillRef>
        <a:effectRef idx="2">
          <a:schemeClr val="accent2"/>
        </a:effectRef>
        <a:fontRef idx="minor">
          <a:schemeClr val="lt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6E3074916C7A05429E3860C96E939D68" ma:contentTypeVersion="3" ma:contentTypeDescription="Create a new document." ma:contentTypeScope="" ma:versionID="2f9d0a3e4dab1dbcfa92ef49294c9fd6">
  <xsd:schema xmlns:xsd="http://www.w3.org/2001/XMLSchema" xmlns:p="http://schemas.microsoft.com/office/2006/metadata/properties" targetNamespace="http://schemas.microsoft.com/office/2006/metadata/properties" ma:root="true" ma:fieldsID="1767b50499e116a953c72fb09f4df491">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Props1.xml><?xml version="1.0" encoding="utf-8"?>
<ds:datastoreItem xmlns:ds="http://schemas.openxmlformats.org/officeDocument/2006/customXml" ds:itemID="{E93D3D2D-BA26-4F3E-9EB5-9A123C54235A}">
  <ds:schemaRefs>
    <ds:schemaRef ds:uri="http://schemas.microsoft.com/office/2006/metadata/properties"/>
  </ds:schemaRefs>
</ds:datastoreItem>
</file>

<file path=customXml/itemProps2.xml><?xml version="1.0" encoding="utf-8"?>
<ds:datastoreItem xmlns:ds="http://schemas.openxmlformats.org/officeDocument/2006/customXml" ds:itemID="{DCE85202-141D-462B-A1D1-65DF9CD46975}">
  <ds:schemaRefs>
    <ds:schemaRef ds:uri="http://schemas.microsoft.com/sharepoint/v3/contenttype/forms"/>
  </ds:schemaRefs>
</ds:datastoreItem>
</file>

<file path=customXml/itemProps3.xml><?xml version="1.0" encoding="utf-8"?>
<ds:datastoreItem xmlns:ds="http://schemas.openxmlformats.org/officeDocument/2006/customXml" ds:itemID="{529CEFDC-EB30-4CDC-8D02-DBFEA62CD52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docProps/app.xml><?xml version="1.0" encoding="utf-8"?>
<Properties xmlns="http://schemas.openxmlformats.org/officeDocument/2006/extended-properties" xmlns:vt="http://schemas.openxmlformats.org/officeDocument/2006/docPropsVTypes">
  <Template>MSR_PPT template_07_dark</Template>
  <TotalTime>4731</TotalTime>
  <Words>757</Words>
  <Application>Microsoft Office PowerPoint</Application>
  <PresentationFormat>On-screen Show (4:3)</PresentationFormat>
  <Paragraphs>170</Paragraphs>
  <Slides>25</Slides>
  <Notes>2</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MSR_PPT_all_template_v05_dark</vt:lpstr>
      <vt:lpstr>Specification and  Verification of   Object-Oriented Software</vt:lpstr>
      <vt:lpstr>While loop with loop invariant</vt:lpstr>
      <vt:lpstr>wp of while</vt:lpstr>
      <vt:lpstr>wp calculation for while</vt:lpstr>
      <vt:lpstr>Loop termination</vt:lpstr>
      <vt:lpstr>Example:  Mutual exclusion</vt:lpstr>
      <vt:lpstr>Procedures</vt:lpstr>
      <vt:lpstr>Procedure example</vt:lpstr>
      <vt:lpstr>Procedure calls</vt:lpstr>
      <vt:lpstr>Procedure implementations</vt:lpstr>
      <vt:lpstr>Translating a source language</vt:lpstr>
      <vt:lpstr>Translation functions</vt:lpstr>
      <vt:lpstr>Example translations</vt:lpstr>
      <vt:lpstr>Example translations</vt:lpstr>
      <vt:lpstr>Object features</vt:lpstr>
      <vt:lpstr>Object features, with types</vt:lpstr>
      <vt:lpstr>Object features, with types</vt:lpstr>
      <vt:lpstr>Object features</vt:lpstr>
      <vt:lpstr>Accessing the heap</vt:lpstr>
      <vt:lpstr>Object creation</vt:lpstr>
      <vt:lpstr>Object creation, advanced</vt:lpstr>
      <vt:lpstr>Fresh</vt:lpstr>
      <vt:lpstr>Properties of the heap</vt:lpstr>
      <vt:lpstr>Properties of the heap</vt:lpstr>
      <vt:lpstr>Demo</vt:lpstr>
    </vt:vector>
  </TitlesOfParts>
  <Manager>&lt;Content Manager Name Here&gt;</Manager>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Specification and Verification of Object-Oriented Software</dc:title>
  <dc:subject>Name of Event</dc:subject>
  <dc:creator>Rustan Leino</dc:creator>
  <dc:description>Template: Mark Johnson, Silver Fox Productions Inc.
Formatting:
Event Date:
Event Location:
Audience:</dc:description>
  <cp:lastModifiedBy>Rustan Leino</cp:lastModifiedBy>
  <cp:revision>43</cp:revision>
  <dcterms:created xsi:type="dcterms:W3CDTF">2008-07-28T03:51:30Z</dcterms:created>
  <dcterms:modified xsi:type="dcterms:W3CDTF">2008-08-08T22:07:35Z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0x0101006E3074916C7A05429E3860C96E939D68</vt:lpwstr>
  </property>
</Properties>
</file>